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0"/>
  </p:notesMasterIdLst>
  <p:sldIdLst>
    <p:sldId id="257" r:id="rId3"/>
    <p:sldId id="261" r:id="rId4"/>
    <p:sldId id="334" r:id="rId5"/>
    <p:sldId id="335" r:id="rId6"/>
    <p:sldId id="336" r:id="rId7"/>
    <p:sldId id="275" r:id="rId8"/>
    <p:sldId id="277" r:id="rId9"/>
    <p:sldId id="358" r:id="rId10"/>
    <p:sldId id="270" r:id="rId11"/>
    <p:sldId id="293" r:id="rId12"/>
    <p:sldId id="292" r:id="rId13"/>
    <p:sldId id="308" r:id="rId14"/>
    <p:sldId id="310" r:id="rId15"/>
    <p:sldId id="301" r:id="rId16"/>
    <p:sldId id="302" r:id="rId17"/>
    <p:sldId id="287" r:id="rId18"/>
    <p:sldId id="289" r:id="rId19"/>
    <p:sldId id="262" r:id="rId20"/>
    <p:sldId id="311" r:id="rId21"/>
    <p:sldId id="317" r:id="rId22"/>
    <p:sldId id="295" r:id="rId23"/>
    <p:sldId id="296" r:id="rId24"/>
    <p:sldId id="297" r:id="rId25"/>
    <p:sldId id="298" r:id="rId26"/>
    <p:sldId id="299" r:id="rId27"/>
    <p:sldId id="300" r:id="rId28"/>
    <p:sldId id="304" r:id="rId29"/>
    <p:sldId id="303" r:id="rId30"/>
    <p:sldId id="318" r:id="rId31"/>
    <p:sldId id="319" r:id="rId32"/>
    <p:sldId id="320" r:id="rId33"/>
    <p:sldId id="321" r:id="rId34"/>
    <p:sldId id="322" r:id="rId35"/>
    <p:sldId id="325" r:id="rId36"/>
    <p:sldId id="329" r:id="rId37"/>
    <p:sldId id="330" r:id="rId38"/>
    <p:sldId id="333" r:id="rId39"/>
    <p:sldId id="332" r:id="rId40"/>
    <p:sldId id="331" r:id="rId41"/>
    <p:sldId id="337" r:id="rId42"/>
    <p:sldId id="338" r:id="rId43"/>
    <p:sldId id="339" r:id="rId44"/>
    <p:sldId id="340" r:id="rId45"/>
    <p:sldId id="342" r:id="rId46"/>
    <p:sldId id="343" r:id="rId47"/>
    <p:sldId id="344" r:id="rId48"/>
    <p:sldId id="345" r:id="rId49"/>
    <p:sldId id="346" r:id="rId50"/>
    <p:sldId id="347" r:id="rId51"/>
    <p:sldId id="348" r:id="rId52"/>
    <p:sldId id="356" r:id="rId53"/>
    <p:sldId id="357" r:id="rId54"/>
    <p:sldId id="349" r:id="rId55"/>
    <p:sldId id="350" r:id="rId56"/>
    <p:sldId id="353" r:id="rId57"/>
    <p:sldId id="355" r:id="rId58"/>
    <p:sldId id="316"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61" Type="http://schemas.openxmlformats.org/officeDocument/2006/relationships/presProps" Target="presProp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293E91-B58B-465A-BCF4-9AA8C8D4DFF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22F4AE2F-F79E-4E2D-A943-A0C4DAFA3205}">
      <dgm:prSet phldrT="[Text]"/>
      <dgm:spPr/>
      <dgm:t>
        <a:bodyPr/>
        <a:lstStyle/>
        <a:p>
          <a:r>
            <a:rPr lang="en-US" dirty="0"/>
            <a:t>Supply without issuance of Invoice</a:t>
          </a:r>
          <a:endParaRPr lang="en-GB" dirty="0"/>
        </a:p>
      </dgm:t>
    </dgm:pt>
    <dgm:pt modelId="{854F1BF6-566D-498C-8474-2F12A46FA0EF}" type="parTrans" cxnId="{39CBF736-F9C3-4C09-A99D-E0C5F43EB861}">
      <dgm:prSet/>
      <dgm:spPr/>
      <dgm:t>
        <a:bodyPr/>
        <a:lstStyle/>
        <a:p>
          <a:endParaRPr lang="en-GB"/>
        </a:p>
      </dgm:t>
    </dgm:pt>
    <dgm:pt modelId="{99321BE5-7A9D-4E87-BEB7-FADB8F572B0D}" type="sibTrans" cxnId="{39CBF736-F9C3-4C09-A99D-E0C5F43EB861}">
      <dgm:prSet/>
      <dgm:spPr/>
      <dgm:t>
        <a:bodyPr/>
        <a:lstStyle/>
        <a:p>
          <a:endParaRPr lang="en-GB"/>
        </a:p>
      </dgm:t>
    </dgm:pt>
    <dgm:pt modelId="{9DFA35BD-5198-4D4A-A7D4-A284C996703A}">
      <dgm:prSet phldrT="[Text]"/>
      <dgm:spPr/>
      <dgm:t>
        <a:bodyPr/>
        <a:lstStyle/>
        <a:p>
          <a:r>
            <a:rPr lang="en-US" dirty="0"/>
            <a:t>Issues invoice without Supply leading to ITC </a:t>
          </a:r>
          <a:r>
            <a:rPr lang="en-US" dirty="0" err="1"/>
            <a:t>availment</a:t>
          </a:r>
          <a:endParaRPr lang="en-GB" dirty="0"/>
        </a:p>
      </dgm:t>
    </dgm:pt>
    <dgm:pt modelId="{9A3DDDF6-6AAB-4453-9649-77DD3B6AF822}" type="parTrans" cxnId="{B324CB3B-2963-4621-911B-CC99FBAE521E}">
      <dgm:prSet/>
      <dgm:spPr/>
      <dgm:t>
        <a:bodyPr/>
        <a:lstStyle/>
        <a:p>
          <a:endParaRPr lang="en-GB"/>
        </a:p>
      </dgm:t>
    </dgm:pt>
    <dgm:pt modelId="{0BFCF30F-FE3E-449A-B454-47181F8C06FD}" type="sibTrans" cxnId="{B324CB3B-2963-4621-911B-CC99FBAE521E}">
      <dgm:prSet/>
      <dgm:spPr/>
      <dgm:t>
        <a:bodyPr/>
        <a:lstStyle/>
        <a:p>
          <a:endParaRPr lang="en-GB"/>
        </a:p>
      </dgm:t>
    </dgm:pt>
    <dgm:pt modelId="{99D94B22-218C-46DA-93BA-161855FC71E7}">
      <dgm:prSet phldrT="[Text]"/>
      <dgm:spPr/>
      <dgm:t>
        <a:bodyPr/>
        <a:lstStyle/>
        <a:p>
          <a:r>
            <a:rPr lang="en-US" dirty="0"/>
            <a:t>Avails ITC on above referred invoice</a:t>
          </a:r>
          <a:endParaRPr lang="en-GB" dirty="0"/>
        </a:p>
      </dgm:t>
    </dgm:pt>
    <dgm:pt modelId="{4BE11110-1F9D-48F1-B141-B727099C4954}" type="parTrans" cxnId="{B4BB9B21-95A3-4673-B947-CD87D5AAE3A3}">
      <dgm:prSet/>
      <dgm:spPr/>
      <dgm:t>
        <a:bodyPr/>
        <a:lstStyle/>
        <a:p>
          <a:endParaRPr lang="en-GB"/>
        </a:p>
      </dgm:t>
    </dgm:pt>
    <dgm:pt modelId="{1341D024-DB93-4697-A9D3-66D8BD72139B}" type="sibTrans" cxnId="{B4BB9B21-95A3-4673-B947-CD87D5AAE3A3}">
      <dgm:prSet/>
      <dgm:spPr/>
      <dgm:t>
        <a:bodyPr/>
        <a:lstStyle/>
        <a:p>
          <a:endParaRPr lang="en-GB"/>
        </a:p>
      </dgm:t>
    </dgm:pt>
    <dgm:pt modelId="{D5F618AF-B776-446B-8412-DCE3C3A80641}">
      <dgm:prSet phldrT="[Text]"/>
      <dgm:spPr/>
      <dgm:t>
        <a:bodyPr/>
        <a:lstStyle/>
        <a:p>
          <a:r>
            <a:rPr lang="en-US" dirty="0"/>
            <a:t>Collects tax and fails to deposit within 3 months from due date</a:t>
          </a:r>
          <a:endParaRPr lang="en-GB" dirty="0"/>
        </a:p>
      </dgm:t>
    </dgm:pt>
    <dgm:pt modelId="{8196886C-AF09-4D88-A5F9-B1D007D52524}" type="parTrans" cxnId="{C4E77E07-4C84-48A0-95B0-D4AE2CB4865E}">
      <dgm:prSet/>
      <dgm:spPr/>
      <dgm:t>
        <a:bodyPr/>
        <a:lstStyle/>
        <a:p>
          <a:endParaRPr lang="en-GB"/>
        </a:p>
      </dgm:t>
    </dgm:pt>
    <dgm:pt modelId="{71225CDE-2F54-43BF-8AF0-A3C479FA8C7A}" type="sibTrans" cxnId="{C4E77E07-4C84-48A0-95B0-D4AE2CB4865E}">
      <dgm:prSet/>
      <dgm:spPr/>
      <dgm:t>
        <a:bodyPr/>
        <a:lstStyle/>
        <a:p>
          <a:endParaRPr lang="en-GB"/>
        </a:p>
      </dgm:t>
    </dgm:pt>
    <dgm:pt modelId="{2451EB28-5F8C-49DD-9C70-CC8050F4790C}" type="pres">
      <dgm:prSet presAssocID="{BC293E91-B58B-465A-BCF4-9AA8C8D4DFFB}" presName="Name0" presStyleCnt="0">
        <dgm:presLayoutVars>
          <dgm:chMax val="7"/>
          <dgm:chPref val="7"/>
          <dgm:dir/>
        </dgm:presLayoutVars>
      </dgm:prSet>
      <dgm:spPr/>
    </dgm:pt>
    <dgm:pt modelId="{9B572C38-46BD-4D24-81B3-B7BDC0354CCC}" type="pres">
      <dgm:prSet presAssocID="{BC293E91-B58B-465A-BCF4-9AA8C8D4DFFB}" presName="Name1" presStyleCnt="0"/>
      <dgm:spPr/>
    </dgm:pt>
    <dgm:pt modelId="{2E5552CA-5545-4D26-9351-7D85C65C8416}" type="pres">
      <dgm:prSet presAssocID="{BC293E91-B58B-465A-BCF4-9AA8C8D4DFFB}" presName="cycle" presStyleCnt="0"/>
      <dgm:spPr/>
    </dgm:pt>
    <dgm:pt modelId="{CFE43441-0167-4E9D-BD1A-27D3BD88C65F}" type="pres">
      <dgm:prSet presAssocID="{BC293E91-B58B-465A-BCF4-9AA8C8D4DFFB}" presName="srcNode" presStyleLbl="node1" presStyleIdx="0" presStyleCnt="4"/>
      <dgm:spPr/>
    </dgm:pt>
    <dgm:pt modelId="{650AB70B-5B57-487C-AA8F-856EAAC34EBE}" type="pres">
      <dgm:prSet presAssocID="{BC293E91-B58B-465A-BCF4-9AA8C8D4DFFB}" presName="conn" presStyleLbl="parChTrans1D2" presStyleIdx="0" presStyleCnt="1"/>
      <dgm:spPr/>
    </dgm:pt>
    <dgm:pt modelId="{58F4D2C0-1121-492F-B3B5-58F3B94E42C3}" type="pres">
      <dgm:prSet presAssocID="{BC293E91-B58B-465A-BCF4-9AA8C8D4DFFB}" presName="extraNode" presStyleLbl="node1" presStyleIdx="0" presStyleCnt="4"/>
      <dgm:spPr/>
    </dgm:pt>
    <dgm:pt modelId="{E35EE14B-83E7-4DA8-9220-213ED2593196}" type="pres">
      <dgm:prSet presAssocID="{BC293E91-B58B-465A-BCF4-9AA8C8D4DFFB}" presName="dstNode" presStyleLbl="node1" presStyleIdx="0" presStyleCnt="4"/>
      <dgm:spPr/>
    </dgm:pt>
    <dgm:pt modelId="{52ED4672-A7EE-4643-9ED0-A4AC272C8DB2}" type="pres">
      <dgm:prSet presAssocID="{22F4AE2F-F79E-4E2D-A943-A0C4DAFA3205}" presName="text_1" presStyleLbl="node1" presStyleIdx="0" presStyleCnt="4">
        <dgm:presLayoutVars>
          <dgm:bulletEnabled val="1"/>
        </dgm:presLayoutVars>
      </dgm:prSet>
      <dgm:spPr/>
    </dgm:pt>
    <dgm:pt modelId="{FD2BBE2D-AE71-4759-A3E2-4E1E2F4B7568}" type="pres">
      <dgm:prSet presAssocID="{22F4AE2F-F79E-4E2D-A943-A0C4DAFA3205}" presName="accent_1" presStyleCnt="0"/>
      <dgm:spPr/>
    </dgm:pt>
    <dgm:pt modelId="{91E7F37B-13CC-4F8E-823E-4471E533653C}" type="pres">
      <dgm:prSet presAssocID="{22F4AE2F-F79E-4E2D-A943-A0C4DAFA3205}" presName="accentRepeatNode" presStyleLbl="solidFgAcc1" presStyleIdx="0" presStyleCnt="4"/>
      <dgm:spPr/>
    </dgm:pt>
    <dgm:pt modelId="{00060E7D-9FB6-4FD5-B1E3-164EF64C4522}" type="pres">
      <dgm:prSet presAssocID="{9DFA35BD-5198-4D4A-A7D4-A284C996703A}" presName="text_2" presStyleLbl="node1" presStyleIdx="1" presStyleCnt="4">
        <dgm:presLayoutVars>
          <dgm:bulletEnabled val="1"/>
        </dgm:presLayoutVars>
      </dgm:prSet>
      <dgm:spPr/>
    </dgm:pt>
    <dgm:pt modelId="{6B53D6FC-51AE-42CA-B983-EF6562654713}" type="pres">
      <dgm:prSet presAssocID="{9DFA35BD-5198-4D4A-A7D4-A284C996703A}" presName="accent_2" presStyleCnt="0"/>
      <dgm:spPr/>
    </dgm:pt>
    <dgm:pt modelId="{E83E8463-D272-403C-BF67-92CEBBDF4755}" type="pres">
      <dgm:prSet presAssocID="{9DFA35BD-5198-4D4A-A7D4-A284C996703A}" presName="accentRepeatNode" presStyleLbl="solidFgAcc1" presStyleIdx="1" presStyleCnt="4"/>
      <dgm:spPr/>
    </dgm:pt>
    <dgm:pt modelId="{8AF6DBDE-1E60-49D8-A4C7-440F118E9217}" type="pres">
      <dgm:prSet presAssocID="{99D94B22-218C-46DA-93BA-161855FC71E7}" presName="text_3" presStyleLbl="node1" presStyleIdx="2" presStyleCnt="4">
        <dgm:presLayoutVars>
          <dgm:bulletEnabled val="1"/>
        </dgm:presLayoutVars>
      </dgm:prSet>
      <dgm:spPr/>
    </dgm:pt>
    <dgm:pt modelId="{B6FC95F5-9064-4E12-A49E-5569A107B236}" type="pres">
      <dgm:prSet presAssocID="{99D94B22-218C-46DA-93BA-161855FC71E7}" presName="accent_3" presStyleCnt="0"/>
      <dgm:spPr/>
    </dgm:pt>
    <dgm:pt modelId="{492E21F1-147F-4EE4-A892-996531AD0D13}" type="pres">
      <dgm:prSet presAssocID="{99D94B22-218C-46DA-93BA-161855FC71E7}" presName="accentRepeatNode" presStyleLbl="solidFgAcc1" presStyleIdx="2" presStyleCnt="4"/>
      <dgm:spPr/>
    </dgm:pt>
    <dgm:pt modelId="{3115FF48-2514-43B0-B246-E74705777424}" type="pres">
      <dgm:prSet presAssocID="{D5F618AF-B776-446B-8412-DCE3C3A80641}" presName="text_4" presStyleLbl="node1" presStyleIdx="3" presStyleCnt="4">
        <dgm:presLayoutVars>
          <dgm:bulletEnabled val="1"/>
        </dgm:presLayoutVars>
      </dgm:prSet>
      <dgm:spPr/>
    </dgm:pt>
    <dgm:pt modelId="{A35E9051-74A7-4661-A3AE-C473ED119F03}" type="pres">
      <dgm:prSet presAssocID="{D5F618AF-B776-446B-8412-DCE3C3A80641}" presName="accent_4" presStyleCnt="0"/>
      <dgm:spPr/>
    </dgm:pt>
    <dgm:pt modelId="{A2E18FF7-C541-41E1-923A-19B67509E2A7}" type="pres">
      <dgm:prSet presAssocID="{D5F618AF-B776-446B-8412-DCE3C3A80641}" presName="accentRepeatNode" presStyleLbl="solidFgAcc1" presStyleIdx="3" presStyleCnt="4"/>
      <dgm:spPr/>
    </dgm:pt>
  </dgm:ptLst>
  <dgm:cxnLst>
    <dgm:cxn modelId="{C4E77E07-4C84-48A0-95B0-D4AE2CB4865E}" srcId="{BC293E91-B58B-465A-BCF4-9AA8C8D4DFFB}" destId="{D5F618AF-B776-446B-8412-DCE3C3A80641}" srcOrd="3" destOrd="0" parTransId="{8196886C-AF09-4D88-A5F9-B1D007D52524}" sibTransId="{71225CDE-2F54-43BF-8AF0-A3C479FA8C7A}"/>
    <dgm:cxn modelId="{B4BB9B21-95A3-4673-B947-CD87D5AAE3A3}" srcId="{BC293E91-B58B-465A-BCF4-9AA8C8D4DFFB}" destId="{99D94B22-218C-46DA-93BA-161855FC71E7}" srcOrd="2" destOrd="0" parTransId="{4BE11110-1F9D-48F1-B141-B727099C4954}" sibTransId="{1341D024-DB93-4697-A9D3-66D8BD72139B}"/>
    <dgm:cxn modelId="{39CBF736-F9C3-4C09-A99D-E0C5F43EB861}" srcId="{BC293E91-B58B-465A-BCF4-9AA8C8D4DFFB}" destId="{22F4AE2F-F79E-4E2D-A943-A0C4DAFA3205}" srcOrd="0" destOrd="0" parTransId="{854F1BF6-566D-498C-8474-2F12A46FA0EF}" sibTransId="{99321BE5-7A9D-4E87-BEB7-FADB8F572B0D}"/>
    <dgm:cxn modelId="{B324CB3B-2963-4621-911B-CC99FBAE521E}" srcId="{BC293E91-B58B-465A-BCF4-9AA8C8D4DFFB}" destId="{9DFA35BD-5198-4D4A-A7D4-A284C996703A}" srcOrd="1" destOrd="0" parTransId="{9A3DDDF6-6AAB-4453-9649-77DD3B6AF822}" sibTransId="{0BFCF30F-FE3E-449A-B454-47181F8C06FD}"/>
    <dgm:cxn modelId="{60DB5B49-BE2D-4ECA-A5B9-702D27968ABC}" type="presOf" srcId="{BC293E91-B58B-465A-BCF4-9AA8C8D4DFFB}" destId="{2451EB28-5F8C-49DD-9C70-CC8050F4790C}" srcOrd="0" destOrd="0" presId="urn:microsoft.com/office/officeart/2008/layout/VerticalCurvedList"/>
    <dgm:cxn modelId="{3E356471-2388-4904-92AA-6B5BBD599F57}" type="presOf" srcId="{22F4AE2F-F79E-4E2D-A943-A0C4DAFA3205}" destId="{52ED4672-A7EE-4643-9ED0-A4AC272C8DB2}" srcOrd="0" destOrd="0" presId="urn:microsoft.com/office/officeart/2008/layout/VerticalCurvedList"/>
    <dgm:cxn modelId="{1FD990D2-F238-4497-BCF7-09828DCE8561}" type="presOf" srcId="{D5F618AF-B776-446B-8412-DCE3C3A80641}" destId="{3115FF48-2514-43B0-B246-E74705777424}" srcOrd="0" destOrd="0" presId="urn:microsoft.com/office/officeart/2008/layout/VerticalCurvedList"/>
    <dgm:cxn modelId="{DFDBF8D5-6F8F-44E0-A347-8E0470087E21}" type="presOf" srcId="{9DFA35BD-5198-4D4A-A7D4-A284C996703A}" destId="{00060E7D-9FB6-4FD5-B1E3-164EF64C4522}" srcOrd="0" destOrd="0" presId="urn:microsoft.com/office/officeart/2008/layout/VerticalCurvedList"/>
    <dgm:cxn modelId="{B52023EA-BBFB-4DE5-9227-308E2A4FF27C}" type="presOf" srcId="{99D94B22-218C-46DA-93BA-161855FC71E7}" destId="{8AF6DBDE-1E60-49D8-A4C7-440F118E9217}" srcOrd="0" destOrd="0" presId="urn:microsoft.com/office/officeart/2008/layout/VerticalCurvedList"/>
    <dgm:cxn modelId="{A00381F4-BDF1-48AC-88F7-BC1E1E4D9E2B}" type="presOf" srcId="{99321BE5-7A9D-4E87-BEB7-FADB8F572B0D}" destId="{650AB70B-5B57-487C-AA8F-856EAAC34EBE}" srcOrd="0" destOrd="0" presId="urn:microsoft.com/office/officeart/2008/layout/VerticalCurvedList"/>
    <dgm:cxn modelId="{8C0E0ECC-820A-44B1-9638-A2019F2A959F}" type="presParOf" srcId="{2451EB28-5F8C-49DD-9C70-CC8050F4790C}" destId="{9B572C38-46BD-4D24-81B3-B7BDC0354CCC}" srcOrd="0" destOrd="0" presId="urn:microsoft.com/office/officeart/2008/layout/VerticalCurvedList"/>
    <dgm:cxn modelId="{9B6E0993-5515-4C93-A8ED-705D8D4A18FB}" type="presParOf" srcId="{9B572C38-46BD-4D24-81B3-B7BDC0354CCC}" destId="{2E5552CA-5545-4D26-9351-7D85C65C8416}" srcOrd="0" destOrd="0" presId="urn:microsoft.com/office/officeart/2008/layout/VerticalCurvedList"/>
    <dgm:cxn modelId="{1B36C388-06EF-4E90-AAEB-EFEA3F450F56}" type="presParOf" srcId="{2E5552CA-5545-4D26-9351-7D85C65C8416}" destId="{CFE43441-0167-4E9D-BD1A-27D3BD88C65F}" srcOrd="0" destOrd="0" presId="urn:microsoft.com/office/officeart/2008/layout/VerticalCurvedList"/>
    <dgm:cxn modelId="{D007C9EA-5C51-4BFE-AA77-4CCE128E82A5}" type="presParOf" srcId="{2E5552CA-5545-4D26-9351-7D85C65C8416}" destId="{650AB70B-5B57-487C-AA8F-856EAAC34EBE}" srcOrd="1" destOrd="0" presId="urn:microsoft.com/office/officeart/2008/layout/VerticalCurvedList"/>
    <dgm:cxn modelId="{A4474DC8-CEBA-4BB9-9201-98F0412EB9A8}" type="presParOf" srcId="{2E5552CA-5545-4D26-9351-7D85C65C8416}" destId="{58F4D2C0-1121-492F-B3B5-58F3B94E42C3}" srcOrd="2" destOrd="0" presId="urn:microsoft.com/office/officeart/2008/layout/VerticalCurvedList"/>
    <dgm:cxn modelId="{9F6F7D9B-4580-4F5B-8B0F-169F31EC6721}" type="presParOf" srcId="{2E5552CA-5545-4D26-9351-7D85C65C8416}" destId="{E35EE14B-83E7-4DA8-9220-213ED2593196}" srcOrd="3" destOrd="0" presId="urn:microsoft.com/office/officeart/2008/layout/VerticalCurvedList"/>
    <dgm:cxn modelId="{BD9B0386-EB89-4708-A51A-801D431C7691}" type="presParOf" srcId="{9B572C38-46BD-4D24-81B3-B7BDC0354CCC}" destId="{52ED4672-A7EE-4643-9ED0-A4AC272C8DB2}" srcOrd="1" destOrd="0" presId="urn:microsoft.com/office/officeart/2008/layout/VerticalCurvedList"/>
    <dgm:cxn modelId="{DE6DB1A6-3D1F-4F3C-9004-6711AF3D98C0}" type="presParOf" srcId="{9B572C38-46BD-4D24-81B3-B7BDC0354CCC}" destId="{FD2BBE2D-AE71-4759-A3E2-4E1E2F4B7568}" srcOrd="2" destOrd="0" presId="urn:microsoft.com/office/officeart/2008/layout/VerticalCurvedList"/>
    <dgm:cxn modelId="{CECD69DE-8813-4953-BD0E-C0440F91044D}" type="presParOf" srcId="{FD2BBE2D-AE71-4759-A3E2-4E1E2F4B7568}" destId="{91E7F37B-13CC-4F8E-823E-4471E533653C}" srcOrd="0" destOrd="0" presId="urn:microsoft.com/office/officeart/2008/layout/VerticalCurvedList"/>
    <dgm:cxn modelId="{95C65A55-51B4-440F-B044-B39D18C166E2}" type="presParOf" srcId="{9B572C38-46BD-4D24-81B3-B7BDC0354CCC}" destId="{00060E7D-9FB6-4FD5-B1E3-164EF64C4522}" srcOrd="3" destOrd="0" presId="urn:microsoft.com/office/officeart/2008/layout/VerticalCurvedList"/>
    <dgm:cxn modelId="{CE247871-34E1-4FF5-B8C6-9CBAA30C612C}" type="presParOf" srcId="{9B572C38-46BD-4D24-81B3-B7BDC0354CCC}" destId="{6B53D6FC-51AE-42CA-B983-EF6562654713}" srcOrd="4" destOrd="0" presId="urn:microsoft.com/office/officeart/2008/layout/VerticalCurvedList"/>
    <dgm:cxn modelId="{302C53A5-546F-48F4-9011-CBA5A98E22F6}" type="presParOf" srcId="{6B53D6FC-51AE-42CA-B983-EF6562654713}" destId="{E83E8463-D272-403C-BF67-92CEBBDF4755}" srcOrd="0" destOrd="0" presId="urn:microsoft.com/office/officeart/2008/layout/VerticalCurvedList"/>
    <dgm:cxn modelId="{435B5A2F-2CF8-4F3E-A4B4-4D47DA6E748B}" type="presParOf" srcId="{9B572C38-46BD-4D24-81B3-B7BDC0354CCC}" destId="{8AF6DBDE-1E60-49D8-A4C7-440F118E9217}" srcOrd="5" destOrd="0" presId="urn:microsoft.com/office/officeart/2008/layout/VerticalCurvedList"/>
    <dgm:cxn modelId="{907A03C1-E569-4DDC-9C21-76517333F978}" type="presParOf" srcId="{9B572C38-46BD-4D24-81B3-B7BDC0354CCC}" destId="{B6FC95F5-9064-4E12-A49E-5569A107B236}" srcOrd="6" destOrd="0" presId="urn:microsoft.com/office/officeart/2008/layout/VerticalCurvedList"/>
    <dgm:cxn modelId="{33DDEBA3-C11C-43A3-9409-836031DFD126}" type="presParOf" srcId="{B6FC95F5-9064-4E12-A49E-5569A107B236}" destId="{492E21F1-147F-4EE4-A892-996531AD0D13}" srcOrd="0" destOrd="0" presId="urn:microsoft.com/office/officeart/2008/layout/VerticalCurvedList"/>
    <dgm:cxn modelId="{3BFB6884-06C8-4A1B-9A19-2CCDE2853D43}" type="presParOf" srcId="{9B572C38-46BD-4D24-81B3-B7BDC0354CCC}" destId="{3115FF48-2514-43B0-B246-E74705777424}" srcOrd="7" destOrd="0" presId="urn:microsoft.com/office/officeart/2008/layout/VerticalCurvedList"/>
    <dgm:cxn modelId="{B4E522E0-8119-43EB-A338-B17B965C5E7F}" type="presParOf" srcId="{9B572C38-46BD-4D24-81B3-B7BDC0354CCC}" destId="{A35E9051-74A7-4661-A3AE-C473ED119F03}" srcOrd="8" destOrd="0" presId="urn:microsoft.com/office/officeart/2008/layout/VerticalCurvedList"/>
    <dgm:cxn modelId="{19AACA05-C335-49C6-9CA1-953AFD16F22C}" type="presParOf" srcId="{A35E9051-74A7-4661-A3AE-C473ED119F03}" destId="{A2E18FF7-C541-41E1-923A-19B67509E2A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0AB70B-5B57-487C-AA8F-856EAAC34EBE}">
      <dsp:nvSpPr>
        <dsp:cNvPr id="0" name=""/>
        <dsp:cNvSpPr/>
      </dsp:nvSpPr>
      <dsp:spPr>
        <a:xfrm>
          <a:off x="-3040748" y="-468221"/>
          <a:ext cx="3627266" cy="3627266"/>
        </a:xfrm>
        <a:prstGeom prst="blockArc">
          <a:avLst>
            <a:gd name="adj1" fmla="val 18900000"/>
            <a:gd name="adj2" fmla="val 2700000"/>
            <a:gd name="adj3" fmla="val 595"/>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2ED4672-A7EE-4643-9ED0-A4AC272C8DB2}">
      <dsp:nvSpPr>
        <dsp:cNvPr id="0" name=""/>
        <dsp:cNvSpPr/>
      </dsp:nvSpPr>
      <dsp:spPr>
        <a:xfrm>
          <a:off x="307697" y="206870"/>
          <a:ext cx="7786803" cy="4139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578"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Supply without issuance of Invoice</a:t>
          </a:r>
          <a:endParaRPr lang="en-GB" sz="2200" kern="1200" dirty="0"/>
        </a:p>
      </dsp:txBody>
      <dsp:txXfrm>
        <a:off x="307697" y="206870"/>
        <a:ext cx="7786803" cy="413956"/>
      </dsp:txXfrm>
    </dsp:sp>
    <dsp:sp modelId="{91E7F37B-13CC-4F8E-823E-4471E533653C}">
      <dsp:nvSpPr>
        <dsp:cNvPr id="0" name=""/>
        <dsp:cNvSpPr/>
      </dsp:nvSpPr>
      <dsp:spPr>
        <a:xfrm>
          <a:off x="48975" y="155125"/>
          <a:ext cx="517445" cy="517445"/>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060E7D-9FB6-4FD5-B1E3-164EF64C4522}">
      <dsp:nvSpPr>
        <dsp:cNvPr id="0" name=""/>
        <dsp:cNvSpPr/>
      </dsp:nvSpPr>
      <dsp:spPr>
        <a:xfrm>
          <a:off x="545028" y="827912"/>
          <a:ext cx="7549473" cy="4139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578"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Issues invoice without Supply leading to ITC </a:t>
          </a:r>
          <a:r>
            <a:rPr lang="en-US" sz="2200" kern="1200" dirty="0" err="1"/>
            <a:t>availment</a:t>
          </a:r>
          <a:endParaRPr lang="en-GB" sz="2200" kern="1200" dirty="0"/>
        </a:p>
      </dsp:txBody>
      <dsp:txXfrm>
        <a:off x="545028" y="827912"/>
        <a:ext cx="7549473" cy="413956"/>
      </dsp:txXfrm>
    </dsp:sp>
    <dsp:sp modelId="{E83E8463-D272-403C-BF67-92CEBBDF4755}">
      <dsp:nvSpPr>
        <dsp:cNvPr id="0" name=""/>
        <dsp:cNvSpPr/>
      </dsp:nvSpPr>
      <dsp:spPr>
        <a:xfrm>
          <a:off x="286305" y="776167"/>
          <a:ext cx="517445" cy="517445"/>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AF6DBDE-1E60-49D8-A4C7-440F118E9217}">
      <dsp:nvSpPr>
        <dsp:cNvPr id="0" name=""/>
        <dsp:cNvSpPr/>
      </dsp:nvSpPr>
      <dsp:spPr>
        <a:xfrm>
          <a:off x="545028" y="1448954"/>
          <a:ext cx="7549473" cy="4139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578"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Avails ITC on above referred invoice</a:t>
          </a:r>
          <a:endParaRPr lang="en-GB" sz="2200" kern="1200" dirty="0"/>
        </a:p>
      </dsp:txBody>
      <dsp:txXfrm>
        <a:off x="545028" y="1448954"/>
        <a:ext cx="7549473" cy="413956"/>
      </dsp:txXfrm>
    </dsp:sp>
    <dsp:sp modelId="{492E21F1-147F-4EE4-A892-996531AD0D13}">
      <dsp:nvSpPr>
        <dsp:cNvPr id="0" name=""/>
        <dsp:cNvSpPr/>
      </dsp:nvSpPr>
      <dsp:spPr>
        <a:xfrm>
          <a:off x="286305" y="1397209"/>
          <a:ext cx="517445" cy="517445"/>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115FF48-2514-43B0-B246-E74705777424}">
      <dsp:nvSpPr>
        <dsp:cNvPr id="0" name=""/>
        <dsp:cNvSpPr/>
      </dsp:nvSpPr>
      <dsp:spPr>
        <a:xfrm>
          <a:off x="307697" y="2069996"/>
          <a:ext cx="7786803" cy="4139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578"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Collects tax and fails to deposit within 3 months from due date</a:t>
          </a:r>
          <a:endParaRPr lang="en-GB" sz="2200" kern="1200" dirty="0"/>
        </a:p>
      </dsp:txBody>
      <dsp:txXfrm>
        <a:off x="307697" y="2069996"/>
        <a:ext cx="7786803" cy="413956"/>
      </dsp:txXfrm>
    </dsp:sp>
    <dsp:sp modelId="{A2E18FF7-C541-41E1-923A-19B67509E2A7}">
      <dsp:nvSpPr>
        <dsp:cNvPr id="0" name=""/>
        <dsp:cNvSpPr/>
      </dsp:nvSpPr>
      <dsp:spPr>
        <a:xfrm>
          <a:off x="48975" y="2018251"/>
          <a:ext cx="517445" cy="517445"/>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DF8AA6-6C76-46E1-8B9A-611A413D2262}" type="datetimeFigureOut">
              <a:rPr lang="en-IN" smtClean="0"/>
              <a:t>05-11-2023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8429D2-38F1-4269-A365-75232F548C70}" type="slidenum">
              <a:rPr lang="en-IN" smtClean="0"/>
              <a:t>‹#›</a:t>
            </a:fld>
            <a:endParaRPr lang="en-IN"/>
          </a:p>
        </p:txBody>
      </p:sp>
    </p:spTree>
    <p:extLst>
      <p:ext uri="{BB962C8B-B14F-4D97-AF65-F5344CB8AC3E}">
        <p14:creationId xmlns:p14="http://schemas.microsoft.com/office/powerpoint/2010/main" val="235546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38429D2-38F1-4269-A365-75232F548C70}" type="slidenum">
              <a:rPr lang="en-IN" smtClean="0"/>
              <a:t>9</a:t>
            </a:fld>
            <a:endParaRPr lang="en-IN"/>
          </a:p>
        </p:txBody>
      </p:sp>
    </p:spTree>
    <p:extLst>
      <p:ext uri="{BB962C8B-B14F-4D97-AF65-F5344CB8AC3E}">
        <p14:creationId xmlns:p14="http://schemas.microsoft.com/office/powerpoint/2010/main" val="2356872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538429D2-38F1-4269-A365-75232F548C70}" type="slidenum">
              <a:rPr lang="en-IN" smtClean="0"/>
              <a:t>28</a:t>
            </a:fld>
            <a:endParaRPr lang="en-IN"/>
          </a:p>
        </p:txBody>
      </p:sp>
    </p:spTree>
    <p:extLst>
      <p:ext uri="{BB962C8B-B14F-4D97-AF65-F5344CB8AC3E}">
        <p14:creationId xmlns:p14="http://schemas.microsoft.com/office/powerpoint/2010/main" val="1862859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538429D2-38F1-4269-A365-75232F548C70}" type="slidenum">
              <a:rPr lang="en-IN" smtClean="0"/>
              <a:t>48</a:t>
            </a:fld>
            <a:endParaRPr lang="en-IN"/>
          </a:p>
        </p:txBody>
      </p:sp>
    </p:spTree>
    <p:extLst>
      <p:ext uri="{BB962C8B-B14F-4D97-AF65-F5344CB8AC3E}">
        <p14:creationId xmlns:p14="http://schemas.microsoft.com/office/powerpoint/2010/main" val="2797277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538429D2-38F1-4269-A365-75232F548C70}" type="slidenum">
              <a:rPr lang="en-IN" smtClean="0"/>
              <a:t>50</a:t>
            </a:fld>
            <a:endParaRPr lang="en-IN"/>
          </a:p>
        </p:txBody>
      </p:sp>
    </p:spTree>
    <p:extLst>
      <p:ext uri="{BB962C8B-B14F-4D97-AF65-F5344CB8AC3E}">
        <p14:creationId xmlns:p14="http://schemas.microsoft.com/office/powerpoint/2010/main" val="2269045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538429D2-38F1-4269-A365-75232F548C70}" type="slidenum">
              <a:rPr lang="en-IN" smtClean="0"/>
              <a:t>51</a:t>
            </a:fld>
            <a:endParaRPr lang="en-IN"/>
          </a:p>
        </p:txBody>
      </p:sp>
    </p:spTree>
    <p:extLst>
      <p:ext uri="{BB962C8B-B14F-4D97-AF65-F5344CB8AC3E}">
        <p14:creationId xmlns:p14="http://schemas.microsoft.com/office/powerpoint/2010/main" val="4040014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538429D2-38F1-4269-A365-75232F548C70}" type="slidenum">
              <a:rPr lang="en-IN" smtClean="0"/>
              <a:t>52</a:t>
            </a:fld>
            <a:endParaRPr lang="en-IN"/>
          </a:p>
        </p:txBody>
      </p:sp>
    </p:spTree>
    <p:extLst>
      <p:ext uri="{BB962C8B-B14F-4D97-AF65-F5344CB8AC3E}">
        <p14:creationId xmlns:p14="http://schemas.microsoft.com/office/powerpoint/2010/main" val="3173920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538429D2-38F1-4269-A365-75232F548C70}" type="slidenum">
              <a:rPr lang="en-IN" smtClean="0"/>
              <a:t>53</a:t>
            </a:fld>
            <a:endParaRPr lang="en-IN"/>
          </a:p>
        </p:txBody>
      </p:sp>
    </p:spTree>
    <p:extLst>
      <p:ext uri="{BB962C8B-B14F-4D97-AF65-F5344CB8AC3E}">
        <p14:creationId xmlns:p14="http://schemas.microsoft.com/office/powerpoint/2010/main" val="3189426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67C96-096E-6EA1-8F21-A14C3D52C1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9D24568-44DA-0F28-1ED5-4105A011CB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8FA4642-4C48-9F9E-0931-6933610562F2}"/>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5" name="Footer Placeholder 4">
            <a:extLst>
              <a:ext uri="{FF2B5EF4-FFF2-40B4-BE49-F238E27FC236}">
                <a16:creationId xmlns:a16="http://schemas.microsoft.com/office/drawing/2014/main" id="{2814F4C2-E035-3C36-F677-301854C3507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61D37D6-5958-0D07-88D2-201FF02ABB0C}"/>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952797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29C06-AC51-1B45-13EC-207B6B6498C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C890971-5868-713B-8357-0827DE2D67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6ACACCB-7249-357A-5462-323C17A0C9CC}"/>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5" name="Footer Placeholder 4">
            <a:extLst>
              <a:ext uri="{FF2B5EF4-FFF2-40B4-BE49-F238E27FC236}">
                <a16:creationId xmlns:a16="http://schemas.microsoft.com/office/drawing/2014/main" id="{563B6329-4B6E-DD7C-9CF1-036310272C4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7422ADB-83BC-B44B-2D5D-D9E63F068DC1}"/>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886996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D2C992-3F38-744C-70FB-D33CCDF8987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3F3FF96-E20A-7E71-1193-8FA41FD8A7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9C1D6BB-1389-D12A-4959-FD77608D6244}"/>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5" name="Footer Placeholder 4">
            <a:extLst>
              <a:ext uri="{FF2B5EF4-FFF2-40B4-BE49-F238E27FC236}">
                <a16:creationId xmlns:a16="http://schemas.microsoft.com/office/drawing/2014/main" id="{AC70AD31-6AC7-46EB-0151-444F4AC29A5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202C958-C6E3-9570-1EF5-E95056912846}"/>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357818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E4A7D-75A6-AD09-CCA1-2AE9655DB3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19E2C61-3742-EE8C-58DD-6676624989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B169430-5FB6-59B4-F571-4FDFA5CCB395}"/>
              </a:ext>
            </a:extLst>
          </p:cNvPr>
          <p:cNvSpPr>
            <a:spLocks noGrp="1"/>
          </p:cNvSpPr>
          <p:nvPr>
            <p:ph type="dt" sz="half" idx="10"/>
          </p:nvPr>
        </p:nvSpPr>
        <p:spPr/>
        <p:txBody>
          <a:bodyPr/>
          <a:lstStyle/>
          <a:p>
            <a:fld id="{71FA7CD3-4FE6-4250-ACFE-6253837D4DEC}" type="datetime1">
              <a:rPr lang="en-IN" smtClean="0"/>
              <a:t>05-11-2023</a:t>
            </a:fld>
            <a:endParaRPr lang="en-IN"/>
          </a:p>
        </p:txBody>
      </p:sp>
      <p:sp>
        <p:nvSpPr>
          <p:cNvPr id="5" name="Footer Placeholder 4">
            <a:extLst>
              <a:ext uri="{FF2B5EF4-FFF2-40B4-BE49-F238E27FC236}">
                <a16:creationId xmlns:a16="http://schemas.microsoft.com/office/drawing/2014/main" id="{38E1CDE5-DC65-D0AF-77E4-28B71FDD419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D4FB64C-346D-53EC-28B2-B4A455FD1167}"/>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3140612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EACDA-5CDB-A6FC-0800-89987504F6E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C565D2C-2821-505B-E83A-812422A2BE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F760447-D514-2BEB-FA34-BE5C9C72CCB3}"/>
              </a:ext>
            </a:extLst>
          </p:cNvPr>
          <p:cNvSpPr>
            <a:spLocks noGrp="1"/>
          </p:cNvSpPr>
          <p:nvPr>
            <p:ph type="dt" sz="half" idx="10"/>
          </p:nvPr>
        </p:nvSpPr>
        <p:spPr/>
        <p:txBody>
          <a:bodyPr/>
          <a:lstStyle/>
          <a:p>
            <a:fld id="{BB0D9A46-A29E-4E70-B8B2-0F5881267DB2}" type="datetime1">
              <a:rPr lang="en-IN" smtClean="0"/>
              <a:t>05-11-2023</a:t>
            </a:fld>
            <a:endParaRPr lang="en-IN"/>
          </a:p>
        </p:txBody>
      </p:sp>
      <p:sp>
        <p:nvSpPr>
          <p:cNvPr id="5" name="Footer Placeholder 4">
            <a:extLst>
              <a:ext uri="{FF2B5EF4-FFF2-40B4-BE49-F238E27FC236}">
                <a16:creationId xmlns:a16="http://schemas.microsoft.com/office/drawing/2014/main" id="{5B67EBF9-BCA2-7197-3F8A-33FB7B72DB9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AB8F58-78DF-F62E-F821-0043C4666B99}"/>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830685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FC543-F104-0EC6-3F95-651238EE52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07AE5A6-2A21-75F3-58BB-06BC39ED3A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61285A-F17A-4D09-7396-BEF6C2865038}"/>
              </a:ext>
            </a:extLst>
          </p:cNvPr>
          <p:cNvSpPr>
            <a:spLocks noGrp="1"/>
          </p:cNvSpPr>
          <p:nvPr>
            <p:ph type="dt" sz="half" idx="10"/>
          </p:nvPr>
        </p:nvSpPr>
        <p:spPr/>
        <p:txBody>
          <a:bodyPr/>
          <a:lstStyle/>
          <a:p>
            <a:fld id="{5F101D43-BD48-4983-B404-72D9789C4EC3}" type="datetime1">
              <a:rPr lang="en-IN" smtClean="0"/>
              <a:t>05-11-2023</a:t>
            </a:fld>
            <a:endParaRPr lang="en-IN"/>
          </a:p>
        </p:txBody>
      </p:sp>
      <p:sp>
        <p:nvSpPr>
          <p:cNvPr id="5" name="Footer Placeholder 4">
            <a:extLst>
              <a:ext uri="{FF2B5EF4-FFF2-40B4-BE49-F238E27FC236}">
                <a16:creationId xmlns:a16="http://schemas.microsoft.com/office/drawing/2014/main" id="{54573EBB-2B9C-4931-7052-127A989A537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662C3A5-7BDB-462A-BEEB-58B70336B1BF}"/>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82171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FF436-254E-E110-DBBE-A4F5E9B9A27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1AC386C-BB89-8CE7-490A-204DE1A42C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7703D6C-2544-B368-A12F-81509E402E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6A56D9D-382E-8FFE-939F-216A93E6788C}"/>
              </a:ext>
            </a:extLst>
          </p:cNvPr>
          <p:cNvSpPr>
            <a:spLocks noGrp="1"/>
          </p:cNvSpPr>
          <p:nvPr>
            <p:ph type="dt" sz="half" idx="10"/>
          </p:nvPr>
        </p:nvSpPr>
        <p:spPr/>
        <p:txBody>
          <a:bodyPr/>
          <a:lstStyle/>
          <a:p>
            <a:fld id="{C94FDECB-0F22-4235-9BC5-229B83B0078F}" type="datetime1">
              <a:rPr lang="en-IN" smtClean="0"/>
              <a:t>05-11-2023</a:t>
            </a:fld>
            <a:endParaRPr lang="en-IN"/>
          </a:p>
        </p:txBody>
      </p:sp>
      <p:sp>
        <p:nvSpPr>
          <p:cNvPr id="6" name="Footer Placeholder 5">
            <a:extLst>
              <a:ext uri="{FF2B5EF4-FFF2-40B4-BE49-F238E27FC236}">
                <a16:creationId xmlns:a16="http://schemas.microsoft.com/office/drawing/2014/main" id="{2E9232D0-D758-57F9-B1F9-5B812DD5779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83CAE1A-BBF1-82AE-1D39-06F1284146A9}"/>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863583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5ACF4-2334-61BC-2C21-291D919872B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31CC6D3-BE8F-200F-5265-40870DDFF3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286424-48F6-1C89-026D-7B6835055B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60242F5-D5F5-C251-7A8E-492B4727EA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B48127-BC67-E579-0BFD-B8AB7161F5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4D09F3C-7A92-D15E-D49C-8368183B524F}"/>
              </a:ext>
            </a:extLst>
          </p:cNvPr>
          <p:cNvSpPr>
            <a:spLocks noGrp="1"/>
          </p:cNvSpPr>
          <p:nvPr>
            <p:ph type="dt" sz="half" idx="10"/>
          </p:nvPr>
        </p:nvSpPr>
        <p:spPr/>
        <p:txBody>
          <a:bodyPr/>
          <a:lstStyle/>
          <a:p>
            <a:fld id="{7BD92148-9FA6-40CD-8DF3-837F2ADC7F9E}" type="datetime1">
              <a:rPr lang="en-IN" smtClean="0"/>
              <a:t>05-11-2023</a:t>
            </a:fld>
            <a:endParaRPr lang="en-IN"/>
          </a:p>
        </p:txBody>
      </p:sp>
      <p:sp>
        <p:nvSpPr>
          <p:cNvPr id="8" name="Footer Placeholder 7">
            <a:extLst>
              <a:ext uri="{FF2B5EF4-FFF2-40B4-BE49-F238E27FC236}">
                <a16:creationId xmlns:a16="http://schemas.microsoft.com/office/drawing/2014/main" id="{04D8ED43-39D8-D396-3708-C3E9013D939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1905153-70A0-16DB-12D4-A57716D8B35C}"/>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42457921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B3F0A-FF62-4717-DEBA-2BBDCCC94F0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9D372ED-3804-C916-D767-B72A989D4010}"/>
              </a:ext>
            </a:extLst>
          </p:cNvPr>
          <p:cNvSpPr>
            <a:spLocks noGrp="1"/>
          </p:cNvSpPr>
          <p:nvPr>
            <p:ph type="dt" sz="half" idx="10"/>
          </p:nvPr>
        </p:nvSpPr>
        <p:spPr/>
        <p:txBody>
          <a:bodyPr/>
          <a:lstStyle/>
          <a:p>
            <a:fld id="{BC7C75F4-9D09-4E3B-B94B-33DBCD2DD1C0}" type="datetime1">
              <a:rPr lang="en-IN" smtClean="0"/>
              <a:t>05-11-2023</a:t>
            </a:fld>
            <a:endParaRPr lang="en-IN"/>
          </a:p>
        </p:txBody>
      </p:sp>
      <p:sp>
        <p:nvSpPr>
          <p:cNvPr id="4" name="Footer Placeholder 3">
            <a:extLst>
              <a:ext uri="{FF2B5EF4-FFF2-40B4-BE49-F238E27FC236}">
                <a16:creationId xmlns:a16="http://schemas.microsoft.com/office/drawing/2014/main" id="{799A2763-7B46-0353-A6EF-21CEE3E9E0A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8CE7B1B-ED6B-3295-A729-524EC830F49B}"/>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2798645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41FBFB-B0EB-8309-03D1-4416E2E80ABA}"/>
              </a:ext>
            </a:extLst>
          </p:cNvPr>
          <p:cNvSpPr>
            <a:spLocks noGrp="1"/>
          </p:cNvSpPr>
          <p:nvPr>
            <p:ph type="dt" sz="half" idx="10"/>
          </p:nvPr>
        </p:nvSpPr>
        <p:spPr/>
        <p:txBody>
          <a:bodyPr/>
          <a:lstStyle/>
          <a:p>
            <a:fld id="{3673105B-6DC7-4F57-805B-26E40E91DD54}" type="datetime1">
              <a:rPr lang="en-IN" smtClean="0"/>
              <a:t>05-11-2023</a:t>
            </a:fld>
            <a:endParaRPr lang="en-IN"/>
          </a:p>
        </p:txBody>
      </p:sp>
      <p:sp>
        <p:nvSpPr>
          <p:cNvPr id="3" name="Footer Placeholder 2">
            <a:extLst>
              <a:ext uri="{FF2B5EF4-FFF2-40B4-BE49-F238E27FC236}">
                <a16:creationId xmlns:a16="http://schemas.microsoft.com/office/drawing/2014/main" id="{74359396-167C-4356-7C9F-6A694898ECF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5964E77B-1C88-1B66-268E-25DCC5026A37}"/>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3433029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10773-2983-0D49-9DCF-0EB3BAF5EE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2CDEACF-7ABE-D424-0A69-D252CB727F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D147DEF-55B0-2E6C-D5E1-F5C238234F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5F0429-1926-3834-070E-2C7E24B6408A}"/>
              </a:ext>
            </a:extLst>
          </p:cNvPr>
          <p:cNvSpPr>
            <a:spLocks noGrp="1"/>
          </p:cNvSpPr>
          <p:nvPr>
            <p:ph type="dt" sz="half" idx="10"/>
          </p:nvPr>
        </p:nvSpPr>
        <p:spPr/>
        <p:txBody>
          <a:bodyPr/>
          <a:lstStyle/>
          <a:p>
            <a:fld id="{7944A247-FF32-4BFB-80AF-F4AC94FC9E76}" type="datetime1">
              <a:rPr lang="en-IN" smtClean="0"/>
              <a:t>05-11-2023</a:t>
            </a:fld>
            <a:endParaRPr lang="en-IN"/>
          </a:p>
        </p:txBody>
      </p:sp>
      <p:sp>
        <p:nvSpPr>
          <p:cNvPr id="6" name="Footer Placeholder 5">
            <a:extLst>
              <a:ext uri="{FF2B5EF4-FFF2-40B4-BE49-F238E27FC236}">
                <a16:creationId xmlns:a16="http://schemas.microsoft.com/office/drawing/2014/main" id="{6EFB7858-A75A-ACE5-D7DD-59465C78F6F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6A9F7B0-0690-6350-7A15-FBD6939F4742}"/>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455519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A0730-11DA-7435-72D6-FEA7D0236D0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1D8AB83-AABE-FD7E-7940-E7EDA48D27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A6D6A7E-BADD-95B8-B3EE-C2EC960FA9E4}"/>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5" name="Footer Placeholder 4">
            <a:extLst>
              <a:ext uri="{FF2B5EF4-FFF2-40B4-BE49-F238E27FC236}">
                <a16:creationId xmlns:a16="http://schemas.microsoft.com/office/drawing/2014/main" id="{6E5839E8-A801-0F16-50B2-2F0898EAF79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271ABB6-4A20-12A0-4704-9AF1575C2736}"/>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19439871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986DD-2AD2-43CB-DCD5-998F5E48AD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E7C0E420-A6D3-F206-EEE7-6E05C82A03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19BB45C-2E2A-272F-2A47-803BD2E3EF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F0F041-BB8D-2083-53C2-A14BF9592139}"/>
              </a:ext>
            </a:extLst>
          </p:cNvPr>
          <p:cNvSpPr>
            <a:spLocks noGrp="1"/>
          </p:cNvSpPr>
          <p:nvPr>
            <p:ph type="dt" sz="half" idx="10"/>
          </p:nvPr>
        </p:nvSpPr>
        <p:spPr/>
        <p:txBody>
          <a:bodyPr/>
          <a:lstStyle/>
          <a:p>
            <a:fld id="{C514801C-0B7F-4A53-B6EA-5675879A2500}" type="datetime1">
              <a:rPr lang="en-IN" smtClean="0"/>
              <a:t>05-11-2023</a:t>
            </a:fld>
            <a:endParaRPr lang="en-IN"/>
          </a:p>
        </p:txBody>
      </p:sp>
      <p:sp>
        <p:nvSpPr>
          <p:cNvPr id="6" name="Footer Placeholder 5">
            <a:extLst>
              <a:ext uri="{FF2B5EF4-FFF2-40B4-BE49-F238E27FC236}">
                <a16:creationId xmlns:a16="http://schemas.microsoft.com/office/drawing/2014/main" id="{2F22FED0-098A-A0E6-D183-BEC34EF6C2F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B39CF68-EB5E-3FB8-01A3-76303E090EEF}"/>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3440890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8E825-9640-EE1F-C372-8C6AD10FAEE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F2CEF28-9323-25F3-FAF6-4431E7DDF1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046461C-6A30-AE1D-0920-DAE7CD7F655C}"/>
              </a:ext>
            </a:extLst>
          </p:cNvPr>
          <p:cNvSpPr>
            <a:spLocks noGrp="1"/>
          </p:cNvSpPr>
          <p:nvPr>
            <p:ph type="dt" sz="half" idx="10"/>
          </p:nvPr>
        </p:nvSpPr>
        <p:spPr/>
        <p:txBody>
          <a:bodyPr/>
          <a:lstStyle/>
          <a:p>
            <a:fld id="{026A3388-8C89-412F-9165-99B596AE9468}" type="datetime1">
              <a:rPr lang="en-IN" smtClean="0"/>
              <a:t>05-11-2023</a:t>
            </a:fld>
            <a:endParaRPr lang="en-IN"/>
          </a:p>
        </p:txBody>
      </p:sp>
      <p:sp>
        <p:nvSpPr>
          <p:cNvPr id="5" name="Footer Placeholder 4">
            <a:extLst>
              <a:ext uri="{FF2B5EF4-FFF2-40B4-BE49-F238E27FC236}">
                <a16:creationId xmlns:a16="http://schemas.microsoft.com/office/drawing/2014/main" id="{F7F4837F-E112-A8DB-B488-8F044350454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A21A636-7283-1934-C163-BD89664D39BC}"/>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407774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4A11ED-E397-575A-8E5A-76228409912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6917B44-F866-F357-F382-DCF7BA98E2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81B7C80-26E6-A9AE-E05C-A9403D86781E}"/>
              </a:ext>
            </a:extLst>
          </p:cNvPr>
          <p:cNvSpPr>
            <a:spLocks noGrp="1"/>
          </p:cNvSpPr>
          <p:nvPr>
            <p:ph type="dt" sz="half" idx="10"/>
          </p:nvPr>
        </p:nvSpPr>
        <p:spPr/>
        <p:txBody>
          <a:bodyPr/>
          <a:lstStyle/>
          <a:p>
            <a:fld id="{F00F0857-6F99-401A-A548-D4EE25292AB5}" type="datetime1">
              <a:rPr lang="en-IN" smtClean="0"/>
              <a:t>05-11-2023</a:t>
            </a:fld>
            <a:endParaRPr lang="en-IN"/>
          </a:p>
        </p:txBody>
      </p:sp>
      <p:sp>
        <p:nvSpPr>
          <p:cNvPr id="5" name="Footer Placeholder 4">
            <a:extLst>
              <a:ext uri="{FF2B5EF4-FFF2-40B4-BE49-F238E27FC236}">
                <a16:creationId xmlns:a16="http://schemas.microsoft.com/office/drawing/2014/main" id="{47557D44-EE44-70EB-572F-6C95DC7D1AE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3BDD9C9-84B8-521E-10BC-153C734EA0D0}"/>
              </a:ext>
            </a:extLst>
          </p:cNvPr>
          <p:cNvSpPr>
            <a:spLocks noGrp="1"/>
          </p:cNvSpPr>
          <p:nvPr>
            <p:ph type="sldNum" sz="quarter" idx="12"/>
          </p:nvPr>
        </p:nvSpPr>
        <p:spPr/>
        <p:txBody>
          <a:bodyPr/>
          <a:lstStyle/>
          <a:p>
            <a:fld id="{2116F7B2-E75D-4609-83AA-8B6AB8B31567}" type="slidenum">
              <a:rPr lang="en-IN" smtClean="0"/>
              <a:t>‹#›</a:t>
            </a:fld>
            <a:endParaRPr lang="en-IN"/>
          </a:p>
        </p:txBody>
      </p:sp>
    </p:spTree>
    <p:extLst>
      <p:ext uri="{BB962C8B-B14F-4D97-AF65-F5344CB8AC3E}">
        <p14:creationId xmlns:p14="http://schemas.microsoft.com/office/powerpoint/2010/main" val="3658806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D245D-CD8A-D7B7-1E41-951A5FACEF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FB38D59C-B509-FA87-AC38-B594360758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AB29E9-922A-BA06-06DD-79DFC1A7CBB8}"/>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5" name="Footer Placeholder 4">
            <a:extLst>
              <a:ext uri="{FF2B5EF4-FFF2-40B4-BE49-F238E27FC236}">
                <a16:creationId xmlns:a16="http://schemas.microsoft.com/office/drawing/2014/main" id="{3C188441-BBFE-68CC-A507-C06512D4BA2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5595B31-D4E6-FD79-C09D-1CBF8EA280BE}"/>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409157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7820F-3BE6-A572-79F4-6EACDCE17B7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EEB1EE1-F1C7-C720-2F58-1A756E1B3E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D3481AF2-26B4-0AEB-96E4-A3788C2CE9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E92475E-C6CB-0059-FD0B-B5EF264FAC22}"/>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6" name="Footer Placeholder 5">
            <a:extLst>
              <a:ext uri="{FF2B5EF4-FFF2-40B4-BE49-F238E27FC236}">
                <a16:creationId xmlns:a16="http://schemas.microsoft.com/office/drawing/2014/main" id="{8407A4C8-1B69-8698-39B8-86D4F547C6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8C5E3DD-930E-1680-EF34-EE7D0FCC96DE}"/>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3046644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4C6A7-C9CA-ED46-CC6A-B52753DC916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2C74E2C-9033-B937-08D0-EAEDE2111E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892615-ABD4-0A17-287B-F95F21C347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BCA629F-0DAE-E797-B0A6-54F07B814D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506FEA-CF87-FA96-B2D0-DA69C572EF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E54AC517-BC33-0B30-8F8D-4F56980B1329}"/>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8" name="Footer Placeholder 7">
            <a:extLst>
              <a:ext uri="{FF2B5EF4-FFF2-40B4-BE49-F238E27FC236}">
                <a16:creationId xmlns:a16="http://schemas.microsoft.com/office/drawing/2014/main" id="{AFBF8379-CCE6-18F2-E685-600B82494B6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2693369-2402-049B-A85D-9FE9DE6BB426}"/>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3171858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7B8D4-BC99-B7B1-40FA-B5AE6916FB1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BEFB307-3B82-AE56-01FD-F7D1E801D19F}"/>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4" name="Footer Placeholder 3">
            <a:extLst>
              <a:ext uri="{FF2B5EF4-FFF2-40B4-BE49-F238E27FC236}">
                <a16:creationId xmlns:a16="http://schemas.microsoft.com/office/drawing/2014/main" id="{DA44550F-2CE2-CF86-FBC5-B33A85993A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C8F62CE-5ECB-CFB8-DD39-4440162A1EFC}"/>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1172081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8C73F9-18A1-B21C-1033-D27607E80BC1}"/>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3" name="Footer Placeholder 2">
            <a:extLst>
              <a:ext uri="{FF2B5EF4-FFF2-40B4-BE49-F238E27FC236}">
                <a16:creationId xmlns:a16="http://schemas.microsoft.com/office/drawing/2014/main" id="{91B4AC26-5545-F0B9-BC24-BF8DDBA750A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1887984-AB88-FDCA-052E-D80165D65AAC}"/>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3113150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9C946-7B3B-8DB0-59EA-FDF87560F9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FA96E3A-9E0D-DC6F-EE3E-8F1A3A3201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993D3BF-94F8-4AF0-36AC-9B4C49FD81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190848-8BC2-CADA-B61F-B0673E0FB9C6}"/>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6" name="Footer Placeholder 5">
            <a:extLst>
              <a:ext uri="{FF2B5EF4-FFF2-40B4-BE49-F238E27FC236}">
                <a16:creationId xmlns:a16="http://schemas.microsoft.com/office/drawing/2014/main" id="{8B5D914B-97EE-84D8-66B0-51FF47D9311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B0BE0BC-D8A8-CC0F-6FD9-EA9B3C0F182F}"/>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1888636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5960D-92E8-4242-21EF-E54AE71CDB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A44F321-5FB6-3514-2677-E94EBA773C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5A57DDB-ADD2-4F48-C108-DF85AE14C2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B88263-305D-296E-FE95-2BFC5CCB1295}"/>
              </a:ext>
            </a:extLst>
          </p:cNvPr>
          <p:cNvSpPr>
            <a:spLocks noGrp="1"/>
          </p:cNvSpPr>
          <p:nvPr>
            <p:ph type="dt" sz="half" idx="10"/>
          </p:nvPr>
        </p:nvSpPr>
        <p:spPr/>
        <p:txBody>
          <a:bodyPr/>
          <a:lstStyle/>
          <a:p>
            <a:fld id="{107F4E33-3D22-4537-B008-72EBFC5F45CE}" type="datetimeFigureOut">
              <a:rPr lang="en-IN" smtClean="0"/>
              <a:t>05-11-2023</a:t>
            </a:fld>
            <a:endParaRPr lang="en-IN"/>
          </a:p>
        </p:txBody>
      </p:sp>
      <p:sp>
        <p:nvSpPr>
          <p:cNvPr id="6" name="Footer Placeholder 5">
            <a:extLst>
              <a:ext uri="{FF2B5EF4-FFF2-40B4-BE49-F238E27FC236}">
                <a16:creationId xmlns:a16="http://schemas.microsoft.com/office/drawing/2014/main" id="{CD242870-DF8A-7413-D525-9C4EC271391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A502243-E312-6E7D-C04D-8C4EAF76CE97}"/>
              </a:ext>
            </a:extLst>
          </p:cNvPr>
          <p:cNvSpPr>
            <a:spLocks noGrp="1"/>
          </p:cNvSpPr>
          <p:nvPr>
            <p:ph type="sldNum" sz="quarter" idx="12"/>
          </p:nvPr>
        </p:nvSpPr>
        <p:spPr/>
        <p:txBody>
          <a:bodyPr/>
          <a:lstStyle/>
          <a:p>
            <a:fld id="{5B7C8EB4-F765-4CB3-A0D0-3C10E36D281A}" type="slidenum">
              <a:rPr lang="en-IN" smtClean="0"/>
              <a:t>‹#›</a:t>
            </a:fld>
            <a:endParaRPr lang="en-IN"/>
          </a:p>
        </p:txBody>
      </p:sp>
    </p:spTree>
    <p:extLst>
      <p:ext uri="{BB962C8B-B14F-4D97-AF65-F5344CB8AC3E}">
        <p14:creationId xmlns:p14="http://schemas.microsoft.com/office/powerpoint/2010/main" val="42673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328E44-9DE9-8CB3-2827-9C50FDED4C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3AFC619-FEDE-B197-1C79-7DF40A9518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3935BD7-9118-65A7-EBF4-1B47560E1A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7F4E33-3D22-4537-B008-72EBFC5F45CE}" type="datetimeFigureOut">
              <a:rPr lang="en-IN" smtClean="0"/>
              <a:t>05-11-2023</a:t>
            </a:fld>
            <a:endParaRPr lang="en-IN"/>
          </a:p>
        </p:txBody>
      </p:sp>
      <p:sp>
        <p:nvSpPr>
          <p:cNvPr id="5" name="Footer Placeholder 4">
            <a:extLst>
              <a:ext uri="{FF2B5EF4-FFF2-40B4-BE49-F238E27FC236}">
                <a16:creationId xmlns:a16="http://schemas.microsoft.com/office/drawing/2014/main" id="{706C8B93-6A05-547F-F2F5-869D9B5507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B1BCA15F-71CF-9480-5D47-4FEF06F9A1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7C8EB4-F765-4CB3-A0D0-3C10E36D281A}" type="slidenum">
              <a:rPr lang="en-IN" smtClean="0"/>
              <a:t>‹#›</a:t>
            </a:fld>
            <a:endParaRPr lang="en-IN"/>
          </a:p>
        </p:txBody>
      </p:sp>
    </p:spTree>
    <p:extLst>
      <p:ext uri="{BB962C8B-B14F-4D97-AF65-F5344CB8AC3E}">
        <p14:creationId xmlns:p14="http://schemas.microsoft.com/office/powerpoint/2010/main" val="24809933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E4870D-63F2-92CA-89BA-B22F71AD39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IN" dirty="0"/>
          </a:p>
        </p:txBody>
      </p:sp>
      <p:sp>
        <p:nvSpPr>
          <p:cNvPr id="3" name="Text Placeholder 2">
            <a:extLst>
              <a:ext uri="{FF2B5EF4-FFF2-40B4-BE49-F238E27FC236}">
                <a16:creationId xmlns:a16="http://schemas.microsoft.com/office/drawing/2014/main" id="{BE062868-21F9-4ABB-EA97-A901DF0C36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A173661-4E2B-37AB-971A-5A43F21799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CFEE5-ECDA-4FF0-AB26-A945E1A60501}" type="datetime1">
              <a:rPr lang="en-IN" smtClean="0"/>
              <a:t>05-11-2023</a:t>
            </a:fld>
            <a:endParaRPr lang="en-IN"/>
          </a:p>
        </p:txBody>
      </p:sp>
      <p:sp>
        <p:nvSpPr>
          <p:cNvPr id="5" name="Footer Placeholder 4">
            <a:extLst>
              <a:ext uri="{FF2B5EF4-FFF2-40B4-BE49-F238E27FC236}">
                <a16:creationId xmlns:a16="http://schemas.microsoft.com/office/drawing/2014/main" id="{377759AE-8FD9-6E49-15D4-2F3BCD9FC5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AD08292D-84EF-8F29-9145-0DE70C5C38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6F7B2-E75D-4609-83AA-8B6AB8B31567}" type="slidenum">
              <a:rPr lang="en-IN" smtClean="0"/>
              <a:t>‹#›</a:t>
            </a:fld>
            <a:endParaRPr lang="en-IN"/>
          </a:p>
        </p:txBody>
      </p:sp>
    </p:spTree>
    <p:extLst>
      <p:ext uri="{BB962C8B-B14F-4D97-AF65-F5344CB8AC3E}">
        <p14:creationId xmlns:p14="http://schemas.microsoft.com/office/powerpoint/2010/main" val="1935944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g"/><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5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5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5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5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5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5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723F2-7ACA-6B64-FCB5-029DCC845C36}"/>
              </a:ext>
            </a:extLst>
          </p:cNvPr>
          <p:cNvSpPr>
            <a:spLocks noGrp="1"/>
          </p:cNvSpPr>
          <p:nvPr>
            <p:ph type="ctrTitle"/>
          </p:nvPr>
        </p:nvSpPr>
        <p:spPr>
          <a:xfrm>
            <a:off x="605790" y="388620"/>
            <a:ext cx="10881360" cy="4000499"/>
          </a:xfrm>
          <a:solidFill>
            <a:schemeClr val="bg1"/>
          </a:solidFill>
          <a:ln>
            <a:solidFill>
              <a:srgbClr val="002060"/>
            </a:solidFill>
          </a:ln>
        </p:spPr>
        <p:txBody>
          <a:bodyPr>
            <a:normAutofit/>
          </a:bodyPr>
          <a:lstStyle/>
          <a:p>
            <a:r>
              <a:rPr lang="en-IN" b="1" dirty="0">
                <a:solidFill>
                  <a:srgbClr val="002060"/>
                </a:solidFill>
                <a:latin typeface="Times New Roman" panose="02020603050405020304" pitchFamily="18" charset="0"/>
                <a:cs typeface="Times New Roman" panose="02020603050405020304" pitchFamily="18" charset="0"/>
              </a:rPr>
              <a:t>GST Litigation &amp; Appeals</a:t>
            </a:r>
            <a:br>
              <a:rPr lang="en-IN" sz="4400" dirty="0">
                <a:solidFill>
                  <a:srgbClr val="002060"/>
                </a:solidFill>
              </a:rPr>
            </a:br>
            <a:endParaRPr lang="en-IN" dirty="0">
              <a:solidFill>
                <a:srgbClr val="002060"/>
              </a:solidFill>
            </a:endParaRPr>
          </a:p>
        </p:txBody>
      </p:sp>
      <p:sp>
        <p:nvSpPr>
          <p:cNvPr id="3" name="Subtitle 2">
            <a:extLst>
              <a:ext uri="{FF2B5EF4-FFF2-40B4-BE49-F238E27FC236}">
                <a16:creationId xmlns:a16="http://schemas.microsoft.com/office/drawing/2014/main" id="{FF1FCFE2-5D2C-05FC-D796-7AE36846F07F}"/>
              </a:ext>
            </a:extLst>
          </p:cNvPr>
          <p:cNvSpPr>
            <a:spLocks noGrp="1"/>
          </p:cNvSpPr>
          <p:nvPr>
            <p:ph type="subTitle" idx="1"/>
          </p:nvPr>
        </p:nvSpPr>
        <p:spPr>
          <a:xfrm>
            <a:off x="605790" y="4470718"/>
            <a:ext cx="10881360" cy="1655762"/>
          </a:xfrm>
          <a:solidFill>
            <a:srgbClr val="0070C0"/>
          </a:solidFill>
        </p:spPr>
        <p:txBody>
          <a:bodyPr/>
          <a:lstStyle/>
          <a:p>
            <a:pPr algn="r"/>
            <a:endParaRPr lang="en-IN" b="1" dirty="0">
              <a:solidFill>
                <a:schemeClr val="bg1"/>
              </a:solidFill>
            </a:endParaRPr>
          </a:p>
          <a:p>
            <a:pPr algn="r"/>
            <a:r>
              <a:rPr lang="en-IN" b="1" dirty="0">
                <a:solidFill>
                  <a:schemeClr val="bg1"/>
                </a:solidFill>
                <a:latin typeface="Times New Roman" panose="02020603050405020304" pitchFamily="18" charset="0"/>
                <a:cs typeface="Times New Roman" panose="02020603050405020304" pitchFamily="18" charset="0"/>
              </a:rPr>
              <a:t>Sandeep Sachdeva </a:t>
            </a:r>
          </a:p>
          <a:p>
            <a:pPr algn="r"/>
            <a:r>
              <a:rPr lang="en-IN" b="1" dirty="0">
                <a:solidFill>
                  <a:schemeClr val="bg1"/>
                </a:solidFill>
                <a:latin typeface="Times New Roman" panose="02020603050405020304" pitchFamily="18" charset="0"/>
                <a:cs typeface="Times New Roman" panose="02020603050405020304" pitchFamily="18" charset="0"/>
              </a:rPr>
              <a:t>Partner, </a:t>
            </a:r>
            <a:r>
              <a:rPr lang="en-IN" b="1" dirty="0" err="1">
                <a:solidFill>
                  <a:schemeClr val="bg1"/>
                </a:solidFill>
                <a:latin typeface="Times New Roman" panose="02020603050405020304" pitchFamily="18" charset="0"/>
                <a:cs typeface="Times New Roman" panose="02020603050405020304" pitchFamily="18" charset="0"/>
              </a:rPr>
              <a:t>DServe</a:t>
            </a:r>
            <a:r>
              <a:rPr lang="en-IN" b="1" dirty="0">
                <a:solidFill>
                  <a:schemeClr val="bg1"/>
                </a:solidFill>
                <a:latin typeface="Times New Roman" panose="02020603050405020304" pitchFamily="18" charset="0"/>
                <a:cs typeface="Times New Roman" panose="02020603050405020304" pitchFamily="18" charset="0"/>
              </a:rPr>
              <a:t> Legal</a:t>
            </a:r>
          </a:p>
        </p:txBody>
      </p:sp>
      <p:pic>
        <p:nvPicPr>
          <p:cNvPr id="4" name="Picture 3" descr="Icon&#10;&#10;Description automatically generated">
            <a:extLst>
              <a:ext uri="{FF2B5EF4-FFF2-40B4-BE49-F238E27FC236}">
                <a16:creationId xmlns:a16="http://schemas.microsoft.com/office/drawing/2014/main" id="{48D04148-71EB-9067-59E2-5866EBD563B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93947" y="505142"/>
            <a:ext cx="1382713" cy="1382713"/>
          </a:xfrm>
          <a:prstGeom prst="rect">
            <a:avLst/>
          </a:prstGeom>
          <a:noFill/>
          <a:ln>
            <a:noFill/>
          </a:ln>
        </p:spPr>
      </p:pic>
    </p:spTree>
    <p:extLst>
      <p:ext uri="{BB962C8B-B14F-4D97-AF65-F5344CB8AC3E}">
        <p14:creationId xmlns:p14="http://schemas.microsoft.com/office/powerpoint/2010/main" val="1537127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320041" y="365125"/>
            <a:ext cx="9311639" cy="1325563"/>
          </a:xfrm>
          <a:solidFill>
            <a:srgbClr val="0070C0"/>
          </a:solidFill>
          <a:ln>
            <a:solidFill>
              <a:schemeClr val="accent1"/>
            </a:solidFill>
          </a:ln>
        </p:spPr>
        <p:txBody>
          <a:bodyPr/>
          <a:lstStyle/>
          <a:p>
            <a:r>
              <a:rPr lang="en-IN" b="1" dirty="0">
                <a:solidFill>
                  <a:schemeClr val="bg1"/>
                </a:solidFill>
              </a:rPr>
              <a:t>Section 67: Search &amp; Seizure</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320041" y="1825625"/>
            <a:ext cx="11033758" cy="4667250"/>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457200" y="1870075"/>
            <a:ext cx="10774680" cy="4486273"/>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4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457200"/>
            <a:r>
              <a:rPr kumimoji="0" lang="en-IN" sz="1800" b="0" i="0" u="none" strike="noStrike" kern="1200" cap="none" spc="0" normalizeH="0" baseline="0" noProof="0" dirty="0">
                <a:ln>
                  <a:noFill/>
                </a:ln>
                <a:solidFill>
                  <a:srgbClr val="0070C0"/>
                </a:solidFill>
                <a:effectLst/>
                <a:uLnTx/>
                <a:uFillTx/>
                <a:latin typeface="+mj-lt"/>
                <a:ea typeface="+mn-ea"/>
                <a:cs typeface="+mn-cs"/>
              </a:rPr>
              <a:t>Proper officer may authorise any central tax officer to search a place and seize relevant documents, books, things</a:t>
            </a:r>
          </a:p>
          <a:p>
            <a:pPr marL="457200"/>
            <a:r>
              <a:rPr lang="en-IN" sz="1800" u="sng" dirty="0">
                <a:solidFill>
                  <a:srgbClr val="0070C0"/>
                </a:solidFill>
                <a:latin typeface="+mj-lt"/>
              </a:rPr>
              <a:t>Seizure not practical</a:t>
            </a:r>
            <a:r>
              <a:rPr lang="en-IN" sz="1800" dirty="0">
                <a:solidFill>
                  <a:srgbClr val="0070C0"/>
                </a:solidFill>
                <a:latin typeface="+mj-lt"/>
              </a:rPr>
              <a:t>: Order for no removal or otherwise dealing [without previous permission of such officer]</a:t>
            </a:r>
            <a:endParaRPr kumimoji="0" lang="en-IN" sz="1800" b="0" i="0" u="none" strike="noStrike" kern="1200" cap="none" spc="0" normalizeH="0" baseline="0" noProof="0" dirty="0">
              <a:ln>
                <a:noFill/>
              </a:ln>
              <a:solidFill>
                <a:srgbClr val="0070C0"/>
              </a:solidFill>
              <a:effectLst/>
              <a:uLnTx/>
              <a:uFillTx/>
              <a:latin typeface="+mj-lt"/>
              <a:ea typeface="+mn-ea"/>
              <a:cs typeface="+mn-cs"/>
            </a:endParaRPr>
          </a:p>
          <a:p>
            <a:pPr marL="4572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Section 165 CrPC  applicable for Search by GST Officer</a:t>
            </a:r>
          </a:p>
          <a:p>
            <a:pPr marL="457200">
              <a:defRPr/>
            </a:pPr>
            <a:r>
              <a:rPr lang="en-IN" sz="1800" dirty="0">
                <a:solidFill>
                  <a:srgbClr val="0070C0"/>
                </a:solidFill>
                <a:latin typeface="+mj-lt"/>
              </a:rPr>
              <a:t>GST Commissioner to have powers of Magistrate</a:t>
            </a:r>
            <a:endParaRPr kumimoji="0" lang="en-IN" sz="1800" b="0" i="0" u="none" strike="noStrike" kern="1200" cap="none" spc="0" normalizeH="0" baseline="0" noProof="0" dirty="0">
              <a:ln>
                <a:noFill/>
              </a:ln>
              <a:solidFill>
                <a:srgbClr val="0070C0"/>
              </a:solidFill>
              <a:effectLst/>
              <a:uLnTx/>
              <a:uFillTx/>
              <a:latin typeface="+mj-lt"/>
              <a:ea typeface="+mn-ea"/>
              <a:cs typeface="+mn-cs"/>
            </a:endParaRPr>
          </a:p>
          <a:p>
            <a:pPr marL="4572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Officers authorised to break open door, almirah, electronic device box</a:t>
            </a:r>
          </a:p>
          <a:p>
            <a:pPr marL="4572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An inventory of seized records to be maintained</a:t>
            </a:r>
          </a:p>
          <a:p>
            <a:pPr marL="4572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76E71921-2A23-621A-0F4A-3F470776F90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B296902B-DFAF-C0D5-AEA7-00262AACD5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956151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365761" y="365125"/>
            <a:ext cx="9265919" cy="1325563"/>
          </a:xfrm>
          <a:solidFill>
            <a:srgbClr val="0070C0"/>
          </a:solidFill>
          <a:ln>
            <a:solidFill>
              <a:schemeClr val="accent1"/>
            </a:solidFill>
          </a:ln>
        </p:spPr>
        <p:txBody>
          <a:bodyPr/>
          <a:lstStyle/>
          <a:p>
            <a:r>
              <a:rPr lang="en-IN" b="1" dirty="0">
                <a:solidFill>
                  <a:schemeClr val="bg1"/>
                </a:solidFill>
              </a:rPr>
              <a:t>Section 67: Search &amp; Seizure</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365761" y="1825624"/>
            <a:ext cx="10988038" cy="4788535"/>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468630" y="1920240"/>
            <a:ext cx="10698480" cy="4572635"/>
          </a:xfrm>
          <a:prstGeom prst="rect">
            <a:avLst/>
          </a:prstGeom>
          <a:solidFill>
            <a:schemeClr val="bg1"/>
          </a:solidFill>
          <a:ln>
            <a:solidFill>
              <a:schemeClr val="accent1"/>
            </a:solidFill>
          </a:ln>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457200" defTabSz="954088"/>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457200" defTabSz="954088">
              <a:defRPr/>
            </a:pPr>
            <a:r>
              <a:rPr lang="en-IN" sz="2100" u="sng" dirty="0">
                <a:solidFill>
                  <a:srgbClr val="0070C0"/>
                </a:solidFill>
                <a:latin typeface="+mj-lt"/>
              </a:rPr>
              <a:t>Documents, Books or Things</a:t>
            </a:r>
            <a:r>
              <a:rPr lang="en-IN" sz="2100" dirty="0">
                <a:solidFill>
                  <a:srgbClr val="0070C0"/>
                </a:solidFill>
                <a:latin typeface="+mj-lt"/>
              </a:rPr>
              <a:t>: </a:t>
            </a:r>
          </a:p>
          <a:p>
            <a:pPr marL="441325" indent="92075" defTabSz="954088">
              <a:buNone/>
              <a:defRPr/>
            </a:pPr>
            <a:r>
              <a:rPr lang="en-IN" sz="2100" dirty="0">
                <a:solidFill>
                  <a:srgbClr val="0070C0"/>
                </a:solidFill>
                <a:latin typeface="+mj-lt"/>
              </a:rPr>
              <a:t>- Retained as long as necessary for examination/ enquiry/ other proceedings </a:t>
            </a:r>
          </a:p>
          <a:p>
            <a:pPr marL="441325" indent="92075" defTabSz="954088">
              <a:buNone/>
              <a:defRPr/>
            </a:pPr>
            <a:r>
              <a:rPr lang="en-IN" sz="2100" dirty="0">
                <a:solidFill>
                  <a:srgbClr val="0070C0"/>
                </a:solidFill>
                <a:latin typeface="+mj-lt"/>
              </a:rPr>
              <a:t>- If not relied upon in notice to be returned within 30 days of notice</a:t>
            </a:r>
          </a:p>
          <a:p>
            <a:pPr marL="441325" indent="92075" defTabSz="954088">
              <a:buNone/>
              <a:defRPr/>
            </a:pPr>
            <a:r>
              <a:rPr kumimoji="0" lang="en-IN" sz="2100" b="0" i="0" u="none" strike="noStrike" kern="1200" cap="none" spc="0" normalizeH="0" baseline="0" noProof="0" dirty="0">
                <a:ln>
                  <a:noFill/>
                </a:ln>
                <a:solidFill>
                  <a:srgbClr val="0070C0"/>
                </a:solidFill>
                <a:effectLst/>
                <a:uLnTx/>
                <a:uFillTx/>
                <a:latin typeface="+mj-lt"/>
                <a:ea typeface="+mn-ea"/>
                <a:cs typeface="+mn-cs"/>
              </a:rPr>
              <a:t>- Owner/Occupant may take copies of documents seized in presence of officer</a:t>
            </a:r>
            <a:endParaRPr lang="en-IN" sz="2100" u="sng" dirty="0">
              <a:solidFill>
                <a:srgbClr val="0070C0"/>
              </a:solidFill>
              <a:latin typeface="+mj-lt"/>
            </a:endParaRPr>
          </a:p>
          <a:p>
            <a:pPr marL="457200" defTabSz="954088"/>
            <a:r>
              <a:rPr lang="en-IN" sz="2100" u="sng" dirty="0">
                <a:solidFill>
                  <a:srgbClr val="0070C0"/>
                </a:solidFill>
                <a:latin typeface="+mj-lt"/>
              </a:rPr>
              <a:t>Provisionally release Goods</a:t>
            </a:r>
          </a:p>
          <a:p>
            <a:pPr marL="0" indent="441325" defTabSz="954088">
              <a:buNone/>
            </a:pPr>
            <a:r>
              <a:rPr lang="en-IN" sz="2100" dirty="0">
                <a:solidFill>
                  <a:srgbClr val="0070C0"/>
                </a:solidFill>
                <a:latin typeface="+mj-lt"/>
              </a:rPr>
              <a:t>-Payment of applicable tax, interest &amp; penalty; or</a:t>
            </a:r>
          </a:p>
          <a:p>
            <a:pPr marL="0" indent="441325" defTabSz="954088">
              <a:buNone/>
            </a:pPr>
            <a:r>
              <a:rPr lang="en-IN" sz="2100" dirty="0">
                <a:solidFill>
                  <a:srgbClr val="0070C0"/>
                </a:solidFill>
                <a:latin typeface="+mj-lt"/>
              </a:rPr>
              <a:t>- Bond [value of goods] &amp; Furnishing Security [tax, interest &amp; penalty]</a:t>
            </a:r>
          </a:p>
          <a:p>
            <a:pPr indent="212725" defTabSz="954088"/>
            <a:r>
              <a:rPr lang="en-IN" sz="2100" u="sng" dirty="0">
                <a:solidFill>
                  <a:srgbClr val="0070C0"/>
                </a:solidFill>
                <a:latin typeface="+mj-lt"/>
              </a:rPr>
              <a:t>Notice</a:t>
            </a:r>
            <a:r>
              <a:rPr lang="en-IN" sz="2100" dirty="0">
                <a:solidFill>
                  <a:srgbClr val="0070C0"/>
                </a:solidFill>
                <a:latin typeface="+mj-lt"/>
              </a:rPr>
              <a:t>: </a:t>
            </a:r>
          </a:p>
          <a:p>
            <a:pPr marL="457200" indent="-15875" defTabSz="954088">
              <a:buNone/>
            </a:pPr>
            <a:r>
              <a:rPr lang="en-IN" sz="2100" dirty="0">
                <a:solidFill>
                  <a:srgbClr val="0070C0"/>
                </a:solidFill>
                <a:latin typeface="+mj-lt"/>
              </a:rPr>
              <a:t>- SCN within 6 months extendable </a:t>
            </a:r>
            <a:r>
              <a:rPr lang="en-IN" sz="2100" dirty="0" err="1">
                <a:solidFill>
                  <a:srgbClr val="0070C0"/>
                </a:solidFill>
                <a:latin typeface="+mj-lt"/>
              </a:rPr>
              <a:t>upto</a:t>
            </a:r>
            <a:r>
              <a:rPr lang="en-IN" sz="2100" dirty="0">
                <a:solidFill>
                  <a:srgbClr val="0070C0"/>
                </a:solidFill>
                <a:latin typeface="+mj-lt"/>
              </a:rPr>
              <a:t> another 6 months;</a:t>
            </a:r>
          </a:p>
          <a:p>
            <a:pPr marL="457200" indent="-15875" defTabSz="954088">
              <a:buNone/>
            </a:pPr>
            <a:r>
              <a:rPr lang="en-IN" sz="2100" dirty="0">
                <a:solidFill>
                  <a:srgbClr val="0070C0"/>
                </a:solidFill>
                <a:latin typeface="+mj-lt"/>
              </a:rPr>
              <a:t>- Goods to be returned in absence of notice</a:t>
            </a:r>
            <a:r>
              <a:rPr lang="en-IN" sz="2600" dirty="0">
                <a:solidFill>
                  <a:srgbClr val="0070C0"/>
                </a:solidFill>
                <a:latin typeface="+mj-lt"/>
              </a:rPr>
              <a:t>.</a:t>
            </a:r>
          </a:p>
          <a:p>
            <a:pPr marL="457200" indent="-15875"/>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R="0" lvl="0" indent="0" algn="l" defTabSz="914400" rtl="0" eaLnBrk="1" fontAlgn="auto" latinLnBrk="0" hangingPunct="1">
              <a:lnSpc>
                <a:spcPct val="90000"/>
              </a:lnSpc>
              <a:spcBef>
                <a:spcPts val="1000"/>
              </a:spcBef>
              <a:spcAft>
                <a:spcPts val="0"/>
              </a:spcAft>
              <a:buClrTx/>
              <a:buSzTx/>
              <a:buNone/>
              <a:tabLst/>
              <a:defRPr/>
            </a:pPr>
            <a:r>
              <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rPr>
              <a: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76E71921-2A23-621A-0F4A-3F470776F90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B296902B-DFAF-C0D5-AEA7-00262AACD5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795145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820150" cy="1325563"/>
          </a:xfrm>
          <a:solidFill>
            <a:srgbClr val="0070C0"/>
          </a:solidFill>
          <a:ln>
            <a:solidFill>
              <a:schemeClr val="accent1"/>
            </a:solidFill>
          </a:ln>
        </p:spPr>
        <p:txBody>
          <a:bodyPr/>
          <a:lstStyle/>
          <a:p>
            <a:r>
              <a:rPr lang="en-IN" b="1" dirty="0">
                <a:solidFill>
                  <a:schemeClr val="bg1"/>
                </a:solidFill>
              </a:rPr>
              <a:t>Case Laws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4"/>
            <a:ext cx="10515599" cy="4732193"/>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784647"/>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Huge quantity of pan masala/ tobacco were found during search revealing tax evasion on said goods;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During search at residential premise, huge cash was also found and seized;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The Petitioner argued that Section 67 does not provides for seizure of ‘Cash’ and hence, it should be released;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The Court held that Section 67 covers ‘Things’ and the general meaning of ‘Things’ can very well include ‘Cash’ [Court referred to Dictionary meaning of Things as per Whartons Law Lexicon];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Petition was dismissed accordingly.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srgbClr val="0070C0"/>
                </a:solidFill>
                <a:effectLst/>
                <a:uLnTx/>
                <a:uFillTx/>
                <a:latin typeface="+mj-lt"/>
                <a:ea typeface="+mn-ea"/>
                <a:cs typeface="+mn-cs"/>
              </a:rPr>
              <a:t>KANISHKA MATTA </a:t>
            </a:r>
            <a:r>
              <a:rPr kumimoji="0" lang="en-IN" sz="2800" b="0" i="0" u="none" strike="noStrike" kern="1200" cap="none" spc="0" normalizeH="0" baseline="0" noProof="0" dirty="0">
                <a:ln>
                  <a:noFill/>
                </a:ln>
                <a:solidFill>
                  <a:srgbClr val="0070C0"/>
                </a:solidFill>
                <a:effectLst/>
                <a:uLnTx/>
                <a:uFillTx/>
                <a:latin typeface="+mj-lt"/>
                <a:ea typeface="+mn-ea"/>
                <a:cs typeface="+mn-cs"/>
              </a:rPr>
              <a:t>[2020 (42) G.S.T.L. 52 (M.P.)]</a:t>
            </a:r>
          </a:p>
        </p:txBody>
      </p:sp>
      <p:sp>
        <p:nvSpPr>
          <p:cNvPr id="4" name="Slide Number Placeholder 3">
            <a:extLst>
              <a:ext uri="{FF2B5EF4-FFF2-40B4-BE49-F238E27FC236}">
                <a16:creationId xmlns:a16="http://schemas.microsoft.com/office/drawing/2014/main" id="{1FDD4B10-C1C7-CD50-384B-A15D58D9E3A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91F5C13-FD63-281B-2A21-5D3B23E3358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4249940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00160" cy="1325563"/>
          </a:xfrm>
          <a:solidFill>
            <a:srgbClr val="0070C0"/>
          </a:solidFill>
          <a:ln>
            <a:solidFill>
              <a:schemeClr val="accent1"/>
            </a:solidFill>
          </a:ln>
        </p:spPr>
        <p:txBody>
          <a:bodyPr/>
          <a:lstStyle/>
          <a:p>
            <a:r>
              <a:rPr lang="en-IN" b="1" dirty="0">
                <a:solidFill>
                  <a:schemeClr val="bg1"/>
                </a:solidFill>
              </a:rPr>
              <a:t>Case Laws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Petitioner was called by Assistant Commissioner of State Tax at the GST Bhavan;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Petitioner’s car and mobile was seized;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Court observed that as per the seizure order, the goods were ‘secreted’ at GST Bhavan and hence, GST Bhavan was searched;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Further, there was no authorization by the Joint Commissioner to carry out search;</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Court was inclined to impose damages upon the GST officer;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Court directed the registry to submit Court Order before Chief Secretary of the State with expectation that appropriate action will be taken.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400" b="1" i="0" u="none" strike="noStrike" kern="1200" cap="none" spc="0" normalizeH="0" baseline="0" noProof="0" dirty="0">
                <a:ln>
                  <a:noFill/>
                </a:ln>
                <a:solidFill>
                  <a:prstClr val="white"/>
                </a:solidFill>
                <a:effectLst/>
                <a:uLnTx/>
                <a:uFillTx/>
                <a:latin typeface="+mj-lt"/>
                <a:ea typeface="+mn-ea"/>
                <a:cs typeface="+mn-cs"/>
              </a:rPr>
              <a:t>PRAKASHSINH HATHISINH UDAVAT </a:t>
            </a:r>
            <a:r>
              <a:rPr kumimoji="0" lang="en-IN" sz="2400" b="0" i="0" u="none" strike="noStrike" kern="1200" cap="none" spc="0" normalizeH="0" baseline="0" noProof="0" dirty="0">
                <a:ln>
                  <a:noFill/>
                </a:ln>
                <a:solidFill>
                  <a:prstClr val="white"/>
                </a:solidFill>
                <a:effectLst/>
                <a:uLnTx/>
                <a:uFillTx/>
                <a:latin typeface="+mj-lt"/>
                <a:ea typeface="+mn-ea"/>
                <a:cs typeface="+mn-cs"/>
              </a:rPr>
              <a:t>[2019 (31) G.S.T.L. 583 (Guj.)]</a:t>
            </a:r>
          </a:p>
        </p:txBody>
      </p:sp>
      <p:sp>
        <p:nvSpPr>
          <p:cNvPr id="4" name="Slide Number Placeholder 3">
            <a:extLst>
              <a:ext uri="{FF2B5EF4-FFF2-40B4-BE49-F238E27FC236}">
                <a16:creationId xmlns:a16="http://schemas.microsoft.com/office/drawing/2014/main" id="{5C326E13-8677-3C70-A2C3-667B50E903E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032C4AA9-C149-3B15-3C63-921CA30AD34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795622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365761" y="365125"/>
            <a:ext cx="9357359" cy="1325563"/>
          </a:xfrm>
          <a:solidFill>
            <a:srgbClr val="0070C0"/>
          </a:solidFill>
          <a:ln>
            <a:solidFill>
              <a:schemeClr val="accent1"/>
            </a:solidFill>
          </a:ln>
        </p:spPr>
        <p:txBody>
          <a:bodyPr/>
          <a:lstStyle/>
          <a:p>
            <a:r>
              <a:rPr lang="en-IN" b="1" dirty="0">
                <a:solidFill>
                  <a:schemeClr val="bg1"/>
                </a:solidFill>
              </a:rPr>
              <a:t>CBIC Guidelines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365761" y="1825625"/>
            <a:ext cx="10683239" cy="4530724"/>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579120" y="2571703"/>
            <a:ext cx="10295707" cy="3649710"/>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Search with only proper authorization issued by competent authority;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Mention of DIN;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In case of dead person, warrant should be in name of legal heirs to search;</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Search in residential house should be accompanied with lady officer;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2 or more independent witnesses preferably be respectable inhabitants of the locality [bank employees, professors, etc.]</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Officers to show their identity cards and offer for personal search of officer and independent witness;</a:t>
            </a:r>
            <a:endParaRPr kumimoji="0" lang="en-IN" sz="1800" b="0" i="0" u="none" strike="noStrike" kern="1200" cap="none" spc="0" normalizeH="0" baseline="0" noProof="0" dirty="0">
              <a:ln>
                <a:noFill/>
              </a:ln>
              <a:solidFill>
                <a:srgbClr val="0070C0"/>
              </a:solidFill>
              <a:effectLst/>
              <a:uLnTx/>
              <a:uFillTx/>
              <a:latin typeface="+mj-lt"/>
              <a:ea typeface="+mn-ea"/>
              <a:cs typeface="+mn-cs"/>
            </a:endParaRP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579120" y="1895792"/>
            <a:ext cx="10295707" cy="6057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srgbClr val="0070C0"/>
                </a:solidFill>
                <a:effectLst/>
                <a:uLnTx/>
                <a:uFillTx/>
                <a:latin typeface="+mj-lt"/>
                <a:ea typeface="+mn-ea"/>
                <a:cs typeface="+mn-cs"/>
              </a:rPr>
              <a:t>Search</a:t>
            </a:r>
          </a:p>
        </p:txBody>
      </p:sp>
      <p:sp>
        <p:nvSpPr>
          <p:cNvPr id="4" name="Slide Number Placeholder 3">
            <a:extLst>
              <a:ext uri="{FF2B5EF4-FFF2-40B4-BE49-F238E27FC236}">
                <a16:creationId xmlns:a16="http://schemas.microsoft.com/office/drawing/2014/main" id="{6D1C286E-2F59-EDB3-C41B-639491399CD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IN"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94AC258C-ABB0-769F-9662-A4A0BEC3D9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650887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00160" cy="1325563"/>
          </a:xfrm>
          <a:solidFill>
            <a:srgbClr val="0070C0"/>
          </a:solidFill>
          <a:ln>
            <a:solidFill>
              <a:schemeClr val="accent1"/>
            </a:solidFill>
          </a:ln>
        </p:spPr>
        <p:txBody>
          <a:bodyPr/>
          <a:lstStyle/>
          <a:p>
            <a:r>
              <a:rPr lang="en-IN" b="1" dirty="0">
                <a:solidFill>
                  <a:schemeClr val="bg1"/>
                </a:solidFill>
              </a:rPr>
              <a:t>CBIC Guidelines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None/>
              <a:tabLst/>
              <a:defRPr/>
            </a:pPr>
            <a:endParaRPr kumimoji="0" lang="en-US" sz="2400" b="0" i="0" u="none" strike="noStrike" kern="1200" cap="none" spc="0" normalizeH="0" baseline="0" noProof="0" dirty="0">
              <a:ln>
                <a:noFill/>
              </a:ln>
              <a:solidFill>
                <a:srgbClr val="0070C0"/>
              </a:solidFill>
              <a:effectLst/>
              <a:uLnTx/>
              <a:uFillTx/>
              <a:latin typeface="Calibri" panose="020F0502020204030204"/>
              <a:ea typeface="+mn-ea"/>
              <a:cs typeface="+mn-cs"/>
            </a:endParaRPr>
          </a:p>
          <a:p>
            <a:r>
              <a:rPr kumimoji="0" lang="en-US" sz="1800" b="0" i="0" u="none" strike="noStrike" kern="1200" cap="none" spc="0" normalizeH="0" baseline="0" noProof="0" dirty="0">
                <a:ln>
                  <a:noFill/>
                </a:ln>
                <a:solidFill>
                  <a:srgbClr val="0070C0"/>
                </a:solidFill>
                <a:effectLst/>
                <a:uLnTx/>
                <a:uFillTx/>
                <a:latin typeface="+mj-lt"/>
                <a:ea typeface="+mn-ea"/>
                <a:cs typeface="+mn-cs"/>
              </a:rPr>
              <a:t>Obtain signature of person-in-charge of premises in the search warrant;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err="1">
                <a:ln>
                  <a:noFill/>
                </a:ln>
                <a:solidFill>
                  <a:srgbClr val="0070C0"/>
                </a:solidFill>
                <a:effectLst/>
                <a:uLnTx/>
                <a:uFillTx/>
                <a:latin typeface="+mj-lt"/>
                <a:ea typeface="+mn-ea"/>
                <a:cs typeface="+mn-cs"/>
              </a:rPr>
              <a:t>Panchanama</a:t>
            </a:r>
            <a:r>
              <a:rPr kumimoji="0" lang="en-US" sz="1800" b="0" i="0" u="none" strike="noStrike" kern="1200" cap="none" spc="0" normalizeH="0" baseline="0" noProof="0" dirty="0">
                <a:ln>
                  <a:noFill/>
                </a:ln>
                <a:solidFill>
                  <a:srgbClr val="0070C0"/>
                </a:solidFill>
                <a:effectLst/>
                <a:uLnTx/>
                <a:uFillTx/>
                <a:latin typeface="+mj-lt"/>
                <a:ea typeface="+mn-ea"/>
                <a:cs typeface="+mn-cs"/>
              </a:rPr>
              <a:t> to be prepared recording the search proceedings;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Special care/attention should be given to elderly, women and children present in the premises under search.;</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Children should be allowed to go to school, after examining of their bags;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Allow for making copies of documents; if making copies may affect proceedings, this may be avoided;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srgbClr val="0070C0"/>
                </a:solidFill>
                <a:effectLst/>
                <a:uLnTx/>
                <a:uFillTx/>
                <a:latin typeface="+mj-lt"/>
                <a:ea typeface="+mn-ea"/>
                <a:cs typeface="+mn-cs"/>
              </a:rPr>
              <a:t>Search</a:t>
            </a:r>
          </a:p>
        </p:txBody>
      </p:sp>
      <p:sp>
        <p:nvSpPr>
          <p:cNvPr id="4" name="Slide Number Placeholder 3">
            <a:extLst>
              <a:ext uri="{FF2B5EF4-FFF2-40B4-BE49-F238E27FC236}">
                <a16:creationId xmlns:a16="http://schemas.microsoft.com/office/drawing/2014/main" id="{0DF68CD6-CB4C-83CB-FBF5-2450F90C3D4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8C78C4BD-48B9-7A1A-1128-06AE400F2C8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362157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9000744" cy="1325563"/>
          </a:xfrm>
          <a:solidFill>
            <a:srgbClr val="0070C0"/>
          </a:solidFill>
          <a:ln>
            <a:solidFill>
              <a:schemeClr val="accent1"/>
            </a:solidFill>
          </a:ln>
        </p:spPr>
        <p:txBody>
          <a:bodyPr/>
          <a:lstStyle/>
          <a:p>
            <a:r>
              <a:rPr lang="en-IN" b="1" dirty="0">
                <a:solidFill>
                  <a:schemeClr val="bg1"/>
                </a:solidFill>
              </a:rPr>
              <a:t>Section 69: Arrest</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65960"/>
            <a:ext cx="10295710" cy="4084229"/>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graphicFrame>
        <p:nvGraphicFramePr>
          <p:cNvPr id="8" name="Diagram 7">
            <a:extLst>
              <a:ext uri="{FF2B5EF4-FFF2-40B4-BE49-F238E27FC236}">
                <a16:creationId xmlns:a16="http://schemas.microsoft.com/office/drawing/2014/main" id="{8D034970-5B13-6950-2C6F-8376CBA4688D}"/>
              </a:ext>
            </a:extLst>
          </p:cNvPr>
          <p:cNvGraphicFramePr/>
          <p:nvPr>
            <p:extLst>
              <p:ext uri="{D42A27DB-BD31-4B8C-83A1-F6EECF244321}">
                <p14:modId xmlns:p14="http://schemas.microsoft.com/office/powerpoint/2010/main" val="3914265504"/>
              </p:ext>
            </p:extLst>
          </p:nvPr>
        </p:nvGraphicFramePr>
        <p:xfrm>
          <a:off x="2032000" y="3237536"/>
          <a:ext cx="8128000" cy="26908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ED698B32-8A78-4CC9-39A5-20636ADB72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6B8518A7-AC6E-13FA-CBA1-9773259FB8E6}"/>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
        <p:nvSpPr>
          <p:cNvPr id="5" name="TextBox 4">
            <a:extLst>
              <a:ext uri="{FF2B5EF4-FFF2-40B4-BE49-F238E27FC236}">
                <a16:creationId xmlns:a16="http://schemas.microsoft.com/office/drawing/2014/main" id="{6D7BE124-289F-8A88-418C-9B1D0D7EA3E9}"/>
              </a:ext>
            </a:extLst>
          </p:cNvPr>
          <p:cNvSpPr txBox="1"/>
          <p:nvPr/>
        </p:nvSpPr>
        <p:spPr>
          <a:xfrm>
            <a:off x="1078992" y="2001584"/>
            <a:ext cx="10049256" cy="923330"/>
          </a:xfrm>
          <a:prstGeom prst="rect">
            <a:avLst/>
          </a:prstGeom>
          <a:noFill/>
        </p:spPr>
        <p:txBody>
          <a:bodyPr wrap="square" rtlCol="0">
            <a:spAutoFit/>
          </a:bodyPr>
          <a:lstStyle/>
          <a:p>
            <a:r>
              <a:rPr lang="en-IN" b="1" dirty="0">
                <a:solidFill>
                  <a:srgbClr val="0070C0"/>
                </a:solidFill>
              </a:rPr>
              <a:t>Where Commissioner has reasons to believe that a person has committed the following offences under S.132, he may authorise any central tax officer to arrest such person in accordance with provisions of CrPC</a:t>
            </a:r>
          </a:p>
        </p:txBody>
      </p:sp>
    </p:spTree>
    <p:extLst>
      <p:ext uri="{BB962C8B-B14F-4D97-AF65-F5344CB8AC3E}">
        <p14:creationId xmlns:p14="http://schemas.microsoft.com/office/powerpoint/2010/main" val="2288197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43753" cy="1325563"/>
          </a:xfrm>
          <a:solidFill>
            <a:srgbClr val="0070C0"/>
          </a:solidFill>
          <a:ln>
            <a:solidFill>
              <a:schemeClr val="accent1"/>
            </a:solidFill>
          </a:ln>
        </p:spPr>
        <p:txBody>
          <a:bodyPr/>
          <a:lstStyle/>
          <a:p>
            <a:r>
              <a:rPr lang="en-IN" b="1" dirty="0">
                <a:solidFill>
                  <a:schemeClr val="bg1"/>
                </a:solidFill>
              </a:rPr>
              <a:t>Section 69: Arrest</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Cognizable Offence vs Non-Cognizable Offence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Bailable vs Non-Bailable Offence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Other than Cognizable offence [Rs. 5 crore] is Bailable. Default in Bail: Forward to Magistrate Custody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Cognizable offence [Rs. 5 crore]: AC/ DC shall have powers as a Police officer under CrPC</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prstClr val="white"/>
                </a:solidFill>
                <a:effectLst/>
                <a:uLnTx/>
                <a:uFillTx/>
                <a:latin typeface="+mj-lt"/>
                <a:ea typeface="+mn-ea"/>
                <a:cs typeface="+mn-cs"/>
              </a:rPr>
              <a:t>Arrest</a:t>
            </a:r>
          </a:p>
        </p:txBody>
      </p:sp>
      <p:sp>
        <p:nvSpPr>
          <p:cNvPr id="4" name="Slide Number Placeholder 3">
            <a:extLst>
              <a:ext uri="{FF2B5EF4-FFF2-40B4-BE49-F238E27FC236}">
                <a16:creationId xmlns:a16="http://schemas.microsoft.com/office/drawing/2014/main" id="{328EE450-C61E-EDEC-8EA0-B189ADB09CA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33D4665F-4F32-1828-694C-849AFB8F92C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1669537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843010" cy="1325563"/>
          </a:xfrm>
          <a:solidFill>
            <a:srgbClr val="0070C0"/>
          </a:solidFill>
          <a:ln>
            <a:solidFill>
              <a:schemeClr val="accent1"/>
            </a:solidFill>
          </a:ln>
        </p:spPr>
        <p:txBody>
          <a:bodyPr/>
          <a:lstStyle/>
          <a:p>
            <a:r>
              <a:rPr lang="en-IN" b="1" dirty="0">
                <a:solidFill>
                  <a:schemeClr val="bg1"/>
                </a:solidFill>
              </a:rPr>
              <a:t>Section 69: Arrest</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bg1"/>
          </a:solidFill>
          <a:ln>
            <a:solidFill>
              <a:schemeClr val="accent1"/>
            </a:solidFill>
          </a:ln>
        </p:spPr>
        <p:txBody>
          <a:bodyPr/>
          <a:lstStyle/>
          <a:p>
            <a:pPr marL="0" indent="0">
              <a:buNone/>
            </a:pPr>
            <a:endParaRPr lang="en-IN" dirty="0"/>
          </a:p>
          <a:p>
            <a:endParaRPr lang="en-IN" dirty="0"/>
          </a:p>
        </p:txBody>
      </p:sp>
      <p:sp>
        <p:nvSpPr>
          <p:cNvPr id="11" name="Arrow: Circular 10">
            <a:extLst>
              <a:ext uri="{FF2B5EF4-FFF2-40B4-BE49-F238E27FC236}">
                <a16:creationId xmlns:a16="http://schemas.microsoft.com/office/drawing/2014/main" id="{C57BBE6A-F60F-C1ED-4031-9AD73DE1D9B9}"/>
              </a:ext>
            </a:extLst>
          </p:cNvPr>
          <p:cNvSpPr/>
          <p:nvPr/>
        </p:nvSpPr>
        <p:spPr>
          <a:xfrm>
            <a:off x="5188433" y="1803854"/>
            <a:ext cx="1922345" cy="1922637"/>
          </a:xfrm>
          <a:prstGeom prst="circularArrow">
            <a:avLst>
              <a:gd name="adj1" fmla="val 10980"/>
              <a:gd name="adj2" fmla="val 1142322"/>
              <a:gd name="adj3" fmla="val 4500000"/>
              <a:gd name="adj4" fmla="val 10800000"/>
              <a:gd name="adj5" fmla="val 125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Shape 11">
            <a:extLst>
              <a:ext uri="{FF2B5EF4-FFF2-40B4-BE49-F238E27FC236}">
                <a16:creationId xmlns:a16="http://schemas.microsoft.com/office/drawing/2014/main" id="{C763832F-A267-6892-BC05-445A46BC2D48}"/>
              </a:ext>
            </a:extLst>
          </p:cNvPr>
          <p:cNvSpPr/>
          <p:nvPr/>
        </p:nvSpPr>
        <p:spPr>
          <a:xfrm>
            <a:off x="4654508" y="2908552"/>
            <a:ext cx="1922345" cy="1922637"/>
          </a:xfrm>
          <a:prstGeom prst="leftCircularArrow">
            <a:avLst>
              <a:gd name="adj1" fmla="val 10980"/>
              <a:gd name="adj2" fmla="val 1142322"/>
              <a:gd name="adj3" fmla="val 6300000"/>
              <a:gd name="adj4" fmla="val 18900000"/>
              <a:gd name="adj5" fmla="val 12500"/>
            </a:avLst>
          </a:prstGeom>
          <a:solidFill>
            <a:srgbClr val="00B0F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Block Arc 12">
            <a:extLst>
              <a:ext uri="{FF2B5EF4-FFF2-40B4-BE49-F238E27FC236}">
                <a16:creationId xmlns:a16="http://schemas.microsoft.com/office/drawing/2014/main" id="{B1615D16-8CB0-E6A7-6264-22035072DBD5}"/>
              </a:ext>
            </a:extLst>
          </p:cNvPr>
          <p:cNvSpPr/>
          <p:nvPr/>
        </p:nvSpPr>
        <p:spPr>
          <a:xfrm>
            <a:off x="5325254" y="4145446"/>
            <a:ext cx="1651592" cy="1652254"/>
          </a:xfrm>
          <a:prstGeom prst="blockArc">
            <a:avLst>
              <a:gd name="adj1" fmla="val 13500000"/>
              <a:gd name="adj2" fmla="val 10800000"/>
              <a:gd name="adj3" fmla="val 12740"/>
            </a:avLst>
          </a:prstGeom>
          <a:solidFill>
            <a:schemeClr val="tx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 name="Content Placeholder 2">
            <a:extLst>
              <a:ext uri="{FF2B5EF4-FFF2-40B4-BE49-F238E27FC236}">
                <a16:creationId xmlns:a16="http://schemas.microsoft.com/office/drawing/2014/main" id="{9370D315-50B7-E579-EA82-D6753935E58E}"/>
              </a:ext>
            </a:extLst>
          </p:cNvPr>
          <p:cNvSpPr txBox="1">
            <a:spLocks/>
          </p:cNvSpPr>
          <p:nvPr/>
        </p:nvSpPr>
        <p:spPr>
          <a:xfrm>
            <a:off x="1606944" y="2073203"/>
            <a:ext cx="3017084" cy="1497653"/>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1" i="0" u="none" strike="noStrike" kern="1200" cap="none" spc="0" normalizeH="0" baseline="0" noProof="0" dirty="0">
                <a:ln>
                  <a:noFill/>
                </a:ln>
                <a:solidFill>
                  <a:srgbClr val="0070C0"/>
                </a:solidFill>
                <a:effectLst/>
                <a:uLnTx/>
                <a:uFillTx/>
                <a:latin typeface="+mj-lt"/>
                <a:ea typeface="+mn-ea"/>
                <a:cs typeface="+mn-cs"/>
              </a:rPr>
              <a:t>Tax exceeding Rs. 5 crore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70C0"/>
                </a:solidFill>
                <a:effectLst/>
                <a:uLnTx/>
                <a:uFillTx/>
                <a:latin typeface="+mj-lt"/>
                <a:ea typeface="+mn-ea"/>
                <a:cs typeface="+mn-cs"/>
              </a:rPr>
              <a:t>[5 years Imprisonment &amp; Fine]</a:t>
            </a:r>
            <a:endParaRPr kumimoji="0" lang="en-IN" sz="22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2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7" name="Content Placeholder 2">
            <a:extLst>
              <a:ext uri="{FF2B5EF4-FFF2-40B4-BE49-F238E27FC236}">
                <a16:creationId xmlns:a16="http://schemas.microsoft.com/office/drawing/2014/main" id="{320120B2-FA3E-175F-76E1-D4FB4698B1D9}"/>
              </a:ext>
            </a:extLst>
          </p:cNvPr>
          <p:cNvSpPr txBox="1">
            <a:spLocks/>
          </p:cNvSpPr>
          <p:nvPr/>
        </p:nvSpPr>
        <p:spPr>
          <a:xfrm>
            <a:off x="1606944" y="4406205"/>
            <a:ext cx="3017084" cy="1497653"/>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1" i="0" u="none" strike="noStrike" kern="1200" cap="none" spc="0" normalizeH="0" baseline="0" noProof="0" dirty="0">
                <a:ln>
                  <a:noFill/>
                </a:ln>
                <a:solidFill>
                  <a:srgbClr val="0070C0"/>
                </a:solidFill>
                <a:effectLst/>
                <a:uLnTx/>
                <a:uFillTx/>
                <a:latin typeface="+mj-lt"/>
                <a:ea typeface="+mn-ea"/>
                <a:cs typeface="+mn-cs"/>
              </a:rPr>
              <a:t>Tax exceeding Rs. 2 crore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70C0"/>
                </a:solidFill>
                <a:effectLst/>
                <a:uLnTx/>
                <a:uFillTx/>
                <a:latin typeface="+mj-lt"/>
                <a:ea typeface="+mn-ea"/>
                <a:cs typeface="+mn-cs"/>
              </a:rPr>
              <a:t>[3 years Imprisonment &amp; Fine]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2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8" name="Content Placeholder 2">
            <a:extLst>
              <a:ext uri="{FF2B5EF4-FFF2-40B4-BE49-F238E27FC236}">
                <a16:creationId xmlns:a16="http://schemas.microsoft.com/office/drawing/2014/main" id="{250895F4-A93D-05E9-BC8B-399F98461A49}"/>
              </a:ext>
            </a:extLst>
          </p:cNvPr>
          <p:cNvSpPr txBox="1">
            <a:spLocks/>
          </p:cNvSpPr>
          <p:nvPr/>
        </p:nvSpPr>
        <p:spPr>
          <a:xfrm>
            <a:off x="7247600" y="2073203"/>
            <a:ext cx="3923320" cy="3830655"/>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1" i="0" u="none" strike="noStrike" kern="1200" cap="none" spc="0" normalizeH="0" baseline="0" noProof="0" dirty="0">
                <a:ln>
                  <a:noFill/>
                </a:ln>
                <a:solidFill>
                  <a:srgbClr val="0070C0"/>
                </a:solidFill>
                <a:effectLst/>
                <a:uLnTx/>
                <a:uFillTx/>
                <a:latin typeface="+mj-lt"/>
                <a:ea typeface="+mn-ea"/>
                <a:cs typeface="+mn-cs"/>
              </a:rPr>
              <a:t>Repeat offence </a:t>
            </a:r>
            <a:r>
              <a:rPr kumimoji="0" lang="en-US" sz="2200" b="0" i="0" u="none" strike="noStrike" kern="1200" cap="none" spc="0" normalizeH="0" baseline="0" noProof="0" dirty="0">
                <a:ln>
                  <a:noFill/>
                </a:ln>
                <a:solidFill>
                  <a:srgbClr val="0070C0"/>
                </a:solidFill>
                <a:effectLst/>
                <a:uLnTx/>
                <a:uFillTx/>
                <a:latin typeface="+mj-lt"/>
                <a:ea typeface="+mn-ea"/>
                <a:cs typeface="+mn-cs"/>
              </a:rPr>
              <a:t>u/s 132</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70C0"/>
                </a:solidFill>
                <a:effectLst/>
                <a:uLnTx/>
                <a:uFillTx/>
                <a:latin typeface="+mj-lt"/>
                <a:ea typeface="+mn-ea"/>
                <a:cs typeface="+mn-cs"/>
              </a:rPr>
              <a:t>Short payment of tax</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70C0"/>
                </a:solidFill>
                <a:effectLst/>
                <a:uLnTx/>
                <a:uFillTx/>
                <a:latin typeface="+mj-lt"/>
                <a:ea typeface="+mn-ea"/>
                <a:cs typeface="+mn-cs"/>
              </a:rPr>
              <a:t>Fraudulent Refund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70C0"/>
                </a:solidFill>
                <a:effectLst/>
                <a:uLnTx/>
                <a:uFillTx/>
                <a:latin typeface="+mj-lt"/>
                <a:ea typeface="+mn-ea"/>
                <a:cs typeface="+mn-cs"/>
              </a:rPr>
              <a:t>Falsifies accounts/ Furnish false information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200" b="0" i="0" u="none" strike="noStrike" kern="1200" cap="none" spc="0" normalizeH="0" baseline="0" noProof="0" dirty="0">
                <a:ln>
                  <a:noFill/>
                </a:ln>
                <a:solidFill>
                  <a:srgbClr val="0070C0"/>
                </a:solidFill>
                <a:effectLst/>
                <a:uLnTx/>
                <a:uFillTx/>
                <a:latin typeface="+mj-lt"/>
                <a:ea typeface="+mn-ea"/>
                <a:cs typeface="+mn-cs"/>
              </a:rPr>
              <a:t>Deals with goods liable to confiscation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200" b="0" i="0" u="none" strike="noStrike" kern="1200" cap="none" spc="0" normalizeH="0" baseline="0" noProof="0" dirty="0">
                <a:ln>
                  <a:noFill/>
                </a:ln>
                <a:solidFill>
                  <a:srgbClr val="0070C0"/>
                </a:solidFill>
                <a:effectLst/>
                <a:uLnTx/>
                <a:uFillTx/>
                <a:latin typeface="+mj-lt"/>
                <a:ea typeface="+mn-ea"/>
                <a:cs typeface="+mn-cs"/>
              </a:rPr>
              <a:t>Attempts/ Abets any offence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0070C0"/>
                </a:solidFill>
                <a:effectLst/>
                <a:uLnTx/>
                <a:uFillTx/>
                <a:latin typeface="+mj-lt"/>
                <a:ea typeface="+mn-ea"/>
                <a:cs typeface="+mn-cs"/>
              </a:rPr>
              <a:t>[5 years Imprisonment &amp; Fine]</a:t>
            </a:r>
            <a:endParaRPr kumimoji="0" lang="en-IN" sz="22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2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7D525A92-C088-C28D-1EBA-313F6D26BAA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9" name="Picture 8" descr="Icon&#10;&#10;Description automatically generated">
            <a:extLst>
              <a:ext uri="{FF2B5EF4-FFF2-40B4-BE49-F238E27FC236}">
                <a16:creationId xmlns:a16="http://schemas.microsoft.com/office/drawing/2014/main" id="{46064D9E-C690-14BA-4375-BDFCB145D6C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210893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86391"/>
            <a:ext cx="8922488" cy="1325563"/>
          </a:xfrm>
          <a:solidFill>
            <a:srgbClr val="0070C0"/>
          </a:solidFill>
          <a:ln>
            <a:solidFill>
              <a:schemeClr val="accent1"/>
            </a:solidFill>
          </a:ln>
        </p:spPr>
        <p:txBody>
          <a:bodyPr/>
          <a:lstStyle/>
          <a:p>
            <a:r>
              <a:rPr lang="en-IN" b="1" dirty="0">
                <a:solidFill>
                  <a:schemeClr val="bg1"/>
                </a:solidFill>
              </a:rPr>
              <a:t>Case Laws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Petitioner had filed writ petition in the nature of ‘</a:t>
            </a:r>
            <a:r>
              <a:rPr kumimoji="0" lang="en-IN" sz="1800" b="0" i="1" u="none" strike="noStrike" kern="1200" cap="none" spc="0" normalizeH="0" baseline="0" noProof="0" dirty="0">
                <a:ln>
                  <a:noFill/>
                </a:ln>
                <a:solidFill>
                  <a:srgbClr val="0070C0"/>
                </a:solidFill>
                <a:effectLst/>
                <a:uLnTx/>
                <a:uFillTx/>
                <a:latin typeface="+mj-lt"/>
                <a:ea typeface="+mn-ea"/>
                <a:cs typeface="+mn-cs"/>
              </a:rPr>
              <a:t>Habeas Corpus</a:t>
            </a:r>
            <a:r>
              <a:rPr kumimoji="0" lang="en-IN" sz="1800" b="0" i="0" u="none" strike="noStrike" kern="1200" cap="none" spc="0" normalizeH="0" baseline="0" noProof="0" dirty="0">
                <a:ln>
                  <a:noFill/>
                </a:ln>
                <a:solidFill>
                  <a:srgbClr val="0070C0"/>
                </a:solidFill>
                <a:effectLst/>
                <a:uLnTx/>
                <a:uFillTx/>
                <a:latin typeface="+mj-lt"/>
                <a:ea typeface="+mn-ea"/>
                <a:cs typeface="+mn-cs"/>
              </a:rPr>
              <a:t>’ for production of illegally arrested person;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It was shown to the Court that the arrest was made by State tax Officer and was authorised by Joint Commissioner [officer below rank of Commissioner];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Court observed that the Commissioner was authorised to order for arrest upon reasons to believe framed by the Commissioner;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Court observed that the Commissioner had delegated the authority of arrest to Joint Commissioner;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However, the Court held that the arrest can be proceeded only upon the Commissioner having reasons to believe which was absent;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Hence, Court ordered that the arrest was illegal and arrested person was set free.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prstClr val="white"/>
                </a:solidFill>
                <a:effectLst/>
                <a:uLnTx/>
                <a:uFillTx/>
                <a:latin typeface="+mj-lt"/>
                <a:ea typeface="+mn-ea"/>
                <a:cs typeface="+mn-cs"/>
              </a:rPr>
              <a:t>DEEP SURESH GADHECH </a:t>
            </a:r>
            <a:r>
              <a:rPr kumimoji="0" lang="en-IN" sz="2800" b="0" i="0" u="none" strike="noStrike" kern="1200" cap="none" spc="0" normalizeH="0" baseline="0" noProof="0" dirty="0">
                <a:ln>
                  <a:noFill/>
                </a:ln>
                <a:solidFill>
                  <a:prstClr val="white"/>
                </a:solidFill>
                <a:effectLst/>
                <a:uLnTx/>
                <a:uFillTx/>
                <a:latin typeface="+mj-lt"/>
                <a:ea typeface="+mn-ea"/>
                <a:cs typeface="+mn-cs"/>
              </a:rPr>
              <a:t>[2020 (43) G.S.T.L. 641 (Guj.)]</a:t>
            </a:r>
          </a:p>
        </p:txBody>
      </p:sp>
      <p:sp>
        <p:nvSpPr>
          <p:cNvPr id="4" name="Slide Number Placeholder 3">
            <a:extLst>
              <a:ext uri="{FF2B5EF4-FFF2-40B4-BE49-F238E27FC236}">
                <a16:creationId xmlns:a16="http://schemas.microsoft.com/office/drawing/2014/main" id="{46B21043-ACA7-1B70-B452-E5CBAF7B412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DF0DF417-AD56-6D7B-2B79-473C4B9A983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019915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8">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Icon&#10;&#10;Description automatically generated">
            <a:extLst>
              <a:ext uri="{FF2B5EF4-FFF2-40B4-BE49-F238E27FC236}">
                <a16:creationId xmlns:a16="http://schemas.microsoft.com/office/drawing/2014/main" id="{AE34C159-AD09-E9AB-F8B5-44F96A819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199519" y="1616482"/>
            <a:ext cx="3197464" cy="3197464"/>
          </a:xfrm>
          <a:prstGeom prst="rect">
            <a:avLst/>
          </a:prstGeom>
          <a:noFill/>
        </p:spPr>
      </p:pic>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5596502" y="1616482"/>
            <a:ext cx="4477138" cy="3104982"/>
          </a:xfrm>
        </p:spPr>
        <p:txBody>
          <a:bodyPr vert="horz" lIns="91440" tIns="45720" rIns="91440" bIns="45720" rtlCol="0" anchor="t">
            <a:normAutofit/>
          </a:bodyPr>
          <a:lstStyle/>
          <a:p>
            <a:pPr marL="0"/>
            <a:endParaRPr lang="en-US" sz="2000" dirty="0"/>
          </a:p>
          <a:p>
            <a:pPr marL="168275" indent="0">
              <a:buNone/>
            </a:pPr>
            <a:r>
              <a:rPr lang="en-US" b="1" dirty="0">
                <a:solidFill>
                  <a:schemeClr val="accent5">
                    <a:lumMod val="75000"/>
                  </a:schemeClr>
                </a:solidFill>
                <a:latin typeface="Times New Roman" panose="02020603050405020304" pitchFamily="18" charset="0"/>
                <a:cs typeface="Times New Roman" panose="02020603050405020304" pitchFamily="18" charset="0"/>
              </a:rPr>
              <a:t>Agenda</a:t>
            </a:r>
          </a:p>
          <a:p>
            <a:pPr marL="396875"/>
            <a:r>
              <a:rPr lang="en-US" sz="2000" dirty="0">
                <a:solidFill>
                  <a:schemeClr val="accent5">
                    <a:lumMod val="75000"/>
                  </a:schemeClr>
                </a:solidFill>
                <a:latin typeface="Times New Roman" panose="02020603050405020304" pitchFamily="18" charset="0"/>
                <a:cs typeface="Times New Roman" panose="02020603050405020304" pitchFamily="18" charset="0"/>
              </a:rPr>
              <a:t>Initiation of Litigation</a:t>
            </a:r>
          </a:p>
          <a:p>
            <a:pPr marL="396875"/>
            <a:r>
              <a:rPr lang="en-US" sz="2000" dirty="0">
                <a:solidFill>
                  <a:schemeClr val="accent5">
                    <a:lumMod val="75000"/>
                  </a:schemeClr>
                </a:solidFill>
                <a:latin typeface="Times New Roman" panose="02020603050405020304" pitchFamily="18" charset="0"/>
                <a:cs typeface="Times New Roman" panose="02020603050405020304" pitchFamily="18" charset="0"/>
              </a:rPr>
              <a:t>Show Cause Notice</a:t>
            </a:r>
          </a:p>
          <a:p>
            <a:pPr marL="396875"/>
            <a:r>
              <a:rPr lang="en-US" sz="2000" dirty="0">
                <a:solidFill>
                  <a:schemeClr val="accent5">
                    <a:lumMod val="75000"/>
                  </a:schemeClr>
                </a:solidFill>
                <a:latin typeface="Times New Roman" panose="02020603050405020304" pitchFamily="18" charset="0"/>
                <a:cs typeface="Times New Roman" panose="02020603050405020304" pitchFamily="18" charset="0"/>
              </a:rPr>
              <a:t>Appellate Procedure</a:t>
            </a:r>
          </a:p>
          <a:p>
            <a:pPr marL="396875"/>
            <a:endParaRPr lang="en-US" sz="2000" dirty="0">
              <a:solidFill>
                <a:schemeClr val="accent5">
                  <a:lumMod val="75000"/>
                </a:schemeClr>
              </a:solidFill>
            </a:endParaRPr>
          </a:p>
          <a:p>
            <a:endParaRPr lang="en-US" sz="2000" dirty="0"/>
          </a:p>
          <a:p>
            <a:pPr lvl="1"/>
            <a:endParaRPr lang="en-US" sz="2000" dirty="0"/>
          </a:p>
        </p:txBody>
      </p:sp>
      <p:sp>
        <p:nvSpPr>
          <p:cNvPr id="17" name="Rectangle 10">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2">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200151D7-2C1F-7BBC-E57B-28BE5E44C1D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9225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11590" cy="1325563"/>
          </a:xfrm>
          <a:solidFill>
            <a:srgbClr val="0070C0"/>
          </a:solidFill>
          <a:ln>
            <a:solidFill>
              <a:schemeClr val="accent1"/>
            </a:solidFill>
          </a:ln>
        </p:spPr>
        <p:txBody>
          <a:bodyPr/>
          <a:lstStyle/>
          <a:p>
            <a:r>
              <a:rPr lang="en-IN" b="1" dirty="0">
                <a:solidFill>
                  <a:schemeClr val="bg1"/>
                </a:solidFill>
              </a:rPr>
              <a:t>Case Laws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N" sz="1800" dirty="0">
              <a:solidFill>
                <a:srgbClr val="0070C0"/>
              </a:solidFill>
            </a:endParaRPr>
          </a:p>
          <a:p>
            <a:r>
              <a:rPr lang="en-US" sz="1800" dirty="0">
                <a:solidFill>
                  <a:srgbClr val="0070C0"/>
                </a:solidFill>
              </a:rPr>
              <a:t>Facts appreciated by Court:</a:t>
            </a:r>
          </a:p>
          <a:p>
            <a:pPr marL="517525"/>
            <a:r>
              <a:rPr lang="en-US" sz="1800" dirty="0">
                <a:solidFill>
                  <a:srgbClr val="0070C0"/>
                </a:solidFill>
              </a:rPr>
              <a:t>Late-night Summons [Summons issued at night to appear next day @ 00.30 am]</a:t>
            </a:r>
          </a:p>
          <a:p>
            <a:pPr marL="517525"/>
            <a:r>
              <a:rPr lang="en-US" sz="1800" dirty="0">
                <a:solidFill>
                  <a:srgbClr val="0070C0"/>
                </a:solidFill>
              </a:rPr>
              <a:t>Medical Reports by Hospital</a:t>
            </a:r>
          </a:p>
          <a:p>
            <a:pPr marL="517525"/>
            <a:r>
              <a:rPr lang="en-US" sz="1800" dirty="0">
                <a:solidFill>
                  <a:srgbClr val="0070C0"/>
                </a:solidFill>
              </a:rPr>
              <a:t>Police Complaint</a:t>
            </a:r>
          </a:p>
          <a:p>
            <a:r>
              <a:rPr lang="en-IN" sz="1800" dirty="0">
                <a:solidFill>
                  <a:srgbClr val="0070C0"/>
                </a:solidFill>
              </a:rPr>
              <a:t>Physical Assault not permissible;</a:t>
            </a:r>
          </a:p>
          <a:p>
            <a:r>
              <a:rPr lang="en-US" sz="1800" dirty="0">
                <a:solidFill>
                  <a:srgbClr val="0070C0"/>
                </a:solidFill>
              </a:rPr>
              <a:t>Lawyer cannot be present during investigation; but can be present in visible range</a:t>
            </a:r>
            <a:r>
              <a:rPr lang="en-IN" sz="1800" dirty="0">
                <a:solidFill>
                  <a:srgbClr val="0070C0"/>
                </a:solidFill>
              </a:rPr>
              <a:t>;</a:t>
            </a:r>
          </a:p>
          <a:p>
            <a:endParaRPr lang="en-IN" sz="1800" dirty="0">
              <a:solidFill>
                <a:srgbClr val="0070C0"/>
              </a:solidFill>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a:t>Agarwal Foundries Private Limited </a:t>
            </a:r>
            <a:r>
              <a:rPr lang="en-IN" sz="2800" dirty="0"/>
              <a:t>[</a:t>
            </a:r>
            <a:r>
              <a:rPr lang="pt-BR" sz="2800" dirty="0"/>
              <a:t>2020 (11) TMI 269 - TEL HC</a:t>
            </a:r>
            <a:r>
              <a:rPr lang="en-IN" sz="2800" dirty="0"/>
              <a:t>]</a:t>
            </a:r>
          </a:p>
        </p:txBody>
      </p:sp>
      <p:sp>
        <p:nvSpPr>
          <p:cNvPr id="4" name="Slide Number Placeholder 3">
            <a:extLst>
              <a:ext uri="{FF2B5EF4-FFF2-40B4-BE49-F238E27FC236}">
                <a16:creationId xmlns:a16="http://schemas.microsoft.com/office/drawing/2014/main" id="{98C3E335-5141-877E-D9E9-A03194F96208}"/>
              </a:ext>
            </a:extLst>
          </p:cNvPr>
          <p:cNvSpPr>
            <a:spLocks noGrp="1"/>
          </p:cNvSpPr>
          <p:nvPr>
            <p:ph type="sldNum" sz="quarter" idx="12"/>
          </p:nvPr>
        </p:nvSpPr>
        <p:spPr/>
        <p:txBody>
          <a:bodyPr/>
          <a:lstStyle/>
          <a:p>
            <a:fld id="{2116F7B2-E75D-4609-83AA-8B6AB8B31567}" type="slidenum">
              <a:rPr lang="en-IN" smtClean="0"/>
              <a:t>20</a:t>
            </a:fld>
            <a:endParaRPr lang="en-IN"/>
          </a:p>
        </p:txBody>
      </p:sp>
      <p:pic>
        <p:nvPicPr>
          <p:cNvPr id="6" name="Picture 5" descr="Icon&#10;&#10;Description automatically generated">
            <a:extLst>
              <a:ext uri="{FF2B5EF4-FFF2-40B4-BE49-F238E27FC236}">
                <a16:creationId xmlns:a16="http://schemas.microsoft.com/office/drawing/2014/main" id="{A1633653-9557-7A61-7CB1-025BED60622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792792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54386" cy="1325563"/>
          </a:xfrm>
          <a:solidFill>
            <a:srgbClr val="0070C0"/>
          </a:solidFill>
          <a:ln>
            <a:solidFill>
              <a:schemeClr val="accent1"/>
            </a:solidFill>
          </a:ln>
        </p:spPr>
        <p:txBody>
          <a:bodyPr/>
          <a:lstStyle/>
          <a:p>
            <a:r>
              <a:rPr lang="en-IN" b="1" dirty="0">
                <a:solidFill>
                  <a:schemeClr val="bg1"/>
                </a:solidFill>
              </a:rPr>
              <a:t>CBIC</a:t>
            </a:r>
            <a:r>
              <a:rPr lang="en-IN" b="1" dirty="0">
                <a:solidFill>
                  <a:srgbClr val="0070C0"/>
                </a:solidFill>
              </a:rPr>
              <a:t> </a:t>
            </a:r>
            <a:r>
              <a:rPr lang="en-IN" b="1" dirty="0">
                <a:solidFill>
                  <a:schemeClr val="bg1"/>
                </a:solidFill>
              </a:rPr>
              <a:t>Guidelines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Article 21 of COI: Protection of Life and </a:t>
            </a:r>
            <a:r>
              <a:rPr kumimoji="0" lang="en-IN" sz="1800" b="1" i="0" u="none" strike="noStrike" kern="1200" cap="none" spc="0" normalizeH="0" baseline="0" noProof="0" dirty="0">
                <a:ln>
                  <a:noFill/>
                </a:ln>
                <a:solidFill>
                  <a:srgbClr val="0070C0"/>
                </a:solidFill>
                <a:effectLst/>
                <a:uLnTx/>
                <a:uFillTx/>
                <a:latin typeface="+mj-lt"/>
                <a:ea typeface="+mn-ea"/>
                <a:cs typeface="+mn-cs"/>
              </a:rPr>
              <a:t>Personal Liberty</a:t>
            </a:r>
          </a:p>
          <a:p>
            <a:pPr marL="228600" marR="0" lvl="0" indent="-228600" algn="l" defTabSz="914400" rtl="0" eaLnBrk="1" fontAlgn="auto" latinLnBrk="0" hangingPunct="1">
              <a:lnSpc>
                <a:spcPct val="17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Supreme Court in Siddharth [2022 (64) G.S.T.L. 34 (S.C.)] held that distinction must be made between ‘power to arrest’ and ‘justification to exercise arrest’. Arrest would be justified if </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Custodial investigation is necessary</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Heinous Crime</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Accused may abscond</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Witness may be influenced</a:t>
            </a: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prstClr val="white"/>
                </a:solidFill>
                <a:effectLst/>
                <a:uLnTx/>
                <a:uFillTx/>
                <a:latin typeface="+mj-lt"/>
                <a:ea typeface="+mn-ea"/>
                <a:cs typeface="+mn-cs"/>
              </a:rPr>
              <a:t>Cognizable Offence = Arrest </a:t>
            </a:r>
          </a:p>
        </p:txBody>
      </p:sp>
      <p:sp>
        <p:nvSpPr>
          <p:cNvPr id="4" name="Slide Number Placeholder 3">
            <a:extLst>
              <a:ext uri="{FF2B5EF4-FFF2-40B4-BE49-F238E27FC236}">
                <a16:creationId xmlns:a16="http://schemas.microsoft.com/office/drawing/2014/main" id="{A9087661-C191-E0CD-02E0-357DCD5923C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33CFFDD4-2DFD-F9EF-16B7-9CB024B43C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251533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86284" cy="1325563"/>
          </a:xfrm>
          <a:solidFill>
            <a:srgbClr val="0070C0"/>
          </a:solidFill>
          <a:ln>
            <a:solidFill>
              <a:schemeClr val="accent1"/>
            </a:solidFill>
          </a:ln>
        </p:spPr>
        <p:txBody>
          <a:bodyPr/>
          <a:lstStyle/>
          <a:p>
            <a:r>
              <a:rPr lang="en-IN" b="1" dirty="0">
                <a:solidFill>
                  <a:schemeClr val="bg1"/>
                </a:solidFill>
              </a:rPr>
              <a:t>CBIC Guidelines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Following points to be examined prior to arrest:</a:t>
            </a:r>
            <a:endParaRPr kumimoji="0" lang="en-IN" sz="1800" b="1" i="0" u="none" strike="noStrike" kern="1200" cap="none" spc="0" normalizeH="0" baseline="0" noProof="0" dirty="0">
              <a:ln>
                <a:noFill/>
              </a:ln>
              <a:solidFill>
                <a:srgbClr val="0070C0"/>
              </a:solidFill>
              <a:effectLst/>
              <a:uLnTx/>
              <a:uFillTx/>
              <a:latin typeface="+mj-lt"/>
              <a:ea typeface="+mn-ea"/>
              <a:cs typeface="+mn-cs"/>
            </a:endParaRP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Presence of credible information or reasonable suspicion justifies arrest;</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Arrest required for proper investigation;</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Tampering of evidence;</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Intimidate or Influence of witness;</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Person is master-mind of fake invoices, etc.;</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Presence for investigation cannot be ensured without arrest;</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1" u="none" strike="noStrike" kern="1200" cap="none" spc="0" normalizeH="0" baseline="0" noProof="0" dirty="0" err="1">
                <a:ln>
                  <a:noFill/>
                </a:ln>
                <a:solidFill>
                  <a:srgbClr val="0070C0"/>
                </a:solidFill>
                <a:effectLst/>
                <a:uLnTx/>
                <a:uFillTx/>
                <a:latin typeface="+mj-lt"/>
                <a:ea typeface="+mn-ea"/>
                <a:cs typeface="+mn-cs"/>
              </a:rPr>
              <a:t>Mens</a:t>
            </a:r>
            <a:r>
              <a:rPr kumimoji="0" lang="en-IN" sz="1800" b="0" i="1" u="none" strike="noStrike" kern="1200" cap="none" spc="0" normalizeH="0" baseline="0" noProof="0" dirty="0">
                <a:ln>
                  <a:noFill/>
                </a:ln>
                <a:solidFill>
                  <a:srgbClr val="0070C0"/>
                </a:solidFill>
                <a:effectLst/>
                <a:uLnTx/>
                <a:uFillTx/>
                <a:latin typeface="+mj-lt"/>
                <a:ea typeface="+mn-ea"/>
                <a:cs typeface="+mn-cs"/>
              </a:rPr>
              <a:t> rea </a:t>
            </a:r>
            <a:r>
              <a:rPr kumimoji="0" lang="en-IN" sz="1800" b="0" i="0" u="none" strike="noStrike" kern="1200" cap="none" spc="0" normalizeH="0" baseline="0" noProof="0" dirty="0">
                <a:ln>
                  <a:noFill/>
                </a:ln>
                <a:solidFill>
                  <a:srgbClr val="0070C0"/>
                </a:solidFill>
                <a:effectLst/>
                <a:uLnTx/>
                <a:uFillTx/>
                <a:latin typeface="+mj-lt"/>
                <a:ea typeface="+mn-ea"/>
                <a:cs typeface="+mn-cs"/>
              </a:rPr>
              <a:t>is palpable</a:t>
            </a:r>
            <a:r>
              <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rPr>
              <a:t>.</a:t>
            </a: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prstClr val="white"/>
                </a:solidFill>
                <a:effectLst/>
                <a:uLnTx/>
                <a:uFillTx/>
                <a:latin typeface="+mj-lt"/>
                <a:ea typeface="+mn-ea"/>
                <a:cs typeface="+mn-cs"/>
              </a:rPr>
              <a:t>Cognizable Offence &amp; Arrest </a:t>
            </a:r>
          </a:p>
        </p:txBody>
      </p:sp>
      <p:sp>
        <p:nvSpPr>
          <p:cNvPr id="4" name="Slide Number Placeholder 3">
            <a:extLst>
              <a:ext uri="{FF2B5EF4-FFF2-40B4-BE49-F238E27FC236}">
                <a16:creationId xmlns:a16="http://schemas.microsoft.com/office/drawing/2014/main" id="{9DDC3E52-2196-92F6-C633-F48317FBFD4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E72EF9A7-9B5E-8CFD-7831-EA7A7C1BC21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148893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75758"/>
            <a:ext cx="9028814" cy="1325563"/>
          </a:xfrm>
          <a:solidFill>
            <a:srgbClr val="0070C0"/>
          </a:solidFill>
          <a:ln>
            <a:solidFill>
              <a:schemeClr val="accent1"/>
            </a:solidFill>
          </a:ln>
        </p:spPr>
        <p:txBody>
          <a:bodyPr/>
          <a:lstStyle/>
          <a:p>
            <a:r>
              <a:rPr lang="en-IN" b="1" dirty="0">
                <a:solidFill>
                  <a:schemeClr val="bg1"/>
                </a:solidFill>
              </a:rPr>
              <a:t>CBIC Guidelines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Arrest memo should indicate relevant provisions and grounds of arrest;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Date and time of arrest and acknowledgement of arrest;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Grounds of arrest must be explained to arrested person;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Nominated person to be informed about arrest;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Separate memo for separate persons;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Mention of DIN;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Women to be arrested by women officer;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Medical examination of arrested person;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prstClr val="white"/>
                </a:solidFill>
                <a:effectLst/>
                <a:uLnTx/>
                <a:uFillTx/>
                <a:latin typeface="+mj-lt"/>
                <a:ea typeface="+mn-ea"/>
                <a:cs typeface="+mn-cs"/>
              </a:rPr>
              <a:t>Procedure – Pre-Arrest</a:t>
            </a:r>
          </a:p>
        </p:txBody>
      </p:sp>
      <p:sp>
        <p:nvSpPr>
          <p:cNvPr id="4" name="Slide Number Placeholder 3">
            <a:extLst>
              <a:ext uri="{FF2B5EF4-FFF2-40B4-BE49-F238E27FC236}">
                <a16:creationId xmlns:a16="http://schemas.microsoft.com/office/drawing/2014/main" id="{3C0976E7-0BC9-5FB9-9CF3-7300C3E2FB2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974D495D-E90C-ABA4-022B-09B15424ED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897024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43753" cy="1325563"/>
          </a:xfrm>
          <a:solidFill>
            <a:srgbClr val="0070C0"/>
          </a:solidFill>
          <a:ln>
            <a:solidFill>
              <a:schemeClr val="accent1"/>
            </a:solidFill>
          </a:ln>
        </p:spPr>
        <p:txBody>
          <a:bodyPr/>
          <a:lstStyle/>
          <a:p>
            <a:r>
              <a:rPr lang="en-IN" b="1" dirty="0">
                <a:solidFill>
                  <a:schemeClr val="bg1"/>
                </a:solidFill>
              </a:rPr>
              <a:t>CBIC Guidelines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Reasonable care and safety of arrested person;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No force unless required;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No publicity;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prstClr val="white"/>
                </a:solidFill>
                <a:effectLst/>
                <a:uLnTx/>
                <a:uFillTx/>
                <a:latin typeface="+mj-lt"/>
                <a:ea typeface="+mn-ea"/>
                <a:cs typeface="+mn-cs"/>
              </a:rPr>
              <a:t>Procedure – Pre-Arrest</a:t>
            </a:r>
          </a:p>
        </p:txBody>
      </p:sp>
      <p:sp>
        <p:nvSpPr>
          <p:cNvPr id="4" name="Slide Number Placeholder 3">
            <a:extLst>
              <a:ext uri="{FF2B5EF4-FFF2-40B4-BE49-F238E27FC236}">
                <a16:creationId xmlns:a16="http://schemas.microsoft.com/office/drawing/2014/main" id="{E60A4627-FA24-A085-36A7-A892B82FA7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B828FBD0-F71C-4D33-DA59-FAE48E9CA45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13527212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54386" cy="1325563"/>
          </a:xfrm>
          <a:solidFill>
            <a:srgbClr val="0070C0"/>
          </a:solidFill>
          <a:ln>
            <a:solidFill>
              <a:schemeClr val="accent1"/>
            </a:solidFill>
          </a:ln>
        </p:spPr>
        <p:txBody>
          <a:bodyPr/>
          <a:lstStyle/>
          <a:p>
            <a:r>
              <a:rPr lang="en-IN" b="1" dirty="0">
                <a:solidFill>
                  <a:schemeClr val="bg1"/>
                </a:solidFill>
              </a:rPr>
              <a:t>CBIC Guidelines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Arrested person should be allowed to talk to relatives/ nominated person;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AC/ DC bound to release arrested person on Bail;</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One Surety of like amount by local person to good repute;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Appearance before investigation officer and not to leave country;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Bond/ Surety to be </a:t>
            </a:r>
            <a:r>
              <a:rPr kumimoji="0" lang="en-US" sz="1800" b="0" i="0" u="none" strike="noStrike" kern="1200" cap="none" spc="0" normalizeH="0" baseline="0" noProof="0" dirty="0">
                <a:ln>
                  <a:noFill/>
                </a:ln>
                <a:solidFill>
                  <a:srgbClr val="0070C0"/>
                </a:solidFill>
                <a:effectLst/>
                <a:uLnTx/>
                <a:uFillTx/>
                <a:latin typeface="+mj-lt"/>
                <a:ea typeface="+mn-ea"/>
                <a:cs typeface="+mn-cs"/>
              </a:rPr>
              <a:t>commensurate with the financial status;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If bail conditions not fulfilled, produce the person before Magistrate within without delay and within 24 hours;</a:t>
            </a:r>
            <a:endParaRPr kumimoji="0" lang="en-IN" sz="18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prstClr val="white"/>
                </a:solidFill>
                <a:effectLst/>
                <a:uLnTx/>
                <a:uFillTx/>
                <a:latin typeface="+mj-lt"/>
                <a:ea typeface="+mn-ea"/>
                <a:cs typeface="+mn-cs"/>
              </a:rPr>
              <a:t>Procedure – Post-Arrest</a:t>
            </a:r>
          </a:p>
        </p:txBody>
      </p:sp>
      <p:sp>
        <p:nvSpPr>
          <p:cNvPr id="4" name="Slide Number Placeholder 3">
            <a:extLst>
              <a:ext uri="{FF2B5EF4-FFF2-40B4-BE49-F238E27FC236}">
                <a16:creationId xmlns:a16="http://schemas.microsoft.com/office/drawing/2014/main" id="{7B2EA9F1-E19F-76B7-70C8-CBF82D772FC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E9713970-4B90-45AA-C9B5-A2A3BA7E1A6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715590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54386" cy="1325563"/>
          </a:xfrm>
          <a:solidFill>
            <a:srgbClr val="0070C0"/>
          </a:solidFill>
          <a:ln>
            <a:solidFill>
              <a:schemeClr val="accent1"/>
            </a:solidFill>
          </a:ln>
        </p:spPr>
        <p:txBody>
          <a:bodyPr/>
          <a:lstStyle/>
          <a:p>
            <a:r>
              <a:rPr lang="en-IN" b="1" dirty="0">
                <a:solidFill>
                  <a:schemeClr val="bg1"/>
                </a:solidFill>
              </a:rPr>
              <a:t>CBIC Guidelines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10" cy="3478487"/>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In case of non-bailable office, produce the arrested person before Magistrate within 24 hours;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Hand-over the person to Police if person cannot be produced before Magistrate and produce person before Magistrate next day;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File prosecution within 60 days, where bail is not granted; otherwise, file prosecution complaint within definite time frame;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48144" y="1898488"/>
            <a:ext cx="10295707" cy="605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prstClr val="white"/>
                </a:solidFill>
                <a:effectLst/>
                <a:uLnTx/>
                <a:uFillTx/>
                <a:latin typeface="+mj-lt"/>
                <a:ea typeface="+mn-ea"/>
                <a:cs typeface="+mn-cs"/>
              </a:rPr>
              <a:t>Procedure – Post-Arrest</a:t>
            </a:r>
          </a:p>
        </p:txBody>
      </p:sp>
      <p:sp>
        <p:nvSpPr>
          <p:cNvPr id="4" name="Slide Number Placeholder 3">
            <a:extLst>
              <a:ext uri="{FF2B5EF4-FFF2-40B4-BE49-F238E27FC236}">
                <a16:creationId xmlns:a16="http://schemas.microsoft.com/office/drawing/2014/main" id="{51879CA5-AF75-5342-1B93-4C5F444B736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C5E676B1-84C8-A76F-C687-AF7886E27FF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624391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43109" cy="1325563"/>
          </a:xfrm>
          <a:solidFill>
            <a:srgbClr val="0070C0"/>
          </a:solidFill>
          <a:ln>
            <a:solidFill>
              <a:schemeClr val="accent1"/>
            </a:solidFill>
          </a:ln>
        </p:spPr>
        <p:txBody>
          <a:bodyPr/>
          <a:lstStyle/>
          <a:p>
            <a:r>
              <a:rPr lang="en-IN" b="1" dirty="0">
                <a:solidFill>
                  <a:schemeClr val="bg1"/>
                </a:solidFill>
              </a:rPr>
              <a:t>Section 70: Summons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759902"/>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462483"/>
            <a:ext cx="10295710" cy="3893865"/>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solidFill>
                  <a:srgbClr val="0070C0"/>
                </a:solidFill>
              </a:rPr>
              <a:t>Proper officer can summon warranting attendance of person to give evidence or produce document or any other thing;</a:t>
            </a:r>
          </a:p>
          <a:p>
            <a:r>
              <a:rPr lang="en-US" sz="1800" dirty="0">
                <a:solidFill>
                  <a:srgbClr val="0070C0"/>
                </a:solidFill>
              </a:rPr>
              <a:t>Instruction No. 03/2022-23 provides that the power to issue summons must be used judiciously. Senior Management officers should not generally be issued summons in the first instance.</a:t>
            </a:r>
          </a:p>
          <a:p>
            <a:r>
              <a:rPr lang="en-US" sz="1800" dirty="0">
                <a:solidFill>
                  <a:srgbClr val="0070C0"/>
                </a:solidFill>
              </a:rPr>
              <a:t>Deemed as ‘Judicial Proceedings’ [i.e. proceeding in the course of which evidence is or may be legally taken on oath]</a:t>
            </a:r>
          </a:p>
          <a:p>
            <a:r>
              <a:rPr lang="en-US" sz="1800" dirty="0" err="1">
                <a:solidFill>
                  <a:srgbClr val="0070C0"/>
                </a:solidFill>
              </a:rPr>
              <a:t>Assessee</a:t>
            </a:r>
            <a:r>
              <a:rPr lang="en-US" sz="1800" dirty="0">
                <a:solidFill>
                  <a:srgbClr val="0070C0"/>
                </a:solidFill>
              </a:rPr>
              <a:t> must promptly respond to summons, either choose to appear before authorities or request an extension.</a:t>
            </a:r>
          </a:p>
          <a:p>
            <a:r>
              <a:rPr lang="en-US" sz="1800" dirty="0">
                <a:solidFill>
                  <a:srgbClr val="0070C0"/>
                </a:solidFill>
              </a:rPr>
              <a:t>Non-compliance may lead to severe consequence</a:t>
            </a: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2"/>
            <a:ext cx="10295707" cy="4965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srgbClr val="0070C0"/>
                </a:solidFill>
                <a:effectLst/>
                <a:uLnTx/>
                <a:uFillTx/>
                <a:latin typeface="+mj-lt"/>
                <a:ea typeface="+mn-ea"/>
                <a:cs typeface="+mn-cs"/>
              </a:rPr>
              <a:t>Summons</a:t>
            </a:r>
          </a:p>
        </p:txBody>
      </p:sp>
      <p:sp>
        <p:nvSpPr>
          <p:cNvPr id="4" name="Slide Number Placeholder 3">
            <a:extLst>
              <a:ext uri="{FF2B5EF4-FFF2-40B4-BE49-F238E27FC236}">
                <a16:creationId xmlns:a16="http://schemas.microsoft.com/office/drawing/2014/main" id="{F3C1BA79-7505-D9A0-49C6-153F5AD96E9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724AA8ED-1972-14EC-5AC2-68E0FCB5663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971797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473725" y="365125"/>
            <a:ext cx="9326057" cy="1325563"/>
          </a:xfrm>
          <a:solidFill>
            <a:srgbClr val="0070C0"/>
          </a:solidFill>
          <a:ln>
            <a:solidFill>
              <a:schemeClr val="accent1"/>
            </a:solidFill>
          </a:ln>
        </p:spPr>
        <p:txBody>
          <a:bodyPr/>
          <a:lstStyle/>
          <a:p>
            <a:r>
              <a:rPr lang="en-IN" b="1" dirty="0">
                <a:solidFill>
                  <a:schemeClr val="bg1"/>
                </a:solidFill>
              </a:rPr>
              <a:t>Section 136: Relevancy of Statements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473725" y="1825625"/>
            <a:ext cx="10880074" cy="4795512"/>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694063" y="1961002"/>
            <a:ext cx="10537817" cy="4531873"/>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0" lang="en-US" sz="1800" b="0" i="0" u="none" strike="noStrike" kern="1200" cap="none" spc="0" normalizeH="0" baseline="0" noProof="0" dirty="0">
                <a:ln>
                  <a:noFill/>
                </a:ln>
                <a:solidFill>
                  <a:srgbClr val="0070C0"/>
                </a:solidFill>
                <a:effectLst/>
                <a:uLnTx/>
                <a:uFillTx/>
                <a:latin typeface="+mj-lt"/>
                <a:ea typeface="+mn-ea"/>
                <a:cs typeface="+mn-cs"/>
              </a:rPr>
              <a:t>Statement made and signed in response to summons is relevant for proving the truth of the facts in any prosecution: </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Dead/ unfound/ not capable to give evidence/ kept away/ presence cannot be obtained without unreasonable delay or expense; - </a:t>
            </a:r>
            <a:r>
              <a:rPr kumimoji="0" lang="en-US" sz="1800" b="0" i="0" u="sng" strike="noStrike" kern="1200" cap="none" spc="0" normalizeH="0" baseline="0" noProof="0" dirty="0">
                <a:ln>
                  <a:noFill/>
                </a:ln>
                <a:solidFill>
                  <a:srgbClr val="0070C0"/>
                </a:solidFill>
                <a:effectLst/>
                <a:uLnTx/>
                <a:uFillTx/>
                <a:latin typeface="+mj-lt"/>
                <a:ea typeface="+mn-ea"/>
                <a:cs typeface="+mn-cs"/>
              </a:rPr>
              <a:t>which the Court considers reasonable</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Person is examined as witness before Court</a:t>
            </a:r>
            <a:r>
              <a:rPr kumimoji="0" lang="en-IN" sz="1800" b="0" i="0" u="none" strike="noStrike" kern="1200" cap="none" spc="0" normalizeH="0" baseline="0" noProof="0" dirty="0">
                <a:ln>
                  <a:noFill/>
                </a:ln>
                <a:solidFill>
                  <a:srgbClr val="0070C0"/>
                </a:solidFill>
                <a:effectLst/>
                <a:uLnTx/>
                <a:uFillTx/>
                <a:latin typeface="+mj-lt"/>
                <a:ea typeface="+mn-ea"/>
                <a:cs typeface="+mn-cs"/>
              </a:rPr>
              <a:t> – </a:t>
            </a:r>
            <a:r>
              <a:rPr kumimoji="0" lang="en-IN" sz="1800" b="0" i="0" u="sng" strike="noStrike" kern="1200" cap="none" spc="0" normalizeH="0" baseline="0" noProof="0" dirty="0">
                <a:ln>
                  <a:noFill/>
                </a:ln>
                <a:solidFill>
                  <a:srgbClr val="0070C0"/>
                </a:solidFill>
                <a:effectLst/>
                <a:uLnTx/>
                <a:uFillTx/>
                <a:latin typeface="+mj-lt"/>
                <a:ea typeface="+mn-ea"/>
                <a:cs typeface="+mn-cs"/>
              </a:rPr>
              <a:t>Court admits statement as evidence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Statement can be only of facts and not of law</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Copy of statements to be shared (Generally given at time </a:t>
            </a:r>
            <a:r>
              <a:rPr lang="en-IN" sz="1800" dirty="0">
                <a:solidFill>
                  <a:srgbClr val="0070C0"/>
                </a:solidFill>
                <a:latin typeface="+mj-lt"/>
              </a:rPr>
              <a:t>of issuance of SCN)</a:t>
            </a:r>
            <a:endParaRPr kumimoji="0" lang="en-IN" sz="18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Statement should not be signed if untrue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State only correct facts during recording of statement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Be prepared before giving statement, seek extension if needed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Can Statement be retracted?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Cross-Examination of Witness?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u="none" strike="noStrike" kern="1200" cap="none" spc="0" normalizeH="0" baseline="0" noProof="0" dirty="0">
                <a:ln>
                  <a:noFill/>
                </a:ln>
                <a:solidFill>
                  <a:srgbClr val="0070C0"/>
                </a:solidFill>
                <a:effectLst/>
                <a:uLnTx/>
                <a:uFillTx/>
                <a:latin typeface="+mj-lt"/>
                <a:ea typeface="+mn-ea"/>
                <a:cs typeface="+mn-cs"/>
              </a:rPr>
              <a:t>Question of Law?</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BB5225C9-0A04-E348-5104-4738E9FF38E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DC81D4C6-7737-F569-00B7-36A5247AAA9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5815699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Strategies during Investigation</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35480"/>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Assess or evaluate implications of offence the investigating officer is trying to establish.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For example, examine whether offence is cognizable, non-cognizable, bailable or non-bailable OR it is resulting into very high demand OR it has recurring and side effect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Who should attend the Summon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Who can accompany the officials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Implications of non-appearance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Role of the Consultant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Conceptualize the likely questions and response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Right to seek transfer of investigation from one location to another or seeking the opportunity to have virtual meeting</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400281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320041" y="365125"/>
            <a:ext cx="9311639" cy="1325563"/>
          </a:xfrm>
          <a:solidFill>
            <a:srgbClr val="0070C0"/>
          </a:solidFill>
          <a:ln>
            <a:solidFill>
              <a:schemeClr val="accent1"/>
            </a:solidFill>
          </a:ln>
        </p:spPr>
        <p:txBody>
          <a:bodyPr/>
          <a:lstStyle/>
          <a:p>
            <a:r>
              <a:rPr lang="en-IN" b="1" dirty="0">
                <a:solidFill>
                  <a:schemeClr val="bg1"/>
                </a:solidFill>
              </a:rPr>
              <a:t>Initiation of Litigation</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320041" y="1825625"/>
            <a:ext cx="11033758" cy="4667250"/>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457200" y="1870075"/>
            <a:ext cx="10774680" cy="4486273"/>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4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720725" indent="-720725" algn="just">
              <a:buFont typeface="Wingdings" panose="05000000000000000000" pitchFamily="2" charset="2"/>
              <a:buChar char="q"/>
            </a:pPr>
            <a:r>
              <a:rPr lang="en-IN" sz="1800" dirty="0">
                <a:solidFill>
                  <a:schemeClr val="accent5">
                    <a:lumMod val="75000"/>
                  </a:schemeClr>
                </a:solidFill>
                <a:latin typeface="Times New Roman" panose="02020603050405020304" pitchFamily="18" charset="0"/>
                <a:cs typeface="Times New Roman" panose="02020603050405020304" pitchFamily="18" charset="0"/>
              </a:rPr>
              <a:t>Scrutiny of Returns:</a:t>
            </a:r>
          </a:p>
          <a:p>
            <a:pPr marL="1371600" lvl="2" indent="-457200" algn="just">
              <a:buFont typeface="Arial" panose="020B0604020202020204" pitchFamily="34" charset="0"/>
              <a:buChar char="•"/>
            </a:pPr>
            <a:r>
              <a:rPr lang="en-IN" sz="1800" dirty="0">
                <a:solidFill>
                  <a:schemeClr val="accent5">
                    <a:lumMod val="75000"/>
                  </a:schemeClr>
                </a:solidFill>
                <a:latin typeface="Times New Roman" panose="02020603050405020304" pitchFamily="18" charset="0"/>
                <a:cs typeface="Times New Roman" panose="02020603050405020304" pitchFamily="18" charset="0"/>
              </a:rPr>
              <a:t>Mismatch in GST 2A-3B</a:t>
            </a:r>
          </a:p>
          <a:p>
            <a:pPr marL="1371600" lvl="2" indent="-457200" algn="just">
              <a:buFont typeface="Arial" panose="020B0604020202020204" pitchFamily="34" charset="0"/>
              <a:buChar char="•"/>
            </a:pPr>
            <a:r>
              <a:rPr lang="en-IN" sz="1800" dirty="0">
                <a:solidFill>
                  <a:schemeClr val="accent5">
                    <a:lumMod val="75000"/>
                  </a:schemeClr>
                </a:solidFill>
                <a:latin typeface="Times New Roman" panose="02020603050405020304" pitchFamily="18" charset="0"/>
                <a:cs typeface="Times New Roman" panose="02020603050405020304" pitchFamily="18" charset="0"/>
              </a:rPr>
              <a:t>Change in mode of payment of tax: Cash/Ledger; etc.</a:t>
            </a:r>
          </a:p>
          <a:p>
            <a:pPr marL="720725" indent="-720725" algn="just">
              <a:buFont typeface="Wingdings" panose="05000000000000000000" pitchFamily="2" charset="2"/>
              <a:buChar char="q"/>
            </a:pPr>
            <a:r>
              <a:rPr lang="en-IN" sz="1800" dirty="0">
                <a:solidFill>
                  <a:schemeClr val="accent5">
                    <a:lumMod val="75000"/>
                  </a:schemeClr>
                </a:solidFill>
                <a:latin typeface="Times New Roman" panose="02020603050405020304" pitchFamily="18" charset="0"/>
                <a:cs typeface="Times New Roman" panose="02020603050405020304" pitchFamily="18" charset="0"/>
              </a:rPr>
              <a:t> Audit</a:t>
            </a:r>
          </a:p>
          <a:p>
            <a:pPr marL="1371600" lvl="2" indent="-457200" algn="just">
              <a:buFont typeface="Arial" panose="020B0604020202020204" pitchFamily="34" charset="0"/>
              <a:buChar char="•"/>
            </a:pPr>
            <a:r>
              <a:rPr lang="en-IN" sz="1800" dirty="0">
                <a:solidFill>
                  <a:schemeClr val="accent5">
                    <a:lumMod val="75000"/>
                  </a:schemeClr>
                </a:solidFill>
                <a:latin typeface="Times New Roman" panose="02020603050405020304" pitchFamily="18" charset="0"/>
                <a:cs typeface="Times New Roman" panose="02020603050405020304" pitchFamily="18" charset="0"/>
              </a:rPr>
              <a:t>Generally conducted by GST audit officers</a:t>
            </a:r>
          </a:p>
          <a:p>
            <a:pPr marL="1371600" lvl="2" indent="-457200" algn="just">
              <a:buFont typeface="Arial" panose="020B0604020202020204" pitchFamily="34" charset="0"/>
              <a:buChar char="•"/>
            </a:pPr>
            <a:r>
              <a:rPr lang="en-IN" sz="1800" dirty="0">
                <a:solidFill>
                  <a:schemeClr val="accent5">
                    <a:lumMod val="75000"/>
                  </a:schemeClr>
                </a:solidFill>
                <a:latin typeface="Times New Roman" panose="02020603050405020304" pitchFamily="18" charset="0"/>
                <a:cs typeface="Times New Roman" panose="02020603050405020304" pitchFamily="18" charset="0"/>
              </a:rPr>
              <a:t>Examines all records, tax rates, ITC Claims etc.</a:t>
            </a:r>
          </a:p>
          <a:p>
            <a:pPr marL="720725" indent="-720725" algn="just">
              <a:buFont typeface="Wingdings" panose="05000000000000000000" pitchFamily="2" charset="2"/>
              <a:buChar char="q"/>
            </a:pPr>
            <a:r>
              <a:rPr lang="en-IN" sz="1800" dirty="0">
                <a:solidFill>
                  <a:schemeClr val="accent5">
                    <a:lumMod val="75000"/>
                  </a:schemeClr>
                </a:solidFill>
                <a:latin typeface="Times New Roman" panose="02020603050405020304" pitchFamily="18" charset="0"/>
                <a:cs typeface="Times New Roman" panose="02020603050405020304" pitchFamily="18" charset="0"/>
              </a:rPr>
              <a:t> Industry Specific Issues</a:t>
            </a:r>
          </a:p>
          <a:p>
            <a:pPr marL="1200150" lvl="2" indent="-285750" algn="just">
              <a:buFont typeface="Arial" panose="020B0604020202020204" pitchFamily="34" charset="0"/>
              <a:buChar char="•"/>
            </a:pPr>
            <a:r>
              <a:rPr lang="en-IN" sz="1800" dirty="0">
                <a:solidFill>
                  <a:schemeClr val="accent5">
                    <a:lumMod val="75000"/>
                  </a:schemeClr>
                </a:solidFill>
                <a:latin typeface="Times New Roman" panose="02020603050405020304" pitchFamily="18" charset="0"/>
                <a:cs typeface="Times New Roman" panose="02020603050405020304" pitchFamily="18" charset="0"/>
              </a:rPr>
              <a:t>AAR/AAAR/Circular/Case Law results in change in existing position </a:t>
            </a:r>
          </a:p>
          <a:p>
            <a:pPr marL="1200150" lvl="2" indent="-285750" algn="just">
              <a:buFont typeface="Arial" panose="020B0604020202020204" pitchFamily="34" charset="0"/>
              <a:buChar char="•"/>
            </a:pPr>
            <a:r>
              <a:rPr lang="en-IN" sz="1800" dirty="0">
                <a:solidFill>
                  <a:schemeClr val="accent5">
                    <a:lumMod val="75000"/>
                  </a:schemeClr>
                </a:solidFill>
                <a:latin typeface="Times New Roman" panose="02020603050405020304" pitchFamily="18" charset="0"/>
                <a:cs typeface="Times New Roman" panose="02020603050405020304" pitchFamily="18" charset="0"/>
              </a:rPr>
              <a:t>E.g. Decision of Supreme Court in Northern Operating w.r.t Secondment of Employees</a:t>
            </a:r>
          </a:p>
          <a:p>
            <a:pPr marL="811213" indent="-719138" algn="just">
              <a:buFont typeface="Wingdings" panose="05000000000000000000" pitchFamily="2" charset="2"/>
              <a:buChar char="q"/>
            </a:pPr>
            <a:r>
              <a:rPr lang="en-IN" sz="1800" dirty="0">
                <a:solidFill>
                  <a:schemeClr val="accent5">
                    <a:lumMod val="75000"/>
                  </a:schemeClr>
                </a:solidFill>
                <a:latin typeface="Times New Roman" panose="02020603050405020304" pitchFamily="18" charset="0"/>
                <a:cs typeface="Times New Roman" panose="02020603050405020304" pitchFamily="18" charset="0"/>
              </a:rPr>
              <a:t>Specific Investigation against Assessee basis input received by Investigating Officer</a:t>
            </a:r>
          </a:p>
          <a:p>
            <a:pPr marL="4572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IN" sz="1800" dirty="0">
              <a:solidFill>
                <a:schemeClr val="accent5">
                  <a:lumMod val="75000"/>
                </a:schemeClr>
              </a:solidFill>
              <a:latin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76E71921-2A23-621A-0F4A-3F470776F90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B296902B-DFAF-C0D5-AEA7-00262AACD5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242096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89291" cy="1325563"/>
          </a:xfrm>
          <a:solidFill>
            <a:srgbClr val="0070C0"/>
          </a:solidFill>
          <a:ln>
            <a:solidFill>
              <a:schemeClr val="accent1"/>
            </a:solidFill>
          </a:ln>
        </p:spPr>
        <p:txBody>
          <a:bodyPr/>
          <a:lstStyle/>
          <a:p>
            <a:r>
              <a:rPr lang="en-IN" b="1" dirty="0">
                <a:solidFill>
                  <a:schemeClr val="bg1"/>
                </a:solidFill>
              </a:rPr>
              <a:t>Strategies during Investigation</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35480"/>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When to club the investigation at one place or when to keep it separate if initiated at multiple places or by multiple agencies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Clarity of strong or weak evidence is very important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Do not rush to submit any document as it forms the basis for future litigation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 Keep copies of all the submissions made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Taking timely objection to certain procedural irregularities committed by the Tax official is important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Weigh the option of paying the tax or challenging the action in the court or opting for the both</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The amount paid during investigation is deemed as the payment under protest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Always communicate in writing with the officials to create history of the investigation and minutes the discussion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When to apply or not to apply for anticipatory bail</a:t>
            </a:r>
            <a:endParaRPr kumimoji="0" lang="en-IN" sz="18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76B37ADF-9820-A9EC-F7E8-49799C17B1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DB8B6DE4-4974-715A-5AC4-3098523345B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704112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9035473" cy="1325563"/>
          </a:xfrm>
          <a:solidFill>
            <a:srgbClr val="0070C0"/>
          </a:solidFill>
          <a:ln>
            <a:solidFill>
              <a:schemeClr val="accent1"/>
            </a:solidFill>
          </a:ln>
        </p:spPr>
        <p:txBody>
          <a:bodyPr/>
          <a:lstStyle/>
          <a:p>
            <a:r>
              <a:rPr lang="en-IN" b="1" dirty="0">
                <a:solidFill>
                  <a:schemeClr val="bg1"/>
                </a:solidFill>
              </a:rPr>
              <a:t>Strategies during Investigation</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35480"/>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Clarity about the rights of the </a:t>
            </a:r>
            <a:r>
              <a:rPr kumimoji="0" lang="en-US" sz="1800" b="0" i="0" u="none" strike="noStrike" kern="1200" cap="none" spc="0" normalizeH="0" baseline="0" noProof="0" dirty="0" err="1">
                <a:ln>
                  <a:noFill/>
                </a:ln>
                <a:solidFill>
                  <a:srgbClr val="0070C0"/>
                </a:solidFill>
                <a:effectLst/>
                <a:uLnTx/>
                <a:uFillTx/>
                <a:latin typeface="+mj-lt"/>
                <a:ea typeface="+mn-ea"/>
                <a:cs typeface="+mn-cs"/>
              </a:rPr>
              <a:t>Assessee</a:t>
            </a:r>
            <a:endParaRPr kumimoji="0" lang="en-US" sz="1800" b="0" i="0" u="none" strike="noStrike" kern="1200" cap="none" spc="0" normalizeH="0" baseline="0" noProof="0" dirty="0">
              <a:ln>
                <a:noFill/>
              </a:ln>
              <a:solidFill>
                <a:srgbClr val="0070C0"/>
              </a:solidFill>
              <a:effectLst/>
              <a:uLnTx/>
              <a:uFillTx/>
              <a:latin typeface="+mj-lt"/>
              <a:ea typeface="+mn-ea"/>
              <a:cs typeface="+mn-cs"/>
            </a:endParaRP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Right to seek the representation</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Copy of the statement</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Rights against physical assault</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Rights and obligation of the directors or Key Managerial Personnel</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Right to retract the statement</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Right to seek cross-examination of the statement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Weigh the options of changing the structure or tax position of the future transaction immediately or on completion of the investigation or not to change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FF3447AF-5579-7185-EC73-1F5F6ACBCD0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7CB55590-FC4A-3562-7983-425AD3376C3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10184852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9017000" cy="1325563"/>
          </a:xfrm>
          <a:solidFill>
            <a:srgbClr val="0070C0"/>
          </a:solidFill>
          <a:ln>
            <a:solidFill>
              <a:schemeClr val="accent1"/>
            </a:solidFill>
          </a:ln>
        </p:spPr>
        <p:txBody>
          <a:bodyPr/>
          <a:lstStyle/>
          <a:p>
            <a:r>
              <a:rPr lang="en-IN" b="1" dirty="0">
                <a:solidFill>
                  <a:schemeClr val="bg1"/>
                </a:solidFill>
              </a:rPr>
              <a:t>Strategies during Investigation</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Evidence to prove innocence or prudence</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Past track record</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Reliance on the expert opinion on technical matters</a:t>
            </a:r>
          </a:p>
          <a:p>
            <a:pPr marL="579438"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Reliance on the Legal Opinion on interpretation matters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FDD33AC1-1B70-84C8-C6BA-2E52DF7ED85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610936E6-D378-1623-69D5-153DEBB31C9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40533526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80055" cy="1325563"/>
          </a:xfrm>
          <a:solidFill>
            <a:srgbClr val="0070C0"/>
          </a:solidFill>
          <a:ln>
            <a:solidFill>
              <a:schemeClr val="accent1"/>
            </a:solidFill>
          </a:ln>
        </p:spPr>
        <p:txBody>
          <a:bodyPr/>
          <a:lstStyle/>
          <a:p>
            <a:r>
              <a:rPr lang="en-IN" b="1" dirty="0">
                <a:solidFill>
                  <a:schemeClr val="bg1"/>
                </a:solidFill>
              </a:rPr>
              <a:t>Best Practices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35480"/>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Cooperate with the Tax Authorities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Attend summons/ Seek genuine adjournment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Do not delete/ dispose-off data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Provide correct information/ Do not mislead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Explain facts/ Avoid interpretation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Refrain to comment on what is not known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Sign only true Statement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Extension for SCN reply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588990B8-B5E2-6D14-7937-1102A138D91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9" name="Picture 8" descr="Icon&#10;&#10;Description automatically generated">
            <a:extLst>
              <a:ext uri="{FF2B5EF4-FFF2-40B4-BE49-F238E27FC236}">
                <a16:creationId xmlns:a16="http://schemas.microsoft.com/office/drawing/2014/main" id="{049BEB33-AC6B-FE28-353A-30E92AE513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5862232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80055" cy="1325563"/>
          </a:xfrm>
          <a:solidFill>
            <a:srgbClr val="0070C0"/>
          </a:solidFill>
          <a:ln>
            <a:solidFill>
              <a:schemeClr val="accent1"/>
            </a:solidFill>
          </a:ln>
        </p:spPr>
        <p:txBody>
          <a:bodyPr/>
          <a:lstStyle/>
          <a:p>
            <a:r>
              <a:rPr lang="en-IN" b="1" dirty="0">
                <a:solidFill>
                  <a:schemeClr val="bg1"/>
                </a:solidFill>
              </a:rPr>
              <a:t>DRC-01A: Rule 142</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35480"/>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T</a:t>
            </a:r>
            <a:r>
              <a:rPr kumimoji="0" lang="en-US" sz="1800" b="0" i="0" u="none" strike="noStrike" kern="1200" cap="none" spc="0" normalizeH="0" baseline="0" noProof="0" dirty="0">
                <a:ln>
                  <a:noFill/>
                </a:ln>
                <a:solidFill>
                  <a:srgbClr val="0070C0"/>
                </a:solidFill>
                <a:effectLst/>
                <a:uLnTx/>
                <a:uFillTx/>
                <a:latin typeface="+mj-lt"/>
                <a:ea typeface="+mn-ea"/>
                <a:cs typeface="+mn-cs"/>
              </a:rPr>
              <a:t>he Proper Officer may communicate tax, interest, and penalty details before serving a notice under Section 73 or Section 74.</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It is not mandatory to serve such a notice.</a:t>
            </a:r>
            <a:endParaRPr kumimoji="0" lang="en-US" sz="18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This information is provided in Part A of FORM GST DRC-01A.</a:t>
            </a:r>
          </a:p>
          <a:p>
            <a:pPr>
              <a:defRPr/>
            </a:pPr>
            <a:r>
              <a:rPr kumimoji="0" lang="en-US" sz="1800" b="0" i="0" u="none" strike="noStrike" kern="1200" cap="none" spc="0" normalizeH="0" baseline="0" noProof="0" dirty="0" err="1">
                <a:ln>
                  <a:noFill/>
                </a:ln>
                <a:solidFill>
                  <a:srgbClr val="0070C0"/>
                </a:solidFill>
                <a:effectLst/>
                <a:uLnTx/>
                <a:uFillTx/>
                <a:latin typeface="+mj-lt"/>
                <a:ea typeface="+mn-ea"/>
                <a:cs typeface="+mn-cs"/>
              </a:rPr>
              <a:t>Assesse</a:t>
            </a:r>
            <a:r>
              <a:rPr kumimoji="0" lang="en-US" sz="1800" b="0" i="0" u="none" strike="noStrike" kern="1200" cap="none" spc="0" normalizeH="0" baseline="0" noProof="0" dirty="0">
                <a:ln>
                  <a:noFill/>
                </a:ln>
                <a:solidFill>
                  <a:srgbClr val="0070C0"/>
                </a:solidFill>
                <a:effectLst/>
                <a:uLnTx/>
                <a:uFillTx/>
                <a:latin typeface="+mj-lt"/>
                <a:ea typeface="+mn-ea"/>
                <a:cs typeface="+mn-cs"/>
              </a:rPr>
              <a:t> </a:t>
            </a:r>
            <a:r>
              <a:rPr lang="en-US" sz="1800" dirty="0">
                <a:solidFill>
                  <a:srgbClr val="0070C0"/>
                </a:solidFill>
                <a:latin typeface="+mj-lt"/>
              </a:rPr>
              <a:t>may submit a response </a:t>
            </a:r>
            <a:r>
              <a:rPr kumimoji="0" lang="en-US" sz="1800" b="0" i="0" u="none" strike="noStrike" kern="1200" cap="none" spc="0" normalizeH="0" baseline="0" noProof="0" dirty="0">
                <a:ln>
                  <a:noFill/>
                </a:ln>
                <a:solidFill>
                  <a:srgbClr val="0070C0"/>
                </a:solidFill>
                <a:effectLst/>
                <a:uLnTx/>
                <a:uFillTx/>
                <a:latin typeface="+mj-lt"/>
                <a:ea typeface="+mn-ea"/>
                <a:cs typeface="+mn-cs"/>
              </a:rPr>
              <a:t>in Part B of FORM GST DRC-01A against the proposed liability</a:t>
            </a:r>
            <a:endParaRPr kumimoji="0" lang="en-IN" sz="18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 </a:t>
            </a:r>
            <a:r>
              <a:rPr kumimoji="0" lang="en-US" sz="1800" b="0" i="0" u="none" strike="noStrike" kern="1200" cap="none" spc="0" normalizeH="0" baseline="0" noProof="0" dirty="0">
                <a:ln>
                  <a:noFill/>
                </a:ln>
                <a:solidFill>
                  <a:srgbClr val="0070C0"/>
                </a:solidFill>
                <a:effectLst/>
                <a:uLnTx/>
                <a:uFillTx/>
                <a:latin typeface="+mj-lt"/>
                <a:ea typeface="+mn-ea"/>
                <a:cs typeface="+mn-cs"/>
              </a:rPr>
              <a:t>If the person has made a partial payment or wants to submit against the proposed liability, they can do so</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Response: Detailed or Brief?</a:t>
            </a:r>
            <a:endParaRPr kumimoji="0" lang="en-IN" sz="1800" b="1" i="0" u="none" strike="noStrike" kern="1200" cap="none" spc="0" normalizeH="0" baseline="0" noProof="0" dirty="0">
              <a:ln>
                <a:noFill/>
              </a:ln>
              <a:solidFill>
                <a:srgbClr val="0070C0"/>
              </a:solidFill>
              <a:effectLst/>
              <a:uLnTx/>
              <a:uFillTx/>
              <a:latin typeface="+mj-lt"/>
              <a:ea typeface="+mn-ea"/>
              <a:cs typeface="+mn-cs"/>
            </a:endParaRPr>
          </a:p>
        </p:txBody>
      </p:sp>
      <p:sp>
        <p:nvSpPr>
          <p:cNvPr id="6" name="Slide Number Placeholder 5">
            <a:extLst>
              <a:ext uri="{FF2B5EF4-FFF2-40B4-BE49-F238E27FC236}">
                <a16:creationId xmlns:a16="http://schemas.microsoft.com/office/drawing/2014/main" id="{588990B8-B5E2-6D14-7937-1102A138D91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9" name="Picture 8" descr="Icon&#10;&#10;Description automatically generated">
            <a:extLst>
              <a:ext uri="{FF2B5EF4-FFF2-40B4-BE49-F238E27FC236}">
                <a16:creationId xmlns:a16="http://schemas.microsoft.com/office/drawing/2014/main" id="{049BEB33-AC6B-FE28-353A-30E92AE513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9596077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59362-816C-32A7-BF4E-4B13820ABF22}"/>
              </a:ext>
            </a:extLst>
          </p:cNvPr>
          <p:cNvSpPr>
            <a:spLocks noGrp="1"/>
          </p:cNvSpPr>
          <p:nvPr>
            <p:ph type="title"/>
          </p:nvPr>
        </p:nvSpPr>
        <p:spPr>
          <a:xfrm>
            <a:off x="838200" y="365125"/>
            <a:ext cx="9347791" cy="1049005"/>
          </a:xfrm>
          <a:solidFill>
            <a:srgbClr val="0070C0"/>
          </a:solidFill>
        </p:spPr>
        <p:txBody>
          <a:bodyPr/>
          <a:lstStyle/>
          <a:p>
            <a:r>
              <a:rPr lang="en-IN" dirty="0">
                <a:solidFill>
                  <a:schemeClr val="bg1"/>
                </a:solidFill>
              </a:rPr>
              <a:t>Show Cause Notice</a:t>
            </a:r>
          </a:p>
        </p:txBody>
      </p:sp>
      <p:sp>
        <p:nvSpPr>
          <p:cNvPr id="3" name="Content Placeholder 2">
            <a:extLst>
              <a:ext uri="{FF2B5EF4-FFF2-40B4-BE49-F238E27FC236}">
                <a16:creationId xmlns:a16="http://schemas.microsoft.com/office/drawing/2014/main" id="{04EE2F7B-448B-C7C4-6E59-85CC37C80E6F}"/>
              </a:ext>
            </a:extLst>
          </p:cNvPr>
          <p:cNvSpPr>
            <a:spLocks noGrp="1"/>
          </p:cNvSpPr>
          <p:nvPr>
            <p:ph sz="half" idx="1"/>
          </p:nvPr>
        </p:nvSpPr>
        <p:spPr>
          <a:xfrm>
            <a:off x="1146545" y="3371075"/>
            <a:ext cx="3872023" cy="2390532"/>
          </a:xfrm>
          <a:ln w="28575">
            <a:solidFill>
              <a:srgbClr val="0070C0"/>
            </a:solidFill>
          </a:ln>
        </p:spPr>
        <p:txBody>
          <a:bodyPr>
            <a:normAutofit fontScale="92500" lnSpcReduction="10000"/>
          </a:bodyPr>
          <a:lstStyle/>
          <a:p>
            <a:endParaRPr lang="en-IN" sz="1800" dirty="0">
              <a:solidFill>
                <a:srgbClr val="0070C0"/>
              </a:solidFill>
            </a:endParaRPr>
          </a:p>
          <a:p>
            <a:r>
              <a:rPr lang="en-IN" sz="1900" u="sng" dirty="0">
                <a:solidFill>
                  <a:srgbClr val="0070C0"/>
                </a:solidFill>
              </a:rPr>
              <a:t>Section 73</a:t>
            </a:r>
          </a:p>
          <a:p>
            <a:r>
              <a:rPr lang="en-IN" sz="1900" dirty="0">
                <a:solidFill>
                  <a:srgbClr val="0070C0"/>
                </a:solidFill>
              </a:rPr>
              <a:t>Non Fraud Cases i.e. any other reason than those covered under S.74</a:t>
            </a:r>
          </a:p>
          <a:p>
            <a:r>
              <a:rPr lang="en-IN" sz="1900" dirty="0">
                <a:solidFill>
                  <a:srgbClr val="0070C0"/>
                </a:solidFill>
              </a:rPr>
              <a:t>Order should be passed within 3 years from the cause of action. SCN must be issued at least 3 months prior.</a:t>
            </a:r>
          </a:p>
          <a:p>
            <a:endParaRPr lang="en-IN" sz="1800" dirty="0">
              <a:solidFill>
                <a:srgbClr val="0070C0"/>
              </a:solidFill>
            </a:endParaRPr>
          </a:p>
          <a:p>
            <a:endParaRPr lang="en-IN" sz="1800" dirty="0">
              <a:solidFill>
                <a:srgbClr val="0070C0"/>
              </a:solidFill>
            </a:endParaRPr>
          </a:p>
          <a:p>
            <a:endParaRPr lang="en-IN" sz="1800" dirty="0">
              <a:solidFill>
                <a:srgbClr val="0070C0"/>
              </a:solidFill>
            </a:endParaRPr>
          </a:p>
        </p:txBody>
      </p:sp>
      <p:sp>
        <p:nvSpPr>
          <p:cNvPr id="4" name="Content Placeholder 3">
            <a:extLst>
              <a:ext uri="{FF2B5EF4-FFF2-40B4-BE49-F238E27FC236}">
                <a16:creationId xmlns:a16="http://schemas.microsoft.com/office/drawing/2014/main" id="{1C87E89A-D9E2-3E43-6EB0-2AF8F83EB548}"/>
              </a:ext>
            </a:extLst>
          </p:cNvPr>
          <p:cNvSpPr>
            <a:spLocks noGrp="1"/>
          </p:cNvSpPr>
          <p:nvPr>
            <p:ph sz="half" idx="2"/>
          </p:nvPr>
        </p:nvSpPr>
        <p:spPr>
          <a:xfrm>
            <a:off x="6110177" y="3374502"/>
            <a:ext cx="3872023" cy="2387103"/>
          </a:xfrm>
          <a:ln w="28575">
            <a:solidFill>
              <a:srgbClr val="0070C0"/>
            </a:solidFill>
          </a:ln>
        </p:spPr>
        <p:txBody>
          <a:bodyPr>
            <a:normAutofit fontScale="92500" lnSpcReduction="10000"/>
          </a:bodyPr>
          <a:lstStyle/>
          <a:p>
            <a:endParaRPr lang="en-IN" sz="1800" u="sng" dirty="0">
              <a:solidFill>
                <a:srgbClr val="0070C0"/>
              </a:solidFill>
            </a:endParaRPr>
          </a:p>
          <a:p>
            <a:r>
              <a:rPr lang="en-IN" sz="1900" u="sng" dirty="0">
                <a:solidFill>
                  <a:srgbClr val="0070C0"/>
                </a:solidFill>
              </a:rPr>
              <a:t>Section 74</a:t>
            </a:r>
          </a:p>
          <a:p>
            <a:r>
              <a:rPr lang="en-IN" sz="1900" dirty="0">
                <a:solidFill>
                  <a:srgbClr val="0070C0"/>
                </a:solidFill>
              </a:rPr>
              <a:t>Cases of Fraud, Wilful Misstatement, Suppression of facts to evade tax</a:t>
            </a:r>
          </a:p>
          <a:p>
            <a:r>
              <a:rPr lang="en-IN" sz="1900" dirty="0">
                <a:solidFill>
                  <a:srgbClr val="0070C0"/>
                </a:solidFill>
              </a:rPr>
              <a:t>Order should be passed within 5 years from the cause of action. SCN must be issued at least 6 months prior.</a:t>
            </a:r>
          </a:p>
          <a:p>
            <a:endParaRPr lang="en-IN" sz="1800" dirty="0">
              <a:solidFill>
                <a:srgbClr val="0070C0"/>
              </a:solidFill>
            </a:endParaRPr>
          </a:p>
        </p:txBody>
      </p:sp>
      <p:sp>
        <p:nvSpPr>
          <p:cNvPr id="5" name="Slide Number Placeholder 4">
            <a:extLst>
              <a:ext uri="{FF2B5EF4-FFF2-40B4-BE49-F238E27FC236}">
                <a16:creationId xmlns:a16="http://schemas.microsoft.com/office/drawing/2014/main" id="{A9C99B8D-DC5D-8215-3FE6-30FF50FB8743}"/>
              </a:ext>
            </a:extLst>
          </p:cNvPr>
          <p:cNvSpPr>
            <a:spLocks noGrp="1"/>
          </p:cNvSpPr>
          <p:nvPr>
            <p:ph type="sldNum" sz="quarter" idx="12"/>
          </p:nvPr>
        </p:nvSpPr>
        <p:spPr/>
        <p:txBody>
          <a:bodyPr/>
          <a:lstStyle/>
          <a:p>
            <a:fld id="{2116F7B2-E75D-4609-83AA-8B6AB8B31567}" type="slidenum">
              <a:rPr lang="en-IN" smtClean="0"/>
              <a:t>35</a:t>
            </a:fld>
            <a:endParaRPr lang="en-IN"/>
          </a:p>
        </p:txBody>
      </p:sp>
      <p:sp>
        <p:nvSpPr>
          <p:cNvPr id="8" name="TextBox 7">
            <a:extLst>
              <a:ext uri="{FF2B5EF4-FFF2-40B4-BE49-F238E27FC236}">
                <a16:creationId xmlns:a16="http://schemas.microsoft.com/office/drawing/2014/main" id="{6FEBC948-A845-8A0C-003D-E6367E84903C}"/>
              </a:ext>
            </a:extLst>
          </p:cNvPr>
          <p:cNvSpPr txBox="1"/>
          <p:nvPr/>
        </p:nvSpPr>
        <p:spPr>
          <a:xfrm>
            <a:off x="989716" y="1626514"/>
            <a:ext cx="10364972" cy="867930"/>
          </a:xfrm>
          <a:prstGeom prst="rect">
            <a:avLst/>
          </a:prstGeom>
          <a:noFill/>
        </p:spPr>
        <p:txBody>
          <a:bodyPr wrap="square" rtlCol="0">
            <a:spAutoFit/>
          </a:bodyPr>
          <a:lstStyle/>
          <a:p>
            <a:pPr marL="0" marR="0" lvl="0" indent="0" algn="l" defTabSz="914400" rtl="0" eaLnBrk="1" fontAlgn="auto" latinLnBrk="0" hangingPunct="1">
              <a:lnSpc>
                <a:spcPct val="90000"/>
              </a:lnSpc>
              <a:spcBef>
                <a:spcPts val="1000"/>
              </a:spcBef>
              <a:spcAft>
                <a:spcPts val="0"/>
              </a:spcAft>
              <a:buClrTx/>
              <a:buSzTx/>
              <a:buNone/>
              <a:tabLst/>
              <a:defRPr/>
            </a:pPr>
            <a:r>
              <a:rPr lang="en-IN" sz="1800" b="1" dirty="0">
                <a:solidFill>
                  <a:srgbClr val="0070C0"/>
                </a:solidFill>
                <a:latin typeface="+mj-lt"/>
              </a:rPr>
              <a:t>A Show Cause Notice is issued if it appears to the Proper Officer that</a:t>
            </a:r>
            <a:r>
              <a:rPr lang="en-IN" b="1" dirty="0">
                <a:solidFill>
                  <a:srgbClr val="0070C0"/>
                </a:solidFill>
                <a:latin typeface="+mj-lt"/>
              </a:rPr>
              <a:t> t</a:t>
            </a:r>
            <a:r>
              <a:rPr lang="en-IN" sz="1800" b="1" dirty="0">
                <a:solidFill>
                  <a:srgbClr val="0070C0"/>
                </a:solidFill>
                <a:latin typeface="+mj-lt"/>
              </a:rPr>
              <a:t>ax not paid or short paid or erroneously refunded or </a:t>
            </a:r>
            <a:r>
              <a:rPr kumimoji="0" lang="en-IN" sz="1800" b="1" i="0" u="none" strike="noStrike" kern="1200" cap="none" spc="0" normalizeH="0" baseline="0" noProof="0" dirty="0">
                <a:ln>
                  <a:noFill/>
                </a:ln>
                <a:solidFill>
                  <a:srgbClr val="0070C0"/>
                </a:solidFill>
                <a:effectLst/>
                <a:uLnTx/>
                <a:uFillTx/>
                <a:latin typeface="+mj-lt"/>
                <a:ea typeface="+mn-ea"/>
                <a:cs typeface="+mn-cs"/>
              </a:rPr>
              <a:t>Input Tax Credit was </a:t>
            </a:r>
            <a:r>
              <a:rPr kumimoji="0" lang="en-IN" b="1" i="0" u="none" strike="noStrike" kern="1200" cap="none" spc="0" normalizeH="0" baseline="0" noProof="0" dirty="0">
                <a:ln>
                  <a:noFill/>
                </a:ln>
                <a:solidFill>
                  <a:srgbClr val="0070C0"/>
                </a:solidFill>
                <a:effectLst/>
                <a:uLnTx/>
                <a:uFillTx/>
                <a:latin typeface="+mj-lt"/>
                <a:ea typeface="+mn-ea"/>
                <a:cs typeface="+mn-cs"/>
              </a:rPr>
              <a:t>w</a:t>
            </a:r>
            <a:r>
              <a:rPr lang="en-IN" sz="1800" b="1" dirty="0" err="1">
                <a:solidFill>
                  <a:srgbClr val="0070C0"/>
                </a:solidFill>
                <a:latin typeface="+mj-lt"/>
              </a:rPr>
              <a:t>rongly</a:t>
            </a:r>
            <a:r>
              <a:rPr lang="en-IN" sz="1800" b="1" dirty="0">
                <a:solidFill>
                  <a:srgbClr val="0070C0"/>
                </a:solidFill>
                <a:latin typeface="+mj-lt"/>
              </a:rPr>
              <a:t> availed or utilised. It can be issued under</a:t>
            </a:r>
            <a:r>
              <a:rPr lang="en-IN" sz="1800" b="1" dirty="0">
                <a:solidFill>
                  <a:srgbClr val="0070C0"/>
                </a:solidFill>
                <a:latin typeface="Calibri" panose="020F0502020204030204"/>
              </a:rPr>
              <a:t>: </a:t>
            </a:r>
          </a:p>
          <a:p>
            <a:endParaRPr lang="en-IN" dirty="0"/>
          </a:p>
        </p:txBody>
      </p:sp>
      <p:pic>
        <p:nvPicPr>
          <p:cNvPr id="9" name="Picture 8">
            <a:extLst>
              <a:ext uri="{FF2B5EF4-FFF2-40B4-BE49-F238E27FC236}">
                <a16:creationId xmlns:a16="http://schemas.microsoft.com/office/drawing/2014/main" id="{81E7EBD8-837E-CE47-601D-AFC4A831D075}"/>
              </a:ext>
            </a:extLst>
          </p:cNvPr>
          <p:cNvPicPr>
            <a:picLocks noChangeAspect="1"/>
          </p:cNvPicPr>
          <p:nvPr/>
        </p:nvPicPr>
        <p:blipFill>
          <a:blip r:embed="rId2"/>
          <a:stretch>
            <a:fillRect/>
          </a:stretch>
        </p:blipFill>
        <p:spPr>
          <a:xfrm>
            <a:off x="10513376" y="366003"/>
            <a:ext cx="1377815" cy="1048127"/>
          </a:xfrm>
          <a:prstGeom prst="rect">
            <a:avLst/>
          </a:prstGeom>
        </p:spPr>
      </p:pic>
      <p:sp>
        <p:nvSpPr>
          <p:cNvPr id="7" name="TextBox 6">
            <a:extLst>
              <a:ext uri="{FF2B5EF4-FFF2-40B4-BE49-F238E27FC236}">
                <a16:creationId xmlns:a16="http://schemas.microsoft.com/office/drawing/2014/main" id="{F52C4637-8E30-FA5E-2077-F3C2C33D6E09}"/>
              </a:ext>
            </a:extLst>
          </p:cNvPr>
          <p:cNvSpPr txBox="1"/>
          <p:nvPr/>
        </p:nvSpPr>
        <p:spPr>
          <a:xfrm>
            <a:off x="4508205" y="2413591"/>
            <a:ext cx="2519916" cy="369332"/>
          </a:xfrm>
          <a:prstGeom prst="rect">
            <a:avLst/>
          </a:prstGeom>
          <a:noFill/>
          <a:ln w="28575">
            <a:solidFill>
              <a:srgbClr val="0070C0"/>
            </a:solidFill>
          </a:ln>
        </p:spPr>
        <p:txBody>
          <a:bodyPr wrap="square" rtlCol="0">
            <a:spAutoFit/>
          </a:bodyPr>
          <a:lstStyle/>
          <a:p>
            <a:r>
              <a:rPr lang="en-IN" dirty="0">
                <a:solidFill>
                  <a:srgbClr val="0070C0"/>
                </a:solidFill>
              </a:rPr>
              <a:t>SCN can be issued under</a:t>
            </a:r>
          </a:p>
        </p:txBody>
      </p:sp>
      <p:cxnSp>
        <p:nvCxnSpPr>
          <p:cNvPr id="11" name="Straight Connector 10">
            <a:extLst>
              <a:ext uri="{FF2B5EF4-FFF2-40B4-BE49-F238E27FC236}">
                <a16:creationId xmlns:a16="http://schemas.microsoft.com/office/drawing/2014/main" id="{8F5DB7A7-A61F-FFAB-C937-3608CE105814}"/>
              </a:ext>
            </a:extLst>
          </p:cNvPr>
          <p:cNvCxnSpPr>
            <a:stCxn id="7" idx="2"/>
          </p:cNvCxnSpPr>
          <p:nvPr/>
        </p:nvCxnSpPr>
        <p:spPr>
          <a:xfrm flipH="1">
            <a:off x="5762847" y="2782923"/>
            <a:ext cx="5316" cy="2898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1D62E2A-0FF9-FF7D-EC6D-4D18ADB7574B}"/>
              </a:ext>
            </a:extLst>
          </p:cNvPr>
          <p:cNvCxnSpPr>
            <a:cxnSpLocks/>
          </p:cNvCxnSpPr>
          <p:nvPr/>
        </p:nvCxnSpPr>
        <p:spPr>
          <a:xfrm flipH="1">
            <a:off x="2743200" y="3062176"/>
            <a:ext cx="5539563"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F42C7DA3-8AA0-8301-4CFB-AF1A787F73D6}"/>
              </a:ext>
            </a:extLst>
          </p:cNvPr>
          <p:cNvCxnSpPr>
            <a:cxnSpLocks/>
          </p:cNvCxnSpPr>
          <p:nvPr/>
        </p:nvCxnSpPr>
        <p:spPr>
          <a:xfrm>
            <a:off x="2743200" y="3072809"/>
            <a:ext cx="0" cy="2126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EBEFC674-8B5C-2665-3920-5B7A6C988495}"/>
              </a:ext>
            </a:extLst>
          </p:cNvPr>
          <p:cNvCxnSpPr/>
          <p:nvPr/>
        </p:nvCxnSpPr>
        <p:spPr>
          <a:xfrm>
            <a:off x="8282763" y="3072809"/>
            <a:ext cx="0" cy="2126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15575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80055" cy="1325563"/>
          </a:xfrm>
          <a:solidFill>
            <a:srgbClr val="0070C0"/>
          </a:solidFill>
          <a:ln>
            <a:solidFill>
              <a:schemeClr val="accent1"/>
            </a:solidFill>
          </a:ln>
        </p:spPr>
        <p:txBody>
          <a:bodyPr/>
          <a:lstStyle/>
          <a:p>
            <a:r>
              <a:rPr lang="en-IN" b="1" dirty="0">
                <a:solidFill>
                  <a:schemeClr val="bg1"/>
                </a:solidFill>
              </a:rPr>
              <a:t>Show Cause Notice</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35480"/>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IN" sz="1800" b="0" i="0" u="sng" strike="noStrike" kern="1200" cap="none" spc="0" normalizeH="0" baseline="0" noProof="0" dirty="0">
                <a:ln>
                  <a:noFill/>
                </a:ln>
                <a:solidFill>
                  <a:srgbClr val="0070C0"/>
                </a:solidFill>
                <a:effectLst/>
                <a:uLnTx/>
                <a:uFillTx/>
                <a:latin typeface="+mj-lt"/>
                <a:ea typeface="+mn-ea"/>
                <a:cs typeface="+mn-cs"/>
              </a:rPr>
              <a:t>Evasion of tax under S.74</a:t>
            </a:r>
          </a:p>
          <a:p>
            <a:pPr marL="355600" marR="0" lvl="0" indent="0" algn="l" defTabSz="914400" rtl="0" eaLnBrk="1" fontAlgn="auto" latinLnBrk="0" hangingPunct="1">
              <a:lnSpc>
                <a:spcPct val="90000"/>
              </a:lnSpc>
              <a:spcBef>
                <a:spcPts val="1000"/>
              </a:spcBef>
              <a:spcAft>
                <a:spcPts val="0"/>
              </a:spcAft>
              <a:buClrTx/>
              <a:buSzTx/>
              <a:buNone/>
              <a:tabLst/>
              <a:defRPr/>
            </a:pPr>
            <a:r>
              <a:rPr kumimoji="0" lang="en-US" sz="1800" b="0" i="1" strike="noStrike" kern="1200" cap="none" spc="0" normalizeH="0" baseline="0" noProof="0" dirty="0">
                <a:ln>
                  <a:noFill/>
                </a:ln>
                <a:solidFill>
                  <a:srgbClr val="0070C0"/>
                </a:solidFill>
                <a:effectLst/>
                <a:uLnTx/>
                <a:uFillTx/>
                <a:latin typeface="+mj-lt"/>
                <a:ea typeface="+mn-ea"/>
                <a:cs typeface="+mn-cs"/>
              </a:rPr>
              <a:t>As per the Cambridge Dictionary, the word “evade” means “to avoid or escape from someone or something”. </a:t>
            </a:r>
          </a:p>
          <a:p>
            <a:pPr marL="641350" indent="-285750" algn="just">
              <a:defRPr/>
            </a:pPr>
            <a:r>
              <a:rPr kumimoji="0" lang="en-US" sz="1800" b="0" i="1" strike="noStrike" kern="1200" cap="none" spc="0" normalizeH="0" baseline="0" noProof="0" dirty="0">
                <a:ln>
                  <a:noFill/>
                </a:ln>
                <a:solidFill>
                  <a:srgbClr val="0070C0"/>
                </a:solidFill>
                <a:effectLst/>
                <a:uLnTx/>
                <a:uFillTx/>
                <a:latin typeface="+mj-lt"/>
                <a:ea typeface="+mn-ea"/>
                <a:cs typeface="+mn-cs"/>
              </a:rPr>
              <a:t>The Supreme Court in case of </a:t>
            </a:r>
            <a:r>
              <a:rPr kumimoji="0" lang="en-US" sz="1800" b="1" i="1" strike="noStrike" kern="1200" cap="none" spc="0" normalizeH="0" baseline="0" noProof="0" dirty="0" err="1">
                <a:ln>
                  <a:noFill/>
                </a:ln>
                <a:solidFill>
                  <a:srgbClr val="0070C0"/>
                </a:solidFill>
                <a:effectLst/>
                <a:uLnTx/>
                <a:uFillTx/>
                <a:latin typeface="+mj-lt"/>
                <a:ea typeface="+mn-ea"/>
                <a:cs typeface="+mn-cs"/>
              </a:rPr>
              <a:t>Easland</a:t>
            </a:r>
            <a:r>
              <a:rPr kumimoji="0" lang="en-US" sz="1800" b="1" i="1" strike="noStrike" kern="1200" cap="none" spc="0" normalizeH="0" baseline="0" noProof="0" dirty="0">
                <a:ln>
                  <a:noFill/>
                </a:ln>
                <a:solidFill>
                  <a:srgbClr val="0070C0"/>
                </a:solidFill>
                <a:effectLst/>
                <a:uLnTx/>
                <a:uFillTx/>
                <a:latin typeface="+mj-lt"/>
                <a:ea typeface="+mn-ea"/>
                <a:cs typeface="+mn-cs"/>
              </a:rPr>
              <a:t> Combines v. CCE, Coimbatore </a:t>
            </a:r>
            <a:r>
              <a:rPr kumimoji="0" lang="en-US" sz="1800" b="0" i="1" strike="noStrike" kern="1200" cap="none" spc="0" normalizeH="0" baseline="0" noProof="0" dirty="0">
                <a:ln>
                  <a:noFill/>
                </a:ln>
                <a:solidFill>
                  <a:srgbClr val="0070C0"/>
                </a:solidFill>
                <a:effectLst/>
                <a:uLnTx/>
                <a:uFillTx/>
                <a:latin typeface="+mj-lt"/>
                <a:ea typeface="+mn-ea"/>
                <a:cs typeface="+mn-cs"/>
              </a:rPr>
              <a:t>- 2003-TIOL-26-SC-CX categorically held that there should exist some positive act on the part of </a:t>
            </a:r>
            <a:r>
              <a:rPr kumimoji="0" lang="en-US" sz="1800" b="0" i="1" strike="noStrike" kern="1200" cap="none" spc="0" normalizeH="0" baseline="0" noProof="0" dirty="0" err="1">
                <a:ln>
                  <a:noFill/>
                </a:ln>
                <a:solidFill>
                  <a:srgbClr val="0070C0"/>
                </a:solidFill>
                <a:effectLst/>
                <a:uLnTx/>
                <a:uFillTx/>
                <a:latin typeface="+mj-lt"/>
                <a:ea typeface="+mn-ea"/>
                <a:cs typeface="+mn-cs"/>
              </a:rPr>
              <a:t>assessee</a:t>
            </a:r>
            <a:r>
              <a:rPr kumimoji="0" lang="en-US" sz="1800" b="0" i="1" strike="noStrike" kern="1200" cap="none" spc="0" normalizeH="0" baseline="0" noProof="0" dirty="0">
                <a:ln>
                  <a:noFill/>
                </a:ln>
                <a:solidFill>
                  <a:srgbClr val="0070C0"/>
                </a:solidFill>
                <a:effectLst/>
                <a:uLnTx/>
                <a:uFillTx/>
                <a:latin typeface="+mj-lt"/>
                <a:ea typeface="+mn-ea"/>
                <a:cs typeface="+mn-cs"/>
              </a:rPr>
              <a:t> and that mere non-payment of duty, in itself, does not prove the presence of fraud, collusion or </a:t>
            </a:r>
            <a:r>
              <a:rPr kumimoji="0" lang="en-US" sz="1800" b="0" i="1" strike="noStrike" kern="1200" cap="none" spc="0" normalizeH="0" baseline="0" noProof="0" dirty="0" err="1">
                <a:ln>
                  <a:noFill/>
                </a:ln>
                <a:solidFill>
                  <a:srgbClr val="0070C0"/>
                </a:solidFill>
                <a:effectLst/>
                <a:uLnTx/>
                <a:uFillTx/>
                <a:latin typeface="+mj-lt"/>
                <a:ea typeface="+mn-ea"/>
                <a:cs typeface="+mn-cs"/>
              </a:rPr>
              <a:t>wilful</a:t>
            </a:r>
            <a:r>
              <a:rPr kumimoji="0" lang="en-US" sz="1800" b="0" i="1" strike="noStrike" kern="1200" cap="none" spc="0" normalizeH="0" baseline="0" noProof="0" dirty="0">
                <a:ln>
                  <a:noFill/>
                </a:ln>
                <a:solidFill>
                  <a:srgbClr val="0070C0"/>
                </a:solidFill>
                <a:effectLst/>
                <a:uLnTx/>
                <a:uFillTx/>
                <a:latin typeface="+mj-lt"/>
                <a:ea typeface="+mn-ea"/>
                <a:cs typeface="+mn-cs"/>
              </a:rPr>
              <a:t> mis-statement or suppression.</a:t>
            </a:r>
            <a:endParaRPr lang="en-IN" sz="1800" i="1" dirty="0">
              <a:solidFill>
                <a:srgbClr val="0070C0"/>
              </a:solidFill>
              <a:latin typeface="+mj-lt"/>
            </a:endParaRPr>
          </a:p>
          <a:p>
            <a:pPr marL="641350" indent="-285750">
              <a:defRPr/>
            </a:pPr>
            <a:r>
              <a:rPr lang="en-US" sz="1800" dirty="0">
                <a:solidFill>
                  <a:srgbClr val="0070C0"/>
                </a:solidFill>
                <a:latin typeface="+mj-lt"/>
              </a:rPr>
              <a:t>The Hon’ble Supreme observed in </a:t>
            </a:r>
            <a:r>
              <a:rPr lang="en-US" sz="1800" b="1" dirty="0">
                <a:solidFill>
                  <a:srgbClr val="0070C0"/>
                </a:solidFill>
                <a:latin typeface="+mj-lt"/>
              </a:rPr>
              <a:t>CCE, Chandigarh Vs Pepsi Food Limited </a:t>
            </a:r>
            <a:r>
              <a:rPr lang="en-US" sz="1800" dirty="0">
                <a:solidFill>
                  <a:srgbClr val="0070C0"/>
                </a:solidFill>
                <a:latin typeface="+mj-lt"/>
              </a:rPr>
              <a:t>2010 (260) ELT 481 SC :</a:t>
            </a:r>
            <a:endParaRPr lang="en-IN" sz="1800" dirty="0">
              <a:solidFill>
                <a:srgbClr val="0070C0"/>
              </a:solidFill>
              <a:latin typeface="+mj-lt"/>
            </a:endParaRPr>
          </a:p>
          <a:p>
            <a:pPr marL="715963" indent="0" algn="just">
              <a:buNone/>
            </a:pPr>
            <a:r>
              <a:rPr lang="en-US" sz="1800" i="1" dirty="0">
                <a:solidFill>
                  <a:srgbClr val="0070C0"/>
                </a:solidFill>
                <a:latin typeface="+mj-lt"/>
              </a:rPr>
              <a:t>“20. It is well settled that when the statutes create an offence and an ingredient of the offence is a deliberate attempt to evade duty either by fraud or misrepresentation, the statute requires ‘</a:t>
            </a:r>
            <a:r>
              <a:rPr lang="en-US" sz="1800" i="1" dirty="0" err="1">
                <a:solidFill>
                  <a:srgbClr val="0070C0"/>
                </a:solidFill>
                <a:latin typeface="+mj-lt"/>
              </a:rPr>
              <a:t>mens</a:t>
            </a:r>
            <a:r>
              <a:rPr lang="en-US" sz="1800" i="1" dirty="0">
                <a:solidFill>
                  <a:srgbClr val="0070C0"/>
                </a:solidFill>
                <a:latin typeface="+mj-lt"/>
              </a:rPr>
              <a:t> rea’ as a necessary constituent of such an offence.”</a:t>
            </a:r>
            <a:endParaRPr lang="en-IN" sz="1800" i="1" dirty="0">
              <a:solidFill>
                <a:srgbClr val="0070C0"/>
              </a:solidFill>
              <a:latin typeface="+mj-lt"/>
            </a:endParaRPr>
          </a:p>
          <a:p>
            <a:pPr marL="0" marR="0" lvl="0" indent="0" algn="l" defTabSz="914400" rtl="0" eaLnBrk="1" fontAlgn="auto" latinLnBrk="0" hangingPunct="1">
              <a:lnSpc>
                <a:spcPct val="90000"/>
              </a:lnSpc>
              <a:spcBef>
                <a:spcPts val="1000"/>
              </a:spcBef>
              <a:spcAft>
                <a:spcPts val="0"/>
              </a:spcAft>
              <a:buClrTx/>
              <a:buSzTx/>
              <a:buNone/>
              <a:tabLst/>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588990B8-B5E2-6D14-7937-1102A138D91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9" name="Picture 8" descr="Icon&#10;&#10;Description automatically generated">
            <a:extLst>
              <a:ext uri="{FF2B5EF4-FFF2-40B4-BE49-F238E27FC236}">
                <a16:creationId xmlns:a16="http://schemas.microsoft.com/office/drawing/2014/main" id="{049BEB33-AC6B-FE28-353A-30E92AE513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29830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80055" cy="1325563"/>
          </a:xfrm>
          <a:solidFill>
            <a:srgbClr val="0070C0"/>
          </a:solidFill>
          <a:ln>
            <a:solidFill>
              <a:schemeClr val="accent1"/>
            </a:solidFill>
          </a:ln>
        </p:spPr>
        <p:txBody>
          <a:bodyPr/>
          <a:lstStyle/>
          <a:p>
            <a:r>
              <a:rPr lang="en-IN" b="1" dirty="0">
                <a:solidFill>
                  <a:schemeClr val="bg1"/>
                </a:solidFill>
              </a:rPr>
              <a:t>Show Cause Notice</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35480"/>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sz="1800" dirty="0">
                <a:solidFill>
                  <a:srgbClr val="0070C0"/>
                </a:solidFill>
                <a:latin typeface="+mj-lt"/>
              </a:rPr>
              <a:t>Willful Misstatement</a:t>
            </a:r>
          </a:p>
          <a:p>
            <a:pPr marL="265113" marR="0" lvl="0" indent="-79375" algn="just" defTabSz="914400" rtl="0" eaLnBrk="1" fontAlgn="auto" latinLnBrk="0" hangingPunct="1">
              <a:lnSpc>
                <a:spcPct val="90000"/>
              </a:lnSpc>
              <a:spcBef>
                <a:spcPts val="1000"/>
              </a:spcBef>
              <a:spcAft>
                <a:spcPts val="0"/>
              </a:spcAft>
              <a:buClrTx/>
              <a:buSzTx/>
              <a:buNone/>
              <a:tabLst/>
              <a:defRPr/>
            </a:pPr>
            <a:r>
              <a:rPr lang="en-US" sz="1800" dirty="0">
                <a:solidFill>
                  <a:srgbClr val="0070C0"/>
                </a:solidFill>
                <a:latin typeface="+mj-lt"/>
              </a:rPr>
              <a:t>In the case of </a:t>
            </a:r>
            <a:r>
              <a:rPr lang="en-US" sz="1800" b="1" dirty="0">
                <a:solidFill>
                  <a:srgbClr val="0070C0"/>
                </a:solidFill>
                <a:latin typeface="+mj-lt"/>
              </a:rPr>
              <a:t>Cosmic Dye Chemical v. CCE, Bombay </a:t>
            </a:r>
            <a:r>
              <a:rPr lang="en-US" sz="1800" dirty="0">
                <a:solidFill>
                  <a:srgbClr val="0070C0"/>
                </a:solidFill>
                <a:latin typeface="+mj-lt"/>
              </a:rPr>
              <a:t>- 2002-TIOL-236-SC-CX-LB, the Apex Court was of the view that intention to evade duty must be proved for invoking the proviso to Section 11A(1) for extended period of limitation. It was further held that intent to evade duty is built into the expression "fraud and collusion" but mis-statement and suppression is qualified by the preceding word "</a:t>
            </a:r>
            <a:r>
              <a:rPr lang="en-US" sz="1800" dirty="0" err="1">
                <a:solidFill>
                  <a:srgbClr val="0070C0"/>
                </a:solidFill>
                <a:latin typeface="+mj-lt"/>
              </a:rPr>
              <a:t>wilful</a:t>
            </a:r>
            <a:r>
              <a:rPr lang="en-US" sz="1800" dirty="0">
                <a:solidFill>
                  <a:srgbClr val="0070C0"/>
                </a:solidFill>
                <a:latin typeface="+mj-lt"/>
              </a:rPr>
              <a:t>", and therefore, it is not correct to say that there can be suppression or misstatement of fact, which is not </a:t>
            </a:r>
            <a:r>
              <a:rPr lang="en-US" sz="1800" dirty="0" err="1">
                <a:solidFill>
                  <a:srgbClr val="0070C0"/>
                </a:solidFill>
                <a:latin typeface="+mj-lt"/>
              </a:rPr>
              <a:t>wilful</a:t>
            </a:r>
            <a:r>
              <a:rPr lang="en-US" sz="1800" dirty="0">
                <a:solidFill>
                  <a:srgbClr val="0070C0"/>
                </a:solidFill>
                <a:latin typeface="+mj-lt"/>
              </a:rPr>
              <a:t> and yet constitutes a permissible ground for invoking the proviso to Section 11A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Suppression of </a:t>
            </a:r>
            <a:r>
              <a:rPr lang="en-US" sz="1800" dirty="0">
                <a:solidFill>
                  <a:srgbClr val="0070C0"/>
                </a:solidFill>
                <a:latin typeface="+mj-lt"/>
              </a:rPr>
              <a:t>facts</a:t>
            </a:r>
          </a:p>
          <a:p>
            <a:pPr marL="355600" marR="0" lvl="0" indent="0" algn="l" defTabSz="914400" rtl="0" eaLnBrk="1" fontAlgn="auto" latinLnBrk="0" hangingPunct="1">
              <a:lnSpc>
                <a:spcPct val="90000"/>
              </a:lnSpc>
              <a:spcBef>
                <a:spcPts val="1000"/>
              </a:spcBef>
              <a:spcAft>
                <a:spcPts val="0"/>
              </a:spcAft>
              <a:buClrTx/>
              <a:buSzTx/>
              <a:buNone/>
              <a:tabLst/>
              <a:defRPr/>
            </a:pPr>
            <a:r>
              <a:rPr kumimoji="0" lang="en-US" sz="1800" b="0" u="none" strike="noStrike" kern="1200" cap="none" spc="0" normalizeH="0" baseline="0" noProof="0" dirty="0">
                <a:ln>
                  <a:noFill/>
                </a:ln>
                <a:solidFill>
                  <a:srgbClr val="0070C0"/>
                </a:solidFill>
                <a:effectLst/>
                <a:uLnTx/>
                <a:uFillTx/>
                <a:latin typeface="+mj-lt"/>
                <a:ea typeface="+mn-ea"/>
                <a:cs typeface="+mn-cs"/>
              </a:rPr>
              <a:t>Explanation 2 under Section 74 provides:</a:t>
            </a:r>
          </a:p>
          <a:p>
            <a:pPr marL="355600" marR="0" lvl="0" indent="0" algn="just" defTabSz="914400" rtl="0" eaLnBrk="1" fontAlgn="auto" latinLnBrk="0" hangingPunct="1">
              <a:lnSpc>
                <a:spcPct val="90000"/>
              </a:lnSpc>
              <a:spcBef>
                <a:spcPts val="1000"/>
              </a:spcBef>
              <a:spcAft>
                <a:spcPts val="0"/>
              </a:spcAft>
              <a:buClrTx/>
              <a:buSzTx/>
              <a:buNone/>
              <a:tabLst/>
              <a:defRPr/>
            </a:pPr>
            <a:r>
              <a:rPr kumimoji="0" lang="en-US" sz="1800" b="0" i="1" u="none" strike="noStrike" kern="1200" cap="none" spc="0" normalizeH="0" baseline="0" noProof="0" dirty="0">
                <a:ln>
                  <a:noFill/>
                </a:ln>
                <a:solidFill>
                  <a:srgbClr val="0070C0"/>
                </a:solidFill>
                <a:effectLst/>
                <a:uLnTx/>
                <a:uFillTx/>
                <a:latin typeface="+mj-lt"/>
                <a:ea typeface="+mn-ea"/>
                <a:cs typeface="+mn-cs"/>
              </a:rPr>
              <a:t>“Explanation 2.- For the purposes of this Act, the expression "suppression" shall mean non-declaration of facts or information which a taxable person is required to declare in the return, statement, report or any other document furnished under this Act or the rules made thereunder, or failure to furnish any information on being asked for, in writing, by the proper officer.”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588990B8-B5E2-6D14-7937-1102A138D91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9" name="Picture 8" descr="Icon&#10;&#10;Description automatically generated">
            <a:extLst>
              <a:ext uri="{FF2B5EF4-FFF2-40B4-BE49-F238E27FC236}">
                <a16:creationId xmlns:a16="http://schemas.microsoft.com/office/drawing/2014/main" id="{049BEB33-AC6B-FE28-353A-30E92AE513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8254330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59362-816C-32A7-BF4E-4B13820ABF22}"/>
              </a:ext>
            </a:extLst>
          </p:cNvPr>
          <p:cNvSpPr>
            <a:spLocks noGrp="1"/>
          </p:cNvSpPr>
          <p:nvPr>
            <p:ph type="title"/>
          </p:nvPr>
        </p:nvSpPr>
        <p:spPr>
          <a:xfrm>
            <a:off x="838200" y="365125"/>
            <a:ext cx="9347791" cy="1217869"/>
          </a:xfrm>
          <a:solidFill>
            <a:srgbClr val="0070C0"/>
          </a:solidFill>
        </p:spPr>
        <p:txBody>
          <a:bodyPr>
            <a:normAutofit/>
          </a:bodyPr>
          <a:lstStyle/>
          <a:p>
            <a:r>
              <a:rPr lang="en-IN" b="1" dirty="0">
                <a:solidFill>
                  <a:schemeClr val="bg1"/>
                </a:solidFill>
              </a:rPr>
              <a:t>Show Cause Notice</a:t>
            </a:r>
          </a:p>
        </p:txBody>
      </p:sp>
      <p:sp>
        <p:nvSpPr>
          <p:cNvPr id="5" name="Slide Number Placeholder 4">
            <a:extLst>
              <a:ext uri="{FF2B5EF4-FFF2-40B4-BE49-F238E27FC236}">
                <a16:creationId xmlns:a16="http://schemas.microsoft.com/office/drawing/2014/main" id="{A9C99B8D-DC5D-8215-3FE6-30FF50FB8743}"/>
              </a:ext>
            </a:extLst>
          </p:cNvPr>
          <p:cNvSpPr>
            <a:spLocks noGrp="1"/>
          </p:cNvSpPr>
          <p:nvPr>
            <p:ph type="sldNum" sz="quarter" idx="12"/>
          </p:nvPr>
        </p:nvSpPr>
        <p:spPr/>
        <p:txBody>
          <a:bodyPr/>
          <a:lstStyle/>
          <a:p>
            <a:fld id="{2116F7B2-E75D-4609-83AA-8B6AB8B31567}" type="slidenum">
              <a:rPr lang="en-IN" smtClean="0"/>
              <a:t>38</a:t>
            </a:fld>
            <a:endParaRPr lang="en-IN"/>
          </a:p>
        </p:txBody>
      </p:sp>
      <p:pic>
        <p:nvPicPr>
          <p:cNvPr id="9" name="Picture 8">
            <a:extLst>
              <a:ext uri="{FF2B5EF4-FFF2-40B4-BE49-F238E27FC236}">
                <a16:creationId xmlns:a16="http://schemas.microsoft.com/office/drawing/2014/main" id="{81E7EBD8-837E-CE47-601D-AFC4A831D075}"/>
              </a:ext>
            </a:extLst>
          </p:cNvPr>
          <p:cNvPicPr>
            <a:picLocks noChangeAspect="1"/>
          </p:cNvPicPr>
          <p:nvPr/>
        </p:nvPicPr>
        <p:blipFill>
          <a:blip r:embed="rId2"/>
          <a:stretch>
            <a:fillRect/>
          </a:stretch>
        </p:blipFill>
        <p:spPr>
          <a:xfrm>
            <a:off x="10291396" y="366003"/>
            <a:ext cx="1599795" cy="1216991"/>
          </a:xfrm>
          <a:prstGeom prst="rect">
            <a:avLst/>
          </a:prstGeom>
        </p:spPr>
      </p:pic>
      <p:sp>
        <p:nvSpPr>
          <p:cNvPr id="7" name="TextBox 6">
            <a:extLst>
              <a:ext uri="{FF2B5EF4-FFF2-40B4-BE49-F238E27FC236}">
                <a16:creationId xmlns:a16="http://schemas.microsoft.com/office/drawing/2014/main" id="{F52C4637-8E30-FA5E-2077-F3C2C33D6E09}"/>
              </a:ext>
            </a:extLst>
          </p:cNvPr>
          <p:cNvSpPr txBox="1"/>
          <p:nvPr/>
        </p:nvSpPr>
        <p:spPr>
          <a:xfrm>
            <a:off x="3613212" y="1679901"/>
            <a:ext cx="4616387" cy="646331"/>
          </a:xfrm>
          <a:prstGeom prst="rect">
            <a:avLst/>
          </a:prstGeom>
          <a:noFill/>
          <a:ln w="28575">
            <a:solidFill>
              <a:srgbClr val="0070C0"/>
            </a:solidFill>
          </a:ln>
        </p:spPr>
        <p:txBody>
          <a:bodyPr wrap="square" rtlCol="0">
            <a:spAutoFit/>
          </a:bodyPr>
          <a:lstStyle/>
          <a:p>
            <a:pPr algn="ctr"/>
            <a:r>
              <a:rPr lang="en-IN" dirty="0">
                <a:solidFill>
                  <a:srgbClr val="0070C0"/>
                </a:solidFill>
              </a:rPr>
              <a:t>Payment of tax along with stipulated interest and penalty</a:t>
            </a:r>
          </a:p>
        </p:txBody>
      </p:sp>
      <p:graphicFrame>
        <p:nvGraphicFramePr>
          <p:cNvPr id="16" name="Table 15">
            <a:extLst>
              <a:ext uri="{FF2B5EF4-FFF2-40B4-BE49-F238E27FC236}">
                <a16:creationId xmlns:a16="http://schemas.microsoft.com/office/drawing/2014/main" id="{7F30E8A8-16FA-5BF4-D91C-D7723697011D}"/>
              </a:ext>
            </a:extLst>
          </p:cNvPr>
          <p:cNvGraphicFramePr>
            <a:graphicFrameLocks noGrp="1"/>
          </p:cNvGraphicFramePr>
          <p:nvPr>
            <p:extLst>
              <p:ext uri="{D42A27DB-BD31-4B8C-83A1-F6EECF244321}">
                <p14:modId xmlns:p14="http://schemas.microsoft.com/office/powerpoint/2010/main" val="340729195"/>
              </p:ext>
            </p:extLst>
          </p:nvPr>
        </p:nvGraphicFramePr>
        <p:xfrm>
          <a:off x="1952101" y="2687320"/>
          <a:ext cx="8127999" cy="3262496"/>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908237341"/>
                    </a:ext>
                  </a:extLst>
                </a:gridCol>
                <a:gridCol w="2709333">
                  <a:extLst>
                    <a:ext uri="{9D8B030D-6E8A-4147-A177-3AD203B41FA5}">
                      <a16:colId xmlns:a16="http://schemas.microsoft.com/office/drawing/2014/main" val="651904714"/>
                    </a:ext>
                  </a:extLst>
                </a:gridCol>
                <a:gridCol w="2709333">
                  <a:extLst>
                    <a:ext uri="{9D8B030D-6E8A-4147-A177-3AD203B41FA5}">
                      <a16:colId xmlns:a16="http://schemas.microsoft.com/office/drawing/2014/main" val="3965682962"/>
                    </a:ext>
                  </a:extLst>
                </a:gridCol>
              </a:tblGrid>
              <a:tr h="495584">
                <a:tc>
                  <a:txBody>
                    <a:bodyPr/>
                    <a:lstStyle/>
                    <a:p>
                      <a:endParaRPr lang="en-IN" dirty="0"/>
                    </a:p>
                  </a:txBody>
                  <a:tcPr/>
                </a:tc>
                <a:tc>
                  <a:txBody>
                    <a:bodyPr/>
                    <a:lstStyle/>
                    <a:p>
                      <a:r>
                        <a:rPr lang="en-IN" dirty="0"/>
                        <a:t>SCN u/s 73</a:t>
                      </a:r>
                    </a:p>
                  </a:txBody>
                  <a:tcPr/>
                </a:tc>
                <a:tc>
                  <a:txBody>
                    <a:bodyPr/>
                    <a:lstStyle/>
                    <a:p>
                      <a:r>
                        <a:rPr lang="en-IN" dirty="0"/>
                        <a:t>SCN u/s 74</a:t>
                      </a:r>
                    </a:p>
                  </a:txBody>
                  <a:tcPr/>
                </a:tc>
                <a:extLst>
                  <a:ext uri="{0D108BD9-81ED-4DB2-BD59-A6C34878D82A}">
                    <a16:rowId xmlns:a16="http://schemas.microsoft.com/office/drawing/2014/main" val="325648131"/>
                  </a:ext>
                </a:extLst>
              </a:tr>
              <a:tr h="495584">
                <a:tc>
                  <a:txBody>
                    <a:bodyPr/>
                    <a:lstStyle/>
                    <a:p>
                      <a:r>
                        <a:rPr lang="en-IN" b="1" dirty="0">
                          <a:solidFill>
                            <a:srgbClr val="002060"/>
                          </a:solidFill>
                        </a:rPr>
                        <a:t>Time of Payment</a:t>
                      </a:r>
                    </a:p>
                  </a:txBody>
                  <a:tcPr/>
                </a:tc>
                <a:tc gridSpan="2">
                  <a:txBody>
                    <a:bodyPr/>
                    <a:lstStyle/>
                    <a:p>
                      <a:pPr algn="ctr"/>
                      <a:r>
                        <a:rPr lang="en-IN" b="1" dirty="0">
                          <a:solidFill>
                            <a:srgbClr val="002060"/>
                          </a:solidFill>
                        </a:rPr>
                        <a:t>Penalty</a:t>
                      </a:r>
                    </a:p>
                  </a:txBody>
                  <a:tcPr/>
                </a:tc>
                <a:tc hMerge="1">
                  <a:txBody>
                    <a:bodyPr/>
                    <a:lstStyle/>
                    <a:p>
                      <a:endParaRPr lang="en-IN" dirty="0"/>
                    </a:p>
                  </a:txBody>
                  <a:tcPr/>
                </a:tc>
                <a:extLst>
                  <a:ext uri="{0D108BD9-81ED-4DB2-BD59-A6C34878D82A}">
                    <a16:rowId xmlns:a16="http://schemas.microsoft.com/office/drawing/2014/main" val="631692418"/>
                  </a:ext>
                </a:extLst>
              </a:tr>
              <a:tr h="495584">
                <a:tc>
                  <a:txBody>
                    <a:bodyPr/>
                    <a:lstStyle/>
                    <a:p>
                      <a:r>
                        <a:rPr lang="en-IN" sz="1800" b="0" i="0" kern="1200" dirty="0">
                          <a:solidFill>
                            <a:srgbClr val="002060"/>
                          </a:solidFill>
                          <a:effectLst/>
                          <a:latin typeface="+mn-lt"/>
                          <a:ea typeface="+mn-ea"/>
                          <a:cs typeface="+mn-cs"/>
                        </a:rPr>
                        <a:t>Before service of notice</a:t>
                      </a:r>
                      <a:endParaRPr lang="en-IN" dirty="0">
                        <a:solidFill>
                          <a:srgbClr val="002060"/>
                        </a:solidFill>
                      </a:endParaRPr>
                    </a:p>
                  </a:txBody>
                  <a:tcPr/>
                </a:tc>
                <a:tc>
                  <a:txBody>
                    <a:bodyPr/>
                    <a:lstStyle/>
                    <a:p>
                      <a:r>
                        <a:rPr lang="en-IN" dirty="0">
                          <a:solidFill>
                            <a:srgbClr val="002060"/>
                          </a:solidFill>
                        </a:rPr>
                        <a:t>Nil</a:t>
                      </a:r>
                    </a:p>
                  </a:txBody>
                  <a:tcPr/>
                </a:tc>
                <a:tc>
                  <a:txBody>
                    <a:bodyPr/>
                    <a:lstStyle/>
                    <a:p>
                      <a:r>
                        <a:rPr lang="en-IN" dirty="0">
                          <a:solidFill>
                            <a:srgbClr val="002060"/>
                          </a:solidFill>
                        </a:rPr>
                        <a:t>15%</a:t>
                      </a:r>
                    </a:p>
                  </a:txBody>
                  <a:tcPr/>
                </a:tc>
                <a:extLst>
                  <a:ext uri="{0D108BD9-81ED-4DB2-BD59-A6C34878D82A}">
                    <a16:rowId xmlns:a16="http://schemas.microsoft.com/office/drawing/2014/main" val="3790227130"/>
                  </a:ext>
                </a:extLst>
              </a:tr>
              <a:tr h="495584">
                <a:tc>
                  <a:txBody>
                    <a:bodyPr/>
                    <a:lstStyle/>
                    <a:p>
                      <a:r>
                        <a:rPr lang="en-IN" dirty="0">
                          <a:solidFill>
                            <a:srgbClr val="002060"/>
                          </a:solidFill>
                        </a:rPr>
                        <a:t>Within 30 days of service of notice</a:t>
                      </a:r>
                    </a:p>
                  </a:txBody>
                  <a:tcPr/>
                </a:tc>
                <a:tc>
                  <a:txBody>
                    <a:bodyPr/>
                    <a:lstStyle/>
                    <a:p>
                      <a:r>
                        <a:rPr lang="en-IN" dirty="0">
                          <a:solidFill>
                            <a:srgbClr val="002060"/>
                          </a:solidFill>
                        </a:rPr>
                        <a:t>Nil</a:t>
                      </a:r>
                    </a:p>
                  </a:txBody>
                  <a:tcPr/>
                </a:tc>
                <a:tc>
                  <a:txBody>
                    <a:bodyPr/>
                    <a:lstStyle/>
                    <a:p>
                      <a:r>
                        <a:rPr lang="en-IN" dirty="0">
                          <a:solidFill>
                            <a:srgbClr val="002060"/>
                          </a:solidFill>
                        </a:rPr>
                        <a:t>25%</a:t>
                      </a:r>
                    </a:p>
                  </a:txBody>
                  <a:tcPr/>
                </a:tc>
                <a:extLst>
                  <a:ext uri="{0D108BD9-81ED-4DB2-BD59-A6C34878D82A}">
                    <a16:rowId xmlns:a16="http://schemas.microsoft.com/office/drawing/2014/main" val="2218619531"/>
                  </a:ext>
                </a:extLst>
              </a:tr>
              <a:tr h="495584">
                <a:tc>
                  <a:txBody>
                    <a:bodyPr/>
                    <a:lstStyle/>
                    <a:p>
                      <a:r>
                        <a:rPr lang="en-IN" dirty="0">
                          <a:solidFill>
                            <a:srgbClr val="002060"/>
                          </a:solidFill>
                        </a:rPr>
                        <a:t>Within 30 days of order</a:t>
                      </a:r>
                    </a:p>
                  </a:txBody>
                  <a:tcPr/>
                </a:tc>
                <a:tc>
                  <a:txBody>
                    <a:bodyPr/>
                    <a:lstStyle/>
                    <a:p>
                      <a:endParaRPr lang="en-IN" dirty="0">
                        <a:solidFill>
                          <a:srgbClr val="002060"/>
                        </a:solidFill>
                      </a:endParaRPr>
                    </a:p>
                  </a:txBody>
                  <a:tcPr/>
                </a:tc>
                <a:tc>
                  <a:txBody>
                    <a:bodyPr/>
                    <a:lstStyle/>
                    <a:p>
                      <a:r>
                        <a:rPr lang="en-IN" dirty="0">
                          <a:solidFill>
                            <a:srgbClr val="002060"/>
                          </a:solidFill>
                        </a:rPr>
                        <a:t>50%</a:t>
                      </a:r>
                    </a:p>
                  </a:txBody>
                  <a:tcPr/>
                </a:tc>
                <a:extLst>
                  <a:ext uri="{0D108BD9-81ED-4DB2-BD59-A6C34878D82A}">
                    <a16:rowId xmlns:a16="http://schemas.microsoft.com/office/drawing/2014/main" val="325172481"/>
                  </a:ext>
                </a:extLst>
              </a:tr>
              <a:tr h="495584">
                <a:tc gridSpan="3">
                  <a:txBody>
                    <a:bodyPr/>
                    <a:lstStyle/>
                    <a:p>
                      <a:pPr algn="ctr"/>
                      <a:r>
                        <a:rPr lang="en-IN" i="1" dirty="0">
                          <a:solidFill>
                            <a:srgbClr val="002060"/>
                          </a:solidFill>
                        </a:rPr>
                        <a:t>Upon payment of tax along with interest and penalty, all the proceedings under the said notice are deemed to be concluded except those under S.132</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004044570"/>
                  </a:ext>
                </a:extLst>
              </a:tr>
            </a:tbl>
          </a:graphicData>
        </a:graphic>
      </p:graphicFrame>
    </p:spTree>
    <p:extLst>
      <p:ext uri="{BB962C8B-B14F-4D97-AF65-F5344CB8AC3E}">
        <p14:creationId xmlns:p14="http://schemas.microsoft.com/office/powerpoint/2010/main" val="25453491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80055" cy="1325563"/>
          </a:xfrm>
          <a:solidFill>
            <a:srgbClr val="0070C0"/>
          </a:solidFill>
          <a:ln>
            <a:solidFill>
              <a:schemeClr val="accent1"/>
            </a:solidFill>
          </a:ln>
        </p:spPr>
        <p:txBody>
          <a:bodyPr>
            <a:normAutofit fontScale="90000"/>
          </a:bodyPr>
          <a:lstStyle/>
          <a:p>
            <a:pPr marL="2687638" indent="-2687638"/>
            <a:r>
              <a:rPr lang="en-IN" b="1" dirty="0">
                <a:solidFill>
                  <a:schemeClr val="bg1"/>
                </a:solidFill>
              </a:rPr>
              <a:t>Section 75: General Provisions relating to Determination of Tax</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35480"/>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Exclusion of Stay Period when calculating specified time limits under S.73 and 74</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If </a:t>
            </a:r>
            <a:r>
              <a:rPr lang="en-US" sz="1800" dirty="0">
                <a:solidFill>
                  <a:srgbClr val="0070C0"/>
                </a:solidFill>
                <a:latin typeface="+mj-lt"/>
              </a:rPr>
              <a:t>alleged fraud, willful misstatement or suppression not established, tax determination is deemed under S.73</a:t>
            </a:r>
            <a:endParaRPr kumimoji="0" lang="en-US" sz="18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Orders must be issued within two years of Appellate Authority or Tribunal directions.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Hearing opportunity granted upon written request. Personal Hearing may be adjourned </a:t>
            </a:r>
            <a:r>
              <a:rPr kumimoji="0" lang="en-US" sz="1800" b="0" i="0" u="none" strike="noStrike" kern="1200" cap="none" spc="0" normalizeH="0" baseline="0" noProof="0" dirty="0" err="1">
                <a:ln>
                  <a:noFill/>
                </a:ln>
                <a:solidFill>
                  <a:srgbClr val="0070C0"/>
                </a:solidFill>
                <a:effectLst/>
                <a:uLnTx/>
                <a:uFillTx/>
                <a:latin typeface="+mj-lt"/>
                <a:ea typeface="+mn-ea"/>
                <a:cs typeface="+mn-cs"/>
              </a:rPr>
              <a:t>upto</a:t>
            </a:r>
            <a:r>
              <a:rPr kumimoji="0" lang="en-US" sz="1800" b="0" i="0" u="none" strike="noStrike" kern="1200" cap="none" spc="0" normalizeH="0" baseline="0" noProof="0" dirty="0">
                <a:ln>
                  <a:noFill/>
                </a:ln>
                <a:solidFill>
                  <a:srgbClr val="0070C0"/>
                </a:solidFill>
                <a:effectLst/>
                <a:uLnTx/>
                <a:uFillTx/>
                <a:latin typeface="+mj-lt"/>
                <a:ea typeface="+mn-ea"/>
                <a:cs typeface="+mn-cs"/>
              </a:rPr>
              <a:t> 3 times if sufficient cause is shown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Reasoned Order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Order cannot demand tax, interest or penalty in excess of that stipulated under SCN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Interest payable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Proceedings deemed to be  concluded if order isn't issued within three/five years under sections 73/74.</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588990B8-B5E2-6D14-7937-1102A138D91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9" name="Picture 8" descr="Icon&#10;&#10;Description automatically generated">
            <a:extLst>
              <a:ext uri="{FF2B5EF4-FFF2-40B4-BE49-F238E27FC236}">
                <a16:creationId xmlns:a16="http://schemas.microsoft.com/office/drawing/2014/main" id="{049BEB33-AC6B-FE28-353A-30E92AE513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389457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320041" y="365125"/>
            <a:ext cx="9311639" cy="1325563"/>
          </a:xfrm>
          <a:solidFill>
            <a:srgbClr val="0070C0"/>
          </a:solidFill>
          <a:ln>
            <a:solidFill>
              <a:schemeClr val="accent1"/>
            </a:solidFill>
          </a:ln>
        </p:spPr>
        <p:txBody>
          <a:bodyPr/>
          <a:lstStyle/>
          <a:p>
            <a:r>
              <a:rPr lang="en-IN" b="1" dirty="0">
                <a:solidFill>
                  <a:schemeClr val="bg1"/>
                </a:solidFill>
              </a:rPr>
              <a:t>Section 61: Scrutiny of Returns</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320041" y="1825625"/>
            <a:ext cx="11033758" cy="4667250"/>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457200" y="1870075"/>
            <a:ext cx="10774680" cy="4486273"/>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4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85750" indent="-285750">
              <a:buFont typeface="Arial" panose="020B0604020202020204" pitchFamily="34" charset="0"/>
              <a:buChar char="•"/>
            </a:pPr>
            <a:r>
              <a:rPr lang="en-IN" sz="1800" dirty="0">
                <a:solidFill>
                  <a:srgbClr val="0070C0"/>
                </a:solidFill>
              </a:rPr>
              <a:t>“Proper officer” authorised to scrutinise returns</a:t>
            </a:r>
          </a:p>
          <a:p>
            <a:pPr marL="285750" indent="-285750">
              <a:buFont typeface="Arial" panose="020B0604020202020204" pitchFamily="34" charset="0"/>
              <a:buChar char="•"/>
            </a:pPr>
            <a:r>
              <a:rPr lang="en-IN" sz="1800" dirty="0">
                <a:solidFill>
                  <a:srgbClr val="0070C0"/>
                </a:solidFill>
              </a:rPr>
              <a:t>Discrepancy is communicated to the Assessee</a:t>
            </a:r>
          </a:p>
          <a:p>
            <a:pPr marL="285750" indent="-285750">
              <a:buFont typeface="Arial" panose="020B0604020202020204" pitchFamily="34" charset="0"/>
              <a:buChar char="•"/>
            </a:pPr>
            <a:r>
              <a:rPr lang="en-IN" sz="1800" dirty="0">
                <a:solidFill>
                  <a:srgbClr val="0070C0"/>
                </a:solidFill>
              </a:rPr>
              <a:t>30 days period (or as extended by the officer) for the assessee to give explanation </a:t>
            </a:r>
          </a:p>
          <a:p>
            <a:pPr marL="285750" indent="-285750">
              <a:buFont typeface="Arial" panose="020B0604020202020204" pitchFamily="34" charset="0"/>
              <a:buChar char="•"/>
            </a:pPr>
            <a:r>
              <a:rPr lang="en-US" sz="1800" dirty="0">
                <a:solidFill>
                  <a:srgbClr val="0070C0"/>
                </a:solidFill>
              </a:rPr>
              <a:t>Unsatisfactory explanation or failure to correct discrepancies may lead to action including search, seizure, audit, issuance of SCN, etc.</a:t>
            </a:r>
          </a:p>
          <a:p>
            <a:pPr marR="0" lvl="0" indent="0" algn="l" defTabSz="914400" rtl="0" eaLnBrk="1" fontAlgn="auto" latinLnBrk="0" hangingPunct="1">
              <a:lnSpc>
                <a:spcPct val="90000"/>
              </a:lnSpc>
              <a:spcBef>
                <a:spcPts val="1000"/>
              </a:spcBef>
              <a:spcAft>
                <a:spcPts val="0"/>
              </a:spcAft>
              <a:buClrTx/>
              <a:buSzTx/>
              <a:buNone/>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76E71921-2A23-621A-0F4A-3F470776F90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B296902B-DFAF-C0D5-AEA7-00262AACD5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9749154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80055" cy="1325563"/>
          </a:xfrm>
          <a:solidFill>
            <a:srgbClr val="0070C0"/>
          </a:solidFill>
          <a:ln>
            <a:solidFill>
              <a:schemeClr val="accent1"/>
            </a:solidFill>
          </a:ln>
        </p:spPr>
        <p:txBody>
          <a:bodyPr>
            <a:normAutofit fontScale="90000"/>
          </a:bodyPr>
          <a:lstStyle/>
          <a:p>
            <a:pPr marL="2687638" indent="-2687638"/>
            <a:r>
              <a:rPr lang="en-IN" b="1" dirty="0">
                <a:solidFill>
                  <a:schemeClr val="bg1"/>
                </a:solidFill>
              </a:rPr>
              <a:t>Section 75: General Provisions relating to Determination of Tax</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1935480"/>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Time spent on appeals related to prejudicial decisions is excluded when computing time limits.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Unpaid self-assessed tax and interest can be recovered under section 79</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No penalty for the same act under different provisions of the Act.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588990B8-B5E2-6D14-7937-1102A138D91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9" name="Picture 8" descr="Icon&#10;&#10;Description automatically generated">
            <a:extLst>
              <a:ext uri="{FF2B5EF4-FFF2-40B4-BE49-F238E27FC236}">
                <a16:creationId xmlns:a16="http://schemas.microsoft.com/office/drawing/2014/main" id="{049BEB33-AC6B-FE28-353A-30E92AE513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16655572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Strategies &amp; Approach: Reply to SCN</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Counter every allegation and challenge every provision relied on in SCN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Jurisdiction </a:t>
            </a:r>
          </a:p>
          <a:p>
            <a:pPr marL="574675" indent="-285750">
              <a:buFont typeface="Courier New" panose="02070309020205020404" pitchFamily="49" charset="0"/>
              <a:buChar char="o"/>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Who can issue what kind of notice: </a:t>
            </a:r>
            <a:r>
              <a:rPr lang="en-US" sz="1800" dirty="0">
                <a:solidFill>
                  <a:srgbClr val="0070C0"/>
                </a:solidFill>
                <a:latin typeface="+mj-lt"/>
              </a:rPr>
              <a:t>Proper Officer</a:t>
            </a:r>
            <a:endParaRPr kumimoji="0" lang="en-US" sz="1800" b="0" i="0" u="none" strike="noStrike" kern="1200" cap="none" spc="0" normalizeH="0" baseline="0" noProof="0" dirty="0">
              <a:ln>
                <a:noFill/>
              </a:ln>
              <a:solidFill>
                <a:srgbClr val="0070C0"/>
              </a:solidFill>
              <a:effectLst/>
              <a:uLnTx/>
              <a:uFillTx/>
              <a:latin typeface="+mj-lt"/>
              <a:ea typeface="+mn-ea"/>
              <a:cs typeface="+mn-cs"/>
            </a:endParaRP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 Excessive delegation or no delegation </a:t>
            </a:r>
          </a:p>
          <a:p>
            <a:pPr marL="574675" indent="-285750">
              <a:buFont typeface="Courier New" panose="02070309020205020404" pitchFamily="49" charset="0"/>
              <a:buChar char="o"/>
              <a:defRPr/>
            </a:pPr>
            <a:r>
              <a:rPr lang="en-US" sz="1800" dirty="0">
                <a:solidFill>
                  <a:srgbClr val="0070C0"/>
                </a:solidFill>
                <a:latin typeface="+mj-lt"/>
              </a:rPr>
              <a:t>Monetary limit to issue the SCN </a:t>
            </a:r>
          </a:p>
          <a:p>
            <a:pPr marL="574675" indent="-285750">
              <a:buFont typeface="Courier New" panose="02070309020205020404" pitchFamily="49" charset="0"/>
              <a:buChar char="o"/>
              <a:defRPr/>
            </a:pPr>
            <a:r>
              <a:rPr lang="en-US" sz="1800" dirty="0">
                <a:solidFill>
                  <a:srgbClr val="0070C0"/>
                </a:solidFill>
                <a:latin typeface="+mj-lt"/>
              </a:rPr>
              <a:t>Duplication of the State or Central Jurisdiction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Reasons to believe: Case of fraud or non fraud?</a:t>
            </a:r>
          </a:p>
          <a:p>
            <a:pPr>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Merit of the allegations- Onus to prove? </a:t>
            </a:r>
          </a:p>
          <a:p>
            <a:pPr>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Copies of Relied Upon Documents to be shared</a:t>
            </a:r>
          </a:p>
          <a:p>
            <a:pPr>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Limitation period- recent extension of time period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5277783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Strategies &amp; Approach: Reply to SCN</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Natural Justice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Vague SCN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Payment of Tax under Protest:</a:t>
            </a:r>
            <a:endParaRPr kumimoji="0" lang="en-US" sz="1800" b="0" i="0" u="none" strike="noStrike" kern="1200" cap="none" spc="0" normalizeH="0" baseline="0" noProof="0" dirty="0">
              <a:ln>
                <a:noFill/>
              </a:ln>
              <a:solidFill>
                <a:srgbClr val="0070C0"/>
              </a:solidFill>
              <a:effectLst/>
              <a:uLnTx/>
              <a:uFillTx/>
              <a:latin typeface="+mj-lt"/>
              <a:ea typeface="+mn-ea"/>
              <a:cs typeface="+mn-cs"/>
            </a:endParaRP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Consider the merits </a:t>
            </a:r>
            <a:r>
              <a:rPr lang="en-US" sz="1800" dirty="0">
                <a:solidFill>
                  <a:srgbClr val="0070C0"/>
                </a:solidFill>
                <a:latin typeface="+mj-lt"/>
              </a:rPr>
              <a:t>of the case</a:t>
            </a: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Evaluate the risk of accumulating interest</a:t>
            </a: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lang="en-US" sz="1800" dirty="0">
                <a:solidFill>
                  <a:srgbClr val="0070C0"/>
                </a:solidFill>
                <a:latin typeface="+mj-lt"/>
              </a:rPr>
              <a:t>If the order is in favour, a refund can be claimed.</a:t>
            </a:r>
            <a:endParaRPr kumimoji="0" lang="en-US" sz="1800" b="0" i="0" u="none" strike="noStrike" kern="1200" cap="none" spc="0" normalizeH="0" baseline="0" noProof="0" dirty="0">
              <a:ln>
                <a:noFill/>
              </a:ln>
              <a:solidFill>
                <a:srgbClr val="0070C0"/>
              </a:solidFill>
              <a:effectLst/>
              <a:uLnTx/>
              <a:uFillTx/>
              <a:latin typeface="+mj-lt"/>
              <a:ea typeface="+mn-ea"/>
              <a:cs typeface="+mn-cs"/>
            </a:endParaRP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File a protest letter and retain a copy along with the challan </a:t>
            </a:r>
            <a:r>
              <a:rPr lang="en-US" sz="1800" dirty="0">
                <a:solidFill>
                  <a:srgbClr val="0070C0"/>
                </a:solidFill>
                <a:latin typeface="+mj-lt"/>
              </a:rPr>
              <a:t>for refund</a:t>
            </a: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If the order is </a:t>
            </a:r>
            <a:r>
              <a:rPr lang="en-US" sz="1800" dirty="0">
                <a:solidFill>
                  <a:srgbClr val="0070C0"/>
                </a:solidFill>
                <a:latin typeface="+mj-lt"/>
              </a:rPr>
              <a:t>against, amount can be adjusted from the demand</a:t>
            </a: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88925" indent="0">
              <a:buNone/>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2073036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When to file a Writ?</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The Noticee also has the option to respond by filing a writ.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The Hon’ble Supreme Court in </a:t>
            </a:r>
            <a:r>
              <a:rPr lang="en-US" sz="1800" b="1" dirty="0">
                <a:solidFill>
                  <a:srgbClr val="0070C0"/>
                </a:solidFill>
                <a:latin typeface="+mj-lt"/>
              </a:rPr>
              <a:t>Whirlpool Corporation v Registrar of Trade Mark, Mumbai and </a:t>
            </a:r>
            <a:r>
              <a:rPr lang="en-US" sz="1800" b="1" dirty="0" err="1">
                <a:solidFill>
                  <a:srgbClr val="0070C0"/>
                </a:solidFill>
                <a:latin typeface="+mj-lt"/>
              </a:rPr>
              <a:t>Ors</a:t>
            </a:r>
            <a:r>
              <a:rPr lang="en-US" sz="1800" b="1" dirty="0">
                <a:solidFill>
                  <a:srgbClr val="0070C0"/>
                </a:solidFill>
                <a:latin typeface="+mj-lt"/>
              </a:rPr>
              <a:t>. [)1998) 8 SCC 1] </a:t>
            </a:r>
            <a:r>
              <a:rPr lang="en-US" sz="1800" dirty="0">
                <a:solidFill>
                  <a:srgbClr val="0070C0"/>
                </a:solidFill>
                <a:latin typeface="+mj-lt"/>
              </a:rPr>
              <a:t>after analyzing a catena of judgements identified the following situation wherein the High Court can be approached:</a:t>
            </a:r>
          </a:p>
          <a:p>
            <a:pPr marL="574675" indent="-285750">
              <a:buFont typeface="Courier New" panose="02070309020205020404" pitchFamily="49" charset="0"/>
              <a:buChar char="o"/>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Where the writ petition seeks enforcement of Fundamental Rights</a:t>
            </a:r>
          </a:p>
          <a:p>
            <a:pPr marL="574675" indent="-285750">
              <a:buFont typeface="Courier New" panose="02070309020205020404" pitchFamily="49" charset="0"/>
              <a:buChar char="o"/>
              <a:defRPr/>
            </a:pPr>
            <a:r>
              <a:rPr lang="en-US" sz="1800" dirty="0">
                <a:solidFill>
                  <a:srgbClr val="0070C0"/>
                </a:solidFill>
                <a:latin typeface="+mj-lt"/>
              </a:rPr>
              <a:t>Where there is a violation of principles of natural justice</a:t>
            </a:r>
          </a:p>
          <a:p>
            <a:pPr marL="574675" indent="-285750">
              <a:buFont typeface="Courier New" panose="02070309020205020404" pitchFamily="49" charset="0"/>
              <a:buChar char="o"/>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Where the order or the proceedings are wholly without jurisdiction</a:t>
            </a:r>
          </a:p>
          <a:p>
            <a:pPr marL="574675" indent="-285750">
              <a:buFont typeface="Courier New" panose="02070309020205020404" pitchFamily="49" charset="0"/>
              <a:buChar char="o"/>
              <a:defRPr/>
            </a:pPr>
            <a:r>
              <a:rPr lang="en-US" sz="1800" dirty="0">
                <a:solidFill>
                  <a:srgbClr val="0070C0"/>
                </a:solidFill>
                <a:latin typeface="+mj-lt"/>
              </a:rPr>
              <a:t>Where the vires of an act is challenged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When the alternate remedy is inefficacious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Writ should be filed within the limitation period prescribed for other remedies</a:t>
            </a:r>
            <a:endParaRPr kumimoji="0" lang="en-US" sz="1800" b="0" i="0" u="none" strike="noStrike" kern="1200" cap="none" spc="0" normalizeH="0" baseline="0" noProof="0" dirty="0">
              <a:ln>
                <a:noFill/>
              </a:ln>
              <a:solidFill>
                <a:srgbClr val="0070C0"/>
              </a:solidFill>
              <a:effectLst/>
              <a:uLnTx/>
              <a:uFillTx/>
              <a:latin typeface="+mj-lt"/>
              <a:ea typeface="+mn-ea"/>
              <a:cs typeface="+mn-cs"/>
            </a:endParaRPr>
          </a:p>
          <a:p>
            <a:pPr marL="288925" indent="0">
              <a:buNone/>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8894037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Case Study I</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strike="noStrike" kern="1200" cap="none" spc="0" normalizeH="0" baseline="0" noProof="0" dirty="0">
                <a:ln>
                  <a:noFill/>
                </a:ln>
                <a:solidFill>
                  <a:srgbClr val="0070C0"/>
                </a:solidFill>
                <a:effectLst/>
                <a:uLnTx/>
                <a:uFillTx/>
                <a:latin typeface="+mj-lt"/>
                <a:ea typeface="+mn-ea"/>
                <a:cs typeface="+mn-cs"/>
              </a:rPr>
              <a:t>Limitation Period to complete assessment- 8 years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Violation of principles of natural justice </a:t>
            </a:r>
          </a:p>
          <a:p>
            <a:pPr marL="446088" marR="0" lvl="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SCN never issued/served</a:t>
            </a:r>
          </a:p>
          <a:p>
            <a:pPr marL="446088" marR="0" lvl="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strike="noStrike" kern="1200" cap="none" spc="0" normalizeH="0" baseline="0" noProof="0" dirty="0">
                <a:ln>
                  <a:noFill/>
                </a:ln>
                <a:solidFill>
                  <a:srgbClr val="0070C0"/>
                </a:solidFill>
                <a:effectLst/>
                <a:uLnTx/>
                <a:uFillTx/>
                <a:latin typeface="+mj-lt"/>
                <a:ea typeface="+mn-ea"/>
                <a:cs typeface="+mn-cs"/>
              </a:rPr>
              <a:t>PH never granted</a:t>
            </a:r>
          </a:p>
          <a:p>
            <a:pPr marL="446088" marR="0" lvl="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Facts of different companies considered</a:t>
            </a:r>
          </a:p>
          <a:p>
            <a:pPr marL="446088" marR="0" lvl="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strike="noStrike" kern="1200" cap="none" spc="0" normalizeH="0" baseline="0" noProof="0" dirty="0">
                <a:ln>
                  <a:noFill/>
                </a:ln>
                <a:solidFill>
                  <a:srgbClr val="0070C0"/>
                </a:solidFill>
                <a:effectLst/>
                <a:uLnTx/>
                <a:uFillTx/>
                <a:latin typeface="+mj-lt"/>
                <a:ea typeface="+mn-ea"/>
                <a:cs typeface="+mn-cs"/>
              </a:rPr>
              <a:t>No application of mind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Order issued backdated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Order received after 1 year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Sona builders [(2001) 10 SCC 280 ]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KSS Petron </a:t>
            </a:r>
            <a:r>
              <a:rPr lang="en-IN" sz="1800" dirty="0" err="1">
                <a:solidFill>
                  <a:srgbClr val="0070C0"/>
                </a:solidFill>
                <a:latin typeface="+mj-lt"/>
              </a:rPr>
              <a:t>Pvt.</a:t>
            </a:r>
            <a:r>
              <a:rPr lang="en-IN" sz="1800" dirty="0">
                <a:solidFill>
                  <a:srgbClr val="0070C0"/>
                </a:solidFill>
                <a:latin typeface="+mj-lt"/>
              </a:rPr>
              <a:t> Ltd. [2016 (10) TMI 1112 Bom HC]</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IN" sz="1800" dirty="0">
              <a:solidFill>
                <a:srgbClr val="0070C0"/>
              </a:solidFill>
              <a:latin typeface="Calibri" panose="020F0502020204030204"/>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IN" sz="1800" dirty="0">
              <a:solidFill>
                <a:srgbClr val="0070C0"/>
              </a:solidFill>
              <a:latin typeface="Calibri" panose="020F0502020204030204"/>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574675" indent="-285750">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5808656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Case Study II</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strike="noStrike" kern="1200" cap="none" spc="0" normalizeH="0" baseline="0" noProof="0" dirty="0">
                <a:ln>
                  <a:noFill/>
                </a:ln>
                <a:solidFill>
                  <a:srgbClr val="0070C0"/>
                </a:solidFill>
                <a:effectLst/>
                <a:uLnTx/>
                <a:uFillTx/>
                <a:latin typeface="+mj-lt"/>
                <a:ea typeface="+mn-ea"/>
                <a:cs typeface="+mn-cs"/>
              </a:rPr>
              <a:t>Power to issue SCN under S. 73, 74 (Proper Officer)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Definition: S. 2(91) – Commissioner or Officer to whom function is assigned by Board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S.3 – Power to government to appoint officers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S.4 – Appointment of officers by the board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S.5 – Duty of officer to perform the functions as assigned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Canon India – SC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Corresponding S.5A of customs missing in GST law</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Circulars and notifications under GST lacks power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88925" indent="0">
              <a:buNone/>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9469509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Order-in-Original</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88925" indent="0">
              <a:buNone/>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
        <p:nvSpPr>
          <p:cNvPr id="5" name="TextBox 4">
            <a:extLst>
              <a:ext uri="{FF2B5EF4-FFF2-40B4-BE49-F238E27FC236}">
                <a16:creationId xmlns:a16="http://schemas.microsoft.com/office/drawing/2014/main" id="{44F659C5-88FA-4AE1-0AA2-B2B83C9252A9}"/>
              </a:ext>
            </a:extLst>
          </p:cNvPr>
          <p:cNvSpPr txBox="1"/>
          <p:nvPr/>
        </p:nvSpPr>
        <p:spPr>
          <a:xfrm>
            <a:off x="3899971" y="2489812"/>
            <a:ext cx="4450815" cy="369332"/>
          </a:xfrm>
          <a:prstGeom prst="rect">
            <a:avLst/>
          </a:prstGeom>
          <a:noFill/>
          <a:ln w="19050">
            <a:solidFill>
              <a:srgbClr val="0070C0"/>
            </a:solidFill>
          </a:ln>
        </p:spPr>
        <p:txBody>
          <a:bodyPr wrap="square" rtlCol="0">
            <a:spAutoFit/>
          </a:bodyPr>
          <a:lstStyle/>
          <a:p>
            <a:r>
              <a:rPr lang="en-IN" dirty="0">
                <a:solidFill>
                  <a:srgbClr val="0070C0"/>
                </a:solidFill>
              </a:rPr>
              <a:t>O.I.O. passes within the stipulated time frame</a:t>
            </a:r>
          </a:p>
        </p:txBody>
      </p:sp>
      <p:sp>
        <p:nvSpPr>
          <p:cNvPr id="8" name="TextBox 7">
            <a:extLst>
              <a:ext uri="{FF2B5EF4-FFF2-40B4-BE49-F238E27FC236}">
                <a16:creationId xmlns:a16="http://schemas.microsoft.com/office/drawing/2014/main" id="{7D532E3D-DA22-15B4-A331-517647F2D250}"/>
              </a:ext>
            </a:extLst>
          </p:cNvPr>
          <p:cNvSpPr txBox="1"/>
          <p:nvPr/>
        </p:nvSpPr>
        <p:spPr>
          <a:xfrm>
            <a:off x="1861851" y="3429000"/>
            <a:ext cx="3172857" cy="2031325"/>
          </a:xfrm>
          <a:prstGeom prst="rect">
            <a:avLst/>
          </a:prstGeom>
          <a:noFill/>
          <a:ln w="28575">
            <a:solidFill>
              <a:srgbClr val="0070C0"/>
            </a:solidFill>
          </a:ln>
        </p:spPr>
        <p:txBody>
          <a:bodyPr wrap="square" rtlCol="0">
            <a:spAutoFit/>
          </a:bodyPr>
          <a:lstStyle/>
          <a:p>
            <a:pPr marL="285750" indent="-285750">
              <a:buFont typeface="Arial" panose="020B0604020202020204" pitchFamily="34" charset="0"/>
              <a:buChar char="•"/>
            </a:pPr>
            <a:r>
              <a:rPr lang="en-IN" dirty="0">
                <a:solidFill>
                  <a:srgbClr val="0070C0"/>
                </a:solidFill>
              </a:rPr>
              <a:t>Order not disputed</a:t>
            </a:r>
          </a:p>
          <a:p>
            <a:pPr marL="285750" indent="-285750">
              <a:buFont typeface="Arial" panose="020B0604020202020204" pitchFamily="34" charset="0"/>
              <a:buChar char="•"/>
            </a:pPr>
            <a:r>
              <a:rPr lang="en-IN" dirty="0">
                <a:solidFill>
                  <a:srgbClr val="0070C0"/>
                </a:solidFill>
              </a:rPr>
              <a:t>Irrespective, make a submission stating that payment of tax demanded is only to avoid litigation time and cost and not in agreement to the order</a:t>
            </a:r>
            <a:r>
              <a:rPr lang="en-IN" dirty="0"/>
              <a:t>.</a:t>
            </a:r>
          </a:p>
        </p:txBody>
      </p:sp>
      <p:sp>
        <p:nvSpPr>
          <p:cNvPr id="9" name="TextBox 8">
            <a:extLst>
              <a:ext uri="{FF2B5EF4-FFF2-40B4-BE49-F238E27FC236}">
                <a16:creationId xmlns:a16="http://schemas.microsoft.com/office/drawing/2014/main" id="{53127601-3673-ABCE-2A50-8CAE0424BF7B}"/>
              </a:ext>
            </a:extLst>
          </p:cNvPr>
          <p:cNvSpPr txBox="1"/>
          <p:nvPr/>
        </p:nvSpPr>
        <p:spPr>
          <a:xfrm>
            <a:off x="7024171" y="3405017"/>
            <a:ext cx="3172857" cy="2031325"/>
          </a:xfrm>
          <a:prstGeom prst="rect">
            <a:avLst/>
          </a:prstGeom>
          <a:noFill/>
          <a:ln w="28575">
            <a:solidFill>
              <a:srgbClr val="0070C0"/>
            </a:solidFill>
          </a:ln>
        </p:spPr>
        <p:txBody>
          <a:bodyPr wrap="square" rtlCol="0">
            <a:spAutoFit/>
          </a:bodyPr>
          <a:lstStyle/>
          <a:p>
            <a:pPr marL="285750" indent="-285750">
              <a:buFont typeface="Arial" panose="020B0604020202020204" pitchFamily="34" charset="0"/>
              <a:buChar char="•"/>
            </a:pPr>
            <a:r>
              <a:rPr lang="en-IN" dirty="0">
                <a:solidFill>
                  <a:srgbClr val="0070C0"/>
                </a:solidFill>
              </a:rPr>
              <a:t>Order disputed:</a:t>
            </a:r>
          </a:p>
          <a:p>
            <a:pPr marL="649287" indent="-285750">
              <a:buFont typeface="Courier New" panose="02070309020205020404" pitchFamily="49" charset="0"/>
              <a:buChar char="o"/>
            </a:pPr>
            <a:r>
              <a:rPr lang="en-IN" dirty="0">
                <a:solidFill>
                  <a:srgbClr val="0070C0"/>
                </a:solidFill>
              </a:rPr>
              <a:t>Appeal</a:t>
            </a:r>
          </a:p>
          <a:p>
            <a:pPr marL="649287" indent="-285750">
              <a:buFont typeface="Courier New" panose="02070309020205020404" pitchFamily="49" charset="0"/>
              <a:buChar char="o"/>
            </a:pPr>
            <a:r>
              <a:rPr lang="en-IN" dirty="0">
                <a:solidFill>
                  <a:srgbClr val="0070C0"/>
                </a:solidFill>
              </a:rPr>
              <a:t>Rectification</a:t>
            </a:r>
          </a:p>
          <a:p>
            <a:pPr marL="285750" indent="-285750">
              <a:buFont typeface="Arial" panose="020B0604020202020204" pitchFamily="34" charset="0"/>
              <a:buChar char="•"/>
            </a:pPr>
            <a:endParaRPr lang="en-IN" dirty="0"/>
          </a:p>
          <a:p>
            <a:pPr marL="285750" indent="-285750">
              <a:buFont typeface="Arial" panose="020B0604020202020204" pitchFamily="34" charset="0"/>
              <a:buChar char="•"/>
            </a:pPr>
            <a:endParaRPr lang="en-IN" dirty="0"/>
          </a:p>
          <a:p>
            <a:pPr marL="285750" indent="-285750">
              <a:buFont typeface="Arial" panose="020B0604020202020204" pitchFamily="34" charset="0"/>
              <a:buChar char="•"/>
            </a:pPr>
            <a:endParaRPr lang="en-IN" dirty="0"/>
          </a:p>
          <a:p>
            <a:endParaRPr lang="en-IN" dirty="0"/>
          </a:p>
        </p:txBody>
      </p:sp>
      <p:cxnSp>
        <p:nvCxnSpPr>
          <p:cNvPr id="11" name="Straight Arrow Connector 10">
            <a:extLst>
              <a:ext uri="{FF2B5EF4-FFF2-40B4-BE49-F238E27FC236}">
                <a16:creationId xmlns:a16="http://schemas.microsoft.com/office/drawing/2014/main" id="{0E9A2C2C-6C04-32F1-F73B-4F2477C53DC8}"/>
              </a:ext>
            </a:extLst>
          </p:cNvPr>
          <p:cNvCxnSpPr>
            <a:cxnSpLocks/>
          </p:cNvCxnSpPr>
          <p:nvPr/>
        </p:nvCxnSpPr>
        <p:spPr>
          <a:xfrm flipH="1">
            <a:off x="4594034" y="2859144"/>
            <a:ext cx="1501966" cy="4515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77A254ED-BA61-4546-D779-782BF5696BCD}"/>
              </a:ext>
            </a:extLst>
          </p:cNvPr>
          <p:cNvCxnSpPr/>
          <p:nvPr/>
        </p:nvCxnSpPr>
        <p:spPr>
          <a:xfrm>
            <a:off x="6096000" y="2859144"/>
            <a:ext cx="1538689" cy="4515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28830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noAutofit/>
          </a:bodyPr>
          <a:lstStyle/>
          <a:p>
            <a:pPr marL="2687638" indent="-2687638"/>
            <a:r>
              <a:rPr lang="en-IN" sz="3600" b="1" dirty="0">
                <a:solidFill>
                  <a:schemeClr val="bg1"/>
                </a:solidFill>
              </a:rPr>
              <a:t>Section 161: Rectification of error apparent on the face of record</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The authority who passed the order may rectify the error:</a:t>
            </a: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Suo-Moto</a:t>
            </a:r>
            <a:endParaRPr lang="en-US" sz="1800" dirty="0">
              <a:solidFill>
                <a:srgbClr val="0070C0"/>
              </a:solidFill>
              <a:latin typeface="+mj-lt"/>
            </a:endParaRP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Upon notice by any officer under the act</a:t>
            </a: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Upon notice by affected person</a:t>
            </a:r>
          </a:p>
          <a:p>
            <a:pPr marL="285750" indent="-285750">
              <a:defRPr/>
            </a:pPr>
            <a:r>
              <a:rPr lang="en-US" sz="1800" dirty="0">
                <a:solidFill>
                  <a:srgbClr val="0070C0"/>
                </a:solidFill>
                <a:latin typeface="+mj-lt"/>
              </a:rPr>
              <a:t>Rectification must be done within 6 months of the order. Additional 6 months time given in case of purely clerical mistake</a:t>
            </a:r>
          </a:p>
          <a:p>
            <a:pPr marL="285750" indent="-285750">
              <a:defRPr/>
            </a:pPr>
            <a:r>
              <a:rPr lang="en-US" sz="1800" dirty="0">
                <a:solidFill>
                  <a:srgbClr val="0070C0"/>
                </a:solidFill>
                <a:latin typeface="+mj-lt"/>
              </a:rPr>
              <a:t>No Pre-deposit in case of Rectification</a:t>
            </a:r>
          </a:p>
          <a:p>
            <a:pPr marL="285750" indent="-285750">
              <a:defRPr/>
            </a:pPr>
            <a:r>
              <a:rPr lang="en-US" sz="1800" dirty="0">
                <a:solidFill>
                  <a:srgbClr val="0070C0"/>
                </a:solidFill>
                <a:latin typeface="+mj-lt"/>
              </a:rPr>
              <a:t>Meaning of ‘error apparent on the face of record’</a:t>
            </a:r>
          </a:p>
          <a:p>
            <a:pPr marL="265113" indent="0">
              <a:buNone/>
              <a:defRPr/>
            </a:pPr>
            <a:r>
              <a:rPr lang="en-US" sz="1800" dirty="0">
                <a:solidFill>
                  <a:srgbClr val="0070C0"/>
                </a:solidFill>
                <a:latin typeface="+mj-lt"/>
              </a:rPr>
              <a:t>The High Court of Gujrat observed in the case of </a:t>
            </a:r>
            <a:r>
              <a:rPr lang="en-US" sz="1800" b="1" dirty="0">
                <a:solidFill>
                  <a:srgbClr val="0070C0"/>
                </a:solidFill>
                <a:latin typeface="+mj-lt"/>
              </a:rPr>
              <a:t>Crust Food Company v.  </a:t>
            </a:r>
            <a:r>
              <a:rPr lang="en-US" sz="1800" b="1" dirty="0" err="1">
                <a:solidFill>
                  <a:srgbClr val="0070C0"/>
                </a:solidFill>
                <a:latin typeface="+mj-lt"/>
              </a:rPr>
              <a:t>Asstt</a:t>
            </a:r>
            <a:r>
              <a:rPr lang="en-US" sz="1800" b="1" dirty="0">
                <a:solidFill>
                  <a:srgbClr val="0070C0"/>
                </a:solidFill>
                <a:latin typeface="+mj-lt"/>
              </a:rPr>
              <a:t>. </a:t>
            </a:r>
            <a:r>
              <a:rPr lang="en-US" sz="1800" b="1" dirty="0" err="1">
                <a:solidFill>
                  <a:srgbClr val="0070C0"/>
                </a:solidFill>
                <a:latin typeface="+mj-lt"/>
              </a:rPr>
              <a:t>Commr</a:t>
            </a:r>
            <a:r>
              <a:rPr lang="en-US" sz="1800" b="1" dirty="0">
                <a:solidFill>
                  <a:srgbClr val="0070C0"/>
                </a:solidFill>
                <a:latin typeface="+mj-lt"/>
              </a:rPr>
              <a:t>. of Central GST (Division-VI) [2018 (15) G.S.T.L. 519 (Guj.)</a:t>
            </a:r>
            <a:r>
              <a:rPr lang="en-US" sz="1800" dirty="0">
                <a:solidFill>
                  <a:srgbClr val="0070C0"/>
                </a:solidFill>
                <a:latin typeface="+mj-lt"/>
              </a:rPr>
              <a:t> as follows: </a:t>
            </a:r>
          </a:p>
          <a:p>
            <a:pPr marL="363538" indent="-98425">
              <a:buNone/>
              <a:defRPr/>
            </a:pPr>
            <a:r>
              <a:rPr lang="en-US" sz="1800" dirty="0">
                <a:solidFill>
                  <a:srgbClr val="0070C0"/>
                </a:solidFill>
                <a:latin typeface="+mj-lt"/>
              </a:rPr>
              <a:t> </a:t>
            </a: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88925" marR="0" lvl="0" indent="0" algn="l" defTabSz="914400" rtl="0" eaLnBrk="1" fontAlgn="auto" latinLnBrk="0" hangingPunct="1">
              <a:lnSpc>
                <a:spcPct val="90000"/>
              </a:lnSpc>
              <a:spcBef>
                <a:spcPts val="1000"/>
              </a:spcBef>
              <a:spcAft>
                <a:spcPts val="0"/>
              </a:spcAft>
              <a:buClrTx/>
              <a:buSzTx/>
              <a:buNone/>
              <a:tabLst/>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1800" dirty="0">
              <a:solidFill>
                <a:srgbClr val="0070C0"/>
              </a:solidFill>
              <a:latin typeface="Calibri" panose="020F0502020204030204"/>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1800" dirty="0">
              <a:solidFill>
                <a:srgbClr val="0070C0"/>
              </a:solidFill>
              <a:latin typeface="Calibri" panose="020F0502020204030204"/>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17480735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noAutofit/>
          </a:bodyPr>
          <a:lstStyle/>
          <a:p>
            <a:pPr marL="2687638" indent="-2687638"/>
            <a:r>
              <a:rPr lang="en-IN" sz="3600" b="1" dirty="0">
                <a:solidFill>
                  <a:schemeClr val="bg1"/>
                </a:solidFill>
              </a:rPr>
              <a:t>Section 161: Rectification of error apparent on the face of record</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3538" indent="-98425">
              <a:buNone/>
              <a:defRPr/>
            </a:pPr>
            <a:r>
              <a:rPr lang="en-US" sz="1800" i="1" dirty="0">
                <a:solidFill>
                  <a:srgbClr val="0070C0"/>
                </a:solidFill>
                <a:latin typeface="+mj-lt"/>
              </a:rPr>
              <a:t>“It can be seen from the above provision, if the matter has been considered and decided in any proceeding by way of appeal or revision relating to an order referred to in sub-section (1) the Central Excise Officer passing such order may, notwithstanding anything contained in any law for the time being in force, amend the order under that sub-section in relation to any matter other than the matter which has been so considered and decided, may be taken up for rectification of mistake …….”</a:t>
            </a:r>
          </a:p>
          <a:p>
            <a:pPr marL="363538" indent="-98425">
              <a:buNone/>
              <a:defRPr/>
            </a:pPr>
            <a:endParaRPr kumimoji="0" lang="en-US" sz="1800" b="0" i="0" u="none" strike="noStrike" kern="1200" cap="none" spc="0" normalizeH="0" baseline="0" noProof="0" dirty="0">
              <a:ln>
                <a:noFill/>
              </a:ln>
              <a:solidFill>
                <a:srgbClr val="0070C0"/>
              </a:solidFill>
              <a:effectLst/>
              <a:uLnTx/>
              <a:uFillTx/>
              <a:latin typeface="+mj-lt"/>
              <a:ea typeface="+mn-ea"/>
              <a:cs typeface="+mn-cs"/>
            </a:endParaRPr>
          </a:p>
          <a:p>
            <a:pPr marL="550863" indent="-285750">
              <a:defRPr/>
            </a:pPr>
            <a:r>
              <a:rPr lang="en-US" sz="1800" dirty="0">
                <a:solidFill>
                  <a:srgbClr val="0070C0"/>
                </a:solidFill>
                <a:latin typeface="+mj-lt"/>
              </a:rPr>
              <a:t>The Hon’ble Supreme Court held non consideration of binding decision of a superior court as a mistake apparent on the face of the record which could be rectified in </a:t>
            </a:r>
            <a:r>
              <a:rPr lang="en-US" sz="1800" b="1" i="1" dirty="0">
                <a:solidFill>
                  <a:srgbClr val="0070C0"/>
                </a:solidFill>
                <a:latin typeface="+mj-lt"/>
              </a:rPr>
              <a:t>Assistant Commissioner, Income Tax, </a:t>
            </a:r>
            <a:r>
              <a:rPr lang="en-US" sz="1800" b="1" i="1" dirty="0" err="1">
                <a:solidFill>
                  <a:srgbClr val="0070C0"/>
                </a:solidFill>
                <a:latin typeface="+mj-lt"/>
              </a:rPr>
              <a:t>Rajkok</a:t>
            </a:r>
            <a:r>
              <a:rPr lang="en-US" sz="1800" b="1" i="1" dirty="0">
                <a:solidFill>
                  <a:srgbClr val="0070C0"/>
                </a:solidFill>
                <a:latin typeface="+mj-lt"/>
              </a:rPr>
              <a:t> v Saurashtra Kutch Stock Exchange Limited [(2008) 14 SCC 171]  </a:t>
            </a:r>
            <a:endParaRPr kumimoji="0" lang="en-US" sz="1800" b="1" i="1" u="none" strike="noStrike" kern="1200" cap="none" spc="0" normalizeH="0" baseline="0" noProof="0" dirty="0">
              <a:ln>
                <a:noFill/>
              </a:ln>
              <a:solidFill>
                <a:srgbClr val="0070C0"/>
              </a:solidFill>
              <a:effectLst/>
              <a:uLnTx/>
              <a:uFillTx/>
              <a:latin typeface="+mj-lt"/>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0265114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normAutofit/>
          </a:bodyPr>
          <a:lstStyle/>
          <a:p>
            <a:pPr marL="2687638" indent="-2687638"/>
            <a:r>
              <a:rPr lang="en-IN" b="1" dirty="0">
                <a:solidFill>
                  <a:schemeClr val="bg1"/>
                </a:solidFill>
              </a:rPr>
              <a:t>Appeal</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US"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1800" dirty="0">
              <a:solidFill>
                <a:srgbClr val="0070C0"/>
              </a:solidFill>
              <a:latin typeface="Calibri" panose="020F0502020204030204"/>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sz="1800" dirty="0">
              <a:solidFill>
                <a:srgbClr val="0070C0"/>
              </a:solidFill>
              <a:latin typeface="Calibri" panose="020F0502020204030204"/>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
        <p:nvSpPr>
          <p:cNvPr id="8" name="TextBox 7">
            <a:extLst>
              <a:ext uri="{FF2B5EF4-FFF2-40B4-BE49-F238E27FC236}">
                <a16:creationId xmlns:a16="http://schemas.microsoft.com/office/drawing/2014/main" id="{BE2A879D-D52A-6B6C-F9E8-767964922F9C}"/>
              </a:ext>
            </a:extLst>
          </p:cNvPr>
          <p:cNvSpPr txBox="1"/>
          <p:nvPr/>
        </p:nvSpPr>
        <p:spPr>
          <a:xfrm>
            <a:off x="1057619" y="2978777"/>
            <a:ext cx="1355075" cy="646331"/>
          </a:xfrm>
          <a:prstGeom prst="rect">
            <a:avLst/>
          </a:prstGeom>
          <a:noFill/>
          <a:ln w="28575">
            <a:solidFill>
              <a:srgbClr val="0070C0"/>
            </a:solidFill>
          </a:ln>
        </p:spPr>
        <p:txBody>
          <a:bodyPr wrap="square" rtlCol="0">
            <a:spAutoFit/>
          </a:bodyPr>
          <a:lstStyle/>
          <a:p>
            <a:r>
              <a:rPr lang="en-IN" dirty="0"/>
              <a:t>Adjudicating Authority</a:t>
            </a:r>
          </a:p>
        </p:txBody>
      </p:sp>
      <p:cxnSp>
        <p:nvCxnSpPr>
          <p:cNvPr id="10" name="Straight Arrow Connector 9">
            <a:extLst>
              <a:ext uri="{FF2B5EF4-FFF2-40B4-BE49-F238E27FC236}">
                <a16:creationId xmlns:a16="http://schemas.microsoft.com/office/drawing/2014/main" id="{113959DC-4731-7995-91B2-E3DBF99BC883}"/>
              </a:ext>
            </a:extLst>
          </p:cNvPr>
          <p:cNvCxnSpPr>
            <a:cxnSpLocks/>
          </p:cNvCxnSpPr>
          <p:nvPr/>
        </p:nvCxnSpPr>
        <p:spPr>
          <a:xfrm>
            <a:off x="2412694" y="3142654"/>
            <a:ext cx="5781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6B2BBC3-C013-7C11-C9AF-500B60F0D266}"/>
              </a:ext>
            </a:extLst>
          </p:cNvPr>
          <p:cNvSpPr txBox="1"/>
          <p:nvPr/>
        </p:nvSpPr>
        <p:spPr>
          <a:xfrm>
            <a:off x="3042979" y="2960391"/>
            <a:ext cx="1355075" cy="646331"/>
          </a:xfrm>
          <a:prstGeom prst="rect">
            <a:avLst/>
          </a:prstGeom>
          <a:noFill/>
          <a:ln w="28575">
            <a:solidFill>
              <a:srgbClr val="0070C0"/>
            </a:solidFill>
          </a:ln>
        </p:spPr>
        <p:txBody>
          <a:bodyPr wrap="square" rtlCol="0">
            <a:spAutoFit/>
          </a:bodyPr>
          <a:lstStyle/>
          <a:p>
            <a:r>
              <a:rPr lang="en-IN" dirty="0"/>
              <a:t>Appellate Authority</a:t>
            </a:r>
          </a:p>
        </p:txBody>
      </p:sp>
      <p:cxnSp>
        <p:nvCxnSpPr>
          <p:cNvPr id="16" name="Straight Arrow Connector 15">
            <a:extLst>
              <a:ext uri="{FF2B5EF4-FFF2-40B4-BE49-F238E27FC236}">
                <a16:creationId xmlns:a16="http://schemas.microsoft.com/office/drawing/2014/main" id="{6125F996-E048-0251-9A83-89DF37936298}"/>
              </a:ext>
            </a:extLst>
          </p:cNvPr>
          <p:cNvCxnSpPr/>
          <p:nvPr/>
        </p:nvCxnSpPr>
        <p:spPr>
          <a:xfrm>
            <a:off x="4433268" y="3144042"/>
            <a:ext cx="50873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486CFEFA-E9C7-1525-F457-3E458028B79B}"/>
              </a:ext>
            </a:extLst>
          </p:cNvPr>
          <p:cNvSpPr txBox="1"/>
          <p:nvPr/>
        </p:nvSpPr>
        <p:spPr>
          <a:xfrm>
            <a:off x="4975654" y="2974554"/>
            <a:ext cx="1355075" cy="646331"/>
          </a:xfrm>
          <a:prstGeom prst="rect">
            <a:avLst/>
          </a:prstGeom>
          <a:noFill/>
          <a:ln w="28575">
            <a:solidFill>
              <a:srgbClr val="0070C0"/>
            </a:solidFill>
          </a:ln>
        </p:spPr>
        <p:txBody>
          <a:bodyPr wrap="square" rtlCol="0">
            <a:spAutoFit/>
          </a:bodyPr>
          <a:lstStyle/>
          <a:p>
            <a:r>
              <a:rPr lang="en-IN" dirty="0"/>
              <a:t>Appellate Tribunal</a:t>
            </a:r>
          </a:p>
        </p:txBody>
      </p:sp>
      <p:cxnSp>
        <p:nvCxnSpPr>
          <p:cNvPr id="20" name="Straight Arrow Connector 19">
            <a:extLst>
              <a:ext uri="{FF2B5EF4-FFF2-40B4-BE49-F238E27FC236}">
                <a16:creationId xmlns:a16="http://schemas.microsoft.com/office/drawing/2014/main" id="{186DA7AE-46A3-6842-1660-419D24105D57}"/>
              </a:ext>
            </a:extLst>
          </p:cNvPr>
          <p:cNvCxnSpPr>
            <a:cxnSpLocks/>
          </p:cNvCxnSpPr>
          <p:nvPr/>
        </p:nvCxnSpPr>
        <p:spPr>
          <a:xfrm flipV="1">
            <a:off x="6315887" y="2721303"/>
            <a:ext cx="584076" cy="5472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5B92A1F2-3D07-D00B-CB9F-8ED2F6583CEE}"/>
              </a:ext>
            </a:extLst>
          </p:cNvPr>
          <p:cNvSpPr txBox="1"/>
          <p:nvPr/>
        </p:nvSpPr>
        <p:spPr>
          <a:xfrm>
            <a:off x="8788210" y="4344951"/>
            <a:ext cx="1355075" cy="646331"/>
          </a:xfrm>
          <a:prstGeom prst="rect">
            <a:avLst/>
          </a:prstGeom>
          <a:noFill/>
          <a:ln w="28575">
            <a:solidFill>
              <a:srgbClr val="0070C0"/>
            </a:solidFill>
          </a:ln>
        </p:spPr>
        <p:txBody>
          <a:bodyPr wrap="square" rtlCol="0">
            <a:spAutoFit/>
          </a:bodyPr>
          <a:lstStyle/>
          <a:p>
            <a:r>
              <a:rPr lang="en-IN" dirty="0"/>
              <a:t>High Court</a:t>
            </a:r>
          </a:p>
          <a:p>
            <a:endParaRPr lang="en-IN" dirty="0"/>
          </a:p>
        </p:txBody>
      </p:sp>
      <p:cxnSp>
        <p:nvCxnSpPr>
          <p:cNvPr id="23" name="Straight Arrow Connector 22">
            <a:extLst>
              <a:ext uri="{FF2B5EF4-FFF2-40B4-BE49-F238E27FC236}">
                <a16:creationId xmlns:a16="http://schemas.microsoft.com/office/drawing/2014/main" id="{06EDF67B-A42F-786C-D44D-C58835AEE094}"/>
              </a:ext>
            </a:extLst>
          </p:cNvPr>
          <p:cNvCxnSpPr>
            <a:cxnSpLocks/>
          </p:cNvCxnSpPr>
          <p:nvPr/>
        </p:nvCxnSpPr>
        <p:spPr>
          <a:xfrm>
            <a:off x="8348203" y="2960391"/>
            <a:ext cx="60647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53735D32-5491-18BA-369B-98049408281F}"/>
              </a:ext>
            </a:extLst>
          </p:cNvPr>
          <p:cNvSpPr txBox="1"/>
          <p:nvPr/>
        </p:nvSpPr>
        <p:spPr>
          <a:xfrm>
            <a:off x="8954673" y="2522418"/>
            <a:ext cx="1355075" cy="646331"/>
          </a:xfrm>
          <a:prstGeom prst="rect">
            <a:avLst/>
          </a:prstGeom>
          <a:noFill/>
          <a:ln w="28575">
            <a:solidFill>
              <a:srgbClr val="0070C0"/>
            </a:solidFill>
          </a:ln>
        </p:spPr>
        <p:txBody>
          <a:bodyPr wrap="square" rtlCol="0">
            <a:spAutoFit/>
          </a:bodyPr>
          <a:lstStyle/>
          <a:p>
            <a:r>
              <a:rPr lang="en-IN" dirty="0"/>
              <a:t>Supreme Court</a:t>
            </a:r>
          </a:p>
        </p:txBody>
      </p:sp>
      <p:sp>
        <p:nvSpPr>
          <p:cNvPr id="9" name="TextBox 8">
            <a:extLst>
              <a:ext uri="{FF2B5EF4-FFF2-40B4-BE49-F238E27FC236}">
                <a16:creationId xmlns:a16="http://schemas.microsoft.com/office/drawing/2014/main" id="{5CD559A4-A279-B34B-9D34-D42A7459A1C6}"/>
              </a:ext>
            </a:extLst>
          </p:cNvPr>
          <p:cNvSpPr txBox="1"/>
          <p:nvPr/>
        </p:nvSpPr>
        <p:spPr>
          <a:xfrm>
            <a:off x="6961014" y="2127183"/>
            <a:ext cx="1355075" cy="1754326"/>
          </a:xfrm>
          <a:prstGeom prst="rect">
            <a:avLst/>
          </a:prstGeom>
          <a:noFill/>
          <a:ln w="28575">
            <a:solidFill>
              <a:srgbClr val="0070C0"/>
            </a:solidFill>
          </a:ln>
        </p:spPr>
        <p:txBody>
          <a:bodyPr wrap="square" rtlCol="0">
            <a:spAutoFit/>
          </a:bodyPr>
          <a:lstStyle/>
          <a:p>
            <a:r>
              <a:rPr lang="en-IN" dirty="0"/>
              <a:t>National Bench</a:t>
            </a:r>
          </a:p>
          <a:p>
            <a:r>
              <a:rPr lang="en-IN" dirty="0"/>
              <a:t>(Place of supply related issues)</a:t>
            </a:r>
          </a:p>
        </p:txBody>
      </p:sp>
      <p:sp>
        <p:nvSpPr>
          <p:cNvPr id="15" name="TextBox 14">
            <a:extLst>
              <a:ext uri="{FF2B5EF4-FFF2-40B4-BE49-F238E27FC236}">
                <a16:creationId xmlns:a16="http://schemas.microsoft.com/office/drawing/2014/main" id="{A50A28C8-84BD-7C57-570B-E25F7970797D}"/>
              </a:ext>
            </a:extLst>
          </p:cNvPr>
          <p:cNvSpPr txBox="1"/>
          <p:nvPr/>
        </p:nvSpPr>
        <p:spPr>
          <a:xfrm>
            <a:off x="6983432" y="4255572"/>
            <a:ext cx="1200737" cy="1200329"/>
          </a:xfrm>
          <a:prstGeom prst="rect">
            <a:avLst/>
          </a:prstGeom>
          <a:noFill/>
          <a:ln w="28575">
            <a:solidFill>
              <a:srgbClr val="0070C0"/>
            </a:solidFill>
          </a:ln>
        </p:spPr>
        <p:txBody>
          <a:bodyPr wrap="square" rtlCol="0">
            <a:spAutoFit/>
          </a:bodyPr>
          <a:lstStyle/>
          <a:p>
            <a:r>
              <a:rPr lang="en-IN" dirty="0"/>
              <a:t>State Bench</a:t>
            </a:r>
          </a:p>
          <a:p>
            <a:r>
              <a:rPr lang="en-IN" dirty="0"/>
              <a:t>(Other Issues)</a:t>
            </a:r>
          </a:p>
        </p:txBody>
      </p:sp>
      <p:cxnSp>
        <p:nvCxnSpPr>
          <p:cNvPr id="19" name="Straight Arrow Connector 18">
            <a:extLst>
              <a:ext uri="{FF2B5EF4-FFF2-40B4-BE49-F238E27FC236}">
                <a16:creationId xmlns:a16="http://schemas.microsoft.com/office/drawing/2014/main" id="{00C37AF6-0D02-08D4-FFF6-73F96F7D31CA}"/>
              </a:ext>
            </a:extLst>
          </p:cNvPr>
          <p:cNvCxnSpPr>
            <a:cxnSpLocks/>
            <a:stCxn id="17" idx="3"/>
          </p:cNvCxnSpPr>
          <p:nvPr/>
        </p:nvCxnSpPr>
        <p:spPr>
          <a:xfrm>
            <a:off x="6330729" y="3297720"/>
            <a:ext cx="569234" cy="10904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D4B80A51-DAFF-BF86-BD73-AF673C685321}"/>
              </a:ext>
            </a:extLst>
          </p:cNvPr>
          <p:cNvCxnSpPr/>
          <p:nvPr/>
        </p:nvCxnSpPr>
        <p:spPr>
          <a:xfrm>
            <a:off x="8184169" y="4668117"/>
            <a:ext cx="4965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C9FDAE8B-B79D-4F56-D718-1188FC9AE152}"/>
              </a:ext>
            </a:extLst>
          </p:cNvPr>
          <p:cNvCxnSpPr>
            <a:cxnSpLocks/>
          </p:cNvCxnSpPr>
          <p:nvPr/>
        </p:nvCxnSpPr>
        <p:spPr>
          <a:xfrm flipV="1">
            <a:off x="9465747" y="3297719"/>
            <a:ext cx="0" cy="9578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1992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320041" y="365125"/>
            <a:ext cx="9311639" cy="1325563"/>
          </a:xfrm>
          <a:solidFill>
            <a:srgbClr val="0070C0"/>
          </a:solidFill>
          <a:ln>
            <a:solidFill>
              <a:schemeClr val="accent1"/>
            </a:solidFill>
          </a:ln>
        </p:spPr>
        <p:txBody>
          <a:bodyPr/>
          <a:lstStyle/>
          <a:p>
            <a:r>
              <a:rPr lang="en-IN" b="1" dirty="0">
                <a:solidFill>
                  <a:schemeClr val="bg1"/>
                </a:solidFill>
              </a:rPr>
              <a:t>Section 65: Audit</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320041" y="1825625"/>
            <a:ext cx="11033758" cy="4667250"/>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457200" y="1870075"/>
            <a:ext cx="10774680" cy="4486273"/>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4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85750" indent="-285750">
              <a:buFont typeface="Arial" panose="020B0604020202020204" pitchFamily="34" charset="0"/>
              <a:buChar char="•"/>
            </a:pPr>
            <a:r>
              <a:rPr lang="en-US" sz="1800" dirty="0">
                <a:solidFill>
                  <a:srgbClr val="0070C0"/>
                </a:solidFill>
              </a:rPr>
              <a:t>Commissioner or any other Officer </a:t>
            </a:r>
            <a:r>
              <a:rPr lang="en-US" sz="1800" dirty="0" err="1">
                <a:solidFill>
                  <a:srgbClr val="0070C0"/>
                </a:solidFill>
              </a:rPr>
              <a:t>authorised</a:t>
            </a:r>
            <a:r>
              <a:rPr lang="en-US" sz="1800" dirty="0">
                <a:solidFill>
                  <a:srgbClr val="0070C0"/>
                </a:solidFill>
              </a:rPr>
              <a:t> by him can order an audit</a:t>
            </a:r>
          </a:p>
          <a:p>
            <a:pPr marL="285750" indent="-285750">
              <a:buFont typeface="Arial" panose="020B0604020202020204" pitchFamily="34" charset="0"/>
              <a:buChar char="•"/>
            </a:pPr>
            <a:r>
              <a:rPr lang="en-US" sz="1800" dirty="0">
                <a:solidFill>
                  <a:srgbClr val="0070C0"/>
                </a:solidFill>
              </a:rPr>
              <a:t>Advance Notice of minimum 15 days to assessee</a:t>
            </a:r>
          </a:p>
          <a:p>
            <a:pPr marL="285750" indent="-285750">
              <a:buFont typeface="Arial" panose="020B0604020202020204" pitchFamily="34" charset="0"/>
              <a:buChar char="•"/>
            </a:pPr>
            <a:r>
              <a:rPr lang="en-US" sz="1800" dirty="0">
                <a:solidFill>
                  <a:srgbClr val="0070C0"/>
                </a:solidFill>
              </a:rPr>
              <a:t>Audit to be completed in 3 months extendable </a:t>
            </a:r>
            <a:r>
              <a:rPr lang="en-US" sz="1800" dirty="0" err="1">
                <a:solidFill>
                  <a:srgbClr val="0070C0"/>
                </a:solidFill>
              </a:rPr>
              <a:t>upto</a:t>
            </a:r>
            <a:r>
              <a:rPr lang="en-US" sz="1800" dirty="0">
                <a:solidFill>
                  <a:srgbClr val="0070C0"/>
                </a:solidFill>
              </a:rPr>
              <a:t> 6 months</a:t>
            </a:r>
          </a:p>
          <a:p>
            <a:pPr marL="285750" indent="-285750">
              <a:buFont typeface="Arial" panose="020B0604020202020204" pitchFamily="34" charset="0"/>
              <a:buChar char="•"/>
            </a:pPr>
            <a:r>
              <a:rPr lang="en-US" sz="1800" dirty="0">
                <a:solidFill>
                  <a:srgbClr val="0070C0"/>
                </a:solidFill>
              </a:rPr>
              <a:t>Report submitted to “proper officer” who shares findings with assessee within 30 days</a:t>
            </a:r>
          </a:p>
          <a:p>
            <a:pPr marL="285750" indent="-285750">
              <a:buFont typeface="Arial" panose="020B0604020202020204" pitchFamily="34" charset="0"/>
              <a:buChar char="•"/>
            </a:pPr>
            <a:r>
              <a:rPr lang="en-US" sz="1800" dirty="0">
                <a:solidFill>
                  <a:srgbClr val="0070C0"/>
                </a:solidFill>
              </a:rPr>
              <a:t>SCN issued in case of any defect or discrepancy</a:t>
            </a: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76E71921-2A23-621A-0F4A-3F470776F90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B296902B-DFAF-C0D5-AEA7-00262AACD5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7386738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normAutofit/>
          </a:bodyPr>
          <a:lstStyle/>
          <a:p>
            <a:pPr marL="2874963" indent="-2874963"/>
            <a:r>
              <a:rPr lang="en-IN" b="1" dirty="0">
                <a:solidFill>
                  <a:schemeClr val="bg1"/>
                </a:solidFill>
              </a:rPr>
              <a:t>Section 107: Appeals to Appellate Authority</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50863" indent="-285750">
              <a:defRPr/>
            </a:pPr>
            <a:r>
              <a:rPr lang="en-US" sz="1800" dirty="0">
                <a:solidFill>
                  <a:srgbClr val="0070C0"/>
                </a:solidFill>
                <a:latin typeface="+mj-lt"/>
              </a:rPr>
              <a:t>Appeal must be filed within 3 months of passing of order. </a:t>
            </a:r>
          </a:p>
          <a:p>
            <a:pPr marL="550863" indent="-285750">
              <a:defRPr/>
            </a:pPr>
            <a:r>
              <a:rPr lang="en-US" sz="1800" dirty="0">
                <a:solidFill>
                  <a:srgbClr val="0070C0"/>
                </a:solidFill>
                <a:latin typeface="+mj-lt"/>
              </a:rPr>
              <a:t>In rare cases only, delay may be condoned and an additional period of one month may be granted by the Commissioner. </a:t>
            </a:r>
          </a:p>
          <a:p>
            <a:pPr marL="550863" indent="-285750">
              <a:defRPr/>
            </a:pPr>
            <a:r>
              <a:rPr lang="en-US" sz="1800" dirty="0">
                <a:solidFill>
                  <a:srgbClr val="0070C0"/>
                </a:solidFill>
                <a:latin typeface="+mj-lt"/>
              </a:rPr>
              <a:t>Delay in filing GST Appeal - Third Line Creation [W.P.A 17477 of 2023-Calcutta High Court]</a:t>
            </a:r>
          </a:p>
          <a:p>
            <a:pPr marL="550863" indent="-285750">
              <a:defRPr/>
            </a:pPr>
            <a:r>
              <a:rPr lang="en-US" sz="1800" dirty="0">
                <a:solidFill>
                  <a:srgbClr val="0070C0"/>
                </a:solidFill>
                <a:latin typeface="+mj-lt"/>
              </a:rPr>
              <a:t>Condonation beyond limit not allowed: Singh Enterprises [2008 (221) E.L.T. 163 (S.C.)] </a:t>
            </a:r>
          </a:p>
          <a:p>
            <a:pPr marL="550863" indent="-285750">
              <a:defRPr/>
            </a:pPr>
            <a:r>
              <a:rPr lang="en-US" sz="1800" dirty="0">
                <a:solidFill>
                  <a:srgbClr val="0070C0"/>
                </a:solidFill>
                <a:latin typeface="+mj-lt"/>
              </a:rPr>
              <a:t>Department can also appeal against its own order [S.107(2)]</a:t>
            </a:r>
          </a:p>
          <a:p>
            <a:pPr marL="550863" indent="-285750">
              <a:defRPr/>
            </a:pPr>
            <a:r>
              <a:rPr lang="en-US" sz="1800" dirty="0">
                <a:solidFill>
                  <a:srgbClr val="0070C0"/>
                </a:solidFill>
                <a:latin typeface="+mj-lt"/>
              </a:rPr>
              <a:t>Recovery proceedings deemed to be stayed upon filing of appeal</a:t>
            </a:r>
          </a:p>
          <a:p>
            <a:pPr marL="550863" indent="-285750">
              <a:defRPr/>
            </a:pPr>
            <a:r>
              <a:rPr kumimoji="0" lang="en-US" sz="1800" u="none" strike="noStrike" kern="1200" cap="none" spc="0" normalizeH="0" baseline="0" noProof="0" dirty="0">
                <a:ln>
                  <a:noFill/>
                </a:ln>
                <a:solidFill>
                  <a:srgbClr val="0070C0"/>
                </a:solidFill>
                <a:effectLst/>
                <a:uLnTx/>
                <a:uFillTx/>
                <a:latin typeface="+mj-lt"/>
                <a:ea typeface="+mn-ea"/>
                <a:cs typeface="+mn-cs"/>
              </a:rPr>
              <a:t>Appeal to be decided within 1 year</a:t>
            </a:r>
            <a:r>
              <a:rPr lang="en-US" sz="1800" dirty="0">
                <a:solidFill>
                  <a:srgbClr val="0070C0"/>
                </a:solidFill>
                <a:latin typeface="+mj-lt"/>
              </a:rPr>
              <a:t>, wherever possible</a:t>
            </a:r>
            <a:r>
              <a:rPr lang="en-US" sz="1800" dirty="0">
                <a:solidFill>
                  <a:srgbClr val="0070C0"/>
                </a:solidFill>
                <a:latin typeface="Calibri" panose="020F0502020204030204"/>
              </a:rPr>
              <a:t>.</a:t>
            </a:r>
          </a:p>
          <a:p>
            <a:pPr marL="550863" indent="-285750">
              <a:defRPr/>
            </a:pPr>
            <a:r>
              <a:rPr kumimoji="0" lang="en-US" sz="1800" b="1" u="sng" strike="noStrike" kern="1200" cap="none" spc="0" normalizeH="0" baseline="0" noProof="0" dirty="0">
                <a:ln>
                  <a:noFill/>
                </a:ln>
                <a:solidFill>
                  <a:srgbClr val="0070C0"/>
                </a:solidFill>
                <a:effectLst/>
                <a:uLnTx/>
                <a:uFillTx/>
                <a:latin typeface="+mj-lt"/>
                <a:ea typeface="+mn-ea"/>
                <a:cs typeface="+mn-cs"/>
              </a:rPr>
              <a:t>New Notification No. 53/2023- Amnesty to file Appeal under GST </a:t>
            </a: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0506516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normAutofit/>
          </a:bodyPr>
          <a:lstStyle/>
          <a:p>
            <a:pPr marL="2874963" indent="-2874963"/>
            <a:r>
              <a:rPr lang="en-IN" b="1" dirty="0">
                <a:solidFill>
                  <a:schemeClr val="bg1"/>
                </a:solidFill>
              </a:rPr>
              <a:t>Section 107: Appeals to Appellate Authority</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50863" indent="-285750">
              <a:defRPr/>
            </a:pPr>
            <a:r>
              <a:rPr kumimoji="0" lang="en-US" sz="1800" u="none" strike="noStrike" kern="1200" cap="none" spc="0" normalizeH="0" baseline="0" noProof="0" dirty="0">
                <a:ln>
                  <a:noFill/>
                </a:ln>
                <a:solidFill>
                  <a:srgbClr val="0070C0"/>
                </a:solidFill>
                <a:effectLst/>
                <a:uLnTx/>
                <a:uFillTx/>
                <a:latin typeface="+mj-lt"/>
                <a:ea typeface="+mn-ea"/>
                <a:cs typeface="+mn-cs"/>
              </a:rPr>
              <a:t>Appellate Authority</a:t>
            </a:r>
            <a:r>
              <a:rPr kumimoji="0" lang="en-US" sz="1800" u="none" strike="noStrike" kern="1200" cap="none" spc="0" normalizeH="0" baseline="0" noProof="0" dirty="0">
                <a:ln>
                  <a:noFill/>
                </a:ln>
                <a:solidFill>
                  <a:srgbClr val="0070C0"/>
                </a:solidFill>
                <a:effectLst/>
                <a:uLnTx/>
                <a:uFillTx/>
                <a:latin typeface="Calibri" panose="020F0502020204030204"/>
                <a:ea typeface="+mn-ea"/>
                <a:cs typeface="+mn-cs"/>
              </a:rPr>
              <a:t>:</a:t>
            </a:r>
          </a:p>
          <a:p>
            <a:pPr marL="550863" indent="-285750">
              <a:defRPr/>
            </a:pPr>
            <a:endParaRPr kumimoji="0" lang="en-US" sz="180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graphicFrame>
        <p:nvGraphicFramePr>
          <p:cNvPr id="5" name="Table 4">
            <a:extLst>
              <a:ext uri="{FF2B5EF4-FFF2-40B4-BE49-F238E27FC236}">
                <a16:creationId xmlns:a16="http://schemas.microsoft.com/office/drawing/2014/main" id="{65BFDA4D-3005-42F4-B734-014BDBBA4EAF}"/>
              </a:ext>
            </a:extLst>
          </p:cNvPr>
          <p:cNvGraphicFramePr>
            <a:graphicFrameLocks noGrp="1"/>
          </p:cNvGraphicFramePr>
          <p:nvPr>
            <p:extLst>
              <p:ext uri="{D42A27DB-BD31-4B8C-83A1-F6EECF244321}">
                <p14:modId xmlns:p14="http://schemas.microsoft.com/office/powerpoint/2010/main" val="2624202558"/>
              </p:ext>
            </p:extLst>
          </p:nvPr>
        </p:nvGraphicFramePr>
        <p:xfrm>
          <a:off x="1225770" y="2469181"/>
          <a:ext cx="9309254" cy="1463040"/>
        </p:xfrm>
        <a:graphic>
          <a:graphicData uri="http://schemas.openxmlformats.org/drawingml/2006/table">
            <a:tbl>
              <a:tblPr firstRow="1" bandRow="1">
                <a:tableStyleId>{3B4B98B0-60AC-42C2-AFA5-B58CD77FA1E5}</a:tableStyleId>
              </a:tblPr>
              <a:tblGrid>
                <a:gridCol w="4654627">
                  <a:extLst>
                    <a:ext uri="{9D8B030D-6E8A-4147-A177-3AD203B41FA5}">
                      <a16:colId xmlns:a16="http://schemas.microsoft.com/office/drawing/2014/main" val="1685682246"/>
                    </a:ext>
                  </a:extLst>
                </a:gridCol>
                <a:gridCol w="4654627">
                  <a:extLst>
                    <a:ext uri="{9D8B030D-6E8A-4147-A177-3AD203B41FA5}">
                      <a16:colId xmlns:a16="http://schemas.microsoft.com/office/drawing/2014/main" val="4029971702"/>
                    </a:ext>
                  </a:extLst>
                </a:gridCol>
              </a:tblGrid>
              <a:tr h="330073">
                <a:tc>
                  <a:txBody>
                    <a:bodyPr/>
                    <a:lstStyle/>
                    <a:p>
                      <a:r>
                        <a:rPr lang="en-IN" dirty="0">
                          <a:solidFill>
                            <a:srgbClr val="0070C0"/>
                          </a:solidFill>
                        </a:rPr>
                        <a:t>Order Passed</a:t>
                      </a:r>
                    </a:p>
                  </a:txBody>
                  <a:tcPr/>
                </a:tc>
                <a:tc>
                  <a:txBody>
                    <a:bodyPr/>
                    <a:lstStyle/>
                    <a:p>
                      <a:r>
                        <a:rPr lang="en-IN" dirty="0">
                          <a:solidFill>
                            <a:srgbClr val="0070C0"/>
                          </a:solidFill>
                        </a:rPr>
                        <a:t>Appellate Authority</a:t>
                      </a:r>
                    </a:p>
                  </a:txBody>
                  <a:tcPr/>
                </a:tc>
                <a:extLst>
                  <a:ext uri="{0D108BD9-81ED-4DB2-BD59-A6C34878D82A}">
                    <a16:rowId xmlns:a16="http://schemas.microsoft.com/office/drawing/2014/main" val="483475305"/>
                  </a:ext>
                </a:extLst>
              </a:tr>
              <a:tr h="277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Assistant Commissioner/Deputy Commissioner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Joint Commissioner/Additional Commissioner</a:t>
                      </a:r>
                    </a:p>
                  </a:txBody>
                  <a:tcPr/>
                </a:tc>
                <a:extLst>
                  <a:ext uri="{0D108BD9-81ED-4DB2-BD59-A6C34878D82A}">
                    <a16:rowId xmlns:a16="http://schemas.microsoft.com/office/drawing/2014/main" val="2357052105"/>
                  </a:ext>
                </a:extLst>
              </a:tr>
              <a:tr h="1876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Joint Commissioner/Additional Commissioner</a:t>
                      </a:r>
                    </a:p>
                  </a:txBody>
                  <a:tcPr/>
                </a:tc>
                <a:tc>
                  <a:txBody>
                    <a:bodyPr/>
                    <a:lstStyle/>
                    <a:p>
                      <a:r>
                        <a:rPr lang="en-IN" dirty="0">
                          <a:solidFill>
                            <a:srgbClr val="0070C0"/>
                          </a:solidFill>
                        </a:rPr>
                        <a:t>Commissioner Appeal</a:t>
                      </a:r>
                    </a:p>
                  </a:txBody>
                  <a:tcPr/>
                </a:tc>
                <a:extLst>
                  <a:ext uri="{0D108BD9-81ED-4DB2-BD59-A6C34878D82A}">
                    <a16:rowId xmlns:a16="http://schemas.microsoft.com/office/drawing/2014/main" val="4202636967"/>
                  </a:ext>
                </a:extLst>
              </a:tr>
              <a:tr h="3401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Commissioner/Commissioner Appeal</a:t>
                      </a:r>
                    </a:p>
                  </a:txBody>
                  <a:tcPr/>
                </a:tc>
                <a:tc>
                  <a:txBody>
                    <a:bodyPr/>
                    <a:lstStyle/>
                    <a:p>
                      <a:r>
                        <a:rPr lang="en-IN" dirty="0">
                          <a:solidFill>
                            <a:srgbClr val="0070C0"/>
                          </a:solidFill>
                        </a:rPr>
                        <a:t>Tribunal</a:t>
                      </a:r>
                    </a:p>
                  </a:txBody>
                  <a:tcPr/>
                </a:tc>
                <a:extLst>
                  <a:ext uri="{0D108BD9-81ED-4DB2-BD59-A6C34878D82A}">
                    <a16:rowId xmlns:a16="http://schemas.microsoft.com/office/drawing/2014/main" val="2314854130"/>
                  </a:ext>
                </a:extLst>
              </a:tr>
            </a:tbl>
          </a:graphicData>
        </a:graphic>
      </p:graphicFrame>
    </p:spTree>
    <p:extLst>
      <p:ext uri="{BB962C8B-B14F-4D97-AF65-F5344CB8AC3E}">
        <p14:creationId xmlns:p14="http://schemas.microsoft.com/office/powerpoint/2010/main" val="1962921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normAutofit/>
          </a:bodyPr>
          <a:lstStyle/>
          <a:p>
            <a:pPr marL="2874963" indent="-2874963"/>
            <a:r>
              <a:rPr lang="en-IN" b="1" dirty="0">
                <a:solidFill>
                  <a:schemeClr val="bg1"/>
                </a:solidFill>
              </a:rPr>
              <a:t>Time Limit to file Appeal</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65113" indent="0">
              <a:buNone/>
              <a:defRPr/>
            </a:pPr>
            <a:endParaRPr kumimoji="0" lang="en-US" sz="1800" u="none" strike="noStrike" kern="1200" cap="none" spc="0" normalizeH="0" baseline="0" noProof="0" dirty="0">
              <a:ln>
                <a:noFill/>
              </a:ln>
              <a:solidFill>
                <a:srgbClr val="0070C0"/>
              </a:solidFill>
              <a:effectLst/>
              <a:uLnTx/>
              <a:uFillTx/>
              <a:latin typeface="Calibri" panose="020F0502020204030204"/>
              <a:ea typeface="+mn-ea"/>
              <a:cs typeface="+mn-cs"/>
            </a:endParaRPr>
          </a:p>
          <a:p>
            <a:pPr marL="550863" indent="-285750">
              <a:defRPr/>
            </a:pPr>
            <a:endParaRPr kumimoji="0" lang="en-US" sz="180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graphicFrame>
        <p:nvGraphicFramePr>
          <p:cNvPr id="5" name="Table 4">
            <a:extLst>
              <a:ext uri="{FF2B5EF4-FFF2-40B4-BE49-F238E27FC236}">
                <a16:creationId xmlns:a16="http://schemas.microsoft.com/office/drawing/2014/main" id="{65BFDA4D-3005-42F4-B734-014BDBBA4EAF}"/>
              </a:ext>
            </a:extLst>
          </p:cNvPr>
          <p:cNvGraphicFramePr>
            <a:graphicFrameLocks noGrp="1"/>
          </p:cNvGraphicFramePr>
          <p:nvPr>
            <p:extLst>
              <p:ext uri="{D42A27DB-BD31-4B8C-83A1-F6EECF244321}">
                <p14:modId xmlns:p14="http://schemas.microsoft.com/office/powerpoint/2010/main" val="1391493741"/>
              </p:ext>
            </p:extLst>
          </p:nvPr>
        </p:nvGraphicFramePr>
        <p:xfrm>
          <a:off x="1225770" y="2469181"/>
          <a:ext cx="9309254" cy="1828800"/>
        </p:xfrm>
        <a:graphic>
          <a:graphicData uri="http://schemas.openxmlformats.org/drawingml/2006/table">
            <a:tbl>
              <a:tblPr firstRow="1" bandRow="1">
                <a:tableStyleId>{3B4B98B0-60AC-42C2-AFA5-B58CD77FA1E5}</a:tableStyleId>
              </a:tblPr>
              <a:tblGrid>
                <a:gridCol w="4654627">
                  <a:extLst>
                    <a:ext uri="{9D8B030D-6E8A-4147-A177-3AD203B41FA5}">
                      <a16:colId xmlns:a16="http://schemas.microsoft.com/office/drawing/2014/main" val="1685682246"/>
                    </a:ext>
                  </a:extLst>
                </a:gridCol>
                <a:gridCol w="4654627">
                  <a:extLst>
                    <a:ext uri="{9D8B030D-6E8A-4147-A177-3AD203B41FA5}">
                      <a16:colId xmlns:a16="http://schemas.microsoft.com/office/drawing/2014/main" val="4029971702"/>
                    </a:ext>
                  </a:extLst>
                </a:gridCol>
              </a:tblGrid>
              <a:tr h="330073">
                <a:tc>
                  <a:txBody>
                    <a:bodyPr/>
                    <a:lstStyle/>
                    <a:p>
                      <a:r>
                        <a:rPr lang="en-IN" dirty="0">
                          <a:solidFill>
                            <a:srgbClr val="0070C0"/>
                          </a:solidFill>
                        </a:rPr>
                        <a:t>Forum</a:t>
                      </a:r>
                    </a:p>
                  </a:txBody>
                  <a:tcPr/>
                </a:tc>
                <a:tc>
                  <a:txBody>
                    <a:bodyPr/>
                    <a:lstStyle/>
                    <a:p>
                      <a:r>
                        <a:rPr lang="en-IN" dirty="0">
                          <a:solidFill>
                            <a:srgbClr val="0070C0"/>
                          </a:solidFill>
                        </a:rPr>
                        <a:t>Time Limit</a:t>
                      </a:r>
                    </a:p>
                  </a:txBody>
                  <a:tcPr/>
                </a:tc>
                <a:extLst>
                  <a:ext uri="{0D108BD9-81ED-4DB2-BD59-A6C34878D82A}">
                    <a16:rowId xmlns:a16="http://schemas.microsoft.com/office/drawing/2014/main" val="483475305"/>
                  </a:ext>
                </a:extLst>
              </a:tr>
              <a:tr h="277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Appellate Authority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3 months + 1 month </a:t>
                      </a:r>
                    </a:p>
                  </a:txBody>
                  <a:tcPr/>
                </a:tc>
                <a:extLst>
                  <a:ext uri="{0D108BD9-81ED-4DB2-BD59-A6C34878D82A}">
                    <a16:rowId xmlns:a16="http://schemas.microsoft.com/office/drawing/2014/main" val="2357052105"/>
                  </a:ext>
                </a:extLst>
              </a:tr>
              <a:tr h="1876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Appellate Tribunal</a:t>
                      </a:r>
                    </a:p>
                  </a:txBody>
                  <a:tcPr/>
                </a:tc>
                <a:tc>
                  <a:txBody>
                    <a:bodyPr/>
                    <a:lstStyle/>
                    <a:p>
                      <a:r>
                        <a:rPr lang="en-IN" dirty="0">
                          <a:solidFill>
                            <a:srgbClr val="0070C0"/>
                          </a:solidFill>
                        </a:rPr>
                        <a:t>3 months + 3 months</a:t>
                      </a:r>
                    </a:p>
                  </a:txBody>
                  <a:tcPr/>
                </a:tc>
                <a:extLst>
                  <a:ext uri="{0D108BD9-81ED-4DB2-BD59-A6C34878D82A}">
                    <a16:rowId xmlns:a16="http://schemas.microsoft.com/office/drawing/2014/main" val="4202636967"/>
                  </a:ext>
                </a:extLst>
              </a:tr>
              <a:tr h="3401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High Court</a:t>
                      </a:r>
                    </a:p>
                  </a:txBody>
                  <a:tcPr/>
                </a:tc>
                <a:tc>
                  <a:txBody>
                    <a:bodyPr/>
                    <a:lstStyle/>
                    <a:p>
                      <a:r>
                        <a:rPr lang="en-IN" dirty="0">
                          <a:solidFill>
                            <a:srgbClr val="0070C0"/>
                          </a:solidFill>
                        </a:rPr>
                        <a:t>180 days + Condonable</a:t>
                      </a:r>
                    </a:p>
                  </a:txBody>
                  <a:tcPr/>
                </a:tc>
                <a:extLst>
                  <a:ext uri="{0D108BD9-81ED-4DB2-BD59-A6C34878D82A}">
                    <a16:rowId xmlns:a16="http://schemas.microsoft.com/office/drawing/2014/main" val="2314854130"/>
                  </a:ext>
                </a:extLst>
              </a:tr>
              <a:tr h="3401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Supreme Court</a:t>
                      </a:r>
                    </a:p>
                  </a:txBody>
                  <a:tcPr/>
                </a:tc>
                <a:tc>
                  <a:txBody>
                    <a:bodyPr/>
                    <a:lstStyle/>
                    <a:p>
                      <a:r>
                        <a:rPr lang="en-IN" dirty="0">
                          <a:solidFill>
                            <a:srgbClr val="0070C0"/>
                          </a:solidFill>
                        </a:rPr>
                        <a:t>No time limit</a:t>
                      </a:r>
                    </a:p>
                  </a:txBody>
                  <a:tcPr/>
                </a:tc>
                <a:extLst>
                  <a:ext uri="{0D108BD9-81ED-4DB2-BD59-A6C34878D82A}">
                    <a16:rowId xmlns:a16="http://schemas.microsoft.com/office/drawing/2014/main" val="630253151"/>
                  </a:ext>
                </a:extLst>
              </a:tr>
            </a:tbl>
          </a:graphicData>
        </a:graphic>
      </p:graphicFrame>
    </p:spTree>
    <p:extLst>
      <p:ext uri="{BB962C8B-B14F-4D97-AF65-F5344CB8AC3E}">
        <p14:creationId xmlns:p14="http://schemas.microsoft.com/office/powerpoint/2010/main" val="1121868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normAutofit/>
          </a:bodyPr>
          <a:lstStyle/>
          <a:p>
            <a:pPr marL="2874963" indent="-2874963"/>
            <a:r>
              <a:rPr lang="en-IN" b="1" dirty="0">
                <a:solidFill>
                  <a:schemeClr val="bg1"/>
                </a:solidFill>
              </a:rPr>
              <a:t>Pre Deposit</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50863" indent="-285750">
              <a:defRPr/>
            </a:pPr>
            <a:r>
              <a:rPr kumimoji="0" lang="en-US" sz="1800" u="none" strike="noStrike" kern="1200" cap="none" spc="0" normalizeH="0" baseline="0" noProof="0" dirty="0">
                <a:ln>
                  <a:noFill/>
                </a:ln>
                <a:solidFill>
                  <a:srgbClr val="0070C0"/>
                </a:solidFill>
                <a:effectLst/>
                <a:uLnTx/>
                <a:uFillTx/>
                <a:latin typeface="+mj-lt"/>
                <a:ea typeface="+mn-ea"/>
                <a:cs typeface="+mn-cs"/>
              </a:rPr>
              <a:t>Pre Deposit is mandatory</a:t>
            </a:r>
          </a:p>
          <a:p>
            <a:pPr marL="550863" indent="-285750">
              <a:defRPr/>
            </a:pPr>
            <a:r>
              <a:rPr lang="en-US" sz="1800" dirty="0">
                <a:solidFill>
                  <a:srgbClr val="0070C0"/>
                </a:solidFill>
                <a:latin typeface="+mj-lt"/>
              </a:rPr>
              <a:t>Pre Deposit amount</a:t>
            </a:r>
          </a:p>
          <a:p>
            <a:pPr marL="265113" indent="0">
              <a:buNone/>
              <a:defRPr/>
            </a:pPr>
            <a:endParaRPr kumimoji="0" lang="en-US" sz="1800" u="none" strike="noStrike" kern="1200" cap="none" spc="0" normalizeH="0" baseline="0" noProof="0" dirty="0">
              <a:ln>
                <a:noFill/>
              </a:ln>
              <a:solidFill>
                <a:srgbClr val="0070C0"/>
              </a:solidFill>
              <a:effectLst/>
              <a:uLnTx/>
              <a:uFillTx/>
              <a:latin typeface="+mj-lt"/>
              <a:ea typeface="+mn-ea"/>
              <a:cs typeface="+mn-cs"/>
            </a:endParaRPr>
          </a:p>
          <a:p>
            <a:pPr marL="265113" indent="0">
              <a:buNone/>
              <a:defRPr/>
            </a:pPr>
            <a:endParaRPr lang="en-US" sz="1800" dirty="0">
              <a:solidFill>
                <a:srgbClr val="0070C0"/>
              </a:solidFill>
              <a:latin typeface="+mj-lt"/>
            </a:endParaRPr>
          </a:p>
          <a:p>
            <a:pPr marL="265113" indent="0">
              <a:buNone/>
              <a:defRPr/>
            </a:pPr>
            <a:endParaRPr kumimoji="0" lang="en-US" sz="1800" u="none" strike="noStrike" kern="1200" cap="none" spc="0" normalizeH="0" baseline="0" noProof="0" dirty="0">
              <a:ln>
                <a:noFill/>
              </a:ln>
              <a:solidFill>
                <a:srgbClr val="0070C0"/>
              </a:solidFill>
              <a:effectLst/>
              <a:uLnTx/>
              <a:uFillTx/>
              <a:latin typeface="+mj-lt"/>
              <a:ea typeface="+mn-ea"/>
              <a:cs typeface="+mn-cs"/>
            </a:endParaRPr>
          </a:p>
          <a:p>
            <a:pPr marL="265113" indent="0">
              <a:buNone/>
              <a:defRPr/>
            </a:pPr>
            <a:br>
              <a:rPr lang="en-US" sz="1800" noProof="0" dirty="0">
                <a:solidFill>
                  <a:srgbClr val="0070C0"/>
                </a:solidFill>
                <a:latin typeface="+mj-lt"/>
              </a:rPr>
            </a:br>
            <a:endParaRPr lang="en-US" sz="1800" noProof="0" dirty="0">
              <a:solidFill>
                <a:srgbClr val="0070C0"/>
              </a:solidFill>
              <a:latin typeface="+mj-lt"/>
            </a:endParaRPr>
          </a:p>
          <a:p>
            <a:pPr marL="265113" indent="0">
              <a:buNone/>
              <a:defRPr/>
            </a:pPr>
            <a:r>
              <a:rPr kumimoji="0" lang="en-US" sz="1800" u="none" strike="noStrike" kern="1200" cap="none" spc="0" normalizeH="0" baseline="0" noProof="0" dirty="0">
                <a:ln>
                  <a:noFill/>
                </a:ln>
                <a:solidFill>
                  <a:srgbClr val="0070C0"/>
                </a:solidFill>
                <a:effectLst/>
                <a:uLnTx/>
                <a:uFillTx/>
                <a:latin typeface="+mj-lt"/>
                <a:ea typeface="+mn-ea"/>
                <a:cs typeface="+mn-cs"/>
              </a:rPr>
              <a:t>Pre Deposit of 25% of </a:t>
            </a:r>
            <a:r>
              <a:rPr kumimoji="0" lang="en-US" sz="1800" u="none" strike="noStrike" kern="1200" cap="none" spc="0" normalizeH="0" baseline="0" noProof="0" dirty="0" err="1">
                <a:ln>
                  <a:noFill/>
                </a:ln>
                <a:solidFill>
                  <a:srgbClr val="0070C0"/>
                </a:solidFill>
                <a:effectLst/>
                <a:uLnTx/>
                <a:uFillTx/>
                <a:latin typeface="+mj-lt"/>
                <a:ea typeface="+mn-ea"/>
                <a:cs typeface="+mn-cs"/>
              </a:rPr>
              <a:t>th</a:t>
            </a:r>
            <a:r>
              <a:rPr lang="en-US" sz="1800" dirty="0">
                <a:solidFill>
                  <a:srgbClr val="0070C0"/>
                </a:solidFill>
                <a:latin typeface="+mj-lt"/>
              </a:rPr>
              <a:t>e penalty in case of detention/seizure (S.129) </a:t>
            </a:r>
            <a:endParaRPr kumimoji="0" lang="en-US" sz="1800" u="none" strike="noStrike" kern="1200" cap="none" spc="0" normalizeH="0" baseline="0" noProof="0" dirty="0">
              <a:ln>
                <a:noFill/>
              </a:ln>
              <a:solidFill>
                <a:srgbClr val="0070C0"/>
              </a:solidFill>
              <a:effectLst/>
              <a:uLnTx/>
              <a:uFillTx/>
              <a:latin typeface="+mj-lt"/>
              <a:ea typeface="+mn-ea"/>
              <a:cs typeface="+mn-cs"/>
            </a:endParaRPr>
          </a:p>
          <a:p>
            <a:pPr marL="550863" indent="-285750">
              <a:defRPr/>
            </a:pPr>
            <a:r>
              <a:rPr kumimoji="0" lang="en-US" sz="1800" u="none" strike="noStrike" kern="1200" cap="none" spc="0" normalizeH="0" baseline="0" noProof="0" dirty="0">
                <a:ln>
                  <a:noFill/>
                </a:ln>
                <a:solidFill>
                  <a:srgbClr val="0070C0"/>
                </a:solidFill>
                <a:effectLst/>
                <a:uLnTx/>
                <a:uFillTx/>
                <a:latin typeface="+mj-lt"/>
                <a:ea typeface="+mn-ea"/>
                <a:cs typeface="+mn-cs"/>
              </a:rPr>
              <a:t>Cash or Credit</a:t>
            </a:r>
          </a:p>
          <a:p>
            <a:pPr marL="550863" indent="-285750">
              <a:defRPr/>
            </a:pPr>
            <a:r>
              <a:rPr lang="en-US" sz="1800" dirty="0">
                <a:solidFill>
                  <a:srgbClr val="0070C0"/>
                </a:solidFill>
                <a:latin typeface="+mj-lt"/>
              </a:rPr>
              <a:t>The Hon’ble Orissa High Court in M/s. Kiran Motors v. Addl. Commissioner of CT &amp; GST (Appeal), </a:t>
            </a:r>
            <a:r>
              <a:rPr lang="en-US" sz="1800" dirty="0" err="1">
                <a:solidFill>
                  <a:srgbClr val="0070C0"/>
                </a:solidFill>
                <a:latin typeface="+mj-lt"/>
              </a:rPr>
              <a:t>Behrampur</a:t>
            </a:r>
            <a:r>
              <a:rPr lang="en-US" sz="1800" dirty="0">
                <a:solidFill>
                  <a:srgbClr val="0070C0"/>
                </a:solidFill>
                <a:latin typeface="+mj-lt"/>
              </a:rPr>
              <a:t> Range &amp; </a:t>
            </a:r>
            <a:r>
              <a:rPr lang="en-US" sz="1800" dirty="0" err="1">
                <a:solidFill>
                  <a:srgbClr val="0070C0"/>
                </a:solidFill>
                <a:latin typeface="+mj-lt"/>
              </a:rPr>
              <a:t>Ors</a:t>
            </a:r>
            <a:r>
              <a:rPr lang="en-US" sz="1800" dirty="0">
                <a:solidFill>
                  <a:srgbClr val="0070C0"/>
                </a:solidFill>
                <a:latin typeface="+mj-lt"/>
              </a:rPr>
              <a:t>. [2023 (8) TMI 1351-Orissa High Court] held that pre-deposit can be made through electronic credit ledger as also clarified vide CBIC Circular No. 172/04/2022 dated 06.07.2022.</a:t>
            </a: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graphicFrame>
        <p:nvGraphicFramePr>
          <p:cNvPr id="8" name="Table 7">
            <a:extLst>
              <a:ext uri="{FF2B5EF4-FFF2-40B4-BE49-F238E27FC236}">
                <a16:creationId xmlns:a16="http://schemas.microsoft.com/office/drawing/2014/main" id="{C3A19D33-B051-53EF-7D48-0FFF3118119C}"/>
              </a:ext>
            </a:extLst>
          </p:cNvPr>
          <p:cNvGraphicFramePr>
            <a:graphicFrameLocks noGrp="1"/>
          </p:cNvGraphicFramePr>
          <p:nvPr>
            <p:extLst>
              <p:ext uri="{D42A27DB-BD31-4B8C-83A1-F6EECF244321}">
                <p14:modId xmlns:p14="http://schemas.microsoft.com/office/powerpoint/2010/main" val="3170239341"/>
              </p:ext>
            </p:extLst>
          </p:nvPr>
        </p:nvGraphicFramePr>
        <p:xfrm>
          <a:off x="1492173" y="2771601"/>
          <a:ext cx="8128000" cy="1483360"/>
        </p:xfrm>
        <a:graphic>
          <a:graphicData uri="http://schemas.openxmlformats.org/drawingml/2006/table">
            <a:tbl>
              <a:tblPr firstRow="1" bandRow="1">
                <a:tableStyleId>{3B4B98B0-60AC-42C2-AFA5-B58CD77FA1E5}</a:tableStyleId>
              </a:tblPr>
              <a:tblGrid>
                <a:gridCol w="3387125">
                  <a:extLst>
                    <a:ext uri="{9D8B030D-6E8A-4147-A177-3AD203B41FA5}">
                      <a16:colId xmlns:a16="http://schemas.microsoft.com/office/drawing/2014/main" val="2920252786"/>
                    </a:ext>
                  </a:extLst>
                </a:gridCol>
                <a:gridCol w="4740875">
                  <a:extLst>
                    <a:ext uri="{9D8B030D-6E8A-4147-A177-3AD203B41FA5}">
                      <a16:colId xmlns:a16="http://schemas.microsoft.com/office/drawing/2014/main" val="3859707329"/>
                    </a:ext>
                  </a:extLst>
                </a:gridCol>
              </a:tblGrid>
              <a:tr h="370840">
                <a:tc>
                  <a:txBody>
                    <a:bodyPr/>
                    <a:lstStyle/>
                    <a:p>
                      <a:r>
                        <a:rPr lang="en-IN" dirty="0">
                          <a:solidFill>
                            <a:srgbClr val="0070C0"/>
                          </a:solidFill>
                        </a:rPr>
                        <a:t>Authority</a:t>
                      </a:r>
                    </a:p>
                  </a:txBody>
                  <a:tcPr/>
                </a:tc>
                <a:tc>
                  <a:txBody>
                    <a:bodyPr/>
                    <a:lstStyle/>
                    <a:p>
                      <a:r>
                        <a:rPr lang="en-IN" dirty="0">
                          <a:solidFill>
                            <a:srgbClr val="0070C0"/>
                          </a:solidFill>
                        </a:rPr>
                        <a:t>Pre Deposit</a:t>
                      </a:r>
                    </a:p>
                  </a:txBody>
                  <a:tcPr/>
                </a:tc>
                <a:extLst>
                  <a:ext uri="{0D108BD9-81ED-4DB2-BD59-A6C34878D82A}">
                    <a16:rowId xmlns:a16="http://schemas.microsoft.com/office/drawing/2014/main" val="31962435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Appellate Authority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10% of disputed tax [</a:t>
                      </a:r>
                      <a:r>
                        <a:rPr lang="en-IN" dirty="0" err="1">
                          <a:solidFill>
                            <a:srgbClr val="0070C0"/>
                          </a:solidFill>
                        </a:rPr>
                        <a:t>Upto</a:t>
                      </a:r>
                      <a:r>
                        <a:rPr lang="en-IN" dirty="0">
                          <a:solidFill>
                            <a:srgbClr val="0070C0"/>
                          </a:solidFill>
                        </a:rPr>
                        <a:t> Rs. 25 Cr.]</a:t>
                      </a:r>
                    </a:p>
                  </a:txBody>
                  <a:tcPr/>
                </a:tc>
                <a:extLst>
                  <a:ext uri="{0D108BD9-81ED-4DB2-BD59-A6C34878D82A}">
                    <a16:rowId xmlns:a16="http://schemas.microsoft.com/office/drawing/2014/main" val="414837322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Appellate Tribunal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Additional 20% of disputed tax[</a:t>
                      </a:r>
                      <a:r>
                        <a:rPr lang="en-IN" dirty="0" err="1">
                          <a:solidFill>
                            <a:srgbClr val="0070C0"/>
                          </a:solidFill>
                        </a:rPr>
                        <a:t>Upto</a:t>
                      </a:r>
                      <a:r>
                        <a:rPr lang="en-IN" dirty="0">
                          <a:solidFill>
                            <a:srgbClr val="0070C0"/>
                          </a:solidFill>
                        </a:rPr>
                        <a:t> Rs. 50 Cr]</a:t>
                      </a:r>
                    </a:p>
                  </a:txBody>
                  <a:tcPr/>
                </a:tc>
                <a:extLst>
                  <a:ext uri="{0D108BD9-81ED-4DB2-BD59-A6C34878D82A}">
                    <a16:rowId xmlns:a16="http://schemas.microsoft.com/office/drawing/2014/main" val="20127027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High Court/Supreme Court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solidFill>
                            <a:srgbClr val="0070C0"/>
                          </a:solidFill>
                        </a:rPr>
                        <a:t>100%</a:t>
                      </a:r>
                    </a:p>
                  </a:txBody>
                  <a:tcPr/>
                </a:tc>
                <a:extLst>
                  <a:ext uri="{0D108BD9-81ED-4DB2-BD59-A6C34878D82A}">
                    <a16:rowId xmlns:a16="http://schemas.microsoft.com/office/drawing/2014/main" val="1356491462"/>
                  </a:ext>
                </a:extLst>
              </a:tr>
            </a:tbl>
          </a:graphicData>
        </a:graphic>
      </p:graphicFrame>
    </p:spTree>
    <p:extLst>
      <p:ext uri="{BB962C8B-B14F-4D97-AF65-F5344CB8AC3E}">
        <p14:creationId xmlns:p14="http://schemas.microsoft.com/office/powerpoint/2010/main" val="34627032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Strategies &amp; Approach: Appeal</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Non speaking order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Non consideration of submissions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1800" dirty="0">
                <a:solidFill>
                  <a:srgbClr val="0070C0"/>
                </a:solidFill>
                <a:latin typeface="+mj-lt"/>
              </a:rPr>
              <a:t>Order in excess of SCN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Merits</a:t>
            </a:r>
            <a:endParaRPr kumimoji="0" lang="en-US" sz="1800" b="0" i="0" u="none" strike="noStrike" kern="1200" cap="none" spc="0" normalizeH="0" baseline="0" noProof="0" dirty="0">
              <a:ln>
                <a:noFill/>
              </a:ln>
              <a:solidFill>
                <a:srgbClr val="0070C0"/>
              </a:solidFill>
              <a:effectLst/>
              <a:uLnTx/>
              <a:uFillTx/>
              <a:latin typeface="+mj-lt"/>
              <a:ea typeface="+mn-ea"/>
              <a:cs typeface="+mn-cs"/>
            </a:endParaRPr>
          </a:p>
          <a:p>
            <a:pPr marL="574675" indent="-285750">
              <a:buFont typeface="Courier New" panose="02070309020205020404" pitchFamily="49" charset="0"/>
              <a:buChar char="o"/>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Change in Position of law after order</a:t>
            </a:r>
          </a:p>
          <a:p>
            <a:pPr marL="574675" marR="0" lvl="0" indent="-28575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 </a:t>
            </a:r>
            <a:r>
              <a:rPr lang="en-US" sz="1800" dirty="0">
                <a:solidFill>
                  <a:srgbClr val="0070C0"/>
                </a:solidFill>
                <a:latin typeface="+mj-lt"/>
              </a:rPr>
              <a:t>What is general meaning</a:t>
            </a:r>
            <a:r>
              <a:rPr kumimoji="0" lang="en-US" sz="1800" b="0" i="0" u="none" strike="noStrike" kern="1200" cap="none" spc="0" normalizeH="0" baseline="0" noProof="0" dirty="0">
                <a:ln>
                  <a:noFill/>
                </a:ln>
                <a:solidFill>
                  <a:srgbClr val="0070C0"/>
                </a:solidFill>
                <a:effectLst/>
                <a:uLnTx/>
                <a:uFillTx/>
                <a:latin typeface="+mj-lt"/>
                <a:ea typeface="+mn-ea"/>
                <a:cs typeface="+mn-cs"/>
              </a:rPr>
              <a:t> </a:t>
            </a:r>
          </a:p>
          <a:p>
            <a:pPr marL="574675" indent="-285750">
              <a:buFont typeface="Courier New" panose="02070309020205020404" pitchFamily="49" charset="0"/>
              <a:buChar char="o"/>
              <a:defRPr/>
            </a:pPr>
            <a:r>
              <a:rPr lang="en-US" sz="1800" dirty="0">
                <a:solidFill>
                  <a:srgbClr val="0070C0"/>
                </a:solidFill>
                <a:latin typeface="+mj-lt"/>
              </a:rPr>
              <a:t>Expert opinion in industry specific issues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File RTI if some information not shared</a:t>
            </a:r>
          </a:p>
          <a:p>
            <a:pPr>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Merit of the allegations- Onus to prove? </a:t>
            </a:r>
          </a:p>
          <a:p>
            <a:pPr>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Limitation period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4175007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Section 50: Interest</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sng"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Any person liable to pay tax but fails to do so within the prescribed period must pay interest.</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The interest rate, not exceeding 18%, is notified by the Government based on the Council's recommendations.</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Interest is calculated from the day following the due date.</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800" dirty="0">
                <a:solidFill>
                  <a:srgbClr val="0070C0"/>
                </a:solidFill>
                <a:latin typeface="+mj-lt"/>
              </a:rPr>
              <a:t>For wrongly availed and utilized input tax credit, interest can be levied at a rate, not exceeding 24% percent, as notified by the Government based on Council's recommendations</a:t>
            </a:r>
            <a:endParaRPr kumimoji="0" lang="en-IN" sz="1800" b="0" i="0"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9728620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961582" cy="1325563"/>
          </a:xfrm>
          <a:solidFill>
            <a:srgbClr val="0070C0"/>
          </a:solidFill>
          <a:ln>
            <a:solidFill>
              <a:schemeClr val="accent1"/>
            </a:solidFill>
          </a:ln>
        </p:spPr>
        <p:txBody>
          <a:bodyPr/>
          <a:lstStyle/>
          <a:p>
            <a:r>
              <a:rPr lang="en-IN" b="1" dirty="0">
                <a:solidFill>
                  <a:schemeClr val="bg1"/>
                </a:solidFill>
              </a:rPr>
              <a:t>Section 122, 125: Penalty</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48143" y="1943939"/>
            <a:ext cx="10295710" cy="411470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IN" sz="1800" b="0" i="0" strike="noStrike" kern="1200" cap="none" spc="0" normalizeH="0" baseline="0" noProof="0" dirty="0">
                <a:ln>
                  <a:noFill/>
                </a:ln>
                <a:solidFill>
                  <a:srgbClr val="0070C0"/>
                </a:solidFill>
                <a:effectLst/>
                <a:uLnTx/>
                <a:uFillTx/>
                <a:latin typeface="+mj-lt"/>
                <a:ea typeface="+mn-ea"/>
                <a:cs typeface="+mn-cs"/>
              </a:rPr>
              <a:t>SECTION 122: PENALTY FOR CERTAIN OFFENCES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strike="noStrike" kern="1200" cap="none" spc="0" normalizeH="0" baseline="0" noProof="0" dirty="0">
                <a:ln>
                  <a:noFill/>
                </a:ln>
                <a:solidFill>
                  <a:srgbClr val="0070C0"/>
                </a:solidFill>
                <a:effectLst/>
                <a:uLnTx/>
                <a:uFillTx/>
                <a:latin typeface="+mj-lt"/>
                <a:ea typeface="+mn-ea"/>
                <a:cs typeface="+mn-cs"/>
              </a:rPr>
              <a:t>Non Fraud Cases</a:t>
            </a:r>
            <a:r>
              <a:rPr lang="en-IN" sz="1800" dirty="0">
                <a:solidFill>
                  <a:srgbClr val="0070C0"/>
                </a:solidFill>
                <a:latin typeface="+mj-lt"/>
              </a:rPr>
              <a:t>: </a:t>
            </a:r>
          </a:p>
          <a:p>
            <a:pPr marL="0" marR="0" lvl="0" indent="0" algn="l" defTabSz="914400" rtl="0" eaLnBrk="1" fontAlgn="auto" latinLnBrk="0" hangingPunct="1">
              <a:lnSpc>
                <a:spcPct val="90000"/>
              </a:lnSpc>
              <a:spcBef>
                <a:spcPts val="1000"/>
              </a:spcBef>
              <a:spcAft>
                <a:spcPts val="0"/>
              </a:spcAft>
              <a:buClrTx/>
              <a:buSzTx/>
              <a:buNone/>
              <a:tabLst/>
              <a:defRPr/>
            </a:pPr>
            <a:r>
              <a:rPr lang="en-IN" sz="1800" dirty="0">
                <a:solidFill>
                  <a:srgbClr val="0070C0"/>
                </a:solidFill>
                <a:latin typeface="+mj-lt"/>
              </a:rPr>
              <a:t>	Rs. 10,000/- or 10%</a:t>
            </a:r>
            <a:r>
              <a:rPr lang="en-US" sz="1800" dirty="0">
                <a:solidFill>
                  <a:srgbClr val="0070C0"/>
                </a:solidFill>
                <a:latin typeface="+mj-lt"/>
              </a:rPr>
              <a:t> of the tax due from such person, whichever is higher</a:t>
            </a:r>
            <a:endParaRPr lang="en-IN" sz="1800" dirty="0">
              <a:solidFill>
                <a:srgbClr val="0070C0"/>
              </a:solidFill>
              <a:latin typeface="+mj-lt"/>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1800" b="0" i="0" strike="noStrike" kern="1200" cap="none" spc="0" normalizeH="0" baseline="0" noProof="0" dirty="0">
                <a:ln>
                  <a:noFill/>
                </a:ln>
                <a:solidFill>
                  <a:srgbClr val="0070C0"/>
                </a:solidFill>
                <a:effectLst/>
                <a:uLnTx/>
                <a:uFillTx/>
                <a:latin typeface="+mj-lt"/>
                <a:ea typeface="+mn-ea"/>
                <a:cs typeface="+mn-cs"/>
              </a:rPr>
              <a:t>Cases of fraud, wilful misstatement</a:t>
            </a:r>
            <a:r>
              <a:rPr lang="en-IN" sz="1800" dirty="0">
                <a:solidFill>
                  <a:srgbClr val="0070C0"/>
                </a:solidFill>
                <a:latin typeface="+mj-lt"/>
              </a:rPr>
              <a:t>t, suppression of facts: </a:t>
            </a:r>
          </a:p>
          <a:p>
            <a:pPr marL="0" marR="0" lvl="0" indent="0" algn="l" defTabSz="914400" rtl="0" eaLnBrk="1" fontAlgn="auto" latinLnBrk="0" hangingPunct="1">
              <a:lnSpc>
                <a:spcPct val="90000"/>
              </a:lnSpc>
              <a:spcBef>
                <a:spcPts val="1000"/>
              </a:spcBef>
              <a:spcAft>
                <a:spcPts val="0"/>
              </a:spcAft>
              <a:buClrTx/>
              <a:buSzTx/>
              <a:buNone/>
              <a:tabLst/>
              <a:defRPr/>
            </a:pPr>
            <a:r>
              <a:rPr lang="en-IN" sz="1800" dirty="0">
                <a:solidFill>
                  <a:srgbClr val="0070C0"/>
                </a:solidFill>
                <a:latin typeface="+mj-lt"/>
              </a:rPr>
              <a:t>	Rs. 10,000/- or </a:t>
            </a:r>
            <a:r>
              <a:rPr lang="en-US" sz="1800" dirty="0">
                <a:solidFill>
                  <a:srgbClr val="0070C0"/>
                </a:solidFill>
                <a:latin typeface="+mj-lt"/>
              </a:rPr>
              <a:t>100% of the tax due from such person, whichever is higher</a:t>
            </a:r>
          </a:p>
          <a:p>
            <a:pPr marL="0" marR="0" lvl="0" indent="0" algn="l" defTabSz="914400" rtl="0" eaLnBrk="1" fontAlgn="auto" latinLnBrk="0" hangingPunct="1">
              <a:lnSpc>
                <a:spcPct val="90000"/>
              </a:lnSpc>
              <a:spcBef>
                <a:spcPts val="1000"/>
              </a:spcBef>
              <a:spcAft>
                <a:spcPts val="0"/>
              </a:spcAft>
              <a:buClrTx/>
              <a:buSzTx/>
              <a:buNone/>
              <a:tabLst/>
              <a:defRPr/>
            </a:pPr>
            <a:r>
              <a:rPr lang="en-US" sz="1800" dirty="0">
                <a:solidFill>
                  <a:srgbClr val="0070C0"/>
                </a:solidFill>
                <a:latin typeface="+mj-lt"/>
              </a:rPr>
              <a:t>SECTION 125: GENERAL PENALTY</a:t>
            </a:r>
          </a:p>
          <a:p>
            <a:pPr>
              <a:defRPr/>
            </a:pPr>
            <a:r>
              <a:rPr lang="en-US" sz="1800" dirty="0">
                <a:solidFill>
                  <a:srgbClr val="0070C0"/>
                </a:solidFill>
                <a:latin typeface="+mj-lt"/>
              </a:rPr>
              <a:t>Contravention of provision where no specific penalty provided</a:t>
            </a:r>
            <a:r>
              <a:rPr lang="en-IN" sz="1800" dirty="0">
                <a:solidFill>
                  <a:srgbClr val="0070C0"/>
                </a:solidFill>
                <a:latin typeface="+mj-lt"/>
              </a:rPr>
              <a:t> </a:t>
            </a:r>
          </a:p>
          <a:p>
            <a:pPr marL="0" marR="0" lvl="0" indent="0" algn="l" defTabSz="914400" rtl="0" eaLnBrk="1" fontAlgn="auto" latinLnBrk="0" hangingPunct="1">
              <a:lnSpc>
                <a:spcPct val="90000"/>
              </a:lnSpc>
              <a:spcBef>
                <a:spcPts val="1000"/>
              </a:spcBef>
              <a:spcAft>
                <a:spcPts val="0"/>
              </a:spcAft>
              <a:buClrTx/>
              <a:buSzTx/>
              <a:buNone/>
              <a:tabLst/>
              <a:defRPr/>
            </a:pPr>
            <a:r>
              <a:rPr lang="en-IN" sz="1800" dirty="0">
                <a:solidFill>
                  <a:srgbClr val="0070C0"/>
                </a:solidFill>
                <a:latin typeface="+mj-lt"/>
              </a:rPr>
              <a:t>	</a:t>
            </a:r>
            <a:r>
              <a:rPr lang="en-IN" sz="1800" dirty="0" err="1">
                <a:solidFill>
                  <a:srgbClr val="0070C0"/>
                </a:solidFill>
                <a:latin typeface="+mj-lt"/>
              </a:rPr>
              <a:t>Upto</a:t>
            </a:r>
            <a:r>
              <a:rPr lang="en-IN" sz="1800" dirty="0">
                <a:solidFill>
                  <a:srgbClr val="0070C0"/>
                </a:solidFill>
                <a:latin typeface="+mj-lt"/>
              </a:rPr>
              <a:t> Rs. 25,000/-</a:t>
            </a:r>
          </a:p>
          <a:p>
            <a:pPr marL="0" marR="0" lvl="0" indent="0" algn="l" defTabSz="914400" rtl="0" eaLnBrk="1" fontAlgn="auto" latinLnBrk="0" hangingPunct="1">
              <a:lnSpc>
                <a:spcPct val="90000"/>
              </a:lnSpc>
              <a:spcBef>
                <a:spcPts val="1000"/>
              </a:spcBef>
              <a:spcAft>
                <a:spcPts val="0"/>
              </a:spcAft>
              <a:buClrTx/>
              <a:buSzTx/>
              <a:buNone/>
              <a:tabLst/>
              <a:defRPr/>
            </a:pPr>
            <a:endParaRPr lang="en-IN" sz="1800" dirty="0">
              <a:solidFill>
                <a:srgbClr val="0070C0"/>
              </a:solidFill>
              <a:latin typeface="Calibri" panose="020F0502020204030204"/>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1"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5D2D83A1-5ADF-CFCD-7C4E-708810A3F7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6" name="Picture 5" descr="Icon&#10;&#10;Description automatically generated">
            <a:extLst>
              <a:ext uri="{FF2B5EF4-FFF2-40B4-BE49-F238E27FC236}">
                <a16:creationId xmlns:a16="http://schemas.microsoft.com/office/drawing/2014/main" id="{51B73589-5F1B-0E2D-37A5-8CCA510C3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30621432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AE34C159-AD09-E9AB-F8B5-44F96A8190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3990401" y="771725"/>
            <a:ext cx="3599119" cy="3197464"/>
          </a:xfrm>
          <a:prstGeom prst="rect">
            <a:avLst/>
          </a:prstGeom>
          <a:noFill/>
        </p:spPr>
      </p:pic>
      <p:sp>
        <p:nvSpPr>
          <p:cNvPr id="7" name="Slide Number Placeholder 6">
            <a:extLst>
              <a:ext uri="{FF2B5EF4-FFF2-40B4-BE49-F238E27FC236}">
                <a16:creationId xmlns:a16="http://schemas.microsoft.com/office/drawing/2014/main" id="{AE8D8D31-C04A-488D-E7E0-CD519C1C7F0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5E51F75E-AFB4-EC56-C320-D8EDC376D1B5}"/>
              </a:ext>
            </a:extLst>
          </p:cNvPr>
          <p:cNvSpPr txBox="1"/>
          <p:nvPr/>
        </p:nvSpPr>
        <p:spPr>
          <a:xfrm>
            <a:off x="2629565" y="4230588"/>
            <a:ext cx="6320790" cy="2308324"/>
          </a:xfrm>
          <a:prstGeom prst="rect">
            <a:avLst/>
          </a:prstGeom>
          <a:solidFill>
            <a:schemeClr val="bg1"/>
          </a:solidFill>
          <a:ln w="76200">
            <a:solidFill>
              <a:schemeClr val="accent1"/>
            </a:solidFill>
          </a:ln>
        </p:spPr>
        <p:txBody>
          <a:bodyPr wrap="square" rtlCol="0">
            <a:spAutoFit/>
          </a:bodyPr>
          <a:lstStyle/>
          <a:p>
            <a:pPr algn="ctr"/>
            <a:r>
              <a:rPr lang="en-IN" sz="2400" b="1" dirty="0">
                <a:solidFill>
                  <a:srgbClr val="0070C0"/>
                </a:solidFill>
              </a:rPr>
              <a:t>301-302, 10 Biz Park</a:t>
            </a:r>
          </a:p>
          <a:p>
            <a:pPr algn="ctr"/>
            <a:r>
              <a:rPr lang="en-IN" sz="2400" b="1" dirty="0">
                <a:solidFill>
                  <a:srgbClr val="0070C0"/>
                </a:solidFill>
              </a:rPr>
              <a:t>Near Symbiosis Law School Pune, </a:t>
            </a:r>
            <a:r>
              <a:rPr lang="en-IN" sz="2400" b="1" dirty="0" err="1">
                <a:solidFill>
                  <a:srgbClr val="0070C0"/>
                </a:solidFill>
              </a:rPr>
              <a:t>Viman</a:t>
            </a:r>
            <a:r>
              <a:rPr lang="en-IN" sz="2400" b="1" dirty="0">
                <a:solidFill>
                  <a:srgbClr val="0070C0"/>
                </a:solidFill>
              </a:rPr>
              <a:t> Nagar-411014</a:t>
            </a:r>
          </a:p>
          <a:p>
            <a:pPr algn="ctr"/>
            <a:endParaRPr lang="en-IN" sz="2400" b="1" dirty="0">
              <a:solidFill>
                <a:srgbClr val="0070C0"/>
              </a:solidFill>
            </a:endParaRPr>
          </a:p>
          <a:p>
            <a:pPr algn="ctr"/>
            <a:r>
              <a:rPr lang="en-IN" sz="2400" b="1" dirty="0">
                <a:solidFill>
                  <a:srgbClr val="0070C0"/>
                </a:solidFill>
              </a:rPr>
              <a:t>+91 9545523466</a:t>
            </a:r>
          </a:p>
          <a:p>
            <a:pPr algn="ctr"/>
            <a:r>
              <a:rPr lang="en-IN" sz="2400" b="1" dirty="0">
                <a:solidFill>
                  <a:srgbClr val="0070C0"/>
                </a:solidFill>
              </a:rPr>
              <a:t>sandeep.sachdeva@dservelegal.com</a:t>
            </a:r>
          </a:p>
        </p:txBody>
      </p:sp>
    </p:spTree>
    <p:extLst>
      <p:ext uri="{BB962C8B-B14F-4D97-AF65-F5344CB8AC3E}">
        <p14:creationId xmlns:p14="http://schemas.microsoft.com/office/powerpoint/2010/main" val="51735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797290" cy="1325563"/>
          </a:xfrm>
          <a:solidFill>
            <a:srgbClr val="0070C0"/>
          </a:solidFill>
          <a:ln>
            <a:solidFill>
              <a:schemeClr val="accent1"/>
            </a:solidFill>
          </a:ln>
        </p:spPr>
        <p:txBody>
          <a:bodyPr/>
          <a:lstStyle/>
          <a:p>
            <a:r>
              <a:rPr lang="en-IN" b="1" dirty="0">
                <a:solidFill>
                  <a:schemeClr val="bg1"/>
                </a:solidFill>
                <a:latin typeface="Times New Roman" panose="02020603050405020304" pitchFamily="18" charset="0"/>
                <a:cs typeface="Times New Roman" panose="02020603050405020304" pitchFamily="18" charset="0"/>
              </a:rPr>
              <a:t>Section 67: Inspection</a:t>
            </a:r>
          </a:p>
        </p:txBody>
      </p:sp>
      <p:sp>
        <p:nvSpPr>
          <p:cNvPr id="10" name="Content Placeholder 2">
            <a:extLst>
              <a:ext uri="{FF2B5EF4-FFF2-40B4-BE49-F238E27FC236}">
                <a16:creationId xmlns:a16="http://schemas.microsoft.com/office/drawing/2014/main" id="{645397FF-F331-9B07-B88C-C9EE2594A59B}"/>
              </a:ext>
            </a:extLst>
          </p:cNvPr>
          <p:cNvSpPr txBox="1">
            <a:spLocks/>
          </p:cNvSpPr>
          <p:nvPr/>
        </p:nvSpPr>
        <p:spPr>
          <a:xfrm>
            <a:off x="838200" y="3874771"/>
            <a:ext cx="4293868" cy="1897379"/>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1800" b="1" dirty="0">
                <a:solidFill>
                  <a:srgbClr val="0070C0"/>
                </a:solidFill>
                <a:latin typeface="Times New Roman" panose="02020603050405020304" pitchFamily="18" charset="0"/>
                <a:cs typeface="Times New Roman" panose="02020603050405020304" pitchFamily="18" charset="0"/>
              </a:rPr>
              <a:t>Taxable Person </a:t>
            </a:r>
          </a:p>
          <a:p>
            <a:pPr marL="517525"/>
            <a:r>
              <a:rPr lang="en-IN" sz="1800" dirty="0">
                <a:solidFill>
                  <a:srgbClr val="0070C0"/>
                </a:solidFill>
                <a:latin typeface="Times New Roman" panose="02020603050405020304" pitchFamily="18" charset="0"/>
                <a:cs typeface="Times New Roman" panose="02020603050405020304" pitchFamily="18" charset="0"/>
              </a:rPr>
              <a:t>Suppressed supply of goods/ services</a:t>
            </a:r>
          </a:p>
          <a:p>
            <a:pPr marL="517525"/>
            <a:r>
              <a:rPr lang="en-IN" sz="1800" dirty="0">
                <a:solidFill>
                  <a:srgbClr val="0070C0"/>
                </a:solidFill>
                <a:latin typeface="Times New Roman" panose="02020603050405020304" pitchFamily="18" charset="0"/>
                <a:cs typeface="Times New Roman" panose="02020603050405020304" pitchFamily="18" charset="0"/>
              </a:rPr>
              <a:t>Suppressed stock of goods</a:t>
            </a:r>
          </a:p>
          <a:p>
            <a:pPr marL="517525"/>
            <a:r>
              <a:rPr lang="en-IN" sz="1800" dirty="0">
                <a:solidFill>
                  <a:srgbClr val="0070C0"/>
                </a:solidFill>
                <a:latin typeface="Times New Roman" panose="02020603050405020304" pitchFamily="18" charset="0"/>
                <a:cs typeface="Times New Roman" panose="02020603050405020304" pitchFamily="18" charset="0"/>
              </a:rPr>
              <a:t>Excess ITC</a:t>
            </a:r>
          </a:p>
          <a:p>
            <a:pPr marL="517525"/>
            <a:r>
              <a:rPr lang="en-IN" sz="1800" dirty="0">
                <a:solidFill>
                  <a:srgbClr val="0070C0"/>
                </a:solidFill>
                <a:latin typeface="Times New Roman" panose="02020603050405020304" pitchFamily="18" charset="0"/>
                <a:cs typeface="Times New Roman" panose="02020603050405020304" pitchFamily="18" charset="0"/>
              </a:rPr>
              <a:t>Contravention of GST law to evade tax</a:t>
            </a:r>
          </a:p>
          <a:p>
            <a:pPr marL="0" indent="0">
              <a:buNone/>
            </a:pPr>
            <a:endParaRPr lang="en-IN" sz="1800" b="1" dirty="0">
              <a:solidFill>
                <a:srgbClr val="00B0F0"/>
              </a:solidFill>
            </a:endParaRPr>
          </a:p>
        </p:txBody>
      </p:sp>
      <p:sp>
        <p:nvSpPr>
          <p:cNvPr id="17" name="Content Placeholder 2">
            <a:extLst>
              <a:ext uri="{FF2B5EF4-FFF2-40B4-BE49-F238E27FC236}">
                <a16:creationId xmlns:a16="http://schemas.microsoft.com/office/drawing/2014/main" id="{ABF40092-8822-5293-4CB3-E5D0AE5E4ADC}"/>
              </a:ext>
            </a:extLst>
          </p:cNvPr>
          <p:cNvSpPr txBox="1">
            <a:spLocks/>
          </p:cNvSpPr>
          <p:nvPr/>
        </p:nvSpPr>
        <p:spPr>
          <a:xfrm>
            <a:off x="2887981" y="1867315"/>
            <a:ext cx="6640830" cy="805543"/>
          </a:xfrm>
          <a:prstGeom prst="rect">
            <a:avLst/>
          </a:prstGeom>
          <a:no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IN" sz="1800" b="1" dirty="0">
                <a:solidFill>
                  <a:srgbClr val="0070C0"/>
                </a:solidFill>
                <a:latin typeface="Times New Roman" panose="02020603050405020304" pitchFamily="18" charset="0"/>
                <a:cs typeface="Times New Roman" panose="02020603050405020304" pitchFamily="18" charset="0"/>
              </a:rPr>
              <a:t>Proper Officer not below the rank of Joint Commissioner has reasons to believe</a:t>
            </a:r>
            <a:endParaRPr lang="en-IN" sz="1800" dirty="0">
              <a:solidFill>
                <a:srgbClr val="0070C0"/>
              </a:solidFill>
              <a:latin typeface="Times New Roman" panose="02020603050405020304" pitchFamily="18" charset="0"/>
              <a:cs typeface="Times New Roman" panose="02020603050405020304" pitchFamily="18" charset="0"/>
            </a:endParaRPr>
          </a:p>
        </p:txBody>
      </p:sp>
      <p:cxnSp>
        <p:nvCxnSpPr>
          <p:cNvPr id="19" name="Connector: Elbow 18">
            <a:extLst>
              <a:ext uri="{FF2B5EF4-FFF2-40B4-BE49-F238E27FC236}">
                <a16:creationId xmlns:a16="http://schemas.microsoft.com/office/drawing/2014/main" id="{B520F652-A805-9B31-92AF-CF1DDFC17683}"/>
              </a:ext>
            </a:extLst>
          </p:cNvPr>
          <p:cNvCxnSpPr>
            <a:cxnSpLocks/>
            <a:stCxn id="17" idx="2"/>
            <a:endCxn id="10" idx="0"/>
          </p:cNvCxnSpPr>
          <p:nvPr/>
        </p:nvCxnSpPr>
        <p:spPr>
          <a:xfrm rot="5400000">
            <a:off x="3995809" y="1662183"/>
            <a:ext cx="1201913" cy="322326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8FEB9925-D745-22E3-AE2B-D4973F04243B}"/>
              </a:ext>
            </a:extLst>
          </p:cNvPr>
          <p:cNvSpPr txBox="1">
            <a:spLocks/>
          </p:cNvSpPr>
          <p:nvPr/>
        </p:nvSpPr>
        <p:spPr>
          <a:xfrm>
            <a:off x="6892290" y="3874771"/>
            <a:ext cx="3943299" cy="1897380"/>
          </a:xfrm>
          <a:prstGeom prst="rect">
            <a:avLst/>
          </a:prstGeom>
          <a:solidFill>
            <a:schemeClr val="bg1"/>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sz="1800" b="1" dirty="0">
                <a:solidFill>
                  <a:srgbClr val="0070C0"/>
                </a:solidFill>
                <a:latin typeface="Times New Roman" panose="02020603050405020304" pitchFamily="18" charset="0"/>
                <a:cs typeface="Times New Roman" panose="02020603050405020304" pitchFamily="18" charset="0"/>
              </a:rPr>
              <a:t>Transporter; &amp;</a:t>
            </a:r>
          </a:p>
          <a:p>
            <a:r>
              <a:rPr lang="en-IN" sz="1800" b="1" dirty="0">
                <a:solidFill>
                  <a:srgbClr val="0070C0"/>
                </a:solidFill>
                <a:latin typeface="Times New Roman" panose="02020603050405020304" pitchFamily="18" charset="0"/>
                <a:cs typeface="Times New Roman" panose="02020603050405020304" pitchFamily="18" charset="0"/>
              </a:rPr>
              <a:t>Owner/ Operator of warehouse/ </a:t>
            </a:r>
            <a:r>
              <a:rPr lang="en-IN" sz="1800" b="1" dirty="0" err="1">
                <a:solidFill>
                  <a:srgbClr val="0070C0"/>
                </a:solidFill>
                <a:latin typeface="Times New Roman" panose="02020603050405020304" pitchFamily="18" charset="0"/>
                <a:cs typeface="Times New Roman" panose="02020603050405020304" pitchFamily="18" charset="0"/>
              </a:rPr>
              <a:t>godown</a:t>
            </a:r>
            <a:r>
              <a:rPr lang="en-IN" sz="1800" b="1" dirty="0">
                <a:solidFill>
                  <a:srgbClr val="0070C0"/>
                </a:solidFill>
                <a:latin typeface="Times New Roman" panose="02020603050405020304" pitchFamily="18" charset="0"/>
                <a:cs typeface="Times New Roman" panose="02020603050405020304" pitchFamily="18" charset="0"/>
              </a:rPr>
              <a:t>/ any place:</a:t>
            </a:r>
            <a:endParaRPr lang="en-IN" sz="1800" dirty="0">
              <a:solidFill>
                <a:srgbClr val="0070C0"/>
              </a:solidFill>
              <a:latin typeface="Times New Roman" panose="02020603050405020304" pitchFamily="18" charset="0"/>
              <a:cs typeface="Times New Roman" panose="02020603050405020304" pitchFamily="18" charset="0"/>
            </a:endParaRPr>
          </a:p>
          <a:p>
            <a:pPr marL="457200"/>
            <a:r>
              <a:rPr lang="en-IN" sz="1800" dirty="0">
                <a:solidFill>
                  <a:srgbClr val="0070C0"/>
                </a:solidFill>
                <a:latin typeface="Times New Roman" panose="02020603050405020304" pitchFamily="18" charset="0"/>
                <a:cs typeface="Times New Roman" panose="02020603050405020304" pitchFamily="18" charset="0"/>
              </a:rPr>
              <a:t>Keeping goods escaped tax</a:t>
            </a:r>
          </a:p>
          <a:p>
            <a:pPr marL="457200"/>
            <a:r>
              <a:rPr lang="en-IN" sz="1800" dirty="0">
                <a:solidFill>
                  <a:srgbClr val="0070C0"/>
                </a:solidFill>
                <a:latin typeface="Times New Roman" panose="02020603050405020304" pitchFamily="18" charset="0"/>
                <a:cs typeface="Times New Roman" panose="02020603050405020304" pitchFamily="18" charset="0"/>
              </a:rPr>
              <a:t>Kept accounts/ goods in manner likely to cause tax evasion </a:t>
            </a:r>
          </a:p>
          <a:p>
            <a:endParaRPr lang="en-IN" sz="1800" b="1" dirty="0">
              <a:solidFill>
                <a:srgbClr val="00B0F0"/>
              </a:solidFill>
            </a:endParaRPr>
          </a:p>
          <a:p>
            <a:endParaRPr lang="en-IN" sz="1800" b="1" dirty="0"/>
          </a:p>
          <a:p>
            <a:endParaRPr lang="en-IN" sz="2200" dirty="0"/>
          </a:p>
        </p:txBody>
      </p:sp>
      <p:cxnSp>
        <p:nvCxnSpPr>
          <p:cNvPr id="31" name="Connector: Elbow 30">
            <a:extLst>
              <a:ext uri="{FF2B5EF4-FFF2-40B4-BE49-F238E27FC236}">
                <a16:creationId xmlns:a16="http://schemas.microsoft.com/office/drawing/2014/main" id="{3FE09754-1A0B-FD18-8197-88B3E30CB91C}"/>
              </a:ext>
            </a:extLst>
          </p:cNvPr>
          <p:cNvCxnSpPr>
            <a:cxnSpLocks/>
            <a:stCxn id="17" idx="2"/>
            <a:endCxn id="24" idx="0"/>
          </p:cNvCxnSpPr>
          <p:nvPr/>
        </p:nvCxnSpPr>
        <p:spPr>
          <a:xfrm rot="16200000" flipH="1">
            <a:off x="6935212" y="1946042"/>
            <a:ext cx="1201913" cy="265554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3D75AF11-D468-AC73-3578-12562680DEA9}"/>
              </a:ext>
            </a:extLst>
          </p:cNvPr>
          <p:cNvSpPr>
            <a:spLocks noGrp="1"/>
          </p:cNvSpPr>
          <p:nvPr>
            <p:ph type="sldNum" sz="quarter" idx="12"/>
          </p:nvPr>
        </p:nvSpPr>
        <p:spPr/>
        <p:txBody>
          <a:bodyPr/>
          <a:lstStyle/>
          <a:p>
            <a:fld id="{2116F7B2-E75D-4609-83AA-8B6AB8B31567}" type="slidenum">
              <a:rPr lang="en-IN" smtClean="0"/>
              <a:t>6</a:t>
            </a:fld>
            <a:endParaRPr lang="en-IN"/>
          </a:p>
        </p:txBody>
      </p:sp>
      <p:pic>
        <p:nvPicPr>
          <p:cNvPr id="6" name="Picture 5" descr="Icon&#10;&#10;Description automatically generated">
            <a:extLst>
              <a:ext uri="{FF2B5EF4-FFF2-40B4-BE49-F238E27FC236}">
                <a16:creationId xmlns:a16="http://schemas.microsoft.com/office/drawing/2014/main" id="{E558ABBA-5818-FC3C-EDF4-D50609EBA75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
        <p:nvSpPr>
          <p:cNvPr id="21" name="TextBox 20">
            <a:extLst>
              <a:ext uri="{FF2B5EF4-FFF2-40B4-BE49-F238E27FC236}">
                <a16:creationId xmlns:a16="http://schemas.microsoft.com/office/drawing/2014/main" id="{37938B05-2533-9329-E4A9-BECF56132154}"/>
              </a:ext>
            </a:extLst>
          </p:cNvPr>
          <p:cNvSpPr txBox="1"/>
          <p:nvPr/>
        </p:nvSpPr>
        <p:spPr>
          <a:xfrm>
            <a:off x="3653789" y="6124813"/>
            <a:ext cx="4099560" cy="646331"/>
          </a:xfrm>
          <a:prstGeom prst="rect">
            <a:avLst/>
          </a:prstGeom>
          <a:noFill/>
          <a:ln>
            <a:solidFill>
              <a:srgbClr val="0070C0"/>
            </a:solidFill>
          </a:ln>
        </p:spPr>
        <p:txBody>
          <a:bodyPr wrap="square" rtlCol="0">
            <a:spAutoFit/>
          </a:bodyPr>
          <a:lstStyle/>
          <a:p>
            <a:pPr algn="ctr"/>
            <a:r>
              <a:rPr lang="en-IN" dirty="0">
                <a:solidFill>
                  <a:srgbClr val="0070C0"/>
                </a:solidFill>
                <a:latin typeface="Times New Roman" panose="02020603050405020304" pitchFamily="18" charset="0"/>
                <a:cs typeface="Times New Roman" panose="02020603050405020304" pitchFamily="18" charset="0"/>
              </a:rPr>
              <a:t>May authorise any central tax officer to inspect any place of business</a:t>
            </a:r>
          </a:p>
        </p:txBody>
      </p:sp>
      <p:cxnSp>
        <p:nvCxnSpPr>
          <p:cNvPr id="25" name="Straight Connector 24">
            <a:extLst>
              <a:ext uri="{FF2B5EF4-FFF2-40B4-BE49-F238E27FC236}">
                <a16:creationId xmlns:a16="http://schemas.microsoft.com/office/drawing/2014/main" id="{1557FE76-51EA-A4AD-21B9-C68CB46A4AE9}"/>
              </a:ext>
            </a:extLst>
          </p:cNvPr>
          <p:cNvCxnSpPr/>
          <p:nvPr/>
        </p:nvCxnSpPr>
        <p:spPr>
          <a:xfrm>
            <a:off x="3863340" y="5772150"/>
            <a:ext cx="0" cy="24003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BF0DC77-7D04-7FBD-FAFE-4E3B13AEEAFE}"/>
              </a:ext>
            </a:extLst>
          </p:cNvPr>
          <p:cNvCxnSpPr/>
          <p:nvPr/>
        </p:nvCxnSpPr>
        <p:spPr>
          <a:xfrm>
            <a:off x="3771899" y="6012180"/>
            <a:ext cx="386334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BDF8C9F-DA5E-67C1-55C1-40459A87C97E}"/>
              </a:ext>
            </a:extLst>
          </p:cNvPr>
          <p:cNvCxnSpPr/>
          <p:nvPr/>
        </p:nvCxnSpPr>
        <p:spPr>
          <a:xfrm flipV="1">
            <a:off x="7635240" y="5772150"/>
            <a:ext cx="0" cy="24003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4518E97-D8A6-425B-5002-AA6C361C1950}"/>
              </a:ext>
            </a:extLst>
          </p:cNvPr>
          <p:cNvCxnSpPr>
            <a:cxnSpLocks/>
          </p:cNvCxnSpPr>
          <p:nvPr/>
        </p:nvCxnSpPr>
        <p:spPr>
          <a:xfrm>
            <a:off x="5703569" y="6012180"/>
            <a:ext cx="0" cy="24521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0766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843010" cy="1325563"/>
          </a:xfrm>
          <a:solidFill>
            <a:srgbClr val="0070C0"/>
          </a:solidFill>
          <a:ln>
            <a:solidFill>
              <a:schemeClr val="accent1"/>
            </a:solidFill>
          </a:ln>
        </p:spPr>
        <p:txBody>
          <a:bodyPr/>
          <a:lstStyle/>
          <a:p>
            <a:r>
              <a:rPr lang="en-IN" b="1" dirty="0">
                <a:solidFill>
                  <a:schemeClr val="bg1"/>
                </a:solidFill>
              </a:rPr>
              <a:t>Section 67: Inspection</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571702"/>
            <a:ext cx="10295706" cy="3371897"/>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In the </a:t>
            </a:r>
            <a:r>
              <a:rPr kumimoji="0" lang="en-US" sz="1800" b="1" i="0" u="none" strike="noStrike" kern="1200" cap="none" spc="0" normalizeH="0" baseline="0" noProof="0" dirty="0">
                <a:ln>
                  <a:noFill/>
                </a:ln>
                <a:solidFill>
                  <a:srgbClr val="0070C0"/>
                </a:solidFill>
                <a:effectLst/>
                <a:uLnTx/>
                <a:uFillTx/>
                <a:latin typeface="+mj-lt"/>
                <a:ea typeface="+mn-ea"/>
                <a:cs typeface="+mn-cs"/>
              </a:rPr>
              <a:t>Income-tax Officer, Calcutta and </a:t>
            </a:r>
            <a:r>
              <a:rPr kumimoji="0" lang="en-US" sz="1800" b="1" i="0" u="none" strike="noStrike" kern="1200" cap="none" spc="0" normalizeH="0" baseline="0" noProof="0" dirty="0" err="1">
                <a:ln>
                  <a:noFill/>
                </a:ln>
                <a:solidFill>
                  <a:srgbClr val="0070C0"/>
                </a:solidFill>
                <a:effectLst/>
                <a:uLnTx/>
                <a:uFillTx/>
                <a:latin typeface="+mj-lt"/>
                <a:ea typeface="+mn-ea"/>
                <a:cs typeface="+mn-cs"/>
              </a:rPr>
              <a:t>Ors</a:t>
            </a:r>
            <a:r>
              <a:rPr kumimoji="0" lang="en-US" sz="1800" b="1" i="0" u="none" strike="noStrike" kern="1200" cap="none" spc="0" normalizeH="0" baseline="0" noProof="0" dirty="0">
                <a:ln>
                  <a:noFill/>
                </a:ln>
                <a:solidFill>
                  <a:srgbClr val="0070C0"/>
                </a:solidFill>
                <a:effectLst/>
                <a:uLnTx/>
                <a:uFillTx/>
                <a:latin typeface="+mj-lt"/>
                <a:ea typeface="+mn-ea"/>
                <a:cs typeface="+mn-cs"/>
              </a:rPr>
              <a:t>. v. </a:t>
            </a:r>
            <a:r>
              <a:rPr kumimoji="0" lang="en-US" sz="1800" b="1" i="0" u="none" strike="noStrike" kern="1200" cap="none" spc="0" normalizeH="0" baseline="0" noProof="0" dirty="0" err="1">
                <a:ln>
                  <a:noFill/>
                </a:ln>
                <a:solidFill>
                  <a:srgbClr val="0070C0"/>
                </a:solidFill>
                <a:effectLst/>
                <a:uLnTx/>
                <a:uFillTx/>
                <a:latin typeface="+mj-lt"/>
                <a:ea typeface="+mn-ea"/>
                <a:cs typeface="+mn-cs"/>
              </a:rPr>
              <a:t>Lakhmani</a:t>
            </a:r>
            <a:r>
              <a:rPr kumimoji="0" lang="en-US" sz="1800" b="1" i="0" u="none" strike="noStrike" kern="1200" cap="none" spc="0" normalizeH="0" baseline="0" noProof="0" dirty="0">
                <a:ln>
                  <a:noFill/>
                </a:ln>
                <a:solidFill>
                  <a:srgbClr val="0070C0"/>
                </a:solidFill>
                <a:effectLst/>
                <a:uLnTx/>
                <a:uFillTx/>
                <a:latin typeface="+mj-lt"/>
                <a:ea typeface="+mn-ea"/>
                <a:cs typeface="+mn-cs"/>
              </a:rPr>
              <a:t> </a:t>
            </a:r>
            <a:r>
              <a:rPr kumimoji="0" lang="en-US" sz="1800" b="1" i="0" u="none" strike="noStrike" kern="1200" cap="none" spc="0" normalizeH="0" baseline="0" noProof="0" dirty="0" err="1">
                <a:ln>
                  <a:noFill/>
                </a:ln>
                <a:solidFill>
                  <a:srgbClr val="0070C0"/>
                </a:solidFill>
                <a:effectLst/>
                <a:uLnTx/>
                <a:uFillTx/>
                <a:latin typeface="+mj-lt"/>
                <a:ea typeface="+mn-ea"/>
                <a:cs typeface="+mn-cs"/>
              </a:rPr>
              <a:t>Mewal</a:t>
            </a:r>
            <a:r>
              <a:rPr kumimoji="0" lang="en-US" sz="1800" b="1" i="0" u="none" strike="noStrike" kern="1200" cap="none" spc="0" normalizeH="0" baseline="0" noProof="0" dirty="0">
                <a:ln>
                  <a:noFill/>
                </a:ln>
                <a:solidFill>
                  <a:srgbClr val="0070C0"/>
                </a:solidFill>
                <a:effectLst/>
                <a:uLnTx/>
                <a:uFillTx/>
                <a:latin typeface="+mj-lt"/>
                <a:ea typeface="+mn-ea"/>
                <a:cs typeface="+mn-cs"/>
              </a:rPr>
              <a:t> Das </a:t>
            </a:r>
            <a:r>
              <a:rPr kumimoji="0" lang="en-US" sz="1800" b="0" i="0" u="none" strike="noStrike" kern="1200" cap="none" spc="0" normalizeH="0" baseline="0" noProof="0" dirty="0">
                <a:ln>
                  <a:noFill/>
                </a:ln>
                <a:solidFill>
                  <a:srgbClr val="0070C0"/>
                </a:solidFill>
                <a:effectLst/>
                <a:uLnTx/>
                <a:uFillTx/>
                <a:latin typeface="+mj-lt"/>
                <a:ea typeface="+mn-ea"/>
                <a:cs typeface="+mn-cs"/>
              </a:rPr>
              <a:t>[AIR 1976 SC 1753], the Supreme Court observed: </a:t>
            </a:r>
          </a:p>
          <a:p>
            <a:pPr marL="182563" marR="0" lvl="0" indent="0" algn="just" defTabSz="914400" rtl="0" eaLnBrk="1" fontAlgn="auto" latinLnBrk="0" hangingPunct="1">
              <a:lnSpc>
                <a:spcPct val="90000"/>
              </a:lnSpc>
              <a:spcBef>
                <a:spcPts val="1000"/>
              </a:spcBef>
              <a:spcAft>
                <a:spcPts val="0"/>
              </a:spcAft>
              <a:buClrTx/>
              <a:buSzTx/>
              <a:buNone/>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a:t>
            </a:r>
            <a:r>
              <a:rPr kumimoji="0" lang="en-US" sz="1800" b="0" i="1" u="none" strike="noStrike" kern="1200" cap="none" spc="0" normalizeH="0" baseline="0" noProof="0" dirty="0">
                <a:ln>
                  <a:noFill/>
                </a:ln>
                <a:solidFill>
                  <a:srgbClr val="0070C0"/>
                </a:solidFill>
                <a:effectLst/>
                <a:uLnTx/>
                <a:uFillTx/>
                <a:latin typeface="+mj-lt"/>
                <a:ea typeface="+mn-ea"/>
                <a:cs typeface="+mn-cs"/>
              </a:rPr>
              <a:t>the reasons for the formation of the belief must have </a:t>
            </a:r>
            <a:r>
              <a:rPr kumimoji="0" lang="en-US" sz="1800" b="0" i="1" u="sng" strike="noStrike" kern="1200" cap="none" spc="0" normalizeH="0" baseline="0" noProof="0" dirty="0">
                <a:ln>
                  <a:noFill/>
                </a:ln>
                <a:solidFill>
                  <a:srgbClr val="0070C0"/>
                </a:solidFill>
                <a:effectLst/>
                <a:uLnTx/>
                <a:uFillTx/>
                <a:latin typeface="+mj-lt"/>
                <a:ea typeface="+mn-ea"/>
                <a:cs typeface="+mn-cs"/>
              </a:rPr>
              <a:t>a </a:t>
            </a:r>
            <a:r>
              <a:rPr kumimoji="0" lang="en-US" sz="1800" b="1" i="1" u="sng" strike="noStrike" kern="1200" cap="none" spc="0" normalizeH="0" baseline="0" noProof="0" dirty="0">
                <a:ln>
                  <a:noFill/>
                </a:ln>
                <a:solidFill>
                  <a:srgbClr val="0070C0"/>
                </a:solidFill>
                <a:effectLst/>
                <a:uLnTx/>
                <a:uFillTx/>
                <a:latin typeface="+mj-lt"/>
                <a:ea typeface="+mn-ea"/>
                <a:cs typeface="+mn-cs"/>
              </a:rPr>
              <a:t>rational connection</a:t>
            </a:r>
            <a:r>
              <a:rPr kumimoji="0" lang="en-US" sz="1800" b="1" i="1" u="none" strike="noStrike" kern="1200" cap="none" spc="0" normalizeH="0" baseline="0" noProof="0" dirty="0">
                <a:ln>
                  <a:noFill/>
                </a:ln>
                <a:solidFill>
                  <a:srgbClr val="0070C0"/>
                </a:solidFill>
                <a:effectLst/>
                <a:uLnTx/>
                <a:uFillTx/>
                <a:latin typeface="+mj-lt"/>
                <a:ea typeface="+mn-ea"/>
                <a:cs typeface="+mn-cs"/>
              </a:rPr>
              <a:t> </a:t>
            </a:r>
            <a:r>
              <a:rPr kumimoji="0" lang="en-US" sz="1800" b="0" i="1" u="none" strike="noStrike" kern="1200" cap="none" spc="0" normalizeH="0" baseline="0" noProof="0" dirty="0">
                <a:ln>
                  <a:noFill/>
                </a:ln>
                <a:solidFill>
                  <a:srgbClr val="0070C0"/>
                </a:solidFill>
                <a:effectLst/>
                <a:uLnTx/>
                <a:uFillTx/>
                <a:latin typeface="+mj-lt"/>
                <a:ea typeface="+mn-ea"/>
                <a:cs typeface="+mn-cs"/>
              </a:rPr>
              <a:t>with or relevant bearing on the </a:t>
            </a:r>
            <a:r>
              <a:rPr kumimoji="0" lang="en-US" sz="1800" b="1" i="1" u="sng" strike="noStrike" kern="1200" cap="none" spc="0" normalizeH="0" baseline="0" noProof="0" dirty="0">
                <a:ln>
                  <a:noFill/>
                </a:ln>
                <a:solidFill>
                  <a:srgbClr val="0070C0"/>
                </a:solidFill>
                <a:effectLst/>
                <a:uLnTx/>
                <a:uFillTx/>
                <a:latin typeface="+mj-lt"/>
                <a:ea typeface="+mn-ea"/>
                <a:cs typeface="+mn-cs"/>
              </a:rPr>
              <a:t>formation of the belief</a:t>
            </a:r>
            <a:r>
              <a:rPr kumimoji="0" lang="en-US" sz="1800" b="0" i="1" u="none" strike="noStrike" kern="1200" cap="none" spc="0" normalizeH="0" baseline="0" noProof="0" dirty="0">
                <a:ln>
                  <a:noFill/>
                </a:ln>
                <a:solidFill>
                  <a:srgbClr val="0070C0"/>
                </a:solidFill>
                <a:effectLst/>
                <a:uLnTx/>
                <a:uFillTx/>
                <a:latin typeface="+mj-lt"/>
                <a:ea typeface="+mn-ea"/>
                <a:cs typeface="+mn-cs"/>
              </a:rPr>
              <a:t>. Rational connection postulates that there must be a </a:t>
            </a:r>
            <a:r>
              <a:rPr kumimoji="0" lang="en-US" sz="1800" b="1" i="1" u="sng" strike="noStrike" kern="1200" cap="none" spc="0" normalizeH="0" baseline="0" noProof="0" dirty="0">
                <a:ln>
                  <a:noFill/>
                </a:ln>
                <a:solidFill>
                  <a:srgbClr val="0070C0"/>
                </a:solidFill>
                <a:effectLst/>
                <a:uLnTx/>
                <a:uFillTx/>
                <a:latin typeface="+mj-lt"/>
                <a:ea typeface="+mn-ea"/>
                <a:cs typeface="+mn-cs"/>
              </a:rPr>
              <a:t>direct nexus or live link </a:t>
            </a:r>
            <a:r>
              <a:rPr kumimoji="0" lang="en-US" sz="1800" b="0" i="1" u="none" strike="noStrike" kern="1200" cap="none" spc="0" normalizeH="0" baseline="0" noProof="0" dirty="0">
                <a:ln>
                  <a:noFill/>
                </a:ln>
                <a:solidFill>
                  <a:srgbClr val="0070C0"/>
                </a:solidFill>
                <a:effectLst/>
                <a:uLnTx/>
                <a:uFillTx/>
                <a:latin typeface="+mj-lt"/>
                <a:ea typeface="+mn-ea"/>
                <a:cs typeface="+mn-cs"/>
              </a:rPr>
              <a:t>between the material coming to the notice of the Income-tax Officer and the formation of his belief that there has been escapement of the income of the </a:t>
            </a:r>
            <a:r>
              <a:rPr kumimoji="0" lang="en-US" sz="1800" b="0" i="1" u="none" strike="noStrike" kern="1200" cap="none" spc="0" normalizeH="0" baseline="0" noProof="0" dirty="0" err="1">
                <a:ln>
                  <a:noFill/>
                </a:ln>
                <a:solidFill>
                  <a:srgbClr val="0070C0"/>
                </a:solidFill>
                <a:effectLst/>
                <a:uLnTx/>
                <a:uFillTx/>
                <a:latin typeface="+mj-lt"/>
                <a:ea typeface="+mn-ea"/>
                <a:cs typeface="+mn-cs"/>
              </a:rPr>
              <a:t>assessee</a:t>
            </a:r>
            <a:r>
              <a:rPr kumimoji="0" lang="en-US" sz="1800" b="0" i="1" u="none" strike="noStrike" kern="1200" cap="none" spc="0" normalizeH="0" baseline="0" noProof="0" dirty="0">
                <a:ln>
                  <a:noFill/>
                </a:ln>
                <a:solidFill>
                  <a:srgbClr val="0070C0"/>
                </a:solidFill>
                <a:effectLst/>
                <a:uLnTx/>
                <a:uFillTx/>
                <a:latin typeface="+mj-lt"/>
                <a:ea typeface="+mn-ea"/>
                <a:cs typeface="+mn-cs"/>
              </a:rPr>
              <a:t> from assessment in the particular year because of his failure to disclose fully or truly all material facts. It is not any or every material, howsoever vague and indefinite or distant which would warrant the formation of the belief relating to the escapement of the income of the </a:t>
            </a:r>
            <a:r>
              <a:rPr kumimoji="0" lang="en-US" sz="1800" b="0" i="1" u="none" strike="noStrike" kern="1200" cap="none" spc="0" normalizeH="0" baseline="0" noProof="0" dirty="0" err="1">
                <a:ln>
                  <a:noFill/>
                </a:ln>
                <a:solidFill>
                  <a:srgbClr val="0070C0"/>
                </a:solidFill>
                <a:effectLst/>
                <a:uLnTx/>
                <a:uFillTx/>
                <a:latin typeface="+mj-lt"/>
                <a:ea typeface="+mn-ea"/>
                <a:cs typeface="+mn-cs"/>
              </a:rPr>
              <a:t>assessee</a:t>
            </a:r>
            <a:r>
              <a:rPr kumimoji="0" lang="en-US" sz="1800" b="0" i="1" u="none" strike="noStrike" kern="1200" cap="none" spc="0" normalizeH="0" baseline="0" noProof="0" dirty="0">
                <a:ln>
                  <a:noFill/>
                </a:ln>
                <a:solidFill>
                  <a:srgbClr val="0070C0"/>
                </a:solidFill>
                <a:effectLst/>
                <a:uLnTx/>
                <a:uFillTx/>
                <a:latin typeface="+mj-lt"/>
                <a:ea typeface="+mn-ea"/>
                <a:cs typeface="+mn-cs"/>
              </a:rPr>
              <a:t> from assessment. The reason for the formation of the belief must be held in good faith and should not be a mere </a:t>
            </a:r>
            <a:r>
              <a:rPr kumimoji="0" lang="en-US" sz="1800" b="0" i="1" u="none" strike="noStrike" kern="1200" cap="none" spc="0" normalizeH="0" baseline="0" noProof="0" dirty="0" err="1">
                <a:ln>
                  <a:noFill/>
                </a:ln>
                <a:solidFill>
                  <a:srgbClr val="0070C0"/>
                </a:solidFill>
                <a:effectLst/>
                <a:uLnTx/>
                <a:uFillTx/>
                <a:latin typeface="+mj-lt"/>
                <a:ea typeface="+mn-ea"/>
                <a:cs typeface="+mn-cs"/>
              </a:rPr>
              <a:t>pretence</a:t>
            </a:r>
            <a:r>
              <a:rPr lang="en-US" sz="1800" i="1" dirty="0">
                <a:solidFill>
                  <a:srgbClr val="0070C0"/>
                </a:solidFill>
                <a:latin typeface="+mj-lt"/>
              </a:rPr>
              <a:t>”</a:t>
            </a:r>
            <a:endParaRPr kumimoji="0" lang="en-US" sz="1800" b="0" i="1" u="none" strike="noStrike" kern="1200" cap="none" spc="0" normalizeH="0" baseline="0" noProof="0" dirty="0">
              <a:ln>
                <a:noFill/>
              </a:ln>
              <a:solidFill>
                <a:srgbClr val="0070C0"/>
              </a:solidFill>
              <a:effectLst/>
              <a:uLnTx/>
              <a:uFillTx/>
              <a:latin typeface="+mj-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EF763CE-6223-0000-CE0D-B48581E3E60A}"/>
              </a:ext>
            </a:extLst>
          </p:cNvPr>
          <p:cNvSpPr/>
          <p:nvPr/>
        </p:nvSpPr>
        <p:spPr>
          <a:xfrm>
            <a:off x="936169" y="1895791"/>
            <a:ext cx="10295707" cy="6057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srgbClr val="0070C0"/>
                </a:solidFill>
                <a:effectLst/>
                <a:uLnTx/>
                <a:uFillTx/>
                <a:latin typeface="+mj-lt"/>
                <a:ea typeface="+mn-ea"/>
                <a:cs typeface="+mn-cs"/>
              </a:rPr>
              <a:t>Reasons to Believe</a:t>
            </a:r>
          </a:p>
        </p:txBody>
      </p:sp>
      <p:sp>
        <p:nvSpPr>
          <p:cNvPr id="6" name="Slide Number Placeholder 5">
            <a:extLst>
              <a:ext uri="{FF2B5EF4-FFF2-40B4-BE49-F238E27FC236}">
                <a16:creationId xmlns:a16="http://schemas.microsoft.com/office/drawing/2014/main" id="{8BC86B73-08EA-9745-4F37-7614FA230D1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9" name="Picture 8" descr="Icon&#10;&#10;Description automatically generated">
            <a:extLst>
              <a:ext uri="{FF2B5EF4-FFF2-40B4-BE49-F238E27FC236}">
                <a16:creationId xmlns:a16="http://schemas.microsoft.com/office/drawing/2014/main" id="{69E97C60-92EA-3138-4DD1-33E78580822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1067803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843010" cy="1325563"/>
          </a:xfrm>
          <a:solidFill>
            <a:srgbClr val="0070C0"/>
          </a:solidFill>
          <a:ln>
            <a:solidFill>
              <a:schemeClr val="accent1"/>
            </a:solidFill>
          </a:ln>
        </p:spPr>
        <p:txBody>
          <a:bodyPr/>
          <a:lstStyle/>
          <a:p>
            <a:r>
              <a:rPr lang="en-IN" b="1" dirty="0">
                <a:solidFill>
                  <a:schemeClr val="bg1"/>
                </a:solidFill>
              </a:rPr>
              <a:t>Section 67: Inspection</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838199" y="1825625"/>
            <a:ext cx="10515599" cy="4351338"/>
          </a:xfrm>
          <a:solidFill>
            <a:schemeClr val="accent1">
              <a:lumMod val="20000"/>
              <a:lumOff val="80000"/>
            </a:schemeClr>
          </a:solidFill>
          <a:ln>
            <a:solidFill>
              <a:schemeClr val="accent1"/>
            </a:solidFill>
          </a:ln>
        </p:spPr>
        <p:txBody>
          <a:bodyPr/>
          <a:lstStyle/>
          <a:p>
            <a:pPr marL="0" indent="0">
              <a:buNone/>
            </a:pPr>
            <a:endParaRPr lang="en-IN" dirty="0"/>
          </a:p>
          <a:p>
            <a:endParaRPr lang="en-IN" dirty="0"/>
          </a:p>
        </p:txBody>
      </p:sp>
      <p:sp>
        <p:nvSpPr>
          <p:cNvPr id="7" name="Content Placeholder 2">
            <a:extLst>
              <a:ext uri="{FF2B5EF4-FFF2-40B4-BE49-F238E27FC236}">
                <a16:creationId xmlns:a16="http://schemas.microsoft.com/office/drawing/2014/main" id="{69CE0AC5-AF5F-F1EB-E1F8-D38A497CA19A}"/>
              </a:ext>
            </a:extLst>
          </p:cNvPr>
          <p:cNvSpPr txBox="1">
            <a:spLocks/>
          </p:cNvSpPr>
          <p:nvPr/>
        </p:nvSpPr>
        <p:spPr>
          <a:xfrm>
            <a:off x="936170" y="2011680"/>
            <a:ext cx="10295706" cy="3931919"/>
          </a:xfrm>
          <a:prstGeom prst="rect">
            <a:avLst/>
          </a:prstGeom>
          <a:solidFill>
            <a:schemeClr val="bg1"/>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1800" b="0" i="0" u="none" strike="noStrike" kern="1200" cap="none" spc="0" normalizeH="0" baseline="0" noProof="0" dirty="0">
              <a:ln>
                <a:noFill/>
              </a:ln>
              <a:solidFill>
                <a:srgbClr val="0070C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In the </a:t>
            </a:r>
            <a:r>
              <a:rPr kumimoji="0" lang="en-US" sz="1800" b="1" i="0" u="none" strike="noStrike" kern="1200" cap="none" spc="0" normalizeH="0" baseline="0" noProof="0" dirty="0">
                <a:ln>
                  <a:noFill/>
                </a:ln>
                <a:solidFill>
                  <a:srgbClr val="0070C0"/>
                </a:solidFill>
                <a:effectLst/>
                <a:uLnTx/>
                <a:uFillTx/>
                <a:latin typeface="+mj-lt"/>
                <a:ea typeface="+mn-ea"/>
                <a:cs typeface="+mn-cs"/>
              </a:rPr>
              <a:t>R.J. Trading Co. v. Commissioner of CGST, Delhi North</a:t>
            </a:r>
            <a:r>
              <a:rPr kumimoji="0" lang="en-US" sz="1800" b="0" i="0" u="none" strike="noStrike" kern="1200" cap="none" spc="0" normalizeH="0" baseline="0" noProof="0" dirty="0">
                <a:ln>
                  <a:noFill/>
                </a:ln>
                <a:solidFill>
                  <a:srgbClr val="0070C0"/>
                </a:solidFill>
                <a:effectLst/>
                <a:uLnTx/>
                <a:uFillTx/>
                <a:latin typeface="+mj-lt"/>
                <a:ea typeface="+mn-ea"/>
                <a:cs typeface="+mn-cs"/>
              </a:rPr>
              <a:t> [2021 (55) G.S.T.L. 277 (Del)] , the Delhi High Court observed: </a:t>
            </a:r>
          </a:p>
          <a:p>
            <a:pPr marL="182563" marR="0" lvl="0" indent="0" algn="just" defTabSz="914400" rtl="0" eaLnBrk="1" fontAlgn="auto" latinLnBrk="0" hangingPunct="1">
              <a:lnSpc>
                <a:spcPct val="90000"/>
              </a:lnSpc>
              <a:spcBef>
                <a:spcPts val="1000"/>
              </a:spcBef>
              <a:spcAft>
                <a:spcPts val="0"/>
              </a:spcAft>
              <a:buClrTx/>
              <a:buSzTx/>
              <a:buNone/>
              <a:tabLst/>
              <a:defRPr/>
            </a:pPr>
            <a:r>
              <a:rPr kumimoji="0" lang="en-US" sz="1800" b="0" i="0" u="none" strike="noStrike" kern="1200" cap="none" spc="0" normalizeH="0" baseline="0" noProof="0" dirty="0">
                <a:ln>
                  <a:noFill/>
                </a:ln>
                <a:solidFill>
                  <a:srgbClr val="0070C0"/>
                </a:solidFill>
                <a:effectLst/>
                <a:uLnTx/>
                <a:uFillTx/>
                <a:latin typeface="+mj-lt"/>
                <a:ea typeface="+mn-ea"/>
                <a:cs typeface="+mn-cs"/>
              </a:rPr>
              <a:t>“</a:t>
            </a:r>
            <a:r>
              <a:rPr kumimoji="0" lang="en-US" sz="1800" b="0" i="1" u="none" strike="noStrike" kern="1200" cap="none" spc="0" normalizeH="0" baseline="0" noProof="0" dirty="0">
                <a:ln>
                  <a:noFill/>
                </a:ln>
                <a:solidFill>
                  <a:srgbClr val="0070C0"/>
                </a:solidFill>
                <a:effectLst/>
                <a:uLnTx/>
                <a:uFillTx/>
                <a:latin typeface="+mj-lt"/>
                <a:ea typeface="+mn-ea"/>
                <a:cs typeface="+mn-cs"/>
              </a:rPr>
              <a:t>Therefore, it is well-established that the expression reason to believe does not carry the same connotation as say reason to suspect; the standard of belief is that of a reasonable and honest person and not one based on surmises and conjectures, or mere suspicion. It is open to the concerned authority to form a prima facie view based on evidence that may be direct or circumstantial. </a:t>
            </a:r>
            <a:r>
              <a:rPr kumimoji="0" lang="en-US" sz="1800" b="1" i="1" u="sng" strike="noStrike" kern="1200" cap="none" spc="0" normalizeH="0" baseline="0" noProof="0" dirty="0">
                <a:ln>
                  <a:noFill/>
                </a:ln>
                <a:solidFill>
                  <a:srgbClr val="0070C0"/>
                </a:solidFill>
                <a:effectLst/>
                <a:uLnTx/>
                <a:uFillTx/>
                <a:latin typeface="+mj-lt"/>
                <a:ea typeface="+mn-ea"/>
                <a:cs typeface="+mn-cs"/>
              </a:rPr>
              <a:t>In other words, the belief of the concerned authority should be based on some actionable material that he has had an opportunity to peruse. Furthermore, the material placed before the concerned authority, i.e., the proper officer should have nexus with the formation of the belief.”</a:t>
            </a:r>
            <a:endParaRPr kumimoji="0" lang="en-IN" sz="1800" b="1" i="1" u="sng" strike="noStrike" kern="1200" cap="none" spc="0" normalizeH="0" baseline="0" noProof="0" dirty="0">
              <a:ln>
                <a:noFill/>
              </a:ln>
              <a:solidFill>
                <a:srgbClr val="0070C0"/>
              </a:solidFill>
              <a:effectLst/>
              <a:uLnTx/>
              <a:uFillTx/>
              <a:latin typeface="+mj-lt"/>
              <a:ea typeface="+mn-ea"/>
              <a:cs typeface="+mn-cs"/>
            </a:endParaRPr>
          </a:p>
        </p:txBody>
      </p:sp>
      <p:sp>
        <p:nvSpPr>
          <p:cNvPr id="6" name="Slide Number Placeholder 5">
            <a:extLst>
              <a:ext uri="{FF2B5EF4-FFF2-40B4-BE49-F238E27FC236}">
                <a16:creationId xmlns:a16="http://schemas.microsoft.com/office/drawing/2014/main" id="{8BC86B73-08EA-9745-4F37-7614FA230D1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9" name="Picture 8" descr="Icon&#10;&#10;Description automatically generated">
            <a:extLst>
              <a:ext uri="{FF2B5EF4-FFF2-40B4-BE49-F238E27FC236}">
                <a16:creationId xmlns:a16="http://schemas.microsoft.com/office/drawing/2014/main" id="{69E97C60-92EA-3138-4DD1-33E78580822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03975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5262-0402-CE42-F016-5C8BA33F0797}"/>
              </a:ext>
            </a:extLst>
          </p:cNvPr>
          <p:cNvSpPr>
            <a:spLocks noGrp="1"/>
          </p:cNvSpPr>
          <p:nvPr>
            <p:ph type="title"/>
          </p:nvPr>
        </p:nvSpPr>
        <p:spPr>
          <a:xfrm>
            <a:off x="838200" y="365125"/>
            <a:ext cx="8820150" cy="1325563"/>
          </a:xfrm>
          <a:solidFill>
            <a:srgbClr val="0070C0"/>
          </a:solidFill>
          <a:ln>
            <a:solidFill>
              <a:schemeClr val="accent1"/>
            </a:solidFill>
          </a:ln>
        </p:spPr>
        <p:txBody>
          <a:bodyPr/>
          <a:lstStyle/>
          <a:p>
            <a:r>
              <a:rPr lang="en-IN" b="1" dirty="0">
                <a:solidFill>
                  <a:schemeClr val="bg1"/>
                </a:solidFill>
              </a:rPr>
              <a:t>Section 67: Search &amp; Seizure</a:t>
            </a:r>
          </a:p>
        </p:txBody>
      </p:sp>
      <p:sp>
        <p:nvSpPr>
          <p:cNvPr id="3" name="Content Placeholder 2">
            <a:extLst>
              <a:ext uri="{FF2B5EF4-FFF2-40B4-BE49-F238E27FC236}">
                <a16:creationId xmlns:a16="http://schemas.microsoft.com/office/drawing/2014/main" id="{A4E26C6C-885A-AA21-599A-50C1E72B0C92}"/>
              </a:ext>
            </a:extLst>
          </p:cNvPr>
          <p:cNvSpPr>
            <a:spLocks noGrp="1"/>
          </p:cNvSpPr>
          <p:nvPr>
            <p:ph sz="half" idx="1"/>
          </p:nvPr>
        </p:nvSpPr>
        <p:spPr>
          <a:xfrm>
            <a:off x="680795" y="2370137"/>
            <a:ext cx="10645136" cy="4351338"/>
          </a:xfrm>
          <a:solidFill>
            <a:schemeClr val="bg1"/>
          </a:solidFill>
          <a:ln>
            <a:solidFill>
              <a:schemeClr val="accent1"/>
            </a:solidFill>
          </a:ln>
        </p:spPr>
        <p:txBody>
          <a:bodyPr/>
          <a:lstStyle/>
          <a:p>
            <a:pPr marL="0" indent="0">
              <a:buNone/>
            </a:pPr>
            <a:endParaRPr lang="en-IN" dirty="0"/>
          </a:p>
          <a:p>
            <a:endParaRPr lang="en-IN" dirty="0"/>
          </a:p>
        </p:txBody>
      </p:sp>
      <p:sp>
        <p:nvSpPr>
          <p:cNvPr id="4" name="Content Placeholder 2">
            <a:extLst>
              <a:ext uri="{FF2B5EF4-FFF2-40B4-BE49-F238E27FC236}">
                <a16:creationId xmlns:a16="http://schemas.microsoft.com/office/drawing/2014/main" id="{6227C3A9-FC2B-116B-4511-FB90A148B070}"/>
              </a:ext>
            </a:extLst>
          </p:cNvPr>
          <p:cNvSpPr txBox="1">
            <a:spLocks/>
          </p:cNvSpPr>
          <p:nvPr/>
        </p:nvSpPr>
        <p:spPr>
          <a:xfrm>
            <a:off x="967739" y="2589053"/>
            <a:ext cx="2852060" cy="1365569"/>
          </a:xfrm>
          <a:prstGeom prst="rect">
            <a:avLst/>
          </a:prstGeom>
          <a:solidFill>
            <a:srgbClr val="00B0F0"/>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200" b="1" i="0" u="none" strike="noStrike" kern="1200" cap="none" spc="0" normalizeH="0" baseline="0" noProof="0" dirty="0">
                <a:ln>
                  <a:noFill/>
                </a:ln>
                <a:solidFill>
                  <a:prstClr val="white"/>
                </a:solidFill>
                <a:effectLst/>
                <a:uLnTx/>
                <a:uFillTx/>
                <a:latin typeface="+mj-lt"/>
                <a:ea typeface="+mn-ea"/>
                <a:cs typeface="+mn-cs"/>
              </a:rPr>
              <a:t>Pursuant to Inspection</a:t>
            </a:r>
          </a:p>
        </p:txBody>
      </p:sp>
      <p:sp>
        <p:nvSpPr>
          <p:cNvPr id="5" name="Content Placeholder 2">
            <a:extLst>
              <a:ext uri="{FF2B5EF4-FFF2-40B4-BE49-F238E27FC236}">
                <a16:creationId xmlns:a16="http://schemas.microsoft.com/office/drawing/2014/main" id="{8DBF83FF-2614-1696-9857-CF37F89B0AE9}"/>
              </a:ext>
            </a:extLst>
          </p:cNvPr>
          <p:cNvSpPr txBox="1">
            <a:spLocks/>
          </p:cNvSpPr>
          <p:nvPr/>
        </p:nvSpPr>
        <p:spPr>
          <a:xfrm>
            <a:off x="967739" y="4416867"/>
            <a:ext cx="2852060" cy="1476602"/>
          </a:xfrm>
          <a:prstGeom prst="rect">
            <a:avLst/>
          </a:prstGeom>
          <a:solidFill>
            <a:schemeClr val="accent1">
              <a:lumMod val="75000"/>
            </a:schemeClr>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IN" sz="2200" b="1" i="0" u="none" strike="noStrike" kern="1200" cap="none" spc="0" normalizeH="0" baseline="0" noProof="0" dirty="0">
                <a:ln>
                  <a:noFill/>
                </a:ln>
                <a:solidFill>
                  <a:prstClr val="white"/>
                </a:solidFill>
                <a:effectLst/>
                <a:uLnTx/>
                <a:uFillTx/>
                <a:latin typeface="+mj-lt"/>
                <a:ea typeface="+mn-ea"/>
                <a:cs typeface="+mn-cs"/>
              </a:rPr>
              <a:t>Goods liable to Confiscation</a:t>
            </a: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4521D2B5-8873-506E-3BE3-C2CC21A1A8E3}"/>
              </a:ext>
            </a:extLst>
          </p:cNvPr>
          <p:cNvSpPr txBox="1">
            <a:spLocks/>
          </p:cNvSpPr>
          <p:nvPr/>
        </p:nvSpPr>
        <p:spPr>
          <a:xfrm>
            <a:off x="4669970" y="2599499"/>
            <a:ext cx="2852059" cy="1365568"/>
          </a:xfrm>
          <a:prstGeom prst="rect">
            <a:avLst/>
          </a:prstGeom>
          <a:solidFill>
            <a:srgbClr val="0070C0"/>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2200" b="1" dirty="0">
                <a:solidFill>
                  <a:prstClr val="white"/>
                </a:solidFill>
                <a:latin typeface="+mj-lt"/>
              </a:rPr>
              <a:t>Any other Intelligence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Content Placeholder 2">
            <a:extLst>
              <a:ext uri="{FF2B5EF4-FFF2-40B4-BE49-F238E27FC236}">
                <a16:creationId xmlns:a16="http://schemas.microsoft.com/office/drawing/2014/main" id="{7EF5144F-6CCA-9941-92D5-20E963BCC5B8}"/>
              </a:ext>
            </a:extLst>
          </p:cNvPr>
          <p:cNvSpPr txBox="1">
            <a:spLocks/>
          </p:cNvSpPr>
          <p:nvPr/>
        </p:nvSpPr>
        <p:spPr>
          <a:xfrm>
            <a:off x="4577333" y="4540024"/>
            <a:ext cx="2852060" cy="1476602"/>
          </a:xfrm>
          <a:prstGeom prst="rect">
            <a:avLst/>
          </a:prstGeom>
          <a:solidFill>
            <a:srgbClr val="002060"/>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2200" b="1" dirty="0">
                <a:solidFill>
                  <a:prstClr val="white"/>
                </a:solidFill>
                <a:latin typeface="+mj-lt"/>
              </a:rPr>
              <a:t>Documents, Books or Things</a:t>
            </a:r>
          </a:p>
        </p:txBody>
      </p:sp>
      <p:sp>
        <p:nvSpPr>
          <p:cNvPr id="9" name="Content Placeholder 2">
            <a:extLst>
              <a:ext uri="{FF2B5EF4-FFF2-40B4-BE49-F238E27FC236}">
                <a16:creationId xmlns:a16="http://schemas.microsoft.com/office/drawing/2014/main" id="{F5DC24A8-5BDA-D0D3-1C85-544C1B029631}"/>
              </a:ext>
            </a:extLst>
          </p:cNvPr>
          <p:cNvSpPr txBox="1">
            <a:spLocks/>
          </p:cNvSpPr>
          <p:nvPr/>
        </p:nvSpPr>
        <p:spPr>
          <a:xfrm>
            <a:off x="8120738" y="2589054"/>
            <a:ext cx="2852059" cy="1365568"/>
          </a:xfrm>
          <a:prstGeom prst="rect">
            <a:avLst/>
          </a:prstGeom>
          <a:solidFill>
            <a:schemeClr val="tx2">
              <a:lumMod val="60000"/>
              <a:lumOff val="40000"/>
            </a:schemeClr>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2200" b="1" dirty="0">
                <a:solidFill>
                  <a:prstClr val="white"/>
                </a:solidFill>
                <a:latin typeface="+mj-lt"/>
              </a:rPr>
              <a:t>Reasons to Believe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Content Placeholder 2">
            <a:extLst>
              <a:ext uri="{FF2B5EF4-FFF2-40B4-BE49-F238E27FC236}">
                <a16:creationId xmlns:a16="http://schemas.microsoft.com/office/drawing/2014/main" id="{4AD9BE38-BA50-E74F-B6FB-D38229449DB3}"/>
              </a:ext>
            </a:extLst>
          </p:cNvPr>
          <p:cNvSpPr txBox="1">
            <a:spLocks/>
          </p:cNvSpPr>
          <p:nvPr/>
        </p:nvSpPr>
        <p:spPr>
          <a:xfrm>
            <a:off x="8120737" y="4540024"/>
            <a:ext cx="2852060" cy="1476602"/>
          </a:xfrm>
          <a:prstGeom prst="rect">
            <a:avLst/>
          </a:prstGeom>
          <a:solidFill>
            <a:schemeClr val="tx2"/>
          </a:solidFill>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IN" sz="22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IN" sz="2200" b="1" dirty="0">
                <a:solidFill>
                  <a:prstClr val="white"/>
                </a:solidFill>
                <a:latin typeface="+mj-lt"/>
              </a:rPr>
              <a:t>Secreted in any place</a:t>
            </a:r>
          </a:p>
        </p:txBody>
      </p:sp>
      <p:sp>
        <p:nvSpPr>
          <p:cNvPr id="7" name="Slide Number Placeholder 6">
            <a:extLst>
              <a:ext uri="{FF2B5EF4-FFF2-40B4-BE49-F238E27FC236}">
                <a16:creationId xmlns:a16="http://schemas.microsoft.com/office/drawing/2014/main" id="{91E19799-B512-3779-39DE-E5604AE3EE8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16F7B2-E75D-4609-83AA-8B6AB8B31567}"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12" name="Picture 11" descr="Icon&#10;&#10;Description automatically generated">
            <a:extLst>
              <a:ext uri="{FF2B5EF4-FFF2-40B4-BE49-F238E27FC236}">
                <a16:creationId xmlns:a16="http://schemas.microsoft.com/office/drawing/2014/main" id="{6A9144BE-6DEC-CD4E-95D0-93B7884B40D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71085" y="365125"/>
            <a:ext cx="1382713" cy="1325564"/>
          </a:xfrm>
          <a:prstGeom prst="rect">
            <a:avLst/>
          </a:prstGeom>
          <a:noFill/>
          <a:ln>
            <a:noFill/>
          </a:ln>
        </p:spPr>
      </p:pic>
    </p:spTree>
    <p:extLst>
      <p:ext uri="{BB962C8B-B14F-4D97-AF65-F5344CB8AC3E}">
        <p14:creationId xmlns:p14="http://schemas.microsoft.com/office/powerpoint/2010/main" val="2045735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1411</TotalTime>
  <Words>4875</Words>
  <Application>Microsoft Office PowerPoint</Application>
  <PresentationFormat>Widescreen</PresentationFormat>
  <Paragraphs>617</Paragraphs>
  <Slides>57</Slides>
  <Notes>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57</vt:i4>
      </vt:variant>
    </vt:vector>
  </HeadingPairs>
  <TitlesOfParts>
    <vt:vector size="65" baseType="lpstr">
      <vt:lpstr>Arial</vt:lpstr>
      <vt:lpstr>Calibri</vt:lpstr>
      <vt:lpstr>Calibri Light</vt:lpstr>
      <vt:lpstr>Courier New</vt:lpstr>
      <vt:lpstr>Times New Roman</vt:lpstr>
      <vt:lpstr>Wingdings</vt:lpstr>
      <vt:lpstr>Office Theme</vt:lpstr>
      <vt:lpstr>1_Office Theme</vt:lpstr>
      <vt:lpstr>GST Litigation &amp; Appeals </vt:lpstr>
      <vt:lpstr>PowerPoint Presentation</vt:lpstr>
      <vt:lpstr>Initiation of Litigation</vt:lpstr>
      <vt:lpstr>Section 61: Scrutiny of Returns</vt:lpstr>
      <vt:lpstr>Section 65: Audit</vt:lpstr>
      <vt:lpstr>Section 67: Inspection</vt:lpstr>
      <vt:lpstr>Section 67: Inspection</vt:lpstr>
      <vt:lpstr>Section 67: Inspection</vt:lpstr>
      <vt:lpstr>Section 67: Search &amp; Seizure</vt:lpstr>
      <vt:lpstr>Section 67: Search &amp; Seizure</vt:lpstr>
      <vt:lpstr>Section 67: Search &amp; Seizure</vt:lpstr>
      <vt:lpstr>Case Laws</vt:lpstr>
      <vt:lpstr>Case Laws</vt:lpstr>
      <vt:lpstr>CBIC Guidelines</vt:lpstr>
      <vt:lpstr>CBIC Guidelines</vt:lpstr>
      <vt:lpstr>Section 69: Arrest</vt:lpstr>
      <vt:lpstr>Section 69: Arrest</vt:lpstr>
      <vt:lpstr>Section 69: Arrest</vt:lpstr>
      <vt:lpstr>Case Laws</vt:lpstr>
      <vt:lpstr>Case Laws</vt:lpstr>
      <vt:lpstr>CBIC Guidelines</vt:lpstr>
      <vt:lpstr>CBIC Guidelines</vt:lpstr>
      <vt:lpstr>CBIC Guidelines</vt:lpstr>
      <vt:lpstr>CBIC Guidelines</vt:lpstr>
      <vt:lpstr>CBIC Guidelines</vt:lpstr>
      <vt:lpstr>CBIC Guidelines</vt:lpstr>
      <vt:lpstr>Section 70: Summons</vt:lpstr>
      <vt:lpstr>Section 136: Relevancy of Statements</vt:lpstr>
      <vt:lpstr>Strategies during Investigation</vt:lpstr>
      <vt:lpstr>Strategies during Investigation</vt:lpstr>
      <vt:lpstr>Strategies during Investigation</vt:lpstr>
      <vt:lpstr>Strategies during Investigation</vt:lpstr>
      <vt:lpstr>Best Practices</vt:lpstr>
      <vt:lpstr>DRC-01A: Rule 142</vt:lpstr>
      <vt:lpstr>Show Cause Notice</vt:lpstr>
      <vt:lpstr>Show Cause Notice</vt:lpstr>
      <vt:lpstr>Show Cause Notice</vt:lpstr>
      <vt:lpstr>Show Cause Notice</vt:lpstr>
      <vt:lpstr>Section 75: General Provisions relating to Determination of Tax</vt:lpstr>
      <vt:lpstr>Section 75: General Provisions relating to Determination of Tax</vt:lpstr>
      <vt:lpstr>Strategies &amp; Approach: Reply to SCN</vt:lpstr>
      <vt:lpstr>Strategies &amp; Approach: Reply to SCN</vt:lpstr>
      <vt:lpstr>When to file a Writ?</vt:lpstr>
      <vt:lpstr>Case Study I</vt:lpstr>
      <vt:lpstr>Case Study II</vt:lpstr>
      <vt:lpstr>Order-in-Original</vt:lpstr>
      <vt:lpstr>Section 161: Rectification of error apparent on the face of record</vt:lpstr>
      <vt:lpstr>Section 161: Rectification of error apparent on the face of record</vt:lpstr>
      <vt:lpstr>Appeal</vt:lpstr>
      <vt:lpstr>Section 107: Appeals to Appellate Authority</vt:lpstr>
      <vt:lpstr>Section 107: Appeals to Appellate Authority</vt:lpstr>
      <vt:lpstr>Time Limit to file Appeal</vt:lpstr>
      <vt:lpstr>Pre Deposit</vt:lpstr>
      <vt:lpstr>Strategies &amp; Approach: Appeal</vt:lpstr>
      <vt:lpstr>Section 50: Interest</vt:lpstr>
      <vt:lpstr>Section 122, 125: Penalty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Litigation</dc:title>
  <dc:creator>Sanya  Khurana</dc:creator>
  <cp:lastModifiedBy>Sandeep Sachdeva</cp:lastModifiedBy>
  <cp:revision>27</cp:revision>
  <dcterms:created xsi:type="dcterms:W3CDTF">2023-11-02T10:47:50Z</dcterms:created>
  <dcterms:modified xsi:type="dcterms:W3CDTF">2023-11-05T06:17:25Z</dcterms:modified>
</cp:coreProperties>
</file>