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1212" r:id="rId3"/>
    <p:sldId id="1213" r:id="rId4"/>
    <p:sldId id="321" r:id="rId5"/>
    <p:sldId id="1217" r:id="rId6"/>
    <p:sldId id="1233" r:id="rId7"/>
    <p:sldId id="343" r:id="rId8"/>
    <p:sldId id="279" r:id="rId9"/>
    <p:sldId id="1223" r:id="rId10"/>
    <p:sldId id="1227" r:id="rId11"/>
    <p:sldId id="1235" r:id="rId12"/>
    <p:sldId id="448" r:id="rId13"/>
    <p:sldId id="449" r:id="rId14"/>
    <p:sldId id="452" r:id="rId15"/>
    <p:sldId id="12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DF4"/>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791F4-6037-40F8-9647-20B823969A1F}" v="109" dt="2024-01-26T18:53:52.742"/>
    <p1510:client id="{E439F7BF-2298-43AA-9CBC-893CCC691CBD}" v="18" dt="2024-01-27T02:07:10.195"/>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420" y="1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80B99-1545-47BD-B64E-AE3BA7B7B136}"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C0863-7E30-46CE-BE01-697E240A8E8A}" type="slidenum">
              <a:rPr lang="en-US" smtClean="0"/>
              <a:t>‹#›</a:t>
            </a:fld>
            <a:endParaRPr lang="en-US"/>
          </a:p>
        </p:txBody>
      </p:sp>
    </p:spTree>
    <p:extLst>
      <p:ext uri="{BB962C8B-B14F-4D97-AF65-F5344CB8AC3E}">
        <p14:creationId xmlns:p14="http://schemas.microsoft.com/office/powerpoint/2010/main" val="19287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is often thought from </a:t>
            </a:r>
            <a:r>
              <a:rPr lang="en-US" b="1" dirty="0"/>
              <a:t>inherently negative aspect</a:t>
            </a:r>
            <a:r>
              <a:rPr lang="en-US" dirty="0"/>
              <a:t>, every Risk has equal opportunities,  There is little doubt that </a:t>
            </a:r>
            <a:r>
              <a:rPr lang="en-US" b="1" dirty="0"/>
              <a:t>why negative aspects of risk predominates</a:t>
            </a:r>
            <a:r>
              <a:rPr lang="en-US" dirty="0"/>
              <a:t>, in recent years we have witnessed multiple threats, like pandemic, supply chain, climate change, labor shortage </a:t>
            </a:r>
            <a:r>
              <a:rPr lang="en-US" dirty="0" err="1"/>
              <a:t>etc</a:t>
            </a:r>
            <a:r>
              <a:rPr lang="en-US" dirty="0"/>
              <a:t> .</a:t>
            </a:r>
            <a:r>
              <a:rPr lang="en-US" b="1" dirty="0"/>
              <a:t> Opportunities  - ESG – is a risk – if not complied there can be financial, regulatory and reputational damage, yet if ESG is followed right, they can </a:t>
            </a:r>
            <a:r>
              <a:rPr lang="en-US" b="0" dirty="0"/>
              <a:t>do great things. Addressing </a:t>
            </a:r>
            <a:r>
              <a:rPr lang="en-US" b="1" dirty="0"/>
              <a:t>Key global issues, competitive advantage. QR code </a:t>
            </a:r>
            <a:r>
              <a:rPr lang="en-US" b="0" dirty="0"/>
              <a:t>mandatory for top  300 medicines –DOP-  amendment in drug rules 1945  </a:t>
            </a:r>
            <a:r>
              <a:rPr lang="en-US" b="1" dirty="0"/>
              <a:t>- will help tracking spurious drugs</a:t>
            </a:r>
          </a:p>
          <a:p>
            <a:r>
              <a:rPr lang="en-US" b="1" dirty="0"/>
              <a:t> IA – like risk itself, IA is misunderstood, suffering with unfavorable perception of often seen as policing body, reporting on what went wrong. However, a more progressive IA Is provider of Assurance and Advisory Service </a:t>
            </a:r>
          </a:p>
        </p:txBody>
      </p:sp>
      <p:sp>
        <p:nvSpPr>
          <p:cNvPr id="4" name="Slide Number Placeholder 3"/>
          <p:cNvSpPr>
            <a:spLocks noGrp="1"/>
          </p:cNvSpPr>
          <p:nvPr>
            <p:ph type="sldNum" sz="quarter" idx="10"/>
          </p:nvPr>
        </p:nvSpPr>
        <p:spPr/>
        <p:txBody>
          <a:bodyPr/>
          <a:lstStyle/>
          <a:p>
            <a:fld id="{65636188-900C-A548-A9BA-F64E0B476882}" type="slidenum">
              <a:rPr lang="en-US" smtClean="0"/>
              <a:t>3</a:t>
            </a:fld>
            <a:endParaRPr lang="en-US"/>
          </a:p>
        </p:txBody>
      </p:sp>
    </p:spTree>
    <p:extLst>
      <p:ext uri="{BB962C8B-B14F-4D97-AF65-F5344CB8AC3E}">
        <p14:creationId xmlns:p14="http://schemas.microsoft.com/office/powerpoint/2010/main" val="174692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When the business environment changes, 	it either</a:t>
            </a:r>
            <a:r>
              <a:rPr lang="en-US" b="1" dirty="0"/>
              <a:t> evolves to meet the business demand of its new world or it becomes </a:t>
            </a:r>
            <a:r>
              <a:rPr lang="en-US" b="1" dirty="0" err="1"/>
              <a:t>extint</a:t>
            </a:r>
            <a:r>
              <a:rPr lang="en-US" dirty="0"/>
              <a:t>. In less then a generation, business world has </a:t>
            </a:r>
            <a:r>
              <a:rPr lang="en-US" b="1" dirty="0"/>
              <a:t>transformed</a:t>
            </a:r>
            <a:r>
              <a:rPr lang="en-US" dirty="0"/>
              <a:t> in all the aspects.</a:t>
            </a:r>
          </a:p>
          <a:p>
            <a:r>
              <a:rPr lang="en-US" dirty="0"/>
              <a:t>its a business to understand what people do in the </a:t>
            </a:r>
            <a:r>
              <a:rPr lang="en-US" dirty="0" err="1"/>
              <a:t>organistion</a:t>
            </a:r>
            <a:r>
              <a:rPr lang="en-US" dirty="0"/>
              <a:t>, IA has to communicate with all of them and </a:t>
            </a:r>
            <a:r>
              <a:rPr lang="en-US" b="1" dirty="0"/>
              <a:t>build Relationship, its all about building relation ship, then only Internal auditor can do a good Job. </a:t>
            </a:r>
            <a:r>
              <a:rPr lang="en-US" b="0" dirty="0"/>
              <a:t>Even i</a:t>
            </a:r>
            <a:r>
              <a:rPr lang="en-US" b="1" dirty="0"/>
              <a:t>f you are technically very strong, but you cannot put your points across the auditee and convince them,</a:t>
            </a:r>
            <a:r>
              <a:rPr lang="en-US" b="0" dirty="0"/>
              <a:t> what all you have done is waste. The </a:t>
            </a:r>
            <a:r>
              <a:rPr lang="en-US" b="1" dirty="0"/>
              <a:t>evolution has not happened only in business and IA,</a:t>
            </a:r>
            <a:r>
              <a:rPr lang="en-US" b="0" dirty="0"/>
              <a:t> I feel </a:t>
            </a:r>
            <a:r>
              <a:rPr lang="en-US" b="1" dirty="0"/>
              <a:t>its more on the personality and grooming of IA</a:t>
            </a:r>
            <a:r>
              <a:rPr lang="en-US" b="0" dirty="0"/>
              <a:t>. Today IA’s more be </a:t>
            </a:r>
            <a:r>
              <a:rPr lang="en-US" b="1" dirty="0"/>
              <a:t>smarter, good communicator,</a:t>
            </a:r>
            <a:r>
              <a:rPr lang="en-US" b="0" dirty="0"/>
              <a:t> should be </a:t>
            </a:r>
            <a:r>
              <a:rPr lang="en-US" b="1" dirty="0"/>
              <a:t>able to build relation ships,</a:t>
            </a:r>
            <a:r>
              <a:rPr lang="en-US" b="0" dirty="0"/>
              <a:t> </a:t>
            </a:r>
            <a:r>
              <a:rPr lang="en-US" b="1" dirty="0"/>
              <a:t>continuous learner,</a:t>
            </a:r>
            <a:r>
              <a:rPr lang="en-US" b="0" dirty="0"/>
              <a:t> </a:t>
            </a:r>
            <a:r>
              <a:rPr lang="en-US" b="1" dirty="0"/>
              <a:t>creative thinking</a:t>
            </a:r>
            <a:r>
              <a:rPr lang="en-US" b="0" dirty="0"/>
              <a:t>. IA cannot sit in the room and do the audit, you need to go out, not only talk to company, talk to regulators, talk to stake holders, your colleagues an other actors in the ecosystem. Earlier it was that If the person is </a:t>
            </a:r>
            <a:r>
              <a:rPr lang="en-US" b="1" dirty="0" err="1"/>
              <a:t>introward</a:t>
            </a:r>
            <a:r>
              <a:rPr lang="en-US" b="1" dirty="0"/>
              <a:t>, non sales personality,</a:t>
            </a:r>
            <a:r>
              <a:rPr lang="en-US" b="0" dirty="0"/>
              <a:t> send to internal audit team. But now its reverse, you need to </a:t>
            </a:r>
            <a:r>
              <a:rPr lang="en-US" b="1" dirty="0"/>
              <a:t>sell internal controls and risk management to stake holders, to management.</a:t>
            </a:r>
            <a:r>
              <a:rPr lang="en-US" b="0" dirty="0"/>
              <a:t>  Overall I believe it’s a positive changes happening across for the Internal auditor ecosystem, it’s a great professional carrier, sun rising industry and you get exposure all across the board let it be business, compliance or future strategies.</a:t>
            </a:r>
          </a:p>
          <a:p>
            <a:endParaRPr lang="en-US" b="0" dirty="0"/>
          </a:p>
        </p:txBody>
      </p:sp>
      <p:sp>
        <p:nvSpPr>
          <p:cNvPr id="4" name="Slide Number Placeholder 3"/>
          <p:cNvSpPr>
            <a:spLocks noGrp="1"/>
          </p:cNvSpPr>
          <p:nvPr>
            <p:ph type="sldNum" sz="quarter" idx="10"/>
          </p:nvPr>
        </p:nvSpPr>
        <p:spPr/>
        <p:txBody>
          <a:bodyPr/>
          <a:lstStyle/>
          <a:p>
            <a:fld id="{65636188-900C-A548-A9BA-F64E0B476882}" type="slidenum">
              <a:rPr lang="en-US" smtClean="0"/>
              <a:t>5</a:t>
            </a:fld>
            <a:endParaRPr lang="en-US"/>
          </a:p>
        </p:txBody>
      </p:sp>
    </p:spTree>
    <p:extLst>
      <p:ext uri="{BB962C8B-B14F-4D97-AF65-F5344CB8AC3E}">
        <p14:creationId xmlns:p14="http://schemas.microsoft.com/office/powerpoint/2010/main" val="374622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36188-900C-A548-A9BA-F64E0B476882}" type="slidenum">
              <a:rPr lang="en-US" smtClean="0"/>
              <a:t>7</a:t>
            </a:fld>
            <a:endParaRPr lang="en-US"/>
          </a:p>
        </p:txBody>
      </p:sp>
    </p:spTree>
    <p:extLst>
      <p:ext uri="{BB962C8B-B14F-4D97-AF65-F5344CB8AC3E}">
        <p14:creationId xmlns:p14="http://schemas.microsoft.com/office/powerpoint/2010/main" val="61993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C0863-7E30-46CE-BE01-697E240A8E8A}" type="slidenum">
              <a:rPr lang="en-US" smtClean="0"/>
              <a:t>10</a:t>
            </a:fld>
            <a:endParaRPr lang="en-US"/>
          </a:p>
        </p:txBody>
      </p:sp>
    </p:spTree>
    <p:extLst>
      <p:ext uri="{BB962C8B-B14F-4D97-AF65-F5344CB8AC3E}">
        <p14:creationId xmlns:p14="http://schemas.microsoft.com/office/powerpoint/2010/main" val="425372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18D0-B8AE-DDD1-CFDB-B8C9B431AE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9772D4-7B5A-B05B-0FC5-FF9B3B4F8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04E54C-27A0-9F15-4B48-553CCA7D2EB5}"/>
              </a:ext>
            </a:extLst>
          </p:cNvPr>
          <p:cNvSpPr>
            <a:spLocks noGrp="1"/>
          </p:cNvSpPr>
          <p:nvPr>
            <p:ph type="dt" sz="half" idx="10"/>
          </p:nvPr>
        </p:nvSpPr>
        <p:spPr/>
        <p:txBody>
          <a:bodyPr/>
          <a:lstStyle/>
          <a:p>
            <a:fld id="{92933AC4-07E9-4A15-9965-3EC74317F8D4}" type="datetime1">
              <a:rPr lang="en-IN" smtClean="0"/>
              <a:t>27-01-2024</a:t>
            </a:fld>
            <a:endParaRPr lang="en-US"/>
          </a:p>
        </p:txBody>
      </p:sp>
      <p:sp>
        <p:nvSpPr>
          <p:cNvPr id="5" name="Footer Placeholder 4">
            <a:extLst>
              <a:ext uri="{FF2B5EF4-FFF2-40B4-BE49-F238E27FC236}">
                <a16:creationId xmlns:a16="http://schemas.microsoft.com/office/drawing/2014/main" id="{169E6772-CF6D-AD2B-CE67-6FB4CEDA9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A5920-4DA7-EFAB-E600-42D39E1A5D74}"/>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324276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E438-D2C5-8A1B-01C4-834DF8779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8CEEE-043C-8A18-CAB0-AA35EDF81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07ABE-570A-B472-6CE4-D3CCEEF04A28}"/>
              </a:ext>
            </a:extLst>
          </p:cNvPr>
          <p:cNvSpPr>
            <a:spLocks noGrp="1"/>
          </p:cNvSpPr>
          <p:nvPr>
            <p:ph type="dt" sz="half" idx="10"/>
          </p:nvPr>
        </p:nvSpPr>
        <p:spPr/>
        <p:txBody>
          <a:bodyPr/>
          <a:lstStyle/>
          <a:p>
            <a:fld id="{C94694B4-8B50-4380-9402-68ADB79476BC}" type="datetime1">
              <a:rPr lang="en-IN" smtClean="0"/>
              <a:t>27-01-2024</a:t>
            </a:fld>
            <a:endParaRPr lang="en-US"/>
          </a:p>
        </p:txBody>
      </p:sp>
      <p:sp>
        <p:nvSpPr>
          <p:cNvPr id="5" name="Footer Placeholder 4">
            <a:extLst>
              <a:ext uri="{FF2B5EF4-FFF2-40B4-BE49-F238E27FC236}">
                <a16:creationId xmlns:a16="http://schemas.microsoft.com/office/drawing/2014/main" id="{7DC2266C-54F0-C767-E6FD-5CAF45E8A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AAA9F-6FBC-4906-70D0-B15E99602CE7}"/>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350346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609A9-CE54-EFE5-AA41-AE6DD673CA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76988C-EB9A-22C8-9AC6-268510FD27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D77B1-B01C-EA56-709B-460EFD7F1A51}"/>
              </a:ext>
            </a:extLst>
          </p:cNvPr>
          <p:cNvSpPr>
            <a:spLocks noGrp="1"/>
          </p:cNvSpPr>
          <p:nvPr>
            <p:ph type="dt" sz="half" idx="10"/>
          </p:nvPr>
        </p:nvSpPr>
        <p:spPr/>
        <p:txBody>
          <a:bodyPr/>
          <a:lstStyle/>
          <a:p>
            <a:fld id="{BA588F53-D3A1-40B7-AB41-4C0E4761F2A0}" type="datetime1">
              <a:rPr lang="en-IN" smtClean="0"/>
              <a:t>27-01-2024</a:t>
            </a:fld>
            <a:endParaRPr lang="en-US"/>
          </a:p>
        </p:txBody>
      </p:sp>
      <p:sp>
        <p:nvSpPr>
          <p:cNvPr id="5" name="Footer Placeholder 4">
            <a:extLst>
              <a:ext uri="{FF2B5EF4-FFF2-40B4-BE49-F238E27FC236}">
                <a16:creationId xmlns:a16="http://schemas.microsoft.com/office/drawing/2014/main" id="{8E018430-A109-C80C-C46A-6BB5D26DB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894C9-2E1E-5B8E-A591-AC57A3CB9B02}"/>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126212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277771-F254-4850-B9A9-2A1B6D8835FF}" type="datetime1">
              <a:rPr lang="en-IN" smtClean="0"/>
              <a:t>27-01-2024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88389" y="627376"/>
            <a:ext cx="433434" cy="365125"/>
          </a:xfrm>
        </p:spPr>
        <p:txBody>
          <a:bodyPr/>
          <a:lstStyle>
            <a:lvl1pPr algn="ctr">
              <a:defRPr sz="1100" b="1">
                <a:solidFill>
                  <a:schemeClr val="tx1">
                    <a:lumMod val="50000"/>
                    <a:lumOff val="50000"/>
                  </a:schemeClr>
                </a:solidFill>
              </a:defRPr>
            </a:lvl1pPr>
          </a:lstStyle>
          <a:p>
            <a:fld id="{D2CB5F1C-0FEA-BA42-B111-DCC8E6C04E9A}" type="slidenum">
              <a:rPr lang="en-US" smtClean="0"/>
              <a:pPr/>
              <a:t>‹#›</a:t>
            </a:fld>
            <a:endParaRPr lang="en-US" dirty="0"/>
          </a:p>
        </p:txBody>
      </p:sp>
      <p:sp>
        <p:nvSpPr>
          <p:cNvPr id="8" name="Freeform 86"/>
          <p:cNvSpPr>
            <a:spLocks noEditPoints="1"/>
          </p:cNvSpPr>
          <p:nvPr userDrawn="1"/>
        </p:nvSpPr>
        <p:spPr bwMode="auto">
          <a:xfrm>
            <a:off x="616898" y="438874"/>
            <a:ext cx="634359" cy="634359"/>
          </a:xfrm>
          <a:custGeom>
            <a:avLst/>
            <a:gdLst>
              <a:gd name="T0" fmla="*/ 0 w 353"/>
              <a:gd name="T1" fmla="*/ 32 h 353"/>
              <a:gd name="T2" fmla="*/ 321 w 353"/>
              <a:gd name="T3" fmla="*/ 353 h 353"/>
              <a:gd name="T4" fmla="*/ 321 w 353"/>
              <a:gd name="T5" fmla="*/ 0 h 353"/>
              <a:gd name="T6" fmla="*/ 71 w 353"/>
              <a:gd name="T7" fmla="*/ 16 h 353"/>
              <a:gd name="T8" fmla="*/ 16 w 353"/>
              <a:gd name="T9" fmla="*/ 88 h 353"/>
              <a:gd name="T10" fmla="*/ 168 w 353"/>
              <a:gd name="T11" fmla="*/ 28 h 353"/>
              <a:gd name="T12" fmla="*/ 140 w 353"/>
              <a:gd name="T13" fmla="*/ 43 h 353"/>
              <a:gd name="T14" fmla="*/ 135 w 353"/>
              <a:gd name="T15" fmla="*/ 107 h 353"/>
              <a:gd name="T16" fmla="*/ 92 w 353"/>
              <a:gd name="T17" fmla="*/ 126 h 353"/>
              <a:gd name="T18" fmla="*/ 43 w 353"/>
              <a:gd name="T19" fmla="*/ 140 h 353"/>
              <a:gd name="T20" fmla="*/ 27 w 353"/>
              <a:gd name="T21" fmla="*/ 168 h 353"/>
              <a:gd name="T22" fmla="*/ 281 w 353"/>
              <a:gd name="T23" fmla="*/ 337 h 353"/>
              <a:gd name="T24" fmla="*/ 215 w 353"/>
              <a:gd name="T25" fmla="*/ 257 h 353"/>
              <a:gd name="T26" fmla="*/ 281 w 353"/>
              <a:gd name="T27" fmla="*/ 320 h 353"/>
              <a:gd name="T28" fmla="*/ 289 w 353"/>
              <a:gd name="T29" fmla="*/ 273 h 353"/>
              <a:gd name="T30" fmla="*/ 272 w 353"/>
              <a:gd name="T31" fmla="*/ 289 h 353"/>
              <a:gd name="T32" fmla="*/ 297 w 353"/>
              <a:gd name="T33" fmla="*/ 337 h 353"/>
              <a:gd name="T34" fmla="*/ 320 w 353"/>
              <a:gd name="T35" fmla="*/ 281 h 353"/>
              <a:gd name="T36" fmla="*/ 337 w 353"/>
              <a:gd name="T37" fmla="*/ 253 h 353"/>
              <a:gd name="T38" fmla="*/ 265 w 353"/>
              <a:gd name="T39" fmla="*/ 267 h 353"/>
              <a:gd name="T40" fmla="*/ 337 w 353"/>
              <a:gd name="T41" fmla="*/ 225 h 353"/>
              <a:gd name="T42" fmla="*/ 289 w 353"/>
              <a:gd name="T43" fmla="*/ 192 h 353"/>
              <a:gd name="T44" fmla="*/ 135 w 353"/>
              <a:gd name="T45" fmla="*/ 337 h 353"/>
              <a:gd name="T46" fmla="*/ 152 w 353"/>
              <a:gd name="T47" fmla="*/ 289 h 353"/>
              <a:gd name="T48" fmla="*/ 140 w 353"/>
              <a:gd name="T49" fmla="*/ 226 h 353"/>
              <a:gd name="T50" fmla="*/ 176 w 353"/>
              <a:gd name="T51" fmla="*/ 196 h 353"/>
              <a:gd name="T52" fmla="*/ 228 w 353"/>
              <a:gd name="T53" fmla="*/ 156 h 353"/>
              <a:gd name="T54" fmla="*/ 266 w 353"/>
              <a:gd name="T55" fmla="*/ 129 h 353"/>
              <a:gd name="T56" fmla="*/ 289 w 353"/>
              <a:gd name="T57" fmla="*/ 152 h 353"/>
              <a:gd name="T58" fmla="*/ 337 w 353"/>
              <a:gd name="T59" fmla="*/ 206 h 353"/>
              <a:gd name="T60" fmla="*/ 289 w 353"/>
              <a:gd name="T61" fmla="*/ 136 h 353"/>
              <a:gd name="T62" fmla="*/ 266 w 353"/>
              <a:gd name="T63" fmla="*/ 112 h 353"/>
              <a:gd name="T64" fmla="*/ 212 w 353"/>
              <a:gd name="T65" fmla="*/ 156 h 353"/>
              <a:gd name="T66" fmla="*/ 147 w 353"/>
              <a:gd name="T67" fmla="*/ 180 h 353"/>
              <a:gd name="T68" fmla="*/ 141 w 353"/>
              <a:gd name="T69" fmla="*/ 249 h 353"/>
              <a:gd name="T70" fmla="*/ 112 w 353"/>
              <a:gd name="T71" fmla="*/ 312 h 353"/>
              <a:gd name="T72" fmla="*/ 16 w 353"/>
              <a:gd name="T73" fmla="*/ 321 h 353"/>
              <a:gd name="T74" fmla="*/ 43 w 353"/>
              <a:gd name="T75" fmla="*/ 173 h 353"/>
              <a:gd name="T76" fmla="*/ 99 w 353"/>
              <a:gd name="T77" fmla="*/ 149 h 353"/>
              <a:gd name="T78" fmla="*/ 149 w 353"/>
              <a:gd name="T79" fmla="*/ 116 h 353"/>
              <a:gd name="T80" fmla="*/ 155 w 353"/>
              <a:gd name="T81" fmla="*/ 47 h 353"/>
              <a:gd name="T82" fmla="*/ 184 w 353"/>
              <a:gd name="T83" fmla="*/ 16 h 353"/>
              <a:gd name="T84" fmla="*/ 337 w 353"/>
              <a:gd name="T85" fmla="*/ 13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321" y="0"/>
                </a:moveTo>
                <a:cubicBezTo>
                  <a:pt x="32" y="0"/>
                  <a:pt x="32" y="0"/>
                  <a:pt x="32" y="0"/>
                </a:cubicBezTo>
                <a:cubicBezTo>
                  <a:pt x="14" y="0"/>
                  <a:pt x="0" y="14"/>
                  <a:pt x="0" y="32"/>
                </a:cubicBezTo>
                <a:cubicBezTo>
                  <a:pt x="0" y="321"/>
                  <a:pt x="0" y="321"/>
                  <a:pt x="0" y="321"/>
                </a:cubicBezTo>
                <a:cubicBezTo>
                  <a:pt x="0" y="339"/>
                  <a:pt x="14" y="353"/>
                  <a:pt x="32" y="353"/>
                </a:cubicBezTo>
                <a:cubicBezTo>
                  <a:pt x="321" y="353"/>
                  <a:pt x="321" y="353"/>
                  <a:pt x="321" y="353"/>
                </a:cubicBezTo>
                <a:cubicBezTo>
                  <a:pt x="338" y="353"/>
                  <a:pt x="353" y="339"/>
                  <a:pt x="353" y="321"/>
                </a:cubicBezTo>
                <a:cubicBezTo>
                  <a:pt x="353" y="32"/>
                  <a:pt x="353" y="32"/>
                  <a:pt x="353" y="32"/>
                </a:cubicBezTo>
                <a:cubicBezTo>
                  <a:pt x="353" y="14"/>
                  <a:pt x="338" y="0"/>
                  <a:pt x="321" y="0"/>
                </a:cubicBezTo>
                <a:moveTo>
                  <a:pt x="16" y="32"/>
                </a:moveTo>
                <a:cubicBezTo>
                  <a:pt x="16" y="23"/>
                  <a:pt x="23" y="16"/>
                  <a:pt x="32" y="16"/>
                </a:cubicBezTo>
                <a:cubicBezTo>
                  <a:pt x="71" y="16"/>
                  <a:pt x="71" y="16"/>
                  <a:pt x="71" y="16"/>
                </a:cubicBezTo>
                <a:cubicBezTo>
                  <a:pt x="68" y="45"/>
                  <a:pt x="45" y="68"/>
                  <a:pt x="16" y="71"/>
                </a:cubicBezTo>
                <a:lnTo>
                  <a:pt x="16" y="32"/>
                </a:lnTo>
                <a:close/>
                <a:moveTo>
                  <a:pt x="16" y="88"/>
                </a:moveTo>
                <a:cubicBezTo>
                  <a:pt x="54" y="84"/>
                  <a:pt x="84" y="54"/>
                  <a:pt x="87" y="16"/>
                </a:cubicBezTo>
                <a:cubicBezTo>
                  <a:pt x="168" y="16"/>
                  <a:pt x="168" y="16"/>
                  <a:pt x="168" y="16"/>
                </a:cubicBezTo>
                <a:cubicBezTo>
                  <a:pt x="168" y="28"/>
                  <a:pt x="168" y="28"/>
                  <a:pt x="168" y="28"/>
                </a:cubicBezTo>
                <a:cubicBezTo>
                  <a:pt x="168" y="28"/>
                  <a:pt x="168" y="28"/>
                  <a:pt x="168" y="28"/>
                </a:cubicBezTo>
                <a:cubicBezTo>
                  <a:pt x="152" y="32"/>
                  <a:pt x="152" y="32"/>
                  <a:pt x="152" y="32"/>
                </a:cubicBezTo>
                <a:cubicBezTo>
                  <a:pt x="146" y="33"/>
                  <a:pt x="141" y="38"/>
                  <a:pt x="140" y="43"/>
                </a:cubicBezTo>
                <a:cubicBezTo>
                  <a:pt x="137" y="55"/>
                  <a:pt x="132" y="66"/>
                  <a:pt x="126" y="76"/>
                </a:cubicBezTo>
                <a:cubicBezTo>
                  <a:pt x="123" y="81"/>
                  <a:pt x="123" y="88"/>
                  <a:pt x="126" y="93"/>
                </a:cubicBezTo>
                <a:cubicBezTo>
                  <a:pt x="135" y="107"/>
                  <a:pt x="135" y="107"/>
                  <a:pt x="135" y="107"/>
                </a:cubicBezTo>
                <a:cubicBezTo>
                  <a:pt x="107" y="135"/>
                  <a:pt x="107" y="135"/>
                  <a:pt x="107" y="135"/>
                </a:cubicBezTo>
                <a:cubicBezTo>
                  <a:pt x="107" y="135"/>
                  <a:pt x="107" y="135"/>
                  <a:pt x="107" y="135"/>
                </a:cubicBezTo>
                <a:cubicBezTo>
                  <a:pt x="92" y="126"/>
                  <a:pt x="92" y="126"/>
                  <a:pt x="92" y="126"/>
                </a:cubicBezTo>
                <a:cubicBezTo>
                  <a:pt x="90" y="125"/>
                  <a:pt x="87" y="124"/>
                  <a:pt x="84" y="124"/>
                </a:cubicBezTo>
                <a:cubicBezTo>
                  <a:pt x="81" y="124"/>
                  <a:pt x="78" y="125"/>
                  <a:pt x="76" y="126"/>
                </a:cubicBezTo>
                <a:cubicBezTo>
                  <a:pt x="66" y="132"/>
                  <a:pt x="55" y="137"/>
                  <a:pt x="43" y="140"/>
                </a:cubicBezTo>
                <a:cubicBezTo>
                  <a:pt x="37" y="141"/>
                  <a:pt x="33" y="146"/>
                  <a:pt x="32" y="152"/>
                </a:cubicBezTo>
                <a:cubicBezTo>
                  <a:pt x="27" y="168"/>
                  <a:pt x="27" y="168"/>
                  <a:pt x="27" y="168"/>
                </a:cubicBezTo>
                <a:cubicBezTo>
                  <a:pt x="27" y="168"/>
                  <a:pt x="27" y="168"/>
                  <a:pt x="27" y="168"/>
                </a:cubicBezTo>
                <a:cubicBezTo>
                  <a:pt x="16" y="168"/>
                  <a:pt x="16" y="168"/>
                  <a:pt x="16" y="168"/>
                </a:cubicBezTo>
                <a:lnTo>
                  <a:pt x="16" y="88"/>
                </a:lnTo>
                <a:close/>
                <a:moveTo>
                  <a:pt x="281" y="337"/>
                </a:moveTo>
                <a:cubicBezTo>
                  <a:pt x="225" y="337"/>
                  <a:pt x="225" y="337"/>
                  <a:pt x="225" y="337"/>
                </a:cubicBezTo>
                <a:cubicBezTo>
                  <a:pt x="214" y="324"/>
                  <a:pt x="208" y="307"/>
                  <a:pt x="208" y="289"/>
                </a:cubicBezTo>
                <a:cubicBezTo>
                  <a:pt x="208" y="277"/>
                  <a:pt x="211" y="267"/>
                  <a:pt x="215" y="257"/>
                </a:cubicBezTo>
                <a:cubicBezTo>
                  <a:pt x="258" y="281"/>
                  <a:pt x="258" y="281"/>
                  <a:pt x="258" y="281"/>
                </a:cubicBezTo>
                <a:cubicBezTo>
                  <a:pt x="257" y="283"/>
                  <a:pt x="256" y="286"/>
                  <a:pt x="256" y="289"/>
                </a:cubicBezTo>
                <a:cubicBezTo>
                  <a:pt x="256" y="304"/>
                  <a:pt x="267" y="316"/>
                  <a:pt x="281" y="320"/>
                </a:cubicBezTo>
                <a:lnTo>
                  <a:pt x="281" y="337"/>
                </a:lnTo>
                <a:close/>
                <a:moveTo>
                  <a:pt x="272" y="289"/>
                </a:moveTo>
                <a:cubicBezTo>
                  <a:pt x="272" y="280"/>
                  <a:pt x="280" y="273"/>
                  <a:pt x="289" y="273"/>
                </a:cubicBezTo>
                <a:cubicBezTo>
                  <a:pt x="297" y="273"/>
                  <a:pt x="305" y="280"/>
                  <a:pt x="305" y="289"/>
                </a:cubicBezTo>
                <a:cubicBezTo>
                  <a:pt x="305" y="298"/>
                  <a:pt x="297" y="305"/>
                  <a:pt x="289" y="305"/>
                </a:cubicBezTo>
                <a:cubicBezTo>
                  <a:pt x="280" y="305"/>
                  <a:pt x="272" y="298"/>
                  <a:pt x="272" y="289"/>
                </a:cubicBezTo>
                <a:moveTo>
                  <a:pt x="337" y="321"/>
                </a:moveTo>
                <a:cubicBezTo>
                  <a:pt x="337" y="330"/>
                  <a:pt x="330" y="337"/>
                  <a:pt x="321" y="337"/>
                </a:cubicBezTo>
                <a:cubicBezTo>
                  <a:pt x="297" y="337"/>
                  <a:pt x="297" y="337"/>
                  <a:pt x="297" y="337"/>
                </a:cubicBezTo>
                <a:cubicBezTo>
                  <a:pt x="297" y="320"/>
                  <a:pt x="297" y="320"/>
                  <a:pt x="297" y="320"/>
                </a:cubicBezTo>
                <a:cubicBezTo>
                  <a:pt x="310" y="316"/>
                  <a:pt x="321" y="304"/>
                  <a:pt x="321" y="289"/>
                </a:cubicBezTo>
                <a:cubicBezTo>
                  <a:pt x="321" y="286"/>
                  <a:pt x="320" y="283"/>
                  <a:pt x="320" y="281"/>
                </a:cubicBezTo>
                <a:cubicBezTo>
                  <a:pt x="337" y="271"/>
                  <a:pt x="337" y="271"/>
                  <a:pt x="337" y="271"/>
                </a:cubicBezTo>
                <a:lnTo>
                  <a:pt x="337" y="321"/>
                </a:lnTo>
                <a:close/>
                <a:moveTo>
                  <a:pt x="337" y="253"/>
                </a:moveTo>
                <a:cubicBezTo>
                  <a:pt x="312" y="267"/>
                  <a:pt x="312" y="267"/>
                  <a:pt x="312" y="267"/>
                </a:cubicBezTo>
                <a:cubicBezTo>
                  <a:pt x="306" y="261"/>
                  <a:pt x="298" y="257"/>
                  <a:pt x="289" y="257"/>
                </a:cubicBezTo>
                <a:cubicBezTo>
                  <a:pt x="279" y="257"/>
                  <a:pt x="271" y="261"/>
                  <a:pt x="265" y="267"/>
                </a:cubicBezTo>
                <a:cubicBezTo>
                  <a:pt x="223" y="243"/>
                  <a:pt x="223" y="243"/>
                  <a:pt x="223" y="243"/>
                </a:cubicBezTo>
                <a:cubicBezTo>
                  <a:pt x="237" y="222"/>
                  <a:pt x="261" y="208"/>
                  <a:pt x="289" y="208"/>
                </a:cubicBezTo>
                <a:cubicBezTo>
                  <a:pt x="307" y="208"/>
                  <a:pt x="323" y="215"/>
                  <a:pt x="337" y="225"/>
                </a:cubicBezTo>
                <a:lnTo>
                  <a:pt x="337" y="253"/>
                </a:lnTo>
                <a:close/>
                <a:moveTo>
                  <a:pt x="337" y="206"/>
                </a:moveTo>
                <a:cubicBezTo>
                  <a:pt x="323" y="197"/>
                  <a:pt x="306" y="192"/>
                  <a:pt x="289" y="192"/>
                </a:cubicBezTo>
                <a:cubicBezTo>
                  <a:pt x="235" y="192"/>
                  <a:pt x="192" y="236"/>
                  <a:pt x="192" y="289"/>
                </a:cubicBezTo>
                <a:cubicBezTo>
                  <a:pt x="192" y="306"/>
                  <a:pt x="197" y="323"/>
                  <a:pt x="205" y="337"/>
                </a:cubicBezTo>
                <a:cubicBezTo>
                  <a:pt x="135" y="337"/>
                  <a:pt x="135" y="337"/>
                  <a:pt x="135" y="337"/>
                </a:cubicBezTo>
                <a:cubicBezTo>
                  <a:pt x="128" y="311"/>
                  <a:pt x="128" y="311"/>
                  <a:pt x="128" y="311"/>
                </a:cubicBezTo>
                <a:cubicBezTo>
                  <a:pt x="143" y="303"/>
                  <a:pt x="143" y="303"/>
                  <a:pt x="143" y="303"/>
                </a:cubicBezTo>
                <a:cubicBezTo>
                  <a:pt x="148" y="300"/>
                  <a:pt x="152" y="295"/>
                  <a:pt x="152" y="289"/>
                </a:cubicBezTo>
                <a:cubicBezTo>
                  <a:pt x="152" y="277"/>
                  <a:pt x="153" y="265"/>
                  <a:pt x="156" y="253"/>
                </a:cubicBezTo>
                <a:cubicBezTo>
                  <a:pt x="158" y="248"/>
                  <a:pt x="156" y="242"/>
                  <a:pt x="152" y="238"/>
                </a:cubicBezTo>
                <a:cubicBezTo>
                  <a:pt x="140" y="226"/>
                  <a:pt x="140" y="226"/>
                  <a:pt x="140" y="226"/>
                </a:cubicBezTo>
                <a:cubicBezTo>
                  <a:pt x="140" y="226"/>
                  <a:pt x="140" y="226"/>
                  <a:pt x="140" y="226"/>
                </a:cubicBezTo>
                <a:cubicBezTo>
                  <a:pt x="159" y="191"/>
                  <a:pt x="159" y="191"/>
                  <a:pt x="159" y="191"/>
                </a:cubicBezTo>
                <a:cubicBezTo>
                  <a:pt x="176" y="196"/>
                  <a:pt x="176" y="196"/>
                  <a:pt x="176" y="196"/>
                </a:cubicBezTo>
                <a:cubicBezTo>
                  <a:pt x="181" y="198"/>
                  <a:pt x="188" y="196"/>
                  <a:pt x="192" y="192"/>
                </a:cubicBezTo>
                <a:cubicBezTo>
                  <a:pt x="200" y="183"/>
                  <a:pt x="210" y="176"/>
                  <a:pt x="220" y="170"/>
                </a:cubicBezTo>
                <a:cubicBezTo>
                  <a:pt x="225" y="167"/>
                  <a:pt x="228" y="162"/>
                  <a:pt x="228" y="156"/>
                </a:cubicBezTo>
                <a:cubicBezTo>
                  <a:pt x="228" y="139"/>
                  <a:pt x="228" y="139"/>
                  <a:pt x="228" y="139"/>
                </a:cubicBezTo>
                <a:cubicBezTo>
                  <a:pt x="228" y="139"/>
                  <a:pt x="228" y="139"/>
                  <a:pt x="228" y="139"/>
                </a:cubicBezTo>
                <a:cubicBezTo>
                  <a:pt x="266" y="129"/>
                  <a:pt x="266" y="129"/>
                  <a:pt x="266" y="129"/>
                </a:cubicBezTo>
                <a:cubicBezTo>
                  <a:pt x="275" y="144"/>
                  <a:pt x="275" y="144"/>
                  <a:pt x="275" y="144"/>
                </a:cubicBezTo>
                <a:cubicBezTo>
                  <a:pt x="276" y="146"/>
                  <a:pt x="278" y="148"/>
                  <a:pt x="281" y="150"/>
                </a:cubicBezTo>
                <a:cubicBezTo>
                  <a:pt x="283" y="151"/>
                  <a:pt x="286" y="152"/>
                  <a:pt x="289" y="152"/>
                </a:cubicBezTo>
                <a:cubicBezTo>
                  <a:pt x="301" y="152"/>
                  <a:pt x="312" y="153"/>
                  <a:pt x="324" y="157"/>
                </a:cubicBezTo>
                <a:cubicBezTo>
                  <a:pt x="328" y="158"/>
                  <a:pt x="333" y="157"/>
                  <a:pt x="337" y="155"/>
                </a:cubicBezTo>
                <a:lnTo>
                  <a:pt x="337" y="206"/>
                </a:lnTo>
                <a:close/>
                <a:moveTo>
                  <a:pt x="337" y="132"/>
                </a:moveTo>
                <a:cubicBezTo>
                  <a:pt x="328" y="141"/>
                  <a:pt x="328" y="141"/>
                  <a:pt x="328" y="141"/>
                </a:cubicBezTo>
                <a:cubicBezTo>
                  <a:pt x="315" y="138"/>
                  <a:pt x="302" y="136"/>
                  <a:pt x="289" y="136"/>
                </a:cubicBezTo>
                <a:cubicBezTo>
                  <a:pt x="280" y="120"/>
                  <a:pt x="280" y="120"/>
                  <a:pt x="280" y="120"/>
                </a:cubicBezTo>
                <a:cubicBezTo>
                  <a:pt x="278" y="118"/>
                  <a:pt x="276" y="115"/>
                  <a:pt x="273" y="113"/>
                </a:cubicBezTo>
                <a:cubicBezTo>
                  <a:pt x="271" y="112"/>
                  <a:pt x="268" y="111"/>
                  <a:pt x="266" y="112"/>
                </a:cubicBezTo>
                <a:cubicBezTo>
                  <a:pt x="220" y="124"/>
                  <a:pt x="220" y="124"/>
                  <a:pt x="220" y="124"/>
                </a:cubicBezTo>
                <a:cubicBezTo>
                  <a:pt x="214" y="126"/>
                  <a:pt x="212" y="133"/>
                  <a:pt x="212" y="139"/>
                </a:cubicBezTo>
                <a:cubicBezTo>
                  <a:pt x="212" y="156"/>
                  <a:pt x="212" y="156"/>
                  <a:pt x="212" y="156"/>
                </a:cubicBezTo>
                <a:cubicBezTo>
                  <a:pt x="201" y="163"/>
                  <a:pt x="190" y="171"/>
                  <a:pt x="180" y="181"/>
                </a:cubicBezTo>
                <a:cubicBezTo>
                  <a:pt x="163" y="176"/>
                  <a:pt x="163" y="176"/>
                  <a:pt x="163" y="176"/>
                </a:cubicBezTo>
                <a:cubicBezTo>
                  <a:pt x="158" y="174"/>
                  <a:pt x="151" y="174"/>
                  <a:pt x="147" y="180"/>
                </a:cubicBezTo>
                <a:cubicBezTo>
                  <a:pt x="124" y="221"/>
                  <a:pt x="124" y="221"/>
                  <a:pt x="124" y="221"/>
                </a:cubicBezTo>
                <a:cubicBezTo>
                  <a:pt x="121" y="226"/>
                  <a:pt x="124" y="232"/>
                  <a:pt x="128" y="237"/>
                </a:cubicBezTo>
                <a:cubicBezTo>
                  <a:pt x="141" y="249"/>
                  <a:pt x="141" y="249"/>
                  <a:pt x="141" y="249"/>
                </a:cubicBezTo>
                <a:cubicBezTo>
                  <a:pt x="137" y="262"/>
                  <a:pt x="136" y="276"/>
                  <a:pt x="136" y="289"/>
                </a:cubicBezTo>
                <a:cubicBezTo>
                  <a:pt x="120" y="297"/>
                  <a:pt x="120" y="297"/>
                  <a:pt x="120" y="297"/>
                </a:cubicBezTo>
                <a:cubicBezTo>
                  <a:pt x="115" y="300"/>
                  <a:pt x="110" y="305"/>
                  <a:pt x="112" y="312"/>
                </a:cubicBezTo>
                <a:cubicBezTo>
                  <a:pt x="119" y="337"/>
                  <a:pt x="119" y="337"/>
                  <a:pt x="119" y="337"/>
                </a:cubicBezTo>
                <a:cubicBezTo>
                  <a:pt x="32" y="337"/>
                  <a:pt x="32" y="337"/>
                  <a:pt x="32" y="337"/>
                </a:cubicBezTo>
                <a:cubicBezTo>
                  <a:pt x="23" y="337"/>
                  <a:pt x="16" y="330"/>
                  <a:pt x="16" y="321"/>
                </a:cubicBezTo>
                <a:cubicBezTo>
                  <a:pt x="16" y="184"/>
                  <a:pt x="16" y="184"/>
                  <a:pt x="16" y="184"/>
                </a:cubicBezTo>
                <a:cubicBezTo>
                  <a:pt x="31" y="184"/>
                  <a:pt x="31" y="184"/>
                  <a:pt x="31" y="184"/>
                </a:cubicBezTo>
                <a:cubicBezTo>
                  <a:pt x="38" y="184"/>
                  <a:pt x="41" y="178"/>
                  <a:pt x="43" y="173"/>
                </a:cubicBezTo>
                <a:cubicBezTo>
                  <a:pt x="47" y="155"/>
                  <a:pt x="47" y="155"/>
                  <a:pt x="47" y="155"/>
                </a:cubicBezTo>
                <a:cubicBezTo>
                  <a:pt x="60" y="152"/>
                  <a:pt x="73" y="147"/>
                  <a:pt x="84" y="140"/>
                </a:cubicBezTo>
                <a:cubicBezTo>
                  <a:pt x="99" y="149"/>
                  <a:pt x="99" y="149"/>
                  <a:pt x="99" y="149"/>
                </a:cubicBezTo>
                <a:cubicBezTo>
                  <a:pt x="102" y="151"/>
                  <a:pt x="106" y="152"/>
                  <a:pt x="109" y="152"/>
                </a:cubicBezTo>
                <a:cubicBezTo>
                  <a:pt x="111" y="152"/>
                  <a:pt x="114" y="151"/>
                  <a:pt x="116" y="149"/>
                </a:cubicBezTo>
                <a:cubicBezTo>
                  <a:pt x="149" y="116"/>
                  <a:pt x="149" y="116"/>
                  <a:pt x="149" y="116"/>
                </a:cubicBezTo>
                <a:cubicBezTo>
                  <a:pt x="154" y="111"/>
                  <a:pt x="152" y="104"/>
                  <a:pt x="149" y="99"/>
                </a:cubicBezTo>
                <a:cubicBezTo>
                  <a:pt x="140" y="84"/>
                  <a:pt x="140" y="84"/>
                  <a:pt x="140" y="84"/>
                </a:cubicBezTo>
                <a:cubicBezTo>
                  <a:pt x="147" y="73"/>
                  <a:pt x="152" y="60"/>
                  <a:pt x="155" y="47"/>
                </a:cubicBezTo>
                <a:cubicBezTo>
                  <a:pt x="172" y="43"/>
                  <a:pt x="172" y="43"/>
                  <a:pt x="172" y="43"/>
                </a:cubicBezTo>
                <a:cubicBezTo>
                  <a:pt x="178" y="41"/>
                  <a:pt x="184" y="38"/>
                  <a:pt x="184" y="31"/>
                </a:cubicBezTo>
                <a:cubicBezTo>
                  <a:pt x="184" y="16"/>
                  <a:pt x="184" y="16"/>
                  <a:pt x="184" y="16"/>
                </a:cubicBezTo>
                <a:cubicBezTo>
                  <a:pt x="321" y="16"/>
                  <a:pt x="321" y="16"/>
                  <a:pt x="321" y="16"/>
                </a:cubicBezTo>
                <a:cubicBezTo>
                  <a:pt x="330" y="16"/>
                  <a:pt x="337" y="23"/>
                  <a:pt x="337" y="32"/>
                </a:cubicBezTo>
                <a:lnTo>
                  <a:pt x="337" y="13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92CB50"/>
              </a:solidFill>
            </a:endParaRPr>
          </a:p>
        </p:txBody>
      </p:sp>
      <p:grpSp>
        <p:nvGrpSpPr>
          <p:cNvPr id="9" name="Group 8"/>
          <p:cNvGrpSpPr/>
          <p:nvPr userDrawn="1"/>
        </p:nvGrpSpPr>
        <p:grpSpPr>
          <a:xfrm>
            <a:off x="11310582" y="0"/>
            <a:ext cx="378185" cy="980307"/>
            <a:chOff x="11310582" y="0"/>
            <a:chExt cx="378185" cy="980307"/>
          </a:xfrm>
        </p:grpSpPr>
        <p:sp>
          <p:nvSpPr>
            <p:cNvPr id="10" name="Rectangle 9"/>
            <p:cNvSpPr/>
            <p:nvPr/>
          </p:nvSpPr>
          <p:spPr>
            <a:xfrm>
              <a:off x="11490345" y="0"/>
              <a:ext cx="25200" cy="6080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310582" y="608073"/>
              <a:ext cx="378185" cy="372234"/>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1"/>
          <p:cNvSpPr>
            <a:spLocks noGrp="1"/>
          </p:cNvSpPr>
          <p:nvPr>
            <p:ph type="title" hasCustomPrompt="1"/>
          </p:nvPr>
        </p:nvSpPr>
        <p:spPr>
          <a:xfrm>
            <a:off x="1404424" y="520615"/>
            <a:ext cx="8961255" cy="498598"/>
          </a:xfrm>
        </p:spPr>
        <p:txBody>
          <a:bodyPr wrap="square" lIns="0" tIns="0" rIns="0" bIns="0">
            <a:spAutoFit/>
          </a:bodyPr>
          <a:lstStyle>
            <a:lvl1pPr>
              <a:defRPr sz="4400"/>
            </a:lvl1pPr>
          </a:lstStyle>
          <a:p>
            <a:r>
              <a:rPr lang="en-US" sz="3600" b="1" spc="-60" dirty="0">
                <a:solidFill>
                  <a:srgbClr val="188EF4"/>
                </a:solidFill>
                <a:latin typeface="Calibri" charset="0"/>
                <a:ea typeface="Calibri" charset="0"/>
                <a:cs typeface="Calibri" charset="0"/>
              </a:rPr>
              <a:t>Role of Internal Audit in Risk Assessment</a:t>
            </a:r>
          </a:p>
        </p:txBody>
      </p:sp>
    </p:spTree>
    <p:extLst>
      <p:ext uri="{BB962C8B-B14F-4D97-AF65-F5344CB8AC3E}">
        <p14:creationId xmlns:p14="http://schemas.microsoft.com/office/powerpoint/2010/main" val="290552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664C4C-5E98-4C32-B9DE-1F9E3DAE1B1B}" type="datetime1">
              <a:rPr lang="en-IN" smtClean="0"/>
              <a:t>27-01-2024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219789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19F6D9-7A8F-48D1-BE1F-D1AFDE56A62B}" type="datetime1">
              <a:rPr lang="en-IN" smtClean="0"/>
              <a:t>27-01-2024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88389" y="627376"/>
            <a:ext cx="433434" cy="365125"/>
          </a:xfrm>
        </p:spPr>
        <p:txBody>
          <a:bodyPr/>
          <a:lstStyle>
            <a:lvl1pPr algn="ctr">
              <a:defRPr sz="1100" b="1">
                <a:solidFill>
                  <a:schemeClr val="tx1">
                    <a:lumMod val="50000"/>
                    <a:lumOff val="50000"/>
                  </a:schemeClr>
                </a:solidFill>
              </a:defRPr>
            </a:lvl1pPr>
          </a:lstStyle>
          <a:p>
            <a:fld id="{D2CB5F1C-0FEA-BA42-B111-DCC8E6C04E9A}" type="slidenum">
              <a:rPr lang="en-US" smtClean="0"/>
              <a:pPr/>
              <a:t>‹#›</a:t>
            </a:fld>
            <a:endParaRPr lang="en-US" dirty="0"/>
          </a:p>
        </p:txBody>
      </p:sp>
      <p:sp>
        <p:nvSpPr>
          <p:cNvPr id="8" name="Freeform 86"/>
          <p:cNvSpPr>
            <a:spLocks noEditPoints="1"/>
          </p:cNvSpPr>
          <p:nvPr userDrawn="1"/>
        </p:nvSpPr>
        <p:spPr bwMode="auto">
          <a:xfrm>
            <a:off x="616898" y="438874"/>
            <a:ext cx="634359" cy="634359"/>
          </a:xfrm>
          <a:custGeom>
            <a:avLst/>
            <a:gdLst>
              <a:gd name="T0" fmla="*/ 0 w 353"/>
              <a:gd name="T1" fmla="*/ 32 h 353"/>
              <a:gd name="T2" fmla="*/ 321 w 353"/>
              <a:gd name="T3" fmla="*/ 353 h 353"/>
              <a:gd name="T4" fmla="*/ 321 w 353"/>
              <a:gd name="T5" fmla="*/ 0 h 353"/>
              <a:gd name="T6" fmla="*/ 71 w 353"/>
              <a:gd name="T7" fmla="*/ 16 h 353"/>
              <a:gd name="T8" fmla="*/ 16 w 353"/>
              <a:gd name="T9" fmla="*/ 88 h 353"/>
              <a:gd name="T10" fmla="*/ 168 w 353"/>
              <a:gd name="T11" fmla="*/ 28 h 353"/>
              <a:gd name="T12" fmla="*/ 140 w 353"/>
              <a:gd name="T13" fmla="*/ 43 h 353"/>
              <a:gd name="T14" fmla="*/ 135 w 353"/>
              <a:gd name="T15" fmla="*/ 107 h 353"/>
              <a:gd name="T16" fmla="*/ 92 w 353"/>
              <a:gd name="T17" fmla="*/ 126 h 353"/>
              <a:gd name="T18" fmla="*/ 43 w 353"/>
              <a:gd name="T19" fmla="*/ 140 h 353"/>
              <a:gd name="T20" fmla="*/ 27 w 353"/>
              <a:gd name="T21" fmla="*/ 168 h 353"/>
              <a:gd name="T22" fmla="*/ 281 w 353"/>
              <a:gd name="T23" fmla="*/ 337 h 353"/>
              <a:gd name="T24" fmla="*/ 215 w 353"/>
              <a:gd name="T25" fmla="*/ 257 h 353"/>
              <a:gd name="T26" fmla="*/ 281 w 353"/>
              <a:gd name="T27" fmla="*/ 320 h 353"/>
              <a:gd name="T28" fmla="*/ 289 w 353"/>
              <a:gd name="T29" fmla="*/ 273 h 353"/>
              <a:gd name="T30" fmla="*/ 272 w 353"/>
              <a:gd name="T31" fmla="*/ 289 h 353"/>
              <a:gd name="T32" fmla="*/ 297 w 353"/>
              <a:gd name="T33" fmla="*/ 337 h 353"/>
              <a:gd name="T34" fmla="*/ 320 w 353"/>
              <a:gd name="T35" fmla="*/ 281 h 353"/>
              <a:gd name="T36" fmla="*/ 337 w 353"/>
              <a:gd name="T37" fmla="*/ 253 h 353"/>
              <a:gd name="T38" fmla="*/ 265 w 353"/>
              <a:gd name="T39" fmla="*/ 267 h 353"/>
              <a:gd name="T40" fmla="*/ 337 w 353"/>
              <a:gd name="T41" fmla="*/ 225 h 353"/>
              <a:gd name="T42" fmla="*/ 289 w 353"/>
              <a:gd name="T43" fmla="*/ 192 h 353"/>
              <a:gd name="T44" fmla="*/ 135 w 353"/>
              <a:gd name="T45" fmla="*/ 337 h 353"/>
              <a:gd name="T46" fmla="*/ 152 w 353"/>
              <a:gd name="T47" fmla="*/ 289 h 353"/>
              <a:gd name="T48" fmla="*/ 140 w 353"/>
              <a:gd name="T49" fmla="*/ 226 h 353"/>
              <a:gd name="T50" fmla="*/ 176 w 353"/>
              <a:gd name="T51" fmla="*/ 196 h 353"/>
              <a:gd name="T52" fmla="*/ 228 w 353"/>
              <a:gd name="T53" fmla="*/ 156 h 353"/>
              <a:gd name="T54" fmla="*/ 266 w 353"/>
              <a:gd name="T55" fmla="*/ 129 h 353"/>
              <a:gd name="T56" fmla="*/ 289 w 353"/>
              <a:gd name="T57" fmla="*/ 152 h 353"/>
              <a:gd name="T58" fmla="*/ 337 w 353"/>
              <a:gd name="T59" fmla="*/ 206 h 353"/>
              <a:gd name="T60" fmla="*/ 289 w 353"/>
              <a:gd name="T61" fmla="*/ 136 h 353"/>
              <a:gd name="T62" fmla="*/ 266 w 353"/>
              <a:gd name="T63" fmla="*/ 112 h 353"/>
              <a:gd name="T64" fmla="*/ 212 w 353"/>
              <a:gd name="T65" fmla="*/ 156 h 353"/>
              <a:gd name="T66" fmla="*/ 147 w 353"/>
              <a:gd name="T67" fmla="*/ 180 h 353"/>
              <a:gd name="T68" fmla="*/ 141 w 353"/>
              <a:gd name="T69" fmla="*/ 249 h 353"/>
              <a:gd name="T70" fmla="*/ 112 w 353"/>
              <a:gd name="T71" fmla="*/ 312 h 353"/>
              <a:gd name="T72" fmla="*/ 16 w 353"/>
              <a:gd name="T73" fmla="*/ 321 h 353"/>
              <a:gd name="T74" fmla="*/ 43 w 353"/>
              <a:gd name="T75" fmla="*/ 173 h 353"/>
              <a:gd name="T76" fmla="*/ 99 w 353"/>
              <a:gd name="T77" fmla="*/ 149 h 353"/>
              <a:gd name="T78" fmla="*/ 149 w 353"/>
              <a:gd name="T79" fmla="*/ 116 h 353"/>
              <a:gd name="T80" fmla="*/ 155 w 353"/>
              <a:gd name="T81" fmla="*/ 47 h 353"/>
              <a:gd name="T82" fmla="*/ 184 w 353"/>
              <a:gd name="T83" fmla="*/ 16 h 353"/>
              <a:gd name="T84" fmla="*/ 337 w 353"/>
              <a:gd name="T85" fmla="*/ 13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3" h="353">
                <a:moveTo>
                  <a:pt x="321" y="0"/>
                </a:moveTo>
                <a:cubicBezTo>
                  <a:pt x="32" y="0"/>
                  <a:pt x="32" y="0"/>
                  <a:pt x="32" y="0"/>
                </a:cubicBezTo>
                <a:cubicBezTo>
                  <a:pt x="14" y="0"/>
                  <a:pt x="0" y="14"/>
                  <a:pt x="0" y="32"/>
                </a:cubicBezTo>
                <a:cubicBezTo>
                  <a:pt x="0" y="321"/>
                  <a:pt x="0" y="321"/>
                  <a:pt x="0" y="321"/>
                </a:cubicBezTo>
                <a:cubicBezTo>
                  <a:pt x="0" y="339"/>
                  <a:pt x="14" y="353"/>
                  <a:pt x="32" y="353"/>
                </a:cubicBezTo>
                <a:cubicBezTo>
                  <a:pt x="321" y="353"/>
                  <a:pt x="321" y="353"/>
                  <a:pt x="321" y="353"/>
                </a:cubicBezTo>
                <a:cubicBezTo>
                  <a:pt x="338" y="353"/>
                  <a:pt x="353" y="339"/>
                  <a:pt x="353" y="321"/>
                </a:cubicBezTo>
                <a:cubicBezTo>
                  <a:pt x="353" y="32"/>
                  <a:pt x="353" y="32"/>
                  <a:pt x="353" y="32"/>
                </a:cubicBezTo>
                <a:cubicBezTo>
                  <a:pt x="353" y="14"/>
                  <a:pt x="338" y="0"/>
                  <a:pt x="321" y="0"/>
                </a:cubicBezTo>
                <a:moveTo>
                  <a:pt x="16" y="32"/>
                </a:moveTo>
                <a:cubicBezTo>
                  <a:pt x="16" y="23"/>
                  <a:pt x="23" y="16"/>
                  <a:pt x="32" y="16"/>
                </a:cubicBezTo>
                <a:cubicBezTo>
                  <a:pt x="71" y="16"/>
                  <a:pt x="71" y="16"/>
                  <a:pt x="71" y="16"/>
                </a:cubicBezTo>
                <a:cubicBezTo>
                  <a:pt x="68" y="45"/>
                  <a:pt x="45" y="68"/>
                  <a:pt x="16" y="71"/>
                </a:cubicBezTo>
                <a:lnTo>
                  <a:pt x="16" y="32"/>
                </a:lnTo>
                <a:close/>
                <a:moveTo>
                  <a:pt x="16" y="88"/>
                </a:moveTo>
                <a:cubicBezTo>
                  <a:pt x="54" y="84"/>
                  <a:pt x="84" y="54"/>
                  <a:pt x="87" y="16"/>
                </a:cubicBezTo>
                <a:cubicBezTo>
                  <a:pt x="168" y="16"/>
                  <a:pt x="168" y="16"/>
                  <a:pt x="168" y="16"/>
                </a:cubicBezTo>
                <a:cubicBezTo>
                  <a:pt x="168" y="28"/>
                  <a:pt x="168" y="28"/>
                  <a:pt x="168" y="28"/>
                </a:cubicBezTo>
                <a:cubicBezTo>
                  <a:pt x="168" y="28"/>
                  <a:pt x="168" y="28"/>
                  <a:pt x="168" y="28"/>
                </a:cubicBezTo>
                <a:cubicBezTo>
                  <a:pt x="152" y="32"/>
                  <a:pt x="152" y="32"/>
                  <a:pt x="152" y="32"/>
                </a:cubicBezTo>
                <a:cubicBezTo>
                  <a:pt x="146" y="33"/>
                  <a:pt x="141" y="38"/>
                  <a:pt x="140" y="43"/>
                </a:cubicBezTo>
                <a:cubicBezTo>
                  <a:pt x="137" y="55"/>
                  <a:pt x="132" y="66"/>
                  <a:pt x="126" y="76"/>
                </a:cubicBezTo>
                <a:cubicBezTo>
                  <a:pt x="123" y="81"/>
                  <a:pt x="123" y="88"/>
                  <a:pt x="126" y="93"/>
                </a:cubicBezTo>
                <a:cubicBezTo>
                  <a:pt x="135" y="107"/>
                  <a:pt x="135" y="107"/>
                  <a:pt x="135" y="107"/>
                </a:cubicBezTo>
                <a:cubicBezTo>
                  <a:pt x="107" y="135"/>
                  <a:pt x="107" y="135"/>
                  <a:pt x="107" y="135"/>
                </a:cubicBezTo>
                <a:cubicBezTo>
                  <a:pt x="107" y="135"/>
                  <a:pt x="107" y="135"/>
                  <a:pt x="107" y="135"/>
                </a:cubicBezTo>
                <a:cubicBezTo>
                  <a:pt x="92" y="126"/>
                  <a:pt x="92" y="126"/>
                  <a:pt x="92" y="126"/>
                </a:cubicBezTo>
                <a:cubicBezTo>
                  <a:pt x="90" y="125"/>
                  <a:pt x="87" y="124"/>
                  <a:pt x="84" y="124"/>
                </a:cubicBezTo>
                <a:cubicBezTo>
                  <a:pt x="81" y="124"/>
                  <a:pt x="78" y="125"/>
                  <a:pt x="76" y="126"/>
                </a:cubicBezTo>
                <a:cubicBezTo>
                  <a:pt x="66" y="132"/>
                  <a:pt x="55" y="137"/>
                  <a:pt x="43" y="140"/>
                </a:cubicBezTo>
                <a:cubicBezTo>
                  <a:pt x="37" y="141"/>
                  <a:pt x="33" y="146"/>
                  <a:pt x="32" y="152"/>
                </a:cubicBezTo>
                <a:cubicBezTo>
                  <a:pt x="27" y="168"/>
                  <a:pt x="27" y="168"/>
                  <a:pt x="27" y="168"/>
                </a:cubicBezTo>
                <a:cubicBezTo>
                  <a:pt x="27" y="168"/>
                  <a:pt x="27" y="168"/>
                  <a:pt x="27" y="168"/>
                </a:cubicBezTo>
                <a:cubicBezTo>
                  <a:pt x="16" y="168"/>
                  <a:pt x="16" y="168"/>
                  <a:pt x="16" y="168"/>
                </a:cubicBezTo>
                <a:lnTo>
                  <a:pt x="16" y="88"/>
                </a:lnTo>
                <a:close/>
                <a:moveTo>
                  <a:pt x="281" y="337"/>
                </a:moveTo>
                <a:cubicBezTo>
                  <a:pt x="225" y="337"/>
                  <a:pt x="225" y="337"/>
                  <a:pt x="225" y="337"/>
                </a:cubicBezTo>
                <a:cubicBezTo>
                  <a:pt x="214" y="324"/>
                  <a:pt x="208" y="307"/>
                  <a:pt x="208" y="289"/>
                </a:cubicBezTo>
                <a:cubicBezTo>
                  <a:pt x="208" y="277"/>
                  <a:pt x="211" y="267"/>
                  <a:pt x="215" y="257"/>
                </a:cubicBezTo>
                <a:cubicBezTo>
                  <a:pt x="258" y="281"/>
                  <a:pt x="258" y="281"/>
                  <a:pt x="258" y="281"/>
                </a:cubicBezTo>
                <a:cubicBezTo>
                  <a:pt x="257" y="283"/>
                  <a:pt x="256" y="286"/>
                  <a:pt x="256" y="289"/>
                </a:cubicBezTo>
                <a:cubicBezTo>
                  <a:pt x="256" y="304"/>
                  <a:pt x="267" y="316"/>
                  <a:pt x="281" y="320"/>
                </a:cubicBezTo>
                <a:lnTo>
                  <a:pt x="281" y="337"/>
                </a:lnTo>
                <a:close/>
                <a:moveTo>
                  <a:pt x="272" y="289"/>
                </a:moveTo>
                <a:cubicBezTo>
                  <a:pt x="272" y="280"/>
                  <a:pt x="280" y="273"/>
                  <a:pt x="289" y="273"/>
                </a:cubicBezTo>
                <a:cubicBezTo>
                  <a:pt x="297" y="273"/>
                  <a:pt x="305" y="280"/>
                  <a:pt x="305" y="289"/>
                </a:cubicBezTo>
                <a:cubicBezTo>
                  <a:pt x="305" y="298"/>
                  <a:pt x="297" y="305"/>
                  <a:pt x="289" y="305"/>
                </a:cubicBezTo>
                <a:cubicBezTo>
                  <a:pt x="280" y="305"/>
                  <a:pt x="272" y="298"/>
                  <a:pt x="272" y="289"/>
                </a:cubicBezTo>
                <a:moveTo>
                  <a:pt x="337" y="321"/>
                </a:moveTo>
                <a:cubicBezTo>
                  <a:pt x="337" y="330"/>
                  <a:pt x="330" y="337"/>
                  <a:pt x="321" y="337"/>
                </a:cubicBezTo>
                <a:cubicBezTo>
                  <a:pt x="297" y="337"/>
                  <a:pt x="297" y="337"/>
                  <a:pt x="297" y="337"/>
                </a:cubicBezTo>
                <a:cubicBezTo>
                  <a:pt x="297" y="320"/>
                  <a:pt x="297" y="320"/>
                  <a:pt x="297" y="320"/>
                </a:cubicBezTo>
                <a:cubicBezTo>
                  <a:pt x="310" y="316"/>
                  <a:pt x="321" y="304"/>
                  <a:pt x="321" y="289"/>
                </a:cubicBezTo>
                <a:cubicBezTo>
                  <a:pt x="321" y="286"/>
                  <a:pt x="320" y="283"/>
                  <a:pt x="320" y="281"/>
                </a:cubicBezTo>
                <a:cubicBezTo>
                  <a:pt x="337" y="271"/>
                  <a:pt x="337" y="271"/>
                  <a:pt x="337" y="271"/>
                </a:cubicBezTo>
                <a:lnTo>
                  <a:pt x="337" y="321"/>
                </a:lnTo>
                <a:close/>
                <a:moveTo>
                  <a:pt x="337" y="253"/>
                </a:moveTo>
                <a:cubicBezTo>
                  <a:pt x="312" y="267"/>
                  <a:pt x="312" y="267"/>
                  <a:pt x="312" y="267"/>
                </a:cubicBezTo>
                <a:cubicBezTo>
                  <a:pt x="306" y="261"/>
                  <a:pt x="298" y="257"/>
                  <a:pt x="289" y="257"/>
                </a:cubicBezTo>
                <a:cubicBezTo>
                  <a:pt x="279" y="257"/>
                  <a:pt x="271" y="261"/>
                  <a:pt x="265" y="267"/>
                </a:cubicBezTo>
                <a:cubicBezTo>
                  <a:pt x="223" y="243"/>
                  <a:pt x="223" y="243"/>
                  <a:pt x="223" y="243"/>
                </a:cubicBezTo>
                <a:cubicBezTo>
                  <a:pt x="237" y="222"/>
                  <a:pt x="261" y="208"/>
                  <a:pt x="289" y="208"/>
                </a:cubicBezTo>
                <a:cubicBezTo>
                  <a:pt x="307" y="208"/>
                  <a:pt x="323" y="215"/>
                  <a:pt x="337" y="225"/>
                </a:cubicBezTo>
                <a:lnTo>
                  <a:pt x="337" y="253"/>
                </a:lnTo>
                <a:close/>
                <a:moveTo>
                  <a:pt x="337" y="206"/>
                </a:moveTo>
                <a:cubicBezTo>
                  <a:pt x="323" y="197"/>
                  <a:pt x="306" y="192"/>
                  <a:pt x="289" y="192"/>
                </a:cubicBezTo>
                <a:cubicBezTo>
                  <a:pt x="235" y="192"/>
                  <a:pt x="192" y="236"/>
                  <a:pt x="192" y="289"/>
                </a:cubicBezTo>
                <a:cubicBezTo>
                  <a:pt x="192" y="306"/>
                  <a:pt x="197" y="323"/>
                  <a:pt x="205" y="337"/>
                </a:cubicBezTo>
                <a:cubicBezTo>
                  <a:pt x="135" y="337"/>
                  <a:pt x="135" y="337"/>
                  <a:pt x="135" y="337"/>
                </a:cubicBezTo>
                <a:cubicBezTo>
                  <a:pt x="128" y="311"/>
                  <a:pt x="128" y="311"/>
                  <a:pt x="128" y="311"/>
                </a:cubicBezTo>
                <a:cubicBezTo>
                  <a:pt x="143" y="303"/>
                  <a:pt x="143" y="303"/>
                  <a:pt x="143" y="303"/>
                </a:cubicBezTo>
                <a:cubicBezTo>
                  <a:pt x="148" y="300"/>
                  <a:pt x="152" y="295"/>
                  <a:pt x="152" y="289"/>
                </a:cubicBezTo>
                <a:cubicBezTo>
                  <a:pt x="152" y="277"/>
                  <a:pt x="153" y="265"/>
                  <a:pt x="156" y="253"/>
                </a:cubicBezTo>
                <a:cubicBezTo>
                  <a:pt x="158" y="248"/>
                  <a:pt x="156" y="242"/>
                  <a:pt x="152" y="238"/>
                </a:cubicBezTo>
                <a:cubicBezTo>
                  <a:pt x="140" y="226"/>
                  <a:pt x="140" y="226"/>
                  <a:pt x="140" y="226"/>
                </a:cubicBezTo>
                <a:cubicBezTo>
                  <a:pt x="140" y="226"/>
                  <a:pt x="140" y="226"/>
                  <a:pt x="140" y="226"/>
                </a:cubicBezTo>
                <a:cubicBezTo>
                  <a:pt x="159" y="191"/>
                  <a:pt x="159" y="191"/>
                  <a:pt x="159" y="191"/>
                </a:cubicBezTo>
                <a:cubicBezTo>
                  <a:pt x="176" y="196"/>
                  <a:pt x="176" y="196"/>
                  <a:pt x="176" y="196"/>
                </a:cubicBezTo>
                <a:cubicBezTo>
                  <a:pt x="181" y="198"/>
                  <a:pt x="188" y="196"/>
                  <a:pt x="192" y="192"/>
                </a:cubicBezTo>
                <a:cubicBezTo>
                  <a:pt x="200" y="183"/>
                  <a:pt x="210" y="176"/>
                  <a:pt x="220" y="170"/>
                </a:cubicBezTo>
                <a:cubicBezTo>
                  <a:pt x="225" y="167"/>
                  <a:pt x="228" y="162"/>
                  <a:pt x="228" y="156"/>
                </a:cubicBezTo>
                <a:cubicBezTo>
                  <a:pt x="228" y="139"/>
                  <a:pt x="228" y="139"/>
                  <a:pt x="228" y="139"/>
                </a:cubicBezTo>
                <a:cubicBezTo>
                  <a:pt x="228" y="139"/>
                  <a:pt x="228" y="139"/>
                  <a:pt x="228" y="139"/>
                </a:cubicBezTo>
                <a:cubicBezTo>
                  <a:pt x="266" y="129"/>
                  <a:pt x="266" y="129"/>
                  <a:pt x="266" y="129"/>
                </a:cubicBezTo>
                <a:cubicBezTo>
                  <a:pt x="275" y="144"/>
                  <a:pt x="275" y="144"/>
                  <a:pt x="275" y="144"/>
                </a:cubicBezTo>
                <a:cubicBezTo>
                  <a:pt x="276" y="146"/>
                  <a:pt x="278" y="148"/>
                  <a:pt x="281" y="150"/>
                </a:cubicBezTo>
                <a:cubicBezTo>
                  <a:pt x="283" y="151"/>
                  <a:pt x="286" y="152"/>
                  <a:pt x="289" y="152"/>
                </a:cubicBezTo>
                <a:cubicBezTo>
                  <a:pt x="301" y="152"/>
                  <a:pt x="312" y="153"/>
                  <a:pt x="324" y="157"/>
                </a:cubicBezTo>
                <a:cubicBezTo>
                  <a:pt x="328" y="158"/>
                  <a:pt x="333" y="157"/>
                  <a:pt x="337" y="155"/>
                </a:cubicBezTo>
                <a:lnTo>
                  <a:pt x="337" y="206"/>
                </a:lnTo>
                <a:close/>
                <a:moveTo>
                  <a:pt x="337" y="132"/>
                </a:moveTo>
                <a:cubicBezTo>
                  <a:pt x="328" y="141"/>
                  <a:pt x="328" y="141"/>
                  <a:pt x="328" y="141"/>
                </a:cubicBezTo>
                <a:cubicBezTo>
                  <a:pt x="315" y="138"/>
                  <a:pt x="302" y="136"/>
                  <a:pt x="289" y="136"/>
                </a:cubicBezTo>
                <a:cubicBezTo>
                  <a:pt x="280" y="120"/>
                  <a:pt x="280" y="120"/>
                  <a:pt x="280" y="120"/>
                </a:cubicBezTo>
                <a:cubicBezTo>
                  <a:pt x="278" y="118"/>
                  <a:pt x="276" y="115"/>
                  <a:pt x="273" y="113"/>
                </a:cubicBezTo>
                <a:cubicBezTo>
                  <a:pt x="271" y="112"/>
                  <a:pt x="268" y="111"/>
                  <a:pt x="266" y="112"/>
                </a:cubicBezTo>
                <a:cubicBezTo>
                  <a:pt x="220" y="124"/>
                  <a:pt x="220" y="124"/>
                  <a:pt x="220" y="124"/>
                </a:cubicBezTo>
                <a:cubicBezTo>
                  <a:pt x="214" y="126"/>
                  <a:pt x="212" y="133"/>
                  <a:pt x="212" y="139"/>
                </a:cubicBezTo>
                <a:cubicBezTo>
                  <a:pt x="212" y="156"/>
                  <a:pt x="212" y="156"/>
                  <a:pt x="212" y="156"/>
                </a:cubicBezTo>
                <a:cubicBezTo>
                  <a:pt x="201" y="163"/>
                  <a:pt x="190" y="171"/>
                  <a:pt x="180" y="181"/>
                </a:cubicBezTo>
                <a:cubicBezTo>
                  <a:pt x="163" y="176"/>
                  <a:pt x="163" y="176"/>
                  <a:pt x="163" y="176"/>
                </a:cubicBezTo>
                <a:cubicBezTo>
                  <a:pt x="158" y="174"/>
                  <a:pt x="151" y="174"/>
                  <a:pt x="147" y="180"/>
                </a:cubicBezTo>
                <a:cubicBezTo>
                  <a:pt x="124" y="221"/>
                  <a:pt x="124" y="221"/>
                  <a:pt x="124" y="221"/>
                </a:cubicBezTo>
                <a:cubicBezTo>
                  <a:pt x="121" y="226"/>
                  <a:pt x="124" y="232"/>
                  <a:pt x="128" y="237"/>
                </a:cubicBezTo>
                <a:cubicBezTo>
                  <a:pt x="141" y="249"/>
                  <a:pt x="141" y="249"/>
                  <a:pt x="141" y="249"/>
                </a:cubicBezTo>
                <a:cubicBezTo>
                  <a:pt x="137" y="262"/>
                  <a:pt x="136" y="276"/>
                  <a:pt x="136" y="289"/>
                </a:cubicBezTo>
                <a:cubicBezTo>
                  <a:pt x="120" y="297"/>
                  <a:pt x="120" y="297"/>
                  <a:pt x="120" y="297"/>
                </a:cubicBezTo>
                <a:cubicBezTo>
                  <a:pt x="115" y="300"/>
                  <a:pt x="110" y="305"/>
                  <a:pt x="112" y="312"/>
                </a:cubicBezTo>
                <a:cubicBezTo>
                  <a:pt x="119" y="337"/>
                  <a:pt x="119" y="337"/>
                  <a:pt x="119" y="337"/>
                </a:cubicBezTo>
                <a:cubicBezTo>
                  <a:pt x="32" y="337"/>
                  <a:pt x="32" y="337"/>
                  <a:pt x="32" y="337"/>
                </a:cubicBezTo>
                <a:cubicBezTo>
                  <a:pt x="23" y="337"/>
                  <a:pt x="16" y="330"/>
                  <a:pt x="16" y="321"/>
                </a:cubicBezTo>
                <a:cubicBezTo>
                  <a:pt x="16" y="184"/>
                  <a:pt x="16" y="184"/>
                  <a:pt x="16" y="184"/>
                </a:cubicBezTo>
                <a:cubicBezTo>
                  <a:pt x="31" y="184"/>
                  <a:pt x="31" y="184"/>
                  <a:pt x="31" y="184"/>
                </a:cubicBezTo>
                <a:cubicBezTo>
                  <a:pt x="38" y="184"/>
                  <a:pt x="41" y="178"/>
                  <a:pt x="43" y="173"/>
                </a:cubicBezTo>
                <a:cubicBezTo>
                  <a:pt x="47" y="155"/>
                  <a:pt x="47" y="155"/>
                  <a:pt x="47" y="155"/>
                </a:cubicBezTo>
                <a:cubicBezTo>
                  <a:pt x="60" y="152"/>
                  <a:pt x="73" y="147"/>
                  <a:pt x="84" y="140"/>
                </a:cubicBezTo>
                <a:cubicBezTo>
                  <a:pt x="99" y="149"/>
                  <a:pt x="99" y="149"/>
                  <a:pt x="99" y="149"/>
                </a:cubicBezTo>
                <a:cubicBezTo>
                  <a:pt x="102" y="151"/>
                  <a:pt x="106" y="152"/>
                  <a:pt x="109" y="152"/>
                </a:cubicBezTo>
                <a:cubicBezTo>
                  <a:pt x="111" y="152"/>
                  <a:pt x="114" y="151"/>
                  <a:pt x="116" y="149"/>
                </a:cubicBezTo>
                <a:cubicBezTo>
                  <a:pt x="149" y="116"/>
                  <a:pt x="149" y="116"/>
                  <a:pt x="149" y="116"/>
                </a:cubicBezTo>
                <a:cubicBezTo>
                  <a:pt x="154" y="111"/>
                  <a:pt x="152" y="104"/>
                  <a:pt x="149" y="99"/>
                </a:cubicBezTo>
                <a:cubicBezTo>
                  <a:pt x="140" y="84"/>
                  <a:pt x="140" y="84"/>
                  <a:pt x="140" y="84"/>
                </a:cubicBezTo>
                <a:cubicBezTo>
                  <a:pt x="147" y="73"/>
                  <a:pt x="152" y="60"/>
                  <a:pt x="155" y="47"/>
                </a:cubicBezTo>
                <a:cubicBezTo>
                  <a:pt x="172" y="43"/>
                  <a:pt x="172" y="43"/>
                  <a:pt x="172" y="43"/>
                </a:cubicBezTo>
                <a:cubicBezTo>
                  <a:pt x="178" y="41"/>
                  <a:pt x="184" y="38"/>
                  <a:pt x="184" y="31"/>
                </a:cubicBezTo>
                <a:cubicBezTo>
                  <a:pt x="184" y="16"/>
                  <a:pt x="184" y="16"/>
                  <a:pt x="184" y="16"/>
                </a:cubicBezTo>
                <a:cubicBezTo>
                  <a:pt x="321" y="16"/>
                  <a:pt x="321" y="16"/>
                  <a:pt x="321" y="16"/>
                </a:cubicBezTo>
                <a:cubicBezTo>
                  <a:pt x="330" y="16"/>
                  <a:pt x="337" y="23"/>
                  <a:pt x="337" y="32"/>
                </a:cubicBezTo>
                <a:lnTo>
                  <a:pt x="337" y="13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92CB50"/>
              </a:solidFill>
            </a:endParaRPr>
          </a:p>
        </p:txBody>
      </p:sp>
      <p:grpSp>
        <p:nvGrpSpPr>
          <p:cNvPr id="9" name="Group 8"/>
          <p:cNvGrpSpPr/>
          <p:nvPr userDrawn="1"/>
        </p:nvGrpSpPr>
        <p:grpSpPr>
          <a:xfrm>
            <a:off x="11310582" y="0"/>
            <a:ext cx="378185" cy="980307"/>
            <a:chOff x="11310582" y="0"/>
            <a:chExt cx="378185" cy="980307"/>
          </a:xfrm>
        </p:grpSpPr>
        <p:sp>
          <p:nvSpPr>
            <p:cNvPr id="10" name="Rectangle 9"/>
            <p:cNvSpPr/>
            <p:nvPr/>
          </p:nvSpPr>
          <p:spPr>
            <a:xfrm>
              <a:off x="11490345" y="0"/>
              <a:ext cx="25200" cy="6080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310582" y="608073"/>
              <a:ext cx="378185" cy="372234"/>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1"/>
          <p:cNvSpPr>
            <a:spLocks noGrp="1"/>
          </p:cNvSpPr>
          <p:nvPr>
            <p:ph type="title" hasCustomPrompt="1"/>
          </p:nvPr>
        </p:nvSpPr>
        <p:spPr>
          <a:xfrm>
            <a:off x="1404424" y="520615"/>
            <a:ext cx="8961255" cy="498598"/>
          </a:xfrm>
        </p:spPr>
        <p:txBody>
          <a:bodyPr wrap="square" lIns="0" tIns="0" rIns="0" bIns="0">
            <a:spAutoFit/>
          </a:bodyPr>
          <a:lstStyle>
            <a:lvl1pPr>
              <a:defRPr sz="4400"/>
            </a:lvl1pPr>
          </a:lstStyle>
          <a:p>
            <a:r>
              <a:rPr lang="en-US" sz="3600" b="1" spc="-60" dirty="0">
                <a:solidFill>
                  <a:srgbClr val="188EF4"/>
                </a:solidFill>
                <a:latin typeface="Calibri" charset="0"/>
                <a:ea typeface="Calibri" charset="0"/>
                <a:cs typeface="Calibri" charset="0"/>
              </a:rPr>
              <a:t>Role of Internal Audit in Risk Assessment</a:t>
            </a:r>
          </a:p>
        </p:txBody>
      </p:sp>
    </p:spTree>
    <p:extLst>
      <p:ext uri="{BB962C8B-B14F-4D97-AF65-F5344CB8AC3E}">
        <p14:creationId xmlns:p14="http://schemas.microsoft.com/office/powerpoint/2010/main" val="44316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26F19-B48C-444A-99FC-DC59BCC23A7A}" type="datetime1">
              <a:rPr lang="en-IN" smtClean="0"/>
              <a:t>27-01-2024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91330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171A5F-C172-43CB-84FF-9DA22B0BB173}" type="datetime1">
              <a:rPr lang="en-IN" smtClean="0"/>
              <a:t>27-01-2024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4037686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7F864-1C25-4B03-8DB6-ADAA43D83B37}" type="datetime1">
              <a:rPr lang="en-IN" smtClean="0"/>
              <a:t>27-01-2024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359798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022D28-C523-4877-9340-4A438536E921}" type="datetime1">
              <a:rPr lang="en-IN" smtClean="0"/>
              <a:t>27-01-2024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363893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7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F2FE-2BF2-172A-1870-D67E66A37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9DEB7B-7469-71EC-E469-EA6A896D4B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FA043-3D68-FF01-6918-F62430375CD3}"/>
              </a:ext>
            </a:extLst>
          </p:cNvPr>
          <p:cNvSpPr>
            <a:spLocks noGrp="1"/>
          </p:cNvSpPr>
          <p:nvPr>
            <p:ph type="dt" sz="half" idx="10"/>
          </p:nvPr>
        </p:nvSpPr>
        <p:spPr/>
        <p:txBody>
          <a:bodyPr/>
          <a:lstStyle/>
          <a:p>
            <a:fld id="{E025CFE8-619F-45D5-9E60-842CF2F28B6C}" type="datetime1">
              <a:rPr lang="en-IN" smtClean="0"/>
              <a:t>27-01-2024</a:t>
            </a:fld>
            <a:endParaRPr lang="en-US"/>
          </a:p>
        </p:txBody>
      </p:sp>
      <p:sp>
        <p:nvSpPr>
          <p:cNvPr id="5" name="Footer Placeholder 4">
            <a:extLst>
              <a:ext uri="{FF2B5EF4-FFF2-40B4-BE49-F238E27FC236}">
                <a16:creationId xmlns:a16="http://schemas.microsoft.com/office/drawing/2014/main" id="{8365D0A7-C133-4794-4C64-0B3A0DC5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ED03A-769F-5197-D759-4AE3AFE700E7}"/>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289969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48B1D-319A-4A7F-B085-E4BA5C6796A8}" type="datetime1">
              <a:rPr lang="en-IN" smtClean="0"/>
              <a:t>27-01-2024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414160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8BE0E-FBC0-49E5-BD3E-D5E670D9C3EF}" type="datetime1">
              <a:rPr lang="en-IN" smtClean="0"/>
              <a:t>27-01-2024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339822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DBCE2-6555-43B0-B052-30FD05CB3A42}" type="datetime1">
              <a:rPr lang="en-IN" smtClean="0"/>
              <a:t>27-01-2024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1576979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EA7E7-53AC-4AB2-84B1-0D856BCF7A37}" type="datetime1">
              <a:rPr lang="en-IN" smtClean="0"/>
              <a:t>27-01-2024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B5F1C-0FEA-BA42-B111-DCC8E6C04E9A}" type="slidenum">
              <a:rPr lang="en-US" smtClean="0"/>
              <a:t>‹#›</a:t>
            </a:fld>
            <a:endParaRPr lang="en-US"/>
          </a:p>
        </p:txBody>
      </p:sp>
    </p:spTree>
    <p:extLst>
      <p:ext uri="{BB962C8B-B14F-4D97-AF65-F5344CB8AC3E}">
        <p14:creationId xmlns:p14="http://schemas.microsoft.com/office/powerpoint/2010/main" val="396280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645E-9C33-7531-CFCC-22807DD74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2D6409-1C21-7C2C-C937-41546F9E6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E81CE-B73D-13B6-6FF3-3D18F7359027}"/>
              </a:ext>
            </a:extLst>
          </p:cNvPr>
          <p:cNvSpPr>
            <a:spLocks noGrp="1"/>
          </p:cNvSpPr>
          <p:nvPr>
            <p:ph type="dt" sz="half" idx="10"/>
          </p:nvPr>
        </p:nvSpPr>
        <p:spPr/>
        <p:txBody>
          <a:bodyPr/>
          <a:lstStyle/>
          <a:p>
            <a:fld id="{426DA25A-BE4A-41B2-83DC-E44761D7B8E8}" type="datetime1">
              <a:rPr lang="en-IN" smtClean="0"/>
              <a:t>27-01-2024</a:t>
            </a:fld>
            <a:endParaRPr lang="en-US"/>
          </a:p>
        </p:txBody>
      </p:sp>
      <p:sp>
        <p:nvSpPr>
          <p:cNvPr id="5" name="Footer Placeholder 4">
            <a:extLst>
              <a:ext uri="{FF2B5EF4-FFF2-40B4-BE49-F238E27FC236}">
                <a16:creationId xmlns:a16="http://schemas.microsoft.com/office/drawing/2014/main" id="{1E6383F4-1C49-90BF-B298-FCCB3F107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E526F-7A4D-3AB2-D652-F21ED7C8252A}"/>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395009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DC9C-1530-2208-456D-2D3330827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506F1-5DD7-50AA-990D-57FF6356A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15016C-0254-DC07-2B73-B6D6655E55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E709D-A7F8-388E-BC4E-DEBBFFBD299C}"/>
              </a:ext>
            </a:extLst>
          </p:cNvPr>
          <p:cNvSpPr>
            <a:spLocks noGrp="1"/>
          </p:cNvSpPr>
          <p:nvPr>
            <p:ph type="dt" sz="half" idx="10"/>
          </p:nvPr>
        </p:nvSpPr>
        <p:spPr/>
        <p:txBody>
          <a:bodyPr/>
          <a:lstStyle/>
          <a:p>
            <a:fld id="{27C6FDD9-0F98-4B11-973F-4C9C119D4F49}" type="datetime1">
              <a:rPr lang="en-IN" smtClean="0"/>
              <a:t>27-01-2024</a:t>
            </a:fld>
            <a:endParaRPr lang="en-US"/>
          </a:p>
        </p:txBody>
      </p:sp>
      <p:sp>
        <p:nvSpPr>
          <p:cNvPr id="6" name="Footer Placeholder 5">
            <a:extLst>
              <a:ext uri="{FF2B5EF4-FFF2-40B4-BE49-F238E27FC236}">
                <a16:creationId xmlns:a16="http://schemas.microsoft.com/office/drawing/2014/main" id="{3A5D7D8C-6D9B-7DDE-E271-42499A7D7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E65CC-B62F-116E-A672-18EF5ACDF812}"/>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72294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9B4D-EA7A-36D1-F80A-ED2DE0E7F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1716-6C6D-8D18-0448-22CF5E086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C5B402-5FBA-1897-F8D4-39A454091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BC578-3677-8ED5-981F-2801ECD12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2907B-CB13-3A76-F2D4-380AC5BE7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A36B3-4A9E-231F-5B2D-16F999CB10B2}"/>
              </a:ext>
            </a:extLst>
          </p:cNvPr>
          <p:cNvSpPr>
            <a:spLocks noGrp="1"/>
          </p:cNvSpPr>
          <p:nvPr>
            <p:ph type="dt" sz="half" idx="10"/>
          </p:nvPr>
        </p:nvSpPr>
        <p:spPr/>
        <p:txBody>
          <a:bodyPr/>
          <a:lstStyle/>
          <a:p>
            <a:fld id="{7E6213E7-BBB4-44E3-A26A-B2D89CE34341}" type="datetime1">
              <a:rPr lang="en-IN" smtClean="0"/>
              <a:t>27-01-2024</a:t>
            </a:fld>
            <a:endParaRPr lang="en-US"/>
          </a:p>
        </p:txBody>
      </p:sp>
      <p:sp>
        <p:nvSpPr>
          <p:cNvPr id="8" name="Footer Placeholder 7">
            <a:extLst>
              <a:ext uri="{FF2B5EF4-FFF2-40B4-BE49-F238E27FC236}">
                <a16:creationId xmlns:a16="http://schemas.microsoft.com/office/drawing/2014/main" id="{EEF13730-55F8-FE6D-9060-FBAD644ED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43970B-6F1C-B580-B25F-7ABAB34F5C34}"/>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300470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E8A8-FDD2-BF4F-877D-C746FBE57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386182-569F-FF3A-E2C8-187624FE840E}"/>
              </a:ext>
            </a:extLst>
          </p:cNvPr>
          <p:cNvSpPr>
            <a:spLocks noGrp="1"/>
          </p:cNvSpPr>
          <p:nvPr>
            <p:ph type="dt" sz="half" idx="10"/>
          </p:nvPr>
        </p:nvSpPr>
        <p:spPr/>
        <p:txBody>
          <a:bodyPr/>
          <a:lstStyle/>
          <a:p>
            <a:fld id="{51B36A5F-8A82-4C17-BB8F-4AEA8BD71C58}" type="datetime1">
              <a:rPr lang="en-IN" smtClean="0"/>
              <a:t>27-01-2024</a:t>
            </a:fld>
            <a:endParaRPr lang="en-US"/>
          </a:p>
        </p:txBody>
      </p:sp>
      <p:sp>
        <p:nvSpPr>
          <p:cNvPr id="4" name="Footer Placeholder 3">
            <a:extLst>
              <a:ext uri="{FF2B5EF4-FFF2-40B4-BE49-F238E27FC236}">
                <a16:creationId xmlns:a16="http://schemas.microsoft.com/office/drawing/2014/main" id="{F7CA9E4D-8915-FC07-1A7B-C8CD4D65CD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079BE-A476-6721-2811-3572FBB7D3DA}"/>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125687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C28F3-E6EB-E5B7-C6A5-9718C7F8FB33}"/>
              </a:ext>
            </a:extLst>
          </p:cNvPr>
          <p:cNvSpPr>
            <a:spLocks noGrp="1"/>
          </p:cNvSpPr>
          <p:nvPr>
            <p:ph type="dt" sz="half" idx="10"/>
          </p:nvPr>
        </p:nvSpPr>
        <p:spPr/>
        <p:txBody>
          <a:bodyPr/>
          <a:lstStyle/>
          <a:p>
            <a:fld id="{FFCE74E4-501A-45A8-85FD-CE0175B0EB2F}" type="datetime1">
              <a:rPr lang="en-IN" smtClean="0"/>
              <a:t>27-01-2024</a:t>
            </a:fld>
            <a:endParaRPr lang="en-US"/>
          </a:p>
        </p:txBody>
      </p:sp>
      <p:sp>
        <p:nvSpPr>
          <p:cNvPr id="3" name="Footer Placeholder 2">
            <a:extLst>
              <a:ext uri="{FF2B5EF4-FFF2-40B4-BE49-F238E27FC236}">
                <a16:creationId xmlns:a16="http://schemas.microsoft.com/office/drawing/2014/main" id="{02B443D9-4622-7F25-D1FE-D211220056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6D669C-A2D1-940D-5487-3E4299EB6E30}"/>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292686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32CA-CD5A-491B-97A4-D3EBB52FA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946A6-6603-C441-5F9D-321D8121B0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3F973-D529-A884-F36E-D90A6A7E4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554B3-5830-2833-031F-511B2358AB7F}"/>
              </a:ext>
            </a:extLst>
          </p:cNvPr>
          <p:cNvSpPr>
            <a:spLocks noGrp="1"/>
          </p:cNvSpPr>
          <p:nvPr>
            <p:ph type="dt" sz="half" idx="10"/>
          </p:nvPr>
        </p:nvSpPr>
        <p:spPr/>
        <p:txBody>
          <a:bodyPr/>
          <a:lstStyle/>
          <a:p>
            <a:fld id="{5756EB95-E7D6-4106-B03E-70220D43B9E9}" type="datetime1">
              <a:rPr lang="en-IN" smtClean="0"/>
              <a:t>27-01-2024</a:t>
            </a:fld>
            <a:endParaRPr lang="en-US"/>
          </a:p>
        </p:txBody>
      </p:sp>
      <p:sp>
        <p:nvSpPr>
          <p:cNvPr id="6" name="Footer Placeholder 5">
            <a:extLst>
              <a:ext uri="{FF2B5EF4-FFF2-40B4-BE49-F238E27FC236}">
                <a16:creationId xmlns:a16="http://schemas.microsoft.com/office/drawing/2014/main" id="{66BC01AF-1C46-E1DA-142E-53B0D46BF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F7900-7E8C-C66E-B511-3447E2FEC755}"/>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187707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6BDE-650E-82AC-CCAF-34ECCE59D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0F352B-526F-B012-512B-0D067A4BD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BC296-D588-E388-57CC-9F761A2B7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75817-07DA-45BC-B5C2-3B4651957D33}"/>
              </a:ext>
            </a:extLst>
          </p:cNvPr>
          <p:cNvSpPr>
            <a:spLocks noGrp="1"/>
          </p:cNvSpPr>
          <p:nvPr>
            <p:ph type="dt" sz="half" idx="10"/>
          </p:nvPr>
        </p:nvSpPr>
        <p:spPr/>
        <p:txBody>
          <a:bodyPr/>
          <a:lstStyle/>
          <a:p>
            <a:fld id="{FAF66058-5687-4A5B-976A-9BCF7D46EBE1}" type="datetime1">
              <a:rPr lang="en-IN" smtClean="0"/>
              <a:t>27-01-2024</a:t>
            </a:fld>
            <a:endParaRPr lang="en-US"/>
          </a:p>
        </p:txBody>
      </p:sp>
      <p:sp>
        <p:nvSpPr>
          <p:cNvPr id="6" name="Footer Placeholder 5">
            <a:extLst>
              <a:ext uri="{FF2B5EF4-FFF2-40B4-BE49-F238E27FC236}">
                <a16:creationId xmlns:a16="http://schemas.microsoft.com/office/drawing/2014/main" id="{DAC7E401-5253-A610-726F-99C58F0BD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3783D-5F8E-BDFE-69CD-DCF07EF9F1A2}"/>
              </a:ext>
            </a:extLst>
          </p:cNvPr>
          <p:cNvSpPr>
            <a:spLocks noGrp="1"/>
          </p:cNvSpPr>
          <p:nvPr>
            <p:ph type="sldNum" sz="quarter" idx="12"/>
          </p:nvPr>
        </p:nvSpPr>
        <p:spPr/>
        <p:txBody>
          <a:bodyPr/>
          <a:lstStyle/>
          <a:p>
            <a:fld id="{2250050E-18BA-4694-BF77-3BE6898C3C68}" type="slidenum">
              <a:rPr lang="en-US" smtClean="0"/>
              <a:t>‹#›</a:t>
            </a:fld>
            <a:endParaRPr lang="en-US"/>
          </a:p>
        </p:txBody>
      </p:sp>
    </p:spTree>
    <p:extLst>
      <p:ext uri="{BB962C8B-B14F-4D97-AF65-F5344CB8AC3E}">
        <p14:creationId xmlns:p14="http://schemas.microsoft.com/office/powerpoint/2010/main" val="86265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CC19A-4C29-567F-866E-4A679A5F2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F92C6E-C6EF-6EFC-7244-68FE5B508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3ECE0-C726-1A80-A52E-547AD88DB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461C0-41B3-47EC-A482-70559D0AFB32}" type="datetime1">
              <a:rPr lang="en-IN" smtClean="0"/>
              <a:t>27-01-2024</a:t>
            </a:fld>
            <a:endParaRPr lang="en-US"/>
          </a:p>
        </p:txBody>
      </p:sp>
      <p:sp>
        <p:nvSpPr>
          <p:cNvPr id="5" name="Footer Placeholder 4">
            <a:extLst>
              <a:ext uri="{FF2B5EF4-FFF2-40B4-BE49-F238E27FC236}">
                <a16:creationId xmlns:a16="http://schemas.microsoft.com/office/drawing/2014/main" id="{D11449FE-A71F-0819-C9C8-F086F9D76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83557-C8C9-5697-CDAD-0A7BAE395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0050E-18BA-4694-BF77-3BE6898C3C68}" type="slidenum">
              <a:rPr lang="en-US" smtClean="0"/>
              <a:t>‹#›</a:t>
            </a:fld>
            <a:endParaRPr lang="en-US"/>
          </a:p>
        </p:txBody>
      </p:sp>
    </p:spTree>
    <p:extLst>
      <p:ext uri="{BB962C8B-B14F-4D97-AF65-F5344CB8AC3E}">
        <p14:creationId xmlns:p14="http://schemas.microsoft.com/office/powerpoint/2010/main" val="28857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2AE09-B124-433A-8B6F-AE964316289F}" type="datetime1">
              <a:rPr lang="en-IN" smtClean="0"/>
              <a:t>27-01-2024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B5F1C-0FEA-BA42-B111-DCC8E6C04E9A}" type="slidenum">
              <a:rPr lang="en-US" smtClean="0"/>
              <a:t>‹#›</a:t>
            </a:fld>
            <a:endParaRPr lang="en-US"/>
          </a:p>
        </p:txBody>
      </p:sp>
    </p:spTree>
    <p:extLst>
      <p:ext uri="{BB962C8B-B14F-4D97-AF65-F5344CB8AC3E}">
        <p14:creationId xmlns:p14="http://schemas.microsoft.com/office/powerpoint/2010/main" val="16483432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mohitdhand@gmail.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jpeg"/><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8EB1-CAC1-8BF0-448D-30482CFF1B77}"/>
              </a:ext>
            </a:extLst>
          </p:cNvPr>
          <p:cNvSpPr>
            <a:spLocks noGrp="1"/>
          </p:cNvSpPr>
          <p:nvPr>
            <p:ph type="title"/>
          </p:nvPr>
        </p:nvSpPr>
        <p:spPr>
          <a:xfrm>
            <a:off x="7834825" y="1128094"/>
            <a:ext cx="4071330" cy="1415270"/>
          </a:xfrm>
        </p:spPr>
        <p:txBody>
          <a:bodyPr anchor="t">
            <a:normAutofit/>
          </a:bodyPr>
          <a:lstStyle/>
          <a:p>
            <a:r>
              <a:rPr lang="en-US" sz="3200" b="1" dirty="0">
                <a:solidFill>
                  <a:srgbClr val="188DF4"/>
                </a:solidFill>
                <a:latin typeface="+mn-lt"/>
              </a:rPr>
              <a:t>Opportunities in Internal Audit </a:t>
            </a:r>
            <a:br>
              <a:rPr lang="en-US" sz="3200" b="1" dirty="0">
                <a:solidFill>
                  <a:srgbClr val="188DF4"/>
                </a:solidFill>
                <a:latin typeface="+mn-lt"/>
              </a:rPr>
            </a:br>
            <a:endParaRPr lang="en-US" sz="3200" b="1" dirty="0">
              <a:solidFill>
                <a:srgbClr val="188DF4"/>
              </a:solidFill>
              <a:latin typeface="+mn-lt"/>
            </a:endParaRPr>
          </a:p>
        </p:txBody>
      </p:sp>
      <p:pic>
        <p:nvPicPr>
          <p:cNvPr id="3074" name="Picture 2" descr="Internal audit focus areas for 2020">
            <a:extLst>
              <a:ext uri="{FF2B5EF4-FFF2-40B4-BE49-F238E27FC236}">
                <a16:creationId xmlns:a16="http://schemas.microsoft.com/office/drawing/2014/main" id="{FFEF412C-A782-3815-1D75-1F37F3425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13" r="16580" b="-1"/>
          <a:stretch/>
        </p:blipFill>
        <p:spPr bwMode="auto">
          <a:xfrm>
            <a:off x="-9886" y="10"/>
            <a:ext cx="757260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3097" name="Straight Connector 309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213251-8855-0211-DC9A-AA6A27C58ED9}"/>
              </a:ext>
            </a:extLst>
          </p:cNvPr>
          <p:cNvSpPr>
            <a:spLocks noGrp="1"/>
          </p:cNvSpPr>
          <p:nvPr>
            <p:ph idx="1"/>
          </p:nvPr>
        </p:nvSpPr>
        <p:spPr>
          <a:xfrm>
            <a:off x="7834825" y="3813704"/>
            <a:ext cx="4071330" cy="2261839"/>
          </a:xfrm>
        </p:spPr>
        <p:txBody>
          <a:bodyPr>
            <a:normAutofit fontScale="92500"/>
          </a:bodyPr>
          <a:lstStyle/>
          <a:p>
            <a:pPr marL="0" indent="0">
              <a:spcBef>
                <a:spcPct val="0"/>
              </a:spcBef>
              <a:buNone/>
            </a:pPr>
            <a:r>
              <a:rPr lang="en-US" b="1" dirty="0">
                <a:solidFill>
                  <a:srgbClr val="188DF4"/>
                </a:solidFill>
                <a:ea typeface="+mj-ea"/>
                <a:cs typeface="+mj-cs"/>
              </a:rPr>
              <a:t>Pune Branch of WIRC of ICAI</a:t>
            </a:r>
          </a:p>
          <a:p>
            <a:pPr marL="0" indent="0">
              <a:spcBef>
                <a:spcPct val="0"/>
              </a:spcBef>
              <a:buNone/>
            </a:pPr>
            <a:endParaRPr lang="en-US" b="1" dirty="0">
              <a:solidFill>
                <a:srgbClr val="188DF4"/>
              </a:solidFill>
              <a:ea typeface="+mj-ea"/>
              <a:cs typeface="+mj-cs"/>
            </a:endParaRPr>
          </a:p>
          <a:p>
            <a:pPr marL="0" indent="0">
              <a:spcBef>
                <a:spcPts val="0"/>
              </a:spcBef>
              <a:buNone/>
            </a:pPr>
            <a:r>
              <a:rPr lang="en-US" sz="2000" dirty="0"/>
              <a:t>CA Mohit Dhand</a:t>
            </a:r>
          </a:p>
          <a:p>
            <a:pPr marL="0" indent="0">
              <a:spcBef>
                <a:spcPts val="0"/>
              </a:spcBef>
              <a:buNone/>
            </a:pPr>
            <a:r>
              <a:rPr lang="en-US" sz="2000" dirty="0"/>
              <a:t>+91 8956278566</a:t>
            </a:r>
          </a:p>
          <a:p>
            <a:pPr marL="0" indent="0">
              <a:spcBef>
                <a:spcPts val="0"/>
              </a:spcBef>
              <a:buNone/>
            </a:pPr>
            <a:r>
              <a:rPr lang="en-US" sz="2000" dirty="0">
                <a:hlinkClick r:id="rId3"/>
              </a:rPr>
              <a:t>camohitdhand@gmail.com</a:t>
            </a:r>
            <a:endParaRPr lang="en-US" sz="2000" dirty="0"/>
          </a:p>
          <a:p>
            <a:pPr marL="0" indent="0">
              <a:spcBef>
                <a:spcPts val="500"/>
              </a:spcBef>
              <a:buNone/>
            </a:pPr>
            <a:endParaRPr lang="en-US" sz="2000" dirty="0"/>
          </a:p>
          <a:p>
            <a:pPr marL="0" indent="0">
              <a:spcBef>
                <a:spcPts val="500"/>
              </a:spcBef>
              <a:buNone/>
            </a:pPr>
            <a:r>
              <a:rPr lang="en-US" sz="1300" dirty="0"/>
              <a:t>27/01/2024</a:t>
            </a:r>
            <a:endParaRPr lang="en-US" sz="2000" dirty="0"/>
          </a:p>
        </p:txBody>
      </p:sp>
      <p:sp>
        <p:nvSpPr>
          <p:cNvPr id="7" name="Slide Number Placeholder 6">
            <a:extLst>
              <a:ext uri="{FF2B5EF4-FFF2-40B4-BE49-F238E27FC236}">
                <a16:creationId xmlns:a16="http://schemas.microsoft.com/office/drawing/2014/main" id="{133F1155-545B-1813-08B9-EEE1A02EBF82}"/>
              </a:ext>
            </a:extLst>
          </p:cNvPr>
          <p:cNvSpPr>
            <a:spLocks noGrp="1"/>
          </p:cNvSpPr>
          <p:nvPr>
            <p:ph type="sldNum" sz="quarter" idx="12"/>
          </p:nvPr>
        </p:nvSpPr>
        <p:spPr/>
        <p:txBody>
          <a:bodyPr/>
          <a:lstStyle/>
          <a:p>
            <a:fld id="{2250050E-18BA-4694-BF77-3BE6898C3C68}" type="slidenum">
              <a:rPr lang="en-US" smtClean="0"/>
              <a:t>1</a:t>
            </a:fld>
            <a:endParaRPr lang="en-US"/>
          </a:p>
        </p:txBody>
      </p:sp>
    </p:spTree>
    <p:extLst>
      <p:ext uri="{BB962C8B-B14F-4D97-AF65-F5344CB8AC3E}">
        <p14:creationId xmlns:p14="http://schemas.microsoft.com/office/powerpoint/2010/main" val="424959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DBA82B-43A5-4405-00AF-8728BF7717A1}"/>
              </a:ext>
            </a:extLst>
          </p:cNvPr>
          <p:cNvSpPr>
            <a:spLocks noGrp="1"/>
          </p:cNvSpPr>
          <p:nvPr>
            <p:ph type="sldNum" sz="quarter" idx="12"/>
          </p:nvPr>
        </p:nvSpPr>
        <p:spPr/>
        <p:txBody>
          <a:bodyPr/>
          <a:lstStyle/>
          <a:p>
            <a:fld id="{D2CB5F1C-0FEA-BA42-B111-DCC8E6C04E9A}" type="slidenum">
              <a:rPr lang="en-US" smtClean="0"/>
              <a:pPr/>
              <a:t>10</a:t>
            </a:fld>
            <a:endParaRPr lang="en-US" dirty="0"/>
          </a:p>
        </p:txBody>
      </p:sp>
      <p:sp>
        <p:nvSpPr>
          <p:cNvPr id="3" name="Title 2">
            <a:extLst>
              <a:ext uri="{FF2B5EF4-FFF2-40B4-BE49-F238E27FC236}">
                <a16:creationId xmlns:a16="http://schemas.microsoft.com/office/drawing/2014/main" id="{0959C70F-3BC2-2DF2-A7A9-83407493035B}"/>
              </a:ext>
            </a:extLst>
          </p:cNvPr>
          <p:cNvSpPr>
            <a:spLocks noGrp="1"/>
          </p:cNvSpPr>
          <p:nvPr>
            <p:ph type="title"/>
          </p:nvPr>
        </p:nvSpPr>
        <p:spPr>
          <a:xfrm>
            <a:off x="1404425" y="429156"/>
            <a:ext cx="7641854" cy="609398"/>
          </a:xfrm>
        </p:spPr>
        <p:txBody>
          <a:bodyPr/>
          <a:lstStyle/>
          <a:p>
            <a:r>
              <a:rPr lang="en-US" b="1" dirty="0">
                <a:solidFill>
                  <a:srgbClr val="188DF4"/>
                </a:solidFill>
                <a:latin typeface="+mn-lt"/>
              </a:rPr>
              <a:t>Facts from IA Global Study</a:t>
            </a:r>
            <a:endParaRPr lang="en-US" dirty="0"/>
          </a:p>
        </p:txBody>
      </p:sp>
      <p:pic>
        <p:nvPicPr>
          <p:cNvPr id="13" name="Picture 12">
            <a:extLst>
              <a:ext uri="{FF2B5EF4-FFF2-40B4-BE49-F238E27FC236}">
                <a16:creationId xmlns:a16="http://schemas.microsoft.com/office/drawing/2014/main" id="{6591B977-0823-81DF-C712-37342E57D9C6}"/>
              </a:ext>
            </a:extLst>
          </p:cNvPr>
          <p:cNvPicPr>
            <a:picLocks noChangeAspect="1"/>
          </p:cNvPicPr>
          <p:nvPr/>
        </p:nvPicPr>
        <p:blipFill rotWithShape="1">
          <a:blip r:embed="rId3"/>
          <a:srcRect l="-1349" t="6559" r="1349" b="-2208"/>
          <a:stretch/>
        </p:blipFill>
        <p:spPr>
          <a:xfrm>
            <a:off x="10544562" y="5121602"/>
            <a:ext cx="1303802" cy="1342697"/>
          </a:xfrm>
          <a:prstGeom prst="rect">
            <a:avLst/>
          </a:prstGeom>
          <a:ln>
            <a:solidFill>
              <a:schemeClr val="accent1"/>
            </a:solidFill>
          </a:ln>
        </p:spPr>
      </p:pic>
      <p:pic>
        <p:nvPicPr>
          <p:cNvPr id="15" name="Picture 14">
            <a:extLst>
              <a:ext uri="{FF2B5EF4-FFF2-40B4-BE49-F238E27FC236}">
                <a16:creationId xmlns:a16="http://schemas.microsoft.com/office/drawing/2014/main" id="{37ADEF76-434B-76EB-D4B8-7E44280AF9C9}"/>
              </a:ext>
            </a:extLst>
          </p:cNvPr>
          <p:cNvPicPr>
            <a:picLocks noChangeAspect="1"/>
          </p:cNvPicPr>
          <p:nvPr/>
        </p:nvPicPr>
        <p:blipFill rotWithShape="1">
          <a:blip r:embed="rId4"/>
          <a:srcRect l="4327" t="758" r="1921" b="456"/>
          <a:stretch/>
        </p:blipFill>
        <p:spPr>
          <a:xfrm>
            <a:off x="461596" y="4726283"/>
            <a:ext cx="5482003" cy="2062806"/>
          </a:xfrm>
          <a:prstGeom prst="rect">
            <a:avLst/>
          </a:prstGeom>
          <a:ln>
            <a:solidFill>
              <a:schemeClr val="accent1"/>
            </a:solidFill>
          </a:ln>
        </p:spPr>
      </p:pic>
      <p:sp>
        <p:nvSpPr>
          <p:cNvPr id="17" name="TextBox 16">
            <a:extLst>
              <a:ext uri="{FF2B5EF4-FFF2-40B4-BE49-F238E27FC236}">
                <a16:creationId xmlns:a16="http://schemas.microsoft.com/office/drawing/2014/main" id="{DD40FC6F-0889-6DC6-AA86-605D21497A49}"/>
              </a:ext>
            </a:extLst>
          </p:cNvPr>
          <p:cNvSpPr txBox="1"/>
          <p:nvPr/>
        </p:nvSpPr>
        <p:spPr>
          <a:xfrm>
            <a:off x="8599623" y="6517587"/>
            <a:ext cx="3328450" cy="307777"/>
          </a:xfrm>
          <a:prstGeom prst="rect">
            <a:avLst/>
          </a:prstGeom>
          <a:noFill/>
        </p:spPr>
        <p:txBody>
          <a:bodyPr wrap="square">
            <a:spAutoFit/>
          </a:bodyPr>
          <a:lstStyle/>
          <a:p>
            <a:r>
              <a:rPr lang="en-US" sz="1400" dirty="0"/>
              <a:t>PwC Global Internal Audit Study 2023</a:t>
            </a:r>
          </a:p>
        </p:txBody>
      </p:sp>
      <p:pic>
        <p:nvPicPr>
          <p:cNvPr id="6" name="Picture 5">
            <a:extLst>
              <a:ext uri="{FF2B5EF4-FFF2-40B4-BE49-F238E27FC236}">
                <a16:creationId xmlns:a16="http://schemas.microsoft.com/office/drawing/2014/main" id="{EB3207C1-1B47-8B9A-42FF-43FB66E6C282}"/>
              </a:ext>
            </a:extLst>
          </p:cNvPr>
          <p:cNvPicPr>
            <a:picLocks noChangeAspect="1"/>
          </p:cNvPicPr>
          <p:nvPr/>
        </p:nvPicPr>
        <p:blipFill>
          <a:blip r:embed="rId5"/>
          <a:stretch>
            <a:fillRect/>
          </a:stretch>
        </p:blipFill>
        <p:spPr>
          <a:xfrm>
            <a:off x="7838893" y="1098801"/>
            <a:ext cx="4204197" cy="3930852"/>
          </a:xfrm>
          <a:prstGeom prst="rect">
            <a:avLst/>
          </a:prstGeom>
          <a:ln>
            <a:solidFill>
              <a:schemeClr val="accent1"/>
            </a:solidFill>
          </a:ln>
        </p:spPr>
      </p:pic>
      <p:pic>
        <p:nvPicPr>
          <p:cNvPr id="10" name="Picture 9">
            <a:extLst>
              <a:ext uri="{FF2B5EF4-FFF2-40B4-BE49-F238E27FC236}">
                <a16:creationId xmlns:a16="http://schemas.microsoft.com/office/drawing/2014/main" id="{F031A6AF-5AD2-9606-ACFC-6A36B76E7C9B}"/>
              </a:ext>
            </a:extLst>
          </p:cNvPr>
          <p:cNvPicPr>
            <a:picLocks noChangeAspect="1"/>
          </p:cNvPicPr>
          <p:nvPr/>
        </p:nvPicPr>
        <p:blipFill>
          <a:blip r:embed="rId6"/>
          <a:stretch>
            <a:fillRect/>
          </a:stretch>
        </p:blipFill>
        <p:spPr>
          <a:xfrm>
            <a:off x="7957514" y="5144245"/>
            <a:ext cx="1284218" cy="1297410"/>
          </a:xfrm>
          <a:prstGeom prst="rect">
            <a:avLst/>
          </a:prstGeom>
          <a:ln>
            <a:solidFill>
              <a:schemeClr val="accent1"/>
            </a:solidFill>
          </a:ln>
        </p:spPr>
      </p:pic>
      <p:pic>
        <p:nvPicPr>
          <p:cNvPr id="18" name="Picture 17">
            <a:extLst>
              <a:ext uri="{FF2B5EF4-FFF2-40B4-BE49-F238E27FC236}">
                <a16:creationId xmlns:a16="http://schemas.microsoft.com/office/drawing/2014/main" id="{CB3BBA81-A1AD-FB28-81A0-EED3BE8C5093}"/>
              </a:ext>
            </a:extLst>
          </p:cNvPr>
          <p:cNvPicPr>
            <a:picLocks noChangeAspect="1"/>
          </p:cNvPicPr>
          <p:nvPr/>
        </p:nvPicPr>
        <p:blipFill>
          <a:blip r:embed="rId7"/>
          <a:stretch>
            <a:fillRect/>
          </a:stretch>
        </p:blipFill>
        <p:spPr>
          <a:xfrm>
            <a:off x="9289576" y="5124915"/>
            <a:ext cx="1207142" cy="1297410"/>
          </a:xfrm>
          <a:prstGeom prst="rect">
            <a:avLst/>
          </a:prstGeom>
          <a:ln>
            <a:solidFill>
              <a:schemeClr val="accent1"/>
            </a:solidFill>
          </a:ln>
        </p:spPr>
      </p:pic>
      <p:pic>
        <p:nvPicPr>
          <p:cNvPr id="21" name="Picture 20">
            <a:extLst>
              <a:ext uri="{FF2B5EF4-FFF2-40B4-BE49-F238E27FC236}">
                <a16:creationId xmlns:a16="http://schemas.microsoft.com/office/drawing/2014/main" id="{D5ACB4EC-4B45-27FC-D40B-2948E96513CA}"/>
              </a:ext>
            </a:extLst>
          </p:cNvPr>
          <p:cNvPicPr>
            <a:picLocks noChangeAspect="1"/>
          </p:cNvPicPr>
          <p:nvPr/>
        </p:nvPicPr>
        <p:blipFill>
          <a:blip r:embed="rId8"/>
          <a:stretch>
            <a:fillRect/>
          </a:stretch>
        </p:blipFill>
        <p:spPr>
          <a:xfrm>
            <a:off x="3127918" y="1098801"/>
            <a:ext cx="2859897" cy="3536698"/>
          </a:xfrm>
          <a:prstGeom prst="rect">
            <a:avLst/>
          </a:prstGeom>
          <a:ln>
            <a:solidFill>
              <a:schemeClr val="accent1"/>
            </a:solidFill>
          </a:ln>
        </p:spPr>
      </p:pic>
      <p:sp>
        <p:nvSpPr>
          <p:cNvPr id="26" name="TextBox 25">
            <a:extLst>
              <a:ext uri="{FF2B5EF4-FFF2-40B4-BE49-F238E27FC236}">
                <a16:creationId xmlns:a16="http://schemas.microsoft.com/office/drawing/2014/main" id="{B9AA448B-BD9C-4639-BCDA-518039C7F279}"/>
              </a:ext>
            </a:extLst>
          </p:cNvPr>
          <p:cNvSpPr txBox="1"/>
          <p:nvPr/>
        </p:nvSpPr>
        <p:spPr>
          <a:xfrm>
            <a:off x="8759484" y="671438"/>
            <a:ext cx="2528905" cy="276999"/>
          </a:xfrm>
          <a:prstGeom prst="rect">
            <a:avLst/>
          </a:prstGeom>
          <a:noFill/>
        </p:spPr>
        <p:txBody>
          <a:bodyPr wrap="square" lIns="0" rIns="0" rtlCol="0" anchor="b">
            <a:spAutoFit/>
          </a:bodyPr>
          <a:lstStyle/>
          <a:p>
            <a:pPr algn="ctr"/>
            <a:r>
              <a:rPr lang="en-US" sz="1200" b="1" dirty="0">
                <a:solidFill>
                  <a:srgbClr val="0070C0"/>
                </a:solidFill>
                <a:latin typeface="Source Sans Pro" panose="020B0503030403020204" pitchFamily="34" charset="0"/>
                <a:ea typeface="Source Sans Pro" panose="020B0503030403020204" pitchFamily="34" charset="0"/>
              </a:rPr>
              <a:t>Key Findings and Outcome</a:t>
            </a:r>
          </a:p>
        </p:txBody>
      </p:sp>
      <p:pic>
        <p:nvPicPr>
          <p:cNvPr id="30" name="Picture 29">
            <a:extLst>
              <a:ext uri="{FF2B5EF4-FFF2-40B4-BE49-F238E27FC236}">
                <a16:creationId xmlns:a16="http://schemas.microsoft.com/office/drawing/2014/main" id="{49D2F8BE-37EE-DDD4-FB72-6D9C50D80A7B}"/>
              </a:ext>
            </a:extLst>
          </p:cNvPr>
          <p:cNvPicPr>
            <a:picLocks noChangeAspect="1"/>
          </p:cNvPicPr>
          <p:nvPr/>
        </p:nvPicPr>
        <p:blipFill>
          <a:blip r:embed="rId9"/>
          <a:stretch>
            <a:fillRect/>
          </a:stretch>
        </p:blipFill>
        <p:spPr>
          <a:xfrm>
            <a:off x="461594" y="1162238"/>
            <a:ext cx="2547393" cy="3473261"/>
          </a:xfrm>
          <a:prstGeom prst="rect">
            <a:avLst/>
          </a:prstGeom>
          <a:ln>
            <a:solidFill>
              <a:schemeClr val="accent1"/>
            </a:solidFill>
          </a:ln>
        </p:spPr>
      </p:pic>
      <p:pic>
        <p:nvPicPr>
          <p:cNvPr id="31" name="Picture 30">
            <a:extLst>
              <a:ext uri="{FF2B5EF4-FFF2-40B4-BE49-F238E27FC236}">
                <a16:creationId xmlns:a16="http://schemas.microsoft.com/office/drawing/2014/main" id="{0D9E0A32-1652-2905-0DC5-2F4B06BA2BF3}"/>
              </a:ext>
            </a:extLst>
          </p:cNvPr>
          <p:cNvPicPr>
            <a:picLocks noChangeAspect="1"/>
          </p:cNvPicPr>
          <p:nvPr/>
        </p:nvPicPr>
        <p:blipFill rotWithShape="1">
          <a:blip r:embed="rId10"/>
          <a:srcRect t="6205"/>
          <a:stretch/>
        </p:blipFill>
        <p:spPr>
          <a:xfrm>
            <a:off x="6062527" y="1098801"/>
            <a:ext cx="1657435" cy="1648479"/>
          </a:xfrm>
          <a:prstGeom prst="rect">
            <a:avLst/>
          </a:prstGeom>
          <a:ln>
            <a:solidFill>
              <a:schemeClr val="accent1"/>
            </a:solidFill>
          </a:ln>
        </p:spPr>
      </p:pic>
      <p:pic>
        <p:nvPicPr>
          <p:cNvPr id="32" name="Picture 31">
            <a:extLst>
              <a:ext uri="{FF2B5EF4-FFF2-40B4-BE49-F238E27FC236}">
                <a16:creationId xmlns:a16="http://schemas.microsoft.com/office/drawing/2014/main" id="{2D94D9C9-4866-2B85-4EE4-234B36C00277}"/>
              </a:ext>
            </a:extLst>
          </p:cNvPr>
          <p:cNvPicPr>
            <a:picLocks noChangeAspect="1"/>
          </p:cNvPicPr>
          <p:nvPr/>
        </p:nvPicPr>
        <p:blipFill>
          <a:blip r:embed="rId11"/>
          <a:stretch>
            <a:fillRect/>
          </a:stretch>
        </p:blipFill>
        <p:spPr>
          <a:xfrm>
            <a:off x="6062528" y="2858237"/>
            <a:ext cx="1657435" cy="3930852"/>
          </a:xfrm>
          <a:prstGeom prst="rect">
            <a:avLst/>
          </a:prstGeom>
          <a:ln>
            <a:solidFill>
              <a:schemeClr val="accent1"/>
            </a:solidFill>
          </a:ln>
        </p:spPr>
      </p:pic>
    </p:spTree>
    <p:extLst>
      <p:ext uri="{BB962C8B-B14F-4D97-AF65-F5344CB8AC3E}">
        <p14:creationId xmlns:p14="http://schemas.microsoft.com/office/powerpoint/2010/main" val="148651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perfect match: The health benefits of jigsaw puzzles">
            <a:extLst>
              <a:ext uri="{FF2B5EF4-FFF2-40B4-BE49-F238E27FC236}">
                <a16:creationId xmlns:a16="http://schemas.microsoft.com/office/drawing/2014/main" id="{46DA924E-5958-EE7E-56A7-0A4095A8F8A8}"/>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6" name="Slide Number Placeholder 2"/>
          <p:cNvSpPr txBox="1">
            <a:spLocks noGrp="1"/>
          </p:cNvSpPr>
          <p:nvPr>
            <p:ph type="sldNum" sz="quarter" idx="2"/>
          </p:nvPr>
        </p:nvSpPr>
        <p:spPr>
          <a:xfrm>
            <a:off x="11030637" y="6400417"/>
            <a:ext cx="323163"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Tahoma" panose="020B0604030504040204" pitchFamily="34" charset="0"/>
                <a:ea typeface="Tahoma" panose="020B0604030504040204" pitchFamily="34" charset="0"/>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11</a:t>
            </a:fld>
            <a:endParaRPr/>
          </a:p>
        </p:txBody>
      </p:sp>
      <p:grpSp>
        <p:nvGrpSpPr>
          <p:cNvPr id="64" name="Group 63">
            <a:extLst>
              <a:ext uri="{FF2B5EF4-FFF2-40B4-BE49-F238E27FC236}">
                <a16:creationId xmlns:a16="http://schemas.microsoft.com/office/drawing/2014/main" id="{1C2F033C-F80C-4D0D-AEF2-3476EF0F4E62}"/>
              </a:ext>
            </a:extLst>
          </p:cNvPr>
          <p:cNvGrpSpPr/>
          <p:nvPr/>
        </p:nvGrpSpPr>
        <p:grpSpPr>
          <a:xfrm>
            <a:off x="2150200" y="1756667"/>
            <a:ext cx="7891600" cy="3426420"/>
            <a:chOff x="23748999" y="8635999"/>
            <a:chExt cx="3328672" cy="1445262"/>
          </a:xfrm>
        </p:grpSpPr>
        <p:sp>
          <p:nvSpPr>
            <p:cNvPr id="72" name="Shape">
              <a:extLst>
                <a:ext uri="{FF2B5EF4-FFF2-40B4-BE49-F238E27FC236}">
                  <a16:creationId xmlns:a16="http://schemas.microsoft.com/office/drawing/2014/main" id="{5B5190C0-2748-4F0F-A95E-E5E02F78988F}"/>
                </a:ext>
              </a:extLst>
            </p:cNvPr>
            <p:cNvSpPr/>
            <p:nvPr/>
          </p:nvSpPr>
          <p:spPr>
            <a:xfrm>
              <a:off x="24383999" y="93725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14670" y="0"/>
                  </a:moveTo>
                  <a:lnTo>
                    <a:pt x="6690" y="0"/>
                  </a:lnTo>
                  <a:cubicBezTo>
                    <a:pt x="5727" y="0"/>
                    <a:pt x="4833" y="581"/>
                    <a:pt x="4351" y="1510"/>
                  </a:cubicBezTo>
                  <a:lnTo>
                    <a:pt x="362" y="9290"/>
                  </a:lnTo>
                  <a:cubicBezTo>
                    <a:pt x="-120" y="10219"/>
                    <a:pt x="-120" y="11381"/>
                    <a:pt x="362" y="12310"/>
                  </a:cubicBezTo>
                  <a:lnTo>
                    <a:pt x="4351" y="20090"/>
                  </a:lnTo>
                  <a:cubicBezTo>
                    <a:pt x="4833" y="21019"/>
                    <a:pt x="5727" y="21600"/>
                    <a:pt x="6690" y="21600"/>
                  </a:cubicBezTo>
                  <a:lnTo>
                    <a:pt x="14670" y="21600"/>
                  </a:lnTo>
                  <a:cubicBezTo>
                    <a:pt x="15633" y="21600"/>
                    <a:pt x="16527" y="21019"/>
                    <a:pt x="17009" y="20090"/>
                  </a:cubicBezTo>
                  <a:lnTo>
                    <a:pt x="20998" y="12310"/>
                  </a:lnTo>
                  <a:cubicBezTo>
                    <a:pt x="21480" y="11381"/>
                    <a:pt x="21480" y="10219"/>
                    <a:pt x="20998" y="9290"/>
                  </a:cubicBezTo>
                  <a:lnTo>
                    <a:pt x="17009" y="1510"/>
                  </a:lnTo>
                  <a:cubicBezTo>
                    <a:pt x="16527" y="542"/>
                    <a:pt x="15633" y="0"/>
                    <a:pt x="14670" y="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3" name="Shape">
              <a:extLst>
                <a:ext uri="{FF2B5EF4-FFF2-40B4-BE49-F238E27FC236}">
                  <a16:creationId xmlns:a16="http://schemas.microsoft.com/office/drawing/2014/main" id="{0FC25937-A4E4-4660-AFEA-792D56F81F40}"/>
                </a:ext>
              </a:extLst>
            </p:cNvPr>
            <p:cNvSpPr/>
            <p:nvPr/>
          </p:nvSpPr>
          <p:spPr>
            <a:xfrm>
              <a:off x="24383999" y="86359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14670" y="0"/>
                  </a:moveTo>
                  <a:lnTo>
                    <a:pt x="6690" y="0"/>
                  </a:lnTo>
                  <a:cubicBezTo>
                    <a:pt x="5727" y="0"/>
                    <a:pt x="4833" y="581"/>
                    <a:pt x="4351" y="1510"/>
                  </a:cubicBezTo>
                  <a:lnTo>
                    <a:pt x="362" y="9290"/>
                  </a:lnTo>
                  <a:cubicBezTo>
                    <a:pt x="-120" y="10219"/>
                    <a:pt x="-120" y="11381"/>
                    <a:pt x="362" y="12310"/>
                  </a:cubicBezTo>
                  <a:lnTo>
                    <a:pt x="4351" y="20090"/>
                  </a:lnTo>
                  <a:cubicBezTo>
                    <a:pt x="4833" y="21019"/>
                    <a:pt x="5727" y="21600"/>
                    <a:pt x="6690" y="21600"/>
                  </a:cubicBezTo>
                  <a:lnTo>
                    <a:pt x="14670" y="21600"/>
                  </a:lnTo>
                  <a:cubicBezTo>
                    <a:pt x="15633" y="21600"/>
                    <a:pt x="16527" y="21019"/>
                    <a:pt x="17009" y="20090"/>
                  </a:cubicBezTo>
                  <a:lnTo>
                    <a:pt x="20998" y="12310"/>
                  </a:lnTo>
                  <a:cubicBezTo>
                    <a:pt x="21480" y="11381"/>
                    <a:pt x="21480" y="10219"/>
                    <a:pt x="20998" y="9290"/>
                  </a:cubicBezTo>
                  <a:lnTo>
                    <a:pt x="17009" y="1510"/>
                  </a:lnTo>
                  <a:cubicBezTo>
                    <a:pt x="16527" y="581"/>
                    <a:pt x="15633" y="0"/>
                    <a:pt x="14670"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4" name="Shape">
              <a:extLst>
                <a:ext uri="{FF2B5EF4-FFF2-40B4-BE49-F238E27FC236}">
                  <a16:creationId xmlns:a16="http://schemas.microsoft.com/office/drawing/2014/main" id="{4ADF3250-FE3A-40EC-AE82-A9FE888B44C0}"/>
                </a:ext>
              </a:extLst>
            </p:cNvPr>
            <p:cNvSpPr/>
            <p:nvPr/>
          </p:nvSpPr>
          <p:spPr>
            <a:xfrm>
              <a:off x="23748999" y="90042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14670" y="0"/>
                  </a:moveTo>
                  <a:lnTo>
                    <a:pt x="6690" y="0"/>
                  </a:lnTo>
                  <a:cubicBezTo>
                    <a:pt x="5727" y="0"/>
                    <a:pt x="4833" y="581"/>
                    <a:pt x="4351" y="1510"/>
                  </a:cubicBezTo>
                  <a:lnTo>
                    <a:pt x="362" y="9290"/>
                  </a:lnTo>
                  <a:cubicBezTo>
                    <a:pt x="-120" y="10219"/>
                    <a:pt x="-120" y="11381"/>
                    <a:pt x="362" y="12310"/>
                  </a:cubicBezTo>
                  <a:lnTo>
                    <a:pt x="4351" y="20090"/>
                  </a:lnTo>
                  <a:cubicBezTo>
                    <a:pt x="4833" y="21019"/>
                    <a:pt x="5727" y="21600"/>
                    <a:pt x="6690" y="21600"/>
                  </a:cubicBezTo>
                  <a:lnTo>
                    <a:pt x="14670" y="21600"/>
                  </a:lnTo>
                  <a:cubicBezTo>
                    <a:pt x="15633" y="21600"/>
                    <a:pt x="16527" y="21019"/>
                    <a:pt x="17009" y="20090"/>
                  </a:cubicBezTo>
                  <a:lnTo>
                    <a:pt x="20998" y="12310"/>
                  </a:lnTo>
                  <a:cubicBezTo>
                    <a:pt x="21480" y="11381"/>
                    <a:pt x="21480" y="10219"/>
                    <a:pt x="20998" y="9290"/>
                  </a:cubicBezTo>
                  <a:lnTo>
                    <a:pt x="17009" y="1510"/>
                  </a:lnTo>
                  <a:cubicBezTo>
                    <a:pt x="16527" y="581"/>
                    <a:pt x="15633" y="0"/>
                    <a:pt x="14670"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5" name="Shape">
              <a:extLst>
                <a:ext uri="{FF2B5EF4-FFF2-40B4-BE49-F238E27FC236}">
                  <a16:creationId xmlns:a16="http://schemas.microsoft.com/office/drawing/2014/main" id="{9B88511C-B705-44B5-9615-77D92D5C3D24}"/>
                </a:ext>
              </a:extLst>
            </p:cNvPr>
            <p:cNvSpPr/>
            <p:nvPr/>
          </p:nvSpPr>
          <p:spPr>
            <a:xfrm>
              <a:off x="24345900" y="9143999"/>
              <a:ext cx="148438" cy="122168"/>
            </a:xfrm>
            <a:custGeom>
              <a:avLst/>
              <a:gdLst/>
              <a:ahLst/>
              <a:cxnLst>
                <a:cxn ang="0">
                  <a:pos x="wd2" y="hd2"/>
                </a:cxn>
                <a:cxn ang="5400000">
                  <a:pos x="wd2" y="hd2"/>
                </a:cxn>
                <a:cxn ang="10800000">
                  <a:pos x="wd2" y="hd2"/>
                </a:cxn>
                <a:cxn ang="16200000">
                  <a:pos x="wd2" y="hd2"/>
                </a:cxn>
              </a:cxnLst>
              <a:rect l="0" t="0" r="r" b="b"/>
              <a:pathLst>
                <a:path w="20360" h="20371" extrusionOk="0">
                  <a:moveTo>
                    <a:pt x="1373" y="15882"/>
                  </a:moveTo>
                  <a:cubicBezTo>
                    <a:pt x="3638" y="20118"/>
                    <a:pt x="8167" y="21600"/>
                    <a:pt x="11999" y="19271"/>
                  </a:cubicBezTo>
                  <a:cubicBezTo>
                    <a:pt x="13567" y="18423"/>
                    <a:pt x="14786" y="16941"/>
                    <a:pt x="15483" y="15247"/>
                  </a:cubicBezTo>
                  <a:cubicBezTo>
                    <a:pt x="15831" y="14400"/>
                    <a:pt x="16179" y="13765"/>
                    <a:pt x="16354" y="12918"/>
                  </a:cubicBezTo>
                  <a:cubicBezTo>
                    <a:pt x="16354" y="12494"/>
                    <a:pt x="16528" y="12282"/>
                    <a:pt x="16528" y="11859"/>
                  </a:cubicBezTo>
                  <a:cubicBezTo>
                    <a:pt x="17050" y="9529"/>
                    <a:pt x="18096" y="7623"/>
                    <a:pt x="20012" y="6353"/>
                  </a:cubicBezTo>
                  <a:lnTo>
                    <a:pt x="19141" y="4447"/>
                  </a:lnTo>
                  <a:cubicBezTo>
                    <a:pt x="18967" y="4235"/>
                    <a:pt x="19141" y="3812"/>
                    <a:pt x="19315" y="3600"/>
                  </a:cubicBezTo>
                  <a:lnTo>
                    <a:pt x="19315" y="3600"/>
                  </a:lnTo>
                  <a:cubicBezTo>
                    <a:pt x="19489" y="3388"/>
                    <a:pt x="19838" y="3600"/>
                    <a:pt x="20012" y="3812"/>
                  </a:cubicBezTo>
                  <a:lnTo>
                    <a:pt x="20360" y="4659"/>
                  </a:lnTo>
                  <a:lnTo>
                    <a:pt x="20360" y="2329"/>
                  </a:lnTo>
                  <a:cubicBezTo>
                    <a:pt x="20360" y="1906"/>
                    <a:pt x="20186" y="1694"/>
                    <a:pt x="20012" y="1482"/>
                  </a:cubicBezTo>
                  <a:lnTo>
                    <a:pt x="18270" y="423"/>
                  </a:lnTo>
                  <a:lnTo>
                    <a:pt x="18618" y="1271"/>
                  </a:lnTo>
                  <a:cubicBezTo>
                    <a:pt x="18792" y="1482"/>
                    <a:pt x="18618" y="1906"/>
                    <a:pt x="18444" y="2118"/>
                  </a:cubicBezTo>
                  <a:lnTo>
                    <a:pt x="18444" y="2118"/>
                  </a:lnTo>
                  <a:cubicBezTo>
                    <a:pt x="18270" y="2329"/>
                    <a:pt x="17921" y="2118"/>
                    <a:pt x="17747" y="1906"/>
                  </a:cubicBezTo>
                  <a:lnTo>
                    <a:pt x="16702" y="0"/>
                  </a:lnTo>
                  <a:cubicBezTo>
                    <a:pt x="14960" y="1271"/>
                    <a:pt x="12870" y="1694"/>
                    <a:pt x="11128" y="1059"/>
                  </a:cubicBezTo>
                  <a:cubicBezTo>
                    <a:pt x="10779" y="1059"/>
                    <a:pt x="10605" y="847"/>
                    <a:pt x="10257" y="847"/>
                  </a:cubicBezTo>
                  <a:cubicBezTo>
                    <a:pt x="9560" y="635"/>
                    <a:pt x="8863" y="635"/>
                    <a:pt x="8167" y="635"/>
                  </a:cubicBezTo>
                  <a:cubicBezTo>
                    <a:pt x="6773" y="635"/>
                    <a:pt x="5379" y="1059"/>
                    <a:pt x="4160" y="2118"/>
                  </a:cubicBezTo>
                  <a:cubicBezTo>
                    <a:pt x="-21" y="4659"/>
                    <a:pt x="-1240" y="11223"/>
                    <a:pt x="1373" y="15882"/>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6" name="Shape">
              <a:extLst>
                <a:ext uri="{FF2B5EF4-FFF2-40B4-BE49-F238E27FC236}">
                  <a16:creationId xmlns:a16="http://schemas.microsoft.com/office/drawing/2014/main" id="{BF7DBE61-8FD8-4CAC-89F3-D7BA3AE6DF38}"/>
                </a:ext>
              </a:extLst>
            </p:cNvPr>
            <p:cNvSpPr/>
            <p:nvPr/>
          </p:nvSpPr>
          <p:spPr>
            <a:xfrm>
              <a:off x="24428911" y="9519111"/>
              <a:ext cx="148880" cy="122345"/>
            </a:xfrm>
            <a:custGeom>
              <a:avLst/>
              <a:gdLst/>
              <a:ahLst/>
              <a:cxnLst>
                <a:cxn ang="0">
                  <a:pos x="wd2" y="hd2"/>
                </a:cxn>
                <a:cxn ang="5400000">
                  <a:pos x="wd2" y="hd2"/>
                </a:cxn>
                <a:cxn ang="10800000">
                  <a:pos x="wd2" y="hd2"/>
                </a:cxn>
                <a:cxn ang="16200000">
                  <a:pos x="wd2" y="hd2"/>
                </a:cxn>
              </a:cxnLst>
              <a:rect l="0" t="0" r="r" b="b"/>
              <a:pathLst>
                <a:path w="20586" h="20008" extrusionOk="0">
                  <a:moveTo>
                    <a:pt x="19668" y="14746"/>
                  </a:moveTo>
                  <a:cubicBezTo>
                    <a:pt x="21600" y="10385"/>
                    <a:pt x="20371" y="4985"/>
                    <a:pt x="17034" y="2077"/>
                  </a:cubicBezTo>
                  <a:cubicBezTo>
                    <a:pt x="15629" y="831"/>
                    <a:pt x="13873" y="416"/>
                    <a:pt x="12293" y="416"/>
                  </a:cubicBezTo>
                  <a:cubicBezTo>
                    <a:pt x="11590" y="416"/>
                    <a:pt x="10888" y="416"/>
                    <a:pt x="10186" y="623"/>
                  </a:cubicBezTo>
                  <a:cubicBezTo>
                    <a:pt x="9834" y="623"/>
                    <a:pt x="9659" y="831"/>
                    <a:pt x="9307" y="831"/>
                  </a:cubicBezTo>
                  <a:cubicBezTo>
                    <a:pt x="7376" y="1454"/>
                    <a:pt x="5444" y="1038"/>
                    <a:pt x="3512" y="0"/>
                  </a:cubicBezTo>
                  <a:lnTo>
                    <a:pt x="2634" y="1869"/>
                  </a:lnTo>
                  <a:cubicBezTo>
                    <a:pt x="2459" y="2077"/>
                    <a:pt x="2107" y="2285"/>
                    <a:pt x="1932" y="2077"/>
                  </a:cubicBezTo>
                  <a:lnTo>
                    <a:pt x="1932" y="2077"/>
                  </a:lnTo>
                  <a:cubicBezTo>
                    <a:pt x="1756" y="1869"/>
                    <a:pt x="1581" y="1454"/>
                    <a:pt x="1756" y="1246"/>
                  </a:cubicBezTo>
                  <a:lnTo>
                    <a:pt x="2107" y="415"/>
                  </a:lnTo>
                  <a:lnTo>
                    <a:pt x="351" y="1454"/>
                  </a:lnTo>
                  <a:cubicBezTo>
                    <a:pt x="176" y="1661"/>
                    <a:pt x="0" y="1869"/>
                    <a:pt x="0" y="2285"/>
                  </a:cubicBezTo>
                  <a:lnTo>
                    <a:pt x="0" y="4569"/>
                  </a:lnTo>
                  <a:lnTo>
                    <a:pt x="351" y="3738"/>
                  </a:lnTo>
                  <a:cubicBezTo>
                    <a:pt x="527" y="3531"/>
                    <a:pt x="878" y="3323"/>
                    <a:pt x="1054" y="3531"/>
                  </a:cubicBezTo>
                  <a:lnTo>
                    <a:pt x="1054" y="3531"/>
                  </a:lnTo>
                  <a:cubicBezTo>
                    <a:pt x="1229" y="3738"/>
                    <a:pt x="1405" y="4154"/>
                    <a:pt x="1229" y="4361"/>
                  </a:cubicBezTo>
                  <a:lnTo>
                    <a:pt x="351" y="6231"/>
                  </a:lnTo>
                  <a:cubicBezTo>
                    <a:pt x="2107" y="7477"/>
                    <a:pt x="3336" y="9346"/>
                    <a:pt x="3863" y="11631"/>
                  </a:cubicBezTo>
                  <a:cubicBezTo>
                    <a:pt x="3863" y="12046"/>
                    <a:pt x="4039" y="12254"/>
                    <a:pt x="4039" y="12669"/>
                  </a:cubicBezTo>
                  <a:cubicBezTo>
                    <a:pt x="4214" y="13500"/>
                    <a:pt x="4566" y="14331"/>
                    <a:pt x="4917" y="14954"/>
                  </a:cubicBezTo>
                  <a:cubicBezTo>
                    <a:pt x="5619" y="16408"/>
                    <a:pt x="6673" y="17654"/>
                    <a:pt x="7902" y="18484"/>
                  </a:cubicBezTo>
                  <a:cubicBezTo>
                    <a:pt x="12293" y="21600"/>
                    <a:pt x="17561" y="19731"/>
                    <a:pt x="19668" y="14746"/>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7" name="Shape">
              <a:extLst>
                <a:ext uri="{FF2B5EF4-FFF2-40B4-BE49-F238E27FC236}">
                  <a16:creationId xmlns:a16="http://schemas.microsoft.com/office/drawing/2014/main" id="{9E172FAA-E8B8-4802-A48F-E06F6C681A65}"/>
                </a:ext>
              </a:extLst>
            </p:cNvPr>
            <p:cNvSpPr/>
            <p:nvPr/>
          </p:nvSpPr>
          <p:spPr>
            <a:xfrm>
              <a:off x="25653999" y="86359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6690" y="21600"/>
                  </a:moveTo>
                  <a:lnTo>
                    <a:pt x="14670" y="21600"/>
                  </a:lnTo>
                  <a:cubicBezTo>
                    <a:pt x="15633" y="21600"/>
                    <a:pt x="16527" y="21019"/>
                    <a:pt x="17009" y="20090"/>
                  </a:cubicBezTo>
                  <a:lnTo>
                    <a:pt x="20999" y="12310"/>
                  </a:lnTo>
                  <a:cubicBezTo>
                    <a:pt x="21480" y="11381"/>
                    <a:pt x="21480" y="10219"/>
                    <a:pt x="20999" y="9290"/>
                  </a:cubicBezTo>
                  <a:lnTo>
                    <a:pt x="17009" y="1510"/>
                  </a:lnTo>
                  <a:cubicBezTo>
                    <a:pt x="16527" y="581"/>
                    <a:pt x="15633" y="0"/>
                    <a:pt x="14670" y="0"/>
                  </a:cubicBezTo>
                  <a:lnTo>
                    <a:pt x="6690" y="0"/>
                  </a:lnTo>
                  <a:cubicBezTo>
                    <a:pt x="5727" y="0"/>
                    <a:pt x="4833" y="581"/>
                    <a:pt x="4351" y="1510"/>
                  </a:cubicBezTo>
                  <a:lnTo>
                    <a:pt x="362" y="9290"/>
                  </a:lnTo>
                  <a:cubicBezTo>
                    <a:pt x="-120" y="10219"/>
                    <a:pt x="-120" y="11381"/>
                    <a:pt x="362" y="12310"/>
                  </a:cubicBezTo>
                  <a:lnTo>
                    <a:pt x="4351" y="20090"/>
                  </a:lnTo>
                  <a:cubicBezTo>
                    <a:pt x="4867" y="21019"/>
                    <a:pt x="5762" y="21600"/>
                    <a:pt x="6690" y="2160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8" name="Shape">
              <a:extLst>
                <a:ext uri="{FF2B5EF4-FFF2-40B4-BE49-F238E27FC236}">
                  <a16:creationId xmlns:a16="http://schemas.microsoft.com/office/drawing/2014/main" id="{8396160D-1EEA-4D27-9E74-FA6835778E2E}"/>
                </a:ext>
              </a:extLst>
            </p:cNvPr>
            <p:cNvSpPr/>
            <p:nvPr/>
          </p:nvSpPr>
          <p:spPr>
            <a:xfrm>
              <a:off x="25653999" y="93725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6690" y="21600"/>
                  </a:moveTo>
                  <a:lnTo>
                    <a:pt x="14670" y="21600"/>
                  </a:lnTo>
                  <a:cubicBezTo>
                    <a:pt x="15633" y="21600"/>
                    <a:pt x="16527" y="21019"/>
                    <a:pt x="17009" y="20090"/>
                  </a:cubicBezTo>
                  <a:lnTo>
                    <a:pt x="20999" y="12310"/>
                  </a:lnTo>
                  <a:cubicBezTo>
                    <a:pt x="21480" y="11381"/>
                    <a:pt x="21480" y="10219"/>
                    <a:pt x="20999" y="9290"/>
                  </a:cubicBezTo>
                  <a:lnTo>
                    <a:pt x="17009" y="1510"/>
                  </a:lnTo>
                  <a:cubicBezTo>
                    <a:pt x="16527" y="581"/>
                    <a:pt x="15633" y="0"/>
                    <a:pt x="14670" y="0"/>
                  </a:cubicBezTo>
                  <a:lnTo>
                    <a:pt x="6690" y="0"/>
                  </a:lnTo>
                  <a:cubicBezTo>
                    <a:pt x="5727" y="0"/>
                    <a:pt x="4833" y="581"/>
                    <a:pt x="4351" y="1510"/>
                  </a:cubicBezTo>
                  <a:lnTo>
                    <a:pt x="362" y="9290"/>
                  </a:lnTo>
                  <a:cubicBezTo>
                    <a:pt x="-120" y="10219"/>
                    <a:pt x="-120" y="11381"/>
                    <a:pt x="362" y="12310"/>
                  </a:cubicBezTo>
                  <a:lnTo>
                    <a:pt x="4351" y="20090"/>
                  </a:lnTo>
                  <a:cubicBezTo>
                    <a:pt x="4867" y="21019"/>
                    <a:pt x="5762" y="21600"/>
                    <a:pt x="6690"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79" name="Shape">
              <a:extLst>
                <a:ext uri="{FF2B5EF4-FFF2-40B4-BE49-F238E27FC236}">
                  <a16:creationId xmlns:a16="http://schemas.microsoft.com/office/drawing/2014/main" id="{DF366A4A-FA1F-46AC-B00E-CAC84B710D1D}"/>
                </a:ext>
              </a:extLst>
            </p:cNvPr>
            <p:cNvSpPr/>
            <p:nvPr/>
          </p:nvSpPr>
          <p:spPr>
            <a:xfrm>
              <a:off x="26288999" y="90042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6690" y="21600"/>
                  </a:moveTo>
                  <a:lnTo>
                    <a:pt x="14670" y="21600"/>
                  </a:lnTo>
                  <a:cubicBezTo>
                    <a:pt x="15633" y="21600"/>
                    <a:pt x="16527" y="21019"/>
                    <a:pt x="17009" y="20090"/>
                  </a:cubicBezTo>
                  <a:lnTo>
                    <a:pt x="20999" y="12310"/>
                  </a:lnTo>
                  <a:cubicBezTo>
                    <a:pt x="21480" y="11381"/>
                    <a:pt x="21480" y="10219"/>
                    <a:pt x="20999" y="9290"/>
                  </a:cubicBezTo>
                  <a:lnTo>
                    <a:pt x="17009" y="1510"/>
                  </a:lnTo>
                  <a:cubicBezTo>
                    <a:pt x="16527" y="581"/>
                    <a:pt x="15633" y="0"/>
                    <a:pt x="14670" y="0"/>
                  </a:cubicBezTo>
                  <a:lnTo>
                    <a:pt x="6690" y="0"/>
                  </a:lnTo>
                  <a:cubicBezTo>
                    <a:pt x="5727" y="0"/>
                    <a:pt x="4833" y="581"/>
                    <a:pt x="4351" y="1510"/>
                  </a:cubicBezTo>
                  <a:lnTo>
                    <a:pt x="361" y="9290"/>
                  </a:lnTo>
                  <a:cubicBezTo>
                    <a:pt x="-120" y="10219"/>
                    <a:pt x="-120" y="11381"/>
                    <a:pt x="361" y="12310"/>
                  </a:cubicBezTo>
                  <a:lnTo>
                    <a:pt x="4351" y="20090"/>
                  </a:lnTo>
                  <a:cubicBezTo>
                    <a:pt x="4833" y="21019"/>
                    <a:pt x="5727" y="21600"/>
                    <a:pt x="669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80" name="Shape">
              <a:extLst>
                <a:ext uri="{FF2B5EF4-FFF2-40B4-BE49-F238E27FC236}">
                  <a16:creationId xmlns:a16="http://schemas.microsoft.com/office/drawing/2014/main" id="{E9806359-E25F-490A-AE17-BA69EFBEADFA}"/>
                </a:ext>
              </a:extLst>
            </p:cNvPr>
            <p:cNvSpPr/>
            <p:nvPr/>
          </p:nvSpPr>
          <p:spPr>
            <a:xfrm>
              <a:off x="26339800" y="9448799"/>
              <a:ext cx="148441" cy="122168"/>
            </a:xfrm>
            <a:custGeom>
              <a:avLst/>
              <a:gdLst/>
              <a:ahLst/>
              <a:cxnLst>
                <a:cxn ang="0">
                  <a:pos x="wd2" y="hd2"/>
                </a:cxn>
                <a:cxn ang="5400000">
                  <a:pos x="wd2" y="hd2"/>
                </a:cxn>
                <a:cxn ang="10800000">
                  <a:pos x="wd2" y="hd2"/>
                </a:cxn>
                <a:cxn ang="16200000">
                  <a:pos x="wd2" y="hd2"/>
                </a:cxn>
              </a:cxnLst>
              <a:rect l="0" t="0" r="r" b="b"/>
              <a:pathLst>
                <a:path w="20360" h="20371" extrusionOk="0">
                  <a:moveTo>
                    <a:pt x="18987" y="4489"/>
                  </a:moveTo>
                  <a:cubicBezTo>
                    <a:pt x="16723" y="253"/>
                    <a:pt x="12194" y="-1229"/>
                    <a:pt x="8361" y="1100"/>
                  </a:cubicBezTo>
                  <a:cubicBezTo>
                    <a:pt x="6794" y="1948"/>
                    <a:pt x="5574" y="3430"/>
                    <a:pt x="4877" y="5124"/>
                  </a:cubicBezTo>
                  <a:cubicBezTo>
                    <a:pt x="4529" y="5971"/>
                    <a:pt x="4181" y="6606"/>
                    <a:pt x="4006" y="7453"/>
                  </a:cubicBezTo>
                  <a:cubicBezTo>
                    <a:pt x="4006" y="7877"/>
                    <a:pt x="3832" y="8089"/>
                    <a:pt x="3832" y="8512"/>
                  </a:cubicBezTo>
                  <a:cubicBezTo>
                    <a:pt x="3309" y="10842"/>
                    <a:pt x="2265" y="12748"/>
                    <a:pt x="348" y="14018"/>
                  </a:cubicBezTo>
                  <a:lnTo>
                    <a:pt x="1219" y="15924"/>
                  </a:lnTo>
                  <a:cubicBezTo>
                    <a:pt x="1394" y="16136"/>
                    <a:pt x="1219" y="16559"/>
                    <a:pt x="1045" y="16771"/>
                  </a:cubicBezTo>
                  <a:lnTo>
                    <a:pt x="1045" y="16771"/>
                  </a:lnTo>
                  <a:cubicBezTo>
                    <a:pt x="871" y="16983"/>
                    <a:pt x="522" y="16771"/>
                    <a:pt x="348" y="16559"/>
                  </a:cubicBezTo>
                  <a:lnTo>
                    <a:pt x="0" y="15712"/>
                  </a:lnTo>
                  <a:lnTo>
                    <a:pt x="0" y="18042"/>
                  </a:lnTo>
                  <a:cubicBezTo>
                    <a:pt x="0" y="18465"/>
                    <a:pt x="174" y="18677"/>
                    <a:pt x="348" y="18889"/>
                  </a:cubicBezTo>
                  <a:lnTo>
                    <a:pt x="2090" y="19948"/>
                  </a:lnTo>
                  <a:lnTo>
                    <a:pt x="1742" y="19100"/>
                  </a:lnTo>
                  <a:cubicBezTo>
                    <a:pt x="1568" y="18889"/>
                    <a:pt x="1742" y="18465"/>
                    <a:pt x="1916" y="18253"/>
                  </a:cubicBezTo>
                  <a:lnTo>
                    <a:pt x="1916" y="18253"/>
                  </a:lnTo>
                  <a:cubicBezTo>
                    <a:pt x="2091" y="18042"/>
                    <a:pt x="2439" y="18253"/>
                    <a:pt x="2613" y="18465"/>
                  </a:cubicBezTo>
                  <a:lnTo>
                    <a:pt x="3658" y="20371"/>
                  </a:lnTo>
                  <a:cubicBezTo>
                    <a:pt x="5400" y="19100"/>
                    <a:pt x="7490" y="18677"/>
                    <a:pt x="9232" y="19312"/>
                  </a:cubicBezTo>
                  <a:cubicBezTo>
                    <a:pt x="9581" y="19312"/>
                    <a:pt x="9755" y="19524"/>
                    <a:pt x="10103" y="19524"/>
                  </a:cubicBezTo>
                  <a:cubicBezTo>
                    <a:pt x="10800" y="19736"/>
                    <a:pt x="11497" y="19736"/>
                    <a:pt x="12193" y="19736"/>
                  </a:cubicBezTo>
                  <a:cubicBezTo>
                    <a:pt x="13587" y="19736"/>
                    <a:pt x="14981" y="19312"/>
                    <a:pt x="16200" y="18253"/>
                  </a:cubicBezTo>
                  <a:cubicBezTo>
                    <a:pt x="20381" y="15712"/>
                    <a:pt x="21600" y="9148"/>
                    <a:pt x="18987" y="4489"/>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81" name="Shape">
              <a:extLst>
                <a:ext uri="{FF2B5EF4-FFF2-40B4-BE49-F238E27FC236}">
                  <a16:creationId xmlns:a16="http://schemas.microsoft.com/office/drawing/2014/main" id="{0B439EF3-6F23-4829-81A1-AC7FB7B32D00}"/>
                </a:ext>
              </a:extLst>
            </p:cNvPr>
            <p:cNvSpPr/>
            <p:nvPr/>
          </p:nvSpPr>
          <p:spPr>
            <a:xfrm>
              <a:off x="26250900" y="9067799"/>
              <a:ext cx="148880" cy="122346"/>
            </a:xfrm>
            <a:custGeom>
              <a:avLst/>
              <a:gdLst/>
              <a:ahLst/>
              <a:cxnLst>
                <a:cxn ang="0">
                  <a:pos x="wd2" y="hd2"/>
                </a:cxn>
                <a:cxn ang="5400000">
                  <a:pos x="wd2" y="hd2"/>
                </a:cxn>
                <a:cxn ang="10800000">
                  <a:pos x="wd2" y="hd2"/>
                </a:cxn>
                <a:cxn ang="16200000">
                  <a:pos x="wd2" y="hd2"/>
                </a:cxn>
              </a:cxnLst>
              <a:rect l="0" t="0" r="r" b="b"/>
              <a:pathLst>
                <a:path w="20586" h="20008" extrusionOk="0">
                  <a:moveTo>
                    <a:pt x="918" y="5262"/>
                  </a:moveTo>
                  <a:cubicBezTo>
                    <a:pt x="-1014" y="9623"/>
                    <a:pt x="216" y="15023"/>
                    <a:pt x="3552" y="17931"/>
                  </a:cubicBezTo>
                  <a:cubicBezTo>
                    <a:pt x="4957" y="19177"/>
                    <a:pt x="6713" y="19592"/>
                    <a:pt x="8293" y="19592"/>
                  </a:cubicBezTo>
                  <a:cubicBezTo>
                    <a:pt x="8996" y="19592"/>
                    <a:pt x="9698" y="19592"/>
                    <a:pt x="10401" y="19385"/>
                  </a:cubicBezTo>
                  <a:cubicBezTo>
                    <a:pt x="10752" y="19385"/>
                    <a:pt x="10928" y="19177"/>
                    <a:pt x="11279" y="19177"/>
                  </a:cubicBezTo>
                  <a:cubicBezTo>
                    <a:pt x="13211" y="18554"/>
                    <a:pt x="15142" y="18970"/>
                    <a:pt x="17074" y="20008"/>
                  </a:cubicBezTo>
                  <a:lnTo>
                    <a:pt x="17952" y="18139"/>
                  </a:lnTo>
                  <a:cubicBezTo>
                    <a:pt x="18128" y="17931"/>
                    <a:pt x="18479" y="17723"/>
                    <a:pt x="18654" y="17931"/>
                  </a:cubicBezTo>
                  <a:lnTo>
                    <a:pt x="18654" y="17931"/>
                  </a:lnTo>
                  <a:cubicBezTo>
                    <a:pt x="18830" y="18139"/>
                    <a:pt x="19005" y="18554"/>
                    <a:pt x="18830" y="18762"/>
                  </a:cubicBezTo>
                  <a:lnTo>
                    <a:pt x="18479" y="19593"/>
                  </a:lnTo>
                  <a:lnTo>
                    <a:pt x="20235" y="18554"/>
                  </a:lnTo>
                  <a:cubicBezTo>
                    <a:pt x="20411" y="18347"/>
                    <a:pt x="20586" y="18139"/>
                    <a:pt x="20586" y="17723"/>
                  </a:cubicBezTo>
                  <a:lnTo>
                    <a:pt x="20586" y="15439"/>
                  </a:lnTo>
                  <a:lnTo>
                    <a:pt x="20235" y="16270"/>
                  </a:lnTo>
                  <a:cubicBezTo>
                    <a:pt x="20059" y="16477"/>
                    <a:pt x="19708" y="16685"/>
                    <a:pt x="19533" y="16477"/>
                  </a:cubicBezTo>
                  <a:lnTo>
                    <a:pt x="19533" y="16477"/>
                  </a:lnTo>
                  <a:cubicBezTo>
                    <a:pt x="19357" y="16270"/>
                    <a:pt x="19181" y="15854"/>
                    <a:pt x="19357" y="15647"/>
                  </a:cubicBezTo>
                  <a:lnTo>
                    <a:pt x="20235" y="13777"/>
                  </a:lnTo>
                  <a:cubicBezTo>
                    <a:pt x="18479" y="12531"/>
                    <a:pt x="17250" y="10662"/>
                    <a:pt x="16723" y="8377"/>
                  </a:cubicBezTo>
                  <a:cubicBezTo>
                    <a:pt x="16723" y="7962"/>
                    <a:pt x="16547" y="7754"/>
                    <a:pt x="16547" y="7339"/>
                  </a:cubicBezTo>
                  <a:cubicBezTo>
                    <a:pt x="16371" y="6508"/>
                    <a:pt x="16020" y="5677"/>
                    <a:pt x="15669" y="5054"/>
                  </a:cubicBezTo>
                  <a:cubicBezTo>
                    <a:pt x="14967" y="3600"/>
                    <a:pt x="13913" y="2354"/>
                    <a:pt x="12684" y="1524"/>
                  </a:cubicBezTo>
                  <a:cubicBezTo>
                    <a:pt x="8469" y="-1592"/>
                    <a:pt x="3200" y="277"/>
                    <a:pt x="918" y="5262"/>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82" name="Shape">
              <a:extLst>
                <a:ext uri="{FF2B5EF4-FFF2-40B4-BE49-F238E27FC236}">
                  <a16:creationId xmlns:a16="http://schemas.microsoft.com/office/drawing/2014/main" id="{36DF39A9-1CB4-400A-AEE7-181159404DBB}"/>
                </a:ext>
              </a:extLst>
            </p:cNvPr>
            <p:cNvSpPr/>
            <p:nvPr/>
          </p:nvSpPr>
          <p:spPr>
            <a:xfrm>
              <a:off x="25018999" y="9004299"/>
              <a:ext cx="788672" cy="708662"/>
            </a:xfrm>
            <a:custGeom>
              <a:avLst/>
              <a:gdLst/>
              <a:ahLst/>
              <a:cxnLst>
                <a:cxn ang="0">
                  <a:pos x="wd2" y="hd2"/>
                </a:cxn>
                <a:cxn ang="5400000">
                  <a:pos x="wd2" y="hd2"/>
                </a:cxn>
                <a:cxn ang="10800000">
                  <a:pos x="wd2" y="hd2"/>
                </a:cxn>
                <a:cxn ang="16200000">
                  <a:pos x="wd2" y="hd2"/>
                </a:cxn>
              </a:cxnLst>
              <a:rect l="0" t="0" r="r" b="b"/>
              <a:pathLst>
                <a:path w="21359" h="21600" extrusionOk="0">
                  <a:moveTo>
                    <a:pt x="6690" y="21600"/>
                  </a:moveTo>
                  <a:lnTo>
                    <a:pt x="14670" y="21600"/>
                  </a:lnTo>
                  <a:cubicBezTo>
                    <a:pt x="15633" y="21600"/>
                    <a:pt x="16527" y="21019"/>
                    <a:pt x="17009" y="20090"/>
                  </a:cubicBezTo>
                  <a:lnTo>
                    <a:pt x="20998" y="12310"/>
                  </a:lnTo>
                  <a:cubicBezTo>
                    <a:pt x="21480" y="11381"/>
                    <a:pt x="21480" y="10219"/>
                    <a:pt x="20998" y="9290"/>
                  </a:cubicBezTo>
                  <a:lnTo>
                    <a:pt x="17009" y="1510"/>
                  </a:lnTo>
                  <a:cubicBezTo>
                    <a:pt x="16527" y="581"/>
                    <a:pt x="15633" y="0"/>
                    <a:pt x="14670" y="0"/>
                  </a:cubicBezTo>
                  <a:lnTo>
                    <a:pt x="6690" y="0"/>
                  </a:lnTo>
                  <a:cubicBezTo>
                    <a:pt x="5727" y="0"/>
                    <a:pt x="4833" y="581"/>
                    <a:pt x="4351" y="1510"/>
                  </a:cubicBezTo>
                  <a:lnTo>
                    <a:pt x="362" y="9290"/>
                  </a:lnTo>
                  <a:cubicBezTo>
                    <a:pt x="-120" y="10219"/>
                    <a:pt x="-120" y="11381"/>
                    <a:pt x="362" y="12310"/>
                  </a:cubicBezTo>
                  <a:lnTo>
                    <a:pt x="4351" y="20090"/>
                  </a:lnTo>
                  <a:cubicBezTo>
                    <a:pt x="4833" y="21019"/>
                    <a:pt x="5727" y="21600"/>
                    <a:pt x="6690" y="2160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83" name="Shape">
              <a:extLst>
                <a:ext uri="{FF2B5EF4-FFF2-40B4-BE49-F238E27FC236}">
                  <a16:creationId xmlns:a16="http://schemas.microsoft.com/office/drawing/2014/main" id="{CA0D3DB8-F7DD-449B-917B-5215822E0410}"/>
                </a:ext>
              </a:extLst>
            </p:cNvPr>
            <p:cNvSpPr/>
            <p:nvPr/>
          </p:nvSpPr>
          <p:spPr>
            <a:xfrm>
              <a:off x="24980899" y="9067799"/>
              <a:ext cx="148880" cy="122346"/>
            </a:xfrm>
            <a:custGeom>
              <a:avLst/>
              <a:gdLst/>
              <a:ahLst/>
              <a:cxnLst>
                <a:cxn ang="0">
                  <a:pos x="wd2" y="hd2"/>
                </a:cxn>
                <a:cxn ang="5400000">
                  <a:pos x="wd2" y="hd2"/>
                </a:cxn>
                <a:cxn ang="10800000">
                  <a:pos x="wd2" y="hd2"/>
                </a:cxn>
                <a:cxn ang="16200000">
                  <a:pos x="wd2" y="hd2"/>
                </a:cxn>
              </a:cxnLst>
              <a:rect l="0" t="0" r="r" b="b"/>
              <a:pathLst>
                <a:path w="20586" h="20008" extrusionOk="0">
                  <a:moveTo>
                    <a:pt x="918" y="5262"/>
                  </a:moveTo>
                  <a:cubicBezTo>
                    <a:pt x="-1014" y="9623"/>
                    <a:pt x="215" y="15023"/>
                    <a:pt x="3552" y="17931"/>
                  </a:cubicBezTo>
                  <a:cubicBezTo>
                    <a:pt x="4957" y="19177"/>
                    <a:pt x="6713" y="19592"/>
                    <a:pt x="8293" y="19592"/>
                  </a:cubicBezTo>
                  <a:cubicBezTo>
                    <a:pt x="8996" y="19592"/>
                    <a:pt x="9698" y="19592"/>
                    <a:pt x="10400" y="19385"/>
                  </a:cubicBezTo>
                  <a:cubicBezTo>
                    <a:pt x="10752" y="19385"/>
                    <a:pt x="10927" y="19177"/>
                    <a:pt x="11279" y="19177"/>
                  </a:cubicBezTo>
                  <a:cubicBezTo>
                    <a:pt x="13210" y="18554"/>
                    <a:pt x="15142" y="18970"/>
                    <a:pt x="17074" y="20008"/>
                  </a:cubicBezTo>
                  <a:lnTo>
                    <a:pt x="17952" y="18139"/>
                  </a:lnTo>
                  <a:cubicBezTo>
                    <a:pt x="18127" y="17931"/>
                    <a:pt x="18479" y="17723"/>
                    <a:pt x="18654" y="17931"/>
                  </a:cubicBezTo>
                  <a:lnTo>
                    <a:pt x="18654" y="17931"/>
                  </a:lnTo>
                  <a:cubicBezTo>
                    <a:pt x="18830" y="18139"/>
                    <a:pt x="19005" y="18554"/>
                    <a:pt x="18830" y="18762"/>
                  </a:cubicBezTo>
                  <a:lnTo>
                    <a:pt x="18479" y="19593"/>
                  </a:lnTo>
                  <a:lnTo>
                    <a:pt x="20235" y="18554"/>
                  </a:lnTo>
                  <a:cubicBezTo>
                    <a:pt x="20410" y="18347"/>
                    <a:pt x="20586" y="18139"/>
                    <a:pt x="20586" y="17723"/>
                  </a:cubicBezTo>
                  <a:lnTo>
                    <a:pt x="20586" y="15439"/>
                  </a:lnTo>
                  <a:lnTo>
                    <a:pt x="20235" y="16270"/>
                  </a:lnTo>
                  <a:cubicBezTo>
                    <a:pt x="20059" y="16477"/>
                    <a:pt x="19708" y="16685"/>
                    <a:pt x="19532" y="16477"/>
                  </a:cubicBezTo>
                  <a:lnTo>
                    <a:pt x="19532" y="16477"/>
                  </a:lnTo>
                  <a:cubicBezTo>
                    <a:pt x="19357" y="16270"/>
                    <a:pt x="19181" y="15854"/>
                    <a:pt x="19357" y="15647"/>
                  </a:cubicBezTo>
                  <a:lnTo>
                    <a:pt x="20235" y="13777"/>
                  </a:lnTo>
                  <a:cubicBezTo>
                    <a:pt x="18479" y="12531"/>
                    <a:pt x="17250" y="10662"/>
                    <a:pt x="16723" y="8377"/>
                  </a:cubicBezTo>
                  <a:cubicBezTo>
                    <a:pt x="16723" y="7962"/>
                    <a:pt x="16547" y="7754"/>
                    <a:pt x="16547" y="7339"/>
                  </a:cubicBezTo>
                  <a:cubicBezTo>
                    <a:pt x="16372" y="6508"/>
                    <a:pt x="16020" y="5677"/>
                    <a:pt x="15669" y="5054"/>
                  </a:cubicBezTo>
                  <a:cubicBezTo>
                    <a:pt x="14967" y="3600"/>
                    <a:pt x="13913" y="2354"/>
                    <a:pt x="12684" y="1524"/>
                  </a:cubicBezTo>
                  <a:cubicBezTo>
                    <a:pt x="8293" y="-1592"/>
                    <a:pt x="3025" y="277"/>
                    <a:pt x="918" y="5262"/>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sp>
          <p:nvSpPr>
            <p:cNvPr id="84" name="Shape">
              <a:extLst>
                <a:ext uri="{FF2B5EF4-FFF2-40B4-BE49-F238E27FC236}">
                  <a16:creationId xmlns:a16="http://schemas.microsoft.com/office/drawing/2014/main" id="{20F963C0-15C4-43BB-9242-0279FBE7972A}"/>
                </a:ext>
              </a:extLst>
            </p:cNvPr>
            <p:cNvSpPr/>
            <p:nvPr/>
          </p:nvSpPr>
          <p:spPr>
            <a:xfrm>
              <a:off x="25698911" y="9519111"/>
              <a:ext cx="148880" cy="122345"/>
            </a:xfrm>
            <a:custGeom>
              <a:avLst/>
              <a:gdLst/>
              <a:ahLst/>
              <a:cxnLst>
                <a:cxn ang="0">
                  <a:pos x="wd2" y="hd2"/>
                </a:cxn>
                <a:cxn ang="5400000">
                  <a:pos x="wd2" y="hd2"/>
                </a:cxn>
                <a:cxn ang="10800000">
                  <a:pos x="wd2" y="hd2"/>
                </a:cxn>
                <a:cxn ang="16200000">
                  <a:pos x="wd2" y="hd2"/>
                </a:cxn>
              </a:cxnLst>
              <a:rect l="0" t="0" r="r" b="b"/>
              <a:pathLst>
                <a:path w="20586" h="20008" extrusionOk="0">
                  <a:moveTo>
                    <a:pt x="19668" y="14746"/>
                  </a:moveTo>
                  <a:cubicBezTo>
                    <a:pt x="21600" y="10385"/>
                    <a:pt x="20371" y="4985"/>
                    <a:pt x="17034" y="2077"/>
                  </a:cubicBezTo>
                  <a:cubicBezTo>
                    <a:pt x="15629" y="831"/>
                    <a:pt x="13873" y="416"/>
                    <a:pt x="12293" y="416"/>
                  </a:cubicBezTo>
                  <a:cubicBezTo>
                    <a:pt x="11590" y="416"/>
                    <a:pt x="10888" y="416"/>
                    <a:pt x="10186" y="623"/>
                  </a:cubicBezTo>
                  <a:cubicBezTo>
                    <a:pt x="9834" y="623"/>
                    <a:pt x="9659" y="831"/>
                    <a:pt x="9307" y="831"/>
                  </a:cubicBezTo>
                  <a:cubicBezTo>
                    <a:pt x="7376" y="1454"/>
                    <a:pt x="5444" y="1038"/>
                    <a:pt x="3512" y="0"/>
                  </a:cubicBezTo>
                  <a:lnTo>
                    <a:pt x="2634" y="1869"/>
                  </a:lnTo>
                  <a:cubicBezTo>
                    <a:pt x="2459" y="2077"/>
                    <a:pt x="2107" y="2285"/>
                    <a:pt x="1932" y="2077"/>
                  </a:cubicBezTo>
                  <a:lnTo>
                    <a:pt x="1932" y="2077"/>
                  </a:lnTo>
                  <a:cubicBezTo>
                    <a:pt x="1756" y="1869"/>
                    <a:pt x="1581" y="1454"/>
                    <a:pt x="1756" y="1246"/>
                  </a:cubicBezTo>
                  <a:lnTo>
                    <a:pt x="2107" y="415"/>
                  </a:lnTo>
                  <a:lnTo>
                    <a:pt x="351" y="1454"/>
                  </a:lnTo>
                  <a:cubicBezTo>
                    <a:pt x="176" y="1661"/>
                    <a:pt x="0" y="1869"/>
                    <a:pt x="0" y="2285"/>
                  </a:cubicBezTo>
                  <a:lnTo>
                    <a:pt x="0" y="4569"/>
                  </a:lnTo>
                  <a:lnTo>
                    <a:pt x="351" y="3738"/>
                  </a:lnTo>
                  <a:cubicBezTo>
                    <a:pt x="527" y="3531"/>
                    <a:pt x="878" y="3323"/>
                    <a:pt x="1054" y="3531"/>
                  </a:cubicBezTo>
                  <a:lnTo>
                    <a:pt x="1054" y="3531"/>
                  </a:lnTo>
                  <a:cubicBezTo>
                    <a:pt x="1229" y="3738"/>
                    <a:pt x="1405" y="4154"/>
                    <a:pt x="1229" y="4361"/>
                  </a:cubicBezTo>
                  <a:lnTo>
                    <a:pt x="351" y="6231"/>
                  </a:lnTo>
                  <a:cubicBezTo>
                    <a:pt x="2107" y="7477"/>
                    <a:pt x="3336" y="9346"/>
                    <a:pt x="3863" y="11631"/>
                  </a:cubicBezTo>
                  <a:cubicBezTo>
                    <a:pt x="3863" y="12046"/>
                    <a:pt x="4039" y="12254"/>
                    <a:pt x="4039" y="12669"/>
                  </a:cubicBezTo>
                  <a:cubicBezTo>
                    <a:pt x="4214" y="13500"/>
                    <a:pt x="4566" y="14331"/>
                    <a:pt x="4917" y="14954"/>
                  </a:cubicBezTo>
                  <a:cubicBezTo>
                    <a:pt x="5619" y="16408"/>
                    <a:pt x="6673" y="17654"/>
                    <a:pt x="7902" y="18484"/>
                  </a:cubicBezTo>
                  <a:cubicBezTo>
                    <a:pt x="12293" y="21600"/>
                    <a:pt x="17561" y="19731"/>
                    <a:pt x="19668" y="14746"/>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2800">
                <a:latin typeface="Source Sans Pro" panose="020B0503030403020204" pitchFamily="34" charset="0"/>
                <a:ea typeface="Source Sans Pro" panose="020B0503030403020204" pitchFamily="34" charset="0"/>
              </a:endParaRPr>
            </a:p>
          </p:txBody>
        </p:sp>
      </p:grpSp>
      <p:pic>
        <p:nvPicPr>
          <p:cNvPr id="65" name="Graphic 64" descr="Bar graph with upward trend outline">
            <a:extLst>
              <a:ext uri="{FF2B5EF4-FFF2-40B4-BE49-F238E27FC236}">
                <a16:creationId xmlns:a16="http://schemas.microsoft.com/office/drawing/2014/main" id="{472AB3A4-1164-409D-AD89-3EE1A479BF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1800" y="3870933"/>
            <a:ext cx="960087" cy="960087"/>
          </a:xfrm>
          <a:prstGeom prst="rect">
            <a:avLst/>
          </a:prstGeom>
        </p:spPr>
      </p:pic>
      <p:pic>
        <p:nvPicPr>
          <p:cNvPr id="66" name="Graphic 65" descr="Boardroom outline">
            <a:extLst>
              <a:ext uri="{FF2B5EF4-FFF2-40B4-BE49-F238E27FC236}">
                <a16:creationId xmlns:a16="http://schemas.microsoft.com/office/drawing/2014/main" id="{04EB12AA-6622-4E75-A72A-9E06D20558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2248" y="2081390"/>
            <a:ext cx="960087" cy="960087"/>
          </a:xfrm>
          <a:prstGeom prst="rect">
            <a:avLst/>
          </a:prstGeom>
        </p:spPr>
      </p:pic>
      <p:pic>
        <p:nvPicPr>
          <p:cNvPr id="67" name="Graphic 66" descr="Checklist outline">
            <a:extLst>
              <a:ext uri="{FF2B5EF4-FFF2-40B4-BE49-F238E27FC236}">
                <a16:creationId xmlns:a16="http://schemas.microsoft.com/office/drawing/2014/main" id="{284C8D07-51DE-4FF7-8218-3FE1278E30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63923" y="2989833"/>
            <a:ext cx="960087" cy="960087"/>
          </a:xfrm>
          <a:prstGeom prst="rect">
            <a:avLst/>
          </a:prstGeom>
        </p:spPr>
      </p:pic>
      <p:pic>
        <p:nvPicPr>
          <p:cNvPr id="68" name="Graphic 67" descr="Customer review outline">
            <a:extLst>
              <a:ext uri="{FF2B5EF4-FFF2-40B4-BE49-F238E27FC236}">
                <a16:creationId xmlns:a16="http://schemas.microsoft.com/office/drawing/2014/main" id="{FBB525A9-AD5C-4B58-991B-910EC054A8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76929" y="3037473"/>
            <a:ext cx="960087" cy="960087"/>
          </a:xfrm>
          <a:prstGeom prst="rect">
            <a:avLst/>
          </a:prstGeom>
        </p:spPr>
      </p:pic>
      <p:pic>
        <p:nvPicPr>
          <p:cNvPr id="71" name="Graphic 70" descr="Target Audience outline">
            <a:extLst>
              <a:ext uri="{FF2B5EF4-FFF2-40B4-BE49-F238E27FC236}">
                <a16:creationId xmlns:a16="http://schemas.microsoft.com/office/drawing/2014/main" id="{B4388096-374B-4648-8F68-EBAEF103F5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7163" y="2119915"/>
            <a:ext cx="914400" cy="914400"/>
          </a:xfrm>
          <a:prstGeom prst="rect">
            <a:avLst/>
          </a:prstGeom>
        </p:spPr>
      </p:pic>
      <p:sp>
        <p:nvSpPr>
          <p:cNvPr id="62" name="TextBox 61">
            <a:extLst>
              <a:ext uri="{FF2B5EF4-FFF2-40B4-BE49-F238E27FC236}">
                <a16:creationId xmlns:a16="http://schemas.microsoft.com/office/drawing/2014/main" id="{5B91308A-0613-4BE5-AC14-7B2FD18CAFE7}"/>
              </a:ext>
            </a:extLst>
          </p:cNvPr>
          <p:cNvSpPr txBox="1"/>
          <p:nvPr/>
        </p:nvSpPr>
        <p:spPr>
          <a:xfrm>
            <a:off x="392315" y="2898150"/>
            <a:ext cx="1414160" cy="1077218"/>
          </a:xfrm>
          <a:prstGeom prst="rect">
            <a:avLst/>
          </a:prstGeom>
          <a:noFill/>
        </p:spPr>
        <p:txBody>
          <a:bodyPr wrap="square" lIns="0" rIns="0" rtlCol="0" anchor="b">
            <a:spAutoFit/>
          </a:bodyPr>
          <a:lstStyle/>
          <a:p>
            <a:pPr algn="ctr"/>
            <a:r>
              <a:rPr lang="en-US" sz="1600" b="1" noProof="1">
                <a:solidFill>
                  <a:schemeClr val="accent2">
                    <a:lumMod val="50000"/>
                  </a:schemeClr>
                </a:solidFill>
                <a:latin typeface="Source Sans Pro" panose="020B0503030403020204" pitchFamily="34" charset="0"/>
                <a:ea typeface="Source Sans Pro" panose="020B0503030403020204" pitchFamily="34" charset="0"/>
                <a:cs typeface="Tahoma" panose="020B0604030504040204" pitchFamily="34" charset="0"/>
              </a:rPr>
              <a:t>Do I have requisite practical</a:t>
            </a:r>
          </a:p>
          <a:p>
            <a:pPr algn="ctr"/>
            <a:r>
              <a:rPr lang="en-US" sz="1600" b="1" noProof="1">
                <a:solidFill>
                  <a:schemeClr val="accent2">
                    <a:lumMod val="50000"/>
                  </a:schemeClr>
                </a:solidFill>
                <a:latin typeface="Source Sans Pro" panose="020B0503030403020204" pitchFamily="34" charset="0"/>
                <a:ea typeface="Source Sans Pro" panose="020B0503030403020204" pitchFamily="34" charset="0"/>
                <a:cs typeface="Tahoma" panose="020B0604030504040204" pitchFamily="34" charset="0"/>
              </a:rPr>
              <a:t>experience ?</a:t>
            </a:r>
          </a:p>
        </p:txBody>
      </p:sp>
      <p:sp>
        <p:nvSpPr>
          <p:cNvPr id="88" name="TextBox 87">
            <a:extLst>
              <a:ext uri="{FF2B5EF4-FFF2-40B4-BE49-F238E27FC236}">
                <a16:creationId xmlns:a16="http://schemas.microsoft.com/office/drawing/2014/main" id="{3121F18B-7566-4394-B735-B4068B686328}"/>
              </a:ext>
            </a:extLst>
          </p:cNvPr>
          <p:cNvSpPr txBox="1"/>
          <p:nvPr/>
        </p:nvSpPr>
        <p:spPr>
          <a:xfrm>
            <a:off x="2032446" y="1454341"/>
            <a:ext cx="1729686" cy="830997"/>
          </a:xfrm>
          <a:prstGeom prst="rect">
            <a:avLst/>
          </a:prstGeom>
          <a:noFill/>
        </p:spPr>
        <p:txBody>
          <a:bodyPr wrap="square" lIns="0" rIns="0" rtlCol="0" anchor="b">
            <a:spAutoFit/>
          </a:bodyPr>
          <a:lstStyle/>
          <a:p>
            <a:pPr algn="ctr"/>
            <a:r>
              <a:rPr lang="en-US" sz="1600" b="1" noProof="1">
                <a:solidFill>
                  <a:srgbClr val="002060"/>
                </a:solidFill>
                <a:latin typeface="Source Sans Pro" panose="020B0503030403020204" pitchFamily="34" charset="0"/>
                <a:ea typeface="Source Sans Pro" panose="020B0503030403020204" pitchFamily="34" charset="0"/>
                <a:cs typeface="Tahoma" panose="020B0604030504040204" pitchFamily="34" charset="0"/>
              </a:rPr>
              <a:t>Am I technically sound fo IA Function?</a:t>
            </a:r>
          </a:p>
        </p:txBody>
      </p:sp>
      <p:sp>
        <p:nvSpPr>
          <p:cNvPr id="89" name="TextBox 88">
            <a:extLst>
              <a:ext uri="{FF2B5EF4-FFF2-40B4-BE49-F238E27FC236}">
                <a16:creationId xmlns:a16="http://schemas.microsoft.com/office/drawing/2014/main" id="{91056D47-A858-4178-B277-256D096CACAE}"/>
              </a:ext>
            </a:extLst>
          </p:cNvPr>
          <p:cNvSpPr txBox="1"/>
          <p:nvPr/>
        </p:nvSpPr>
        <p:spPr>
          <a:xfrm>
            <a:off x="5336886" y="1661992"/>
            <a:ext cx="1414160" cy="584775"/>
          </a:xfrm>
          <a:prstGeom prst="rect">
            <a:avLst/>
          </a:prstGeom>
          <a:noFill/>
        </p:spPr>
        <p:txBody>
          <a:bodyPr wrap="square" lIns="0" rIns="0" rtlCol="0" anchor="b">
            <a:spAutoFit/>
          </a:bodyPr>
          <a:lstStyle/>
          <a:p>
            <a:pPr algn="ctr"/>
            <a:r>
              <a:rPr lang="en-US" sz="1600" b="1" noProof="1">
                <a:solidFill>
                  <a:srgbClr val="FF0000"/>
                </a:solidFill>
                <a:latin typeface="Source Sans Pro" panose="020B0503030403020204" pitchFamily="34" charset="0"/>
                <a:ea typeface="Source Sans Pro" panose="020B0503030403020204" pitchFamily="34" charset="0"/>
                <a:cs typeface="Tahoma" panose="020B0604030504040204" pitchFamily="34" charset="0"/>
              </a:rPr>
              <a:t>What is my nature?</a:t>
            </a:r>
          </a:p>
        </p:txBody>
      </p:sp>
      <p:sp>
        <p:nvSpPr>
          <p:cNvPr id="90" name="TextBox 89">
            <a:extLst>
              <a:ext uri="{FF2B5EF4-FFF2-40B4-BE49-F238E27FC236}">
                <a16:creationId xmlns:a16="http://schemas.microsoft.com/office/drawing/2014/main" id="{9BC707A8-76B7-43FB-A3CE-86DD35FF6C53}"/>
              </a:ext>
            </a:extLst>
          </p:cNvPr>
          <p:cNvSpPr txBox="1"/>
          <p:nvPr/>
        </p:nvSpPr>
        <p:spPr>
          <a:xfrm>
            <a:off x="8627640" y="1625494"/>
            <a:ext cx="1414160" cy="584775"/>
          </a:xfrm>
          <a:prstGeom prst="rect">
            <a:avLst/>
          </a:prstGeom>
          <a:noFill/>
        </p:spPr>
        <p:txBody>
          <a:bodyPr wrap="square" lIns="0" rIns="0" rtlCol="0" anchor="b">
            <a:spAutoFit/>
          </a:bodyPr>
          <a:lstStyle/>
          <a:p>
            <a:pPr algn="ctr"/>
            <a:r>
              <a:rPr lang="en-US" sz="1600" b="1" noProof="1">
                <a:solidFill>
                  <a:srgbClr val="7030A0"/>
                </a:solidFill>
                <a:latin typeface="Source Sans Pro" panose="020B0503030403020204" pitchFamily="34" charset="0"/>
                <a:ea typeface="Source Sans Pro" panose="020B0503030403020204" pitchFamily="34" charset="0"/>
                <a:cs typeface="Tahoma" panose="020B0604030504040204" pitchFamily="34" charset="0"/>
              </a:rPr>
              <a:t>What are my interests?</a:t>
            </a:r>
          </a:p>
        </p:txBody>
      </p:sp>
      <p:sp>
        <p:nvSpPr>
          <p:cNvPr id="91" name="TextBox 90">
            <a:extLst>
              <a:ext uri="{FF2B5EF4-FFF2-40B4-BE49-F238E27FC236}">
                <a16:creationId xmlns:a16="http://schemas.microsoft.com/office/drawing/2014/main" id="{E7058CC0-E164-4D2D-A70A-76D62EF27940}"/>
              </a:ext>
            </a:extLst>
          </p:cNvPr>
          <p:cNvSpPr txBox="1"/>
          <p:nvPr/>
        </p:nvSpPr>
        <p:spPr>
          <a:xfrm>
            <a:off x="10385525" y="3079024"/>
            <a:ext cx="1414160" cy="830997"/>
          </a:xfrm>
          <a:prstGeom prst="rect">
            <a:avLst/>
          </a:prstGeom>
          <a:noFill/>
        </p:spPr>
        <p:txBody>
          <a:bodyPr wrap="square" lIns="0" rIns="0" rtlCol="0" anchor="b">
            <a:spAutoFit/>
          </a:bodyPr>
          <a:lstStyle/>
          <a:p>
            <a:pPr algn="ctr"/>
            <a:r>
              <a:rPr lang="en-US" sz="1600" b="1" noProof="1">
                <a:solidFill>
                  <a:srgbClr val="00B050"/>
                </a:solidFill>
                <a:latin typeface="Source Sans Pro" panose="020B0503030403020204" pitchFamily="34" charset="0"/>
                <a:ea typeface="Source Sans Pro" panose="020B0503030403020204" pitchFamily="34" charset="0"/>
                <a:cs typeface="Tahoma" panose="020B0604030504040204" pitchFamily="34" charset="0"/>
              </a:rPr>
              <a:t>What is my financial objective?</a:t>
            </a:r>
          </a:p>
        </p:txBody>
      </p:sp>
      <p:sp>
        <p:nvSpPr>
          <p:cNvPr id="92" name="TextBox 91">
            <a:extLst>
              <a:ext uri="{FF2B5EF4-FFF2-40B4-BE49-F238E27FC236}">
                <a16:creationId xmlns:a16="http://schemas.microsoft.com/office/drawing/2014/main" id="{E3DBF56C-28E6-4D63-AF80-168F48B28B0A}"/>
              </a:ext>
            </a:extLst>
          </p:cNvPr>
          <p:cNvSpPr txBox="1"/>
          <p:nvPr/>
        </p:nvSpPr>
        <p:spPr>
          <a:xfrm>
            <a:off x="8313786" y="4852349"/>
            <a:ext cx="2528905" cy="830997"/>
          </a:xfrm>
          <a:prstGeom prst="rect">
            <a:avLst/>
          </a:prstGeom>
          <a:noFill/>
        </p:spPr>
        <p:txBody>
          <a:bodyPr wrap="square" lIns="0" rIns="0" rtlCol="0" anchor="b">
            <a:spAutoFit/>
          </a:bodyPr>
          <a:lstStyle/>
          <a:p>
            <a:pPr algn="ctr"/>
            <a:r>
              <a:rPr lang="en-US" sz="1600" b="1" dirty="0">
                <a:solidFill>
                  <a:srgbClr val="0070C0"/>
                </a:solidFill>
                <a:latin typeface="Source Sans Pro" panose="020B0503030403020204" pitchFamily="34" charset="0"/>
                <a:ea typeface="Source Sans Pro" panose="020B0503030403020204" pitchFamily="34" charset="0"/>
              </a:rPr>
              <a:t>Do I have clarity where I want to be and have work-life balance?</a:t>
            </a:r>
          </a:p>
        </p:txBody>
      </p:sp>
      <p:sp>
        <p:nvSpPr>
          <p:cNvPr id="93" name="TextBox 92">
            <a:extLst>
              <a:ext uri="{FF2B5EF4-FFF2-40B4-BE49-F238E27FC236}">
                <a16:creationId xmlns:a16="http://schemas.microsoft.com/office/drawing/2014/main" id="{B6E1FD91-64DA-4A16-A9AF-98ADBA8BCBAC}"/>
              </a:ext>
            </a:extLst>
          </p:cNvPr>
          <p:cNvSpPr txBox="1"/>
          <p:nvPr/>
        </p:nvSpPr>
        <p:spPr>
          <a:xfrm>
            <a:off x="1701198" y="4831020"/>
            <a:ext cx="2216048" cy="1077218"/>
          </a:xfrm>
          <a:prstGeom prst="rect">
            <a:avLst/>
          </a:prstGeom>
          <a:noFill/>
        </p:spPr>
        <p:txBody>
          <a:bodyPr wrap="square" lIns="0" rIns="0" rtlCol="0" anchor="b">
            <a:spAutoFit/>
          </a:bodyPr>
          <a:lstStyle/>
          <a:p>
            <a:pPr algn="ctr"/>
            <a:r>
              <a:rPr lang="en-US" sz="1600" b="1" dirty="0">
                <a:solidFill>
                  <a:schemeClr val="accent3">
                    <a:lumMod val="50000"/>
                  </a:schemeClr>
                </a:solidFill>
                <a:latin typeface="Source Sans Pro" panose="020B0503030403020204" pitchFamily="34" charset="0"/>
                <a:ea typeface="Source Sans Pro" panose="020B0503030403020204" pitchFamily="34" charset="0"/>
              </a:rPr>
              <a:t>What is my comforts, and I am willing for to go extra mile, out of my comfort zone?</a:t>
            </a:r>
          </a:p>
        </p:txBody>
      </p:sp>
      <p:pic>
        <p:nvPicPr>
          <p:cNvPr id="5" name="Graphic 4" descr="Employee badge outline">
            <a:extLst>
              <a:ext uri="{FF2B5EF4-FFF2-40B4-BE49-F238E27FC236}">
                <a16:creationId xmlns:a16="http://schemas.microsoft.com/office/drawing/2014/main" id="{070AD63A-CEDF-49BF-8DAA-3E71CD9C4B3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00113" y="3916620"/>
            <a:ext cx="914400" cy="914400"/>
          </a:xfrm>
          <a:prstGeom prst="rect">
            <a:avLst/>
          </a:prstGeom>
        </p:spPr>
      </p:pic>
      <p:pic>
        <p:nvPicPr>
          <p:cNvPr id="9" name="Graphic 8" descr="Target outline">
            <a:extLst>
              <a:ext uri="{FF2B5EF4-FFF2-40B4-BE49-F238E27FC236}">
                <a16:creationId xmlns:a16="http://schemas.microsoft.com/office/drawing/2014/main" id="{3690DA5F-F29F-4598-B7D2-0E46E96DEB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76168" y="3009585"/>
            <a:ext cx="914400" cy="914400"/>
          </a:xfrm>
          <a:prstGeom prst="rect">
            <a:avLst/>
          </a:prstGeom>
        </p:spPr>
      </p:pic>
      <p:graphicFrame>
        <p:nvGraphicFramePr>
          <p:cNvPr id="2" name="Table 22">
            <a:extLst>
              <a:ext uri="{FF2B5EF4-FFF2-40B4-BE49-F238E27FC236}">
                <a16:creationId xmlns:a16="http://schemas.microsoft.com/office/drawing/2014/main" id="{32BACF6C-79FA-35B3-692C-2C174A2B7347}"/>
              </a:ext>
            </a:extLst>
          </p:cNvPr>
          <p:cNvGraphicFramePr>
            <a:graphicFrameLocks noGrp="1"/>
          </p:cNvGraphicFramePr>
          <p:nvPr>
            <p:extLst>
              <p:ext uri="{D42A27DB-BD31-4B8C-83A1-F6EECF244321}">
                <p14:modId xmlns:p14="http://schemas.microsoft.com/office/powerpoint/2010/main" val="2078871884"/>
              </p:ext>
            </p:extLst>
          </p:nvPr>
        </p:nvGraphicFramePr>
        <p:xfrm>
          <a:off x="367432" y="107133"/>
          <a:ext cx="11457136" cy="579120"/>
        </p:xfrm>
        <a:graphic>
          <a:graphicData uri="http://schemas.openxmlformats.org/drawingml/2006/table">
            <a:tbl>
              <a:tblPr firstRow="1" bandRow="1">
                <a:tableStyleId>{5940675A-B579-460E-94D1-54222C63F5DA}</a:tableStyleId>
              </a:tblPr>
              <a:tblGrid>
                <a:gridCol w="11457136">
                  <a:extLst>
                    <a:ext uri="{9D8B030D-6E8A-4147-A177-3AD203B41FA5}">
                      <a16:colId xmlns:a16="http://schemas.microsoft.com/office/drawing/2014/main" val="1786964616"/>
                    </a:ext>
                  </a:extLst>
                </a:gridCol>
              </a:tblGrid>
              <a:tr h="35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188DF4"/>
                          </a:solidFill>
                          <a:latin typeface="+mn-lt"/>
                          <a:ea typeface="Source Sans Pro" panose="020B0503030403020204" pitchFamily="34" charset="0"/>
                          <a:cs typeface="Tahoma" panose="020B0604030504040204" pitchFamily="34" charset="0"/>
                        </a:rPr>
                        <a:t>Self Evaluation Puzzle</a:t>
                      </a:r>
                      <a:endParaRPr lang="en-IN" sz="3200" b="1" dirty="0">
                        <a:solidFill>
                          <a:srgbClr val="188DF4"/>
                        </a:solidFill>
                        <a:latin typeface="+mn-lt"/>
                        <a:ea typeface="Source Sans Pro" panose="020B0503030403020204" pitchFamily="34" charset="0"/>
                        <a:cs typeface="Tahoma" panose="020B0604030504040204" pitchFamily="34" charset="0"/>
                      </a:endParaRPr>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531039"/>
                  </a:ext>
                </a:extLst>
              </a:tr>
            </a:tbl>
          </a:graphicData>
        </a:graphic>
      </p:graphicFrame>
    </p:spTree>
    <p:extLst>
      <p:ext uri="{BB962C8B-B14F-4D97-AF65-F5344CB8AC3E}">
        <p14:creationId xmlns:p14="http://schemas.microsoft.com/office/powerpoint/2010/main" val="1608017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lide Number Placeholder 2"/>
          <p:cNvSpPr txBox="1">
            <a:spLocks noGrp="1"/>
          </p:cNvSpPr>
          <p:nvPr>
            <p:ph type="sldNum" sz="quarter" idx="2"/>
          </p:nvPr>
        </p:nvSpPr>
        <p:spPr>
          <a:xfrm>
            <a:off x="11030637" y="6400417"/>
            <a:ext cx="323163"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Tahoma" panose="020B0604030504040204" pitchFamily="34" charset="0"/>
                <a:ea typeface="Tahoma" panose="020B0604030504040204" pitchFamily="34" charset="0"/>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12</a:t>
            </a:fld>
            <a:endParaRPr sz="1100"/>
          </a:p>
        </p:txBody>
      </p:sp>
      <p:sp>
        <p:nvSpPr>
          <p:cNvPr id="600" name="Oval 18"/>
          <p:cNvSpPr/>
          <p:nvPr/>
        </p:nvSpPr>
        <p:spPr>
          <a:xfrm>
            <a:off x="5433778" y="2488751"/>
            <a:ext cx="1973953" cy="1973953"/>
          </a:xfrm>
          <a:prstGeom prst="ellipse">
            <a:avLst/>
          </a:prstGeom>
          <a:solidFill>
            <a:srgbClr val="FFFFFF"/>
          </a:solidFill>
          <a:ln w="12700">
            <a:miter lim="400000"/>
          </a:ln>
        </p:spPr>
        <p:txBody>
          <a:bodyPr lIns="45719" rIns="45719"/>
          <a:lstStyle/>
          <a:p>
            <a:endParaRPr sz="1100">
              <a:latin typeface="Tahoma" panose="020B0604030504040204" pitchFamily="34" charset="0"/>
              <a:ea typeface="Tahoma" panose="020B0604030504040204" pitchFamily="34" charset="0"/>
            </a:endParaRPr>
          </a:p>
        </p:txBody>
      </p:sp>
      <p:grpSp>
        <p:nvGrpSpPr>
          <p:cNvPr id="33" name="Group 32">
            <a:extLst>
              <a:ext uri="{FF2B5EF4-FFF2-40B4-BE49-F238E27FC236}">
                <a16:creationId xmlns:a16="http://schemas.microsoft.com/office/drawing/2014/main" id="{B2854EE4-F5F5-460B-86C7-7C17E30E1D8A}"/>
              </a:ext>
            </a:extLst>
          </p:cNvPr>
          <p:cNvGrpSpPr/>
          <p:nvPr/>
        </p:nvGrpSpPr>
        <p:grpSpPr>
          <a:xfrm>
            <a:off x="646544" y="973782"/>
            <a:ext cx="11207017" cy="5142345"/>
            <a:chOff x="646544" y="973782"/>
            <a:chExt cx="11207017" cy="5142345"/>
          </a:xfrm>
        </p:grpSpPr>
        <p:sp>
          <p:nvSpPr>
            <p:cNvPr id="35" name="Shape">
              <a:extLst>
                <a:ext uri="{FF2B5EF4-FFF2-40B4-BE49-F238E27FC236}">
                  <a16:creationId xmlns:a16="http://schemas.microsoft.com/office/drawing/2014/main" id="{4273BE42-497C-42A8-9610-2D6F326F3C79}"/>
                </a:ext>
              </a:extLst>
            </p:cNvPr>
            <p:cNvSpPr/>
            <p:nvPr/>
          </p:nvSpPr>
          <p:spPr>
            <a:xfrm>
              <a:off x="4390734" y="1673111"/>
              <a:ext cx="1495632" cy="1863856"/>
            </a:xfrm>
            <a:custGeom>
              <a:avLst/>
              <a:gdLst/>
              <a:ahLst/>
              <a:cxnLst>
                <a:cxn ang="0">
                  <a:pos x="wd2" y="hd2"/>
                </a:cxn>
                <a:cxn ang="5400000">
                  <a:pos x="wd2" y="hd2"/>
                </a:cxn>
                <a:cxn ang="10800000">
                  <a:pos x="wd2" y="hd2"/>
                </a:cxn>
                <a:cxn ang="16200000">
                  <a:pos x="wd2" y="hd2"/>
                </a:cxn>
              </a:cxnLst>
              <a:rect l="0" t="0" r="r" b="b"/>
              <a:pathLst>
                <a:path w="21423" h="21586" extrusionOk="0">
                  <a:moveTo>
                    <a:pt x="5264" y="10177"/>
                  </a:moveTo>
                  <a:cubicBezTo>
                    <a:pt x="5953" y="10735"/>
                    <a:pt x="7059" y="10779"/>
                    <a:pt x="7785" y="10265"/>
                  </a:cubicBezTo>
                  <a:cubicBezTo>
                    <a:pt x="8148" y="9987"/>
                    <a:pt x="8365" y="9620"/>
                    <a:pt x="8383" y="9224"/>
                  </a:cubicBezTo>
                  <a:cubicBezTo>
                    <a:pt x="8401" y="8814"/>
                    <a:pt x="8166" y="8418"/>
                    <a:pt x="7803" y="8124"/>
                  </a:cubicBezTo>
                  <a:lnTo>
                    <a:pt x="7585" y="7949"/>
                  </a:lnTo>
                  <a:cubicBezTo>
                    <a:pt x="7222" y="7655"/>
                    <a:pt x="7603" y="7157"/>
                    <a:pt x="8093" y="7289"/>
                  </a:cubicBezTo>
                  <a:lnTo>
                    <a:pt x="8093" y="7289"/>
                  </a:lnTo>
                  <a:cubicBezTo>
                    <a:pt x="11412" y="8168"/>
                    <a:pt x="14459" y="10163"/>
                    <a:pt x="16907" y="13037"/>
                  </a:cubicBezTo>
                  <a:cubicBezTo>
                    <a:pt x="18993" y="15471"/>
                    <a:pt x="20516" y="18389"/>
                    <a:pt x="21423" y="21586"/>
                  </a:cubicBezTo>
                  <a:lnTo>
                    <a:pt x="21423" y="15486"/>
                  </a:lnTo>
                  <a:cubicBezTo>
                    <a:pt x="21423" y="14034"/>
                    <a:pt x="20897" y="12612"/>
                    <a:pt x="19881" y="11424"/>
                  </a:cubicBezTo>
                  <a:cubicBezTo>
                    <a:pt x="19881" y="11409"/>
                    <a:pt x="19863" y="11409"/>
                    <a:pt x="19863" y="11395"/>
                  </a:cubicBezTo>
                  <a:cubicBezTo>
                    <a:pt x="16381" y="7318"/>
                    <a:pt x="11938" y="4781"/>
                    <a:pt x="6969" y="4077"/>
                  </a:cubicBezTo>
                  <a:lnTo>
                    <a:pt x="6969" y="4077"/>
                  </a:lnTo>
                  <a:cubicBezTo>
                    <a:pt x="6588" y="4019"/>
                    <a:pt x="6424" y="3637"/>
                    <a:pt x="6715" y="3403"/>
                  </a:cubicBezTo>
                  <a:lnTo>
                    <a:pt x="7821" y="2508"/>
                  </a:lnTo>
                  <a:cubicBezTo>
                    <a:pt x="8147" y="2244"/>
                    <a:pt x="8365" y="1892"/>
                    <a:pt x="8383" y="1511"/>
                  </a:cubicBezTo>
                  <a:cubicBezTo>
                    <a:pt x="8401" y="1100"/>
                    <a:pt x="8220" y="705"/>
                    <a:pt x="7857" y="426"/>
                  </a:cubicBezTo>
                  <a:cubicBezTo>
                    <a:pt x="7495" y="133"/>
                    <a:pt x="7023" y="-14"/>
                    <a:pt x="6515" y="1"/>
                  </a:cubicBezTo>
                  <a:cubicBezTo>
                    <a:pt x="6044" y="15"/>
                    <a:pt x="5608" y="191"/>
                    <a:pt x="5282" y="455"/>
                  </a:cubicBezTo>
                  <a:lnTo>
                    <a:pt x="530" y="4297"/>
                  </a:lnTo>
                  <a:cubicBezTo>
                    <a:pt x="-177" y="4869"/>
                    <a:pt x="-177" y="5778"/>
                    <a:pt x="530" y="6350"/>
                  </a:cubicBezTo>
                  <a:lnTo>
                    <a:pt x="5264" y="10177"/>
                  </a:ln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800"/>
            </a:p>
          </p:txBody>
        </p:sp>
        <p:sp>
          <p:nvSpPr>
            <p:cNvPr id="36" name="Shape">
              <a:extLst>
                <a:ext uri="{FF2B5EF4-FFF2-40B4-BE49-F238E27FC236}">
                  <a16:creationId xmlns:a16="http://schemas.microsoft.com/office/drawing/2014/main" id="{78F08C7A-62C9-4C92-A3EC-F0D0D59C667D}"/>
                </a:ext>
              </a:extLst>
            </p:cNvPr>
            <p:cNvSpPr/>
            <p:nvPr/>
          </p:nvSpPr>
          <p:spPr>
            <a:xfrm>
              <a:off x="6308000" y="1677000"/>
              <a:ext cx="1495633" cy="1859967"/>
            </a:xfrm>
            <a:custGeom>
              <a:avLst/>
              <a:gdLst/>
              <a:ahLst/>
              <a:cxnLst>
                <a:cxn ang="0">
                  <a:pos x="wd2" y="hd2"/>
                </a:cxn>
                <a:cxn ang="5400000">
                  <a:pos x="wd2" y="hd2"/>
                </a:cxn>
                <a:cxn ang="10800000">
                  <a:pos x="wd2" y="hd2"/>
                </a:cxn>
                <a:cxn ang="16200000">
                  <a:pos x="wd2" y="hd2"/>
                </a:cxn>
              </a:cxnLst>
              <a:rect l="0" t="0" r="r" b="b"/>
              <a:pathLst>
                <a:path w="21423" h="21600" extrusionOk="0">
                  <a:moveTo>
                    <a:pt x="1542" y="11410"/>
                  </a:moveTo>
                  <a:lnTo>
                    <a:pt x="1542" y="11410"/>
                  </a:lnTo>
                  <a:cubicBezTo>
                    <a:pt x="526" y="12601"/>
                    <a:pt x="0" y="14013"/>
                    <a:pt x="0" y="15454"/>
                  </a:cubicBezTo>
                  <a:lnTo>
                    <a:pt x="0" y="21600"/>
                  </a:lnTo>
                  <a:cubicBezTo>
                    <a:pt x="907" y="18424"/>
                    <a:pt x="2430" y="15513"/>
                    <a:pt x="4516" y="13072"/>
                  </a:cubicBezTo>
                  <a:cubicBezTo>
                    <a:pt x="6964" y="10190"/>
                    <a:pt x="10011" y="8205"/>
                    <a:pt x="13330" y="7308"/>
                  </a:cubicBezTo>
                  <a:lnTo>
                    <a:pt x="13330" y="7308"/>
                  </a:lnTo>
                  <a:cubicBezTo>
                    <a:pt x="13820" y="7175"/>
                    <a:pt x="14201" y="7675"/>
                    <a:pt x="13838" y="7969"/>
                  </a:cubicBezTo>
                  <a:lnTo>
                    <a:pt x="13566" y="8190"/>
                  </a:lnTo>
                  <a:cubicBezTo>
                    <a:pt x="12858" y="8763"/>
                    <a:pt x="12858" y="9675"/>
                    <a:pt x="13566" y="10249"/>
                  </a:cubicBezTo>
                  <a:cubicBezTo>
                    <a:pt x="13910" y="10528"/>
                    <a:pt x="14382" y="10675"/>
                    <a:pt x="14835" y="10675"/>
                  </a:cubicBezTo>
                  <a:cubicBezTo>
                    <a:pt x="15289" y="10675"/>
                    <a:pt x="15760" y="10528"/>
                    <a:pt x="16105" y="10249"/>
                  </a:cubicBezTo>
                  <a:lnTo>
                    <a:pt x="20893" y="6367"/>
                  </a:lnTo>
                  <a:cubicBezTo>
                    <a:pt x="21600" y="5793"/>
                    <a:pt x="21600" y="4882"/>
                    <a:pt x="20893" y="4308"/>
                  </a:cubicBezTo>
                  <a:lnTo>
                    <a:pt x="16105" y="426"/>
                  </a:lnTo>
                  <a:cubicBezTo>
                    <a:pt x="15760" y="147"/>
                    <a:pt x="15307" y="0"/>
                    <a:pt x="14835" y="0"/>
                  </a:cubicBezTo>
                  <a:cubicBezTo>
                    <a:pt x="14364" y="0"/>
                    <a:pt x="13910" y="147"/>
                    <a:pt x="13566" y="426"/>
                  </a:cubicBezTo>
                  <a:cubicBezTo>
                    <a:pt x="12858" y="1000"/>
                    <a:pt x="12858" y="1912"/>
                    <a:pt x="13566" y="2485"/>
                  </a:cubicBezTo>
                  <a:lnTo>
                    <a:pt x="14708" y="3411"/>
                  </a:lnTo>
                  <a:cubicBezTo>
                    <a:pt x="14980" y="3632"/>
                    <a:pt x="14835" y="4029"/>
                    <a:pt x="14454" y="4088"/>
                  </a:cubicBezTo>
                  <a:lnTo>
                    <a:pt x="14454" y="4088"/>
                  </a:lnTo>
                  <a:cubicBezTo>
                    <a:pt x="9467" y="4779"/>
                    <a:pt x="5024" y="7308"/>
                    <a:pt x="1542" y="1141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2800"/>
            </a:p>
          </p:txBody>
        </p:sp>
        <p:sp>
          <p:nvSpPr>
            <p:cNvPr id="37" name="Shape">
              <a:extLst>
                <a:ext uri="{FF2B5EF4-FFF2-40B4-BE49-F238E27FC236}">
                  <a16:creationId xmlns:a16="http://schemas.microsoft.com/office/drawing/2014/main" id="{124243E9-811D-4FC7-B02A-93014DF6B0A9}"/>
                </a:ext>
              </a:extLst>
            </p:cNvPr>
            <p:cNvSpPr/>
            <p:nvPr/>
          </p:nvSpPr>
          <p:spPr>
            <a:xfrm>
              <a:off x="5637146" y="973782"/>
              <a:ext cx="920073" cy="5142345"/>
            </a:xfrm>
            <a:custGeom>
              <a:avLst/>
              <a:gdLst/>
              <a:ahLst/>
              <a:cxnLst>
                <a:cxn ang="0">
                  <a:pos x="wd2" y="hd2"/>
                </a:cxn>
                <a:cxn ang="5400000">
                  <a:pos x="wd2" y="hd2"/>
                </a:cxn>
                <a:cxn ang="10800000">
                  <a:pos x="wd2" y="hd2"/>
                </a:cxn>
                <a:cxn ang="16200000">
                  <a:pos x="wd2" y="hd2"/>
                </a:cxn>
              </a:cxnLst>
              <a:rect l="0" t="0" r="r" b="b"/>
              <a:pathLst>
                <a:path w="21240" h="21535" extrusionOk="0">
                  <a:moveTo>
                    <a:pt x="4947" y="2650"/>
                  </a:moveTo>
                  <a:lnTo>
                    <a:pt x="6379" y="2351"/>
                  </a:lnTo>
                  <a:cubicBezTo>
                    <a:pt x="6876" y="2247"/>
                    <a:pt x="7724" y="2321"/>
                    <a:pt x="7724" y="2467"/>
                  </a:cubicBezTo>
                  <a:lnTo>
                    <a:pt x="7724" y="9637"/>
                  </a:lnTo>
                  <a:lnTo>
                    <a:pt x="7724" y="9991"/>
                  </a:lnTo>
                  <a:lnTo>
                    <a:pt x="7724" y="10370"/>
                  </a:lnTo>
                  <a:lnTo>
                    <a:pt x="7724" y="12934"/>
                  </a:lnTo>
                  <a:lnTo>
                    <a:pt x="7724" y="13844"/>
                  </a:lnTo>
                  <a:lnTo>
                    <a:pt x="7724" y="15151"/>
                  </a:lnTo>
                  <a:lnTo>
                    <a:pt x="7724" y="15414"/>
                  </a:lnTo>
                  <a:lnTo>
                    <a:pt x="7724" y="15689"/>
                  </a:lnTo>
                  <a:lnTo>
                    <a:pt x="7724" y="15927"/>
                  </a:lnTo>
                  <a:lnTo>
                    <a:pt x="7724" y="16128"/>
                  </a:lnTo>
                  <a:lnTo>
                    <a:pt x="7724" y="16165"/>
                  </a:lnTo>
                  <a:lnTo>
                    <a:pt x="7724" y="16592"/>
                  </a:lnTo>
                  <a:lnTo>
                    <a:pt x="7724" y="16592"/>
                  </a:lnTo>
                  <a:lnTo>
                    <a:pt x="7724" y="16825"/>
                  </a:lnTo>
                  <a:lnTo>
                    <a:pt x="7724" y="16825"/>
                  </a:lnTo>
                  <a:lnTo>
                    <a:pt x="7724" y="17246"/>
                  </a:lnTo>
                  <a:lnTo>
                    <a:pt x="7724" y="17838"/>
                  </a:lnTo>
                  <a:lnTo>
                    <a:pt x="7724" y="19200"/>
                  </a:lnTo>
                  <a:lnTo>
                    <a:pt x="7724" y="19237"/>
                  </a:lnTo>
                  <a:lnTo>
                    <a:pt x="7724" y="19280"/>
                  </a:lnTo>
                  <a:lnTo>
                    <a:pt x="7724" y="19701"/>
                  </a:lnTo>
                  <a:lnTo>
                    <a:pt x="7724" y="19701"/>
                  </a:lnTo>
                  <a:lnTo>
                    <a:pt x="7724" y="19933"/>
                  </a:lnTo>
                  <a:lnTo>
                    <a:pt x="7724" y="19933"/>
                  </a:lnTo>
                  <a:lnTo>
                    <a:pt x="7724" y="20922"/>
                  </a:lnTo>
                  <a:cubicBezTo>
                    <a:pt x="7724" y="21081"/>
                    <a:pt x="8016" y="21234"/>
                    <a:pt x="8571" y="21350"/>
                  </a:cubicBezTo>
                  <a:lnTo>
                    <a:pt x="8600" y="21356"/>
                  </a:lnTo>
                  <a:cubicBezTo>
                    <a:pt x="9740" y="21594"/>
                    <a:pt x="11553" y="21594"/>
                    <a:pt x="12663" y="21356"/>
                  </a:cubicBezTo>
                  <a:lnTo>
                    <a:pt x="12663" y="21356"/>
                  </a:lnTo>
                  <a:cubicBezTo>
                    <a:pt x="13189" y="21246"/>
                    <a:pt x="13511" y="21087"/>
                    <a:pt x="13511" y="20928"/>
                  </a:cubicBezTo>
                  <a:lnTo>
                    <a:pt x="13511" y="19927"/>
                  </a:lnTo>
                  <a:lnTo>
                    <a:pt x="13511" y="19927"/>
                  </a:lnTo>
                  <a:lnTo>
                    <a:pt x="13511" y="19695"/>
                  </a:lnTo>
                  <a:lnTo>
                    <a:pt x="13511" y="19695"/>
                  </a:lnTo>
                  <a:lnTo>
                    <a:pt x="13511" y="19200"/>
                  </a:lnTo>
                  <a:lnTo>
                    <a:pt x="13511" y="17857"/>
                  </a:lnTo>
                  <a:lnTo>
                    <a:pt x="13511" y="17264"/>
                  </a:lnTo>
                  <a:lnTo>
                    <a:pt x="13511" y="16825"/>
                  </a:lnTo>
                  <a:lnTo>
                    <a:pt x="13511" y="16825"/>
                  </a:lnTo>
                  <a:lnTo>
                    <a:pt x="13511" y="16586"/>
                  </a:lnTo>
                  <a:lnTo>
                    <a:pt x="13511" y="16586"/>
                  </a:lnTo>
                  <a:lnTo>
                    <a:pt x="13511" y="15921"/>
                  </a:lnTo>
                  <a:lnTo>
                    <a:pt x="13511" y="15683"/>
                  </a:lnTo>
                  <a:lnTo>
                    <a:pt x="13511" y="15408"/>
                  </a:lnTo>
                  <a:lnTo>
                    <a:pt x="13511" y="15145"/>
                  </a:lnTo>
                  <a:lnTo>
                    <a:pt x="13511" y="13863"/>
                  </a:lnTo>
                  <a:lnTo>
                    <a:pt x="13511" y="12947"/>
                  </a:lnTo>
                  <a:lnTo>
                    <a:pt x="13511" y="10357"/>
                  </a:lnTo>
                  <a:lnTo>
                    <a:pt x="13511" y="9979"/>
                  </a:lnTo>
                  <a:lnTo>
                    <a:pt x="13511" y="9631"/>
                  </a:lnTo>
                  <a:lnTo>
                    <a:pt x="13511" y="2461"/>
                  </a:lnTo>
                  <a:cubicBezTo>
                    <a:pt x="13511" y="2315"/>
                    <a:pt x="14358" y="2241"/>
                    <a:pt x="14855" y="2345"/>
                  </a:cubicBezTo>
                  <a:lnTo>
                    <a:pt x="16375" y="2663"/>
                  </a:lnTo>
                  <a:cubicBezTo>
                    <a:pt x="16872" y="2767"/>
                    <a:pt x="17574" y="2828"/>
                    <a:pt x="18275" y="2828"/>
                  </a:cubicBezTo>
                  <a:lnTo>
                    <a:pt x="18275" y="2828"/>
                  </a:lnTo>
                  <a:cubicBezTo>
                    <a:pt x="18977" y="2828"/>
                    <a:pt x="19678" y="2785"/>
                    <a:pt x="20204" y="2687"/>
                  </a:cubicBezTo>
                  <a:cubicBezTo>
                    <a:pt x="20935" y="2559"/>
                    <a:pt x="21315" y="2363"/>
                    <a:pt x="21227" y="2162"/>
                  </a:cubicBezTo>
                  <a:cubicBezTo>
                    <a:pt x="21169" y="2015"/>
                    <a:pt x="20818" y="1881"/>
                    <a:pt x="20321" y="1777"/>
                  </a:cubicBezTo>
                  <a:lnTo>
                    <a:pt x="12722" y="189"/>
                  </a:lnTo>
                  <a:cubicBezTo>
                    <a:pt x="12196" y="80"/>
                    <a:pt x="11494" y="6"/>
                    <a:pt x="10734" y="0"/>
                  </a:cubicBezTo>
                  <a:cubicBezTo>
                    <a:pt x="9916" y="-6"/>
                    <a:pt x="9127" y="55"/>
                    <a:pt x="8571" y="177"/>
                  </a:cubicBezTo>
                  <a:lnTo>
                    <a:pt x="855" y="1789"/>
                  </a:lnTo>
                  <a:cubicBezTo>
                    <a:pt x="-285" y="2028"/>
                    <a:pt x="-285" y="2406"/>
                    <a:pt x="855" y="2644"/>
                  </a:cubicBezTo>
                  <a:cubicBezTo>
                    <a:pt x="1995" y="2883"/>
                    <a:pt x="3836" y="2883"/>
                    <a:pt x="4947" y="265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sz="2800"/>
            </a:p>
          </p:txBody>
        </p:sp>
        <p:sp>
          <p:nvSpPr>
            <p:cNvPr id="38" name="Shape">
              <a:extLst>
                <a:ext uri="{FF2B5EF4-FFF2-40B4-BE49-F238E27FC236}">
                  <a16:creationId xmlns:a16="http://schemas.microsoft.com/office/drawing/2014/main" id="{457AF831-0969-4F4C-9DC6-6FA769C86287}"/>
                </a:ext>
              </a:extLst>
            </p:cNvPr>
            <p:cNvSpPr/>
            <p:nvPr/>
          </p:nvSpPr>
          <p:spPr>
            <a:xfrm>
              <a:off x="6308000" y="3429000"/>
              <a:ext cx="2028843" cy="1488988"/>
            </a:xfrm>
            <a:custGeom>
              <a:avLst/>
              <a:gdLst/>
              <a:ahLst/>
              <a:cxnLst>
                <a:cxn ang="0">
                  <a:pos x="wd2" y="hd2"/>
                </a:cxn>
                <a:cxn ang="5400000">
                  <a:pos x="wd2" y="hd2"/>
                </a:cxn>
                <a:cxn ang="10800000">
                  <a:pos x="wd2" y="hd2"/>
                </a:cxn>
                <a:cxn ang="16200000">
                  <a:pos x="wd2" y="hd2"/>
                </a:cxn>
              </a:cxnLst>
              <a:rect l="0" t="0" r="r" b="b"/>
              <a:pathLst>
                <a:path w="21471" h="21600" extrusionOk="0">
                  <a:moveTo>
                    <a:pt x="21077" y="5382"/>
                  </a:moveTo>
                  <a:lnTo>
                    <a:pt x="17540" y="533"/>
                  </a:lnTo>
                  <a:cubicBezTo>
                    <a:pt x="17285" y="184"/>
                    <a:pt x="16950" y="0"/>
                    <a:pt x="16602" y="0"/>
                  </a:cubicBezTo>
                  <a:cubicBezTo>
                    <a:pt x="16254" y="0"/>
                    <a:pt x="15919" y="184"/>
                    <a:pt x="15664" y="533"/>
                  </a:cubicBezTo>
                  <a:cubicBezTo>
                    <a:pt x="15141" y="1249"/>
                    <a:pt x="15141" y="2388"/>
                    <a:pt x="15664" y="3104"/>
                  </a:cubicBezTo>
                  <a:lnTo>
                    <a:pt x="16950" y="4867"/>
                  </a:lnTo>
                  <a:lnTo>
                    <a:pt x="16146" y="4922"/>
                  </a:lnTo>
                  <a:cubicBezTo>
                    <a:pt x="11162" y="5308"/>
                    <a:pt x="6472" y="7512"/>
                    <a:pt x="2921" y="11112"/>
                  </a:cubicBezTo>
                  <a:cubicBezTo>
                    <a:pt x="2251" y="11792"/>
                    <a:pt x="1635" y="12508"/>
                    <a:pt x="1059" y="13261"/>
                  </a:cubicBezTo>
                  <a:cubicBezTo>
                    <a:pt x="375" y="14161"/>
                    <a:pt x="0" y="15429"/>
                    <a:pt x="0" y="16733"/>
                  </a:cubicBezTo>
                  <a:lnTo>
                    <a:pt x="0" y="16733"/>
                  </a:lnTo>
                  <a:lnTo>
                    <a:pt x="0" y="21600"/>
                  </a:lnTo>
                  <a:cubicBezTo>
                    <a:pt x="791" y="18937"/>
                    <a:pt x="2184" y="16476"/>
                    <a:pt x="4140" y="14382"/>
                  </a:cubicBezTo>
                  <a:cubicBezTo>
                    <a:pt x="7236" y="11075"/>
                    <a:pt x="11443" y="9018"/>
                    <a:pt x="15986" y="8596"/>
                  </a:cubicBezTo>
                  <a:lnTo>
                    <a:pt x="16950" y="8504"/>
                  </a:lnTo>
                  <a:lnTo>
                    <a:pt x="15677" y="10249"/>
                  </a:lnTo>
                  <a:cubicBezTo>
                    <a:pt x="15155" y="10965"/>
                    <a:pt x="15155" y="12104"/>
                    <a:pt x="15677" y="12820"/>
                  </a:cubicBezTo>
                  <a:cubicBezTo>
                    <a:pt x="15932" y="13169"/>
                    <a:pt x="16280" y="13353"/>
                    <a:pt x="16615" y="13353"/>
                  </a:cubicBezTo>
                  <a:cubicBezTo>
                    <a:pt x="16950" y="13353"/>
                    <a:pt x="17299" y="13169"/>
                    <a:pt x="17553" y="12820"/>
                  </a:cubicBezTo>
                  <a:lnTo>
                    <a:pt x="21091" y="7971"/>
                  </a:lnTo>
                  <a:cubicBezTo>
                    <a:pt x="21600" y="7237"/>
                    <a:pt x="21600" y="6080"/>
                    <a:pt x="21077" y="5382"/>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2800"/>
            </a:p>
          </p:txBody>
        </p:sp>
        <p:sp>
          <p:nvSpPr>
            <p:cNvPr id="39" name="Shape">
              <a:extLst>
                <a:ext uri="{FF2B5EF4-FFF2-40B4-BE49-F238E27FC236}">
                  <a16:creationId xmlns:a16="http://schemas.microsoft.com/office/drawing/2014/main" id="{BA4ADF53-3C08-494F-80F2-6D5FBDF25E15}"/>
                </a:ext>
              </a:extLst>
            </p:cNvPr>
            <p:cNvSpPr/>
            <p:nvPr/>
          </p:nvSpPr>
          <p:spPr>
            <a:xfrm>
              <a:off x="3855156" y="3429174"/>
              <a:ext cx="2031210" cy="1488814"/>
            </a:xfrm>
            <a:custGeom>
              <a:avLst/>
              <a:gdLst/>
              <a:ahLst/>
              <a:cxnLst>
                <a:cxn ang="0">
                  <a:pos x="wd2" y="hd2"/>
                </a:cxn>
                <a:cxn ang="5400000">
                  <a:pos x="wd2" y="hd2"/>
                </a:cxn>
                <a:cxn ang="10800000">
                  <a:pos x="wd2" y="hd2"/>
                </a:cxn>
                <a:cxn ang="16200000">
                  <a:pos x="wd2" y="hd2"/>
                </a:cxn>
              </a:cxnLst>
              <a:rect l="0" t="0" r="r" b="b"/>
              <a:pathLst>
                <a:path w="21470" h="21543" extrusionOk="0">
                  <a:moveTo>
                    <a:pt x="21443" y="16725"/>
                  </a:moveTo>
                  <a:lnTo>
                    <a:pt x="21443" y="16725"/>
                  </a:lnTo>
                  <a:cubicBezTo>
                    <a:pt x="21443" y="15369"/>
                    <a:pt x="21028" y="14087"/>
                    <a:pt x="20319" y="13134"/>
                  </a:cubicBezTo>
                  <a:cubicBezTo>
                    <a:pt x="19770" y="12419"/>
                    <a:pt x="19168" y="11723"/>
                    <a:pt x="18526" y="11082"/>
                  </a:cubicBezTo>
                  <a:cubicBezTo>
                    <a:pt x="14979" y="7491"/>
                    <a:pt x="10282" y="5311"/>
                    <a:pt x="5317" y="4908"/>
                  </a:cubicBezTo>
                  <a:lnTo>
                    <a:pt x="5317" y="4908"/>
                  </a:lnTo>
                  <a:cubicBezTo>
                    <a:pt x="5009" y="4890"/>
                    <a:pt x="4862" y="4358"/>
                    <a:pt x="5089" y="4065"/>
                  </a:cubicBezTo>
                  <a:lnTo>
                    <a:pt x="5799" y="3094"/>
                  </a:lnTo>
                  <a:cubicBezTo>
                    <a:pt x="6321" y="2380"/>
                    <a:pt x="6321" y="1244"/>
                    <a:pt x="5799" y="529"/>
                  </a:cubicBezTo>
                  <a:cubicBezTo>
                    <a:pt x="5504" y="126"/>
                    <a:pt x="5116" y="-57"/>
                    <a:pt x="4701" y="16"/>
                  </a:cubicBezTo>
                  <a:cubicBezTo>
                    <a:pt x="4393" y="71"/>
                    <a:pt x="4126" y="273"/>
                    <a:pt x="3912" y="566"/>
                  </a:cubicBezTo>
                  <a:lnTo>
                    <a:pt x="392" y="5384"/>
                  </a:lnTo>
                  <a:cubicBezTo>
                    <a:pt x="-130" y="6099"/>
                    <a:pt x="-130" y="7235"/>
                    <a:pt x="392" y="7949"/>
                  </a:cubicBezTo>
                  <a:lnTo>
                    <a:pt x="3925" y="12786"/>
                  </a:lnTo>
                  <a:cubicBezTo>
                    <a:pt x="4460" y="13519"/>
                    <a:pt x="5357" y="13500"/>
                    <a:pt x="5866" y="12694"/>
                  </a:cubicBezTo>
                  <a:cubicBezTo>
                    <a:pt x="6334" y="11961"/>
                    <a:pt x="6267" y="10862"/>
                    <a:pt x="5772" y="10166"/>
                  </a:cubicBezTo>
                  <a:lnTo>
                    <a:pt x="5223" y="9415"/>
                  </a:lnTo>
                  <a:cubicBezTo>
                    <a:pt x="4996" y="9103"/>
                    <a:pt x="5156" y="8554"/>
                    <a:pt x="5491" y="8554"/>
                  </a:cubicBezTo>
                  <a:lnTo>
                    <a:pt x="5491" y="8554"/>
                  </a:lnTo>
                  <a:cubicBezTo>
                    <a:pt x="10028" y="8975"/>
                    <a:pt x="14216" y="11027"/>
                    <a:pt x="17321" y="14325"/>
                  </a:cubicBezTo>
                  <a:cubicBezTo>
                    <a:pt x="19275" y="16413"/>
                    <a:pt x="20680" y="18887"/>
                    <a:pt x="21470" y="21543"/>
                  </a:cubicBezTo>
                  <a:lnTo>
                    <a:pt x="21470" y="17403"/>
                  </a:lnTo>
                  <a:cubicBezTo>
                    <a:pt x="21470" y="17366"/>
                    <a:pt x="21470" y="17311"/>
                    <a:pt x="21470" y="17274"/>
                  </a:cubicBezTo>
                  <a:cubicBezTo>
                    <a:pt x="21470" y="17201"/>
                    <a:pt x="21470" y="17128"/>
                    <a:pt x="21470" y="17073"/>
                  </a:cubicBezTo>
                  <a:cubicBezTo>
                    <a:pt x="21443" y="16963"/>
                    <a:pt x="21443" y="16835"/>
                    <a:pt x="21443" y="16725"/>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800"/>
            </a:p>
          </p:txBody>
        </p:sp>
        <p:pic>
          <p:nvPicPr>
            <p:cNvPr id="40" name="Graphic 39" descr="Lightbulb">
              <a:extLst>
                <a:ext uri="{FF2B5EF4-FFF2-40B4-BE49-F238E27FC236}">
                  <a16:creationId xmlns:a16="http://schemas.microsoft.com/office/drawing/2014/main" id="{CB07D51A-6C91-4C95-986E-FABAE0A068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5180" y="3524453"/>
              <a:ext cx="760599" cy="760599"/>
            </a:xfrm>
            <a:prstGeom prst="rect">
              <a:avLst/>
            </a:prstGeom>
          </p:spPr>
        </p:pic>
        <p:pic>
          <p:nvPicPr>
            <p:cNvPr id="41" name="Graphic 40" descr="Stopwatch">
              <a:extLst>
                <a:ext uri="{FF2B5EF4-FFF2-40B4-BE49-F238E27FC236}">
                  <a16:creationId xmlns:a16="http://schemas.microsoft.com/office/drawing/2014/main" id="{CB336200-4553-4F98-A58C-7173278EE6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7327" y="1759243"/>
              <a:ext cx="760599" cy="760599"/>
            </a:xfrm>
            <a:prstGeom prst="rect">
              <a:avLst/>
            </a:prstGeom>
          </p:spPr>
        </p:pic>
        <p:pic>
          <p:nvPicPr>
            <p:cNvPr id="42" name="Graphic 41" descr="Gears">
              <a:extLst>
                <a:ext uri="{FF2B5EF4-FFF2-40B4-BE49-F238E27FC236}">
                  <a16:creationId xmlns:a16="http://schemas.microsoft.com/office/drawing/2014/main" id="{A7935E09-2722-41AA-ADB6-54A67FE5E7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6220" y="3524453"/>
              <a:ext cx="760599" cy="760599"/>
            </a:xfrm>
            <a:prstGeom prst="rect">
              <a:avLst/>
            </a:prstGeom>
          </p:spPr>
        </p:pic>
        <p:pic>
          <p:nvPicPr>
            <p:cNvPr id="43" name="Graphic 42" descr="Bar graph with upward trend">
              <a:extLst>
                <a:ext uri="{FF2B5EF4-FFF2-40B4-BE49-F238E27FC236}">
                  <a16:creationId xmlns:a16="http://schemas.microsoft.com/office/drawing/2014/main" id="{A456346B-7890-4C3D-B5E0-1774D2C049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33727" y="1807712"/>
              <a:ext cx="663661" cy="663661"/>
            </a:xfrm>
            <a:prstGeom prst="rect">
              <a:avLst/>
            </a:prstGeom>
          </p:spPr>
        </p:pic>
        <p:grpSp>
          <p:nvGrpSpPr>
            <p:cNvPr id="44" name="Group 43">
              <a:extLst>
                <a:ext uri="{FF2B5EF4-FFF2-40B4-BE49-F238E27FC236}">
                  <a16:creationId xmlns:a16="http://schemas.microsoft.com/office/drawing/2014/main" id="{78674AE4-DCCE-49CE-9667-97681D1289B5}"/>
                </a:ext>
              </a:extLst>
            </p:cNvPr>
            <p:cNvGrpSpPr/>
            <p:nvPr/>
          </p:nvGrpSpPr>
          <p:grpSpPr>
            <a:xfrm>
              <a:off x="9196196" y="3539024"/>
              <a:ext cx="2126717" cy="1228598"/>
              <a:chOff x="8921977" y="1528280"/>
              <a:chExt cx="2926080" cy="1228598"/>
            </a:xfrm>
          </p:grpSpPr>
          <p:sp>
            <p:nvSpPr>
              <p:cNvPr id="54" name="TextBox 53">
                <a:extLst>
                  <a:ext uri="{FF2B5EF4-FFF2-40B4-BE49-F238E27FC236}">
                    <a16:creationId xmlns:a16="http://schemas.microsoft.com/office/drawing/2014/main" id="{99DB2129-859E-46CC-B288-8CC1E00E9D4A}"/>
                  </a:ext>
                </a:extLst>
              </p:cNvPr>
              <p:cNvSpPr txBox="1"/>
              <p:nvPr/>
            </p:nvSpPr>
            <p:spPr>
              <a:xfrm>
                <a:off x="8921977" y="1528280"/>
                <a:ext cx="2926080" cy="400110"/>
              </a:xfrm>
              <a:prstGeom prst="rect">
                <a:avLst/>
              </a:prstGeom>
              <a:noFill/>
            </p:spPr>
            <p:txBody>
              <a:bodyPr wrap="square" lIns="0" rIns="0" rtlCol="0" anchor="b">
                <a:spAutoFit/>
              </a:bodyPr>
              <a:lstStyle/>
              <a:p>
                <a:r>
                  <a:rPr lang="en-US" sz="2000" b="1" noProof="1">
                    <a:solidFill>
                      <a:schemeClr val="accent2">
                        <a:lumMod val="75000"/>
                      </a:schemeClr>
                    </a:solidFill>
                    <a:latin typeface="Source Sans Pro" panose="020B0503030403020204" pitchFamily="34" charset="0"/>
                    <a:ea typeface="Source Sans Pro" panose="020B0503030403020204" pitchFamily="34" charset="0"/>
                    <a:cs typeface="Tahoma" panose="020B0604030504040204" pitchFamily="34" charset="0"/>
                  </a:rPr>
                  <a:t>Keep Updating</a:t>
                </a:r>
              </a:p>
            </p:txBody>
          </p:sp>
          <p:sp>
            <p:nvSpPr>
              <p:cNvPr id="55" name="TextBox 54">
                <a:extLst>
                  <a:ext uri="{FF2B5EF4-FFF2-40B4-BE49-F238E27FC236}">
                    <a16:creationId xmlns:a16="http://schemas.microsoft.com/office/drawing/2014/main" id="{72C8EEF7-EB5A-4B00-B99F-C702BEDE45BE}"/>
                  </a:ext>
                </a:extLst>
              </p:cNvPr>
              <p:cNvSpPr txBox="1"/>
              <p:nvPr/>
            </p:nvSpPr>
            <p:spPr>
              <a:xfrm>
                <a:off x="8921977" y="1925881"/>
                <a:ext cx="2926080" cy="830997"/>
              </a:xfrm>
              <a:prstGeom prst="rect">
                <a:avLst/>
              </a:prstGeom>
              <a:noFill/>
            </p:spPr>
            <p:txBody>
              <a:bodyPr wrap="square" lIns="0" rIns="0" rtlCol="0" anchor="t">
                <a:spAutoFit/>
              </a:bodyPr>
              <a:lstStyle/>
              <a:p>
                <a:r>
                  <a:rPr lang="en-US" sz="1600" dirty="0">
                    <a:latin typeface="Source Sans Pro" panose="020B0503030403020204" pitchFamily="34" charset="0"/>
                    <a:ea typeface="Source Sans Pro" panose="020B0503030403020204" pitchFamily="34" charset="0"/>
                  </a:rPr>
                  <a:t>Keep growing team, Knowledge and Technology</a:t>
                </a:r>
              </a:p>
            </p:txBody>
          </p:sp>
        </p:grpSp>
        <p:grpSp>
          <p:nvGrpSpPr>
            <p:cNvPr id="45" name="Group 44">
              <a:extLst>
                <a:ext uri="{FF2B5EF4-FFF2-40B4-BE49-F238E27FC236}">
                  <a16:creationId xmlns:a16="http://schemas.microsoft.com/office/drawing/2014/main" id="{46E51967-385A-4CBC-A15B-762131238531}"/>
                </a:ext>
              </a:extLst>
            </p:cNvPr>
            <p:cNvGrpSpPr/>
            <p:nvPr/>
          </p:nvGrpSpPr>
          <p:grpSpPr>
            <a:xfrm>
              <a:off x="746132" y="3365687"/>
              <a:ext cx="2176094" cy="1403869"/>
              <a:chOff x="163766" y="2515984"/>
              <a:chExt cx="2994017" cy="1403869"/>
            </a:xfrm>
          </p:grpSpPr>
          <p:sp>
            <p:nvSpPr>
              <p:cNvPr id="52" name="TextBox 51">
                <a:extLst>
                  <a:ext uri="{FF2B5EF4-FFF2-40B4-BE49-F238E27FC236}">
                    <a16:creationId xmlns:a16="http://schemas.microsoft.com/office/drawing/2014/main" id="{565342A2-1A2A-4F0F-9245-5316D17557D6}"/>
                  </a:ext>
                </a:extLst>
              </p:cNvPr>
              <p:cNvSpPr txBox="1"/>
              <p:nvPr/>
            </p:nvSpPr>
            <p:spPr>
              <a:xfrm>
                <a:off x="163766" y="2515984"/>
                <a:ext cx="2445640" cy="584775"/>
              </a:xfrm>
              <a:prstGeom prst="rect">
                <a:avLst/>
              </a:prstGeom>
              <a:noFill/>
            </p:spPr>
            <p:txBody>
              <a:bodyPr wrap="square" lIns="0" rIns="0" rtlCol="0" anchor="b">
                <a:spAutoFit/>
              </a:bodyPr>
              <a:lstStyle/>
              <a:p>
                <a:r>
                  <a:rPr lang="en-US" sz="1600" b="1" noProof="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Start with Pilot Project</a:t>
                </a:r>
                <a:endParaRPr lang="en-US" sz="1600" b="1" noProof="1">
                  <a:solidFill>
                    <a:schemeClr val="accent6">
                      <a:lumMod val="75000"/>
                    </a:schemeClr>
                  </a:solidFill>
                  <a:latin typeface="Source Sans Pro" panose="020B0503030403020204" pitchFamily="34" charset="0"/>
                  <a:ea typeface="Source Sans Pro" panose="020B0503030403020204" pitchFamily="34" charset="0"/>
                  <a:cs typeface="Tahoma" panose="020B0604030504040204" pitchFamily="34" charset="0"/>
                </a:endParaRPr>
              </a:p>
            </p:txBody>
          </p:sp>
          <p:sp>
            <p:nvSpPr>
              <p:cNvPr id="53" name="TextBox 52">
                <a:extLst>
                  <a:ext uri="{FF2B5EF4-FFF2-40B4-BE49-F238E27FC236}">
                    <a16:creationId xmlns:a16="http://schemas.microsoft.com/office/drawing/2014/main" id="{DBE099C3-EF7E-49C6-BAF7-A9135699E530}"/>
                  </a:ext>
                </a:extLst>
              </p:cNvPr>
              <p:cNvSpPr txBox="1"/>
              <p:nvPr/>
            </p:nvSpPr>
            <p:spPr>
              <a:xfrm>
                <a:off x="231704" y="3088856"/>
                <a:ext cx="2926079" cy="830997"/>
              </a:xfrm>
              <a:prstGeom prst="rect">
                <a:avLst/>
              </a:prstGeom>
              <a:noFill/>
            </p:spPr>
            <p:txBody>
              <a:bodyPr wrap="square" lIns="0" rIns="0" rtlCol="0" anchor="t">
                <a:spAutoFit/>
              </a:bodyPr>
              <a:lstStyle/>
              <a:p>
                <a:r>
                  <a:rPr lang="en-US" sz="1600" dirty="0">
                    <a:latin typeface="Source Sans Pro" panose="020B0503030403020204" pitchFamily="34" charset="0"/>
                    <a:ea typeface="Source Sans Pro" panose="020B0503030403020204" pitchFamily="34" charset="0"/>
                  </a:rPr>
                  <a:t>And have own small client to start the IA practice</a:t>
                </a:r>
              </a:p>
            </p:txBody>
          </p:sp>
        </p:grpSp>
        <p:grpSp>
          <p:nvGrpSpPr>
            <p:cNvPr id="46" name="Group 45">
              <a:extLst>
                <a:ext uri="{FF2B5EF4-FFF2-40B4-BE49-F238E27FC236}">
                  <a16:creationId xmlns:a16="http://schemas.microsoft.com/office/drawing/2014/main" id="{766F1766-A8B4-43B7-951C-37CD7E844841}"/>
                </a:ext>
              </a:extLst>
            </p:cNvPr>
            <p:cNvGrpSpPr/>
            <p:nvPr/>
          </p:nvGrpSpPr>
          <p:grpSpPr>
            <a:xfrm>
              <a:off x="8927481" y="1519703"/>
              <a:ext cx="2926080" cy="982376"/>
              <a:chOff x="8921977" y="1528280"/>
              <a:chExt cx="2926080" cy="982376"/>
            </a:xfrm>
          </p:grpSpPr>
          <p:sp>
            <p:nvSpPr>
              <p:cNvPr id="50" name="TextBox 49">
                <a:extLst>
                  <a:ext uri="{FF2B5EF4-FFF2-40B4-BE49-F238E27FC236}">
                    <a16:creationId xmlns:a16="http://schemas.microsoft.com/office/drawing/2014/main" id="{0BEE2430-5FDD-4E92-9976-125A3E3E93E4}"/>
                  </a:ext>
                </a:extLst>
              </p:cNvPr>
              <p:cNvSpPr txBox="1"/>
              <p:nvPr/>
            </p:nvSpPr>
            <p:spPr>
              <a:xfrm>
                <a:off x="8921977" y="1528280"/>
                <a:ext cx="2926080" cy="400110"/>
              </a:xfrm>
              <a:prstGeom prst="rect">
                <a:avLst/>
              </a:prstGeom>
              <a:noFill/>
            </p:spPr>
            <p:txBody>
              <a:bodyPr wrap="square" lIns="0" rIns="0" rtlCol="0" anchor="b">
                <a:spAutoFit/>
              </a:bodyPr>
              <a:lstStyle/>
              <a:p>
                <a:r>
                  <a:rPr lang="en-US" sz="2000" b="1" noProof="1">
                    <a:solidFill>
                      <a:schemeClr val="accent3">
                        <a:lumMod val="75000"/>
                      </a:schemeClr>
                    </a:solidFill>
                    <a:latin typeface="Source Sans Pro" panose="020B0503030403020204" pitchFamily="34" charset="0"/>
                    <a:ea typeface="Source Sans Pro" panose="020B0503030403020204" pitchFamily="34" charset="0"/>
                    <a:cs typeface="Tahoma" panose="020B0604030504040204" pitchFamily="34" charset="0"/>
                  </a:rPr>
                  <a:t>Grow the Firm</a:t>
                </a:r>
              </a:p>
            </p:txBody>
          </p:sp>
          <p:sp>
            <p:nvSpPr>
              <p:cNvPr id="51" name="TextBox 50">
                <a:extLst>
                  <a:ext uri="{FF2B5EF4-FFF2-40B4-BE49-F238E27FC236}">
                    <a16:creationId xmlns:a16="http://schemas.microsoft.com/office/drawing/2014/main" id="{81764AC4-E522-4471-8C0D-7D13B76E022A}"/>
                  </a:ext>
                </a:extLst>
              </p:cNvPr>
              <p:cNvSpPr txBox="1"/>
              <p:nvPr/>
            </p:nvSpPr>
            <p:spPr>
              <a:xfrm>
                <a:off x="8921977" y="1925881"/>
                <a:ext cx="2926080" cy="584775"/>
              </a:xfrm>
              <a:prstGeom prst="rect">
                <a:avLst/>
              </a:prstGeom>
              <a:noFill/>
            </p:spPr>
            <p:txBody>
              <a:bodyPr wrap="square" lIns="0" rIns="0" rtlCol="0" anchor="t">
                <a:spAutoFit/>
              </a:bodyPr>
              <a:lstStyle/>
              <a:p>
                <a:r>
                  <a:rPr lang="en-US" sz="1600" dirty="0">
                    <a:latin typeface="Source Sans Pro" panose="020B0503030403020204" pitchFamily="34" charset="0"/>
                    <a:ea typeface="Source Sans Pro" panose="020B0503030403020204" pitchFamily="34" charset="0"/>
                  </a:rPr>
                  <a:t>Then set-up full fledged IA practice after gaining experience</a:t>
                </a:r>
              </a:p>
            </p:txBody>
          </p:sp>
        </p:grpSp>
        <p:grpSp>
          <p:nvGrpSpPr>
            <p:cNvPr id="47" name="Group 46">
              <a:extLst>
                <a:ext uri="{FF2B5EF4-FFF2-40B4-BE49-F238E27FC236}">
                  <a16:creationId xmlns:a16="http://schemas.microsoft.com/office/drawing/2014/main" id="{1FAD977F-1C61-4584-9A31-E9B3D0C069BC}"/>
                </a:ext>
              </a:extLst>
            </p:cNvPr>
            <p:cNvGrpSpPr/>
            <p:nvPr/>
          </p:nvGrpSpPr>
          <p:grpSpPr>
            <a:xfrm>
              <a:off x="646544" y="1519703"/>
              <a:ext cx="2617976" cy="1228598"/>
              <a:chOff x="641040" y="2689321"/>
              <a:chExt cx="2617976" cy="1228598"/>
            </a:xfrm>
          </p:grpSpPr>
          <p:sp>
            <p:nvSpPr>
              <p:cNvPr id="48" name="TextBox 47">
                <a:extLst>
                  <a:ext uri="{FF2B5EF4-FFF2-40B4-BE49-F238E27FC236}">
                    <a16:creationId xmlns:a16="http://schemas.microsoft.com/office/drawing/2014/main" id="{5103E2E7-EFED-4608-8592-0DE09EC021FD}"/>
                  </a:ext>
                </a:extLst>
              </p:cNvPr>
              <p:cNvSpPr txBox="1"/>
              <p:nvPr/>
            </p:nvSpPr>
            <p:spPr>
              <a:xfrm>
                <a:off x="641040" y="2689321"/>
                <a:ext cx="2617976" cy="400110"/>
              </a:xfrm>
              <a:prstGeom prst="rect">
                <a:avLst/>
              </a:prstGeom>
              <a:noFill/>
            </p:spPr>
            <p:txBody>
              <a:bodyPr wrap="square" lIns="0" rIns="0" rtlCol="0" anchor="b">
                <a:spAutoFit/>
              </a:bodyPr>
              <a:lstStyle/>
              <a:p>
                <a:r>
                  <a:rPr lang="en-US" sz="2000" b="1" noProof="1">
                    <a:solidFill>
                      <a:schemeClr val="accent5">
                        <a:lumMod val="75000"/>
                      </a:schemeClr>
                    </a:solidFill>
                    <a:latin typeface="Source Sans Pro" panose="020B0503030403020204" pitchFamily="34" charset="0"/>
                    <a:ea typeface="Source Sans Pro" panose="020B0503030403020204" pitchFamily="34" charset="0"/>
                    <a:cs typeface="Tahoma" panose="020B0604030504040204" pitchFamily="34" charset="0"/>
                  </a:rPr>
                  <a:t>Specialize In an Area</a:t>
                </a:r>
              </a:p>
            </p:txBody>
          </p:sp>
          <p:sp>
            <p:nvSpPr>
              <p:cNvPr id="49" name="TextBox 48">
                <a:extLst>
                  <a:ext uri="{FF2B5EF4-FFF2-40B4-BE49-F238E27FC236}">
                    <a16:creationId xmlns:a16="http://schemas.microsoft.com/office/drawing/2014/main" id="{6A3C2226-ACE8-4513-8B0E-520653736E0A}"/>
                  </a:ext>
                </a:extLst>
              </p:cNvPr>
              <p:cNvSpPr txBox="1"/>
              <p:nvPr/>
            </p:nvSpPr>
            <p:spPr>
              <a:xfrm>
                <a:off x="641040" y="3086922"/>
                <a:ext cx="2617975" cy="830997"/>
              </a:xfrm>
              <a:prstGeom prst="rect">
                <a:avLst/>
              </a:prstGeom>
              <a:noFill/>
            </p:spPr>
            <p:txBody>
              <a:bodyPr wrap="square" lIns="0" rIns="0" rtlCol="0" anchor="t">
                <a:spAutoFit/>
              </a:bodyPr>
              <a:lstStyle/>
              <a:p>
                <a:r>
                  <a:rPr lang="en-US" sz="1600" dirty="0">
                    <a:latin typeface="Source Sans Pro" panose="020B0503030403020204" pitchFamily="34" charset="0"/>
                    <a:ea typeface="Source Sans Pro" panose="020B0503030403020204" pitchFamily="34" charset="0"/>
                  </a:rPr>
                  <a:t>And grow to establish a specialized firm or specialized team for IA</a:t>
                </a:r>
                <a:endParaRPr lang="en-US" sz="1600" noProof="1">
                  <a:solidFill>
                    <a:schemeClr val="tx1">
                      <a:lumMod val="65000"/>
                      <a:lumOff val="35000"/>
                    </a:schemeClr>
                  </a:solidFill>
                  <a:latin typeface="Source Sans Pro" panose="020B0503030403020204" pitchFamily="34" charset="0"/>
                  <a:ea typeface="Source Sans Pro" panose="020B0503030403020204" pitchFamily="34" charset="0"/>
                </a:endParaRPr>
              </a:p>
            </p:txBody>
          </p:sp>
        </p:grpSp>
      </p:grpSp>
      <p:graphicFrame>
        <p:nvGraphicFramePr>
          <p:cNvPr id="2" name="Table 22">
            <a:extLst>
              <a:ext uri="{FF2B5EF4-FFF2-40B4-BE49-F238E27FC236}">
                <a16:creationId xmlns:a16="http://schemas.microsoft.com/office/drawing/2014/main" id="{81366332-F938-655C-8843-2C15BBD11C93}"/>
              </a:ext>
            </a:extLst>
          </p:cNvPr>
          <p:cNvGraphicFramePr>
            <a:graphicFrameLocks noGrp="1"/>
          </p:cNvGraphicFramePr>
          <p:nvPr>
            <p:extLst>
              <p:ext uri="{D42A27DB-BD31-4B8C-83A1-F6EECF244321}">
                <p14:modId xmlns:p14="http://schemas.microsoft.com/office/powerpoint/2010/main" val="816080248"/>
              </p:ext>
            </p:extLst>
          </p:nvPr>
        </p:nvGraphicFramePr>
        <p:xfrm>
          <a:off x="367432" y="107133"/>
          <a:ext cx="11457136" cy="579120"/>
        </p:xfrm>
        <a:graphic>
          <a:graphicData uri="http://schemas.openxmlformats.org/drawingml/2006/table">
            <a:tbl>
              <a:tblPr firstRow="1" bandRow="1">
                <a:tableStyleId>{5940675A-B579-460E-94D1-54222C63F5DA}</a:tableStyleId>
              </a:tblPr>
              <a:tblGrid>
                <a:gridCol w="11457136">
                  <a:extLst>
                    <a:ext uri="{9D8B030D-6E8A-4147-A177-3AD203B41FA5}">
                      <a16:colId xmlns:a16="http://schemas.microsoft.com/office/drawing/2014/main" val="1786964616"/>
                    </a:ext>
                  </a:extLst>
                </a:gridCol>
              </a:tblGrid>
              <a:tr h="35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188DF4"/>
                          </a:solidFill>
                          <a:latin typeface="+mn-lt"/>
                          <a:ea typeface="Source Sans Pro" panose="020B0503030403020204" pitchFamily="34" charset="0"/>
                          <a:cs typeface="Tahoma" panose="020B0604030504040204" pitchFamily="34" charset="0"/>
                        </a:rPr>
                        <a:t>Addressing the Self Evaluation Puzzle</a:t>
                      </a:r>
                      <a:endParaRPr lang="en-IN" sz="3200" b="1" dirty="0">
                        <a:solidFill>
                          <a:srgbClr val="188DF4"/>
                        </a:solidFill>
                        <a:latin typeface="+mn-lt"/>
                        <a:ea typeface="Source Sans Pro" panose="020B0503030403020204" pitchFamily="34" charset="0"/>
                        <a:cs typeface="Tahoma" panose="020B0604030504040204" pitchFamily="34" charset="0"/>
                      </a:endParaRPr>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531039"/>
                  </a:ext>
                </a:extLst>
              </a:tr>
            </a:tbl>
          </a:graphicData>
        </a:graphic>
      </p:graphicFrame>
    </p:spTree>
    <p:extLst>
      <p:ext uri="{BB962C8B-B14F-4D97-AF65-F5344CB8AC3E}">
        <p14:creationId xmlns:p14="http://schemas.microsoft.com/office/powerpoint/2010/main" val="3913236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Slide Number Placeholder 2"/>
          <p:cNvSpPr txBox="1">
            <a:spLocks noGrp="1"/>
          </p:cNvSpPr>
          <p:nvPr>
            <p:ph type="sldNum" sz="quarter" idx="2"/>
          </p:nvPr>
        </p:nvSpPr>
        <p:spPr>
          <a:xfrm>
            <a:off x="11030637" y="6400417"/>
            <a:ext cx="323163"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Tahoma" panose="020B0604030504040204" pitchFamily="34" charset="0"/>
                <a:ea typeface="Tahoma" panose="020B0604030504040204" pitchFamily="34" charset="0"/>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13</a:t>
            </a:fld>
            <a:endParaRPr/>
          </a:p>
        </p:txBody>
      </p:sp>
      <p:sp>
        <p:nvSpPr>
          <p:cNvPr id="108" name="Freeform: Shape 107">
            <a:extLst>
              <a:ext uri="{FF2B5EF4-FFF2-40B4-BE49-F238E27FC236}">
                <a16:creationId xmlns:a16="http://schemas.microsoft.com/office/drawing/2014/main" id="{E497AA6F-5221-4F49-B206-A57088862427}"/>
              </a:ext>
            </a:extLst>
          </p:cNvPr>
          <p:cNvSpPr/>
          <p:nvPr/>
        </p:nvSpPr>
        <p:spPr>
          <a:xfrm>
            <a:off x="6539452" y="2112907"/>
            <a:ext cx="1809087" cy="1199872"/>
          </a:xfrm>
          <a:custGeom>
            <a:avLst/>
            <a:gdLst>
              <a:gd name="connsiteX0" fmla="*/ 1727477 w 2524807"/>
              <a:gd name="connsiteY0" fmla="*/ 274 h 1554826"/>
              <a:gd name="connsiteX1" fmla="*/ 2504430 w 2524807"/>
              <a:gd name="connsiteY1" fmla="*/ 601349 h 1554826"/>
              <a:gd name="connsiteX2" fmla="*/ 1923458 w 2524807"/>
              <a:gd name="connsiteY2" fmla="*/ 1534449 h 1554826"/>
              <a:gd name="connsiteX3" fmla="*/ 1614949 w 2524807"/>
              <a:gd name="connsiteY3" fmla="*/ 1543490 h 1554826"/>
              <a:gd name="connsiteX4" fmla="*/ 1589550 w 2524807"/>
              <a:gd name="connsiteY4" fmla="*/ 1536493 h 1554826"/>
              <a:gd name="connsiteX5" fmla="*/ 1590276 w 2524807"/>
              <a:gd name="connsiteY5" fmla="*/ 1539614 h 1554826"/>
              <a:gd name="connsiteX6" fmla="*/ 0 w 2524807"/>
              <a:gd name="connsiteY6" fmla="*/ 1183895 h 1554826"/>
              <a:gd name="connsiteX7" fmla="*/ 1270062 w 2524807"/>
              <a:gd name="connsiteY7" fmla="*/ 162767 h 1554826"/>
              <a:gd name="connsiteX8" fmla="*/ 1270788 w 2524807"/>
              <a:gd name="connsiteY8" fmla="*/ 165887 h 1554826"/>
              <a:gd name="connsiteX9" fmla="*/ 1290494 w 2524807"/>
              <a:gd name="connsiteY9" fmla="*/ 148400 h 1554826"/>
              <a:gd name="connsiteX10" fmla="*/ 1571330 w 2524807"/>
              <a:gd name="connsiteY10" fmla="*/ 20377 h 1554826"/>
              <a:gd name="connsiteX11" fmla="*/ 1727477 w 2524807"/>
              <a:gd name="connsiteY11" fmla="*/ 274 h 155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4807" h="1554826">
                <a:moveTo>
                  <a:pt x="1727477" y="274"/>
                </a:moveTo>
                <a:cubicBezTo>
                  <a:pt x="2088863" y="-9365"/>
                  <a:pt x="2419348" y="235512"/>
                  <a:pt x="2504430" y="601349"/>
                </a:cubicBezTo>
                <a:cubicBezTo>
                  <a:pt x="2601667" y="1019449"/>
                  <a:pt x="2341557" y="1437212"/>
                  <a:pt x="1923458" y="1534449"/>
                </a:cubicBezTo>
                <a:cubicBezTo>
                  <a:pt x="1818933" y="1558759"/>
                  <a:pt x="1714429" y="1560734"/>
                  <a:pt x="1614949" y="1543490"/>
                </a:cubicBezTo>
                <a:lnTo>
                  <a:pt x="1589550" y="1536493"/>
                </a:lnTo>
                <a:lnTo>
                  <a:pt x="1590276" y="1539614"/>
                </a:lnTo>
                <a:lnTo>
                  <a:pt x="0" y="1183895"/>
                </a:lnTo>
                <a:lnTo>
                  <a:pt x="1270062" y="162767"/>
                </a:lnTo>
                <a:lnTo>
                  <a:pt x="1270788" y="165887"/>
                </a:lnTo>
                <a:lnTo>
                  <a:pt x="1290494" y="148400"/>
                </a:lnTo>
                <a:cubicBezTo>
                  <a:pt x="1372155" y="89028"/>
                  <a:pt x="1466805" y="44686"/>
                  <a:pt x="1571330" y="20377"/>
                </a:cubicBezTo>
                <a:cubicBezTo>
                  <a:pt x="1623593" y="8222"/>
                  <a:pt x="1675850" y="1651"/>
                  <a:pt x="1727477" y="2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09" name="Freeform: Shape 108">
            <a:extLst>
              <a:ext uri="{FF2B5EF4-FFF2-40B4-BE49-F238E27FC236}">
                <a16:creationId xmlns:a16="http://schemas.microsoft.com/office/drawing/2014/main" id="{00B9E262-3437-4804-8D41-160A4A24481A}"/>
              </a:ext>
            </a:extLst>
          </p:cNvPr>
          <p:cNvSpPr/>
          <p:nvPr/>
        </p:nvSpPr>
        <p:spPr>
          <a:xfrm>
            <a:off x="7388696" y="2280022"/>
            <a:ext cx="803741" cy="865641"/>
          </a:xfrm>
          <a:custGeom>
            <a:avLst/>
            <a:gdLst>
              <a:gd name="connsiteX0" fmla="*/ 546492 w 1121721"/>
              <a:gd name="connsiteY0" fmla="*/ 199 h 1121721"/>
              <a:gd name="connsiteX1" fmla="*/ 1107020 w 1121721"/>
              <a:gd name="connsiteY1" fmla="*/ 433841 h 1121721"/>
              <a:gd name="connsiteX2" fmla="*/ 687882 w 1121721"/>
              <a:gd name="connsiteY2" fmla="*/ 1107020 h 1121721"/>
              <a:gd name="connsiteX3" fmla="*/ 14702 w 1121721"/>
              <a:gd name="connsiteY3" fmla="*/ 687881 h 1121721"/>
              <a:gd name="connsiteX4" fmla="*/ 433841 w 1121721"/>
              <a:gd name="connsiteY4" fmla="*/ 14702 h 1121721"/>
              <a:gd name="connsiteX5" fmla="*/ 546492 w 1121721"/>
              <a:gd name="connsiteY5" fmla="*/ 199 h 112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721" h="1121721">
                <a:moveTo>
                  <a:pt x="546492" y="199"/>
                </a:moveTo>
                <a:cubicBezTo>
                  <a:pt x="807211" y="-6754"/>
                  <a:pt x="1045638" y="169911"/>
                  <a:pt x="1107020" y="433841"/>
                </a:cubicBezTo>
                <a:cubicBezTo>
                  <a:pt x="1177171" y="735476"/>
                  <a:pt x="989516" y="1036869"/>
                  <a:pt x="687882" y="1107020"/>
                </a:cubicBezTo>
                <a:cubicBezTo>
                  <a:pt x="386247" y="1177171"/>
                  <a:pt x="84854" y="989516"/>
                  <a:pt x="14702" y="687881"/>
                </a:cubicBezTo>
                <a:cubicBezTo>
                  <a:pt x="-55449" y="386246"/>
                  <a:pt x="132206" y="84853"/>
                  <a:pt x="433841" y="14702"/>
                </a:cubicBezTo>
                <a:cubicBezTo>
                  <a:pt x="471546" y="5934"/>
                  <a:pt x="509246" y="1193"/>
                  <a:pt x="546492" y="199"/>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110" name="Freeform: Shape 109">
            <a:extLst>
              <a:ext uri="{FF2B5EF4-FFF2-40B4-BE49-F238E27FC236}">
                <a16:creationId xmlns:a16="http://schemas.microsoft.com/office/drawing/2014/main" id="{E4A8CDC1-F45A-447E-AC49-7DD7F4AD29AF}"/>
              </a:ext>
            </a:extLst>
          </p:cNvPr>
          <p:cNvSpPr/>
          <p:nvPr/>
        </p:nvSpPr>
        <p:spPr>
          <a:xfrm>
            <a:off x="6539452" y="2693726"/>
            <a:ext cx="497116" cy="451454"/>
          </a:xfrm>
          <a:custGeom>
            <a:avLst/>
            <a:gdLst>
              <a:gd name="connsiteX0" fmla="*/ 482740 w 624397"/>
              <a:gd name="connsiteY0" fmla="*/ 0 h 526496"/>
              <a:gd name="connsiteX1" fmla="*/ 557482 w 624397"/>
              <a:gd name="connsiteY1" fmla="*/ 137702 h 526496"/>
              <a:gd name="connsiteX2" fmla="*/ 624397 w 624397"/>
              <a:gd name="connsiteY2" fmla="*/ 469144 h 526496"/>
              <a:gd name="connsiteX3" fmla="*/ 618616 w 624397"/>
              <a:gd name="connsiteY3" fmla="*/ 526496 h 526496"/>
              <a:gd name="connsiteX4" fmla="*/ 0 w 624397"/>
              <a:gd name="connsiteY4" fmla="*/ 388122 h 52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397" h="526496">
                <a:moveTo>
                  <a:pt x="482740" y="0"/>
                </a:moveTo>
                <a:lnTo>
                  <a:pt x="557482" y="137702"/>
                </a:lnTo>
                <a:cubicBezTo>
                  <a:pt x="600570" y="239574"/>
                  <a:pt x="624397" y="351576"/>
                  <a:pt x="624397" y="469144"/>
                </a:cubicBezTo>
                <a:lnTo>
                  <a:pt x="618616" y="526496"/>
                </a:lnTo>
                <a:lnTo>
                  <a:pt x="0" y="388122"/>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2F9D596C-5A96-4362-B808-D9549D1DEED7}"/>
              </a:ext>
            </a:extLst>
          </p:cNvPr>
          <p:cNvGrpSpPr/>
          <p:nvPr/>
        </p:nvGrpSpPr>
        <p:grpSpPr>
          <a:xfrm>
            <a:off x="4376560" y="1062017"/>
            <a:ext cx="3691528" cy="4238355"/>
            <a:chOff x="3627119" y="1035609"/>
            <a:chExt cx="4589118" cy="4892140"/>
          </a:xfrm>
        </p:grpSpPr>
        <p:sp>
          <p:nvSpPr>
            <p:cNvPr id="44" name="Freeform: Shape 43">
              <a:extLst>
                <a:ext uri="{FF2B5EF4-FFF2-40B4-BE49-F238E27FC236}">
                  <a16:creationId xmlns:a16="http://schemas.microsoft.com/office/drawing/2014/main" id="{AE57D15A-3CEC-477B-B3CD-A126076C35DE}"/>
                </a:ext>
              </a:extLst>
            </p:cNvPr>
            <p:cNvSpPr/>
            <p:nvPr/>
          </p:nvSpPr>
          <p:spPr>
            <a:xfrm>
              <a:off x="4629938" y="1038334"/>
              <a:ext cx="1388552" cy="2130963"/>
            </a:xfrm>
            <a:custGeom>
              <a:avLst/>
              <a:gdLst>
                <a:gd name="connsiteX0" fmla="*/ 737842 w 1558863"/>
                <a:gd name="connsiteY0" fmla="*/ 984 h 2392333"/>
                <a:gd name="connsiteX1" fmla="*/ 1477069 w 1558863"/>
                <a:gd name="connsiteY1" fmla="*/ 438904 h 2392333"/>
                <a:gd name="connsiteX2" fmla="*/ 1553851 w 1558863"/>
                <a:gd name="connsiteY2" fmla="*/ 737842 h 2392333"/>
                <a:gd name="connsiteX3" fmla="*/ 1552623 w 1558863"/>
                <a:gd name="connsiteY3" fmla="*/ 764158 h 2392333"/>
                <a:gd name="connsiteX4" fmla="*/ 1555507 w 1558863"/>
                <a:gd name="connsiteY4" fmla="*/ 762762 h 2392333"/>
                <a:gd name="connsiteX5" fmla="*/ 1558863 w 1558863"/>
                <a:gd name="connsiteY5" fmla="*/ 2392333 h 2392333"/>
                <a:gd name="connsiteX6" fmla="*/ 283028 w 1558863"/>
                <a:gd name="connsiteY6" fmla="*/ 1378427 h 2392333"/>
                <a:gd name="connsiteX7" fmla="*/ 285911 w 1558863"/>
                <a:gd name="connsiteY7" fmla="*/ 1377033 h 2392333"/>
                <a:gd name="connsiteX8" fmla="*/ 264514 w 1558863"/>
                <a:gd name="connsiteY8" fmla="*/ 1361664 h 2392333"/>
                <a:gd name="connsiteX9" fmla="*/ 77767 w 1558863"/>
                <a:gd name="connsiteY9" fmla="*/ 1115930 h 2392333"/>
                <a:gd name="connsiteX10" fmla="*/ 438905 w 1558863"/>
                <a:gd name="connsiteY10" fmla="*/ 77766 h 2392333"/>
                <a:gd name="connsiteX11" fmla="*/ 737842 w 1558863"/>
                <a:gd name="connsiteY11" fmla="*/ 984 h 23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863" h="2392333">
                  <a:moveTo>
                    <a:pt x="737842" y="984"/>
                  </a:moveTo>
                  <a:cubicBezTo>
                    <a:pt x="1040347" y="-14301"/>
                    <a:pt x="1336852" y="149099"/>
                    <a:pt x="1477069" y="438904"/>
                  </a:cubicBezTo>
                  <a:cubicBezTo>
                    <a:pt x="1523808" y="535506"/>
                    <a:pt x="1548757" y="637007"/>
                    <a:pt x="1553851" y="737842"/>
                  </a:cubicBezTo>
                  <a:lnTo>
                    <a:pt x="1552623" y="764158"/>
                  </a:lnTo>
                  <a:lnTo>
                    <a:pt x="1555507" y="762762"/>
                  </a:lnTo>
                  <a:lnTo>
                    <a:pt x="1558863" y="2392333"/>
                  </a:lnTo>
                  <a:lnTo>
                    <a:pt x="283028" y="1378427"/>
                  </a:lnTo>
                  <a:lnTo>
                    <a:pt x="285911" y="1377033"/>
                  </a:lnTo>
                  <a:lnTo>
                    <a:pt x="264514" y="1361664"/>
                  </a:lnTo>
                  <a:cubicBezTo>
                    <a:pt x="188610" y="1295088"/>
                    <a:pt x="124506" y="1212532"/>
                    <a:pt x="77767" y="1115930"/>
                  </a:cubicBezTo>
                  <a:cubicBezTo>
                    <a:pt x="-109189" y="729523"/>
                    <a:pt x="52498" y="264722"/>
                    <a:pt x="438905" y="77766"/>
                  </a:cubicBezTo>
                  <a:cubicBezTo>
                    <a:pt x="535506" y="31027"/>
                    <a:pt x="637008" y="6079"/>
                    <a:pt x="737842" y="98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45" name="Freeform: Shape 44">
              <a:extLst>
                <a:ext uri="{FF2B5EF4-FFF2-40B4-BE49-F238E27FC236}">
                  <a16:creationId xmlns:a16="http://schemas.microsoft.com/office/drawing/2014/main" id="{1E661A96-EDE9-4325-8491-D69DB1DED3F6}"/>
                </a:ext>
              </a:extLst>
            </p:cNvPr>
            <p:cNvSpPr/>
            <p:nvPr/>
          </p:nvSpPr>
          <p:spPr>
            <a:xfrm>
              <a:off x="4822835" y="1231229"/>
              <a:ext cx="999173" cy="999175"/>
            </a:xfrm>
            <a:custGeom>
              <a:avLst/>
              <a:gdLst>
                <a:gd name="connsiteX0" fmla="*/ 532312 w 1121726"/>
                <a:gd name="connsiteY0" fmla="*/ 711 h 1121727"/>
                <a:gd name="connsiteX1" fmla="*/ 1065622 w 1121726"/>
                <a:gd name="connsiteY1" fmla="*/ 316646 h 1121727"/>
                <a:gd name="connsiteX2" fmla="*/ 805081 w 1121726"/>
                <a:gd name="connsiteY2" fmla="*/ 1065623 h 1121727"/>
                <a:gd name="connsiteX3" fmla="*/ 56105 w 1121726"/>
                <a:gd name="connsiteY3" fmla="*/ 805082 h 1121727"/>
                <a:gd name="connsiteX4" fmla="*/ 316645 w 1121726"/>
                <a:gd name="connsiteY4" fmla="*/ 56105 h 1121727"/>
                <a:gd name="connsiteX5" fmla="*/ 532312 w 1121726"/>
                <a:gd name="connsiteY5" fmla="*/ 711 h 112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726" h="1121727">
                  <a:moveTo>
                    <a:pt x="532312" y="711"/>
                  </a:moveTo>
                  <a:cubicBezTo>
                    <a:pt x="750552" y="-10316"/>
                    <a:pt x="964464" y="107568"/>
                    <a:pt x="1065622" y="316646"/>
                  </a:cubicBezTo>
                  <a:cubicBezTo>
                    <a:pt x="1200500" y="595416"/>
                    <a:pt x="1083852" y="930745"/>
                    <a:pt x="805081" y="1065623"/>
                  </a:cubicBezTo>
                  <a:cubicBezTo>
                    <a:pt x="526311" y="1200500"/>
                    <a:pt x="190982" y="1083852"/>
                    <a:pt x="56105" y="805082"/>
                  </a:cubicBezTo>
                  <a:cubicBezTo>
                    <a:pt x="-78773" y="526312"/>
                    <a:pt x="37875" y="190983"/>
                    <a:pt x="316645" y="56105"/>
                  </a:cubicBezTo>
                  <a:cubicBezTo>
                    <a:pt x="386338" y="22386"/>
                    <a:pt x="459565" y="4387"/>
                    <a:pt x="532312" y="711"/>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grpSp>
          <p:nvGrpSpPr>
            <p:cNvPr id="46" name="Group 45">
              <a:extLst>
                <a:ext uri="{FF2B5EF4-FFF2-40B4-BE49-F238E27FC236}">
                  <a16:creationId xmlns:a16="http://schemas.microsoft.com/office/drawing/2014/main" id="{474B5155-3401-4BA9-A2D1-AEBA52DBEC8B}"/>
                </a:ext>
              </a:extLst>
            </p:cNvPr>
            <p:cNvGrpSpPr/>
            <p:nvPr/>
          </p:nvGrpSpPr>
          <p:grpSpPr>
            <a:xfrm>
              <a:off x="3627119" y="2252430"/>
              <a:ext cx="2391371" cy="1384951"/>
              <a:chOff x="3627120" y="2252430"/>
              <a:chExt cx="2391371" cy="1384951"/>
            </a:xfrm>
          </p:grpSpPr>
          <p:sp>
            <p:nvSpPr>
              <p:cNvPr id="114" name="Freeform: Shape 113">
                <a:extLst>
                  <a:ext uri="{FF2B5EF4-FFF2-40B4-BE49-F238E27FC236}">
                    <a16:creationId xmlns:a16="http://schemas.microsoft.com/office/drawing/2014/main" id="{4F1BE207-FDCB-4FC8-B1F4-4089061595C5}"/>
                  </a:ext>
                </a:extLst>
              </p:cNvPr>
              <p:cNvSpPr/>
              <p:nvPr/>
            </p:nvSpPr>
            <p:spPr>
              <a:xfrm>
                <a:off x="3627120" y="2252430"/>
                <a:ext cx="2251049" cy="1384951"/>
              </a:xfrm>
              <a:custGeom>
                <a:avLst/>
                <a:gdLst>
                  <a:gd name="connsiteX0" fmla="*/ 792860 w 2527148"/>
                  <a:gd name="connsiteY0" fmla="*/ 169 h 1554819"/>
                  <a:gd name="connsiteX1" fmla="*/ 949119 w 2527148"/>
                  <a:gd name="connsiteY1" fmla="*/ 19374 h 1554819"/>
                  <a:gd name="connsiteX2" fmla="*/ 1230687 w 2527148"/>
                  <a:gd name="connsiteY2" fmla="*/ 145782 h 1554819"/>
                  <a:gd name="connsiteX3" fmla="*/ 1250492 w 2527148"/>
                  <a:gd name="connsiteY3" fmla="*/ 163154 h 1554819"/>
                  <a:gd name="connsiteX4" fmla="*/ 1251200 w 2527148"/>
                  <a:gd name="connsiteY4" fmla="*/ 160029 h 1554819"/>
                  <a:gd name="connsiteX5" fmla="*/ 2527148 w 2527148"/>
                  <a:gd name="connsiteY5" fmla="*/ 1173671 h 1554819"/>
                  <a:gd name="connsiteX6" fmla="*/ 938904 w 2527148"/>
                  <a:gd name="connsiteY6" fmla="*/ 1538695 h 1554819"/>
                  <a:gd name="connsiteX7" fmla="*/ 939612 w 2527148"/>
                  <a:gd name="connsiteY7" fmla="*/ 1535571 h 1554819"/>
                  <a:gd name="connsiteX8" fmla="*/ 914254 w 2527148"/>
                  <a:gd name="connsiteY8" fmla="*/ 1542713 h 1554819"/>
                  <a:gd name="connsiteX9" fmla="*/ 605699 w 2527148"/>
                  <a:gd name="connsiteY9" fmla="*/ 1535446 h 1554819"/>
                  <a:gd name="connsiteX10" fmla="*/ 19373 w 2527148"/>
                  <a:gd name="connsiteY10" fmla="*/ 605700 h 1554819"/>
                  <a:gd name="connsiteX11" fmla="*/ 792860 w 2527148"/>
                  <a:gd name="connsiteY11" fmla="*/ 169 h 15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7148" h="1554819">
                    <a:moveTo>
                      <a:pt x="792860" y="169"/>
                    </a:moveTo>
                    <a:cubicBezTo>
                      <a:pt x="844493" y="1250"/>
                      <a:pt x="896787" y="7520"/>
                      <a:pt x="949119" y="19374"/>
                    </a:cubicBezTo>
                    <a:cubicBezTo>
                      <a:pt x="1053782" y="43083"/>
                      <a:pt x="1148686" y="86880"/>
                      <a:pt x="1230687" y="145782"/>
                    </a:cubicBezTo>
                    <a:lnTo>
                      <a:pt x="1250492" y="163154"/>
                    </a:lnTo>
                    <a:lnTo>
                      <a:pt x="1251200" y="160029"/>
                    </a:lnTo>
                    <a:lnTo>
                      <a:pt x="2527148" y="1173671"/>
                    </a:lnTo>
                    <a:lnTo>
                      <a:pt x="938904" y="1538695"/>
                    </a:lnTo>
                    <a:lnTo>
                      <a:pt x="939612" y="1535571"/>
                    </a:lnTo>
                    <a:lnTo>
                      <a:pt x="914254" y="1542713"/>
                    </a:lnTo>
                    <a:cubicBezTo>
                      <a:pt x="814875" y="1560528"/>
                      <a:pt x="710361" y="1559154"/>
                      <a:pt x="605699" y="1535446"/>
                    </a:cubicBezTo>
                    <a:cubicBezTo>
                      <a:pt x="187047" y="1440613"/>
                      <a:pt x="-75459" y="1024352"/>
                      <a:pt x="19373" y="605700"/>
                    </a:cubicBezTo>
                    <a:cubicBezTo>
                      <a:pt x="102352" y="239380"/>
                      <a:pt x="431424" y="-7392"/>
                      <a:pt x="792860" y="169"/>
                    </a:cubicBezTo>
                    <a:close/>
                  </a:path>
                </a:pathLst>
              </a:custGeom>
              <a:solidFill>
                <a:srgbClr val="EB1E4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A755F25F-ED40-4F91-9B41-98337B2B6D66}"/>
                  </a:ext>
                </a:extLst>
              </p:cNvPr>
              <p:cNvSpPr/>
              <p:nvPr/>
            </p:nvSpPr>
            <p:spPr>
              <a:xfrm>
                <a:off x="3820013" y="2445323"/>
                <a:ext cx="999164" cy="999164"/>
              </a:xfrm>
              <a:custGeom>
                <a:avLst/>
                <a:gdLst>
                  <a:gd name="connsiteX0" fmla="*/ 572006 w 1121715"/>
                  <a:gd name="connsiteY0" fmla="*/ 122 h 1121714"/>
                  <a:gd name="connsiteX1" fmla="*/ 684738 w 1121715"/>
                  <a:gd name="connsiteY1" fmla="*/ 13977 h 1121714"/>
                  <a:gd name="connsiteX2" fmla="*/ 1107738 w 1121715"/>
                  <a:gd name="connsiteY2" fmla="*/ 684736 h 1121714"/>
                  <a:gd name="connsiteX3" fmla="*/ 436979 w 1121715"/>
                  <a:gd name="connsiteY3" fmla="*/ 1107737 h 1121714"/>
                  <a:gd name="connsiteX4" fmla="*/ 13978 w 1121715"/>
                  <a:gd name="connsiteY4" fmla="*/ 436978 h 1121714"/>
                  <a:gd name="connsiteX5" fmla="*/ 572006 w 1121715"/>
                  <a:gd name="connsiteY5" fmla="*/ 122 h 11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715" h="1121714">
                    <a:moveTo>
                      <a:pt x="572006" y="122"/>
                    </a:moveTo>
                    <a:cubicBezTo>
                      <a:pt x="609256" y="901"/>
                      <a:pt x="646984" y="5425"/>
                      <a:pt x="684738" y="13977"/>
                    </a:cubicBezTo>
                    <a:cubicBezTo>
                      <a:pt x="986771" y="82394"/>
                      <a:pt x="1176155" y="382703"/>
                      <a:pt x="1107738" y="684736"/>
                    </a:cubicBezTo>
                    <a:cubicBezTo>
                      <a:pt x="1039322" y="986770"/>
                      <a:pt x="739012" y="1176154"/>
                      <a:pt x="436979" y="1107737"/>
                    </a:cubicBezTo>
                    <a:cubicBezTo>
                      <a:pt x="134946" y="1039321"/>
                      <a:pt x="-54438" y="739011"/>
                      <a:pt x="13978" y="436978"/>
                    </a:cubicBezTo>
                    <a:cubicBezTo>
                      <a:pt x="73843" y="172699"/>
                      <a:pt x="311250" y="-5333"/>
                      <a:pt x="572006" y="122"/>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116" name="Freeform: Shape 115">
                <a:extLst>
                  <a:ext uri="{FF2B5EF4-FFF2-40B4-BE49-F238E27FC236}">
                    <a16:creationId xmlns:a16="http://schemas.microsoft.com/office/drawing/2014/main" id="{3DE1D51C-5AEF-46BB-96A5-AD3198A42CE4}"/>
                  </a:ext>
                </a:extLst>
              </p:cNvPr>
              <p:cNvSpPr/>
              <p:nvPr/>
            </p:nvSpPr>
            <p:spPr>
              <a:xfrm>
                <a:off x="5248380" y="2911997"/>
                <a:ext cx="629789" cy="529279"/>
              </a:xfrm>
              <a:custGeom>
                <a:avLst/>
                <a:gdLst>
                  <a:gd name="connsiteX0" fmla="*/ 145550 w 636319"/>
                  <a:gd name="connsiteY0" fmla="*/ 0 h 534767"/>
                  <a:gd name="connsiteX1" fmla="*/ 636319 w 636319"/>
                  <a:gd name="connsiteY1" fmla="*/ 389878 h 534767"/>
                  <a:gd name="connsiteX2" fmla="*/ 5901 w 636319"/>
                  <a:gd name="connsiteY2" fmla="*/ 534767 h 534767"/>
                  <a:gd name="connsiteX3" fmla="*/ 0 w 636319"/>
                  <a:gd name="connsiteY3" fmla="*/ 476236 h 534767"/>
                  <a:gd name="connsiteX4" fmla="*/ 145423 w 636319"/>
                  <a:gd name="connsiteY4" fmla="*/ 154 h 534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319" h="534767">
                    <a:moveTo>
                      <a:pt x="145550" y="0"/>
                    </a:moveTo>
                    <a:lnTo>
                      <a:pt x="636319" y="389878"/>
                    </a:lnTo>
                    <a:lnTo>
                      <a:pt x="5901" y="534767"/>
                    </a:lnTo>
                    <a:lnTo>
                      <a:pt x="0" y="476236"/>
                    </a:lnTo>
                    <a:cubicBezTo>
                      <a:pt x="0" y="299885"/>
                      <a:pt x="53611" y="136054"/>
                      <a:pt x="145423" y="154"/>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Freeform: Shape 116">
                <a:extLst>
                  <a:ext uri="{FF2B5EF4-FFF2-40B4-BE49-F238E27FC236}">
                    <a16:creationId xmlns:a16="http://schemas.microsoft.com/office/drawing/2014/main" id="{B268B94A-DEB7-47AE-BA11-A9FAB4EBEF97}"/>
                  </a:ext>
                </a:extLst>
              </p:cNvPr>
              <p:cNvSpPr/>
              <p:nvPr/>
            </p:nvSpPr>
            <p:spPr>
              <a:xfrm>
                <a:off x="5516191" y="2548036"/>
                <a:ext cx="502300" cy="621261"/>
              </a:xfrm>
              <a:custGeom>
                <a:avLst/>
                <a:gdLst>
                  <a:gd name="connsiteX0" fmla="*/ 506215 w 507508"/>
                  <a:gd name="connsiteY0" fmla="*/ 0 h 627703"/>
                  <a:gd name="connsiteX1" fmla="*/ 507508 w 507508"/>
                  <a:gd name="connsiteY1" fmla="*/ 627703 h 627703"/>
                  <a:gd name="connsiteX2" fmla="*/ 0 w 507508"/>
                  <a:gd name="connsiteY2" fmla="*/ 224386 h 627703"/>
                  <a:gd name="connsiteX3" fmla="*/ 104831 w 507508"/>
                  <a:gd name="connsiteY3" fmla="*/ 137893 h 627703"/>
                  <a:gd name="connsiteX4" fmla="*/ 409306 w 507508"/>
                  <a:gd name="connsiteY4" fmla="*/ 9770 h 62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08" h="627703">
                    <a:moveTo>
                      <a:pt x="506215" y="0"/>
                    </a:moveTo>
                    <a:lnTo>
                      <a:pt x="507508" y="627703"/>
                    </a:lnTo>
                    <a:lnTo>
                      <a:pt x="0" y="224386"/>
                    </a:lnTo>
                    <a:lnTo>
                      <a:pt x="104831" y="137893"/>
                    </a:lnTo>
                    <a:cubicBezTo>
                      <a:pt x="195431" y="76685"/>
                      <a:pt x="298445" y="32455"/>
                      <a:pt x="409306" y="977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 name="Group 46">
              <a:extLst>
                <a:ext uri="{FF2B5EF4-FFF2-40B4-BE49-F238E27FC236}">
                  <a16:creationId xmlns:a16="http://schemas.microsoft.com/office/drawing/2014/main" id="{9C68747C-0CF9-476E-84FC-1C6748E6B5DD}"/>
                </a:ext>
              </a:extLst>
            </p:cNvPr>
            <p:cNvGrpSpPr/>
            <p:nvPr/>
          </p:nvGrpSpPr>
          <p:grpSpPr>
            <a:xfrm>
              <a:off x="6189159" y="1035609"/>
              <a:ext cx="1385609" cy="2133688"/>
              <a:chOff x="6189160" y="1035609"/>
              <a:chExt cx="1385609" cy="2133688"/>
            </a:xfrm>
          </p:grpSpPr>
          <p:sp>
            <p:nvSpPr>
              <p:cNvPr id="111" name="Freeform: Shape 110">
                <a:extLst>
                  <a:ext uri="{FF2B5EF4-FFF2-40B4-BE49-F238E27FC236}">
                    <a16:creationId xmlns:a16="http://schemas.microsoft.com/office/drawing/2014/main" id="{BAB63FF1-7BA9-447C-984C-4334895BE714}"/>
                  </a:ext>
                </a:extLst>
              </p:cNvPr>
              <p:cNvSpPr/>
              <p:nvPr/>
            </p:nvSpPr>
            <p:spPr>
              <a:xfrm>
                <a:off x="6189160" y="1035609"/>
                <a:ext cx="1385609" cy="2133688"/>
              </a:xfrm>
              <a:custGeom>
                <a:avLst/>
                <a:gdLst>
                  <a:gd name="connsiteX0" fmla="*/ 814742 w 1555558"/>
                  <a:gd name="connsiteY0" fmla="*/ 841 h 2395392"/>
                  <a:gd name="connsiteX1" fmla="*/ 1113971 w 1555558"/>
                  <a:gd name="connsiteY1" fmla="*/ 76479 h 2395392"/>
                  <a:gd name="connsiteX2" fmla="*/ 1479079 w 1555558"/>
                  <a:gd name="connsiteY2" fmla="*/ 1113253 h 2395392"/>
                  <a:gd name="connsiteX3" fmla="*/ 1293275 w 1555558"/>
                  <a:gd name="connsiteY3" fmla="*/ 1359699 h 2395392"/>
                  <a:gd name="connsiteX4" fmla="*/ 1271936 w 1555558"/>
                  <a:gd name="connsiteY4" fmla="*/ 1375150 h 2395392"/>
                  <a:gd name="connsiteX5" fmla="*/ 1274826 w 1555558"/>
                  <a:gd name="connsiteY5" fmla="*/ 1376535 h 2395392"/>
                  <a:gd name="connsiteX6" fmla="*/ 3038 w 1555558"/>
                  <a:gd name="connsiteY6" fmla="*/ 2395392 h 2395392"/>
                  <a:gd name="connsiteX7" fmla="*/ 0 w 1555558"/>
                  <a:gd name="connsiteY7" fmla="*/ 765744 h 2395392"/>
                  <a:gd name="connsiteX8" fmla="*/ 2888 w 1555558"/>
                  <a:gd name="connsiteY8" fmla="*/ 767128 h 2395392"/>
                  <a:gd name="connsiteX9" fmla="*/ 1559 w 1555558"/>
                  <a:gd name="connsiteY9" fmla="*/ 740817 h 2395392"/>
                  <a:gd name="connsiteX10" fmla="*/ 77197 w 1555558"/>
                  <a:gd name="connsiteY10" fmla="*/ 441587 h 2395392"/>
                  <a:gd name="connsiteX11" fmla="*/ 814742 w 1555558"/>
                  <a:gd name="connsiteY11" fmla="*/ 841 h 239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5558" h="2395392">
                    <a:moveTo>
                      <a:pt x="814742" y="841"/>
                    </a:moveTo>
                    <a:cubicBezTo>
                      <a:pt x="915595" y="5550"/>
                      <a:pt x="1017191" y="30110"/>
                      <a:pt x="1113971" y="76479"/>
                    </a:cubicBezTo>
                    <a:cubicBezTo>
                      <a:pt x="1501090" y="261954"/>
                      <a:pt x="1664555" y="726133"/>
                      <a:pt x="1479079" y="1113253"/>
                    </a:cubicBezTo>
                    <a:cubicBezTo>
                      <a:pt x="1432710" y="1210033"/>
                      <a:pt x="1368923" y="1292834"/>
                      <a:pt x="1293275" y="1359699"/>
                    </a:cubicBezTo>
                    <a:lnTo>
                      <a:pt x="1271936" y="1375150"/>
                    </a:lnTo>
                    <a:lnTo>
                      <a:pt x="1274826" y="1376535"/>
                    </a:lnTo>
                    <a:lnTo>
                      <a:pt x="3038" y="2395392"/>
                    </a:lnTo>
                    <a:lnTo>
                      <a:pt x="0" y="765744"/>
                    </a:lnTo>
                    <a:lnTo>
                      <a:pt x="2888" y="767128"/>
                    </a:lnTo>
                    <a:lnTo>
                      <a:pt x="1559" y="740817"/>
                    </a:lnTo>
                    <a:cubicBezTo>
                      <a:pt x="6268" y="639963"/>
                      <a:pt x="30828" y="538367"/>
                      <a:pt x="77197" y="441587"/>
                    </a:cubicBezTo>
                    <a:cubicBezTo>
                      <a:pt x="216303" y="151248"/>
                      <a:pt x="512181" y="-13286"/>
                      <a:pt x="814742" y="84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12" name="Freeform: Shape 111">
                <a:extLst>
                  <a:ext uri="{FF2B5EF4-FFF2-40B4-BE49-F238E27FC236}">
                    <a16:creationId xmlns:a16="http://schemas.microsoft.com/office/drawing/2014/main" id="{4AD290D5-4AA0-48E7-A7E9-105CAAE16413}"/>
                  </a:ext>
                </a:extLst>
              </p:cNvPr>
              <p:cNvSpPr/>
              <p:nvPr/>
            </p:nvSpPr>
            <p:spPr>
              <a:xfrm>
                <a:off x="6351672" y="1264557"/>
                <a:ext cx="999177" cy="999178"/>
              </a:xfrm>
              <a:custGeom>
                <a:avLst/>
                <a:gdLst>
                  <a:gd name="connsiteX0" fmla="*/ 587272 w 1121729"/>
                  <a:gd name="connsiteY0" fmla="*/ 607 h 1121730"/>
                  <a:gd name="connsiteX1" fmla="*/ 803149 w 1121729"/>
                  <a:gd name="connsiteY1" fmla="*/ 55176 h 1121730"/>
                  <a:gd name="connsiteX2" fmla="*/ 1066555 w 1121729"/>
                  <a:gd name="connsiteY2" fmla="*/ 803150 h 1121730"/>
                  <a:gd name="connsiteX3" fmla="*/ 318581 w 1121729"/>
                  <a:gd name="connsiteY3" fmla="*/ 1066555 h 1121730"/>
                  <a:gd name="connsiteX4" fmla="*/ 55175 w 1121729"/>
                  <a:gd name="connsiteY4" fmla="*/ 318581 h 1121730"/>
                  <a:gd name="connsiteX5" fmla="*/ 587272 w 1121729"/>
                  <a:gd name="connsiteY5" fmla="*/ 607 h 11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729" h="1121730">
                    <a:moveTo>
                      <a:pt x="587272" y="607"/>
                    </a:moveTo>
                    <a:cubicBezTo>
                      <a:pt x="660033" y="4004"/>
                      <a:pt x="733328" y="21723"/>
                      <a:pt x="803149" y="55176"/>
                    </a:cubicBezTo>
                    <a:cubicBezTo>
                      <a:pt x="1082434" y="188985"/>
                      <a:pt x="1200364" y="523865"/>
                      <a:pt x="1066555" y="803150"/>
                    </a:cubicBezTo>
                    <a:cubicBezTo>
                      <a:pt x="932745" y="1082434"/>
                      <a:pt x="597865" y="1200365"/>
                      <a:pt x="318581" y="1066555"/>
                    </a:cubicBezTo>
                    <a:cubicBezTo>
                      <a:pt x="39296" y="932745"/>
                      <a:pt x="-78634" y="597865"/>
                      <a:pt x="55175" y="318581"/>
                    </a:cubicBezTo>
                    <a:cubicBezTo>
                      <a:pt x="155533" y="109118"/>
                      <a:pt x="368992" y="-9584"/>
                      <a:pt x="587272" y="607"/>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113" name="Freeform: Shape 112">
                <a:extLst>
                  <a:ext uri="{FF2B5EF4-FFF2-40B4-BE49-F238E27FC236}">
                    <a16:creationId xmlns:a16="http://schemas.microsoft.com/office/drawing/2014/main" id="{2FCBDC72-BD71-4C95-B484-A7E485EE9618}"/>
                  </a:ext>
                </a:extLst>
              </p:cNvPr>
              <p:cNvSpPr/>
              <p:nvPr/>
            </p:nvSpPr>
            <p:spPr>
              <a:xfrm>
                <a:off x="6190713" y="2550621"/>
                <a:ext cx="487227" cy="618676"/>
              </a:xfrm>
              <a:custGeom>
                <a:avLst/>
                <a:gdLst>
                  <a:gd name="connsiteX0" fmla="*/ 0 w 492279"/>
                  <a:gd name="connsiteY0" fmla="*/ 0 h 625091"/>
                  <a:gd name="connsiteX1" fmla="*/ 71005 w 492279"/>
                  <a:gd name="connsiteY1" fmla="*/ 7158 h 625091"/>
                  <a:gd name="connsiteX2" fmla="*/ 375481 w 492279"/>
                  <a:gd name="connsiteY2" fmla="*/ 135281 h 625091"/>
                  <a:gd name="connsiteX3" fmla="*/ 492279 w 492279"/>
                  <a:gd name="connsiteY3" fmla="*/ 231649 h 625091"/>
                  <a:gd name="connsiteX4" fmla="*/ 1165 w 492279"/>
                  <a:gd name="connsiteY4" fmla="*/ 625091 h 62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79" h="625091">
                    <a:moveTo>
                      <a:pt x="0" y="0"/>
                    </a:moveTo>
                    <a:lnTo>
                      <a:pt x="71005" y="7158"/>
                    </a:lnTo>
                    <a:cubicBezTo>
                      <a:pt x="181867" y="29843"/>
                      <a:pt x="284880" y="74073"/>
                      <a:pt x="375481" y="135281"/>
                    </a:cubicBezTo>
                    <a:lnTo>
                      <a:pt x="492279" y="231649"/>
                    </a:lnTo>
                    <a:lnTo>
                      <a:pt x="1165" y="625091"/>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15179207-0B64-4AB0-90B6-2AF8CE874EEF}"/>
                </a:ext>
              </a:extLst>
            </p:cNvPr>
            <p:cNvGrpSpPr/>
            <p:nvPr/>
          </p:nvGrpSpPr>
          <p:grpSpPr>
            <a:xfrm>
              <a:off x="6271946" y="3539529"/>
              <a:ext cx="1944291" cy="1685524"/>
              <a:chOff x="6271947" y="3539529"/>
              <a:chExt cx="1944291" cy="1685524"/>
            </a:xfrm>
          </p:grpSpPr>
          <p:sp>
            <p:nvSpPr>
              <p:cNvPr id="105" name="Freeform: Shape 104">
                <a:extLst>
                  <a:ext uri="{FF2B5EF4-FFF2-40B4-BE49-F238E27FC236}">
                    <a16:creationId xmlns:a16="http://schemas.microsoft.com/office/drawing/2014/main" id="{D2E3DBF9-94DD-4694-9D64-47FD89E559B5}"/>
                  </a:ext>
                </a:extLst>
              </p:cNvPr>
              <p:cNvSpPr/>
              <p:nvPr/>
            </p:nvSpPr>
            <p:spPr>
              <a:xfrm>
                <a:off x="6271947" y="3539529"/>
                <a:ext cx="1944291" cy="1685524"/>
              </a:xfrm>
              <a:custGeom>
                <a:avLst/>
                <a:gdLst>
                  <a:gd name="connsiteX0" fmla="*/ 0 w 2182764"/>
                  <a:gd name="connsiteY0" fmla="*/ 0 h 1892259"/>
                  <a:gd name="connsiteX1" fmla="*/ 1589647 w 2182764"/>
                  <a:gd name="connsiteY1" fmla="*/ 358865 h 1892259"/>
                  <a:gd name="connsiteX2" fmla="*/ 1588554 w 2182764"/>
                  <a:gd name="connsiteY2" fmla="*/ 360242 h 1892259"/>
                  <a:gd name="connsiteX3" fmla="*/ 1685792 w 2182764"/>
                  <a:gd name="connsiteY3" fmla="*/ 389829 h 1892259"/>
                  <a:gd name="connsiteX4" fmla="*/ 1888573 w 2182764"/>
                  <a:gd name="connsiteY4" fmla="*/ 506107 h 1892259"/>
                  <a:gd name="connsiteX5" fmla="*/ 2014376 w 2182764"/>
                  <a:gd name="connsiteY5" fmla="*/ 1598068 h 1892259"/>
                  <a:gd name="connsiteX6" fmla="*/ 922415 w 2182764"/>
                  <a:gd name="connsiteY6" fmla="*/ 1723871 h 1892259"/>
                  <a:gd name="connsiteX7" fmla="*/ 732661 w 2182764"/>
                  <a:gd name="connsiteY7" fmla="*/ 1504504 h 1892259"/>
                  <a:gd name="connsiteX8" fmla="*/ 713531 w 2182764"/>
                  <a:gd name="connsiteY8" fmla="*/ 1463137 h 1892259"/>
                  <a:gd name="connsiteX9" fmla="*/ 711054 w 2182764"/>
                  <a:gd name="connsiteY9" fmla="*/ 1466259 h 189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2764" h="1892259">
                    <a:moveTo>
                      <a:pt x="0" y="0"/>
                    </a:moveTo>
                    <a:lnTo>
                      <a:pt x="1589647" y="358865"/>
                    </a:lnTo>
                    <a:lnTo>
                      <a:pt x="1588554" y="360242"/>
                    </a:lnTo>
                    <a:lnTo>
                      <a:pt x="1685792" y="389829"/>
                    </a:lnTo>
                    <a:cubicBezTo>
                      <a:pt x="1757104" y="417418"/>
                      <a:pt x="1825521" y="456083"/>
                      <a:pt x="1888573" y="506107"/>
                    </a:cubicBezTo>
                    <a:cubicBezTo>
                      <a:pt x="2224849" y="772905"/>
                      <a:pt x="2281173" y="1261792"/>
                      <a:pt x="2014376" y="1598068"/>
                    </a:cubicBezTo>
                    <a:cubicBezTo>
                      <a:pt x="1747579" y="1934344"/>
                      <a:pt x="1258692" y="1990668"/>
                      <a:pt x="922415" y="1723871"/>
                    </a:cubicBezTo>
                    <a:cubicBezTo>
                      <a:pt x="843601" y="1661340"/>
                      <a:pt x="780164" y="1586610"/>
                      <a:pt x="732661" y="1504504"/>
                    </a:cubicBezTo>
                    <a:lnTo>
                      <a:pt x="713531" y="1463137"/>
                    </a:lnTo>
                    <a:lnTo>
                      <a:pt x="711054" y="146625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06" name="Freeform: Shape 105">
                <a:extLst>
                  <a:ext uri="{FF2B5EF4-FFF2-40B4-BE49-F238E27FC236}">
                    <a16:creationId xmlns:a16="http://schemas.microsoft.com/office/drawing/2014/main" id="{0021319A-942A-483B-B0CF-3385E4DD5422}"/>
                  </a:ext>
                </a:extLst>
              </p:cNvPr>
              <p:cNvSpPr/>
              <p:nvPr/>
            </p:nvSpPr>
            <p:spPr>
              <a:xfrm>
                <a:off x="7024394" y="4033208"/>
                <a:ext cx="998985" cy="998986"/>
              </a:xfrm>
              <a:custGeom>
                <a:avLst/>
                <a:gdLst>
                  <a:gd name="connsiteX0" fmla="*/ 604148 w 1121513"/>
                  <a:gd name="connsiteY0" fmla="*/ 1647 h 1121514"/>
                  <a:gd name="connsiteX1" fmla="*/ 909271 w 1121513"/>
                  <a:gd name="connsiteY1" fmla="*/ 121484 h 1121514"/>
                  <a:gd name="connsiteX2" fmla="*/ 1000031 w 1121513"/>
                  <a:gd name="connsiteY2" fmla="*/ 909272 h 1121514"/>
                  <a:gd name="connsiteX3" fmla="*/ 212243 w 1121513"/>
                  <a:gd name="connsiteY3" fmla="*/ 1000032 h 1121514"/>
                  <a:gd name="connsiteX4" fmla="*/ 121483 w 1121513"/>
                  <a:gd name="connsiteY4" fmla="*/ 212244 h 1121514"/>
                  <a:gd name="connsiteX5" fmla="*/ 604148 w 1121513"/>
                  <a:gd name="connsiteY5" fmla="*/ 1647 h 112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513" h="1121514">
                    <a:moveTo>
                      <a:pt x="604148" y="1647"/>
                    </a:moveTo>
                    <a:cubicBezTo>
                      <a:pt x="711835" y="9906"/>
                      <a:pt x="818295" y="49304"/>
                      <a:pt x="909271" y="121484"/>
                    </a:cubicBezTo>
                    <a:cubicBezTo>
                      <a:pt x="1151875" y="313963"/>
                      <a:pt x="1192510" y="666668"/>
                      <a:pt x="1000031" y="909272"/>
                    </a:cubicBezTo>
                    <a:cubicBezTo>
                      <a:pt x="807552" y="1151876"/>
                      <a:pt x="454847" y="1192511"/>
                      <a:pt x="212243" y="1000032"/>
                    </a:cubicBezTo>
                    <a:cubicBezTo>
                      <a:pt x="-30361" y="807553"/>
                      <a:pt x="-70996" y="454848"/>
                      <a:pt x="121483" y="212244"/>
                    </a:cubicBezTo>
                    <a:cubicBezTo>
                      <a:pt x="241783" y="60616"/>
                      <a:pt x="424670" y="-12117"/>
                      <a:pt x="604148" y="1647"/>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5BA244C4-E764-4D52-B703-A209F3E79A4A}"/>
                  </a:ext>
                </a:extLst>
              </p:cNvPr>
              <p:cNvSpPr/>
              <p:nvPr/>
            </p:nvSpPr>
            <p:spPr>
              <a:xfrm>
                <a:off x="6271947" y="3539529"/>
                <a:ext cx="606571" cy="554352"/>
              </a:xfrm>
              <a:custGeom>
                <a:avLst/>
                <a:gdLst>
                  <a:gd name="connsiteX0" fmla="*/ 0 w 612860"/>
                  <a:gd name="connsiteY0" fmla="*/ 0 h 560100"/>
                  <a:gd name="connsiteX1" fmla="*/ 612860 w 612860"/>
                  <a:gd name="connsiteY1" fmla="*/ 138354 h 560100"/>
                  <a:gd name="connsiteX2" fmla="*/ 601907 w 612860"/>
                  <a:gd name="connsiteY2" fmla="*/ 173640 h 560100"/>
                  <a:gd name="connsiteX3" fmla="*/ 293404 w 612860"/>
                  <a:gd name="connsiteY3" fmla="*/ 548275 h 560100"/>
                  <a:gd name="connsiteX4" fmla="*/ 271618 w 612860"/>
                  <a:gd name="connsiteY4" fmla="*/ 560100 h 56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860" h="560100">
                    <a:moveTo>
                      <a:pt x="0" y="0"/>
                    </a:moveTo>
                    <a:lnTo>
                      <a:pt x="612860" y="138354"/>
                    </a:lnTo>
                    <a:lnTo>
                      <a:pt x="601907" y="173640"/>
                    </a:lnTo>
                    <a:cubicBezTo>
                      <a:pt x="537275" y="326448"/>
                      <a:pt x="429304" y="456463"/>
                      <a:pt x="293404" y="548275"/>
                    </a:cubicBezTo>
                    <a:lnTo>
                      <a:pt x="271618" y="56010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0" name="Group 49">
              <a:extLst>
                <a:ext uri="{FF2B5EF4-FFF2-40B4-BE49-F238E27FC236}">
                  <a16:creationId xmlns:a16="http://schemas.microsoft.com/office/drawing/2014/main" id="{42241DB5-4A44-474A-B703-3B3A45DAAB1F}"/>
                </a:ext>
              </a:extLst>
            </p:cNvPr>
            <p:cNvGrpSpPr/>
            <p:nvPr/>
          </p:nvGrpSpPr>
          <p:grpSpPr>
            <a:xfrm>
              <a:off x="5399817" y="3637381"/>
              <a:ext cx="1384649" cy="2290368"/>
              <a:chOff x="5399818" y="3637381"/>
              <a:chExt cx="1384649" cy="2290368"/>
            </a:xfrm>
          </p:grpSpPr>
          <p:sp>
            <p:nvSpPr>
              <p:cNvPr id="102" name="Freeform: Shape 101">
                <a:extLst>
                  <a:ext uri="{FF2B5EF4-FFF2-40B4-BE49-F238E27FC236}">
                    <a16:creationId xmlns:a16="http://schemas.microsoft.com/office/drawing/2014/main" id="{D7310944-B7A2-4021-9F6D-4848B359F3B5}"/>
                  </a:ext>
                </a:extLst>
              </p:cNvPr>
              <p:cNvSpPr/>
              <p:nvPr/>
            </p:nvSpPr>
            <p:spPr>
              <a:xfrm>
                <a:off x="5399818" y="3637381"/>
                <a:ext cx="1384649" cy="2290368"/>
              </a:xfrm>
              <a:custGeom>
                <a:avLst/>
                <a:gdLst>
                  <a:gd name="connsiteX0" fmla="*/ 777152 w 1554480"/>
                  <a:gd name="connsiteY0" fmla="*/ 0 h 2571289"/>
                  <a:gd name="connsiteX1" fmla="*/ 1484036 w 1554480"/>
                  <a:gd name="connsiteY1" fmla="*/ 1468358 h 2571289"/>
                  <a:gd name="connsiteX2" fmla="*/ 1480833 w 1554480"/>
                  <a:gd name="connsiteY2" fmla="*/ 1468358 h 2571289"/>
                  <a:gd name="connsiteX3" fmla="*/ 1493401 w 1554480"/>
                  <a:gd name="connsiteY3" fmla="*/ 1491512 h 2571289"/>
                  <a:gd name="connsiteX4" fmla="*/ 1554480 w 1554480"/>
                  <a:gd name="connsiteY4" fmla="*/ 1794049 h 2571289"/>
                  <a:gd name="connsiteX5" fmla="*/ 777240 w 1554480"/>
                  <a:gd name="connsiteY5" fmla="*/ 2571289 h 2571289"/>
                  <a:gd name="connsiteX6" fmla="*/ 0 w 1554480"/>
                  <a:gd name="connsiteY6" fmla="*/ 1794049 h 2571289"/>
                  <a:gd name="connsiteX7" fmla="*/ 61079 w 1554480"/>
                  <a:gd name="connsiteY7" fmla="*/ 1491512 h 2571289"/>
                  <a:gd name="connsiteX8" fmla="*/ 73647 w 1554480"/>
                  <a:gd name="connsiteY8" fmla="*/ 1468358 h 2571289"/>
                  <a:gd name="connsiteX9" fmla="*/ 70443 w 1554480"/>
                  <a:gd name="connsiteY9" fmla="*/ 1468358 h 257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2571289">
                    <a:moveTo>
                      <a:pt x="777152" y="0"/>
                    </a:moveTo>
                    <a:lnTo>
                      <a:pt x="1484036" y="1468358"/>
                    </a:lnTo>
                    <a:lnTo>
                      <a:pt x="1480833" y="1468358"/>
                    </a:lnTo>
                    <a:lnTo>
                      <a:pt x="1493401" y="1491512"/>
                    </a:lnTo>
                    <a:cubicBezTo>
                      <a:pt x="1532731" y="1584500"/>
                      <a:pt x="1554480" y="1686735"/>
                      <a:pt x="1554480" y="1794049"/>
                    </a:cubicBezTo>
                    <a:cubicBezTo>
                      <a:pt x="1554480" y="2223307"/>
                      <a:pt x="1206498" y="2571289"/>
                      <a:pt x="777240" y="2571289"/>
                    </a:cubicBezTo>
                    <a:cubicBezTo>
                      <a:pt x="347982" y="2571289"/>
                      <a:pt x="0" y="2223307"/>
                      <a:pt x="0" y="1794049"/>
                    </a:cubicBezTo>
                    <a:cubicBezTo>
                      <a:pt x="0" y="1686735"/>
                      <a:pt x="21749" y="1584500"/>
                      <a:pt x="61079" y="1491512"/>
                    </a:cubicBezTo>
                    <a:lnTo>
                      <a:pt x="73647" y="1468358"/>
                    </a:lnTo>
                    <a:lnTo>
                      <a:pt x="70443" y="14683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03" name="Freeform: Shape 102">
                <a:extLst>
                  <a:ext uri="{FF2B5EF4-FFF2-40B4-BE49-F238E27FC236}">
                    <a16:creationId xmlns:a16="http://schemas.microsoft.com/office/drawing/2014/main" id="{B31ADDBD-22BB-4E45-8A6B-B2CFCA1B4996}"/>
                  </a:ext>
                </a:extLst>
              </p:cNvPr>
              <p:cNvSpPr/>
              <p:nvPr/>
            </p:nvSpPr>
            <p:spPr>
              <a:xfrm>
                <a:off x="5592668" y="4735951"/>
                <a:ext cx="998946" cy="998946"/>
              </a:xfrm>
              <a:custGeom>
                <a:avLst/>
                <a:gdLst>
                  <a:gd name="connsiteX0" fmla="*/ 560735 w 1121470"/>
                  <a:gd name="connsiteY0" fmla="*/ 0 h 1121470"/>
                  <a:gd name="connsiteX1" fmla="*/ 1121470 w 1121470"/>
                  <a:gd name="connsiteY1" fmla="*/ 560735 h 1121470"/>
                  <a:gd name="connsiteX2" fmla="*/ 560735 w 1121470"/>
                  <a:gd name="connsiteY2" fmla="*/ 1121470 h 1121470"/>
                  <a:gd name="connsiteX3" fmla="*/ 0 w 1121470"/>
                  <a:gd name="connsiteY3" fmla="*/ 560735 h 1121470"/>
                  <a:gd name="connsiteX4" fmla="*/ 560735 w 1121470"/>
                  <a:gd name="connsiteY4" fmla="*/ 0 h 112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70" h="1121470">
                    <a:moveTo>
                      <a:pt x="560735" y="0"/>
                    </a:moveTo>
                    <a:cubicBezTo>
                      <a:pt x="870420" y="0"/>
                      <a:pt x="1121470" y="251050"/>
                      <a:pt x="1121470" y="560735"/>
                    </a:cubicBezTo>
                    <a:cubicBezTo>
                      <a:pt x="1121470" y="870420"/>
                      <a:pt x="870420" y="1121470"/>
                      <a:pt x="560735" y="1121470"/>
                    </a:cubicBezTo>
                    <a:cubicBezTo>
                      <a:pt x="251050" y="1121470"/>
                      <a:pt x="0" y="870420"/>
                      <a:pt x="0" y="560735"/>
                    </a:cubicBezTo>
                    <a:cubicBezTo>
                      <a:pt x="0" y="251050"/>
                      <a:pt x="251050" y="0"/>
                      <a:pt x="560735" y="0"/>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2B81C8D1-B078-463A-A154-E6D0FEECFDBD}"/>
                  </a:ext>
                </a:extLst>
              </p:cNvPr>
              <p:cNvSpPr/>
              <p:nvPr/>
            </p:nvSpPr>
            <p:spPr>
              <a:xfrm>
                <a:off x="5830518" y="3637381"/>
                <a:ext cx="522910" cy="588727"/>
              </a:xfrm>
              <a:custGeom>
                <a:avLst/>
                <a:gdLst>
                  <a:gd name="connsiteX0" fmla="*/ 264258 w 528332"/>
                  <a:gd name="connsiteY0" fmla="*/ 0 h 594832"/>
                  <a:gd name="connsiteX1" fmla="*/ 528332 w 528332"/>
                  <a:gd name="connsiteY1" fmla="*/ 548541 h 594832"/>
                  <a:gd name="connsiteX2" fmla="*/ 434934 w 528332"/>
                  <a:gd name="connsiteY2" fmla="*/ 577533 h 594832"/>
                  <a:gd name="connsiteX3" fmla="*/ 263327 w 528332"/>
                  <a:gd name="connsiteY3" fmla="*/ 594832 h 594832"/>
                  <a:gd name="connsiteX4" fmla="*/ 91720 w 528332"/>
                  <a:gd name="connsiteY4" fmla="*/ 577533 h 594832"/>
                  <a:gd name="connsiteX5" fmla="*/ 0 w 528332"/>
                  <a:gd name="connsiteY5" fmla="*/ 549061 h 59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332" h="594832">
                    <a:moveTo>
                      <a:pt x="264258" y="0"/>
                    </a:moveTo>
                    <a:lnTo>
                      <a:pt x="528332" y="548541"/>
                    </a:lnTo>
                    <a:lnTo>
                      <a:pt x="434934" y="577533"/>
                    </a:lnTo>
                    <a:cubicBezTo>
                      <a:pt x="379504" y="588876"/>
                      <a:pt x="322111" y="594832"/>
                      <a:pt x="263327" y="594832"/>
                    </a:cubicBezTo>
                    <a:cubicBezTo>
                      <a:pt x="204543" y="594832"/>
                      <a:pt x="147151" y="588876"/>
                      <a:pt x="91720" y="577533"/>
                    </a:cubicBezTo>
                    <a:lnTo>
                      <a:pt x="0" y="549061"/>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 name="Group 50">
              <a:extLst>
                <a:ext uri="{FF2B5EF4-FFF2-40B4-BE49-F238E27FC236}">
                  <a16:creationId xmlns:a16="http://schemas.microsoft.com/office/drawing/2014/main" id="{24E383C7-5062-4306-85DE-473BDFC03B2F}"/>
                </a:ext>
              </a:extLst>
            </p:cNvPr>
            <p:cNvGrpSpPr/>
            <p:nvPr/>
          </p:nvGrpSpPr>
          <p:grpSpPr>
            <a:xfrm>
              <a:off x="3969216" y="3539529"/>
              <a:ext cx="1941120" cy="1689505"/>
              <a:chOff x="3969217" y="3539529"/>
              <a:chExt cx="1941120" cy="1689505"/>
            </a:xfrm>
          </p:grpSpPr>
          <p:sp>
            <p:nvSpPr>
              <p:cNvPr id="99" name="Freeform: Shape 98">
                <a:extLst>
                  <a:ext uri="{FF2B5EF4-FFF2-40B4-BE49-F238E27FC236}">
                    <a16:creationId xmlns:a16="http://schemas.microsoft.com/office/drawing/2014/main" id="{0CBED32E-9871-4BEC-9015-21EA0ED145E4}"/>
                  </a:ext>
                </a:extLst>
              </p:cNvPr>
              <p:cNvSpPr/>
              <p:nvPr/>
            </p:nvSpPr>
            <p:spPr>
              <a:xfrm>
                <a:off x="3969217" y="3539529"/>
                <a:ext cx="1941120" cy="1689505"/>
              </a:xfrm>
              <a:custGeom>
                <a:avLst/>
                <a:gdLst>
                  <a:gd name="connsiteX0" fmla="*/ 2179204 w 2179204"/>
                  <a:gd name="connsiteY0" fmla="*/ 0 h 1896728"/>
                  <a:gd name="connsiteX1" fmla="*/ 1472788 w 2179204"/>
                  <a:gd name="connsiteY1" fmla="*/ 1468584 h 1896728"/>
                  <a:gd name="connsiteX2" fmla="*/ 1470790 w 2179204"/>
                  <a:gd name="connsiteY2" fmla="*/ 1466081 h 1896728"/>
                  <a:gd name="connsiteX3" fmla="*/ 1460538 w 2179204"/>
                  <a:gd name="connsiteY3" fmla="*/ 1490348 h 1896728"/>
                  <a:gd name="connsiteX4" fmla="*/ 1262225 w 2179204"/>
                  <a:gd name="connsiteY4" fmla="*/ 1726847 h 1896728"/>
                  <a:gd name="connsiteX5" fmla="*/ 169881 w 2179204"/>
                  <a:gd name="connsiteY5" fmla="*/ 1604415 h 1896728"/>
                  <a:gd name="connsiteX6" fmla="*/ 292313 w 2179204"/>
                  <a:gd name="connsiteY6" fmla="*/ 512072 h 1896728"/>
                  <a:gd name="connsiteX7" fmla="*/ 566846 w 2179204"/>
                  <a:gd name="connsiteY7" fmla="*/ 371036 h 1896728"/>
                  <a:gd name="connsiteX8" fmla="*/ 592780 w 2179204"/>
                  <a:gd name="connsiteY8" fmla="*/ 366411 h 1896728"/>
                  <a:gd name="connsiteX9" fmla="*/ 590781 w 2179204"/>
                  <a:gd name="connsiteY9" fmla="*/ 363907 h 189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9204" h="1896728">
                    <a:moveTo>
                      <a:pt x="2179204" y="0"/>
                    </a:moveTo>
                    <a:lnTo>
                      <a:pt x="1472788" y="1468584"/>
                    </a:lnTo>
                    <a:lnTo>
                      <a:pt x="1470790" y="1466081"/>
                    </a:lnTo>
                    <a:lnTo>
                      <a:pt x="1460538" y="1490348"/>
                    </a:lnTo>
                    <a:cubicBezTo>
                      <a:pt x="1412411" y="1579103"/>
                      <a:pt x="1346088" y="1659888"/>
                      <a:pt x="1262225" y="1726847"/>
                    </a:cubicBezTo>
                    <a:cubicBezTo>
                      <a:pt x="926774" y="1994681"/>
                      <a:pt x="437715" y="1939866"/>
                      <a:pt x="169881" y="1604415"/>
                    </a:cubicBezTo>
                    <a:cubicBezTo>
                      <a:pt x="-97953" y="1268964"/>
                      <a:pt x="-43138" y="779906"/>
                      <a:pt x="292313" y="512072"/>
                    </a:cubicBezTo>
                    <a:cubicBezTo>
                      <a:pt x="376176" y="445113"/>
                      <a:pt x="469639" y="398320"/>
                      <a:pt x="566846" y="371036"/>
                    </a:cubicBezTo>
                    <a:lnTo>
                      <a:pt x="592780" y="366411"/>
                    </a:lnTo>
                    <a:lnTo>
                      <a:pt x="590781" y="363907"/>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B789C0E1-E57B-487D-8BE7-9F524B0D366A}"/>
                  </a:ext>
                </a:extLst>
              </p:cNvPr>
              <p:cNvSpPr/>
              <p:nvPr/>
            </p:nvSpPr>
            <p:spPr>
              <a:xfrm>
                <a:off x="4162075" y="4037190"/>
                <a:ext cx="998984" cy="998984"/>
              </a:xfrm>
              <a:custGeom>
                <a:avLst/>
                <a:gdLst>
                  <a:gd name="connsiteX0" fmla="*/ 515640 w 1121512"/>
                  <a:gd name="connsiteY0" fmla="*/ 1783 h 1121512"/>
                  <a:gd name="connsiteX1" fmla="*/ 998953 w 1121512"/>
                  <a:gd name="connsiteY1" fmla="*/ 210888 h 1121512"/>
                  <a:gd name="connsiteX2" fmla="*/ 910625 w 1121512"/>
                  <a:gd name="connsiteY2" fmla="*/ 998953 h 1121512"/>
                  <a:gd name="connsiteX3" fmla="*/ 122561 w 1121512"/>
                  <a:gd name="connsiteY3" fmla="*/ 910626 h 1121512"/>
                  <a:gd name="connsiteX4" fmla="*/ 210888 w 1121512"/>
                  <a:gd name="connsiteY4" fmla="*/ 122561 h 1121512"/>
                  <a:gd name="connsiteX5" fmla="*/ 515640 w 1121512"/>
                  <a:gd name="connsiteY5" fmla="*/ 1783 h 112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512" h="1121512">
                    <a:moveTo>
                      <a:pt x="515640" y="1783"/>
                    </a:moveTo>
                    <a:cubicBezTo>
                      <a:pt x="695074" y="-12535"/>
                      <a:pt x="878186" y="59633"/>
                      <a:pt x="998953" y="210888"/>
                    </a:cubicBezTo>
                    <a:cubicBezTo>
                      <a:pt x="1192180" y="452897"/>
                      <a:pt x="1152634" y="805726"/>
                      <a:pt x="910625" y="998953"/>
                    </a:cubicBezTo>
                    <a:cubicBezTo>
                      <a:pt x="668617" y="1192180"/>
                      <a:pt x="315788" y="1152634"/>
                      <a:pt x="122561" y="910626"/>
                    </a:cubicBezTo>
                    <a:cubicBezTo>
                      <a:pt x="-70666" y="668617"/>
                      <a:pt x="-31121" y="315788"/>
                      <a:pt x="210888" y="122561"/>
                    </a:cubicBezTo>
                    <a:cubicBezTo>
                      <a:pt x="301641" y="50101"/>
                      <a:pt x="407979" y="10374"/>
                      <a:pt x="515640" y="1783"/>
                    </a:cubicBezTo>
                    <a:close/>
                  </a:path>
                </a:pathLst>
              </a:custGeom>
              <a:gradFill>
                <a:gsLst>
                  <a:gs pos="0">
                    <a:schemeClr val="bg1"/>
                  </a:gs>
                  <a:gs pos="50000">
                    <a:schemeClr val="bg1">
                      <a:lumMod val="95000"/>
                    </a:schemeClr>
                  </a:gs>
                  <a:gs pos="100000">
                    <a:schemeClr val="bg1">
                      <a:lumMod val="85000"/>
                    </a:schemeClr>
                  </a:gs>
                </a:gsLst>
              </a:gradFill>
              <a:ln/>
              <a:effectLst>
                <a:outerShdw blurRad="1651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p>
            </p:txBody>
          </p:sp>
          <p:sp>
            <p:nvSpPr>
              <p:cNvPr id="101" name="Freeform: Shape 100">
                <a:extLst>
                  <a:ext uri="{FF2B5EF4-FFF2-40B4-BE49-F238E27FC236}">
                    <a16:creationId xmlns:a16="http://schemas.microsoft.com/office/drawing/2014/main" id="{28FB8225-7CFC-462B-BDBC-0A0DB79C40B9}"/>
                  </a:ext>
                </a:extLst>
              </p:cNvPr>
              <p:cNvSpPr/>
              <p:nvPr/>
            </p:nvSpPr>
            <p:spPr>
              <a:xfrm>
                <a:off x="5304357" y="3539529"/>
                <a:ext cx="605980" cy="555288"/>
              </a:xfrm>
              <a:custGeom>
                <a:avLst/>
                <a:gdLst>
                  <a:gd name="connsiteX0" fmla="*/ 612263 w 612263"/>
                  <a:gd name="connsiteY0" fmla="*/ 0 h 561046"/>
                  <a:gd name="connsiteX1" fmla="*/ 342390 w 612263"/>
                  <a:gd name="connsiteY1" fmla="*/ 561046 h 561046"/>
                  <a:gd name="connsiteX2" fmla="*/ 318862 w 612263"/>
                  <a:gd name="connsiteY2" fmla="*/ 548275 h 561046"/>
                  <a:gd name="connsiteX3" fmla="*/ 10358 w 612263"/>
                  <a:gd name="connsiteY3" fmla="*/ 173640 h 561046"/>
                  <a:gd name="connsiteX4" fmla="*/ 0 w 612263"/>
                  <a:gd name="connsiteY4" fmla="*/ 140269 h 561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3" h="561046">
                    <a:moveTo>
                      <a:pt x="612263" y="0"/>
                    </a:moveTo>
                    <a:lnTo>
                      <a:pt x="342390" y="561046"/>
                    </a:lnTo>
                    <a:lnTo>
                      <a:pt x="318862" y="548275"/>
                    </a:lnTo>
                    <a:cubicBezTo>
                      <a:pt x="182962" y="456463"/>
                      <a:pt x="74991" y="326448"/>
                      <a:pt x="10358" y="173640"/>
                    </a:cubicBezTo>
                    <a:lnTo>
                      <a:pt x="0" y="14026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7" name="Graphic 98" descr="Shopping cart">
              <a:extLst>
                <a:ext uri="{FF2B5EF4-FFF2-40B4-BE49-F238E27FC236}">
                  <a16:creationId xmlns:a16="http://schemas.microsoft.com/office/drawing/2014/main" id="{01B93574-D8CD-45DB-B080-26612E92DB92}"/>
                </a:ext>
              </a:extLst>
            </p:cNvPr>
            <p:cNvGrpSpPr/>
            <p:nvPr/>
          </p:nvGrpSpPr>
          <p:grpSpPr>
            <a:xfrm>
              <a:off x="5135731" y="1917506"/>
              <a:ext cx="373380" cy="80010"/>
              <a:chOff x="5135732" y="1917506"/>
              <a:chExt cx="373380" cy="80010"/>
            </a:xfrm>
            <a:solidFill>
              <a:schemeClr val="tx1">
                <a:lumMod val="85000"/>
                <a:lumOff val="15000"/>
              </a:schemeClr>
            </a:solidFill>
          </p:grpSpPr>
          <p:sp>
            <p:nvSpPr>
              <p:cNvPr id="87" name="Freeform: Shape 86">
                <a:extLst>
                  <a:ext uri="{FF2B5EF4-FFF2-40B4-BE49-F238E27FC236}">
                    <a16:creationId xmlns:a16="http://schemas.microsoft.com/office/drawing/2014/main" id="{568229A2-9157-400B-8074-8F9B866C691B}"/>
                  </a:ext>
                </a:extLst>
              </p:cNvPr>
              <p:cNvSpPr/>
              <p:nvPr/>
            </p:nvSpPr>
            <p:spPr>
              <a:xfrm>
                <a:off x="5135732" y="1917506"/>
                <a:ext cx="80010" cy="80010"/>
              </a:xfrm>
              <a:custGeom>
                <a:avLst/>
                <a:gdLst>
                  <a:gd name="connsiteX0" fmla="*/ 80010 w 80010"/>
                  <a:gd name="connsiteY0" fmla="*/ 40005 h 80010"/>
                  <a:gd name="connsiteX1" fmla="*/ 40005 w 80010"/>
                  <a:gd name="connsiteY1" fmla="*/ 80010 h 80010"/>
                  <a:gd name="connsiteX2" fmla="*/ 0 w 80010"/>
                  <a:gd name="connsiteY2" fmla="*/ 40005 h 80010"/>
                  <a:gd name="connsiteX3" fmla="*/ 40005 w 80010"/>
                  <a:gd name="connsiteY3" fmla="*/ 0 h 80010"/>
                  <a:gd name="connsiteX4" fmla="*/ 80010 w 80010"/>
                  <a:gd name="connsiteY4" fmla="*/ 40005 h 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 h="8001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grpFill/>
              <a:ln w="664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04FA80F-1B9D-4CA4-85DD-5CEFC8E741B5}"/>
                  </a:ext>
                </a:extLst>
              </p:cNvPr>
              <p:cNvSpPr/>
              <p:nvPr/>
            </p:nvSpPr>
            <p:spPr>
              <a:xfrm>
                <a:off x="5429102" y="1917506"/>
                <a:ext cx="80010" cy="80010"/>
              </a:xfrm>
              <a:custGeom>
                <a:avLst/>
                <a:gdLst>
                  <a:gd name="connsiteX0" fmla="*/ 80010 w 80010"/>
                  <a:gd name="connsiteY0" fmla="*/ 40005 h 80010"/>
                  <a:gd name="connsiteX1" fmla="*/ 40005 w 80010"/>
                  <a:gd name="connsiteY1" fmla="*/ 80010 h 80010"/>
                  <a:gd name="connsiteX2" fmla="*/ 0 w 80010"/>
                  <a:gd name="connsiteY2" fmla="*/ 40005 h 80010"/>
                  <a:gd name="connsiteX3" fmla="*/ 40005 w 80010"/>
                  <a:gd name="connsiteY3" fmla="*/ 0 h 80010"/>
                  <a:gd name="connsiteX4" fmla="*/ 80010 w 80010"/>
                  <a:gd name="connsiteY4" fmla="*/ 40005 h 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 h="8001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grpFill/>
              <a:ln w="6648" cap="flat">
                <a:noFill/>
                <a:prstDash val="solid"/>
                <a:miter/>
              </a:ln>
            </p:spPr>
            <p:txBody>
              <a:bodyPr rtlCol="0" anchor="ctr"/>
              <a:lstStyle/>
              <a:p>
                <a:endParaRPr lang="en-US"/>
              </a:p>
            </p:txBody>
          </p:sp>
        </p:grpSp>
        <p:grpSp>
          <p:nvGrpSpPr>
            <p:cNvPr id="62" name="Graphic 92" descr="Lightbulb and gear">
              <a:extLst>
                <a:ext uri="{FF2B5EF4-FFF2-40B4-BE49-F238E27FC236}">
                  <a16:creationId xmlns:a16="http://schemas.microsoft.com/office/drawing/2014/main" id="{FA0B5E98-D2F0-4F1E-8DFA-A29F8DD47B40}"/>
                </a:ext>
              </a:extLst>
            </p:cNvPr>
            <p:cNvGrpSpPr/>
            <p:nvPr/>
          </p:nvGrpSpPr>
          <p:grpSpPr>
            <a:xfrm>
              <a:off x="7600698" y="2647714"/>
              <a:ext cx="531733" cy="575604"/>
              <a:chOff x="7600699" y="2647714"/>
              <a:chExt cx="531733" cy="575604"/>
            </a:xfrm>
            <a:solidFill>
              <a:schemeClr val="tx1">
                <a:lumMod val="85000"/>
                <a:lumOff val="15000"/>
              </a:schemeClr>
            </a:solidFill>
          </p:grpSpPr>
          <p:sp>
            <p:nvSpPr>
              <p:cNvPr id="69" name="Freeform: Shape 68">
                <a:extLst>
                  <a:ext uri="{FF2B5EF4-FFF2-40B4-BE49-F238E27FC236}">
                    <a16:creationId xmlns:a16="http://schemas.microsoft.com/office/drawing/2014/main" id="{AE929E73-C397-43D0-A5A8-CD77285C7C00}"/>
                  </a:ext>
                </a:extLst>
              </p:cNvPr>
              <p:cNvSpPr/>
              <p:nvPr/>
            </p:nvSpPr>
            <p:spPr>
              <a:xfrm>
                <a:off x="7824860" y="3184847"/>
                <a:ext cx="83277" cy="38471"/>
              </a:xfrm>
              <a:custGeom>
                <a:avLst/>
                <a:gdLst>
                  <a:gd name="connsiteX0" fmla="*/ 41672 w 83277"/>
                  <a:gd name="connsiteY0" fmla="*/ 38472 h 38471"/>
                  <a:gd name="connsiteX1" fmla="*/ 83277 w 83277"/>
                  <a:gd name="connsiteY1" fmla="*/ 0 h 38471"/>
                  <a:gd name="connsiteX2" fmla="*/ 0 w 83277"/>
                  <a:gd name="connsiteY2" fmla="*/ 0 h 38471"/>
                  <a:gd name="connsiteX3" fmla="*/ 41672 w 83277"/>
                  <a:gd name="connsiteY3" fmla="*/ 38472 h 38471"/>
                </a:gdLst>
                <a:ahLst/>
                <a:cxnLst>
                  <a:cxn ang="0">
                    <a:pos x="connsiteX0" y="connsiteY0"/>
                  </a:cxn>
                  <a:cxn ang="0">
                    <a:pos x="connsiteX1" y="connsiteY1"/>
                  </a:cxn>
                  <a:cxn ang="0">
                    <a:pos x="connsiteX2" y="connsiteY2"/>
                  </a:cxn>
                  <a:cxn ang="0">
                    <a:pos x="connsiteX3" y="connsiteY3"/>
                  </a:cxn>
                </a:cxnLst>
                <a:rect l="l" t="t" r="r" b="b"/>
                <a:pathLst>
                  <a:path w="83277" h="38471">
                    <a:moveTo>
                      <a:pt x="41672" y="38472"/>
                    </a:moveTo>
                    <a:cubicBezTo>
                      <a:pt x="63442" y="38437"/>
                      <a:pt x="81541" y="21701"/>
                      <a:pt x="83277" y="0"/>
                    </a:cubicBezTo>
                    <a:lnTo>
                      <a:pt x="0" y="0"/>
                    </a:lnTo>
                    <a:cubicBezTo>
                      <a:pt x="1769" y="21711"/>
                      <a:pt x="19889" y="38440"/>
                      <a:pt x="41672" y="38472"/>
                    </a:cubicBezTo>
                    <a:close/>
                  </a:path>
                </a:pathLst>
              </a:custGeom>
              <a:grpFill/>
              <a:ln w="66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791F95-0320-457D-9EA5-4E43BFDE32B6}"/>
                  </a:ext>
                </a:extLst>
              </p:cNvPr>
              <p:cNvSpPr/>
              <p:nvPr/>
            </p:nvSpPr>
            <p:spPr>
              <a:xfrm>
                <a:off x="7854464" y="2647714"/>
                <a:ext cx="26670" cy="73342"/>
              </a:xfrm>
              <a:custGeom>
                <a:avLst/>
                <a:gdLst>
                  <a:gd name="connsiteX0" fmla="*/ 13335 w 26670"/>
                  <a:gd name="connsiteY0" fmla="*/ 73343 h 73342"/>
                  <a:gd name="connsiteX1" fmla="*/ 26670 w 26670"/>
                  <a:gd name="connsiteY1" fmla="*/ 60008 h 73342"/>
                  <a:gd name="connsiteX2" fmla="*/ 26670 w 26670"/>
                  <a:gd name="connsiteY2" fmla="*/ 13335 h 73342"/>
                  <a:gd name="connsiteX3" fmla="*/ 13335 w 26670"/>
                  <a:gd name="connsiteY3" fmla="*/ 0 h 73342"/>
                  <a:gd name="connsiteX4" fmla="*/ 0 w 26670"/>
                  <a:gd name="connsiteY4" fmla="*/ 13335 h 73342"/>
                  <a:gd name="connsiteX5" fmla="*/ 0 w 26670"/>
                  <a:gd name="connsiteY5" fmla="*/ 60008 h 73342"/>
                  <a:gd name="connsiteX6" fmla="*/ 13335 w 26670"/>
                  <a:gd name="connsiteY6" fmla="*/ 73343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 h="73342">
                    <a:moveTo>
                      <a:pt x="13335" y="73343"/>
                    </a:moveTo>
                    <a:cubicBezTo>
                      <a:pt x="20700" y="73343"/>
                      <a:pt x="26670" y="67372"/>
                      <a:pt x="26670" y="60008"/>
                    </a:cubicBezTo>
                    <a:lnTo>
                      <a:pt x="26670" y="13335"/>
                    </a:lnTo>
                    <a:cubicBezTo>
                      <a:pt x="26670" y="5970"/>
                      <a:pt x="20700" y="0"/>
                      <a:pt x="13335" y="0"/>
                    </a:cubicBezTo>
                    <a:cubicBezTo>
                      <a:pt x="5970" y="0"/>
                      <a:pt x="0" y="5970"/>
                      <a:pt x="0" y="13335"/>
                    </a:cubicBezTo>
                    <a:lnTo>
                      <a:pt x="0" y="60008"/>
                    </a:lnTo>
                    <a:cubicBezTo>
                      <a:pt x="0" y="67372"/>
                      <a:pt x="5970" y="73343"/>
                      <a:pt x="13335" y="73343"/>
                    </a:cubicBezTo>
                    <a:close/>
                  </a:path>
                </a:pathLst>
              </a:custGeom>
              <a:grpFill/>
              <a:ln w="66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8A467A0-4D82-4FA2-B09D-E7191221A3A2}"/>
                  </a:ext>
                </a:extLst>
              </p:cNvPr>
              <p:cNvSpPr/>
              <p:nvPr/>
            </p:nvSpPr>
            <p:spPr>
              <a:xfrm>
                <a:off x="7673106" y="2724286"/>
                <a:ext cx="59153" cy="59254"/>
              </a:xfrm>
              <a:custGeom>
                <a:avLst/>
                <a:gdLst>
                  <a:gd name="connsiteX0" fmla="*/ 36473 w 59153"/>
                  <a:gd name="connsiteY0" fmla="*/ 55377 h 59254"/>
                  <a:gd name="connsiteX1" fmla="*/ 55276 w 59153"/>
                  <a:gd name="connsiteY1" fmla="*/ 55377 h 59254"/>
                  <a:gd name="connsiteX2" fmla="*/ 55276 w 59153"/>
                  <a:gd name="connsiteY2" fmla="*/ 36575 h 59254"/>
                  <a:gd name="connsiteX3" fmla="*/ 22272 w 59153"/>
                  <a:gd name="connsiteY3" fmla="*/ 3438 h 59254"/>
                  <a:gd name="connsiteX4" fmla="*/ 3437 w 59153"/>
                  <a:gd name="connsiteY4" fmla="*/ 4398 h 59254"/>
                  <a:gd name="connsiteX5" fmla="*/ 3469 w 59153"/>
                  <a:gd name="connsiteY5" fmla="*/ 22307 h 5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3" h="59254">
                    <a:moveTo>
                      <a:pt x="36473" y="55377"/>
                    </a:moveTo>
                    <a:cubicBezTo>
                      <a:pt x="41675" y="60547"/>
                      <a:pt x="50074" y="60547"/>
                      <a:pt x="55276" y="55377"/>
                    </a:cubicBezTo>
                    <a:cubicBezTo>
                      <a:pt x="60446" y="50176"/>
                      <a:pt x="60446" y="41776"/>
                      <a:pt x="55276" y="36575"/>
                    </a:cubicBezTo>
                    <a:lnTo>
                      <a:pt x="22272" y="3438"/>
                    </a:lnTo>
                    <a:cubicBezTo>
                      <a:pt x="16806" y="-1498"/>
                      <a:pt x="8373" y="-1068"/>
                      <a:pt x="3437" y="4398"/>
                    </a:cubicBezTo>
                    <a:cubicBezTo>
                      <a:pt x="-1158" y="9488"/>
                      <a:pt x="-1144" y="17233"/>
                      <a:pt x="3469" y="22307"/>
                    </a:cubicBezTo>
                    <a:close/>
                  </a:path>
                </a:pathLst>
              </a:custGeom>
              <a:grpFill/>
              <a:ln w="66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14D3869-E483-4A8D-919A-2C575FB8DBD1}"/>
                  </a:ext>
                </a:extLst>
              </p:cNvPr>
              <p:cNvSpPr/>
              <p:nvPr/>
            </p:nvSpPr>
            <p:spPr>
              <a:xfrm>
                <a:off x="8003206" y="2727746"/>
                <a:ext cx="58522" cy="58398"/>
              </a:xfrm>
              <a:custGeom>
                <a:avLst/>
                <a:gdLst>
                  <a:gd name="connsiteX0" fmla="*/ 13612 w 58522"/>
                  <a:gd name="connsiteY0" fmla="*/ 58385 h 58398"/>
                  <a:gd name="connsiteX1" fmla="*/ 23080 w 58522"/>
                  <a:gd name="connsiteY1" fmla="*/ 54451 h 58398"/>
                  <a:gd name="connsiteX2" fmla="*/ 56017 w 58522"/>
                  <a:gd name="connsiteY2" fmla="*/ 21114 h 58398"/>
                  <a:gd name="connsiteX3" fmla="*/ 52965 w 58522"/>
                  <a:gd name="connsiteY3" fmla="*/ 2504 h 58398"/>
                  <a:gd name="connsiteX4" fmla="*/ 37215 w 58522"/>
                  <a:gd name="connsiteY4" fmla="*/ 2645 h 58398"/>
                  <a:gd name="connsiteX5" fmla="*/ 3877 w 58522"/>
                  <a:gd name="connsiteY5" fmla="*/ 35982 h 58398"/>
                  <a:gd name="connsiteX6" fmla="*/ 3877 w 58522"/>
                  <a:gd name="connsiteY6" fmla="*/ 54785 h 58398"/>
                  <a:gd name="connsiteX7" fmla="*/ 13612 w 58522"/>
                  <a:gd name="connsiteY7" fmla="*/ 58385 h 5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22" h="58398">
                    <a:moveTo>
                      <a:pt x="13612" y="58385"/>
                    </a:moveTo>
                    <a:cubicBezTo>
                      <a:pt x="17166" y="58388"/>
                      <a:pt x="20574" y="56971"/>
                      <a:pt x="23080" y="54451"/>
                    </a:cubicBezTo>
                    <a:lnTo>
                      <a:pt x="56017" y="21114"/>
                    </a:lnTo>
                    <a:cubicBezTo>
                      <a:pt x="60313" y="15132"/>
                      <a:pt x="58947" y="6800"/>
                      <a:pt x="52965" y="2504"/>
                    </a:cubicBezTo>
                    <a:cubicBezTo>
                      <a:pt x="48245" y="-886"/>
                      <a:pt x="41874" y="-829"/>
                      <a:pt x="37215" y="2645"/>
                    </a:cubicBezTo>
                    <a:lnTo>
                      <a:pt x="3877" y="35982"/>
                    </a:lnTo>
                    <a:cubicBezTo>
                      <a:pt x="-1292" y="41184"/>
                      <a:pt x="-1292" y="49583"/>
                      <a:pt x="3877" y="54785"/>
                    </a:cubicBezTo>
                    <a:cubicBezTo>
                      <a:pt x="6503" y="57250"/>
                      <a:pt x="10014" y="58549"/>
                      <a:pt x="13612" y="58385"/>
                    </a:cubicBezTo>
                    <a:close/>
                  </a:path>
                </a:pathLst>
              </a:custGeom>
              <a:grpFill/>
              <a:ln w="66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87C5039-6DB5-4751-B14F-735229838B86}"/>
                  </a:ext>
                </a:extLst>
              </p:cNvPr>
              <p:cNvSpPr/>
              <p:nvPr/>
            </p:nvSpPr>
            <p:spPr>
              <a:xfrm>
                <a:off x="7600699" y="2897745"/>
                <a:ext cx="73342" cy="26670"/>
              </a:xfrm>
              <a:custGeom>
                <a:avLst/>
                <a:gdLst>
                  <a:gd name="connsiteX0" fmla="*/ 60008 w 73342"/>
                  <a:gd name="connsiteY0" fmla="*/ 0 h 26670"/>
                  <a:gd name="connsiteX1" fmla="*/ 13335 w 73342"/>
                  <a:gd name="connsiteY1" fmla="*/ 0 h 26670"/>
                  <a:gd name="connsiteX2" fmla="*/ 0 w 73342"/>
                  <a:gd name="connsiteY2" fmla="*/ 13335 h 26670"/>
                  <a:gd name="connsiteX3" fmla="*/ 13335 w 73342"/>
                  <a:gd name="connsiteY3" fmla="*/ 26670 h 26670"/>
                  <a:gd name="connsiteX4" fmla="*/ 60008 w 73342"/>
                  <a:gd name="connsiteY4" fmla="*/ 26670 h 26670"/>
                  <a:gd name="connsiteX5" fmla="*/ 73343 w 73342"/>
                  <a:gd name="connsiteY5" fmla="*/ 13335 h 26670"/>
                  <a:gd name="connsiteX6" fmla="*/ 60008 w 73342"/>
                  <a:gd name="connsiteY6" fmla="*/ 0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 h="26670">
                    <a:moveTo>
                      <a:pt x="60008" y="0"/>
                    </a:moveTo>
                    <a:lnTo>
                      <a:pt x="13335" y="0"/>
                    </a:lnTo>
                    <a:cubicBezTo>
                      <a:pt x="5970" y="0"/>
                      <a:pt x="0" y="5970"/>
                      <a:pt x="0" y="13335"/>
                    </a:cubicBezTo>
                    <a:cubicBezTo>
                      <a:pt x="0" y="20700"/>
                      <a:pt x="5970" y="26670"/>
                      <a:pt x="13335" y="26670"/>
                    </a:cubicBezTo>
                    <a:lnTo>
                      <a:pt x="60008" y="26670"/>
                    </a:lnTo>
                    <a:cubicBezTo>
                      <a:pt x="67372" y="26670"/>
                      <a:pt x="73343" y="20700"/>
                      <a:pt x="73343" y="13335"/>
                    </a:cubicBezTo>
                    <a:cubicBezTo>
                      <a:pt x="73343" y="5970"/>
                      <a:pt x="67372" y="0"/>
                      <a:pt x="60008" y="0"/>
                    </a:cubicBezTo>
                    <a:close/>
                  </a:path>
                </a:pathLst>
              </a:custGeom>
              <a:grpFill/>
              <a:ln w="664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1375F11-00FE-4FDD-BC50-8044A91A0CBA}"/>
                  </a:ext>
                </a:extLst>
              </p:cNvPr>
              <p:cNvSpPr/>
              <p:nvPr/>
            </p:nvSpPr>
            <p:spPr>
              <a:xfrm>
                <a:off x="7671913" y="3038823"/>
                <a:ext cx="59674" cy="60007"/>
              </a:xfrm>
              <a:custGeom>
                <a:avLst/>
                <a:gdLst>
                  <a:gd name="connsiteX0" fmla="*/ 37666 w 59674"/>
                  <a:gd name="connsiteY0" fmla="*/ 3206 h 60007"/>
                  <a:gd name="connsiteX1" fmla="*/ 4662 w 59674"/>
                  <a:gd name="connsiteY1" fmla="*/ 36544 h 60007"/>
                  <a:gd name="connsiteX2" fmla="*/ 3207 w 59674"/>
                  <a:gd name="connsiteY2" fmla="*/ 55346 h 60007"/>
                  <a:gd name="connsiteX3" fmla="*/ 22009 w 59674"/>
                  <a:gd name="connsiteY3" fmla="*/ 56801 h 60007"/>
                  <a:gd name="connsiteX4" fmla="*/ 23464 w 59674"/>
                  <a:gd name="connsiteY4" fmla="*/ 55346 h 60007"/>
                  <a:gd name="connsiteX5" fmla="*/ 56468 w 59674"/>
                  <a:gd name="connsiteY5" fmla="*/ 22009 h 60007"/>
                  <a:gd name="connsiteX6" fmla="*/ 55013 w 59674"/>
                  <a:gd name="connsiteY6" fmla="*/ 3206 h 60007"/>
                  <a:gd name="connsiteX7" fmla="*/ 37666 w 59674"/>
                  <a:gd name="connsiteY7" fmla="*/ 320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74" h="60007">
                    <a:moveTo>
                      <a:pt x="37666" y="3206"/>
                    </a:moveTo>
                    <a:lnTo>
                      <a:pt x="4662" y="36544"/>
                    </a:lnTo>
                    <a:cubicBezTo>
                      <a:pt x="-932" y="41334"/>
                      <a:pt x="-1584" y="49752"/>
                      <a:pt x="3207" y="55346"/>
                    </a:cubicBezTo>
                    <a:cubicBezTo>
                      <a:pt x="7997" y="60940"/>
                      <a:pt x="16416" y="61591"/>
                      <a:pt x="22009" y="56801"/>
                    </a:cubicBezTo>
                    <a:cubicBezTo>
                      <a:pt x="22531" y="56354"/>
                      <a:pt x="23017" y="55868"/>
                      <a:pt x="23464" y="55346"/>
                    </a:cubicBezTo>
                    <a:lnTo>
                      <a:pt x="56468" y="22009"/>
                    </a:lnTo>
                    <a:cubicBezTo>
                      <a:pt x="61259" y="16415"/>
                      <a:pt x="60607" y="7997"/>
                      <a:pt x="55013" y="3206"/>
                    </a:cubicBezTo>
                    <a:cubicBezTo>
                      <a:pt x="50021" y="-1069"/>
                      <a:pt x="42658" y="-1069"/>
                      <a:pt x="37666" y="3206"/>
                    </a:cubicBezTo>
                    <a:close/>
                  </a:path>
                </a:pathLst>
              </a:custGeom>
              <a:grpFill/>
              <a:ln w="664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889B7A5-9DF2-4EA5-8C03-2BA704F1E4AD}"/>
                  </a:ext>
                </a:extLst>
              </p:cNvPr>
              <p:cNvSpPr/>
              <p:nvPr/>
            </p:nvSpPr>
            <p:spPr>
              <a:xfrm>
                <a:off x="8003053" y="3035097"/>
                <a:ext cx="61282" cy="61338"/>
              </a:xfrm>
              <a:custGeom>
                <a:avLst/>
                <a:gdLst>
                  <a:gd name="connsiteX0" fmla="*/ 23233 w 61282"/>
                  <a:gd name="connsiteY0" fmla="*/ 4398 h 61338"/>
                  <a:gd name="connsiteX1" fmla="*/ 4398 w 61282"/>
                  <a:gd name="connsiteY1" fmla="*/ 3438 h 61338"/>
                  <a:gd name="connsiteX2" fmla="*/ 3437 w 61282"/>
                  <a:gd name="connsiteY2" fmla="*/ 22272 h 61338"/>
                  <a:gd name="connsiteX3" fmla="*/ 4364 w 61282"/>
                  <a:gd name="connsiteY3" fmla="*/ 23201 h 61338"/>
                  <a:gd name="connsiteX4" fmla="*/ 37701 w 61282"/>
                  <a:gd name="connsiteY4" fmla="*/ 56538 h 61338"/>
                  <a:gd name="connsiteX5" fmla="*/ 56482 w 61282"/>
                  <a:gd name="connsiteY5" fmla="*/ 58249 h 61338"/>
                  <a:gd name="connsiteX6" fmla="*/ 58193 w 61282"/>
                  <a:gd name="connsiteY6" fmla="*/ 39469 h 61338"/>
                  <a:gd name="connsiteX7" fmla="*/ 56037 w 61282"/>
                  <a:gd name="connsiteY7" fmla="*/ 37402 h 6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82" h="61338">
                    <a:moveTo>
                      <a:pt x="23233" y="4398"/>
                    </a:moveTo>
                    <a:cubicBezTo>
                      <a:pt x="18297" y="-1068"/>
                      <a:pt x="9865" y="-1498"/>
                      <a:pt x="4398" y="3438"/>
                    </a:cubicBezTo>
                    <a:cubicBezTo>
                      <a:pt x="-1068" y="8373"/>
                      <a:pt x="-1498" y="16805"/>
                      <a:pt x="3437" y="22272"/>
                    </a:cubicBezTo>
                    <a:cubicBezTo>
                      <a:pt x="3731" y="22596"/>
                      <a:pt x="4040" y="22907"/>
                      <a:pt x="4364" y="23201"/>
                    </a:cubicBezTo>
                    <a:lnTo>
                      <a:pt x="37701" y="56538"/>
                    </a:lnTo>
                    <a:cubicBezTo>
                      <a:pt x="42415" y="62197"/>
                      <a:pt x="50823" y="62963"/>
                      <a:pt x="56482" y="58249"/>
                    </a:cubicBezTo>
                    <a:cubicBezTo>
                      <a:pt x="62141" y="53536"/>
                      <a:pt x="62906" y="45127"/>
                      <a:pt x="58193" y="39469"/>
                    </a:cubicBezTo>
                    <a:cubicBezTo>
                      <a:pt x="57554" y="38701"/>
                      <a:pt x="56831" y="38009"/>
                      <a:pt x="56037" y="37402"/>
                    </a:cubicBezTo>
                    <a:close/>
                  </a:path>
                </a:pathLst>
              </a:custGeom>
              <a:grpFill/>
              <a:ln w="664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DC84790-74C4-40ED-B707-50600DC96DB7}"/>
                  </a:ext>
                </a:extLst>
              </p:cNvPr>
              <p:cNvSpPr/>
              <p:nvPr/>
            </p:nvSpPr>
            <p:spPr>
              <a:xfrm>
                <a:off x="8059090" y="2897278"/>
                <a:ext cx="73342" cy="26670"/>
              </a:xfrm>
              <a:custGeom>
                <a:avLst/>
                <a:gdLst>
                  <a:gd name="connsiteX0" fmla="*/ 60008 w 73342"/>
                  <a:gd name="connsiteY0" fmla="*/ 0 h 26670"/>
                  <a:gd name="connsiteX1" fmla="*/ 13335 w 73342"/>
                  <a:gd name="connsiteY1" fmla="*/ 0 h 26670"/>
                  <a:gd name="connsiteX2" fmla="*/ 0 w 73342"/>
                  <a:gd name="connsiteY2" fmla="*/ 13335 h 26670"/>
                  <a:gd name="connsiteX3" fmla="*/ 13335 w 73342"/>
                  <a:gd name="connsiteY3" fmla="*/ 26670 h 26670"/>
                  <a:gd name="connsiteX4" fmla="*/ 60008 w 73342"/>
                  <a:gd name="connsiteY4" fmla="*/ 26670 h 26670"/>
                  <a:gd name="connsiteX5" fmla="*/ 73343 w 73342"/>
                  <a:gd name="connsiteY5" fmla="*/ 13335 h 26670"/>
                  <a:gd name="connsiteX6" fmla="*/ 60008 w 73342"/>
                  <a:gd name="connsiteY6" fmla="*/ 0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 h="26670">
                    <a:moveTo>
                      <a:pt x="60008" y="0"/>
                    </a:moveTo>
                    <a:lnTo>
                      <a:pt x="13335" y="0"/>
                    </a:lnTo>
                    <a:cubicBezTo>
                      <a:pt x="5970" y="0"/>
                      <a:pt x="0" y="5970"/>
                      <a:pt x="0" y="13335"/>
                    </a:cubicBezTo>
                    <a:cubicBezTo>
                      <a:pt x="0" y="20700"/>
                      <a:pt x="5970" y="26670"/>
                      <a:pt x="13335" y="26670"/>
                    </a:cubicBezTo>
                    <a:lnTo>
                      <a:pt x="60008" y="26670"/>
                    </a:lnTo>
                    <a:cubicBezTo>
                      <a:pt x="67372" y="26670"/>
                      <a:pt x="73343" y="20700"/>
                      <a:pt x="73343" y="13335"/>
                    </a:cubicBezTo>
                    <a:cubicBezTo>
                      <a:pt x="73343" y="5970"/>
                      <a:pt x="67372" y="0"/>
                      <a:pt x="60008" y="0"/>
                    </a:cubicBezTo>
                    <a:close/>
                  </a:path>
                </a:pathLst>
              </a:custGeom>
              <a:grpFill/>
              <a:ln w="6648" cap="flat">
                <a:noFill/>
                <a:prstDash val="solid"/>
                <a:miter/>
              </a:ln>
            </p:spPr>
            <p:txBody>
              <a:bodyPr rtlCol="0" anchor="ctr"/>
              <a:lstStyle/>
              <a:p>
                <a:endParaRPr lang="en-US"/>
              </a:p>
            </p:txBody>
          </p:sp>
        </p:grpSp>
      </p:grpSp>
      <p:sp>
        <p:nvSpPr>
          <p:cNvPr id="124" name="TextBox 123">
            <a:extLst>
              <a:ext uri="{FF2B5EF4-FFF2-40B4-BE49-F238E27FC236}">
                <a16:creationId xmlns:a16="http://schemas.microsoft.com/office/drawing/2014/main" id="{9A0C1F24-5A4F-4059-AA0A-9B2474B37DE6}"/>
              </a:ext>
            </a:extLst>
          </p:cNvPr>
          <p:cNvSpPr txBox="1"/>
          <p:nvPr/>
        </p:nvSpPr>
        <p:spPr>
          <a:xfrm>
            <a:off x="2083973" y="1185128"/>
            <a:ext cx="2777755" cy="338554"/>
          </a:xfrm>
          <a:prstGeom prst="rect">
            <a:avLst/>
          </a:prstGeom>
          <a:noFill/>
        </p:spPr>
        <p:txBody>
          <a:bodyPr wrap="square" lIns="0" rIns="0" rtlCol="0" anchor="b">
            <a:spAutoFit/>
          </a:bodyPr>
          <a:lstStyle/>
          <a:p>
            <a:pPr algn="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Empanlements</a:t>
            </a:r>
          </a:p>
        </p:txBody>
      </p:sp>
      <p:sp>
        <p:nvSpPr>
          <p:cNvPr id="125" name="TextBox 124">
            <a:extLst>
              <a:ext uri="{FF2B5EF4-FFF2-40B4-BE49-F238E27FC236}">
                <a16:creationId xmlns:a16="http://schemas.microsoft.com/office/drawing/2014/main" id="{32D5429C-AFCA-45EF-A232-F8F272E5F6EE}"/>
              </a:ext>
            </a:extLst>
          </p:cNvPr>
          <p:cNvSpPr txBox="1"/>
          <p:nvPr/>
        </p:nvSpPr>
        <p:spPr>
          <a:xfrm>
            <a:off x="1749232" y="2283138"/>
            <a:ext cx="2777755" cy="584775"/>
          </a:xfrm>
          <a:prstGeom prst="rect">
            <a:avLst/>
          </a:prstGeom>
          <a:noFill/>
        </p:spPr>
        <p:txBody>
          <a:bodyPr wrap="square" lIns="0" rIns="0" rtlCol="0" anchor="b">
            <a:spAutoFit/>
          </a:bodyPr>
          <a:lstStyle/>
          <a:p>
            <a:pPr algn="ct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Business Development Initiative</a:t>
            </a:r>
          </a:p>
        </p:txBody>
      </p:sp>
      <p:sp>
        <p:nvSpPr>
          <p:cNvPr id="127" name="TextBox 126">
            <a:extLst>
              <a:ext uri="{FF2B5EF4-FFF2-40B4-BE49-F238E27FC236}">
                <a16:creationId xmlns:a16="http://schemas.microsoft.com/office/drawing/2014/main" id="{4F4477B2-ADD2-45DD-9EE2-B6A952D00955}"/>
              </a:ext>
            </a:extLst>
          </p:cNvPr>
          <p:cNvSpPr txBox="1"/>
          <p:nvPr/>
        </p:nvSpPr>
        <p:spPr>
          <a:xfrm>
            <a:off x="5545443" y="5444216"/>
            <a:ext cx="1335514" cy="338554"/>
          </a:xfrm>
          <a:prstGeom prst="rect">
            <a:avLst/>
          </a:prstGeom>
          <a:noFill/>
        </p:spPr>
        <p:txBody>
          <a:bodyPr wrap="square" lIns="0" rIns="0" rtlCol="0" anchor="b">
            <a:spAutoFit/>
          </a:bodyPr>
          <a:lstStyle/>
          <a:p>
            <a:pPr algn="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Study Circles</a:t>
            </a:r>
          </a:p>
        </p:txBody>
      </p:sp>
      <p:sp>
        <p:nvSpPr>
          <p:cNvPr id="128" name="TextBox 127">
            <a:extLst>
              <a:ext uri="{FF2B5EF4-FFF2-40B4-BE49-F238E27FC236}">
                <a16:creationId xmlns:a16="http://schemas.microsoft.com/office/drawing/2014/main" id="{1DAC44FA-E66A-469B-AF2B-BF6D761DB146}"/>
              </a:ext>
            </a:extLst>
          </p:cNvPr>
          <p:cNvSpPr txBox="1"/>
          <p:nvPr/>
        </p:nvSpPr>
        <p:spPr>
          <a:xfrm>
            <a:off x="8098019" y="4292744"/>
            <a:ext cx="1333761" cy="338554"/>
          </a:xfrm>
          <a:prstGeom prst="rect">
            <a:avLst/>
          </a:prstGeom>
          <a:noFill/>
        </p:spPr>
        <p:txBody>
          <a:bodyPr wrap="square" lIns="0" rIns="0" rtlCol="0" anchor="b">
            <a:spAutoFit/>
          </a:bodyPr>
          <a:lstStyle/>
          <a:p>
            <a:pPr algn="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Social Media</a:t>
            </a:r>
          </a:p>
        </p:txBody>
      </p:sp>
      <p:sp>
        <p:nvSpPr>
          <p:cNvPr id="129" name="TextBox 128">
            <a:extLst>
              <a:ext uri="{FF2B5EF4-FFF2-40B4-BE49-F238E27FC236}">
                <a16:creationId xmlns:a16="http://schemas.microsoft.com/office/drawing/2014/main" id="{B97D9312-908E-4786-AA6D-E35F3617421C}"/>
              </a:ext>
            </a:extLst>
          </p:cNvPr>
          <p:cNvSpPr txBox="1"/>
          <p:nvPr/>
        </p:nvSpPr>
        <p:spPr>
          <a:xfrm>
            <a:off x="8348539" y="2482310"/>
            <a:ext cx="1610463" cy="338554"/>
          </a:xfrm>
          <a:prstGeom prst="rect">
            <a:avLst/>
          </a:prstGeom>
          <a:noFill/>
        </p:spPr>
        <p:txBody>
          <a:bodyPr wrap="square" lIns="0" rIns="0" rtlCol="0" anchor="b">
            <a:spAutoFit/>
          </a:bodyPr>
          <a:lstStyle/>
          <a:p>
            <a:pPr algn="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Word of Mouth</a:t>
            </a:r>
          </a:p>
        </p:txBody>
      </p:sp>
      <p:sp>
        <p:nvSpPr>
          <p:cNvPr id="130" name="TextBox 129">
            <a:extLst>
              <a:ext uri="{FF2B5EF4-FFF2-40B4-BE49-F238E27FC236}">
                <a16:creationId xmlns:a16="http://schemas.microsoft.com/office/drawing/2014/main" id="{E9D9DE2B-8E97-46E7-9ACF-D0B242870237}"/>
              </a:ext>
            </a:extLst>
          </p:cNvPr>
          <p:cNvSpPr txBox="1"/>
          <p:nvPr/>
        </p:nvSpPr>
        <p:spPr>
          <a:xfrm>
            <a:off x="7709102" y="1096129"/>
            <a:ext cx="2289051" cy="338554"/>
          </a:xfrm>
          <a:prstGeom prst="rect">
            <a:avLst/>
          </a:prstGeom>
          <a:noFill/>
        </p:spPr>
        <p:txBody>
          <a:bodyPr wrap="square" lIns="0" rIns="0" rtlCol="0" anchor="b">
            <a:spAutoFit/>
          </a:bodyPr>
          <a:lstStyle/>
          <a:p>
            <a:pPr algn="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Speaking in Public Forum</a:t>
            </a:r>
          </a:p>
        </p:txBody>
      </p:sp>
      <p:sp>
        <p:nvSpPr>
          <p:cNvPr id="131" name="TextBox 130">
            <a:extLst>
              <a:ext uri="{FF2B5EF4-FFF2-40B4-BE49-F238E27FC236}">
                <a16:creationId xmlns:a16="http://schemas.microsoft.com/office/drawing/2014/main" id="{79A1C432-4B3E-44CD-8FE2-D1F811D73F4F}"/>
              </a:ext>
            </a:extLst>
          </p:cNvPr>
          <p:cNvSpPr txBox="1"/>
          <p:nvPr/>
        </p:nvSpPr>
        <p:spPr>
          <a:xfrm>
            <a:off x="3020442" y="4253192"/>
            <a:ext cx="1671172" cy="584775"/>
          </a:xfrm>
          <a:prstGeom prst="rect">
            <a:avLst/>
          </a:prstGeom>
          <a:noFill/>
        </p:spPr>
        <p:txBody>
          <a:bodyPr wrap="square" lIns="0" rIns="0" rtlCol="0" anchor="b">
            <a:spAutoFit/>
          </a:bodyPr>
          <a:lstStyle/>
          <a:p>
            <a:pPr algn="ctr"/>
            <a:r>
              <a:rPr lang="en-US" sz="1600" b="1" noProof="1">
                <a:solidFill>
                  <a:srgbClr val="0070C0"/>
                </a:solidFill>
                <a:latin typeface="Source Sans Pro" panose="020B0503030403020204" pitchFamily="34" charset="0"/>
                <a:ea typeface="Source Sans Pro" panose="020B0503030403020204" pitchFamily="34" charset="0"/>
                <a:cs typeface="Tahoma" panose="020B0604030504040204" pitchFamily="34" charset="0"/>
              </a:rPr>
              <a:t>Domestic/ Global Networking</a:t>
            </a:r>
          </a:p>
        </p:txBody>
      </p:sp>
      <p:pic>
        <p:nvPicPr>
          <p:cNvPr id="3" name="Graphic 2" descr="Marketing with solid fill">
            <a:extLst>
              <a:ext uri="{FF2B5EF4-FFF2-40B4-BE49-F238E27FC236}">
                <a16:creationId xmlns:a16="http://schemas.microsoft.com/office/drawing/2014/main" id="{A5FA3D28-B08E-1FC3-026B-D10D8FA3AA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8902" y="1347505"/>
            <a:ext cx="663785" cy="663785"/>
          </a:xfrm>
          <a:prstGeom prst="rect">
            <a:avLst/>
          </a:prstGeom>
        </p:spPr>
      </p:pic>
      <p:pic>
        <p:nvPicPr>
          <p:cNvPr id="7" name="Graphic 6" descr="Group of men with solid fill">
            <a:extLst>
              <a:ext uri="{FF2B5EF4-FFF2-40B4-BE49-F238E27FC236}">
                <a16:creationId xmlns:a16="http://schemas.microsoft.com/office/drawing/2014/main" id="{382A320B-6FF0-7443-4CEF-1E1AA0954C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7746" y="2326213"/>
            <a:ext cx="710156" cy="710156"/>
          </a:xfrm>
          <a:prstGeom prst="rect">
            <a:avLst/>
          </a:prstGeom>
        </p:spPr>
      </p:pic>
      <p:pic>
        <p:nvPicPr>
          <p:cNvPr id="9" name="Graphic 8" descr="Online Network with solid fill">
            <a:extLst>
              <a:ext uri="{FF2B5EF4-FFF2-40B4-BE49-F238E27FC236}">
                <a16:creationId xmlns:a16="http://schemas.microsoft.com/office/drawing/2014/main" id="{D72F90E4-260E-64F2-C573-6DEFDA91B4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177" y="3712150"/>
            <a:ext cx="759215" cy="759215"/>
          </a:xfrm>
          <a:prstGeom prst="rect">
            <a:avLst/>
          </a:prstGeom>
        </p:spPr>
      </p:pic>
      <p:pic>
        <p:nvPicPr>
          <p:cNvPr id="11" name="Graphic 10" descr="Users with solid fill">
            <a:extLst>
              <a:ext uri="{FF2B5EF4-FFF2-40B4-BE49-F238E27FC236}">
                <a16:creationId xmlns:a16="http://schemas.microsoft.com/office/drawing/2014/main" id="{11BF89E6-2800-3344-621C-2AEBA01136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3922" y="4403978"/>
            <a:ext cx="575212" cy="575212"/>
          </a:xfrm>
          <a:prstGeom prst="rect">
            <a:avLst/>
          </a:prstGeom>
        </p:spPr>
      </p:pic>
      <p:pic>
        <p:nvPicPr>
          <p:cNvPr id="13" name="Graphic 12" descr="Influencer with solid fill">
            <a:extLst>
              <a:ext uri="{FF2B5EF4-FFF2-40B4-BE49-F238E27FC236}">
                <a16:creationId xmlns:a16="http://schemas.microsoft.com/office/drawing/2014/main" id="{2DC8F174-7B09-89E4-783D-8CB6902840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64745" y="3770743"/>
            <a:ext cx="651693" cy="651693"/>
          </a:xfrm>
          <a:prstGeom prst="rect">
            <a:avLst/>
          </a:prstGeom>
        </p:spPr>
      </p:pic>
      <p:pic>
        <p:nvPicPr>
          <p:cNvPr id="15" name="Graphic 14" descr="Briefcase with solid fill">
            <a:extLst>
              <a:ext uri="{FF2B5EF4-FFF2-40B4-BE49-F238E27FC236}">
                <a16:creationId xmlns:a16="http://schemas.microsoft.com/office/drawing/2014/main" id="{47014077-BBB2-A7EE-11A0-53888F1EAC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64274" y="2416833"/>
            <a:ext cx="516361" cy="516361"/>
          </a:xfrm>
          <a:prstGeom prst="rect">
            <a:avLst/>
          </a:prstGeom>
        </p:spPr>
      </p:pic>
      <p:pic>
        <p:nvPicPr>
          <p:cNvPr id="17" name="Graphic 16" descr="Handshake with solid fill">
            <a:extLst>
              <a:ext uri="{FF2B5EF4-FFF2-40B4-BE49-F238E27FC236}">
                <a16:creationId xmlns:a16="http://schemas.microsoft.com/office/drawing/2014/main" id="{CF1CCFD9-2D3D-B3C0-FF88-AC66C8AE7F5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48873" y="1394104"/>
            <a:ext cx="739805" cy="739805"/>
          </a:xfrm>
          <a:prstGeom prst="rect">
            <a:avLst/>
          </a:prstGeom>
        </p:spPr>
      </p:pic>
      <p:graphicFrame>
        <p:nvGraphicFramePr>
          <p:cNvPr id="2" name="Table 22">
            <a:extLst>
              <a:ext uri="{FF2B5EF4-FFF2-40B4-BE49-F238E27FC236}">
                <a16:creationId xmlns:a16="http://schemas.microsoft.com/office/drawing/2014/main" id="{0F8D6392-DA78-0456-6A87-99E5ABAA5073}"/>
              </a:ext>
            </a:extLst>
          </p:cNvPr>
          <p:cNvGraphicFramePr>
            <a:graphicFrameLocks noGrp="1"/>
          </p:cNvGraphicFramePr>
          <p:nvPr>
            <p:extLst>
              <p:ext uri="{D42A27DB-BD31-4B8C-83A1-F6EECF244321}">
                <p14:modId xmlns:p14="http://schemas.microsoft.com/office/powerpoint/2010/main" val="184952466"/>
              </p:ext>
            </p:extLst>
          </p:nvPr>
        </p:nvGraphicFramePr>
        <p:xfrm>
          <a:off x="367432" y="107133"/>
          <a:ext cx="11457136" cy="579120"/>
        </p:xfrm>
        <a:graphic>
          <a:graphicData uri="http://schemas.openxmlformats.org/drawingml/2006/table">
            <a:tbl>
              <a:tblPr firstRow="1" bandRow="1">
                <a:tableStyleId>{5940675A-B579-460E-94D1-54222C63F5DA}</a:tableStyleId>
              </a:tblPr>
              <a:tblGrid>
                <a:gridCol w="11457136">
                  <a:extLst>
                    <a:ext uri="{9D8B030D-6E8A-4147-A177-3AD203B41FA5}">
                      <a16:colId xmlns:a16="http://schemas.microsoft.com/office/drawing/2014/main" val="1786964616"/>
                    </a:ext>
                  </a:extLst>
                </a:gridCol>
              </a:tblGrid>
              <a:tr h="35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188DF4"/>
                          </a:solidFill>
                          <a:latin typeface="+mn-lt"/>
                          <a:ea typeface="Source Sans Pro" panose="020B0503030403020204" pitchFamily="34" charset="0"/>
                          <a:cs typeface="Tahoma" panose="020B0604030504040204" pitchFamily="34" charset="0"/>
                        </a:rPr>
                        <a:t>Clientele and Client Acquisition</a:t>
                      </a:r>
                      <a:endParaRPr lang="en-IN" sz="3200" b="1" dirty="0">
                        <a:solidFill>
                          <a:srgbClr val="188DF4"/>
                        </a:solidFill>
                        <a:latin typeface="+mn-lt"/>
                        <a:ea typeface="Source Sans Pro" panose="020B0503030403020204" pitchFamily="34" charset="0"/>
                        <a:cs typeface="Tahoma" panose="020B0604030504040204" pitchFamily="34" charset="0"/>
                      </a:endParaRPr>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1531039"/>
                  </a:ext>
                </a:extLst>
              </a:tr>
            </a:tbl>
          </a:graphicData>
        </a:graphic>
      </p:graphicFrame>
    </p:spTree>
    <p:extLst>
      <p:ext uri="{BB962C8B-B14F-4D97-AF65-F5344CB8AC3E}">
        <p14:creationId xmlns:p14="http://schemas.microsoft.com/office/powerpoint/2010/main" val="4194453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Slide Number Placeholder 4">
            <a:extLst>
              <a:ext uri="{FF2B5EF4-FFF2-40B4-BE49-F238E27FC236}">
                <a16:creationId xmlns:a16="http://schemas.microsoft.com/office/drawing/2014/main" id="{90939187-2D66-F3C7-FF15-67CC4DE069E9}"/>
              </a:ext>
            </a:extLst>
          </p:cNvPr>
          <p:cNvSpPr>
            <a:spLocks noGrp="1"/>
          </p:cNvSpPr>
          <p:nvPr>
            <p:ph type="sldNum" sz="quarter" idx="12"/>
          </p:nvPr>
        </p:nvSpPr>
        <p:spPr>
          <a:xfrm>
            <a:off x="8610600" y="6356350"/>
            <a:ext cx="2743200" cy="365125"/>
          </a:xfrm>
        </p:spPr>
        <p:txBody>
          <a:bodyPr/>
          <a:lstStyle/>
          <a:p>
            <a:pPr>
              <a:spcAft>
                <a:spcPts val="600"/>
              </a:spcAft>
            </a:pPr>
            <a:fld id="{2250050E-18BA-4694-BF77-3BE6898C3C68}" type="slidenum">
              <a:rPr lang="en-US" smtClean="0"/>
              <a:pPr>
                <a:spcAft>
                  <a:spcPts val="600"/>
                </a:spcAft>
              </a:pPr>
              <a:t>14</a:t>
            </a:fld>
            <a:endParaRPr lang="en-US"/>
          </a:p>
        </p:txBody>
      </p:sp>
      <p:sp>
        <p:nvSpPr>
          <p:cNvPr id="2" name="Slide Number Placeholder 1">
            <a:extLst>
              <a:ext uri="{FF2B5EF4-FFF2-40B4-BE49-F238E27FC236}">
                <a16:creationId xmlns:a16="http://schemas.microsoft.com/office/drawing/2014/main" id="{864E6205-CD31-3797-5884-C4848C62BCAC}"/>
              </a:ext>
            </a:extLst>
          </p:cNvPr>
          <p:cNvSpPr>
            <a:spLocks/>
          </p:cNvSpPr>
          <p:nvPr/>
        </p:nvSpPr>
        <p:spPr>
          <a:xfrm>
            <a:off x="11059939" y="1514516"/>
            <a:ext cx="295449" cy="248887"/>
          </a:xfrm>
          <a:prstGeom prst="rect">
            <a:avLst/>
          </a:prstGeom>
        </p:spPr>
        <p:txBody>
          <a:bodyPr/>
          <a:lstStyle/>
          <a:p>
            <a:pPr defTabSz="621792">
              <a:spcAft>
                <a:spcPts val="600"/>
              </a:spcAft>
            </a:pPr>
            <a:fld id="{D2CB5F1C-0FEA-BA42-B111-DCC8E6C04E9A}" type="slidenum">
              <a:rPr lang="en-US" sz="1224" kern="1200" smtClean="0">
                <a:solidFill>
                  <a:schemeClr val="tx1"/>
                </a:solidFill>
                <a:latin typeface="+mn-lt"/>
                <a:ea typeface="+mn-ea"/>
                <a:cs typeface="+mn-cs"/>
              </a:rPr>
              <a:pPr defTabSz="621792">
                <a:spcAft>
                  <a:spcPts val="600"/>
                </a:spcAft>
              </a:pPr>
              <a:t>14</a:t>
            </a:fld>
            <a:endParaRPr lang="en-US"/>
          </a:p>
        </p:txBody>
      </p:sp>
      <p:pic>
        <p:nvPicPr>
          <p:cNvPr id="4098" name="Picture 2" descr="No photo description available.">
            <a:extLst>
              <a:ext uri="{FF2B5EF4-FFF2-40B4-BE49-F238E27FC236}">
                <a16:creationId xmlns:a16="http://schemas.microsoft.com/office/drawing/2014/main" id="{6DD352E3-F683-2AAF-8118-F3998B10B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535" b="7231"/>
          <a:stretch/>
        </p:blipFill>
        <p:spPr bwMode="auto">
          <a:xfrm>
            <a:off x="7063386" y="1821689"/>
            <a:ext cx="4602986" cy="4336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09AD06-44B4-45D7-F7A6-EBD1310CA526}"/>
              </a:ext>
            </a:extLst>
          </p:cNvPr>
          <p:cNvSpPr txBox="1"/>
          <p:nvPr/>
        </p:nvSpPr>
        <p:spPr>
          <a:xfrm>
            <a:off x="1127530" y="3251380"/>
            <a:ext cx="4840828"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188DF4"/>
                </a:solidFill>
                <a:ea typeface="+mj-ea"/>
                <a:cs typeface="+mj-cs"/>
              </a:rPr>
              <a:t>Thank you !</a:t>
            </a:r>
          </a:p>
        </p:txBody>
      </p:sp>
      <p:sp>
        <p:nvSpPr>
          <p:cNvPr id="5" name="TextBox 4">
            <a:extLst>
              <a:ext uri="{FF2B5EF4-FFF2-40B4-BE49-F238E27FC236}">
                <a16:creationId xmlns:a16="http://schemas.microsoft.com/office/drawing/2014/main" id="{A95F1D26-17FE-F4EE-2C22-143A0C6EA5CD}"/>
              </a:ext>
            </a:extLst>
          </p:cNvPr>
          <p:cNvSpPr txBox="1"/>
          <p:nvPr/>
        </p:nvSpPr>
        <p:spPr>
          <a:xfrm>
            <a:off x="1113129" y="3990045"/>
            <a:ext cx="4840828"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188DF4"/>
                </a:solidFill>
                <a:ea typeface="+mj-ea"/>
                <a:cs typeface="+mj-cs"/>
              </a:rPr>
              <a:t>CA Mohit Dhand</a:t>
            </a:r>
          </a:p>
        </p:txBody>
      </p:sp>
      <p:sp>
        <p:nvSpPr>
          <p:cNvPr id="6" name="TextBox 5">
            <a:extLst>
              <a:ext uri="{FF2B5EF4-FFF2-40B4-BE49-F238E27FC236}">
                <a16:creationId xmlns:a16="http://schemas.microsoft.com/office/drawing/2014/main" id="{BDF908AA-BDDC-2EC5-2F67-2832D1E4AECD}"/>
              </a:ext>
            </a:extLst>
          </p:cNvPr>
          <p:cNvSpPr txBox="1"/>
          <p:nvPr/>
        </p:nvSpPr>
        <p:spPr>
          <a:xfrm>
            <a:off x="1113129" y="4482488"/>
            <a:ext cx="3536351"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188DF4"/>
                </a:solidFill>
                <a:ea typeface="+mj-ea"/>
                <a:cs typeface="+mj-cs"/>
              </a:rPr>
              <a:t>+91 89562 78566</a:t>
            </a:r>
          </a:p>
        </p:txBody>
      </p:sp>
      <p:sp>
        <p:nvSpPr>
          <p:cNvPr id="7" name="Freeform 9">
            <a:extLst>
              <a:ext uri="{FF2B5EF4-FFF2-40B4-BE49-F238E27FC236}">
                <a16:creationId xmlns:a16="http://schemas.microsoft.com/office/drawing/2014/main" id="{2F4C697E-BFA1-757B-4FCD-2563E1428363}"/>
              </a:ext>
            </a:extLst>
          </p:cNvPr>
          <p:cNvSpPr>
            <a:spLocks noEditPoints="1"/>
          </p:cNvSpPr>
          <p:nvPr/>
        </p:nvSpPr>
        <p:spPr bwMode="auto">
          <a:xfrm>
            <a:off x="454355" y="4582057"/>
            <a:ext cx="346298" cy="346298"/>
          </a:xfrm>
          <a:custGeom>
            <a:avLst/>
            <a:gdLst>
              <a:gd name="T0" fmla="*/ 337 w 353"/>
              <a:gd name="T1" fmla="*/ 160 h 353"/>
              <a:gd name="T2" fmla="*/ 353 w 353"/>
              <a:gd name="T3" fmla="*/ 160 h 353"/>
              <a:gd name="T4" fmla="*/ 185 w 353"/>
              <a:gd name="T5" fmla="*/ 8 h 353"/>
              <a:gd name="T6" fmla="*/ 193 w 353"/>
              <a:gd name="T7" fmla="*/ 96 h 353"/>
              <a:gd name="T8" fmla="*/ 265 w 353"/>
              <a:gd name="T9" fmla="*/ 168 h 353"/>
              <a:gd name="T10" fmla="*/ 193 w 353"/>
              <a:gd name="T11" fmla="*/ 80 h 353"/>
              <a:gd name="T12" fmla="*/ 193 w 353"/>
              <a:gd name="T13" fmla="*/ 96 h 353"/>
              <a:gd name="T14" fmla="*/ 209 w 353"/>
              <a:gd name="T15" fmla="*/ 160 h 353"/>
              <a:gd name="T16" fmla="*/ 177 w 353"/>
              <a:gd name="T17" fmla="*/ 160 h 353"/>
              <a:gd name="T18" fmla="*/ 353 w 353"/>
              <a:gd name="T19" fmla="*/ 280 h 353"/>
              <a:gd name="T20" fmla="*/ 342 w 353"/>
              <a:gd name="T21" fmla="*/ 260 h 353"/>
              <a:gd name="T22" fmla="*/ 257 w 353"/>
              <a:gd name="T23" fmla="*/ 200 h 353"/>
              <a:gd name="T24" fmla="*/ 223 w 353"/>
              <a:gd name="T25" fmla="*/ 224 h 353"/>
              <a:gd name="T26" fmla="*/ 212 w 353"/>
              <a:gd name="T27" fmla="*/ 230 h 353"/>
              <a:gd name="T28" fmla="*/ 198 w 353"/>
              <a:gd name="T29" fmla="*/ 223 h 353"/>
              <a:gd name="T30" fmla="*/ 130 w 353"/>
              <a:gd name="T31" fmla="*/ 155 h 353"/>
              <a:gd name="T32" fmla="*/ 129 w 353"/>
              <a:gd name="T33" fmla="*/ 129 h 353"/>
              <a:gd name="T34" fmla="*/ 148 w 353"/>
              <a:gd name="T35" fmla="*/ 110 h 353"/>
              <a:gd name="T36" fmla="*/ 146 w 353"/>
              <a:gd name="T37" fmla="*/ 79 h 353"/>
              <a:gd name="T38" fmla="*/ 89 w 353"/>
              <a:gd name="T39" fmla="*/ 7 h 353"/>
              <a:gd name="T40" fmla="*/ 0 w 353"/>
              <a:gd name="T41" fmla="*/ 84 h 353"/>
              <a:gd name="T42" fmla="*/ 8 w 353"/>
              <a:gd name="T43" fmla="*/ 120 h 353"/>
              <a:gd name="T44" fmla="*/ 233 w 353"/>
              <a:gd name="T45" fmla="*/ 345 h 353"/>
              <a:gd name="T46" fmla="*/ 353 w 353"/>
              <a:gd name="T47" fmla="*/ 281 h 353"/>
              <a:gd name="T48" fmla="*/ 269 w 353"/>
              <a:gd name="T49" fmla="*/ 337 h 353"/>
              <a:gd name="T50" fmla="*/ 237 w 353"/>
              <a:gd name="T51" fmla="*/ 329 h 353"/>
              <a:gd name="T52" fmla="*/ 23 w 353"/>
              <a:gd name="T53" fmla="*/ 113 h 353"/>
              <a:gd name="T54" fmla="*/ 72 w 353"/>
              <a:gd name="T55" fmla="*/ 16 h 353"/>
              <a:gd name="T56" fmla="*/ 79 w 353"/>
              <a:gd name="T57" fmla="*/ 19 h 353"/>
              <a:gd name="T58" fmla="*/ 133 w 353"/>
              <a:gd name="T59" fmla="*/ 89 h 353"/>
              <a:gd name="T60" fmla="*/ 137 w 353"/>
              <a:gd name="T61" fmla="*/ 96 h 353"/>
              <a:gd name="T62" fmla="*/ 118 w 353"/>
              <a:gd name="T63" fmla="*/ 118 h 353"/>
              <a:gd name="T64" fmla="*/ 107 w 353"/>
              <a:gd name="T65" fmla="*/ 141 h 353"/>
              <a:gd name="T66" fmla="*/ 117 w 353"/>
              <a:gd name="T67" fmla="*/ 164 h 353"/>
              <a:gd name="T68" fmla="*/ 189 w 353"/>
              <a:gd name="T69" fmla="*/ 237 h 353"/>
              <a:gd name="T70" fmla="*/ 234 w 353"/>
              <a:gd name="T71" fmla="*/ 236 h 353"/>
              <a:gd name="T72" fmla="*/ 253 w 353"/>
              <a:gd name="T73" fmla="*/ 217 h 353"/>
              <a:gd name="T74" fmla="*/ 263 w 353"/>
              <a:gd name="T75" fmla="*/ 219 h 353"/>
              <a:gd name="T76" fmla="*/ 332 w 353"/>
              <a:gd name="T77" fmla="*/ 273 h 353"/>
              <a:gd name="T78" fmla="*/ 335 w 353"/>
              <a:gd name="T79" fmla="*/ 275 h 353"/>
              <a:gd name="T80" fmla="*/ 337 w 353"/>
              <a:gd name="T81" fmla="*/ 2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 h="353">
                <a:moveTo>
                  <a:pt x="193" y="16"/>
                </a:moveTo>
                <a:cubicBezTo>
                  <a:pt x="273" y="16"/>
                  <a:pt x="337" y="80"/>
                  <a:pt x="337" y="160"/>
                </a:cubicBezTo>
                <a:cubicBezTo>
                  <a:pt x="337" y="165"/>
                  <a:pt x="341" y="168"/>
                  <a:pt x="345" y="168"/>
                </a:cubicBezTo>
                <a:cubicBezTo>
                  <a:pt x="350" y="168"/>
                  <a:pt x="353" y="165"/>
                  <a:pt x="353" y="160"/>
                </a:cubicBezTo>
                <a:cubicBezTo>
                  <a:pt x="353" y="71"/>
                  <a:pt x="282" y="0"/>
                  <a:pt x="193" y="0"/>
                </a:cubicBezTo>
                <a:cubicBezTo>
                  <a:pt x="188" y="0"/>
                  <a:pt x="185" y="3"/>
                  <a:pt x="185" y="8"/>
                </a:cubicBezTo>
                <a:cubicBezTo>
                  <a:pt x="185" y="12"/>
                  <a:pt x="188" y="16"/>
                  <a:pt x="193" y="16"/>
                </a:cubicBezTo>
                <a:moveTo>
                  <a:pt x="193" y="96"/>
                </a:moveTo>
                <a:cubicBezTo>
                  <a:pt x="228" y="96"/>
                  <a:pt x="257" y="125"/>
                  <a:pt x="257" y="160"/>
                </a:cubicBezTo>
                <a:cubicBezTo>
                  <a:pt x="257" y="165"/>
                  <a:pt x="261" y="168"/>
                  <a:pt x="265" y="168"/>
                </a:cubicBezTo>
                <a:cubicBezTo>
                  <a:pt x="270" y="168"/>
                  <a:pt x="273" y="165"/>
                  <a:pt x="273" y="160"/>
                </a:cubicBezTo>
                <a:cubicBezTo>
                  <a:pt x="273" y="116"/>
                  <a:pt x="237" y="80"/>
                  <a:pt x="193" y="80"/>
                </a:cubicBezTo>
                <a:cubicBezTo>
                  <a:pt x="188" y="80"/>
                  <a:pt x="185" y="83"/>
                  <a:pt x="185" y="88"/>
                </a:cubicBezTo>
                <a:cubicBezTo>
                  <a:pt x="185" y="92"/>
                  <a:pt x="188" y="96"/>
                  <a:pt x="193" y="96"/>
                </a:cubicBezTo>
                <a:moveTo>
                  <a:pt x="193" y="176"/>
                </a:moveTo>
                <a:cubicBezTo>
                  <a:pt x="202" y="176"/>
                  <a:pt x="209" y="169"/>
                  <a:pt x="209" y="160"/>
                </a:cubicBezTo>
                <a:cubicBezTo>
                  <a:pt x="209" y="151"/>
                  <a:pt x="202" y="144"/>
                  <a:pt x="193" y="144"/>
                </a:cubicBezTo>
                <a:cubicBezTo>
                  <a:pt x="184" y="144"/>
                  <a:pt x="177" y="151"/>
                  <a:pt x="177" y="160"/>
                </a:cubicBezTo>
                <a:cubicBezTo>
                  <a:pt x="177" y="169"/>
                  <a:pt x="184" y="176"/>
                  <a:pt x="193" y="176"/>
                </a:cubicBezTo>
                <a:moveTo>
                  <a:pt x="353" y="280"/>
                </a:moveTo>
                <a:cubicBezTo>
                  <a:pt x="353" y="274"/>
                  <a:pt x="351" y="268"/>
                  <a:pt x="346" y="263"/>
                </a:cubicBezTo>
                <a:cubicBezTo>
                  <a:pt x="345" y="262"/>
                  <a:pt x="343" y="261"/>
                  <a:pt x="342" y="260"/>
                </a:cubicBezTo>
                <a:cubicBezTo>
                  <a:pt x="274" y="207"/>
                  <a:pt x="274" y="207"/>
                  <a:pt x="274" y="207"/>
                </a:cubicBezTo>
                <a:cubicBezTo>
                  <a:pt x="270" y="203"/>
                  <a:pt x="264" y="200"/>
                  <a:pt x="257" y="200"/>
                </a:cubicBezTo>
                <a:cubicBezTo>
                  <a:pt x="251" y="200"/>
                  <a:pt x="246" y="202"/>
                  <a:pt x="242" y="205"/>
                </a:cubicBezTo>
                <a:cubicBezTo>
                  <a:pt x="223" y="224"/>
                  <a:pt x="223" y="224"/>
                  <a:pt x="223" y="224"/>
                </a:cubicBezTo>
                <a:cubicBezTo>
                  <a:pt x="223" y="224"/>
                  <a:pt x="223" y="224"/>
                  <a:pt x="223" y="224"/>
                </a:cubicBezTo>
                <a:cubicBezTo>
                  <a:pt x="221" y="227"/>
                  <a:pt x="216" y="230"/>
                  <a:pt x="212" y="230"/>
                </a:cubicBezTo>
                <a:cubicBezTo>
                  <a:pt x="206" y="230"/>
                  <a:pt x="201" y="227"/>
                  <a:pt x="198" y="223"/>
                </a:cubicBezTo>
                <a:cubicBezTo>
                  <a:pt x="198" y="223"/>
                  <a:pt x="198" y="223"/>
                  <a:pt x="198" y="223"/>
                </a:cubicBezTo>
                <a:cubicBezTo>
                  <a:pt x="172" y="204"/>
                  <a:pt x="149" y="181"/>
                  <a:pt x="130" y="155"/>
                </a:cubicBezTo>
                <a:cubicBezTo>
                  <a:pt x="130" y="155"/>
                  <a:pt x="130" y="155"/>
                  <a:pt x="130" y="155"/>
                </a:cubicBezTo>
                <a:cubicBezTo>
                  <a:pt x="126" y="152"/>
                  <a:pt x="123" y="147"/>
                  <a:pt x="123" y="141"/>
                </a:cubicBezTo>
                <a:cubicBezTo>
                  <a:pt x="123" y="136"/>
                  <a:pt x="125" y="132"/>
                  <a:pt x="129" y="129"/>
                </a:cubicBezTo>
                <a:cubicBezTo>
                  <a:pt x="129" y="129"/>
                  <a:pt x="129" y="129"/>
                  <a:pt x="129" y="129"/>
                </a:cubicBezTo>
                <a:cubicBezTo>
                  <a:pt x="148" y="110"/>
                  <a:pt x="148" y="110"/>
                  <a:pt x="148" y="110"/>
                </a:cubicBezTo>
                <a:cubicBezTo>
                  <a:pt x="151" y="106"/>
                  <a:pt x="153" y="101"/>
                  <a:pt x="153" y="96"/>
                </a:cubicBezTo>
                <a:cubicBezTo>
                  <a:pt x="153" y="89"/>
                  <a:pt x="150" y="83"/>
                  <a:pt x="146" y="79"/>
                </a:cubicBezTo>
                <a:cubicBezTo>
                  <a:pt x="93" y="11"/>
                  <a:pt x="93" y="11"/>
                  <a:pt x="93" y="11"/>
                </a:cubicBezTo>
                <a:cubicBezTo>
                  <a:pt x="92" y="9"/>
                  <a:pt x="91" y="8"/>
                  <a:pt x="89" y="7"/>
                </a:cubicBezTo>
                <a:cubicBezTo>
                  <a:pt x="85" y="2"/>
                  <a:pt x="79" y="0"/>
                  <a:pt x="72" y="0"/>
                </a:cubicBezTo>
                <a:cubicBezTo>
                  <a:pt x="40" y="0"/>
                  <a:pt x="0" y="37"/>
                  <a:pt x="0" y="84"/>
                </a:cubicBezTo>
                <a:cubicBezTo>
                  <a:pt x="0" y="97"/>
                  <a:pt x="3" y="109"/>
                  <a:pt x="8" y="120"/>
                </a:cubicBezTo>
                <a:cubicBezTo>
                  <a:pt x="8" y="120"/>
                  <a:pt x="8" y="120"/>
                  <a:pt x="8" y="120"/>
                </a:cubicBezTo>
                <a:cubicBezTo>
                  <a:pt x="56" y="216"/>
                  <a:pt x="137" y="297"/>
                  <a:pt x="233" y="345"/>
                </a:cubicBezTo>
                <a:cubicBezTo>
                  <a:pt x="233" y="345"/>
                  <a:pt x="233" y="345"/>
                  <a:pt x="233" y="345"/>
                </a:cubicBezTo>
                <a:cubicBezTo>
                  <a:pt x="244" y="350"/>
                  <a:pt x="256" y="353"/>
                  <a:pt x="269" y="353"/>
                </a:cubicBezTo>
                <a:cubicBezTo>
                  <a:pt x="316" y="353"/>
                  <a:pt x="353" y="313"/>
                  <a:pt x="353" y="281"/>
                </a:cubicBezTo>
                <a:cubicBezTo>
                  <a:pt x="353" y="281"/>
                  <a:pt x="353" y="280"/>
                  <a:pt x="353" y="280"/>
                </a:cubicBezTo>
                <a:close/>
                <a:moveTo>
                  <a:pt x="269" y="337"/>
                </a:moveTo>
                <a:cubicBezTo>
                  <a:pt x="259" y="337"/>
                  <a:pt x="249" y="335"/>
                  <a:pt x="240" y="330"/>
                </a:cubicBezTo>
                <a:cubicBezTo>
                  <a:pt x="239" y="330"/>
                  <a:pt x="238" y="329"/>
                  <a:pt x="237" y="329"/>
                </a:cubicBezTo>
                <a:cubicBezTo>
                  <a:pt x="146" y="283"/>
                  <a:pt x="70" y="207"/>
                  <a:pt x="24" y="116"/>
                </a:cubicBezTo>
                <a:cubicBezTo>
                  <a:pt x="24" y="115"/>
                  <a:pt x="23" y="114"/>
                  <a:pt x="23" y="113"/>
                </a:cubicBezTo>
                <a:cubicBezTo>
                  <a:pt x="18" y="104"/>
                  <a:pt x="16" y="94"/>
                  <a:pt x="16" y="84"/>
                </a:cubicBezTo>
                <a:cubicBezTo>
                  <a:pt x="16" y="45"/>
                  <a:pt x="50" y="16"/>
                  <a:pt x="72" y="16"/>
                </a:cubicBezTo>
                <a:cubicBezTo>
                  <a:pt x="75" y="16"/>
                  <a:pt x="77" y="17"/>
                  <a:pt x="78" y="18"/>
                </a:cubicBezTo>
                <a:cubicBezTo>
                  <a:pt x="78" y="18"/>
                  <a:pt x="79" y="19"/>
                  <a:pt x="79" y="19"/>
                </a:cubicBezTo>
                <a:cubicBezTo>
                  <a:pt x="79" y="20"/>
                  <a:pt x="80" y="20"/>
                  <a:pt x="80" y="21"/>
                </a:cubicBezTo>
                <a:cubicBezTo>
                  <a:pt x="133" y="89"/>
                  <a:pt x="133" y="89"/>
                  <a:pt x="133" y="89"/>
                </a:cubicBezTo>
                <a:cubicBezTo>
                  <a:pt x="133" y="89"/>
                  <a:pt x="134" y="90"/>
                  <a:pt x="134" y="90"/>
                </a:cubicBezTo>
                <a:cubicBezTo>
                  <a:pt x="135" y="91"/>
                  <a:pt x="137" y="93"/>
                  <a:pt x="137" y="96"/>
                </a:cubicBezTo>
                <a:cubicBezTo>
                  <a:pt x="137" y="97"/>
                  <a:pt x="136" y="99"/>
                  <a:pt x="135" y="100"/>
                </a:cubicBezTo>
                <a:cubicBezTo>
                  <a:pt x="118" y="118"/>
                  <a:pt x="118" y="118"/>
                  <a:pt x="118" y="118"/>
                </a:cubicBezTo>
                <a:cubicBezTo>
                  <a:pt x="117" y="118"/>
                  <a:pt x="117" y="118"/>
                  <a:pt x="117" y="118"/>
                </a:cubicBezTo>
                <a:cubicBezTo>
                  <a:pt x="111" y="124"/>
                  <a:pt x="107" y="132"/>
                  <a:pt x="107" y="141"/>
                </a:cubicBezTo>
                <a:cubicBezTo>
                  <a:pt x="107" y="150"/>
                  <a:pt x="110" y="158"/>
                  <a:pt x="116" y="163"/>
                </a:cubicBezTo>
                <a:cubicBezTo>
                  <a:pt x="116" y="164"/>
                  <a:pt x="116" y="164"/>
                  <a:pt x="117" y="164"/>
                </a:cubicBezTo>
                <a:cubicBezTo>
                  <a:pt x="136" y="192"/>
                  <a:pt x="161" y="216"/>
                  <a:pt x="189" y="236"/>
                </a:cubicBezTo>
                <a:cubicBezTo>
                  <a:pt x="189" y="236"/>
                  <a:pt x="189" y="236"/>
                  <a:pt x="189" y="237"/>
                </a:cubicBezTo>
                <a:cubicBezTo>
                  <a:pt x="195" y="242"/>
                  <a:pt x="203" y="246"/>
                  <a:pt x="212" y="246"/>
                </a:cubicBezTo>
                <a:cubicBezTo>
                  <a:pt x="220" y="246"/>
                  <a:pt x="228" y="242"/>
                  <a:pt x="234" y="236"/>
                </a:cubicBezTo>
                <a:cubicBezTo>
                  <a:pt x="234" y="236"/>
                  <a:pt x="235" y="236"/>
                  <a:pt x="235" y="236"/>
                </a:cubicBezTo>
                <a:cubicBezTo>
                  <a:pt x="253" y="217"/>
                  <a:pt x="253" y="217"/>
                  <a:pt x="253" y="217"/>
                </a:cubicBezTo>
                <a:cubicBezTo>
                  <a:pt x="254" y="217"/>
                  <a:pt x="255" y="216"/>
                  <a:pt x="257" y="216"/>
                </a:cubicBezTo>
                <a:cubicBezTo>
                  <a:pt x="260" y="216"/>
                  <a:pt x="262" y="218"/>
                  <a:pt x="263" y="219"/>
                </a:cubicBezTo>
                <a:cubicBezTo>
                  <a:pt x="263" y="219"/>
                  <a:pt x="264" y="219"/>
                  <a:pt x="264" y="220"/>
                </a:cubicBezTo>
                <a:cubicBezTo>
                  <a:pt x="332" y="273"/>
                  <a:pt x="332" y="273"/>
                  <a:pt x="332" y="273"/>
                </a:cubicBezTo>
                <a:cubicBezTo>
                  <a:pt x="332" y="273"/>
                  <a:pt x="333" y="273"/>
                  <a:pt x="333" y="274"/>
                </a:cubicBezTo>
                <a:cubicBezTo>
                  <a:pt x="334" y="274"/>
                  <a:pt x="335" y="275"/>
                  <a:pt x="335" y="275"/>
                </a:cubicBezTo>
                <a:cubicBezTo>
                  <a:pt x="336" y="276"/>
                  <a:pt x="337" y="278"/>
                  <a:pt x="337" y="280"/>
                </a:cubicBezTo>
                <a:cubicBezTo>
                  <a:pt x="337" y="281"/>
                  <a:pt x="337" y="281"/>
                  <a:pt x="337" y="282"/>
                </a:cubicBezTo>
                <a:cubicBezTo>
                  <a:pt x="336" y="304"/>
                  <a:pt x="307" y="337"/>
                  <a:pt x="269" y="33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0636C1-FCBB-D06C-459D-9FB3778129A9}"/>
              </a:ext>
            </a:extLst>
          </p:cNvPr>
          <p:cNvSpPr txBox="1"/>
          <p:nvPr/>
        </p:nvSpPr>
        <p:spPr>
          <a:xfrm>
            <a:off x="1127530" y="5006843"/>
            <a:ext cx="3598729" cy="369332"/>
          </a:xfrm>
          <a:prstGeom prst="rect">
            <a:avLst/>
          </a:prstGeom>
          <a:noFill/>
        </p:spPr>
        <p:txBody>
          <a:bodyPr wrap="square" lIns="0" tIns="0" rIns="0" bIns="0" rtlCol="0">
            <a:spAutoFit/>
          </a:bodyPr>
          <a:lstStyle/>
          <a:p>
            <a:pPr>
              <a:defRPr/>
            </a:pPr>
            <a:r>
              <a:rPr lang="en-US" sz="2400" b="1">
                <a:solidFill>
                  <a:srgbClr val="188DF4"/>
                </a:solidFill>
                <a:ea typeface="+mj-ea"/>
                <a:cs typeface="+mj-cs"/>
              </a:rPr>
              <a:t>camohitdhand@gmail.com</a:t>
            </a:r>
            <a:endParaRPr lang="en-US" sz="2400" b="1" dirty="0">
              <a:solidFill>
                <a:srgbClr val="188DF4"/>
              </a:solidFill>
              <a:ea typeface="+mj-ea"/>
              <a:cs typeface="+mj-cs"/>
            </a:endParaRPr>
          </a:p>
        </p:txBody>
      </p:sp>
      <p:sp>
        <p:nvSpPr>
          <p:cNvPr id="9" name="Freeform 30">
            <a:extLst>
              <a:ext uri="{FF2B5EF4-FFF2-40B4-BE49-F238E27FC236}">
                <a16:creationId xmlns:a16="http://schemas.microsoft.com/office/drawing/2014/main" id="{CCEC59CB-7B60-7475-797B-DC7166FE4575}"/>
              </a:ext>
            </a:extLst>
          </p:cNvPr>
          <p:cNvSpPr>
            <a:spLocks noEditPoints="1"/>
          </p:cNvSpPr>
          <p:nvPr/>
        </p:nvSpPr>
        <p:spPr bwMode="auto">
          <a:xfrm>
            <a:off x="525628" y="5052392"/>
            <a:ext cx="386131" cy="281464"/>
          </a:xfrm>
          <a:custGeom>
            <a:avLst/>
            <a:gdLst>
              <a:gd name="T0" fmla="*/ 321 w 353"/>
              <a:gd name="T1" fmla="*/ 0 h 256"/>
              <a:gd name="T2" fmla="*/ 32 w 353"/>
              <a:gd name="T3" fmla="*/ 0 h 256"/>
              <a:gd name="T4" fmla="*/ 0 w 353"/>
              <a:gd name="T5" fmla="*/ 32 h 256"/>
              <a:gd name="T6" fmla="*/ 0 w 353"/>
              <a:gd name="T7" fmla="*/ 224 h 256"/>
              <a:gd name="T8" fmla="*/ 32 w 353"/>
              <a:gd name="T9" fmla="*/ 256 h 256"/>
              <a:gd name="T10" fmla="*/ 321 w 353"/>
              <a:gd name="T11" fmla="*/ 256 h 256"/>
              <a:gd name="T12" fmla="*/ 353 w 353"/>
              <a:gd name="T13" fmla="*/ 224 h 256"/>
              <a:gd name="T14" fmla="*/ 353 w 353"/>
              <a:gd name="T15" fmla="*/ 32 h 256"/>
              <a:gd name="T16" fmla="*/ 321 w 353"/>
              <a:gd name="T17" fmla="*/ 0 h 256"/>
              <a:gd name="T18" fmla="*/ 32 w 353"/>
              <a:gd name="T19" fmla="*/ 16 h 256"/>
              <a:gd name="T20" fmla="*/ 321 w 353"/>
              <a:gd name="T21" fmla="*/ 16 h 256"/>
              <a:gd name="T22" fmla="*/ 326 w 353"/>
              <a:gd name="T23" fmla="*/ 17 h 256"/>
              <a:gd name="T24" fmla="*/ 187 w 353"/>
              <a:gd name="T25" fmla="*/ 156 h 256"/>
              <a:gd name="T26" fmla="*/ 176 w 353"/>
              <a:gd name="T27" fmla="*/ 160 h 256"/>
              <a:gd name="T28" fmla="*/ 165 w 353"/>
              <a:gd name="T29" fmla="*/ 156 h 256"/>
              <a:gd name="T30" fmla="*/ 26 w 353"/>
              <a:gd name="T31" fmla="*/ 17 h 256"/>
              <a:gd name="T32" fmla="*/ 32 w 353"/>
              <a:gd name="T33" fmla="*/ 16 h 256"/>
              <a:gd name="T34" fmla="*/ 16 w 353"/>
              <a:gd name="T35" fmla="*/ 224 h 256"/>
              <a:gd name="T36" fmla="*/ 16 w 353"/>
              <a:gd name="T37" fmla="*/ 32 h 256"/>
              <a:gd name="T38" fmla="*/ 16 w 353"/>
              <a:gd name="T39" fmla="*/ 29 h 256"/>
              <a:gd name="T40" fmla="*/ 115 w 353"/>
              <a:gd name="T41" fmla="*/ 128 h 256"/>
              <a:gd name="T42" fmla="*/ 16 w 353"/>
              <a:gd name="T43" fmla="*/ 227 h 256"/>
              <a:gd name="T44" fmla="*/ 16 w 353"/>
              <a:gd name="T45" fmla="*/ 224 h 256"/>
              <a:gd name="T46" fmla="*/ 321 w 353"/>
              <a:gd name="T47" fmla="*/ 240 h 256"/>
              <a:gd name="T48" fmla="*/ 32 w 353"/>
              <a:gd name="T49" fmla="*/ 240 h 256"/>
              <a:gd name="T50" fmla="*/ 26 w 353"/>
              <a:gd name="T51" fmla="*/ 239 h 256"/>
              <a:gd name="T52" fmla="*/ 126 w 353"/>
              <a:gd name="T53" fmla="*/ 139 h 256"/>
              <a:gd name="T54" fmla="*/ 154 w 353"/>
              <a:gd name="T55" fmla="*/ 167 h 256"/>
              <a:gd name="T56" fmla="*/ 176 w 353"/>
              <a:gd name="T57" fmla="*/ 176 h 256"/>
              <a:gd name="T58" fmla="*/ 198 w 353"/>
              <a:gd name="T59" fmla="*/ 167 h 256"/>
              <a:gd name="T60" fmla="*/ 226 w 353"/>
              <a:gd name="T61" fmla="*/ 139 h 256"/>
              <a:gd name="T62" fmla="*/ 326 w 353"/>
              <a:gd name="T63" fmla="*/ 239 h 256"/>
              <a:gd name="T64" fmla="*/ 321 w 353"/>
              <a:gd name="T65" fmla="*/ 240 h 256"/>
              <a:gd name="T66" fmla="*/ 337 w 353"/>
              <a:gd name="T67" fmla="*/ 224 h 256"/>
              <a:gd name="T68" fmla="*/ 336 w 353"/>
              <a:gd name="T69" fmla="*/ 227 h 256"/>
              <a:gd name="T70" fmla="*/ 237 w 353"/>
              <a:gd name="T71" fmla="*/ 128 h 256"/>
              <a:gd name="T72" fmla="*/ 336 w 353"/>
              <a:gd name="T73" fmla="*/ 29 h 256"/>
              <a:gd name="T74" fmla="*/ 337 w 353"/>
              <a:gd name="T75" fmla="*/ 32 h 256"/>
              <a:gd name="T76" fmla="*/ 337 w 353"/>
              <a:gd name="T7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 h="256">
                <a:moveTo>
                  <a:pt x="321" y="0"/>
                </a:moveTo>
                <a:cubicBezTo>
                  <a:pt x="32" y="0"/>
                  <a:pt x="32" y="0"/>
                  <a:pt x="32" y="0"/>
                </a:cubicBezTo>
                <a:cubicBezTo>
                  <a:pt x="14" y="0"/>
                  <a:pt x="0" y="14"/>
                  <a:pt x="0" y="32"/>
                </a:cubicBezTo>
                <a:cubicBezTo>
                  <a:pt x="0" y="224"/>
                  <a:pt x="0" y="224"/>
                  <a:pt x="0" y="224"/>
                </a:cubicBezTo>
                <a:cubicBezTo>
                  <a:pt x="0" y="242"/>
                  <a:pt x="14" y="256"/>
                  <a:pt x="32" y="256"/>
                </a:cubicBezTo>
                <a:cubicBezTo>
                  <a:pt x="321" y="256"/>
                  <a:pt x="321" y="256"/>
                  <a:pt x="321" y="256"/>
                </a:cubicBezTo>
                <a:cubicBezTo>
                  <a:pt x="338" y="256"/>
                  <a:pt x="353" y="242"/>
                  <a:pt x="353" y="224"/>
                </a:cubicBezTo>
                <a:cubicBezTo>
                  <a:pt x="353" y="32"/>
                  <a:pt x="353" y="32"/>
                  <a:pt x="353" y="32"/>
                </a:cubicBezTo>
                <a:cubicBezTo>
                  <a:pt x="353" y="14"/>
                  <a:pt x="338" y="0"/>
                  <a:pt x="321" y="0"/>
                </a:cubicBezTo>
                <a:moveTo>
                  <a:pt x="32" y="16"/>
                </a:moveTo>
                <a:cubicBezTo>
                  <a:pt x="321" y="16"/>
                  <a:pt x="321" y="16"/>
                  <a:pt x="321" y="16"/>
                </a:cubicBezTo>
                <a:cubicBezTo>
                  <a:pt x="323" y="16"/>
                  <a:pt x="324" y="16"/>
                  <a:pt x="326" y="17"/>
                </a:cubicBezTo>
                <a:cubicBezTo>
                  <a:pt x="187" y="156"/>
                  <a:pt x="187" y="156"/>
                  <a:pt x="187" y="156"/>
                </a:cubicBezTo>
                <a:cubicBezTo>
                  <a:pt x="184" y="158"/>
                  <a:pt x="180" y="160"/>
                  <a:pt x="176" y="160"/>
                </a:cubicBezTo>
                <a:cubicBezTo>
                  <a:pt x="172" y="160"/>
                  <a:pt x="168" y="158"/>
                  <a:pt x="165" y="156"/>
                </a:cubicBezTo>
                <a:cubicBezTo>
                  <a:pt x="26" y="17"/>
                  <a:pt x="26" y="17"/>
                  <a:pt x="26" y="17"/>
                </a:cubicBezTo>
                <a:cubicBezTo>
                  <a:pt x="28" y="16"/>
                  <a:pt x="30" y="16"/>
                  <a:pt x="32" y="16"/>
                </a:cubicBezTo>
                <a:moveTo>
                  <a:pt x="16" y="224"/>
                </a:moveTo>
                <a:cubicBezTo>
                  <a:pt x="16" y="32"/>
                  <a:pt x="16" y="32"/>
                  <a:pt x="16" y="32"/>
                </a:cubicBezTo>
                <a:cubicBezTo>
                  <a:pt x="16" y="31"/>
                  <a:pt x="16" y="30"/>
                  <a:pt x="16" y="29"/>
                </a:cubicBezTo>
                <a:cubicBezTo>
                  <a:pt x="115" y="128"/>
                  <a:pt x="115" y="128"/>
                  <a:pt x="115" y="128"/>
                </a:cubicBezTo>
                <a:cubicBezTo>
                  <a:pt x="16" y="227"/>
                  <a:pt x="16" y="227"/>
                  <a:pt x="16" y="227"/>
                </a:cubicBezTo>
                <a:cubicBezTo>
                  <a:pt x="16" y="226"/>
                  <a:pt x="16" y="225"/>
                  <a:pt x="16" y="224"/>
                </a:cubicBezTo>
                <a:moveTo>
                  <a:pt x="321" y="240"/>
                </a:moveTo>
                <a:cubicBezTo>
                  <a:pt x="32" y="240"/>
                  <a:pt x="32" y="240"/>
                  <a:pt x="32" y="240"/>
                </a:cubicBezTo>
                <a:cubicBezTo>
                  <a:pt x="30" y="240"/>
                  <a:pt x="28" y="240"/>
                  <a:pt x="26" y="239"/>
                </a:cubicBezTo>
                <a:cubicBezTo>
                  <a:pt x="126" y="139"/>
                  <a:pt x="126" y="139"/>
                  <a:pt x="126" y="139"/>
                </a:cubicBezTo>
                <a:cubicBezTo>
                  <a:pt x="154" y="167"/>
                  <a:pt x="154" y="167"/>
                  <a:pt x="154" y="167"/>
                </a:cubicBezTo>
                <a:cubicBezTo>
                  <a:pt x="160" y="173"/>
                  <a:pt x="168" y="176"/>
                  <a:pt x="176" y="176"/>
                </a:cubicBezTo>
                <a:cubicBezTo>
                  <a:pt x="184" y="176"/>
                  <a:pt x="192" y="173"/>
                  <a:pt x="198" y="167"/>
                </a:cubicBezTo>
                <a:cubicBezTo>
                  <a:pt x="226" y="139"/>
                  <a:pt x="226" y="139"/>
                  <a:pt x="226" y="139"/>
                </a:cubicBezTo>
                <a:cubicBezTo>
                  <a:pt x="326" y="239"/>
                  <a:pt x="326" y="239"/>
                  <a:pt x="326" y="239"/>
                </a:cubicBezTo>
                <a:cubicBezTo>
                  <a:pt x="324" y="240"/>
                  <a:pt x="323" y="240"/>
                  <a:pt x="321" y="240"/>
                </a:cubicBezTo>
                <a:moveTo>
                  <a:pt x="337" y="224"/>
                </a:moveTo>
                <a:cubicBezTo>
                  <a:pt x="337" y="225"/>
                  <a:pt x="337" y="226"/>
                  <a:pt x="336" y="227"/>
                </a:cubicBezTo>
                <a:cubicBezTo>
                  <a:pt x="237" y="128"/>
                  <a:pt x="237" y="128"/>
                  <a:pt x="237" y="128"/>
                </a:cubicBezTo>
                <a:cubicBezTo>
                  <a:pt x="336" y="29"/>
                  <a:pt x="336" y="29"/>
                  <a:pt x="336" y="29"/>
                </a:cubicBezTo>
                <a:cubicBezTo>
                  <a:pt x="337" y="30"/>
                  <a:pt x="337" y="31"/>
                  <a:pt x="337" y="32"/>
                </a:cubicBezTo>
                <a:lnTo>
                  <a:pt x="337" y="2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2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F1EF-B6B5-185F-009D-4D04A2FA3653}"/>
              </a:ext>
            </a:extLst>
          </p:cNvPr>
          <p:cNvSpPr>
            <a:spLocks noGrp="1"/>
          </p:cNvSpPr>
          <p:nvPr>
            <p:ph type="title"/>
          </p:nvPr>
        </p:nvSpPr>
        <p:spPr>
          <a:xfrm>
            <a:off x="1422835" y="557604"/>
            <a:ext cx="8961255" cy="387798"/>
          </a:xfrm>
        </p:spPr>
        <p:txBody>
          <a:bodyPr/>
          <a:lstStyle/>
          <a:p>
            <a:r>
              <a:rPr lang="en-US" sz="2800" b="1" dirty="0">
                <a:solidFill>
                  <a:srgbClr val="188DF4"/>
                </a:solidFill>
                <a:latin typeface="+mn-lt"/>
              </a:rPr>
              <a:t>Factors Affecting Business Environment</a:t>
            </a:r>
          </a:p>
        </p:txBody>
      </p:sp>
      <p:pic>
        <p:nvPicPr>
          <p:cNvPr id="4" name="Picture 3">
            <a:extLst>
              <a:ext uri="{FF2B5EF4-FFF2-40B4-BE49-F238E27FC236}">
                <a16:creationId xmlns:a16="http://schemas.microsoft.com/office/drawing/2014/main" id="{3163D7D7-463E-8781-EB34-2168A35D7182}"/>
              </a:ext>
            </a:extLst>
          </p:cNvPr>
          <p:cNvPicPr>
            <a:picLocks noChangeAspect="1"/>
          </p:cNvPicPr>
          <p:nvPr/>
        </p:nvPicPr>
        <p:blipFill>
          <a:blip r:embed="rId2">
            <a:clrChange>
              <a:clrFrom>
                <a:srgbClr val="FFFFFF"/>
              </a:clrFrom>
              <a:clrTo>
                <a:srgbClr val="FFFFFF">
                  <a:alpha val="0"/>
                </a:srgbClr>
              </a:clrTo>
            </a:clrChange>
            <a:alphaModFix/>
          </a:blip>
          <a:stretch>
            <a:fillRect/>
          </a:stretch>
        </p:blipFill>
        <p:spPr>
          <a:xfrm>
            <a:off x="241004" y="1915018"/>
            <a:ext cx="6570922" cy="3830473"/>
          </a:xfrm>
          <a:prstGeom prst="rect">
            <a:avLst/>
          </a:prstGeom>
        </p:spPr>
      </p:pic>
      <p:sp>
        <p:nvSpPr>
          <p:cNvPr id="6" name="TextBox 5">
            <a:extLst>
              <a:ext uri="{FF2B5EF4-FFF2-40B4-BE49-F238E27FC236}">
                <a16:creationId xmlns:a16="http://schemas.microsoft.com/office/drawing/2014/main" id="{8AA2EDAC-3106-8229-B167-A6447E1B7FFB}"/>
              </a:ext>
            </a:extLst>
          </p:cNvPr>
          <p:cNvSpPr txBox="1"/>
          <p:nvPr/>
        </p:nvSpPr>
        <p:spPr>
          <a:xfrm>
            <a:off x="7687904" y="1152598"/>
            <a:ext cx="4033919" cy="5355312"/>
          </a:xfrm>
          <a:prstGeom prst="rect">
            <a:avLst/>
          </a:prstGeom>
          <a:noFill/>
        </p:spPr>
        <p:txBody>
          <a:bodyPr wrap="square">
            <a:spAutoFit/>
          </a:bodyPr>
          <a:lstStyle/>
          <a:p>
            <a:r>
              <a:rPr lang="en-US" dirty="0"/>
              <a:t>When the business environment changes, it either</a:t>
            </a:r>
            <a:r>
              <a:rPr lang="en-US" b="1" dirty="0"/>
              <a:t> evolves to meet the business demand of its new world or it becomes extinct</a:t>
            </a:r>
            <a:r>
              <a:rPr lang="en-US" dirty="0"/>
              <a:t>. </a:t>
            </a:r>
          </a:p>
          <a:p>
            <a:r>
              <a:rPr lang="en-US" dirty="0"/>
              <a:t>In less then a decade, business world has </a:t>
            </a:r>
            <a:r>
              <a:rPr lang="en-US" b="1" dirty="0"/>
              <a:t>transformed</a:t>
            </a:r>
            <a:r>
              <a:rPr lang="en-US" dirty="0"/>
              <a:t> in all the aspects.</a:t>
            </a:r>
          </a:p>
          <a:p>
            <a:endParaRPr lang="en-US" dirty="0"/>
          </a:p>
          <a:p>
            <a:r>
              <a:rPr lang="en-US" dirty="0"/>
              <a:t>In order to </a:t>
            </a:r>
            <a:r>
              <a:rPr lang="en-US" b="1" dirty="0"/>
              <a:t>meet its governance, control and risk management responsibilities and improving operational efficiencies, the internal audit function plays a pivotal role </a:t>
            </a:r>
            <a:r>
              <a:rPr lang="en-US" dirty="0"/>
              <a:t>by providing continual review of business processes and risks, their operating effectiveness and valuable insights that would help the BOD and senior management to discharge their oversight duties more effectively, efficiently and in a timely manner.</a:t>
            </a:r>
          </a:p>
        </p:txBody>
      </p:sp>
      <p:sp>
        <p:nvSpPr>
          <p:cNvPr id="7" name="Slide Number Placeholder 6">
            <a:extLst>
              <a:ext uri="{FF2B5EF4-FFF2-40B4-BE49-F238E27FC236}">
                <a16:creationId xmlns:a16="http://schemas.microsoft.com/office/drawing/2014/main" id="{164C0643-1133-721A-F7FE-B5B268CF6675}"/>
              </a:ext>
            </a:extLst>
          </p:cNvPr>
          <p:cNvSpPr>
            <a:spLocks noGrp="1"/>
          </p:cNvSpPr>
          <p:nvPr>
            <p:ph type="sldNum" sz="quarter" idx="12"/>
          </p:nvPr>
        </p:nvSpPr>
        <p:spPr/>
        <p:txBody>
          <a:bodyPr/>
          <a:lstStyle/>
          <a:p>
            <a:fld id="{D2CB5F1C-0FEA-BA42-B111-DCC8E6C04E9A}" type="slidenum">
              <a:rPr lang="en-US" smtClean="0"/>
              <a:pPr/>
              <a:t>2</a:t>
            </a:fld>
            <a:endParaRPr lang="en-US" dirty="0"/>
          </a:p>
        </p:txBody>
      </p:sp>
    </p:spTree>
    <p:extLst>
      <p:ext uri="{BB962C8B-B14F-4D97-AF65-F5344CB8AC3E}">
        <p14:creationId xmlns:p14="http://schemas.microsoft.com/office/powerpoint/2010/main" val="97702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D2CB5F1C-0FEA-BA42-B111-DCC8E6C04E9A}" type="slidenum">
              <a:rPr lang="en-US" smtClean="0"/>
              <a:pPr/>
              <a:t>3</a:t>
            </a:fld>
            <a:endParaRPr lang="en-US" dirty="0"/>
          </a:p>
        </p:txBody>
      </p:sp>
      <p:sp>
        <p:nvSpPr>
          <p:cNvPr id="13" name="Title 12"/>
          <p:cNvSpPr>
            <a:spLocks noGrp="1"/>
          </p:cNvSpPr>
          <p:nvPr>
            <p:ph type="title"/>
          </p:nvPr>
        </p:nvSpPr>
        <p:spPr>
          <a:xfrm>
            <a:off x="1404424" y="548315"/>
            <a:ext cx="8961255" cy="443198"/>
          </a:xfrm>
        </p:spPr>
        <p:txBody>
          <a:bodyPr/>
          <a:lstStyle/>
          <a:p>
            <a:r>
              <a:rPr lang="en-US" sz="3200" b="1" dirty="0">
                <a:solidFill>
                  <a:srgbClr val="188DF4"/>
                </a:solidFill>
                <a:latin typeface="+mn-lt"/>
              </a:rPr>
              <a:t>Relationship - Risk, opportunity and Internal Audit</a:t>
            </a:r>
          </a:p>
        </p:txBody>
      </p:sp>
      <p:grpSp>
        <p:nvGrpSpPr>
          <p:cNvPr id="32" name="Group 31"/>
          <p:cNvGrpSpPr/>
          <p:nvPr/>
        </p:nvGrpSpPr>
        <p:grpSpPr>
          <a:xfrm>
            <a:off x="1521768" y="1574523"/>
            <a:ext cx="2534478" cy="4173131"/>
            <a:chOff x="1490870" y="1979476"/>
            <a:chExt cx="2534478" cy="4173131"/>
          </a:xfrm>
        </p:grpSpPr>
        <p:sp>
          <p:nvSpPr>
            <p:cNvPr id="26" name="Round Same Side Corner Rectangle 25"/>
            <p:cNvSpPr/>
            <p:nvPr/>
          </p:nvSpPr>
          <p:spPr>
            <a:xfrm>
              <a:off x="1490870" y="2568841"/>
              <a:ext cx="2534478" cy="3583766"/>
            </a:xfrm>
            <a:prstGeom prst="round2SameRect">
              <a:avLst>
                <a:gd name="adj1" fmla="val 5687"/>
                <a:gd name="adj2" fmla="val 0"/>
              </a:avLst>
            </a:prstGeom>
            <a:solidFill>
              <a:srgbClr val="419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97280" rtlCol="0" anchor="t" anchorCtr="0"/>
            <a:lstStyle/>
            <a:p>
              <a:pPr algn="ctr"/>
              <a:r>
                <a:rPr lang="en-US" sz="2400" b="1" dirty="0"/>
                <a:t>RISK</a:t>
              </a:r>
            </a:p>
            <a:p>
              <a:pPr algn="ctr">
                <a:spcBef>
                  <a:spcPts val="1800"/>
                </a:spcBef>
              </a:pPr>
              <a:r>
                <a:rPr lang="en-US" sz="2000" dirty="0"/>
                <a:t>For every risk there is an equal opportunity</a:t>
              </a:r>
            </a:p>
            <a:p>
              <a:pPr algn="ctr">
                <a:lnSpc>
                  <a:spcPct val="200000"/>
                </a:lnSpc>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693" y="1979476"/>
              <a:ext cx="1189518" cy="1189518"/>
            </a:xfrm>
            <a:prstGeom prst="ellipse">
              <a:avLst/>
            </a:prstGeom>
            <a:solidFill>
              <a:srgbClr val="60B1DA"/>
            </a:solidFill>
          </p:spPr>
        </p:pic>
      </p:grpSp>
      <p:grpSp>
        <p:nvGrpSpPr>
          <p:cNvPr id="31" name="Group 30"/>
          <p:cNvGrpSpPr/>
          <p:nvPr/>
        </p:nvGrpSpPr>
        <p:grpSpPr>
          <a:xfrm>
            <a:off x="4813312" y="1574523"/>
            <a:ext cx="2534478" cy="4173131"/>
            <a:chOff x="4813312" y="1979476"/>
            <a:chExt cx="2534478" cy="4173131"/>
          </a:xfrm>
        </p:grpSpPr>
        <p:sp>
          <p:nvSpPr>
            <p:cNvPr id="47" name="Round Same Side Corner Rectangle 46"/>
            <p:cNvSpPr/>
            <p:nvPr/>
          </p:nvSpPr>
          <p:spPr>
            <a:xfrm>
              <a:off x="4813312" y="2568841"/>
              <a:ext cx="2534478" cy="3583766"/>
            </a:xfrm>
            <a:prstGeom prst="round2SameRect">
              <a:avLst>
                <a:gd name="adj1" fmla="val 5687"/>
                <a:gd name="adj2" fmla="val 0"/>
              </a:avLst>
            </a:prstGeom>
            <a:solidFill>
              <a:srgbClr val="41A8AB"/>
            </a:solidFill>
            <a:ln>
              <a:noFill/>
            </a:ln>
          </p:spPr>
          <p:style>
            <a:lnRef idx="2">
              <a:schemeClr val="accent1">
                <a:shade val="50000"/>
              </a:schemeClr>
            </a:lnRef>
            <a:fillRef idx="1">
              <a:schemeClr val="accent1"/>
            </a:fillRef>
            <a:effectRef idx="0">
              <a:schemeClr val="accent1"/>
            </a:effectRef>
            <a:fontRef idx="minor">
              <a:schemeClr val="lt1"/>
            </a:fontRef>
          </p:style>
          <p:txBody>
            <a:bodyPr tIns="1097280" rtlCol="0" anchor="t" anchorCtr="0"/>
            <a:lstStyle/>
            <a:p>
              <a:pPr algn="ctr"/>
              <a:r>
                <a:rPr lang="en-US" sz="2400" b="1" dirty="0"/>
                <a:t>Opportunity</a:t>
              </a:r>
            </a:p>
            <a:p>
              <a:pPr algn="ctr">
                <a:spcBef>
                  <a:spcPts val="1800"/>
                </a:spcBef>
              </a:pPr>
              <a:r>
                <a:rPr lang="en-US" sz="2000" dirty="0"/>
                <a:t>Opportunity shadow’s Risk</a:t>
              </a:r>
            </a:p>
          </p:txBody>
        </p:sp>
        <p:grpSp>
          <p:nvGrpSpPr>
            <p:cNvPr id="25" name="Group 24"/>
            <p:cNvGrpSpPr/>
            <p:nvPr/>
          </p:nvGrpSpPr>
          <p:grpSpPr>
            <a:xfrm>
              <a:off x="5485791" y="1979476"/>
              <a:ext cx="1189518" cy="1189518"/>
              <a:chOff x="4211294" y="1979476"/>
              <a:chExt cx="1189518" cy="1189518"/>
            </a:xfrm>
            <a:solidFill>
              <a:srgbClr val="30C0AA"/>
            </a:solidFill>
          </p:grpSpPr>
          <p:sp>
            <p:nvSpPr>
              <p:cNvPr id="23" name="Oval 22"/>
              <p:cNvSpPr/>
              <p:nvPr/>
            </p:nvSpPr>
            <p:spPr>
              <a:xfrm>
                <a:off x="4211294" y="1979476"/>
                <a:ext cx="1189518" cy="11895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237" y="2187297"/>
                <a:ext cx="764626" cy="764626"/>
              </a:xfrm>
              <a:prstGeom prst="rect">
                <a:avLst/>
              </a:prstGeom>
              <a:grpFill/>
            </p:spPr>
          </p:pic>
        </p:grpSp>
      </p:grpSp>
      <p:grpSp>
        <p:nvGrpSpPr>
          <p:cNvPr id="30" name="Group 29"/>
          <p:cNvGrpSpPr/>
          <p:nvPr/>
        </p:nvGrpSpPr>
        <p:grpSpPr>
          <a:xfrm>
            <a:off x="8135754" y="1574522"/>
            <a:ext cx="2534478" cy="4173132"/>
            <a:chOff x="8135754" y="1979475"/>
            <a:chExt cx="2534478" cy="4173132"/>
          </a:xfrm>
        </p:grpSpPr>
        <p:sp>
          <p:nvSpPr>
            <p:cNvPr id="48" name="Round Same Side Corner Rectangle 47"/>
            <p:cNvSpPr/>
            <p:nvPr/>
          </p:nvSpPr>
          <p:spPr>
            <a:xfrm>
              <a:off x="8135754" y="2568841"/>
              <a:ext cx="2534478" cy="3583766"/>
            </a:xfrm>
            <a:prstGeom prst="round2SameRect">
              <a:avLst>
                <a:gd name="adj1" fmla="val 5687"/>
                <a:gd name="adj2" fmla="val 0"/>
              </a:avLst>
            </a:prstGeom>
            <a:solidFill>
              <a:srgbClr val="308BDB"/>
            </a:solidFill>
            <a:ln>
              <a:noFill/>
            </a:ln>
          </p:spPr>
          <p:style>
            <a:lnRef idx="2">
              <a:schemeClr val="accent1">
                <a:shade val="50000"/>
              </a:schemeClr>
            </a:lnRef>
            <a:fillRef idx="1">
              <a:schemeClr val="accent1"/>
            </a:fillRef>
            <a:effectRef idx="0">
              <a:schemeClr val="accent1"/>
            </a:effectRef>
            <a:fontRef idx="minor">
              <a:schemeClr val="lt1"/>
            </a:fontRef>
          </p:style>
          <p:txBody>
            <a:bodyPr tIns="1097280" rtlCol="0" anchor="t" anchorCtr="0"/>
            <a:lstStyle/>
            <a:p>
              <a:pPr algn="ctr"/>
              <a:r>
                <a:rPr lang="en-US" sz="2400" b="1" dirty="0"/>
                <a:t>Internal Audit</a:t>
              </a:r>
            </a:p>
            <a:p>
              <a:pPr algn="ctr"/>
              <a:r>
                <a:rPr lang="en-US" sz="2000" dirty="0"/>
                <a:t>Essential provider of both assurance and advisory service</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891" y="1979475"/>
              <a:ext cx="1197733" cy="1197733"/>
            </a:xfrm>
            <a:prstGeom prst="rect">
              <a:avLst/>
            </a:prstGeom>
          </p:spPr>
        </p:pic>
      </p:grpSp>
      <p:sp>
        <p:nvSpPr>
          <p:cNvPr id="17" name="TextBox 16">
            <a:extLst>
              <a:ext uri="{FF2B5EF4-FFF2-40B4-BE49-F238E27FC236}">
                <a16:creationId xmlns:a16="http://schemas.microsoft.com/office/drawing/2014/main" id="{6A3FDADF-7125-0EC8-D13D-35AD3ECB88D2}"/>
              </a:ext>
            </a:extLst>
          </p:cNvPr>
          <p:cNvSpPr txBox="1"/>
          <p:nvPr/>
        </p:nvSpPr>
        <p:spPr>
          <a:xfrm>
            <a:off x="4105927" y="3429000"/>
            <a:ext cx="449825" cy="830997"/>
          </a:xfrm>
          <a:prstGeom prst="rect">
            <a:avLst/>
          </a:prstGeom>
          <a:noFill/>
        </p:spPr>
        <p:txBody>
          <a:bodyPr wrap="square">
            <a:spAutoFit/>
          </a:bodyPr>
          <a:lstStyle/>
          <a:p>
            <a:r>
              <a:rPr lang="ja-JP" altLang="en-US" sz="4800" b="1" dirty="0">
                <a:solidFill>
                  <a:srgbClr val="188DF4"/>
                </a:solidFill>
                <a:latin typeface="+mn-lt"/>
              </a:rPr>
              <a:t>∝</a:t>
            </a:r>
            <a:endParaRPr lang="en-US" sz="4800" dirty="0"/>
          </a:p>
        </p:txBody>
      </p:sp>
      <p:sp>
        <p:nvSpPr>
          <p:cNvPr id="7" name="Equals 6">
            <a:extLst>
              <a:ext uri="{FF2B5EF4-FFF2-40B4-BE49-F238E27FC236}">
                <a16:creationId xmlns:a16="http://schemas.microsoft.com/office/drawing/2014/main" id="{52A4F908-010A-41F5-D6F7-179B1BF326A9}"/>
              </a:ext>
            </a:extLst>
          </p:cNvPr>
          <p:cNvSpPr/>
          <p:nvPr/>
        </p:nvSpPr>
        <p:spPr>
          <a:xfrm>
            <a:off x="7704557" y="3557311"/>
            <a:ext cx="112088" cy="70268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ubtitle 2">
            <a:extLst>
              <a:ext uri="{FF2B5EF4-FFF2-40B4-BE49-F238E27FC236}">
                <a16:creationId xmlns:a16="http://schemas.microsoft.com/office/drawing/2014/main" id="{18A0B2CC-C0CE-6087-40A0-A4DBBC323AF1}"/>
              </a:ext>
            </a:extLst>
          </p:cNvPr>
          <p:cNvSpPr txBox="1">
            <a:spLocks/>
          </p:cNvSpPr>
          <p:nvPr/>
        </p:nvSpPr>
        <p:spPr>
          <a:xfrm>
            <a:off x="238351" y="5835163"/>
            <a:ext cx="11050038" cy="108486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2000" b="1" dirty="0">
                <a:solidFill>
                  <a:srgbClr val="188DF4"/>
                </a:solidFill>
                <a:ea typeface="+mj-ea"/>
                <a:cs typeface="+mj-cs"/>
              </a:rPr>
              <a:t>Accelerating Change</a:t>
            </a:r>
          </a:p>
          <a:p>
            <a:pPr>
              <a:spcBef>
                <a:spcPts val="600"/>
              </a:spcBef>
            </a:pPr>
            <a:r>
              <a:rPr lang="en-US" sz="1600" cap="none" dirty="0"/>
              <a:t>As businesses evolve, they </a:t>
            </a:r>
            <a:r>
              <a:rPr lang="en-US" sz="1600" b="1" cap="none" dirty="0"/>
              <a:t>open new doors for Internal Auditor</a:t>
            </a:r>
            <a:r>
              <a:rPr lang="en-US" sz="1600" cap="none" dirty="0"/>
              <a:t> in supporting </a:t>
            </a:r>
            <a:r>
              <a:rPr lang="en-US" sz="1600" b="1" cap="none" dirty="0"/>
              <a:t>top management’s goals, monitoring enterprise risk, and enhancing regulatory compliance efforts</a:t>
            </a:r>
          </a:p>
          <a:p>
            <a:pPr>
              <a:spcBef>
                <a:spcPts val="600"/>
              </a:spcBef>
            </a:pPr>
            <a:endParaRPr lang="en-US" sz="1600" b="1" cap="none" dirty="0"/>
          </a:p>
        </p:txBody>
      </p:sp>
    </p:spTree>
    <p:extLst>
      <p:ext uri="{BB962C8B-B14F-4D97-AF65-F5344CB8AC3E}">
        <p14:creationId xmlns:p14="http://schemas.microsoft.com/office/powerpoint/2010/main" val="236673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35BD-4157-A10D-2EDC-B2CBECAFDAD7}"/>
              </a:ext>
            </a:extLst>
          </p:cNvPr>
          <p:cNvSpPr>
            <a:spLocks noGrp="1"/>
          </p:cNvSpPr>
          <p:nvPr>
            <p:ph type="title"/>
          </p:nvPr>
        </p:nvSpPr>
        <p:spPr>
          <a:xfrm>
            <a:off x="1404424" y="382116"/>
            <a:ext cx="9991709" cy="775597"/>
          </a:xfrm>
        </p:spPr>
        <p:txBody>
          <a:bodyPr/>
          <a:lstStyle/>
          <a:p>
            <a:r>
              <a:rPr lang="en-US" sz="2800" b="1" dirty="0">
                <a:solidFill>
                  <a:srgbClr val="188DF4"/>
                </a:solidFill>
                <a:latin typeface="+mn-lt"/>
              </a:rPr>
              <a:t>Key stakeholders and Expectations – Converting to Opportunities</a:t>
            </a:r>
          </a:p>
        </p:txBody>
      </p:sp>
      <p:pic>
        <p:nvPicPr>
          <p:cNvPr id="6" name="Picture 5">
            <a:extLst>
              <a:ext uri="{FF2B5EF4-FFF2-40B4-BE49-F238E27FC236}">
                <a16:creationId xmlns:a16="http://schemas.microsoft.com/office/drawing/2014/main" id="{6F745E01-C849-4C1D-F1F3-369ABD85D900}"/>
              </a:ext>
            </a:extLst>
          </p:cNvPr>
          <p:cNvPicPr>
            <a:picLocks noChangeAspect="1"/>
          </p:cNvPicPr>
          <p:nvPr/>
        </p:nvPicPr>
        <p:blipFill>
          <a:blip r:embed="rId2"/>
          <a:stretch>
            <a:fillRect/>
          </a:stretch>
        </p:blipFill>
        <p:spPr>
          <a:xfrm>
            <a:off x="386159" y="1202836"/>
            <a:ext cx="5131038" cy="4548204"/>
          </a:xfrm>
          <a:prstGeom prst="rect">
            <a:avLst/>
          </a:prstGeom>
        </p:spPr>
      </p:pic>
      <p:sp>
        <p:nvSpPr>
          <p:cNvPr id="9" name="Slide Number Placeholder 8">
            <a:extLst>
              <a:ext uri="{FF2B5EF4-FFF2-40B4-BE49-F238E27FC236}">
                <a16:creationId xmlns:a16="http://schemas.microsoft.com/office/drawing/2014/main" id="{46FF8E1A-B502-4F35-F879-27EAA8E42226}"/>
              </a:ext>
            </a:extLst>
          </p:cNvPr>
          <p:cNvSpPr>
            <a:spLocks noGrp="1"/>
          </p:cNvSpPr>
          <p:nvPr>
            <p:ph type="sldNum" sz="quarter" idx="12"/>
          </p:nvPr>
        </p:nvSpPr>
        <p:spPr/>
        <p:txBody>
          <a:bodyPr/>
          <a:lstStyle/>
          <a:p>
            <a:fld id="{D2CB5F1C-0FEA-BA42-B111-DCC8E6C04E9A}" type="slidenum">
              <a:rPr lang="en-US" smtClean="0"/>
              <a:pPr/>
              <a:t>4</a:t>
            </a:fld>
            <a:endParaRPr lang="en-US" dirty="0"/>
          </a:p>
        </p:txBody>
      </p:sp>
      <p:sp>
        <p:nvSpPr>
          <p:cNvPr id="13" name="TextBox 12">
            <a:extLst>
              <a:ext uri="{FF2B5EF4-FFF2-40B4-BE49-F238E27FC236}">
                <a16:creationId xmlns:a16="http://schemas.microsoft.com/office/drawing/2014/main" id="{D515F45C-49A9-4C24-DDA4-511EE95AFC1F}"/>
              </a:ext>
            </a:extLst>
          </p:cNvPr>
          <p:cNvSpPr txBox="1"/>
          <p:nvPr/>
        </p:nvSpPr>
        <p:spPr>
          <a:xfrm>
            <a:off x="5517197" y="1278923"/>
            <a:ext cx="6288644" cy="4925727"/>
          </a:xfrm>
          <a:prstGeom prst="rect">
            <a:avLst/>
          </a:prstGeom>
        </p:spPr>
        <p:txBody>
          <a:bodyPr vert="horz" lIns="91440" tIns="45720" rIns="91440" bIns="45720" numCol="2" rtlCol="0">
            <a:normAutofit lnSpcReduction="10000"/>
          </a:bodyPr>
          <a:lstStyle/>
          <a:p>
            <a:pPr marL="228600" indent="-228600">
              <a:lnSpc>
                <a:spcPct val="90000"/>
              </a:lnSpc>
              <a:spcBef>
                <a:spcPts val="1000"/>
              </a:spcBef>
              <a:buFont typeface="Arial" panose="020B0604020202020204" pitchFamily="34" charset="0"/>
              <a:buChar char="•"/>
            </a:pPr>
            <a:r>
              <a:rPr lang="en-US" sz="1400" dirty="0"/>
              <a:t>Exhibit </a:t>
            </a:r>
            <a:r>
              <a:rPr lang="en-US" sz="1400" b="1" dirty="0">
                <a:solidFill>
                  <a:srgbClr val="188DF4"/>
                </a:solidFill>
              </a:rPr>
              <a:t>deep understanding </a:t>
            </a:r>
            <a:r>
              <a:rPr lang="en-US" sz="1400" dirty="0"/>
              <a:t>of the organization's industry and business environment, its processes, functions and operations and changes therein. </a:t>
            </a:r>
          </a:p>
          <a:p>
            <a:pPr marL="228600" indent="-228600">
              <a:lnSpc>
                <a:spcPct val="90000"/>
              </a:lnSpc>
              <a:spcBef>
                <a:spcPts val="1000"/>
              </a:spcBef>
              <a:buFont typeface="Arial" panose="020B0604020202020204" pitchFamily="34" charset="0"/>
              <a:buChar char="•"/>
            </a:pPr>
            <a:r>
              <a:rPr lang="en-US" sz="1400" dirty="0"/>
              <a:t>Evaluate the </a:t>
            </a:r>
            <a:r>
              <a:rPr lang="en-US" sz="1400" b="1" dirty="0">
                <a:solidFill>
                  <a:srgbClr val="188DF4"/>
                </a:solidFill>
              </a:rPr>
              <a:t>organization's strategic, operational, financial and compliance risks</a:t>
            </a:r>
            <a:r>
              <a:rPr lang="en-US" sz="1400" dirty="0">
                <a:solidFill>
                  <a:srgbClr val="188DF4"/>
                </a:solidFill>
              </a:rPr>
              <a:t>. </a:t>
            </a:r>
          </a:p>
          <a:p>
            <a:pPr marL="228600" indent="-228600">
              <a:lnSpc>
                <a:spcPct val="90000"/>
              </a:lnSpc>
              <a:spcBef>
                <a:spcPts val="1000"/>
              </a:spcBef>
              <a:buFont typeface="Arial" panose="020B0604020202020204" pitchFamily="34" charset="0"/>
              <a:buChar char="•"/>
            </a:pPr>
            <a:r>
              <a:rPr lang="en-US" sz="1400" dirty="0"/>
              <a:t>Ensure internal audit plan is </a:t>
            </a:r>
            <a:r>
              <a:rPr lang="en-US" sz="1400" b="1" dirty="0">
                <a:solidFill>
                  <a:srgbClr val="188DF4"/>
                </a:solidFill>
              </a:rPr>
              <a:t>aligned</a:t>
            </a:r>
            <a:r>
              <a:rPr lang="en-US" sz="1400" dirty="0"/>
              <a:t> to the organization's risk assessment</a:t>
            </a:r>
          </a:p>
          <a:p>
            <a:pPr marL="228600" indent="-228600">
              <a:lnSpc>
                <a:spcPct val="90000"/>
              </a:lnSpc>
              <a:spcBef>
                <a:spcPts val="1000"/>
              </a:spcBef>
              <a:buFont typeface="Arial" panose="020B0604020202020204" pitchFamily="34" charset="0"/>
              <a:buChar char="•"/>
            </a:pPr>
            <a:r>
              <a:rPr lang="en-US" sz="1400" dirty="0"/>
              <a:t>Provide </a:t>
            </a:r>
            <a:r>
              <a:rPr lang="en-US" sz="1400" b="1" dirty="0">
                <a:solidFill>
                  <a:srgbClr val="188DF4"/>
                </a:solidFill>
              </a:rPr>
              <a:t>overall comfort on the state of internal financial controls</a:t>
            </a:r>
            <a:r>
              <a:rPr lang="en-US" sz="1400" dirty="0"/>
              <a:t>, its design and operating effectiveness. </a:t>
            </a:r>
          </a:p>
          <a:p>
            <a:pPr marL="228600" indent="-228600">
              <a:lnSpc>
                <a:spcPct val="90000"/>
              </a:lnSpc>
              <a:spcBef>
                <a:spcPts val="1000"/>
              </a:spcBef>
              <a:buFont typeface="Arial" panose="020B0604020202020204" pitchFamily="34" charset="0"/>
              <a:buChar char="•"/>
            </a:pPr>
            <a:r>
              <a:rPr lang="en-US" sz="1400" dirty="0"/>
              <a:t>Ensure </a:t>
            </a:r>
            <a:r>
              <a:rPr lang="en-US" sz="1400" b="1" dirty="0">
                <a:solidFill>
                  <a:srgbClr val="188DF4"/>
                </a:solidFill>
              </a:rPr>
              <a:t>value addition through consulting</a:t>
            </a:r>
            <a:r>
              <a:rPr lang="en-US" sz="1400" dirty="0">
                <a:solidFill>
                  <a:srgbClr val="188DF4"/>
                </a:solidFill>
              </a:rPr>
              <a:t> </a:t>
            </a:r>
            <a:r>
              <a:rPr lang="en-US" sz="1400" dirty="0"/>
              <a:t>by identifying and recommending areas </a:t>
            </a:r>
            <a:r>
              <a:rPr lang="en-US" sz="1400" b="1" dirty="0">
                <a:solidFill>
                  <a:srgbClr val="188DF4"/>
                </a:solidFill>
              </a:rPr>
              <a:t>for cost reduction, revenue optimization and improvement in operational efficiency</a:t>
            </a:r>
            <a:r>
              <a:rPr lang="en-US" sz="1400" dirty="0"/>
              <a:t>.</a:t>
            </a:r>
          </a:p>
          <a:p>
            <a:pPr marL="228600" indent="-228600">
              <a:lnSpc>
                <a:spcPct val="90000"/>
              </a:lnSpc>
              <a:spcBef>
                <a:spcPts val="1000"/>
              </a:spcBef>
              <a:buFont typeface="Arial" panose="020B0604020202020204" pitchFamily="34" charset="0"/>
              <a:buChar char="•"/>
            </a:pPr>
            <a:r>
              <a:rPr lang="en-US" sz="1400" b="1" dirty="0">
                <a:solidFill>
                  <a:srgbClr val="188DF4"/>
                </a:solidFill>
              </a:rPr>
              <a:t>Employ technology, tools and data analytics throughout the audit cycle </a:t>
            </a:r>
            <a:r>
              <a:rPr lang="en-US" sz="1400" dirty="0"/>
              <a:t>to sharpen audit effectiveness and efficiency and elevate audit execution and reporting to the next level. </a:t>
            </a:r>
          </a:p>
          <a:p>
            <a:pPr marL="228600" indent="-228600">
              <a:lnSpc>
                <a:spcPct val="90000"/>
              </a:lnSpc>
              <a:spcBef>
                <a:spcPts val="1000"/>
              </a:spcBef>
              <a:buFont typeface="Arial" panose="020B0604020202020204" pitchFamily="34" charset="0"/>
              <a:buChar char="•"/>
            </a:pPr>
            <a:endParaRPr lang="en-US" sz="1400" dirty="0"/>
          </a:p>
          <a:p>
            <a:pPr marL="228600" indent="-228600">
              <a:lnSpc>
                <a:spcPct val="90000"/>
              </a:lnSpc>
              <a:spcBef>
                <a:spcPts val="1000"/>
              </a:spcBef>
              <a:buFont typeface="Arial" panose="020B0604020202020204" pitchFamily="34" charset="0"/>
              <a:buChar char="•"/>
            </a:pPr>
            <a:r>
              <a:rPr lang="en-US" sz="1400" dirty="0">
                <a:solidFill>
                  <a:srgbClr val="188DF4"/>
                </a:solidFill>
              </a:rPr>
              <a:t>Use </a:t>
            </a:r>
            <a:r>
              <a:rPr lang="en-US" sz="1400" b="1" dirty="0">
                <a:solidFill>
                  <a:srgbClr val="188DF4"/>
                </a:solidFill>
              </a:rPr>
              <a:t>multi-disciplinary team of professionals equipped </a:t>
            </a:r>
            <a:r>
              <a:rPr lang="en-US" sz="1400" dirty="0"/>
              <a:t>with requisite skills, industry acumen and experience to deliver customized solutions to maximize returns and minimize risks.</a:t>
            </a:r>
          </a:p>
          <a:p>
            <a:pPr marL="228600" indent="-228600">
              <a:lnSpc>
                <a:spcPct val="90000"/>
              </a:lnSpc>
              <a:spcBef>
                <a:spcPts val="1000"/>
              </a:spcBef>
              <a:buFont typeface="Arial" panose="020B0604020202020204" pitchFamily="34" charset="0"/>
              <a:buChar char="•"/>
            </a:pPr>
            <a:r>
              <a:rPr lang="en-US" sz="1400" b="1" dirty="0">
                <a:solidFill>
                  <a:srgbClr val="188DF4"/>
                </a:solidFill>
              </a:rPr>
              <a:t>Benchmark organization's current processes with industry </a:t>
            </a:r>
            <a:r>
              <a:rPr lang="en-US" sz="1400" dirty="0"/>
              <a:t>best practices and suggest potential improvements. </a:t>
            </a:r>
          </a:p>
          <a:p>
            <a:pPr marL="228600" indent="-228600">
              <a:lnSpc>
                <a:spcPct val="90000"/>
              </a:lnSpc>
              <a:spcBef>
                <a:spcPts val="1000"/>
              </a:spcBef>
              <a:buFont typeface="Arial" panose="020B0604020202020204" pitchFamily="34" charset="0"/>
              <a:buChar char="•"/>
            </a:pPr>
            <a:r>
              <a:rPr lang="en-US" sz="1400" dirty="0"/>
              <a:t>Provide specific, measurable, achievable, realistic and time bound </a:t>
            </a:r>
            <a:r>
              <a:rPr lang="en-US" sz="1400" b="1" dirty="0">
                <a:solidFill>
                  <a:srgbClr val="188DF4"/>
                </a:solidFill>
              </a:rPr>
              <a:t>(SMART) recommendations </a:t>
            </a:r>
            <a:r>
              <a:rPr lang="en-US" sz="1400" dirty="0"/>
              <a:t>that address the root cause accurately and in a more meaningful manner. </a:t>
            </a:r>
          </a:p>
          <a:p>
            <a:pPr marL="228600" indent="-228600">
              <a:lnSpc>
                <a:spcPct val="90000"/>
              </a:lnSpc>
              <a:spcBef>
                <a:spcPts val="1000"/>
              </a:spcBef>
              <a:buFont typeface="Arial" panose="020B0604020202020204" pitchFamily="34" charset="0"/>
              <a:buChar char="•"/>
            </a:pPr>
            <a:r>
              <a:rPr lang="en-US" sz="1400" dirty="0"/>
              <a:t>Focus on </a:t>
            </a:r>
            <a:r>
              <a:rPr lang="en-US" sz="1400" b="1" dirty="0">
                <a:solidFill>
                  <a:srgbClr val="188DF4"/>
                </a:solidFill>
              </a:rPr>
              <a:t>delivering results and implementing preventive actions</a:t>
            </a:r>
            <a:r>
              <a:rPr lang="en-US" sz="1400" dirty="0"/>
              <a:t>, than simply uncovering problems after they occur. </a:t>
            </a:r>
          </a:p>
          <a:p>
            <a:pPr marL="228600" indent="-228600">
              <a:lnSpc>
                <a:spcPct val="90000"/>
              </a:lnSpc>
              <a:spcBef>
                <a:spcPts val="1000"/>
              </a:spcBef>
              <a:buFont typeface="Arial" panose="020B0604020202020204" pitchFamily="34" charset="0"/>
              <a:buChar char="•"/>
            </a:pPr>
            <a:r>
              <a:rPr lang="en-US" sz="1400" dirty="0"/>
              <a:t>Ensure audit reports and presentations </a:t>
            </a:r>
            <a:r>
              <a:rPr lang="en-US" sz="1400" b="1" dirty="0">
                <a:solidFill>
                  <a:srgbClr val="188DF4"/>
                </a:solidFill>
              </a:rPr>
              <a:t>are clear, succinct, impactful </a:t>
            </a:r>
            <a:r>
              <a:rPr lang="en-US" sz="1400" dirty="0"/>
              <a:t>and delivered on timely basis.</a:t>
            </a:r>
          </a:p>
        </p:txBody>
      </p:sp>
      <p:sp>
        <p:nvSpPr>
          <p:cNvPr id="14" name="Rectangle 13">
            <a:extLst>
              <a:ext uri="{FF2B5EF4-FFF2-40B4-BE49-F238E27FC236}">
                <a16:creationId xmlns:a16="http://schemas.microsoft.com/office/drawing/2014/main" id="{DFBE11BC-178A-E9E2-5BE1-B9E62844B863}"/>
              </a:ext>
            </a:extLst>
          </p:cNvPr>
          <p:cNvSpPr>
            <a:spLocks noChangeArrowheads="1"/>
          </p:cNvSpPr>
          <p:nvPr/>
        </p:nvSpPr>
        <p:spPr bwMode="auto">
          <a:xfrm>
            <a:off x="1070188" y="6066150"/>
            <a:ext cx="8049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fontAlgn="base"/>
            <a:r>
              <a:rPr lang="en-US" dirty="0"/>
              <a:t>IA is uniquely positioned to help </a:t>
            </a:r>
            <a:r>
              <a:rPr lang="en-US" b="1" dirty="0">
                <a:solidFill>
                  <a:srgbClr val="188DF4"/>
                </a:solidFill>
              </a:rPr>
              <a:t>the organization navigate risk and change</a:t>
            </a:r>
          </a:p>
        </p:txBody>
      </p:sp>
    </p:spTree>
    <p:extLst>
      <p:ext uri="{BB962C8B-B14F-4D97-AF65-F5344CB8AC3E}">
        <p14:creationId xmlns:p14="http://schemas.microsoft.com/office/powerpoint/2010/main" val="405558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1849" y="323873"/>
            <a:ext cx="9638923" cy="959124"/>
          </a:xfrm>
        </p:spPr>
        <p:txBody>
          <a:bodyPr vert="horz" lIns="91440" tIns="45720" rIns="91440" bIns="45720" rtlCol="0" anchor="ctr">
            <a:noAutofit/>
          </a:bodyPr>
          <a:lstStyle/>
          <a:p>
            <a:r>
              <a:rPr lang="en-US" sz="2800" b="1" dirty="0">
                <a:solidFill>
                  <a:srgbClr val="188DF4"/>
                </a:solidFill>
                <a:latin typeface="+mn-lt"/>
              </a:rPr>
              <a:t>IA Opportunities As – Strategist, Advisor and Facilitator</a:t>
            </a:r>
          </a:p>
        </p:txBody>
      </p:sp>
      <p:pic>
        <p:nvPicPr>
          <p:cNvPr id="28" name="Content Placeholder 4" descr="Graphical user interface, text&#10;&#10;Description automatically generated">
            <a:extLst>
              <a:ext uri="{FF2B5EF4-FFF2-40B4-BE49-F238E27FC236}">
                <a16:creationId xmlns:a16="http://schemas.microsoft.com/office/drawing/2014/main" id="{958CC280-9E94-1AF8-DE57-25E61F29EA75}"/>
              </a:ext>
            </a:extLst>
          </p:cNvPr>
          <p:cNvPicPr>
            <a:picLocks noChangeAspect="1"/>
          </p:cNvPicPr>
          <p:nvPr/>
        </p:nvPicPr>
        <p:blipFill rotWithShape="1">
          <a:blip r:embed="rId3"/>
          <a:srcRect l="10435" t="34091" r="45305" b="7631"/>
          <a:stretch/>
        </p:blipFill>
        <p:spPr>
          <a:xfrm>
            <a:off x="5624732" y="1313028"/>
            <a:ext cx="5649755" cy="4918584"/>
          </a:xfrm>
          <a:prstGeom prst="rect">
            <a:avLst/>
          </a:prstGeom>
          <a:effectLst/>
        </p:spPr>
      </p:pic>
      <p:sp>
        <p:nvSpPr>
          <p:cNvPr id="3" name="Slide Number Placeholder 11">
            <a:extLst>
              <a:ext uri="{FF2B5EF4-FFF2-40B4-BE49-F238E27FC236}">
                <a16:creationId xmlns:a16="http://schemas.microsoft.com/office/drawing/2014/main" id="{11851894-127D-C0A8-20CB-45025344FD35}"/>
              </a:ext>
            </a:extLst>
          </p:cNvPr>
          <p:cNvSpPr txBox="1">
            <a:spLocks/>
          </p:cNvSpPr>
          <p:nvPr/>
        </p:nvSpPr>
        <p:spPr>
          <a:xfrm>
            <a:off x="11274487" y="626388"/>
            <a:ext cx="433434" cy="365125"/>
          </a:xfrm>
          <a:prstGeom prst="rect">
            <a:avLst/>
          </a:prstGeom>
        </p:spPr>
        <p:txBody>
          <a:bodyPr vert="horz" lIns="91440" tIns="45720" rIns="91440" bIns="45720" rtlCol="0" anchor="ctr"/>
          <a:lstStyle>
            <a:defPPr>
              <a:defRPr lang="en-US"/>
            </a:defPPr>
            <a:lvl1pPr marL="0" algn="ct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CB5F1C-0FEA-BA42-B111-DCC8E6C04E9A}" type="slidenum">
              <a:rPr lang="en-US" smtClean="0"/>
              <a:pPr/>
              <a:t>5</a:t>
            </a:fld>
            <a:endParaRPr lang="en-US" dirty="0"/>
          </a:p>
        </p:txBody>
      </p:sp>
      <p:sp>
        <p:nvSpPr>
          <p:cNvPr id="4" name="Slide Number Placeholder 3">
            <a:extLst>
              <a:ext uri="{FF2B5EF4-FFF2-40B4-BE49-F238E27FC236}">
                <a16:creationId xmlns:a16="http://schemas.microsoft.com/office/drawing/2014/main" id="{88E53F39-4973-55B0-F2D2-88F654C823C4}"/>
              </a:ext>
            </a:extLst>
          </p:cNvPr>
          <p:cNvSpPr>
            <a:spLocks noGrp="1"/>
          </p:cNvSpPr>
          <p:nvPr>
            <p:ph type="sldNum" sz="quarter" idx="12"/>
          </p:nvPr>
        </p:nvSpPr>
        <p:spPr/>
        <p:txBody>
          <a:bodyPr/>
          <a:lstStyle/>
          <a:p>
            <a:fld id="{D2CB5F1C-0FEA-BA42-B111-DCC8E6C04E9A}" type="slidenum">
              <a:rPr lang="en-US" smtClean="0"/>
              <a:pPr/>
              <a:t>5</a:t>
            </a:fld>
            <a:endParaRPr lang="en-US" dirty="0"/>
          </a:p>
        </p:txBody>
      </p:sp>
      <p:sp>
        <p:nvSpPr>
          <p:cNvPr id="2" name="TextBox 1">
            <a:extLst>
              <a:ext uri="{FF2B5EF4-FFF2-40B4-BE49-F238E27FC236}">
                <a16:creationId xmlns:a16="http://schemas.microsoft.com/office/drawing/2014/main" id="{C83AC19D-DD31-5C06-3D1F-8B0D44DE56C3}"/>
              </a:ext>
            </a:extLst>
          </p:cNvPr>
          <p:cNvSpPr txBox="1"/>
          <p:nvPr/>
        </p:nvSpPr>
        <p:spPr>
          <a:xfrm>
            <a:off x="577160" y="1313028"/>
            <a:ext cx="4483789" cy="5371825"/>
          </a:xfrm>
          <a:prstGeom prst="roundRect">
            <a:avLst>
              <a:gd name="adj" fmla="val 8763"/>
            </a:avLst>
          </a:prstGeom>
          <a:noFill/>
        </p:spPr>
        <p:txBody>
          <a:bodyPr wrap="square" lIns="0" tIns="0" rIns="0" bIns="0" numCol="2" rtlCol="0" anchor="ctr" anchorCtr="0">
            <a:noAutofit/>
          </a:bodyPr>
          <a:lstStyle/>
          <a:p>
            <a:pPr>
              <a:lnSpc>
                <a:spcPct val="90000"/>
              </a:lnSpc>
              <a:spcBef>
                <a:spcPct val="0"/>
              </a:spcBef>
            </a:pPr>
            <a:r>
              <a:rPr lang="en-US" sz="1400" b="1" i="0" dirty="0">
                <a:solidFill>
                  <a:srgbClr val="D04A02"/>
                </a:solidFill>
                <a:effectLst/>
              </a:rPr>
              <a:t>Examples of strategic areas some IA functions are auditing</a:t>
            </a:r>
          </a:p>
          <a:p>
            <a:pPr>
              <a:lnSpc>
                <a:spcPct val="90000"/>
              </a:lnSpc>
              <a:spcBef>
                <a:spcPct val="0"/>
              </a:spcBef>
            </a:pPr>
            <a:endParaRPr lang="en-US" sz="1400" b="0" i="0" dirty="0">
              <a:solidFill>
                <a:srgbClr val="2D2D2D"/>
              </a:solidFill>
              <a:effectLst/>
            </a:endParaRP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Management Performance audit</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Operational audit</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Technology audit</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Compliance audit</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Environmental audit</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Financial audit</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Process / SOP Drafting</a:t>
            </a:r>
          </a:p>
          <a:p>
            <a:pPr marL="285750" indent="-285750">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Analytics</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Investigation audit/ Forensic</a:t>
            </a: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endParaRPr lang="en-US" sz="1200" b="1" dirty="0">
              <a:solidFill>
                <a:srgbClr val="0070C0"/>
              </a:solidFill>
              <a:latin typeface="Source Sans Pro" panose="020B0503030403020204" pitchFamily="34" charset="0"/>
              <a:ea typeface="Source Sans Pro" panose="020B0503030403020204" pitchFamily="34" charset="0"/>
            </a:endParaRP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Digital transformation, </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Mergers and acquisitions (M&amp;A)</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Research and development (R&amp;D) and product design</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Workforce transformation</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Inflation</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Macroeconomic volatility</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Laws and Regulations</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Startup and Investment Ecosystem</a:t>
            </a:r>
          </a:p>
          <a:p>
            <a:pPr marL="285750" indent="-285750" fontAlgn="base">
              <a:lnSpc>
                <a:spcPct val="90000"/>
              </a:lnSpc>
              <a:spcBef>
                <a:spcPct val="0"/>
              </a:spcBef>
              <a:buFont typeface="Arial" panose="020B0604020202020204" pitchFamily="34" charset="0"/>
              <a:buChar char="•"/>
            </a:pPr>
            <a:r>
              <a:rPr lang="en-US" sz="1200" b="1" dirty="0">
                <a:solidFill>
                  <a:srgbClr val="0070C0"/>
                </a:solidFill>
                <a:latin typeface="Source Sans Pro" panose="020B0503030403020204" pitchFamily="34" charset="0"/>
                <a:ea typeface="Source Sans Pro" panose="020B0503030403020204" pitchFamily="34" charset="0"/>
              </a:rPr>
              <a:t>Risk Audits</a:t>
            </a:r>
          </a:p>
          <a:p>
            <a:pPr>
              <a:lnSpc>
                <a:spcPct val="90000"/>
              </a:lnSpc>
              <a:spcBef>
                <a:spcPct val="0"/>
              </a:spcBef>
            </a:pPr>
            <a:endParaRPr lang="en-US" sz="1200" b="1" dirty="0">
              <a:solidFill>
                <a:srgbClr val="0070C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16756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F5F2-D651-FF08-0956-CCE27E784172}"/>
              </a:ext>
            </a:extLst>
          </p:cNvPr>
          <p:cNvSpPr>
            <a:spLocks noGrp="1"/>
          </p:cNvSpPr>
          <p:nvPr>
            <p:ph type="title"/>
          </p:nvPr>
        </p:nvSpPr>
        <p:spPr>
          <a:xfrm>
            <a:off x="1404424" y="159316"/>
            <a:ext cx="8961255" cy="886397"/>
          </a:xfrm>
        </p:spPr>
        <p:txBody>
          <a:bodyPr/>
          <a:lstStyle/>
          <a:p>
            <a:r>
              <a:rPr lang="en-US" sz="3200" b="1" dirty="0">
                <a:solidFill>
                  <a:srgbClr val="188DF4"/>
                </a:solidFill>
                <a:latin typeface="+mn-lt"/>
              </a:rPr>
              <a:t>Evolving Role of Internal Auditor - Opportunities</a:t>
            </a:r>
            <a:br>
              <a:rPr lang="en-US" sz="3200" b="1" dirty="0">
                <a:solidFill>
                  <a:srgbClr val="188DF4"/>
                </a:solidFill>
                <a:latin typeface="+mn-lt"/>
              </a:rPr>
            </a:br>
            <a:endParaRPr lang="en-US" sz="3200" dirty="0"/>
          </a:p>
        </p:txBody>
      </p:sp>
      <p:sp>
        <p:nvSpPr>
          <p:cNvPr id="14" name="Slide Number Placeholder 11">
            <a:extLst>
              <a:ext uri="{FF2B5EF4-FFF2-40B4-BE49-F238E27FC236}">
                <a16:creationId xmlns:a16="http://schemas.microsoft.com/office/drawing/2014/main" id="{0DC91EEC-FC41-A39B-1518-86496C79D467}"/>
              </a:ext>
            </a:extLst>
          </p:cNvPr>
          <p:cNvSpPr>
            <a:spLocks noGrp="1"/>
          </p:cNvSpPr>
          <p:nvPr>
            <p:ph type="sldNum" sz="quarter" idx="12"/>
          </p:nvPr>
        </p:nvSpPr>
        <p:spPr>
          <a:xfrm>
            <a:off x="11274487" y="626388"/>
            <a:ext cx="433434" cy="365125"/>
          </a:xfrm>
        </p:spPr>
        <p:txBody>
          <a:bodyPr/>
          <a:lstStyle/>
          <a:p>
            <a:fld id="{D2CB5F1C-0FEA-BA42-B111-DCC8E6C04E9A}" type="slidenum">
              <a:rPr lang="en-US" smtClean="0"/>
              <a:pPr/>
              <a:t>6</a:t>
            </a:fld>
            <a:endParaRPr lang="en-US" dirty="0"/>
          </a:p>
        </p:txBody>
      </p:sp>
      <p:graphicFrame>
        <p:nvGraphicFramePr>
          <p:cNvPr id="4" name="Object 3">
            <a:extLst>
              <a:ext uri="{FF2B5EF4-FFF2-40B4-BE49-F238E27FC236}">
                <a16:creationId xmlns:a16="http://schemas.microsoft.com/office/drawing/2014/main" id="{6D273E8C-FB15-FE99-33F4-D40EF539AEEF}"/>
              </a:ext>
            </a:extLst>
          </p:cNvPr>
          <p:cNvGraphicFramePr>
            <a:graphicFrameLocks noChangeAspect="1"/>
          </p:cNvGraphicFramePr>
          <p:nvPr>
            <p:extLst>
              <p:ext uri="{D42A27DB-BD31-4B8C-83A1-F6EECF244321}">
                <p14:modId xmlns:p14="http://schemas.microsoft.com/office/powerpoint/2010/main" val="749336278"/>
              </p:ext>
            </p:extLst>
          </p:nvPr>
        </p:nvGraphicFramePr>
        <p:xfrm>
          <a:off x="1404424" y="756166"/>
          <a:ext cx="9870063" cy="6026150"/>
        </p:xfrm>
        <a:graphic>
          <a:graphicData uri="http://schemas.openxmlformats.org/presentationml/2006/ole">
            <mc:AlternateContent xmlns:mc="http://schemas.openxmlformats.org/markup-compatibility/2006">
              <mc:Choice xmlns:v="urn:schemas-microsoft-com:vml" Requires="v">
                <p:oleObj name="Worksheet" r:id="rId2" imgW="9353418" imgH="6026344" progId="Excel.Sheet.12">
                  <p:embed/>
                </p:oleObj>
              </mc:Choice>
              <mc:Fallback>
                <p:oleObj name="Worksheet" r:id="rId2" imgW="9353418" imgH="6026344" progId="Excel.Sheet.12">
                  <p:embed/>
                  <p:pic>
                    <p:nvPicPr>
                      <p:cNvPr id="4" name="Object 3">
                        <a:extLst>
                          <a:ext uri="{FF2B5EF4-FFF2-40B4-BE49-F238E27FC236}">
                            <a16:creationId xmlns:a16="http://schemas.microsoft.com/office/drawing/2014/main" id="{6D273E8C-FB15-FE99-33F4-D40EF539AEEF}"/>
                          </a:ext>
                        </a:extLst>
                      </p:cNvPr>
                      <p:cNvPicPr/>
                      <p:nvPr/>
                    </p:nvPicPr>
                    <p:blipFill>
                      <a:blip r:embed="rId3"/>
                      <a:stretch>
                        <a:fillRect/>
                      </a:stretch>
                    </p:blipFill>
                    <p:spPr>
                      <a:xfrm>
                        <a:off x="1404424" y="756166"/>
                        <a:ext cx="9870063" cy="6026150"/>
                      </a:xfrm>
                      <a:prstGeom prst="rect">
                        <a:avLst/>
                      </a:prstGeom>
                    </p:spPr>
                  </p:pic>
                </p:oleObj>
              </mc:Fallback>
            </mc:AlternateContent>
          </a:graphicData>
        </a:graphic>
      </p:graphicFrame>
    </p:spTree>
    <p:extLst>
      <p:ext uri="{BB962C8B-B14F-4D97-AF65-F5344CB8AC3E}">
        <p14:creationId xmlns:p14="http://schemas.microsoft.com/office/powerpoint/2010/main" val="2733935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D2CB5F1C-0FEA-BA42-B111-DCC8E6C04E9A}" type="slidenum">
              <a:rPr lang="en-US" smtClean="0"/>
              <a:pPr/>
              <a:t>7</a:t>
            </a:fld>
            <a:endParaRPr lang="en-US" dirty="0"/>
          </a:p>
        </p:txBody>
      </p:sp>
      <p:sp>
        <p:nvSpPr>
          <p:cNvPr id="13" name="Title 12"/>
          <p:cNvSpPr>
            <a:spLocks noGrp="1"/>
          </p:cNvSpPr>
          <p:nvPr>
            <p:ph type="title"/>
          </p:nvPr>
        </p:nvSpPr>
        <p:spPr>
          <a:xfrm>
            <a:off x="1404424" y="548315"/>
            <a:ext cx="8961255" cy="443198"/>
          </a:xfrm>
        </p:spPr>
        <p:txBody>
          <a:bodyPr/>
          <a:lstStyle/>
          <a:p>
            <a:r>
              <a:rPr lang="en-US" sz="3200" b="1" dirty="0">
                <a:solidFill>
                  <a:srgbClr val="188DF4"/>
                </a:solidFill>
                <a:latin typeface="+mn-lt"/>
              </a:rPr>
              <a:t>How should Next Generation IA look like?</a:t>
            </a:r>
          </a:p>
        </p:txBody>
      </p:sp>
      <p:grpSp>
        <p:nvGrpSpPr>
          <p:cNvPr id="32" name="Group 31"/>
          <p:cNvGrpSpPr/>
          <p:nvPr/>
        </p:nvGrpSpPr>
        <p:grpSpPr>
          <a:xfrm>
            <a:off x="1404424" y="1574522"/>
            <a:ext cx="2534478" cy="4173131"/>
            <a:chOff x="1490870" y="1979476"/>
            <a:chExt cx="2534478" cy="4173131"/>
          </a:xfrm>
        </p:grpSpPr>
        <p:sp>
          <p:nvSpPr>
            <p:cNvPr id="26" name="Round Same Side Corner Rectangle 25"/>
            <p:cNvSpPr/>
            <p:nvPr/>
          </p:nvSpPr>
          <p:spPr>
            <a:xfrm>
              <a:off x="1490870" y="2568841"/>
              <a:ext cx="2534478" cy="3583766"/>
            </a:xfrm>
            <a:prstGeom prst="round2SameRect">
              <a:avLst>
                <a:gd name="adj1" fmla="val 5687"/>
                <a:gd name="adj2" fmla="val 0"/>
              </a:avLst>
            </a:prstGeom>
            <a:solidFill>
              <a:srgbClr val="419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97280" rtlCol="0" anchor="t" anchorCtr="0"/>
            <a:lstStyle/>
            <a:p>
              <a:pPr algn="ctr"/>
              <a:r>
                <a:rPr lang="en-US" sz="2400" b="1" dirty="0"/>
                <a:t>MIND SET</a:t>
              </a:r>
            </a:p>
            <a:p>
              <a:pPr algn="ctr">
                <a:lnSpc>
                  <a:spcPct val="200000"/>
                </a:lnSpc>
              </a:pPr>
              <a:r>
                <a:rPr lang="en-US" sz="2000" dirty="0"/>
                <a:t>Adopt and Change</a:t>
              </a:r>
            </a:p>
            <a:p>
              <a:pPr algn="ctr">
                <a:lnSpc>
                  <a:spcPct val="200000"/>
                </a:lnSpc>
              </a:pPr>
              <a:r>
                <a:rPr lang="en-US" sz="2000" dirty="0"/>
                <a:t>Innovate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137" y="1979476"/>
              <a:ext cx="1189518" cy="1189518"/>
            </a:xfrm>
            <a:prstGeom prst="ellipse">
              <a:avLst/>
            </a:prstGeom>
            <a:solidFill>
              <a:srgbClr val="60B1DA"/>
            </a:solidFill>
          </p:spPr>
        </p:pic>
      </p:grpSp>
      <p:grpSp>
        <p:nvGrpSpPr>
          <p:cNvPr id="31" name="Group 30"/>
          <p:cNvGrpSpPr/>
          <p:nvPr/>
        </p:nvGrpSpPr>
        <p:grpSpPr>
          <a:xfrm>
            <a:off x="4813312" y="1574523"/>
            <a:ext cx="2534478" cy="4173131"/>
            <a:chOff x="4813312" y="1979476"/>
            <a:chExt cx="2534478" cy="4173131"/>
          </a:xfrm>
        </p:grpSpPr>
        <p:sp>
          <p:nvSpPr>
            <p:cNvPr id="47" name="Round Same Side Corner Rectangle 46"/>
            <p:cNvSpPr/>
            <p:nvPr/>
          </p:nvSpPr>
          <p:spPr>
            <a:xfrm>
              <a:off x="4813312" y="2568841"/>
              <a:ext cx="2534478" cy="3583766"/>
            </a:xfrm>
            <a:prstGeom prst="round2SameRect">
              <a:avLst>
                <a:gd name="adj1" fmla="val 5687"/>
                <a:gd name="adj2" fmla="val 0"/>
              </a:avLst>
            </a:prstGeom>
            <a:solidFill>
              <a:srgbClr val="41A8AB"/>
            </a:solidFill>
            <a:ln>
              <a:noFill/>
            </a:ln>
          </p:spPr>
          <p:style>
            <a:lnRef idx="2">
              <a:schemeClr val="accent1">
                <a:shade val="50000"/>
              </a:schemeClr>
            </a:lnRef>
            <a:fillRef idx="1">
              <a:schemeClr val="accent1"/>
            </a:fillRef>
            <a:effectRef idx="0">
              <a:schemeClr val="accent1"/>
            </a:effectRef>
            <a:fontRef idx="minor">
              <a:schemeClr val="lt1"/>
            </a:fontRef>
          </p:style>
          <p:txBody>
            <a:bodyPr tIns="1097280" rtlCol="0" anchor="t" anchorCtr="0"/>
            <a:lstStyle/>
            <a:p>
              <a:pPr algn="ctr"/>
              <a:r>
                <a:rPr lang="en-US" sz="2400" b="1" dirty="0"/>
                <a:t>CAPABILITIES</a:t>
              </a:r>
            </a:p>
            <a:p>
              <a:pPr algn="ctr">
                <a:spcBef>
                  <a:spcPts val="1800"/>
                </a:spcBef>
              </a:pPr>
              <a:r>
                <a:rPr lang="en-US" sz="2000" dirty="0"/>
                <a:t>Skill in emerging Technology</a:t>
              </a:r>
            </a:p>
            <a:p>
              <a:pPr algn="ctr">
                <a:lnSpc>
                  <a:spcPct val="200000"/>
                </a:lnSpc>
              </a:pPr>
              <a:r>
                <a:rPr lang="en-US" sz="2000" dirty="0"/>
                <a:t>Keep up to date</a:t>
              </a:r>
            </a:p>
          </p:txBody>
        </p:sp>
        <p:grpSp>
          <p:nvGrpSpPr>
            <p:cNvPr id="25" name="Group 24"/>
            <p:cNvGrpSpPr/>
            <p:nvPr/>
          </p:nvGrpSpPr>
          <p:grpSpPr>
            <a:xfrm>
              <a:off x="5485791" y="1979476"/>
              <a:ext cx="1189518" cy="1189518"/>
              <a:chOff x="4211294" y="1979476"/>
              <a:chExt cx="1189518" cy="1189518"/>
            </a:xfrm>
            <a:solidFill>
              <a:srgbClr val="30C0AA"/>
            </a:solidFill>
          </p:grpSpPr>
          <p:sp>
            <p:nvSpPr>
              <p:cNvPr id="23" name="Oval 22"/>
              <p:cNvSpPr/>
              <p:nvPr/>
            </p:nvSpPr>
            <p:spPr>
              <a:xfrm>
                <a:off x="4211294" y="1979476"/>
                <a:ext cx="1189518" cy="11895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237" y="2187297"/>
                <a:ext cx="764626" cy="764626"/>
              </a:xfrm>
              <a:prstGeom prst="rect">
                <a:avLst/>
              </a:prstGeom>
              <a:grpFill/>
            </p:spPr>
          </p:pic>
        </p:grpSp>
      </p:grpSp>
      <p:grpSp>
        <p:nvGrpSpPr>
          <p:cNvPr id="30" name="Group 29"/>
          <p:cNvGrpSpPr/>
          <p:nvPr/>
        </p:nvGrpSpPr>
        <p:grpSpPr>
          <a:xfrm>
            <a:off x="8135754" y="1574522"/>
            <a:ext cx="2534478" cy="4173132"/>
            <a:chOff x="8135754" y="1979475"/>
            <a:chExt cx="2534478" cy="4173132"/>
          </a:xfrm>
        </p:grpSpPr>
        <p:sp>
          <p:nvSpPr>
            <p:cNvPr id="48" name="Round Same Side Corner Rectangle 47"/>
            <p:cNvSpPr/>
            <p:nvPr/>
          </p:nvSpPr>
          <p:spPr>
            <a:xfrm>
              <a:off x="8135754" y="2568841"/>
              <a:ext cx="2534478" cy="3583766"/>
            </a:xfrm>
            <a:prstGeom prst="round2SameRect">
              <a:avLst>
                <a:gd name="adj1" fmla="val 5687"/>
                <a:gd name="adj2" fmla="val 0"/>
              </a:avLst>
            </a:prstGeom>
            <a:solidFill>
              <a:srgbClr val="308BDB"/>
            </a:solidFill>
            <a:ln>
              <a:noFill/>
            </a:ln>
          </p:spPr>
          <p:style>
            <a:lnRef idx="2">
              <a:schemeClr val="accent1">
                <a:shade val="50000"/>
              </a:schemeClr>
            </a:lnRef>
            <a:fillRef idx="1">
              <a:schemeClr val="accent1"/>
            </a:fillRef>
            <a:effectRef idx="0">
              <a:schemeClr val="accent1"/>
            </a:effectRef>
            <a:fontRef idx="minor">
              <a:schemeClr val="lt1"/>
            </a:fontRef>
          </p:style>
          <p:txBody>
            <a:bodyPr tIns="1097280" rtlCol="0" anchor="t" anchorCtr="0"/>
            <a:lstStyle/>
            <a:p>
              <a:pPr algn="ctr"/>
              <a:r>
                <a:rPr lang="en-US" sz="2400" b="1" dirty="0"/>
                <a:t>APPROACH</a:t>
              </a:r>
            </a:p>
            <a:p>
              <a:pPr algn="ctr">
                <a:lnSpc>
                  <a:spcPct val="200000"/>
                </a:lnSpc>
              </a:pPr>
              <a:r>
                <a:rPr lang="en-US" sz="2000" dirty="0"/>
                <a:t>Partner the Business</a:t>
              </a:r>
            </a:p>
            <a:p>
              <a:pPr algn="ctr">
                <a:spcBef>
                  <a:spcPts val="1800"/>
                </a:spcBef>
              </a:pPr>
              <a:r>
                <a:rPr lang="en-US" sz="2000" dirty="0"/>
                <a:t>Move from Observer to Advisor</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891" y="1979475"/>
              <a:ext cx="1197733" cy="1197733"/>
            </a:xfrm>
            <a:prstGeom prst="rect">
              <a:avLst/>
            </a:prstGeom>
          </p:spPr>
        </p:pic>
      </p:grpSp>
    </p:spTree>
    <p:extLst>
      <p:ext uri="{BB962C8B-B14F-4D97-AF65-F5344CB8AC3E}">
        <p14:creationId xmlns:p14="http://schemas.microsoft.com/office/powerpoint/2010/main" val="467052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B83DF-4E6A-3602-22EA-5F68EC526362}"/>
              </a:ext>
            </a:extLst>
          </p:cNvPr>
          <p:cNvSpPr>
            <a:spLocks noGrp="1"/>
          </p:cNvSpPr>
          <p:nvPr>
            <p:ph type="sldNum" sz="quarter" idx="12"/>
          </p:nvPr>
        </p:nvSpPr>
        <p:spPr/>
        <p:txBody>
          <a:bodyPr/>
          <a:lstStyle/>
          <a:p>
            <a:fld id="{D2CB5F1C-0FEA-BA42-B111-DCC8E6C04E9A}" type="slidenum">
              <a:rPr lang="en-US" smtClean="0"/>
              <a:pPr/>
              <a:t>8</a:t>
            </a:fld>
            <a:endParaRPr lang="en-US" dirty="0"/>
          </a:p>
        </p:txBody>
      </p:sp>
      <p:sp>
        <p:nvSpPr>
          <p:cNvPr id="3" name="Title 2">
            <a:extLst>
              <a:ext uri="{FF2B5EF4-FFF2-40B4-BE49-F238E27FC236}">
                <a16:creationId xmlns:a16="http://schemas.microsoft.com/office/drawing/2014/main" id="{FE879982-276F-2F66-FC99-A28E8B5A8488}"/>
              </a:ext>
            </a:extLst>
          </p:cNvPr>
          <p:cNvSpPr>
            <a:spLocks noGrp="1"/>
          </p:cNvSpPr>
          <p:nvPr>
            <p:ph type="title"/>
          </p:nvPr>
        </p:nvSpPr>
        <p:spPr>
          <a:xfrm>
            <a:off x="1404424" y="576015"/>
            <a:ext cx="8961255" cy="387798"/>
          </a:xfrm>
        </p:spPr>
        <p:txBody>
          <a:bodyPr/>
          <a:lstStyle/>
          <a:p>
            <a:r>
              <a:rPr lang="en-US" sz="2800" b="1" dirty="0">
                <a:solidFill>
                  <a:srgbClr val="188DF4"/>
                </a:solidFill>
                <a:latin typeface="+mn-lt"/>
              </a:rPr>
              <a:t>Shift and Vision</a:t>
            </a:r>
          </a:p>
        </p:txBody>
      </p:sp>
      <p:sp>
        <p:nvSpPr>
          <p:cNvPr id="5" name="Shape">
            <a:extLst>
              <a:ext uri="{FF2B5EF4-FFF2-40B4-BE49-F238E27FC236}">
                <a16:creationId xmlns:a16="http://schemas.microsoft.com/office/drawing/2014/main" id="{33A02819-F89E-8E05-721E-560213FD80B4}"/>
              </a:ext>
            </a:extLst>
          </p:cNvPr>
          <p:cNvSpPr/>
          <p:nvPr/>
        </p:nvSpPr>
        <p:spPr>
          <a:xfrm rot="10800000">
            <a:off x="376955" y="1188301"/>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5">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6" name="Shape">
            <a:extLst>
              <a:ext uri="{FF2B5EF4-FFF2-40B4-BE49-F238E27FC236}">
                <a16:creationId xmlns:a16="http://schemas.microsoft.com/office/drawing/2014/main" id="{48398410-B9E2-6FB4-E663-56809DC72376}"/>
              </a:ext>
            </a:extLst>
          </p:cNvPr>
          <p:cNvSpPr/>
          <p:nvPr/>
        </p:nvSpPr>
        <p:spPr>
          <a:xfrm>
            <a:off x="3232766" y="1188303"/>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7" name="Slide Number Placeholder 2">
            <a:extLst>
              <a:ext uri="{FF2B5EF4-FFF2-40B4-BE49-F238E27FC236}">
                <a16:creationId xmlns:a16="http://schemas.microsoft.com/office/drawing/2014/main" id="{AC4EE4F8-7288-AB41-CB2F-19EAF6465F7B}"/>
              </a:ext>
            </a:extLst>
          </p:cNvPr>
          <p:cNvSpPr txBox="1">
            <a:spLocks/>
          </p:cNvSpPr>
          <p:nvPr/>
        </p:nvSpPr>
        <p:spPr>
          <a:xfrm>
            <a:off x="11030637" y="6400417"/>
            <a:ext cx="323163"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1200" b="0" i="0" u="none" strike="noStrike" kern="1200" cap="none" spc="0" normalizeH="0" baseline="0">
                <a:ln>
                  <a:noFill/>
                </a:ln>
                <a:solidFill>
                  <a:srgbClr val="888888"/>
                </a:solidFill>
                <a:effectLst/>
                <a:uFillTx/>
                <a:latin typeface="Tahoma" panose="020B0604030504040204" pitchFamily="34" charset="0"/>
                <a:ea typeface="Tahoma" panose="020B0604030504040204" pitchFamily="34" charset="0"/>
                <a:cs typeface="+mj-cs"/>
                <a:sym typeface="Calibri"/>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8</a:t>
            </a:fld>
            <a:endParaRPr lang="en-US"/>
          </a:p>
        </p:txBody>
      </p:sp>
      <p:pic>
        <p:nvPicPr>
          <p:cNvPr id="8" name="Picture 7">
            <a:extLst>
              <a:ext uri="{FF2B5EF4-FFF2-40B4-BE49-F238E27FC236}">
                <a16:creationId xmlns:a16="http://schemas.microsoft.com/office/drawing/2014/main" id="{86B4AE2F-94E5-3DA3-96FA-FA9CF5EBCB28}"/>
              </a:ext>
            </a:extLst>
          </p:cNvPr>
          <p:cNvPicPr>
            <a:picLocks noChangeAspect="1"/>
          </p:cNvPicPr>
          <p:nvPr/>
        </p:nvPicPr>
        <p:blipFill>
          <a:blip r:embed="rId2">
            <a:alphaModFix amt="40000"/>
          </a:blip>
          <a:stretch>
            <a:fillRect/>
          </a:stretch>
        </p:blipFill>
        <p:spPr>
          <a:xfrm>
            <a:off x="6545095" y="1612584"/>
            <a:ext cx="5241833" cy="3890916"/>
          </a:xfrm>
          <a:prstGeom prst="rect">
            <a:avLst/>
          </a:prstGeom>
          <a:effectLst>
            <a:outerShdw blurRad="50800" dist="50800" dir="5400000" algn="ctr" rotWithShape="0">
              <a:schemeClr val="bg1">
                <a:alpha val="82000"/>
              </a:schemeClr>
            </a:outerShdw>
          </a:effectLst>
        </p:spPr>
      </p:pic>
      <p:sp>
        <p:nvSpPr>
          <p:cNvPr id="9" name="Shape">
            <a:extLst>
              <a:ext uri="{FF2B5EF4-FFF2-40B4-BE49-F238E27FC236}">
                <a16:creationId xmlns:a16="http://schemas.microsoft.com/office/drawing/2014/main" id="{BD9C98C1-FFD8-A634-B22E-0DA1157A2CB5}"/>
              </a:ext>
            </a:extLst>
          </p:cNvPr>
          <p:cNvSpPr/>
          <p:nvPr/>
        </p:nvSpPr>
        <p:spPr>
          <a:xfrm>
            <a:off x="2895864" y="964427"/>
            <a:ext cx="873058" cy="1007972"/>
          </a:xfrm>
          <a:custGeom>
            <a:avLst/>
            <a:gdLst/>
            <a:ahLst/>
            <a:cxnLst>
              <a:cxn ang="0">
                <a:pos x="wd2" y="hd2"/>
              </a:cxn>
              <a:cxn ang="5400000">
                <a:pos x="wd2" y="hd2"/>
              </a:cxn>
              <a:cxn ang="10800000">
                <a:pos x="wd2" y="hd2"/>
              </a:cxn>
              <a:cxn ang="16200000">
                <a:pos x="wd2" y="hd2"/>
              </a:cxn>
            </a:cxnLst>
            <a:rect l="0" t="0" r="r" b="b"/>
            <a:pathLst>
              <a:path w="20039" h="21600" extrusionOk="0">
                <a:moveTo>
                  <a:pt x="1503" y="16511"/>
                </a:moveTo>
                <a:lnTo>
                  <a:pt x="1182" y="16740"/>
                </a:lnTo>
                <a:cubicBezTo>
                  <a:pt x="-1343" y="18540"/>
                  <a:pt x="447" y="21600"/>
                  <a:pt x="4005" y="21600"/>
                </a:cubicBezTo>
                <a:lnTo>
                  <a:pt x="4005" y="21600"/>
                </a:lnTo>
                <a:cubicBezTo>
                  <a:pt x="5061" y="21600"/>
                  <a:pt x="6071" y="21305"/>
                  <a:pt x="6829" y="20765"/>
                </a:cubicBezTo>
                <a:lnTo>
                  <a:pt x="19385" y="11815"/>
                </a:lnTo>
                <a:cubicBezTo>
                  <a:pt x="20257" y="11193"/>
                  <a:pt x="20257" y="10178"/>
                  <a:pt x="19385" y="9556"/>
                </a:cubicBezTo>
                <a:lnTo>
                  <a:pt x="7150" y="835"/>
                </a:lnTo>
                <a:cubicBezTo>
                  <a:pt x="6393" y="295"/>
                  <a:pt x="5383" y="0"/>
                  <a:pt x="4327" y="0"/>
                </a:cubicBezTo>
                <a:lnTo>
                  <a:pt x="4327" y="0"/>
                </a:lnTo>
                <a:cubicBezTo>
                  <a:pt x="769" y="0"/>
                  <a:pt x="-1022" y="3060"/>
                  <a:pt x="1503" y="4860"/>
                </a:cubicBezTo>
                <a:lnTo>
                  <a:pt x="1503" y="4860"/>
                </a:lnTo>
                <a:cubicBezTo>
                  <a:pt x="6025" y="8067"/>
                  <a:pt x="6025" y="13287"/>
                  <a:pt x="1503" y="16511"/>
                </a:cubicBezTo>
                <a:close/>
              </a:path>
            </a:pathLst>
          </a:custGeom>
          <a:solidFill>
            <a:schemeClr val="accent5">
              <a:lumMod val="50000"/>
            </a:schemeClr>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8F390216-D3A8-BCFD-651E-057B3493FEA0}"/>
              </a:ext>
            </a:extLst>
          </p:cNvPr>
          <p:cNvSpPr/>
          <p:nvPr/>
        </p:nvSpPr>
        <p:spPr>
          <a:xfrm rot="10800000">
            <a:off x="384953" y="2426196"/>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6">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A6D67C59-5D9A-96CD-D4AB-DE324E5E0937}"/>
              </a:ext>
            </a:extLst>
          </p:cNvPr>
          <p:cNvSpPr/>
          <p:nvPr/>
        </p:nvSpPr>
        <p:spPr>
          <a:xfrm>
            <a:off x="3240764" y="2426198"/>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54E13036-605A-4BB4-1154-CB3F7D8B7EBD}"/>
              </a:ext>
            </a:extLst>
          </p:cNvPr>
          <p:cNvSpPr/>
          <p:nvPr/>
        </p:nvSpPr>
        <p:spPr>
          <a:xfrm>
            <a:off x="2903862" y="2202322"/>
            <a:ext cx="873058" cy="1007972"/>
          </a:xfrm>
          <a:custGeom>
            <a:avLst/>
            <a:gdLst/>
            <a:ahLst/>
            <a:cxnLst>
              <a:cxn ang="0">
                <a:pos x="wd2" y="hd2"/>
              </a:cxn>
              <a:cxn ang="5400000">
                <a:pos x="wd2" y="hd2"/>
              </a:cxn>
              <a:cxn ang="10800000">
                <a:pos x="wd2" y="hd2"/>
              </a:cxn>
              <a:cxn ang="16200000">
                <a:pos x="wd2" y="hd2"/>
              </a:cxn>
            </a:cxnLst>
            <a:rect l="0" t="0" r="r" b="b"/>
            <a:pathLst>
              <a:path w="20039" h="21600" extrusionOk="0">
                <a:moveTo>
                  <a:pt x="1503" y="16511"/>
                </a:moveTo>
                <a:lnTo>
                  <a:pt x="1182" y="16740"/>
                </a:lnTo>
                <a:cubicBezTo>
                  <a:pt x="-1343" y="18540"/>
                  <a:pt x="447" y="21600"/>
                  <a:pt x="4005" y="21600"/>
                </a:cubicBezTo>
                <a:lnTo>
                  <a:pt x="4005" y="21600"/>
                </a:lnTo>
                <a:cubicBezTo>
                  <a:pt x="5061" y="21600"/>
                  <a:pt x="6071" y="21305"/>
                  <a:pt x="6829" y="20765"/>
                </a:cubicBezTo>
                <a:lnTo>
                  <a:pt x="19385" y="11815"/>
                </a:lnTo>
                <a:cubicBezTo>
                  <a:pt x="20257" y="11193"/>
                  <a:pt x="20257" y="10178"/>
                  <a:pt x="19385" y="9556"/>
                </a:cubicBezTo>
                <a:lnTo>
                  <a:pt x="7150" y="835"/>
                </a:lnTo>
                <a:cubicBezTo>
                  <a:pt x="6393" y="295"/>
                  <a:pt x="5383" y="0"/>
                  <a:pt x="4327" y="0"/>
                </a:cubicBezTo>
                <a:lnTo>
                  <a:pt x="4327" y="0"/>
                </a:lnTo>
                <a:cubicBezTo>
                  <a:pt x="769" y="0"/>
                  <a:pt x="-1022" y="3060"/>
                  <a:pt x="1503" y="4860"/>
                </a:cubicBezTo>
                <a:lnTo>
                  <a:pt x="1503" y="4860"/>
                </a:lnTo>
                <a:cubicBezTo>
                  <a:pt x="6025" y="8067"/>
                  <a:pt x="6025" y="13287"/>
                  <a:pt x="1503" y="16511"/>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40EC88AC-C418-9035-9FE5-5D11892DBE90}"/>
              </a:ext>
            </a:extLst>
          </p:cNvPr>
          <p:cNvSpPr/>
          <p:nvPr/>
        </p:nvSpPr>
        <p:spPr>
          <a:xfrm rot="10800000">
            <a:off x="384953" y="3664089"/>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4">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70355696-2B78-CBC4-1934-FE139CA874AC}"/>
              </a:ext>
            </a:extLst>
          </p:cNvPr>
          <p:cNvSpPr/>
          <p:nvPr/>
        </p:nvSpPr>
        <p:spPr>
          <a:xfrm>
            <a:off x="3240764" y="3664091"/>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BBB58AAA-0701-1EB2-B63B-A0EEE85FA5C6}"/>
              </a:ext>
            </a:extLst>
          </p:cNvPr>
          <p:cNvSpPr/>
          <p:nvPr/>
        </p:nvSpPr>
        <p:spPr>
          <a:xfrm>
            <a:off x="2903862" y="3440215"/>
            <a:ext cx="873058" cy="1007972"/>
          </a:xfrm>
          <a:custGeom>
            <a:avLst/>
            <a:gdLst/>
            <a:ahLst/>
            <a:cxnLst>
              <a:cxn ang="0">
                <a:pos x="wd2" y="hd2"/>
              </a:cxn>
              <a:cxn ang="5400000">
                <a:pos x="wd2" y="hd2"/>
              </a:cxn>
              <a:cxn ang="10800000">
                <a:pos x="wd2" y="hd2"/>
              </a:cxn>
              <a:cxn ang="16200000">
                <a:pos x="wd2" y="hd2"/>
              </a:cxn>
            </a:cxnLst>
            <a:rect l="0" t="0" r="r" b="b"/>
            <a:pathLst>
              <a:path w="20039" h="21600" extrusionOk="0">
                <a:moveTo>
                  <a:pt x="1503" y="16511"/>
                </a:moveTo>
                <a:lnTo>
                  <a:pt x="1182" y="16740"/>
                </a:lnTo>
                <a:cubicBezTo>
                  <a:pt x="-1343" y="18540"/>
                  <a:pt x="447" y="21600"/>
                  <a:pt x="4005" y="21600"/>
                </a:cubicBezTo>
                <a:lnTo>
                  <a:pt x="4005" y="21600"/>
                </a:lnTo>
                <a:cubicBezTo>
                  <a:pt x="5061" y="21600"/>
                  <a:pt x="6071" y="21305"/>
                  <a:pt x="6829" y="20765"/>
                </a:cubicBezTo>
                <a:lnTo>
                  <a:pt x="19385" y="11815"/>
                </a:lnTo>
                <a:cubicBezTo>
                  <a:pt x="20257" y="11193"/>
                  <a:pt x="20257" y="10178"/>
                  <a:pt x="19385" y="9556"/>
                </a:cubicBezTo>
                <a:lnTo>
                  <a:pt x="7150" y="835"/>
                </a:lnTo>
                <a:cubicBezTo>
                  <a:pt x="6393" y="295"/>
                  <a:pt x="5383" y="0"/>
                  <a:pt x="4327" y="0"/>
                </a:cubicBezTo>
                <a:lnTo>
                  <a:pt x="4327" y="0"/>
                </a:lnTo>
                <a:cubicBezTo>
                  <a:pt x="769" y="0"/>
                  <a:pt x="-1022" y="3060"/>
                  <a:pt x="1503" y="4860"/>
                </a:cubicBezTo>
                <a:lnTo>
                  <a:pt x="1503" y="4860"/>
                </a:lnTo>
                <a:cubicBezTo>
                  <a:pt x="6025" y="8067"/>
                  <a:pt x="6025" y="13287"/>
                  <a:pt x="1503" y="16511"/>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FA104DA1-086F-8A4E-2317-F66BF79999EE}"/>
              </a:ext>
            </a:extLst>
          </p:cNvPr>
          <p:cNvSpPr/>
          <p:nvPr/>
        </p:nvSpPr>
        <p:spPr>
          <a:xfrm rot="10800000">
            <a:off x="384953" y="4876176"/>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3">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DEA40D7B-0EC2-DABE-9961-CC8C82C379B5}"/>
              </a:ext>
            </a:extLst>
          </p:cNvPr>
          <p:cNvSpPr/>
          <p:nvPr/>
        </p:nvSpPr>
        <p:spPr>
          <a:xfrm>
            <a:off x="3240764" y="4876178"/>
            <a:ext cx="2855236" cy="648309"/>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tx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2663EA8E-16E6-BA8B-D1D1-910BB69B8B70}"/>
              </a:ext>
            </a:extLst>
          </p:cNvPr>
          <p:cNvSpPr/>
          <p:nvPr/>
        </p:nvSpPr>
        <p:spPr>
          <a:xfrm>
            <a:off x="2903862" y="4652302"/>
            <a:ext cx="873058" cy="1007972"/>
          </a:xfrm>
          <a:custGeom>
            <a:avLst/>
            <a:gdLst/>
            <a:ahLst/>
            <a:cxnLst>
              <a:cxn ang="0">
                <a:pos x="wd2" y="hd2"/>
              </a:cxn>
              <a:cxn ang="5400000">
                <a:pos x="wd2" y="hd2"/>
              </a:cxn>
              <a:cxn ang="10800000">
                <a:pos x="wd2" y="hd2"/>
              </a:cxn>
              <a:cxn ang="16200000">
                <a:pos x="wd2" y="hd2"/>
              </a:cxn>
            </a:cxnLst>
            <a:rect l="0" t="0" r="r" b="b"/>
            <a:pathLst>
              <a:path w="20039" h="21600" extrusionOk="0">
                <a:moveTo>
                  <a:pt x="1503" y="16511"/>
                </a:moveTo>
                <a:lnTo>
                  <a:pt x="1182" y="16740"/>
                </a:lnTo>
                <a:cubicBezTo>
                  <a:pt x="-1343" y="18540"/>
                  <a:pt x="447" y="21600"/>
                  <a:pt x="4005" y="21600"/>
                </a:cubicBezTo>
                <a:lnTo>
                  <a:pt x="4005" y="21600"/>
                </a:lnTo>
                <a:cubicBezTo>
                  <a:pt x="5061" y="21600"/>
                  <a:pt x="6071" y="21305"/>
                  <a:pt x="6829" y="20765"/>
                </a:cubicBezTo>
                <a:lnTo>
                  <a:pt x="19385" y="11815"/>
                </a:lnTo>
                <a:cubicBezTo>
                  <a:pt x="20257" y="11193"/>
                  <a:pt x="20257" y="10178"/>
                  <a:pt x="19385" y="9556"/>
                </a:cubicBezTo>
                <a:lnTo>
                  <a:pt x="7150" y="835"/>
                </a:lnTo>
                <a:cubicBezTo>
                  <a:pt x="6393" y="295"/>
                  <a:pt x="5383" y="0"/>
                  <a:pt x="4327" y="0"/>
                </a:cubicBezTo>
                <a:lnTo>
                  <a:pt x="4327" y="0"/>
                </a:lnTo>
                <a:cubicBezTo>
                  <a:pt x="769" y="0"/>
                  <a:pt x="-1022" y="3060"/>
                  <a:pt x="1503" y="4860"/>
                </a:cubicBezTo>
                <a:lnTo>
                  <a:pt x="1503" y="4860"/>
                </a:lnTo>
                <a:cubicBezTo>
                  <a:pt x="6025" y="8067"/>
                  <a:pt x="6025" y="13287"/>
                  <a:pt x="1503" y="16511"/>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9" name="TextBox 18">
            <a:extLst>
              <a:ext uri="{FF2B5EF4-FFF2-40B4-BE49-F238E27FC236}">
                <a16:creationId xmlns:a16="http://schemas.microsoft.com/office/drawing/2014/main" id="{1747753C-5531-A8E5-84F5-E982BB80722C}"/>
              </a:ext>
            </a:extLst>
          </p:cNvPr>
          <p:cNvSpPr txBox="1"/>
          <p:nvPr/>
        </p:nvSpPr>
        <p:spPr>
          <a:xfrm>
            <a:off x="655782" y="1333515"/>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Compliance</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0" name="TextBox 19">
            <a:extLst>
              <a:ext uri="{FF2B5EF4-FFF2-40B4-BE49-F238E27FC236}">
                <a16:creationId xmlns:a16="http://schemas.microsoft.com/office/drawing/2014/main" id="{FC0CCD0A-A9FA-D4D2-955F-547F403502A7}"/>
              </a:ext>
            </a:extLst>
          </p:cNvPr>
          <p:cNvSpPr txBox="1"/>
          <p:nvPr/>
        </p:nvSpPr>
        <p:spPr>
          <a:xfrm>
            <a:off x="3647764" y="1289101"/>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Consulting</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1" name="TextBox 20">
            <a:extLst>
              <a:ext uri="{FF2B5EF4-FFF2-40B4-BE49-F238E27FC236}">
                <a16:creationId xmlns:a16="http://schemas.microsoft.com/office/drawing/2014/main" id="{3A4AF3A9-11AE-081E-5873-60A53D4E9762}"/>
              </a:ext>
            </a:extLst>
          </p:cNvPr>
          <p:cNvSpPr txBox="1"/>
          <p:nvPr/>
        </p:nvSpPr>
        <p:spPr>
          <a:xfrm>
            <a:off x="623789" y="2555023"/>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Value Protection</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2" name="TextBox 21">
            <a:extLst>
              <a:ext uri="{FF2B5EF4-FFF2-40B4-BE49-F238E27FC236}">
                <a16:creationId xmlns:a16="http://schemas.microsoft.com/office/drawing/2014/main" id="{8F57118C-3A97-C0F1-B8B7-D9A14DD9E508}"/>
              </a:ext>
            </a:extLst>
          </p:cNvPr>
          <p:cNvSpPr txBox="1"/>
          <p:nvPr/>
        </p:nvSpPr>
        <p:spPr>
          <a:xfrm>
            <a:off x="642109" y="3826298"/>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Service Provider</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3" name="TextBox 22">
            <a:extLst>
              <a:ext uri="{FF2B5EF4-FFF2-40B4-BE49-F238E27FC236}">
                <a16:creationId xmlns:a16="http://schemas.microsoft.com/office/drawing/2014/main" id="{4890FF48-EF7F-E913-F05B-4A0E98F7D607}"/>
              </a:ext>
            </a:extLst>
          </p:cNvPr>
          <p:cNvSpPr txBox="1"/>
          <p:nvPr/>
        </p:nvSpPr>
        <p:spPr>
          <a:xfrm>
            <a:off x="715353" y="5015665"/>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Size</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4" name="TextBox 23">
            <a:extLst>
              <a:ext uri="{FF2B5EF4-FFF2-40B4-BE49-F238E27FC236}">
                <a16:creationId xmlns:a16="http://schemas.microsoft.com/office/drawing/2014/main" id="{35A64CB6-401D-20EC-80DE-62E4BC127001}"/>
              </a:ext>
            </a:extLst>
          </p:cNvPr>
          <p:cNvSpPr txBox="1"/>
          <p:nvPr/>
        </p:nvSpPr>
        <p:spPr>
          <a:xfrm>
            <a:off x="3647764" y="2546247"/>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Value Creation</a:t>
            </a:r>
            <a:endParaRPr kumimoji="0" lang="en-IN"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5" name="TextBox 24">
            <a:extLst>
              <a:ext uri="{FF2B5EF4-FFF2-40B4-BE49-F238E27FC236}">
                <a16:creationId xmlns:a16="http://schemas.microsoft.com/office/drawing/2014/main" id="{095B70C5-A815-133B-BA98-12C7705296B3}"/>
              </a:ext>
            </a:extLst>
          </p:cNvPr>
          <p:cNvSpPr txBox="1"/>
          <p:nvPr/>
        </p:nvSpPr>
        <p:spPr>
          <a:xfrm>
            <a:off x="3676707" y="3815583"/>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Solution Provider</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
        <p:nvSpPr>
          <p:cNvPr id="26" name="TextBox 25">
            <a:extLst>
              <a:ext uri="{FF2B5EF4-FFF2-40B4-BE49-F238E27FC236}">
                <a16:creationId xmlns:a16="http://schemas.microsoft.com/office/drawing/2014/main" id="{92E42AAC-5BAC-2290-E044-4639F4CD4856}"/>
              </a:ext>
            </a:extLst>
          </p:cNvPr>
          <p:cNvSpPr txBox="1"/>
          <p:nvPr/>
        </p:nvSpPr>
        <p:spPr>
          <a:xfrm>
            <a:off x="3689859" y="4971623"/>
            <a:ext cx="20412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rPr>
              <a:t>Positioning</a:t>
            </a:r>
            <a:endParaRPr kumimoji="0" lang="en-IN" sz="1800" b="0" i="0" u="none" strike="noStrike" cap="none" spc="0" normalizeH="0" baseline="0">
              <a:ln>
                <a:noFill/>
              </a:ln>
              <a:solidFill>
                <a:srgbClr val="000000"/>
              </a:solidFill>
              <a:effectLst/>
              <a:uFillTx/>
              <a:latin typeface="Source Sans Pro" panose="020B0503030403020204" pitchFamily="34" charset="0"/>
              <a:ea typeface="Source Sans Pro" panose="020B0503030403020204" pitchFamily="34" charset="0"/>
              <a:cs typeface="Tahoma" panose="020B0604030504040204" pitchFamily="34" charset="0"/>
              <a:sym typeface="Calibri"/>
            </a:endParaRPr>
          </a:p>
        </p:txBody>
      </p:sp>
    </p:spTree>
    <p:extLst>
      <p:ext uri="{BB962C8B-B14F-4D97-AF65-F5344CB8AC3E}">
        <p14:creationId xmlns:p14="http://schemas.microsoft.com/office/powerpoint/2010/main" val="143721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0B2F88-6E66-159B-EDD5-56553625B7AE}"/>
              </a:ext>
            </a:extLst>
          </p:cNvPr>
          <p:cNvSpPr>
            <a:spLocks noGrp="1"/>
          </p:cNvSpPr>
          <p:nvPr>
            <p:ph type="sldNum" sz="quarter" idx="12"/>
          </p:nvPr>
        </p:nvSpPr>
        <p:spPr/>
        <p:txBody>
          <a:bodyPr/>
          <a:lstStyle/>
          <a:p>
            <a:fld id="{D2CB5F1C-0FEA-BA42-B111-DCC8E6C04E9A}" type="slidenum">
              <a:rPr lang="en-US" smtClean="0"/>
              <a:pPr/>
              <a:t>9</a:t>
            </a:fld>
            <a:endParaRPr lang="en-US" dirty="0"/>
          </a:p>
        </p:txBody>
      </p:sp>
      <p:sp>
        <p:nvSpPr>
          <p:cNvPr id="3" name="Title 2">
            <a:extLst>
              <a:ext uri="{FF2B5EF4-FFF2-40B4-BE49-F238E27FC236}">
                <a16:creationId xmlns:a16="http://schemas.microsoft.com/office/drawing/2014/main" id="{E7E4D73A-3B87-99C9-51E1-0DA7DB59DE12}"/>
              </a:ext>
            </a:extLst>
          </p:cNvPr>
          <p:cNvSpPr>
            <a:spLocks noGrp="1"/>
          </p:cNvSpPr>
          <p:nvPr>
            <p:ph type="title"/>
          </p:nvPr>
        </p:nvSpPr>
        <p:spPr>
          <a:xfrm>
            <a:off x="1404424" y="523693"/>
            <a:ext cx="8961255" cy="492443"/>
          </a:xfrm>
        </p:spPr>
        <p:txBody>
          <a:bodyPr/>
          <a:lstStyle/>
          <a:p>
            <a:pPr>
              <a:lnSpc>
                <a:spcPct val="100000"/>
              </a:lnSpc>
              <a:spcBef>
                <a:spcPts val="0"/>
              </a:spcBef>
            </a:pPr>
            <a:r>
              <a:rPr lang="en-US" sz="3200" b="1" dirty="0">
                <a:solidFill>
                  <a:srgbClr val="188DF4"/>
                </a:solidFill>
                <a:latin typeface="+mn-lt"/>
                <a:ea typeface="Source Sans Pro" panose="020B0503030403020204" pitchFamily="34" charset="0"/>
                <a:cs typeface="Tahoma" panose="020B0604030504040204" pitchFamily="34" charset="0"/>
              </a:rPr>
              <a:t>Internal Audit – Superpowers</a:t>
            </a:r>
          </a:p>
        </p:txBody>
      </p:sp>
      <p:pic>
        <p:nvPicPr>
          <p:cNvPr id="5" name="Picture 4">
            <a:extLst>
              <a:ext uri="{FF2B5EF4-FFF2-40B4-BE49-F238E27FC236}">
                <a16:creationId xmlns:a16="http://schemas.microsoft.com/office/drawing/2014/main" id="{F92EA02D-9281-4113-AEAA-778B40F14418}"/>
              </a:ext>
            </a:extLst>
          </p:cNvPr>
          <p:cNvPicPr>
            <a:picLocks noChangeAspect="1"/>
          </p:cNvPicPr>
          <p:nvPr/>
        </p:nvPicPr>
        <p:blipFill>
          <a:blip r:embed="rId2"/>
          <a:stretch>
            <a:fillRect/>
          </a:stretch>
        </p:blipFill>
        <p:spPr>
          <a:xfrm>
            <a:off x="0" y="1198561"/>
            <a:ext cx="12242944" cy="5769505"/>
          </a:xfrm>
          <a:prstGeom prst="rect">
            <a:avLst/>
          </a:prstGeom>
        </p:spPr>
      </p:pic>
      <p:sp>
        <p:nvSpPr>
          <p:cNvPr id="6" name="TextBox 5">
            <a:extLst>
              <a:ext uri="{FF2B5EF4-FFF2-40B4-BE49-F238E27FC236}">
                <a16:creationId xmlns:a16="http://schemas.microsoft.com/office/drawing/2014/main" id="{62B9BA73-CA06-8238-F48F-7826035A8927}"/>
              </a:ext>
            </a:extLst>
          </p:cNvPr>
          <p:cNvSpPr txBox="1"/>
          <p:nvPr/>
        </p:nvSpPr>
        <p:spPr>
          <a:xfrm>
            <a:off x="8503238" y="6550223"/>
            <a:ext cx="3739706" cy="307777"/>
          </a:xfrm>
          <a:prstGeom prst="rect">
            <a:avLst/>
          </a:prstGeom>
          <a:noFill/>
        </p:spPr>
        <p:txBody>
          <a:bodyPr wrap="square" lIns="0" rIns="0" rtlCol="0" anchor="b">
            <a:spAutoFit/>
          </a:bodyPr>
          <a:lstStyle/>
          <a:p>
            <a:pPr algn="ctr"/>
            <a:r>
              <a:rPr lang="en-US" sz="1400" b="1" dirty="0">
                <a:solidFill>
                  <a:srgbClr val="0070C0"/>
                </a:solidFill>
                <a:latin typeface="Source Sans Pro" panose="020B0503030403020204" pitchFamily="34" charset="0"/>
                <a:ea typeface="Source Sans Pro" panose="020B0503030403020204" pitchFamily="34" charset="0"/>
              </a:rPr>
              <a:t>PWC 2023 I</a:t>
            </a:r>
            <a:r>
              <a:rPr lang="en-US" sz="1400" b="1" i="1" dirty="0">
                <a:solidFill>
                  <a:srgbClr val="0070C0"/>
                </a:solidFill>
                <a:latin typeface="Source Sans Pro" panose="020B0503030403020204" pitchFamily="34" charset="0"/>
                <a:ea typeface="Source Sans Pro" panose="020B0503030403020204" pitchFamily="34" charset="0"/>
              </a:rPr>
              <a:t>nternal Audit </a:t>
            </a:r>
            <a:r>
              <a:rPr lang="en-US" sz="1400" b="1" dirty="0">
                <a:solidFill>
                  <a:srgbClr val="0070C0"/>
                </a:solidFill>
                <a:latin typeface="Source Sans Pro" panose="020B0503030403020204" pitchFamily="34" charset="0"/>
                <a:ea typeface="Source Sans Pro" panose="020B0503030403020204" pitchFamily="34" charset="0"/>
              </a:rPr>
              <a:t>Survey Report</a:t>
            </a:r>
          </a:p>
        </p:txBody>
      </p:sp>
    </p:spTree>
    <p:extLst>
      <p:ext uri="{BB962C8B-B14F-4D97-AF65-F5344CB8AC3E}">
        <p14:creationId xmlns:p14="http://schemas.microsoft.com/office/powerpoint/2010/main" val="2306321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7740</TotalTime>
  <Words>1193</Words>
  <Application>Microsoft Office PowerPoint</Application>
  <PresentationFormat>Widescreen</PresentationFormat>
  <Paragraphs>163</Paragraphs>
  <Slides>14</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Source Sans Pro</vt:lpstr>
      <vt:lpstr>Tahoma</vt:lpstr>
      <vt:lpstr>Office Theme</vt:lpstr>
      <vt:lpstr>1_Office Theme</vt:lpstr>
      <vt:lpstr>Worksheet</vt:lpstr>
      <vt:lpstr>Opportunities in Internal Audit  </vt:lpstr>
      <vt:lpstr>Factors Affecting Business Environment</vt:lpstr>
      <vt:lpstr>Relationship - Risk, opportunity and Internal Audit</vt:lpstr>
      <vt:lpstr>Key stakeholders and Expectations – Converting to Opportunities</vt:lpstr>
      <vt:lpstr>IA Opportunities As – Strategist, Advisor and Facilitator</vt:lpstr>
      <vt:lpstr>Evolving Role of Internal Auditor - Opportunities </vt:lpstr>
      <vt:lpstr>How should Next Generation IA look like?</vt:lpstr>
      <vt:lpstr>Shift and Vision</vt:lpstr>
      <vt:lpstr>Internal Audit – Superpowers</vt:lpstr>
      <vt:lpstr>Facts from IA Global Study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Audit</dc:title>
  <dc:creator>MOHIT DHAND</dc:creator>
  <cp:lastModifiedBy>MOHIT DHAND</cp:lastModifiedBy>
  <cp:revision>16</cp:revision>
  <dcterms:created xsi:type="dcterms:W3CDTF">2022-07-16T10:15:51Z</dcterms:created>
  <dcterms:modified xsi:type="dcterms:W3CDTF">2024-01-27T04:24:59Z</dcterms:modified>
</cp:coreProperties>
</file>