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4" r:id="rId1"/>
  </p:sldMasterIdLst>
  <p:sldIdLst>
    <p:sldId id="256" r:id="rId2"/>
    <p:sldId id="276" r:id="rId3"/>
    <p:sldId id="278" r:id="rId4"/>
    <p:sldId id="279" r:id="rId5"/>
    <p:sldId id="277" r:id="rId6"/>
    <p:sldId id="294" r:id="rId7"/>
    <p:sldId id="299" r:id="rId8"/>
    <p:sldId id="307" r:id="rId9"/>
    <p:sldId id="306" r:id="rId10"/>
    <p:sldId id="308" r:id="rId11"/>
    <p:sldId id="309" r:id="rId12"/>
    <p:sldId id="303" r:id="rId13"/>
    <p:sldId id="304" r:id="rId14"/>
    <p:sldId id="288" r:id="rId15"/>
    <p:sldId id="290" r:id="rId16"/>
    <p:sldId id="292" r:id="rId17"/>
    <p:sldId id="300" r:id="rId18"/>
    <p:sldId id="310" r:id="rId19"/>
    <p:sldId id="311" r:id="rId20"/>
    <p:sldId id="296" r:id="rId21"/>
    <p:sldId id="297" r:id="rId22"/>
    <p:sldId id="289" r:id="rId23"/>
    <p:sldId id="281" r:id="rId24"/>
    <p:sldId id="298" r:id="rId25"/>
    <p:sldId id="28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F624F2-9C41-4AF2-8663-A44B6769B06B}"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IN"/>
        </a:p>
      </dgm:t>
    </dgm:pt>
    <dgm:pt modelId="{B1DC1A5F-9AF5-4ED9-933A-F8B3ECF46F94}">
      <dgm:prSet phldrT="[Text]" custT="1"/>
      <dgm:spPr>
        <a:solidFill>
          <a:srgbClr val="00B0F0"/>
        </a:solidFill>
      </dgm:spPr>
      <dgm:t>
        <a:bodyPr/>
        <a:lstStyle/>
        <a:p>
          <a:r>
            <a:rPr lang="en-US" sz="1600" b="1" dirty="0">
              <a:solidFill>
                <a:schemeClr val="tx1">
                  <a:lumMod val="85000"/>
                  <a:lumOff val="15000"/>
                </a:schemeClr>
              </a:solidFill>
              <a:latin typeface="Corbel" pitchFamily="34" charset="0"/>
            </a:rPr>
            <a:t>Rate of TDS:</a:t>
          </a:r>
          <a:endParaRPr lang="en-IN" sz="1600" b="1" dirty="0">
            <a:solidFill>
              <a:schemeClr val="tx1">
                <a:lumMod val="85000"/>
                <a:lumOff val="15000"/>
              </a:schemeClr>
            </a:solidFill>
            <a:latin typeface="Corbel" pitchFamily="34" charset="0"/>
          </a:endParaRPr>
        </a:p>
      </dgm:t>
    </dgm:pt>
    <dgm:pt modelId="{DBFC241C-C935-473A-BC72-2E43BC5CE4AE}" type="parTrans" cxnId="{2B272108-01C4-454E-89C6-4DA0CC16E5C0}">
      <dgm:prSet/>
      <dgm:spPr/>
      <dgm:t>
        <a:bodyPr/>
        <a:lstStyle/>
        <a:p>
          <a:endParaRPr lang="en-IN"/>
        </a:p>
      </dgm:t>
    </dgm:pt>
    <dgm:pt modelId="{EEEC0A8E-440A-4184-8361-64941F64273F}" type="sibTrans" cxnId="{2B272108-01C4-454E-89C6-4DA0CC16E5C0}">
      <dgm:prSet/>
      <dgm:spPr>
        <a:solidFill>
          <a:schemeClr val="tx1">
            <a:lumMod val="50000"/>
            <a:lumOff val="50000"/>
          </a:schemeClr>
        </a:solidFill>
      </dgm:spPr>
      <dgm:t>
        <a:bodyPr/>
        <a:lstStyle/>
        <a:p>
          <a:endParaRPr lang="en-IN"/>
        </a:p>
      </dgm:t>
    </dgm:pt>
    <dgm:pt modelId="{5850269F-82B5-4ABF-AFCA-E85B06DCE758}">
      <dgm:prSet phldrT="[Text]" custT="1"/>
      <dgm:spPr>
        <a:solidFill>
          <a:srgbClr val="00B0F0"/>
        </a:solidFill>
      </dgm:spPr>
      <dgm:t>
        <a:bodyPr/>
        <a:lstStyle/>
        <a:p>
          <a:r>
            <a:rPr lang="en-US" sz="1600" b="1" dirty="0">
              <a:solidFill>
                <a:schemeClr val="tx1">
                  <a:lumMod val="85000"/>
                  <a:lumOff val="15000"/>
                </a:schemeClr>
              </a:solidFill>
              <a:latin typeface="Corbel" pitchFamily="34" charset="0"/>
            </a:rPr>
            <a:t>Value for TDS</a:t>
          </a:r>
          <a:endParaRPr lang="en-IN" sz="1600" b="1" dirty="0">
            <a:solidFill>
              <a:schemeClr val="tx1">
                <a:lumMod val="85000"/>
                <a:lumOff val="15000"/>
              </a:schemeClr>
            </a:solidFill>
            <a:latin typeface="Corbel" pitchFamily="34" charset="0"/>
          </a:endParaRPr>
        </a:p>
      </dgm:t>
    </dgm:pt>
    <dgm:pt modelId="{DAD744F5-FFC9-42E9-A519-D560821F6828}" type="parTrans" cxnId="{5A49379C-CA29-467C-8EF6-885A9F7B6260}">
      <dgm:prSet/>
      <dgm:spPr/>
      <dgm:t>
        <a:bodyPr/>
        <a:lstStyle/>
        <a:p>
          <a:endParaRPr lang="en-IN"/>
        </a:p>
      </dgm:t>
    </dgm:pt>
    <dgm:pt modelId="{D8E66878-9510-40FC-941C-F84C7150226D}" type="sibTrans" cxnId="{5A49379C-CA29-467C-8EF6-885A9F7B6260}">
      <dgm:prSet/>
      <dgm:spPr>
        <a:solidFill>
          <a:schemeClr val="tx1">
            <a:lumMod val="50000"/>
            <a:lumOff val="50000"/>
          </a:schemeClr>
        </a:solidFill>
      </dgm:spPr>
      <dgm:t>
        <a:bodyPr/>
        <a:lstStyle/>
        <a:p>
          <a:endParaRPr lang="en-IN"/>
        </a:p>
      </dgm:t>
    </dgm:pt>
    <dgm:pt modelId="{322E30AA-5C03-40D9-AB8E-E4640C643CAF}">
      <dgm:prSet phldrT="[Text]" custT="1"/>
      <dgm:spPr>
        <a:solidFill>
          <a:schemeClr val="bg1">
            <a:lumMod val="85000"/>
            <a:alpha val="90000"/>
          </a:schemeClr>
        </a:solidFill>
        <a:ln>
          <a:solidFill>
            <a:schemeClr val="bg1">
              <a:lumMod val="75000"/>
            </a:schemeClr>
          </a:solidFill>
        </a:ln>
      </dgm:spPr>
      <dgm:t>
        <a:bodyPr/>
        <a:lstStyle/>
        <a:p>
          <a:pPr algn="just"/>
          <a:r>
            <a:rPr lang="en-US" sz="1600" dirty="0">
              <a:latin typeface="Corbel" pitchFamily="34" charset="0"/>
            </a:rPr>
            <a:t>If total value under contract above </a:t>
          </a:r>
          <a:r>
            <a:rPr lang="en-US" sz="1600" dirty="0" err="1">
              <a:latin typeface="Corbel" pitchFamily="34" charset="0"/>
            </a:rPr>
            <a:t>Rs</a:t>
          </a:r>
          <a:r>
            <a:rPr lang="en-US" sz="1600" dirty="0">
              <a:latin typeface="Corbel" pitchFamily="34" charset="0"/>
            </a:rPr>
            <a:t>. 2.50 Lacs</a:t>
          </a:r>
          <a:endParaRPr lang="en-IN" sz="1600" dirty="0">
            <a:latin typeface="Corbel" pitchFamily="34" charset="0"/>
          </a:endParaRPr>
        </a:p>
      </dgm:t>
    </dgm:pt>
    <dgm:pt modelId="{66092FF4-3298-4A28-82DC-60604BD6D171}" type="parTrans" cxnId="{C86AB7C0-AA05-49A1-A899-EF935BC060E1}">
      <dgm:prSet/>
      <dgm:spPr/>
      <dgm:t>
        <a:bodyPr/>
        <a:lstStyle/>
        <a:p>
          <a:endParaRPr lang="en-IN"/>
        </a:p>
      </dgm:t>
    </dgm:pt>
    <dgm:pt modelId="{FA327CB4-FB23-4C32-B996-CFF8338BC2E8}" type="sibTrans" cxnId="{C86AB7C0-AA05-49A1-A899-EF935BC060E1}">
      <dgm:prSet/>
      <dgm:spPr/>
      <dgm:t>
        <a:bodyPr/>
        <a:lstStyle/>
        <a:p>
          <a:endParaRPr lang="en-IN"/>
        </a:p>
      </dgm:t>
    </dgm:pt>
    <dgm:pt modelId="{6BF22745-E50A-4959-987D-A4A3CBC5D0BD}">
      <dgm:prSet phldrT="[Text]" custT="1"/>
      <dgm:spPr>
        <a:solidFill>
          <a:srgbClr val="00B0F0"/>
        </a:solidFill>
      </dgm:spPr>
      <dgm:t>
        <a:bodyPr/>
        <a:lstStyle/>
        <a:p>
          <a:r>
            <a:rPr lang="en-US" sz="1600" b="1" dirty="0">
              <a:solidFill>
                <a:schemeClr val="tx1">
                  <a:lumMod val="85000"/>
                  <a:lumOff val="15000"/>
                </a:schemeClr>
              </a:solidFill>
              <a:latin typeface="Corbel" pitchFamily="34" charset="0"/>
            </a:rPr>
            <a:t>Payment of TDS &amp; Return</a:t>
          </a:r>
          <a:endParaRPr lang="en-IN" sz="1600" b="1" dirty="0">
            <a:solidFill>
              <a:schemeClr val="tx1">
                <a:lumMod val="85000"/>
                <a:lumOff val="15000"/>
              </a:schemeClr>
            </a:solidFill>
            <a:latin typeface="Corbel" pitchFamily="34" charset="0"/>
          </a:endParaRPr>
        </a:p>
      </dgm:t>
    </dgm:pt>
    <dgm:pt modelId="{B8A9A89D-978A-47BF-BC7A-124327EBACCD}" type="parTrans" cxnId="{24588303-71BD-4F1C-8BB9-F92198E1B834}">
      <dgm:prSet/>
      <dgm:spPr/>
      <dgm:t>
        <a:bodyPr/>
        <a:lstStyle/>
        <a:p>
          <a:endParaRPr lang="en-IN"/>
        </a:p>
      </dgm:t>
    </dgm:pt>
    <dgm:pt modelId="{A3E035EF-50F7-4EEA-ADD2-EA624372DA3E}" type="sibTrans" cxnId="{24588303-71BD-4F1C-8BB9-F92198E1B834}">
      <dgm:prSet/>
      <dgm:spPr>
        <a:solidFill>
          <a:schemeClr val="tx1">
            <a:lumMod val="50000"/>
            <a:lumOff val="50000"/>
          </a:schemeClr>
        </a:solidFill>
      </dgm:spPr>
      <dgm:t>
        <a:bodyPr/>
        <a:lstStyle/>
        <a:p>
          <a:endParaRPr lang="en-IN"/>
        </a:p>
      </dgm:t>
    </dgm:pt>
    <dgm:pt modelId="{1F4E4721-7B93-4F28-9340-CF63AB3CD138}">
      <dgm:prSet phldrT="[Text]" custT="1"/>
      <dgm:spPr>
        <a:solidFill>
          <a:schemeClr val="bg1">
            <a:lumMod val="85000"/>
            <a:alpha val="90000"/>
          </a:schemeClr>
        </a:solidFill>
        <a:ln>
          <a:solidFill>
            <a:schemeClr val="bg1">
              <a:lumMod val="75000"/>
            </a:schemeClr>
          </a:solidFill>
        </a:ln>
      </dgm:spPr>
      <dgm:t>
        <a:bodyPr/>
        <a:lstStyle/>
        <a:p>
          <a:pPr algn="just"/>
          <a:r>
            <a:rPr lang="en-IN" sz="1600" b="0" dirty="0">
              <a:latin typeface="Corbel" pitchFamily="34" charset="0"/>
            </a:rPr>
            <a:t>Within 10 days after the end of the month in which such deduction is made</a:t>
          </a:r>
          <a:endParaRPr lang="en-IN" sz="1600" b="0" dirty="0"/>
        </a:p>
      </dgm:t>
    </dgm:pt>
    <dgm:pt modelId="{B0C70C77-6716-473C-91C1-9946CF3F5254}" type="parTrans" cxnId="{61562B05-2D7B-4B39-B6D1-626A0E5AB591}">
      <dgm:prSet/>
      <dgm:spPr/>
      <dgm:t>
        <a:bodyPr/>
        <a:lstStyle/>
        <a:p>
          <a:endParaRPr lang="en-IN"/>
        </a:p>
      </dgm:t>
    </dgm:pt>
    <dgm:pt modelId="{C3139FD3-33F0-436A-9A31-61A642D0B15A}" type="sibTrans" cxnId="{61562B05-2D7B-4B39-B6D1-626A0E5AB591}">
      <dgm:prSet/>
      <dgm:spPr/>
      <dgm:t>
        <a:bodyPr/>
        <a:lstStyle/>
        <a:p>
          <a:endParaRPr lang="en-IN"/>
        </a:p>
      </dgm:t>
    </dgm:pt>
    <dgm:pt modelId="{F6051CC7-E7C0-4C2C-BDB2-397898CD3304}">
      <dgm:prSet custT="1"/>
      <dgm:spPr>
        <a:solidFill>
          <a:schemeClr val="bg1">
            <a:lumMod val="85000"/>
            <a:alpha val="90000"/>
          </a:schemeClr>
        </a:solidFill>
        <a:ln>
          <a:solidFill>
            <a:schemeClr val="bg1">
              <a:lumMod val="75000"/>
            </a:schemeClr>
          </a:solidFill>
        </a:ln>
      </dgm:spPr>
      <dgm:t>
        <a:bodyPr/>
        <a:lstStyle/>
        <a:p>
          <a:pPr algn="just"/>
          <a:r>
            <a:rPr lang="en-IN" sz="1600" b="0" u="none" dirty="0">
              <a:latin typeface="Corbel" pitchFamily="34" charset="0"/>
            </a:rPr>
            <a:t>1% CGST/SGST each</a:t>
          </a:r>
        </a:p>
      </dgm:t>
    </dgm:pt>
    <dgm:pt modelId="{9F7E1DDE-A330-47C2-B1F3-34F406A41101}" type="parTrans" cxnId="{7A032844-72B4-49E4-BED0-90BB0AFD920E}">
      <dgm:prSet/>
      <dgm:spPr/>
      <dgm:t>
        <a:bodyPr/>
        <a:lstStyle/>
        <a:p>
          <a:endParaRPr lang="en-IN"/>
        </a:p>
      </dgm:t>
    </dgm:pt>
    <dgm:pt modelId="{821027AF-341B-469E-AC33-0E99321F5E1D}" type="sibTrans" cxnId="{7A032844-72B4-49E4-BED0-90BB0AFD920E}">
      <dgm:prSet/>
      <dgm:spPr/>
      <dgm:t>
        <a:bodyPr/>
        <a:lstStyle/>
        <a:p>
          <a:endParaRPr lang="en-IN"/>
        </a:p>
      </dgm:t>
    </dgm:pt>
    <dgm:pt modelId="{9CF91FA8-414E-4125-AD78-D33094EDBF3D}">
      <dgm:prSet phldrT="[Text]" custT="1"/>
      <dgm:spPr>
        <a:solidFill>
          <a:srgbClr val="00B0F0"/>
        </a:solidFill>
      </dgm:spPr>
      <dgm:t>
        <a:bodyPr/>
        <a:lstStyle/>
        <a:p>
          <a:r>
            <a:rPr lang="en-US" sz="1600" b="1" dirty="0">
              <a:solidFill>
                <a:schemeClr val="tx1">
                  <a:lumMod val="85000"/>
                  <a:lumOff val="15000"/>
                </a:schemeClr>
              </a:solidFill>
              <a:latin typeface="Corbel" pitchFamily="34" charset="0"/>
            </a:rPr>
            <a:t>Certificate</a:t>
          </a:r>
          <a:endParaRPr lang="en-IN" sz="1600" b="1" dirty="0">
            <a:solidFill>
              <a:schemeClr val="tx1">
                <a:lumMod val="85000"/>
                <a:lumOff val="15000"/>
              </a:schemeClr>
            </a:solidFill>
            <a:latin typeface="Corbel" pitchFamily="34" charset="0"/>
          </a:endParaRPr>
        </a:p>
      </dgm:t>
    </dgm:pt>
    <dgm:pt modelId="{3C15FE7B-1039-4BB2-A201-7C6B0ACECAD7}" type="parTrans" cxnId="{D993DFD6-8840-41D7-95B4-D42D046A2F70}">
      <dgm:prSet/>
      <dgm:spPr/>
      <dgm:t>
        <a:bodyPr/>
        <a:lstStyle/>
        <a:p>
          <a:endParaRPr lang="en-IN"/>
        </a:p>
      </dgm:t>
    </dgm:pt>
    <dgm:pt modelId="{4958BB9F-05D3-46CC-916B-C8BEEF9A21C5}" type="sibTrans" cxnId="{D993DFD6-8840-41D7-95B4-D42D046A2F70}">
      <dgm:prSet/>
      <dgm:spPr/>
      <dgm:t>
        <a:bodyPr/>
        <a:lstStyle/>
        <a:p>
          <a:endParaRPr lang="en-IN"/>
        </a:p>
      </dgm:t>
    </dgm:pt>
    <dgm:pt modelId="{3E2F22FF-73FD-4ED2-9CF4-0AF24F2691FF}">
      <dgm:prSet phldrT="[Text]"/>
      <dgm:spPr>
        <a:solidFill>
          <a:schemeClr val="bg1">
            <a:lumMod val="85000"/>
            <a:alpha val="90000"/>
          </a:schemeClr>
        </a:solidFill>
        <a:ln>
          <a:solidFill>
            <a:schemeClr val="bg1">
              <a:lumMod val="75000"/>
            </a:schemeClr>
          </a:solidFill>
        </a:ln>
      </dgm:spPr>
      <dgm:t>
        <a:bodyPr/>
        <a:lstStyle/>
        <a:p>
          <a:pPr algn="just"/>
          <a:r>
            <a:rPr lang="en-US" dirty="0">
              <a:latin typeface="Corbel" pitchFamily="34" charset="0"/>
            </a:rPr>
            <a:t>Within 5 days from date of crediting TDS to govt.</a:t>
          </a:r>
          <a:endParaRPr lang="en-IN" dirty="0"/>
        </a:p>
      </dgm:t>
    </dgm:pt>
    <dgm:pt modelId="{AC480A0A-1263-448D-BAFA-66498B09D5B2}" type="parTrans" cxnId="{7EF836BE-55ED-4681-B121-3900094033A2}">
      <dgm:prSet/>
      <dgm:spPr/>
      <dgm:t>
        <a:bodyPr/>
        <a:lstStyle/>
        <a:p>
          <a:endParaRPr lang="en-IN"/>
        </a:p>
      </dgm:t>
    </dgm:pt>
    <dgm:pt modelId="{F5AB0B38-8B19-48E8-AABD-BBFDF92ABD36}" type="sibTrans" cxnId="{7EF836BE-55ED-4681-B121-3900094033A2}">
      <dgm:prSet/>
      <dgm:spPr/>
      <dgm:t>
        <a:bodyPr/>
        <a:lstStyle/>
        <a:p>
          <a:endParaRPr lang="en-IN"/>
        </a:p>
      </dgm:t>
    </dgm:pt>
    <dgm:pt modelId="{F6B6A5E7-2DC9-45D0-A381-16C6787FDE55}">
      <dgm:prSet custT="1"/>
      <dgm:spPr>
        <a:solidFill>
          <a:schemeClr val="bg1">
            <a:lumMod val="85000"/>
            <a:alpha val="90000"/>
          </a:schemeClr>
        </a:solidFill>
        <a:ln>
          <a:solidFill>
            <a:schemeClr val="bg1">
              <a:lumMod val="75000"/>
            </a:schemeClr>
          </a:solidFill>
        </a:ln>
      </dgm:spPr>
      <dgm:t>
        <a:bodyPr/>
        <a:lstStyle/>
        <a:p>
          <a:pPr algn="just"/>
          <a:r>
            <a:rPr lang="en-IN" sz="1600" b="0" u="none" dirty="0">
              <a:latin typeface="Corbel" pitchFamily="34" charset="0"/>
            </a:rPr>
            <a:t>IGST 2%</a:t>
          </a:r>
        </a:p>
      </dgm:t>
    </dgm:pt>
    <dgm:pt modelId="{E6563010-2262-484D-AD5A-04ACE40A2BD6}" type="parTrans" cxnId="{3B4C08B3-3589-434B-A69B-1A559F2C66DA}">
      <dgm:prSet/>
      <dgm:spPr/>
      <dgm:t>
        <a:bodyPr/>
        <a:lstStyle/>
        <a:p>
          <a:endParaRPr lang="en-US"/>
        </a:p>
      </dgm:t>
    </dgm:pt>
    <dgm:pt modelId="{389E5029-B3E0-44A1-8B44-09F4811E0597}" type="sibTrans" cxnId="{3B4C08B3-3589-434B-A69B-1A559F2C66DA}">
      <dgm:prSet/>
      <dgm:spPr/>
      <dgm:t>
        <a:bodyPr/>
        <a:lstStyle/>
        <a:p>
          <a:endParaRPr lang="en-US"/>
        </a:p>
      </dgm:t>
    </dgm:pt>
    <dgm:pt modelId="{3E2AD0BB-22D5-4E14-9EBF-85943B079F43}" type="pres">
      <dgm:prSet presAssocID="{D9F624F2-9C41-4AF2-8663-A44B6769B06B}" presName="Name0" presStyleCnt="0">
        <dgm:presLayoutVars>
          <dgm:dir/>
          <dgm:animLvl val="lvl"/>
          <dgm:resizeHandles val="exact"/>
        </dgm:presLayoutVars>
      </dgm:prSet>
      <dgm:spPr/>
      <dgm:t>
        <a:bodyPr/>
        <a:lstStyle/>
        <a:p>
          <a:endParaRPr lang="en-US"/>
        </a:p>
      </dgm:t>
    </dgm:pt>
    <dgm:pt modelId="{CDFF1DD0-C614-4477-9500-D796E34618B1}" type="pres">
      <dgm:prSet presAssocID="{D9F624F2-9C41-4AF2-8663-A44B6769B06B}" presName="tSp" presStyleCnt="0"/>
      <dgm:spPr/>
    </dgm:pt>
    <dgm:pt modelId="{F8395C9D-5135-4622-B7D0-896D47D26758}" type="pres">
      <dgm:prSet presAssocID="{D9F624F2-9C41-4AF2-8663-A44B6769B06B}" presName="bSp" presStyleCnt="0"/>
      <dgm:spPr/>
    </dgm:pt>
    <dgm:pt modelId="{BDB12518-4798-4AAE-A629-3C600277A176}" type="pres">
      <dgm:prSet presAssocID="{D9F624F2-9C41-4AF2-8663-A44B6769B06B}" presName="process" presStyleCnt="0"/>
      <dgm:spPr/>
    </dgm:pt>
    <dgm:pt modelId="{571B3D49-6053-4DEE-82DF-A4DFB9F69E7A}" type="pres">
      <dgm:prSet presAssocID="{B1DC1A5F-9AF5-4ED9-933A-F8B3ECF46F94}" presName="composite1" presStyleCnt="0"/>
      <dgm:spPr/>
    </dgm:pt>
    <dgm:pt modelId="{C075A787-13A8-418E-B04F-FBB4C74B5183}" type="pres">
      <dgm:prSet presAssocID="{B1DC1A5F-9AF5-4ED9-933A-F8B3ECF46F94}" presName="dummyNode1" presStyleLbl="node1" presStyleIdx="0" presStyleCnt="4"/>
      <dgm:spPr/>
    </dgm:pt>
    <dgm:pt modelId="{7C43A159-0F8B-4950-A209-7867C2F67C8D}" type="pres">
      <dgm:prSet presAssocID="{B1DC1A5F-9AF5-4ED9-933A-F8B3ECF46F94}" presName="childNode1" presStyleLbl="bgAcc1" presStyleIdx="0" presStyleCnt="4" custScaleY="124892">
        <dgm:presLayoutVars>
          <dgm:bulletEnabled val="1"/>
        </dgm:presLayoutVars>
      </dgm:prSet>
      <dgm:spPr/>
      <dgm:t>
        <a:bodyPr/>
        <a:lstStyle/>
        <a:p>
          <a:endParaRPr lang="en-US"/>
        </a:p>
      </dgm:t>
    </dgm:pt>
    <dgm:pt modelId="{4AC8BFE2-C876-4D08-8535-3B62C8867C65}" type="pres">
      <dgm:prSet presAssocID="{B1DC1A5F-9AF5-4ED9-933A-F8B3ECF46F94}" presName="childNode1tx" presStyleLbl="bgAcc1" presStyleIdx="0" presStyleCnt="4">
        <dgm:presLayoutVars>
          <dgm:bulletEnabled val="1"/>
        </dgm:presLayoutVars>
      </dgm:prSet>
      <dgm:spPr/>
      <dgm:t>
        <a:bodyPr/>
        <a:lstStyle/>
        <a:p>
          <a:endParaRPr lang="en-US"/>
        </a:p>
      </dgm:t>
    </dgm:pt>
    <dgm:pt modelId="{F49648A8-526B-433E-B0D0-EF6FB53FA3BF}" type="pres">
      <dgm:prSet presAssocID="{B1DC1A5F-9AF5-4ED9-933A-F8B3ECF46F94}" presName="parentNode1" presStyleLbl="node1" presStyleIdx="0" presStyleCnt="4" custLinFactNeighborX="-6363" custLinFactNeighborY="21348">
        <dgm:presLayoutVars>
          <dgm:chMax val="1"/>
          <dgm:bulletEnabled val="1"/>
        </dgm:presLayoutVars>
      </dgm:prSet>
      <dgm:spPr/>
      <dgm:t>
        <a:bodyPr/>
        <a:lstStyle/>
        <a:p>
          <a:endParaRPr lang="en-US"/>
        </a:p>
      </dgm:t>
    </dgm:pt>
    <dgm:pt modelId="{010C6F60-0791-458B-B6CF-74C0BE2431EA}" type="pres">
      <dgm:prSet presAssocID="{B1DC1A5F-9AF5-4ED9-933A-F8B3ECF46F94}" presName="connSite1" presStyleCnt="0"/>
      <dgm:spPr/>
    </dgm:pt>
    <dgm:pt modelId="{F70F69EA-D42E-49DE-B109-4B289C03FD78}" type="pres">
      <dgm:prSet presAssocID="{EEEC0A8E-440A-4184-8361-64941F64273F}" presName="Name9" presStyleLbl="sibTrans2D1" presStyleIdx="0" presStyleCnt="3"/>
      <dgm:spPr/>
      <dgm:t>
        <a:bodyPr/>
        <a:lstStyle/>
        <a:p>
          <a:endParaRPr lang="en-US"/>
        </a:p>
      </dgm:t>
    </dgm:pt>
    <dgm:pt modelId="{190A9F0E-F47C-4051-89AA-A09F8B89D5BA}" type="pres">
      <dgm:prSet presAssocID="{5850269F-82B5-4ABF-AFCA-E85B06DCE758}" presName="composite2" presStyleCnt="0"/>
      <dgm:spPr/>
    </dgm:pt>
    <dgm:pt modelId="{2D9FC18A-20C8-4697-BF06-67639749F4F8}" type="pres">
      <dgm:prSet presAssocID="{5850269F-82B5-4ABF-AFCA-E85B06DCE758}" presName="dummyNode2" presStyleLbl="node1" presStyleIdx="0" presStyleCnt="4"/>
      <dgm:spPr/>
    </dgm:pt>
    <dgm:pt modelId="{E14AA5B8-0145-4344-83D1-9B33846B1ED1}" type="pres">
      <dgm:prSet presAssocID="{5850269F-82B5-4ABF-AFCA-E85B06DCE758}" presName="childNode2" presStyleLbl="bgAcc1" presStyleIdx="1" presStyleCnt="4" custScaleY="124892">
        <dgm:presLayoutVars>
          <dgm:bulletEnabled val="1"/>
        </dgm:presLayoutVars>
      </dgm:prSet>
      <dgm:spPr/>
      <dgm:t>
        <a:bodyPr/>
        <a:lstStyle/>
        <a:p>
          <a:endParaRPr lang="en-US"/>
        </a:p>
      </dgm:t>
    </dgm:pt>
    <dgm:pt modelId="{F1FE9119-C5F5-423D-AD6A-B9B33E2AACD2}" type="pres">
      <dgm:prSet presAssocID="{5850269F-82B5-4ABF-AFCA-E85B06DCE758}" presName="childNode2tx" presStyleLbl="bgAcc1" presStyleIdx="1" presStyleCnt="4">
        <dgm:presLayoutVars>
          <dgm:bulletEnabled val="1"/>
        </dgm:presLayoutVars>
      </dgm:prSet>
      <dgm:spPr/>
      <dgm:t>
        <a:bodyPr/>
        <a:lstStyle/>
        <a:p>
          <a:endParaRPr lang="en-US"/>
        </a:p>
      </dgm:t>
    </dgm:pt>
    <dgm:pt modelId="{085A8E33-C9EA-41B5-BCCC-DD0AE476190C}" type="pres">
      <dgm:prSet presAssocID="{5850269F-82B5-4ABF-AFCA-E85B06DCE758}" presName="parentNode2" presStyleLbl="node1" presStyleIdx="1" presStyleCnt="4" custLinFactNeighborX="4666" custLinFactNeighborY="-15451">
        <dgm:presLayoutVars>
          <dgm:chMax val="0"/>
          <dgm:bulletEnabled val="1"/>
        </dgm:presLayoutVars>
      </dgm:prSet>
      <dgm:spPr/>
      <dgm:t>
        <a:bodyPr/>
        <a:lstStyle/>
        <a:p>
          <a:endParaRPr lang="en-US"/>
        </a:p>
      </dgm:t>
    </dgm:pt>
    <dgm:pt modelId="{A480FD81-005C-4841-9F26-3BE4D7E8C430}" type="pres">
      <dgm:prSet presAssocID="{5850269F-82B5-4ABF-AFCA-E85B06DCE758}" presName="connSite2" presStyleCnt="0"/>
      <dgm:spPr/>
    </dgm:pt>
    <dgm:pt modelId="{923447A0-19E7-4688-83E0-87CF6EB4CCA6}" type="pres">
      <dgm:prSet presAssocID="{D8E66878-9510-40FC-941C-F84C7150226D}" presName="Name18" presStyleLbl="sibTrans2D1" presStyleIdx="1" presStyleCnt="3"/>
      <dgm:spPr/>
      <dgm:t>
        <a:bodyPr/>
        <a:lstStyle/>
        <a:p>
          <a:endParaRPr lang="en-US"/>
        </a:p>
      </dgm:t>
    </dgm:pt>
    <dgm:pt modelId="{D72BC8E4-D2B9-495B-AA2E-E6C43581AD26}" type="pres">
      <dgm:prSet presAssocID="{6BF22745-E50A-4959-987D-A4A3CBC5D0BD}" presName="composite1" presStyleCnt="0"/>
      <dgm:spPr/>
    </dgm:pt>
    <dgm:pt modelId="{4D5C070B-E115-46FE-A9A1-9AD4AAD89035}" type="pres">
      <dgm:prSet presAssocID="{6BF22745-E50A-4959-987D-A4A3CBC5D0BD}" presName="dummyNode1" presStyleLbl="node1" presStyleIdx="1" presStyleCnt="4"/>
      <dgm:spPr/>
    </dgm:pt>
    <dgm:pt modelId="{5CFAFF55-04C2-4B66-ACDA-B21AC059F7F5}" type="pres">
      <dgm:prSet presAssocID="{6BF22745-E50A-4959-987D-A4A3CBC5D0BD}" presName="childNode1" presStyleLbl="bgAcc1" presStyleIdx="2" presStyleCnt="4" custScaleX="110053" custScaleY="124892">
        <dgm:presLayoutVars>
          <dgm:bulletEnabled val="1"/>
        </dgm:presLayoutVars>
      </dgm:prSet>
      <dgm:spPr/>
      <dgm:t>
        <a:bodyPr/>
        <a:lstStyle/>
        <a:p>
          <a:endParaRPr lang="en-US"/>
        </a:p>
      </dgm:t>
    </dgm:pt>
    <dgm:pt modelId="{095F4836-F213-416D-8144-2EEA0C614DB3}" type="pres">
      <dgm:prSet presAssocID="{6BF22745-E50A-4959-987D-A4A3CBC5D0BD}" presName="childNode1tx" presStyleLbl="bgAcc1" presStyleIdx="2" presStyleCnt="4">
        <dgm:presLayoutVars>
          <dgm:bulletEnabled val="1"/>
        </dgm:presLayoutVars>
      </dgm:prSet>
      <dgm:spPr/>
      <dgm:t>
        <a:bodyPr/>
        <a:lstStyle/>
        <a:p>
          <a:endParaRPr lang="en-US"/>
        </a:p>
      </dgm:t>
    </dgm:pt>
    <dgm:pt modelId="{95678AF0-6F2F-4CFA-A360-3532AC09A33B}" type="pres">
      <dgm:prSet presAssocID="{6BF22745-E50A-4959-987D-A4A3CBC5D0BD}" presName="parentNode1" presStyleLbl="node1" presStyleIdx="2" presStyleCnt="4" custScaleX="119744" custLinFactNeighborX="-3476" custLinFactNeighborY="21348">
        <dgm:presLayoutVars>
          <dgm:chMax val="1"/>
          <dgm:bulletEnabled val="1"/>
        </dgm:presLayoutVars>
      </dgm:prSet>
      <dgm:spPr/>
      <dgm:t>
        <a:bodyPr/>
        <a:lstStyle/>
        <a:p>
          <a:endParaRPr lang="en-US"/>
        </a:p>
      </dgm:t>
    </dgm:pt>
    <dgm:pt modelId="{455B320B-246A-49CB-B836-995A9E14A814}" type="pres">
      <dgm:prSet presAssocID="{6BF22745-E50A-4959-987D-A4A3CBC5D0BD}" presName="connSite1" presStyleCnt="0"/>
      <dgm:spPr/>
    </dgm:pt>
    <dgm:pt modelId="{C0702F2E-5A15-4A5E-B532-5BA675C07FEE}" type="pres">
      <dgm:prSet presAssocID="{A3E035EF-50F7-4EEA-ADD2-EA624372DA3E}" presName="Name9" presStyleLbl="sibTrans2D1" presStyleIdx="2" presStyleCnt="3"/>
      <dgm:spPr/>
      <dgm:t>
        <a:bodyPr/>
        <a:lstStyle/>
        <a:p>
          <a:endParaRPr lang="en-US"/>
        </a:p>
      </dgm:t>
    </dgm:pt>
    <dgm:pt modelId="{3EFE7B54-531C-4781-87AA-911B41758DE5}" type="pres">
      <dgm:prSet presAssocID="{9CF91FA8-414E-4125-AD78-D33094EDBF3D}" presName="composite2" presStyleCnt="0"/>
      <dgm:spPr/>
    </dgm:pt>
    <dgm:pt modelId="{FB180914-4F9D-4A0B-8D05-A428D47996F3}" type="pres">
      <dgm:prSet presAssocID="{9CF91FA8-414E-4125-AD78-D33094EDBF3D}" presName="dummyNode2" presStyleLbl="node1" presStyleIdx="2" presStyleCnt="4"/>
      <dgm:spPr/>
    </dgm:pt>
    <dgm:pt modelId="{6CDD2076-BD3C-4D16-B753-D950FF60F209}" type="pres">
      <dgm:prSet presAssocID="{9CF91FA8-414E-4125-AD78-D33094EDBF3D}" presName="childNode2" presStyleLbl="bgAcc1" presStyleIdx="3" presStyleCnt="4" custScaleY="124892">
        <dgm:presLayoutVars>
          <dgm:bulletEnabled val="1"/>
        </dgm:presLayoutVars>
      </dgm:prSet>
      <dgm:spPr/>
      <dgm:t>
        <a:bodyPr/>
        <a:lstStyle/>
        <a:p>
          <a:endParaRPr lang="en-US"/>
        </a:p>
      </dgm:t>
    </dgm:pt>
    <dgm:pt modelId="{2C69DCAC-8608-48EA-94E1-57E7C8FE470A}" type="pres">
      <dgm:prSet presAssocID="{9CF91FA8-414E-4125-AD78-D33094EDBF3D}" presName="childNode2tx" presStyleLbl="bgAcc1" presStyleIdx="3" presStyleCnt="4">
        <dgm:presLayoutVars>
          <dgm:bulletEnabled val="1"/>
        </dgm:presLayoutVars>
      </dgm:prSet>
      <dgm:spPr/>
      <dgm:t>
        <a:bodyPr/>
        <a:lstStyle/>
        <a:p>
          <a:endParaRPr lang="en-US"/>
        </a:p>
      </dgm:t>
    </dgm:pt>
    <dgm:pt modelId="{B41F0910-594B-482E-BABB-BDA83CC2FDD9}" type="pres">
      <dgm:prSet presAssocID="{9CF91FA8-414E-4125-AD78-D33094EDBF3D}" presName="parentNode2" presStyleLbl="node1" presStyleIdx="3" presStyleCnt="4" custLinFactNeighborX="1842" custLinFactNeighborY="-27214">
        <dgm:presLayoutVars>
          <dgm:chMax val="0"/>
          <dgm:bulletEnabled val="1"/>
        </dgm:presLayoutVars>
      </dgm:prSet>
      <dgm:spPr/>
      <dgm:t>
        <a:bodyPr/>
        <a:lstStyle/>
        <a:p>
          <a:endParaRPr lang="en-US"/>
        </a:p>
      </dgm:t>
    </dgm:pt>
    <dgm:pt modelId="{014E59F2-8393-409D-A494-FACC98458FEF}" type="pres">
      <dgm:prSet presAssocID="{9CF91FA8-414E-4125-AD78-D33094EDBF3D}" presName="connSite2" presStyleCnt="0"/>
      <dgm:spPr/>
    </dgm:pt>
  </dgm:ptLst>
  <dgm:cxnLst>
    <dgm:cxn modelId="{F207502E-DDEE-4404-BD1F-CF66749254F7}" type="presOf" srcId="{322E30AA-5C03-40D9-AB8E-E4640C643CAF}" destId="{F1FE9119-C5F5-423D-AD6A-B9B33E2AACD2}" srcOrd="1" destOrd="0" presId="urn:microsoft.com/office/officeart/2005/8/layout/hProcess4"/>
    <dgm:cxn modelId="{5A49379C-CA29-467C-8EF6-885A9F7B6260}" srcId="{D9F624F2-9C41-4AF2-8663-A44B6769B06B}" destId="{5850269F-82B5-4ABF-AFCA-E85B06DCE758}" srcOrd="1" destOrd="0" parTransId="{DAD744F5-FFC9-42E9-A519-D560821F6828}" sibTransId="{D8E66878-9510-40FC-941C-F84C7150226D}"/>
    <dgm:cxn modelId="{80FD4316-8D2C-4C4D-A4F3-8CC7661BC0C5}" type="presOf" srcId="{D9F624F2-9C41-4AF2-8663-A44B6769B06B}" destId="{3E2AD0BB-22D5-4E14-9EBF-85943B079F43}" srcOrd="0" destOrd="0" presId="urn:microsoft.com/office/officeart/2005/8/layout/hProcess4"/>
    <dgm:cxn modelId="{859CAD9A-E951-42FA-8C82-9154804CA521}" type="presOf" srcId="{1F4E4721-7B93-4F28-9340-CF63AB3CD138}" destId="{095F4836-F213-416D-8144-2EEA0C614DB3}" srcOrd="1" destOrd="0" presId="urn:microsoft.com/office/officeart/2005/8/layout/hProcess4"/>
    <dgm:cxn modelId="{B425387A-D00D-42C4-9D26-082529495331}" type="presOf" srcId="{F6051CC7-E7C0-4C2C-BDB2-397898CD3304}" destId="{7C43A159-0F8B-4950-A209-7867C2F67C8D}" srcOrd="0" destOrd="0" presId="urn:microsoft.com/office/officeart/2005/8/layout/hProcess4"/>
    <dgm:cxn modelId="{F4615444-4DA2-428E-B0CE-8523E9A3CF1D}" type="presOf" srcId="{3E2F22FF-73FD-4ED2-9CF4-0AF24F2691FF}" destId="{2C69DCAC-8608-48EA-94E1-57E7C8FE470A}" srcOrd="1" destOrd="0" presId="urn:microsoft.com/office/officeart/2005/8/layout/hProcess4"/>
    <dgm:cxn modelId="{7E7FBBC3-DFC7-4E69-90B4-F9A349B5DE14}" type="presOf" srcId="{D8E66878-9510-40FC-941C-F84C7150226D}" destId="{923447A0-19E7-4688-83E0-87CF6EB4CCA6}" srcOrd="0" destOrd="0" presId="urn:microsoft.com/office/officeart/2005/8/layout/hProcess4"/>
    <dgm:cxn modelId="{1C7F69F7-BC60-42D2-BF8F-5633463A0FB6}" type="presOf" srcId="{1F4E4721-7B93-4F28-9340-CF63AB3CD138}" destId="{5CFAFF55-04C2-4B66-ACDA-B21AC059F7F5}" srcOrd="0" destOrd="0" presId="urn:microsoft.com/office/officeart/2005/8/layout/hProcess4"/>
    <dgm:cxn modelId="{C86AB7C0-AA05-49A1-A899-EF935BC060E1}" srcId="{5850269F-82B5-4ABF-AFCA-E85B06DCE758}" destId="{322E30AA-5C03-40D9-AB8E-E4640C643CAF}" srcOrd="0" destOrd="0" parTransId="{66092FF4-3298-4A28-82DC-60604BD6D171}" sibTransId="{FA327CB4-FB23-4C32-B996-CFF8338BC2E8}"/>
    <dgm:cxn modelId="{784D8454-508F-49BB-B8AE-854037AA97CF}" type="presOf" srcId="{3E2F22FF-73FD-4ED2-9CF4-0AF24F2691FF}" destId="{6CDD2076-BD3C-4D16-B753-D950FF60F209}" srcOrd="0" destOrd="0" presId="urn:microsoft.com/office/officeart/2005/8/layout/hProcess4"/>
    <dgm:cxn modelId="{358B1E98-9626-4F16-B9C5-CC4D504C1B6F}" type="presOf" srcId="{322E30AA-5C03-40D9-AB8E-E4640C643CAF}" destId="{E14AA5B8-0145-4344-83D1-9B33846B1ED1}" srcOrd="0" destOrd="0" presId="urn:microsoft.com/office/officeart/2005/8/layout/hProcess4"/>
    <dgm:cxn modelId="{24588303-71BD-4F1C-8BB9-F92198E1B834}" srcId="{D9F624F2-9C41-4AF2-8663-A44B6769B06B}" destId="{6BF22745-E50A-4959-987D-A4A3CBC5D0BD}" srcOrd="2" destOrd="0" parTransId="{B8A9A89D-978A-47BF-BC7A-124327EBACCD}" sibTransId="{A3E035EF-50F7-4EEA-ADD2-EA624372DA3E}"/>
    <dgm:cxn modelId="{B7A4A0E5-7CE8-4A41-A629-837049E1CC6B}" type="presOf" srcId="{EEEC0A8E-440A-4184-8361-64941F64273F}" destId="{F70F69EA-D42E-49DE-B109-4B289C03FD78}" srcOrd="0" destOrd="0" presId="urn:microsoft.com/office/officeart/2005/8/layout/hProcess4"/>
    <dgm:cxn modelId="{D993DFD6-8840-41D7-95B4-D42D046A2F70}" srcId="{D9F624F2-9C41-4AF2-8663-A44B6769B06B}" destId="{9CF91FA8-414E-4125-AD78-D33094EDBF3D}" srcOrd="3" destOrd="0" parTransId="{3C15FE7B-1039-4BB2-A201-7C6B0ACECAD7}" sibTransId="{4958BB9F-05D3-46CC-916B-C8BEEF9A21C5}"/>
    <dgm:cxn modelId="{C5141512-4C60-4E47-96CA-B920227A8EBA}" type="presOf" srcId="{6BF22745-E50A-4959-987D-A4A3CBC5D0BD}" destId="{95678AF0-6F2F-4CFA-A360-3532AC09A33B}" srcOrd="0" destOrd="0" presId="urn:microsoft.com/office/officeart/2005/8/layout/hProcess4"/>
    <dgm:cxn modelId="{12FC1FBB-A714-4CEA-8BBF-946A1D180489}" type="presOf" srcId="{5850269F-82B5-4ABF-AFCA-E85B06DCE758}" destId="{085A8E33-C9EA-41B5-BCCC-DD0AE476190C}" srcOrd="0" destOrd="0" presId="urn:microsoft.com/office/officeart/2005/8/layout/hProcess4"/>
    <dgm:cxn modelId="{1AE16F39-37F0-4D5F-A828-47A622392CC5}" type="presOf" srcId="{A3E035EF-50F7-4EEA-ADD2-EA624372DA3E}" destId="{C0702F2E-5A15-4A5E-B532-5BA675C07FEE}" srcOrd="0" destOrd="0" presId="urn:microsoft.com/office/officeart/2005/8/layout/hProcess4"/>
    <dgm:cxn modelId="{3B4C08B3-3589-434B-A69B-1A559F2C66DA}" srcId="{B1DC1A5F-9AF5-4ED9-933A-F8B3ECF46F94}" destId="{F6B6A5E7-2DC9-45D0-A381-16C6787FDE55}" srcOrd="1" destOrd="0" parTransId="{E6563010-2262-484D-AD5A-04ACE40A2BD6}" sibTransId="{389E5029-B3E0-44A1-8B44-09F4811E0597}"/>
    <dgm:cxn modelId="{7EF836BE-55ED-4681-B121-3900094033A2}" srcId="{9CF91FA8-414E-4125-AD78-D33094EDBF3D}" destId="{3E2F22FF-73FD-4ED2-9CF4-0AF24F2691FF}" srcOrd="0" destOrd="0" parTransId="{AC480A0A-1263-448D-BAFA-66498B09D5B2}" sibTransId="{F5AB0B38-8B19-48E8-AABD-BBFDF92ABD36}"/>
    <dgm:cxn modelId="{7B94D858-289F-4967-9AB7-A4174D9D85AF}" type="presOf" srcId="{F6B6A5E7-2DC9-45D0-A381-16C6787FDE55}" destId="{7C43A159-0F8B-4950-A209-7867C2F67C8D}" srcOrd="0" destOrd="1" presId="urn:microsoft.com/office/officeart/2005/8/layout/hProcess4"/>
    <dgm:cxn modelId="{27668787-28D4-40E0-9F77-99E281055BE6}" type="presOf" srcId="{F6B6A5E7-2DC9-45D0-A381-16C6787FDE55}" destId="{4AC8BFE2-C876-4D08-8535-3B62C8867C65}" srcOrd="1" destOrd="1" presId="urn:microsoft.com/office/officeart/2005/8/layout/hProcess4"/>
    <dgm:cxn modelId="{2B272108-01C4-454E-89C6-4DA0CC16E5C0}" srcId="{D9F624F2-9C41-4AF2-8663-A44B6769B06B}" destId="{B1DC1A5F-9AF5-4ED9-933A-F8B3ECF46F94}" srcOrd="0" destOrd="0" parTransId="{DBFC241C-C935-473A-BC72-2E43BC5CE4AE}" sibTransId="{EEEC0A8E-440A-4184-8361-64941F64273F}"/>
    <dgm:cxn modelId="{B5F27A89-1EE0-4021-8BD2-FF1483260D86}" type="presOf" srcId="{F6051CC7-E7C0-4C2C-BDB2-397898CD3304}" destId="{4AC8BFE2-C876-4D08-8535-3B62C8867C65}" srcOrd="1" destOrd="0" presId="urn:microsoft.com/office/officeart/2005/8/layout/hProcess4"/>
    <dgm:cxn modelId="{18CE78CF-7A32-4823-BB91-CB27EFD0FF49}" type="presOf" srcId="{9CF91FA8-414E-4125-AD78-D33094EDBF3D}" destId="{B41F0910-594B-482E-BABB-BDA83CC2FDD9}" srcOrd="0" destOrd="0" presId="urn:microsoft.com/office/officeart/2005/8/layout/hProcess4"/>
    <dgm:cxn modelId="{6D7374C6-C31B-4A7E-A283-4B80069526A7}" type="presOf" srcId="{B1DC1A5F-9AF5-4ED9-933A-F8B3ECF46F94}" destId="{F49648A8-526B-433E-B0D0-EF6FB53FA3BF}" srcOrd="0" destOrd="0" presId="urn:microsoft.com/office/officeart/2005/8/layout/hProcess4"/>
    <dgm:cxn modelId="{7A032844-72B4-49E4-BED0-90BB0AFD920E}" srcId="{B1DC1A5F-9AF5-4ED9-933A-F8B3ECF46F94}" destId="{F6051CC7-E7C0-4C2C-BDB2-397898CD3304}" srcOrd="0" destOrd="0" parTransId="{9F7E1DDE-A330-47C2-B1F3-34F406A41101}" sibTransId="{821027AF-341B-469E-AC33-0E99321F5E1D}"/>
    <dgm:cxn modelId="{61562B05-2D7B-4B39-B6D1-626A0E5AB591}" srcId="{6BF22745-E50A-4959-987D-A4A3CBC5D0BD}" destId="{1F4E4721-7B93-4F28-9340-CF63AB3CD138}" srcOrd="0" destOrd="0" parTransId="{B0C70C77-6716-473C-91C1-9946CF3F5254}" sibTransId="{C3139FD3-33F0-436A-9A31-61A642D0B15A}"/>
    <dgm:cxn modelId="{504048C9-726A-43B1-A08E-00ECA1959B6C}" type="presParOf" srcId="{3E2AD0BB-22D5-4E14-9EBF-85943B079F43}" destId="{CDFF1DD0-C614-4477-9500-D796E34618B1}" srcOrd="0" destOrd="0" presId="urn:microsoft.com/office/officeart/2005/8/layout/hProcess4"/>
    <dgm:cxn modelId="{9471A21A-A265-477B-94C5-A88F4A323994}" type="presParOf" srcId="{3E2AD0BB-22D5-4E14-9EBF-85943B079F43}" destId="{F8395C9D-5135-4622-B7D0-896D47D26758}" srcOrd="1" destOrd="0" presId="urn:microsoft.com/office/officeart/2005/8/layout/hProcess4"/>
    <dgm:cxn modelId="{AE097E4D-6374-484A-A196-A4140644015E}" type="presParOf" srcId="{3E2AD0BB-22D5-4E14-9EBF-85943B079F43}" destId="{BDB12518-4798-4AAE-A629-3C600277A176}" srcOrd="2" destOrd="0" presId="urn:microsoft.com/office/officeart/2005/8/layout/hProcess4"/>
    <dgm:cxn modelId="{9FA20BA3-821C-40A4-AE77-DBCA4D343912}" type="presParOf" srcId="{BDB12518-4798-4AAE-A629-3C600277A176}" destId="{571B3D49-6053-4DEE-82DF-A4DFB9F69E7A}" srcOrd="0" destOrd="0" presId="urn:microsoft.com/office/officeart/2005/8/layout/hProcess4"/>
    <dgm:cxn modelId="{BBEE8B65-F760-4988-921C-77BB85035B0C}" type="presParOf" srcId="{571B3D49-6053-4DEE-82DF-A4DFB9F69E7A}" destId="{C075A787-13A8-418E-B04F-FBB4C74B5183}" srcOrd="0" destOrd="0" presId="urn:microsoft.com/office/officeart/2005/8/layout/hProcess4"/>
    <dgm:cxn modelId="{D4DC1BA8-642E-453B-A41E-72F604867BC8}" type="presParOf" srcId="{571B3D49-6053-4DEE-82DF-A4DFB9F69E7A}" destId="{7C43A159-0F8B-4950-A209-7867C2F67C8D}" srcOrd="1" destOrd="0" presId="urn:microsoft.com/office/officeart/2005/8/layout/hProcess4"/>
    <dgm:cxn modelId="{36009317-DA92-4267-BABA-A12E0FF1B4B4}" type="presParOf" srcId="{571B3D49-6053-4DEE-82DF-A4DFB9F69E7A}" destId="{4AC8BFE2-C876-4D08-8535-3B62C8867C65}" srcOrd="2" destOrd="0" presId="urn:microsoft.com/office/officeart/2005/8/layout/hProcess4"/>
    <dgm:cxn modelId="{8B99E5E7-778D-4493-BF3C-A6AAB129ED70}" type="presParOf" srcId="{571B3D49-6053-4DEE-82DF-A4DFB9F69E7A}" destId="{F49648A8-526B-433E-B0D0-EF6FB53FA3BF}" srcOrd="3" destOrd="0" presId="urn:microsoft.com/office/officeart/2005/8/layout/hProcess4"/>
    <dgm:cxn modelId="{4CC17B64-0784-42A8-BDDA-B5BD3356C358}" type="presParOf" srcId="{571B3D49-6053-4DEE-82DF-A4DFB9F69E7A}" destId="{010C6F60-0791-458B-B6CF-74C0BE2431EA}" srcOrd="4" destOrd="0" presId="urn:microsoft.com/office/officeart/2005/8/layout/hProcess4"/>
    <dgm:cxn modelId="{2654F7FC-4C97-4655-B8F1-0E7D2BC85568}" type="presParOf" srcId="{BDB12518-4798-4AAE-A629-3C600277A176}" destId="{F70F69EA-D42E-49DE-B109-4B289C03FD78}" srcOrd="1" destOrd="0" presId="urn:microsoft.com/office/officeart/2005/8/layout/hProcess4"/>
    <dgm:cxn modelId="{7F30CF04-F0A9-4EF4-B4FA-70D81C9E59F9}" type="presParOf" srcId="{BDB12518-4798-4AAE-A629-3C600277A176}" destId="{190A9F0E-F47C-4051-89AA-A09F8B89D5BA}" srcOrd="2" destOrd="0" presId="urn:microsoft.com/office/officeart/2005/8/layout/hProcess4"/>
    <dgm:cxn modelId="{B537E0F4-BAA0-412C-9E68-2B39D8B4FAAB}" type="presParOf" srcId="{190A9F0E-F47C-4051-89AA-A09F8B89D5BA}" destId="{2D9FC18A-20C8-4697-BF06-67639749F4F8}" srcOrd="0" destOrd="0" presId="urn:microsoft.com/office/officeart/2005/8/layout/hProcess4"/>
    <dgm:cxn modelId="{173B7285-D61C-4322-99D4-7AB77160DAC6}" type="presParOf" srcId="{190A9F0E-F47C-4051-89AA-A09F8B89D5BA}" destId="{E14AA5B8-0145-4344-83D1-9B33846B1ED1}" srcOrd="1" destOrd="0" presId="urn:microsoft.com/office/officeart/2005/8/layout/hProcess4"/>
    <dgm:cxn modelId="{47DA9603-825C-422F-B267-11247081665B}" type="presParOf" srcId="{190A9F0E-F47C-4051-89AA-A09F8B89D5BA}" destId="{F1FE9119-C5F5-423D-AD6A-B9B33E2AACD2}" srcOrd="2" destOrd="0" presId="urn:microsoft.com/office/officeart/2005/8/layout/hProcess4"/>
    <dgm:cxn modelId="{79654179-A75A-4E77-BEC4-481C2750F3AD}" type="presParOf" srcId="{190A9F0E-F47C-4051-89AA-A09F8B89D5BA}" destId="{085A8E33-C9EA-41B5-BCCC-DD0AE476190C}" srcOrd="3" destOrd="0" presId="urn:microsoft.com/office/officeart/2005/8/layout/hProcess4"/>
    <dgm:cxn modelId="{9CF1FE93-4B79-44C2-A2CC-892667DBDF6D}" type="presParOf" srcId="{190A9F0E-F47C-4051-89AA-A09F8B89D5BA}" destId="{A480FD81-005C-4841-9F26-3BE4D7E8C430}" srcOrd="4" destOrd="0" presId="urn:microsoft.com/office/officeart/2005/8/layout/hProcess4"/>
    <dgm:cxn modelId="{25A8F806-CACE-4B47-AAC6-4C6A710EDED3}" type="presParOf" srcId="{BDB12518-4798-4AAE-A629-3C600277A176}" destId="{923447A0-19E7-4688-83E0-87CF6EB4CCA6}" srcOrd="3" destOrd="0" presId="urn:microsoft.com/office/officeart/2005/8/layout/hProcess4"/>
    <dgm:cxn modelId="{913DEB3E-4D61-4F79-98D3-F18BCC699474}" type="presParOf" srcId="{BDB12518-4798-4AAE-A629-3C600277A176}" destId="{D72BC8E4-D2B9-495B-AA2E-E6C43581AD26}" srcOrd="4" destOrd="0" presId="urn:microsoft.com/office/officeart/2005/8/layout/hProcess4"/>
    <dgm:cxn modelId="{9D1F035C-4F9D-4CA7-AA27-F30E14381810}" type="presParOf" srcId="{D72BC8E4-D2B9-495B-AA2E-E6C43581AD26}" destId="{4D5C070B-E115-46FE-A9A1-9AD4AAD89035}" srcOrd="0" destOrd="0" presId="urn:microsoft.com/office/officeart/2005/8/layout/hProcess4"/>
    <dgm:cxn modelId="{3ADC5723-2B09-4F26-80CE-7F6DBEEE2FE8}" type="presParOf" srcId="{D72BC8E4-D2B9-495B-AA2E-E6C43581AD26}" destId="{5CFAFF55-04C2-4B66-ACDA-B21AC059F7F5}" srcOrd="1" destOrd="0" presId="urn:microsoft.com/office/officeart/2005/8/layout/hProcess4"/>
    <dgm:cxn modelId="{56CFDC4B-BA4E-41EB-A75E-87AF3F8579B2}" type="presParOf" srcId="{D72BC8E4-D2B9-495B-AA2E-E6C43581AD26}" destId="{095F4836-F213-416D-8144-2EEA0C614DB3}" srcOrd="2" destOrd="0" presId="urn:microsoft.com/office/officeart/2005/8/layout/hProcess4"/>
    <dgm:cxn modelId="{D65CBDB4-3E39-4FE5-B446-88FCBC5343B9}" type="presParOf" srcId="{D72BC8E4-D2B9-495B-AA2E-E6C43581AD26}" destId="{95678AF0-6F2F-4CFA-A360-3532AC09A33B}" srcOrd="3" destOrd="0" presId="urn:microsoft.com/office/officeart/2005/8/layout/hProcess4"/>
    <dgm:cxn modelId="{B359A4CE-798D-4190-AA62-6C450C59C2E3}" type="presParOf" srcId="{D72BC8E4-D2B9-495B-AA2E-E6C43581AD26}" destId="{455B320B-246A-49CB-B836-995A9E14A814}" srcOrd="4" destOrd="0" presId="urn:microsoft.com/office/officeart/2005/8/layout/hProcess4"/>
    <dgm:cxn modelId="{7A5449AE-F263-4D00-82EC-F5C5B6BE6225}" type="presParOf" srcId="{BDB12518-4798-4AAE-A629-3C600277A176}" destId="{C0702F2E-5A15-4A5E-B532-5BA675C07FEE}" srcOrd="5" destOrd="0" presId="urn:microsoft.com/office/officeart/2005/8/layout/hProcess4"/>
    <dgm:cxn modelId="{E909FBCE-7C10-4173-8371-27FFEBA2A260}" type="presParOf" srcId="{BDB12518-4798-4AAE-A629-3C600277A176}" destId="{3EFE7B54-531C-4781-87AA-911B41758DE5}" srcOrd="6" destOrd="0" presId="urn:microsoft.com/office/officeart/2005/8/layout/hProcess4"/>
    <dgm:cxn modelId="{3E876FA8-DA94-4A4C-9E77-893BE4E896DE}" type="presParOf" srcId="{3EFE7B54-531C-4781-87AA-911B41758DE5}" destId="{FB180914-4F9D-4A0B-8D05-A428D47996F3}" srcOrd="0" destOrd="0" presId="urn:microsoft.com/office/officeart/2005/8/layout/hProcess4"/>
    <dgm:cxn modelId="{4709046A-2089-40A9-A246-13A31D4EFFFB}" type="presParOf" srcId="{3EFE7B54-531C-4781-87AA-911B41758DE5}" destId="{6CDD2076-BD3C-4D16-B753-D950FF60F209}" srcOrd="1" destOrd="0" presId="urn:microsoft.com/office/officeart/2005/8/layout/hProcess4"/>
    <dgm:cxn modelId="{BA7A3BB4-E236-4CB1-B82F-47001180C0AD}" type="presParOf" srcId="{3EFE7B54-531C-4781-87AA-911B41758DE5}" destId="{2C69DCAC-8608-48EA-94E1-57E7C8FE470A}" srcOrd="2" destOrd="0" presId="urn:microsoft.com/office/officeart/2005/8/layout/hProcess4"/>
    <dgm:cxn modelId="{0D4B32BD-B7C8-45C4-97F1-88F959189C55}" type="presParOf" srcId="{3EFE7B54-531C-4781-87AA-911B41758DE5}" destId="{B41F0910-594B-482E-BABB-BDA83CC2FDD9}" srcOrd="3" destOrd="0" presId="urn:microsoft.com/office/officeart/2005/8/layout/hProcess4"/>
    <dgm:cxn modelId="{7F7E0B75-5910-423C-98A5-02C568B8AE64}" type="presParOf" srcId="{3EFE7B54-531C-4781-87AA-911B41758DE5}" destId="{014E59F2-8393-409D-A494-FACC98458FEF}"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43A159-0F8B-4950-A209-7867C2F67C8D}">
      <dsp:nvSpPr>
        <dsp:cNvPr id="0" name=""/>
        <dsp:cNvSpPr/>
      </dsp:nvSpPr>
      <dsp:spPr>
        <a:xfrm>
          <a:off x="4129" y="585423"/>
          <a:ext cx="1627336" cy="1676315"/>
        </a:xfrm>
        <a:prstGeom prst="roundRect">
          <a:avLst>
            <a:gd name="adj" fmla="val 10000"/>
          </a:avLst>
        </a:prstGeom>
        <a:solidFill>
          <a:schemeClr val="bg1">
            <a:lumMod val="85000"/>
            <a:alpha val="90000"/>
          </a:schemeClr>
        </a:solidFill>
        <a:ln w="22225" cap="rnd" cmpd="sng" algn="ctr">
          <a:solidFill>
            <a:schemeClr val="bg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just" defTabSz="711200">
            <a:lnSpc>
              <a:spcPct val="90000"/>
            </a:lnSpc>
            <a:spcBef>
              <a:spcPct val="0"/>
            </a:spcBef>
            <a:spcAft>
              <a:spcPct val="15000"/>
            </a:spcAft>
            <a:buChar char="••"/>
          </a:pPr>
          <a:r>
            <a:rPr lang="en-IN" sz="1600" b="0" u="none" kern="1200" dirty="0">
              <a:latin typeface="Corbel" pitchFamily="34" charset="0"/>
            </a:rPr>
            <a:t>1% CGST/SGST each</a:t>
          </a:r>
        </a:p>
        <a:p>
          <a:pPr marL="171450" lvl="1" indent="-171450" algn="just" defTabSz="711200">
            <a:lnSpc>
              <a:spcPct val="90000"/>
            </a:lnSpc>
            <a:spcBef>
              <a:spcPct val="0"/>
            </a:spcBef>
            <a:spcAft>
              <a:spcPct val="15000"/>
            </a:spcAft>
            <a:buChar char="••"/>
          </a:pPr>
          <a:r>
            <a:rPr lang="en-IN" sz="1600" b="0" u="none" kern="1200" dirty="0">
              <a:latin typeface="Corbel" pitchFamily="34" charset="0"/>
            </a:rPr>
            <a:t>IGST 2%</a:t>
          </a:r>
        </a:p>
      </dsp:txBody>
      <dsp:txXfrm>
        <a:off x="42706" y="624000"/>
        <a:ext cx="1550182" cy="1239951"/>
      </dsp:txXfrm>
    </dsp:sp>
    <dsp:sp modelId="{F70F69EA-D42E-49DE-B109-4B289C03FD78}">
      <dsp:nvSpPr>
        <dsp:cNvPr id="0" name=""/>
        <dsp:cNvSpPr/>
      </dsp:nvSpPr>
      <dsp:spPr>
        <a:xfrm>
          <a:off x="736749" y="888397"/>
          <a:ext cx="2147199" cy="2147199"/>
        </a:xfrm>
        <a:prstGeom prst="leftCircularArrow">
          <a:avLst>
            <a:gd name="adj1" fmla="val 4109"/>
            <a:gd name="adj2" fmla="val 517310"/>
            <a:gd name="adj3" fmla="val 2044410"/>
            <a:gd name="adj4" fmla="val 8776079"/>
            <a:gd name="adj5" fmla="val 4793"/>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a:schemeClr val="lt1"/>
        </a:fontRef>
      </dsp:style>
    </dsp:sp>
    <dsp:sp modelId="{F49648A8-526B-433E-B0D0-EF6FB53FA3BF}">
      <dsp:nvSpPr>
        <dsp:cNvPr id="0" name=""/>
        <dsp:cNvSpPr/>
      </dsp:nvSpPr>
      <dsp:spPr>
        <a:xfrm>
          <a:off x="273717" y="1929871"/>
          <a:ext cx="1446521" cy="575233"/>
        </a:xfrm>
        <a:prstGeom prst="roundRect">
          <a:avLst>
            <a:gd name="adj" fmla="val 10000"/>
          </a:avLst>
        </a:prstGeom>
        <a:solidFill>
          <a:srgbClr val="00B0F0"/>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lumMod val="85000"/>
                  <a:lumOff val="15000"/>
                </a:schemeClr>
              </a:solidFill>
              <a:latin typeface="Corbel" pitchFamily="34" charset="0"/>
            </a:rPr>
            <a:t>Rate of TDS:</a:t>
          </a:r>
          <a:endParaRPr lang="en-IN" sz="1600" b="1" kern="1200" dirty="0">
            <a:solidFill>
              <a:schemeClr val="tx1">
                <a:lumMod val="85000"/>
                <a:lumOff val="15000"/>
              </a:schemeClr>
            </a:solidFill>
            <a:latin typeface="Corbel" pitchFamily="34" charset="0"/>
          </a:endParaRPr>
        </a:p>
      </dsp:txBody>
      <dsp:txXfrm>
        <a:off x="290565" y="1946719"/>
        <a:ext cx="1412825" cy="541537"/>
      </dsp:txXfrm>
    </dsp:sp>
    <dsp:sp modelId="{E14AA5B8-0145-4344-83D1-9B33846B1ED1}">
      <dsp:nvSpPr>
        <dsp:cNvPr id="0" name=""/>
        <dsp:cNvSpPr/>
      </dsp:nvSpPr>
      <dsp:spPr>
        <a:xfrm>
          <a:off x="2232378" y="583037"/>
          <a:ext cx="1627336" cy="1676315"/>
        </a:xfrm>
        <a:prstGeom prst="roundRect">
          <a:avLst>
            <a:gd name="adj" fmla="val 10000"/>
          </a:avLst>
        </a:prstGeom>
        <a:solidFill>
          <a:schemeClr val="bg1">
            <a:lumMod val="85000"/>
            <a:alpha val="90000"/>
          </a:schemeClr>
        </a:solidFill>
        <a:ln w="22225" cap="rnd" cmpd="sng" algn="ctr">
          <a:solidFill>
            <a:schemeClr val="bg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just" defTabSz="711200">
            <a:lnSpc>
              <a:spcPct val="90000"/>
            </a:lnSpc>
            <a:spcBef>
              <a:spcPct val="0"/>
            </a:spcBef>
            <a:spcAft>
              <a:spcPct val="15000"/>
            </a:spcAft>
            <a:buChar char="••"/>
          </a:pPr>
          <a:r>
            <a:rPr lang="en-US" sz="1600" kern="1200" dirty="0">
              <a:latin typeface="Corbel" pitchFamily="34" charset="0"/>
            </a:rPr>
            <a:t>If total value under contract above </a:t>
          </a:r>
          <a:r>
            <a:rPr lang="en-US" sz="1600" kern="1200" dirty="0" err="1">
              <a:latin typeface="Corbel" pitchFamily="34" charset="0"/>
            </a:rPr>
            <a:t>Rs</a:t>
          </a:r>
          <a:r>
            <a:rPr lang="en-US" sz="1600" kern="1200" dirty="0">
              <a:latin typeface="Corbel" pitchFamily="34" charset="0"/>
            </a:rPr>
            <a:t>. 2.50 Lacs</a:t>
          </a:r>
          <a:endParaRPr lang="en-IN" sz="1600" kern="1200" dirty="0">
            <a:latin typeface="Corbel" pitchFamily="34" charset="0"/>
          </a:endParaRPr>
        </a:p>
      </dsp:txBody>
      <dsp:txXfrm>
        <a:off x="2270955" y="980824"/>
        <a:ext cx="1550182" cy="1239951"/>
      </dsp:txXfrm>
    </dsp:sp>
    <dsp:sp modelId="{923447A0-19E7-4688-83E0-87CF6EB4CCA6}">
      <dsp:nvSpPr>
        <dsp:cNvPr id="0" name=""/>
        <dsp:cNvSpPr/>
      </dsp:nvSpPr>
      <dsp:spPr>
        <a:xfrm>
          <a:off x="3127727" y="-202569"/>
          <a:ext cx="2263155" cy="2263155"/>
        </a:xfrm>
        <a:prstGeom prst="circularArrow">
          <a:avLst>
            <a:gd name="adj1" fmla="val 3898"/>
            <a:gd name="adj2" fmla="val 488309"/>
            <a:gd name="adj3" fmla="val 19505831"/>
            <a:gd name="adj4" fmla="val 12745162"/>
            <a:gd name="adj5" fmla="val 4548"/>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a:schemeClr val="lt1"/>
        </a:fontRef>
      </dsp:style>
    </dsp:sp>
    <dsp:sp modelId="{085A8E33-C9EA-41B5-BCCC-DD0AE476190C}">
      <dsp:nvSpPr>
        <dsp:cNvPr id="0" name=""/>
        <dsp:cNvSpPr/>
      </dsp:nvSpPr>
      <dsp:spPr>
        <a:xfrm>
          <a:off x="2661504" y="373592"/>
          <a:ext cx="1446521" cy="575233"/>
        </a:xfrm>
        <a:prstGeom prst="roundRect">
          <a:avLst>
            <a:gd name="adj" fmla="val 10000"/>
          </a:avLst>
        </a:prstGeom>
        <a:solidFill>
          <a:srgbClr val="00B0F0"/>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lumMod val="85000"/>
                  <a:lumOff val="15000"/>
                </a:schemeClr>
              </a:solidFill>
              <a:latin typeface="Corbel" pitchFamily="34" charset="0"/>
            </a:rPr>
            <a:t>Value for TDS</a:t>
          </a:r>
          <a:endParaRPr lang="en-IN" sz="1600" b="1" kern="1200" dirty="0">
            <a:solidFill>
              <a:schemeClr val="tx1">
                <a:lumMod val="85000"/>
                <a:lumOff val="15000"/>
              </a:schemeClr>
            </a:solidFill>
            <a:latin typeface="Corbel" pitchFamily="34" charset="0"/>
          </a:endParaRPr>
        </a:p>
      </dsp:txBody>
      <dsp:txXfrm>
        <a:off x="2678352" y="390440"/>
        <a:ext cx="1412825" cy="541537"/>
      </dsp:txXfrm>
    </dsp:sp>
    <dsp:sp modelId="{5CFAFF55-04C2-4B66-ACDA-B21AC059F7F5}">
      <dsp:nvSpPr>
        <dsp:cNvPr id="0" name=""/>
        <dsp:cNvSpPr/>
      </dsp:nvSpPr>
      <dsp:spPr>
        <a:xfrm>
          <a:off x="4460628" y="585423"/>
          <a:ext cx="1790932" cy="1676315"/>
        </a:xfrm>
        <a:prstGeom prst="roundRect">
          <a:avLst>
            <a:gd name="adj" fmla="val 10000"/>
          </a:avLst>
        </a:prstGeom>
        <a:solidFill>
          <a:schemeClr val="bg1">
            <a:lumMod val="85000"/>
            <a:alpha val="90000"/>
          </a:schemeClr>
        </a:solidFill>
        <a:ln w="22225" cap="rnd" cmpd="sng" algn="ctr">
          <a:solidFill>
            <a:schemeClr val="bg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just" defTabSz="711200">
            <a:lnSpc>
              <a:spcPct val="90000"/>
            </a:lnSpc>
            <a:spcBef>
              <a:spcPct val="0"/>
            </a:spcBef>
            <a:spcAft>
              <a:spcPct val="15000"/>
            </a:spcAft>
            <a:buChar char="••"/>
          </a:pPr>
          <a:r>
            <a:rPr lang="en-IN" sz="1600" b="0" kern="1200" dirty="0">
              <a:latin typeface="Corbel" pitchFamily="34" charset="0"/>
            </a:rPr>
            <a:t>Within 10 days after the end of the month in which such deduction is made</a:t>
          </a:r>
          <a:endParaRPr lang="en-IN" sz="1600" b="0" kern="1200" dirty="0"/>
        </a:p>
      </dsp:txBody>
      <dsp:txXfrm>
        <a:off x="4499205" y="624000"/>
        <a:ext cx="1713778" cy="1239951"/>
      </dsp:txXfrm>
    </dsp:sp>
    <dsp:sp modelId="{C0702F2E-5A15-4A5E-B532-5BA675C07FEE}">
      <dsp:nvSpPr>
        <dsp:cNvPr id="0" name=""/>
        <dsp:cNvSpPr/>
      </dsp:nvSpPr>
      <dsp:spPr>
        <a:xfrm>
          <a:off x="5309372" y="801753"/>
          <a:ext cx="2263109" cy="2263109"/>
        </a:xfrm>
        <a:prstGeom prst="leftCircularArrow">
          <a:avLst>
            <a:gd name="adj1" fmla="val 3898"/>
            <a:gd name="adj2" fmla="val 488320"/>
            <a:gd name="adj3" fmla="val 2029339"/>
            <a:gd name="adj4" fmla="val 8789997"/>
            <a:gd name="adj5" fmla="val 4548"/>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a:schemeClr val="lt1"/>
        </a:fontRef>
      </dsp:style>
    </dsp:sp>
    <dsp:sp modelId="{95678AF0-6F2F-4CFA-A360-3532AC09A33B}">
      <dsp:nvSpPr>
        <dsp:cNvPr id="0" name=""/>
        <dsp:cNvSpPr/>
      </dsp:nvSpPr>
      <dsp:spPr>
        <a:xfrm>
          <a:off x="4710975" y="1929871"/>
          <a:ext cx="1732122" cy="575233"/>
        </a:xfrm>
        <a:prstGeom prst="roundRect">
          <a:avLst>
            <a:gd name="adj" fmla="val 10000"/>
          </a:avLst>
        </a:prstGeom>
        <a:solidFill>
          <a:srgbClr val="00B0F0"/>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lumMod val="85000"/>
                  <a:lumOff val="15000"/>
                </a:schemeClr>
              </a:solidFill>
              <a:latin typeface="Corbel" pitchFamily="34" charset="0"/>
            </a:rPr>
            <a:t>Payment of TDS &amp; Return</a:t>
          </a:r>
          <a:endParaRPr lang="en-IN" sz="1600" b="1" kern="1200" dirty="0">
            <a:solidFill>
              <a:schemeClr val="tx1">
                <a:lumMod val="85000"/>
                <a:lumOff val="15000"/>
              </a:schemeClr>
            </a:solidFill>
            <a:latin typeface="Corbel" pitchFamily="34" charset="0"/>
          </a:endParaRPr>
        </a:p>
      </dsp:txBody>
      <dsp:txXfrm>
        <a:off x="4727823" y="1946719"/>
        <a:ext cx="1698426" cy="541537"/>
      </dsp:txXfrm>
    </dsp:sp>
    <dsp:sp modelId="{6CDD2076-BD3C-4D16-B753-D950FF60F209}">
      <dsp:nvSpPr>
        <dsp:cNvPr id="0" name=""/>
        <dsp:cNvSpPr/>
      </dsp:nvSpPr>
      <dsp:spPr>
        <a:xfrm>
          <a:off x="6913476" y="583037"/>
          <a:ext cx="1627336" cy="1676315"/>
        </a:xfrm>
        <a:prstGeom prst="roundRect">
          <a:avLst>
            <a:gd name="adj" fmla="val 10000"/>
          </a:avLst>
        </a:prstGeom>
        <a:solidFill>
          <a:schemeClr val="bg1">
            <a:lumMod val="85000"/>
            <a:alpha val="90000"/>
          </a:schemeClr>
        </a:solidFill>
        <a:ln w="22225" cap="rnd" cmpd="sng" algn="ctr">
          <a:solidFill>
            <a:schemeClr val="bg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just" defTabSz="800100">
            <a:lnSpc>
              <a:spcPct val="90000"/>
            </a:lnSpc>
            <a:spcBef>
              <a:spcPct val="0"/>
            </a:spcBef>
            <a:spcAft>
              <a:spcPct val="15000"/>
            </a:spcAft>
            <a:buChar char="••"/>
          </a:pPr>
          <a:r>
            <a:rPr lang="en-US" sz="1800" kern="1200" dirty="0">
              <a:latin typeface="Corbel" pitchFamily="34" charset="0"/>
            </a:rPr>
            <a:t>Within 5 days from date of crediting TDS to govt.</a:t>
          </a:r>
          <a:endParaRPr lang="en-IN" sz="1800" kern="1200" dirty="0"/>
        </a:p>
      </dsp:txBody>
      <dsp:txXfrm>
        <a:off x="6952053" y="980824"/>
        <a:ext cx="1550182" cy="1239951"/>
      </dsp:txXfrm>
    </dsp:sp>
    <dsp:sp modelId="{B41F0910-594B-482E-BABB-BDA83CC2FDD9}">
      <dsp:nvSpPr>
        <dsp:cNvPr id="0" name=""/>
        <dsp:cNvSpPr/>
      </dsp:nvSpPr>
      <dsp:spPr>
        <a:xfrm>
          <a:off x="7279236" y="305927"/>
          <a:ext cx="1446521" cy="575233"/>
        </a:xfrm>
        <a:prstGeom prst="roundRect">
          <a:avLst>
            <a:gd name="adj" fmla="val 10000"/>
          </a:avLst>
        </a:prstGeom>
        <a:solidFill>
          <a:srgbClr val="00B0F0"/>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lumMod val="85000"/>
                  <a:lumOff val="15000"/>
                </a:schemeClr>
              </a:solidFill>
              <a:latin typeface="Corbel" pitchFamily="34" charset="0"/>
            </a:rPr>
            <a:t>Certificate</a:t>
          </a:r>
          <a:endParaRPr lang="en-IN" sz="1600" b="1" kern="1200" dirty="0">
            <a:solidFill>
              <a:schemeClr val="tx1">
                <a:lumMod val="85000"/>
                <a:lumOff val="15000"/>
              </a:schemeClr>
            </a:solidFill>
            <a:latin typeface="Corbel" pitchFamily="34" charset="0"/>
          </a:endParaRPr>
        </a:p>
      </dsp:txBody>
      <dsp:txXfrm>
        <a:off x="7296084" y="322775"/>
        <a:ext cx="1412825" cy="54153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99D6C05-529A-49CE-AC9B-0729BF7733EC}" type="datetimeFigureOut">
              <a:rPr lang="en-IN" smtClean="0"/>
              <a:t>29/02/2024</a:t>
            </a:fld>
            <a:endParaRPr lang="en-IN"/>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IN"/>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EDBE069-CD44-40BC-9294-31F057899C1D}" type="slidenum">
              <a:rPr lang="en-IN" smtClean="0"/>
              <a:t>‹#›</a:t>
            </a:fld>
            <a:endParaRPr lang="en-IN"/>
          </a:p>
        </p:txBody>
      </p:sp>
    </p:spTree>
    <p:extLst>
      <p:ext uri="{BB962C8B-B14F-4D97-AF65-F5344CB8AC3E}">
        <p14:creationId xmlns:p14="http://schemas.microsoft.com/office/powerpoint/2010/main" val="2049388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9D6C05-529A-49CE-AC9B-0729BF7733EC}" type="datetimeFigureOut">
              <a:rPr lang="en-IN" smtClean="0"/>
              <a:t>29/02/2024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4272039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099D6C05-529A-49CE-AC9B-0729BF7733EC}" type="datetimeFigureOut">
              <a:rPr lang="en-IN" smtClean="0"/>
              <a:t>29/02/2024</a:t>
            </a:fld>
            <a:endParaRPr lang="en-IN"/>
          </a:p>
        </p:txBody>
      </p:sp>
      <p:sp>
        <p:nvSpPr>
          <p:cNvPr id="5" name="Footer Placeholder 4"/>
          <p:cNvSpPr>
            <a:spLocks noGrp="1"/>
          </p:cNvSpPr>
          <p:nvPr>
            <p:ph type="ftr" sz="quarter" idx="11"/>
          </p:nvPr>
        </p:nvSpPr>
        <p:spPr>
          <a:xfrm>
            <a:off x="774923" y="5951811"/>
            <a:ext cx="7896279" cy="365125"/>
          </a:xfrm>
        </p:spPr>
        <p:txBody>
          <a:bodyPr/>
          <a:lstStyle/>
          <a:p>
            <a:endParaRPr lang="en-IN"/>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EDBE069-CD44-40BC-9294-31F057899C1D}" type="slidenum">
              <a:rPr lang="en-IN" smtClean="0"/>
              <a:t>‹#›</a:t>
            </a:fld>
            <a:endParaRPr lang="en-IN"/>
          </a:p>
        </p:txBody>
      </p:sp>
    </p:spTree>
    <p:extLst>
      <p:ext uri="{BB962C8B-B14F-4D97-AF65-F5344CB8AC3E}">
        <p14:creationId xmlns:p14="http://schemas.microsoft.com/office/powerpoint/2010/main" val="1448550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9D6C05-529A-49CE-AC9B-0729BF7733EC}" type="datetimeFigureOut">
              <a:rPr lang="en-IN" smtClean="0"/>
              <a:t>29/02/2024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558300" y="5956137"/>
            <a:ext cx="1052508" cy="365125"/>
          </a:xfrm>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1250364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99D6C05-529A-49CE-AC9B-0729BF7733EC}" type="datetimeFigureOut">
              <a:rPr lang="en-IN" smtClean="0"/>
              <a:t>29/02/2024</a:t>
            </a:fld>
            <a:endParaRPr lang="en-IN"/>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IN"/>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EDBE069-CD44-40BC-9294-31F057899C1D}" type="slidenum">
              <a:rPr lang="en-IN" smtClean="0"/>
              <a:t>‹#›</a:t>
            </a:fld>
            <a:endParaRPr lang="en-IN"/>
          </a:p>
        </p:txBody>
      </p:sp>
    </p:spTree>
    <p:extLst>
      <p:ext uri="{BB962C8B-B14F-4D97-AF65-F5344CB8AC3E}">
        <p14:creationId xmlns:p14="http://schemas.microsoft.com/office/powerpoint/2010/main" val="210250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9D6C05-529A-49CE-AC9B-0729BF7733EC}" type="datetimeFigureOut">
              <a:rPr lang="en-IN" smtClean="0"/>
              <a:t>29/02/2024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666817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9D6C05-529A-49CE-AC9B-0729BF7733EC}" type="datetimeFigureOut">
              <a:rPr lang="en-IN" smtClean="0"/>
              <a:t>29/02/2024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26067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99D6C05-529A-49CE-AC9B-0729BF7733EC}" type="datetimeFigureOut">
              <a:rPr lang="en-IN" smtClean="0"/>
              <a:t>29/02/2024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1034150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D6C05-529A-49CE-AC9B-0729BF7733EC}" type="datetimeFigureOut">
              <a:rPr lang="en-IN" smtClean="0"/>
              <a:t>29/02/2024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1146452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99D6C05-529A-49CE-AC9B-0729BF7733EC}" type="datetimeFigureOut">
              <a:rPr lang="en-IN" smtClean="0"/>
              <a:t>29/02/2024</a:t>
            </a:fld>
            <a:endParaRPr lang="en-IN"/>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EDBE069-CD44-40BC-9294-31F057899C1D}" type="slidenum">
              <a:rPr lang="en-IN" smtClean="0"/>
              <a:t>‹#›</a:t>
            </a:fld>
            <a:endParaRPr lang="en-IN"/>
          </a:p>
        </p:txBody>
      </p:sp>
    </p:spTree>
    <p:extLst>
      <p:ext uri="{BB962C8B-B14F-4D97-AF65-F5344CB8AC3E}">
        <p14:creationId xmlns:p14="http://schemas.microsoft.com/office/powerpoint/2010/main" val="2173514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99D6C05-529A-49CE-AC9B-0729BF7733EC}" type="datetimeFigureOut">
              <a:rPr lang="en-IN" smtClean="0"/>
              <a:t>29/02/2024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DBE069-CD44-40BC-9294-31F057899C1D}" type="slidenum">
              <a:rPr lang="en-IN" smtClean="0"/>
              <a:t>‹#›</a:t>
            </a:fld>
            <a:endParaRPr lang="en-IN"/>
          </a:p>
        </p:txBody>
      </p:sp>
    </p:spTree>
    <p:extLst>
      <p:ext uri="{BB962C8B-B14F-4D97-AF65-F5344CB8AC3E}">
        <p14:creationId xmlns:p14="http://schemas.microsoft.com/office/powerpoint/2010/main" val="2350195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99D6C05-529A-49CE-AC9B-0729BF7733EC}" type="datetimeFigureOut">
              <a:rPr lang="en-IN" smtClean="0"/>
              <a:t>29/02/2024</a:t>
            </a:fld>
            <a:endParaRPr lang="en-IN"/>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IN"/>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EDBE069-CD44-40BC-9294-31F057899C1D}" type="slidenum">
              <a:rPr lang="en-IN" smtClean="0"/>
              <a:t>‹#›</a:t>
            </a:fld>
            <a:endParaRPr lang="en-IN"/>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42625947"/>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cleartax.in/s/quarterly-return-monthly-payment-qrmp-scheme-gst"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70710"/>
            <a:ext cx="12192000" cy="523220"/>
          </a:xfrm>
          <a:prstGeom prst="rect">
            <a:avLst/>
          </a:prstGeom>
          <a:noFill/>
        </p:spPr>
        <p:txBody>
          <a:bodyPr wrap="square" rtlCol="0">
            <a:spAutoFit/>
          </a:bodyPr>
          <a:lstStyle/>
          <a:p>
            <a:pPr algn="ctr"/>
            <a:r>
              <a:rPr lang="en-US" sz="2800" b="1" dirty="0" smtClean="0">
                <a:solidFill>
                  <a:schemeClr val="accent3"/>
                </a:solidFill>
              </a:rPr>
              <a:t>Day 5 - “Precaution to be taken in GST Return filing”</a:t>
            </a:r>
            <a:endParaRPr lang="en-IN" sz="2800" b="1" dirty="0">
              <a:solidFill>
                <a:schemeClr val="accent3"/>
              </a:solidFill>
            </a:endParaRPr>
          </a:p>
        </p:txBody>
      </p:sp>
      <p:sp>
        <p:nvSpPr>
          <p:cNvPr id="3" name="TextBox 2"/>
          <p:cNvSpPr txBox="1"/>
          <p:nvPr/>
        </p:nvSpPr>
        <p:spPr>
          <a:xfrm>
            <a:off x="-156756" y="4872446"/>
            <a:ext cx="12191999" cy="400110"/>
          </a:xfrm>
          <a:prstGeom prst="rect">
            <a:avLst/>
          </a:prstGeom>
          <a:noFill/>
        </p:spPr>
        <p:txBody>
          <a:bodyPr wrap="square" rtlCol="0">
            <a:spAutoFit/>
          </a:bodyPr>
          <a:lstStyle/>
          <a:p>
            <a:pPr algn="ctr"/>
            <a:r>
              <a:rPr lang="en-US" sz="2000" b="1" dirty="0" smtClean="0">
                <a:solidFill>
                  <a:schemeClr val="bg1"/>
                </a:solidFill>
              </a:rPr>
              <a:t>By CA </a:t>
            </a:r>
            <a:r>
              <a:rPr lang="en-US" sz="2000" b="1" dirty="0" smtClean="0">
                <a:solidFill>
                  <a:schemeClr val="bg1"/>
                </a:solidFill>
              </a:rPr>
              <a:t>Rajesh.R. Agrawal</a:t>
            </a:r>
            <a:endParaRPr lang="en-IN" sz="2000" b="1" dirty="0">
              <a:solidFill>
                <a:schemeClr val="bg1"/>
              </a:solidFill>
            </a:endParaRPr>
          </a:p>
        </p:txBody>
      </p:sp>
      <p:sp>
        <p:nvSpPr>
          <p:cNvPr id="6" name="TextBox 5"/>
          <p:cNvSpPr txBox="1"/>
          <p:nvPr/>
        </p:nvSpPr>
        <p:spPr>
          <a:xfrm>
            <a:off x="-161108" y="1385166"/>
            <a:ext cx="12192000" cy="400110"/>
          </a:xfrm>
          <a:prstGeom prst="rect">
            <a:avLst/>
          </a:prstGeom>
          <a:noFill/>
        </p:spPr>
        <p:txBody>
          <a:bodyPr wrap="square" rtlCol="0">
            <a:spAutoFit/>
          </a:bodyPr>
          <a:lstStyle/>
          <a:p>
            <a:pPr algn="ctr"/>
            <a:r>
              <a:rPr lang="en-US" sz="2000" b="1" dirty="0" smtClean="0">
                <a:solidFill>
                  <a:schemeClr val="accent6">
                    <a:lumMod val="75000"/>
                  </a:schemeClr>
                </a:solidFill>
              </a:rPr>
              <a:t>On 1</a:t>
            </a:r>
            <a:r>
              <a:rPr lang="en-US" sz="2000" b="1" baseline="30000" dirty="0" smtClean="0">
                <a:solidFill>
                  <a:schemeClr val="accent6">
                    <a:lumMod val="75000"/>
                  </a:schemeClr>
                </a:solidFill>
              </a:rPr>
              <a:t>st</a:t>
            </a:r>
            <a:r>
              <a:rPr lang="en-US" sz="2000" b="1" dirty="0" smtClean="0">
                <a:solidFill>
                  <a:schemeClr val="accent6">
                    <a:lumMod val="75000"/>
                  </a:schemeClr>
                </a:solidFill>
              </a:rPr>
              <a:t> March 2024</a:t>
            </a:r>
          </a:p>
        </p:txBody>
      </p:sp>
      <p:sp>
        <p:nvSpPr>
          <p:cNvPr id="7" name="TextBox 6"/>
          <p:cNvSpPr txBox="1"/>
          <p:nvPr/>
        </p:nvSpPr>
        <p:spPr>
          <a:xfrm>
            <a:off x="152400" y="60961"/>
            <a:ext cx="12192000" cy="461665"/>
          </a:xfrm>
          <a:prstGeom prst="rect">
            <a:avLst/>
          </a:prstGeom>
          <a:noFill/>
        </p:spPr>
        <p:txBody>
          <a:bodyPr wrap="square" rtlCol="0">
            <a:spAutoFit/>
          </a:bodyPr>
          <a:lstStyle/>
          <a:p>
            <a:pPr algn="ctr"/>
            <a:r>
              <a:rPr lang="en-US" sz="2400" b="1" dirty="0" smtClean="0">
                <a:solidFill>
                  <a:schemeClr val="accent6">
                    <a:lumMod val="75000"/>
                  </a:schemeClr>
                </a:solidFill>
              </a:rPr>
              <a:t>“GST KI PATHSHALA” – Compliance Training for Articles in CA Offices</a:t>
            </a:r>
            <a:endParaRPr lang="en-IN" sz="2400" b="1" dirty="0">
              <a:solidFill>
                <a:schemeClr val="accent6">
                  <a:lumMod val="75000"/>
                </a:schemeClr>
              </a:solidFill>
            </a:endParaRPr>
          </a:p>
        </p:txBody>
      </p:sp>
      <p:pic>
        <p:nvPicPr>
          <p:cNvPr id="1028" name="Picture 4" descr="https://qph.cf2.quoracdn.net/main-qimg-2f8293ea84732e3ba2b5d6b3725e18d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3499" y="1942789"/>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05981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FA773E0-6979-DA99-3F8E-B74390E93F36}"/>
              </a:ext>
            </a:extLst>
          </p:cNvPr>
          <p:cNvSpPr>
            <a:spLocks noGrp="1"/>
          </p:cNvSpPr>
          <p:nvPr>
            <p:ph type="subTitle" idx="4294967295"/>
          </p:nvPr>
        </p:nvSpPr>
        <p:spPr>
          <a:xfrm>
            <a:off x="1971814" y="871858"/>
            <a:ext cx="7276690" cy="473075"/>
          </a:xfrm>
        </p:spPr>
        <p:txBody>
          <a:bodyPr>
            <a:normAutofit/>
          </a:bodyPr>
          <a:lstStyle/>
          <a:p>
            <a:r>
              <a:rPr lang="en-IN" sz="2400" b="1" u="sng" spc="-15" dirty="0">
                <a:solidFill>
                  <a:srgbClr val="2E5496"/>
                </a:solidFill>
                <a:latin typeface="Times New Roman" panose="02020603050405020304" pitchFamily="18" charset="0"/>
                <a:cs typeface="Times New Roman" panose="02020603050405020304" pitchFamily="18" charset="0"/>
              </a:rPr>
              <a:t>Section 15(2) – </a:t>
            </a:r>
            <a:r>
              <a:rPr lang="en-US" sz="2400" b="1" u="sng" spc="-15" dirty="0">
                <a:solidFill>
                  <a:srgbClr val="2E5496"/>
                </a:solidFill>
                <a:latin typeface="Times New Roman" panose="02020603050405020304" pitchFamily="18" charset="0"/>
                <a:cs typeface="Times New Roman" panose="02020603050405020304" pitchFamily="18" charset="0"/>
              </a:rPr>
              <a:t>The value of supply shall include </a:t>
            </a:r>
            <a:r>
              <a:rPr lang="en-US" sz="2400" b="1" u="sng" spc="-15" dirty="0" smtClean="0">
                <a:solidFill>
                  <a:srgbClr val="2E5496"/>
                </a:solidFill>
                <a:latin typeface="Times New Roman" panose="02020603050405020304" pitchFamily="18" charset="0"/>
                <a:cs typeface="Times New Roman" panose="02020603050405020304" pitchFamily="18" charset="0"/>
              </a:rPr>
              <a:t>—</a:t>
            </a:r>
            <a:endParaRPr lang="en-US" sz="2400" b="1" u="sng" spc="-15" dirty="0">
              <a:solidFill>
                <a:srgbClr val="2E5496"/>
              </a:solidFill>
              <a:latin typeface="Times New Roman" panose="02020603050405020304" pitchFamily="18" charset="0"/>
              <a:cs typeface="Times New Roman" panose="02020603050405020304" pitchFamily="18" charset="0"/>
            </a:endParaRPr>
          </a:p>
        </p:txBody>
      </p:sp>
      <p:sp>
        <p:nvSpPr>
          <p:cNvPr id="4" name="Rectangle 3"/>
          <p:cNvSpPr/>
          <p:nvPr/>
        </p:nvSpPr>
        <p:spPr>
          <a:xfrm>
            <a:off x="653144" y="1489168"/>
            <a:ext cx="10702834" cy="4893647"/>
          </a:xfrm>
          <a:prstGeom prst="rect">
            <a:avLst/>
          </a:prstGeom>
        </p:spPr>
        <p:txBody>
          <a:bodyPr wrap="square">
            <a:spAutoFit/>
          </a:bodyPr>
          <a:lstStyle/>
          <a:p>
            <a:pPr algn="just">
              <a:lnSpc>
                <a:spcPct val="150000"/>
              </a:lnSpc>
            </a:pPr>
            <a:r>
              <a:rPr lang="en-US" sz="1600" dirty="0" smtClean="0">
                <a:latin typeface="Times New Roman" panose="02020603050405020304" pitchFamily="18" charset="0"/>
                <a:cs typeface="Times New Roman" panose="02020603050405020304" pitchFamily="18" charset="0"/>
              </a:rPr>
              <a:t>(a</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Any </a:t>
            </a:r>
            <a:r>
              <a:rPr lang="en-US" sz="1600" dirty="0">
                <a:latin typeface="Times New Roman" panose="02020603050405020304" pitchFamily="18" charset="0"/>
                <a:cs typeface="Times New Roman" panose="02020603050405020304" pitchFamily="18" charset="0"/>
              </a:rPr>
              <a:t>taxes, duties, </a:t>
            </a:r>
            <a:r>
              <a:rPr lang="en-US" sz="1600" dirty="0" err="1">
                <a:latin typeface="Times New Roman" panose="02020603050405020304" pitchFamily="18" charset="0"/>
                <a:cs typeface="Times New Roman" panose="02020603050405020304" pitchFamily="18" charset="0"/>
              </a:rPr>
              <a:t>cesses</a:t>
            </a:r>
            <a:r>
              <a:rPr lang="en-US" sz="1600" dirty="0">
                <a:latin typeface="Times New Roman" panose="02020603050405020304" pitchFamily="18" charset="0"/>
                <a:cs typeface="Times New Roman" panose="02020603050405020304" pitchFamily="18" charset="0"/>
              </a:rPr>
              <a:t>, fees and charges levied under any law for the time being in force other than this Act, the State </a:t>
            </a:r>
            <a:r>
              <a:rPr lang="en-US" sz="1600" dirty="0" smtClean="0">
                <a:latin typeface="Times New Roman" panose="02020603050405020304" pitchFamily="18" charset="0"/>
                <a:cs typeface="Times New Roman" panose="02020603050405020304" pitchFamily="18" charset="0"/>
              </a:rPr>
              <a:t>       Goods </a:t>
            </a:r>
            <a:r>
              <a:rPr lang="en-US" sz="1600" dirty="0">
                <a:latin typeface="Times New Roman" panose="02020603050405020304" pitchFamily="18" charset="0"/>
                <a:cs typeface="Times New Roman" panose="02020603050405020304" pitchFamily="18" charset="0"/>
              </a:rPr>
              <a:t>and Services Tax Act, the Union Territory Goods and Services Tax Act and the Goods and Services Tax (Compensation to States) Act, if charged separately by the supplier</a:t>
            </a:r>
            <a:r>
              <a:rPr lang="en-US" sz="1600" dirty="0" smtClean="0">
                <a:latin typeface="Times New Roman" panose="02020603050405020304" pitchFamily="18" charset="0"/>
                <a:cs typeface="Times New Roman" panose="02020603050405020304" pitchFamily="18" charset="0"/>
              </a:rPr>
              <a:t>; </a:t>
            </a:r>
            <a:r>
              <a:rPr lang="en-US" sz="1600" dirty="0" smtClean="0">
                <a:solidFill>
                  <a:srgbClr val="FF0000"/>
                </a:solidFill>
                <a:latin typeface="Times New Roman" panose="02020603050405020304" pitchFamily="18" charset="0"/>
                <a:cs typeface="Times New Roman" panose="02020603050405020304" pitchFamily="18" charset="0"/>
              </a:rPr>
              <a:t>(</a:t>
            </a:r>
            <a:r>
              <a:rPr lang="en-US" sz="1600" b="1" i="1" dirty="0" smtClean="0">
                <a:solidFill>
                  <a:srgbClr val="FF0000"/>
                </a:solidFill>
                <a:latin typeface="Times New Roman" panose="02020603050405020304" pitchFamily="18" charset="0"/>
                <a:cs typeface="Times New Roman" panose="02020603050405020304" pitchFamily="18" charset="0"/>
              </a:rPr>
              <a:t>Circular</a:t>
            </a:r>
            <a:r>
              <a:rPr lang="en-US" sz="1600" b="1" i="1" spc="5" dirty="0" smtClean="0">
                <a:solidFill>
                  <a:srgbClr val="FF0000"/>
                </a:solidFill>
                <a:latin typeface="Times New Roman" panose="02020603050405020304" pitchFamily="18" charset="0"/>
                <a:cs typeface="Times New Roman" panose="02020603050405020304" pitchFamily="18" charset="0"/>
              </a:rPr>
              <a:t> </a:t>
            </a:r>
            <a:r>
              <a:rPr lang="en-US" sz="1600" b="1" i="1" spc="-5" dirty="0">
                <a:solidFill>
                  <a:srgbClr val="FF0000"/>
                </a:solidFill>
                <a:latin typeface="Times New Roman" panose="02020603050405020304" pitchFamily="18" charset="0"/>
                <a:cs typeface="Times New Roman" panose="02020603050405020304" pitchFamily="18" charset="0"/>
              </a:rPr>
              <a:t>No.</a:t>
            </a:r>
            <a:r>
              <a:rPr lang="en-US" sz="1600" b="1" i="1" dirty="0">
                <a:solidFill>
                  <a:srgbClr val="FF0000"/>
                </a:solidFill>
                <a:latin typeface="Times New Roman" panose="02020603050405020304" pitchFamily="18" charset="0"/>
                <a:cs typeface="Times New Roman" panose="02020603050405020304" pitchFamily="18" charset="0"/>
              </a:rPr>
              <a:t> </a:t>
            </a:r>
            <a:r>
              <a:rPr lang="en-US" sz="1600" b="1" i="1" spc="-5" dirty="0">
                <a:solidFill>
                  <a:srgbClr val="FF0000"/>
                </a:solidFill>
                <a:latin typeface="Times New Roman" panose="02020603050405020304" pitchFamily="18" charset="0"/>
                <a:cs typeface="Times New Roman" panose="02020603050405020304" pitchFamily="18" charset="0"/>
              </a:rPr>
              <a:t>76/50/2018-GST</a:t>
            </a:r>
            <a:r>
              <a:rPr lang="en-US" sz="1600" b="1" i="1" dirty="0">
                <a:solidFill>
                  <a:srgbClr val="FF0000"/>
                </a:solidFill>
                <a:latin typeface="Times New Roman" panose="02020603050405020304" pitchFamily="18" charset="0"/>
                <a:cs typeface="Times New Roman" panose="02020603050405020304" pitchFamily="18" charset="0"/>
              </a:rPr>
              <a:t> </a:t>
            </a:r>
            <a:r>
              <a:rPr lang="en-US" sz="1600" b="1" i="1" spc="-5" dirty="0">
                <a:solidFill>
                  <a:srgbClr val="FF0000"/>
                </a:solidFill>
                <a:latin typeface="Times New Roman" panose="02020603050405020304" pitchFamily="18" charset="0"/>
                <a:cs typeface="Times New Roman" panose="02020603050405020304" pitchFamily="18" charset="0"/>
              </a:rPr>
              <a:t>dated</a:t>
            </a:r>
            <a:r>
              <a:rPr lang="en-US" sz="1600" b="1" i="1" spc="395" dirty="0">
                <a:solidFill>
                  <a:srgbClr val="FF0000"/>
                </a:solidFill>
                <a:latin typeface="Times New Roman" panose="02020603050405020304" pitchFamily="18" charset="0"/>
                <a:cs typeface="Times New Roman" panose="02020603050405020304" pitchFamily="18" charset="0"/>
              </a:rPr>
              <a:t> </a:t>
            </a:r>
            <a:r>
              <a:rPr lang="en-US" sz="1600" b="1" i="1" spc="-5" dirty="0">
                <a:solidFill>
                  <a:srgbClr val="FF0000"/>
                </a:solidFill>
                <a:latin typeface="Times New Roman" panose="02020603050405020304" pitchFamily="18" charset="0"/>
                <a:cs typeface="Times New Roman" panose="02020603050405020304" pitchFamily="18" charset="0"/>
              </a:rPr>
              <a:t>December </a:t>
            </a:r>
            <a:r>
              <a:rPr lang="en-US" sz="1600" b="1" i="1" dirty="0">
                <a:solidFill>
                  <a:srgbClr val="FF0000"/>
                </a:solidFill>
                <a:latin typeface="Times New Roman" panose="02020603050405020304" pitchFamily="18" charset="0"/>
                <a:cs typeface="Times New Roman" panose="02020603050405020304" pitchFamily="18" charset="0"/>
              </a:rPr>
              <a:t> </a:t>
            </a:r>
            <a:r>
              <a:rPr lang="en-US" sz="1600" b="1" i="1" spc="-5" dirty="0">
                <a:solidFill>
                  <a:srgbClr val="FF0000"/>
                </a:solidFill>
                <a:latin typeface="Times New Roman" panose="02020603050405020304" pitchFamily="18" charset="0"/>
                <a:cs typeface="Times New Roman" panose="02020603050405020304" pitchFamily="18" charset="0"/>
              </a:rPr>
              <a:t>31, 2018 </a:t>
            </a:r>
            <a:r>
              <a:rPr lang="en-US" sz="1600" b="1" i="1" dirty="0">
                <a:solidFill>
                  <a:srgbClr val="FF0000"/>
                </a:solidFill>
                <a:latin typeface="Times New Roman" panose="02020603050405020304" pitchFamily="18" charset="0"/>
                <a:cs typeface="Times New Roman" panose="02020603050405020304" pitchFamily="18" charset="0"/>
              </a:rPr>
              <a:t>– </a:t>
            </a:r>
            <a:r>
              <a:rPr lang="en-US" sz="1600" spc="-15" dirty="0">
                <a:solidFill>
                  <a:srgbClr val="FF0000"/>
                </a:solidFill>
                <a:latin typeface="Times New Roman" panose="02020603050405020304" pitchFamily="18" charset="0"/>
                <a:cs typeface="Times New Roman" panose="02020603050405020304" pitchFamily="18" charset="0"/>
              </a:rPr>
              <a:t>TCS </a:t>
            </a:r>
            <a:r>
              <a:rPr lang="en-US" sz="1600" dirty="0">
                <a:solidFill>
                  <a:srgbClr val="FF0000"/>
                </a:solidFill>
                <a:latin typeface="Times New Roman" panose="02020603050405020304" pitchFamily="18" charset="0"/>
                <a:cs typeface="Times New Roman" panose="02020603050405020304" pitchFamily="18" charset="0"/>
              </a:rPr>
              <a:t>under </a:t>
            </a:r>
            <a:r>
              <a:rPr lang="en-US" sz="1600" spc="-5" dirty="0">
                <a:solidFill>
                  <a:srgbClr val="FF0000"/>
                </a:solidFill>
                <a:latin typeface="Times New Roman" panose="02020603050405020304" pitchFamily="18" charset="0"/>
                <a:cs typeface="Times New Roman" panose="02020603050405020304" pitchFamily="18" charset="0"/>
              </a:rPr>
              <a:t>Income </a:t>
            </a:r>
            <a:r>
              <a:rPr lang="en-US" sz="1600" spc="-50" dirty="0">
                <a:solidFill>
                  <a:srgbClr val="FF0000"/>
                </a:solidFill>
                <a:latin typeface="Times New Roman" panose="02020603050405020304" pitchFamily="18" charset="0"/>
                <a:cs typeface="Times New Roman" panose="02020603050405020304" pitchFamily="18" charset="0"/>
              </a:rPr>
              <a:t>Tax </a:t>
            </a:r>
            <a:r>
              <a:rPr lang="en-US" sz="1600" spc="-5" dirty="0">
                <a:solidFill>
                  <a:srgbClr val="FF0000"/>
                </a:solidFill>
                <a:latin typeface="Times New Roman" panose="02020603050405020304" pitchFamily="18" charset="0"/>
                <a:cs typeface="Times New Roman" panose="02020603050405020304" pitchFamily="18" charset="0"/>
              </a:rPr>
              <a:t>Act is not </a:t>
            </a:r>
            <a:r>
              <a:rPr lang="en-US" sz="1600" spc="-10" dirty="0">
                <a:solidFill>
                  <a:srgbClr val="FF0000"/>
                </a:solidFill>
                <a:latin typeface="Times New Roman" panose="02020603050405020304" pitchFamily="18" charset="0"/>
                <a:cs typeface="Times New Roman" panose="02020603050405020304" pitchFamily="18" charset="0"/>
              </a:rPr>
              <a:t>to </a:t>
            </a:r>
            <a:r>
              <a:rPr lang="en-US" sz="1600" dirty="0">
                <a:solidFill>
                  <a:srgbClr val="FF0000"/>
                </a:solidFill>
                <a:latin typeface="Times New Roman" panose="02020603050405020304" pitchFamily="18" charset="0"/>
                <a:cs typeface="Times New Roman" panose="02020603050405020304" pitchFamily="18" charset="0"/>
              </a:rPr>
              <a:t>be </a:t>
            </a:r>
            <a:r>
              <a:rPr lang="en-US" sz="1600" spc="5" dirty="0">
                <a:solidFill>
                  <a:srgbClr val="FF0000"/>
                </a:solidFill>
                <a:latin typeface="Times New Roman" panose="02020603050405020304" pitchFamily="18" charset="0"/>
                <a:cs typeface="Times New Roman" panose="02020603050405020304" pitchFamily="18" charset="0"/>
              </a:rPr>
              <a:t> </a:t>
            </a:r>
            <a:r>
              <a:rPr lang="en-US" sz="1600" spc="-5" dirty="0" smtClean="0">
                <a:solidFill>
                  <a:srgbClr val="FF0000"/>
                </a:solidFill>
                <a:latin typeface="Times New Roman" panose="02020603050405020304" pitchFamily="18" charset="0"/>
                <a:cs typeface="Times New Roman" panose="02020603050405020304" pitchFamily="18" charset="0"/>
              </a:rPr>
              <a:t>included</a:t>
            </a:r>
            <a:r>
              <a:rPr lang="en-US" sz="1600" dirty="0" smtClean="0">
                <a:solidFill>
                  <a:srgbClr val="FF0000"/>
                </a:solidFill>
                <a:latin typeface="Times New Roman" panose="02020603050405020304" pitchFamily="18" charset="0"/>
                <a:cs typeface="Times New Roman" panose="02020603050405020304" pitchFamily="18" charset="0"/>
              </a:rPr>
              <a:t>)</a:t>
            </a:r>
          </a:p>
          <a:p>
            <a:pPr algn="just">
              <a:lnSpc>
                <a:spcPct val="150000"/>
              </a:lnSpc>
            </a:pPr>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b) </a:t>
            </a:r>
            <a:r>
              <a:rPr lang="en-US" sz="1600" dirty="0" smtClean="0">
                <a:latin typeface="Times New Roman" panose="02020603050405020304" pitchFamily="18" charset="0"/>
                <a:cs typeface="Times New Roman" panose="02020603050405020304" pitchFamily="18" charset="0"/>
              </a:rPr>
              <a:t>Any </a:t>
            </a:r>
            <a:r>
              <a:rPr lang="en-US" sz="1600" dirty="0">
                <a:latin typeface="Times New Roman" panose="02020603050405020304" pitchFamily="18" charset="0"/>
                <a:cs typeface="Times New Roman" panose="02020603050405020304" pitchFamily="18" charset="0"/>
              </a:rPr>
              <a:t>amount that the supplier is liable to pay in relation to such supply but which has been incurred by </a:t>
            </a:r>
            <a:r>
              <a:rPr lang="en-US" sz="1600" dirty="0" smtClean="0">
                <a:latin typeface="Times New Roman" panose="02020603050405020304" pitchFamily="18" charset="0"/>
                <a:cs typeface="Times New Roman" panose="02020603050405020304" pitchFamily="18" charset="0"/>
              </a:rPr>
              <a:t>the </a:t>
            </a:r>
          </a:p>
          <a:p>
            <a:pPr algn="just">
              <a:lnSpc>
                <a:spcPct val="150000"/>
              </a:lnSpc>
            </a:pPr>
            <a:r>
              <a:rPr lang="en-US" sz="1600" dirty="0" smtClean="0">
                <a:latin typeface="Times New Roman" panose="02020603050405020304" pitchFamily="18" charset="0"/>
                <a:cs typeface="Times New Roman" panose="02020603050405020304" pitchFamily="18" charset="0"/>
              </a:rPr>
              <a:t>recipient </a:t>
            </a:r>
            <a:r>
              <a:rPr lang="en-US" sz="1600" dirty="0">
                <a:latin typeface="Times New Roman" panose="02020603050405020304" pitchFamily="18" charset="0"/>
                <a:cs typeface="Times New Roman" panose="02020603050405020304" pitchFamily="18" charset="0"/>
              </a:rPr>
              <a:t>of the supply and not included in the price actually paid or payable for the goods or services or both</a:t>
            </a:r>
            <a:r>
              <a:rPr lang="en-US" sz="1600" dirty="0" smtClean="0">
                <a:latin typeface="Times New Roman" panose="02020603050405020304" pitchFamily="18" charset="0"/>
                <a:cs typeface="Times New Roman" panose="02020603050405020304" pitchFamily="18" charset="0"/>
              </a:rPr>
              <a:t>;</a:t>
            </a:r>
          </a:p>
          <a:p>
            <a:pPr algn="just">
              <a:lnSpc>
                <a:spcPct val="150000"/>
              </a:lnSpc>
            </a:pPr>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c) </a:t>
            </a:r>
            <a:r>
              <a:rPr lang="en-US" sz="1600" dirty="0" smtClean="0">
                <a:latin typeface="Times New Roman" panose="02020603050405020304" pitchFamily="18" charset="0"/>
                <a:cs typeface="Times New Roman" panose="02020603050405020304" pitchFamily="18" charset="0"/>
              </a:rPr>
              <a:t>Incidental </a:t>
            </a:r>
            <a:r>
              <a:rPr lang="en-US" sz="1600" dirty="0">
                <a:latin typeface="Times New Roman" panose="02020603050405020304" pitchFamily="18" charset="0"/>
                <a:cs typeface="Times New Roman" panose="02020603050405020304" pitchFamily="18" charset="0"/>
              </a:rPr>
              <a:t>expenses, including commission and packing, charged by the supplier to the recipient of a supply and any amount charged for anything done by the supplier in respect of the supply of goods or services or both at the time of, or before delivery of goods or supply of services;</a:t>
            </a:r>
          </a:p>
          <a:p>
            <a:pPr algn="just">
              <a:lnSpc>
                <a:spcPct val="150000"/>
              </a:lnSpc>
            </a:pPr>
            <a:r>
              <a:rPr lang="en-US" sz="1600" dirty="0">
                <a:latin typeface="Times New Roman" panose="02020603050405020304" pitchFamily="18" charset="0"/>
                <a:cs typeface="Times New Roman" panose="02020603050405020304" pitchFamily="18" charset="0"/>
              </a:rPr>
              <a:t>(d) </a:t>
            </a:r>
            <a:r>
              <a:rPr lang="en-US" sz="1600" dirty="0" smtClean="0">
                <a:latin typeface="Times New Roman" panose="02020603050405020304" pitchFamily="18" charset="0"/>
                <a:cs typeface="Times New Roman" panose="02020603050405020304" pitchFamily="18" charset="0"/>
              </a:rPr>
              <a:t>Interest </a:t>
            </a:r>
            <a:r>
              <a:rPr lang="en-US" sz="1600" dirty="0">
                <a:latin typeface="Times New Roman" panose="02020603050405020304" pitchFamily="18" charset="0"/>
                <a:cs typeface="Times New Roman" panose="02020603050405020304" pitchFamily="18" charset="0"/>
              </a:rPr>
              <a:t>or late fee or penalty for delayed payment of any consideration for any supply; and</a:t>
            </a:r>
          </a:p>
          <a:p>
            <a:pPr algn="just">
              <a:lnSpc>
                <a:spcPct val="150000"/>
              </a:lnSpc>
            </a:pPr>
            <a:r>
              <a:rPr lang="en-US" sz="1600" dirty="0">
                <a:latin typeface="Times New Roman" panose="02020603050405020304" pitchFamily="18" charset="0"/>
                <a:cs typeface="Times New Roman" panose="02020603050405020304" pitchFamily="18" charset="0"/>
              </a:rPr>
              <a:t>(e) </a:t>
            </a:r>
            <a:r>
              <a:rPr lang="en-US" sz="1600" dirty="0" smtClean="0">
                <a:latin typeface="Times New Roman" panose="02020603050405020304" pitchFamily="18" charset="0"/>
                <a:cs typeface="Times New Roman" panose="02020603050405020304" pitchFamily="18" charset="0"/>
              </a:rPr>
              <a:t>Subsidies </a:t>
            </a:r>
            <a:r>
              <a:rPr lang="en-US" sz="1600" dirty="0">
                <a:latin typeface="Times New Roman" panose="02020603050405020304" pitchFamily="18" charset="0"/>
                <a:cs typeface="Times New Roman" panose="02020603050405020304" pitchFamily="18" charset="0"/>
              </a:rPr>
              <a:t>directly linked to the price excluding subsidies provided by the Central Government and State Governments.</a:t>
            </a:r>
          </a:p>
          <a:p>
            <a:pPr algn="just">
              <a:lnSpc>
                <a:spcPct val="150000"/>
              </a:lnSpc>
            </a:pPr>
            <a:r>
              <a:rPr lang="en-US" sz="1600" b="1" i="1" dirty="0">
                <a:latin typeface="Times New Roman" panose="02020603050405020304" pitchFamily="18" charset="0"/>
                <a:cs typeface="Times New Roman" panose="02020603050405020304" pitchFamily="18" charset="0"/>
              </a:rPr>
              <a:t>Explanation.</a:t>
            </a:r>
            <a:r>
              <a:rPr lang="en-US" sz="1600" i="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For the purposes of this sub-section, the amount of subsidy shall be included in the value of supply of the supplier who receives the subsidy.</a:t>
            </a:r>
          </a:p>
        </p:txBody>
      </p:sp>
    </p:spTree>
    <p:extLst>
      <p:ext uri="{BB962C8B-B14F-4D97-AF65-F5344CB8AC3E}">
        <p14:creationId xmlns:p14="http://schemas.microsoft.com/office/powerpoint/2010/main" val="1338585378"/>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769933" y="3122026"/>
            <a:ext cx="10964862" cy="4140925"/>
          </a:xfrm>
        </p:spPr>
        <p:txBody>
          <a:bodyPr>
            <a:normAutofit fontScale="92500"/>
          </a:bodyPr>
          <a:lstStyle/>
          <a:p>
            <a:pPr marL="342900" indent="-342900">
              <a:buAutoNum type="arabicPeriod"/>
            </a:pPr>
            <a:r>
              <a:rPr lang="en-US" sz="2200" i="1" dirty="0" smtClean="0">
                <a:solidFill>
                  <a:schemeClr val="tx1"/>
                </a:solidFill>
                <a:latin typeface="Calibri"/>
                <a:cs typeface="Calibri"/>
              </a:rPr>
              <a:t>Circular</a:t>
            </a:r>
            <a:r>
              <a:rPr lang="en-US" sz="2200" i="1" spc="5" dirty="0" smtClean="0">
                <a:solidFill>
                  <a:schemeClr val="tx1"/>
                </a:solidFill>
                <a:latin typeface="Calibri"/>
                <a:cs typeface="Calibri"/>
              </a:rPr>
              <a:t> </a:t>
            </a:r>
            <a:r>
              <a:rPr lang="en-US" sz="2200" i="1" spc="-5" dirty="0">
                <a:solidFill>
                  <a:schemeClr val="tx1"/>
                </a:solidFill>
                <a:latin typeface="Calibri"/>
                <a:cs typeface="Calibri"/>
              </a:rPr>
              <a:t>No.</a:t>
            </a:r>
            <a:r>
              <a:rPr lang="en-US" sz="2200" i="1" dirty="0">
                <a:solidFill>
                  <a:schemeClr val="tx1"/>
                </a:solidFill>
                <a:latin typeface="Calibri"/>
                <a:cs typeface="Calibri"/>
              </a:rPr>
              <a:t> </a:t>
            </a:r>
            <a:r>
              <a:rPr lang="en-US" sz="2200" i="1" spc="-5" dirty="0">
                <a:solidFill>
                  <a:schemeClr val="tx1"/>
                </a:solidFill>
                <a:latin typeface="Calibri"/>
                <a:cs typeface="Calibri"/>
              </a:rPr>
              <a:t>76/50/2018-GST</a:t>
            </a:r>
            <a:r>
              <a:rPr lang="en-US" sz="2200" i="1" dirty="0">
                <a:solidFill>
                  <a:schemeClr val="tx1"/>
                </a:solidFill>
                <a:latin typeface="Calibri"/>
                <a:cs typeface="Calibri"/>
              </a:rPr>
              <a:t> </a:t>
            </a:r>
            <a:r>
              <a:rPr lang="en-US" sz="2200" i="1" spc="-5" dirty="0">
                <a:solidFill>
                  <a:schemeClr val="tx1"/>
                </a:solidFill>
                <a:latin typeface="Calibri"/>
                <a:cs typeface="Calibri"/>
              </a:rPr>
              <a:t>dated</a:t>
            </a:r>
            <a:r>
              <a:rPr lang="en-US" sz="2200" i="1" spc="395" dirty="0">
                <a:solidFill>
                  <a:schemeClr val="tx1"/>
                </a:solidFill>
                <a:latin typeface="Calibri"/>
                <a:cs typeface="Calibri"/>
              </a:rPr>
              <a:t> </a:t>
            </a:r>
            <a:r>
              <a:rPr lang="en-US" sz="2200" i="1" spc="-5" dirty="0">
                <a:solidFill>
                  <a:schemeClr val="tx1"/>
                </a:solidFill>
                <a:latin typeface="Calibri"/>
                <a:cs typeface="Calibri"/>
              </a:rPr>
              <a:t>December </a:t>
            </a:r>
            <a:r>
              <a:rPr lang="en-US" sz="2200" i="1" dirty="0">
                <a:solidFill>
                  <a:schemeClr val="tx1"/>
                </a:solidFill>
                <a:latin typeface="Calibri"/>
                <a:cs typeface="Calibri"/>
              </a:rPr>
              <a:t> </a:t>
            </a:r>
            <a:r>
              <a:rPr lang="en-US" sz="2200" i="1" spc="-5" dirty="0">
                <a:solidFill>
                  <a:schemeClr val="tx1"/>
                </a:solidFill>
                <a:latin typeface="Calibri"/>
                <a:cs typeface="Calibri"/>
              </a:rPr>
              <a:t>31, 2018 </a:t>
            </a:r>
            <a:r>
              <a:rPr lang="en-US" sz="2200" i="1" dirty="0">
                <a:solidFill>
                  <a:schemeClr val="tx1"/>
                </a:solidFill>
                <a:latin typeface="Calibri"/>
                <a:cs typeface="Calibri"/>
              </a:rPr>
              <a:t>– </a:t>
            </a:r>
            <a:r>
              <a:rPr lang="en-US" sz="2200" spc="-15" dirty="0">
                <a:solidFill>
                  <a:schemeClr val="tx1"/>
                </a:solidFill>
                <a:latin typeface="Calibri"/>
                <a:cs typeface="Calibri"/>
              </a:rPr>
              <a:t>TCS </a:t>
            </a:r>
            <a:r>
              <a:rPr lang="en-US" sz="2200" dirty="0">
                <a:solidFill>
                  <a:schemeClr val="tx1"/>
                </a:solidFill>
                <a:latin typeface="Calibri"/>
                <a:cs typeface="Calibri"/>
              </a:rPr>
              <a:t>under </a:t>
            </a:r>
            <a:r>
              <a:rPr lang="en-US" sz="2200" spc="-5" dirty="0">
                <a:solidFill>
                  <a:schemeClr val="tx1"/>
                </a:solidFill>
                <a:latin typeface="Calibri"/>
                <a:cs typeface="Calibri"/>
              </a:rPr>
              <a:t>Income </a:t>
            </a:r>
            <a:r>
              <a:rPr lang="en-US" sz="2200" spc="-50" dirty="0">
                <a:solidFill>
                  <a:schemeClr val="tx1"/>
                </a:solidFill>
                <a:latin typeface="Calibri"/>
                <a:cs typeface="Calibri"/>
              </a:rPr>
              <a:t>Tax </a:t>
            </a:r>
            <a:r>
              <a:rPr lang="en-US" sz="2200" spc="-5" dirty="0">
                <a:solidFill>
                  <a:schemeClr val="tx1"/>
                </a:solidFill>
                <a:latin typeface="Calibri"/>
                <a:cs typeface="Calibri"/>
              </a:rPr>
              <a:t>Act is not </a:t>
            </a:r>
            <a:r>
              <a:rPr lang="en-US" sz="2200" spc="-10" dirty="0">
                <a:solidFill>
                  <a:schemeClr val="tx1"/>
                </a:solidFill>
                <a:latin typeface="Calibri"/>
                <a:cs typeface="Calibri"/>
              </a:rPr>
              <a:t>to </a:t>
            </a:r>
            <a:r>
              <a:rPr lang="en-US" sz="2200" dirty="0">
                <a:solidFill>
                  <a:schemeClr val="tx1"/>
                </a:solidFill>
                <a:latin typeface="Calibri"/>
                <a:cs typeface="Calibri"/>
              </a:rPr>
              <a:t>be </a:t>
            </a:r>
            <a:r>
              <a:rPr lang="en-US" sz="2200" spc="5" dirty="0">
                <a:solidFill>
                  <a:schemeClr val="tx1"/>
                </a:solidFill>
                <a:latin typeface="Calibri"/>
                <a:cs typeface="Calibri"/>
              </a:rPr>
              <a:t> </a:t>
            </a:r>
            <a:r>
              <a:rPr lang="en-US" sz="2200" spc="-5" dirty="0" smtClean="0">
                <a:solidFill>
                  <a:schemeClr val="tx1"/>
                </a:solidFill>
                <a:latin typeface="Calibri"/>
                <a:cs typeface="Calibri"/>
              </a:rPr>
              <a:t>included.</a:t>
            </a:r>
          </a:p>
          <a:p>
            <a:pPr marL="342900" indent="-342900">
              <a:buAutoNum type="arabicPeriod"/>
            </a:pPr>
            <a:r>
              <a:rPr lang="en-US" sz="2200" spc="-5" dirty="0" smtClean="0">
                <a:solidFill>
                  <a:schemeClr val="tx1"/>
                </a:solidFill>
                <a:latin typeface="Calibri"/>
                <a:cs typeface="Calibri"/>
              </a:rPr>
              <a:t>Amount</a:t>
            </a:r>
            <a:r>
              <a:rPr lang="en-US" sz="2200" spc="175" dirty="0" smtClean="0">
                <a:solidFill>
                  <a:schemeClr val="tx1"/>
                </a:solidFill>
                <a:latin typeface="Calibri"/>
                <a:cs typeface="Calibri"/>
              </a:rPr>
              <a:t> </a:t>
            </a:r>
            <a:r>
              <a:rPr lang="en-US" sz="2200" spc="-10" dirty="0">
                <a:solidFill>
                  <a:schemeClr val="tx1"/>
                </a:solidFill>
                <a:latin typeface="Calibri"/>
                <a:cs typeface="Calibri"/>
              </a:rPr>
              <a:t>incurred</a:t>
            </a:r>
            <a:r>
              <a:rPr lang="en-US" sz="2200" spc="190" dirty="0">
                <a:solidFill>
                  <a:schemeClr val="tx1"/>
                </a:solidFill>
                <a:latin typeface="Calibri"/>
                <a:cs typeface="Calibri"/>
              </a:rPr>
              <a:t> </a:t>
            </a:r>
            <a:r>
              <a:rPr lang="en-US" sz="2200" spc="-5" dirty="0">
                <a:solidFill>
                  <a:schemeClr val="tx1"/>
                </a:solidFill>
                <a:latin typeface="Calibri"/>
                <a:cs typeface="Calibri"/>
              </a:rPr>
              <a:t>by</a:t>
            </a:r>
            <a:r>
              <a:rPr lang="en-US" sz="2200" spc="185" dirty="0">
                <a:solidFill>
                  <a:schemeClr val="tx1"/>
                </a:solidFill>
                <a:latin typeface="Calibri"/>
                <a:cs typeface="Calibri"/>
              </a:rPr>
              <a:t> </a:t>
            </a:r>
            <a:r>
              <a:rPr lang="en-US" sz="2200" dirty="0">
                <a:solidFill>
                  <a:schemeClr val="tx1"/>
                </a:solidFill>
                <a:latin typeface="Calibri"/>
                <a:cs typeface="Calibri"/>
              </a:rPr>
              <a:t>the</a:t>
            </a:r>
            <a:r>
              <a:rPr lang="en-US" sz="2200" spc="200" dirty="0">
                <a:solidFill>
                  <a:schemeClr val="tx1"/>
                </a:solidFill>
                <a:latin typeface="Calibri"/>
                <a:cs typeface="Calibri"/>
              </a:rPr>
              <a:t> </a:t>
            </a:r>
            <a:r>
              <a:rPr lang="en-US" sz="2200" spc="-5" dirty="0">
                <a:solidFill>
                  <a:schemeClr val="tx1"/>
                </a:solidFill>
                <a:latin typeface="Calibri"/>
                <a:cs typeface="Calibri"/>
              </a:rPr>
              <a:t>recipient,</a:t>
            </a:r>
            <a:r>
              <a:rPr lang="en-US" sz="2200" spc="180" dirty="0">
                <a:solidFill>
                  <a:schemeClr val="tx1"/>
                </a:solidFill>
                <a:latin typeface="Calibri"/>
                <a:cs typeface="Calibri"/>
              </a:rPr>
              <a:t> </a:t>
            </a:r>
            <a:r>
              <a:rPr lang="en-US" sz="2200" spc="-5" dirty="0">
                <a:solidFill>
                  <a:schemeClr val="tx1"/>
                </a:solidFill>
                <a:latin typeface="Calibri"/>
                <a:cs typeface="Calibri"/>
              </a:rPr>
              <a:t>which</a:t>
            </a:r>
            <a:r>
              <a:rPr lang="en-US" sz="2200" spc="200" dirty="0">
                <a:solidFill>
                  <a:schemeClr val="tx1"/>
                </a:solidFill>
                <a:latin typeface="Calibri"/>
                <a:cs typeface="Calibri"/>
              </a:rPr>
              <a:t> </a:t>
            </a:r>
            <a:r>
              <a:rPr lang="en-US" sz="2200" spc="-5" dirty="0" smtClean="0">
                <a:solidFill>
                  <a:schemeClr val="tx1"/>
                </a:solidFill>
                <a:latin typeface="Calibri"/>
                <a:cs typeface="Calibri"/>
              </a:rPr>
              <a:t>supplier is</a:t>
            </a:r>
            <a:r>
              <a:rPr lang="en-US" sz="2200" spc="-20" dirty="0" smtClean="0">
                <a:solidFill>
                  <a:schemeClr val="tx1"/>
                </a:solidFill>
                <a:latin typeface="Calibri"/>
                <a:cs typeface="Calibri"/>
              </a:rPr>
              <a:t> </a:t>
            </a:r>
            <a:r>
              <a:rPr lang="en-US" sz="2200" spc="-5" dirty="0">
                <a:solidFill>
                  <a:schemeClr val="tx1"/>
                </a:solidFill>
                <a:latin typeface="Calibri"/>
                <a:cs typeface="Calibri"/>
              </a:rPr>
              <a:t>liable</a:t>
            </a:r>
            <a:r>
              <a:rPr lang="en-US" sz="2200" spc="10" dirty="0">
                <a:solidFill>
                  <a:schemeClr val="tx1"/>
                </a:solidFill>
                <a:latin typeface="Calibri"/>
                <a:cs typeface="Calibri"/>
              </a:rPr>
              <a:t> </a:t>
            </a:r>
            <a:r>
              <a:rPr lang="en-US" sz="2200" spc="-10" dirty="0">
                <a:solidFill>
                  <a:schemeClr val="tx1"/>
                </a:solidFill>
                <a:latin typeface="Calibri"/>
                <a:cs typeface="Calibri"/>
              </a:rPr>
              <a:t>to</a:t>
            </a:r>
            <a:r>
              <a:rPr lang="en-US" sz="2200" spc="-20" dirty="0">
                <a:solidFill>
                  <a:schemeClr val="tx1"/>
                </a:solidFill>
                <a:latin typeface="Calibri"/>
                <a:cs typeface="Calibri"/>
              </a:rPr>
              <a:t> </a:t>
            </a:r>
            <a:r>
              <a:rPr lang="en-US" sz="2200" spc="-15" dirty="0" smtClean="0">
                <a:solidFill>
                  <a:schemeClr val="tx1"/>
                </a:solidFill>
                <a:latin typeface="Calibri"/>
                <a:cs typeface="Calibri"/>
              </a:rPr>
              <a:t>pay e.g. </a:t>
            </a:r>
            <a:r>
              <a:rPr lang="en-US" sz="2200" spc="-5" dirty="0" err="1" smtClean="0">
                <a:solidFill>
                  <a:schemeClr val="tx1"/>
                </a:solidFill>
                <a:latin typeface="Calibri"/>
                <a:cs typeface="Calibri"/>
              </a:rPr>
              <a:t>Moulds</a:t>
            </a:r>
            <a:r>
              <a:rPr lang="en-US" sz="2200" spc="360" dirty="0" smtClean="0">
                <a:solidFill>
                  <a:schemeClr val="tx1"/>
                </a:solidFill>
                <a:latin typeface="Calibri"/>
                <a:cs typeface="Calibri"/>
              </a:rPr>
              <a:t> </a:t>
            </a:r>
            <a:r>
              <a:rPr lang="en-US" sz="2200" dirty="0">
                <a:solidFill>
                  <a:schemeClr val="tx1"/>
                </a:solidFill>
                <a:latin typeface="Calibri"/>
                <a:cs typeface="Calibri"/>
              </a:rPr>
              <a:t>and</a:t>
            </a:r>
            <a:r>
              <a:rPr lang="en-US" sz="2200" spc="370" dirty="0">
                <a:solidFill>
                  <a:schemeClr val="tx1"/>
                </a:solidFill>
                <a:latin typeface="Calibri"/>
                <a:cs typeface="Calibri"/>
              </a:rPr>
              <a:t> </a:t>
            </a:r>
            <a:r>
              <a:rPr lang="en-US" sz="2200" dirty="0">
                <a:solidFill>
                  <a:schemeClr val="tx1"/>
                </a:solidFill>
                <a:latin typeface="Calibri"/>
                <a:cs typeface="Calibri"/>
              </a:rPr>
              <a:t>dies</a:t>
            </a:r>
            <a:r>
              <a:rPr lang="en-US" sz="2200" spc="360" dirty="0">
                <a:solidFill>
                  <a:schemeClr val="tx1"/>
                </a:solidFill>
                <a:latin typeface="Calibri"/>
                <a:cs typeface="Calibri"/>
              </a:rPr>
              <a:t> </a:t>
            </a:r>
            <a:r>
              <a:rPr lang="en-US" sz="2200" spc="-5" dirty="0">
                <a:solidFill>
                  <a:schemeClr val="tx1"/>
                </a:solidFill>
                <a:latin typeface="Calibri"/>
                <a:cs typeface="Calibri"/>
              </a:rPr>
              <a:t>owned</a:t>
            </a:r>
            <a:r>
              <a:rPr lang="en-US" sz="2200" spc="375" dirty="0">
                <a:solidFill>
                  <a:schemeClr val="tx1"/>
                </a:solidFill>
                <a:latin typeface="Calibri"/>
                <a:cs typeface="Calibri"/>
              </a:rPr>
              <a:t> </a:t>
            </a:r>
            <a:r>
              <a:rPr lang="en-US" sz="2200" spc="-5" dirty="0">
                <a:solidFill>
                  <a:schemeClr val="tx1"/>
                </a:solidFill>
                <a:latin typeface="Calibri"/>
                <a:cs typeface="Calibri"/>
              </a:rPr>
              <a:t>by</a:t>
            </a:r>
            <a:r>
              <a:rPr lang="en-US" sz="2200" spc="355" dirty="0">
                <a:solidFill>
                  <a:schemeClr val="tx1"/>
                </a:solidFill>
                <a:latin typeface="Calibri"/>
                <a:cs typeface="Calibri"/>
              </a:rPr>
              <a:t> </a:t>
            </a:r>
            <a:r>
              <a:rPr lang="en-US" sz="2200" spc="-5" dirty="0">
                <a:solidFill>
                  <a:schemeClr val="tx1"/>
                </a:solidFill>
                <a:latin typeface="Calibri"/>
                <a:cs typeface="Calibri"/>
              </a:rPr>
              <a:t>Original</a:t>
            </a:r>
            <a:r>
              <a:rPr lang="en-US" sz="2200" spc="350" dirty="0">
                <a:solidFill>
                  <a:schemeClr val="tx1"/>
                </a:solidFill>
                <a:latin typeface="Calibri"/>
                <a:cs typeface="Calibri"/>
              </a:rPr>
              <a:t> </a:t>
            </a:r>
            <a:r>
              <a:rPr lang="en-US" sz="2200" spc="-5" dirty="0" smtClean="0">
                <a:solidFill>
                  <a:schemeClr val="tx1"/>
                </a:solidFill>
                <a:latin typeface="Calibri"/>
                <a:cs typeface="Calibri"/>
              </a:rPr>
              <a:t>Equipment </a:t>
            </a:r>
            <a:r>
              <a:rPr lang="en-US" sz="2200" dirty="0" smtClean="0">
                <a:solidFill>
                  <a:schemeClr val="tx1"/>
                </a:solidFill>
                <a:latin typeface="Calibri"/>
                <a:cs typeface="Calibri"/>
              </a:rPr>
              <a:t>Manu</a:t>
            </a:r>
            <a:r>
              <a:rPr lang="en-US" sz="2200" spc="-30" dirty="0" smtClean="0">
                <a:solidFill>
                  <a:schemeClr val="tx1"/>
                </a:solidFill>
                <a:latin typeface="Calibri"/>
                <a:cs typeface="Calibri"/>
              </a:rPr>
              <a:t>f</a:t>
            </a:r>
            <a:r>
              <a:rPr lang="en-US" sz="2200" dirty="0" smtClean="0">
                <a:solidFill>
                  <a:schemeClr val="tx1"/>
                </a:solidFill>
                <a:latin typeface="Calibri"/>
                <a:cs typeface="Calibri"/>
              </a:rPr>
              <a:t>ac</a:t>
            </a:r>
            <a:r>
              <a:rPr lang="en-US" sz="2200" spc="-10" dirty="0" smtClean="0">
                <a:solidFill>
                  <a:schemeClr val="tx1"/>
                </a:solidFill>
                <a:latin typeface="Calibri"/>
                <a:cs typeface="Calibri"/>
              </a:rPr>
              <a:t>t</a:t>
            </a:r>
            <a:r>
              <a:rPr lang="en-US" sz="2200" spc="-5" dirty="0" smtClean="0">
                <a:solidFill>
                  <a:schemeClr val="tx1"/>
                </a:solidFill>
                <a:latin typeface="Calibri"/>
                <a:cs typeface="Calibri"/>
              </a:rPr>
              <a:t>u</a:t>
            </a:r>
            <a:r>
              <a:rPr lang="en-US" sz="2200" spc="-30" dirty="0" smtClean="0">
                <a:solidFill>
                  <a:schemeClr val="tx1"/>
                </a:solidFill>
                <a:latin typeface="Calibri"/>
                <a:cs typeface="Calibri"/>
              </a:rPr>
              <a:t>r</a:t>
            </a:r>
            <a:r>
              <a:rPr lang="en-US" sz="2200" dirty="0" smtClean="0">
                <a:solidFill>
                  <a:schemeClr val="tx1"/>
                </a:solidFill>
                <a:latin typeface="Calibri"/>
                <a:cs typeface="Calibri"/>
              </a:rPr>
              <a:t>er </a:t>
            </a:r>
            <a:r>
              <a:rPr lang="en-US" sz="2200" spc="-5" dirty="0" smtClean="0">
                <a:solidFill>
                  <a:schemeClr val="tx1"/>
                </a:solidFill>
                <a:latin typeface="Calibri"/>
                <a:cs typeface="Calibri"/>
              </a:rPr>
              <a:t>s</a:t>
            </a:r>
            <a:r>
              <a:rPr lang="en-US" sz="2200" spc="5" dirty="0" smtClean="0">
                <a:solidFill>
                  <a:schemeClr val="tx1"/>
                </a:solidFill>
                <a:latin typeface="Calibri"/>
                <a:cs typeface="Calibri"/>
              </a:rPr>
              <a:t>e</a:t>
            </a:r>
            <a:r>
              <a:rPr lang="en-US" sz="2200" spc="-10" dirty="0" smtClean="0">
                <a:solidFill>
                  <a:schemeClr val="tx1"/>
                </a:solidFill>
                <a:latin typeface="Calibri"/>
                <a:cs typeface="Calibri"/>
              </a:rPr>
              <a:t>n</a:t>
            </a:r>
            <a:r>
              <a:rPr lang="en-US" sz="2200" dirty="0" smtClean="0">
                <a:solidFill>
                  <a:schemeClr val="tx1"/>
                </a:solidFill>
                <a:latin typeface="Calibri"/>
                <a:cs typeface="Calibri"/>
              </a:rPr>
              <a:t>t</a:t>
            </a:r>
            <a:r>
              <a:rPr lang="en-US" sz="2200" dirty="0">
                <a:solidFill>
                  <a:schemeClr val="tx1"/>
                </a:solidFill>
                <a:latin typeface="Calibri"/>
                <a:cs typeface="Calibri"/>
              </a:rPr>
              <a:t>	</a:t>
            </a:r>
            <a:r>
              <a:rPr lang="en-US" sz="2200" spc="-5" dirty="0" smtClean="0">
                <a:solidFill>
                  <a:schemeClr val="tx1"/>
                </a:solidFill>
                <a:latin typeface="Calibri"/>
                <a:cs typeface="Calibri"/>
              </a:rPr>
              <a:t>f</a:t>
            </a:r>
            <a:r>
              <a:rPr lang="en-US" sz="2200" spc="-30" dirty="0" smtClean="0">
                <a:solidFill>
                  <a:schemeClr val="tx1"/>
                </a:solidFill>
                <a:latin typeface="Calibri"/>
                <a:cs typeface="Calibri"/>
              </a:rPr>
              <a:t>r</a:t>
            </a:r>
            <a:r>
              <a:rPr lang="en-US" sz="2200" dirty="0" smtClean="0">
                <a:solidFill>
                  <a:schemeClr val="tx1"/>
                </a:solidFill>
                <a:latin typeface="Calibri"/>
                <a:cs typeface="Calibri"/>
              </a:rPr>
              <a:t>e</a:t>
            </a:r>
            <a:r>
              <a:rPr lang="en-US" sz="2200" spc="5" dirty="0" smtClean="0">
                <a:solidFill>
                  <a:schemeClr val="tx1"/>
                </a:solidFill>
                <a:latin typeface="Calibri"/>
                <a:cs typeface="Calibri"/>
              </a:rPr>
              <a:t>e</a:t>
            </a:r>
            <a:r>
              <a:rPr lang="en-US" sz="2200" dirty="0" smtClean="0">
                <a:solidFill>
                  <a:schemeClr val="tx1"/>
                </a:solidFill>
                <a:latin typeface="Calibri"/>
                <a:cs typeface="Calibri"/>
              </a:rPr>
              <a:t>-</a:t>
            </a:r>
            <a:r>
              <a:rPr lang="en-US" sz="2200" spc="-5" dirty="0" smtClean="0">
                <a:solidFill>
                  <a:schemeClr val="tx1"/>
                </a:solidFill>
                <a:latin typeface="Calibri"/>
                <a:cs typeface="Calibri"/>
              </a:rPr>
              <a:t>o</a:t>
            </a:r>
            <a:r>
              <a:rPr lang="en-US" sz="2200" dirty="0" smtClean="0">
                <a:solidFill>
                  <a:schemeClr val="tx1"/>
                </a:solidFill>
                <a:latin typeface="Calibri"/>
                <a:cs typeface="Calibri"/>
              </a:rPr>
              <a:t>f-</a:t>
            </a:r>
            <a:r>
              <a:rPr lang="en-US" sz="2200" spc="-20" dirty="0" smtClean="0">
                <a:solidFill>
                  <a:schemeClr val="tx1"/>
                </a:solidFill>
                <a:latin typeface="Calibri"/>
                <a:cs typeface="Calibri"/>
              </a:rPr>
              <a:t>c</a:t>
            </a:r>
            <a:r>
              <a:rPr lang="en-US" sz="2200" spc="-5" dirty="0" smtClean="0">
                <a:solidFill>
                  <a:schemeClr val="tx1"/>
                </a:solidFill>
                <a:latin typeface="Calibri"/>
                <a:cs typeface="Calibri"/>
              </a:rPr>
              <a:t>o</a:t>
            </a:r>
            <a:r>
              <a:rPr lang="en-US" sz="2200" spc="-25" dirty="0" smtClean="0">
                <a:solidFill>
                  <a:schemeClr val="tx1"/>
                </a:solidFill>
                <a:latin typeface="Calibri"/>
                <a:cs typeface="Calibri"/>
              </a:rPr>
              <a:t>s</a:t>
            </a:r>
            <a:r>
              <a:rPr lang="en-US" sz="2200" dirty="0" smtClean="0">
                <a:solidFill>
                  <a:schemeClr val="tx1"/>
                </a:solidFill>
                <a:latin typeface="Calibri"/>
                <a:cs typeface="Calibri"/>
              </a:rPr>
              <a:t>t </a:t>
            </a:r>
            <a:r>
              <a:rPr lang="en-US" sz="2200" spc="-15" dirty="0" smtClean="0">
                <a:solidFill>
                  <a:schemeClr val="tx1"/>
                </a:solidFill>
                <a:latin typeface="Calibri"/>
                <a:cs typeface="Calibri"/>
              </a:rPr>
              <a:t>to </a:t>
            </a:r>
            <a:r>
              <a:rPr lang="en-US" sz="2200" spc="-10" dirty="0">
                <a:solidFill>
                  <a:schemeClr val="tx1"/>
                </a:solidFill>
                <a:latin typeface="Calibri"/>
                <a:cs typeface="Calibri"/>
              </a:rPr>
              <a:t>component</a:t>
            </a:r>
            <a:r>
              <a:rPr lang="en-US" sz="2200" spc="15" dirty="0">
                <a:solidFill>
                  <a:schemeClr val="tx1"/>
                </a:solidFill>
                <a:latin typeface="Calibri"/>
                <a:cs typeface="Calibri"/>
              </a:rPr>
              <a:t> </a:t>
            </a:r>
            <a:r>
              <a:rPr lang="en-US" sz="2200" spc="-10" dirty="0">
                <a:solidFill>
                  <a:schemeClr val="tx1"/>
                </a:solidFill>
                <a:latin typeface="Calibri"/>
                <a:cs typeface="Calibri"/>
              </a:rPr>
              <a:t>manufacturer</a:t>
            </a:r>
            <a:r>
              <a:rPr lang="en-US" sz="2200" spc="10" dirty="0">
                <a:solidFill>
                  <a:schemeClr val="tx1"/>
                </a:solidFill>
                <a:latin typeface="Calibri"/>
                <a:cs typeface="Calibri"/>
              </a:rPr>
              <a:t> </a:t>
            </a:r>
            <a:r>
              <a:rPr lang="en-US" sz="2200" spc="-15" dirty="0">
                <a:solidFill>
                  <a:schemeClr val="tx1"/>
                </a:solidFill>
                <a:latin typeface="Calibri"/>
                <a:cs typeface="Calibri"/>
              </a:rPr>
              <a:t>for</a:t>
            </a:r>
            <a:r>
              <a:rPr lang="en-US" sz="2200" dirty="0">
                <a:solidFill>
                  <a:schemeClr val="tx1"/>
                </a:solidFill>
                <a:latin typeface="Calibri"/>
                <a:cs typeface="Calibri"/>
              </a:rPr>
              <a:t> </a:t>
            </a:r>
            <a:r>
              <a:rPr lang="en-US" sz="2200" spc="-5" dirty="0">
                <a:solidFill>
                  <a:schemeClr val="tx1"/>
                </a:solidFill>
                <a:latin typeface="Calibri"/>
                <a:cs typeface="Calibri"/>
              </a:rPr>
              <a:t>supply</a:t>
            </a:r>
            <a:r>
              <a:rPr lang="en-US" sz="2200" spc="15" dirty="0">
                <a:solidFill>
                  <a:schemeClr val="tx1"/>
                </a:solidFill>
                <a:latin typeface="Calibri"/>
                <a:cs typeface="Calibri"/>
              </a:rPr>
              <a:t> </a:t>
            </a:r>
            <a:r>
              <a:rPr lang="en-US" sz="2200" spc="-5" dirty="0">
                <a:solidFill>
                  <a:schemeClr val="tx1"/>
                </a:solidFill>
                <a:latin typeface="Calibri"/>
                <a:cs typeface="Calibri"/>
              </a:rPr>
              <a:t>of</a:t>
            </a:r>
            <a:r>
              <a:rPr lang="en-US" sz="2200" spc="5" dirty="0">
                <a:solidFill>
                  <a:schemeClr val="tx1"/>
                </a:solidFill>
                <a:latin typeface="Calibri"/>
                <a:cs typeface="Calibri"/>
              </a:rPr>
              <a:t> </a:t>
            </a:r>
            <a:r>
              <a:rPr lang="en-US" sz="2200" spc="-5" dirty="0" smtClean="0">
                <a:solidFill>
                  <a:schemeClr val="tx1"/>
                </a:solidFill>
                <a:latin typeface="Calibri"/>
                <a:cs typeface="Calibri"/>
              </a:rPr>
              <a:t>goods</a:t>
            </a:r>
          </a:p>
          <a:p>
            <a:pPr marL="342900" indent="-342900">
              <a:buFont typeface="Wingdings 3" charset="2"/>
              <a:buAutoNum type="arabicPeriod"/>
            </a:pPr>
            <a:r>
              <a:rPr lang="en-US" sz="2200" spc="-10" dirty="0">
                <a:solidFill>
                  <a:schemeClr val="tx1"/>
                </a:solidFill>
                <a:latin typeface="Calibri"/>
                <a:cs typeface="Calibri"/>
              </a:rPr>
              <a:t>Incidental	</a:t>
            </a:r>
            <a:r>
              <a:rPr lang="en-US" sz="2200" spc="-5" dirty="0">
                <a:solidFill>
                  <a:schemeClr val="tx1"/>
                </a:solidFill>
                <a:latin typeface="Calibri"/>
                <a:cs typeface="Calibri"/>
              </a:rPr>
              <a:t>expenses	</a:t>
            </a:r>
            <a:r>
              <a:rPr lang="en-US" sz="2200" dirty="0">
                <a:solidFill>
                  <a:schemeClr val="tx1"/>
                </a:solidFill>
                <a:latin typeface="Calibri"/>
                <a:cs typeface="Calibri"/>
              </a:rPr>
              <a:t>and	</a:t>
            </a:r>
            <a:r>
              <a:rPr lang="en-US" sz="2200" spc="-5" dirty="0">
                <a:solidFill>
                  <a:schemeClr val="tx1"/>
                </a:solidFill>
                <a:latin typeface="Calibri"/>
                <a:cs typeface="Calibri"/>
              </a:rPr>
              <a:t>amount	</a:t>
            </a:r>
            <a:r>
              <a:rPr lang="en-US" sz="2200" spc="-10" dirty="0">
                <a:solidFill>
                  <a:schemeClr val="tx1"/>
                </a:solidFill>
                <a:latin typeface="Calibri"/>
                <a:cs typeface="Calibri"/>
              </a:rPr>
              <a:t>charged	</a:t>
            </a:r>
            <a:r>
              <a:rPr lang="en-US" sz="2200" spc="-15" dirty="0" smtClean="0">
                <a:solidFill>
                  <a:schemeClr val="tx1"/>
                </a:solidFill>
                <a:latin typeface="Calibri"/>
                <a:cs typeface="Calibri"/>
              </a:rPr>
              <a:t>for </a:t>
            </a:r>
            <a:r>
              <a:rPr lang="en-US" sz="2200" spc="-5" dirty="0">
                <a:solidFill>
                  <a:schemeClr val="tx1"/>
                </a:solidFill>
                <a:latin typeface="Calibri"/>
                <a:cs typeface="Calibri"/>
              </a:rPr>
              <a:t>activities</a:t>
            </a:r>
            <a:r>
              <a:rPr lang="en-US" sz="2200" spc="15" dirty="0">
                <a:solidFill>
                  <a:schemeClr val="tx1"/>
                </a:solidFill>
                <a:latin typeface="Calibri"/>
                <a:cs typeface="Calibri"/>
              </a:rPr>
              <a:t> </a:t>
            </a:r>
            <a:r>
              <a:rPr lang="en-US" sz="2200" spc="-5" dirty="0">
                <a:solidFill>
                  <a:schemeClr val="tx1"/>
                </a:solidFill>
                <a:latin typeface="Calibri"/>
                <a:cs typeface="Calibri"/>
              </a:rPr>
              <a:t>done</a:t>
            </a:r>
            <a:r>
              <a:rPr lang="en-US" sz="2200" spc="15" dirty="0">
                <a:solidFill>
                  <a:schemeClr val="tx1"/>
                </a:solidFill>
                <a:latin typeface="Calibri"/>
                <a:cs typeface="Calibri"/>
              </a:rPr>
              <a:t> </a:t>
            </a:r>
            <a:r>
              <a:rPr lang="en-US" sz="2200" spc="-10" dirty="0">
                <a:solidFill>
                  <a:schemeClr val="tx1"/>
                </a:solidFill>
                <a:latin typeface="Calibri"/>
                <a:cs typeface="Calibri"/>
              </a:rPr>
              <a:t>at </a:t>
            </a:r>
            <a:r>
              <a:rPr lang="en-US" sz="2200" dirty="0">
                <a:solidFill>
                  <a:schemeClr val="tx1"/>
                </a:solidFill>
                <a:latin typeface="Calibri"/>
                <a:cs typeface="Calibri"/>
              </a:rPr>
              <a:t>the </a:t>
            </a:r>
            <a:r>
              <a:rPr lang="en-US" sz="2200" spc="-5" dirty="0">
                <a:solidFill>
                  <a:schemeClr val="tx1"/>
                </a:solidFill>
                <a:latin typeface="Calibri"/>
                <a:cs typeface="Calibri"/>
              </a:rPr>
              <a:t>time</a:t>
            </a:r>
            <a:r>
              <a:rPr lang="en-US" sz="2200" spc="15" dirty="0">
                <a:solidFill>
                  <a:schemeClr val="tx1"/>
                </a:solidFill>
                <a:latin typeface="Calibri"/>
                <a:cs typeface="Calibri"/>
              </a:rPr>
              <a:t> </a:t>
            </a:r>
            <a:r>
              <a:rPr lang="en-US" sz="2200" spc="-5" dirty="0">
                <a:solidFill>
                  <a:schemeClr val="tx1"/>
                </a:solidFill>
                <a:latin typeface="Calibri"/>
                <a:cs typeface="Calibri"/>
              </a:rPr>
              <a:t>of or</a:t>
            </a:r>
            <a:r>
              <a:rPr lang="en-US" sz="2200" spc="5" dirty="0">
                <a:solidFill>
                  <a:schemeClr val="tx1"/>
                </a:solidFill>
                <a:latin typeface="Calibri"/>
                <a:cs typeface="Calibri"/>
              </a:rPr>
              <a:t> </a:t>
            </a:r>
            <a:r>
              <a:rPr lang="en-US" sz="2200" spc="-15" dirty="0">
                <a:solidFill>
                  <a:schemeClr val="tx1"/>
                </a:solidFill>
                <a:latin typeface="Calibri"/>
                <a:cs typeface="Calibri"/>
              </a:rPr>
              <a:t>before</a:t>
            </a:r>
            <a:r>
              <a:rPr lang="en-US" sz="2200" spc="-10" dirty="0">
                <a:solidFill>
                  <a:schemeClr val="tx1"/>
                </a:solidFill>
                <a:latin typeface="Calibri"/>
                <a:cs typeface="Calibri"/>
              </a:rPr>
              <a:t> </a:t>
            </a:r>
            <a:r>
              <a:rPr lang="en-US" sz="2200" spc="-5" dirty="0" smtClean="0">
                <a:solidFill>
                  <a:schemeClr val="tx1"/>
                </a:solidFill>
                <a:latin typeface="Calibri"/>
                <a:cs typeface="Calibri"/>
              </a:rPr>
              <a:t>delivery e.g. </a:t>
            </a:r>
            <a:r>
              <a:rPr lang="en-IN" sz="2200" spc="-5" dirty="0" smtClean="0">
                <a:solidFill>
                  <a:schemeClr val="tx1"/>
                </a:solidFill>
                <a:latin typeface="Calibri"/>
                <a:cs typeface="Calibri"/>
              </a:rPr>
              <a:t>Commission</a:t>
            </a:r>
            <a:r>
              <a:rPr lang="en-IN" sz="2200" spc="-5" dirty="0">
                <a:solidFill>
                  <a:schemeClr val="tx1"/>
                </a:solidFill>
                <a:latin typeface="Calibri"/>
                <a:cs typeface="Calibri"/>
              </a:rPr>
              <a:t>,</a:t>
            </a:r>
            <a:r>
              <a:rPr lang="en-IN" sz="2200" dirty="0">
                <a:solidFill>
                  <a:schemeClr val="tx1"/>
                </a:solidFill>
                <a:latin typeface="Calibri"/>
                <a:cs typeface="Calibri"/>
              </a:rPr>
              <a:t> </a:t>
            </a:r>
            <a:r>
              <a:rPr lang="en-IN" sz="2200" spc="-5" dirty="0">
                <a:solidFill>
                  <a:schemeClr val="tx1"/>
                </a:solidFill>
                <a:latin typeface="Calibri"/>
                <a:cs typeface="Calibri"/>
              </a:rPr>
              <a:t>packing</a:t>
            </a:r>
            <a:r>
              <a:rPr lang="en-IN" sz="2200" dirty="0">
                <a:solidFill>
                  <a:schemeClr val="tx1"/>
                </a:solidFill>
                <a:latin typeface="Calibri"/>
                <a:cs typeface="Calibri"/>
              </a:rPr>
              <a:t> </a:t>
            </a:r>
            <a:r>
              <a:rPr lang="en-IN" sz="2200" spc="-5" dirty="0">
                <a:solidFill>
                  <a:schemeClr val="tx1"/>
                </a:solidFill>
                <a:latin typeface="Calibri"/>
                <a:cs typeface="Calibri"/>
              </a:rPr>
              <a:t>charges,</a:t>
            </a:r>
            <a:r>
              <a:rPr lang="en-IN" sz="2200" dirty="0">
                <a:solidFill>
                  <a:schemeClr val="tx1"/>
                </a:solidFill>
                <a:latin typeface="Calibri"/>
                <a:cs typeface="Calibri"/>
              </a:rPr>
              <a:t> </a:t>
            </a:r>
            <a:r>
              <a:rPr lang="en-IN" sz="2200" spc="-5" dirty="0">
                <a:solidFill>
                  <a:schemeClr val="tx1"/>
                </a:solidFill>
                <a:latin typeface="Calibri"/>
                <a:cs typeface="Calibri"/>
              </a:rPr>
              <a:t>inspection</a:t>
            </a:r>
            <a:r>
              <a:rPr lang="en-IN" sz="2200" dirty="0">
                <a:solidFill>
                  <a:schemeClr val="tx1"/>
                </a:solidFill>
                <a:latin typeface="Calibri"/>
                <a:cs typeface="Calibri"/>
              </a:rPr>
              <a:t> </a:t>
            </a:r>
            <a:r>
              <a:rPr lang="en-IN" sz="2200" spc="-5" dirty="0">
                <a:solidFill>
                  <a:schemeClr val="tx1"/>
                </a:solidFill>
                <a:latin typeface="Calibri"/>
                <a:cs typeface="Calibri"/>
              </a:rPr>
              <a:t>or </a:t>
            </a:r>
            <a:r>
              <a:rPr lang="en-IN" sz="2200" dirty="0">
                <a:solidFill>
                  <a:schemeClr val="tx1"/>
                </a:solidFill>
                <a:latin typeface="Calibri"/>
                <a:cs typeface="Calibri"/>
              </a:rPr>
              <a:t> </a:t>
            </a:r>
            <a:r>
              <a:rPr lang="en-IN" sz="2200" spc="-10" dirty="0">
                <a:solidFill>
                  <a:schemeClr val="tx1"/>
                </a:solidFill>
                <a:latin typeface="Calibri"/>
                <a:cs typeface="Calibri"/>
              </a:rPr>
              <a:t>certification</a:t>
            </a:r>
            <a:r>
              <a:rPr lang="en-IN" sz="2200" spc="-5" dirty="0">
                <a:solidFill>
                  <a:schemeClr val="tx1"/>
                </a:solidFill>
                <a:latin typeface="Calibri"/>
                <a:cs typeface="Calibri"/>
              </a:rPr>
              <a:t> charges,</a:t>
            </a:r>
            <a:r>
              <a:rPr lang="en-IN" sz="2200" dirty="0">
                <a:solidFill>
                  <a:schemeClr val="tx1"/>
                </a:solidFill>
                <a:latin typeface="Calibri"/>
                <a:cs typeface="Calibri"/>
              </a:rPr>
              <a:t> </a:t>
            </a:r>
            <a:r>
              <a:rPr lang="en-IN" sz="2200" spc="-10" dirty="0">
                <a:solidFill>
                  <a:schemeClr val="tx1"/>
                </a:solidFill>
                <a:latin typeface="Calibri"/>
                <a:cs typeface="Calibri"/>
              </a:rPr>
              <a:t>installation</a:t>
            </a:r>
            <a:r>
              <a:rPr lang="en-IN" sz="2200" spc="-5" dirty="0">
                <a:solidFill>
                  <a:schemeClr val="tx1"/>
                </a:solidFill>
                <a:latin typeface="Calibri"/>
                <a:cs typeface="Calibri"/>
              </a:rPr>
              <a:t> </a:t>
            </a:r>
            <a:r>
              <a:rPr lang="en-IN" sz="2200" dirty="0">
                <a:solidFill>
                  <a:schemeClr val="tx1"/>
                </a:solidFill>
                <a:latin typeface="Calibri"/>
                <a:cs typeface="Calibri"/>
              </a:rPr>
              <a:t>and</a:t>
            </a:r>
            <a:r>
              <a:rPr lang="en-IN" sz="2200" spc="5" dirty="0">
                <a:solidFill>
                  <a:schemeClr val="tx1"/>
                </a:solidFill>
                <a:latin typeface="Calibri"/>
                <a:cs typeface="Calibri"/>
              </a:rPr>
              <a:t> </a:t>
            </a:r>
            <a:r>
              <a:rPr lang="en-IN" sz="2200" spc="-5" dirty="0">
                <a:solidFill>
                  <a:schemeClr val="tx1"/>
                </a:solidFill>
                <a:latin typeface="Calibri"/>
                <a:cs typeface="Calibri"/>
              </a:rPr>
              <a:t>testing, </a:t>
            </a:r>
            <a:r>
              <a:rPr lang="en-IN" sz="2200" dirty="0">
                <a:solidFill>
                  <a:schemeClr val="tx1"/>
                </a:solidFill>
                <a:latin typeface="Calibri"/>
                <a:cs typeface="Calibri"/>
              </a:rPr>
              <a:t> </a:t>
            </a:r>
            <a:r>
              <a:rPr lang="en-IN" sz="2200" spc="-5" dirty="0" err="1">
                <a:solidFill>
                  <a:schemeClr val="tx1"/>
                </a:solidFill>
                <a:latin typeface="Calibri"/>
                <a:cs typeface="Calibri"/>
              </a:rPr>
              <a:t>weighment</a:t>
            </a:r>
            <a:r>
              <a:rPr lang="en-IN" sz="2200" spc="-10" dirty="0">
                <a:solidFill>
                  <a:schemeClr val="tx1"/>
                </a:solidFill>
                <a:latin typeface="Calibri"/>
                <a:cs typeface="Calibri"/>
              </a:rPr>
              <a:t> charges,</a:t>
            </a:r>
            <a:r>
              <a:rPr lang="en-IN" sz="2200" spc="10" dirty="0">
                <a:solidFill>
                  <a:schemeClr val="tx1"/>
                </a:solidFill>
                <a:latin typeface="Calibri"/>
                <a:cs typeface="Calibri"/>
              </a:rPr>
              <a:t> </a:t>
            </a:r>
            <a:r>
              <a:rPr lang="en-IN" sz="2200" spc="-15" dirty="0">
                <a:solidFill>
                  <a:schemeClr val="tx1"/>
                </a:solidFill>
                <a:latin typeface="Calibri"/>
                <a:cs typeface="Calibri"/>
              </a:rPr>
              <a:t>etc.</a:t>
            </a:r>
            <a:endParaRPr lang="en-IN" sz="2200" dirty="0">
              <a:solidFill>
                <a:schemeClr val="tx1"/>
              </a:solidFill>
              <a:latin typeface="Calibri"/>
              <a:cs typeface="Calibri"/>
            </a:endParaRPr>
          </a:p>
          <a:p>
            <a:pPr marL="342900" indent="-342900">
              <a:buFont typeface="Wingdings 3" charset="2"/>
              <a:buAutoNum type="arabicPeriod"/>
            </a:pPr>
            <a:r>
              <a:rPr lang="en-US" sz="2200" spc="-10" dirty="0">
                <a:solidFill>
                  <a:schemeClr val="tx1"/>
                </a:solidFill>
                <a:latin typeface="Calibri"/>
                <a:cs typeface="Calibri"/>
              </a:rPr>
              <a:t>Any </a:t>
            </a:r>
            <a:r>
              <a:rPr lang="en-US" sz="2200" spc="-5" dirty="0">
                <a:solidFill>
                  <a:schemeClr val="tx1"/>
                </a:solidFill>
                <a:latin typeface="Calibri"/>
                <a:cs typeface="Calibri"/>
              </a:rPr>
              <a:t>amount by </a:t>
            </a:r>
            <a:r>
              <a:rPr lang="en-US" sz="2200" spc="-10" dirty="0">
                <a:solidFill>
                  <a:schemeClr val="tx1"/>
                </a:solidFill>
                <a:latin typeface="Calibri"/>
                <a:cs typeface="Calibri"/>
              </a:rPr>
              <a:t>whatever </a:t>
            </a:r>
            <a:r>
              <a:rPr lang="en-US" sz="2200" dirty="0">
                <a:solidFill>
                  <a:schemeClr val="tx1"/>
                </a:solidFill>
                <a:latin typeface="Calibri"/>
                <a:cs typeface="Calibri"/>
              </a:rPr>
              <a:t>name </a:t>
            </a:r>
            <a:r>
              <a:rPr lang="en-US" sz="2200" spc="-5" dirty="0">
                <a:solidFill>
                  <a:schemeClr val="tx1"/>
                </a:solidFill>
                <a:latin typeface="Calibri"/>
                <a:cs typeface="Calibri"/>
              </a:rPr>
              <a:t>called, </a:t>
            </a:r>
            <a:r>
              <a:rPr lang="en-US" sz="2200" spc="-10" dirty="0">
                <a:solidFill>
                  <a:schemeClr val="tx1"/>
                </a:solidFill>
                <a:latin typeface="Calibri"/>
                <a:cs typeface="Calibri"/>
              </a:rPr>
              <a:t>collected </a:t>
            </a:r>
            <a:r>
              <a:rPr lang="en-US" sz="2200" spc="-5" dirty="0">
                <a:solidFill>
                  <a:schemeClr val="tx1"/>
                </a:solidFill>
                <a:latin typeface="Calibri"/>
                <a:cs typeface="Calibri"/>
              </a:rPr>
              <a:t> additionally </a:t>
            </a:r>
            <a:r>
              <a:rPr lang="en-US" sz="2200" dirty="0">
                <a:solidFill>
                  <a:schemeClr val="tx1"/>
                </a:solidFill>
                <a:latin typeface="Calibri"/>
                <a:cs typeface="Calibri"/>
              </a:rPr>
              <a:t>than the </a:t>
            </a:r>
            <a:r>
              <a:rPr lang="en-US" sz="2200" spc="-5" dirty="0">
                <a:solidFill>
                  <a:schemeClr val="tx1"/>
                </a:solidFill>
                <a:latin typeface="Calibri"/>
                <a:cs typeface="Calibri"/>
              </a:rPr>
              <a:t>original value of supply </a:t>
            </a:r>
            <a:r>
              <a:rPr lang="en-US" sz="2200" spc="5" dirty="0">
                <a:solidFill>
                  <a:schemeClr val="tx1"/>
                </a:solidFill>
                <a:latin typeface="Calibri"/>
                <a:cs typeface="Calibri"/>
              </a:rPr>
              <a:t>in </a:t>
            </a:r>
            <a:r>
              <a:rPr lang="en-US" sz="2200" spc="10" dirty="0">
                <a:solidFill>
                  <a:schemeClr val="tx1"/>
                </a:solidFill>
                <a:latin typeface="Calibri"/>
                <a:cs typeface="Calibri"/>
              </a:rPr>
              <a:t> </a:t>
            </a:r>
            <a:r>
              <a:rPr lang="en-US" sz="2200" spc="-10" dirty="0">
                <a:solidFill>
                  <a:schemeClr val="tx1"/>
                </a:solidFill>
                <a:latin typeface="Calibri"/>
                <a:cs typeface="Calibri"/>
              </a:rPr>
              <a:t>respect</a:t>
            </a:r>
            <a:r>
              <a:rPr lang="en-US" sz="2200" spc="10" dirty="0">
                <a:solidFill>
                  <a:schemeClr val="tx1"/>
                </a:solidFill>
                <a:latin typeface="Calibri"/>
                <a:cs typeface="Calibri"/>
              </a:rPr>
              <a:t> </a:t>
            </a:r>
            <a:r>
              <a:rPr lang="en-US" sz="2200" spc="-5" dirty="0">
                <a:solidFill>
                  <a:schemeClr val="tx1"/>
                </a:solidFill>
                <a:latin typeface="Calibri"/>
                <a:cs typeface="Calibri"/>
              </a:rPr>
              <a:t>of</a:t>
            </a:r>
            <a:r>
              <a:rPr lang="en-US" sz="2200" dirty="0">
                <a:solidFill>
                  <a:schemeClr val="tx1"/>
                </a:solidFill>
                <a:latin typeface="Calibri"/>
                <a:cs typeface="Calibri"/>
              </a:rPr>
              <a:t> </a:t>
            </a:r>
            <a:r>
              <a:rPr lang="en-US" sz="2200" spc="-15" dirty="0">
                <a:solidFill>
                  <a:schemeClr val="tx1"/>
                </a:solidFill>
                <a:latin typeface="Calibri"/>
                <a:cs typeface="Calibri"/>
              </a:rPr>
              <a:t>delayed</a:t>
            </a:r>
            <a:r>
              <a:rPr lang="en-US" sz="2200" spc="20" dirty="0">
                <a:solidFill>
                  <a:schemeClr val="tx1"/>
                </a:solidFill>
                <a:latin typeface="Calibri"/>
                <a:cs typeface="Calibri"/>
              </a:rPr>
              <a:t> </a:t>
            </a:r>
            <a:r>
              <a:rPr lang="en-US" sz="2200" spc="-10" dirty="0" smtClean="0">
                <a:solidFill>
                  <a:schemeClr val="tx1"/>
                </a:solidFill>
                <a:latin typeface="Calibri"/>
                <a:cs typeface="Calibri"/>
              </a:rPr>
              <a:t>payment including </a:t>
            </a:r>
            <a:r>
              <a:rPr lang="en-US" sz="2200" spc="-10" dirty="0">
                <a:solidFill>
                  <a:schemeClr val="tx1"/>
                </a:solidFill>
                <a:latin typeface="Calibri"/>
                <a:cs typeface="Calibri"/>
              </a:rPr>
              <a:t>Interest/</a:t>
            </a:r>
            <a:r>
              <a:rPr lang="en-US" sz="2200" spc="100" dirty="0">
                <a:solidFill>
                  <a:schemeClr val="tx1"/>
                </a:solidFill>
                <a:latin typeface="Calibri"/>
                <a:cs typeface="Calibri"/>
              </a:rPr>
              <a:t> </a:t>
            </a:r>
            <a:r>
              <a:rPr lang="en-US" sz="2200" spc="-15" dirty="0">
                <a:solidFill>
                  <a:schemeClr val="tx1"/>
                </a:solidFill>
                <a:latin typeface="Calibri"/>
                <a:cs typeface="Calibri"/>
              </a:rPr>
              <a:t>late</a:t>
            </a:r>
            <a:r>
              <a:rPr lang="en-US" sz="2200" spc="105" dirty="0">
                <a:solidFill>
                  <a:schemeClr val="tx1"/>
                </a:solidFill>
                <a:latin typeface="Calibri"/>
                <a:cs typeface="Calibri"/>
              </a:rPr>
              <a:t> </a:t>
            </a:r>
            <a:r>
              <a:rPr lang="en-US" sz="2200" spc="-10" dirty="0">
                <a:solidFill>
                  <a:schemeClr val="tx1"/>
                </a:solidFill>
                <a:latin typeface="Calibri"/>
                <a:cs typeface="Calibri"/>
              </a:rPr>
              <a:t>fee/</a:t>
            </a:r>
            <a:r>
              <a:rPr lang="en-US" sz="2200" spc="110" dirty="0">
                <a:solidFill>
                  <a:schemeClr val="tx1"/>
                </a:solidFill>
                <a:latin typeface="Calibri"/>
                <a:cs typeface="Calibri"/>
              </a:rPr>
              <a:t> </a:t>
            </a:r>
            <a:r>
              <a:rPr lang="en-US" sz="2200" spc="-5" dirty="0">
                <a:solidFill>
                  <a:schemeClr val="tx1"/>
                </a:solidFill>
                <a:latin typeface="Calibri"/>
                <a:cs typeface="Calibri"/>
              </a:rPr>
              <a:t>penalty</a:t>
            </a:r>
            <a:r>
              <a:rPr lang="en-US" sz="2200" spc="114" dirty="0">
                <a:solidFill>
                  <a:schemeClr val="tx1"/>
                </a:solidFill>
                <a:latin typeface="Calibri"/>
                <a:cs typeface="Calibri"/>
              </a:rPr>
              <a:t> </a:t>
            </a:r>
            <a:r>
              <a:rPr lang="en-US" sz="2200" spc="-15" dirty="0">
                <a:solidFill>
                  <a:schemeClr val="tx1"/>
                </a:solidFill>
                <a:latin typeface="Calibri"/>
                <a:cs typeface="Calibri"/>
              </a:rPr>
              <a:t>for</a:t>
            </a:r>
            <a:r>
              <a:rPr lang="en-US" sz="2200" spc="95" dirty="0">
                <a:solidFill>
                  <a:schemeClr val="tx1"/>
                </a:solidFill>
                <a:latin typeface="Calibri"/>
                <a:cs typeface="Calibri"/>
              </a:rPr>
              <a:t> </a:t>
            </a:r>
            <a:r>
              <a:rPr lang="en-US" sz="2200" spc="-10" dirty="0">
                <a:solidFill>
                  <a:schemeClr val="tx1"/>
                </a:solidFill>
                <a:latin typeface="Calibri"/>
                <a:cs typeface="Calibri"/>
              </a:rPr>
              <a:t>delayed</a:t>
            </a:r>
            <a:r>
              <a:rPr lang="en-US" sz="2200" spc="114" dirty="0">
                <a:solidFill>
                  <a:schemeClr val="tx1"/>
                </a:solidFill>
                <a:latin typeface="Calibri"/>
                <a:cs typeface="Calibri"/>
              </a:rPr>
              <a:t> </a:t>
            </a:r>
            <a:r>
              <a:rPr lang="en-US" sz="2200" spc="-10" dirty="0">
                <a:solidFill>
                  <a:schemeClr val="tx1"/>
                </a:solidFill>
                <a:latin typeface="Calibri"/>
                <a:cs typeface="Calibri"/>
              </a:rPr>
              <a:t>payment</a:t>
            </a:r>
            <a:r>
              <a:rPr lang="en-US" sz="2200" spc="114" dirty="0">
                <a:solidFill>
                  <a:schemeClr val="tx1"/>
                </a:solidFill>
                <a:latin typeface="Calibri"/>
                <a:cs typeface="Calibri"/>
              </a:rPr>
              <a:t> </a:t>
            </a:r>
            <a:r>
              <a:rPr lang="en-US" sz="2200" spc="-5" dirty="0">
                <a:solidFill>
                  <a:schemeClr val="tx1"/>
                </a:solidFill>
                <a:latin typeface="Calibri"/>
                <a:cs typeface="Calibri"/>
              </a:rPr>
              <a:t>of </a:t>
            </a:r>
            <a:r>
              <a:rPr lang="en-US" sz="2200" spc="-395" dirty="0">
                <a:solidFill>
                  <a:schemeClr val="tx1"/>
                </a:solidFill>
                <a:latin typeface="Calibri"/>
                <a:cs typeface="Calibri"/>
              </a:rPr>
              <a:t> </a:t>
            </a:r>
            <a:r>
              <a:rPr lang="en-US" sz="2200" spc="-15" dirty="0">
                <a:solidFill>
                  <a:schemeClr val="tx1"/>
                </a:solidFill>
                <a:latin typeface="Calibri"/>
                <a:cs typeface="Calibri"/>
              </a:rPr>
              <a:t>any</a:t>
            </a:r>
            <a:r>
              <a:rPr lang="en-US" sz="2200" spc="-5" dirty="0">
                <a:solidFill>
                  <a:schemeClr val="tx1"/>
                </a:solidFill>
                <a:latin typeface="Calibri"/>
                <a:cs typeface="Calibri"/>
              </a:rPr>
              <a:t> </a:t>
            </a:r>
            <a:r>
              <a:rPr lang="en-US" sz="2200" spc="-10" dirty="0" smtClean="0">
                <a:solidFill>
                  <a:schemeClr val="tx1"/>
                </a:solidFill>
                <a:latin typeface="Calibri"/>
                <a:cs typeface="Calibri"/>
              </a:rPr>
              <a:t>consideration</a:t>
            </a:r>
            <a:endParaRPr lang="en-US" sz="2200" dirty="0">
              <a:solidFill>
                <a:schemeClr val="tx1"/>
              </a:solidFill>
              <a:latin typeface="Calibri"/>
              <a:cs typeface="Calibri"/>
            </a:endParaRPr>
          </a:p>
          <a:p>
            <a:pPr marL="342900" indent="-342900">
              <a:buFont typeface="Wingdings 3" charset="2"/>
              <a:buAutoNum type="arabicPeriod"/>
            </a:pPr>
            <a:r>
              <a:rPr lang="en-US" sz="2200" spc="-5" dirty="0">
                <a:solidFill>
                  <a:schemeClr val="tx1"/>
                </a:solidFill>
                <a:latin typeface="Calibri"/>
                <a:cs typeface="Calibri"/>
              </a:rPr>
              <a:t>Subsidies</a:t>
            </a:r>
            <a:r>
              <a:rPr lang="en-US" sz="2200" dirty="0">
                <a:solidFill>
                  <a:schemeClr val="tx1"/>
                </a:solidFill>
                <a:latin typeface="Calibri"/>
                <a:cs typeface="Calibri"/>
              </a:rPr>
              <a:t> </a:t>
            </a:r>
            <a:r>
              <a:rPr lang="en-US" sz="2200" spc="-10" dirty="0">
                <a:solidFill>
                  <a:schemeClr val="tx1"/>
                </a:solidFill>
                <a:latin typeface="Calibri"/>
                <a:cs typeface="Calibri"/>
              </a:rPr>
              <a:t>directly</a:t>
            </a:r>
            <a:r>
              <a:rPr lang="en-US" sz="2200" spc="20" dirty="0">
                <a:solidFill>
                  <a:schemeClr val="tx1"/>
                </a:solidFill>
                <a:latin typeface="Calibri"/>
                <a:cs typeface="Calibri"/>
              </a:rPr>
              <a:t> </a:t>
            </a:r>
            <a:r>
              <a:rPr lang="en-US" sz="2200" spc="-15" dirty="0">
                <a:solidFill>
                  <a:schemeClr val="tx1"/>
                </a:solidFill>
                <a:latin typeface="Calibri"/>
                <a:cs typeface="Calibri"/>
              </a:rPr>
              <a:t>linked</a:t>
            </a:r>
            <a:r>
              <a:rPr lang="en-US" sz="2200" spc="15" dirty="0">
                <a:solidFill>
                  <a:schemeClr val="tx1"/>
                </a:solidFill>
                <a:latin typeface="Calibri"/>
                <a:cs typeface="Calibri"/>
              </a:rPr>
              <a:t> </a:t>
            </a:r>
            <a:r>
              <a:rPr lang="en-US" sz="2200" spc="-10" dirty="0">
                <a:solidFill>
                  <a:schemeClr val="tx1"/>
                </a:solidFill>
                <a:latin typeface="Calibri"/>
                <a:cs typeface="Calibri"/>
              </a:rPr>
              <a:t>to</a:t>
            </a:r>
            <a:r>
              <a:rPr lang="en-US" sz="2200" spc="-5" dirty="0">
                <a:solidFill>
                  <a:schemeClr val="tx1"/>
                </a:solidFill>
                <a:latin typeface="Calibri"/>
                <a:cs typeface="Calibri"/>
              </a:rPr>
              <a:t> </a:t>
            </a:r>
            <a:r>
              <a:rPr lang="en-US" sz="2200" dirty="0">
                <a:solidFill>
                  <a:schemeClr val="tx1"/>
                </a:solidFill>
                <a:latin typeface="Calibri"/>
                <a:cs typeface="Calibri"/>
              </a:rPr>
              <a:t>the</a:t>
            </a:r>
            <a:r>
              <a:rPr lang="en-US" sz="2200" spc="15" dirty="0">
                <a:solidFill>
                  <a:schemeClr val="tx1"/>
                </a:solidFill>
                <a:latin typeface="Calibri"/>
                <a:cs typeface="Calibri"/>
              </a:rPr>
              <a:t> </a:t>
            </a:r>
            <a:r>
              <a:rPr lang="en-US" sz="2200" spc="-10" dirty="0">
                <a:solidFill>
                  <a:schemeClr val="tx1"/>
                </a:solidFill>
                <a:latin typeface="Calibri"/>
                <a:cs typeface="Calibri"/>
              </a:rPr>
              <a:t>price</a:t>
            </a:r>
            <a:r>
              <a:rPr lang="en-US" sz="2200" spc="15" dirty="0">
                <a:solidFill>
                  <a:schemeClr val="tx1"/>
                </a:solidFill>
                <a:latin typeface="Calibri"/>
                <a:cs typeface="Calibri"/>
              </a:rPr>
              <a:t> </a:t>
            </a:r>
            <a:r>
              <a:rPr lang="en-US" sz="2200" spc="-15" dirty="0">
                <a:solidFill>
                  <a:schemeClr val="tx1"/>
                </a:solidFill>
                <a:latin typeface="Calibri"/>
                <a:cs typeface="Calibri"/>
              </a:rPr>
              <a:t>(excluding </a:t>
            </a:r>
            <a:r>
              <a:rPr lang="en-US" sz="2200" spc="-395" dirty="0">
                <a:solidFill>
                  <a:schemeClr val="tx1"/>
                </a:solidFill>
                <a:latin typeface="Calibri"/>
                <a:cs typeface="Calibri"/>
              </a:rPr>
              <a:t> </a:t>
            </a:r>
            <a:r>
              <a:rPr lang="en-US" sz="2200" spc="-5" dirty="0">
                <a:solidFill>
                  <a:schemeClr val="tx1"/>
                </a:solidFill>
                <a:latin typeface="Calibri"/>
                <a:cs typeface="Calibri"/>
              </a:rPr>
              <a:t>subsidies</a:t>
            </a:r>
            <a:r>
              <a:rPr lang="en-US" sz="2200" spc="-10" dirty="0">
                <a:solidFill>
                  <a:schemeClr val="tx1"/>
                </a:solidFill>
                <a:latin typeface="Calibri"/>
                <a:cs typeface="Calibri"/>
              </a:rPr>
              <a:t> provided</a:t>
            </a:r>
            <a:r>
              <a:rPr lang="en-US" sz="2200" spc="10" dirty="0">
                <a:solidFill>
                  <a:schemeClr val="tx1"/>
                </a:solidFill>
                <a:latin typeface="Calibri"/>
                <a:cs typeface="Calibri"/>
              </a:rPr>
              <a:t> </a:t>
            </a:r>
            <a:r>
              <a:rPr lang="en-US" sz="2200" spc="-5" dirty="0">
                <a:solidFill>
                  <a:schemeClr val="tx1"/>
                </a:solidFill>
                <a:latin typeface="Calibri"/>
                <a:cs typeface="Calibri"/>
              </a:rPr>
              <a:t>by</a:t>
            </a:r>
            <a:r>
              <a:rPr lang="en-US" sz="2200" spc="10" dirty="0">
                <a:solidFill>
                  <a:schemeClr val="tx1"/>
                </a:solidFill>
                <a:latin typeface="Calibri"/>
                <a:cs typeface="Calibri"/>
              </a:rPr>
              <a:t> </a:t>
            </a:r>
            <a:r>
              <a:rPr lang="en-US" sz="2200" dirty="0">
                <a:solidFill>
                  <a:schemeClr val="tx1"/>
                </a:solidFill>
                <a:latin typeface="Calibri"/>
                <a:cs typeface="Calibri"/>
              </a:rPr>
              <a:t>the </a:t>
            </a:r>
            <a:r>
              <a:rPr lang="en-US" sz="2200" spc="-10" dirty="0">
                <a:solidFill>
                  <a:schemeClr val="tx1"/>
                </a:solidFill>
                <a:latin typeface="Calibri"/>
                <a:cs typeface="Calibri"/>
              </a:rPr>
              <a:t>Central/</a:t>
            </a:r>
            <a:r>
              <a:rPr lang="en-US" sz="2200" spc="5" dirty="0">
                <a:solidFill>
                  <a:schemeClr val="tx1"/>
                </a:solidFill>
                <a:latin typeface="Calibri"/>
                <a:cs typeface="Calibri"/>
              </a:rPr>
              <a:t> </a:t>
            </a:r>
            <a:r>
              <a:rPr lang="en-US" sz="2200" spc="-20" dirty="0">
                <a:solidFill>
                  <a:schemeClr val="tx1"/>
                </a:solidFill>
                <a:latin typeface="Calibri"/>
                <a:cs typeface="Calibri"/>
              </a:rPr>
              <a:t>State </a:t>
            </a:r>
            <a:r>
              <a:rPr lang="en-US" sz="2200" spc="-15" dirty="0">
                <a:solidFill>
                  <a:schemeClr val="tx1"/>
                </a:solidFill>
                <a:latin typeface="Calibri"/>
                <a:cs typeface="Calibri"/>
              </a:rPr>
              <a:t> </a:t>
            </a:r>
            <a:r>
              <a:rPr lang="en-US" sz="2200" spc="-5" dirty="0">
                <a:solidFill>
                  <a:schemeClr val="tx1"/>
                </a:solidFill>
                <a:latin typeface="Calibri"/>
                <a:cs typeface="Calibri"/>
              </a:rPr>
              <a:t>Government)</a:t>
            </a:r>
            <a:endParaRPr lang="en-US" sz="2200" dirty="0">
              <a:solidFill>
                <a:schemeClr val="tx1"/>
              </a:solidFill>
              <a:latin typeface="Calibri"/>
              <a:cs typeface="Calibri"/>
            </a:endParaRPr>
          </a:p>
          <a:p>
            <a:pPr marL="342900" indent="-342900">
              <a:buAutoNum type="arabicPeriod"/>
            </a:pPr>
            <a:endParaRPr lang="en-US" sz="2200" spc="-5" dirty="0" smtClean="0">
              <a:solidFill>
                <a:schemeClr val="tx1"/>
              </a:solidFill>
              <a:latin typeface="Calibri"/>
              <a:cs typeface="Calibri"/>
            </a:endParaRPr>
          </a:p>
          <a:p>
            <a:pPr marL="342900" indent="-342900">
              <a:buAutoNum type="arabicPeriod"/>
            </a:pPr>
            <a:endParaRPr lang="en-US" spc="-5" dirty="0" smtClean="0">
              <a:solidFill>
                <a:schemeClr val="tx1"/>
              </a:solidFill>
              <a:latin typeface="Calibri"/>
              <a:cs typeface="Calibri"/>
            </a:endParaRPr>
          </a:p>
          <a:p>
            <a:pPr marL="342900" indent="-342900">
              <a:buAutoNum type="arabicPeriod"/>
            </a:pPr>
            <a:endParaRPr lang="en-US" spc="-5" dirty="0">
              <a:solidFill>
                <a:schemeClr val="tx1"/>
              </a:solidFill>
              <a:latin typeface="Calibri"/>
              <a:cs typeface="Calibri"/>
            </a:endParaRPr>
          </a:p>
          <a:p>
            <a:pPr marL="342900" indent="-342900">
              <a:buAutoNum type="arabicPeriod"/>
            </a:pPr>
            <a:endParaRPr lang="en-US" dirty="0">
              <a:solidFill>
                <a:schemeClr val="tx1"/>
              </a:solidFill>
              <a:latin typeface="Calibri"/>
              <a:cs typeface="Calibri"/>
            </a:endParaRPr>
          </a:p>
          <a:p>
            <a:endParaRPr lang="en-US" dirty="0" smtClean="0">
              <a:solidFill>
                <a:schemeClr val="tx1"/>
              </a:solidFill>
              <a:latin typeface="Calibri"/>
              <a:cs typeface="Calibri"/>
            </a:endParaRPr>
          </a:p>
          <a:p>
            <a:endParaRPr lang="en-US" dirty="0">
              <a:solidFill>
                <a:schemeClr val="tx1"/>
              </a:solidFill>
              <a:latin typeface="Calibri"/>
              <a:cs typeface="Calibri"/>
            </a:endParaRPr>
          </a:p>
          <a:p>
            <a:endParaRPr lang="en-US" dirty="0">
              <a:solidFill>
                <a:schemeClr val="tx1"/>
              </a:solidFill>
              <a:latin typeface="Calibri"/>
              <a:cs typeface="Calibri"/>
            </a:endParaRPr>
          </a:p>
          <a:p>
            <a:endParaRPr lang="en-IN" dirty="0">
              <a:solidFill>
                <a:schemeClr val="tx1"/>
              </a:solidFill>
            </a:endParaRPr>
          </a:p>
        </p:txBody>
      </p:sp>
      <p:sp>
        <p:nvSpPr>
          <p:cNvPr id="4" name="Subtitle 2">
            <a:extLst>
              <a:ext uri="{FF2B5EF4-FFF2-40B4-BE49-F238E27FC236}">
                <a16:creationId xmlns:a16="http://schemas.microsoft.com/office/drawing/2014/main" id="{2FA773E0-6979-DA99-3F8E-B74390E93F36}"/>
              </a:ext>
            </a:extLst>
          </p:cNvPr>
          <p:cNvSpPr txBox="1">
            <a:spLocks/>
          </p:cNvSpPr>
          <p:nvPr/>
        </p:nvSpPr>
        <p:spPr>
          <a:xfrm>
            <a:off x="3513914" y="714833"/>
            <a:ext cx="4754880" cy="473890"/>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r>
              <a:rPr lang="en-IN" sz="2800" b="1" u="sng" spc="-15" dirty="0" smtClean="0">
                <a:solidFill>
                  <a:srgbClr val="2E5496"/>
                </a:solidFill>
                <a:latin typeface="Times New Roman" panose="02020603050405020304" pitchFamily="18" charset="0"/>
                <a:cs typeface="Times New Roman" panose="02020603050405020304" pitchFamily="18" charset="0"/>
              </a:rPr>
              <a:t>Section 15(2) – </a:t>
            </a:r>
            <a:r>
              <a:rPr lang="en-US" sz="2800" b="1" u="sng" spc="-15" dirty="0" smtClean="0">
                <a:solidFill>
                  <a:srgbClr val="2E5496"/>
                </a:solidFill>
                <a:latin typeface="Times New Roman" panose="02020603050405020304" pitchFamily="18" charset="0"/>
                <a:cs typeface="Times New Roman" panose="02020603050405020304" pitchFamily="18" charset="0"/>
              </a:rPr>
              <a:t>Inclusions</a:t>
            </a:r>
            <a:endParaRPr lang="en-US" sz="2800" b="1" u="sng" spc="-15" dirty="0">
              <a:solidFill>
                <a:srgbClr val="2E549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40023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5C37C-84A0-C976-7827-D2C1B2BB16D5}"/>
              </a:ext>
            </a:extLst>
          </p:cNvPr>
          <p:cNvSpPr txBox="1">
            <a:spLocks/>
          </p:cNvSpPr>
          <p:nvPr/>
        </p:nvSpPr>
        <p:spPr>
          <a:xfrm>
            <a:off x="535577" y="1031968"/>
            <a:ext cx="10985863" cy="449360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70000"/>
              </a:lnSpc>
            </a:pPr>
            <a:r>
              <a:rPr lang="en-US" sz="2000" dirty="0" smtClean="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) before or at the time of the supply if such discount has been duly recorded in the invoice issued in respect of such supply; and</a:t>
            </a:r>
          </a:p>
          <a:p>
            <a:pPr algn="just">
              <a:lnSpc>
                <a:spcPct val="170000"/>
              </a:lnSpc>
            </a:pPr>
            <a:r>
              <a:rPr lang="en-US" sz="2000" dirty="0">
                <a:latin typeface="Times New Roman" panose="02020603050405020304" pitchFamily="18" charset="0"/>
                <a:cs typeface="Times New Roman" panose="02020603050405020304" pitchFamily="18" charset="0"/>
              </a:rPr>
              <a:t>(b) after the supply has been effected, if </a:t>
            </a:r>
            <a:r>
              <a:rPr lang="en-US" sz="2000" dirty="0" smtClean="0">
                <a:latin typeface="Times New Roman" panose="02020603050405020304" pitchFamily="18" charset="0"/>
                <a:cs typeface="Times New Roman" panose="02020603050405020304" pitchFamily="18" charset="0"/>
              </a:rPr>
              <a:t>—</a:t>
            </a:r>
          </a:p>
          <a:p>
            <a:pPr algn="just">
              <a:lnSpc>
                <a:spcPct val="170000"/>
              </a:lnSpc>
            </a:pP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i</a:t>
            </a:r>
            <a:r>
              <a:rPr lang="en-US" sz="2000" dirty="0" smtClean="0">
                <a:latin typeface="Times New Roman" panose="02020603050405020304" pitchFamily="18" charset="0"/>
                <a:cs typeface="Times New Roman" panose="02020603050405020304" pitchFamily="18" charset="0"/>
              </a:rPr>
              <a:t>) such discount is established in terms of an agreement entered into at or before the time of such    supply and specifically linked to relevant invoices; and</a:t>
            </a:r>
          </a:p>
          <a:p>
            <a:pPr algn="just">
              <a:lnSpc>
                <a:spcPct val="170000"/>
              </a:lnSpc>
            </a:pPr>
            <a:r>
              <a:rPr lang="en-US" sz="2000" dirty="0" smtClean="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ii) input tax credit as is attributable to the discount on the basis of document issued by the supplier has been reversed by the recipient of the supply.</a:t>
            </a:r>
          </a:p>
        </p:txBody>
      </p:sp>
      <p:sp>
        <p:nvSpPr>
          <p:cNvPr id="3" name="Subtitle 2">
            <a:extLst>
              <a:ext uri="{FF2B5EF4-FFF2-40B4-BE49-F238E27FC236}">
                <a16:creationId xmlns:a16="http://schemas.microsoft.com/office/drawing/2014/main" id="{2FA773E0-6979-DA99-3F8E-B74390E93F36}"/>
              </a:ext>
            </a:extLst>
          </p:cNvPr>
          <p:cNvSpPr txBox="1">
            <a:spLocks/>
          </p:cNvSpPr>
          <p:nvPr/>
        </p:nvSpPr>
        <p:spPr>
          <a:xfrm>
            <a:off x="195943" y="845464"/>
            <a:ext cx="11996057" cy="473890"/>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IN" sz="2400" b="1" u="sng" dirty="0">
                <a:solidFill>
                  <a:schemeClr val="accent6">
                    <a:lumMod val="75000"/>
                  </a:schemeClr>
                </a:solidFill>
                <a:latin typeface="Times New Roman" panose="02020603050405020304" pitchFamily="18" charset="0"/>
                <a:ea typeface="+mj-ea"/>
                <a:cs typeface="Times New Roman" panose="02020603050405020304" pitchFamily="18" charset="0"/>
              </a:rPr>
              <a:t>Section 15(3) – </a:t>
            </a:r>
            <a:r>
              <a:rPr lang="en-US" sz="2400" b="1" u="sng" dirty="0">
                <a:solidFill>
                  <a:schemeClr val="accent6">
                    <a:lumMod val="75000"/>
                  </a:schemeClr>
                </a:solidFill>
                <a:latin typeface="Times New Roman" panose="02020603050405020304" pitchFamily="18" charset="0"/>
                <a:ea typeface="+mj-ea"/>
                <a:cs typeface="Times New Roman" panose="02020603050405020304" pitchFamily="18" charset="0"/>
              </a:rPr>
              <a:t>The value of the supply shall not include any discount which is given —</a:t>
            </a:r>
            <a:endParaRPr lang="en-US" sz="2400" b="1" u="sng" dirty="0">
              <a:solidFill>
                <a:schemeClr val="accent6">
                  <a:lumMod val="75000"/>
                </a:schemeClr>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70968090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927462" y="1580606"/>
            <a:ext cx="10663645" cy="4245429"/>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90805">
              <a:lnSpc>
                <a:spcPct val="150000"/>
              </a:lnSpc>
              <a:spcBef>
                <a:spcPts val="0"/>
              </a:spcBef>
              <a:tabLst>
                <a:tab pos="378460" algn="l"/>
                <a:tab pos="379095" algn="l"/>
              </a:tabLst>
            </a:pPr>
            <a:r>
              <a:rPr lang="en-US" sz="2000" b="1" spc="-10" dirty="0" smtClean="0">
                <a:latin typeface="Times New Roman" panose="02020603050405020304" pitchFamily="18" charset="0"/>
                <a:cs typeface="Times New Roman" panose="02020603050405020304" pitchFamily="18" charset="0"/>
              </a:rPr>
              <a:t>1</a:t>
            </a:r>
            <a:r>
              <a:rPr lang="en-US" sz="2000" b="1" spc="-10" dirty="0" smtClean="0">
                <a:latin typeface="Times New Roman" panose="02020603050405020304" pitchFamily="18" charset="0"/>
                <a:cs typeface="Times New Roman" panose="02020603050405020304" pitchFamily="18" charset="0"/>
              </a:rPr>
              <a:t>. Discount </a:t>
            </a:r>
            <a:r>
              <a:rPr lang="en-US" sz="2000" b="1" dirty="0" smtClean="0">
                <a:latin typeface="Times New Roman" panose="02020603050405020304" pitchFamily="18" charset="0"/>
                <a:cs typeface="Times New Roman" panose="02020603050405020304" pitchFamily="18" charset="0"/>
              </a:rPr>
              <a:t>on or </a:t>
            </a:r>
            <a:r>
              <a:rPr lang="en-US" sz="2000" b="1" spc="-20" dirty="0" smtClean="0">
                <a:latin typeface="Times New Roman" panose="02020603050405020304" pitchFamily="18" charset="0"/>
                <a:cs typeface="Times New Roman" panose="02020603050405020304" pitchFamily="18" charset="0"/>
              </a:rPr>
              <a:t>before </a:t>
            </a:r>
            <a:r>
              <a:rPr lang="en-US" sz="2000" b="1" spc="-600"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supply </a:t>
            </a:r>
            <a:r>
              <a:rPr lang="en-US" sz="2000" spc="-15" dirty="0" smtClean="0">
                <a:latin typeface="Times New Roman" panose="02020603050405020304" pitchFamily="18" charset="0"/>
                <a:cs typeface="Times New Roman" panose="02020603050405020304" pitchFamily="18" charset="0"/>
              </a:rPr>
              <a:t>to </a:t>
            </a:r>
            <a:r>
              <a:rPr lang="en-US" sz="2000" spc="-10" dirty="0" smtClean="0">
                <a:latin typeface="Times New Roman" panose="02020603050405020304" pitchFamily="18" charset="0"/>
                <a:cs typeface="Times New Roman" panose="02020603050405020304" pitchFamily="18" charset="0"/>
              </a:rPr>
              <a:t>be </a:t>
            </a:r>
            <a:r>
              <a:rPr lang="en-US" sz="2000" spc="-5" dirty="0" smtClean="0">
                <a:latin typeface="Times New Roman" panose="02020603050405020304" pitchFamily="18" charset="0"/>
                <a:cs typeface="Times New Roman" panose="02020603050405020304" pitchFamily="18" charset="0"/>
              </a:rPr>
              <a:t>duly </a:t>
            </a:r>
            <a:r>
              <a:rPr lang="en-US" sz="2000" spc="-20" dirty="0" smtClean="0">
                <a:latin typeface="Times New Roman" panose="02020603050405020304" pitchFamily="18" charset="0"/>
                <a:cs typeface="Times New Roman" panose="02020603050405020304" pitchFamily="18" charset="0"/>
              </a:rPr>
              <a:t>recorded</a:t>
            </a:r>
            <a:r>
              <a:rPr lang="en-US" sz="2000" spc="-1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in</a:t>
            </a:r>
            <a:r>
              <a:rPr lang="en-US" sz="2000" spc="-15"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the</a:t>
            </a:r>
            <a:r>
              <a:rPr lang="en-US" sz="2000" spc="-15" dirty="0" smtClean="0">
                <a:latin typeface="Times New Roman" panose="02020603050405020304" pitchFamily="18" charset="0"/>
                <a:cs typeface="Times New Roman" panose="02020603050405020304" pitchFamily="18" charset="0"/>
              </a:rPr>
              <a:t> invoice and exclude from the valuation</a:t>
            </a:r>
            <a:br>
              <a:rPr lang="en-US" sz="2000" spc="-15" dirty="0" smtClean="0">
                <a:latin typeface="Times New Roman" panose="02020603050405020304" pitchFamily="18" charset="0"/>
                <a:cs typeface="Times New Roman" panose="02020603050405020304" pitchFamily="18" charset="0"/>
              </a:rPr>
            </a:br>
            <a:r>
              <a:rPr lang="en-US" sz="2000" spc="-15" dirty="0" smtClean="0">
                <a:latin typeface="Times New Roman" panose="02020603050405020304" pitchFamily="18" charset="0"/>
                <a:cs typeface="Times New Roman" panose="02020603050405020304" pitchFamily="18" charset="0"/>
              </a:rPr>
              <a:t/>
            </a:r>
            <a:br>
              <a:rPr lang="en-US" sz="2000" spc="-15" dirty="0" smtClean="0">
                <a:latin typeface="Times New Roman" panose="02020603050405020304" pitchFamily="18" charset="0"/>
                <a:cs typeface="Times New Roman" panose="02020603050405020304" pitchFamily="18" charset="0"/>
              </a:rPr>
            </a:br>
            <a:r>
              <a:rPr lang="en-US" sz="2000" b="1" spc="-15" dirty="0" smtClean="0">
                <a:latin typeface="Times New Roman" panose="02020603050405020304" pitchFamily="18" charset="0"/>
                <a:cs typeface="Times New Roman" panose="02020603050405020304" pitchFamily="18" charset="0"/>
              </a:rPr>
              <a:t>2. </a:t>
            </a:r>
            <a:r>
              <a:rPr lang="en-US" sz="2000" b="1" spc="-25" dirty="0" smtClean="0">
                <a:latin typeface="Times New Roman" panose="02020603050405020304" pitchFamily="18" charset="0"/>
                <a:cs typeface="Times New Roman" panose="02020603050405020304" pitchFamily="18" charset="0"/>
              </a:rPr>
              <a:t>Post </a:t>
            </a:r>
            <a:r>
              <a:rPr lang="en-US" sz="2000" b="1" dirty="0" smtClean="0">
                <a:latin typeface="Times New Roman" panose="02020603050405020304" pitchFamily="18" charset="0"/>
                <a:cs typeface="Times New Roman" panose="02020603050405020304" pitchFamily="18" charset="0"/>
              </a:rPr>
              <a:t>supply </a:t>
            </a:r>
            <a:r>
              <a:rPr lang="en-US" sz="2000" b="1" spc="-5" dirty="0" smtClean="0">
                <a:latin typeface="Times New Roman" panose="02020603050405020304" pitchFamily="18" charset="0"/>
                <a:cs typeface="Times New Roman" panose="02020603050405020304" pitchFamily="18" charset="0"/>
              </a:rPr>
              <a:t>discount </a:t>
            </a:r>
            <a:r>
              <a:rPr lang="en-US" sz="2000" spc="-10" dirty="0" smtClean="0">
                <a:latin typeface="Times New Roman" panose="02020603050405020304" pitchFamily="18" charset="0"/>
                <a:cs typeface="Times New Roman" panose="02020603050405020304" pitchFamily="18" charset="0"/>
              </a:rPr>
              <a:t>pre-decided </a:t>
            </a:r>
            <a:r>
              <a:rPr lang="en-US" sz="2000" dirty="0" smtClean="0">
                <a:latin typeface="Times New Roman" panose="02020603050405020304" pitchFamily="18" charset="0"/>
                <a:cs typeface="Times New Roman" panose="02020603050405020304" pitchFamily="18" charset="0"/>
              </a:rPr>
              <a:t>as </a:t>
            </a:r>
            <a:r>
              <a:rPr lang="en-US" sz="2000" spc="-5" dirty="0" smtClean="0">
                <a:latin typeface="Times New Roman" panose="02020603050405020304" pitchFamily="18" charset="0"/>
                <a:cs typeface="Times New Roman" panose="02020603050405020304" pitchFamily="18" charset="0"/>
              </a:rPr>
              <a:t>per </a:t>
            </a:r>
            <a:r>
              <a:rPr lang="en-US" sz="2000" dirty="0" smtClean="0">
                <a:latin typeface="Times New Roman" panose="02020603050405020304" pitchFamily="18" charset="0"/>
                <a:cs typeface="Times New Roman" panose="02020603050405020304" pitchFamily="18" charset="0"/>
              </a:rPr>
              <a:t>the </a:t>
            </a:r>
            <a:r>
              <a:rPr lang="en-US" sz="2000" spc="5" dirty="0" smtClean="0">
                <a:latin typeface="Times New Roman" panose="02020603050405020304" pitchFamily="18" charset="0"/>
                <a:cs typeface="Times New Roman" panose="02020603050405020304" pitchFamily="18" charset="0"/>
              </a:rPr>
              <a:t> </a:t>
            </a:r>
            <a:r>
              <a:rPr lang="en-US" sz="2000" spc="-10" dirty="0" smtClean="0">
                <a:latin typeface="Times New Roman" panose="02020603050405020304" pitchFamily="18" charset="0"/>
                <a:cs typeface="Times New Roman" panose="02020603050405020304" pitchFamily="18" charset="0"/>
              </a:rPr>
              <a:t>agreement between </a:t>
            </a:r>
            <a:r>
              <a:rPr lang="en-US" sz="2000" spc="-5" dirty="0" smtClean="0">
                <a:latin typeface="Times New Roman" panose="02020603050405020304" pitchFamily="18" charset="0"/>
                <a:cs typeface="Times New Roman" panose="02020603050405020304" pitchFamily="18" charset="0"/>
              </a:rPr>
              <a:t>supplier </a:t>
            </a:r>
            <a:r>
              <a:rPr lang="en-US" sz="2000" dirty="0" smtClean="0">
                <a:latin typeface="Times New Roman" panose="02020603050405020304" pitchFamily="18" charset="0"/>
                <a:cs typeface="Times New Roman" panose="02020603050405020304" pitchFamily="18" charset="0"/>
              </a:rPr>
              <a:t>and the </a:t>
            </a:r>
            <a:r>
              <a:rPr lang="en-US" sz="2000" spc="-10" dirty="0" smtClean="0">
                <a:latin typeface="Times New Roman" panose="02020603050405020304" pitchFamily="18" charset="0"/>
                <a:cs typeface="Times New Roman" panose="02020603050405020304" pitchFamily="18" charset="0"/>
              </a:rPr>
              <a:t>recipient </a:t>
            </a:r>
            <a:r>
              <a:rPr lang="en-US" sz="2000" spc="-25" dirty="0" smtClean="0">
                <a:latin typeface="Times New Roman" panose="02020603050405020304" pitchFamily="18" charset="0"/>
                <a:cs typeface="Times New Roman" panose="02020603050405020304" pitchFamily="18" charset="0"/>
              </a:rPr>
              <a:t>before </a:t>
            </a:r>
            <a:r>
              <a:rPr lang="en-US" sz="2000" dirty="0" smtClean="0">
                <a:latin typeface="Times New Roman" panose="02020603050405020304" pitchFamily="18" charset="0"/>
                <a:cs typeface="Times New Roman" panose="02020603050405020304" pitchFamily="18" charset="0"/>
              </a:rPr>
              <a:t>the </a:t>
            </a:r>
            <a:r>
              <a:rPr lang="en-US" sz="2000" spc="-5" dirty="0" smtClean="0">
                <a:latin typeface="Times New Roman" panose="02020603050405020304" pitchFamily="18" charset="0"/>
                <a:cs typeface="Times New Roman" panose="02020603050405020304" pitchFamily="18" charset="0"/>
              </a:rPr>
              <a:t>time </a:t>
            </a:r>
            <a:r>
              <a:rPr lang="en-US" sz="2000" spc="-600"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of</a:t>
            </a:r>
            <a:r>
              <a:rPr lang="en-US" sz="2000" spc="-15" dirty="0" smtClean="0">
                <a:latin typeface="Times New Roman" panose="02020603050405020304" pitchFamily="18" charset="0"/>
                <a:cs typeface="Times New Roman" panose="02020603050405020304" pitchFamily="18" charset="0"/>
              </a:rPr>
              <a:t> </a:t>
            </a:r>
            <a:r>
              <a:rPr lang="en-US" sz="2000" spc="-35" dirty="0" smtClean="0">
                <a:latin typeface="Times New Roman" panose="02020603050405020304" pitchFamily="18" charset="0"/>
                <a:cs typeface="Times New Roman" panose="02020603050405020304" pitchFamily="18" charset="0"/>
              </a:rPr>
              <a:t>supply,</a:t>
            </a:r>
            <a:r>
              <a:rPr lang="en-US" sz="2000" spc="-1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and</a:t>
            </a:r>
            <a:r>
              <a:rPr lang="en-US" sz="2000" spc="-10" dirty="0" smtClean="0">
                <a:latin typeface="Times New Roman" panose="02020603050405020304" pitchFamily="18" charset="0"/>
                <a:cs typeface="Times New Roman" panose="02020603050405020304" pitchFamily="18" charset="0"/>
              </a:rPr>
              <a:t> recipient </a:t>
            </a:r>
            <a:r>
              <a:rPr lang="en-US" sz="2000" spc="-5" dirty="0" smtClean="0">
                <a:latin typeface="Times New Roman" panose="02020603050405020304" pitchFamily="18" charset="0"/>
                <a:cs typeface="Times New Roman" panose="02020603050405020304" pitchFamily="18" charset="0"/>
              </a:rPr>
              <a:t>has</a:t>
            </a:r>
            <a:r>
              <a:rPr lang="en-US" sz="2000" spc="-15" dirty="0" smtClean="0">
                <a:latin typeface="Times New Roman" panose="02020603050405020304" pitchFamily="18" charset="0"/>
                <a:cs typeface="Times New Roman" panose="02020603050405020304" pitchFamily="18" charset="0"/>
              </a:rPr>
              <a:t> </a:t>
            </a:r>
            <a:r>
              <a:rPr lang="en-US" sz="2000" spc="-20" dirty="0" smtClean="0">
                <a:latin typeface="Times New Roman" panose="02020603050405020304" pitchFamily="18" charset="0"/>
                <a:cs typeface="Times New Roman" panose="02020603050405020304" pitchFamily="18" charset="0"/>
              </a:rPr>
              <a:t>reversed</a:t>
            </a:r>
            <a:r>
              <a:rPr lang="en-US" sz="2000" spc="-1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the</a:t>
            </a:r>
            <a:r>
              <a:rPr lang="en-US" sz="2000" spc="10" dirty="0" smtClean="0">
                <a:latin typeface="Times New Roman" panose="02020603050405020304" pitchFamily="18" charset="0"/>
                <a:cs typeface="Times New Roman" panose="02020603050405020304" pitchFamily="18" charset="0"/>
              </a:rPr>
              <a:t> </a:t>
            </a:r>
            <a:r>
              <a:rPr lang="en-US" sz="2000" spc="-20" dirty="0" smtClean="0">
                <a:latin typeface="Times New Roman" panose="02020603050405020304" pitchFamily="18" charset="0"/>
                <a:cs typeface="Times New Roman" panose="02020603050405020304" pitchFamily="18" charset="0"/>
              </a:rPr>
              <a:t>ITC.  </a:t>
            </a:r>
            <a:r>
              <a:rPr lang="en-US" sz="2000" spc="-5" dirty="0" smtClean="0">
                <a:latin typeface="Times New Roman" panose="02020603050405020304" pitchFamily="18" charset="0"/>
                <a:cs typeface="Times New Roman" panose="02020603050405020304" pitchFamily="18" charset="0"/>
              </a:rPr>
              <a:t>In</a:t>
            </a:r>
            <a:r>
              <a:rPr lang="en-US" sz="2000" spc="140"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terms</a:t>
            </a:r>
            <a:r>
              <a:rPr lang="en-US" sz="2000" spc="155"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of</a:t>
            </a:r>
            <a:r>
              <a:rPr lang="en-US" sz="2000" spc="155"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the</a:t>
            </a:r>
            <a:r>
              <a:rPr lang="en-US" sz="2000" spc="15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legislative</a:t>
            </a:r>
            <a:r>
              <a:rPr lang="en-US" sz="2000" spc="165"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provisions,</a:t>
            </a:r>
            <a:r>
              <a:rPr lang="en-US" sz="2000" spc="145"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specific</a:t>
            </a:r>
            <a:r>
              <a:rPr lang="en-US" sz="2000" spc="155"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scenarios</a:t>
            </a:r>
            <a:r>
              <a:rPr lang="en-US" sz="2000" spc="160" dirty="0" smtClean="0">
                <a:latin typeface="Times New Roman" panose="02020603050405020304" pitchFamily="18" charset="0"/>
                <a:cs typeface="Times New Roman" panose="02020603050405020304" pitchFamily="18" charset="0"/>
              </a:rPr>
              <a:t> </a:t>
            </a:r>
            <a:r>
              <a:rPr lang="en-US" sz="2000" spc="-15" dirty="0" smtClean="0">
                <a:latin typeface="Times New Roman" panose="02020603050405020304" pitchFamily="18" charset="0"/>
                <a:cs typeface="Times New Roman" panose="02020603050405020304" pitchFamily="18" charset="0"/>
              </a:rPr>
              <a:t>have</a:t>
            </a:r>
            <a:r>
              <a:rPr lang="en-US" sz="2000" spc="165"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been </a:t>
            </a:r>
            <a:r>
              <a:rPr lang="en-US" sz="2000" spc="-5" dirty="0" smtClean="0">
                <a:latin typeface="Times New Roman" panose="02020603050405020304" pitchFamily="18" charset="0"/>
                <a:cs typeface="Times New Roman" panose="02020603050405020304" pitchFamily="18" charset="0"/>
              </a:rPr>
              <a:t>prescribed</a:t>
            </a:r>
            <a:r>
              <a:rPr lang="en-US" sz="2000" spc="5" dirty="0" smtClean="0">
                <a:latin typeface="Times New Roman" panose="02020603050405020304" pitchFamily="18" charset="0"/>
                <a:cs typeface="Times New Roman" panose="02020603050405020304" pitchFamily="18" charset="0"/>
              </a:rPr>
              <a:t> </a:t>
            </a:r>
            <a:r>
              <a:rPr lang="en-US" sz="2000" spc="-10" dirty="0" smtClean="0">
                <a:latin typeface="Times New Roman" panose="02020603050405020304" pitchFamily="18" charset="0"/>
                <a:cs typeface="Times New Roman" panose="02020603050405020304" pitchFamily="18" charset="0"/>
              </a:rPr>
              <a:t>for</a:t>
            </a:r>
            <a:r>
              <a:rPr lang="en-US" sz="2000" spc="-25"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issuing of</a:t>
            </a:r>
            <a:r>
              <a:rPr lang="en-US" sz="2000" spc="-2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Credit Notes</a:t>
            </a:r>
            <a:r>
              <a:rPr lang="en-US" sz="2000" spc="-15" dirty="0" smtClean="0">
                <a:latin typeface="Times New Roman" panose="02020603050405020304" pitchFamily="18" charset="0"/>
                <a:cs typeface="Times New Roman" panose="02020603050405020304" pitchFamily="18" charset="0"/>
              </a:rPr>
              <a:t> </a:t>
            </a:r>
            <a:r>
              <a:rPr lang="en-US" sz="2000" spc="-10" dirty="0" smtClean="0">
                <a:latin typeface="Times New Roman" panose="02020603050405020304" pitchFamily="18" charset="0"/>
                <a:cs typeface="Times New Roman" panose="02020603050405020304" pitchFamily="18" charset="0"/>
              </a:rPr>
              <a:t>for</a:t>
            </a:r>
            <a:r>
              <a:rPr lang="en-US" sz="2000" spc="-25"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adjusting</a:t>
            </a:r>
            <a:r>
              <a:rPr lang="en-US" sz="2000" spc="15"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corresponding</a:t>
            </a:r>
            <a:r>
              <a:rPr lang="en-US" sz="2000" dirty="0" smtClean="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GST.  One </a:t>
            </a:r>
            <a:r>
              <a:rPr lang="en-US" sz="2000" dirty="0" smtClean="0">
                <a:latin typeface="Times New Roman" panose="02020603050405020304" pitchFamily="18" charset="0"/>
                <a:cs typeface="Times New Roman" panose="02020603050405020304" pitchFamily="18" charset="0"/>
              </a:rPr>
              <a:t>of </a:t>
            </a:r>
            <a:r>
              <a:rPr lang="en-US" sz="2000" spc="-5" dirty="0" smtClean="0">
                <a:latin typeface="Times New Roman" panose="02020603050405020304" pitchFamily="18" charset="0"/>
                <a:cs typeface="Times New Roman" panose="02020603050405020304" pitchFamily="18" charset="0"/>
              </a:rPr>
              <a:t>the important conditions </a:t>
            </a:r>
            <a:r>
              <a:rPr lang="en-US" sz="2000" spc="-10" dirty="0" smtClean="0">
                <a:latin typeface="Times New Roman" panose="02020603050405020304" pitchFamily="18" charset="0"/>
                <a:cs typeface="Times New Roman" panose="02020603050405020304" pitchFamily="18" charset="0"/>
              </a:rPr>
              <a:t>for </a:t>
            </a:r>
            <a:r>
              <a:rPr lang="en-US" sz="2000" spc="-5" dirty="0" smtClean="0">
                <a:latin typeface="Times New Roman" panose="02020603050405020304" pitchFamily="18" charset="0"/>
                <a:cs typeface="Times New Roman" panose="02020603050405020304" pitchFamily="18" charset="0"/>
              </a:rPr>
              <a:t>the </a:t>
            </a:r>
            <a:r>
              <a:rPr lang="en-US" sz="2000" dirty="0" smtClean="0">
                <a:latin typeface="Times New Roman" panose="02020603050405020304" pitchFamily="18" charset="0"/>
                <a:cs typeface="Times New Roman" panose="02020603050405020304" pitchFamily="18" charset="0"/>
              </a:rPr>
              <a:t>said </a:t>
            </a:r>
            <a:r>
              <a:rPr lang="en-US" sz="2000" spc="-5" dirty="0" smtClean="0">
                <a:latin typeface="Times New Roman" panose="02020603050405020304" pitchFamily="18" charset="0"/>
                <a:cs typeface="Times New Roman" panose="02020603050405020304" pitchFamily="18" charset="0"/>
              </a:rPr>
              <a:t>adjustment </a:t>
            </a:r>
            <a:r>
              <a:rPr lang="en-US" sz="2000" dirty="0" smtClean="0">
                <a:latin typeface="Times New Roman" panose="02020603050405020304" pitchFamily="18" charset="0"/>
                <a:cs typeface="Times New Roman" panose="02020603050405020304" pitchFamily="18" charset="0"/>
              </a:rPr>
              <a:t>is that </a:t>
            </a:r>
            <a:r>
              <a:rPr lang="en-US" sz="2000" spc="-5" dirty="0" smtClean="0">
                <a:latin typeface="Times New Roman" panose="02020603050405020304" pitchFamily="18" charset="0"/>
                <a:cs typeface="Times New Roman" panose="02020603050405020304" pitchFamily="18" charset="0"/>
              </a:rPr>
              <a:t>such </a:t>
            </a:r>
            <a:r>
              <a:rPr lang="en-US" sz="2000" spc="-305" dirty="0" smtClean="0">
                <a:latin typeface="Times New Roman" panose="02020603050405020304" pitchFamily="18" charset="0"/>
                <a:cs typeface="Times New Roman" panose="02020603050405020304" pitchFamily="18" charset="0"/>
              </a:rPr>
              <a:t> </a:t>
            </a:r>
            <a:r>
              <a:rPr lang="en-US" sz="2000" spc="-10" dirty="0" smtClean="0">
                <a:latin typeface="Times New Roman" panose="02020603050405020304" pitchFamily="18" charset="0"/>
                <a:cs typeface="Times New Roman" panose="02020603050405020304" pitchFamily="18" charset="0"/>
              </a:rPr>
              <a:t>discount </a:t>
            </a:r>
            <a:r>
              <a:rPr lang="en-US" sz="2000" dirty="0" smtClean="0">
                <a:latin typeface="Times New Roman" panose="02020603050405020304" pitchFamily="18" charset="0"/>
                <a:cs typeface="Times New Roman" panose="02020603050405020304" pitchFamily="18" charset="0"/>
              </a:rPr>
              <a:t>is </a:t>
            </a:r>
            <a:r>
              <a:rPr lang="en-US" sz="2000" b="1" u="sng" spc="-5" dirty="0" smtClean="0">
                <a:uFill>
                  <a:solidFill>
                    <a:srgbClr val="000000"/>
                  </a:solidFill>
                </a:uFill>
                <a:latin typeface="Times New Roman" panose="02020603050405020304" pitchFamily="18" charset="0"/>
                <a:cs typeface="Times New Roman" panose="02020603050405020304" pitchFamily="18" charset="0"/>
              </a:rPr>
              <a:t>established </a:t>
            </a:r>
            <a:r>
              <a:rPr lang="en-US" sz="2000" b="1" u="sng" dirty="0" smtClean="0">
                <a:uFill>
                  <a:solidFill>
                    <a:srgbClr val="000000"/>
                  </a:solidFill>
                </a:uFill>
                <a:latin typeface="Times New Roman" panose="02020603050405020304" pitchFamily="18" charset="0"/>
                <a:cs typeface="Times New Roman" panose="02020603050405020304" pitchFamily="18" charset="0"/>
              </a:rPr>
              <a:t>in </a:t>
            </a:r>
            <a:r>
              <a:rPr lang="en-US" sz="2000" b="1" u="sng" spc="-5" dirty="0" smtClean="0">
                <a:uFill>
                  <a:solidFill>
                    <a:srgbClr val="000000"/>
                  </a:solidFill>
                </a:uFill>
                <a:latin typeface="Times New Roman" panose="02020603050405020304" pitchFamily="18" charset="0"/>
                <a:cs typeface="Times New Roman" panose="02020603050405020304" pitchFamily="18" charset="0"/>
              </a:rPr>
              <a:t>terms </a:t>
            </a:r>
            <a:r>
              <a:rPr lang="en-US" sz="2000" b="1" u="sng" spc="-10" dirty="0" smtClean="0">
                <a:uFill>
                  <a:solidFill>
                    <a:srgbClr val="000000"/>
                  </a:solidFill>
                </a:uFill>
                <a:latin typeface="Times New Roman" panose="02020603050405020304" pitchFamily="18" charset="0"/>
                <a:cs typeface="Times New Roman" panose="02020603050405020304" pitchFamily="18" charset="0"/>
              </a:rPr>
              <a:t>of </a:t>
            </a:r>
            <a:r>
              <a:rPr lang="en-US" sz="2000" b="1" u="sng" dirty="0" smtClean="0">
                <a:uFill>
                  <a:solidFill>
                    <a:srgbClr val="000000"/>
                  </a:solidFill>
                </a:uFill>
                <a:latin typeface="Times New Roman" panose="02020603050405020304" pitchFamily="18" charset="0"/>
                <a:cs typeface="Times New Roman" panose="02020603050405020304" pitchFamily="18" charset="0"/>
              </a:rPr>
              <a:t>an </a:t>
            </a:r>
            <a:r>
              <a:rPr lang="en-US" sz="2000" b="1" u="sng" spc="-10" dirty="0" smtClean="0">
                <a:uFill>
                  <a:solidFill>
                    <a:srgbClr val="000000"/>
                  </a:solidFill>
                </a:uFill>
                <a:latin typeface="Times New Roman" panose="02020603050405020304" pitchFamily="18" charset="0"/>
                <a:cs typeface="Times New Roman" panose="02020603050405020304" pitchFamily="18" charset="0"/>
              </a:rPr>
              <a:t>agreement </a:t>
            </a:r>
            <a:r>
              <a:rPr lang="en-US" sz="2000" b="1" u="sng" spc="-15" dirty="0" smtClean="0">
                <a:uFill>
                  <a:solidFill>
                    <a:srgbClr val="000000"/>
                  </a:solidFill>
                </a:uFill>
                <a:latin typeface="Times New Roman" panose="02020603050405020304" pitchFamily="18" charset="0"/>
                <a:cs typeface="Times New Roman" panose="02020603050405020304" pitchFamily="18" charset="0"/>
              </a:rPr>
              <a:t>entered </a:t>
            </a:r>
            <a:r>
              <a:rPr lang="en-US" sz="2000" b="1" u="sng" spc="-10" dirty="0" smtClean="0">
                <a:uFill>
                  <a:solidFill>
                    <a:srgbClr val="000000"/>
                  </a:solidFill>
                </a:uFill>
                <a:latin typeface="Times New Roman" panose="02020603050405020304" pitchFamily="18" charset="0"/>
                <a:cs typeface="Times New Roman" panose="02020603050405020304" pitchFamily="18" charset="0"/>
              </a:rPr>
              <a:t>into </a:t>
            </a:r>
            <a:r>
              <a:rPr lang="en-US" sz="2000" b="1" u="sng" spc="-5" dirty="0" smtClean="0">
                <a:uFill>
                  <a:solidFill>
                    <a:srgbClr val="000000"/>
                  </a:solidFill>
                </a:uFill>
                <a:latin typeface="Times New Roman" panose="02020603050405020304" pitchFamily="18" charset="0"/>
                <a:cs typeface="Times New Roman" panose="02020603050405020304" pitchFamily="18" charset="0"/>
              </a:rPr>
              <a:t>at </a:t>
            </a:r>
            <a:r>
              <a:rPr lang="en-US" sz="2000" b="1" u="sng" dirty="0" smtClean="0">
                <a:uFill>
                  <a:solidFill>
                    <a:srgbClr val="000000"/>
                  </a:solidFill>
                </a:uFill>
                <a:latin typeface="Times New Roman" panose="02020603050405020304" pitchFamily="18" charset="0"/>
                <a:cs typeface="Times New Roman" panose="02020603050405020304" pitchFamily="18" charset="0"/>
              </a:rPr>
              <a:t>or </a:t>
            </a:r>
            <a:r>
              <a:rPr lang="en-US" sz="2000" b="1" spc="5" dirty="0" smtClean="0">
                <a:latin typeface="Times New Roman" panose="02020603050405020304" pitchFamily="18" charset="0"/>
                <a:cs typeface="Times New Roman" panose="02020603050405020304" pitchFamily="18" charset="0"/>
              </a:rPr>
              <a:t> </a:t>
            </a:r>
            <a:r>
              <a:rPr lang="en-US" sz="2000" b="1" u="sng" spc="-10" dirty="0" smtClean="0">
                <a:uFill>
                  <a:solidFill>
                    <a:srgbClr val="000000"/>
                  </a:solidFill>
                </a:uFill>
                <a:latin typeface="Times New Roman" panose="02020603050405020304" pitchFamily="18" charset="0"/>
                <a:cs typeface="Times New Roman" panose="02020603050405020304" pitchFamily="18" charset="0"/>
              </a:rPr>
              <a:t>before</a:t>
            </a:r>
            <a:r>
              <a:rPr lang="en-US" sz="2000" b="1" u="sng" dirty="0" smtClean="0">
                <a:uFill>
                  <a:solidFill>
                    <a:srgbClr val="000000"/>
                  </a:solidFill>
                </a:uFill>
                <a:latin typeface="Times New Roman" panose="02020603050405020304" pitchFamily="18" charset="0"/>
                <a:cs typeface="Times New Roman" panose="02020603050405020304" pitchFamily="18" charset="0"/>
              </a:rPr>
              <a:t> the</a:t>
            </a:r>
            <a:r>
              <a:rPr lang="en-US" sz="2000" b="1" u="sng" spc="-25" dirty="0" smtClean="0">
                <a:uFill>
                  <a:solidFill>
                    <a:srgbClr val="000000"/>
                  </a:solidFill>
                </a:uFill>
                <a:latin typeface="Times New Roman" panose="02020603050405020304" pitchFamily="18" charset="0"/>
                <a:cs typeface="Times New Roman" panose="02020603050405020304" pitchFamily="18" charset="0"/>
              </a:rPr>
              <a:t> </a:t>
            </a:r>
            <a:r>
              <a:rPr lang="en-US" sz="2000" b="1" u="sng" dirty="0" smtClean="0">
                <a:uFill>
                  <a:solidFill>
                    <a:srgbClr val="000000"/>
                  </a:solidFill>
                </a:uFill>
                <a:latin typeface="Times New Roman" panose="02020603050405020304" pitchFamily="18" charset="0"/>
                <a:cs typeface="Times New Roman" panose="02020603050405020304" pitchFamily="18" charset="0"/>
              </a:rPr>
              <a:t>time</a:t>
            </a:r>
            <a:r>
              <a:rPr lang="en-US" sz="2000" b="1" u="sng" spc="-15" dirty="0" smtClean="0">
                <a:uFill>
                  <a:solidFill>
                    <a:srgbClr val="000000"/>
                  </a:solidFill>
                </a:uFill>
                <a:latin typeface="Times New Roman" panose="02020603050405020304" pitchFamily="18" charset="0"/>
                <a:cs typeface="Times New Roman" panose="02020603050405020304" pitchFamily="18" charset="0"/>
              </a:rPr>
              <a:t> </a:t>
            </a:r>
            <a:r>
              <a:rPr lang="en-US" sz="2000" b="1" u="sng" dirty="0" smtClean="0">
                <a:uFill>
                  <a:solidFill>
                    <a:srgbClr val="000000"/>
                  </a:solidFill>
                </a:uFill>
                <a:latin typeface="Times New Roman" panose="02020603050405020304" pitchFamily="18" charset="0"/>
                <a:cs typeface="Times New Roman" panose="02020603050405020304" pitchFamily="18" charset="0"/>
              </a:rPr>
              <a:t>of</a:t>
            </a:r>
            <a:r>
              <a:rPr lang="en-US" sz="2000" b="1" u="sng" spc="-20" dirty="0" smtClean="0">
                <a:uFill>
                  <a:solidFill>
                    <a:srgbClr val="000000"/>
                  </a:solidFill>
                </a:uFill>
                <a:latin typeface="Times New Roman" panose="02020603050405020304" pitchFamily="18" charset="0"/>
                <a:cs typeface="Times New Roman" panose="02020603050405020304" pitchFamily="18" charset="0"/>
              </a:rPr>
              <a:t> </a:t>
            </a:r>
            <a:r>
              <a:rPr lang="en-US" sz="2000" b="1" u="sng" dirty="0" smtClean="0">
                <a:uFill>
                  <a:solidFill>
                    <a:srgbClr val="000000"/>
                  </a:solidFill>
                </a:uFill>
                <a:latin typeface="Times New Roman" panose="02020603050405020304" pitchFamily="18" charset="0"/>
                <a:cs typeface="Times New Roman" panose="02020603050405020304" pitchFamily="18" charset="0"/>
              </a:rPr>
              <a:t>such</a:t>
            </a:r>
            <a:r>
              <a:rPr lang="en-US" sz="2000" b="1" u="sng" spc="-15" dirty="0" smtClean="0">
                <a:uFill>
                  <a:solidFill>
                    <a:srgbClr val="000000"/>
                  </a:solidFill>
                </a:uFill>
                <a:latin typeface="Times New Roman" panose="02020603050405020304" pitchFamily="18" charset="0"/>
                <a:cs typeface="Times New Roman" panose="02020603050405020304" pitchFamily="18" charset="0"/>
              </a:rPr>
              <a:t> </a:t>
            </a:r>
            <a:r>
              <a:rPr lang="en-US" sz="2000" b="1" u="sng" dirty="0" smtClean="0">
                <a:uFill>
                  <a:solidFill>
                    <a:srgbClr val="000000"/>
                  </a:solidFill>
                </a:uFill>
                <a:latin typeface="Times New Roman" panose="02020603050405020304" pitchFamily="18" charset="0"/>
                <a:cs typeface="Times New Roman" panose="02020603050405020304" pitchFamily="18" charset="0"/>
              </a:rPr>
              <a:t>supply</a:t>
            </a:r>
            <a:br>
              <a:rPr lang="en-US" sz="2000" b="1" u="sng" dirty="0" smtClean="0">
                <a:uFill>
                  <a:solidFill>
                    <a:srgbClr val="000000"/>
                  </a:solidFill>
                </a:uFill>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endParaRPr lang="en-IN" sz="2000" dirty="0">
              <a:latin typeface="Times New Roman" panose="02020603050405020304" pitchFamily="18" charset="0"/>
              <a:cs typeface="Times New Roman" panose="02020603050405020304" pitchFamily="18" charset="0"/>
            </a:endParaRPr>
          </a:p>
        </p:txBody>
      </p:sp>
      <p:sp>
        <p:nvSpPr>
          <p:cNvPr id="3" name="Rectangle 2"/>
          <p:cNvSpPr/>
          <p:nvPr/>
        </p:nvSpPr>
        <p:spPr>
          <a:xfrm>
            <a:off x="4519750" y="702261"/>
            <a:ext cx="4754880" cy="584775"/>
          </a:xfrm>
          <a:prstGeom prst="rect">
            <a:avLst/>
          </a:prstGeom>
        </p:spPr>
        <p:txBody>
          <a:bodyPr wrap="square">
            <a:spAutoFit/>
          </a:bodyPr>
          <a:lstStyle/>
          <a:p>
            <a:r>
              <a:rPr lang="en-IN" sz="3200" b="1" u="sng" dirty="0">
                <a:solidFill>
                  <a:schemeClr val="accent6">
                    <a:lumMod val="75000"/>
                  </a:schemeClr>
                </a:solidFill>
                <a:latin typeface="Times New Roman" panose="02020603050405020304" pitchFamily="18" charset="0"/>
                <a:ea typeface="+mj-ea"/>
                <a:cs typeface="Times New Roman" panose="02020603050405020304" pitchFamily="18" charset="0"/>
              </a:rPr>
              <a:t>Section 15(3) – </a:t>
            </a:r>
            <a:r>
              <a:rPr lang="en-IN" sz="3200" b="1" u="sng" dirty="0">
                <a:solidFill>
                  <a:schemeClr val="accent6">
                    <a:lumMod val="75000"/>
                  </a:schemeClr>
                </a:solidFill>
                <a:latin typeface="Times New Roman" panose="02020603050405020304" pitchFamily="18" charset="0"/>
                <a:ea typeface="+mj-ea"/>
                <a:cs typeface="Times New Roman" panose="02020603050405020304" pitchFamily="18" charset="0"/>
              </a:rPr>
              <a:t>Exclusions            </a:t>
            </a:r>
            <a:endParaRPr lang="en-US" sz="3200" b="1" u="sng" dirty="0">
              <a:solidFill>
                <a:schemeClr val="accent6">
                  <a:lumMod val="75000"/>
                </a:schemeClr>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3076586584"/>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E60B3E-D4E5-47A2-877E-099B73D59484}"/>
              </a:ext>
            </a:extLst>
          </p:cNvPr>
          <p:cNvSpPr txBox="1"/>
          <p:nvPr/>
        </p:nvSpPr>
        <p:spPr>
          <a:xfrm>
            <a:off x="371061" y="618798"/>
            <a:ext cx="11449878" cy="523220"/>
          </a:xfrm>
          <a:prstGeom prst="rect">
            <a:avLst/>
          </a:prstGeom>
          <a:noFill/>
        </p:spPr>
        <p:txBody>
          <a:bodyPr wrap="square">
            <a:spAutoFit/>
          </a:bodyPr>
          <a:lstStyle/>
          <a:p>
            <a:pPr algn="ctr"/>
            <a:r>
              <a:rPr lang="en-US" sz="2800" b="1" u="sng" dirty="0">
                <a:solidFill>
                  <a:srgbClr val="002060"/>
                </a:solidFill>
                <a:latin typeface="Times New Roman" panose="02020603050405020304" pitchFamily="18" charset="0"/>
                <a:cs typeface="Times New Roman" panose="02020603050405020304" pitchFamily="18" charset="0"/>
              </a:rPr>
              <a:t>GSTR-3B S</a:t>
            </a:r>
            <a:r>
              <a:rPr lang="en-IN" sz="2800" b="1" u="sng" dirty="0">
                <a:solidFill>
                  <a:srgbClr val="002060"/>
                </a:solidFill>
                <a:latin typeface="Times New Roman" panose="02020603050405020304" pitchFamily="18" charset="0"/>
                <a:cs typeface="Times New Roman" panose="02020603050405020304" pitchFamily="18" charset="0"/>
              </a:rPr>
              <a:t>implified Summary Return</a:t>
            </a:r>
            <a:endParaRPr lang="en-US" sz="2800" b="1" u="sng" dirty="0">
              <a:solidFill>
                <a:srgbClr val="00206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B7E3539-63D2-1B1B-CE8F-136163D33707}"/>
              </a:ext>
            </a:extLst>
          </p:cNvPr>
          <p:cNvSpPr txBox="1"/>
          <p:nvPr/>
        </p:nvSpPr>
        <p:spPr>
          <a:xfrm>
            <a:off x="238539" y="1182231"/>
            <a:ext cx="11449878" cy="4093428"/>
          </a:xfrm>
          <a:prstGeom prst="rect">
            <a:avLst/>
          </a:prstGeom>
          <a:noFill/>
        </p:spPr>
        <p:txBody>
          <a:bodyPr wrap="square">
            <a:spAutoFit/>
          </a:bodyPr>
          <a:lstStyle/>
          <a:p>
            <a:pPr algn="l"/>
            <a:r>
              <a:rPr lang="en-US" sz="2000" b="0" i="0" dirty="0">
                <a:effectLst/>
                <a:latin typeface="Times New Roman" panose="02020603050405020304" pitchFamily="18" charset="0"/>
                <a:cs typeface="Times New Roman" panose="02020603050405020304" pitchFamily="18" charset="0"/>
              </a:rPr>
              <a:t>GSTR-3B is a self-declared summary GST return filed every month (quarterly for the </a:t>
            </a:r>
            <a:r>
              <a:rPr lang="en-US" sz="2000" b="0" i="0"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xmlns="" val="tx"/>
                    </a:ext>
                  </a:extLst>
                </a:hlinkClick>
              </a:rPr>
              <a:t>QRMP scheme</a:t>
            </a:r>
            <a:r>
              <a:rPr lang="en-US" sz="2000" b="0" i="0" dirty="0">
                <a:effectLst/>
                <a:latin typeface="Times New Roman" panose="02020603050405020304" pitchFamily="18" charset="0"/>
                <a:cs typeface="Times New Roman" panose="02020603050405020304" pitchFamily="18" charset="0"/>
              </a:rPr>
              <a:t>). </a:t>
            </a:r>
            <a:r>
              <a:rPr lang="en-US" sz="2000" b="0" i="0" dirty="0" smtClean="0">
                <a:effectLst/>
                <a:latin typeface="Times New Roman" panose="02020603050405020304" pitchFamily="18" charset="0"/>
                <a:cs typeface="Times New Roman" panose="02020603050405020304" pitchFamily="18" charset="0"/>
              </a:rPr>
              <a:t/>
            </a:r>
            <a:br>
              <a:rPr lang="en-US" sz="2000" b="0" i="0" dirty="0" smtClean="0">
                <a:effectLst/>
                <a:latin typeface="Times New Roman" panose="02020603050405020304" pitchFamily="18" charset="0"/>
                <a:cs typeface="Times New Roman" panose="02020603050405020304" pitchFamily="18" charset="0"/>
              </a:rPr>
            </a:br>
            <a:endParaRPr lang="en-US" sz="2000" b="0" i="0" dirty="0" smtClean="0">
              <a:effectLst/>
              <a:latin typeface="Times New Roman" panose="02020603050405020304" pitchFamily="18" charset="0"/>
              <a:cs typeface="Times New Roman" panose="02020603050405020304" pitchFamily="18" charset="0"/>
            </a:endParaRPr>
          </a:p>
          <a:p>
            <a:pPr algn="l"/>
            <a:r>
              <a:rPr lang="en-US" sz="2000" b="0" i="0" dirty="0" smtClean="0">
                <a:effectLst/>
                <a:latin typeface="Times New Roman" panose="02020603050405020304" pitchFamily="18" charset="0"/>
                <a:cs typeface="Times New Roman" panose="02020603050405020304" pitchFamily="18" charset="0"/>
              </a:rPr>
              <a:t>Taxpayers </a:t>
            </a:r>
            <a:r>
              <a:rPr lang="en-US" sz="2000" b="0" i="0" dirty="0">
                <a:effectLst/>
                <a:latin typeface="Times New Roman" panose="02020603050405020304" pitchFamily="18" charset="0"/>
                <a:cs typeface="Times New Roman" panose="02020603050405020304" pitchFamily="18" charset="0"/>
              </a:rPr>
              <a:t>need to report the summary figures of </a:t>
            </a:r>
            <a:r>
              <a:rPr lang="en-US" sz="2000" b="0" i="0" dirty="0" smtClean="0">
                <a:effectLst/>
                <a:latin typeface="Times New Roman" panose="02020603050405020304" pitchFamily="18" charset="0"/>
                <a:cs typeface="Times New Roman" panose="02020603050405020304" pitchFamily="18" charset="0"/>
              </a:rPr>
              <a:t>Outward Supplies, ITC claimed, Liability under RCM </a:t>
            </a:r>
            <a:r>
              <a:rPr lang="en-US" sz="2000" b="0" i="0" dirty="0">
                <a:effectLst/>
                <a:latin typeface="Times New Roman" panose="02020603050405020304" pitchFamily="18" charset="0"/>
                <a:cs typeface="Times New Roman" panose="02020603050405020304" pitchFamily="18" charset="0"/>
              </a:rPr>
              <a:t>and net tax payable in GSTR-3B.</a:t>
            </a:r>
          </a:p>
          <a:p>
            <a:pPr algn="l"/>
            <a:r>
              <a:rPr lang="en-US" sz="2000" b="0" i="0" dirty="0">
                <a:effectLst/>
                <a:latin typeface="Times New Roman" panose="02020603050405020304" pitchFamily="18" charset="0"/>
                <a:cs typeface="Times New Roman" panose="02020603050405020304" pitchFamily="18" charset="0"/>
              </a:rPr>
              <a:t> </a:t>
            </a:r>
          </a:p>
          <a:p>
            <a:pPr algn="l"/>
            <a:r>
              <a:rPr lang="en-US" sz="2000" b="0" i="0" dirty="0" smtClean="0">
                <a:effectLst/>
                <a:latin typeface="Times New Roman" panose="02020603050405020304" pitchFamily="18" charset="0"/>
                <a:cs typeface="Times New Roman" panose="02020603050405020304" pitchFamily="18" charset="0"/>
              </a:rPr>
              <a:t>A </a:t>
            </a:r>
            <a:r>
              <a:rPr lang="en-US" sz="2000" b="0" i="0" dirty="0">
                <a:effectLst/>
                <a:latin typeface="Times New Roman" panose="02020603050405020304" pitchFamily="18" charset="0"/>
                <a:cs typeface="Times New Roman" panose="02020603050405020304" pitchFamily="18" charset="0"/>
              </a:rPr>
              <a:t>separate GSTR-3B must be filed for every GSTIN</a:t>
            </a:r>
          </a:p>
          <a:p>
            <a:pPr algn="l"/>
            <a:endParaRPr lang="en-US" sz="2000" b="0" i="0" dirty="0" smtClean="0">
              <a:effectLst/>
              <a:latin typeface="Times New Roman" panose="02020603050405020304" pitchFamily="18" charset="0"/>
              <a:cs typeface="Times New Roman" panose="02020603050405020304" pitchFamily="18" charset="0"/>
            </a:endParaRPr>
          </a:p>
          <a:p>
            <a:pPr algn="l"/>
            <a:r>
              <a:rPr lang="en-US" sz="2000" b="0" i="0" dirty="0" smtClean="0">
                <a:effectLst/>
                <a:latin typeface="Times New Roman" panose="02020603050405020304" pitchFamily="18" charset="0"/>
                <a:cs typeface="Times New Roman" panose="02020603050405020304" pitchFamily="18" charset="0"/>
              </a:rPr>
              <a:t>The </a:t>
            </a:r>
            <a:r>
              <a:rPr lang="en-US" sz="2000" b="0" i="0" dirty="0">
                <a:effectLst/>
                <a:latin typeface="Times New Roman" panose="02020603050405020304" pitchFamily="18" charset="0"/>
                <a:cs typeface="Times New Roman" panose="02020603050405020304" pitchFamily="18" charset="0"/>
              </a:rPr>
              <a:t>GST liability must be paid on or before the date of filing GSTR-3B, earlier of its due date</a:t>
            </a:r>
          </a:p>
          <a:p>
            <a:pPr algn="l"/>
            <a:endParaRPr lang="en-US" sz="2000" b="0" i="0" dirty="0" smtClean="0">
              <a:effectLst/>
              <a:latin typeface="Times New Roman" panose="02020603050405020304" pitchFamily="18" charset="0"/>
              <a:cs typeface="Times New Roman" panose="02020603050405020304" pitchFamily="18" charset="0"/>
            </a:endParaRPr>
          </a:p>
          <a:p>
            <a:pPr algn="l"/>
            <a:r>
              <a:rPr lang="en-US" sz="2000" b="1" i="0" dirty="0" smtClean="0">
                <a:effectLst/>
                <a:latin typeface="Times New Roman" panose="02020603050405020304" pitchFamily="18" charset="0"/>
                <a:cs typeface="Times New Roman" panose="02020603050405020304" pitchFamily="18" charset="0"/>
              </a:rPr>
              <a:t>The </a:t>
            </a:r>
            <a:r>
              <a:rPr lang="en-US" sz="2000" b="1" i="0" dirty="0">
                <a:effectLst/>
                <a:latin typeface="Times New Roman" panose="02020603050405020304" pitchFamily="18" charset="0"/>
                <a:cs typeface="Times New Roman" panose="02020603050405020304" pitchFamily="18" charset="0"/>
              </a:rPr>
              <a:t>GSTR-3B once filed cannot be </a:t>
            </a:r>
            <a:r>
              <a:rPr lang="en-US" sz="2000" b="1" i="0" dirty="0" smtClean="0">
                <a:effectLst/>
                <a:latin typeface="Times New Roman" panose="02020603050405020304" pitchFamily="18" charset="0"/>
                <a:cs typeface="Times New Roman" panose="02020603050405020304" pitchFamily="18" charset="0"/>
              </a:rPr>
              <a:t>revised, adjustment with the future return is permissible to rectify the error / mistake</a:t>
            </a:r>
            <a:endParaRPr lang="en-US" sz="2000" b="1" i="0" dirty="0">
              <a:effectLst/>
              <a:latin typeface="Times New Roman" panose="02020603050405020304" pitchFamily="18" charset="0"/>
              <a:cs typeface="Times New Roman" panose="02020603050405020304" pitchFamily="18" charset="0"/>
            </a:endParaRPr>
          </a:p>
          <a:p>
            <a:pPr algn="l"/>
            <a:endParaRPr lang="en-US" sz="2000" b="0" i="0" dirty="0" smtClean="0">
              <a:effectLst/>
              <a:latin typeface="Times New Roman" panose="02020603050405020304" pitchFamily="18" charset="0"/>
              <a:cs typeface="Times New Roman" panose="02020603050405020304" pitchFamily="18" charset="0"/>
            </a:endParaRPr>
          </a:p>
          <a:p>
            <a:pPr algn="l"/>
            <a:r>
              <a:rPr lang="en-US" sz="2000" b="0" i="0" dirty="0" smtClean="0">
                <a:effectLst/>
                <a:latin typeface="Times New Roman" panose="02020603050405020304" pitchFamily="18" charset="0"/>
                <a:cs typeface="Times New Roman" panose="02020603050405020304" pitchFamily="18" charset="0"/>
              </a:rPr>
              <a:t>Even </a:t>
            </a:r>
            <a:r>
              <a:rPr lang="en-US" sz="2000" b="0" i="0" dirty="0">
                <a:effectLst/>
                <a:latin typeface="Times New Roman" panose="02020603050405020304" pitchFamily="18" charset="0"/>
                <a:cs typeface="Times New Roman" panose="02020603050405020304" pitchFamily="18" charset="0"/>
              </a:rPr>
              <a:t>in case of a </a:t>
            </a:r>
            <a:r>
              <a:rPr lang="en-US" sz="2000" b="0" i="0" dirty="0" smtClean="0">
                <a:effectLst/>
                <a:latin typeface="Times New Roman" panose="02020603050405020304" pitchFamily="18" charset="0"/>
                <a:cs typeface="Times New Roman" panose="02020603050405020304" pitchFamily="18" charset="0"/>
              </a:rPr>
              <a:t>Zero </a:t>
            </a:r>
            <a:r>
              <a:rPr lang="en-US" sz="2000" b="0" i="0" dirty="0">
                <a:effectLst/>
                <a:latin typeface="Times New Roman" panose="02020603050405020304" pitchFamily="18" charset="0"/>
                <a:cs typeface="Times New Roman" panose="02020603050405020304" pitchFamily="18" charset="0"/>
              </a:rPr>
              <a:t>liability, GSTR-3B must be compulsorily </a:t>
            </a:r>
            <a:r>
              <a:rPr lang="en-US" sz="2000" b="0" i="0" dirty="0" smtClean="0">
                <a:effectLst/>
                <a:latin typeface="Times New Roman" panose="02020603050405020304" pitchFamily="18" charset="0"/>
                <a:cs typeface="Times New Roman" panose="02020603050405020304" pitchFamily="18" charset="0"/>
              </a:rPr>
              <a:t>filed as Nil Return</a:t>
            </a:r>
            <a:endParaRPr lang="en-US" sz="20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7966733"/>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46C8B3-DF08-2DAB-32E2-992A5D687B2D}"/>
              </a:ext>
            </a:extLst>
          </p:cNvPr>
          <p:cNvSpPr txBox="1"/>
          <p:nvPr/>
        </p:nvSpPr>
        <p:spPr>
          <a:xfrm>
            <a:off x="91440" y="3914932"/>
            <a:ext cx="11559303" cy="2677656"/>
          </a:xfrm>
          <a:prstGeom prst="rect">
            <a:avLst/>
          </a:prstGeom>
          <a:noFill/>
        </p:spPr>
        <p:txBody>
          <a:bodyPr wrap="square">
            <a:spAutoFit/>
          </a:bodyPr>
          <a:lstStyle/>
          <a:p>
            <a:pPr algn="l"/>
            <a:r>
              <a:rPr lang="en-US" sz="2000" b="1" i="0" dirty="0">
                <a:effectLst/>
                <a:latin typeface="Times New Roman" panose="02020603050405020304" pitchFamily="18" charset="0"/>
                <a:cs typeface="Times New Roman" panose="02020603050405020304" pitchFamily="18" charset="0"/>
              </a:rPr>
              <a:t>Every person who is registered under GST must file GSTR-3B.</a:t>
            </a:r>
          </a:p>
          <a:p>
            <a:pPr algn="l"/>
            <a:endParaRPr lang="en-US" sz="2000" b="1" i="0" dirty="0">
              <a:effectLst/>
              <a:latin typeface="Times New Roman" panose="02020603050405020304" pitchFamily="18" charset="0"/>
              <a:cs typeface="Times New Roman" panose="02020603050405020304" pitchFamily="18" charset="0"/>
            </a:endParaRPr>
          </a:p>
          <a:p>
            <a:pPr algn="l"/>
            <a:r>
              <a:rPr lang="en-US" sz="2400" b="0" i="0" u="sng" dirty="0">
                <a:solidFill>
                  <a:srgbClr val="FF0000"/>
                </a:solidFill>
                <a:effectLst/>
                <a:latin typeface="Times New Roman" panose="02020603050405020304" pitchFamily="18" charset="0"/>
                <a:cs typeface="Times New Roman" panose="02020603050405020304" pitchFamily="18" charset="0"/>
              </a:rPr>
              <a:t>Following registrants do not have to file GSTR-3B :</a:t>
            </a:r>
          </a:p>
          <a:p>
            <a:pPr algn="l"/>
            <a:endParaRPr lang="en-US" sz="20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Taxpayers registered under the Composition Scheme</a:t>
            </a:r>
          </a:p>
          <a:p>
            <a:pPr algn="l">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Input service distributors</a:t>
            </a:r>
          </a:p>
          <a:p>
            <a:pPr algn="l">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Non-resident suppliers of OIDAR service</a:t>
            </a:r>
          </a:p>
          <a:p>
            <a:pPr algn="l">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Non-resident taxable persons </a:t>
            </a:r>
          </a:p>
        </p:txBody>
      </p:sp>
      <p:sp>
        <p:nvSpPr>
          <p:cNvPr id="7" name="TextBox 6">
            <a:extLst>
              <a:ext uri="{FF2B5EF4-FFF2-40B4-BE49-F238E27FC236}">
                <a16:creationId xmlns:a16="http://schemas.microsoft.com/office/drawing/2014/main" id="{8EC05DD1-2A42-CFEB-497D-1669257713E3}"/>
              </a:ext>
            </a:extLst>
          </p:cNvPr>
          <p:cNvSpPr txBox="1"/>
          <p:nvPr/>
        </p:nvSpPr>
        <p:spPr>
          <a:xfrm>
            <a:off x="235131" y="700279"/>
            <a:ext cx="11795760" cy="523220"/>
          </a:xfrm>
          <a:prstGeom prst="rect">
            <a:avLst/>
          </a:prstGeom>
          <a:noFill/>
        </p:spPr>
        <p:txBody>
          <a:bodyPr wrap="square" rtlCol="0">
            <a:spAutoFit/>
          </a:bodyPr>
          <a:lstStyle/>
          <a:p>
            <a:pPr algn="ctr"/>
            <a:r>
              <a:rPr lang="en-US" sz="2800" b="1" u="sng" dirty="0">
                <a:solidFill>
                  <a:schemeClr val="accent6">
                    <a:lumMod val="75000"/>
                  </a:schemeClr>
                </a:solidFill>
                <a:latin typeface="Times New Roman" panose="02020603050405020304" pitchFamily="18" charset="0"/>
                <a:ea typeface="+mj-ea"/>
                <a:cs typeface="Times New Roman" panose="02020603050405020304" pitchFamily="18" charset="0"/>
              </a:rPr>
              <a:t>Who should file </a:t>
            </a:r>
            <a:r>
              <a:rPr lang="en-US" sz="2800" b="1" u="sng" dirty="0">
                <a:solidFill>
                  <a:schemeClr val="accent6">
                    <a:lumMod val="75000"/>
                  </a:schemeClr>
                </a:solidFill>
                <a:latin typeface="Times New Roman" panose="02020603050405020304" pitchFamily="18" charset="0"/>
                <a:ea typeface="+mj-ea"/>
                <a:cs typeface="Times New Roman" panose="02020603050405020304" pitchFamily="18" charset="0"/>
              </a:rPr>
              <a:t>GSTR-3B</a:t>
            </a:r>
            <a:r>
              <a:rPr lang="en-US" sz="2800" b="1" u="sng" dirty="0">
                <a:solidFill>
                  <a:schemeClr val="accent6">
                    <a:lumMod val="75000"/>
                  </a:schemeClr>
                </a:solidFill>
                <a:latin typeface="Times New Roman" panose="02020603050405020304" pitchFamily="18" charset="0"/>
                <a:ea typeface="+mj-ea"/>
                <a:cs typeface="Times New Roman" panose="02020603050405020304" pitchFamily="18" charset="0"/>
              </a:rPr>
              <a:t>?</a:t>
            </a:r>
          </a:p>
        </p:txBody>
      </p:sp>
      <p:sp>
        <p:nvSpPr>
          <p:cNvPr id="2" name="Rectangle 1"/>
          <p:cNvSpPr/>
          <p:nvPr/>
        </p:nvSpPr>
        <p:spPr>
          <a:xfrm>
            <a:off x="91440" y="1397727"/>
            <a:ext cx="11795760" cy="2535566"/>
          </a:xfrm>
          <a:prstGeom prst="rect">
            <a:avLst/>
          </a:prstGeom>
        </p:spPr>
        <p:txBody>
          <a:bodyPr wrap="square">
            <a:spAutoFit/>
          </a:bodyPr>
          <a:lstStyle/>
          <a:p>
            <a:pPr algn="just">
              <a:lnSpc>
                <a:spcPct val="150000"/>
              </a:lnSpc>
            </a:pPr>
            <a:r>
              <a:rPr lang="en-US" b="1" dirty="0" smtClean="0">
                <a:latin typeface="Times New Roman" panose="02020603050405020304" pitchFamily="18" charset="0"/>
                <a:cs typeface="Times New Roman" panose="02020603050405020304" pitchFamily="18" charset="0"/>
              </a:rPr>
              <a:t>Section 37 Furnishing </a:t>
            </a:r>
            <a:r>
              <a:rPr lang="en-US" b="1" dirty="0">
                <a:latin typeface="Times New Roman" panose="02020603050405020304" pitchFamily="18" charset="0"/>
                <a:cs typeface="Times New Roman" panose="02020603050405020304" pitchFamily="18" charset="0"/>
              </a:rPr>
              <a:t>details of outward </a:t>
            </a:r>
            <a:r>
              <a:rPr lang="en-US" b="1" dirty="0" smtClean="0">
                <a:latin typeface="Times New Roman" panose="02020603050405020304" pitchFamily="18" charset="0"/>
                <a:cs typeface="Times New Roman" panose="02020603050405020304" pitchFamily="18" charset="0"/>
              </a:rPr>
              <a:t>supplies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) Every registered person, other than an Input Service Distributor, a non-resident taxable person and a person paying tax under the provisions of section 10 or section 51 or section 52, shall furnish, electronically, [subject to such conditions and restrictions and] in such form and manner as may be prescribed, the details of outward supplies of goods or services or both effected during a tax period on or before the tenth day of the month succeeding the said tax period and such details [shall, subject to such conditions and restrictions, within such time and in such manner as may be prescribed, be communicated to the recipient of the said supplies] :</a:t>
            </a:r>
            <a:endParaRPr lang="en-US"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94259"/>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705844-B7E0-7686-CD06-6DF170FA82E3}"/>
              </a:ext>
            </a:extLst>
          </p:cNvPr>
          <p:cNvSpPr txBox="1"/>
          <p:nvPr/>
        </p:nvSpPr>
        <p:spPr>
          <a:xfrm>
            <a:off x="463826" y="2167874"/>
            <a:ext cx="11264348" cy="2554545"/>
          </a:xfrm>
          <a:prstGeom prst="rect">
            <a:avLst/>
          </a:prstGeom>
          <a:noFill/>
        </p:spPr>
        <p:txBody>
          <a:bodyPr wrap="square">
            <a:spAutoFit/>
          </a:bodyPr>
          <a:lstStyle/>
          <a:p>
            <a:pPr algn="l"/>
            <a:r>
              <a:rPr lang="en-US" sz="2000" b="1" i="0" dirty="0">
                <a:effectLst/>
                <a:latin typeface="Times New Roman" panose="02020603050405020304" pitchFamily="18" charset="0"/>
                <a:cs typeface="Times New Roman" panose="02020603050405020304" pitchFamily="18" charset="0"/>
              </a:rPr>
              <a:t>Reconciliation of </a:t>
            </a:r>
            <a:r>
              <a:rPr lang="en-US" sz="2000" b="1" i="0" dirty="0" smtClean="0">
                <a:effectLst/>
                <a:latin typeface="Times New Roman" panose="02020603050405020304" pitchFamily="18" charset="0"/>
                <a:cs typeface="Times New Roman" panose="02020603050405020304" pitchFamily="18" charset="0"/>
              </a:rPr>
              <a:t>GSTR-2B </a:t>
            </a:r>
            <a:r>
              <a:rPr lang="en-US" sz="2000" b="1" i="0" dirty="0">
                <a:effectLst/>
                <a:latin typeface="Times New Roman" panose="02020603050405020304" pitchFamily="18" charset="0"/>
                <a:cs typeface="Times New Roman" panose="02020603050405020304" pitchFamily="18" charset="0"/>
              </a:rPr>
              <a:t>(ITC statement for the month) with GSTR-3B is </a:t>
            </a:r>
            <a:r>
              <a:rPr lang="en-US" sz="2000" b="1" i="0" dirty="0" smtClean="0">
                <a:effectLst/>
                <a:latin typeface="Times New Roman" panose="02020603050405020304" pitchFamily="18" charset="0"/>
                <a:cs typeface="Times New Roman" panose="02020603050405020304" pitchFamily="18" charset="0"/>
              </a:rPr>
              <a:t>must to:</a:t>
            </a:r>
            <a:br>
              <a:rPr lang="en-US" sz="2000" b="1" i="0" dirty="0" smtClean="0">
                <a:effectLst/>
                <a:latin typeface="Times New Roman" panose="02020603050405020304" pitchFamily="18" charset="0"/>
                <a:cs typeface="Times New Roman" panose="02020603050405020304" pitchFamily="18" charset="0"/>
              </a:rPr>
            </a:br>
            <a:endParaRPr lang="en-US" sz="2000" b="1" i="0" dirty="0">
              <a:effectLst/>
              <a:latin typeface="Times New Roman" panose="02020603050405020304" pitchFamily="18" charset="0"/>
              <a:cs typeface="Times New Roman" panose="02020603050405020304" pitchFamily="18" charset="0"/>
            </a:endParaRPr>
          </a:p>
          <a:p>
            <a:pPr marL="800100" lvl="1" indent="-342900">
              <a:lnSpc>
                <a:spcPct val="150000"/>
              </a:lnSpc>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Avoid notices </a:t>
            </a:r>
            <a:r>
              <a:rPr lang="en-US" sz="2000" b="0" i="0" dirty="0" smtClean="0">
                <a:effectLst/>
                <a:latin typeface="Times New Roman" panose="02020603050405020304" pitchFamily="18" charset="0"/>
                <a:cs typeface="Times New Roman" panose="02020603050405020304" pitchFamily="18" charset="0"/>
              </a:rPr>
              <a:t>and interest liability due </a:t>
            </a:r>
            <a:r>
              <a:rPr lang="en-US" sz="2000" b="0" i="0" dirty="0">
                <a:effectLst/>
                <a:latin typeface="Times New Roman" panose="02020603050405020304" pitchFamily="18" charset="0"/>
                <a:cs typeface="Times New Roman" panose="02020603050405020304" pitchFamily="18" charset="0"/>
              </a:rPr>
              <a:t>to excess </a:t>
            </a:r>
            <a:r>
              <a:rPr lang="en-US" sz="2000" b="0" i="0" dirty="0" smtClean="0">
                <a:effectLst/>
                <a:latin typeface="Times New Roman" panose="02020603050405020304" pitchFamily="18" charset="0"/>
                <a:cs typeface="Times New Roman" panose="02020603050405020304" pitchFamily="18" charset="0"/>
              </a:rPr>
              <a:t>Input Tax Credit claims </a:t>
            </a:r>
            <a:r>
              <a:rPr lang="en-US" sz="2000" b="0" i="0" dirty="0">
                <a:effectLst/>
                <a:latin typeface="Times New Roman" panose="02020603050405020304" pitchFamily="18" charset="0"/>
                <a:cs typeface="Times New Roman" panose="02020603050405020304" pitchFamily="18" charset="0"/>
              </a:rPr>
              <a:t>in GSTR-3B</a:t>
            </a:r>
          </a:p>
          <a:p>
            <a:pPr marL="800100" lvl="1" indent="-342900">
              <a:lnSpc>
                <a:spcPct val="150000"/>
              </a:lnSpc>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Be informed if any genuine </a:t>
            </a:r>
            <a:r>
              <a:rPr lang="en-US" sz="2000" b="0" i="0" dirty="0" smtClean="0">
                <a:effectLst/>
                <a:latin typeface="Times New Roman" panose="02020603050405020304" pitchFamily="18" charset="0"/>
                <a:cs typeface="Times New Roman" panose="02020603050405020304" pitchFamily="18" charset="0"/>
              </a:rPr>
              <a:t>Input Tax Credit is </a:t>
            </a:r>
            <a:r>
              <a:rPr lang="en-US" sz="2000" b="0" i="0" dirty="0">
                <a:effectLst/>
                <a:latin typeface="Times New Roman" panose="02020603050405020304" pitchFamily="18" charset="0"/>
                <a:cs typeface="Times New Roman" panose="02020603050405020304" pitchFamily="18" charset="0"/>
              </a:rPr>
              <a:t>missed </a:t>
            </a:r>
            <a:r>
              <a:rPr lang="en-US" sz="2000" b="0" i="0" dirty="0" smtClean="0">
                <a:effectLst/>
                <a:latin typeface="Times New Roman" panose="02020603050405020304" pitchFamily="18" charset="0"/>
                <a:cs typeface="Times New Roman" panose="02020603050405020304" pitchFamily="18" charset="0"/>
              </a:rPr>
              <a:t>out and also accounting is pending</a:t>
            </a:r>
            <a:endParaRPr lang="en-US" sz="2000" b="0" i="0" dirty="0">
              <a:effectLst/>
              <a:latin typeface="Times New Roman" panose="02020603050405020304" pitchFamily="18" charset="0"/>
              <a:cs typeface="Times New Roman" panose="02020603050405020304" pitchFamily="18" charset="0"/>
            </a:endParaRPr>
          </a:p>
          <a:p>
            <a:pPr marL="800100" lvl="1" indent="-342900">
              <a:lnSpc>
                <a:spcPct val="150000"/>
              </a:lnSpc>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Nudge the supplier to upload the invoice details in the GSTR-1, if not uploaded</a:t>
            </a:r>
          </a:p>
          <a:p>
            <a:pPr marL="800100" lvl="1" indent="-342900">
              <a:lnSpc>
                <a:spcPct val="150000"/>
              </a:lnSpc>
              <a:buFont typeface="Arial" panose="020B0604020202020204" pitchFamily="34" charset="0"/>
              <a:buChar char="•"/>
            </a:pPr>
            <a:r>
              <a:rPr lang="en-US" sz="2000" b="0" i="0" dirty="0">
                <a:effectLst/>
                <a:latin typeface="Times New Roman" panose="02020603050405020304" pitchFamily="18" charset="0"/>
                <a:cs typeface="Times New Roman" panose="02020603050405020304" pitchFamily="18" charset="0"/>
              </a:rPr>
              <a:t>Stay GST compliant and improve the GST compliance </a:t>
            </a:r>
            <a:r>
              <a:rPr lang="en-US" sz="2000" b="0" i="0" dirty="0" smtClean="0">
                <a:effectLst/>
                <a:latin typeface="Times New Roman" panose="02020603050405020304" pitchFamily="18" charset="0"/>
                <a:cs typeface="Times New Roman" panose="02020603050405020304" pitchFamily="18" charset="0"/>
              </a:rPr>
              <a:t>rating</a:t>
            </a:r>
            <a:endParaRPr lang="en-US" sz="2000" b="0" i="0" dirty="0">
              <a:effectLst/>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823C000-FF81-8100-7221-6F1CC8DED04A}"/>
              </a:ext>
            </a:extLst>
          </p:cNvPr>
          <p:cNvSpPr txBox="1"/>
          <p:nvPr/>
        </p:nvSpPr>
        <p:spPr>
          <a:xfrm>
            <a:off x="463826" y="829396"/>
            <a:ext cx="11880574" cy="584775"/>
          </a:xfrm>
          <a:prstGeom prst="rect">
            <a:avLst/>
          </a:prstGeom>
          <a:noFill/>
        </p:spPr>
        <p:txBody>
          <a:bodyPr wrap="square" rtlCol="0">
            <a:spAutoFit/>
          </a:bodyPr>
          <a:lstStyle/>
          <a:p>
            <a:pPr algn="ctr"/>
            <a:r>
              <a:rPr lang="en-US" sz="3200" b="1" u="sng" dirty="0">
                <a:solidFill>
                  <a:schemeClr val="accent6">
                    <a:lumMod val="75000"/>
                  </a:schemeClr>
                </a:solidFill>
                <a:latin typeface="Times New Roman" panose="02020603050405020304" pitchFamily="18" charset="0"/>
                <a:ea typeface="+mj-ea"/>
                <a:cs typeface="Times New Roman" panose="02020603050405020304" pitchFamily="18" charset="0"/>
              </a:rPr>
              <a:t>GSTR-3B vs </a:t>
            </a:r>
            <a:r>
              <a:rPr lang="en-US" sz="3200" b="1" u="sng" dirty="0">
                <a:solidFill>
                  <a:schemeClr val="accent6">
                    <a:lumMod val="75000"/>
                  </a:schemeClr>
                </a:solidFill>
                <a:latin typeface="Times New Roman" panose="02020603050405020304" pitchFamily="18" charset="0"/>
                <a:ea typeface="+mj-ea"/>
                <a:cs typeface="Times New Roman" panose="02020603050405020304" pitchFamily="18" charset="0"/>
              </a:rPr>
              <a:t>GSTR-2B</a:t>
            </a:r>
            <a:r>
              <a:rPr lang="en-US" sz="3200" b="1" u="sng" dirty="0">
                <a:solidFill>
                  <a:schemeClr val="accent6">
                    <a:lumMod val="75000"/>
                  </a:schemeClr>
                </a:solidFill>
                <a:latin typeface="Times New Roman" panose="02020603050405020304" pitchFamily="18" charset="0"/>
                <a:ea typeface="+mj-ea"/>
                <a:cs typeface="Times New Roman" panose="02020603050405020304" pitchFamily="18" charset="0"/>
              </a:rPr>
              <a:t>: </a:t>
            </a:r>
            <a:r>
              <a:rPr lang="en-US" sz="3200" b="1" u="sng" dirty="0">
                <a:solidFill>
                  <a:schemeClr val="accent6">
                    <a:lumMod val="75000"/>
                  </a:schemeClr>
                </a:solidFill>
                <a:latin typeface="Times New Roman" panose="02020603050405020304" pitchFamily="18" charset="0"/>
                <a:ea typeface="+mj-ea"/>
                <a:cs typeface="Times New Roman" panose="02020603050405020304" pitchFamily="18" charset="0"/>
              </a:rPr>
              <a:t>Comparison</a:t>
            </a:r>
            <a:endParaRPr lang="en-US" sz="3200" b="1" u="sng" dirty="0">
              <a:solidFill>
                <a:schemeClr val="accent6">
                  <a:lumMod val="75000"/>
                </a:schemeClr>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708335786"/>
      </p:ext>
    </p:extLst>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p:cNvSpPr>
          <p:nvPr/>
        </p:nvSpPr>
        <p:spPr>
          <a:xfrm>
            <a:off x="169817" y="748482"/>
            <a:ext cx="12022183" cy="455381"/>
          </a:xfrm>
          <a:prstGeom prst="rect">
            <a:avLst/>
          </a:prstGeom>
        </p:spPr>
        <p:txBody>
          <a:bodyPr/>
          <a:lstStyle>
            <a:defPPr>
              <a:defRPr lang="en-US"/>
            </a:defPPr>
            <a:lvl1pPr algn="ctr">
              <a:lnSpc>
                <a:spcPct val="90000"/>
              </a:lnSpc>
              <a:spcBef>
                <a:spcPct val="0"/>
              </a:spcBef>
              <a:buNone/>
              <a:defRPr sz="3200">
                <a:solidFill>
                  <a:srgbClr val="FF0000"/>
                </a:solidFill>
                <a:latin typeface="Times New Roman" panose="02020603050405020304" pitchFamily="18" charset="0"/>
                <a:ea typeface="+mj-ea"/>
                <a:cs typeface="Times New Roman" panose="02020603050405020304" pitchFamily="18" charset="0"/>
              </a:defRPr>
            </a:lvl1pPr>
          </a:lstStyle>
          <a:p>
            <a:r>
              <a:rPr lang="en-US" b="1" u="sng" dirty="0">
                <a:solidFill>
                  <a:schemeClr val="accent6">
                    <a:lumMod val="75000"/>
                  </a:schemeClr>
                </a:solidFill>
              </a:rPr>
              <a:t>Impact on wrong classification</a:t>
            </a:r>
            <a:endParaRPr lang="en-IN" b="1" u="sng" dirty="0">
              <a:solidFill>
                <a:schemeClr val="accent6">
                  <a:lumMod val="75000"/>
                </a:schemeClr>
              </a:solidFill>
            </a:endParaRPr>
          </a:p>
        </p:txBody>
      </p:sp>
      <p:graphicFrame>
        <p:nvGraphicFramePr>
          <p:cNvPr id="3" name="object 3"/>
          <p:cNvGraphicFramePr>
            <a:graphicFrameLocks noGrp="1"/>
          </p:cNvGraphicFramePr>
          <p:nvPr>
            <p:extLst>
              <p:ext uri="{D42A27DB-BD31-4B8C-83A1-F6EECF244321}">
                <p14:modId xmlns:p14="http://schemas.microsoft.com/office/powerpoint/2010/main" val="2256758136"/>
              </p:ext>
            </p:extLst>
          </p:nvPr>
        </p:nvGraphicFramePr>
        <p:xfrm>
          <a:off x="888271" y="1425931"/>
          <a:ext cx="10624459" cy="3129174"/>
        </p:xfrm>
        <a:graphic>
          <a:graphicData uri="http://schemas.openxmlformats.org/drawingml/2006/table">
            <a:tbl>
              <a:tblPr firstRow="1" bandRow="1">
                <a:tableStyleId>{2D5ABB26-0587-4C30-8999-92F81FD0307C}</a:tableStyleId>
              </a:tblPr>
              <a:tblGrid>
                <a:gridCol w="1683285">
                  <a:extLst>
                    <a:ext uri="{9D8B030D-6E8A-4147-A177-3AD203B41FA5}">
                      <a16:colId xmlns:a16="http://schemas.microsoft.com/office/drawing/2014/main" val="20000"/>
                    </a:ext>
                  </a:extLst>
                </a:gridCol>
                <a:gridCol w="4204405">
                  <a:extLst>
                    <a:ext uri="{9D8B030D-6E8A-4147-A177-3AD203B41FA5}">
                      <a16:colId xmlns:a16="http://schemas.microsoft.com/office/drawing/2014/main" val="20001"/>
                    </a:ext>
                  </a:extLst>
                </a:gridCol>
                <a:gridCol w="4736769">
                  <a:extLst>
                    <a:ext uri="{9D8B030D-6E8A-4147-A177-3AD203B41FA5}">
                      <a16:colId xmlns:a16="http://schemas.microsoft.com/office/drawing/2014/main" val="20002"/>
                    </a:ext>
                  </a:extLst>
                </a:gridCol>
              </a:tblGrid>
              <a:tr h="413092">
                <a:tc>
                  <a:txBody>
                    <a:bodyPr/>
                    <a:lstStyle/>
                    <a:p>
                      <a:pPr marL="91440">
                        <a:lnSpc>
                          <a:spcPct val="100000"/>
                        </a:lnSpc>
                        <a:spcBef>
                          <a:spcPts val="1000"/>
                        </a:spcBef>
                      </a:pPr>
                      <a:r>
                        <a:rPr sz="1800" b="1" spc="-10" dirty="0">
                          <a:solidFill>
                            <a:srgbClr val="FFFFFF"/>
                          </a:solidFill>
                          <a:latin typeface="Calibri"/>
                          <a:cs typeface="Calibri"/>
                        </a:rPr>
                        <a:t>Particulars</a:t>
                      </a:r>
                      <a:endParaRPr sz="1800" dirty="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tc>
                  <a:txBody>
                    <a:bodyPr/>
                    <a:lstStyle/>
                    <a:p>
                      <a:pPr algn="ctr">
                        <a:lnSpc>
                          <a:spcPct val="100000"/>
                        </a:lnSpc>
                        <a:spcBef>
                          <a:spcPts val="1000"/>
                        </a:spcBef>
                      </a:pPr>
                      <a:r>
                        <a:rPr sz="1800" b="1" dirty="0">
                          <a:solidFill>
                            <a:srgbClr val="FFFFFF"/>
                          </a:solidFill>
                          <a:latin typeface="Calibri"/>
                          <a:cs typeface="Calibri"/>
                        </a:rPr>
                        <a:t>Goods</a:t>
                      </a:r>
                      <a:endParaRPr sz="1800" dirty="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tc>
                  <a:txBody>
                    <a:bodyPr/>
                    <a:lstStyle/>
                    <a:p>
                      <a:pPr marL="1270" algn="ctr">
                        <a:lnSpc>
                          <a:spcPct val="100000"/>
                        </a:lnSpc>
                        <a:spcBef>
                          <a:spcPts val="1000"/>
                        </a:spcBef>
                      </a:pPr>
                      <a:r>
                        <a:rPr sz="1800" b="1" dirty="0">
                          <a:solidFill>
                            <a:srgbClr val="FFFFFF"/>
                          </a:solidFill>
                          <a:latin typeface="Calibri"/>
                          <a:cs typeface="Calibri"/>
                        </a:rPr>
                        <a:t>Services</a:t>
                      </a:r>
                      <a:endParaRPr sz="1800" dirty="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extLst>
                  <a:ext uri="{0D108BD9-81ED-4DB2-BD59-A6C34878D82A}">
                    <a16:rowId xmlns:a16="http://schemas.microsoft.com/office/drawing/2014/main" val="10000"/>
                  </a:ext>
                </a:extLst>
              </a:tr>
              <a:tr h="891605">
                <a:tc>
                  <a:txBody>
                    <a:bodyPr/>
                    <a:lstStyle/>
                    <a:p>
                      <a:pPr marL="91440">
                        <a:lnSpc>
                          <a:spcPct val="100000"/>
                        </a:lnSpc>
                        <a:spcBef>
                          <a:spcPts val="1000"/>
                        </a:spcBef>
                      </a:pPr>
                      <a:r>
                        <a:rPr sz="1800" spc="-10" dirty="0">
                          <a:latin typeface="Calibri"/>
                          <a:cs typeface="Calibri"/>
                        </a:rPr>
                        <a:t>Description</a:t>
                      </a:r>
                      <a:endParaRPr sz="1800" dirty="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140460" marR="120650" indent="-1013460">
                        <a:lnSpc>
                          <a:spcPts val="3240"/>
                        </a:lnSpc>
                        <a:spcBef>
                          <a:spcPts val="210"/>
                        </a:spcBef>
                      </a:pPr>
                      <a:r>
                        <a:rPr sz="1800" dirty="0">
                          <a:latin typeface="Calibri"/>
                          <a:cs typeface="Calibri"/>
                        </a:rPr>
                        <a:t>Ice</a:t>
                      </a:r>
                      <a:r>
                        <a:rPr sz="1800" spc="-5" dirty="0">
                          <a:latin typeface="Calibri"/>
                          <a:cs typeface="Calibri"/>
                        </a:rPr>
                        <a:t> </a:t>
                      </a:r>
                      <a:r>
                        <a:rPr sz="1800" spc="-10" dirty="0">
                          <a:latin typeface="Calibri"/>
                          <a:cs typeface="Calibri"/>
                        </a:rPr>
                        <a:t>cream</a:t>
                      </a:r>
                      <a:r>
                        <a:rPr sz="1800" spc="10" dirty="0">
                          <a:latin typeface="Calibri"/>
                          <a:cs typeface="Calibri"/>
                        </a:rPr>
                        <a:t> </a:t>
                      </a:r>
                      <a:r>
                        <a:rPr sz="1800" dirty="0">
                          <a:latin typeface="Calibri"/>
                          <a:cs typeface="Calibri"/>
                        </a:rPr>
                        <a:t>and</a:t>
                      </a:r>
                      <a:r>
                        <a:rPr sz="1800" spc="10" dirty="0">
                          <a:latin typeface="Calibri"/>
                          <a:cs typeface="Calibri"/>
                        </a:rPr>
                        <a:t> </a:t>
                      </a:r>
                      <a:r>
                        <a:rPr sz="1800" spc="-5" dirty="0">
                          <a:latin typeface="Calibri"/>
                          <a:cs typeface="Calibri"/>
                        </a:rPr>
                        <a:t>other</a:t>
                      </a:r>
                      <a:r>
                        <a:rPr sz="1800" dirty="0">
                          <a:latin typeface="Calibri"/>
                          <a:cs typeface="Calibri"/>
                        </a:rPr>
                        <a:t> </a:t>
                      </a:r>
                      <a:r>
                        <a:rPr sz="1800" spc="-5" dirty="0">
                          <a:latin typeface="Calibri"/>
                          <a:cs typeface="Calibri"/>
                        </a:rPr>
                        <a:t>edible</a:t>
                      </a:r>
                      <a:r>
                        <a:rPr sz="1800" spc="5" dirty="0">
                          <a:latin typeface="Calibri"/>
                          <a:cs typeface="Calibri"/>
                        </a:rPr>
                        <a:t> </a:t>
                      </a:r>
                      <a:r>
                        <a:rPr sz="1800" spc="-5" dirty="0">
                          <a:latin typeface="Calibri"/>
                          <a:cs typeface="Calibri"/>
                        </a:rPr>
                        <a:t>ice,</a:t>
                      </a:r>
                      <a:r>
                        <a:rPr sz="1800" spc="15" dirty="0">
                          <a:latin typeface="Calibri"/>
                          <a:cs typeface="Calibri"/>
                        </a:rPr>
                        <a:t> </a:t>
                      </a:r>
                      <a:r>
                        <a:rPr sz="1800" spc="-5" dirty="0">
                          <a:latin typeface="Calibri"/>
                          <a:cs typeface="Calibri"/>
                        </a:rPr>
                        <a:t>whether</a:t>
                      </a:r>
                      <a:r>
                        <a:rPr sz="1800" spc="10" dirty="0">
                          <a:latin typeface="Calibri"/>
                          <a:cs typeface="Calibri"/>
                        </a:rPr>
                        <a:t> </a:t>
                      </a:r>
                      <a:r>
                        <a:rPr sz="1800" spc="-5" dirty="0">
                          <a:latin typeface="Calibri"/>
                          <a:cs typeface="Calibri"/>
                        </a:rPr>
                        <a:t>or </a:t>
                      </a:r>
                      <a:r>
                        <a:rPr sz="1800" spc="-395" dirty="0">
                          <a:latin typeface="Calibri"/>
                          <a:cs typeface="Calibri"/>
                        </a:rPr>
                        <a:t> </a:t>
                      </a:r>
                      <a:r>
                        <a:rPr sz="1800" spc="-5" dirty="0">
                          <a:latin typeface="Calibri"/>
                          <a:cs typeface="Calibri"/>
                        </a:rPr>
                        <a:t>not</a:t>
                      </a:r>
                      <a:r>
                        <a:rPr sz="1800" dirty="0">
                          <a:latin typeface="Calibri"/>
                          <a:cs typeface="Calibri"/>
                        </a:rPr>
                        <a:t> </a:t>
                      </a:r>
                      <a:r>
                        <a:rPr sz="1800" spc="-10" dirty="0">
                          <a:latin typeface="Calibri"/>
                          <a:cs typeface="Calibri"/>
                        </a:rPr>
                        <a:t>containing</a:t>
                      </a:r>
                      <a:r>
                        <a:rPr sz="1800" spc="10" dirty="0">
                          <a:latin typeface="Calibri"/>
                          <a:cs typeface="Calibri"/>
                        </a:rPr>
                        <a:t> </a:t>
                      </a:r>
                      <a:r>
                        <a:rPr sz="1800" spc="-15" dirty="0">
                          <a:latin typeface="Calibri"/>
                          <a:cs typeface="Calibri"/>
                        </a:rPr>
                        <a:t>cocoa</a:t>
                      </a:r>
                      <a:endParaRPr sz="1800" dirty="0">
                        <a:latin typeface="Calibri"/>
                        <a:cs typeface="Calibri"/>
                      </a:endParaRPr>
                    </a:p>
                  </a:txBody>
                  <a:tcPr marL="0" marR="0" marT="266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38760">
                        <a:lnSpc>
                          <a:spcPct val="100000"/>
                        </a:lnSpc>
                        <a:spcBef>
                          <a:spcPts val="1000"/>
                        </a:spcBef>
                      </a:pPr>
                      <a:r>
                        <a:rPr sz="1800" spc="-10" dirty="0">
                          <a:latin typeface="Calibri"/>
                          <a:cs typeface="Calibri"/>
                        </a:rPr>
                        <a:t>(ii)</a:t>
                      </a:r>
                      <a:r>
                        <a:rPr sz="1800" spc="20" dirty="0">
                          <a:latin typeface="Calibri"/>
                          <a:cs typeface="Calibri"/>
                        </a:rPr>
                        <a:t> </a:t>
                      </a:r>
                      <a:r>
                        <a:rPr sz="1800" spc="-5" dirty="0">
                          <a:latin typeface="Calibri"/>
                          <a:cs typeface="Calibri"/>
                        </a:rPr>
                        <a:t>Supply of</a:t>
                      </a:r>
                      <a:r>
                        <a:rPr sz="1800" spc="10" dirty="0">
                          <a:latin typeface="Calibri"/>
                          <a:cs typeface="Calibri"/>
                        </a:rPr>
                        <a:t> </a:t>
                      </a:r>
                      <a:r>
                        <a:rPr sz="1800" spc="-15" dirty="0">
                          <a:latin typeface="Calibri"/>
                          <a:cs typeface="Calibri"/>
                        </a:rPr>
                        <a:t>‘restaurant</a:t>
                      </a:r>
                      <a:r>
                        <a:rPr sz="1800" dirty="0">
                          <a:latin typeface="Calibri"/>
                          <a:cs typeface="Calibri"/>
                        </a:rPr>
                        <a:t> </a:t>
                      </a:r>
                      <a:r>
                        <a:rPr sz="1800" spc="-5" dirty="0">
                          <a:latin typeface="Calibri"/>
                          <a:cs typeface="Calibri"/>
                        </a:rPr>
                        <a:t>service‘</a:t>
                      </a:r>
                      <a:r>
                        <a:rPr sz="1800" dirty="0">
                          <a:latin typeface="Calibri"/>
                          <a:cs typeface="Calibri"/>
                        </a:rPr>
                        <a:t> </a:t>
                      </a:r>
                      <a:r>
                        <a:rPr sz="1800" spc="-5" dirty="0">
                          <a:latin typeface="Calibri"/>
                          <a:cs typeface="Calibri"/>
                        </a:rPr>
                        <a:t>other</a:t>
                      </a:r>
                      <a:r>
                        <a:rPr sz="1800" spc="5" dirty="0">
                          <a:latin typeface="Calibri"/>
                          <a:cs typeface="Calibri"/>
                        </a:rPr>
                        <a:t> </a:t>
                      </a:r>
                      <a:r>
                        <a:rPr sz="1800" dirty="0">
                          <a:latin typeface="Calibri"/>
                          <a:cs typeface="Calibri"/>
                        </a:rPr>
                        <a:t>than</a:t>
                      </a:r>
                      <a:r>
                        <a:rPr sz="1800" spc="15" dirty="0">
                          <a:latin typeface="Calibri"/>
                          <a:cs typeface="Calibri"/>
                        </a:rPr>
                        <a:t> </a:t>
                      </a:r>
                      <a:r>
                        <a:rPr sz="1800" spc="-10" dirty="0">
                          <a:latin typeface="Calibri"/>
                          <a:cs typeface="Calibri"/>
                        </a:rPr>
                        <a:t>at</a:t>
                      </a:r>
                      <a:endParaRPr sz="1800" dirty="0">
                        <a:latin typeface="Calibri"/>
                        <a:cs typeface="Calibri"/>
                      </a:endParaRPr>
                    </a:p>
                    <a:p>
                      <a:pPr marL="234950" algn="ctr">
                        <a:lnSpc>
                          <a:spcPct val="100000"/>
                        </a:lnSpc>
                        <a:spcBef>
                          <a:spcPts val="1080"/>
                        </a:spcBef>
                      </a:pPr>
                      <a:r>
                        <a:rPr sz="1800" spc="-10" dirty="0">
                          <a:latin typeface="Calibri"/>
                          <a:cs typeface="Calibri"/>
                        </a:rPr>
                        <a:t>‘specified</a:t>
                      </a:r>
                      <a:r>
                        <a:rPr sz="1800" spc="-5" dirty="0">
                          <a:latin typeface="Calibri"/>
                          <a:cs typeface="Calibri"/>
                        </a:rPr>
                        <a:t> </a:t>
                      </a:r>
                      <a:r>
                        <a:rPr sz="1800" spc="-10" dirty="0" smtClean="0">
                          <a:latin typeface="Calibri"/>
                          <a:cs typeface="Calibri"/>
                        </a:rPr>
                        <a:t>premises</a:t>
                      </a: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413092">
                <a:tc>
                  <a:txBody>
                    <a:bodyPr/>
                    <a:lstStyle/>
                    <a:p>
                      <a:pPr marL="91440">
                        <a:lnSpc>
                          <a:spcPct val="100000"/>
                        </a:lnSpc>
                        <a:spcBef>
                          <a:spcPts val="1000"/>
                        </a:spcBef>
                      </a:pPr>
                      <a:r>
                        <a:rPr sz="1800" dirty="0">
                          <a:latin typeface="Calibri"/>
                          <a:cs typeface="Calibri"/>
                        </a:rPr>
                        <a:t>Not.</a:t>
                      </a:r>
                      <a:r>
                        <a:rPr sz="1800" spc="-45" dirty="0">
                          <a:latin typeface="Calibri"/>
                          <a:cs typeface="Calibri"/>
                        </a:rPr>
                        <a:t> </a:t>
                      </a:r>
                      <a:r>
                        <a:rPr sz="1800" dirty="0">
                          <a:latin typeface="Calibri"/>
                          <a:cs typeface="Calibri"/>
                        </a:rPr>
                        <a:t>No.</a:t>
                      </a: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000"/>
                        </a:spcBef>
                      </a:pPr>
                      <a:r>
                        <a:rPr sz="1800" dirty="0">
                          <a:latin typeface="Calibri"/>
                          <a:cs typeface="Calibri"/>
                        </a:rPr>
                        <a:t>1/2017-CT</a:t>
                      </a: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445" algn="ctr">
                        <a:lnSpc>
                          <a:spcPct val="100000"/>
                        </a:lnSpc>
                        <a:spcBef>
                          <a:spcPts val="1000"/>
                        </a:spcBef>
                      </a:pPr>
                      <a:r>
                        <a:rPr sz="1800" dirty="0">
                          <a:latin typeface="Calibri"/>
                          <a:cs typeface="Calibri"/>
                        </a:rPr>
                        <a:t>11/2017-CT</a:t>
                      </a: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439521">
                <a:tc>
                  <a:txBody>
                    <a:bodyPr/>
                    <a:lstStyle/>
                    <a:p>
                      <a:pPr marL="91440">
                        <a:lnSpc>
                          <a:spcPct val="100000"/>
                        </a:lnSpc>
                        <a:spcBef>
                          <a:spcPts val="1000"/>
                        </a:spcBef>
                      </a:pPr>
                      <a:r>
                        <a:rPr sz="1800" spc="-15" dirty="0">
                          <a:latin typeface="Calibri"/>
                          <a:cs typeface="Calibri"/>
                        </a:rPr>
                        <a:t>Rate</a:t>
                      </a:r>
                      <a:endParaRPr sz="180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00"/>
                        </a:spcBef>
                      </a:pPr>
                      <a:r>
                        <a:rPr sz="1800" spc="-5" dirty="0">
                          <a:latin typeface="Calibri"/>
                          <a:cs typeface="Calibri"/>
                        </a:rPr>
                        <a:t>18</a:t>
                      </a:r>
                      <a:r>
                        <a:rPr sz="1800" spc="-5" dirty="0" smtClean="0">
                          <a:latin typeface="Calibri"/>
                          <a:cs typeface="Calibri"/>
                        </a:rPr>
                        <a:t>%</a:t>
                      </a:r>
                      <a:endParaRPr sz="1800" dirty="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1000"/>
                        </a:spcBef>
                      </a:pPr>
                      <a:r>
                        <a:rPr sz="1800" spc="-5" dirty="0">
                          <a:latin typeface="Calibri"/>
                          <a:cs typeface="Calibri"/>
                        </a:rPr>
                        <a:t>5</a:t>
                      </a:r>
                      <a:r>
                        <a:rPr sz="1800" spc="-5" dirty="0" smtClean="0">
                          <a:latin typeface="Calibri"/>
                          <a:cs typeface="Calibri"/>
                        </a:rPr>
                        <a:t>%</a:t>
                      </a:r>
                      <a:endParaRPr sz="1800" dirty="0">
                        <a:latin typeface="Calibri"/>
                        <a:cs typeface="Calibri"/>
                      </a:endParaRPr>
                    </a:p>
                  </a:txBody>
                  <a:tcPr marL="0" marR="0" marT="127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971864">
                <a:tc>
                  <a:txBody>
                    <a:bodyPr/>
                    <a:lstStyle/>
                    <a:p>
                      <a:pPr marL="91440">
                        <a:lnSpc>
                          <a:spcPct val="100000"/>
                        </a:lnSpc>
                        <a:spcBef>
                          <a:spcPts val="1005"/>
                        </a:spcBef>
                      </a:pPr>
                      <a:r>
                        <a:rPr sz="1800" spc="-5" dirty="0">
                          <a:latin typeface="Calibri"/>
                          <a:cs typeface="Calibri"/>
                        </a:rPr>
                        <a:t>Heading</a:t>
                      </a:r>
                      <a:r>
                        <a:rPr sz="1800" dirty="0">
                          <a:latin typeface="Calibri"/>
                          <a:cs typeface="Calibri"/>
                        </a:rPr>
                        <a:t> /</a:t>
                      </a:r>
                      <a:r>
                        <a:rPr sz="1800" spc="-25" dirty="0">
                          <a:latin typeface="Calibri"/>
                          <a:cs typeface="Calibri"/>
                        </a:rPr>
                        <a:t> </a:t>
                      </a:r>
                      <a:r>
                        <a:rPr sz="1800" spc="-10" dirty="0">
                          <a:latin typeface="Calibri"/>
                          <a:cs typeface="Calibri"/>
                        </a:rPr>
                        <a:t>SAC</a:t>
                      </a:r>
                      <a:endParaRPr sz="1800" dirty="0">
                        <a:latin typeface="Calibri"/>
                        <a:cs typeface="Calibri"/>
                      </a:endParaRPr>
                    </a:p>
                  </a:txBody>
                  <a:tcPr marL="0" marR="0" marT="127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05"/>
                        </a:spcBef>
                      </a:pPr>
                      <a:r>
                        <a:rPr sz="1800" dirty="0">
                          <a:latin typeface="Calibri"/>
                          <a:cs typeface="Calibri"/>
                        </a:rPr>
                        <a:t>2105</a:t>
                      </a:r>
                      <a:r>
                        <a:rPr sz="1800" spc="-25" dirty="0">
                          <a:latin typeface="Calibri"/>
                          <a:cs typeface="Calibri"/>
                        </a:rPr>
                        <a:t> </a:t>
                      </a:r>
                      <a:r>
                        <a:rPr sz="1800" dirty="0">
                          <a:latin typeface="Calibri"/>
                          <a:cs typeface="Calibri"/>
                        </a:rPr>
                        <a:t>00</a:t>
                      </a:r>
                      <a:r>
                        <a:rPr sz="1800" spc="-30" dirty="0">
                          <a:latin typeface="Calibri"/>
                          <a:cs typeface="Calibri"/>
                        </a:rPr>
                        <a:t> </a:t>
                      </a:r>
                      <a:r>
                        <a:rPr sz="1800" dirty="0">
                          <a:latin typeface="Calibri"/>
                          <a:cs typeface="Calibri"/>
                        </a:rPr>
                        <a:t>00</a:t>
                      </a:r>
                    </a:p>
                  </a:txBody>
                  <a:tcPr marL="0" marR="0" marT="127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14475" marR="429259" indent="-1077595">
                        <a:lnSpc>
                          <a:spcPts val="3240"/>
                        </a:lnSpc>
                        <a:spcBef>
                          <a:spcPts val="215"/>
                        </a:spcBef>
                      </a:pPr>
                      <a:r>
                        <a:rPr sz="1800" spc="-5" dirty="0">
                          <a:latin typeface="Calibri"/>
                          <a:cs typeface="Calibri"/>
                        </a:rPr>
                        <a:t>Heading</a:t>
                      </a:r>
                      <a:r>
                        <a:rPr sz="1800" spc="20" dirty="0">
                          <a:latin typeface="Calibri"/>
                          <a:cs typeface="Calibri"/>
                        </a:rPr>
                        <a:t> </a:t>
                      </a:r>
                      <a:r>
                        <a:rPr sz="1800" dirty="0">
                          <a:latin typeface="Calibri"/>
                          <a:cs typeface="Calibri"/>
                        </a:rPr>
                        <a:t>9963 </a:t>
                      </a:r>
                      <a:r>
                        <a:rPr sz="1800" spc="-10" dirty="0">
                          <a:latin typeface="Calibri"/>
                          <a:cs typeface="Calibri"/>
                        </a:rPr>
                        <a:t>(Accommodation,</a:t>
                      </a:r>
                      <a:r>
                        <a:rPr sz="1800" spc="10" dirty="0">
                          <a:latin typeface="Calibri"/>
                          <a:cs typeface="Calibri"/>
                        </a:rPr>
                        <a:t> </a:t>
                      </a:r>
                      <a:r>
                        <a:rPr sz="1800" spc="-15" dirty="0">
                          <a:latin typeface="Calibri"/>
                          <a:cs typeface="Calibri"/>
                        </a:rPr>
                        <a:t>food</a:t>
                      </a:r>
                      <a:r>
                        <a:rPr sz="1800" spc="10" dirty="0">
                          <a:latin typeface="Calibri"/>
                          <a:cs typeface="Calibri"/>
                        </a:rPr>
                        <a:t> </a:t>
                      </a:r>
                      <a:r>
                        <a:rPr sz="1800" dirty="0">
                          <a:latin typeface="Calibri"/>
                          <a:cs typeface="Calibri"/>
                        </a:rPr>
                        <a:t>and </a:t>
                      </a:r>
                      <a:r>
                        <a:rPr sz="1800" spc="-395" dirty="0">
                          <a:latin typeface="Calibri"/>
                          <a:cs typeface="Calibri"/>
                        </a:rPr>
                        <a:t> </a:t>
                      </a:r>
                      <a:r>
                        <a:rPr sz="1800" spc="-10" dirty="0">
                          <a:latin typeface="Calibri"/>
                          <a:cs typeface="Calibri"/>
                        </a:rPr>
                        <a:t>Beverage</a:t>
                      </a:r>
                      <a:r>
                        <a:rPr sz="1800" spc="-15" dirty="0">
                          <a:latin typeface="Calibri"/>
                          <a:cs typeface="Calibri"/>
                        </a:rPr>
                        <a:t> </a:t>
                      </a:r>
                      <a:r>
                        <a:rPr sz="1800" dirty="0">
                          <a:latin typeface="Calibri"/>
                          <a:cs typeface="Calibri"/>
                        </a:rPr>
                        <a:t>services)</a:t>
                      </a:r>
                    </a:p>
                  </a:txBody>
                  <a:tcPr marL="0" marR="0" marT="273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bl>
          </a:graphicData>
        </a:graphic>
      </p:graphicFrame>
      <p:sp>
        <p:nvSpPr>
          <p:cNvPr id="4" name="Rectangle 3"/>
          <p:cNvSpPr/>
          <p:nvPr/>
        </p:nvSpPr>
        <p:spPr>
          <a:xfrm>
            <a:off x="849084" y="4933483"/>
            <a:ext cx="10755089" cy="1477328"/>
          </a:xfrm>
          <a:prstGeom prst="rect">
            <a:avLst/>
          </a:prstGeom>
        </p:spPr>
        <p:txBody>
          <a:bodyPr wrap="square">
            <a:spAutoFit/>
          </a:bodyPr>
          <a:lstStyle/>
          <a:p>
            <a:pPr algn="just"/>
            <a:r>
              <a:rPr lang="pt-BR" spc="70" dirty="0">
                <a:solidFill>
                  <a:srgbClr val="0D0D0D"/>
                </a:solidFill>
                <a:latin typeface="Calibri Light"/>
                <a:cs typeface="Calibri Light"/>
              </a:rPr>
              <a:t>CIRCULAR</a:t>
            </a:r>
            <a:r>
              <a:rPr lang="pt-BR" spc="180" dirty="0">
                <a:solidFill>
                  <a:srgbClr val="0D0D0D"/>
                </a:solidFill>
                <a:latin typeface="Calibri Light"/>
                <a:cs typeface="Calibri Light"/>
              </a:rPr>
              <a:t> </a:t>
            </a:r>
            <a:r>
              <a:rPr lang="pt-BR" spc="35" dirty="0">
                <a:solidFill>
                  <a:srgbClr val="0D0D0D"/>
                </a:solidFill>
                <a:latin typeface="Calibri Light"/>
                <a:cs typeface="Calibri Light"/>
              </a:rPr>
              <a:t>NO.</a:t>
            </a:r>
            <a:r>
              <a:rPr lang="pt-BR" spc="245" dirty="0">
                <a:solidFill>
                  <a:srgbClr val="0D0D0D"/>
                </a:solidFill>
                <a:latin typeface="Calibri Light"/>
                <a:cs typeface="Calibri Light"/>
              </a:rPr>
              <a:t> </a:t>
            </a:r>
            <a:r>
              <a:rPr lang="pt-BR" spc="55" dirty="0">
                <a:solidFill>
                  <a:srgbClr val="0D0D0D"/>
                </a:solidFill>
                <a:latin typeface="Calibri Light"/>
                <a:cs typeface="Calibri Light"/>
              </a:rPr>
              <a:t>164</a:t>
            </a:r>
            <a:r>
              <a:rPr lang="pt-BR" spc="190" dirty="0">
                <a:solidFill>
                  <a:srgbClr val="0D0D0D"/>
                </a:solidFill>
                <a:latin typeface="Calibri Light"/>
                <a:cs typeface="Calibri Light"/>
              </a:rPr>
              <a:t> </a:t>
            </a:r>
            <a:r>
              <a:rPr lang="pt-BR" spc="55" dirty="0">
                <a:solidFill>
                  <a:srgbClr val="0D0D0D"/>
                </a:solidFill>
                <a:latin typeface="Calibri Light"/>
                <a:cs typeface="Calibri Light"/>
              </a:rPr>
              <a:t>/20</a:t>
            </a:r>
            <a:r>
              <a:rPr lang="pt-BR" spc="190" dirty="0">
                <a:solidFill>
                  <a:srgbClr val="0D0D0D"/>
                </a:solidFill>
                <a:latin typeface="Calibri Light"/>
                <a:cs typeface="Calibri Light"/>
              </a:rPr>
              <a:t> </a:t>
            </a:r>
            <a:r>
              <a:rPr lang="pt-BR" spc="85" dirty="0">
                <a:solidFill>
                  <a:srgbClr val="0D0D0D"/>
                </a:solidFill>
                <a:latin typeface="Calibri Light"/>
                <a:cs typeface="Calibri Light"/>
              </a:rPr>
              <a:t>/</a:t>
            </a:r>
            <a:r>
              <a:rPr lang="pt-BR" spc="85" dirty="0" smtClean="0">
                <a:solidFill>
                  <a:srgbClr val="0D0D0D"/>
                </a:solidFill>
                <a:latin typeface="Calibri Light"/>
                <a:cs typeface="Calibri Light"/>
              </a:rPr>
              <a:t>2021-GST: </a:t>
            </a:r>
            <a:r>
              <a:rPr lang="en-US" i="1" spc="-10" dirty="0">
                <a:latin typeface="Calibri"/>
                <a:cs typeface="Calibri"/>
              </a:rPr>
              <a:t>Ice</a:t>
            </a:r>
            <a:r>
              <a:rPr lang="en-US" i="1" spc="10" dirty="0">
                <a:latin typeface="Calibri"/>
                <a:cs typeface="Calibri"/>
              </a:rPr>
              <a:t> </a:t>
            </a:r>
            <a:r>
              <a:rPr lang="en-US" i="1" spc="-10" dirty="0">
                <a:latin typeface="Calibri"/>
                <a:cs typeface="Calibri"/>
              </a:rPr>
              <a:t>cream</a:t>
            </a:r>
            <a:r>
              <a:rPr lang="en-US" i="1" spc="5" dirty="0">
                <a:latin typeface="Calibri"/>
                <a:cs typeface="Calibri"/>
              </a:rPr>
              <a:t> </a:t>
            </a:r>
            <a:r>
              <a:rPr lang="en-US" i="1" spc="-10" dirty="0">
                <a:latin typeface="Calibri"/>
                <a:cs typeface="Calibri"/>
              </a:rPr>
              <a:t>parlors</a:t>
            </a:r>
            <a:r>
              <a:rPr lang="en-US" i="1" spc="-30" dirty="0">
                <a:latin typeface="Calibri"/>
                <a:cs typeface="Calibri"/>
              </a:rPr>
              <a:t> </a:t>
            </a:r>
            <a:r>
              <a:rPr lang="en-US" i="1" spc="-10" dirty="0">
                <a:latin typeface="Calibri"/>
                <a:cs typeface="Calibri"/>
              </a:rPr>
              <a:t>sell</a:t>
            </a:r>
            <a:r>
              <a:rPr lang="en-US" i="1" spc="20" dirty="0">
                <a:latin typeface="Calibri"/>
                <a:cs typeface="Calibri"/>
              </a:rPr>
              <a:t> </a:t>
            </a:r>
            <a:r>
              <a:rPr lang="en-US" b="1" i="1" spc="-5" dirty="0">
                <a:solidFill>
                  <a:srgbClr val="FF0000"/>
                </a:solidFill>
                <a:latin typeface="Calibri"/>
                <a:cs typeface="Calibri"/>
              </a:rPr>
              <a:t>already</a:t>
            </a:r>
            <a:r>
              <a:rPr lang="en-US" b="1" i="1" spc="10" dirty="0">
                <a:solidFill>
                  <a:srgbClr val="FF0000"/>
                </a:solidFill>
                <a:latin typeface="Calibri"/>
                <a:cs typeface="Calibri"/>
              </a:rPr>
              <a:t> </a:t>
            </a:r>
            <a:r>
              <a:rPr lang="en-US" b="1" i="1" spc="-5" dirty="0">
                <a:solidFill>
                  <a:srgbClr val="FF0000"/>
                </a:solidFill>
                <a:latin typeface="Calibri"/>
                <a:cs typeface="Calibri"/>
              </a:rPr>
              <a:t>manufactured</a:t>
            </a:r>
            <a:r>
              <a:rPr lang="en-US" b="1" i="1" spc="5" dirty="0">
                <a:solidFill>
                  <a:srgbClr val="FF0000"/>
                </a:solidFill>
                <a:latin typeface="Calibri"/>
                <a:cs typeface="Calibri"/>
              </a:rPr>
              <a:t> </a:t>
            </a:r>
            <a:r>
              <a:rPr lang="en-US" i="1" spc="-10" dirty="0" smtClean="0">
                <a:latin typeface="Calibri"/>
                <a:cs typeface="Calibri"/>
              </a:rPr>
              <a:t>ice-cream</a:t>
            </a:r>
            <a:r>
              <a:rPr lang="en-US" i="1" spc="5" dirty="0" smtClean="0">
                <a:latin typeface="Calibri"/>
                <a:cs typeface="Calibri"/>
              </a:rPr>
              <a:t> </a:t>
            </a:r>
            <a:r>
              <a:rPr lang="en-US" i="1" spc="-10" dirty="0">
                <a:latin typeface="Calibri"/>
                <a:cs typeface="Calibri"/>
              </a:rPr>
              <a:t>and</a:t>
            </a:r>
            <a:r>
              <a:rPr lang="en-US" i="1" spc="5" dirty="0">
                <a:latin typeface="Calibri"/>
                <a:cs typeface="Calibri"/>
              </a:rPr>
              <a:t> </a:t>
            </a:r>
            <a:r>
              <a:rPr lang="en-US" i="1" spc="-15" dirty="0">
                <a:latin typeface="Calibri"/>
                <a:cs typeface="Calibri"/>
              </a:rPr>
              <a:t>they</a:t>
            </a:r>
            <a:r>
              <a:rPr lang="en-US" i="1" spc="25" dirty="0">
                <a:latin typeface="Calibri"/>
                <a:cs typeface="Calibri"/>
              </a:rPr>
              <a:t> </a:t>
            </a:r>
            <a:r>
              <a:rPr lang="en-US" b="1" i="1" spc="-5" dirty="0">
                <a:solidFill>
                  <a:srgbClr val="FF0000"/>
                </a:solidFill>
                <a:latin typeface="Calibri"/>
                <a:cs typeface="Calibri"/>
              </a:rPr>
              <a:t>do</a:t>
            </a:r>
            <a:r>
              <a:rPr lang="en-US" b="1" i="1" spc="15" dirty="0">
                <a:solidFill>
                  <a:srgbClr val="FF0000"/>
                </a:solidFill>
                <a:latin typeface="Calibri"/>
                <a:cs typeface="Calibri"/>
              </a:rPr>
              <a:t> </a:t>
            </a:r>
            <a:r>
              <a:rPr lang="en-US" b="1" i="1" spc="-5" dirty="0">
                <a:solidFill>
                  <a:srgbClr val="FF0000"/>
                </a:solidFill>
                <a:latin typeface="Calibri"/>
                <a:cs typeface="Calibri"/>
              </a:rPr>
              <a:t>not</a:t>
            </a:r>
            <a:r>
              <a:rPr lang="en-US" b="1" i="1" spc="10" dirty="0">
                <a:solidFill>
                  <a:srgbClr val="FF0000"/>
                </a:solidFill>
                <a:latin typeface="Calibri"/>
                <a:cs typeface="Calibri"/>
              </a:rPr>
              <a:t> </a:t>
            </a:r>
            <a:r>
              <a:rPr lang="en-US" b="1" i="1" spc="-5" dirty="0">
                <a:solidFill>
                  <a:srgbClr val="FF0000"/>
                </a:solidFill>
                <a:latin typeface="Calibri"/>
                <a:cs typeface="Calibri"/>
              </a:rPr>
              <a:t>have</a:t>
            </a:r>
            <a:r>
              <a:rPr lang="en-US" b="1" i="1" spc="15" dirty="0">
                <a:solidFill>
                  <a:srgbClr val="FF0000"/>
                </a:solidFill>
                <a:latin typeface="Calibri"/>
                <a:cs typeface="Calibri"/>
              </a:rPr>
              <a:t> </a:t>
            </a:r>
            <a:r>
              <a:rPr lang="en-US" b="1" i="1" spc="-5" dirty="0">
                <a:solidFill>
                  <a:srgbClr val="FF0000"/>
                </a:solidFill>
                <a:latin typeface="Calibri"/>
                <a:cs typeface="Calibri"/>
              </a:rPr>
              <a:t>a </a:t>
            </a:r>
            <a:r>
              <a:rPr lang="en-US" b="1" i="1" spc="-484" dirty="0">
                <a:solidFill>
                  <a:srgbClr val="FF0000"/>
                </a:solidFill>
                <a:latin typeface="Calibri"/>
                <a:cs typeface="Calibri"/>
              </a:rPr>
              <a:t> </a:t>
            </a:r>
            <a:r>
              <a:rPr lang="en-US" b="1" i="1" spc="-10" dirty="0">
                <a:solidFill>
                  <a:srgbClr val="FF0000"/>
                </a:solidFill>
                <a:latin typeface="Calibri"/>
                <a:cs typeface="Calibri"/>
              </a:rPr>
              <a:t>character</a:t>
            </a:r>
            <a:r>
              <a:rPr lang="en-US" b="1" i="1" spc="10" dirty="0">
                <a:solidFill>
                  <a:srgbClr val="FF0000"/>
                </a:solidFill>
                <a:latin typeface="Calibri"/>
                <a:cs typeface="Calibri"/>
              </a:rPr>
              <a:t> </a:t>
            </a:r>
            <a:r>
              <a:rPr lang="en-US" i="1" spc="-5" dirty="0">
                <a:latin typeface="Calibri"/>
                <a:cs typeface="Calibri"/>
              </a:rPr>
              <a:t>of</a:t>
            </a:r>
            <a:r>
              <a:rPr lang="en-US" i="1" spc="10" dirty="0">
                <a:latin typeface="Calibri"/>
                <a:cs typeface="Calibri"/>
              </a:rPr>
              <a:t> </a:t>
            </a:r>
            <a:r>
              <a:rPr lang="en-US" i="1" spc="-5" dirty="0">
                <a:latin typeface="Calibri"/>
                <a:cs typeface="Calibri"/>
              </a:rPr>
              <a:t>a</a:t>
            </a:r>
            <a:r>
              <a:rPr lang="en-US" i="1" dirty="0">
                <a:latin typeface="Calibri"/>
                <a:cs typeface="Calibri"/>
              </a:rPr>
              <a:t> </a:t>
            </a:r>
            <a:r>
              <a:rPr lang="en-US" i="1" spc="-15" dirty="0">
                <a:latin typeface="Calibri"/>
                <a:cs typeface="Calibri"/>
              </a:rPr>
              <a:t>restaurant.</a:t>
            </a:r>
            <a:r>
              <a:rPr lang="en-US" i="1" spc="-20" dirty="0">
                <a:latin typeface="Calibri"/>
                <a:cs typeface="Calibri"/>
              </a:rPr>
              <a:t> </a:t>
            </a:r>
            <a:r>
              <a:rPr lang="en-US" i="1" spc="-10" dirty="0">
                <a:latin typeface="Calibri"/>
                <a:cs typeface="Calibri"/>
              </a:rPr>
              <a:t>Ice-cream</a:t>
            </a:r>
            <a:r>
              <a:rPr lang="en-US" i="1" dirty="0">
                <a:latin typeface="Calibri"/>
                <a:cs typeface="Calibri"/>
              </a:rPr>
              <a:t> </a:t>
            </a:r>
            <a:r>
              <a:rPr lang="en-US" i="1" spc="-5" dirty="0">
                <a:latin typeface="Calibri"/>
                <a:cs typeface="Calibri"/>
              </a:rPr>
              <a:t>parlors</a:t>
            </a:r>
            <a:r>
              <a:rPr lang="en-US" i="1" spc="-20" dirty="0">
                <a:latin typeface="Calibri"/>
                <a:cs typeface="Calibri"/>
              </a:rPr>
              <a:t> </a:t>
            </a:r>
            <a:r>
              <a:rPr lang="en-US" b="1" i="1" spc="-5" dirty="0">
                <a:solidFill>
                  <a:srgbClr val="FF0000"/>
                </a:solidFill>
                <a:latin typeface="Calibri"/>
                <a:cs typeface="Calibri"/>
              </a:rPr>
              <a:t>do</a:t>
            </a:r>
            <a:r>
              <a:rPr lang="en-US" b="1" i="1" spc="10" dirty="0">
                <a:solidFill>
                  <a:srgbClr val="FF0000"/>
                </a:solidFill>
                <a:latin typeface="Calibri"/>
                <a:cs typeface="Calibri"/>
              </a:rPr>
              <a:t> </a:t>
            </a:r>
            <a:r>
              <a:rPr lang="en-US" b="1" i="1" spc="-5" dirty="0">
                <a:solidFill>
                  <a:srgbClr val="FF0000"/>
                </a:solidFill>
                <a:latin typeface="Calibri"/>
                <a:cs typeface="Calibri"/>
              </a:rPr>
              <a:t>not</a:t>
            </a:r>
            <a:r>
              <a:rPr lang="en-US" b="1" i="1" spc="5" dirty="0">
                <a:solidFill>
                  <a:srgbClr val="FF0000"/>
                </a:solidFill>
                <a:latin typeface="Calibri"/>
                <a:cs typeface="Calibri"/>
              </a:rPr>
              <a:t> </a:t>
            </a:r>
            <a:r>
              <a:rPr lang="en-US" b="1" i="1" spc="-5" dirty="0">
                <a:solidFill>
                  <a:srgbClr val="FF0000"/>
                </a:solidFill>
                <a:latin typeface="Calibri"/>
                <a:cs typeface="Calibri"/>
              </a:rPr>
              <a:t>engage</a:t>
            </a:r>
            <a:r>
              <a:rPr lang="en-US" b="1" i="1" spc="-10" dirty="0">
                <a:solidFill>
                  <a:srgbClr val="FF0000"/>
                </a:solidFill>
                <a:latin typeface="Calibri"/>
                <a:cs typeface="Calibri"/>
              </a:rPr>
              <a:t> </a:t>
            </a:r>
            <a:r>
              <a:rPr lang="en-US" b="1" i="1" spc="-5" dirty="0">
                <a:solidFill>
                  <a:srgbClr val="FF0000"/>
                </a:solidFill>
                <a:latin typeface="Calibri"/>
                <a:cs typeface="Calibri"/>
              </a:rPr>
              <a:t>in</a:t>
            </a:r>
            <a:r>
              <a:rPr lang="en-US" b="1" i="1" spc="15" dirty="0">
                <a:solidFill>
                  <a:srgbClr val="FF0000"/>
                </a:solidFill>
                <a:latin typeface="Calibri"/>
                <a:cs typeface="Calibri"/>
              </a:rPr>
              <a:t> </a:t>
            </a:r>
            <a:r>
              <a:rPr lang="en-US" b="1" i="1" spc="-15" dirty="0">
                <a:solidFill>
                  <a:srgbClr val="FF0000"/>
                </a:solidFill>
                <a:latin typeface="Calibri"/>
                <a:cs typeface="Calibri"/>
              </a:rPr>
              <a:t>any</a:t>
            </a:r>
            <a:r>
              <a:rPr lang="en-US" b="1" i="1" dirty="0">
                <a:solidFill>
                  <a:srgbClr val="FF0000"/>
                </a:solidFill>
                <a:latin typeface="Calibri"/>
                <a:cs typeface="Calibri"/>
              </a:rPr>
              <a:t> </a:t>
            </a:r>
            <a:r>
              <a:rPr lang="en-US" b="1" i="1" spc="-10" dirty="0">
                <a:solidFill>
                  <a:srgbClr val="FF0000"/>
                </a:solidFill>
                <a:latin typeface="Calibri"/>
                <a:cs typeface="Calibri"/>
              </a:rPr>
              <a:t>form</a:t>
            </a:r>
            <a:r>
              <a:rPr lang="en-US" b="1" i="1" dirty="0">
                <a:solidFill>
                  <a:srgbClr val="FF0000"/>
                </a:solidFill>
                <a:latin typeface="Calibri"/>
                <a:cs typeface="Calibri"/>
              </a:rPr>
              <a:t> of </a:t>
            </a:r>
            <a:r>
              <a:rPr lang="en-US" b="1" i="1" spc="5" dirty="0">
                <a:solidFill>
                  <a:srgbClr val="FF0000"/>
                </a:solidFill>
                <a:latin typeface="Calibri"/>
                <a:cs typeface="Calibri"/>
              </a:rPr>
              <a:t> </a:t>
            </a:r>
            <a:r>
              <a:rPr lang="en-US" b="1" i="1" spc="-10" dirty="0">
                <a:solidFill>
                  <a:srgbClr val="FF0000"/>
                </a:solidFill>
                <a:latin typeface="Calibri"/>
                <a:cs typeface="Calibri"/>
              </a:rPr>
              <a:t>cooking</a:t>
            </a:r>
            <a:r>
              <a:rPr lang="en-US" b="1" i="1" spc="5" dirty="0">
                <a:solidFill>
                  <a:srgbClr val="FF0000"/>
                </a:solidFill>
                <a:latin typeface="Calibri"/>
                <a:cs typeface="Calibri"/>
              </a:rPr>
              <a:t> </a:t>
            </a:r>
            <a:r>
              <a:rPr lang="en-US" i="1" spc="-5" dirty="0">
                <a:latin typeface="Calibri"/>
                <a:cs typeface="Calibri"/>
              </a:rPr>
              <a:t>at</a:t>
            </a:r>
            <a:r>
              <a:rPr lang="en-US" i="1" dirty="0">
                <a:latin typeface="Calibri"/>
                <a:cs typeface="Calibri"/>
              </a:rPr>
              <a:t> </a:t>
            </a:r>
            <a:r>
              <a:rPr lang="en-US" i="1" spc="-20" dirty="0">
                <a:latin typeface="Calibri"/>
                <a:cs typeface="Calibri"/>
              </a:rPr>
              <a:t>any</a:t>
            </a:r>
            <a:r>
              <a:rPr lang="en-US" i="1" spc="-5" dirty="0">
                <a:latin typeface="Calibri"/>
                <a:cs typeface="Calibri"/>
              </a:rPr>
              <a:t> </a:t>
            </a:r>
            <a:r>
              <a:rPr lang="en-US" i="1" spc="-15" dirty="0">
                <a:latin typeface="Calibri"/>
                <a:cs typeface="Calibri"/>
              </a:rPr>
              <a:t>stage,</a:t>
            </a:r>
            <a:r>
              <a:rPr lang="en-US" i="1" spc="5" dirty="0">
                <a:latin typeface="Calibri"/>
                <a:cs typeface="Calibri"/>
              </a:rPr>
              <a:t> </a:t>
            </a:r>
            <a:r>
              <a:rPr lang="en-US" i="1" spc="-5" dirty="0">
                <a:latin typeface="Calibri"/>
                <a:cs typeface="Calibri"/>
              </a:rPr>
              <a:t>whereas,</a:t>
            </a:r>
            <a:r>
              <a:rPr lang="en-US" i="1" dirty="0">
                <a:latin typeface="Calibri"/>
                <a:cs typeface="Calibri"/>
              </a:rPr>
              <a:t> </a:t>
            </a:r>
            <a:r>
              <a:rPr lang="en-US" i="1" spc="-15" dirty="0">
                <a:latin typeface="Calibri"/>
                <a:cs typeface="Calibri"/>
              </a:rPr>
              <a:t>restaurant</a:t>
            </a:r>
            <a:r>
              <a:rPr lang="en-US" i="1" spc="-20" dirty="0">
                <a:latin typeface="Calibri"/>
                <a:cs typeface="Calibri"/>
              </a:rPr>
              <a:t> </a:t>
            </a:r>
            <a:r>
              <a:rPr lang="en-US" i="1" spc="-5" dirty="0">
                <a:latin typeface="Calibri"/>
                <a:cs typeface="Calibri"/>
              </a:rPr>
              <a:t>service</a:t>
            </a:r>
            <a:r>
              <a:rPr lang="en-US" i="1" spc="-10" dirty="0">
                <a:latin typeface="Calibri"/>
                <a:cs typeface="Calibri"/>
              </a:rPr>
              <a:t> </a:t>
            </a:r>
            <a:r>
              <a:rPr lang="en-US" i="1" spc="-15" dirty="0">
                <a:latin typeface="Calibri"/>
                <a:cs typeface="Calibri"/>
              </a:rPr>
              <a:t>involves</a:t>
            </a:r>
            <a:r>
              <a:rPr lang="en-US" i="1" spc="-35" dirty="0">
                <a:latin typeface="Calibri"/>
                <a:cs typeface="Calibri"/>
              </a:rPr>
              <a:t> </a:t>
            </a:r>
            <a:r>
              <a:rPr lang="en-US" i="1" spc="-5" dirty="0">
                <a:latin typeface="Calibri"/>
                <a:cs typeface="Calibri"/>
              </a:rPr>
              <a:t>the </a:t>
            </a:r>
            <a:r>
              <a:rPr lang="en-US" i="1" spc="-10" dirty="0">
                <a:latin typeface="Calibri"/>
                <a:cs typeface="Calibri"/>
              </a:rPr>
              <a:t>aspect</a:t>
            </a:r>
            <a:r>
              <a:rPr lang="en-US" i="1" spc="-5" dirty="0">
                <a:latin typeface="Calibri"/>
                <a:cs typeface="Calibri"/>
              </a:rPr>
              <a:t> </a:t>
            </a:r>
            <a:r>
              <a:rPr lang="en-US" i="1" spc="-10" dirty="0">
                <a:latin typeface="Calibri"/>
                <a:cs typeface="Calibri"/>
              </a:rPr>
              <a:t>of </a:t>
            </a:r>
            <a:r>
              <a:rPr lang="en-US" i="1" spc="-5" dirty="0" smtClean="0">
                <a:latin typeface="Calibri"/>
                <a:cs typeface="Calibri"/>
              </a:rPr>
              <a:t>cooking/</a:t>
            </a:r>
            <a:r>
              <a:rPr lang="en-US" b="1" i="1" spc="-5" dirty="0" smtClean="0">
                <a:solidFill>
                  <a:srgbClr val="FF0000"/>
                </a:solidFill>
                <a:latin typeface="Calibri"/>
                <a:cs typeface="Calibri"/>
              </a:rPr>
              <a:t>preparing </a:t>
            </a:r>
            <a:r>
              <a:rPr lang="en-US" i="1" spc="-5" dirty="0">
                <a:latin typeface="Calibri"/>
                <a:cs typeface="Calibri"/>
              </a:rPr>
              <a:t>during the </a:t>
            </a:r>
            <a:r>
              <a:rPr lang="en-US" i="1" spc="-10" dirty="0">
                <a:latin typeface="Calibri"/>
                <a:cs typeface="Calibri"/>
              </a:rPr>
              <a:t>course </a:t>
            </a:r>
            <a:r>
              <a:rPr lang="en-US" i="1" spc="-5" dirty="0">
                <a:latin typeface="Calibri"/>
                <a:cs typeface="Calibri"/>
              </a:rPr>
              <a:t>of providing service. </a:t>
            </a:r>
            <a:r>
              <a:rPr lang="en-US" i="1" spc="-10" dirty="0">
                <a:latin typeface="Calibri"/>
                <a:cs typeface="Calibri"/>
              </a:rPr>
              <a:t>Thus, supply </a:t>
            </a:r>
            <a:r>
              <a:rPr lang="en-US" i="1" spc="-5" dirty="0">
                <a:latin typeface="Calibri"/>
                <a:cs typeface="Calibri"/>
              </a:rPr>
              <a:t>of ice- </a:t>
            </a:r>
            <a:r>
              <a:rPr lang="en-US" i="1" dirty="0">
                <a:latin typeface="Calibri"/>
                <a:cs typeface="Calibri"/>
              </a:rPr>
              <a:t> </a:t>
            </a:r>
            <a:r>
              <a:rPr lang="en-US" i="1" spc="-10" dirty="0">
                <a:latin typeface="Calibri"/>
                <a:cs typeface="Calibri"/>
              </a:rPr>
              <a:t>cream</a:t>
            </a:r>
            <a:r>
              <a:rPr lang="en-US" i="1" dirty="0">
                <a:latin typeface="Calibri"/>
                <a:cs typeface="Calibri"/>
              </a:rPr>
              <a:t> </a:t>
            </a:r>
            <a:r>
              <a:rPr lang="en-US" i="1" spc="-10" dirty="0">
                <a:latin typeface="Calibri"/>
                <a:cs typeface="Calibri"/>
              </a:rPr>
              <a:t>parlor </a:t>
            </a:r>
            <a:r>
              <a:rPr lang="en-US" i="1" spc="-15" dirty="0">
                <a:latin typeface="Calibri"/>
                <a:cs typeface="Calibri"/>
              </a:rPr>
              <a:t>stands</a:t>
            </a:r>
            <a:r>
              <a:rPr lang="en-US" i="1" spc="-20" dirty="0">
                <a:latin typeface="Calibri"/>
                <a:cs typeface="Calibri"/>
              </a:rPr>
              <a:t> </a:t>
            </a:r>
            <a:r>
              <a:rPr lang="en-US" i="1" spc="-5" dirty="0">
                <a:latin typeface="Calibri"/>
                <a:cs typeface="Calibri"/>
              </a:rPr>
              <a:t>on</a:t>
            </a:r>
            <a:r>
              <a:rPr lang="en-US" i="1" spc="5" dirty="0">
                <a:latin typeface="Calibri"/>
                <a:cs typeface="Calibri"/>
              </a:rPr>
              <a:t> </a:t>
            </a:r>
            <a:r>
              <a:rPr lang="en-US" i="1" spc="-5" dirty="0">
                <a:latin typeface="Calibri"/>
                <a:cs typeface="Calibri"/>
              </a:rPr>
              <a:t>a</a:t>
            </a:r>
            <a:r>
              <a:rPr lang="en-US" i="1" dirty="0">
                <a:latin typeface="Calibri"/>
                <a:cs typeface="Calibri"/>
              </a:rPr>
              <a:t> </a:t>
            </a:r>
            <a:r>
              <a:rPr lang="en-US" i="1" spc="-15" dirty="0">
                <a:latin typeface="Calibri"/>
                <a:cs typeface="Calibri"/>
              </a:rPr>
              <a:t>different</a:t>
            </a:r>
            <a:r>
              <a:rPr lang="en-US" i="1" spc="20" dirty="0">
                <a:latin typeface="Calibri"/>
                <a:cs typeface="Calibri"/>
              </a:rPr>
              <a:t> </a:t>
            </a:r>
            <a:r>
              <a:rPr lang="en-US" i="1" spc="-10" dirty="0">
                <a:latin typeface="Calibri"/>
                <a:cs typeface="Calibri"/>
              </a:rPr>
              <a:t>footing</a:t>
            </a:r>
            <a:r>
              <a:rPr lang="en-US" i="1" spc="-5" dirty="0">
                <a:latin typeface="Calibri"/>
                <a:cs typeface="Calibri"/>
              </a:rPr>
              <a:t> than</a:t>
            </a:r>
            <a:r>
              <a:rPr lang="en-US" i="1" spc="-10" dirty="0">
                <a:latin typeface="Calibri"/>
                <a:cs typeface="Calibri"/>
              </a:rPr>
              <a:t> </a:t>
            </a:r>
            <a:r>
              <a:rPr lang="en-US" i="1" spc="-15" dirty="0">
                <a:latin typeface="Calibri"/>
                <a:cs typeface="Calibri"/>
              </a:rPr>
              <a:t>restaurant</a:t>
            </a:r>
            <a:r>
              <a:rPr lang="en-US" i="1" spc="-5" dirty="0">
                <a:latin typeface="Calibri"/>
                <a:cs typeface="Calibri"/>
              </a:rPr>
              <a:t> service.</a:t>
            </a:r>
            <a:r>
              <a:rPr lang="en-US" i="1" spc="-20" dirty="0">
                <a:latin typeface="Calibri"/>
                <a:cs typeface="Calibri"/>
              </a:rPr>
              <a:t> </a:t>
            </a:r>
            <a:r>
              <a:rPr lang="en-US" i="1" spc="-10" dirty="0">
                <a:latin typeface="Calibri"/>
                <a:cs typeface="Calibri"/>
              </a:rPr>
              <a:t>Their</a:t>
            </a:r>
            <a:r>
              <a:rPr lang="en-US" i="1" spc="15" dirty="0">
                <a:latin typeface="Calibri"/>
                <a:cs typeface="Calibri"/>
              </a:rPr>
              <a:t> </a:t>
            </a:r>
            <a:r>
              <a:rPr lang="en-US" i="1" spc="-5" dirty="0">
                <a:latin typeface="Calibri"/>
                <a:cs typeface="Calibri"/>
              </a:rPr>
              <a:t>activity </a:t>
            </a:r>
            <a:r>
              <a:rPr lang="en-US" i="1" spc="-484" dirty="0">
                <a:latin typeface="Calibri"/>
                <a:cs typeface="Calibri"/>
              </a:rPr>
              <a:t> </a:t>
            </a:r>
            <a:r>
              <a:rPr lang="en-US" i="1" spc="-15" dirty="0">
                <a:latin typeface="Calibri"/>
                <a:cs typeface="Calibri"/>
              </a:rPr>
              <a:t>entails</a:t>
            </a:r>
            <a:r>
              <a:rPr lang="en-US" i="1" spc="-10" dirty="0">
                <a:latin typeface="Calibri"/>
                <a:cs typeface="Calibri"/>
              </a:rPr>
              <a:t> supply</a:t>
            </a:r>
            <a:r>
              <a:rPr lang="en-US" i="1" dirty="0">
                <a:latin typeface="Calibri"/>
                <a:cs typeface="Calibri"/>
              </a:rPr>
              <a:t> </a:t>
            </a:r>
            <a:r>
              <a:rPr lang="en-US" i="1" spc="-5" dirty="0">
                <a:latin typeface="Calibri"/>
                <a:cs typeface="Calibri"/>
              </a:rPr>
              <a:t>of</a:t>
            </a:r>
            <a:r>
              <a:rPr lang="en-US" i="1" dirty="0">
                <a:latin typeface="Calibri"/>
                <a:cs typeface="Calibri"/>
              </a:rPr>
              <a:t> </a:t>
            </a:r>
            <a:r>
              <a:rPr lang="en-US" i="1" spc="-10" dirty="0">
                <a:latin typeface="Calibri"/>
                <a:cs typeface="Calibri"/>
              </a:rPr>
              <a:t>ice</a:t>
            </a:r>
            <a:r>
              <a:rPr lang="en-US" i="1" spc="10" dirty="0">
                <a:latin typeface="Calibri"/>
                <a:cs typeface="Calibri"/>
              </a:rPr>
              <a:t> </a:t>
            </a:r>
            <a:r>
              <a:rPr lang="en-US" i="1" spc="-10" dirty="0">
                <a:latin typeface="Calibri"/>
                <a:cs typeface="Calibri"/>
              </a:rPr>
              <a:t>cream</a:t>
            </a:r>
            <a:r>
              <a:rPr lang="en-US" i="1" spc="5" dirty="0">
                <a:latin typeface="Calibri"/>
                <a:cs typeface="Calibri"/>
              </a:rPr>
              <a:t> </a:t>
            </a:r>
            <a:r>
              <a:rPr lang="en-US" i="1" spc="-5" dirty="0">
                <a:latin typeface="Calibri"/>
                <a:cs typeface="Calibri"/>
              </a:rPr>
              <a:t>as</a:t>
            </a:r>
            <a:r>
              <a:rPr lang="en-US" i="1" dirty="0">
                <a:latin typeface="Calibri"/>
                <a:cs typeface="Calibri"/>
              </a:rPr>
              <a:t> </a:t>
            </a:r>
            <a:r>
              <a:rPr lang="en-US" i="1" spc="-10" dirty="0">
                <a:latin typeface="Calibri"/>
                <a:cs typeface="Calibri"/>
              </a:rPr>
              <a:t>goods </a:t>
            </a:r>
            <a:r>
              <a:rPr lang="en-US" i="1" spc="-5" dirty="0">
                <a:latin typeface="Calibri"/>
                <a:cs typeface="Calibri"/>
              </a:rPr>
              <a:t>(a</a:t>
            </a:r>
            <a:r>
              <a:rPr lang="en-US" i="1" spc="5" dirty="0">
                <a:latin typeface="Calibri"/>
                <a:cs typeface="Calibri"/>
              </a:rPr>
              <a:t> </a:t>
            </a:r>
            <a:r>
              <a:rPr lang="en-US" i="1" spc="-10" dirty="0">
                <a:latin typeface="Calibri"/>
                <a:cs typeface="Calibri"/>
              </a:rPr>
              <a:t>manufactured</a:t>
            </a:r>
            <a:r>
              <a:rPr lang="en-US" i="1" spc="-15" dirty="0">
                <a:latin typeface="Calibri"/>
                <a:cs typeface="Calibri"/>
              </a:rPr>
              <a:t> </a:t>
            </a:r>
            <a:r>
              <a:rPr lang="en-US" i="1" spc="-10" dirty="0">
                <a:latin typeface="Calibri"/>
                <a:cs typeface="Calibri"/>
              </a:rPr>
              <a:t>item)</a:t>
            </a:r>
            <a:r>
              <a:rPr lang="en-US" i="1" spc="15" dirty="0">
                <a:latin typeface="Calibri"/>
                <a:cs typeface="Calibri"/>
              </a:rPr>
              <a:t> </a:t>
            </a:r>
            <a:r>
              <a:rPr lang="en-US" i="1" spc="-10" dirty="0">
                <a:latin typeface="Calibri"/>
                <a:cs typeface="Calibri"/>
              </a:rPr>
              <a:t>and not</a:t>
            </a:r>
            <a:r>
              <a:rPr lang="en-US" i="1" dirty="0">
                <a:latin typeface="Calibri"/>
                <a:cs typeface="Calibri"/>
              </a:rPr>
              <a:t> </a:t>
            </a:r>
            <a:r>
              <a:rPr lang="en-US" i="1" spc="-5" dirty="0">
                <a:latin typeface="Calibri"/>
                <a:cs typeface="Calibri"/>
              </a:rPr>
              <a:t>as</a:t>
            </a:r>
            <a:r>
              <a:rPr lang="en-US" i="1" spc="5" dirty="0">
                <a:latin typeface="Calibri"/>
                <a:cs typeface="Calibri"/>
              </a:rPr>
              <a:t> </a:t>
            </a:r>
            <a:r>
              <a:rPr lang="en-US" i="1" spc="-5" dirty="0">
                <a:latin typeface="Calibri"/>
                <a:cs typeface="Calibri"/>
              </a:rPr>
              <a:t>a</a:t>
            </a:r>
            <a:r>
              <a:rPr lang="en-US" i="1" dirty="0">
                <a:latin typeface="Calibri"/>
                <a:cs typeface="Calibri"/>
              </a:rPr>
              <a:t> </a:t>
            </a:r>
            <a:r>
              <a:rPr lang="en-US" i="1" spc="-5" dirty="0">
                <a:latin typeface="Calibri"/>
                <a:cs typeface="Calibri"/>
              </a:rPr>
              <a:t>service, </a:t>
            </a:r>
            <a:r>
              <a:rPr lang="en-US" i="1" spc="-480" dirty="0">
                <a:latin typeface="Calibri"/>
                <a:cs typeface="Calibri"/>
              </a:rPr>
              <a:t> </a:t>
            </a:r>
            <a:r>
              <a:rPr lang="en-US" i="1" spc="-10" dirty="0">
                <a:latin typeface="Calibri"/>
                <a:cs typeface="Calibri"/>
              </a:rPr>
              <a:t>even</a:t>
            </a:r>
            <a:r>
              <a:rPr lang="en-US" i="1" spc="-5" dirty="0">
                <a:latin typeface="Calibri"/>
                <a:cs typeface="Calibri"/>
              </a:rPr>
              <a:t> </a:t>
            </a:r>
            <a:r>
              <a:rPr lang="en-US" i="1" spc="-10" dirty="0">
                <a:latin typeface="Calibri"/>
                <a:cs typeface="Calibri"/>
              </a:rPr>
              <a:t>if</a:t>
            </a:r>
            <a:r>
              <a:rPr lang="en-US" i="1" spc="5" dirty="0">
                <a:latin typeface="Calibri"/>
                <a:cs typeface="Calibri"/>
              </a:rPr>
              <a:t> </a:t>
            </a:r>
            <a:r>
              <a:rPr lang="en-US" i="1" spc="-10" dirty="0">
                <a:latin typeface="Calibri"/>
                <a:cs typeface="Calibri"/>
              </a:rPr>
              <a:t>certain ingredients</a:t>
            </a:r>
            <a:r>
              <a:rPr lang="en-US" i="1" spc="-15" dirty="0">
                <a:latin typeface="Calibri"/>
                <a:cs typeface="Calibri"/>
              </a:rPr>
              <a:t> </a:t>
            </a:r>
            <a:r>
              <a:rPr lang="en-US" i="1" spc="-5" dirty="0">
                <a:latin typeface="Calibri"/>
                <a:cs typeface="Calibri"/>
              </a:rPr>
              <a:t>of service</a:t>
            </a:r>
            <a:r>
              <a:rPr lang="en-US" i="1" spc="-10" dirty="0">
                <a:latin typeface="Calibri"/>
                <a:cs typeface="Calibri"/>
              </a:rPr>
              <a:t> are</a:t>
            </a:r>
            <a:r>
              <a:rPr lang="en-US" i="1" spc="-15" dirty="0">
                <a:latin typeface="Calibri"/>
                <a:cs typeface="Calibri"/>
              </a:rPr>
              <a:t> </a:t>
            </a:r>
            <a:r>
              <a:rPr lang="en-US" i="1" spc="-10" dirty="0">
                <a:latin typeface="Calibri"/>
                <a:cs typeface="Calibri"/>
              </a:rPr>
              <a:t>present</a:t>
            </a:r>
            <a:r>
              <a:rPr lang="en-US" i="1" spc="-10" dirty="0" smtClean="0">
                <a:latin typeface="Calibri"/>
                <a:cs typeface="Calibri"/>
              </a:rPr>
              <a:t>.</a:t>
            </a:r>
            <a:endParaRPr lang="en-US" dirty="0">
              <a:latin typeface="Calibri"/>
              <a:cs typeface="Calibri"/>
            </a:endParaRPr>
          </a:p>
        </p:txBody>
      </p:sp>
    </p:spTree>
    <p:extLst>
      <p:ext uri="{BB962C8B-B14F-4D97-AF65-F5344CB8AC3E}">
        <p14:creationId xmlns:p14="http://schemas.microsoft.com/office/powerpoint/2010/main" val="2550398373"/>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p:cNvSpPr>
          <p:nvPr/>
        </p:nvSpPr>
        <p:spPr>
          <a:xfrm>
            <a:off x="3614651" y="605917"/>
            <a:ext cx="5215852" cy="443070"/>
          </a:xfrm>
          <a:prstGeom prst="rect">
            <a:avLst/>
          </a:prstGeom>
        </p:spPr>
        <p:txBody>
          <a:bodyPr vert="horz" wrap="square" lIns="0" tIns="12065" rIns="0" bIns="0" rtlCol="0" anchor="b">
            <a:sp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spcBef>
                <a:spcPts val="95"/>
              </a:spcBef>
            </a:pPr>
            <a:r>
              <a:rPr lang="en-IN" sz="2800" b="1" u="sng" spc="-45" dirty="0">
                <a:solidFill>
                  <a:schemeClr val="accent6">
                    <a:lumMod val="75000"/>
                  </a:schemeClr>
                </a:solidFill>
                <a:latin typeface="Times New Roman" panose="02020603050405020304" pitchFamily="18" charset="0"/>
                <a:cs typeface="Times New Roman" panose="02020603050405020304" pitchFamily="18" charset="0"/>
              </a:rPr>
              <a:t>Conditions</a:t>
            </a:r>
            <a:r>
              <a:rPr lang="en-IN" sz="2800" b="1" u="sng" spc="-130" dirty="0">
                <a:solidFill>
                  <a:schemeClr val="accent6">
                    <a:lumMod val="75000"/>
                  </a:schemeClr>
                </a:solidFill>
                <a:latin typeface="Times New Roman" panose="02020603050405020304" pitchFamily="18" charset="0"/>
                <a:cs typeface="Times New Roman" panose="02020603050405020304" pitchFamily="18" charset="0"/>
              </a:rPr>
              <a:t> </a:t>
            </a:r>
            <a:r>
              <a:rPr lang="en-IN" sz="2800" b="1" u="sng" spc="-5" dirty="0">
                <a:solidFill>
                  <a:schemeClr val="accent6">
                    <a:lumMod val="75000"/>
                  </a:schemeClr>
                </a:solidFill>
                <a:latin typeface="Times New Roman" panose="02020603050405020304" pitchFamily="18" charset="0"/>
                <a:cs typeface="Times New Roman" panose="02020603050405020304" pitchFamily="18" charset="0"/>
              </a:rPr>
              <a:t>–</a:t>
            </a:r>
            <a:r>
              <a:rPr lang="en-IN" sz="2800" b="1" u="sng" spc="-90" dirty="0">
                <a:solidFill>
                  <a:schemeClr val="accent6">
                    <a:lumMod val="75000"/>
                  </a:schemeClr>
                </a:solidFill>
                <a:latin typeface="Times New Roman" panose="02020603050405020304" pitchFamily="18" charset="0"/>
                <a:cs typeface="Times New Roman" panose="02020603050405020304" pitchFamily="18" charset="0"/>
              </a:rPr>
              <a:t> </a:t>
            </a:r>
            <a:r>
              <a:rPr lang="en-IN" sz="2800" b="1" u="sng" spc="-45" dirty="0">
                <a:solidFill>
                  <a:schemeClr val="accent6">
                    <a:lumMod val="75000"/>
                  </a:schemeClr>
                </a:solidFill>
                <a:latin typeface="Times New Roman" panose="02020603050405020304" pitchFamily="18" charset="0"/>
                <a:cs typeface="Times New Roman" panose="02020603050405020304" pitchFamily="18" charset="0"/>
              </a:rPr>
              <a:t>Section</a:t>
            </a:r>
            <a:r>
              <a:rPr lang="en-IN" sz="2800" b="1" u="sng" spc="-114" dirty="0">
                <a:solidFill>
                  <a:schemeClr val="accent6">
                    <a:lumMod val="75000"/>
                  </a:schemeClr>
                </a:solidFill>
                <a:latin typeface="Times New Roman" panose="02020603050405020304" pitchFamily="18" charset="0"/>
                <a:cs typeface="Times New Roman" panose="02020603050405020304" pitchFamily="18" charset="0"/>
              </a:rPr>
              <a:t> </a:t>
            </a:r>
            <a:r>
              <a:rPr lang="en-IN" sz="2800" b="1" u="sng" spc="-45" dirty="0">
                <a:solidFill>
                  <a:schemeClr val="accent6">
                    <a:lumMod val="75000"/>
                  </a:schemeClr>
                </a:solidFill>
                <a:latin typeface="Times New Roman" panose="02020603050405020304" pitchFamily="18" charset="0"/>
                <a:cs typeface="Times New Roman" panose="02020603050405020304" pitchFamily="18" charset="0"/>
              </a:rPr>
              <a:t>16(2)&amp;(</a:t>
            </a:r>
            <a:r>
              <a:rPr lang="en-IN" sz="2800" b="1" u="sng" spc="-45" dirty="0" smtClean="0">
                <a:solidFill>
                  <a:schemeClr val="accent6">
                    <a:lumMod val="75000"/>
                  </a:schemeClr>
                </a:solidFill>
                <a:latin typeface="Times New Roman" panose="02020603050405020304" pitchFamily="18" charset="0"/>
                <a:cs typeface="Times New Roman" panose="02020603050405020304" pitchFamily="18" charset="0"/>
              </a:rPr>
              <a:t>3)</a:t>
            </a:r>
            <a:endParaRPr lang="en-IN" sz="2800" b="1" u="sng" spc="-45" dirty="0">
              <a:solidFill>
                <a:schemeClr val="accent6">
                  <a:lumMod val="75000"/>
                </a:schemeClr>
              </a:solidFill>
              <a:latin typeface="Times New Roman" panose="02020603050405020304" pitchFamily="18" charset="0"/>
              <a:cs typeface="Times New Roman" panose="02020603050405020304" pitchFamily="18" charset="0"/>
            </a:endParaRPr>
          </a:p>
        </p:txBody>
      </p:sp>
      <p:grpSp>
        <p:nvGrpSpPr>
          <p:cNvPr id="3" name="object 3"/>
          <p:cNvGrpSpPr/>
          <p:nvPr/>
        </p:nvGrpSpPr>
        <p:grpSpPr>
          <a:xfrm>
            <a:off x="198991" y="1184060"/>
            <a:ext cx="11820652" cy="5137150"/>
            <a:chOff x="185928" y="844422"/>
            <a:chExt cx="11820652" cy="5137150"/>
          </a:xfrm>
        </p:grpSpPr>
        <p:sp>
          <p:nvSpPr>
            <p:cNvPr id="4" name="object 4"/>
            <p:cNvSpPr/>
            <p:nvPr/>
          </p:nvSpPr>
          <p:spPr>
            <a:xfrm>
              <a:off x="200977" y="844422"/>
              <a:ext cx="1079500" cy="5137150"/>
            </a:xfrm>
            <a:custGeom>
              <a:avLst/>
              <a:gdLst/>
              <a:ahLst/>
              <a:cxnLst/>
              <a:rect l="l" t="t" r="r" b="b"/>
              <a:pathLst>
                <a:path w="1079500" h="5137150">
                  <a:moveTo>
                    <a:pt x="15265" y="0"/>
                  </a:moveTo>
                  <a:lnTo>
                    <a:pt x="49307" y="34491"/>
                  </a:lnTo>
                  <a:lnTo>
                    <a:pt x="82795" y="69321"/>
                  </a:lnTo>
                  <a:lnTo>
                    <a:pt x="115730" y="104484"/>
                  </a:lnTo>
                  <a:lnTo>
                    <a:pt x="148111" y="139975"/>
                  </a:lnTo>
                  <a:lnTo>
                    <a:pt x="179939" y="175787"/>
                  </a:lnTo>
                  <a:lnTo>
                    <a:pt x="211213" y="211915"/>
                  </a:lnTo>
                  <a:lnTo>
                    <a:pt x="241934" y="248354"/>
                  </a:lnTo>
                  <a:lnTo>
                    <a:pt x="272101" y="285098"/>
                  </a:lnTo>
                  <a:lnTo>
                    <a:pt x="301714" y="322141"/>
                  </a:lnTo>
                  <a:lnTo>
                    <a:pt x="330774" y="359479"/>
                  </a:lnTo>
                  <a:lnTo>
                    <a:pt x="359281" y="397105"/>
                  </a:lnTo>
                  <a:lnTo>
                    <a:pt x="387234" y="435014"/>
                  </a:lnTo>
                  <a:lnTo>
                    <a:pt x="414633" y="473200"/>
                  </a:lnTo>
                  <a:lnTo>
                    <a:pt x="441479" y="511658"/>
                  </a:lnTo>
                  <a:lnTo>
                    <a:pt x="467772" y="550382"/>
                  </a:lnTo>
                  <a:lnTo>
                    <a:pt x="493511" y="589367"/>
                  </a:lnTo>
                  <a:lnTo>
                    <a:pt x="518696" y="628607"/>
                  </a:lnTo>
                  <a:lnTo>
                    <a:pt x="543328" y="668097"/>
                  </a:lnTo>
                  <a:lnTo>
                    <a:pt x="567406" y="707831"/>
                  </a:lnTo>
                  <a:lnTo>
                    <a:pt x="590931" y="747804"/>
                  </a:lnTo>
                  <a:lnTo>
                    <a:pt x="613903" y="788009"/>
                  </a:lnTo>
                  <a:lnTo>
                    <a:pt x="636320" y="828442"/>
                  </a:lnTo>
                  <a:lnTo>
                    <a:pt x="658185" y="869097"/>
                  </a:lnTo>
                  <a:lnTo>
                    <a:pt x="679495" y="909968"/>
                  </a:lnTo>
                  <a:lnTo>
                    <a:pt x="700253" y="951050"/>
                  </a:lnTo>
                  <a:lnTo>
                    <a:pt x="720456" y="992337"/>
                  </a:lnTo>
                  <a:lnTo>
                    <a:pt x="740106" y="1033824"/>
                  </a:lnTo>
                  <a:lnTo>
                    <a:pt x="759203" y="1075505"/>
                  </a:lnTo>
                  <a:lnTo>
                    <a:pt x="777746" y="1117374"/>
                  </a:lnTo>
                  <a:lnTo>
                    <a:pt x="795736" y="1159427"/>
                  </a:lnTo>
                  <a:lnTo>
                    <a:pt x="813172" y="1201657"/>
                  </a:lnTo>
                  <a:lnTo>
                    <a:pt x="830054" y="1244059"/>
                  </a:lnTo>
                  <a:lnTo>
                    <a:pt x="846383" y="1286628"/>
                  </a:lnTo>
                  <a:lnTo>
                    <a:pt x="862159" y="1329357"/>
                  </a:lnTo>
                  <a:lnTo>
                    <a:pt x="877381" y="1372242"/>
                  </a:lnTo>
                  <a:lnTo>
                    <a:pt x="892049" y="1415276"/>
                  </a:lnTo>
                  <a:lnTo>
                    <a:pt x="906164" y="1458455"/>
                  </a:lnTo>
                  <a:lnTo>
                    <a:pt x="919725" y="1501772"/>
                  </a:lnTo>
                  <a:lnTo>
                    <a:pt x="932733" y="1545223"/>
                  </a:lnTo>
                  <a:lnTo>
                    <a:pt x="945188" y="1588801"/>
                  </a:lnTo>
                  <a:lnTo>
                    <a:pt x="957088" y="1632501"/>
                  </a:lnTo>
                  <a:lnTo>
                    <a:pt x="968436" y="1676318"/>
                  </a:lnTo>
                  <a:lnTo>
                    <a:pt x="979229" y="1720245"/>
                  </a:lnTo>
                  <a:lnTo>
                    <a:pt x="989470" y="1764278"/>
                  </a:lnTo>
                  <a:lnTo>
                    <a:pt x="999156" y="1808411"/>
                  </a:lnTo>
                  <a:lnTo>
                    <a:pt x="1008289" y="1852638"/>
                  </a:lnTo>
                  <a:lnTo>
                    <a:pt x="1016869" y="1896954"/>
                  </a:lnTo>
                  <a:lnTo>
                    <a:pt x="1024895" y="1941353"/>
                  </a:lnTo>
                  <a:lnTo>
                    <a:pt x="1032368" y="1985830"/>
                  </a:lnTo>
                  <a:lnTo>
                    <a:pt x="1039287" y="2030379"/>
                  </a:lnTo>
                  <a:lnTo>
                    <a:pt x="1045652" y="2074994"/>
                  </a:lnTo>
                  <a:lnTo>
                    <a:pt x="1051464" y="2119670"/>
                  </a:lnTo>
                  <a:lnTo>
                    <a:pt x="1056723" y="2164402"/>
                  </a:lnTo>
                  <a:lnTo>
                    <a:pt x="1061428" y="2209184"/>
                  </a:lnTo>
                  <a:lnTo>
                    <a:pt x="1065579" y="2254010"/>
                  </a:lnTo>
                  <a:lnTo>
                    <a:pt x="1069177" y="2298875"/>
                  </a:lnTo>
                  <a:lnTo>
                    <a:pt x="1072222" y="2343773"/>
                  </a:lnTo>
                  <a:lnTo>
                    <a:pt x="1074713" y="2388699"/>
                  </a:lnTo>
                  <a:lnTo>
                    <a:pt x="1076650" y="2433648"/>
                  </a:lnTo>
                  <a:lnTo>
                    <a:pt x="1078034" y="2478612"/>
                  </a:lnTo>
                  <a:lnTo>
                    <a:pt x="1078864" y="2523588"/>
                  </a:lnTo>
                  <a:lnTo>
                    <a:pt x="1079141" y="2568570"/>
                  </a:lnTo>
                  <a:lnTo>
                    <a:pt x="1078864" y="2613551"/>
                  </a:lnTo>
                  <a:lnTo>
                    <a:pt x="1078034" y="2658527"/>
                  </a:lnTo>
                  <a:lnTo>
                    <a:pt x="1076650" y="2703492"/>
                  </a:lnTo>
                  <a:lnTo>
                    <a:pt x="1074713" y="2748440"/>
                  </a:lnTo>
                  <a:lnTo>
                    <a:pt x="1072222" y="2793366"/>
                  </a:lnTo>
                  <a:lnTo>
                    <a:pt x="1069177" y="2838264"/>
                  </a:lnTo>
                  <a:lnTo>
                    <a:pt x="1065579" y="2883129"/>
                  </a:lnTo>
                  <a:lnTo>
                    <a:pt x="1061428" y="2927955"/>
                  </a:lnTo>
                  <a:lnTo>
                    <a:pt x="1056723" y="2972737"/>
                  </a:lnTo>
                  <a:lnTo>
                    <a:pt x="1051464" y="3017468"/>
                  </a:lnTo>
                  <a:lnTo>
                    <a:pt x="1045652" y="3062145"/>
                  </a:lnTo>
                  <a:lnTo>
                    <a:pt x="1039287" y="3106760"/>
                  </a:lnTo>
                  <a:lnTo>
                    <a:pt x="1032368" y="3151308"/>
                  </a:lnTo>
                  <a:lnTo>
                    <a:pt x="1024895" y="3195785"/>
                  </a:lnTo>
                  <a:lnTo>
                    <a:pt x="1016869" y="3240184"/>
                  </a:lnTo>
                  <a:lnTo>
                    <a:pt x="1008289" y="3284499"/>
                  </a:lnTo>
                  <a:lnTo>
                    <a:pt x="999156" y="3328726"/>
                  </a:lnTo>
                  <a:lnTo>
                    <a:pt x="989470" y="3372859"/>
                  </a:lnTo>
                  <a:lnTo>
                    <a:pt x="979229" y="3416891"/>
                  </a:lnTo>
                  <a:lnTo>
                    <a:pt x="968436" y="3460819"/>
                  </a:lnTo>
                  <a:lnTo>
                    <a:pt x="957088" y="3504635"/>
                  </a:lnTo>
                  <a:lnTo>
                    <a:pt x="945188" y="3548335"/>
                  </a:lnTo>
                  <a:lnTo>
                    <a:pt x="932733" y="3591913"/>
                  </a:lnTo>
                  <a:lnTo>
                    <a:pt x="919725" y="3635363"/>
                  </a:lnTo>
                  <a:lnTo>
                    <a:pt x="906164" y="3678680"/>
                  </a:lnTo>
                  <a:lnTo>
                    <a:pt x="892049" y="3721858"/>
                  </a:lnTo>
                  <a:lnTo>
                    <a:pt x="877381" y="3764892"/>
                  </a:lnTo>
                  <a:lnTo>
                    <a:pt x="862159" y="3807777"/>
                  </a:lnTo>
                  <a:lnTo>
                    <a:pt x="846383" y="3850506"/>
                  </a:lnTo>
                  <a:lnTo>
                    <a:pt x="830054" y="3893074"/>
                  </a:lnTo>
                  <a:lnTo>
                    <a:pt x="813172" y="3935475"/>
                  </a:lnTo>
                  <a:lnTo>
                    <a:pt x="795736" y="3977705"/>
                  </a:lnTo>
                  <a:lnTo>
                    <a:pt x="777746" y="4019757"/>
                  </a:lnTo>
                  <a:lnTo>
                    <a:pt x="759203" y="4061626"/>
                  </a:lnTo>
                  <a:lnTo>
                    <a:pt x="740106" y="4103307"/>
                  </a:lnTo>
                  <a:lnTo>
                    <a:pt x="720456" y="4144793"/>
                  </a:lnTo>
                  <a:lnTo>
                    <a:pt x="700253" y="4186080"/>
                  </a:lnTo>
                  <a:lnTo>
                    <a:pt x="679495" y="4227161"/>
                  </a:lnTo>
                  <a:lnTo>
                    <a:pt x="658185" y="4268031"/>
                  </a:lnTo>
                  <a:lnTo>
                    <a:pt x="636320" y="4308686"/>
                  </a:lnTo>
                  <a:lnTo>
                    <a:pt x="613903" y="4349118"/>
                  </a:lnTo>
                  <a:lnTo>
                    <a:pt x="590931" y="4389323"/>
                  </a:lnTo>
                  <a:lnTo>
                    <a:pt x="567406" y="4429295"/>
                  </a:lnTo>
                  <a:lnTo>
                    <a:pt x="543328" y="4469028"/>
                  </a:lnTo>
                  <a:lnTo>
                    <a:pt x="518696" y="4508517"/>
                  </a:lnTo>
                  <a:lnTo>
                    <a:pt x="493511" y="4547757"/>
                  </a:lnTo>
                  <a:lnTo>
                    <a:pt x="467772" y="4586741"/>
                  </a:lnTo>
                  <a:lnTo>
                    <a:pt x="441479" y="4625464"/>
                  </a:lnTo>
                  <a:lnTo>
                    <a:pt x="414633" y="4663922"/>
                  </a:lnTo>
                  <a:lnTo>
                    <a:pt x="387234" y="4702107"/>
                  </a:lnTo>
                  <a:lnTo>
                    <a:pt x="359281" y="4740015"/>
                  </a:lnTo>
                  <a:lnTo>
                    <a:pt x="330774" y="4777641"/>
                  </a:lnTo>
                  <a:lnTo>
                    <a:pt x="301714" y="4814977"/>
                  </a:lnTo>
                  <a:lnTo>
                    <a:pt x="272101" y="4852020"/>
                  </a:lnTo>
                  <a:lnTo>
                    <a:pt x="241934" y="4888763"/>
                  </a:lnTo>
                  <a:lnTo>
                    <a:pt x="211213" y="4925201"/>
                  </a:lnTo>
                  <a:lnTo>
                    <a:pt x="179939" y="4961329"/>
                  </a:lnTo>
                  <a:lnTo>
                    <a:pt x="148111" y="4997140"/>
                  </a:lnTo>
                  <a:lnTo>
                    <a:pt x="115730" y="5032629"/>
                  </a:lnTo>
                  <a:lnTo>
                    <a:pt x="82795" y="5067791"/>
                  </a:lnTo>
                  <a:lnTo>
                    <a:pt x="49307" y="5102621"/>
                  </a:lnTo>
                  <a:lnTo>
                    <a:pt x="15265" y="5137111"/>
                  </a:lnTo>
                  <a:lnTo>
                    <a:pt x="0" y="5121846"/>
                  </a:lnTo>
                  <a:lnTo>
                    <a:pt x="33841" y="5087560"/>
                  </a:lnTo>
                  <a:lnTo>
                    <a:pt x="67132" y="5052937"/>
                  </a:lnTo>
                  <a:lnTo>
                    <a:pt x="99873" y="5017983"/>
                  </a:lnTo>
                  <a:lnTo>
                    <a:pt x="132063" y="4982704"/>
                  </a:lnTo>
                  <a:lnTo>
                    <a:pt x="163703" y="4947105"/>
                  </a:lnTo>
                  <a:lnTo>
                    <a:pt x="194793" y="4911192"/>
                  </a:lnTo>
                  <a:lnTo>
                    <a:pt x="225333" y="4874971"/>
                  </a:lnTo>
                  <a:lnTo>
                    <a:pt x="255322" y="4838445"/>
                  </a:lnTo>
                  <a:lnTo>
                    <a:pt x="284761" y="4801622"/>
                  </a:lnTo>
                  <a:lnTo>
                    <a:pt x="313650" y="4764507"/>
                  </a:lnTo>
                  <a:lnTo>
                    <a:pt x="341989" y="4727105"/>
                  </a:lnTo>
                  <a:lnTo>
                    <a:pt x="369777" y="4689422"/>
                  </a:lnTo>
                  <a:lnTo>
                    <a:pt x="397015" y="4651463"/>
                  </a:lnTo>
                  <a:lnTo>
                    <a:pt x="423703" y="4613234"/>
                  </a:lnTo>
                  <a:lnTo>
                    <a:pt x="449841" y="4574741"/>
                  </a:lnTo>
                  <a:lnTo>
                    <a:pt x="475428" y="4535988"/>
                  </a:lnTo>
                  <a:lnTo>
                    <a:pt x="500465" y="4496981"/>
                  </a:lnTo>
                  <a:lnTo>
                    <a:pt x="524952" y="4457727"/>
                  </a:lnTo>
                  <a:lnTo>
                    <a:pt x="548888" y="4418229"/>
                  </a:lnTo>
                  <a:lnTo>
                    <a:pt x="572275" y="4378495"/>
                  </a:lnTo>
                  <a:lnTo>
                    <a:pt x="595111" y="4338529"/>
                  </a:lnTo>
                  <a:lnTo>
                    <a:pt x="617396" y="4298337"/>
                  </a:lnTo>
                  <a:lnTo>
                    <a:pt x="639132" y="4257924"/>
                  </a:lnTo>
                  <a:lnTo>
                    <a:pt x="660317" y="4217297"/>
                  </a:lnTo>
                  <a:lnTo>
                    <a:pt x="680952" y="4176459"/>
                  </a:lnTo>
                  <a:lnTo>
                    <a:pt x="701036" y="4135418"/>
                  </a:lnTo>
                  <a:lnTo>
                    <a:pt x="720571" y="4094178"/>
                  </a:lnTo>
                  <a:lnTo>
                    <a:pt x="739555" y="4052746"/>
                  </a:lnTo>
                  <a:lnTo>
                    <a:pt x="757989" y="4011125"/>
                  </a:lnTo>
                  <a:lnTo>
                    <a:pt x="775872" y="3969323"/>
                  </a:lnTo>
                  <a:lnTo>
                    <a:pt x="793206" y="3927345"/>
                  </a:lnTo>
                  <a:lnTo>
                    <a:pt x="809989" y="3885195"/>
                  </a:lnTo>
                  <a:lnTo>
                    <a:pt x="826222" y="3842880"/>
                  </a:lnTo>
                  <a:lnTo>
                    <a:pt x="841904" y="3800405"/>
                  </a:lnTo>
                  <a:lnTo>
                    <a:pt x="857036" y="3757776"/>
                  </a:lnTo>
                  <a:lnTo>
                    <a:pt x="871618" y="3714997"/>
                  </a:lnTo>
                  <a:lnTo>
                    <a:pt x="885650" y="3672076"/>
                  </a:lnTo>
                  <a:lnTo>
                    <a:pt x="899132" y="3629016"/>
                  </a:lnTo>
                  <a:lnTo>
                    <a:pt x="912063" y="3585824"/>
                  </a:lnTo>
                  <a:lnTo>
                    <a:pt x="924444" y="3542506"/>
                  </a:lnTo>
                  <a:lnTo>
                    <a:pt x="936275" y="3499066"/>
                  </a:lnTo>
                  <a:lnTo>
                    <a:pt x="947555" y="3455510"/>
                  </a:lnTo>
                  <a:lnTo>
                    <a:pt x="958285" y="3411844"/>
                  </a:lnTo>
                  <a:lnTo>
                    <a:pt x="968465" y="3368073"/>
                  </a:lnTo>
                  <a:lnTo>
                    <a:pt x="978095" y="3324203"/>
                  </a:lnTo>
                  <a:lnTo>
                    <a:pt x="987174" y="3280239"/>
                  </a:lnTo>
                  <a:lnTo>
                    <a:pt x="995703" y="3236187"/>
                  </a:lnTo>
                  <a:lnTo>
                    <a:pt x="1003682" y="3192052"/>
                  </a:lnTo>
                  <a:lnTo>
                    <a:pt x="1011111" y="3147840"/>
                  </a:lnTo>
                  <a:lnTo>
                    <a:pt x="1017989" y="3103556"/>
                  </a:lnTo>
                  <a:lnTo>
                    <a:pt x="1024317" y="3059206"/>
                  </a:lnTo>
                  <a:lnTo>
                    <a:pt x="1030095" y="3014796"/>
                  </a:lnTo>
                  <a:lnTo>
                    <a:pt x="1035322" y="2970330"/>
                  </a:lnTo>
                  <a:lnTo>
                    <a:pt x="1039999" y="2925815"/>
                  </a:lnTo>
                  <a:lnTo>
                    <a:pt x="1044126" y="2881255"/>
                  </a:lnTo>
                  <a:lnTo>
                    <a:pt x="1047703" y="2836657"/>
                  </a:lnTo>
                  <a:lnTo>
                    <a:pt x="1050730" y="2792026"/>
                  </a:lnTo>
                  <a:lnTo>
                    <a:pt x="1053206" y="2747367"/>
                  </a:lnTo>
                  <a:lnTo>
                    <a:pt x="1055132" y="2702686"/>
                  </a:lnTo>
                  <a:lnTo>
                    <a:pt x="1056507" y="2657989"/>
                  </a:lnTo>
                  <a:lnTo>
                    <a:pt x="1057333" y="2613281"/>
                  </a:lnTo>
                  <a:lnTo>
                    <a:pt x="1057608" y="2568567"/>
                  </a:lnTo>
                  <a:lnTo>
                    <a:pt x="1057333" y="2523853"/>
                  </a:lnTo>
                  <a:lnTo>
                    <a:pt x="1056507" y="2479144"/>
                  </a:lnTo>
                  <a:lnTo>
                    <a:pt x="1055132" y="2434447"/>
                  </a:lnTo>
                  <a:lnTo>
                    <a:pt x="1053206" y="2389766"/>
                  </a:lnTo>
                  <a:lnTo>
                    <a:pt x="1050730" y="2345107"/>
                  </a:lnTo>
                  <a:lnTo>
                    <a:pt x="1047703" y="2300476"/>
                  </a:lnTo>
                  <a:lnTo>
                    <a:pt x="1044126" y="2255877"/>
                  </a:lnTo>
                  <a:lnTo>
                    <a:pt x="1039999" y="2211318"/>
                  </a:lnTo>
                  <a:lnTo>
                    <a:pt x="1035322" y="2166802"/>
                  </a:lnTo>
                  <a:lnTo>
                    <a:pt x="1030095" y="2122336"/>
                  </a:lnTo>
                  <a:lnTo>
                    <a:pt x="1024317" y="2077925"/>
                  </a:lnTo>
                  <a:lnTo>
                    <a:pt x="1017989" y="2033575"/>
                  </a:lnTo>
                  <a:lnTo>
                    <a:pt x="1011111" y="1989291"/>
                  </a:lnTo>
                  <a:lnTo>
                    <a:pt x="1003682" y="1945079"/>
                  </a:lnTo>
                  <a:lnTo>
                    <a:pt x="995703" y="1900944"/>
                  </a:lnTo>
                  <a:lnTo>
                    <a:pt x="987174" y="1856891"/>
                  </a:lnTo>
                  <a:lnTo>
                    <a:pt x="978095" y="1812927"/>
                  </a:lnTo>
                  <a:lnTo>
                    <a:pt x="968465" y="1769056"/>
                  </a:lnTo>
                  <a:lnTo>
                    <a:pt x="958285" y="1725285"/>
                  </a:lnTo>
                  <a:lnTo>
                    <a:pt x="947555" y="1681618"/>
                  </a:lnTo>
                  <a:lnTo>
                    <a:pt x="936275" y="1638062"/>
                  </a:lnTo>
                  <a:lnTo>
                    <a:pt x="924444" y="1594621"/>
                  </a:lnTo>
                  <a:lnTo>
                    <a:pt x="912063" y="1551302"/>
                  </a:lnTo>
                  <a:lnTo>
                    <a:pt x="899132" y="1508110"/>
                  </a:lnTo>
                  <a:lnTo>
                    <a:pt x="885650" y="1465050"/>
                  </a:lnTo>
                  <a:lnTo>
                    <a:pt x="871618" y="1422127"/>
                  </a:lnTo>
                  <a:lnTo>
                    <a:pt x="857036" y="1379349"/>
                  </a:lnTo>
                  <a:lnTo>
                    <a:pt x="841904" y="1336719"/>
                  </a:lnTo>
                  <a:lnTo>
                    <a:pt x="826222" y="1294243"/>
                  </a:lnTo>
                  <a:lnTo>
                    <a:pt x="809989" y="1251927"/>
                  </a:lnTo>
                  <a:lnTo>
                    <a:pt x="793206" y="1209777"/>
                  </a:lnTo>
                  <a:lnTo>
                    <a:pt x="775872" y="1167797"/>
                  </a:lnTo>
                  <a:lnTo>
                    <a:pt x="757989" y="1125994"/>
                  </a:lnTo>
                  <a:lnTo>
                    <a:pt x="739555" y="1084373"/>
                  </a:lnTo>
                  <a:lnTo>
                    <a:pt x="720571" y="1042940"/>
                  </a:lnTo>
                  <a:lnTo>
                    <a:pt x="701036" y="1001699"/>
                  </a:lnTo>
                  <a:lnTo>
                    <a:pt x="680952" y="960657"/>
                  </a:lnTo>
                  <a:lnTo>
                    <a:pt x="660317" y="919819"/>
                  </a:lnTo>
                  <a:lnTo>
                    <a:pt x="639132" y="879190"/>
                  </a:lnTo>
                  <a:lnTo>
                    <a:pt x="617396" y="838776"/>
                  </a:lnTo>
                  <a:lnTo>
                    <a:pt x="595111" y="798583"/>
                  </a:lnTo>
                  <a:lnTo>
                    <a:pt x="572275" y="758616"/>
                  </a:lnTo>
                  <a:lnTo>
                    <a:pt x="548888" y="718881"/>
                  </a:lnTo>
                  <a:lnTo>
                    <a:pt x="524952" y="679382"/>
                  </a:lnTo>
                  <a:lnTo>
                    <a:pt x="500465" y="640127"/>
                  </a:lnTo>
                  <a:lnTo>
                    <a:pt x="475428" y="601119"/>
                  </a:lnTo>
                  <a:lnTo>
                    <a:pt x="449841" y="562365"/>
                  </a:lnTo>
                  <a:lnTo>
                    <a:pt x="423703" y="523870"/>
                  </a:lnTo>
                  <a:lnTo>
                    <a:pt x="397015" y="485640"/>
                  </a:lnTo>
                  <a:lnTo>
                    <a:pt x="369777" y="447680"/>
                  </a:lnTo>
                  <a:lnTo>
                    <a:pt x="341989" y="409996"/>
                  </a:lnTo>
                  <a:lnTo>
                    <a:pt x="313650" y="372592"/>
                  </a:lnTo>
                  <a:lnTo>
                    <a:pt x="284761" y="335476"/>
                  </a:lnTo>
                  <a:lnTo>
                    <a:pt x="255322" y="298652"/>
                  </a:lnTo>
                  <a:lnTo>
                    <a:pt x="225333" y="262125"/>
                  </a:lnTo>
                  <a:lnTo>
                    <a:pt x="194793" y="225902"/>
                  </a:lnTo>
                  <a:lnTo>
                    <a:pt x="163703" y="189987"/>
                  </a:lnTo>
                  <a:lnTo>
                    <a:pt x="132063" y="154387"/>
                  </a:lnTo>
                  <a:lnTo>
                    <a:pt x="99873" y="119107"/>
                  </a:lnTo>
                  <a:lnTo>
                    <a:pt x="67132" y="84152"/>
                  </a:lnTo>
                  <a:lnTo>
                    <a:pt x="33841" y="49527"/>
                  </a:lnTo>
                  <a:lnTo>
                    <a:pt x="0" y="15239"/>
                  </a:lnTo>
                  <a:lnTo>
                    <a:pt x="15265" y="0"/>
                  </a:lnTo>
                  <a:close/>
                </a:path>
              </a:pathLst>
            </a:custGeom>
            <a:ln w="12700">
              <a:solidFill>
                <a:srgbClr val="45A4EC"/>
              </a:solidFill>
            </a:ln>
          </p:spPr>
          <p:txBody>
            <a:bodyPr wrap="square" lIns="0" tIns="0" rIns="0" bIns="0" rtlCol="0"/>
            <a:lstStyle/>
            <a:p>
              <a:endParaRPr/>
            </a:p>
          </p:txBody>
        </p:sp>
        <p:sp>
          <p:nvSpPr>
            <p:cNvPr id="5" name="object 5"/>
            <p:cNvSpPr/>
            <p:nvPr/>
          </p:nvSpPr>
          <p:spPr>
            <a:xfrm>
              <a:off x="492252" y="960119"/>
              <a:ext cx="11513820" cy="490855"/>
            </a:xfrm>
            <a:custGeom>
              <a:avLst/>
              <a:gdLst/>
              <a:ahLst/>
              <a:cxnLst/>
              <a:rect l="l" t="t" r="r" b="b"/>
              <a:pathLst>
                <a:path w="11513820" h="490855">
                  <a:moveTo>
                    <a:pt x="11513820" y="0"/>
                  </a:moveTo>
                  <a:lnTo>
                    <a:pt x="0" y="0"/>
                  </a:lnTo>
                  <a:lnTo>
                    <a:pt x="0" y="490727"/>
                  </a:lnTo>
                  <a:lnTo>
                    <a:pt x="11513820" y="490727"/>
                  </a:lnTo>
                  <a:lnTo>
                    <a:pt x="11513820" y="0"/>
                  </a:lnTo>
                  <a:close/>
                </a:path>
              </a:pathLst>
            </a:custGeom>
            <a:solidFill>
              <a:srgbClr val="665EB8"/>
            </a:solidFill>
          </p:spPr>
          <p:txBody>
            <a:bodyPr wrap="square" lIns="0" tIns="0" rIns="0" bIns="0" rtlCol="0"/>
            <a:lstStyle/>
            <a:p>
              <a:endParaRPr/>
            </a:p>
          </p:txBody>
        </p:sp>
        <p:sp>
          <p:nvSpPr>
            <p:cNvPr id="6" name="object 6"/>
            <p:cNvSpPr/>
            <p:nvPr/>
          </p:nvSpPr>
          <p:spPr>
            <a:xfrm>
              <a:off x="492252" y="960119"/>
              <a:ext cx="11513820" cy="490855"/>
            </a:xfrm>
            <a:custGeom>
              <a:avLst/>
              <a:gdLst/>
              <a:ahLst/>
              <a:cxnLst/>
              <a:rect l="l" t="t" r="r" b="b"/>
              <a:pathLst>
                <a:path w="11513820" h="490855">
                  <a:moveTo>
                    <a:pt x="0" y="490727"/>
                  </a:moveTo>
                  <a:lnTo>
                    <a:pt x="11513820" y="490727"/>
                  </a:lnTo>
                  <a:lnTo>
                    <a:pt x="11513820" y="0"/>
                  </a:lnTo>
                  <a:lnTo>
                    <a:pt x="0" y="0"/>
                  </a:lnTo>
                  <a:lnTo>
                    <a:pt x="0" y="490727"/>
                  </a:lnTo>
                  <a:close/>
                </a:path>
              </a:pathLst>
            </a:custGeom>
            <a:ln w="12699">
              <a:solidFill>
                <a:srgbClr val="FFFFFF"/>
              </a:solidFill>
            </a:ln>
          </p:spPr>
          <p:txBody>
            <a:bodyPr wrap="square" lIns="0" tIns="0" rIns="0" bIns="0" rtlCol="0"/>
            <a:lstStyle/>
            <a:p>
              <a:endParaRPr/>
            </a:p>
          </p:txBody>
        </p:sp>
        <p:sp>
          <p:nvSpPr>
            <p:cNvPr id="7" name="object 7"/>
            <p:cNvSpPr/>
            <p:nvPr/>
          </p:nvSpPr>
          <p:spPr>
            <a:xfrm>
              <a:off x="185928" y="899159"/>
              <a:ext cx="614680" cy="612775"/>
            </a:xfrm>
            <a:custGeom>
              <a:avLst/>
              <a:gdLst/>
              <a:ahLst/>
              <a:cxnLst/>
              <a:rect l="l" t="t" r="r" b="b"/>
              <a:pathLst>
                <a:path w="614680" h="612775">
                  <a:moveTo>
                    <a:pt x="307086" y="0"/>
                  </a:moveTo>
                  <a:lnTo>
                    <a:pt x="257275" y="4009"/>
                  </a:lnTo>
                  <a:lnTo>
                    <a:pt x="210024" y="15617"/>
                  </a:lnTo>
                  <a:lnTo>
                    <a:pt x="165963" y="34193"/>
                  </a:lnTo>
                  <a:lnTo>
                    <a:pt x="125726" y="59106"/>
                  </a:lnTo>
                  <a:lnTo>
                    <a:pt x="89944" y="89725"/>
                  </a:lnTo>
                  <a:lnTo>
                    <a:pt x="59250" y="125419"/>
                  </a:lnTo>
                  <a:lnTo>
                    <a:pt x="34276" y="165556"/>
                  </a:lnTo>
                  <a:lnTo>
                    <a:pt x="15655" y="209507"/>
                  </a:lnTo>
                  <a:lnTo>
                    <a:pt x="4019" y="256640"/>
                  </a:lnTo>
                  <a:lnTo>
                    <a:pt x="0" y="306324"/>
                  </a:lnTo>
                  <a:lnTo>
                    <a:pt x="4019" y="356007"/>
                  </a:lnTo>
                  <a:lnTo>
                    <a:pt x="15655" y="403140"/>
                  </a:lnTo>
                  <a:lnTo>
                    <a:pt x="34276" y="447091"/>
                  </a:lnTo>
                  <a:lnTo>
                    <a:pt x="59250" y="487228"/>
                  </a:lnTo>
                  <a:lnTo>
                    <a:pt x="89944" y="522922"/>
                  </a:lnTo>
                  <a:lnTo>
                    <a:pt x="125726" y="553541"/>
                  </a:lnTo>
                  <a:lnTo>
                    <a:pt x="165963" y="578454"/>
                  </a:lnTo>
                  <a:lnTo>
                    <a:pt x="210024" y="597030"/>
                  </a:lnTo>
                  <a:lnTo>
                    <a:pt x="257275" y="608638"/>
                  </a:lnTo>
                  <a:lnTo>
                    <a:pt x="307086" y="612648"/>
                  </a:lnTo>
                  <a:lnTo>
                    <a:pt x="356896" y="608638"/>
                  </a:lnTo>
                  <a:lnTo>
                    <a:pt x="404147" y="597030"/>
                  </a:lnTo>
                  <a:lnTo>
                    <a:pt x="448208" y="578454"/>
                  </a:lnTo>
                  <a:lnTo>
                    <a:pt x="488445" y="553541"/>
                  </a:lnTo>
                  <a:lnTo>
                    <a:pt x="524227" y="522922"/>
                  </a:lnTo>
                  <a:lnTo>
                    <a:pt x="554921" y="487228"/>
                  </a:lnTo>
                  <a:lnTo>
                    <a:pt x="579895" y="447091"/>
                  </a:lnTo>
                  <a:lnTo>
                    <a:pt x="598516" y="403140"/>
                  </a:lnTo>
                  <a:lnTo>
                    <a:pt x="610152" y="356007"/>
                  </a:lnTo>
                  <a:lnTo>
                    <a:pt x="614172" y="306324"/>
                  </a:lnTo>
                  <a:lnTo>
                    <a:pt x="610152" y="256640"/>
                  </a:lnTo>
                  <a:lnTo>
                    <a:pt x="598516" y="209507"/>
                  </a:lnTo>
                  <a:lnTo>
                    <a:pt x="579895" y="165556"/>
                  </a:lnTo>
                  <a:lnTo>
                    <a:pt x="554921" y="125419"/>
                  </a:lnTo>
                  <a:lnTo>
                    <a:pt x="524227" y="89725"/>
                  </a:lnTo>
                  <a:lnTo>
                    <a:pt x="488445" y="59106"/>
                  </a:lnTo>
                  <a:lnTo>
                    <a:pt x="448208" y="34193"/>
                  </a:lnTo>
                  <a:lnTo>
                    <a:pt x="404147" y="15617"/>
                  </a:lnTo>
                  <a:lnTo>
                    <a:pt x="356896" y="4009"/>
                  </a:lnTo>
                  <a:lnTo>
                    <a:pt x="307086" y="0"/>
                  </a:lnTo>
                  <a:close/>
                </a:path>
              </a:pathLst>
            </a:custGeom>
            <a:solidFill>
              <a:srgbClr val="FFFFFF"/>
            </a:solidFill>
          </p:spPr>
          <p:txBody>
            <a:bodyPr wrap="square" lIns="0" tIns="0" rIns="0" bIns="0" rtlCol="0"/>
            <a:lstStyle/>
            <a:p>
              <a:endParaRPr dirty="0"/>
            </a:p>
          </p:txBody>
        </p:sp>
        <p:sp>
          <p:nvSpPr>
            <p:cNvPr id="8" name="object 8"/>
            <p:cNvSpPr/>
            <p:nvPr/>
          </p:nvSpPr>
          <p:spPr>
            <a:xfrm>
              <a:off x="185928" y="899159"/>
              <a:ext cx="614680" cy="612775"/>
            </a:xfrm>
            <a:custGeom>
              <a:avLst/>
              <a:gdLst/>
              <a:ahLst/>
              <a:cxnLst/>
              <a:rect l="l" t="t" r="r" b="b"/>
              <a:pathLst>
                <a:path w="614680" h="612775">
                  <a:moveTo>
                    <a:pt x="0" y="306324"/>
                  </a:moveTo>
                  <a:lnTo>
                    <a:pt x="4019" y="256640"/>
                  </a:lnTo>
                  <a:lnTo>
                    <a:pt x="15655" y="209507"/>
                  </a:lnTo>
                  <a:lnTo>
                    <a:pt x="34276" y="165556"/>
                  </a:lnTo>
                  <a:lnTo>
                    <a:pt x="59250" y="125419"/>
                  </a:lnTo>
                  <a:lnTo>
                    <a:pt x="89944" y="89725"/>
                  </a:lnTo>
                  <a:lnTo>
                    <a:pt x="125726" y="59106"/>
                  </a:lnTo>
                  <a:lnTo>
                    <a:pt x="165963" y="34193"/>
                  </a:lnTo>
                  <a:lnTo>
                    <a:pt x="210024" y="15617"/>
                  </a:lnTo>
                  <a:lnTo>
                    <a:pt x="257275" y="4009"/>
                  </a:lnTo>
                  <a:lnTo>
                    <a:pt x="307086" y="0"/>
                  </a:lnTo>
                  <a:lnTo>
                    <a:pt x="356896" y="4009"/>
                  </a:lnTo>
                  <a:lnTo>
                    <a:pt x="404147" y="15617"/>
                  </a:lnTo>
                  <a:lnTo>
                    <a:pt x="448208" y="34193"/>
                  </a:lnTo>
                  <a:lnTo>
                    <a:pt x="488445" y="59106"/>
                  </a:lnTo>
                  <a:lnTo>
                    <a:pt x="524227" y="89725"/>
                  </a:lnTo>
                  <a:lnTo>
                    <a:pt x="554921" y="125419"/>
                  </a:lnTo>
                  <a:lnTo>
                    <a:pt x="579895" y="165556"/>
                  </a:lnTo>
                  <a:lnTo>
                    <a:pt x="598516" y="209507"/>
                  </a:lnTo>
                  <a:lnTo>
                    <a:pt x="610152" y="256640"/>
                  </a:lnTo>
                  <a:lnTo>
                    <a:pt x="614172" y="306324"/>
                  </a:lnTo>
                  <a:lnTo>
                    <a:pt x="610152" y="356007"/>
                  </a:lnTo>
                  <a:lnTo>
                    <a:pt x="598516" y="403140"/>
                  </a:lnTo>
                  <a:lnTo>
                    <a:pt x="579895" y="447091"/>
                  </a:lnTo>
                  <a:lnTo>
                    <a:pt x="554921" y="487228"/>
                  </a:lnTo>
                  <a:lnTo>
                    <a:pt x="524227" y="522922"/>
                  </a:lnTo>
                  <a:lnTo>
                    <a:pt x="488445" y="553541"/>
                  </a:lnTo>
                  <a:lnTo>
                    <a:pt x="448208" y="578454"/>
                  </a:lnTo>
                  <a:lnTo>
                    <a:pt x="404147" y="597030"/>
                  </a:lnTo>
                  <a:lnTo>
                    <a:pt x="356896" y="608638"/>
                  </a:lnTo>
                  <a:lnTo>
                    <a:pt x="307086" y="612648"/>
                  </a:lnTo>
                  <a:lnTo>
                    <a:pt x="257275" y="608638"/>
                  </a:lnTo>
                  <a:lnTo>
                    <a:pt x="210024" y="597030"/>
                  </a:lnTo>
                  <a:lnTo>
                    <a:pt x="165963" y="578454"/>
                  </a:lnTo>
                  <a:lnTo>
                    <a:pt x="125726" y="553541"/>
                  </a:lnTo>
                  <a:lnTo>
                    <a:pt x="89944" y="522922"/>
                  </a:lnTo>
                  <a:lnTo>
                    <a:pt x="59250" y="487228"/>
                  </a:lnTo>
                  <a:lnTo>
                    <a:pt x="34276" y="447091"/>
                  </a:lnTo>
                  <a:lnTo>
                    <a:pt x="15655" y="403140"/>
                  </a:lnTo>
                  <a:lnTo>
                    <a:pt x="4019" y="356007"/>
                  </a:lnTo>
                  <a:lnTo>
                    <a:pt x="0" y="306324"/>
                  </a:lnTo>
                  <a:close/>
                </a:path>
              </a:pathLst>
            </a:custGeom>
            <a:ln w="12700">
              <a:solidFill>
                <a:srgbClr val="665EB8"/>
              </a:solidFill>
            </a:ln>
          </p:spPr>
          <p:txBody>
            <a:bodyPr wrap="square" lIns="0" tIns="0" rIns="0" bIns="0" rtlCol="0"/>
            <a:lstStyle/>
            <a:p>
              <a:endParaRPr/>
            </a:p>
          </p:txBody>
        </p:sp>
        <p:sp>
          <p:nvSpPr>
            <p:cNvPr id="9" name="object 9"/>
            <p:cNvSpPr/>
            <p:nvPr/>
          </p:nvSpPr>
          <p:spPr>
            <a:xfrm>
              <a:off x="937260" y="1696211"/>
              <a:ext cx="11069320" cy="490855"/>
            </a:xfrm>
            <a:custGeom>
              <a:avLst/>
              <a:gdLst/>
              <a:ahLst/>
              <a:cxnLst/>
              <a:rect l="l" t="t" r="r" b="b"/>
              <a:pathLst>
                <a:path w="11069320" h="490855">
                  <a:moveTo>
                    <a:pt x="11068812" y="0"/>
                  </a:moveTo>
                  <a:lnTo>
                    <a:pt x="0" y="0"/>
                  </a:lnTo>
                  <a:lnTo>
                    <a:pt x="0" y="490727"/>
                  </a:lnTo>
                  <a:lnTo>
                    <a:pt x="11068812" y="490727"/>
                  </a:lnTo>
                  <a:lnTo>
                    <a:pt x="11068812" y="0"/>
                  </a:lnTo>
                  <a:close/>
                </a:path>
              </a:pathLst>
            </a:custGeom>
            <a:solidFill>
              <a:srgbClr val="585BC2"/>
            </a:solidFill>
          </p:spPr>
          <p:txBody>
            <a:bodyPr wrap="square" lIns="0" tIns="0" rIns="0" bIns="0" rtlCol="0"/>
            <a:lstStyle/>
            <a:p>
              <a:endParaRPr/>
            </a:p>
          </p:txBody>
        </p:sp>
        <p:sp>
          <p:nvSpPr>
            <p:cNvPr id="10" name="object 10"/>
            <p:cNvSpPr/>
            <p:nvPr/>
          </p:nvSpPr>
          <p:spPr>
            <a:xfrm>
              <a:off x="937260" y="1696211"/>
              <a:ext cx="11069320" cy="490855"/>
            </a:xfrm>
            <a:custGeom>
              <a:avLst/>
              <a:gdLst/>
              <a:ahLst/>
              <a:cxnLst/>
              <a:rect l="l" t="t" r="r" b="b"/>
              <a:pathLst>
                <a:path w="11069320" h="490855">
                  <a:moveTo>
                    <a:pt x="0" y="490727"/>
                  </a:moveTo>
                  <a:lnTo>
                    <a:pt x="11068812" y="490727"/>
                  </a:lnTo>
                  <a:lnTo>
                    <a:pt x="11068812" y="0"/>
                  </a:lnTo>
                  <a:lnTo>
                    <a:pt x="0" y="0"/>
                  </a:lnTo>
                  <a:lnTo>
                    <a:pt x="0" y="490727"/>
                  </a:lnTo>
                  <a:close/>
                </a:path>
              </a:pathLst>
            </a:custGeom>
            <a:ln w="12699">
              <a:solidFill>
                <a:srgbClr val="FFFFFF"/>
              </a:solidFill>
            </a:ln>
          </p:spPr>
          <p:txBody>
            <a:bodyPr wrap="square" lIns="0" tIns="0" rIns="0" bIns="0" rtlCol="0"/>
            <a:lstStyle/>
            <a:p>
              <a:endParaRPr/>
            </a:p>
          </p:txBody>
        </p:sp>
        <p:sp>
          <p:nvSpPr>
            <p:cNvPr id="11" name="object 11"/>
            <p:cNvSpPr/>
            <p:nvPr/>
          </p:nvSpPr>
          <p:spPr>
            <a:xfrm>
              <a:off x="630936" y="1635251"/>
              <a:ext cx="612775" cy="612775"/>
            </a:xfrm>
            <a:custGeom>
              <a:avLst/>
              <a:gdLst/>
              <a:ahLst/>
              <a:cxnLst/>
              <a:rect l="l" t="t" r="r" b="b"/>
              <a:pathLst>
                <a:path w="612775" h="612775">
                  <a:moveTo>
                    <a:pt x="306323" y="0"/>
                  </a:moveTo>
                  <a:lnTo>
                    <a:pt x="256636" y="4009"/>
                  </a:lnTo>
                  <a:lnTo>
                    <a:pt x="209502" y="15617"/>
                  </a:lnTo>
                  <a:lnTo>
                    <a:pt x="165551" y="34193"/>
                  </a:lnTo>
                  <a:lnTo>
                    <a:pt x="125413" y="59106"/>
                  </a:lnTo>
                  <a:lnTo>
                    <a:pt x="89720" y="89725"/>
                  </a:lnTo>
                  <a:lnTo>
                    <a:pt x="59103" y="125419"/>
                  </a:lnTo>
                  <a:lnTo>
                    <a:pt x="34191" y="165556"/>
                  </a:lnTo>
                  <a:lnTo>
                    <a:pt x="15616" y="209507"/>
                  </a:lnTo>
                  <a:lnTo>
                    <a:pt x="4009" y="256640"/>
                  </a:lnTo>
                  <a:lnTo>
                    <a:pt x="0" y="306324"/>
                  </a:lnTo>
                  <a:lnTo>
                    <a:pt x="4009" y="356007"/>
                  </a:lnTo>
                  <a:lnTo>
                    <a:pt x="15616" y="403140"/>
                  </a:lnTo>
                  <a:lnTo>
                    <a:pt x="34191" y="447091"/>
                  </a:lnTo>
                  <a:lnTo>
                    <a:pt x="59103" y="487228"/>
                  </a:lnTo>
                  <a:lnTo>
                    <a:pt x="89720" y="522922"/>
                  </a:lnTo>
                  <a:lnTo>
                    <a:pt x="125413" y="553541"/>
                  </a:lnTo>
                  <a:lnTo>
                    <a:pt x="165551" y="578454"/>
                  </a:lnTo>
                  <a:lnTo>
                    <a:pt x="209502" y="597030"/>
                  </a:lnTo>
                  <a:lnTo>
                    <a:pt x="256636" y="608638"/>
                  </a:lnTo>
                  <a:lnTo>
                    <a:pt x="306323" y="612648"/>
                  </a:lnTo>
                  <a:lnTo>
                    <a:pt x="356011" y="608638"/>
                  </a:lnTo>
                  <a:lnTo>
                    <a:pt x="403145" y="597030"/>
                  </a:lnTo>
                  <a:lnTo>
                    <a:pt x="447096" y="578454"/>
                  </a:lnTo>
                  <a:lnTo>
                    <a:pt x="487234" y="553541"/>
                  </a:lnTo>
                  <a:lnTo>
                    <a:pt x="522927" y="522922"/>
                  </a:lnTo>
                  <a:lnTo>
                    <a:pt x="553544" y="487228"/>
                  </a:lnTo>
                  <a:lnTo>
                    <a:pt x="578456" y="447091"/>
                  </a:lnTo>
                  <a:lnTo>
                    <a:pt x="597031" y="403140"/>
                  </a:lnTo>
                  <a:lnTo>
                    <a:pt x="608638" y="356007"/>
                  </a:lnTo>
                  <a:lnTo>
                    <a:pt x="612648" y="306324"/>
                  </a:lnTo>
                  <a:lnTo>
                    <a:pt x="608638" y="256640"/>
                  </a:lnTo>
                  <a:lnTo>
                    <a:pt x="597031" y="209507"/>
                  </a:lnTo>
                  <a:lnTo>
                    <a:pt x="578456" y="165556"/>
                  </a:lnTo>
                  <a:lnTo>
                    <a:pt x="553544" y="125419"/>
                  </a:lnTo>
                  <a:lnTo>
                    <a:pt x="522927" y="89725"/>
                  </a:lnTo>
                  <a:lnTo>
                    <a:pt x="487234" y="59106"/>
                  </a:lnTo>
                  <a:lnTo>
                    <a:pt x="447096" y="34193"/>
                  </a:lnTo>
                  <a:lnTo>
                    <a:pt x="403145" y="15617"/>
                  </a:lnTo>
                  <a:lnTo>
                    <a:pt x="356011" y="4009"/>
                  </a:lnTo>
                  <a:lnTo>
                    <a:pt x="306323" y="0"/>
                  </a:lnTo>
                  <a:close/>
                </a:path>
              </a:pathLst>
            </a:custGeom>
            <a:solidFill>
              <a:srgbClr val="FFFFFF"/>
            </a:solidFill>
          </p:spPr>
          <p:txBody>
            <a:bodyPr wrap="square" lIns="0" tIns="0" rIns="0" bIns="0" rtlCol="0"/>
            <a:lstStyle/>
            <a:p>
              <a:endParaRPr/>
            </a:p>
          </p:txBody>
        </p:sp>
        <p:sp>
          <p:nvSpPr>
            <p:cNvPr id="12" name="object 12"/>
            <p:cNvSpPr/>
            <p:nvPr/>
          </p:nvSpPr>
          <p:spPr>
            <a:xfrm>
              <a:off x="630936" y="1635251"/>
              <a:ext cx="612775" cy="612775"/>
            </a:xfrm>
            <a:custGeom>
              <a:avLst/>
              <a:gdLst/>
              <a:ahLst/>
              <a:cxnLst/>
              <a:rect l="l" t="t" r="r" b="b"/>
              <a:pathLst>
                <a:path w="612775" h="612775">
                  <a:moveTo>
                    <a:pt x="0" y="306324"/>
                  </a:moveTo>
                  <a:lnTo>
                    <a:pt x="4009" y="256640"/>
                  </a:lnTo>
                  <a:lnTo>
                    <a:pt x="15616" y="209507"/>
                  </a:lnTo>
                  <a:lnTo>
                    <a:pt x="34191" y="165556"/>
                  </a:lnTo>
                  <a:lnTo>
                    <a:pt x="59103" y="125419"/>
                  </a:lnTo>
                  <a:lnTo>
                    <a:pt x="89720" y="89725"/>
                  </a:lnTo>
                  <a:lnTo>
                    <a:pt x="125413" y="59106"/>
                  </a:lnTo>
                  <a:lnTo>
                    <a:pt x="165551" y="34193"/>
                  </a:lnTo>
                  <a:lnTo>
                    <a:pt x="209502" y="15617"/>
                  </a:lnTo>
                  <a:lnTo>
                    <a:pt x="256636" y="4009"/>
                  </a:lnTo>
                  <a:lnTo>
                    <a:pt x="306323" y="0"/>
                  </a:lnTo>
                  <a:lnTo>
                    <a:pt x="356011" y="4009"/>
                  </a:lnTo>
                  <a:lnTo>
                    <a:pt x="403145" y="15617"/>
                  </a:lnTo>
                  <a:lnTo>
                    <a:pt x="447096" y="34193"/>
                  </a:lnTo>
                  <a:lnTo>
                    <a:pt x="487234" y="59106"/>
                  </a:lnTo>
                  <a:lnTo>
                    <a:pt x="522927" y="89725"/>
                  </a:lnTo>
                  <a:lnTo>
                    <a:pt x="553544" y="125419"/>
                  </a:lnTo>
                  <a:lnTo>
                    <a:pt x="578456" y="165556"/>
                  </a:lnTo>
                  <a:lnTo>
                    <a:pt x="597031" y="209507"/>
                  </a:lnTo>
                  <a:lnTo>
                    <a:pt x="608638" y="256640"/>
                  </a:lnTo>
                  <a:lnTo>
                    <a:pt x="612648" y="306324"/>
                  </a:lnTo>
                  <a:lnTo>
                    <a:pt x="608638" y="356007"/>
                  </a:lnTo>
                  <a:lnTo>
                    <a:pt x="597031" y="403140"/>
                  </a:lnTo>
                  <a:lnTo>
                    <a:pt x="578456" y="447091"/>
                  </a:lnTo>
                  <a:lnTo>
                    <a:pt x="553544" y="487228"/>
                  </a:lnTo>
                  <a:lnTo>
                    <a:pt x="522927" y="522922"/>
                  </a:lnTo>
                  <a:lnTo>
                    <a:pt x="487234" y="553541"/>
                  </a:lnTo>
                  <a:lnTo>
                    <a:pt x="447096" y="578454"/>
                  </a:lnTo>
                  <a:lnTo>
                    <a:pt x="403145" y="597030"/>
                  </a:lnTo>
                  <a:lnTo>
                    <a:pt x="356011" y="608638"/>
                  </a:lnTo>
                  <a:lnTo>
                    <a:pt x="306323" y="612648"/>
                  </a:lnTo>
                  <a:lnTo>
                    <a:pt x="256636" y="608638"/>
                  </a:lnTo>
                  <a:lnTo>
                    <a:pt x="209502" y="597030"/>
                  </a:lnTo>
                  <a:lnTo>
                    <a:pt x="165551" y="578454"/>
                  </a:lnTo>
                  <a:lnTo>
                    <a:pt x="125413" y="553541"/>
                  </a:lnTo>
                  <a:lnTo>
                    <a:pt x="89720" y="522922"/>
                  </a:lnTo>
                  <a:lnTo>
                    <a:pt x="59103" y="487228"/>
                  </a:lnTo>
                  <a:lnTo>
                    <a:pt x="34191" y="447091"/>
                  </a:lnTo>
                  <a:lnTo>
                    <a:pt x="15616" y="403140"/>
                  </a:lnTo>
                  <a:lnTo>
                    <a:pt x="4009" y="356007"/>
                  </a:lnTo>
                  <a:lnTo>
                    <a:pt x="0" y="306324"/>
                  </a:lnTo>
                  <a:close/>
                </a:path>
              </a:pathLst>
            </a:custGeom>
            <a:ln w="12700">
              <a:solidFill>
                <a:srgbClr val="585BC2"/>
              </a:solidFill>
            </a:ln>
          </p:spPr>
          <p:txBody>
            <a:bodyPr wrap="square" lIns="0" tIns="0" rIns="0" bIns="0" rtlCol="0"/>
            <a:lstStyle/>
            <a:p>
              <a:endParaRPr/>
            </a:p>
          </p:txBody>
        </p:sp>
        <p:sp>
          <p:nvSpPr>
            <p:cNvPr id="13" name="object 13"/>
            <p:cNvSpPr/>
            <p:nvPr/>
          </p:nvSpPr>
          <p:spPr>
            <a:xfrm>
              <a:off x="1181100" y="2432303"/>
              <a:ext cx="10825480" cy="490855"/>
            </a:xfrm>
            <a:custGeom>
              <a:avLst/>
              <a:gdLst/>
              <a:ahLst/>
              <a:cxnLst/>
              <a:rect l="l" t="t" r="r" b="b"/>
              <a:pathLst>
                <a:path w="10825480" h="490855">
                  <a:moveTo>
                    <a:pt x="10824972" y="0"/>
                  </a:moveTo>
                  <a:lnTo>
                    <a:pt x="0" y="0"/>
                  </a:lnTo>
                  <a:lnTo>
                    <a:pt x="0" y="490727"/>
                  </a:lnTo>
                  <a:lnTo>
                    <a:pt x="10824972" y="490727"/>
                  </a:lnTo>
                  <a:lnTo>
                    <a:pt x="10824972" y="0"/>
                  </a:lnTo>
                  <a:close/>
                </a:path>
              </a:pathLst>
            </a:custGeom>
            <a:solidFill>
              <a:srgbClr val="5363CA"/>
            </a:solidFill>
          </p:spPr>
          <p:txBody>
            <a:bodyPr wrap="square" lIns="0" tIns="0" rIns="0" bIns="0" rtlCol="0"/>
            <a:lstStyle/>
            <a:p>
              <a:endParaRPr/>
            </a:p>
          </p:txBody>
        </p:sp>
        <p:sp>
          <p:nvSpPr>
            <p:cNvPr id="14" name="object 14"/>
            <p:cNvSpPr/>
            <p:nvPr/>
          </p:nvSpPr>
          <p:spPr>
            <a:xfrm>
              <a:off x="1181100" y="2432303"/>
              <a:ext cx="10825480" cy="490855"/>
            </a:xfrm>
            <a:custGeom>
              <a:avLst/>
              <a:gdLst/>
              <a:ahLst/>
              <a:cxnLst/>
              <a:rect l="l" t="t" r="r" b="b"/>
              <a:pathLst>
                <a:path w="10825480" h="490855">
                  <a:moveTo>
                    <a:pt x="0" y="490727"/>
                  </a:moveTo>
                  <a:lnTo>
                    <a:pt x="10824972" y="490727"/>
                  </a:lnTo>
                  <a:lnTo>
                    <a:pt x="10824972" y="0"/>
                  </a:lnTo>
                  <a:lnTo>
                    <a:pt x="0" y="0"/>
                  </a:lnTo>
                  <a:lnTo>
                    <a:pt x="0" y="490727"/>
                  </a:lnTo>
                  <a:close/>
                </a:path>
              </a:pathLst>
            </a:custGeom>
            <a:ln w="12699">
              <a:solidFill>
                <a:srgbClr val="FFFFFF"/>
              </a:solidFill>
            </a:ln>
          </p:spPr>
          <p:txBody>
            <a:bodyPr wrap="square" lIns="0" tIns="0" rIns="0" bIns="0" rtlCol="0"/>
            <a:lstStyle/>
            <a:p>
              <a:endParaRPr/>
            </a:p>
          </p:txBody>
        </p:sp>
      </p:grpSp>
      <p:sp>
        <p:nvSpPr>
          <p:cNvPr id="15" name="object 15"/>
          <p:cNvSpPr txBox="1"/>
          <p:nvPr/>
        </p:nvSpPr>
        <p:spPr>
          <a:xfrm>
            <a:off x="882759" y="1275500"/>
            <a:ext cx="10986770" cy="1852930"/>
          </a:xfrm>
          <a:prstGeom prst="rect">
            <a:avLst/>
          </a:prstGeom>
        </p:spPr>
        <p:txBody>
          <a:bodyPr vert="horz" wrap="square" lIns="0" tIns="37465" rIns="0" bIns="0" rtlCol="0">
            <a:spAutoFit/>
          </a:bodyPr>
          <a:lstStyle/>
          <a:p>
            <a:pPr marL="12700" marR="5080">
              <a:lnSpc>
                <a:spcPts val="1750"/>
              </a:lnSpc>
              <a:spcBef>
                <a:spcPts val="295"/>
              </a:spcBef>
            </a:pPr>
            <a:r>
              <a:rPr sz="1600" spc="-5" dirty="0">
                <a:solidFill>
                  <a:srgbClr val="FFFFFF"/>
                </a:solidFill>
                <a:latin typeface="Calibri"/>
                <a:cs typeface="Calibri"/>
              </a:rPr>
              <a:t>He</a:t>
            </a:r>
            <a:r>
              <a:rPr sz="1600" spc="10" dirty="0">
                <a:solidFill>
                  <a:srgbClr val="FFFFFF"/>
                </a:solidFill>
                <a:latin typeface="Calibri"/>
                <a:cs typeface="Calibri"/>
              </a:rPr>
              <a:t> </a:t>
            </a:r>
            <a:r>
              <a:rPr sz="1600" spc="-5" dirty="0">
                <a:solidFill>
                  <a:srgbClr val="FFFFFF"/>
                </a:solidFill>
                <a:latin typeface="Calibri"/>
                <a:cs typeface="Calibri"/>
              </a:rPr>
              <a:t>is</a:t>
            </a:r>
            <a:r>
              <a:rPr sz="1600" spc="-10" dirty="0">
                <a:solidFill>
                  <a:srgbClr val="FFFFFF"/>
                </a:solidFill>
                <a:latin typeface="Calibri"/>
                <a:cs typeface="Calibri"/>
              </a:rPr>
              <a:t> </a:t>
            </a:r>
            <a:r>
              <a:rPr sz="1600" spc="-5" dirty="0">
                <a:solidFill>
                  <a:srgbClr val="FFFFFF"/>
                </a:solidFill>
                <a:latin typeface="Calibri"/>
                <a:cs typeface="Calibri"/>
              </a:rPr>
              <a:t>in</a:t>
            </a:r>
            <a:r>
              <a:rPr sz="1600" spc="5" dirty="0">
                <a:solidFill>
                  <a:srgbClr val="FFFFFF"/>
                </a:solidFill>
                <a:latin typeface="Calibri"/>
                <a:cs typeface="Calibri"/>
              </a:rPr>
              <a:t> </a:t>
            </a:r>
            <a:r>
              <a:rPr sz="1600" spc="-10" dirty="0">
                <a:solidFill>
                  <a:srgbClr val="FFFFFF"/>
                </a:solidFill>
                <a:latin typeface="Calibri"/>
                <a:cs typeface="Calibri"/>
              </a:rPr>
              <a:t>possession</a:t>
            </a:r>
            <a:r>
              <a:rPr sz="1600" spc="25" dirty="0">
                <a:solidFill>
                  <a:srgbClr val="FFFFFF"/>
                </a:solidFill>
                <a:latin typeface="Calibri"/>
                <a:cs typeface="Calibri"/>
              </a:rPr>
              <a:t> </a:t>
            </a:r>
            <a:r>
              <a:rPr sz="1600" spc="-5" dirty="0">
                <a:solidFill>
                  <a:srgbClr val="FFFFFF"/>
                </a:solidFill>
                <a:latin typeface="Calibri"/>
                <a:cs typeface="Calibri"/>
              </a:rPr>
              <a:t>of</a:t>
            </a:r>
            <a:r>
              <a:rPr sz="1600" dirty="0">
                <a:solidFill>
                  <a:srgbClr val="FFFFFF"/>
                </a:solidFill>
                <a:latin typeface="Calibri"/>
                <a:cs typeface="Calibri"/>
              </a:rPr>
              <a:t> </a:t>
            </a:r>
            <a:r>
              <a:rPr sz="1600" spc="-5" dirty="0">
                <a:solidFill>
                  <a:srgbClr val="FFFFFF"/>
                </a:solidFill>
                <a:latin typeface="Calibri"/>
                <a:cs typeface="Calibri"/>
              </a:rPr>
              <a:t>a</a:t>
            </a:r>
            <a:r>
              <a:rPr sz="1600" spc="10" dirty="0">
                <a:solidFill>
                  <a:srgbClr val="FFFFFF"/>
                </a:solidFill>
                <a:latin typeface="Calibri"/>
                <a:cs typeface="Calibri"/>
              </a:rPr>
              <a:t> </a:t>
            </a:r>
            <a:r>
              <a:rPr sz="1600" spc="-15" dirty="0">
                <a:solidFill>
                  <a:srgbClr val="FFFFFF"/>
                </a:solidFill>
                <a:latin typeface="Calibri"/>
                <a:cs typeface="Calibri"/>
              </a:rPr>
              <a:t>tax</a:t>
            </a:r>
            <a:r>
              <a:rPr sz="1600" spc="-10" dirty="0">
                <a:solidFill>
                  <a:srgbClr val="FFFFFF"/>
                </a:solidFill>
                <a:latin typeface="Calibri"/>
                <a:cs typeface="Calibri"/>
              </a:rPr>
              <a:t> invoice</a:t>
            </a:r>
            <a:r>
              <a:rPr sz="1600" dirty="0">
                <a:solidFill>
                  <a:srgbClr val="FFFFFF"/>
                </a:solidFill>
                <a:latin typeface="Calibri"/>
                <a:cs typeface="Calibri"/>
              </a:rPr>
              <a:t> </a:t>
            </a:r>
            <a:r>
              <a:rPr sz="1600" spc="-5" dirty="0">
                <a:solidFill>
                  <a:srgbClr val="FFFFFF"/>
                </a:solidFill>
                <a:latin typeface="Calibri"/>
                <a:cs typeface="Calibri"/>
              </a:rPr>
              <a:t>or</a:t>
            </a:r>
            <a:r>
              <a:rPr sz="1600" spc="5" dirty="0">
                <a:solidFill>
                  <a:srgbClr val="FFFFFF"/>
                </a:solidFill>
                <a:latin typeface="Calibri"/>
                <a:cs typeface="Calibri"/>
              </a:rPr>
              <a:t> </a:t>
            </a:r>
            <a:r>
              <a:rPr sz="1600" spc="-5" dirty="0">
                <a:solidFill>
                  <a:srgbClr val="FFFFFF"/>
                </a:solidFill>
                <a:latin typeface="Calibri"/>
                <a:cs typeface="Calibri"/>
              </a:rPr>
              <a:t>debit</a:t>
            </a:r>
            <a:r>
              <a:rPr sz="1600" spc="5" dirty="0">
                <a:solidFill>
                  <a:srgbClr val="FFFFFF"/>
                </a:solidFill>
                <a:latin typeface="Calibri"/>
                <a:cs typeface="Calibri"/>
              </a:rPr>
              <a:t> </a:t>
            </a:r>
            <a:r>
              <a:rPr sz="1600" spc="-10" dirty="0">
                <a:solidFill>
                  <a:srgbClr val="FFFFFF"/>
                </a:solidFill>
                <a:latin typeface="Calibri"/>
                <a:cs typeface="Calibri"/>
              </a:rPr>
              <a:t>note</a:t>
            </a:r>
            <a:r>
              <a:rPr sz="1600" spc="5" dirty="0">
                <a:solidFill>
                  <a:srgbClr val="FFFFFF"/>
                </a:solidFill>
                <a:latin typeface="Calibri"/>
                <a:cs typeface="Calibri"/>
              </a:rPr>
              <a:t> </a:t>
            </a:r>
            <a:r>
              <a:rPr sz="1600" spc="-5" dirty="0">
                <a:solidFill>
                  <a:srgbClr val="FFFFFF"/>
                </a:solidFill>
                <a:latin typeface="Calibri"/>
                <a:cs typeface="Calibri"/>
              </a:rPr>
              <a:t>issued</a:t>
            </a:r>
            <a:r>
              <a:rPr sz="1600" spc="20" dirty="0">
                <a:solidFill>
                  <a:srgbClr val="FFFFFF"/>
                </a:solidFill>
                <a:latin typeface="Calibri"/>
                <a:cs typeface="Calibri"/>
              </a:rPr>
              <a:t> </a:t>
            </a:r>
            <a:r>
              <a:rPr sz="1600" spc="-10" dirty="0">
                <a:solidFill>
                  <a:srgbClr val="FFFFFF"/>
                </a:solidFill>
                <a:latin typeface="Calibri"/>
                <a:cs typeface="Calibri"/>
              </a:rPr>
              <a:t>by</a:t>
            </a:r>
            <a:r>
              <a:rPr sz="1600" spc="10" dirty="0">
                <a:solidFill>
                  <a:srgbClr val="FFFFFF"/>
                </a:solidFill>
                <a:latin typeface="Calibri"/>
                <a:cs typeface="Calibri"/>
              </a:rPr>
              <a:t> </a:t>
            </a:r>
            <a:r>
              <a:rPr sz="1600" spc="-5" dirty="0">
                <a:solidFill>
                  <a:srgbClr val="FFFFFF"/>
                </a:solidFill>
                <a:latin typeface="Calibri"/>
                <a:cs typeface="Calibri"/>
              </a:rPr>
              <a:t>a</a:t>
            </a:r>
            <a:r>
              <a:rPr sz="1600" spc="5" dirty="0">
                <a:solidFill>
                  <a:srgbClr val="FFFFFF"/>
                </a:solidFill>
                <a:latin typeface="Calibri"/>
                <a:cs typeface="Calibri"/>
              </a:rPr>
              <a:t> </a:t>
            </a:r>
            <a:r>
              <a:rPr sz="1600" spc="-5" dirty="0">
                <a:solidFill>
                  <a:srgbClr val="FFFFFF"/>
                </a:solidFill>
                <a:latin typeface="Calibri"/>
                <a:cs typeface="Calibri"/>
              </a:rPr>
              <a:t>supplier </a:t>
            </a:r>
            <a:r>
              <a:rPr sz="1600" spc="-15" dirty="0">
                <a:solidFill>
                  <a:srgbClr val="FFFFFF"/>
                </a:solidFill>
                <a:latin typeface="Calibri"/>
                <a:cs typeface="Calibri"/>
              </a:rPr>
              <a:t>registered</a:t>
            </a:r>
            <a:r>
              <a:rPr sz="1600" spc="15" dirty="0">
                <a:solidFill>
                  <a:srgbClr val="FFFFFF"/>
                </a:solidFill>
                <a:latin typeface="Calibri"/>
                <a:cs typeface="Calibri"/>
              </a:rPr>
              <a:t> </a:t>
            </a:r>
            <a:r>
              <a:rPr sz="1600" spc="-5" dirty="0">
                <a:solidFill>
                  <a:srgbClr val="FFFFFF"/>
                </a:solidFill>
                <a:latin typeface="Calibri"/>
                <a:cs typeface="Calibri"/>
              </a:rPr>
              <a:t>under</a:t>
            </a:r>
            <a:r>
              <a:rPr sz="1600" spc="10" dirty="0">
                <a:solidFill>
                  <a:srgbClr val="FFFFFF"/>
                </a:solidFill>
                <a:latin typeface="Calibri"/>
                <a:cs typeface="Calibri"/>
              </a:rPr>
              <a:t> </a:t>
            </a:r>
            <a:r>
              <a:rPr sz="1600" spc="-5" dirty="0">
                <a:solidFill>
                  <a:srgbClr val="FFFFFF"/>
                </a:solidFill>
                <a:latin typeface="Calibri"/>
                <a:cs typeface="Calibri"/>
              </a:rPr>
              <a:t>this</a:t>
            </a:r>
            <a:r>
              <a:rPr sz="1600" dirty="0">
                <a:solidFill>
                  <a:srgbClr val="FFFFFF"/>
                </a:solidFill>
                <a:latin typeface="Calibri"/>
                <a:cs typeface="Calibri"/>
              </a:rPr>
              <a:t> </a:t>
            </a:r>
            <a:r>
              <a:rPr sz="1600" spc="-5" dirty="0">
                <a:solidFill>
                  <a:srgbClr val="FFFFFF"/>
                </a:solidFill>
                <a:latin typeface="Calibri"/>
                <a:cs typeface="Calibri"/>
              </a:rPr>
              <a:t>Act,</a:t>
            </a:r>
            <a:r>
              <a:rPr sz="1600" spc="5" dirty="0">
                <a:solidFill>
                  <a:srgbClr val="FFFFFF"/>
                </a:solidFill>
                <a:latin typeface="Calibri"/>
                <a:cs typeface="Calibri"/>
              </a:rPr>
              <a:t> </a:t>
            </a:r>
            <a:r>
              <a:rPr sz="1600" spc="-5" dirty="0">
                <a:solidFill>
                  <a:srgbClr val="FFFFFF"/>
                </a:solidFill>
                <a:latin typeface="Calibri"/>
                <a:cs typeface="Calibri"/>
              </a:rPr>
              <a:t>or</a:t>
            </a:r>
            <a:r>
              <a:rPr sz="1600" spc="10" dirty="0">
                <a:solidFill>
                  <a:srgbClr val="FFFFFF"/>
                </a:solidFill>
                <a:latin typeface="Calibri"/>
                <a:cs typeface="Calibri"/>
              </a:rPr>
              <a:t> </a:t>
            </a:r>
            <a:r>
              <a:rPr sz="1600" spc="-10" dirty="0">
                <a:solidFill>
                  <a:srgbClr val="FFFFFF"/>
                </a:solidFill>
                <a:latin typeface="Calibri"/>
                <a:cs typeface="Calibri"/>
              </a:rPr>
              <a:t>such</a:t>
            </a:r>
            <a:r>
              <a:rPr sz="1600" spc="10" dirty="0">
                <a:solidFill>
                  <a:srgbClr val="FFFFFF"/>
                </a:solidFill>
                <a:latin typeface="Calibri"/>
                <a:cs typeface="Calibri"/>
              </a:rPr>
              <a:t> </a:t>
            </a:r>
            <a:r>
              <a:rPr sz="1600" spc="-5" dirty="0">
                <a:solidFill>
                  <a:srgbClr val="FFFFFF"/>
                </a:solidFill>
                <a:latin typeface="Calibri"/>
                <a:cs typeface="Calibri"/>
              </a:rPr>
              <a:t>other</a:t>
            </a:r>
            <a:r>
              <a:rPr sz="1600" spc="5" dirty="0">
                <a:solidFill>
                  <a:srgbClr val="FFFFFF"/>
                </a:solidFill>
                <a:latin typeface="Calibri"/>
                <a:cs typeface="Calibri"/>
              </a:rPr>
              <a:t> </a:t>
            </a:r>
            <a:r>
              <a:rPr sz="1600" spc="-15" dirty="0">
                <a:solidFill>
                  <a:srgbClr val="FFFFFF"/>
                </a:solidFill>
                <a:latin typeface="Calibri"/>
                <a:cs typeface="Calibri"/>
              </a:rPr>
              <a:t>tax</a:t>
            </a:r>
            <a:r>
              <a:rPr sz="1600" spc="-5" dirty="0">
                <a:solidFill>
                  <a:srgbClr val="FFFFFF"/>
                </a:solidFill>
                <a:latin typeface="Calibri"/>
                <a:cs typeface="Calibri"/>
              </a:rPr>
              <a:t> </a:t>
            </a:r>
            <a:r>
              <a:rPr sz="1600" spc="-10" dirty="0">
                <a:solidFill>
                  <a:srgbClr val="FFFFFF"/>
                </a:solidFill>
                <a:latin typeface="Calibri"/>
                <a:cs typeface="Calibri"/>
              </a:rPr>
              <a:t>paying</a:t>
            </a:r>
            <a:r>
              <a:rPr sz="1600" spc="10" dirty="0">
                <a:solidFill>
                  <a:srgbClr val="FFFFFF"/>
                </a:solidFill>
                <a:latin typeface="Calibri"/>
                <a:cs typeface="Calibri"/>
              </a:rPr>
              <a:t> </a:t>
            </a:r>
            <a:r>
              <a:rPr sz="1600" dirty="0">
                <a:solidFill>
                  <a:srgbClr val="FFFFFF"/>
                </a:solidFill>
                <a:latin typeface="Calibri"/>
                <a:cs typeface="Calibri"/>
              </a:rPr>
              <a:t>documents</a:t>
            </a:r>
            <a:r>
              <a:rPr sz="1600" spc="15" dirty="0">
                <a:solidFill>
                  <a:srgbClr val="FFFFFF"/>
                </a:solidFill>
                <a:latin typeface="Calibri"/>
                <a:cs typeface="Calibri"/>
              </a:rPr>
              <a:t> </a:t>
            </a:r>
            <a:r>
              <a:rPr sz="1600" spc="-5" dirty="0">
                <a:solidFill>
                  <a:srgbClr val="FFFFFF"/>
                </a:solidFill>
                <a:latin typeface="Calibri"/>
                <a:cs typeface="Calibri"/>
              </a:rPr>
              <a:t>as </a:t>
            </a:r>
            <a:r>
              <a:rPr sz="1600" spc="-350" dirty="0">
                <a:solidFill>
                  <a:srgbClr val="FFFFFF"/>
                </a:solidFill>
                <a:latin typeface="Calibri"/>
                <a:cs typeface="Calibri"/>
              </a:rPr>
              <a:t> </a:t>
            </a:r>
            <a:r>
              <a:rPr sz="1600" spc="-15" dirty="0">
                <a:solidFill>
                  <a:srgbClr val="FFFFFF"/>
                </a:solidFill>
                <a:latin typeface="Calibri"/>
                <a:cs typeface="Calibri"/>
              </a:rPr>
              <a:t>may</a:t>
            </a:r>
            <a:r>
              <a:rPr sz="1600" spc="-5" dirty="0">
                <a:solidFill>
                  <a:srgbClr val="FFFFFF"/>
                </a:solidFill>
                <a:latin typeface="Calibri"/>
                <a:cs typeface="Calibri"/>
              </a:rPr>
              <a:t> be</a:t>
            </a:r>
            <a:r>
              <a:rPr sz="1600" dirty="0">
                <a:solidFill>
                  <a:srgbClr val="FFFFFF"/>
                </a:solidFill>
                <a:latin typeface="Calibri"/>
                <a:cs typeface="Calibri"/>
              </a:rPr>
              <a:t> </a:t>
            </a:r>
            <a:r>
              <a:rPr sz="1600" spc="-10" dirty="0">
                <a:solidFill>
                  <a:srgbClr val="FFFFFF"/>
                </a:solidFill>
                <a:latin typeface="Calibri"/>
                <a:cs typeface="Calibri"/>
              </a:rPr>
              <a:t>prescribed</a:t>
            </a:r>
            <a:endParaRPr sz="1600" dirty="0">
              <a:latin typeface="Calibri"/>
              <a:cs typeface="Calibri"/>
            </a:endParaRPr>
          </a:p>
          <a:p>
            <a:pPr>
              <a:lnSpc>
                <a:spcPct val="100000"/>
              </a:lnSpc>
              <a:spcBef>
                <a:spcPts val="15"/>
              </a:spcBef>
            </a:pPr>
            <a:endParaRPr sz="2050" dirty="0">
              <a:latin typeface="Calibri"/>
              <a:cs typeface="Calibri"/>
            </a:endParaRPr>
          </a:p>
          <a:p>
            <a:pPr marL="456565" marR="90805">
              <a:lnSpc>
                <a:spcPts val="1540"/>
              </a:lnSpc>
            </a:pPr>
            <a:r>
              <a:rPr sz="1400" spc="-5" dirty="0">
                <a:solidFill>
                  <a:srgbClr val="FFFFFF"/>
                </a:solidFill>
                <a:latin typeface="Calibri"/>
                <a:cs typeface="Calibri"/>
              </a:rPr>
              <a:t>The</a:t>
            </a:r>
            <a:r>
              <a:rPr sz="1400" spc="5" dirty="0">
                <a:solidFill>
                  <a:srgbClr val="FFFFFF"/>
                </a:solidFill>
                <a:latin typeface="Calibri"/>
                <a:cs typeface="Calibri"/>
              </a:rPr>
              <a:t> </a:t>
            </a:r>
            <a:r>
              <a:rPr sz="1400" spc="-5" dirty="0">
                <a:solidFill>
                  <a:srgbClr val="FFFFFF"/>
                </a:solidFill>
                <a:latin typeface="Calibri"/>
                <a:cs typeface="Calibri"/>
              </a:rPr>
              <a:t>details of</a:t>
            </a:r>
            <a:r>
              <a:rPr sz="1400" spc="10" dirty="0">
                <a:solidFill>
                  <a:srgbClr val="FFFFFF"/>
                </a:solidFill>
                <a:latin typeface="Calibri"/>
                <a:cs typeface="Calibri"/>
              </a:rPr>
              <a:t> </a:t>
            </a:r>
            <a:r>
              <a:rPr sz="1400" spc="-5" dirty="0">
                <a:solidFill>
                  <a:srgbClr val="FFFFFF"/>
                </a:solidFill>
                <a:latin typeface="Calibri"/>
                <a:cs typeface="Calibri"/>
              </a:rPr>
              <a:t>the</a:t>
            </a:r>
            <a:r>
              <a:rPr sz="1400" spc="10" dirty="0">
                <a:solidFill>
                  <a:srgbClr val="FFFFFF"/>
                </a:solidFill>
                <a:latin typeface="Calibri"/>
                <a:cs typeface="Calibri"/>
              </a:rPr>
              <a:t> </a:t>
            </a:r>
            <a:r>
              <a:rPr sz="1400" spc="-10" dirty="0">
                <a:solidFill>
                  <a:srgbClr val="FFFFFF"/>
                </a:solidFill>
                <a:latin typeface="Calibri"/>
                <a:cs typeface="Calibri"/>
              </a:rPr>
              <a:t>invoice</a:t>
            </a:r>
            <a:r>
              <a:rPr sz="1400" dirty="0">
                <a:solidFill>
                  <a:srgbClr val="FFFFFF"/>
                </a:solidFill>
                <a:latin typeface="Calibri"/>
                <a:cs typeface="Calibri"/>
              </a:rPr>
              <a:t> </a:t>
            </a:r>
            <a:r>
              <a:rPr sz="1400" spc="-5" dirty="0">
                <a:solidFill>
                  <a:srgbClr val="FFFFFF"/>
                </a:solidFill>
                <a:latin typeface="Calibri"/>
                <a:cs typeface="Calibri"/>
              </a:rPr>
              <a:t>or debit</a:t>
            </a:r>
            <a:r>
              <a:rPr sz="1400" spc="15" dirty="0">
                <a:solidFill>
                  <a:srgbClr val="FFFFFF"/>
                </a:solidFill>
                <a:latin typeface="Calibri"/>
                <a:cs typeface="Calibri"/>
              </a:rPr>
              <a:t> </a:t>
            </a:r>
            <a:r>
              <a:rPr sz="1400" spc="-10" dirty="0">
                <a:solidFill>
                  <a:srgbClr val="FFFFFF"/>
                </a:solidFill>
                <a:latin typeface="Calibri"/>
                <a:cs typeface="Calibri"/>
              </a:rPr>
              <a:t>note</a:t>
            </a:r>
            <a:r>
              <a:rPr sz="1400" dirty="0">
                <a:solidFill>
                  <a:srgbClr val="FFFFFF"/>
                </a:solidFill>
                <a:latin typeface="Calibri"/>
                <a:cs typeface="Calibri"/>
              </a:rPr>
              <a:t> </a:t>
            </a:r>
            <a:r>
              <a:rPr sz="1400" spc="-15" dirty="0">
                <a:solidFill>
                  <a:srgbClr val="FFFFFF"/>
                </a:solidFill>
                <a:latin typeface="Calibri"/>
                <a:cs typeface="Calibri"/>
              </a:rPr>
              <a:t>referred</a:t>
            </a:r>
            <a:r>
              <a:rPr sz="1400" spc="-5" dirty="0">
                <a:solidFill>
                  <a:srgbClr val="FFFFFF"/>
                </a:solidFill>
                <a:latin typeface="Calibri"/>
                <a:cs typeface="Calibri"/>
              </a:rPr>
              <a:t> </a:t>
            </a:r>
            <a:r>
              <a:rPr sz="1400" spc="-10" dirty="0">
                <a:solidFill>
                  <a:srgbClr val="FFFFFF"/>
                </a:solidFill>
                <a:latin typeface="Calibri"/>
                <a:cs typeface="Calibri"/>
              </a:rPr>
              <a:t>to</a:t>
            </a:r>
            <a:r>
              <a:rPr sz="1400" spc="5" dirty="0">
                <a:solidFill>
                  <a:srgbClr val="FFFFFF"/>
                </a:solidFill>
                <a:latin typeface="Calibri"/>
                <a:cs typeface="Calibri"/>
              </a:rPr>
              <a:t> </a:t>
            </a:r>
            <a:r>
              <a:rPr sz="1400" dirty="0">
                <a:solidFill>
                  <a:srgbClr val="FFFFFF"/>
                </a:solidFill>
                <a:latin typeface="Calibri"/>
                <a:cs typeface="Calibri"/>
              </a:rPr>
              <a:t>in</a:t>
            </a:r>
            <a:r>
              <a:rPr sz="1400" spc="5" dirty="0">
                <a:solidFill>
                  <a:srgbClr val="FFFFFF"/>
                </a:solidFill>
                <a:latin typeface="Calibri"/>
                <a:cs typeface="Calibri"/>
              </a:rPr>
              <a:t> </a:t>
            </a:r>
            <a:r>
              <a:rPr sz="1400" spc="-5" dirty="0">
                <a:solidFill>
                  <a:srgbClr val="FFFFFF"/>
                </a:solidFill>
                <a:latin typeface="Calibri"/>
                <a:cs typeface="Calibri"/>
              </a:rPr>
              <a:t>clause</a:t>
            </a:r>
            <a:r>
              <a:rPr sz="1400" dirty="0">
                <a:solidFill>
                  <a:srgbClr val="FFFFFF"/>
                </a:solidFill>
                <a:latin typeface="Calibri"/>
                <a:cs typeface="Calibri"/>
              </a:rPr>
              <a:t> </a:t>
            </a:r>
            <a:r>
              <a:rPr sz="1400" spc="-5" dirty="0">
                <a:solidFill>
                  <a:srgbClr val="FFFFFF"/>
                </a:solidFill>
                <a:latin typeface="Calibri"/>
                <a:cs typeface="Calibri"/>
              </a:rPr>
              <a:t>(a)</a:t>
            </a:r>
            <a:r>
              <a:rPr sz="1400" spc="10" dirty="0">
                <a:solidFill>
                  <a:srgbClr val="FFFFFF"/>
                </a:solidFill>
                <a:latin typeface="Calibri"/>
                <a:cs typeface="Calibri"/>
              </a:rPr>
              <a:t> </a:t>
            </a:r>
            <a:r>
              <a:rPr sz="1400" spc="-5" dirty="0">
                <a:solidFill>
                  <a:srgbClr val="FFFFFF"/>
                </a:solidFill>
                <a:latin typeface="Calibri"/>
                <a:cs typeface="Calibri"/>
              </a:rPr>
              <a:t>has</a:t>
            </a:r>
            <a:r>
              <a:rPr sz="1400" spc="10" dirty="0">
                <a:solidFill>
                  <a:srgbClr val="FFFFFF"/>
                </a:solidFill>
                <a:latin typeface="Calibri"/>
                <a:cs typeface="Calibri"/>
              </a:rPr>
              <a:t> </a:t>
            </a:r>
            <a:r>
              <a:rPr sz="1400" spc="-5" dirty="0">
                <a:solidFill>
                  <a:srgbClr val="FFFFFF"/>
                </a:solidFill>
                <a:latin typeface="Calibri"/>
                <a:cs typeface="Calibri"/>
              </a:rPr>
              <a:t>been</a:t>
            </a:r>
            <a:r>
              <a:rPr sz="1400" spc="10" dirty="0">
                <a:solidFill>
                  <a:srgbClr val="FFFFFF"/>
                </a:solidFill>
                <a:latin typeface="Calibri"/>
                <a:cs typeface="Calibri"/>
              </a:rPr>
              <a:t> </a:t>
            </a:r>
            <a:r>
              <a:rPr sz="1400" spc="-5" dirty="0">
                <a:solidFill>
                  <a:srgbClr val="FFFFFF"/>
                </a:solidFill>
                <a:latin typeface="Calibri"/>
                <a:cs typeface="Calibri"/>
              </a:rPr>
              <a:t>furnished</a:t>
            </a:r>
            <a:r>
              <a:rPr sz="1400" spc="5" dirty="0">
                <a:solidFill>
                  <a:srgbClr val="FFFFFF"/>
                </a:solidFill>
                <a:latin typeface="Calibri"/>
                <a:cs typeface="Calibri"/>
              </a:rPr>
              <a:t> </a:t>
            </a:r>
            <a:r>
              <a:rPr sz="1400" spc="-10" dirty="0">
                <a:solidFill>
                  <a:srgbClr val="FFFFFF"/>
                </a:solidFill>
                <a:latin typeface="Calibri"/>
                <a:cs typeface="Calibri"/>
              </a:rPr>
              <a:t>by</a:t>
            </a:r>
            <a:r>
              <a:rPr sz="1400" spc="5" dirty="0">
                <a:solidFill>
                  <a:srgbClr val="FFFFFF"/>
                </a:solidFill>
                <a:latin typeface="Calibri"/>
                <a:cs typeface="Calibri"/>
              </a:rPr>
              <a:t> </a:t>
            </a:r>
            <a:r>
              <a:rPr sz="1400" spc="-5" dirty="0">
                <a:solidFill>
                  <a:srgbClr val="FFFFFF"/>
                </a:solidFill>
                <a:latin typeface="Calibri"/>
                <a:cs typeface="Calibri"/>
              </a:rPr>
              <a:t>the</a:t>
            </a:r>
            <a:r>
              <a:rPr sz="1400" spc="10" dirty="0">
                <a:solidFill>
                  <a:srgbClr val="FFFFFF"/>
                </a:solidFill>
                <a:latin typeface="Calibri"/>
                <a:cs typeface="Calibri"/>
              </a:rPr>
              <a:t> </a:t>
            </a:r>
            <a:r>
              <a:rPr sz="1400" spc="-5" dirty="0">
                <a:solidFill>
                  <a:srgbClr val="FFFFFF"/>
                </a:solidFill>
                <a:latin typeface="Calibri"/>
                <a:cs typeface="Calibri"/>
              </a:rPr>
              <a:t>supplier</a:t>
            </a:r>
            <a:r>
              <a:rPr sz="1400" spc="5" dirty="0">
                <a:solidFill>
                  <a:srgbClr val="FFFFFF"/>
                </a:solidFill>
                <a:latin typeface="Calibri"/>
                <a:cs typeface="Calibri"/>
              </a:rPr>
              <a:t> </a:t>
            </a:r>
            <a:r>
              <a:rPr sz="1400" dirty="0">
                <a:solidFill>
                  <a:srgbClr val="FFFFFF"/>
                </a:solidFill>
                <a:latin typeface="Calibri"/>
                <a:cs typeface="Calibri"/>
              </a:rPr>
              <a:t>in</a:t>
            </a:r>
            <a:r>
              <a:rPr sz="1400" spc="10" dirty="0">
                <a:solidFill>
                  <a:srgbClr val="FFFFFF"/>
                </a:solidFill>
                <a:latin typeface="Calibri"/>
                <a:cs typeface="Calibri"/>
              </a:rPr>
              <a:t> </a:t>
            </a:r>
            <a:r>
              <a:rPr sz="1400" dirty="0">
                <a:solidFill>
                  <a:srgbClr val="FFFFFF"/>
                </a:solidFill>
                <a:latin typeface="Calibri"/>
                <a:cs typeface="Calibri"/>
              </a:rPr>
              <a:t>the</a:t>
            </a:r>
            <a:r>
              <a:rPr sz="1400" spc="10" dirty="0">
                <a:solidFill>
                  <a:srgbClr val="FFFFFF"/>
                </a:solidFill>
                <a:latin typeface="Calibri"/>
                <a:cs typeface="Calibri"/>
              </a:rPr>
              <a:t> </a:t>
            </a:r>
            <a:r>
              <a:rPr sz="1400" spc="-10" dirty="0">
                <a:solidFill>
                  <a:srgbClr val="FFFFFF"/>
                </a:solidFill>
                <a:latin typeface="Calibri"/>
                <a:cs typeface="Calibri"/>
              </a:rPr>
              <a:t>statement </a:t>
            </a:r>
            <a:r>
              <a:rPr sz="1400" spc="-5" dirty="0">
                <a:solidFill>
                  <a:srgbClr val="FFFFFF"/>
                </a:solidFill>
                <a:latin typeface="Calibri"/>
                <a:cs typeface="Calibri"/>
              </a:rPr>
              <a:t>of</a:t>
            </a:r>
            <a:r>
              <a:rPr sz="1400" spc="10" dirty="0">
                <a:solidFill>
                  <a:srgbClr val="FFFFFF"/>
                </a:solidFill>
                <a:latin typeface="Calibri"/>
                <a:cs typeface="Calibri"/>
              </a:rPr>
              <a:t> </a:t>
            </a:r>
            <a:r>
              <a:rPr sz="1400" spc="-5" dirty="0">
                <a:solidFill>
                  <a:srgbClr val="FFFFFF"/>
                </a:solidFill>
                <a:latin typeface="Calibri"/>
                <a:cs typeface="Calibri"/>
              </a:rPr>
              <a:t>outward</a:t>
            </a:r>
            <a:r>
              <a:rPr sz="1400" spc="-20" dirty="0">
                <a:solidFill>
                  <a:srgbClr val="FFFFFF"/>
                </a:solidFill>
                <a:latin typeface="Calibri"/>
                <a:cs typeface="Calibri"/>
              </a:rPr>
              <a:t> </a:t>
            </a:r>
            <a:r>
              <a:rPr sz="1400" spc="-5" dirty="0">
                <a:solidFill>
                  <a:srgbClr val="FFFFFF"/>
                </a:solidFill>
                <a:latin typeface="Calibri"/>
                <a:cs typeface="Calibri"/>
              </a:rPr>
              <a:t>supplies</a:t>
            </a:r>
            <a:r>
              <a:rPr sz="1400" spc="15" dirty="0">
                <a:solidFill>
                  <a:srgbClr val="FFFFFF"/>
                </a:solidFill>
                <a:latin typeface="Calibri"/>
                <a:cs typeface="Calibri"/>
              </a:rPr>
              <a:t> </a:t>
            </a:r>
            <a:r>
              <a:rPr sz="1400" spc="-5" dirty="0">
                <a:solidFill>
                  <a:srgbClr val="FFFFFF"/>
                </a:solidFill>
                <a:latin typeface="Calibri"/>
                <a:cs typeface="Calibri"/>
              </a:rPr>
              <a:t>and such </a:t>
            </a:r>
            <a:r>
              <a:rPr sz="1400" spc="-300" dirty="0">
                <a:solidFill>
                  <a:srgbClr val="FFFFFF"/>
                </a:solidFill>
                <a:latin typeface="Calibri"/>
                <a:cs typeface="Calibri"/>
              </a:rPr>
              <a:t> </a:t>
            </a:r>
            <a:r>
              <a:rPr sz="1400" spc="-5" dirty="0">
                <a:solidFill>
                  <a:srgbClr val="FFFFFF"/>
                </a:solidFill>
                <a:latin typeface="Calibri"/>
                <a:cs typeface="Calibri"/>
              </a:rPr>
              <a:t>details </a:t>
            </a:r>
            <a:r>
              <a:rPr sz="1400" spc="-15" dirty="0">
                <a:solidFill>
                  <a:srgbClr val="FFFFFF"/>
                </a:solidFill>
                <a:latin typeface="Calibri"/>
                <a:cs typeface="Calibri"/>
              </a:rPr>
              <a:t>have</a:t>
            </a:r>
            <a:r>
              <a:rPr sz="1400" spc="-10" dirty="0">
                <a:solidFill>
                  <a:srgbClr val="FFFFFF"/>
                </a:solidFill>
                <a:latin typeface="Calibri"/>
                <a:cs typeface="Calibri"/>
              </a:rPr>
              <a:t> </a:t>
            </a:r>
            <a:r>
              <a:rPr sz="1400" spc="-5" dirty="0">
                <a:solidFill>
                  <a:srgbClr val="FFFFFF"/>
                </a:solidFill>
                <a:latin typeface="Calibri"/>
                <a:cs typeface="Calibri"/>
              </a:rPr>
              <a:t>been</a:t>
            </a:r>
            <a:r>
              <a:rPr sz="1400" spc="5" dirty="0">
                <a:solidFill>
                  <a:srgbClr val="FFFFFF"/>
                </a:solidFill>
                <a:latin typeface="Calibri"/>
                <a:cs typeface="Calibri"/>
              </a:rPr>
              <a:t> </a:t>
            </a:r>
            <a:r>
              <a:rPr sz="1400" spc="-10" dirty="0">
                <a:solidFill>
                  <a:srgbClr val="FFFFFF"/>
                </a:solidFill>
                <a:latin typeface="Calibri"/>
                <a:cs typeface="Calibri"/>
              </a:rPr>
              <a:t>communicated</a:t>
            </a:r>
            <a:r>
              <a:rPr sz="1400" spc="5" dirty="0">
                <a:solidFill>
                  <a:srgbClr val="FFFFFF"/>
                </a:solidFill>
                <a:latin typeface="Calibri"/>
                <a:cs typeface="Calibri"/>
              </a:rPr>
              <a:t> </a:t>
            </a:r>
            <a:r>
              <a:rPr sz="1400" spc="-10" dirty="0">
                <a:solidFill>
                  <a:srgbClr val="FFFFFF"/>
                </a:solidFill>
                <a:latin typeface="Calibri"/>
                <a:cs typeface="Calibri"/>
              </a:rPr>
              <a:t>to</a:t>
            </a:r>
            <a:r>
              <a:rPr sz="1400" spc="-15" dirty="0">
                <a:solidFill>
                  <a:srgbClr val="FFFFFF"/>
                </a:solidFill>
                <a:latin typeface="Calibri"/>
                <a:cs typeface="Calibri"/>
              </a:rPr>
              <a:t> </a:t>
            </a:r>
            <a:r>
              <a:rPr sz="1400" spc="-5" dirty="0">
                <a:solidFill>
                  <a:srgbClr val="FFFFFF"/>
                </a:solidFill>
                <a:latin typeface="Calibri"/>
                <a:cs typeface="Calibri"/>
              </a:rPr>
              <a:t>the</a:t>
            </a:r>
            <a:r>
              <a:rPr sz="1400" spc="5" dirty="0">
                <a:solidFill>
                  <a:srgbClr val="FFFFFF"/>
                </a:solidFill>
                <a:latin typeface="Calibri"/>
                <a:cs typeface="Calibri"/>
              </a:rPr>
              <a:t> </a:t>
            </a:r>
            <a:r>
              <a:rPr sz="1400" spc="-5" dirty="0">
                <a:solidFill>
                  <a:srgbClr val="FFFFFF"/>
                </a:solidFill>
                <a:latin typeface="Calibri"/>
                <a:cs typeface="Calibri"/>
              </a:rPr>
              <a:t>recipient</a:t>
            </a:r>
            <a:r>
              <a:rPr sz="1400" dirty="0">
                <a:solidFill>
                  <a:srgbClr val="FFFFFF"/>
                </a:solidFill>
                <a:latin typeface="Calibri"/>
                <a:cs typeface="Calibri"/>
              </a:rPr>
              <a:t> </a:t>
            </a:r>
            <a:r>
              <a:rPr sz="1400" spc="-5" dirty="0">
                <a:solidFill>
                  <a:srgbClr val="FFFFFF"/>
                </a:solidFill>
                <a:latin typeface="Calibri"/>
                <a:cs typeface="Calibri"/>
              </a:rPr>
              <a:t>of</a:t>
            </a:r>
            <a:r>
              <a:rPr sz="1400" dirty="0">
                <a:solidFill>
                  <a:srgbClr val="FFFFFF"/>
                </a:solidFill>
                <a:latin typeface="Calibri"/>
                <a:cs typeface="Calibri"/>
              </a:rPr>
              <a:t> </a:t>
            </a:r>
            <a:r>
              <a:rPr sz="1400" spc="-5" dirty="0">
                <a:solidFill>
                  <a:srgbClr val="FFFFFF"/>
                </a:solidFill>
                <a:latin typeface="Calibri"/>
                <a:cs typeface="Calibri"/>
              </a:rPr>
              <a:t>such</a:t>
            </a:r>
            <a:r>
              <a:rPr sz="1400" spc="5" dirty="0">
                <a:solidFill>
                  <a:srgbClr val="FFFFFF"/>
                </a:solidFill>
                <a:latin typeface="Calibri"/>
                <a:cs typeface="Calibri"/>
              </a:rPr>
              <a:t> </a:t>
            </a:r>
            <a:r>
              <a:rPr sz="1400" spc="-10" dirty="0">
                <a:solidFill>
                  <a:srgbClr val="FFFFFF"/>
                </a:solidFill>
                <a:latin typeface="Calibri"/>
                <a:cs typeface="Calibri"/>
              </a:rPr>
              <a:t>invoice </a:t>
            </a:r>
            <a:r>
              <a:rPr sz="1400" spc="-5" dirty="0">
                <a:solidFill>
                  <a:srgbClr val="FFFFFF"/>
                </a:solidFill>
                <a:latin typeface="Calibri"/>
                <a:cs typeface="Calibri"/>
              </a:rPr>
              <a:t>or</a:t>
            </a:r>
            <a:r>
              <a:rPr sz="1400" spc="-15" dirty="0">
                <a:solidFill>
                  <a:srgbClr val="FFFFFF"/>
                </a:solidFill>
                <a:latin typeface="Calibri"/>
                <a:cs typeface="Calibri"/>
              </a:rPr>
              <a:t> </a:t>
            </a:r>
            <a:r>
              <a:rPr sz="1400" spc="-5" dirty="0">
                <a:solidFill>
                  <a:srgbClr val="FFFFFF"/>
                </a:solidFill>
                <a:latin typeface="Calibri"/>
                <a:cs typeface="Calibri"/>
              </a:rPr>
              <a:t>debit</a:t>
            </a:r>
            <a:r>
              <a:rPr sz="1400" spc="10" dirty="0">
                <a:solidFill>
                  <a:srgbClr val="FFFFFF"/>
                </a:solidFill>
                <a:latin typeface="Calibri"/>
                <a:cs typeface="Calibri"/>
              </a:rPr>
              <a:t> </a:t>
            </a:r>
            <a:r>
              <a:rPr sz="1400" spc="-10" dirty="0">
                <a:solidFill>
                  <a:srgbClr val="FFFFFF"/>
                </a:solidFill>
                <a:latin typeface="Calibri"/>
                <a:cs typeface="Calibri"/>
              </a:rPr>
              <a:t>note </a:t>
            </a:r>
            <a:r>
              <a:rPr sz="1400" dirty="0">
                <a:solidFill>
                  <a:srgbClr val="FFFFFF"/>
                </a:solidFill>
                <a:latin typeface="Calibri"/>
                <a:cs typeface="Calibri"/>
              </a:rPr>
              <a:t>n </a:t>
            </a:r>
            <a:r>
              <a:rPr sz="1400" spc="-5" dirty="0">
                <a:solidFill>
                  <a:srgbClr val="FFFFFF"/>
                </a:solidFill>
                <a:latin typeface="Calibri"/>
                <a:cs typeface="Calibri"/>
              </a:rPr>
              <a:t>the</a:t>
            </a:r>
            <a:r>
              <a:rPr sz="1400" spc="5" dirty="0">
                <a:solidFill>
                  <a:srgbClr val="FFFFFF"/>
                </a:solidFill>
                <a:latin typeface="Calibri"/>
                <a:cs typeface="Calibri"/>
              </a:rPr>
              <a:t> </a:t>
            </a:r>
            <a:r>
              <a:rPr sz="1400" spc="-5" dirty="0">
                <a:solidFill>
                  <a:srgbClr val="FFFFFF"/>
                </a:solidFill>
                <a:latin typeface="Calibri"/>
                <a:cs typeface="Calibri"/>
              </a:rPr>
              <a:t>manner specified</a:t>
            </a:r>
            <a:r>
              <a:rPr sz="1400" dirty="0">
                <a:solidFill>
                  <a:srgbClr val="FFFFFF"/>
                </a:solidFill>
                <a:latin typeface="Calibri"/>
                <a:cs typeface="Calibri"/>
              </a:rPr>
              <a:t> </a:t>
            </a:r>
            <a:r>
              <a:rPr sz="1400" spc="-15" dirty="0">
                <a:solidFill>
                  <a:srgbClr val="FFFFFF"/>
                </a:solidFill>
                <a:latin typeface="Calibri"/>
                <a:cs typeface="Calibri"/>
              </a:rPr>
              <a:t>u/s</a:t>
            </a:r>
            <a:r>
              <a:rPr sz="1400" spc="5" dirty="0">
                <a:solidFill>
                  <a:srgbClr val="FFFFFF"/>
                </a:solidFill>
                <a:latin typeface="Calibri"/>
                <a:cs typeface="Calibri"/>
              </a:rPr>
              <a:t> </a:t>
            </a:r>
            <a:r>
              <a:rPr sz="1400" spc="-5" dirty="0">
                <a:solidFill>
                  <a:srgbClr val="FFFFFF"/>
                </a:solidFill>
                <a:latin typeface="Calibri"/>
                <a:cs typeface="Calibri"/>
              </a:rPr>
              <a:t>37</a:t>
            </a:r>
            <a:endParaRPr sz="1400" dirty="0">
              <a:latin typeface="Calibri"/>
              <a:cs typeface="Calibri"/>
            </a:endParaRPr>
          </a:p>
          <a:p>
            <a:pPr>
              <a:lnSpc>
                <a:spcPct val="100000"/>
              </a:lnSpc>
            </a:pPr>
            <a:endParaRPr sz="1400" dirty="0">
              <a:latin typeface="Calibri"/>
              <a:cs typeface="Calibri"/>
            </a:endParaRPr>
          </a:p>
          <a:p>
            <a:pPr>
              <a:lnSpc>
                <a:spcPct val="100000"/>
              </a:lnSpc>
            </a:pPr>
            <a:endParaRPr sz="1200" dirty="0">
              <a:latin typeface="Calibri"/>
              <a:cs typeface="Calibri"/>
            </a:endParaRPr>
          </a:p>
          <a:p>
            <a:pPr marL="700405">
              <a:lnSpc>
                <a:spcPct val="100000"/>
              </a:lnSpc>
            </a:pPr>
            <a:r>
              <a:rPr sz="1600" spc="-5" dirty="0">
                <a:solidFill>
                  <a:srgbClr val="FFFFFF"/>
                </a:solidFill>
                <a:latin typeface="Calibri"/>
                <a:cs typeface="Calibri"/>
              </a:rPr>
              <a:t>He has</a:t>
            </a:r>
            <a:r>
              <a:rPr sz="1600" spc="-10" dirty="0">
                <a:solidFill>
                  <a:srgbClr val="FFFFFF"/>
                </a:solidFill>
                <a:latin typeface="Calibri"/>
                <a:cs typeface="Calibri"/>
              </a:rPr>
              <a:t> received</a:t>
            </a:r>
            <a:r>
              <a:rPr sz="1600" spc="15" dirty="0">
                <a:solidFill>
                  <a:srgbClr val="FFFFFF"/>
                </a:solidFill>
                <a:latin typeface="Calibri"/>
                <a:cs typeface="Calibri"/>
              </a:rPr>
              <a:t> </a:t>
            </a:r>
            <a:r>
              <a:rPr sz="1600" spc="-5" dirty="0">
                <a:solidFill>
                  <a:srgbClr val="FFFFFF"/>
                </a:solidFill>
                <a:latin typeface="Calibri"/>
                <a:cs typeface="Calibri"/>
              </a:rPr>
              <a:t>the</a:t>
            </a:r>
            <a:r>
              <a:rPr sz="1600" spc="-10" dirty="0">
                <a:solidFill>
                  <a:srgbClr val="FFFFFF"/>
                </a:solidFill>
                <a:latin typeface="Calibri"/>
                <a:cs typeface="Calibri"/>
              </a:rPr>
              <a:t> goods</a:t>
            </a:r>
            <a:r>
              <a:rPr sz="1600" dirty="0">
                <a:solidFill>
                  <a:srgbClr val="FFFFFF"/>
                </a:solidFill>
                <a:latin typeface="Calibri"/>
                <a:cs typeface="Calibri"/>
              </a:rPr>
              <a:t> </a:t>
            </a:r>
            <a:r>
              <a:rPr sz="1600" spc="-5" dirty="0">
                <a:solidFill>
                  <a:srgbClr val="FFFFFF"/>
                </a:solidFill>
                <a:latin typeface="Calibri"/>
                <a:cs typeface="Calibri"/>
              </a:rPr>
              <a:t>or</a:t>
            </a:r>
            <a:r>
              <a:rPr sz="1600" spc="-10" dirty="0">
                <a:solidFill>
                  <a:srgbClr val="FFFFFF"/>
                </a:solidFill>
                <a:latin typeface="Calibri"/>
                <a:cs typeface="Calibri"/>
              </a:rPr>
              <a:t> </a:t>
            </a:r>
            <a:r>
              <a:rPr sz="1600" spc="-5" dirty="0">
                <a:solidFill>
                  <a:srgbClr val="FFFFFF"/>
                </a:solidFill>
                <a:latin typeface="Calibri"/>
                <a:cs typeface="Calibri"/>
              </a:rPr>
              <a:t>services</a:t>
            </a:r>
            <a:r>
              <a:rPr sz="1600" spc="15" dirty="0">
                <a:solidFill>
                  <a:srgbClr val="FFFFFF"/>
                </a:solidFill>
                <a:latin typeface="Calibri"/>
                <a:cs typeface="Calibri"/>
              </a:rPr>
              <a:t> </a:t>
            </a:r>
            <a:r>
              <a:rPr sz="1600" spc="-5" dirty="0">
                <a:solidFill>
                  <a:srgbClr val="FFFFFF"/>
                </a:solidFill>
                <a:latin typeface="Calibri"/>
                <a:cs typeface="Calibri"/>
              </a:rPr>
              <a:t>or both</a:t>
            </a:r>
            <a:endParaRPr sz="1600" dirty="0">
              <a:latin typeface="Calibri"/>
              <a:cs typeface="Calibri"/>
            </a:endParaRPr>
          </a:p>
        </p:txBody>
      </p:sp>
      <p:grpSp>
        <p:nvGrpSpPr>
          <p:cNvPr id="16" name="object 16"/>
          <p:cNvGrpSpPr/>
          <p:nvPr/>
        </p:nvGrpSpPr>
        <p:grpSpPr>
          <a:xfrm>
            <a:off x="881488" y="2703108"/>
            <a:ext cx="11144250" cy="1302385"/>
            <a:chOff x="868425" y="2363470"/>
            <a:chExt cx="11144250" cy="1302385"/>
          </a:xfrm>
        </p:grpSpPr>
        <p:sp>
          <p:nvSpPr>
            <p:cNvPr id="17" name="object 17"/>
            <p:cNvSpPr/>
            <p:nvPr/>
          </p:nvSpPr>
          <p:spPr>
            <a:xfrm>
              <a:off x="874775" y="2369820"/>
              <a:ext cx="612775" cy="614680"/>
            </a:xfrm>
            <a:custGeom>
              <a:avLst/>
              <a:gdLst/>
              <a:ahLst/>
              <a:cxnLst/>
              <a:rect l="l" t="t" r="r" b="b"/>
              <a:pathLst>
                <a:path w="612775" h="614680">
                  <a:moveTo>
                    <a:pt x="306324" y="0"/>
                  </a:moveTo>
                  <a:lnTo>
                    <a:pt x="256636" y="4020"/>
                  </a:lnTo>
                  <a:lnTo>
                    <a:pt x="209502" y="15660"/>
                  </a:lnTo>
                  <a:lnTo>
                    <a:pt x="165551" y="34286"/>
                  </a:lnTo>
                  <a:lnTo>
                    <a:pt x="125413" y="59265"/>
                  </a:lnTo>
                  <a:lnTo>
                    <a:pt x="89720" y="89963"/>
                  </a:lnTo>
                  <a:lnTo>
                    <a:pt x="59103" y="125748"/>
                  </a:lnTo>
                  <a:lnTo>
                    <a:pt x="34191" y="165986"/>
                  </a:lnTo>
                  <a:lnTo>
                    <a:pt x="15616" y="210043"/>
                  </a:lnTo>
                  <a:lnTo>
                    <a:pt x="4009" y="257288"/>
                  </a:lnTo>
                  <a:lnTo>
                    <a:pt x="0" y="307085"/>
                  </a:lnTo>
                  <a:lnTo>
                    <a:pt x="4009" y="356883"/>
                  </a:lnTo>
                  <a:lnTo>
                    <a:pt x="15616" y="404128"/>
                  </a:lnTo>
                  <a:lnTo>
                    <a:pt x="34191" y="448185"/>
                  </a:lnTo>
                  <a:lnTo>
                    <a:pt x="59103" y="488423"/>
                  </a:lnTo>
                  <a:lnTo>
                    <a:pt x="89720" y="524208"/>
                  </a:lnTo>
                  <a:lnTo>
                    <a:pt x="125413" y="554906"/>
                  </a:lnTo>
                  <a:lnTo>
                    <a:pt x="165551" y="579885"/>
                  </a:lnTo>
                  <a:lnTo>
                    <a:pt x="209502" y="598511"/>
                  </a:lnTo>
                  <a:lnTo>
                    <a:pt x="256636" y="610151"/>
                  </a:lnTo>
                  <a:lnTo>
                    <a:pt x="306324" y="614171"/>
                  </a:lnTo>
                  <a:lnTo>
                    <a:pt x="356007" y="610151"/>
                  </a:lnTo>
                  <a:lnTo>
                    <a:pt x="403140" y="598511"/>
                  </a:lnTo>
                  <a:lnTo>
                    <a:pt x="447091" y="579885"/>
                  </a:lnTo>
                  <a:lnTo>
                    <a:pt x="487228" y="554906"/>
                  </a:lnTo>
                  <a:lnTo>
                    <a:pt x="522922" y="524208"/>
                  </a:lnTo>
                  <a:lnTo>
                    <a:pt x="553541" y="488423"/>
                  </a:lnTo>
                  <a:lnTo>
                    <a:pt x="578454" y="448185"/>
                  </a:lnTo>
                  <a:lnTo>
                    <a:pt x="597030" y="404128"/>
                  </a:lnTo>
                  <a:lnTo>
                    <a:pt x="608638" y="356883"/>
                  </a:lnTo>
                  <a:lnTo>
                    <a:pt x="612648" y="307085"/>
                  </a:lnTo>
                  <a:lnTo>
                    <a:pt x="608638" y="257288"/>
                  </a:lnTo>
                  <a:lnTo>
                    <a:pt x="597030" y="210043"/>
                  </a:lnTo>
                  <a:lnTo>
                    <a:pt x="578454" y="165986"/>
                  </a:lnTo>
                  <a:lnTo>
                    <a:pt x="553541" y="125748"/>
                  </a:lnTo>
                  <a:lnTo>
                    <a:pt x="522922" y="89963"/>
                  </a:lnTo>
                  <a:lnTo>
                    <a:pt x="487228" y="59265"/>
                  </a:lnTo>
                  <a:lnTo>
                    <a:pt x="447091" y="34286"/>
                  </a:lnTo>
                  <a:lnTo>
                    <a:pt x="403140" y="15660"/>
                  </a:lnTo>
                  <a:lnTo>
                    <a:pt x="356007" y="4020"/>
                  </a:lnTo>
                  <a:lnTo>
                    <a:pt x="306324" y="0"/>
                  </a:lnTo>
                  <a:close/>
                </a:path>
              </a:pathLst>
            </a:custGeom>
            <a:solidFill>
              <a:srgbClr val="FFFFFF"/>
            </a:solidFill>
          </p:spPr>
          <p:txBody>
            <a:bodyPr wrap="square" lIns="0" tIns="0" rIns="0" bIns="0" rtlCol="0"/>
            <a:lstStyle/>
            <a:p>
              <a:endParaRPr/>
            </a:p>
          </p:txBody>
        </p:sp>
        <p:sp>
          <p:nvSpPr>
            <p:cNvPr id="18" name="object 18"/>
            <p:cNvSpPr/>
            <p:nvPr/>
          </p:nvSpPr>
          <p:spPr>
            <a:xfrm>
              <a:off x="874775" y="2369820"/>
              <a:ext cx="612775" cy="614680"/>
            </a:xfrm>
            <a:custGeom>
              <a:avLst/>
              <a:gdLst/>
              <a:ahLst/>
              <a:cxnLst/>
              <a:rect l="l" t="t" r="r" b="b"/>
              <a:pathLst>
                <a:path w="612775" h="614680">
                  <a:moveTo>
                    <a:pt x="0" y="307085"/>
                  </a:moveTo>
                  <a:lnTo>
                    <a:pt x="4009" y="257288"/>
                  </a:lnTo>
                  <a:lnTo>
                    <a:pt x="15616" y="210043"/>
                  </a:lnTo>
                  <a:lnTo>
                    <a:pt x="34191" y="165986"/>
                  </a:lnTo>
                  <a:lnTo>
                    <a:pt x="59103" y="125748"/>
                  </a:lnTo>
                  <a:lnTo>
                    <a:pt x="89720" y="89963"/>
                  </a:lnTo>
                  <a:lnTo>
                    <a:pt x="125413" y="59265"/>
                  </a:lnTo>
                  <a:lnTo>
                    <a:pt x="165551" y="34286"/>
                  </a:lnTo>
                  <a:lnTo>
                    <a:pt x="209502" y="15660"/>
                  </a:lnTo>
                  <a:lnTo>
                    <a:pt x="256636" y="4020"/>
                  </a:lnTo>
                  <a:lnTo>
                    <a:pt x="306324" y="0"/>
                  </a:lnTo>
                  <a:lnTo>
                    <a:pt x="356007" y="4020"/>
                  </a:lnTo>
                  <a:lnTo>
                    <a:pt x="403140" y="15660"/>
                  </a:lnTo>
                  <a:lnTo>
                    <a:pt x="447091" y="34286"/>
                  </a:lnTo>
                  <a:lnTo>
                    <a:pt x="487228" y="59265"/>
                  </a:lnTo>
                  <a:lnTo>
                    <a:pt x="522922" y="89963"/>
                  </a:lnTo>
                  <a:lnTo>
                    <a:pt x="553541" y="125748"/>
                  </a:lnTo>
                  <a:lnTo>
                    <a:pt x="578454" y="165986"/>
                  </a:lnTo>
                  <a:lnTo>
                    <a:pt x="597030" y="210043"/>
                  </a:lnTo>
                  <a:lnTo>
                    <a:pt x="608638" y="257288"/>
                  </a:lnTo>
                  <a:lnTo>
                    <a:pt x="612648" y="307085"/>
                  </a:lnTo>
                  <a:lnTo>
                    <a:pt x="608638" y="356883"/>
                  </a:lnTo>
                  <a:lnTo>
                    <a:pt x="597030" y="404128"/>
                  </a:lnTo>
                  <a:lnTo>
                    <a:pt x="578454" y="448185"/>
                  </a:lnTo>
                  <a:lnTo>
                    <a:pt x="553541" y="488423"/>
                  </a:lnTo>
                  <a:lnTo>
                    <a:pt x="522922" y="524208"/>
                  </a:lnTo>
                  <a:lnTo>
                    <a:pt x="487228" y="554906"/>
                  </a:lnTo>
                  <a:lnTo>
                    <a:pt x="447091" y="579885"/>
                  </a:lnTo>
                  <a:lnTo>
                    <a:pt x="403140" y="598511"/>
                  </a:lnTo>
                  <a:lnTo>
                    <a:pt x="356007" y="610151"/>
                  </a:lnTo>
                  <a:lnTo>
                    <a:pt x="306324" y="614171"/>
                  </a:lnTo>
                  <a:lnTo>
                    <a:pt x="256636" y="610151"/>
                  </a:lnTo>
                  <a:lnTo>
                    <a:pt x="209502" y="598511"/>
                  </a:lnTo>
                  <a:lnTo>
                    <a:pt x="165551" y="579885"/>
                  </a:lnTo>
                  <a:lnTo>
                    <a:pt x="125413" y="554906"/>
                  </a:lnTo>
                  <a:lnTo>
                    <a:pt x="89720" y="524208"/>
                  </a:lnTo>
                  <a:lnTo>
                    <a:pt x="59103" y="488423"/>
                  </a:lnTo>
                  <a:lnTo>
                    <a:pt x="34191" y="448185"/>
                  </a:lnTo>
                  <a:lnTo>
                    <a:pt x="15616" y="404128"/>
                  </a:lnTo>
                  <a:lnTo>
                    <a:pt x="4009" y="356883"/>
                  </a:lnTo>
                  <a:lnTo>
                    <a:pt x="0" y="307085"/>
                  </a:lnTo>
                  <a:close/>
                </a:path>
              </a:pathLst>
            </a:custGeom>
            <a:ln w="12700">
              <a:solidFill>
                <a:srgbClr val="5363CA"/>
              </a:solidFill>
            </a:ln>
          </p:spPr>
          <p:txBody>
            <a:bodyPr wrap="square" lIns="0" tIns="0" rIns="0" bIns="0" rtlCol="0"/>
            <a:lstStyle/>
            <a:p>
              <a:endParaRPr/>
            </a:p>
          </p:txBody>
        </p:sp>
        <p:sp>
          <p:nvSpPr>
            <p:cNvPr id="19" name="object 19"/>
            <p:cNvSpPr/>
            <p:nvPr/>
          </p:nvSpPr>
          <p:spPr>
            <a:xfrm>
              <a:off x="1258823" y="3168396"/>
              <a:ext cx="10747375" cy="490855"/>
            </a:xfrm>
            <a:custGeom>
              <a:avLst/>
              <a:gdLst/>
              <a:ahLst/>
              <a:cxnLst/>
              <a:rect l="l" t="t" r="r" b="b"/>
              <a:pathLst>
                <a:path w="10747375" h="490854">
                  <a:moveTo>
                    <a:pt x="10747248" y="0"/>
                  </a:moveTo>
                  <a:lnTo>
                    <a:pt x="0" y="0"/>
                  </a:lnTo>
                  <a:lnTo>
                    <a:pt x="0" y="490727"/>
                  </a:lnTo>
                  <a:lnTo>
                    <a:pt x="10747248" y="490727"/>
                  </a:lnTo>
                  <a:lnTo>
                    <a:pt x="10747248" y="0"/>
                  </a:lnTo>
                  <a:close/>
                </a:path>
              </a:pathLst>
            </a:custGeom>
            <a:solidFill>
              <a:srgbClr val="506FD3"/>
            </a:solidFill>
          </p:spPr>
          <p:txBody>
            <a:bodyPr wrap="square" lIns="0" tIns="0" rIns="0" bIns="0" rtlCol="0"/>
            <a:lstStyle/>
            <a:p>
              <a:endParaRPr/>
            </a:p>
          </p:txBody>
        </p:sp>
        <p:sp>
          <p:nvSpPr>
            <p:cNvPr id="20" name="object 20"/>
            <p:cNvSpPr/>
            <p:nvPr/>
          </p:nvSpPr>
          <p:spPr>
            <a:xfrm>
              <a:off x="1258823" y="3168396"/>
              <a:ext cx="10747375" cy="490855"/>
            </a:xfrm>
            <a:custGeom>
              <a:avLst/>
              <a:gdLst/>
              <a:ahLst/>
              <a:cxnLst/>
              <a:rect l="l" t="t" r="r" b="b"/>
              <a:pathLst>
                <a:path w="10747375" h="490854">
                  <a:moveTo>
                    <a:pt x="0" y="490727"/>
                  </a:moveTo>
                  <a:lnTo>
                    <a:pt x="10747248" y="490727"/>
                  </a:lnTo>
                  <a:lnTo>
                    <a:pt x="10747248" y="0"/>
                  </a:lnTo>
                  <a:lnTo>
                    <a:pt x="0" y="0"/>
                  </a:lnTo>
                  <a:lnTo>
                    <a:pt x="0" y="490727"/>
                  </a:lnTo>
                  <a:close/>
                </a:path>
              </a:pathLst>
            </a:custGeom>
            <a:ln w="12700">
              <a:solidFill>
                <a:srgbClr val="FFFFFF"/>
              </a:solidFill>
            </a:ln>
          </p:spPr>
          <p:txBody>
            <a:bodyPr wrap="square" lIns="0" tIns="0" rIns="0" bIns="0" rtlCol="0"/>
            <a:lstStyle/>
            <a:p>
              <a:endParaRPr/>
            </a:p>
          </p:txBody>
        </p:sp>
      </p:grpSp>
      <p:sp>
        <p:nvSpPr>
          <p:cNvPr id="21" name="object 21"/>
          <p:cNvSpPr txBox="1"/>
          <p:nvPr/>
        </p:nvSpPr>
        <p:spPr>
          <a:xfrm>
            <a:off x="1648442" y="3595917"/>
            <a:ext cx="9743440" cy="269240"/>
          </a:xfrm>
          <a:prstGeom prst="rect">
            <a:avLst/>
          </a:prstGeom>
        </p:spPr>
        <p:txBody>
          <a:bodyPr vert="horz" wrap="square" lIns="0" tIns="12065" rIns="0" bIns="0" rtlCol="0">
            <a:spAutoFit/>
          </a:bodyPr>
          <a:lstStyle/>
          <a:p>
            <a:pPr marL="12700">
              <a:lnSpc>
                <a:spcPct val="100000"/>
              </a:lnSpc>
              <a:spcBef>
                <a:spcPts val="95"/>
              </a:spcBef>
            </a:pPr>
            <a:r>
              <a:rPr sz="1600" i="1" spc="-10" dirty="0">
                <a:latin typeface="Calibri"/>
                <a:cs typeface="Calibri"/>
              </a:rPr>
              <a:t>The</a:t>
            </a:r>
            <a:r>
              <a:rPr sz="1600" i="1" dirty="0">
                <a:latin typeface="Calibri"/>
                <a:cs typeface="Calibri"/>
              </a:rPr>
              <a:t> </a:t>
            </a:r>
            <a:r>
              <a:rPr sz="1600" i="1" spc="-10" dirty="0">
                <a:latin typeface="Calibri"/>
                <a:cs typeface="Calibri"/>
              </a:rPr>
              <a:t>details</a:t>
            </a:r>
            <a:r>
              <a:rPr sz="1600" i="1" dirty="0">
                <a:latin typeface="Calibri"/>
                <a:cs typeface="Calibri"/>
              </a:rPr>
              <a:t> </a:t>
            </a:r>
            <a:r>
              <a:rPr sz="1600" i="1" spc="-5" dirty="0">
                <a:latin typeface="Calibri"/>
                <a:cs typeface="Calibri"/>
              </a:rPr>
              <a:t>of</a:t>
            </a:r>
            <a:r>
              <a:rPr sz="1600" i="1" spc="15" dirty="0">
                <a:latin typeface="Calibri"/>
                <a:cs typeface="Calibri"/>
              </a:rPr>
              <a:t> </a:t>
            </a:r>
            <a:r>
              <a:rPr sz="1600" i="1" spc="-10" dirty="0">
                <a:latin typeface="Calibri"/>
                <a:cs typeface="Calibri"/>
              </a:rPr>
              <a:t>ITC</a:t>
            </a:r>
            <a:r>
              <a:rPr sz="1600" i="1" spc="-15" dirty="0">
                <a:latin typeface="Calibri"/>
                <a:cs typeface="Calibri"/>
              </a:rPr>
              <a:t> </a:t>
            </a:r>
            <a:r>
              <a:rPr sz="1600" i="1" spc="-5" dirty="0">
                <a:latin typeface="Calibri"/>
                <a:cs typeface="Calibri"/>
              </a:rPr>
              <a:t>in</a:t>
            </a:r>
            <a:r>
              <a:rPr sz="1600" i="1" spc="5" dirty="0">
                <a:latin typeface="Calibri"/>
                <a:cs typeface="Calibri"/>
              </a:rPr>
              <a:t> </a:t>
            </a:r>
            <a:r>
              <a:rPr sz="1600" i="1" spc="-5" dirty="0">
                <a:latin typeface="Calibri"/>
                <a:cs typeface="Calibri"/>
              </a:rPr>
              <a:t>respect</a:t>
            </a:r>
            <a:r>
              <a:rPr sz="1600" i="1" spc="-10" dirty="0">
                <a:latin typeface="Calibri"/>
                <a:cs typeface="Calibri"/>
              </a:rPr>
              <a:t> </a:t>
            </a:r>
            <a:r>
              <a:rPr sz="1600" i="1" spc="-5" dirty="0">
                <a:latin typeface="Calibri"/>
                <a:cs typeface="Calibri"/>
              </a:rPr>
              <a:t>of</a:t>
            </a:r>
            <a:r>
              <a:rPr sz="1600" i="1" spc="15" dirty="0">
                <a:latin typeface="Calibri"/>
                <a:cs typeface="Calibri"/>
              </a:rPr>
              <a:t> </a:t>
            </a:r>
            <a:r>
              <a:rPr sz="1600" i="1" spc="-5" dirty="0">
                <a:latin typeface="Calibri"/>
                <a:cs typeface="Calibri"/>
              </a:rPr>
              <a:t>the</a:t>
            </a:r>
            <a:r>
              <a:rPr sz="1600" i="1" dirty="0">
                <a:latin typeface="Calibri"/>
                <a:cs typeface="Calibri"/>
              </a:rPr>
              <a:t> </a:t>
            </a:r>
            <a:r>
              <a:rPr sz="1600" i="1" spc="-10" dirty="0">
                <a:latin typeface="Calibri"/>
                <a:cs typeface="Calibri"/>
              </a:rPr>
              <a:t>said</a:t>
            </a:r>
            <a:r>
              <a:rPr sz="1600" i="1" dirty="0">
                <a:latin typeface="Calibri"/>
                <a:cs typeface="Calibri"/>
              </a:rPr>
              <a:t> </a:t>
            </a:r>
            <a:r>
              <a:rPr sz="1600" i="1" spc="-10" dirty="0">
                <a:latin typeface="Calibri"/>
                <a:cs typeface="Calibri"/>
              </a:rPr>
              <a:t>supply</a:t>
            </a:r>
            <a:r>
              <a:rPr sz="1600" i="1" spc="20" dirty="0">
                <a:latin typeface="Calibri"/>
                <a:cs typeface="Calibri"/>
              </a:rPr>
              <a:t> </a:t>
            </a:r>
            <a:r>
              <a:rPr sz="1600" i="1" spc="-10" dirty="0">
                <a:latin typeface="Calibri"/>
                <a:cs typeface="Calibri"/>
              </a:rPr>
              <a:t>communicated</a:t>
            </a:r>
            <a:r>
              <a:rPr sz="1600" i="1" spc="35" dirty="0">
                <a:latin typeface="Calibri"/>
                <a:cs typeface="Calibri"/>
              </a:rPr>
              <a:t> </a:t>
            </a:r>
            <a:r>
              <a:rPr sz="1600" i="1" spc="-15" dirty="0">
                <a:latin typeface="Calibri"/>
                <a:cs typeface="Calibri"/>
              </a:rPr>
              <a:t>to</a:t>
            </a:r>
            <a:r>
              <a:rPr sz="1600" i="1" spc="5" dirty="0">
                <a:latin typeface="Calibri"/>
                <a:cs typeface="Calibri"/>
              </a:rPr>
              <a:t> </a:t>
            </a:r>
            <a:r>
              <a:rPr sz="1600" i="1" spc="-10" dirty="0">
                <a:latin typeface="Calibri"/>
                <a:cs typeface="Calibri"/>
              </a:rPr>
              <a:t>such</a:t>
            </a:r>
            <a:r>
              <a:rPr sz="1600" i="1" spc="5" dirty="0">
                <a:latin typeface="Calibri"/>
                <a:cs typeface="Calibri"/>
              </a:rPr>
              <a:t> </a:t>
            </a:r>
            <a:r>
              <a:rPr sz="1600" i="1" spc="-5" dirty="0">
                <a:latin typeface="Calibri"/>
                <a:cs typeface="Calibri"/>
              </a:rPr>
              <a:t>registered</a:t>
            </a:r>
            <a:r>
              <a:rPr sz="1600" i="1" spc="-30" dirty="0">
                <a:latin typeface="Calibri"/>
                <a:cs typeface="Calibri"/>
              </a:rPr>
              <a:t> </a:t>
            </a:r>
            <a:r>
              <a:rPr sz="1600" i="1" spc="-10" dirty="0">
                <a:latin typeface="Calibri"/>
                <a:cs typeface="Calibri"/>
              </a:rPr>
              <a:t>persons</a:t>
            </a:r>
            <a:r>
              <a:rPr sz="1600" i="1" spc="10" dirty="0">
                <a:latin typeface="Calibri"/>
                <a:cs typeface="Calibri"/>
              </a:rPr>
              <a:t> </a:t>
            </a:r>
            <a:r>
              <a:rPr sz="1600" i="1" spc="-15" dirty="0">
                <a:latin typeface="Calibri"/>
                <a:cs typeface="Calibri"/>
              </a:rPr>
              <a:t>u/s</a:t>
            </a:r>
            <a:r>
              <a:rPr sz="1600" i="1" dirty="0">
                <a:latin typeface="Calibri"/>
                <a:cs typeface="Calibri"/>
              </a:rPr>
              <a:t> </a:t>
            </a:r>
            <a:r>
              <a:rPr sz="1600" i="1" spc="-5" dirty="0">
                <a:latin typeface="Calibri"/>
                <a:cs typeface="Calibri"/>
              </a:rPr>
              <a:t>38</a:t>
            </a:r>
            <a:r>
              <a:rPr sz="1600" i="1" spc="15" dirty="0">
                <a:latin typeface="Calibri"/>
                <a:cs typeface="Calibri"/>
              </a:rPr>
              <a:t> </a:t>
            </a:r>
            <a:r>
              <a:rPr sz="1600" i="1" spc="-10" dirty="0">
                <a:latin typeface="Calibri"/>
                <a:cs typeface="Calibri"/>
              </a:rPr>
              <a:t>has</a:t>
            </a:r>
            <a:r>
              <a:rPr sz="1600" i="1" spc="15" dirty="0">
                <a:latin typeface="Calibri"/>
                <a:cs typeface="Calibri"/>
              </a:rPr>
              <a:t> </a:t>
            </a:r>
            <a:r>
              <a:rPr sz="1600" i="1" spc="-10" dirty="0">
                <a:latin typeface="Calibri"/>
                <a:cs typeface="Calibri"/>
              </a:rPr>
              <a:t>not</a:t>
            </a:r>
            <a:r>
              <a:rPr sz="1600" i="1" spc="5" dirty="0">
                <a:latin typeface="Calibri"/>
                <a:cs typeface="Calibri"/>
              </a:rPr>
              <a:t> </a:t>
            </a:r>
            <a:r>
              <a:rPr sz="1600" i="1" spc="-5" dirty="0">
                <a:latin typeface="Calibri"/>
                <a:cs typeface="Calibri"/>
              </a:rPr>
              <a:t>been</a:t>
            </a:r>
            <a:r>
              <a:rPr sz="1600" i="1" spc="5" dirty="0">
                <a:latin typeface="Calibri"/>
                <a:cs typeface="Calibri"/>
              </a:rPr>
              <a:t> </a:t>
            </a:r>
            <a:r>
              <a:rPr sz="1600" i="1" spc="-5" dirty="0">
                <a:latin typeface="Calibri"/>
                <a:cs typeface="Calibri"/>
              </a:rPr>
              <a:t>restricted.</a:t>
            </a:r>
            <a:endParaRPr sz="1600">
              <a:latin typeface="Calibri"/>
              <a:cs typeface="Calibri"/>
            </a:endParaRPr>
          </a:p>
        </p:txBody>
      </p:sp>
      <p:grpSp>
        <p:nvGrpSpPr>
          <p:cNvPr id="22" name="object 22"/>
          <p:cNvGrpSpPr/>
          <p:nvPr/>
        </p:nvGrpSpPr>
        <p:grpSpPr>
          <a:xfrm>
            <a:off x="498964" y="3440723"/>
            <a:ext cx="11526520" cy="2773045"/>
            <a:chOff x="485901" y="3101085"/>
            <a:chExt cx="11526520" cy="2773045"/>
          </a:xfrm>
        </p:grpSpPr>
        <p:sp>
          <p:nvSpPr>
            <p:cNvPr id="23" name="object 23"/>
            <p:cNvSpPr/>
            <p:nvPr/>
          </p:nvSpPr>
          <p:spPr>
            <a:xfrm>
              <a:off x="952500" y="3107435"/>
              <a:ext cx="612775" cy="612775"/>
            </a:xfrm>
            <a:custGeom>
              <a:avLst/>
              <a:gdLst/>
              <a:ahLst/>
              <a:cxnLst/>
              <a:rect l="l" t="t" r="r" b="b"/>
              <a:pathLst>
                <a:path w="612775" h="612775">
                  <a:moveTo>
                    <a:pt x="306324" y="0"/>
                  </a:moveTo>
                  <a:lnTo>
                    <a:pt x="256636" y="4009"/>
                  </a:lnTo>
                  <a:lnTo>
                    <a:pt x="209502" y="15617"/>
                  </a:lnTo>
                  <a:lnTo>
                    <a:pt x="165551" y="34193"/>
                  </a:lnTo>
                  <a:lnTo>
                    <a:pt x="125413" y="59106"/>
                  </a:lnTo>
                  <a:lnTo>
                    <a:pt x="89720" y="89725"/>
                  </a:lnTo>
                  <a:lnTo>
                    <a:pt x="59103" y="125419"/>
                  </a:lnTo>
                  <a:lnTo>
                    <a:pt x="34191" y="165556"/>
                  </a:lnTo>
                  <a:lnTo>
                    <a:pt x="15616" y="209507"/>
                  </a:lnTo>
                  <a:lnTo>
                    <a:pt x="4009" y="256640"/>
                  </a:lnTo>
                  <a:lnTo>
                    <a:pt x="0" y="306324"/>
                  </a:lnTo>
                  <a:lnTo>
                    <a:pt x="4009" y="356007"/>
                  </a:lnTo>
                  <a:lnTo>
                    <a:pt x="15616" y="403140"/>
                  </a:lnTo>
                  <a:lnTo>
                    <a:pt x="34191" y="447091"/>
                  </a:lnTo>
                  <a:lnTo>
                    <a:pt x="59103" y="487228"/>
                  </a:lnTo>
                  <a:lnTo>
                    <a:pt x="89720" y="522922"/>
                  </a:lnTo>
                  <a:lnTo>
                    <a:pt x="125413" y="553541"/>
                  </a:lnTo>
                  <a:lnTo>
                    <a:pt x="165551" y="578454"/>
                  </a:lnTo>
                  <a:lnTo>
                    <a:pt x="209502" y="597030"/>
                  </a:lnTo>
                  <a:lnTo>
                    <a:pt x="256636" y="608638"/>
                  </a:lnTo>
                  <a:lnTo>
                    <a:pt x="306324" y="612647"/>
                  </a:lnTo>
                  <a:lnTo>
                    <a:pt x="356007" y="608638"/>
                  </a:lnTo>
                  <a:lnTo>
                    <a:pt x="403140" y="597030"/>
                  </a:lnTo>
                  <a:lnTo>
                    <a:pt x="447091" y="578454"/>
                  </a:lnTo>
                  <a:lnTo>
                    <a:pt x="487228" y="553541"/>
                  </a:lnTo>
                  <a:lnTo>
                    <a:pt x="522922" y="522922"/>
                  </a:lnTo>
                  <a:lnTo>
                    <a:pt x="553541" y="487228"/>
                  </a:lnTo>
                  <a:lnTo>
                    <a:pt x="578454" y="447091"/>
                  </a:lnTo>
                  <a:lnTo>
                    <a:pt x="597030" y="403140"/>
                  </a:lnTo>
                  <a:lnTo>
                    <a:pt x="608638" y="356007"/>
                  </a:lnTo>
                  <a:lnTo>
                    <a:pt x="612647" y="306324"/>
                  </a:lnTo>
                  <a:lnTo>
                    <a:pt x="608638" y="256640"/>
                  </a:lnTo>
                  <a:lnTo>
                    <a:pt x="597030" y="209507"/>
                  </a:lnTo>
                  <a:lnTo>
                    <a:pt x="578454" y="165556"/>
                  </a:lnTo>
                  <a:lnTo>
                    <a:pt x="553541" y="125419"/>
                  </a:lnTo>
                  <a:lnTo>
                    <a:pt x="522922" y="89725"/>
                  </a:lnTo>
                  <a:lnTo>
                    <a:pt x="487228" y="59106"/>
                  </a:lnTo>
                  <a:lnTo>
                    <a:pt x="447091" y="34193"/>
                  </a:lnTo>
                  <a:lnTo>
                    <a:pt x="403140" y="15617"/>
                  </a:lnTo>
                  <a:lnTo>
                    <a:pt x="356007" y="4009"/>
                  </a:lnTo>
                  <a:lnTo>
                    <a:pt x="306324" y="0"/>
                  </a:lnTo>
                  <a:close/>
                </a:path>
              </a:pathLst>
            </a:custGeom>
            <a:solidFill>
              <a:srgbClr val="FFFFFF"/>
            </a:solidFill>
          </p:spPr>
          <p:txBody>
            <a:bodyPr wrap="square" lIns="0" tIns="0" rIns="0" bIns="0" rtlCol="0"/>
            <a:lstStyle/>
            <a:p>
              <a:endParaRPr/>
            </a:p>
          </p:txBody>
        </p:sp>
        <p:sp>
          <p:nvSpPr>
            <p:cNvPr id="24" name="object 24"/>
            <p:cNvSpPr/>
            <p:nvPr/>
          </p:nvSpPr>
          <p:spPr>
            <a:xfrm>
              <a:off x="952500" y="3107435"/>
              <a:ext cx="612775" cy="612775"/>
            </a:xfrm>
            <a:custGeom>
              <a:avLst/>
              <a:gdLst/>
              <a:ahLst/>
              <a:cxnLst/>
              <a:rect l="l" t="t" r="r" b="b"/>
              <a:pathLst>
                <a:path w="612775" h="612775">
                  <a:moveTo>
                    <a:pt x="0" y="306324"/>
                  </a:moveTo>
                  <a:lnTo>
                    <a:pt x="4009" y="256640"/>
                  </a:lnTo>
                  <a:lnTo>
                    <a:pt x="15616" y="209507"/>
                  </a:lnTo>
                  <a:lnTo>
                    <a:pt x="34191" y="165556"/>
                  </a:lnTo>
                  <a:lnTo>
                    <a:pt x="59103" y="125419"/>
                  </a:lnTo>
                  <a:lnTo>
                    <a:pt x="89720" y="89725"/>
                  </a:lnTo>
                  <a:lnTo>
                    <a:pt x="125413" y="59106"/>
                  </a:lnTo>
                  <a:lnTo>
                    <a:pt x="165551" y="34193"/>
                  </a:lnTo>
                  <a:lnTo>
                    <a:pt x="209502" y="15617"/>
                  </a:lnTo>
                  <a:lnTo>
                    <a:pt x="256636" y="4009"/>
                  </a:lnTo>
                  <a:lnTo>
                    <a:pt x="306324" y="0"/>
                  </a:lnTo>
                  <a:lnTo>
                    <a:pt x="356007" y="4009"/>
                  </a:lnTo>
                  <a:lnTo>
                    <a:pt x="403140" y="15617"/>
                  </a:lnTo>
                  <a:lnTo>
                    <a:pt x="447091" y="34193"/>
                  </a:lnTo>
                  <a:lnTo>
                    <a:pt x="487228" y="59106"/>
                  </a:lnTo>
                  <a:lnTo>
                    <a:pt x="522922" y="89725"/>
                  </a:lnTo>
                  <a:lnTo>
                    <a:pt x="553541" y="125419"/>
                  </a:lnTo>
                  <a:lnTo>
                    <a:pt x="578454" y="165556"/>
                  </a:lnTo>
                  <a:lnTo>
                    <a:pt x="597030" y="209507"/>
                  </a:lnTo>
                  <a:lnTo>
                    <a:pt x="608638" y="256640"/>
                  </a:lnTo>
                  <a:lnTo>
                    <a:pt x="612647" y="306324"/>
                  </a:lnTo>
                  <a:lnTo>
                    <a:pt x="608638" y="356007"/>
                  </a:lnTo>
                  <a:lnTo>
                    <a:pt x="597030" y="403140"/>
                  </a:lnTo>
                  <a:lnTo>
                    <a:pt x="578454" y="447091"/>
                  </a:lnTo>
                  <a:lnTo>
                    <a:pt x="553541" y="487228"/>
                  </a:lnTo>
                  <a:lnTo>
                    <a:pt x="522922" y="522922"/>
                  </a:lnTo>
                  <a:lnTo>
                    <a:pt x="487228" y="553541"/>
                  </a:lnTo>
                  <a:lnTo>
                    <a:pt x="447091" y="578454"/>
                  </a:lnTo>
                  <a:lnTo>
                    <a:pt x="403140" y="597030"/>
                  </a:lnTo>
                  <a:lnTo>
                    <a:pt x="356007" y="608638"/>
                  </a:lnTo>
                  <a:lnTo>
                    <a:pt x="306324" y="612647"/>
                  </a:lnTo>
                  <a:lnTo>
                    <a:pt x="256636" y="608638"/>
                  </a:lnTo>
                  <a:lnTo>
                    <a:pt x="209502" y="597030"/>
                  </a:lnTo>
                  <a:lnTo>
                    <a:pt x="165551" y="578454"/>
                  </a:lnTo>
                  <a:lnTo>
                    <a:pt x="125413" y="553541"/>
                  </a:lnTo>
                  <a:lnTo>
                    <a:pt x="89720" y="522922"/>
                  </a:lnTo>
                  <a:lnTo>
                    <a:pt x="59103" y="487228"/>
                  </a:lnTo>
                  <a:lnTo>
                    <a:pt x="34191" y="447091"/>
                  </a:lnTo>
                  <a:lnTo>
                    <a:pt x="15616" y="403140"/>
                  </a:lnTo>
                  <a:lnTo>
                    <a:pt x="4009" y="356007"/>
                  </a:lnTo>
                  <a:lnTo>
                    <a:pt x="0" y="306324"/>
                  </a:lnTo>
                  <a:close/>
                </a:path>
              </a:pathLst>
            </a:custGeom>
            <a:ln w="12699">
              <a:solidFill>
                <a:srgbClr val="506FD3"/>
              </a:solidFill>
            </a:ln>
          </p:spPr>
          <p:txBody>
            <a:bodyPr wrap="square" lIns="0" tIns="0" rIns="0" bIns="0" rtlCol="0"/>
            <a:lstStyle/>
            <a:p>
              <a:endParaRPr/>
            </a:p>
          </p:txBody>
        </p:sp>
        <p:sp>
          <p:nvSpPr>
            <p:cNvPr id="25" name="object 25"/>
            <p:cNvSpPr/>
            <p:nvPr/>
          </p:nvSpPr>
          <p:spPr>
            <a:xfrm>
              <a:off x="1181100" y="3904487"/>
              <a:ext cx="10825480" cy="490855"/>
            </a:xfrm>
            <a:custGeom>
              <a:avLst/>
              <a:gdLst/>
              <a:ahLst/>
              <a:cxnLst/>
              <a:rect l="l" t="t" r="r" b="b"/>
              <a:pathLst>
                <a:path w="10825480" h="490854">
                  <a:moveTo>
                    <a:pt x="10824972" y="0"/>
                  </a:moveTo>
                  <a:lnTo>
                    <a:pt x="0" y="0"/>
                  </a:lnTo>
                  <a:lnTo>
                    <a:pt x="0" y="490728"/>
                  </a:lnTo>
                  <a:lnTo>
                    <a:pt x="10824972" y="490728"/>
                  </a:lnTo>
                  <a:lnTo>
                    <a:pt x="10824972" y="0"/>
                  </a:lnTo>
                  <a:close/>
                </a:path>
              </a:pathLst>
            </a:custGeom>
            <a:solidFill>
              <a:srgbClr val="4B7EDD"/>
            </a:solidFill>
          </p:spPr>
          <p:txBody>
            <a:bodyPr wrap="square" lIns="0" tIns="0" rIns="0" bIns="0" rtlCol="0"/>
            <a:lstStyle/>
            <a:p>
              <a:endParaRPr/>
            </a:p>
          </p:txBody>
        </p:sp>
        <p:sp>
          <p:nvSpPr>
            <p:cNvPr id="26" name="object 26"/>
            <p:cNvSpPr/>
            <p:nvPr/>
          </p:nvSpPr>
          <p:spPr>
            <a:xfrm>
              <a:off x="1181100" y="3904487"/>
              <a:ext cx="10825480" cy="490855"/>
            </a:xfrm>
            <a:custGeom>
              <a:avLst/>
              <a:gdLst/>
              <a:ahLst/>
              <a:cxnLst/>
              <a:rect l="l" t="t" r="r" b="b"/>
              <a:pathLst>
                <a:path w="10825480" h="490854">
                  <a:moveTo>
                    <a:pt x="0" y="490728"/>
                  </a:moveTo>
                  <a:lnTo>
                    <a:pt x="10824972" y="490728"/>
                  </a:lnTo>
                  <a:lnTo>
                    <a:pt x="10824972" y="0"/>
                  </a:lnTo>
                  <a:lnTo>
                    <a:pt x="0" y="0"/>
                  </a:lnTo>
                  <a:lnTo>
                    <a:pt x="0" y="490728"/>
                  </a:lnTo>
                  <a:close/>
                </a:path>
              </a:pathLst>
            </a:custGeom>
            <a:ln w="12699">
              <a:solidFill>
                <a:srgbClr val="FFFFFF"/>
              </a:solidFill>
            </a:ln>
          </p:spPr>
          <p:txBody>
            <a:bodyPr wrap="square" lIns="0" tIns="0" rIns="0" bIns="0" rtlCol="0"/>
            <a:lstStyle/>
            <a:p>
              <a:endParaRPr/>
            </a:p>
          </p:txBody>
        </p:sp>
        <p:sp>
          <p:nvSpPr>
            <p:cNvPr id="27" name="object 27"/>
            <p:cNvSpPr/>
            <p:nvPr/>
          </p:nvSpPr>
          <p:spPr>
            <a:xfrm>
              <a:off x="874775" y="3843527"/>
              <a:ext cx="612775" cy="612775"/>
            </a:xfrm>
            <a:custGeom>
              <a:avLst/>
              <a:gdLst/>
              <a:ahLst/>
              <a:cxnLst/>
              <a:rect l="l" t="t" r="r" b="b"/>
              <a:pathLst>
                <a:path w="612775" h="612775">
                  <a:moveTo>
                    <a:pt x="306324" y="0"/>
                  </a:moveTo>
                  <a:lnTo>
                    <a:pt x="256636" y="4009"/>
                  </a:lnTo>
                  <a:lnTo>
                    <a:pt x="209502" y="15617"/>
                  </a:lnTo>
                  <a:lnTo>
                    <a:pt x="165551" y="34193"/>
                  </a:lnTo>
                  <a:lnTo>
                    <a:pt x="125413" y="59106"/>
                  </a:lnTo>
                  <a:lnTo>
                    <a:pt x="89720" y="89725"/>
                  </a:lnTo>
                  <a:lnTo>
                    <a:pt x="59103" y="125419"/>
                  </a:lnTo>
                  <a:lnTo>
                    <a:pt x="34191" y="165556"/>
                  </a:lnTo>
                  <a:lnTo>
                    <a:pt x="15616" y="209507"/>
                  </a:lnTo>
                  <a:lnTo>
                    <a:pt x="4009" y="256640"/>
                  </a:lnTo>
                  <a:lnTo>
                    <a:pt x="0" y="306324"/>
                  </a:lnTo>
                  <a:lnTo>
                    <a:pt x="4009" y="356007"/>
                  </a:lnTo>
                  <a:lnTo>
                    <a:pt x="15616" y="403140"/>
                  </a:lnTo>
                  <a:lnTo>
                    <a:pt x="34191" y="447091"/>
                  </a:lnTo>
                  <a:lnTo>
                    <a:pt x="59103" y="487228"/>
                  </a:lnTo>
                  <a:lnTo>
                    <a:pt x="89720" y="522922"/>
                  </a:lnTo>
                  <a:lnTo>
                    <a:pt x="125413" y="553541"/>
                  </a:lnTo>
                  <a:lnTo>
                    <a:pt x="165551" y="578454"/>
                  </a:lnTo>
                  <a:lnTo>
                    <a:pt x="209502" y="597030"/>
                  </a:lnTo>
                  <a:lnTo>
                    <a:pt x="256636" y="608638"/>
                  </a:lnTo>
                  <a:lnTo>
                    <a:pt x="306324" y="612648"/>
                  </a:lnTo>
                  <a:lnTo>
                    <a:pt x="356007" y="608638"/>
                  </a:lnTo>
                  <a:lnTo>
                    <a:pt x="403140" y="597030"/>
                  </a:lnTo>
                  <a:lnTo>
                    <a:pt x="447091" y="578454"/>
                  </a:lnTo>
                  <a:lnTo>
                    <a:pt x="487228" y="553541"/>
                  </a:lnTo>
                  <a:lnTo>
                    <a:pt x="522922" y="522922"/>
                  </a:lnTo>
                  <a:lnTo>
                    <a:pt x="553541" y="487228"/>
                  </a:lnTo>
                  <a:lnTo>
                    <a:pt x="578454" y="447091"/>
                  </a:lnTo>
                  <a:lnTo>
                    <a:pt x="597030" y="403140"/>
                  </a:lnTo>
                  <a:lnTo>
                    <a:pt x="608638" y="356007"/>
                  </a:lnTo>
                  <a:lnTo>
                    <a:pt x="612648" y="306324"/>
                  </a:lnTo>
                  <a:lnTo>
                    <a:pt x="608638" y="256640"/>
                  </a:lnTo>
                  <a:lnTo>
                    <a:pt x="597030" y="209507"/>
                  </a:lnTo>
                  <a:lnTo>
                    <a:pt x="578454" y="165556"/>
                  </a:lnTo>
                  <a:lnTo>
                    <a:pt x="553541" y="125419"/>
                  </a:lnTo>
                  <a:lnTo>
                    <a:pt x="522922" y="89725"/>
                  </a:lnTo>
                  <a:lnTo>
                    <a:pt x="487228" y="59106"/>
                  </a:lnTo>
                  <a:lnTo>
                    <a:pt x="447091" y="34193"/>
                  </a:lnTo>
                  <a:lnTo>
                    <a:pt x="403140" y="15617"/>
                  </a:lnTo>
                  <a:lnTo>
                    <a:pt x="356007" y="4009"/>
                  </a:lnTo>
                  <a:lnTo>
                    <a:pt x="306324" y="0"/>
                  </a:lnTo>
                  <a:close/>
                </a:path>
              </a:pathLst>
            </a:custGeom>
            <a:solidFill>
              <a:srgbClr val="FFFFFF"/>
            </a:solidFill>
          </p:spPr>
          <p:txBody>
            <a:bodyPr wrap="square" lIns="0" tIns="0" rIns="0" bIns="0" rtlCol="0"/>
            <a:lstStyle/>
            <a:p>
              <a:endParaRPr/>
            </a:p>
          </p:txBody>
        </p:sp>
        <p:sp>
          <p:nvSpPr>
            <p:cNvPr id="28" name="object 28"/>
            <p:cNvSpPr/>
            <p:nvPr/>
          </p:nvSpPr>
          <p:spPr>
            <a:xfrm>
              <a:off x="874775" y="3843527"/>
              <a:ext cx="612775" cy="612775"/>
            </a:xfrm>
            <a:custGeom>
              <a:avLst/>
              <a:gdLst/>
              <a:ahLst/>
              <a:cxnLst/>
              <a:rect l="l" t="t" r="r" b="b"/>
              <a:pathLst>
                <a:path w="612775" h="612775">
                  <a:moveTo>
                    <a:pt x="0" y="306324"/>
                  </a:moveTo>
                  <a:lnTo>
                    <a:pt x="4009" y="256640"/>
                  </a:lnTo>
                  <a:lnTo>
                    <a:pt x="15616" y="209507"/>
                  </a:lnTo>
                  <a:lnTo>
                    <a:pt x="34191" y="165556"/>
                  </a:lnTo>
                  <a:lnTo>
                    <a:pt x="59103" y="125419"/>
                  </a:lnTo>
                  <a:lnTo>
                    <a:pt x="89720" y="89725"/>
                  </a:lnTo>
                  <a:lnTo>
                    <a:pt x="125413" y="59106"/>
                  </a:lnTo>
                  <a:lnTo>
                    <a:pt x="165551" y="34193"/>
                  </a:lnTo>
                  <a:lnTo>
                    <a:pt x="209502" y="15617"/>
                  </a:lnTo>
                  <a:lnTo>
                    <a:pt x="256636" y="4009"/>
                  </a:lnTo>
                  <a:lnTo>
                    <a:pt x="306324" y="0"/>
                  </a:lnTo>
                  <a:lnTo>
                    <a:pt x="356007" y="4009"/>
                  </a:lnTo>
                  <a:lnTo>
                    <a:pt x="403140" y="15617"/>
                  </a:lnTo>
                  <a:lnTo>
                    <a:pt x="447091" y="34193"/>
                  </a:lnTo>
                  <a:lnTo>
                    <a:pt x="487228" y="59106"/>
                  </a:lnTo>
                  <a:lnTo>
                    <a:pt x="522922" y="89725"/>
                  </a:lnTo>
                  <a:lnTo>
                    <a:pt x="553541" y="125419"/>
                  </a:lnTo>
                  <a:lnTo>
                    <a:pt x="578454" y="165556"/>
                  </a:lnTo>
                  <a:lnTo>
                    <a:pt x="597030" y="209507"/>
                  </a:lnTo>
                  <a:lnTo>
                    <a:pt x="608638" y="256640"/>
                  </a:lnTo>
                  <a:lnTo>
                    <a:pt x="612648" y="306324"/>
                  </a:lnTo>
                  <a:lnTo>
                    <a:pt x="608638" y="356007"/>
                  </a:lnTo>
                  <a:lnTo>
                    <a:pt x="597030" y="403140"/>
                  </a:lnTo>
                  <a:lnTo>
                    <a:pt x="578454" y="447091"/>
                  </a:lnTo>
                  <a:lnTo>
                    <a:pt x="553541" y="487228"/>
                  </a:lnTo>
                  <a:lnTo>
                    <a:pt x="522922" y="522922"/>
                  </a:lnTo>
                  <a:lnTo>
                    <a:pt x="487228" y="553541"/>
                  </a:lnTo>
                  <a:lnTo>
                    <a:pt x="447091" y="578454"/>
                  </a:lnTo>
                  <a:lnTo>
                    <a:pt x="403140" y="597030"/>
                  </a:lnTo>
                  <a:lnTo>
                    <a:pt x="356007" y="608638"/>
                  </a:lnTo>
                  <a:lnTo>
                    <a:pt x="306324" y="612648"/>
                  </a:lnTo>
                  <a:lnTo>
                    <a:pt x="256636" y="608638"/>
                  </a:lnTo>
                  <a:lnTo>
                    <a:pt x="209502" y="597030"/>
                  </a:lnTo>
                  <a:lnTo>
                    <a:pt x="165551" y="578454"/>
                  </a:lnTo>
                  <a:lnTo>
                    <a:pt x="125413" y="553541"/>
                  </a:lnTo>
                  <a:lnTo>
                    <a:pt x="89720" y="522922"/>
                  </a:lnTo>
                  <a:lnTo>
                    <a:pt x="59103" y="487228"/>
                  </a:lnTo>
                  <a:lnTo>
                    <a:pt x="34191" y="447091"/>
                  </a:lnTo>
                  <a:lnTo>
                    <a:pt x="15616" y="403140"/>
                  </a:lnTo>
                  <a:lnTo>
                    <a:pt x="4009" y="356007"/>
                  </a:lnTo>
                  <a:lnTo>
                    <a:pt x="0" y="306324"/>
                  </a:lnTo>
                  <a:close/>
                </a:path>
              </a:pathLst>
            </a:custGeom>
            <a:ln w="12700">
              <a:solidFill>
                <a:srgbClr val="4B7EDD"/>
              </a:solidFill>
            </a:ln>
          </p:spPr>
          <p:txBody>
            <a:bodyPr wrap="square" lIns="0" tIns="0" rIns="0" bIns="0" rtlCol="0"/>
            <a:lstStyle/>
            <a:p>
              <a:endParaRPr/>
            </a:p>
          </p:txBody>
        </p:sp>
        <p:sp>
          <p:nvSpPr>
            <p:cNvPr id="29" name="object 29"/>
            <p:cNvSpPr/>
            <p:nvPr/>
          </p:nvSpPr>
          <p:spPr>
            <a:xfrm>
              <a:off x="937259" y="4640579"/>
              <a:ext cx="11069320" cy="490855"/>
            </a:xfrm>
            <a:custGeom>
              <a:avLst/>
              <a:gdLst/>
              <a:ahLst/>
              <a:cxnLst/>
              <a:rect l="l" t="t" r="r" b="b"/>
              <a:pathLst>
                <a:path w="11069320" h="490854">
                  <a:moveTo>
                    <a:pt x="11068812" y="0"/>
                  </a:moveTo>
                  <a:lnTo>
                    <a:pt x="0" y="0"/>
                  </a:lnTo>
                  <a:lnTo>
                    <a:pt x="0" y="490728"/>
                  </a:lnTo>
                  <a:lnTo>
                    <a:pt x="11068812" y="490728"/>
                  </a:lnTo>
                  <a:lnTo>
                    <a:pt x="11068812" y="0"/>
                  </a:lnTo>
                  <a:close/>
                </a:path>
              </a:pathLst>
            </a:custGeom>
            <a:solidFill>
              <a:srgbClr val="4791E4"/>
            </a:solidFill>
          </p:spPr>
          <p:txBody>
            <a:bodyPr wrap="square" lIns="0" tIns="0" rIns="0" bIns="0" rtlCol="0"/>
            <a:lstStyle/>
            <a:p>
              <a:endParaRPr/>
            </a:p>
          </p:txBody>
        </p:sp>
        <p:sp>
          <p:nvSpPr>
            <p:cNvPr id="30" name="object 30"/>
            <p:cNvSpPr/>
            <p:nvPr/>
          </p:nvSpPr>
          <p:spPr>
            <a:xfrm>
              <a:off x="937259" y="4640579"/>
              <a:ext cx="11069320" cy="490855"/>
            </a:xfrm>
            <a:custGeom>
              <a:avLst/>
              <a:gdLst/>
              <a:ahLst/>
              <a:cxnLst/>
              <a:rect l="l" t="t" r="r" b="b"/>
              <a:pathLst>
                <a:path w="11069320" h="490854">
                  <a:moveTo>
                    <a:pt x="0" y="490728"/>
                  </a:moveTo>
                  <a:lnTo>
                    <a:pt x="11068812" y="490728"/>
                  </a:lnTo>
                  <a:lnTo>
                    <a:pt x="11068812" y="0"/>
                  </a:lnTo>
                  <a:lnTo>
                    <a:pt x="0" y="0"/>
                  </a:lnTo>
                  <a:lnTo>
                    <a:pt x="0" y="490728"/>
                  </a:lnTo>
                  <a:close/>
                </a:path>
              </a:pathLst>
            </a:custGeom>
            <a:ln w="12700">
              <a:solidFill>
                <a:srgbClr val="FFFFFF"/>
              </a:solidFill>
            </a:ln>
          </p:spPr>
          <p:txBody>
            <a:bodyPr wrap="square" lIns="0" tIns="0" rIns="0" bIns="0" rtlCol="0"/>
            <a:lstStyle/>
            <a:p>
              <a:endParaRPr/>
            </a:p>
          </p:txBody>
        </p:sp>
        <p:sp>
          <p:nvSpPr>
            <p:cNvPr id="31" name="object 31"/>
            <p:cNvSpPr/>
            <p:nvPr/>
          </p:nvSpPr>
          <p:spPr>
            <a:xfrm>
              <a:off x="630935" y="4578095"/>
              <a:ext cx="612775" cy="614680"/>
            </a:xfrm>
            <a:custGeom>
              <a:avLst/>
              <a:gdLst/>
              <a:ahLst/>
              <a:cxnLst/>
              <a:rect l="l" t="t" r="r" b="b"/>
              <a:pathLst>
                <a:path w="612775" h="614679">
                  <a:moveTo>
                    <a:pt x="306323" y="0"/>
                  </a:moveTo>
                  <a:lnTo>
                    <a:pt x="256636" y="4020"/>
                  </a:lnTo>
                  <a:lnTo>
                    <a:pt x="209502" y="15660"/>
                  </a:lnTo>
                  <a:lnTo>
                    <a:pt x="165551" y="34286"/>
                  </a:lnTo>
                  <a:lnTo>
                    <a:pt x="125413" y="59265"/>
                  </a:lnTo>
                  <a:lnTo>
                    <a:pt x="89720" y="89963"/>
                  </a:lnTo>
                  <a:lnTo>
                    <a:pt x="59103" y="125748"/>
                  </a:lnTo>
                  <a:lnTo>
                    <a:pt x="34191" y="165986"/>
                  </a:lnTo>
                  <a:lnTo>
                    <a:pt x="15616" y="210043"/>
                  </a:lnTo>
                  <a:lnTo>
                    <a:pt x="4009" y="257288"/>
                  </a:lnTo>
                  <a:lnTo>
                    <a:pt x="0" y="307085"/>
                  </a:lnTo>
                  <a:lnTo>
                    <a:pt x="4009" y="356883"/>
                  </a:lnTo>
                  <a:lnTo>
                    <a:pt x="15616" y="404128"/>
                  </a:lnTo>
                  <a:lnTo>
                    <a:pt x="34191" y="448185"/>
                  </a:lnTo>
                  <a:lnTo>
                    <a:pt x="59103" y="488423"/>
                  </a:lnTo>
                  <a:lnTo>
                    <a:pt x="89720" y="524208"/>
                  </a:lnTo>
                  <a:lnTo>
                    <a:pt x="125413" y="554906"/>
                  </a:lnTo>
                  <a:lnTo>
                    <a:pt x="165551" y="579885"/>
                  </a:lnTo>
                  <a:lnTo>
                    <a:pt x="209502" y="598511"/>
                  </a:lnTo>
                  <a:lnTo>
                    <a:pt x="256636" y="610151"/>
                  </a:lnTo>
                  <a:lnTo>
                    <a:pt x="306323" y="614171"/>
                  </a:lnTo>
                  <a:lnTo>
                    <a:pt x="356011" y="610151"/>
                  </a:lnTo>
                  <a:lnTo>
                    <a:pt x="403145" y="598511"/>
                  </a:lnTo>
                  <a:lnTo>
                    <a:pt x="447096" y="579885"/>
                  </a:lnTo>
                  <a:lnTo>
                    <a:pt x="487234" y="554906"/>
                  </a:lnTo>
                  <a:lnTo>
                    <a:pt x="522927" y="524208"/>
                  </a:lnTo>
                  <a:lnTo>
                    <a:pt x="553544" y="488423"/>
                  </a:lnTo>
                  <a:lnTo>
                    <a:pt x="578456" y="448185"/>
                  </a:lnTo>
                  <a:lnTo>
                    <a:pt x="597031" y="404128"/>
                  </a:lnTo>
                  <a:lnTo>
                    <a:pt x="608638" y="356883"/>
                  </a:lnTo>
                  <a:lnTo>
                    <a:pt x="612648" y="307085"/>
                  </a:lnTo>
                  <a:lnTo>
                    <a:pt x="608638" y="257288"/>
                  </a:lnTo>
                  <a:lnTo>
                    <a:pt x="597031" y="210043"/>
                  </a:lnTo>
                  <a:lnTo>
                    <a:pt x="578456" y="165986"/>
                  </a:lnTo>
                  <a:lnTo>
                    <a:pt x="553544" y="125748"/>
                  </a:lnTo>
                  <a:lnTo>
                    <a:pt x="522927" y="89963"/>
                  </a:lnTo>
                  <a:lnTo>
                    <a:pt x="487234" y="59265"/>
                  </a:lnTo>
                  <a:lnTo>
                    <a:pt x="447096" y="34286"/>
                  </a:lnTo>
                  <a:lnTo>
                    <a:pt x="403145" y="15660"/>
                  </a:lnTo>
                  <a:lnTo>
                    <a:pt x="356011" y="4020"/>
                  </a:lnTo>
                  <a:lnTo>
                    <a:pt x="306323" y="0"/>
                  </a:lnTo>
                  <a:close/>
                </a:path>
              </a:pathLst>
            </a:custGeom>
            <a:solidFill>
              <a:srgbClr val="FFFFFF"/>
            </a:solidFill>
          </p:spPr>
          <p:txBody>
            <a:bodyPr wrap="square" lIns="0" tIns="0" rIns="0" bIns="0" rtlCol="0"/>
            <a:lstStyle/>
            <a:p>
              <a:endParaRPr/>
            </a:p>
          </p:txBody>
        </p:sp>
        <p:sp>
          <p:nvSpPr>
            <p:cNvPr id="32" name="object 32"/>
            <p:cNvSpPr/>
            <p:nvPr/>
          </p:nvSpPr>
          <p:spPr>
            <a:xfrm>
              <a:off x="630935" y="4578095"/>
              <a:ext cx="612775" cy="614680"/>
            </a:xfrm>
            <a:custGeom>
              <a:avLst/>
              <a:gdLst/>
              <a:ahLst/>
              <a:cxnLst/>
              <a:rect l="l" t="t" r="r" b="b"/>
              <a:pathLst>
                <a:path w="612775" h="614679">
                  <a:moveTo>
                    <a:pt x="0" y="307085"/>
                  </a:moveTo>
                  <a:lnTo>
                    <a:pt x="4009" y="257288"/>
                  </a:lnTo>
                  <a:lnTo>
                    <a:pt x="15616" y="210043"/>
                  </a:lnTo>
                  <a:lnTo>
                    <a:pt x="34191" y="165986"/>
                  </a:lnTo>
                  <a:lnTo>
                    <a:pt x="59103" y="125748"/>
                  </a:lnTo>
                  <a:lnTo>
                    <a:pt x="89720" y="89963"/>
                  </a:lnTo>
                  <a:lnTo>
                    <a:pt x="125413" y="59265"/>
                  </a:lnTo>
                  <a:lnTo>
                    <a:pt x="165551" y="34286"/>
                  </a:lnTo>
                  <a:lnTo>
                    <a:pt x="209502" y="15660"/>
                  </a:lnTo>
                  <a:lnTo>
                    <a:pt x="256636" y="4020"/>
                  </a:lnTo>
                  <a:lnTo>
                    <a:pt x="306323" y="0"/>
                  </a:lnTo>
                  <a:lnTo>
                    <a:pt x="356011" y="4020"/>
                  </a:lnTo>
                  <a:lnTo>
                    <a:pt x="403145" y="15660"/>
                  </a:lnTo>
                  <a:lnTo>
                    <a:pt x="447096" y="34286"/>
                  </a:lnTo>
                  <a:lnTo>
                    <a:pt x="487234" y="59265"/>
                  </a:lnTo>
                  <a:lnTo>
                    <a:pt x="522927" y="89963"/>
                  </a:lnTo>
                  <a:lnTo>
                    <a:pt x="553544" y="125748"/>
                  </a:lnTo>
                  <a:lnTo>
                    <a:pt x="578456" y="165986"/>
                  </a:lnTo>
                  <a:lnTo>
                    <a:pt x="597031" y="210043"/>
                  </a:lnTo>
                  <a:lnTo>
                    <a:pt x="608638" y="257288"/>
                  </a:lnTo>
                  <a:lnTo>
                    <a:pt x="612648" y="307085"/>
                  </a:lnTo>
                  <a:lnTo>
                    <a:pt x="608638" y="356883"/>
                  </a:lnTo>
                  <a:lnTo>
                    <a:pt x="597031" y="404128"/>
                  </a:lnTo>
                  <a:lnTo>
                    <a:pt x="578456" y="448185"/>
                  </a:lnTo>
                  <a:lnTo>
                    <a:pt x="553544" y="488423"/>
                  </a:lnTo>
                  <a:lnTo>
                    <a:pt x="522927" y="524208"/>
                  </a:lnTo>
                  <a:lnTo>
                    <a:pt x="487234" y="554906"/>
                  </a:lnTo>
                  <a:lnTo>
                    <a:pt x="447096" y="579885"/>
                  </a:lnTo>
                  <a:lnTo>
                    <a:pt x="403145" y="598511"/>
                  </a:lnTo>
                  <a:lnTo>
                    <a:pt x="356011" y="610151"/>
                  </a:lnTo>
                  <a:lnTo>
                    <a:pt x="306323" y="614171"/>
                  </a:lnTo>
                  <a:lnTo>
                    <a:pt x="256636" y="610151"/>
                  </a:lnTo>
                  <a:lnTo>
                    <a:pt x="209502" y="598511"/>
                  </a:lnTo>
                  <a:lnTo>
                    <a:pt x="165551" y="579885"/>
                  </a:lnTo>
                  <a:lnTo>
                    <a:pt x="125413" y="554906"/>
                  </a:lnTo>
                  <a:lnTo>
                    <a:pt x="89720" y="524208"/>
                  </a:lnTo>
                  <a:lnTo>
                    <a:pt x="59103" y="488423"/>
                  </a:lnTo>
                  <a:lnTo>
                    <a:pt x="34191" y="448185"/>
                  </a:lnTo>
                  <a:lnTo>
                    <a:pt x="15616" y="404128"/>
                  </a:lnTo>
                  <a:lnTo>
                    <a:pt x="4009" y="356883"/>
                  </a:lnTo>
                  <a:lnTo>
                    <a:pt x="0" y="307085"/>
                  </a:lnTo>
                  <a:close/>
                </a:path>
              </a:pathLst>
            </a:custGeom>
            <a:ln w="12700">
              <a:solidFill>
                <a:srgbClr val="4791E4"/>
              </a:solidFill>
            </a:ln>
          </p:spPr>
          <p:txBody>
            <a:bodyPr wrap="square" lIns="0" tIns="0" rIns="0" bIns="0" rtlCol="0"/>
            <a:lstStyle/>
            <a:p>
              <a:endParaRPr/>
            </a:p>
          </p:txBody>
        </p:sp>
        <p:sp>
          <p:nvSpPr>
            <p:cNvPr id="33" name="object 33"/>
            <p:cNvSpPr/>
            <p:nvPr/>
          </p:nvSpPr>
          <p:spPr>
            <a:xfrm>
              <a:off x="492251" y="5376671"/>
              <a:ext cx="11513820" cy="490855"/>
            </a:xfrm>
            <a:custGeom>
              <a:avLst/>
              <a:gdLst/>
              <a:ahLst/>
              <a:cxnLst/>
              <a:rect l="l" t="t" r="r" b="b"/>
              <a:pathLst>
                <a:path w="11513820" h="490854">
                  <a:moveTo>
                    <a:pt x="11513820" y="0"/>
                  </a:moveTo>
                  <a:lnTo>
                    <a:pt x="0" y="0"/>
                  </a:lnTo>
                  <a:lnTo>
                    <a:pt x="0" y="490727"/>
                  </a:lnTo>
                  <a:lnTo>
                    <a:pt x="11513820" y="490727"/>
                  </a:lnTo>
                  <a:lnTo>
                    <a:pt x="11513820" y="0"/>
                  </a:lnTo>
                  <a:close/>
                </a:path>
              </a:pathLst>
            </a:custGeom>
            <a:solidFill>
              <a:srgbClr val="45A4EC"/>
            </a:solidFill>
          </p:spPr>
          <p:txBody>
            <a:bodyPr wrap="square" lIns="0" tIns="0" rIns="0" bIns="0" rtlCol="0"/>
            <a:lstStyle/>
            <a:p>
              <a:endParaRPr/>
            </a:p>
          </p:txBody>
        </p:sp>
        <p:sp>
          <p:nvSpPr>
            <p:cNvPr id="34" name="object 34"/>
            <p:cNvSpPr/>
            <p:nvPr/>
          </p:nvSpPr>
          <p:spPr>
            <a:xfrm>
              <a:off x="492251" y="5376671"/>
              <a:ext cx="11513820" cy="490855"/>
            </a:xfrm>
            <a:custGeom>
              <a:avLst/>
              <a:gdLst/>
              <a:ahLst/>
              <a:cxnLst/>
              <a:rect l="l" t="t" r="r" b="b"/>
              <a:pathLst>
                <a:path w="11513820" h="490854">
                  <a:moveTo>
                    <a:pt x="0" y="490727"/>
                  </a:moveTo>
                  <a:lnTo>
                    <a:pt x="11513820" y="490727"/>
                  </a:lnTo>
                  <a:lnTo>
                    <a:pt x="11513820" y="0"/>
                  </a:lnTo>
                  <a:lnTo>
                    <a:pt x="0" y="0"/>
                  </a:lnTo>
                  <a:lnTo>
                    <a:pt x="0" y="490727"/>
                  </a:lnTo>
                  <a:close/>
                </a:path>
              </a:pathLst>
            </a:custGeom>
            <a:ln w="12699">
              <a:solidFill>
                <a:srgbClr val="FFFFFF"/>
              </a:solidFill>
            </a:ln>
          </p:spPr>
          <p:txBody>
            <a:bodyPr wrap="square" lIns="0" tIns="0" rIns="0" bIns="0" rtlCol="0"/>
            <a:lstStyle/>
            <a:p>
              <a:endParaRPr/>
            </a:p>
          </p:txBody>
        </p:sp>
      </p:grpSp>
      <p:sp>
        <p:nvSpPr>
          <p:cNvPr id="35" name="object 35"/>
          <p:cNvSpPr txBox="1"/>
          <p:nvPr/>
        </p:nvSpPr>
        <p:spPr>
          <a:xfrm>
            <a:off x="882759" y="4345328"/>
            <a:ext cx="11020425" cy="1852295"/>
          </a:xfrm>
          <a:prstGeom prst="rect">
            <a:avLst/>
          </a:prstGeom>
        </p:spPr>
        <p:txBody>
          <a:bodyPr vert="horz" wrap="square" lIns="0" tIns="12065" rIns="0" bIns="0" rtlCol="0">
            <a:spAutoFit/>
          </a:bodyPr>
          <a:lstStyle/>
          <a:p>
            <a:pPr marL="700405">
              <a:lnSpc>
                <a:spcPct val="100000"/>
              </a:lnSpc>
              <a:spcBef>
                <a:spcPts val="95"/>
              </a:spcBef>
            </a:pPr>
            <a:r>
              <a:rPr sz="1600" spc="-5" dirty="0">
                <a:latin typeface="Calibri"/>
                <a:cs typeface="Calibri"/>
              </a:rPr>
              <a:t>The</a:t>
            </a:r>
            <a:r>
              <a:rPr sz="1600" dirty="0">
                <a:latin typeface="Calibri"/>
                <a:cs typeface="Calibri"/>
              </a:rPr>
              <a:t> </a:t>
            </a:r>
            <a:r>
              <a:rPr sz="1600" spc="-5" dirty="0">
                <a:latin typeface="Calibri"/>
                <a:cs typeface="Calibri"/>
              </a:rPr>
              <a:t>supplier</a:t>
            </a:r>
            <a:r>
              <a:rPr sz="1600" dirty="0">
                <a:latin typeface="Calibri"/>
                <a:cs typeface="Calibri"/>
              </a:rPr>
              <a:t> </a:t>
            </a:r>
            <a:r>
              <a:rPr sz="1600" spc="-5" dirty="0">
                <a:latin typeface="Calibri"/>
                <a:cs typeface="Calibri"/>
              </a:rPr>
              <a:t>has</a:t>
            </a:r>
            <a:r>
              <a:rPr sz="1600" dirty="0">
                <a:latin typeface="Calibri"/>
                <a:cs typeface="Calibri"/>
              </a:rPr>
              <a:t> </a:t>
            </a:r>
            <a:r>
              <a:rPr sz="1600" spc="-5" dirty="0">
                <a:latin typeface="Calibri"/>
                <a:cs typeface="Calibri"/>
              </a:rPr>
              <a:t>actually</a:t>
            </a:r>
            <a:r>
              <a:rPr sz="1600" dirty="0">
                <a:latin typeface="Calibri"/>
                <a:cs typeface="Calibri"/>
              </a:rPr>
              <a:t> </a:t>
            </a:r>
            <a:r>
              <a:rPr sz="1600" spc="-5" dirty="0">
                <a:latin typeface="Calibri"/>
                <a:cs typeface="Calibri"/>
              </a:rPr>
              <a:t>paid</a:t>
            </a:r>
            <a:r>
              <a:rPr sz="1600" spc="-15" dirty="0">
                <a:latin typeface="Calibri"/>
                <a:cs typeface="Calibri"/>
              </a:rPr>
              <a:t> </a:t>
            </a:r>
            <a:r>
              <a:rPr sz="1600" spc="-5" dirty="0">
                <a:latin typeface="Calibri"/>
                <a:cs typeface="Calibri"/>
              </a:rPr>
              <a:t>the</a:t>
            </a:r>
            <a:r>
              <a:rPr sz="1600" dirty="0">
                <a:latin typeface="Calibri"/>
                <a:cs typeface="Calibri"/>
              </a:rPr>
              <a:t> </a:t>
            </a:r>
            <a:r>
              <a:rPr sz="1600" spc="-15" dirty="0">
                <a:latin typeface="Calibri"/>
                <a:cs typeface="Calibri"/>
              </a:rPr>
              <a:t>tax</a:t>
            </a:r>
            <a:r>
              <a:rPr sz="1600" dirty="0">
                <a:latin typeface="Calibri"/>
                <a:cs typeface="Calibri"/>
              </a:rPr>
              <a:t> </a:t>
            </a:r>
            <a:r>
              <a:rPr sz="1600" spc="-10" dirty="0">
                <a:latin typeface="Calibri"/>
                <a:cs typeface="Calibri"/>
              </a:rPr>
              <a:t>charged</a:t>
            </a:r>
            <a:r>
              <a:rPr sz="1600" spc="15" dirty="0">
                <a:latin typeface="Calibri"/>
                <a:cs typeface="Calibri"/>
              </a:rPr>
              <a:t> </a:t>
            </a:r>
            <a:r>
              <a:rPr sz="1600" spc="-5" dirty="0">
                <a:latin typeface="Calibri"/>
                <a:cs typeface="Calibri"/>
              </a:rPr>
              <a:t>in </a:t>
            </a:r>
            <a:r>
              <a:rPr sz="1600" spc="-10" dirty="0">
                <a:latin typeface="Calibri"/>
                <a:cs typeface="Calibri"/>
              </a:rPr>
              <a:t>respect</a:t>
            </a:r>
            <a:r>
              <a:rPr sz="1600" spc="25" dirty="0">
                <a:latin typeface="Calibri"/>
                <a:cs typeface="Calibri"/>
              </a:rPr>
              <a:t> </a:t>
            </a:r>
            <a:r>
              <a:rPr sz="1600" spc="-5" dirty="0">
                <a:latin typeface="Calibri"/>
                <a:cs typeface="Calibri"/>
              </a:rPr>
              <a:t>of the supply</a:t>
            </a:r>
            <a:r>
              <a:rPr sz="1600" spc="5" dirty="0">
                <a:latin typeface="Calibri"/>
                <a:cs typeface="Calibri"/>
              </a:rPr>
              <a:t> </a:t>
            </a:r>
            <a:r>
              <a:rPr sz="1600" spc="-10" dirty="0">
                <a:latin typeface="Calibri"/>
                <a:cs typeface="Calibri"/>
              </a:rPr>
              <a:t>to</a:t>
            </a:r>
            <a:r>
              <a:rPr sz="1600" spc="-5" dirty="0">
                <a:latin typeface="Calibri"/>
                <a:cs typeface="Calibri"/>
              </a:rPr>
              <a:t> the</a:t>
            </a:r>
            <a:r>
              <a:rPr sz="1600" dirty="0">
                <a:latin typeface="Calibri"/>
                <a:cs typeface="Calibri"/>
              </a:rPr>
              <a:t> </a:t>
            </a:r>
            <a:r>
              <a:rPr sz="1600" spc="-10" dirty="0">
                <a:latin typeface="Calibri"/>
                <a:cs typeface="Calibri"/>
              </a:rPr>
              <a:t>government.</a:t>
            </a:r>
            <a:endParaRPr sz="1600" dirty="0">
              <a:latin typeface="Calibri"/>
              <a:cs typeface="Calibri"/>
            </a:endParaRPr>
          </a:p>
          <a:p>
            <a:pPr>
              <a:lnSpc>
                <a:spcPct val="100000"/>
              </a:lnSpc>
            </a:pPr>
            <a:endParaRPr sz="1600" dirty="0">
              <a:latin typeface="Calibri"/>
              <a:cs typeface="Calibri"/>
            </a:endParaRPr>
          </a:p>
          <a:p>
            <a:pPr>
              <a:lnSpc>
                <a:spcPct val="100000"/>
              </a:lnSpc>
              <a:spcBef>
                <a:spcPts val="25"/>
              </a:spcBef>
            </a:pPr>
            <a:endParaRPr sz="1550" dirty="0">
              <a:latin typeface="Calibri"/>
              <a:cs typeface="Calibri"/>
            </a:endParaRPr>
          </a:p>
          <a:p>
            <a:pPr marL="456565">
              <a:lnSpc>
                <a:spcPct val="100000"/>
              </a:lnSpc>
              <a:spcBef>
                <a:spcPts val="5"/>
              </a:spcBef>
            </a:pPr>
            <a:r>
              <a:rPr sz="1600" spc="-5" dirty="0">
                <a:latin typeface="Calibri"/>
                <a:cs typeface="Calibri"/>
              </a:rPr>
              <a:t>He</a:t>
            </a:r>
            <a:r>
              <a:rPr sz="1600" spc="5" dirty="0">
                <a:latin typeface="Calibri"/>
                <a:cs typeface="Calibri"/>
              </a:rPr>
              <a:t> </a:t>
            </a:r>
            <a:r>
              <a:rPr sz="1600" spc="-5" dirty="0">
                <a:latin typeface="Calibri"/>
                <a:cs typeface="Calibri"/>
              </a:rPr>
              <a:t>has </a:t>
            </a:r>
            <a:r>
              <a:rPr sz="1600" spc="-10" dirty="0">
                <a:latin typeface="Calibri"/>
                <a:cs typeface="Calibri"/>
              </a:rPr>
              <a:t>furnished</a:t>
            </a:r>
            <a:r>
              <a:rPr sz="1600" dirty="0">
                <a:latin typeface="Calibri"/>
                <a:cs typeface="Calibri"/>
              </a:rPr>
              <a:t> </a:t>
            </a:r>
            <a:r>
              <a:rPr sz="1600" spc="-5" dirty="0">
                <a:latin typeface="Calibri"/>
                <a:cs typeface="Calibri"/>
              </a:rPr>
              <a:t>the</a:t>
            </a:r>
            <a:r>
              <a:rPr sz="1600" spc="5" dirty="0">
                <a:latin typeface="Calibri"/>
                <a:cs typeface="Calibri"/>
              </a:rPr>
              <a:t> </a:t>
            </a:r>
            <a:r>
              <a:rPr sz="1600" spc="-15" dirty="0">
                <a:latin typeface="Calibri"/>
                <a:cs typeface="Calibri"/>
              </a:rPr>
              <a:t>return</a:t>
            </a:r>
            <a:r>
              <a:rPr sz="1600" spc="10" dirty="0">
                <a:latin typeface="Calibri"/>
                <a:cs typeface="Calibri"/>
              </a:rPr>
              <a:t> </a:t>
            </a:r>
            <a:r>
              <a:rPr sz="1600" spc="-5" dirty="0">
                <a:latin typeface="Calibri"/>
                <a:cs typeface="Calibri"/>
              </a:rPr>
              <a:t>under</a:t>
            </a:r>
            <a:r>
              <a:rPr sz="1600" dirty="0">
                <a:latin typeface="Calibri"/>
                <a:cs typeface="Calibri"/>
              </a:rPr>
              <a:t> </a:t>
            </a:r>
            <a:r>
              <a:rPr sz="1600" spc="-10" dirty="0">
                <a:latin typeface="Calibri"/>
                <a:cs typeface="Calibri"/>
              </a:rPr>
              <a:t>section</a:t>
            </a:r>
            <a:r>
              <a:rPr sz="1600" spc="10" dirty="0">
                <a:latin typeface="Calibri"/>
                <a:cs typeface="Calibri"/>
              </a:rPr>
              <a:t> </a:t>
            </a:r>
            <a:r>
              <a:rPr sz="1600" spc="-5" dirty="0">
                <a:latin typeface="Calibri"/>
                <a:cs typeface="Calibri"/>
              </a:rPr>
              <a:t>39</a:t>
            </a:r>
            <a:endParaRPr sz="1600" dirty="0">
              <a:latin typeface="Calibri"/>
              <a:cs typeface="Calibri"/>
            </a:endParaRPr>
          </a:p>
          <a:p>
            <a:pPr>
              <a:lnSpc>
                <a:spcPct val="100000"/>
              </a:lnSpc>
            </a:pPr>
            <a:endParaRPr sz="1600" dirty="0">
              <a:latin typeface="Calibri"/>
              <a:cs typeface="Calibri"/>
            </a:endParaRPr>
          </a:p>
          <a:p>
            <a:pPr marL="12700" marR="5080">
              <a:lnSpc>
                <a:spcPts val="1750"/>
              </a:lnSpc>
              <a:spcBef>
                <a:spcPts val="1245"/>
              </a:spcBef>
            </a:pPr>
            <a:r>
              <a:rPr sz="1600" spc="-5" dirty="0">
                <a:latin typeface="Calibri"/>
                <a:cs typeface="Calibri"/>
              </a:rPr>
              <a:t>If</a:t>
            </a:r>
            <a:r>
              <a:rPr sz="1600" spc="-10" dirty="0">
                <a:latin typeface="Calibri"/>
                <a:cs typeface="Calibri"/>
              </a:rPr>
              <a:t> </a:t>
            </a:r>
            <a:r>
              <a:rPr sz="1600" spc="-5" dirty="0">
                <a:latin typeface="Calibri"/>
                <a:cs typeface="Calibri"/>
              </a:rPr>
              <a:t>the</a:t>
            </a:r>
            <a:r>
              <a:rPr sz="1600" spc="15" dirty="0">
                <a:latin typeface="Calibri"/>
                <a:cs typeface="Calibri"/>
              </a:rPr>
              <a:t> </a:t>
            </a:r>
            <a:r>
              <a:rPr sz="1600" spc="-10" dirty="0">
                <a:latin typeface="Calibri"/>
                <a:cs typeface="Calibri"/>
              </a:rPr>
              <a:t>goods</a:t>
            </a:r>
            <a:r>
              <a:rPr sz="1600" dirty="0">
                <a:latin typeface="Calibri"/>
                <a:cs typeface="Calibri"/>
              </a:rPr>
              <a:t> </a:t>
            </a:r>
            <a:r>
              <a:rPr sz="1600" spc="-10" dirty="0">
                <a:latin typeface="Calibri"/>
                <a:cs typeface="Calibri"/>
              </a:rPr>
              <a:t>against</a:t>
            </a:r>
            <a:r>
              <a:rPr sz="1600" spc="-5" dirty="0">
                <a:latin typeface="Calibri"/>
                <a:cs typeface="Calibri"/>
              </a:rPr>
              <a:t> an</a:t>
            </a:r>
            <a:r>
              <a:rPr sz="1600" spc="5" dirty="0">
                <a:latin typeface="Calibri"/>
                <a:cs typeface="Calibri"/>
              </a:rPr>
              <a:t> </a:t>
            </a:r>
            <a:r>
              <a:rPr sz="1600" spc="-10" dirty="0">
                <a:latin typeface="Calibri"/>
                <a:cs typeface="Calibri"/>
              </a:rPr>
              <a:t>invoice</a:t>
            </a:r>
            <a:r>
              <a:rPr sz="1600" spc="5" dirty="0">
                <a:latin typeface="Calibri"/>
                <a:cs typeface="Calibri"/>
              </a:rPr>
              <a:t> </a:t>
            </a:r>
            <a:r>
              <a:rPr sz="1600" spc="-15" dirty="0">
                <a:latin typeface="Calibri"/>
                <a:cs typeface="Calibri"/>
              </a:rPr>
              <a:t>are</a:t>
            </a:r>
            <a:r>
              <a:rPr sz="1600" spc="10" dirty="0">
                <a:latin typeface="Calibri"/>
                <a:cs typeface="Calibri"/>
              </a:rPr>
              <a:t> </a:t>
            </a:r>
            <a:r>
              <a:rPr sz="1600" spc="-10" dirty="0">
                <a:latin typeface="Calibri"/>
                <a:cs typeface="Calibri"/>
              </a:rPr>
              <a:t>received</a:t>
            </a:r>
            <a:r>
              <a:rPr sz="1600" spc="30" dirty="0">
                <a:latin typeface="Calibri"/>
                <a:cs typeface="Calibri"/>
              </a:rPr>
              <a:t> </a:t>
            </a:r>
            <a:r>
              <a:rPr sz="1600" spc="-5" dirty="0">
                <a:latin typeface="Calibri"/>
                <a:cs typeface="Calibri"/>
              </a:rPr>
              <a:t>in</a:t>
            </a:r>
            <a:r>
              <a:rPr sz="1600" spc="-10" dirty="0">
                <a:latin typeface="Calibri"/>
                <a:cs typeface="Calibri"/>
              </a:rPr>
              <a:t> </a:t>
            </a:r>
            <a:r>
              <a:rPr sz="1600" spc="-5" dirty="0">
                <a:latin typeface="Calibri"/>
                <a:cs typeface="Calibri"/>
              </a:rPr>
              <a:t>lots</a:t>
            </a:r>
            <a:r>
              <a:rPr sz="1600" spc="5" dirty="0">
                <a:latin typeface="Calibri"/>
                <a:cs typeface="Calibri"/>
              </a:rPr>
              <a:t> </a:t>
            </a:r>
            <a:r>
              <a:rPr sz="1600" spc="-5" dirty="0">
                <a:latin typeface="Calibri"/>
                <a:cs typeface="Calibri"/>
              </a:rPr>
              <a:t>or</a:t>
            </a:r>
            <a:r>
              <a:rPr sz="1600" spc="5" dirty="0">
                <a:latin typeface="Calibri"/>
                <a:cs typeface="Calibri"/>
              </a:rPr>
              <a:t> </a:t>
            </a:r>
            <a:r>
              <a:rPr sz="1600" spc="-10" dirty="0">
                <a:latin typeface="Calibri"/>
                <a:cs typeface="Calibri"/>
              </a:rPr>
              <a:t>instalments,</a:t>
            </a:r>
            <a:r>
              <a:rPr sz="1600" spc="5" dirty="0">
                <a:latin typeface="Calibri"/>
                <a:cs typeface="Calibri"/>
              </a:rPr>
              <a:t> </a:t>
            </a:r>
            <a:r>
              <a:rPr sz="1600" spc="-5" dirty="0">
                <a:latin typeface="Calibri"/>
                <a:cs typeface="Calibri"/>
              </a:rPr>
              <a:t>the</a:t>
            </a:r>
            <a:r>
              <a:rPr sz="1600" dirty="0">
                <a:latin typeface="Calibri"/>
                <a:cs typeface="Calibri"/>
              </a:rPr>
              <a:t> </a:t>
            </a:r>
            <a:r>
              <a:rPr sz="1600" spc="-15" dirty="0">
                <a:latin typeface="Calibri"/>
                <a:cs typeface="Calibri"/>
              </a:rPr>
              <a:t>registered</a:t>
            </a:r>
            <a:r>
              <a:rPr sz="1600" spc="20" dirty="0">
                <a:latin typeface="Calibri"/>
                <a:cs typeface="Calibri"/>
              </a:rPr>
              <a:t> </a:t>
            </a:r>
            <a:r>
              <a:rPr sz="1600" spc="-15" dirty="0">
                <a:latin typeface="Calibri"/>
                <a:cs typeface="Calibri"/>
              </a:rPr>
              <a:t>person</a:t>
            </a:r>
            <a:r>
              <a:rPr sz="1600" spc="10" dirty="0">
                <a:latin typeface="Calibri"/>
                <a:cs typeface="Calibri"/>
              </a:rPr>
              <a:t> </a:t>
            </a:r>
            <a:r>
              <a:rPr sz="1600" spc="-5" dirty="0">
                <a:latin typeface="Calibri"/>
                <a:cs typeface="Calibri"/>
              </a:rPr>
              <a:t>shall</a:t>
            </a:r>
            <a:r>
              <a:rPr sz="1600" spc="10" dirty="0">
                <a:latin typeface="Calibri"/>
                <a:cs typeface="Calibri"/>
              </a:rPr>
              <a:t> </a:t>
            </a:r>
            <a:r>
              <a:rPr sz="1600" spc="-5" dirty="0">
                <a:latin typeface="Calibri"/>
                <a:cs typeface="Calibri"/>
              </a:rPr>
              <a:t>be</a:t>
            </a:r>
            <a:r>
              <a:rPr sz="1600" dirty="0">
                <a:latin typeface="Calibri"/>
                <a:cs typeface="Calibri"/>
              </a:rPr>
              <a:t> </a:t>
            </a:r>
            <a:r>
              <a:rPr sz="1600" spc="-5" dirty="0">
                <a:latin typeface="Calibri"/>
                <a:cs typeface="Calibri"/>
              </a:rPr>
              <a:t>entitled </a:t>
            </a:r>
            <a:r>
              <a:rPr sz="1600" spc="-10" dirty="0">
                <a:latin typeface="Calibri"/>
                <a:cs typeface="Calibri"/>
              </a:rPr>
              <a:t>to</a:t>
            </a:r>
            <a:r>
              <a:rPr sz="1600" dirty="0">
                <a:latin typeface="Calibri"/>
                <a:cs typeface="Calibri"/>
              </a:rPr>
              <a:t> </a:t>
            </a:r>
            <a:r>
              <a:rPr sz="1600" spc="-25" dirty="0">
                <a:latin typeface="Calibri"/>
                <a:cs typeface="Calibri"/>
              </a:rPr>
              <a:t>take</a:t>
            </a:r>
            <a:r>
              <a:rPr sz="1600" spc="15" dirty="0">
                <a:latin typeface="Calibri"/>
                <a:cs typeface="Calibri"/>
              </a:rPr>
              <a:t> </a:t>
            </a:r>
            <a:r>
              <a:rPr sz="1600" spc="-10" dirty="0">
                <a:latin typeface="Calibri"/>
                <a:cs typeface="Calibri"/>
              </a:rPr>
              <a:t>credit</a:t>
            </a:r>
            <a:r>
              <a:rPr sz="1600" spc="25" dirty="0">
                <a:latin typeface="Calibri"/>
                <a:cs typeface="Calibri"/>
              </a:rPr>
              <a:t> </a:t>
            </a:r>
            <a:r>
              <a:rPr sz="1600" spc="15" dirty="0">
                <a:latin typeface="Calibri"/>
                <a:cs typeface="Calibri"/>
              </a:rPr>
              <a:t>upon</a:t>
            </a:r>
            <a:r>
              <a:rPr sz="1600" dirty="0">
                <a:latin typeface="Calibri"/>
                <a:cs typeface="Calibri"/>
              </a:rPr>
              <a:t> </a:t>
            </a:r>
            <a:r>
              <a:rPr sz="1600" spc="-10" dirty="0">
                <a:latin typeface="Calibri"/>
                <a:cs typeface="Calibri"/>
              </a:rPr>
              <a:t>receipt</a:t>
            </a:r>
            <a:r>
              <a:rPr sz="1600" spc="30" dirty="0">
                <a:latin typeface="Calibri"/>
                <a:cs typeface="Calibri"/>
              </a:rPr>
              <a:t> </a:t>
            </a:r>
            <a:r>
              <a:rPr sz="1600" spc="-10" dirty="0">
                <a:latin typeface="Calibri"/>
                <a:cs typeface="Calibri"/>
              </a:rPr>
              <a:t>of </a:t>
            </a:r>
            <a:r>
              <a:rPr sz="1600" spc="-350" dirty="0">
                <a:latin typeface="Calibri"/>
                <a:cs typeface="Calibri"/>
              </a:rPr>
              <a:t> </a:t>
            </a:r>
            <a:r>
              <a:rPr sz="1600" spc="-5" dirty="0">
                <a:latin typeface="Calibri"/>
                <a:cs typeface="Calibri"/>
              </a:rPr>
              <a:t>the</a:t>
            </a:r>
            <a:r>
              <a:rPr sz="1600" spc="-10" dirty="0">
                <a:latin typeface="Calibri"/>
                <a:cs typeface="Calibri"/>
              </a:rPr>
              <a:t> </a:t>
            </a:r>
            <a:r>
              <a:rPr sz="1600" spc="-5" dirty="0">
                <a:latin typeface="Calibri"/>
                <a:cs typeface="Calibri"/>
              </a:rPr>
              <a:t>last</a:t>
            </a:r>
            <a:r>
              <a:rPr sz="1600" spc="-15" dirty="0">
                <a:latin typeface="Calibri"/>
                <a:cs typeface="Calibri"/>
              </a:rPr>
              <a:t> </a:t>
            </a:r>
            <a:r>
              <a:rPr sz="1600" spc="-5" dirty="0">
                <a:latin typeface="Calibri"/>
                <a:cs typeface="Calibri"/>
              </a:rPr>
              <a:t>lot or</a:t>
            </a:r>
            <a:r>
              <a:rPr sz="1600" dirty="0">
                <a:latin typeface="Calibri"/>
                <a:cs typeface="Calibri"/>
              </a:rPr>
              <a:t> </a:t>
            </a:r>
            <a:r>
              <a:rPr sz="1600" spc="-10" dirty="0">
                <a:latin typeface="Calibri"/>
                <a:cs typeface="Calibri"/>
              </a:rPr>
              <a:t>instalment</a:t>
            </a:r>
            <a:endParaRPr sz="1600" dirty="0">
              <a:latin typeface="Calibri"/>
              <a:cs typeface="Calibri"/>
            </a:endParaRPr>
          </a:p>
        </p:txBody>
      </p:sp>
      <p:grpSp>
        <p:nvGrpSpPr>
          <p:cNvPr id="36" name="object 36"/>
          <p:cNvGrpSpPr/>
          <p:nvPr/>
        </p:nvGrpSpPr>
        <p:grpSpPr>
          <a:xfrm>
            <a:off x="192641" y="5648999"/>
            <a:ext cx="627380" cy="625475"/>
            <a:chOff x="179578" y="5309361"/>
            <a:chExt cx="627380" cy="625475"/>
          </a:xfrm>
        </p:grpSpPr>
        <p:sp>
          <p:nvSpPr>
            <p:cNvPr id="37" name="object 37"/>
            <p:cNvSpPr/>
            <p:nvPr/>
          </p:nvSpPr>
          <p:spPr>
            <a:xfrm>
              <a:off x="185928" y="5315711"/>
              <a:ext cx="614680" cy="612775"/>
            </a:xfrm>
            <a:custGeom>
              <a:avLst/>
              <a:gdLst/>
              <a:ahLst/>
              <a:cxnLst/>
              <a:rect l="l" t="t" r="r" b="b"/>
              <a:pathLst>
                <a:path w="614680" h="612775">
                  <a:moveTo>
                    <a:pt x="307086" y="0"/>
                  </a:moveTo>
                  <a:lnTo>
                    <a:pt x="257275" y="4009"/>
                  </a:lnTo>
                  <a:lnTo>
                    <a:pt x="210024" y="15617"/>
                  </a:lnTo>
                  <a:lnTo>
                    <a:pt x="165963" y="34193"/>
                  </a:lnTo>
                  <a:lnTo>
                    <a:pt x="125726" y="59106"/>
                  </a:lnTo>
                  <a:lnTo>
                    <a:pt x="89944" y="89725"/>
                  </a:lnTo>
                  <a:lnTo>
                    <a:pt x="59250" y="125419"/>
                  </a:lnTo>
                  <a:lnTo>
                    <a:pt x="34276" y="165556"/>
                  </a:lnTo>
                  <a:lnTo>
                    <a:pt x="15655" y="209507"/>
                  </a:lnTo>
                  <a:lnTo>
                    <a:pt x="4019" y="256640"/>
                  </a:lnTo>
                  <a:lnTo>
                    <a:pt x="0" y="306324"/>
                  </a:lnTo>
                  <a:lnTo>
                    <a:pt x="4019" y="356011"/>
                  </a:lnTo>
                  <a:lnTo>
                    <a:pt x="15655" y="403145"/>
                  </a:lnTo>
                  <a:lnTo>
                    <a:pt x="34276" y="447096"/>
                  </a:lnTo>
                  <a:lnTo>
                    <a:pt x="59250" y="487234"/>
                  </a:lnTo>
                  <a:lnTo>
                    <a:pt x="89944" y="522927"/>
                  </a:lnTo>
                  <a:lnTo>
                    <a:pt x="125726" y="553544"/>
                  </a:lnTo>
                  <a:lnTo>
                    <a:pt x="165963" y="578456"/>
                  </a:lnTo>
                  <a:lnTo>
                    <a:pt x="210024" y="597031"/>
                  </a:lnTo>
                  <a:lnTo>
                    <a:pt x="257275" y="608638"/>
                  </a:lnTo>
                  <a:lnTo>
                    <a:pt x="307086" y="612647"/>
                  </a:lnTo>
                  <a:lnTo>
                    <a:pt x="356896" y="608638"/>
                  </a:lnTo>
                  <a:lnTo>
                    <a:pt x="404147" y="597031"/>
                  </a:lnTo>
                  <a:lnTo>
                    <a:pt x="448208" y="578456"/>
                  </a:lnTo>
                  <a:lnTo>
                    <a:pt x="488445" y="553544"/>
                  </a:lnTo>
                  <a:lnTo>
                    <a:pt x="524227" y="522927"/>
                  </a:lnTo>
                  <a:lnTo>
                    <a:pt x="554921" y="487234"/>
                  </a:lnTo>
                  <a:lnTo>
                    <a:pt x="579895" y="447096"/>
                  </a:lnTo>
                  <a:lnTo>
                    <a:pt x="598516" y="403145"/>
                  </a:lnTo>
                  <a:lnTo>
                    <a:pt x="610152" y="356011"/>
                  </a:lnTo>
                  <a:lnTo>
                    <a:pt x="614172" y="306324"/>
                  </a:lnTo>
                  <a:lnTo>
                    <a:pt x="610152" y="256640"/>
                  </a:lnTo>
                  <a:lnTo>
                    <a:pt x="598516" y="209507"/>
                  </a:lnTo>
                  <a:lnTo>
                    <a:pt x="579895" y="165556"/>
                  </a:lnTo>
                  <a:lnTo>
                    <a:pt x="554921" y="125419"/>
                  </a:lnTo>
                  <a:lnTo>
                    <a:pt x="524227" y="89725"/>
                  </a:lnTo>
                  <a:lnTo>
                    <a:pt x="488445" y="59106"/>
                  </a:lnTo>
                  <a:lnTo>
                    <a:pt x="448208" y="34193"/>
                  </a:lnTo>
                  <a:lnTo>
                    <a:pt x="404147" y="15617"/>
                  </a:lnTo>
                  <a:lnTo>
                    <a:pt x="356896" y="4009"/>
                  </a:lnTo>
                  <a:lnTo>
                    <a:pt x="307086" y="0"/>
                  </a:lnTo>
                  <a:close/>
                </a:path>
              </a:pathLst>
            </a:custGeom>
            <a:solidFill>
              <a:srgbClr val="FFFFFF"/>
            </a:solidFill>
          </p:spPr>
          <p:txBody>
            <a:bodyPr wrap="square" lIns="0" tIns="0" rIns="0" bIns="0" rtlCol="0"/>
            <a:lstStyle/>
            <a:p>
              <a:endParaRPr/>
            </a:p>
          </p:txBody>
        </p:sp>
        <p:sp>
          <p:nvSpPr>
            <p:cNvPr id="38" name="object 38"/>
            <p:cNvSpPr/>
            <p:nvPr/>
          </p:nvSpPr>
          <p:spPr>
            <a:xfrm>
              <a:off x="185928" y="5315711"/>
              <a:ext cx="614680" cy="612775"/>
            </a:xfrm>
            <a:custGeom>
              <a:avLst/>
              <a:gdLst/>
              <a:ahLst/>
              <a:cxnLst/>
              <a:rect l="l" t="t" r="r" b="b"/>
              <a:pathLst>
                <a:path w="614680" h="612775">
                  <a:moveTo>
                    <a:pt x="0" y="306324"/>
                  </a:moveTo>
                  <a:lnTo>
                    <a:pt x="4019" y="256640"/>
                  </a:lnTo>
                  <a:lnTo>
                    <a:pt x="15655" y="209507"/>
                  </a:lnTo>
                  <a:lnTo>
                    <a:pt x="34276" y="165556"/>
                  </a:lnTo>
                  <a:lnTo>
                    <a:pt x="59250" y="125419"/>
                  </a:lnTo>
                  <a:lnTo>
                    <a:pt x="89944" y="89725"/>
                  </a:lnTo>
                  <a:lnTo>
                    <a:pt x="125726" y="59106"/>
                  </a:lnTo>
                  <a:lnTo>
                    <a:pt x="165963" y="34193"/>
                  </a:lnTo>
                  <a:lnTo>
                    <a:pt x="210024" y="15617"/>
                  </a:lnTo>
                  <a:lnTo>
                    <a:pt x="257275" y="4009"/>
                  </a:lnTo>
                  <a:lnTo>
                    <a:pt x="307086" y="0"/>
                  </a:lnTo>
                  <a:lnTo>
                    <a:pt x="356896" y="4009"/>
                  </a:lnTo>
                  <a:lnTo>
                    <a:pt x="404147" y="15617"/>
                  </a:lnTo>
                  <a:lnTo>
                    <a:pt x="448208" y="34193"/>
                  </a:lnTo>
                  <a:lnTo>
                    <a:pt x="488445" y="59106"/>
                  </a:lnTo>
                  <a:lnTo>
                    <a:pt x="524227" y="89725"/>
                  </a:lnTo>
                  <a:lnTo>
                    <a:pt x="554921" y="125419"/>
                  </a:lnTo>
                  <a:lnTo>
                    <a:pt x="579895" y="165556"/>
                  </a:lnTo>
                  <a:lnTo>
                    <a:pt x="598516" y="209507"/>
                  </a:lnTo>
                  <a:lnTo>
                    <a:pt x="610152" y="256640"/>
                  </a:lnTo>
                  <a:lnTo>
                    <a:pt x="614172" y="306324"/>
                  </a:lnTo>
                  <a:lnTo>
                    <a:pt x="610152" y="356011"/>
                  </a:lnTo>
                  <a:lnTo>
                    <a:pt x="598516" y="403145"/>
                  </a:lnTo>
                  <a:lnTo>
                    <a:pt x="579895" y="447096"/>
                  </a:lnTo>
                  <a:lnTo>
                    <a:pt x="554921" y="487234"/>
                  </a:lnTo>
                  <a:lnTo>
                    <a:pt x="524227" y="522927"/>
                  </a:lnTo>
                  <a:lnTo>
                    <a:pt x="488445" y="553544"/>
                  </a:lnTo>
                  <a:lnTo>
                    <a:pt x="448208" y="578456"/>
                  </a:lnTo>
                  <a:lnTo>
                    <a:pt x="404147" y="597031"/>
                  </a:lnTo>
                  <a:lnTo>
                    <a:pt x="356896" y="608638"/>
                  </a:lnTo>
                  <a:lnTo>
                    <a:pt x="307086" y="612647"/>
                  </a:lnTo>
                  <a:lnTo>
                    <a:pt x="257275" y="608638"/>
                  </a:lnTo>
                  <a:lnTo>
                    <a:pt x="210024" y="597031"/>
                  </a:lnTo>
                  <a:lnTo>
                    <a:pt x="165963" y="578456"/>
                  </a:lnTo>
                  <a:lnTo>
                    <a:pt x="125726" y="553544"/>
                  </a:lnTo>
                  <a:lnTo>
                    <a:pt x="89944" y="522927"/>
                  </a:lnTo>
                  <a:lnTo>
                    <a:pt x="59250" y="487234"/>
                  </a:lnTo>
                  <a:lnTo>
                    <a:pt x="34276" y="447096"/>
                  </a:lnTo>
                  <a:lnTo>
                    <a:pt x="15655" y="403145"/>
                  </a:lnTo>
                  <a:lnTo>
                    <a:pt x="4019" y="356011"/>
                  </a:lnTo>
                  <a:lnTo>
                    <a:pt x="0" y="306324"/>
                  </a:lnTo>
                  <a:close/>
                </a:path>
              </a:pathLst>
            </a:custGeom>
            <a:ln w="12700">
              <a:solidFill>
                <a:srgbClr val="45A4EC"/>
              </a:solidFill>
            </a:ln>
          </p:spPr>
          <p:txBody>
            <a:bodyPr wrap="square" lIns="0" tIns="0" rIns="0" bIns="0" rtlCol="0"/>
            <a:lstStyle/>
            <a:p>
              <a:endParaRPr/>
            </a:p>
          </p:txBody>
        </p:sp>
      </p:grpSp>
    </p:spTree>
    <p:extLst>
      <p:ext uri="{BB962C8B-B14F-4D97-AF65-F5344CB8AC3E}">
        <p14:creationId xmlns:p14="http://schemas.microsoft.com/office/powerpoint/2010/main" val="613753119"/>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p:cNvSpPr>
          <p:nvPr/>
        </p:nvSpPr>
        <p:spPr>
          <a:xfrm>
            <a:off x="195943" y="722843"/>
            <a:ext cx="11996057" cy="443070"/>
          </a:xfrm>
          <a:prstGeom prst="rect">
            <a:avLst/>
          </a:prstGeom>
        </p:spPr>
        <p:txBody>
          <a:bodyPr vert="horz" wrap="square" lIns="0" tIns="12065" rIns="0" bIns="0" rtlCol="0" anchor="b">
            <a:sp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95"/>
              </a:spcBef>
            </a:pPr>
            <a:r>
              <a:rPr lang="en-US" sz="2800" b="1" u="sng" spc="-40" dirty="0" smtClean="0">
                <a:solidFill>
                  <a:schemeClr val="accent6">
                    <a:lumMod val="75000"/>
                  </a:schemeClr>
                </a:solidFill>
                <a:latin typeface="Times New Roman" panose="02020603050405020304" pitchFamily="18" charset="0"/>
                <a:cs typeface="Times New Roman" panose="02020603050405020304" pitchFamily="18" charset="0"/>
              </a:rPr>
              <a:t>Proviso</a:t>
            </a:r>
            <a:r>
              <a:rPr lang="en-US" sz="2800" b="1" u="sng" spc="-125"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15" dirty="0" smtClean="0">
                <a:solidFill>
                  <a:schemeClr val="accent6">
                    <a:lumMod val="75000"/>
                  </a:schemeClr>
                </a:solidFill>
                <a:latin typeface="Times New Roman" panose="02020603050405020304" pitchFamily="18" charset="0"/>
                <a:cs typeface="Times New Roman" panose="02020603050405020304" pitchFamily="18" charset="0"/>
              </a:rPr>
              <a:t>to</a:t>
            </a:r>
            <a:r>
              <a:rPr lang="en-US" sz="2800" b="1" u="sng" spc="-114"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45" dirty="0" smtClean="0">
                <a:solidFill>
                  <a:schemeClr val="accent6">
                    <a:lumMod val="75000"/>
                  </a:schemeClr>
                </a:solidFill>
                <a:latin typeface="Times New Roman" panose="02020603050405020304" pitchFamily="18" charset="0"/>
                <a:cs typeface="Times New Roman" panose="02020603050405020304" pitchFamily="18" charset="0"/>
              </a:rPr>
              <a:t>Section</a:t>
            </a:r>
            <a:r>
              <a:rPr lang="en-US" sz="2800" b="1" u="sng" spc="-114"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35" dirty="0" smtClean="0">
                <a:solidFill>
                  <a:schemeClr val="accent6">
                    <a:lumMod val="75000"/>
                  </a:schemeClr>
                </a:solidFill>
                <a:latin typeface="Times New Roman" panose="02020603050405020304" pitchFamily="18" charset="0"/>
                <a:cs typeface="Times New Roman" panose="02020603050405020304" pitchFamily="18" charset="0"/>
              </a:rPr>
              <a:t>16(2)</a:t>
            </a:r>
            <a:r>
              <a:rPr lang="en-US" sz="2800" b="1" u="sng" spc="-105"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5" dirty="0" smtClean="0">
                <a:solidFill>
                  <a:schemeClr val="accent6">
                    <a:lumMod val="75000"/>
                  </a:schemeClr>
                </a:solidFill>
                <a:latin typeface="Times New Roman" panose="02020603050405020304" pitchFamily="18" charset="0"/>
                <a:cs typeface="Times New Roman" panose="02020603050405020304" pitchFamily="18" charset="0"/>
              </a:rPr>
              <a:t>–</a:t>
            </a:r>
            <a:r>
              <a:rPr lang="en-US" sz="2800" b="1" u="sng" spc="-80"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50" dirty="0" smtClean="0">
                <a:solidFill>
                  <a:schemeClr val="accent6">
                    <a:lumMod val="75000"/>
                  </a:schemeClr>
                </a:solidFill>
                <a:latin typeface="Times New Roman" panose="02020603050405020304" pitchFamily="18" charset="0"/>
                <a:cs typeface="Times New Roman" panose="02020603050405020304" pitchFamily="18" charset="0"/>
              </a:rPr>
              <a:t>Payment</a:t>
            </a:r>
            <a:r>
              <a:rPr lang="en-US" sz="2800" b="1" u="sng" spc="-114"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45" dirty="0" smtClean="0">
                <a:solidFill>
                  <a:schemeClr val="accent6">
                    <a:lumMod val="75000"/>
                  </a:schemeClr>
                </a:solidFill>
                <a:latin typeface="Times New Roman" panose="02020603050405020304" pitchFamily="18" charset="0"/>
                <a:cs typeface="Times New Roman" panose="02020603050405020304" pitchFamily="18" charset="0"/>
              </a:rPr>
              <a:t>beyond</a:t>
            </a:r>
            <a:r>
              <a:rPr lang="en-US" sz="2800" b="1" u="sng" spc="-130"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25" dirty="0" smtClean="0">
                <a:solidFill>
                  <a:schemeClr val="accent6">
                    <a:lumMod val="75000"/>
                  </a:schemeClr>
                </a:solidFill>
                <a:latin typeface="Times New Roman" panose="02020603050405020304" pitchFamily="18" charset="0"/>
                <a:cs typeface="Times New Roman" panose="02020603050405020304" pitchFamily="18" charset="0"/>
              </a:rPr>
              <a:t>180</a:t>
            </a:r>
            <a:r>
              <a:rPr lang="en-US" sz="2800" b="1" u="sng" spc="-130"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40" dirty="0" smtClean="0">
                <a:solidFill>
                  <a:schemeClr val="accent6">
                    <a:lumMod val="75000"/>
                  </a:schemeClr>
                </a:solidFill>
                <a:latin typeface="Times New Roman" panose="02020603050405020304" pitchFamily="18" charset="0"/>
                <a:cs typeface="Times New Roman" panose="02020603050405020304" pitchFamily="18" charset="0"/>
              </a:rPr>
              <a:t>days</a:t>
            </a:r>
            <a:endParaRPr lang="en-US" sz="2800" b="1" u="sng" spc="-4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3" name="object 3"/>
          <p:cNvSpPr/>
          <p:nvPr/>
        </p:nvSpPr>
        <p:spPr>
          <a:xfrm>
            <a:off x="1036322" y="1607168"/>
            <a:ext cx="1249680" cy="3845560"/>
          </a:xfrm>
          <a:custGeom>
            <a:avLst/>
            <a:gdLst/>
            <a:ahLst/>
            <a:cxnLst/>
            <a:rect l="l" t="t" r="r" b="b"/>
            <a:pathLst>
              <a:path w="1249680" h="3845560">
                <a:moveTo>
                  <a:pt x="1124712" y="0"/>
                </a:moveTo>
                <a:lnTo>
                  <a:pt x="124968" y="0"/>
                </a:lnTo>
                <a:lnTo>
                  <a:pt x="76322" y="9828"/>
                </a:lnTo>
                <a:lnTo>
                  <a:pt x="36599" y="36623"/>
                </a:lnTo>
                <a:lnTo>
                  <a:pt x="9819" y="76348"/>
                </a:lnTo>
                <a:lnTo>
                  <a:pt x="0" y="124967"/>
                </a:lnTo>
                <a:lnTo>
                  <a:pt x="0" y="3720083"/>
                </a:lnTo>
                <a:lnTo>
                  <a:pt x="9819" y="3768703"/>
                </a:lnTo>
                <a:lnTo>
                  <a:pt x="36599" y="3808428"/>
                </a:lnTo>
                <a:lnTo>
                  <a:pt x="76322" y="3835223"/>
                </a:lnTo>
                <a:lnTo>
                  <a:pt x="124968" y="3845052"/>
                </a:lnTo>
                <a:lnTo>
                  <a:pt x="1124712" y="3845052"/>
                </a:lnTo>
                <a:lnTo>
                  <a:pt x="1173331" y="3835223"/>
                </a:lnTo>
                <a:lnTo>
                  <a:pt x="1213056" y="3808428"/>
                </a:lnTo>
                <a:lnTo>
                  <a:pt x="1239851" y="3768703"/>
                </a:lnTo>
                <a:lnTo>
                  <a:pt x="1249680" y="3720083"/>
                </a:lnTo>
                <a:lnTo>
                  <a:pt x="1249680" y="124967"/>
                </a:lnTo>
                <a:lnTo>
                  <a:pt x="1239851" y="76348"/>
                </a:lnTo>
                <a:lnTo>
                  <a:pt x="1213056" y="36623"/>
                </a:lnTo>
                <a:lnTo>
                  <a:pt x="1173331" y="9828"/>
                </a:lnTo>
                <a:lnTo>
                  <a:pt x="1124712" y="0"/>
                </a:lnTo>
                <a:close/>
              </a:path>
            </a:pathLst>
          </a:custGeom>
          <a:solidFill>
            <a:srgbClr val="9B56D2"/>
          </a:solidFill>
        </p:spPr>
        <p:txBody>
          <a:bodyPr wrap="square" lIns="0" tIns="0" rIns="0" bIns="0" rtlCol="0"/>
          <a:lstStyle/>
          <a:p>
            <a:endParaRPr/>
          </a:p>
        </p:txBody>
      </p:sp>
      <p:sp>
        <p:nvSpPr>
          <p:cNvPr id="4" name="object 4"/>
          <p:cNvSpPr txBox="1"/>
          <p:nvPr/>
        </p:nvSpPr>
        <p:spPr>
          <a:xfrm>
            <a:off x="1242557" y="2777092"/>
            <a:ext cx="967105" cy="1485265"/>
          </a:xfrm>
          <a:prstGeom prst="rect">
            <a:avLst/>
          </a:prstGeom>
        </p:spPr>
        <p:txBody>
          <a:bodyPr vert="horz" wrap="square" lIns="0" tIns="12700" rIns="0" bIns="0" rtlCol="0">
            <a:spAutoFit/>
          </a:bodyPr>
          <a:lstStyle/>
          <a:p>
            <a:pPr marL="12700" marR="5080" algn="ctr">
              <a:lnSpc>
                <a:spcPct val="99800"/>
              </a:lnSpc>
              <a:spcBef>
                <a:spcPts val="100"/>
              </a:spcBef>
            </a:pPr>
            <a:r>
              <a:rPr sz="1600" spc="-50" dirty="0">
                <a:solidFill>
                  <a:srgbClr val="FFFFFF"/>
                </a:solidFill>
                <a:latin typeface="Segoe UI"/>
                <a:cs typeface="Segoe UI"/>
              </a:rPr>
              <a:t>R</a:t>
            </a:r>
            <a:r>
              <a:rPr sz="1600" spc="-5" dirty="0">
                <a:solidFill>
                  <a:srgbClr val="FFFFFF"/>
                </a:solidFill>
                <a:latin typeface="Segoe UI"/>
                <a:cs typeface="Segoe UI"/>
              </a:rPr>
              <a:t>eg</a:t>
            </a:r>
            <a:r>
              <a:rPr sz="1600" spc="-15" dirty="0">
                <a:solidFill>
                  <a:srgbClr val="FFFFFF"/>
                </a:solidFill>
                <a:latin typeface="Segoe UI"/>
                <a:cs typeface="Segoe UI"/>
              </a:rPr>
              <a:t>i</a:t>
            </a:r>
            <a:r>
              <a:rPr sz="1600" spc="-10" dirty="0">
                <a:solidFill>
                  <a:srgbClr val="FFFFFF"/>
                </a:solidFill>
                <a:latin typeface="Segoe UI"/>
                <a:cs typeface="Segoe UI"/>
              </a:rPr>
              <a:t>s</a:t>
            </a:r>
            <a:r>
              <a:rPr sz="1600" spc="-25" dirty="0">
                <a:solidFill>
                  <a:srgbClr val="FFFFFF"/>
                </a:solidFill>
                <a:latin typeface="Segoe UI"/>
                <a:cs typeface="Segoe UI"/>
              </a:rPr>
              <a:t>t</a:t>
            </a:r>
            <a:r>
              <a:rPr sz="1600" spc="-5" dirty="0">
                <a:solidFill>
                  <a:srgbClr val="FFFFFF"/>
                </a:solidFill>
                <a:latin typeface="Segoe UI"/>
                <a:cs typeface="Segoe UI"/>
              </a:rPr>
              <a:t>e</a:t>
            </a:r>
            <a:r>
              <a:rPr sz="1600" spc="-35" dirty="0">
                <a:solidFill>
                  <a:srgbClr val="FFFFFF"/>
                </a:solidFill>
                <a:latin typeface="Segoe UI"/>
                <a:cs typeface="Segoe UI"/>
              </a:rPr>
              <a:t>r</a:t>
            </a:r>
            <a:r>
              <a:rPr sz="1600" spc="-5" dirty="0">
                <a:solidFill>
                  <a:srgbClr val="FFFFFF"/>
                </a:solidFill>
                <a:latin typeface="Segoe UI"/>
                <a:cs typeface="Segoe UI"/>
              </a:rPr>
              <a:t>ed  person </a:t>
            </a:r>
            <a:r>
              <a:rPr sz="1600" dirty="0">
                <a:solidFill>
                  <a:srgbClr val="FFFFFF"/>
                </a:solidFill>
                <a:latin typeface="Segoe UI"/>
                <a:cs typeface="Segoe UI"/>
              </a:rPr>
              <a:t> </a:t>
            </a:r>
            <a:r>
              <a:rPr sz="1600" spc="-10" dirty="0">
                <a:solidFill>
                  <a:srgbClr val="FFFFFF"/>
                </a:solidFill>
                <a:latin typeface="Segoe UI"/>
                <a:cs typeface="Segoe UI"/>
              </a:rPr>
              <a:t>receives </a:t>
            </a:r>
            <a:r>
              <a:rPr sz="1600" spc="-5" dirty="0">
                <a:solidFill>
                  <a:srgbClr val="FFFFFF"/>
                </a:solidFill>
                <a:latin typeface="Segoe UI"/>
                <a:cs typeface="Segoe UI"/>
              </a:rPr>
              <a:t> goods or </a:t>
            </a:r>
            <a:r>
              <a:rPr sz="1600" dirty="0">
                <a:solidFill>
                  <a:srgbClr val="FFFFFF"/>
                </a:solidFill>
                <a:latin typeface="Segoe UI"/>
                <a:cs typeface="Segoe UI"/>
              </a:rPr>
              <a:t> </a:t>
            </a:r>
            <a:r>
              <a:rPr sz="1600" spc="-5" dirty="0">
                <a:solidFill>
                  <a:srgbClr val="FFFFFF"/>
                </a:solidFill>
                <a:latin typeface="Segoe UI"/>
                <a:cs typeface="Segoe UI"/>
              </a:rPr>
              <a:t>avails </a:t>
            </a:r>
            <a:r>
              <a:rPr sz="1600" dirty="0">
                <a:solidFill>
                  <a:srgbClr val="FFFFFF"/>
                </a:solidFill>
                <a:latin typeface="Segoe UI"/>
                <a:cs typeface="Segoe UI"/>
              </a:rPr>
              <a:t> services</a:t>
            </a:r>
            <a:endParaRPr sz="1600">
              <a:latin typeface="Segoe UI"/>
              <a:cs typeface="Segoe UI"/>
            </a:endParaRPr>
          </a:p>
        </p:txBody>
      </p:sp>
      <p:sp>
        <p:nvSpPr>
          <p:cNvPr id="5" name="object 5"/>
          <p:cNvSpPr/>
          <p:nvPr/>
        </p:nvSpPr>
        <p:spPr>
          <a:xfrm>
            <a:off x="2477810" y="3375008"/>
            <a:ext cx="265430" cy="309880"/>
          </a:xfrm>
          <a:custGeom>
            <a:avLst/>
            <a:gdLst/>
            <a:ahLst/>
            <a:cxnLst/>
            <a:rect l="l" t="t" r="r" b="b"/>
            <a:pathLst>
              <a:path w="265430" h="309879">
                <a:moveTo>
                  <a:pt x="132587" y="0"/>
                </a:moveTo>
                <a:lnTo>
                  <a:pt x="132587" y="61849"/>
                </a:lnTo>
                <a:lnTo>
                  <a:pt x="0" y="61849"/>
                </a:lnTo>
                <a:lnTo>
                  <a:pt x="0" y="247523"/>
                </a:lnTo>
                <a:lnTo>
                  <a:pt x="132587" y="247523"/>
                </a:lnTo>
                <a:lnTo>
                  <a:pt x="132587" y="309372"/>
                </a:lnTo>
                <a:lnTo>
                  <a:pt x="265175" y="154686"/>
                </a:lnTo>
                <a:lnTo>
                  <a:pt x="132587" y="0"/>
                </a:lnTo>
                <a:close/>
              </a:path>
            </a:pathLst>
          </a:custGeom>
          <a:solidFill>
            <a:srgbClr val="9B56D2"/>
          </a:solidFill>
        </p:spPr>
        <p:txBody>
          <a:bodyPr wrap="square" lIns="0" tIns="0" rIns="0" bIns="0" rtlCol="0"/>
          <a:lstStyle/>
          <a:p>
            <a:endParaRPr/>
          </a:p>
        </p:txBody>
      </p:sp>
      <p:sp>
        <p:nvSpPr>
          <p:cNvPr id="6" name="object 6"/>
          <p:cNvSpPr/>
          <p:nvPr/>
        </p:nvSpPr>
        <p:spPr>
          <a:xfrm>
            <a:off x="2852713" y="1607168"/>
            <a:ext cx="1251585" cy="3845560"/>
          </a:xfrm>
          <a:custGeom>
            <a:avLst/>
            <a:gdLst/>
            <a:ahLst/>
            <a:cxnLst/>
            <a:rect l="l" t="t" r="r" b="b"/>
            <a:pathLst>
              <a:path w="1251585" h="3845560">
                <a:moveTo>
                  <a:pt x="1126108" y="0"/>
                </a:moveTo>
                <a:lnTo>
                  <a:pt x="125095" y="0"/>
                </a:lnTo>
                <a:lnTo>
                  <a:pt x="76402" y="9830"/>
                </a:lnTo>
                <a:lnTo>
                  <a:pt x="36639" y="36639"/>
                </a:lnTo>
                <a:lnTo>
                  <a:pt x="9830" y="76402"/>
                </a:lnTo>
                <a:lnTo>
                  <a:pt x="0" y="125094"/>
                </a:lnTo>
                <a:lnTo>
                  <a:pt x="0" y="3719956"/>
                </a:lnTo>
                <a:lnTo>
                  <a:pt x="9830" y="3768649"/>
                </a:lnTo>
                <a:lnTo>
                  <a:pt x="36639" y="3808412"/>
                </a:lnTo>
                <a:lnTo>
                  <a:pt x="76402" y="3835221"/>
                </a:lnTo>
                <a:lnTo>
                  <a:pt x="125095" y="3845052"/>
                </a:lnTo>
                <a:lnTo>
                  <a:pt x="1126108" y="3845052"/>
                </a:lnTo>
                <a:lnTo>
                  <a:pt x="1174801" y="3835221"/>
                </a:lnTo>
                <a:lnTo>
                  <a:pt x="1214564" y="3808412"/>
                </a:lnTo>
                <a:lnTo>
                  <a:pt x="1241373" y="3768649"/>
                </a:lnTo>
                <a:lnTo>
                  <a:pt x="1251204" y="3719956"/>
                </a:lnTo>
                <a:lnTo>
                  <a:pt x="1251204" y="125094"/>
                </a:lnTo>
                <a:lnTo>
                  <a:pt x="1241373" y="76402"/>
                </a:lnTo>
                <a:lnTo>
                  <a:pt x="1214564" y="36639"/>
                </a:lnTo>
                <a:lnTo>
                  <a:pt x="1174801" y="9830"/>
                </a:lnTo>
                <a:lnTo>
                  <a:pt x="1126108" y="0"/>
                </a:lnTo>
                <a:close/>
              </a:path>
            </a:pathLst>
          </a:custGeom>
          <a:solidFill>
            <a:srgbClr val="755DD9"/>
          </a:solidFill>
        </p:spPr>
        <p:txBody>
          <a:bodyPr wrap="square" lIns="0" tIns="0" rIns="0" bIns="0" rtlCol="0"/>
          <a:lstStyle/>
          <a:p>
            <a:endParaRPr/>
          </a:p>
        </p:txBody>
      </p:sp>
      <p:sp>
        <p:nvSpPr>
          <p:cNvPr id="7" name="object 7"/>
          <p:cNvSpPr txBox="1"/>
          <p:nvPr/>
        </p:nvSpPr>
        <p:spPr>
          <a:xfrm>
            <a:off x="2953044" y="2777092"/>
            <a:ext cx="1050925" cy="1485265"/>
          </a:xfrm>
          <a:prstGeom prst="rect">
            <a:avLst/>
          </a:prstGeom>
        </p:spPr>
        <p:txBody>
          <a:bodyPr vert="horz" wrap="square" lIns="0" tIns="12700" rIns="0" bIns="0" rtlCol="0">
            <a:spAutoFit/>
          </a:bodyPr>
          <a:lstStyle/>
          <a:p>
            <a:pPr marL="12700" marR="5080" indent="-1270" algn="ctr">
              <a:lnSpc>
                <a:spcPct val="99800"/>
              </a:lnSpc>
              <a:spcBef>
                <a:spcPts val="100"/>
              </a:spcBef>
            </a:pPr>
            <a:r>
              <a:rPr sz="1600" spc="-15" dirty="0">
                <a:solidFill>
                  <a:srgbClr val="FFFFFF"/>
                </a:solidFill>
                <a:latin typeface="Segoe UI"/>
                <a:cs typeface="Segoe UI"/>
              </a:rPr>
              <a:t>Fails</a:t>
            </a:r>
            <a:r>
              <a:rPr sz="1600" spc="-5" dirty="0">
                <a:solidFill>
                  <a:srgbClr val="FFFFFF"/>
                </a:solidFill>
                <a:latin typeface="Segoe UI"/>
                <a:cs typeface="Segoe UI"/>
              </a:rPr>
              <a:t> </a:t>
            </a:r>
            <a:r>
              <a:rPr sz="1600" spc="-10" dirty="0">
                <a:solidFill>
                  <a:srgbClr val="FFFFFF"/>
                </a:solidFill>
                <a:latin typeface="Segoe UI"/>
                <a:cs typeface="Segoe UI"/>
              </a:rPr>
              <a:t>to </a:t>
            </a:r>
            <a:r>
              <a:rPr sz="1600" spc="-5" dirty="0">
                <a:solidFill>
                  <a:srgbClr val="FFFFFF"/>
                </a:solidFill>
                <a:latin typeface="Segoe UI"/>
                <a:cs typeface="Segoe UI"/>
              </a:rPr>
              <a:t> </a:t>
            </a:r>
            <a:r>
              <a:rPr sz="1600" spc="-15" dirty="0">
                <a:solidFill>
                  <a:srgbClr val="FFFFFF"/>
                </a:solidFill>
                <a:latin typeface="Segoe UI"/>
                <a:cs typeface="Segoe UI"/>
              </a:rPr>
              <a:t>make </a:t>
            </a:r>
            <a:r>
              <a:rPr sz="1600" spc="-10" dirty="0">
                <a:solidFill>
                  <a:srgbClr val="FFFFFF"/>
                </a:solidFill>
                <a:latin typeface="Segoe UI"/>
                <a:cs typeface="Segoe UI"/>
              </a:rPr>
              <a:t> payment</a:t>
            </a:r>
            <a:r>
              <a:rPr sz="1600" spc="-60" dirty="0">
                <a:solidFill>
                  <a:srgbClr val="FFFFFF"/>
                </a:solidFill>
                <a:latin typeface="Segoe UI"/>
                <a:cs typeface="Segoe UI"/>
              </a:rPr>
              <a:t> </a:t>
            </a:r>
            <a:r>
              <a:rPr sz="1600" spc="-10" dirty="0">
                <a:solidFill>
                  <a:srgbClr val="FFFFFF"/>
                </a:solidFill>
                <a:latin typeface="Segoe UI"/>
                <a:cs typeface="Segoe UI"/>
              </a:rPr>
              <a:t>to </a:t>
            </a:r>
            <a:r>
              <a:rPr sz="1600" spc="-425" dirty="0">
                <a:solidFill>
                  <a:srgbClr val="FFFFFF"/>
                </a:solidFill>
                <a:latin typeface="Segoe UI"/>
                <a:cs typeface="Segoe UI"/>
              </a:rPr>
              <a:t> </a:t>
            </a:r>
            <a:r>
              <a:rPr sz="1600" spc="-10" dirty="0">
                <a:solidFill>
                  <a:srgbClr val="FFFFFF"/>
                </a:solidFill>
                <a:latin typeface="Segoe UI"/>
                <a:cs typeface="Segoe UI"/>
              </a:rPr>
              <a:t>supplier </a:t>
            </a:r>
            <a:r>
              <a:rPr sz="1600" spc="-5" dirty="0">
                <a:solidFill>
                  <a:srgbClr val="FFFFFF"/>
                </a:solidFill>
                <a:latin typeface="Segoe UI"/>
                <a:cs typeface="Segoe UI"/>
              </a:rPr>
              <a:t> within 180 </a:t>
            </a:r>
            <a:r>
              <a:rPr sz="1600" dirty="0">
                <a:solidFill>
                  <a:srgbClr val="FFFFFF"/>
                </a:solidFill>
                <a:latin typeface="Segoe UI"/>
                <a:cs typeface="Segoe UI"/>
              </a:rPr>
              <a:t> </a:t>
            </a:r>
            <a:r>
              <a:rPr sz="1600" spc="-5" dirty="0">
                <a:solidFill>
                  <a:srgbClr val="FFFFFF"/>
                </a:solidFill>
                <a:latin typeface="Segoe UI"/>
                <a:cs typeface="Segoe UI"/>
              </a:rPr>
              <a:t>days</a:t>
            </a:r>
            <a:endParaRPr sz="1600">
              <a:latin typeface="Segoe UI"/>
              <a:cs typeface="Segoe UI"/>
            </a:endParaRPr>
          </a:p>
        </p:txBody>
      </p:sp>
      <p:sp>
        <p:nvSpPr>
          <p:cNvPr id="8" name="object 8"/>
          <p:cNvSpPr/>
          <p:nvPr/>
        </p:nvSpPr>
        <p:spPr>
          <a:xfrm>
            <a:off x="4228885" y="3375008"/>
            <a:ext cx="265430" cy="309880"/>
          </a:xfrm>
          <a:custGeom>
            <a:avLst/>
            <a:gdLst/>
            <a:ahLst/>
            <a:cxnLst/>
            <a:rect l="l" t="t" r="r" b="b"/>
            <a:pathLst>
              <a:path w="265429" h="309879">
                <a:moveTo>
                  <a:pt x="132587" y="0"/>
                </a:moveTo>
                <a:lnTo>
                  <a:pt x="132587" y="61849"/>
                </a:lnTo>
                <a:lnTo>
                  <a:pt x="0" y="61849"/>
                </a:lnTo>
                <a:lnTo>
                  <a:pt x="0" y="247523"/>
                </a:lnTo>
                <a:lnTo>
                  <a:pt x="132587" y="247523"/>
                </a:lnTo>
                <a:lnTo>
                  <a:pt x="132587" y="309372"/>
                </a:lnTo>
                <a:lnTo>
                  <a:pt x="265176" y="154686"/>
                </a:lnTo>
                <a:lnTo>
                  <a:pt x="132587" y="0"/>
                </a:lnTo>
                <a:close/>
              </a:path>
            </a:pathLst>
          </a:custGeom>
          <a:solidFill>
            <a:srgbClr val="755DD9"/>
          </a:solidFill>
        </p:spPr>
        <p:txBody>
          <a:bodyPr wrap="square" lIns="0" tIns="0" rIns="0" bIns="0" rtlCol="0"/>
          <a:lstStyle/>
          <a:p>
            <a:endParaRPr/>
          </a:p>
        </p:txBody>
      </p:sp>
      <p:sp>
        <p:nvSpPr>
          <p:cNvPr id="9" name="object 9"/>
          <p:cNvSpPr/>
          <p:nvPr/>
        </p:nvSpPr>
        <p:spPr>
          <a:xfrm>
            <a:off x="4603789" y="1607168"/>
            <a:ext cx="1251585" cy="3845560"/>
          </a:xfrm>
          <a:custGeom>
            <a:avLst/>
            <a:gdLst/>
            <a:ahLst/>
            <a:cxnLst/>
            <a:rect l="l" t="t" r="r" b="b"/>
            <a:pathLst>
              <a:path w="1251585" h="3845560">
                <a:moveTo>
                  <a:pt x="1126108" y="0"/>
                </a:moveTo>
                <a:lnTo>
                  <a:pt x="125094" y="0"/>
                </a:lnTo>
                <a:lnTo>
                  <a:pt x="76402" y="9830"/>
                </a:lnTo>
                <a:lnTo>
                  <a:pt x="36639" y="36639"/>
                </a:lnTo>
                <a:lnTo>
                  <a:pt x="9830" y="76402"/>
                </a:lnTo>
                <a:lnTo>
                  <a:pt x="0" y="125094"/>
                </a:lnTo>
                <a:lnTo>
                  <a:pt x="0" y="3719956"/>
                </a:lnTo>
                <a:lnTo>
                  <a:pt x="9830" y="3768649"/>
                </a:lnTo>
                <a:lnTo>
                  <a:pt x="36639" y="3808412"/>
                </a:lnTo>
                <a:lnTo>
                  <a:pt x="76402" y="3835221"/>
                </a:lnTo>
                <a:lnTo>
                  <a:pt x="125094" y="3845052"/>
                </a:lnTo>
                <a:lnTo>
                  <a:pt x="1126108" y="3845052"/>
                </a:lnTo>
                <a:lnTo>
                  <a:pt x="1174801" y="3835221"/>
                </a:lnTo>
                <a:lnTo>
                  <a:pt x="1214564" y="3808412"/>
                </a:lnTo>
                <a:lnTo>
                  <a:pt x="1241373" y="3768649"/>
                </a:lnTo>
                <a:lnTo>
                  <a:pt x="1251203" y="3719956"/>
                </a:lnTo>
                <a:lnTo>
                  <a:pt x="1251203" y="125094"/>
                </a:lnTo>
                <a:lnTo>
                  <a:pt x="1241373" y="76402"/>
                </a:lnTo>
                <a:lnTo>
                  <a:pt x="1214564" y="36639"/>
                </a:lnTo>
                <a:lnTo>
                  <a:pt x="1174801" y="9830"/>
                </a:lnTo>
                <a:lnTo>
                  <a:pt x="1126108" y="0"/>
                </a:lnTo>
                <a:close/>
              </a:path>
            </a:pathLst>
          </a:custGeom>
          <a:solidFill>
            <a:srgbClr val="665EB8"/>
          </a:solidFill>
        </p:spPr>
        <p:txBody>
          <a:bodyPr wrap="square" lIns="0" tIns="0" rIns="0" bIns="0" rtlCol="0"/>
          <a:lstStyle/>
          <a:p>
            <a:endParaRPr/>
          </a:p>
        </p:txBody>
      </p:sp>
      <p:sp>
        <p:nvSpPr>
          <p:cNvPr id="10" name="object 10"/>
          <p:cNvSpPr txBox="1"/>
          <p:nvPr/>
        </p:nvSpPr>
        <p:spPr>
          <a:xfrm>
            <a:off x="4695610" y="1804146"/>
            <a:ext cx="1069975" cy="3432175"/>
          </a:xfrm>
          <a:prstGeom prst="rect">
            <a:avLst/>
          </a:prstGeom>
        </p:spPr>
        <p:txBody>
          <a:bodyPr vert="horz" wrap="square" lIns="0" tIns="12065" rIns="0" bIns="0" rtlCol="0">
            <a:spAutoFit/>
          </a:bodyPr>
          <a:lstStyle/>
          <a:p>
            <a:pPr algn="ctr">
              <a:lnSpc>
                <a:spcPct val="100000"/>
              </a:lnSpc>
              <a:spcBef>
                <a:spcPts val="95"/>
              </a:spcBef>
            </a:pPr>
            <a:r>
              <a:rPr sz="1600" spc="-10" dirty="0">
                <a:solidFill>
                  <a:srgbClr val="FFFFFF"/>
                </a:solidFill>
                <a:latin typeface="Segoe UI"/>
                <a:cs typeface="Segoe UI"/>
              </a:rPr>
              <a:t>Correspond</a:t>
            </a:r>
            <a:endParaRPr sz="1600">
              <a:latin typeface="Segoe UI"/>
              <a:cs typeface="Segoe UI"/>
            </a:endParaRPr>
          </a:p>
          <a:p>
            <a:pPr marL="18415" marR="12065" algn="ctr">
              <a:lnSpc>
                <a:spcPct val="99800"/>
              </a:lnSpc>
              <a:spcBef>
                <a:spcPts val="5"/>
              </a:spcBef>
            </a:pPr>
            <a:r>
              <a:rPr sz="1600" spc="-10" dirty="0">
                <a:solidFill>
                  <a:srgbClr val="FFFFFF"/>
                </a:solidFill>
                <a:latin typeface="Segoe UI"/>
                <a:cs typeface="Segoe UI"/>
              </a:rPr>
              <a:t>-ing credits </a:t>
            </a:r>
            <a:r>
              <a:rPr sz="1600" spc="-425" dirty="0">
                <a:solidFill>
                  <a:srgbClr val="FFFFFF"/>
                </a:solidFill>
                <a:latin typeface="Segoe UI"/>
                <a:cs typeface="Segoe UI"/>
              </a:rPr>
              <a:t> </a:t>
            </a:r>
            <a:r>
              <a:rPr sz="1600" spc="-5" dirty="0">
                <a:solidFill>
                  <a:srgbClr val="FFFFFF"/>
                </a:solidFill>
                <a:latin typeface="Segoe UI"/>
                <a:cs typeface="Segoe UI"/>
              </a:rPr>
              <a:t>availed by </a:t>
            </a:r>
            <a:r>
              <a:rPr sz="1600" dirty="0">
                <a:solidFill>
                  <a:srgbClr val="FFFFFF"/>
                </a:solidFill>
                <a:latin typeface="Segoe UI"/>
                <a:cs typeface="Segoe UI"/>
              </a:rPr>
              <a:t> </a:t>
            </a:r>
            <a:r>
              <a:rPr sz="1600" spc="-5" dirty="0">
                <a:solidFill>
                  <a:srgbClr val="FFFFFF"/>
                </a:solidFill>
                <a:latin typeface="Segoe UI"/>
                <a:cs typeface="Segoe UI"/>
              </a:rPr>
              <a:t>the </a:t>
            </a:r>
            <a:r>
              <a:rPr sz="1600" dirty="0">
                <a:solidFill>
                  <a:srgbClr val="FFFFFF"/>
                </a:solidFill>
                <a:latin typeface="Segoe UI"/>
                <a:cs typeface="Segoe UI"/>
              </a:rPr>
              <a:t> </a:t>
            </a:r>
            <a:r>
              <a:rPr sz="1600" spc="-10" dirty="0">
                <a:solidFill>
                  <a:srgbClr val="FFFFFF"/>
                </a:solidFill>
                <a:latin typeface="Segoe UI"/>
                <a:cs typeface="Segoe UI"/>
              </a:rPr>
              <a:t>registered </a:t>
            </a:r>
            <a:r>
              <a:rPr sz="1600" spc="-5" dirty="0">
                <a:solidFill>
                  <a:srgbClr val="FFFFFF"/>
                </a:solidFill>
                <a:latin typeface="Segoe UI"/>
                <a:cs typeface="Segoe UI"/>
              </a:rPr>
              <a:t> person </a:t>
            </a:r>
            <a:r>
              <a:rPr sz="1600" dirty="0">
                <a:solidFill>
                  <a:srgbClr val="FFFFFF"/>
                </a:solidFill>
                <a:latin typeface="Segoe UI"/>
                <a:cs typeface="Segoe UI"/>
              </a:rPr>
              <a:t> </a:t>
            </a:r>
            <a:r>
              <a:rPr sz="1600" spc="-5" dirty="0">
                <a:solidFill>
                  <a:srgbClr val="FFFFFF"/>
                </a:solidFill>
                <a:latin typeface="Segoe UI"/>
                <a:cs typeface="Segoe UI"/>
              </a:rPr>
              <a:t>would be </a:t>
            </a:r>
            <a:r>
              <a:rPr sz="1600" dirty="0">
                <a:solidFill>
                  <a:srgbClr val="FFFFFF"/>
                </a:solidFill>
                <a:latin typeface="Segoe UI"/>
                <a:cs typeface="Segoe UI"/>
              </a:rPr>
              <a:t> </a:t>
            </a:r>
            <a:r>
              <a:rPr sz="1600" spc="-5" dirty="0">
                <a:solidFill>
                  <a:srgbClr val="FFFFFF"/>
                </a:solidFill>
                <a:latin typeface="Segoe UI"/>
                <a:cs typeface="Segoe UI"/>
              </a:rPr>
              <a:t>added </a:t>
            </a:r>
            <a:r>
              <a:rPr sz="1600" spc="-10" dirty="0">
                <a:solidFill>
                  <a:srgbClr val="FFFFFF"/>
                </a:solidFill>
                <a:latin typeface="Segoe UI"/>
                <a:cs typeface="Segoe UI"/>
              </a:rPr>
              <a:t>to </a:t>
            </a:r>
            <a:r>
              <a:rPr sz="1600" spc="-5" dirty="0">
                <a:solidFill>
                  <a:srgbClr val="FFFFFF"/>
                </a:solidFill>
                <a:latin typeface="Segoe UI"/>
                <a:cs typeface="Segoe UI"/>
              </a:rPr>
              <a:t> his output </a:t>
            </a:r>
            <a:r>
              <a:rPr sz="1600" dirty="0">
                <a:solidFill>
                  <a:srgbClr val="FFFFFF"/>
                </a:solidFill>
                <a:latin typeface="Segoe UI"/>
                <a:cs typeface="Segoe UI"/>
              </a:rPr>
              <a:t> </a:t>
            </a:r>
            <a:r>
              <a:rPr sz="1600" spc="-5" dirty="0">
                <a:solidFill>
                  <a:srgbClr val="FFFFFF"/>
                </a:solidFill>
                <a:latin typeface="Segoe UI"/>
                <a:cs typeface="Segoe UI"/>
              </a:rPr>
              <a:t>tax </a:t>
            </a:r>
            <a:r>
              <a:rPr sz="1600" spc="-20" dirty="0">
                <a:solidFill>
                  <a:srgbClr val="FFFFFF"/>
                </a:solidFill>
                <a:latin typeface="Segoe UI"/>
                <a:cs typeface="Segoe UI"/>
              </a:rPr>
              <a:t>liability, </a:t>
            </a:r>
            <a:r>
              <a:rPr sz="1600" spc="-425" dirty="0">
                <a:solidFill>
                  <a:srgbClr val="FFFFFF"/>
                </a:solidFill>
                <a:latin typeface="Segoe UI"/>
                <a:cs typeface="Segoe UI"/>
              </a:rPr>
              <a:t> </a:t>
            </a:r>
            <a:r>
              <a:rPr sz="1600" spc="-5" dirty="0">
                <a:solidFill>
                  <a:srgbClr val="FFFFFF"/>
                </a:solidFill>
                <a:latin typeface="Segoe UI"/>
                <a:cs typeface="Segoe UI"/>
              </a:rPr>
              <a:t>with </a:t>
            </a:r>
            <a:r>
              <a:rPr sz="1600" dirty="0">
                <a:solidFill>
                  <a:srgbClr val="FFFFFF"/>
                </a:solidFill>
                <a:latin typeface="Segoe UI"/>
                <a:cs typeface="Segoe UI"/>
              </a:rPr>
              <a:t> </a:t>
            </a:r>
            <a:r>
              <a:rPr sz="1600" spc="-10" dirty="0">
                <a:solidFill>
                  <a:srgbClr val="FFFFFF"/>
                </a:solidFill>
                <a:latin typeface="Segoe UI"/>
                <a:cs typeface="Segoe UI"/>
              </a:rPr>
              <a:t>interest </a:t>
            </a:r>
            <a:r>
              <a:rPr sz="1600" spc="-5" dirty="0">
                <a:solidFill>
                  <a:srgbClr val="FFFFFF"/>
                </a:solidFill>
                <a:latin typeface="Segoe UI"/>
                <a:cs typeface="Segoe UI"/>
              </a:rPr>
              <a:t> @18% </a:t>
            </a:r>
            <a:r>
              <a:rPr sz="1600" spc="-10" dirty="0">
                <a:solidFill>
                  <a:srgbClr val="FFFFFF"/>
                </a:solidFill>
                <a:latin typeface="Segoe UI"/>
                <a:cs typeface="Segoe UI"/>
              </a:rPr>
              <a:t>in </a:t>
            </a:r>
            <a:r>
              <a:rPr sz="1600" spc="-5" dirty="0">
                <a:solidFill>
                  <a:srgbClr val="FFFFFF"/>
                </a:solidFill>
                <a:latin typeface="Segoe UI"/>
                <a:cs typeface="Segoe UI"/>
              </a:rPr>
              <a:t> next</a:t>
            </a:r>
            <a:r>
              <a:rPr sz="1600" spc="-75" dirty="0">
                <a:solidFill>
                  <a:srgbClr val="FFFFFF"/>
                </a:solidFill>
                <a:latin typeface="Segoe UI"/>
                <a:cs typeface="Segoe UI"/>
              </a:rPr>
              <a:t> </a:t>
            </a:r>
            <a:r>
              <a:rPr sz="1600" spc="-5" dirty="0">
                <a:solidFill>
                  <a:srgbClr val="FFFFFF"/>
                </a:solidFill>
                <a:latin typeface="Segoe UI"/>
                <a:cs typeface="Segoe UI"/>
              </a:rPr>
              <a:t>month</a:t>
            </a:r>
            <a:endParaRPr sz="1600">
              <a:latin typeface="Segoe UI"/>
              <a:cs typeface="Segoe UI"/>
            </a:endParaRPr>
          </a:p>
        </p:txBody>
      </p:sp>
      <p:sp>
        <p:nvSpPr>
          <p:cNvPr id="11" name="object 11"/>
          <p:cNvSpPr/>
          <p:nvPr/>
        </p:nvSpPr>
        <p:spPr>
          <a:xfrm>
            <a:off x="5979962" y="3375008"/>
            <a:ext cx="265430" cy="309880"/>
          </a:xfrm>
          <a:custGeom>
            <a:avLst/>
            <a:gdLst/>
            <a:ahLst/>
            <a:cxnLst/>
            <a:rect l="l" t="t" r="r" b="b"/>
            <a:pathLst>
              <a:path w="265429" h="309879">
                <a:moveTo>
                  <a:pt x="132587" y="0"/>
                </a:moveTo>
                <a:lnTo>
                  <a:pt x="132587" y="61849"/>
                </a:lnTo>
                <a:lnTo>
                  <a:pt x="0" y="61849"/>
                </a:lnTo>
                <a:lnTo>
                  <a:pt x="0" y="247523"/>
                </a:lnTo>
                <a:lnTo>
                  <a:pt x="132587" y="247523"/>
                </a:lnTo>
                <a:lnTo>
                  <a:pt x="132587" y="309372"/>
                </a:lnTo>
                <a:lnTo>
                  <a:pt x="265175" y="154686"/>
                </a:lnTo>
                <a:lnTo>
                  <a:pt x="132587" y="0"/>
                </a:lnTo>
                <a:close/>
              </a:path>
            </a:pathLst>
          </a:custGeom>
          <a:solidFill>
            <a:srgbClr val="665EB8"/>
          </a:solidFill>
        </p:spPr>
        <p:txBody>
          <a:bodyPr wrap="square" lIns="0" tIns="0" rIns="0" bIns="0" rtlCol="0"/>
          <a:lstStyle/>
          <a:p>
            <a:endParaRPr/>
          </a:p>
        </p:txBody>
      </p:sp>
      <p:sp>
        <p:nvSpPr>
          <p:cNvPr id="12" name="object 12"/>
          <p:cNvSpPr/>
          <p:nvPr/>
        </p:nvSpPr>
        <p:spPr>
          <a:xfrm>
            <a:off x="6354865" y="1607168"/>
            <a:ext cx="1251585" cy="3845560"/>
          </a:xfrm>
          <a:custGeom>
            <a:avLst/>
            <a:gdLst/>
            <a:ahLst/>
            <a:cxnLst/>
            <a:rect l="l" t="t" r="r" b="b"/>
            <a:pathLst>
              <a:path w="1251584" h="3845560">
                <a:moveTo>
                  <a:pt x="1126108" y="0"/>
                </a:moveTo>
                <a:lnTo>
                  <a:pt x="125094" y="0"/>
                </a:lnTo>
                <a:lnTo>
                  <a:pt x="76402" y="9830"/>
                </a:lnTo>
                <a:lnTo>
                  <a:pt x="36639" y="36639"/>
                </a:lnTo>
                <a:lnTo>
                  <a:pt x="9830" y="76402"/>
                </a:lnTo>
                <a:lnTo>
                  <a:pt x="0" y="125094"/>
                </a:lnTo>
                <a:lnTo>
                  <a:pt x="0" y="3719956"/>
                </a:lnTo>
                <a:lnTo>
                  <a:pt x="9830" y="3768649"/>
                </a:lnTo>
                <a:lnTo>
                  <a:pt x="36639" y="3808412"/>
                </a:lnTo>
                <a:lnTo>
                  <a:pt x="76402" y="3835221"/>
                </a:lnTo>
                <a:lnTo>
                  <a:pt x="125094" y="3845052"/>
                </a:lnTo>
                <a:lnTo>
                  <a:pt x="1126108" y="3845052"/>
                </a:lnTo>
                <a:lnTo>
                  <a:pt x="1174801" y="3835221"/>
                </a:lnTo>
                <a:lnTo>
                  <a:pt x="1214564" y="3808412"/>
                </a:lnTo>
                <a:lnTo>
                  <a:pt x="1241373" y="3768649"/>
                </a:lnTo>
                <a:lnTo>
                  <a:pt x="1251203" y="3719956"/>
                </a:lnTo>
                <a:lnTo>
                  <a:pt x="1251203" y="125094"/>
                </a:lnTo>
                <a:lnTo>
                  <a:pt x="1241373" y="76402"/>
                </a:lnTo>
                <a:lnTo>
                  <a:pt x="1214564" y="36639"/>
                </a:lnTo>
                <a:lnTo>
                  <a:pt x="1174801" y="9830"/>
                </a:lnTo>
                <a:lnTo>
                  <a:pt x="1126108" y="0"/>
                </a:lnTo>
                <a:close/>
              </a:path>
            </a:pathLst>
          </a:custGeom>
          <a:solidFill>
            <a:srgbClr val="45A4EC"/>
          </a:solidFill>
        </p:spPr>
        <p:txBody>
          <a:bodyPr wrap="square" lIns="0" tIns="0" rIns="0" bIns="0" rtlCol="0"/>
          <a:lstStyle/>
          <a:p>
            <a:endParaRPr/>
          </a:p>
        </p:txBody>
      </p:sp>
      <p:sp>
        <p:nvSpPr>
          <p:cNvPr id="13" name="object 13"/>
          <p:cNvSpPr txBox="1"/>
          <p:nvPr/>
        </p:nvSpPr>
        <p:spPr>
          <a:xfrm>
            <a:off x="6459514" y="1925811"/>
            <a:ext cx="1045210" cy="3188335"/>
          </a:xfrm>
          <a:prstGeom prst="rect">
            <a:avLst/>
          </a:prstGeom>
        </p:spPr>
        <p:txBody>
          <a:bodyPr vert="horz" wrap="square" lIns="0" tIns="12700" rIns="0" bIns="0" rtlCol="0">
            <a:spAutoFit/>
          </a:bodyPr>
          <a:lstStyle/>
          <a:p>
            <a:pPr marL="12700" marR="5080" algn="ctr">
              <a:lnSpc>
                <a:spcPct val="99800"/>
              </a:lnSpc>
              <a:spcBef>
                <a:spcPts val="100"/>
              </a:spcBef>
            </a:pPr>
            <a:r>
              <a:rPr sz="1600" spc="-10" dirty="0">
                <a:solidFill>
                  <a:srgbClr val="FFFFFF"/>
                </a:solidFill>
                <a:latin typeface="Segoe UI"/>
                <a:cs typeface="Segoe UI"/>
              </a:rPr>
              <a:t>Interest</a:t>
            </a:r>
            <a:r>
              <a:rPr sz="1600" spc="-80" dirty="0">
                <a:solidFill>
                  <a:srgbClr val="FFFFFF"/>
                </a:solidFill>
                <a:latin typeface="Segoe UI"/>
                <a:cs typeface="Segoe UI"/>
              </a:rPr>
              <a:t> </a:t>
            </a:r>
            <a:r>
              <a:rPr sz="1600" spc="-5" dirty="0">
                <a:solidFill>
                  <a:srgbClr val="FFFFFF"/>
                </a:solidFill>
                <a:latin typeface="Segoe UI"/>
                <a:cs typeface="Segoe UI"/>
              </a:rPr>
              <a:t>will </a:t>
            </a:r>
            <a:r>
              <a:rPr sz="1600" spc="-425" dirty="0">
                <a:solidFill>
                  <a:srgbClr val="FFFFFF"/>
                </a:solidFill>
                <a:latin typeface="Segoe UI"/>
                <a:cs typeface="Segoe UI"/>
              </a:rPr>
              <a:t> </a:t>
            </a:r>
            <a:r>
              <a:rPr sz="1600" spc="-5" dirty="0">
                <a:solidFill>
                  <a:srgbClr val="FFFFFF"/>
                </a:solidFill>
                <a:latin typeface="Segoe UI"/>
                <a:cs typeface="Segoe UI"/>
              </a:rPr>
              <a:t>be </a:t>
            </a:r>
            <a:r>
              <a:rPr sz="1600" spc="-10" dirty="0">
                <a:solidFill>
                  <a:srgbClr val="FFFFFF"/>
                </a:solidFill>
                <a:latin typeface="Segoe UI"/>
                <a:cs typeface="Segoe UI"/>
              </a:rPr>
              <a:t>paid </a:t>
            </a:r>
            <a:r>
              <a:rPr sz="1600" spc="-5" dirty="0">
                <a:solidFill>
                  <a:srgbClr val="FFFFFF"/>
                </a:solidFill>
                <a:latin typeface="Segoe UI"/>
                <a:cs typeface="Segoe UI"/>
              </a:rPr>
              <a:t> </a:t>
            </a:r>
            <a:r>
              <a:rPr sz="1600" spc="-10" dirty="0">
                <a:solidFill>
                  <a:srgbClr val="FFFFFF"/>
                </a:solidFill>
                <a:latin typeface="Segoe UI"/>
                <a:cs typeface="Segoe UI"/>
              </a:rPr>
              <a:t>from </a:t>
            </a:r>
            <a:r>
              <a:rPr sz="1600" spc="-5" dirty="0">
                <a:solidFill>
                  <a:srgbClr val="FFFFFF"/>
                </a:solidFill>
                <a:latin typeface="Segoe UI"/>
                <a:cs typeface="Segoe UI"/>
              </a:rPr>
              <a:t>the </a:t>
            </a:r>
            <a:r>
              <a:rPr sz="1600" dirty="0">
                <a:solidFill>
                  <a:srgbClr val="FFFFFF"/>
                </a:solidFill>
                <a:latin typeface="Segoe UI"/>
                <a:cs typeface="Segoe UI"/>
              </a:rPr>
              <a:t> </a:t>
            </a:r>
            <a:r>
              <a:rPr sz="1600" spc="-10" dirty="0">
                <a:solidFill>
                  <a:srgbClr val="FFFFFF"/>
                </a:solidFill>
                <a:latin typeface="Segoe UI"/>
                <a:cs typeface="Segoe UI"/>
              </a:rPr>
              <a:t>date </a:t>
            </a:r>
            <a:r>
              <a:rPr sz="1600" spc="-15" dirty="0">
                <a:solidFill>
                  <a:srgbClr val="FFFFFF"/>
                </a:solidFill>
                <a:latin typeface="Segoe UI"/>
                <a:cs typeface="Segoe UI"/>
              </a:rPr>
              <a:t>of </a:t>
            </a:r>
            <a:r>
              <a:rPr sz="1600" spc="-10" dirty="0">
                <a:solidFill>
                  <a:srgbClr val="FFFFFF"/>
                </a:solidFill>
                <a:latin typeface="Segoe UI"/>
                <a:cs typeface="Segoe UI"/>
              </a:rPr>
              <a:t> </a:t>
            </a:r>
            <a:r>
              <a:rPr sz="1600" spc="-5" dirty="0">
                <a:solidFill>
                  <a:srgbClr val="FFFFFF"/>
                </a:solidFill>
                <a:latin typeface="Segoe UI"/>
                <a:cs typeface="Segoe UI"/>
              </a:rPr>
              <a:t>availing </a:t>
            </a:r>
            <a:r>
              <a:rPr sz="1600" dirty="0">
                <a:solidFill>
                  <a:srgbClr val="FFFFFF"/>
                </a:solidFill>
                <a:latin typeface="Segoe UI"/>
                <a:cs typeface="Segoe UI"/>
              </a:rPr>
              <a:t> </a:t>
            </a:r>
            <a:r>
              <a:rPr sz="1600" spc="-10" dirty="0">
                <a:solidFill>
                  <a:srgbClr val="FFFFFF"/>
                </a:solidFill>
                <a:latin typeface="Segoe UI"/>
                <a:cs typeface="Segoe UI"/>
              </a:rPr>
              <a:t>credit</a:t>
            </a:r>
            <a:r>
              <a:rPr sz="1600" spc="-5" dirty="0">
                <a:solidFill>
                  <a:srgbClr val="FFFFFF"/>
                </a:solidFill>
                <a:latin typeface="Segoe UI"/>
                <a:cs typeface="Segoe UI"/>
              </a:rPr>
              <a:t> till </a:t>
            </a:r>
            <a:r>
              <a:rPr sz="1600" dirty="0">
                <a:solidFill>
                  <a:srgbClr val="FFFFFF"/>
                </a:solidFill>
                <a:latin typeface="Segoe UI"/>
                <a:cs typeface="Segoe UI"/>
              </a:rPr>
              <a:t> </a:t>
            </a:r>
            <a:r>
              <a:rPr sz="1600" spc="-5" dirty="0">
                <a:solidFill>
                  <a:srgbClr val="FFFFFF"/>
                </a:solidFill>
                <a:latin typeface="Segoe UI"/>
                <a:cs typeface="Segoe UI"/>
              </a:rPr>
              <a:t>the </a:t>
            </a:r>
            <a:r>
              <a:rPr sz="1600" spc="-10" dirty="0">
                <a:solidFill>
                  <a:srgbClr val="FFFFFF"/>
                </a:solidFill>
                <a:latin typeface="Segoe UI"/>
                <a:cs typeface="Segoe UI"/>
              </a:rPr>
              <a:t>date </a:t>
            </a:r>
            <a:r>
              <a:rPr sz="1600" spc="-5" dirty="0">
                <a:solidFill>
                  <a:srgbClr val="FFFFFF"/>
                </a:solidFill>
                <a:latin typeface="Segoe UI"/>
                <a:cs typeface="Segoe UI"/>
              </a:rPr>
              <a:t> when the </a:t>
            </a:r>
            <a:r>
              <a:rPr sz="1600" dirty="0">
                <a:solidFill>
                  <a:srgbClr val="FFFFFF"/>
                </a:solidFill>
                <a:latin typeface="Segoe UI"/>
                <a:cs typeface="Segoe UI"/>
              </a:rPr>
              <a:t> </a:t>
            </a:r>
            <a:r>
              <a:rPr sz="1600" spc="-5" dirty="0">
                <a:solidFill>
                  <a:srgbClr val="FFFFFF"/>
                </a:solidFill>
                <a:latin typeface="Segoe UI"/>
                <a:cs typeface="Segoe UI"/>
              </a:rPr>
              <a:t>amount </a:t>
            </a:r>
            <a:r>
              <a:rPr sz="1600" dirty="0">
                <a:solidFill>
                  <a:srgbClr val="FFFFFF"/>
                </a:solidFill>
                <a:latin typeface="Segoe UI"/>
                <a:cs typeface="Segoe UI"/>
              </a:rPr>
              <a:t> </a:t>
            </a:r>
            <a:r>
              <a:rPr sz="1600" spc="-5" dirty="0">
                <a:solidFill>
                  <a:srgbClr val="FFFFFF"/>
                </a:solidFill>
                <a:latin typeface="Segoe UI"/>
                <a:cs typeface="Segoe UI"/>
              </a:rPr>
              <a:t>added </a:t>
            </a:r>
            <a:r>
              <a:rPr sz="1600" spc="-10" dirty="0">
                <a:solidFill>
                  <a:srgbClr val="FFFFFF"/>
                </a:solidFill>
                <a:latin typeface="Segoe UI"/>
                <a:cs typeface="Segoe UI"/>
              </a:rPr>
              <a:t>to </a:t>
            </a:r>
            <a:r>
              <a:rPr sz="1600" spc="-5" dirty="0">
                <a:solidFill>
                  <a:srgbClr val="FFFFFF"/>
                </a:solidFill>
                <a:latin typeface="Segoe UI"/>
                <a:cs typeface="Segoe UI"/>
              </a:rPr>
              <a:t> the output </a:t>
            </a:r>
            <a:r>
              <a:rPr sz="1600" dirty="0">
                <a:solidFill>
                  <a:srgbClr val="FFFFFF"/>
                </a:solidFill>
                <a:latin typeface="Segoe UI"/>
                <a:cs typeface="Segoe UI"/>
              </a:rPr>
              <a:t> </a:t>
            </a:r>
            <a:r>
              <a:rPr sz="1600" spc="-5" dirty="0">
                <a:solidFill>
                  <a:srgbClr val="FFFFFF"/>
                </a:solidFill>
                <a:latin typeface="Segoe UI"/>
                <a:cs typeface="Segoe UI"/>
              </a:rPr>
              <a:t>tax </a:t>
            </a:r>
            <a:r>
              <a:rPr sz="1600" spc="-10" dirty="0">
                <a:solidFill>
                  <a:srgbClr val="FFFFFF"/>
                </a:solidFill>
                <a:latin typeface="Segoe UI"/>
                <a:cs typeface="Segoe UI"/>
              </a:rPr>
              <a:t>liability </a:t>
            </a:r>
            <a:r>
              <a:rPr sz="1600" spc="-5" dirty="0">
                <a:solidFill>
                  <a:srgbClr val="FFFFFF"/>
                </a:solidFill>
                <a:latin typeface="Segoe UI"/>
                <a:cs typeface="Segoe UI"/>
              </a:rPr>
              <a:t> is</a:t>
            </a:r>
            <a:r>
              <a:rPr sz="1600" spc="-20" dirty="0">
                <a:solidFill>
                  <a:srgbClr val="FFFFFF"/>
                </a:solidFill>
                <a:latin typeface="Segoe UI"/>
                <a:cs typeface="Segoe UI"/>
              </a:rPr>
              <a:t> </a:t>
            </a:r>
            <a:r>
              <a:rPr sz="1600" spc="-10" dirty="0">
                <a:solidFill>
                  <a:srgbClr val="FFFFFF"/>
                </a:solidFill>
                <a:latin typeface="Segoe UI"/>
                <a:cs typeface="Segoe UI"/>
              </a:rPr>
              <a:t>paid</a:t>
            </a:r>
            <a:endParaRPr sz="1600">
              <a:latin typeface="Segoe UI"/>
              <a:cs typeface="Segoe UI"/>
            </a:endParaRPr>
          </a:p>
        </p:txBody>
      </p:sp>
      <p:sp>
        <p:nvSpPr>
          <p:cNvPr id="14" name="object 14"/>
          <p:cNvSpPr/>
          <p:nvPr/>
        </p:nvSpPr>
        <p:spPr>
          <a:xfrm>
            <a:off x="7731037" y="3375008"/>
            <a:ext cx="265430" cy="309880"/>
          </a:xfrm>
          <a:custGeom>
            <a:avLst/>
            <a:gdLst/>
            <a:ahLst/>
            <a:cxnLst/>
            <a:rect l="l" t="t" r="r" b="b"/>
            <a:pathLst>
              <a:path w="265429" h="309879">
                <a:moveTo>
                  <a:pt x="132587" y="0"/>
                </a:moveTo>
                <a:lnTo>
                  <a:pt x="132587" y="61849"/>
                </a:lnTo>
                <a:lnTo>
                  <a:pt x="0" y="61849"/>
                </a:lnTo>
                <a:lnTo>
                  <a:pt x="0" y="247523"/>
                </a:lnTo>
                <a:lnTo>
                  <a:pt x="132587" y="247523"/>
                </a:lnTo>
                <a:lnTo>
                  <a:pt x="132587" y="309372"/>
                </a:lnTo>
                <a:lnTo>
                  <a:pt x="265175" y="154686"/>
                </a:lnTo>
                <a:lnTo>
                  <a:pt x="132587" y="0"/>
                </a:lnTo>
                <a:close/>
              </a:path>
            </a:pathLst>
          </a:custGeom>
          <a:solidFill>
            <a:srgbClr val="45A4EC"/>
          </a:solidFill>
        </p:spPr>
        <p:txBody>
          <a:bodyPr wrap="square" lIns="0" tIns="0" rIns="0" bIns="0" rtlCol="0"/>
          <a:lstStyle/>
          <a:p>
            <a:endParaRPr/>
          </a:p>
        </p:txBody>
      </p:sp>
      <p:sp>
        <p:nvSpPr>
          <p:cNvPr id="15" name="object 15"/>
          <p:cNvSpPr/>
          <p:nvPr/>
        </p:nvSpPr>
        <p:spPr>
          <a:xfrm>
            <a:off x="8107465" y="1607168"/>
            <a:ext cx="1251585" cy="3845560"/>
          </a:xfrm>
          <a:custGeom>
            <a:avLst/>
            <a:gdLst/>
            <a:ahLst/>
            <a:cxnLst/>
            <a:rect l="l" t="t" r="r" b="b"/>
            <a:pathLst>
              <a:path w="1251584" h="3845560">
                <a:moveTo>
                  <a:pt x="1126108" y="0"/>
                </a:moveTo>
                <a:lnTo>
                  <a:pt x="125095" y="0"/>
                </a:lnTo>
                <a:lnTo>
                  <a:pt x="76402" y="9830"/>
                </a:lnTo>
                <a:lnTo>
                  <a:pt x="36639" y="36639"/>
                </a:lnTo>
                <a:lnTo>
                  <a:pt x="9830" y="76402"/>
                </a:lnTo>
                <a:lnTo>
                  <a:pt x="0" y="125094"/>
                </a:lnTo>
                <a:lnTo>
                  <a:pt x="0" y="3719956"/>
                </a:lnTo>
                <a:lnTo>
                  <a:pt x="9830" y="3768649"/>
                </a:lnTo>
                <a:lnTo>
                  <a:pt x="36639" y="3808412"/>
                </a:lnTo>
                <a:lnTo>
                  <a:pt x="76402" y="3835221"/>
                </a:lnTo>
                <a:lnTo>
                  <a:pt x="125095" y="3845052"/>
                </a:lnTo>
                <a:lnTo>
                  <a:pt x="1126108" y="3845052"/>
                </a:lnTo>
                <a:lnTo>
                  <a:pt x="1174801" y="3835221"/>
                </a:lnTo>
                <a:lnTo>
                  <a:pt x="1214564" y="3808412"/>
                </a:lnTo>
                <a:lnTo>
                  <a:pt x="1241373" y="3768649"/>
                </a:lnTo>
                <a:lnTo>
                  <a:pt x="1251203" y="3719956"/>
                </a:lnTo>
                <a:lnTo>
                  <a:pt x="1251203" y="125094"/>
                </a:lnTo>
                <a:lnTo>
                  <a:pt x="1241373" y="76402"/>
                </a:lnTo>
                <a:lnTo>
                  <a:pt x="1214564" y="36639"/>
                </a:lnTo>
                <a:lnTo>
                  <a:pt x="1174801" y="9830"/>
                </a:lnTo>
                <a:lnTo>
                  <a:pt x="1126108" y="0"/>
                </a:lnTo>
                <a:close/>
              </a:path>
            </a:pathLst>
          </a:custGeom>
          <a:solidFill>
            <a:srgbClr val="5882DB"/>
          </a:solidFill>
        </p:spPr>
        <p:txBody>
          <a:bodyPr wrap="square" lIns="0" tIns="0" rIns="0" bIns="0" rtlCol="0"/>
          <a:lstStyle/>
          <a:p>
            <a:endParaRPr/>
          </a:p>
        </p:txBody>
      </p:sp>
      <p:sp>
        <p:nvSpPr>
          <p:cNvPr id="16" name="object 16"/>
          <p:cNvSpPr txBox="1"/>
          <p:nvPr/>
        </p:nvSpPr>
        <p:spPr>
          <a:xfrm>
            <a:off x="8192936" y="1682607"/>
            <a:ext cx="1080770" cy="3674110"/>
          </a:xfrm>
          <a:prstGeom prst="rect">
            <a:avLst/>
          </a:prstGeom>
        </p:spPr>
        <p:txBody>
          <a:bodyPr vert="horz" wrap="square" lIns="0" tIns="12700" rIns="0" bIns="0" rtlCol="0">
            <a:spAutoFit/>
          </a:bodyPr>
          <a:lstStyle/>
          <a:p>
            <a:pPr marL="12700" marR="5080" indent="-1270" algn="ctr">
              <a:lnSpc>
                <a:spcPct val="99700"/>
              </a:lnSpc>
              <a:spcBef>
                <a:spcPts val="100"/>
              </a:spcBef>
            </a:pPr>
            <a:r>
              <a:rPr sz="1600" spc="-10" dirty="0">
                <a:solidFill>
                  <a:srgbClr val="FFFFFF"/>
                </a:solidFill>
                <a:latin typeface="Segoe UI"/>
                <a:cs typeface="Segoe UI"/>
              </a:rPr>
              <a:t>Once</a:t>
            </a:r>
            <a:r>
              <a:rPr sz="1600" dirty="0">
                <a:solidFill>
                  <a:srgbClr val="FFFFFF"/>
                </a:solidFill>
                <a:latin typeface="Segoe UI"/>
                <a:cs typeface="Segoe UI"/>
              </a:rPr>
              <a:t> </a:t>
            </a:r>
            <a:r>
              <a:rPr sz="1600" spc="-5" dirty="0">
                <a:solidFill>
                  <a:srgbClr val="FFFFFF"/>
                </a:solidFill>
                <a:latin typeface="Segoe UI"/>
                <a:cs typeface="Segoe UI"/>
              </a:rPr>
              <a:t>the </a:t>
            </a:r>
            <a:r>
              <a:rPr sz="1600" dirty="0">
                <a:solidFill>
                  <a:srgbClr val="FFFFFF"/>
                </a:solidFill>
                <a:latin typeface="Segoe UI"/>
                <a:cs typeface="Segoe UI"/>
              </a:rPr>
              <a:t> </a:t>
            </a:r>
            <a:r>
              <a:rPr sz="1600" spc="-10" dirty="0">
                <a:solidFill>
                  <a:srgbClr val="FFFFFF"/>
                </a:solidFill>
                <a:latin typeface="Segoe UI"/>
                <a:cs typeface="Segoe UI"/>
              </a:rPr>
              <a:t>recipient </a:t>
            </a:r>
            <a:r>
              <a:rPr sz="1600" spc="-5" dirty="0">
                <a:solidFill>
                  <a:srgbClr val="FFFFFF"/>
                </a:solidFill>
                <a:latin typeface="Segoe UI"/>
                <a:cs typeface="Segoe UI"/>
              </a:rPr>
              <a:t> </a:t>
            </a:r>
            <a:r>
              <a:rPr sz="1600" spc="-10" dirty="0">
                <a:solidFill>
                  <a:srgbClr val="FFFFFF"/>
                </a:solidFill>
                <a:latin typeface="Segoe UI"/>
                <a:cs typeface="Segoe UI"/>
              </a:rPr>
              <a:t>makes </a:t>
            </a:r>
            <a:r>
              <a:rPr sz="1600" spc="-5" dirty="0">
                <a:solidFill>
                  <a:srgbClr val="FFFFFF"/>
                </a:solidFill>
                <a:latin typeface="Segoe UI"/>
                <a:cs typeface="Segoe UI"/>
              </a:rPr>
              <a:t>the </a:t>
            </a:r>
            <a:r>
              <a:rPr sz="1600" dirty="0">
                <a:solidFill>
                  <a:srgbClr val="FFFFFF"/>
                </a:solidFill>
                <a:latin typeface="Segoe UI"/>
                <a:cs typeface="Segoe UI"/>
              </a:rPr>
              <a:t> </a:t>
            </a:r>
            <a:r>
              <a:rPr sz="1600" spc="-10" dirty="0">
                <a:solidFill>
                  <a:srgbClr val="FFFFFF"/>
                </a:solidFill>
                <a:latin typeface="Segoe UI"/>
                <a:cs typeface="Segoe UI"/>
              </a:rPr>
              <a:t>payment </a:t>
            </a:r>
            <a:r>
              <a:rPr sz="1600" spc="-15" dirty="0">
                <a:solidFill>
                  <a:srgbClr val="FFFFFF"/>
                </a:solidFill>
                <a:latin typeface="Segoe UI"/>
                <a:cs typeface="Segoe UI"/>
              </a:rPr>
              <a:t>of </a:t>
            </a:r>
            <a:r>
              <a:rPr sz="1600" spc="-425" dirty="0">
                <a:solidFill>
                  <a:srgbClr val="FFFFFF"/>
                </a:solidFill>
                <a:latin typeface="Segoe UI"/>
                <a:cs typeface="Segoe UI"/>
              </a:rPr>
              <a:t> </a:t>
            </a:r>
            <a:r>
              <a:rPr sz="1600" spc="-10" dirty="0">
                <a:solidFill>
                  <a:srgbClr val="FFFFFF"/>
                </a:solidFill>
                <a:latin typeface="Segoe UI"/>
                <a:cs typeface="Segoe UI"/>
              </a:rPr>
              <a:t>value </a:t>
            </a:r>
            <a:r>
              <a:rPr sz="1600" spc="-20" dirty="0">
                <a:solidFill>
                  <a:srgbClr val="FFFFFF"/>
                </a:solidFill>
                <a:latin typeface="Segoe UI"/>
                <a:cs typeface="Segoe UI"/>
              </a:rPr>
              <a:t>of </a:t>
            </a:r>
            <a:r>
              <a:rPr sz="1600" spc="-15" dirty="0">
                <a:solidFill>
                  <a:srgbClr val="FFFFFF"/>
                </a:solidFill>
                <a:latin typeface="Segoe UI"/>
                <a:cs typeface="Segoe UI"/>
              </a:rPr>
              <a:t> </a:t>
            </a:r>
            <a:r>
              <a:rPr sz="1600" spc="-5" dirty="0">
                <a:solidFill>
                  <a:srgbClr val="FFFFFF"/>
                </a:solidFill>
                <a:latin typeface="Segoe UI"/>
                <a:cs typeface="Segoe UI"/>
              </a:rPr>
              <a:t>goods </a:t>
            </a:r>
            <a:r>
              <a:rPr sz="1600" dirty="0">
                <a:solidFill>
                  <a:srgbClr val="FFFFFF"/>
                </a:solidFill>
                <a:latin typeface="Segoe UI"/>
                <a:cs typeface="Segoe UI"/>
              </a:rPr>
              <a:t> </a:t>
            </a:r>
            <a:r>
              <a:rPr sz="1600" spc="-5" dirty="0">
                <a:solidFill>
                  <a:srgbClr val="FFFFFF"/>
                </a:solidFill>
                <a:latin typeface="Segoe UI"/>
                <a:cs typeface="Segoe UI"/>
              </a:rPr>
              <a:t>and/or </a:t>
            </a:r>
            <a:r>
              <a:rPr sz="1600" dirty="0">
                <a:solidFill>
                  <a:srgbClr val="FFFFFF"/>
                </a:solidFill>
                <a:latin typeface="Segoe UI"/>
                <a:cs typeface="Segoe UI"/>
              </a:rPr>
              <a:t> services </a:t>
            </a:r>
            <a:r>
              <a:rPr sz="1600" spc="5" dirty="0">
                <a:solidFill>
                  <a:srgbClr val="FFFFFF"/>
                </a:solidFill>
                <a:latin typeface="Segoe UI"/>
                <a:cs typeface="Segoe UI"/>
              </a:rPr>
              <a:t> </a:t>
            </a:r>
            <a:r>
              <a:rPr sz="1600" spc="-5" dirty="0">
                <a:solidFill>
                  <a:srgbClr val="FFFFFF"/>
                </a:solidFill>
                <a:latin typeface="Segoe UI"/>
                <a:cs typeface="Segoe UI"/>
              </a:rPr>
              <a:t>along with </a:t>
            </a:r>
            <a:r>
              <a:rPr sz="1600" dirty="0">
                <a:solidFill>
                  <a:srgbClr val="FFFFFF"/>
                </a:solidFill>
                <a:latin typeface="Segoe UI"/>
                <a:cs typeface="Segoe UI"/>
              </a:rPr>
              <a:t> </a:t>
            </a:r>
            <a:r>
              <a:rPr sz="1600" spc="-5" dirty="0">
                <a:solidFill>
                  <a:srgbClr val="FFFFFF"/>
                </a:solidFill>
                <a:latin typeface="Segoe UI"/>
                <a:cs typeface="Segoe UI"/>
              </a:rPr>
              <a:t>tax, he </a:t>
            </a:r>
            <a:r>
              <a:rPr sz="1600" spc="-10" dirty="0">
                <a:solidFill>
                  <a:srgbClr val="FFFFFF"/>
                </a:solidFill>
                <a:latin typeface="Segoe UI"/>
                <a:cs typeface="Segoe UI"/>
              </a:rPr>
              <a:t>will </a:t>
            </a:r>
            <a:r>
              <a:rPr sz="1600" spc="-5" dirty="0">
                <a:solidFill>
                  <a:srgbClr val="FFFFFF"/>
                </a:solidFill>
                <a:latin typeface="Segoe UI"/>
                <a:cs typeface="Segoe UI"/>
              </a:rPr>
              <a:t> be entitled </a:t>
            </a:r>
            <a:r>
              <a:rPr sz="1600" dirty="0">
                <a:solidFill>
                  <a:srgbClr val="FFFFFF"/>
                </a:solidFill>
                <a:latin typeface="Segoe UI"/>
                <a:cs typeface="Segoe UI"/>
              </a:rPr>
              <a:t> </a:t>
            </a:r>
            <a:r>
              <a:rPr sz="1600" spc="-10" dirty="0">
                <a:solidFill>
                  <a:srgbClr val="FFFFFF"/>
                </a:solidFill>
                <a:latin typeface="Segoe UI"/>
                <a:cs typeface="Segoe UI"/>
              </a:rPr>
              <a:t>to </a:t>
            </a:r>
            <a:r>
              <a:rPr sz="1600" spc="-5" dirty="0">
                <a:solidFill>
                  <a:srgbClr val="FFFFFF"/>
                </a:solidFill>
                <a:latin typeface="Segoe UI"/>
                <a:cs typeface="Segoe UI"/>
              </a:rPr>
              <a:t>avail the </a:t>
            </a:r>
            <a:r>
              <a:rPr sz="1600" dirty="0">
                <a:solidFill>
                  <a:srgbClr val="FFFFFF"/>
                </a:solidFill>
                <a:latin typeface="Segoe UI"/>
                <a:cs typeface="Segoe UI"/>
              </a:rPr>
              <a:t> </a:t>
            </a:r>
            <a:r>
              <a:rPr sz="1600" spc="-10" dirty="0">
                <a:solidFill>
                  <a:srgbClr val="FFFFFF"/>
                </a:solidFill>
                <a:latin typeface="Segoe UI"/>
                <a:cs typeface="Segoe UI"/>
              </a:rPr>
              <a:t>credit</a:t>
            </a:r>
            <a:r>
              <a:rPr sz="1600" spc="-55" dirty="0">
                <a:solidFill>
                  <a:srgbClr val="FFFFFF"/>
                </a:solidFill>
                <a:latin typeface="Segoe UI"/>
                <a:cs typeface="Segoe UI"/>
              </a:rPr>
              <a:t> </a:t>
            </a:r>
            <a:r>
              <a:rPr sz="1600" spc="-5" dirty="0">
                <a:solidFill>
                  <a:srgbClr val="FFFFFF"/>
                </a:solidFill>
                <a:latin typeface="Segoe UI"/>
                <a:cs typeface="Segoe UI"/>
              </a:rPr>
              <a:t>again </a:t>
            </a:r>
            <a:r>
              <a:rPr sz="1600" spc="-425" dirty="0">
                <a:solidFill>
                  <a:srgbClr val="FFFFFF"/>
                </a:solidFill>
                <a:latin typeface="Segoe UI"/>
                <a:cs typeface="Segoe UI"/>
              </a:rPr>
              <a:t> </a:t>
            </a:r>
            <a:r>
              <a:rPr sz="1600" spc="-5" dirty="0">
                <a:solidFill>
                  <a:srgbClr val="FFFFFF"/>
                </a:solidFill>
                <a:latin typeface="Segoe UI"/>
                <a:cs typeface="Segoe UI"/>
              </a:rPr>
              <a:t>without</a:t>
            </a:r>
            <a:r>
              <a:rPr sz="1600" spc="-60" dirty="0">
                <a:solidFill>
                  <a:srgbClr val="FFFFFF"/>
                </a:solidFill>
                <a:latin typeface="Segoe UI"/>
                <a:cs typeface="Segoe UI"/>
              </a:rPr>
              <a:t> </a:t>
            </a:r>
            <a:r>
              <a:rPr sz="1600" spc="-5" dirty="0">
                <a:solidFill>
                  <a:srgbClr val="FFFFFF"/>
                </a:solidFill>
                <a:latin typeface="Segoe UI"/>
                <a:cs typeface="Segoe UI"/>
              </a:rPr>
              <a:t>any </a:t>
            </a:r>
            <a:r>
              <a:rPr sz="1600" spc="-420" dirty="0">
                <a:solidFill>
                  <a:srgbClr val="FFFFFF"/>
                </a:solidFill>
                <a:latin typeface="Segoe UI"/>
                <a:cs typeface="Segoe UI"/>
              </a:rPr>
              <a:t> </a:t>
            </a:r>
            <a:r>
              <a:rPr sz="1600" spc="-5" dirty="0">
                <a:solidFill>
                  <a:srgbClr val="FFFFFF"/>
                </a:solidFill>
                <a:latin typeface="Segoe UI"/>
                <a:cs typeface="Segoe UI"/>
              </a:rPr>
              <a:t>time </a:t>
            </a:r>
            <a:r>
              <a:rPr sz="1600" spc="-10" dirty="0">
                <a:solidFill>
                  <a:srgbClr val="FFFFFF"/>
                </a:solidFill>
                <a:latin typeface="Segoe UI"/>
                <a:cs typeface="Segoe UI"/>
              </a:rPr>
              <a:t>limit</a:t>
            </a:r>
            <a:endParaRPr sz="1600">
              <a:latin typeface="Segoe UI"/>
              <a:cs typeface="Segoe UI"/>
            </a:endParaRPr>
          </a:p>
        </p:txBody>
      </p:sp>
      <p:sp>
        <p:nvSpPr>
          <p:cNvPr id="17" name="object 17"/>
          <p:cNvSpPr/>
          <p:nvPr/>
        </p:nvSpPr>
        <p:spPr>
          <a:xfrm>
            <a:off x="9483637" y="3375008"/>
            <a:ext cx="265430" cy="309880"/>
          </a:xfrm>
          <a:custGeom>
            <a:avLst/>
            <a:gdLst/>
            <a:ahLst/>
            <a:cxnLst/>
            <a:rect l="l" t="t" r="r" b="b"/>
            <a:pathLst>
              <a:path w="265429" h="309879">
                <a:moveTo>
                  <a:pt x="132587" y="0"/>
                </a:moveTo>
                <a:lnTo>
                  <a:pt x="132587" y="61849"/>
                </a:lnTo>
                <a:lnTo>
                  <a:pt x="0" y="61849"/>
                </a:lnTo>
                <a:lnTo>
                  <a:pt x="0" y="247523"/>
                </a:lnTo>
                <a:lnTo>
                  <a:pt x="132587" y="247523"/>
                </a:lnTo>
                <a:lnTo>
                  <a:pt x="132587" y="309372"/>
                </a:lnTo>
                <a:lnTo>
                  <a:pt x="265175" y="154686"/>
                </a:lnTo>
                <a:lnTo>
                  <a:pt x="132587" y="0"/>
                </a:lnTo>
                <a:close/>
              </a:path>
            </a:pathLst>
          </a:custGeom>
          <a:solidFill>
            <a:srgbClr val="5882DB"/>
          </a:solidFill>
        </p:spPr>
        <p:txBody>
          <a:bodyPr wrap="square" lIns="0" tIns="0" rIns="0" bIns="0" rtlCol="0"/>
          <a:lstStyle/>
          <a:p>
            <a:endParaRPr/>
          </a:p>
        </p:txBody>
      </p:sp>
      <p:sp>
        <p:nvSpPr>
          <p:cNvPr id="18" name="object 18"/>
          <p:cNvSpPr/>
          <p:nvPr/>
        </p:nvSpPr>
        <p:spPr>
          <a:xfrm>
            <a:off x="9858541" y="1607168"/>
            <a:ext cx="1251585" cy="3845560"/>
          </a:xfrm>
          <a:custGeom>
            <a:avLst/>
            <a:gdLst/>
            <a:ahLst/>
            <a:cxnLst/>
            <a:rect l="l" t="t" r="r" b="b"/>
            <a:pathLst>
              <a:path w="1251584" h="3845560">
                <a:moveTo>
                  <a:pt x="1126108" y="0"/>
                </a:moveTo>
                <a:lnTo>
                  <a:pt x="125095" y="0"/>
                </a:lnTo>
                <a:lnTo>
                  <a:pt x="76402" y="9830"/>
                </a:lnTo>
                <a:lnTo>
                  <a:pt x="36639" y="36639"/>
                </a:lnTo>
                <a:lnTo>
                  <a:pt x="9830" y="76402"/>
                </a:lnTo>
                <a:lnTo>
                  <a:pt x="0" y="125094"/>
                </a:lnTo>
                <a:lnTo>
                  <a:pt x="0" y="3719956"/>
                </a:lnTo>
                <a:lnTo>
                  <a:pt x="9830" y="3768649"/>
                </a:lnTo>
                <a:lnTo>
                  <a:pt x="36639" y="3808412"/>
                </a:lnTo>
                <a:lnTo>
                  <a:pt x="76402" y="3835221"/>
                </a:lnTo>
                <a:lnTo>
                  <a:pt x="125095" y="3845052"/>
                </a:lnTo>
                <a:lnTo>
                  <a:pt x="1126108" y="3845052"/>
                </a:lnTo>
                <a:lnTo>
                  <a:pt x="1174801" y="3835221"/>
                </a:lnTo>
                <a:lnTo>
                  <a:pt x="1214564" y="3808412"/>
                </a:lnTo>
                <a:lnTo>
                  <a:pt x="1241373" y="3768649"/>
                </a:lnTo>
                <a:lnTo>
                  <a:pt x="1251203" y="3719956"/>
                </a:lnTo>
                <a:lnTo>
                  <a:pt x="1251203" y="125094"/>
                </a:lnTo>
                <a:lnTo>
                  <a:pt x="1241373" y="76402"/>
                </a:lnTo>
                <a:lnTo>
                  <a:pt x="1214564" y="36639"/>
                </a:lnTo>
                <a:lnTo>
                  <a:pt x="1174801" y="9830"/>
                </a:lnTo>
                <a:lnTo>
                  <a:pt x="1126108" y="0"/>
                </a:lnTo>
                <a:close/>
              </a:path>
            </a:pathLst>
          </a:custGeom>
          <a:solidFill>
            <a:srgbClr val="9B56D2"/>
          </a:solidFill>
        </p:spPr>
        <p:txBody>
          <a:bodyPr wrap="square" lIns="0" tIns="0" rIns="0" bIns="0" rtlCol="0"/>
          <a:lstStyle/>
          <a:p>
            <a:endParaRPr/>
          </a:p>
        </p:txBody>
      </p:sp>
      <p:sp>
        <p:nvSpPr>
          <p:cNvPr id="19" name="object 19"/>
          <p:cNvSpPr txBox="1"/>
          <p:nvPr/>
        </p:nvSpPr>
        <p:spPr>
          <a:xfrm>
            <a:off x="9987320" y="2412221"/>
            <a:ext cx="995680" cy="2215515"/>
          </a:xfrm>
          <a:prstGeom prst="rect">
            <a:avLst/>
          </a:prstGeom>
        </p:spPr>
        <p:txBody>
          <a:bodyPr vert="horz" wrap="square" lIns="0" tIns="12700" rIns="0" bIns="0" rtlCol="0">
            <a:spAutoFit/>
          </a:bodyPr>
          <a:lstStyle/>
          <a:p>
            <a:pPr marL="12700" marR="5080" indent="-1270" algn="ctr">
              <a:lnSpc>
                <a:spcPct val="99800"/>
              </a:lnSpc>
              <a:spcBef>
                <a:spcPts val="100"/>
              </a:spcBef>
            </a:pPr>
            <a:r>
              <a:rPr sz="1600" spc="-5" dirty="0">
                <a:solidFill>
                  <a:srgbClr val="FFFFFF"/>
                </a:solidFill>
                <a:latin typeface="Segoe UI"/>
                <a:cs typeface="Segoe UI"/>
              </a:rPr>
              <a:t>In case </a:t>
            </a:r>
            <a:r>
              <a:rPr sz="1600" dirty="0">
                <a:solidFill>
                  <a:srgbClr val="FFFFFF"/>
                </a:solidFill>
                <a:latin typeface="Segoe UI"/>
                <a:cs typeface="Segoe UI"/>
              </a:rPr>
              <a:t> part- </a:t>
            </a:r>
            <a:r>
              <a:rPr sz="1600" spc="5" dirty="0">
                <a:solidFill>
                  <a:srgbClr val="FFFFFF"/>
                </a:solidFill>
                <a:latin typeface="Segoe UI"/>
                <a:cs typeface="Segoe UI"/>
              </a:rPr>
              <a:t> </a:t>
            </a:r>
            <a:r>
              <a:rPr sz="1600" spc="-10" dirty="0">
                <a:solidFill>
                  <a:srgbClr val="FFFFFF"/>
                </a:solidFill>
                <a:latin typeface="Segoe UI"/>
                <a:cs typeface="Segoe UI"/>
              </a:rPr>
              <a:t>payment </a:t>
            </a:r>
            <a:r>
              <a:rPr sz="1600" spc="-5" dirty="0">
                <a:solidFill>
                  <a:srgbClr val="FFFFFF"/>
                </a:solidFill>
                <a:latin typeface="Segoe UI"/>
                <a:cs typeface="Segoe UI"/>
              </a:rPr>
              <a:t> has been </a:t>
            </a:r>
            <a:r>
              <a:rPr sz="1600" dirty="0">
                <a:solidFill>
                  <a:srgbClr val="FFFFFF"/>
                </a:solidFill>
                <a:latin typeface="Segoe UI"/>
                <a:cs typeface="Segoe UI"/>
              </a:rPr>
              <a:t> </a:t>
            </a:r>
            <a:r>
              <a:rPr sz="1600" spc="-5" dirty="0">
                <a:solidFill>
                  <a:srgbClr val="FFFFFF"/>
                </a:solidFill>
                <a:latin typeface="Segoe UI"/>
                <a:cs typeface="Segoe UI"/>
              </a:rPr>
              <a:t>made, </a:t>
            </a:r>
            <a:r>
              <a:rPr sz="1600" dirty="0">
                <a:solidFill>
                  <a:srgbClr val="FFFFFF"/>
                </a:solidFill>
                <a:latin typeface="Segoe UI"/>
                <a:cs typeface="Segoe UI"/>
              </a:rPr>
              <a:t> </a:t>
            </a:r>
            <a:r>
              <a:rPr sz="1600" spc="-5" dirty="0">
                <a:solidFill>
                  <a:srgbClr val="FFFFFF"/>
                </a:solidFill>
                <a:latin typeface="Segoe UI"/>
                <a:cs typeface="Segoe UI"/>
              </a:rPr>
              <a:t>p</a:t>
            </a:r>
            <a:r>
              <a:rPr sz="1600" spc="-40" dirty="0">
                <a:solidFill>
                  <a:srgbClr val="FFFFFF"/>
                </a:solidFill>
                <a:latin typeface="Segoe UI"/>
                <a:cs typeface="Segoe UI"/>
              </a:rPr>
              <a:t>r</a:t>
            </a:r>
            <a:r>
              <a:rPr sz="1600" spc="-5" dirty="0">
                <a:solidFill>
                  <a:srgbClr val="FFFFFF"/>
                </a:solidFill>
                <a:latin typeface="Segoe UI"/>
                <a:cs typeface="Segoe UI"/>
              </a:rPr>
              <a:t>opo</a:t>
            </a:r>
            <a:r>
              <a:rPr sz="1600" spc="35" dirty="0">
                <a:solidFill>
                  <a:srgbClr val="FFFFFF"/>
                </a:solidFill>
                <a:latin typeface="Segoe UI"/>
                <a:cs typeface="Segoe UI"/>
              </a:rPr>
              <a:t>r</a:t>
            </a:r>
            <a:r>
              <a:rPr sz="1600" spc="-5" dirty="0">
                <a:solidFill>
                  <a:srgbClr val="FFFFFF"/>
                </a:solidFill>
                <a:latin typeface="Segoe UI"/>
                <a:cs typeface="Segoe UI"/>
              </a:rPr>
              <a:t>tion  </a:t>
            </a:r>
            <a:r>
              <a:rPr sz="1600" spc="-10" dirty="0">
                <a:solidFill>
                  <a:srgbClr val="FFFFFF"/>
                </a:solidFill>
                <a:latin typeface="Segoe UI"/>
                <a:cs typeface="Segoe UI"/>
              </a:rPr>
              <a:t>ate credit </a:t>
            </a:r>
            <a:r>
              <a:rPr sz="1600" spc="-5" dirty="0">
                <a:solidFill>
                  <a:srgbClr val="FFFFFF"/>
                </a:solidFill>
                <a:latin typeface="Segoe UI"/>
                <a:cs typeface="Segoe UI"/>
              </a:rPr>
              <a:t> would be </a:t>
            </a:r>
            <a:r>
              <a:rPr sz="1600" dirty="0">
                <a:solidFill>
                  <a:srgbClr val="FFFFFF"/>
                </a:solidFill>
                <a:latin typeface="Segoe UI"/>
                <a:cs typeface="Segoe UI"/>
              </a:rPr>
              <a:t> </a:t>
            </a:r>
            <a:r>
              <a:rPr sz="1600" spc="-5" dirty="0">
                <a:solidFill>
                  <a:srgbClr val="FFFFFF"/>
                </a:solidFill>
                <a:latin typeface="Segoe UI"/>
                <a:cs typeface="Segoe UI"/>
              </a:rPr>
              <a:t>allowed</a:t>
            </a:r>
            <a:endParaRPr sz="1600">
              <a:latin typeface="Segoe UI"/>
              <a:cs typeface="Segoe UI"/>
            </a:endParaRPr>
          </a:p>
        </p:txBody>
      </p:sp>
      <p:grpSp>
        <p:nvGrpSpPr>
          <p:cNvPr id="20" name="object 20"/>
          <p:cNvGrpSpPr/>
          <p:nvPr/>
        </p:nvGrpSpPr>
        <p:grpSpPr>
          <a:xfrm>
            <a:off x="2383068" y="5871067"/>
            <a:ext cx="7536815" cy="544830"/>
            <a:chOff x="2317750" y="5583682"/>
            <a:chExt cx="7536815" cy="544830"/>
          </a:xfrm>
        </p:grpSpPr>
        <p:sp>
          <p:nvSpPr>
            <p:cNvPr id="21" name="object 21"/>
            <p:cNvSpPr/>
            <p:nvPr/>
          </p:nvSpPr>
          <p:spPr>
            <a:xfrm>
              <a:off x="2324100" y="5590032"/>
              <a:ext cx="7524115" cy="532130"/>
            </a:xfrm>
            <a:custGeom>
              <a:avLst/>
              <a:gdLst/>
              <a:ahLst/>
              <a:cxnLst/>
              <a:rect l="l" t="t" r="r" b="b"/>
              <a:pathLst>
                <a:path w="7524115" h="532129">
                  <a:moveTo>
                    <a:pt x="7435342" y="0"/>
                  </a:moveTo>
                  <a:lnTo>
                    <a:pt x="0" y="0"/>
                  </a:lnTo>
                  <a:lnTo>
                    <a:pt x="0" y="443230"/>
                  </a:lnTo>
                  <a:lnTo>
                    <a:pt x="88645" y="531876"/>
                  </a:lnTo>
                  <a:lnTo>
                    <a:pt x="7523988" y="531876"/>
                  </a:lnTo>
                  <a:lnTo>
                    <a:pt x="7523988" y="88646"/>
                  </a:lnTo>
                  <a:lnTo>
                    <a:pt x="7435342" y="0"/>
                  </a:lnTo>
                  <a:close/>
                </a:path>
              </a:pathLst>
            </a:custGeom>
            <a:solidFill>
              <a:srgbClr val="4F1F76"/>
            </a:solidFill>
          </p:spPr>
          <p:txBody>
            <a:bodyPr wrap="square" lIns="0" tIns="0" rIns="0" bIns="0" rtlCol="0"/>
            <a:lstStyle/>
            <a:p>
              <a:endParaRPr/>
            </a:p>
          </p:txBody>
        </p:sp>
        <p:sp>
          <p:nvSpPr>
            <p:cNvPr id="22" name="object 22"/>
            <p:cNvSpPr/>
            <p:nvPr/>
          </p:nvSpPr>
          <p:spPr>
            <a:xfrm>
              <a:off x="2324100" y="5590032"/>
              <a:ext cx="7524115" cy="532130"/>
            </a:xfrm>
            <a:custGeom>
              <a:avLst/>
              <a:gdLst/>
              <a:ahLst/>
              <a:cxnLst/>
              <a:rect l="l" t="t" r="r" b="b"/>
              <a:pathLst>
                <a:path w="7524115" h="532129">
                  <a:moveTo>
                    <a:pt x="0" y="0"/>
                  </a:moveTo>
                  <a:lnTo>
                    <a:pt x="7435342" y="0"/>
                  </a:lnTo>
                  <a:lnTo>
                    <a:pt x="7523988" y="88646"/>
                  </a:lnTo>
                  <a:lnTo>
                    <a:pt x="7523988" y="531876"/>
                  </a:lnTo>
                  <a:lnTo>
                    <a:pt x="88645" y="531876"/>
                  </a:lnTo>
                  <a:lnTo>
                    <a:pt x="0" y="443230"/>
                  </a:lnTo>
                  <a:lnTo>
                    <a:pt x="0" y="0"/>
                  </a:lnTo>
                  <a:close/>
                </a:path>
              </a:pathLst>
            </a:custGeom>
            <a:ln w="12699">
              <a:solidFill>
                <a:srgbClr val="92278F"/>
              </a:solidFill>
            </a:ln>
          </p:spPr>
          <p:txBody>
            <a:bodyPr wrap="square" lIns="0" tIns="0" rIns="0" bIns="0" rtlCol="0"/>
            <a:lstStyle/>
            <a:p>
              <a:endParaRPr/>
            </a:p>
          </p:txBody>
        </p:sp>
      </p:grpSp>
      <p:sp>
        <p:nvSpPr>
          <p:cNvPr id="23" name="object 23"/>
          <p:cNvSpPr txBox="1"/>
          <p:nvPr/>
        </p:nvSpPr>
        <p:spPr>
          <a:xfrm>
            <a:off x="2512988" y="5988770"/>
            <a:ext cx="6630670"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Segoe UI"/>
                <a:cs typeface="Segoe UI"/>
              </a:rPr>
              <a:t>Exception </a:t>
            </a:r>
            <a:r>
              <a:rPr sz="1800" dirty="0">
                <a:solidFill>
                  <a:srgbClr val="FFFFFF"/>
                </a:solidFill>
                <a:latin typeface="Segoe UI"/>
                <a:cs typeface="Segoe UI"/>
              </a:rPr>
              <a:t>-</a:t>
            </a:r>
            <a:r>
              <a:rPr sz="1800" spc="-5" dirty="0">
                <a:solidFill>
                  <a:srgbClr val="FFFFFF"/>
                </a:solidFill>
                <a:latin typeface="Segoe UI"/>
                <a:cs typeface="Segoe UI"/>
              </a:rPr>
              <a:t> Supplies</a:t>
            </a:r>
            <a:r>
              <a:rPr sz="1800" spc="15" dirty="0">
                <a:solidFill>
                  <a:srgbClr val="FFFFFF"/>
                </a:solidFill>
                <a:latin typeface="Segoe UI"/>
                <a:cs typeface="Segoe UI"/>
              </a:rPr>
              <a:t> </a:t>
            </a:r>
            <a:r>
              <a:rPr sz="1800" dirty="0">
                <a:solidFill>
                  <a:srgbClr val="FFFFFF"/>
                </a:solidFill>
                <a:latin typeface="Segoe UI"/>
                <a:cs typeface="Segoe UI"/>
              </a:rPr>
              <a:t>on</a:t>
            </a:r>
            <a:r>
              <a:rPr sz="1800" spc="-15" dirty="0">
                <a:solidFill>
                  <a:srgbClr val="FFFFFF"/>
                </a:solidFill>
                <a:latin typeface="Segoe UI"/>
                <a:cs typeface="Segoe UI"/>
              </a:rPr>
              <a:t> </a:t>
            </a:r>
            <a:r>
              <a:rPr sz="1800" spc="-5" dirty="0">
                <a:solidFill>
                  <a:srgbClr val="FFFFFF"/>
                </a:solidFill>
                <a:latin typeface="Segoe UI"/>
                <a:cs typeface="Segoe UI"/>
              </a:rPr>
              <a:t>which</a:t>
            </a:r>
            <a:r>
              <a:rPr sz="1800" spc="-15" dirty="0">
                <a:solidFill>
                  <a:srgbClr val="FFFFFF"/>
                </a:solidFill>
                <a:latin typeface="Segoe UI"/>
                <a:cs typeface="Segoe UI"/>
              </a:rPr>
              <a:t> </a:t>
            </a:r>
            <a:r>
              <a:rPr sz="1800" dirty="0">
                <a:solidFill>
                  <a:srgbClr val="FFFFFF"/>
                </a:solidFill>
                <a:latin typeface="Segoe UI"/>
                <a:cs typeface="Segoe UI"/>
              </a:rPr>
              <a:t>tax </a:t>
            </a:r>
            <a:r>
              <a:rPr sz="1800" spc="-5" dirty="0">
                <a:solidFill>
                  <a:srgbClr val="FFFFFF"/>
                </a:solidFill>
                <a:latin typeface="Segoe UI"/>
                <a:cs typeface="Segoe UI"/>
              </a:rPr>
              <a:t>is</a:t>
            </a:r>
            <a:r>
              <a:rPr sz="1800" dirty="0">
                <a:solidFill>
                  <a:srgbClr val="FFFFFF"/>
                </a:solidFill>
                <a:latin typeface="Segoe UI"/>
                <a:cs typeface="Segoe UI"/>
              </a:rPr>
              <a:t> </a:t>
            </a:r>
            <a:r>
              <a:rPr sz="1800" spc="-10" dirty="0">
                <a:solidFill>
                  <a:srgbClr val="FFFFFF"/>
                </a:solidFill>
                <a:latin typeface="Segoe UI"/>
                <a:cs typeface="Segoe UI"/>
              </a:rPr>
              <a:t>payable</a:t>
            </a:r>
            <a:r>
              <a:rPr sz="1800" spc="-5" dirty="0">
                <a:solidFill>
                  <a:srgbClr val="FFFFFF"/>
                </a:solidFill>
                <a:latin typeface="Segoe UI"/>
                <a:cs typeface="Segoe UI"/>
              </a:rPr>
              <a:t> under</a:t>
            </a:r>
            <a:r>
              <a:rPr sz="1800" spc="-10" dirty="0">
                <a:solidFill>
                  <a:srgbClr val="FFFFFF"/>
                </a:solidFill>
                <a:latin typeface="Segoe UI"/>
                <a:cs typeface="Segoe UI"/>
              </a:rPr>
              <a:t> reverse</a:t>
            </a:r>
            <a:r>
              <a:rPr sz="1800" spc="-5" dirty="0">
                <a:solidFill>
                  <a:srgbClr val="FFFFFF"/>
                </a:solidFill>
                <a:latin typeface="Segoe UI"/>
                <a:cs typeface="Segoe UI"/>
              </a:rPr>
              <a:t> </a:t>
            </a:r>
            <a:r>
              <a:rPr sz="1800" spc="-10" dirty="0">
                <a:solidFill>
                  <a:srgbClr val="FFFFFF"/>
                </a:solidFill>
                <a:latin typeface="Segoe UI"/>
                <a:cs typeface="Segoe UI"/>
              </a:rPr>
              <a:t>charge</a:t>
            </a:r>
            <a:endParaRPr sz="1800">
              <a:latin typeface="Segoe UI"/>
              <a:cs typeface="Segoe UI"/>
            </a:endParaRPr>
          </a:p>
        </p:txBody>
      </p:sp>
    </p:spTree>
    <p:extLst>
      <p:ext uri="{BB962C8B-B14F-4D97-AF65-F5344CB8AC3E}">
        <p14:creationId xmlns:p14="http://schemas.microsoft.com/office/powerpoint/2010/main" val="220952882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5AE3FE-D9E9-46E7-C389-EA2E9E764406}"/>
              </a:ext>
            </a:extLst>
          </p:cNvPr>
          <p:cNvSpPr txBox="1">
            <a:spLocks/>
          </p:cNvSpPr>
          <p:nvPr/>
        </p:nvSpPr>
        <p:spPr>
          <a:xfrm>
            <a:off x="26126" y="718454"/>
            <a:ext cx="12191999" cy="48332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u="sng" dirty="0">
                <a:solidFill>
                  <a:srgbClr val="002060"/>
                </a:solidFill>
                <a:latin typeface="Bahnschrift SemiBold" panose="020B0502040204020203" pitchFamily="34" charset="0"/>
                <a:cs typeface="Times New Roman" panose="02020603050405020304" pitchFamily="18" charset="0"/>
              </a:rPr>
              <a:t>Why File Returns ?</a:t>
            </a:r>
          </a:p>
        </p:txBody>
      </p:sp>
      <p:sp>
        <p:nvSpPr>
          <p:cNvPr id="5" name="Content Placeholder 2">
            <a:extLst>
              <a:ext uri="{FF2B5EF4-FFF2-40B4-BE49-F238E27FC236}">
                <a16:creationId xmlns:a16="http://schemas.microsoft.com/office/drawing/2014/main" id="{5874ED39-A6F6-A85A-5EAC-639D5227BFF3}"/>
              </a:ext>
            </a:extLst>
          </p:cNvPr>
          <p:cNvSpPr txBox="1">
            <a:spLocks/>
          </p:cNvSpPr>
          <p:nvPr/>
        </p:nvSpPr>
        <p:spPr>
          <a:xfrm>
            <a:off x="1136468" y="1789612"/>
            <a:ext cx="10776857" cy="3592285"/>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a:buNone/>
            </a:pPr>
            <a:endParaRPr lang="en-US" sz="2000" dirty="0" smtClean="0"/>
          </a:p>
          <a:p>
            <a:pPr eaLnBrk="0">
              <a:lnSpc>
                <a:spcPct val="150000"/>
              </a:lnSpc>
            </a:pPr>
            <a:r>
              <a:rPr lang="en-US" sz="2900" dirty="0" smtClean="0">
                <a:latin typeface="Bahnschrift SemiBold" panose="020B0502040204020203" pitchFamily="34" charset="0"/>
              </a:rPr>
              <a:t>Mode </a:t>
            </a:r>
            <a:r>
              <a:rPr lang="en-US" sz="2900" dirty="0">
                <a:latin typeface="Bahnschrift SemiBold" panose="020B0502040204020203" pitchFamily="34" charset="0"/>
              </a:rPr>
              <a:t>for transfer of information to tax administration</a:t>
            </a:r>
          </a:p>
          <a:p>
            <a:pPr eaLnBrk="0">
              <a:lnSpc>
                <a:spcPct val="150000"/>
              </a:lnSpc>
            </a:pPr>
            <a:r>
              <a:rPr lang="en-US" sz="2900" dirty="0">
                <a:latin typeface="Bahnschrift SemiBold" panose="020B0502040204020203" pitchFamily="34" charset="0"/>
              </a:rPr>
              <a:t>To declare tax liability for a given period</a:t>
            </a:r>
          </a:p>
          <a:p>
            <a:pPr eaLnBrk="0">
              <a:lnSpc>
                <a:spcPct val="150000"/>
              </a:lnSpc>
            </a:pPr>
            <a:r>
              <a:rPr lang="en-US" sz="2900" dirty="0">
                <a:latin typeface="Bahnschrift SemiBold" panose="020B0502040204020203" pitchFamily="34" charset="0"/>
              </a:rPr>
              <a:t>Furnish details about the taxes paid in accordance with that return</a:t>
            </a:r>
          </a:p>
          <a:p>
            <a:pPr eaLnBrk="0">
              <a:lnSpc>
                <a:spcPct val="150000"/>
              </a:lnSpc>
            </a:pPr>
            <a:r>
              <a:rPr lang="en-US" sz="2900" dirty="0">
                <a:latin typeface="Bahnschrift SemiBold" panose="020B0502040204020203" pitchFamily="34" charset="0"/>
              </a:rPr>
              <a:t>Compliance verification program of tax administration</a:t>
            </a:r>
          </a:p>
          <a:p>
            <a:pPr eaLnBrk="0">
              <a:lnSpc>
                <a:spcPct val="150000"/>
              </a:lnSpc>
            </a:pPr>
            <a:r>
              <a:rPr lang="en-US" sz="2900" dirty="0">
                <a:latin typeface="Bahnschrift SemiBold" panose="020B0502040204020203" pitchFamily="34" charset="0"/>
              </a:rPr>
              <a:t>Providing  necessary inputs for taking policy decision</a:t>
            </a:r>
          </a:p>
          <a:p>
            <a:pPr eaLnBrk="0">
              <a:lnSpc>
                <a:spcPct val="150000"/>
              </a:lnSpc>
            </a:pPr>
            <a:r>
              <a:rPr lang="en-US" sz="2900" dirty="0">
                <a:latin typeface="Bahnschrift SemiBold" panose="020B0502040204020203" pitchFamily="34" charset="0"/>
              </a:rPr>
              <a:t>Management of audit and anti-evasion programs of tax administration</a:t>
            </a:r>
          </a:p>
          <a:p>
            <a:pPr marL="0" indent="0">
              <a:buNone/>
            </a:pPr>
            <a:endParaRPr lang="en-US" sz="2000" dirty="0"/>
          </a:p>
        </p:txBody>
      </p:sp>
    </p:spTree>
    <p:extLst>
      <p:ext uri="{BB962C8B-B14F-4D97-AF65-F5344CB8AC3E}">
        <p14:creationId xmlns:p14="http://schemas.microsoft.com/office/powerpoint/2010/main" val="2127432524"/>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p:cNvSpPr>
          <p:nvPr/>
        </p:nvSpPr>
        <p:spPr>
          <a:xfrm>
            <a:off x="0" y="746293"/>
            <a:ext cx="12191999" cy="443711"/>
          </a:xfrm>
          <a:prstGeom prst="rect">
            <a:avLst/>
          </a:prstGeom>
        </p:spPr>
        <p:txBody>
          <a:bodyPr vert="horz" wrap="square" lIns="0" tIns="12700" rIns="0" bIns="0" rtlCol="0">
            <a:sp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12700" algn="ctr">
              <a:lnSpc>
                <a:spcPct val="100000"/>
              </a:lnSpc>
              <a:spcBef>
                <a:spcPts val="100"/>
              </a:spcBef>
            </a:pPr>
            <a:r>
              <a:rPr lang="en-US" sz="2800" b="1" u="sng" spc="-10" dirty="0" smtClean="0">
                <a:solidFill>
                  <a:srgbClr val="002060"/>
                </a:solidFill>
                <a:latin typeface="Times New Roman" panose="02020603050405020304" pitchFamily="18" charset="0"/>
                <a:cs typeface="Times New Roman" panose="02020603050405020304" pitchFamily="18" charset="0"/>
              </a:rPr>
              <a:t>Conditions for Order</a:t>
            </a:r>
            <a:r>
              <a:rPr lang="en-US" sz="2800" b="1" u="sng" spc="-30" dirty="0" smtClean="0">
                <a:solidFill>
                  <a:srgbClr val="002060"/>
                </a:solidFill>
                <a:latin typeface="Times New Roman" panose="02020603050405020304" pitchFamily="18" charset="0"/>
                <a:cs typeface="Times New Roman" panose="02020603050405020304" pitchFamily="18" charset="0"/>
              </a:rPr>
              <a:t> </a:t>
            </a:r>
            <a:r>
              <a:rPr lang="en-US" sz="2800" b="1" u="sng" dirty="0" smtClean="0">
                <a:solidFill>
                  <a:srgbClr val="002060"/>
                </a:solidFill>
                <a:latin typeface="Times New Roman" panose="02020603050405020304" pitchFamily="18" charset="0"/>
                <a:cs typeface="Times New Roman" panose="02020603050405020304" pitchFamily="18" charset="0"/>
              </a:rPr>
              <a:t>of</a:t>
            </a:r>
            <a:r>
              <a:rPr lang="en-US" sz="2800" b="1" u="sng" spc="-25" dirty="0" smtClean="0">
                <a:solidFill>
                  <a:srgbClr val="002060"/>
                </a:solidFill>
                <a:latin typeface="Times New Roman" panose="02020603050405020304" pitchFamily="18" charset="0"/>
                <a:cs typeface="Times New Roman" panose="02020603050405020304" pitchFamily="18" charset="0"/>
              </a:rPr>
              <a:t> </a:t>
            </a:r>
            <a:r>
              <a:rPr lang="en-US" sz="2800" b="1" u="sng" spc="-10" dirty="0" smtClean="0">
                <a:solidFill>
                  <a:srgbClr val="002060"/>
                </a:solidFill>
                <a:latin typeface="Times New Roman" panose="02020603050405020304" pitchFamily="18" charset="0"/>
                <a:cs typeface="Times New Roman" panose="02020603050405020304" pitchFamily="18" charset="0"/>
              </a:rPr>
              <a:t>Utilization</a:t>
            </a:r>
            <a:r>
              <a:rPr lang="en-US" sz="2800" b="1" u="sng" spc="-25" dirty="0" smtClean="0">
                <a:solidFill>
                  <a:srgbClr val="002060"/>
                </a:solidFill>
                <a:latin typeface="Times New Roman" panose="02020603050405020304" pitchFamily="18" charset="0"/>
                <a:cs typeface="Times New Roman" panose="02020603050405020304" pitchFamily="18" charset="0"/>
              </a:rPr>
              <a:t> </a:t>
            </a:r>
            <a:r>
              <a:rPr lang="en-US" sz="2800" b="1" u="sng" dirty="0" smtClean="0">
                <a:solidFill>
                  <a:srgbClr val="002060"/>
                </a:solidFill>
                <a:latin typeface="Times New Roman" panose="02020603050405020304" pitchFamily="18" charset="0"/>
                <a:cs typeface="Times New Roman" panose="02020603050405020304" pitchFamily="18" charset="0"/>
              </a:rPr>
              <a:t>of</a:t>
            </a:r>
            <a:r>
              <a:rPr lang="en-US" sz="2800" b="1" u="sng" spc="-25" dirty="0" smtClean="0">
                <a:solidFill>
                  <a:srgbClr val="002060"/>
                </a:solidFill>
                <a:latin typeface="Times New Roman" panose="02020603050405020304" pitchFamily="18" charset="0"/>
                <a:cs typeface="Times New Roman" panose="02020603050405020304" pitchFamily="18" charset="0"/>
              </a:rPr>
              <a:t> ITC</a:t>
            </a:r>
            <a:endParaRPr lang="en-US" sz="2800" b="1" u="sng" dirty="0">
              <a:solidFill>
                <a:srgbClr val="002060"/>
              </a:solidFill>
              <a:latin typeface="Times New Roman" panose="02020603050405020304" pitchFamily="18" charset="0"/>
              <a:cs typeface="Times New Roman" panose="02020603050405020304" pitchFamily="18" charset="0"/>
            </a:endParaRPr>
          </a:p>
        </p:txBody>
      </p:sp>
      <p:sp>
        <p:nvSpPr>
          <p:cNvPr id="5" name="object 4"/>
          <p:cNvSpPr txBox="1"/>
          <p:nvPr/>
        </p:nvSpPr>
        <p:spPr>
          <a:xfrm>
            <a:off x="431075" y="1438135"/>
            <a:ext cx="11273246" cy="5072607"/>
          </a:xfrm>
          <a:prstGeom prst="rect">
            <a:avLst/>
          </a:prstGeom>
        </p:spPr>
        <p:txBody>
          <a:bodyPr vert="horz" wrap="square" lIns="0" tIns="17145" rIns="0" bIns="0" rtlCol="0">
            <a:spAutoFit/>
          </a:bodyPr>
          <a:lstStyle/>
          <a:p>
            <a:pPr marL="12700" algn="just">
              <a:lnSpc>
                <a:spcPct val="100000"/>
              </a:lnSpc>
              <a:spcBef>
                <a:spcPts val="135"/>
              </a:spcBef>
            </a:pPr>
            <a:r>
              <a:rPr b="1" spc="15" dirty="0">
                <a:latin typeface="Times New Roman" panose="02020603050405020304" pitchFamily="18" charset="0"/>
                <a:cs typeface="Times New Roman" panose="02020603050405020304" pitchFamily="18" charset="0"/>
              </a:rPr>
              <a:t>Rule</a:t>
            </a:r>
            <a:r>
              <a:rPr b="1" spc="-25"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88A.</a:t>
            </a:r>
            <a:r>
              <a:rPr b="1"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Order </a:t>
            </a:r>
            <a:r>
              <a:rPr b="1" spc="15" dirty="0">
                <a:latin typeface="Times New Roman" panose="02020603050405020304" pitchFamily="18" charset="0"/>
                <a:cs typeface="Times New Roman" panose="02020603050405020304" pitchFamily="18" charset="0"/>
              </a:rPr>
              <a:t>of</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utilization </a:t>
            </a:r>
            <a:r>
              <a:rPr b="1" spc="15" dirty="0">
                <a:latin typeface="Times New Roman" panose="02020603050405020304" pitchFamily="18" charset="0"/>
                <a:cs typeface="Times New Roman" panose="02020603050405020304" pitchFamily="18" charset="0"/>
              </a:rPr>
              <a:t>of</a:t>
            </a:r>
            <a:r>
              <a:rPr b="1"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input</a:t>
            </a:r>
            <a:r>
              <a:rPr b="1" spc="-15" dirty="0">
                <a:latin typeface="Times New Roman" panose="02020603050405020304" pitchFamily="18" charset="0"/>
                <a:cs typeface="Times New Roman" panose="02020603050405020304" pitchFamily="18" charset="0"/>
              </a:rPr>
              <a:t> </a:t>
            </a:r>
            <a:r>
              <a:rPr b="1" dirty="0">
                <a:latin typeface="Times New Roman" panose="02020603050405020304" pitchFamily="18" charset="0"/>
                <a:cs typeface="Times New Roman" panose="02020603050405020304" pitchFamily="18" charset="0"/>
              </a:rPr>
              <a:t>tax</a:t>
            </a:r>
            <a:r>
              <a:rPr b="1" spc="5" dirty="0">
                <a:latin typeface="Times New Roman" panose="02020603050405020304" pitchFamily="18" charset="0"/>
                <a:cs typeface="Times New Roman" panose="02020603050405020304" pitchFamily="18" charset="0"/>
              </a:rPr>
              <a:t> credit.-</a:t>
            </a:r>
            <a:endParaRPr dirty="0">
              <a:latin typeface="Times New Roman" panose="02020603050405020304" pitchFamily="18" charset="0"/>
              <a:cs typeface="Times New Roman" panose="02020603050405020304" pitchFamily="18" charset="0"/>
            </a:endParaRPr>
          </a:p>
          <a:p>
            <a:pPr marL="12700" algn="just">
              <a:lnSpc>
                <a:spcPct val="100000"/>
              </a:lnSpc>
              <a:spcBef>
                <a:spcPts val="40"/>
              </a:spcBef>
            </a:pPr>
            <a:r>
              <a:rPr spc="10" dirty="0">
                <a:latin typeface="Times New Roman" panose="02020603050405020304" pitchFamily="18" charset="0"/>
                <a:cs typeface="Times New Roman" panose="02020603050405020304" pitchFamily="18" charset="0"/>
              </a:rPr>
              <a:t>Input</a:t>
            </a:r>
            <a:r>
              <a:rPr spc="2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credit</a:t>
            </a:r>
            <a:r>
              <a:rPr spc="2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on</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account</a:t>
            </a:r>
            <a:r>
              <a:rPr spc="3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integrated</a:t>
            </a:r>
            <a:r>
              <a:rPr spc="1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shall</a:t>
            </a:r>
            <a:r>
              <a:rPr spc="1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first</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be</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utilised </a:t>
            </a:r>
            <a:r>
              <a:rPr spc="5" dirty="0">
                <a:latin typeface="Times New Roman" panose="02020603050405020304" pitchFamily="18" charset="0"/>
                <a:cs typeface="Times New Roman" panose="02020603050405020304" pitchFamily="18" charset="0"/>
              </a:rPr>
              <a:t>towards</a:t>
            </a:r>
            <a:r>
              <a:rPr spc="10" dirty="0">
                <a:latin typeface="Times New Roman" panose="02020603050405020304" pitchFamily="18" charset="0"/>
                <a:cs typeface="Times New Roman" panose="02020603050405020304" pitchFamily="18" charset="0"/>
              </a:rPr>
              <a:t> payment</a:t>
            </a:r>
            <a:r>
              <a:rPr spc="-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of</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integrated</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tax,</a:t>
            </a:r>
            <a:r>
              <a:rPr spc="-1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and</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endParaRPr dirty="0">
              <a:latin typeface="Times New Roman" panose="02020603050405020304" pitchFamily="18" charset="0"/>
              <a:cs typeface="Times New Roman" panose="02020603050405020304" pitchFamily="18" charset="0"/>
            </a:endParaRPr>
          </a:p>
          <a:p>
            <a:pPr marL="12700" marR="5080" algn="just">
              <a:lnSpc>
                <a:spcPct val="102099"/>
              </a:lnSpc>
              <a:spcBef>
                <a:spcPts val="10"/>
              </a:spcBef>
            </a:pPr>
            <a:r>
              <a:rPr spc="10" dirty="0">
                <a:latin typeface="Times New Roman" panose="02020603050405020304" pitchFamily="18" charset="0"/>
                <a:cs typeface="Times New Roman" panose="02020603050405020304" pitchFamily="18" charset="0"/>
              </a:rPr>
              <a:t>amount</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remaining,</a:t>
            </a:r>
            <a:r>
              <a:rPr spc="3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if</a:t>
            </a:r>
            <a:r>
              <a:rPr spc="25" dirty="0">
                <a:latin typeface="Times New Roman" panose="02020603050405020304" pitchFamily="18" charset="0"/>
                <a:cs typeface="Times New Roman" panose="02020603050405020304" pitchFamily="18" charset="0"/>
              </a:rPr>
              <a:t> </a:t>
            </a:r>
            <a:r>
              <a:rPr spc="-25" dirty="0">
                <a:latin typeface="Times New Roman" panose="02020603050405020304" pitchFamily="18" charset="0"/>
                <a:cs typeface="Times New Roman" panose="02020603050405020304" pitchFamily="18" charset="0"/>
              </a:rPr>
              <a:t>any,</a:t>
            </a:r>
            <a:r>
              <a:rPr spc="3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may</a:t>
            </a:r>
            <a:r>
              <a:rPr spc="1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be</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utilised </a:t>
            </a:r>
            <a:r>
              <a:rPr spc="5" dirty="0">
                <a:latin typeface="Times New Roman" panose="02020603050405020304" pitchFamily="18" charset="0"/>
                <a:cs typeface="Times New Roman" panose="02020603050405020304" pitchFamily="18" charset="0"/>
              </a:rPr>
              <a:t>towards</a:t>
            </a:r>
            <a:r>
              <a:rPr spc="1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payment </a:t>
            </a:r>
            <a:r>
              <a:rPr spc="15" dirty="0">
                <a:latin typeface="Times New Roman" panose="02020603050405020304" pitchFamily="18" charset="0"/>
                <a:cs typeface="Times New Roman" panose="02020603050405020304" pitchFamily="18" charset="0"/>
              </a:rPr>
              <a:t>of</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central</a:t>
            </a:r>
            <a:r>
              <a:rPr spc="2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and</a:t>
            </a:r>
            <a:r>
              <a:rPr spc="4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State</a:t>
            </a:r>
            <a:r>
              <a:rPr spc="-1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or</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Union</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territory</a:t>
            </a:r>
            <a:r>
              <a:rPr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tax, as </a:t>
            </a:r>
            <a:r>
              <a:rPr spc="-31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10" dirty="0">
                <a:latin typeface="Times New Roman" panose="02020603050405020304" pitchFamily="18" charset="0"/>
                <a:cs typeface="Times New Roman" panose="02020603050405020304" pitchFamily="18" charset="0"/>
              </a:rPr>
              <a:t> case</a:t>
            </a:r>
            <a:r>
              <a:rPr spc="1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may</a:t>
            </a:r>
            <a:r>
              <a:rPr spc="1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be,</a:t>
            </a:r>
            <a:r>
              <a:rPr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in</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any</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order:</a:t>
            </a:r>
            <a:endParaRPr dirty="0">
              <a:latin typeface="Times New Roman" panose="02020603050405020304" pitchFamily="18" charset="0"/>
              <a:cs typeface="Times New Roman" panose="02020603050405020304" pitchFamily="18" charset="0"/>
            </a:endParaRPr>
          </a:p>
          <a:p>
            <a:pPr marL="12700" marR="53975" algn="just">
              <a:lnSpc>
                <a:spcPct val="102400"/>
              </a:lnSpc>
              <a:spcBef>
                <a:spcPts val="5"/>
              </a:spcBef>
            </a:pPr>
            <a:r>
              <a:rPr spc="5" dirty="0">
                <a:latin typeface="Times New Roman" panose="02020603050405020304" pitchFamily="18" charset="0"/>
                <a:cs typeface="Times New Roman" panose="02020603050405020304" pitchFamily="18" charset="0"/>
              </a:rPr>
              <a:t>Provided</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that</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input</a:t>
            </a:r>
            <a:r>
              <a:rPr spc="2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credit</a:t>
            </a:r>
            <a:r>
              <a:rPr spc="2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on</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account</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central</a:t>
            </a:r>
            <a:r>
              <a:rPr spc="2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State</a:t>
            </a:r>
            <a:r>
              <a:rPr spc="-1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or</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Union</a:t>
            </a:r>
            <a:r>
              <a:rPr spc="10" dirty="0">
                <a:latin typeface="Times New Roman" panose="02020603050405020304" pitchFamily="18" charset="0"/>
                <a:cs typeface="Times New Roman" panose="02020603050405020304" pitchFamily="18" charset="0"/>
              </a:rPr>
              <a:t> territory</a:t>
            </a:r>
            <a:r>
              <a:rPr spc="-1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shall</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be</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utilised</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towards </a:t>
            </a:r>
            <a:r>
              <a:rPr spc="-3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payment </a:t>
            </a:r>
            <a:r>
              <a:rPr spc="15" dirty="0">
                <a:latin typeface="Times New Roman" panose="02020603050405020304" pitchFamily="18" charset="0"/>
                <a:cs typeface="Times New Roman" panose="02020603050405020304" pitchFamily="18" charset="0"/>
              </a:rPr>
              <a:t>of </a:t>
            </a:r>
            <a:r>
              <a:rPr spc="5" dirty="0">
                <a:latin typeface="Times New Roman" panose="02020603050405020304" pitchFamily="18" charset="0"/>
                <a:cs typeface="Times New Roman" panose="02020603050405020304" pitchFamily="18" charset="0"/>
              </a:rPr>
              <a:t>integrated tax, central </a:t>
            </a:r>
            <a:r>
              <a:rPr dirty="0">
                <a:latin typeface="Times New Roman" panose="02020603050405020304" pitchFamily="18" charset="0"/>
                <a:cs typeface="Times New Roman" panose="02020603050405020304" pitchFamily="18" charset="0"/>
              </a:rPr>
              <a:t>tax, </a:t>
            </a:r>
            <a:r>
              <a:rPr spc="5" dirty="0">
                <a:latin typeface="Times New Roman" panose="02020603050405020304" pitchFamily="18" charset="0"/>
                <a:cs typeface="Times New Roman" panose="02020603050405020304" pitchFamily="18" charset="0"/>
              </a:rPr>
              <a:t>State </a:t>
            </a:r>
            <a:r>
              <a:rPr dirty="0">
                <a:latin typeface="Times New Roman" panose="02020603050405020304" pitchFamily="18" charset="0"/>
                <a:cs typeface="Times New Roman" panose="02020603050405020304" pitchFamily="18" charset="0"/>
              </a:rPr>
              <a:t>tax </a:t>
            </a:r>
            <a:r>
              <a:rPr spc="15" dirty="0">
                <a:latin typeface="Times New Roman" panose="02020603050405020304" pitchFamily="18" charset="0"/>
                <a:cs typeface="Times New Roman" panose="02020603050405020304" pitchFamily="18" charset="0"/>
              </a:rPr>
              <a:t>or Union </a:t>
            </a:r>
            <a:r>
              <a:rPr spc="10" dirty="0">
                <a:latin typeface="Times New Roman" panose="02020603050405020304" pitchFamily="18" charset="0"/>
                <a:cs typeface="Times New Roman" panose="02020603050405020304" pitchFamily="18" charset="0"/>
              </a:rPr>
              <a:t>territory </a:t>
            </a:r>
            <a:r>
              <a:rPr spc="5" dirty="0">
                <a:latin typeface="Times New Roman" panose="02020603050405020304" pitchFamily="18" charset="0"/>
                <a:cs typeface="Times New Roman" panose="02020603050405020304" pitchFamily="18" charset="0"/>
              </a:rPr>
              <a:t>tax, as </a:t>
            </a:r>
            <a:r>
              <a:rPr spc="15" dirty="0">
                <a:latin typeface="Times New Roman" panose="02020603050405020304" pitchFamily="18" charset="0"/>
                <a:cs typeface="Times New Roman" panose="02020603050405020304" pitchFamily="18" charset="0"/>
              </a:rPr>
              <a:t>the </a:t>
            </a:r>
            <a:r>
              <a:rPr spc="10" dirty="0">
                <a:latin typeface="Times New Roman" panose="02020603050405020304" pitchFamily="18" charset="0"/>
                <a:cs typeface="Times New Roman" panose="02020603050405020304" pitchFamily="18" charset="0"/>
              </a:rPr>
              <a:t>case may be, only </a:t>
            </a:r>
            <a:r>
              <a:rPr spc="5" dirty="0">
                <a:latin typeface="Times New Roman" panose="02020603050405020304" pitchFamily="18" charset="0"/>
                <a:cs typeface="Times New Roman" panose="02020603050405020304" pitchFamily="18" charset="0"/>
              </a:rPr>
              <a:t>after </a:t>
            </a:r>
            <a:r>
              <a:rPr spc="20" dirty="0">
                <a:latin typeface="Times New Roman" panose="02020603050405020304" pitchFamily="18" charset="0"/>
                <a:cs typeface="Times New Roman" panose="02020603050405020304" pitchFamily="18" charset="0"/>
              </a:rPr>
              <a:t>the </a:t>
            </a:r>
            <a:r>
              <a:rPr spc="10" dirty="0">
                <a:latin typeface="Times New Roman" panose="02020603050405020304" pitchFamily="18" charset="0"/>
                <a:cs typeface="Times New Roman" panose="02020603050405020304" pitchFamily="18" charset="0"/>
              </a:rPr>
              <a:t>input </a:t>
            </a:r>
            <a:r>
              <a:rPr dirty="0">
                <a:latin typeface="Times New Roman" panose="02020603050405020304" pitchFamily="18" charset="0"/>
                <a:cs typeface="Times New Roman" panose="02020603050405020304" pitchFamily="18" charset="0"/>
              </a:rPr>
              <a:t>tax </a:t>
            </a:r>
            <a:r>
              <a:rPr spc="5" dirty="0">
                <a:latin typeface="Times New Roman" panose="02020603050405020304" pitchFamily="18" charset="0"/>
                <a:cs typeface="Times New Roman" panose="02020603050405020304" pitchFamily="18" charset="0"/>
              </a:rPr>
              <a:t> credit</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available</a:t>
            </a:r>
            <a:r>
              <a:rPr spc="30"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on </a:t>
            </a:r>
            <a:r>
              <a:rPr spc="5" dirty="0">
                <a:latin typeface="Times New Roman" panose="02020603050405020304" pitchFamily="18" charset="0"/>
                <a:cs typeface="Times New Roman" panose="02020603050405020304" pitchFamily="18" charset="0"/>
              </a:rPr>
              <a:t>account</a:t>
            </a:r>
            <a:r>
              <a:rPr spc="3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 integrated </a:t>
            </a:r>
            <a:r>
              <a:rPr dirty="0">
                <a:latin typeface="Times New Roman" panose="02020603050405020304" pitchFamily="18" charset="0"/>
                <a:cs typeface="Times New Roman" panose="02020603050405020304" pitchFamily="18" charset="0"/>
              </a:rPr>
              <a:t>tax</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has </a:t>
            </a:r>
            <a:r>
              <a:rPr dirty="0">
                <a:latin typeface="Times New Roman" panose="02020603050405020304" pitchFamily="18" charset="0"/>
                <a:cs typeface="Times New Roman" panose="02020603050405020304" pitchFamily="18" charset="0"/>
              </a:rPr>
              <a:t>first</a:t>
            </a:r>
            <a:r>
              <a:rPr spc="-1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been</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utilised</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fully</a:t>
            </a:r>
            <a:endParaRPr dirty="0">
              <a:latin typeface="Times New Roman" panose="02020603050405020304" pitchFamily="18" charset="0"/>
              <a:cs typeface="Times New Roman" panose="02020603050405020304" pitchFamily="18" charset="0"/>
            </a:endParaRPr>
          </a:p>
          <a:p>
            <a:pPr algn="just">
              <a:lnSpc>
                <a:spcPct val="100000"/>
              </a:lnSpc>
              <a:spcBef>
                <a:spcPts val="55"/>
              </a:spcBef>
            </a:pPr>
            <a:endParaRPr dirty="0">
              <a:latin typeface="Times New Roman" panose="02020603050405020304" pitchFamily="18" charset="0"/>
              <a:cs typeface="Times New Roman" panose="02020603050405020304" pitchFamily="18" charset="0"/>
            </a:endParaRPr>
          </a:p>
          <a:p>
            <a:pPr marL="12700" algn="just">
              <a:lnSpc>
                <a:spcPct val="100000"/>
              </a:lnSpc>
              <a:tabLst>
                <a:tab pos="1272540" algn="l"/>
              </a:tabLst>
            </a:pPr>
            <a:r>
              <a:rPr b="1" spc="15" dirty="0">
                <a:latin typeface="Times New Roman" panose="02020603050405020304" pitchFamily="18" charset="0"/>
                <a:cs typeface="Times New Roman" panose="02020603050405020304" pitchFamily="18" charset="0"/>
              </a:rPr>
              <a:t>SECTION</a:t>
            </a:r>
            <a:r>
              <a:rPr b="1" spc="-10"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49A.	</a:t>
            </a:r>
            <a:r>
              <a:rPr b="1" spc="5" dirty="0">
                <a:latin typeface="Times New Roman" panose="02020603050405020304" pitchFamily="18" charset="0"/>
                <a:cs typeface="Times New Roman" panose="02020603050405020304" pitchFamily="18" charset="0"/>
              </a:rPr>
              <a:t>Utilisation </a:t>
            </a:r>
            <a:r>
              <a:rPr b="1" spc="15" dirty="0">
                <a:latin typeface="Times New Roman" panose="02020603050405020304" pitchFamily="18" charset="0"/>
                <a:cs typeface="Times New Roman" panose="02020603050405020304" pitchFamily="18" charset="0"/>
              </a:rPr>
              <a:t>of</a:t>
            </a:r>
            <a:r>
              <a:rPr b="1"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input</a:t>
            </a:r>
            <a:r>
              <a:rPr b="1" spc="-10" dirty="0">
                <a:latin typeface="Times New Roman" panose="02020603050405020304" pitchFamily="18" charset="0"/>
                <a:cs typeface="Times New Roman" panose="02020603050405020304" pitchFamily="18" charset="0"/>
              </a:rPr>
              <a:t> </a:t>
            </a:r>
            <a:r>
              <a:rPr b="1" dirty="0">
                <a:latin typeface="Times New Roman" panose="02020603050405020304" pitchFamily="18" charset="0"/>
                <a:cs typeface="Times New Roman" panose="02020603050405020304" pitchFamily="18" charset="0"/>
              </a:rPr>
              <a:t>tax</a:t>
            </a:r>
            <a:r>
              <a:rPr b="1" spc="1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credit</a:t>
            </a:r>
            <a:r>
              <a:rPr b="1" spc="-25"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subject</a:t>
            </a:r>
            <a:r>
              <a:rPr b="1" spc="-2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to</a:t>
            </a:r>
            <a:r>
              <a:rPr b="1"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certain</a:t>
            </a:r>
            <a:r>
              <a:rPr b="1" spc="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conditions.</a:t>
            </a:r>
            <a:r>
              <a:rPr b="1" spc="-10" dirty="0">
                <a:latin typeface="Times New Roman" panose="02020603050405020304" pitchFamily="18" charset="0"/>
                <a:cs typeface="Times New Roman" panose="02020603050405020304" pitchFamily="18" charset="0"/>
              </a:rPr>
              <a:t> </a:t>
            </a:r>
            <a:r>
              <a:rPr spc="30"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12700" algn="just">
              <a:lnSpc>
                <a:spcPct val="100000"/>
              </a:lnSpc>
              <a:spcBef>
                <a:spcPts val="35"/>
              </a:spcBef>
            </a:pPr>
            <a:r>
              <a:rPr spc="10" dirty="0">
                <a:latin typeface="Times New Roman" panose="02020603050405020304" pitchFamily="18" charset="0"/>
                <a:cs typeface="Times New Roman" panose="02020603050405020304" pitchFamily="18" charset="0"/>
              </a:rPr>
              <a:t>Notwithstanding</a:t>
            </a:r>
            <a:r>
              <a:rPr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anything</a:t>
            </a:r>
            <a:r>
              <a:rPr spc="1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contained</a:t>
            </a:r>
            <a:r>
              <a:rPr spc="4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in</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section</a:t>
            </a:r>
            <a:r>
              <a:rPr spc="15" dirty="0">
                <a:latin typeface="Times New Roman" panose="02020603050405020304" pitchFamily="18" charset="0"/>
                <a:cs typeface="Times New Roman" panose="02020603050405020304" pitchFamily="18" charset="0"/>
              </a:rPr>
              <a:t> 49,</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input</a:t>
            </a:r>
            <a:r>
              <a:rPr spc="4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1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credit</a:t>
            </a:r>
            <a:r>
              <a:rPr spc="2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on</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account</a:t>
            </a:r>
            <a:r>
              <a:rPr spc="4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3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central</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tax, State </a:t>
            </a:r>
            <a:r>
              <a:rPr dirty="0">
                <a:latin typeface="Times New Roman" panose="02020603050405020304" pitchFamily="18" charset="0"/>
                <a:cs typeface="Times New Roman" panose="02020603050405020304" pitchFamily="18" charset="0"/>
              </a:rPr>
              <a:t>tax</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or</a:t>
            </a:r>
            <a:r>
              <a:rPr spc="1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Union</a:t>
            </a:r>
            <a:endParaRPr dirty="0">
              <a:latin typeface="Times New Roman" panose="02020603050405020304" pitchFamily="18" charset="0"/>
              <a:cs typeface="Times New Roman" panose="02020603050405020304" pitchFamily="18" charset="0"/>
            </a:endParaRPr>
          </a:p>
          <a:p>
            <a:pPr marL="12700" marR="153035" algn="just">
              <a:lnSpc>
                <a:spcPct val="102400"/>
              </a:lnSpc>
              <a:spcBef>
                <a:spcPts val="5"/>
              </a:spcBef>
            </a:pPr>
            <a:r>
              <a:rPr spc="10" dirty="0">
                <a:latin typeface="Times New Roman" panose="02020603050405020304" pitchFamily="18" charset="0"/>
                <a:cs typeface="Times New Roman" panose="02020603050405020304" pitchFamily="18" charset="0"/>
              </a:rPr>
              <a:t>territory </a:t>
            </a:r>
            <a:r>
              <a:rPr dirty="0">
                <a:latin typeface="Times New Roman" panose="02020603050405020304" pitchFamily="18" charset="0"/>
                <a:cs typeface="Times New Roman" panose="02020603050405020304" pitchFamily="18" charset="0"/>
              </a:rPr>
              <a:t>tax </a:t>
            </a:r>
            <a:r>
              <a:rPr spc="10" dirty="0">
                <a:latin typeface="Times New Roman" panose="02020603050405020304" pitchFamily="18" charset="0"/>
                <a:cs typeface="Times New Roman" panose="02020603050405020304" pitchFamily="18" charset="0"/>
              </a:rPr>
              <a:t>shall </a:t>
            </a:r>
            <a:r>
              <a:rPr spc="20" dirty="0">
                <a:latin typeface="Times New Roman" panose="02020603050405020304" pitchFamily="18" charset="0"/>
                <a:cs typeface="Times New Roman" panose="02020603050405020304" pitchFamily="18" charset="0"/>
              </a:rPr>
              <a:t>be </a:t>
            </a:r>
            <a:r>
              <a:rPr spc="10" dirty="0">
                <a:latin typeface="Times New Roman" panose="02020603050405020304" pitchFamily="18" charset="0"/>
                <a:cs typeface="Times New Roman" panose="02020603050405020304" pitchFamily="18" charset="0"/>
              </a:rPr>
              <a:t>utilised </a:t>
            </a:r>
            <a:r>
              <a:rPr spc="5" dirty="0">
                <a:latin typeface="Times New Roman" panose="02020603050405020304" pitchFamily="18" charset="0"/>
                <a:cs typeface="Times New Roman" panose="02020603050405020304" pitchFamily="18" charset="0"/>
              </a:rPr>
              <a:t>towards </a:t>
            </a:r>
            <a:r>
              <a:rPr spc="10" dirty="0">
                <a:latin typeface="Times New Roman" panose="02020603050405020304" pitchFamily="18" charset="0"/>
                <a:cs typeface="Times New Roman" panose="02020603050405020304" pitchFamily="18" charset="0"/>
              </a:rPr>
              <a:t>payment </a:t>
            </a:r>
            <a:r>
              <a:rPr spc="15" dirty="0">
                <a:latin typeface="Times New Roman" panose="02020603050405020304" pitchFamily="18" charset="0"/>
                <a:cs typeface="Times New Roman" panose="02020603050405020304" pitchFamily="18" charset="0"/>
              </a:rPr>
              <a:t>of </a:t>
            </a:r>
            <a:r>
              <a:rPr spc="5" dirty="0">
                <a:latin typeface="Times New Roman" panose="02020603050405020304" pitchFamily="18" charset="0"/>
                <a:cs typeface="Times New Roman" panose="02020603050405020304" pitchFamily="18" charset="0"/>
              </a:rPr>
              <a:t>integrated </a:t>
            </a:r>
            <a:r>
              <a:rPr dirty="0">
                <a:latin typeface="Times New Roman" panose="02020603050405020304" pitchFamily="18" charset="0"/>
                <a:cs typeface="Times New Roman" panose="02020603050405020304" pitchFamily="18" charset="0"/>
              </a:rPr>
              <a:t>tax, </a:t>
            </a:r>
            <a:r>
              <a:rPr spc="5" dirty="0">
                <a:latin typeface="Times New Roman" panose="02020603050405020304" pitchFamily="18" charset="0"/>
                <a:cs typeface="Times New Roman" panose="02020603050405020304" pitchFamily="18" charset="0"/>
              </a:rPr>
              <a:t>central tax, State tax or </a:t>
            </a:r>
            <a:r>
              <a:rPr spc="15" dirty="0">
                <a:latin typeface="Times New Roman" panose="02020603050405020304" pitchFamily="18" charset="0"/>
                <a:cs typeface="Times New Roman" panose="02020603050405020304" pitchFamily="18" charset="0"/>
              </a:rPr>
              <a:t>Union </a:t>
            </a:r>
            <a:r>
              <a:rPr spc="10" dirty="0">
                <a:latin typeface="Times New Roman" panose="02020603050405020304" pitchFamily="18" charset="0"/>
                <a:cs typeface="Times New Roman" panose="02020603050405020304" pitchFamily="18" charset="0"/>
              </a:rPr>
              <a:t>territory </a:t>
            </a:r>
            <a:r>
              <a:rPr spc="5" dirty="0">
                <a:latin typeface="Times New Roman" panose="02020603050405020304" pitchFamily="18" charset="0"/>
                <a:cs typeface="Times New Roman" panose="02020603050405020304" pitchFamily="18" charset="0"/>
              </a:rPr>
              <a:t>tax, as </a:t>
            </a:r>
            <a:r>
              <a:rPr spc="15" dirty="0">
                <a:latin typeface="Times New Roman" panose="02020603050405020304" pitchFamily="18" charset="0"/>
                <a:cs typeface="Times New Roman" panose="02020603050405020304" pitchFamily="18" charset="0"/>
              </a:rPr>
              <a:t>the </a:t>
            </a:r>
            <a:r>
              <a:rPr spc="-3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case</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may</a:t>
            </a:r>
            <a:r>
              <a:rPr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be,</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only</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after</a:t>
            </a:r>
            <a:r>
              <a:rPr spc="-1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input</a:t>
            </a:r>
            <a:r>
              <a:rPr spc="2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5" dirty="0">
                <a:latin typeface="Times New Roman" panose="02020603050405020304" pitchFamily="18" charset="0"/>
                <a:cs typeface="Times New Roman" panose="02020603050405020304" pitchFamily="18" charset="0"/>
              </a:rPr>
              <a:t> credit</a:t>
            </a:r>
            <a:r>
              <a:rPr spc="2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available</a:t>
            </a:r>
            <a:r>
              <a:rPr spc="50"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on</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account</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4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integrated</a:t>
            </a:r>
            <a:r>
              <a:rPr spc="1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has</a:t>
            </a:r>
            <a:r>
              <a:rPr spc="1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first</a:t>
            </a:r>
            <a:r>
              <a:rPr spc="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been</a:t>
            </a:r>
            <a:r>
              <a:rPr spc="10" dirty="0">
                <a:latin typeface="Times New Roman" panose="02020603050405020304" pitchFamily="18" charset="0"/>
                <a:cs typeface="Times New Roman" panose="02020603050405020304" pitchFamily="18" charset="0"/>
              </a:rPr>
              <a:t> utilised</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fully </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towards</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such</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payment.</a:t>
            </a:r>
            <a:endParaRPr dirty="0">
              <a:latin typeface="Times New Roman" panose="02020603050405020304" pitchFamily="18" charset="0"/>
              <a:cs typeface="Times New Roman" panose="02020603050405020304" pitchFamily="18" charset="0"/>
            </a:endParaRPr>
          </a:p>
          <a:p>
            <a:pPr algn="just">
              <a:lnSpc>
                <a:spcPct val="100000"/>
              </a:lnSpc>
              <a:spcBef>
                <a:spcPts val="15"/>
              </a:spcBef>
            </a:pPr>
            <a:endParaRPr dirty="0">
              <a:latin typeface="Times New Roman" panose="02020603050405020304" pitchFamily="18" charset="0"/>
              <a:cs typeface="Times New Roman" panose="02020603050405020304" pitchFamily="18" charset="0"/>
            </a:endParaRPr>
          </a:p>
          <a:p>
            <a:pPr marL="12700" marR="9525" algn="just">
              <a:lnSpc>
                <a:spcPct val="102299"/>
              </a:lnSpc>
              <a:tabLst>
                <a:tab pos="1263650" algn="l"/>
              </a:tabLst>
            </a:pPr>
            <a:r>
              <a:rPr b="1" spc="15" dirty="0">
                <a:latin typeface="Times New Roman" panose="02020603050405020304" pitchFamily="18" charset="0"/>
                <a:cs typeface="Times New Roman" panose="02020603050405020304" pitchFamily="18" charset="0"/>
              </a:rPr>
              <a:t>SECTION</a:t>
            </a:r>
            <a:r>
              <a:rPr b="1" spc="-15"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49B.	</a:t>
            </a:r>
            <a:r>
              <a:rPr b="1" spc="10" dirty="0">
                <a:latin typeface="Times New Roman" panose="02020603050405020304" pitchFamily="18" charset="0"/>
                <a:cs typeface="Times New Roman" panose="02020603050405020304" pitchFamily="18" charset="0"/>
              </a:rPr>
              <a:t>Order</a:t>
            </a:r>
            <a:r>
              <a:rPr b="1"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of</a:t>
            </a:r>
            <a:r>
              <a:rPr b="1" spc="10"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utilisation</a:t>
            </a:r>
            <a:r>
              <a:rPr b="1" spc="-5"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of</a:t>
            </a:r>
            <a:r>
              <a:rPr b="1" spc="10" dirty="0">
                <a:latin typeface="Times New Roman" panose="02020603050405020304" pitchFamily="18" charset="0"/>
                <a:cs typeface="Times New Roman" panose="02020603050405020304" pitchFamily="18" charset="0"/>
              </a:rPr>
              <a:t> </a:t>
            </a:r>
            <a:r>
              <a:rPr b="1" spc="15" dirty="0">
                <a:latin typeface="Times New Roman" panose="02020603050405020304" pitchFamily="18" charset="0"/>
                <a:cs typeface="Times New Roman" panose="02020603050405020304" pitchFamily="18" charset="0"/>
              </a:rPr>
              <a:t>input</a:t>
            </a:r>
            <a:r>
              <a:rPr b="1" spc="-20" dirty="0">
                <a:latin typeface="Times New Roman" panose="02020603050405020304" pitchFamily="18" charset="0"/>
                <a:cs typeface="Times New Roman" panose="02020603050405020304" pitchFamily="18" charset="0"/>
              </a:rPr>
              <a:t> </a:t>
            </a:r>
            <a:r>
              <a:rPr b="1" dirty="0">
                <a:latin typeface="Times New Roman" panose="02020603050405020304" pitchFamily="18" charset="0"/>
                <a:cs typeface="Times New Roman" panose="02020603050405020304" pitchFamily="18" charset="0"/>
              </a:rPr>
              <a:t>tax</a:t>
            </a:r>
            <a:r>
              <a:rPr b="1" spc="30"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credit.</a:t>
            </a:r>
            <a:r>
              <a:rPr b="1" spc="-5" dirty="0">
                <a:latin typeface="Times New Roman" panose="02020603050405020304" pitchFamily="18" charset="0"/>
                <a:cs typeface="Times New Roman" panose="02020603050405020304" pitchFamily="18" charset="0"/>
              </a:rPr>
              <a:t> </a:t>
            </a:r>
            <a:r>
              <a:rPr spc="30" dirty="0">
                <a:latin typeface="Times New Roman" panose="02020603050405020304" pitchFamily="18" charset="0"/>
                <a:cs typeface="Times New Roman" panose="02020603050405020304" pitchFamily="18" charset="0"/>
              </a:rPr>
              <a:t>—</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Notwithstanding</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anything</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contained</a:t>
            </a:r>
            <a:r>
              <a:rPr spc="4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in</a:t>
            </a:r>
            <a:r>
              <a:rPr spc="3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this</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Chapter</a:t>
            </a:r>
            <a:r>
              <a:rPr spc="3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and </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subject</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to</a:t>
            </a:r>
            <a:r>
              <a:rPr spc="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5" dirty="0">
                <a:latin typeface="Times New Roman" panose="02020603050405020304" pitchFamily="18" charset="0"/>
                <a:cs typeface="Times New Roman" panose="02020603050405020304" pitchFamily="18" charset="0"/>
              </a:rPr>
              <a:t> provisions</a:t>
            </a:r>
            <a:r>
              <a:rPr spc="3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clause</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a:t>
            </a:r>
            <a:r>
              <a:rPr spc="1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and</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clause</a:t>
            </a:r>
            <a:r>
              <a:rPr spc="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(f)</a:t>
            </a:r>
            <a:r>
              <a:rPr spc="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of</a:t>
            </a:r>
            <a:r>
              <a:rPr spc="10" dirty="0">
                <a:latin typeface="Times New Roman" panose="02020603050405020304" pitchFamily="18" charset="0"/>
                <a:cs typeface="Times New Roman" panose="02020603050405020304" pitchFamily="18" charset="0"/>
              </a:rPr>
              <a:t> sub-section </a:t>
            </a:r>
            <a:r>
              <a:rPr spc="15" dirty="0">
                <a:latin typeface="Times New Roman" panose="02020603050405020304" pitchFamily="18" charset="0"/>
                <a:cs typeface="Times New Roman" panose="02020603050405020304" pitchFamily="18" charset="0"/>
              </a:rPr>
              <a:t>(5)</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section 49,</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Government</a:t>
            </a:r>
            <a:r>
              <a:rPr spc="2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may,</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on</a:t>
            </a:r>
            <a:r>
              <a:rPr spc="2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the </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recommendations</a:t>
            </a:r>
            <a:r>
              <a:rPr spc="3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of the</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Council,</a:t>
            </a:r>
            <a:r>
              <a:rPr spc="5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prescribe</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order</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and</a:t>
            </a:r>
            <a:r>
              <a:rPr spc="3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manner</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of</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utilisation</a:t>
            </a:r>
            <a:r>
              <a:rPr spc="3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10"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the</a:t>
            </a:r>
            <a:r>
              <a:rPr spc="10" dirty="0">
                <a:latin typeface="Times New Roman" panose="02020603050405020304" pitchFamily="18" charset="0"/>
                <a:cs typeface="Times New Roman" panose="02020603050405020304" pitchFamily="18" charset="0"/>
              </a:rPr>
              <a:t> input</a:t>
            </a:r>
            <a:r>
              <a:rPr spc="2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3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credit</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on</a:t>
            </a:r>
            <a:r>
              <a:rPr spc="3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account</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of </a:t>
            </a:r>
            <a:r>
              <a:rPr spc="-3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integrated tax,</a:t>
            </a:r>
            <a:r>
              <a:rPr spc="-1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central</a:t>
            </a:r>
            <a:r>
              <a:rPr spc="1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State</a:t>
            </a:r>
            <a:r>
              <a:rPr dirty="0">
                <a:latin typeface="Times New Roman" panose="02020603050405020304" pitchFamily="18" charset="0"/>
                <a:cs typeface="Times New Roman" panose="02020603050405020304" pitchFamily="18" charset="0"/>
              </a:rPr>
              <a:t> tax</a:t>
            </a:r>
            <a:r>
              <a:rPr spc="-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or</a:t>
            </a:r>
            <a:r>
              <a:rPr spc="3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Union</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territory</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tax, as</a:t>
            </a:r>
            <a:r>
              <a:rPr spc="10"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the</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case</a:t>
            </a:r>
            <a:r>
              <a:rPr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may</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be,</a:t>
            </a:r>
            <a:r>
              <a:rPr spc="1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towards</a:t>
            </a:r>
            <a:r>
              <a:rPr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payment</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any</a:t>
            </a:r>
            <a:r>
              <a:rPr spc="15" dirty="0">
                <a:latin typeface="Times New Roman" panose="02020603050405020304" pitchFamily="18" charset="0"/>
                <a:cs typeface="Times New Roman" panose="02020603050405020304" pitchFamily="18" charset="0"/>
              </a:rPr>
              <a:t> such</a:t>
            </a:r>
            <a:r>
              <a:rPr spc="5"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tax</a:t>
            </a:r>
          </a:p>
        </p:txBody>
      </p:sp>
    </p:spTree>
    <p:extLst>
      <p:ext uri="{BB962C8B-B14F-4D97-AF65-F5344CB8AC3E}">
        <p14:creationId xmlns:p14="http://schemas.microsoft.com/office/powerpoint/2010/main" val="2351665513"/>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p:cNvSpPr>
          <p:nvPr/>
        </p:nvSpPr>
        <p:spPr>
          <a:xfrm>
            <a:off x="95440" y="757376"/>
            <a:ext cx="12096560" cy="503984"/>
          </a:xfrm>
          <a:prstGeom prst="rect">
            <a:avLst/>
          </a:prstGeom>
        </p:spPr>
        <p:txBody>
          <a:bodyPr vert="horz" wrap="square" lIns="0" tIns="11430" rIns="0" bIns="0" rtlCol="0">
            <a:sp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12700" algn="ctr">
              <a:lnSpc>
                <a:spcPct val="100000"/>
              </a:lnSpc>
              <a:spcBef>
                <a:spcPts val="114"/>
              </a:spcBef>
            </a:pPr>
            <a:r>
              <a:rPr lang="en-US" sz="3200" b="1" u="sng" spc="5" dirty="0">
                <a:solidFill>
                  <a:srgbClr val="002060"/>
                </a:solidFill>
                <a:latin typeface="Times New Roman" panose="02020603050405020304" pitchFamily="18" charset="0"/>
                <a:cs typeface="Times New Roman" panose="02020603050405020304" pitchFamily="18" charset="0"/>
              </a:rPr>
              <a:t>How</a:t>
            </a:r>
            <a:r>
              <a:rPr lang="en-US" sz="3200" b="1" u="sng" spc="-40" dirty="0">
                <a:solidFill>
                  <a:srgbClr val="002060"/>
                </a:solidFill>
                <a:latin typeface="Times New Roman" panose="02020603050405020304" pitchFamily="18" charset="0"/>
                <a:cs typeface="Times New Roman" panose="02020603050405020304" pitchFamily="18" charset="0"/>
              </a:rPr>
              <a:t> </a:t>
            </a:r>
            <a:r>
              <a:rPr lang="en-US" sz="3200" b="1" u="sng" spc="-5" dirty="0">
                <a:solidFill>
                  <a:srgbClr val="002060"/>
                </a:solidFill>
                <a:latin typeface="Times New Roman" panose="02020603050405020304" pitchFamily="18" charset="0"/>
                <a:cs typeface="Times New Roman" panose="02020603050405020304" pitchFamily="18" charset="0"/>
              </a:rPr>
              <a:t>to</a:t>
            </a:r>
            <a:r>
              <a:rPr lang="en-US" sz="3200" b="1" u="sng" spc="-20" dirty="0">
                <a:solidFill>
                  <a:srgbClr val="002060"/>
                </a:solidFill>
                <a:latin typeface="Times New Roman" panose="02020603050405020304" pitchFamily="18" charset="0"/>
                <a:cs typeface="Times New Roman" panose="02020603050405020304" pitchFamily="18" charset="0"/>
              </a:rPr>
              <a:t> </a:t>
            </a:r>
            <a:r>
              <a:rPr lang="en-US" sz="3200" b="1" u="sng" dirty="0">
                <a:solidFill>
                  <a:srgbClr val="002060"/>
                </a:solidFill>
                <a:latin typeface="Times New Roman" panose="02020603050405020304" pitchFamily="18" charset="0"/>
                <a:cs typeface="Times New Roman" panose="02020603050405020304" pitchFamily="18" charset="0"/>
              </a:rPr>
              <a:t>S</a:t>
            </a:r>
            <a:r>
              <a:rPr lang="en-US" sz="3200" b="1" u="sng" dirty="0" smtClean="0">
                <a:solidFill>
                  <a:srgbClr val="002060"/>
                </a:solidFill>
                <a:latin typeface="Times New Roman" panose="02020603050405020304" pitchFamily="18" charset="0"/>
                <a:cs typeface="Times New Roman" panose="02020603050405020304" pitchFamily="18" charset="0"/>
              </a:rPr>
              <a:t>ubmit</a:t>
            </a:r>
            <a:r>
              <a:rPr lang="en-US" sz="3200" b="1" u="sng" spc="5" dirty="0" smtClean="0">
                <a:solidFill>
                  <a:srgbClr val="002060"/>
                </a:solidFill>
                <a:latin typeface="Times New Roman" panose="02020603050405020304" pitchFamily="18" charset="0"/>
                <a:cs typeface="Times New Roman" panose="02020603050405020304" pitchFamily="18" charset="0"/>
              </a:rPr>
              <a:t> </a:t>
            </a:r>
            <a:r>
              <a:rPr lang="en-US" sz="3200" b="1" u="sng" spc="-5" dirty="0">
                <a:solidFill>
                  <a:srgbClr val="002060"/>
                </a:solidFill>
                <a:latin typeface="Times New Roman" panose="02020603050405020304" pitchFamily="18" charset="0"/>
                <a:cs typeface="Times New Roman" panose="02020603050405020304" pitchFamily="18" charset="0"/>
              </a:rPr>
              <a:t>R</a:t>
            </a:r>
            <a:r>
              <a:rPr lang="en-US" sz="3200" b="1" u="sng" spc="-5" dirty="0" smtClean="0">
                <a:solidFill>
                  <a:srgbClr val="002060"/>
                </a:solidFill>
                <a:latin typeface="Times New Roman" panose="02020603050405020304" pitchFamily="18" charset="0"/>
                <a:cs typeface="Times New Roman" panose="02020603050405020304" pitchFamily="18" charset="0"/>
              </a:rPr>
              <a:t>eturn</a:t>
            </a:r>
            <a:r>
              <a:rPr lang="en-US" sz="3200" b="1" u="sng" spc="-15" dirty="0" smtClean="0">
                <a:solidFill>
                  <a:srgbClr val="002060"/>
                </a:solidFill>
                <a:latin typeface="Times New Roman" panose="02020603050405020304" pitchFamily="18" charset="0"/>
                <a:cs typeface="Times New Roman" panose="02020603050405020304" pitchFamily="18" charset="0"/>
              </a:rPr>
              <a:t> </a:t>
            </a:r>
            <a:r>
              <a:rPr lang="en-US" sz="3200" b="1" u="sng" dirty="0">
                <a:solidFill>
                  <a:srgbClr val="002060"/>
                </a:solidFill>
                <a:latin typeface="Times New Roman" panose="02020603050405020304" pitchFamily="18" charset="0"/>
                <a:cs typeface="Times New Roman" panose="02020603050405020304" pitchFamily="18" charset="0"/>
              </a:rPr>
              <a:t>Online</a:t>
            </a:r>
          </a:p>
        </p:txBody>
      </p:sp>
      <p:grpSp>
        <p:nvGrpSpPr>
          <p:cNvPr id="7" name="object 3"/>
          <p:cNvGrpSpPr/>
          <p:nvPr/>
        </p:nvGrpSpPr>
        <p:grpSpPr>
          <a:xfrm>
            <a:off x="2431624" y="1663445"/>
            <a:ext cx="1632585" cy="984885"/>
            <a:chOff x="683513" y="1663445"/>
            <a:chExt cx="1632585" cy="984885"/>
          </a:xfrm>
        </p:grpSpPr>
        <p:sp>
          <p:nvSpPr>
            <p:cNvPr id="8" name="object 4"/>
            <p:cNvSpPr/>
            <p:nvPr/>
          </p:nvSpPr>
          <p:spPr>
            <a:xfrm>
              <a:off x="688847" y="1668779"/>
              <a:ext cx="1621790" cy="974090"/>
            </a:xfrm>
            <a:custGeom>
              <a:avLst/>
              <a:gdLst/>
              <a:ahLst/>
              <a:cxnLst/>
              <a:rect l="l" t="t" r="r" b="b"/>
              <a:pathLst>
                <a:path w="1621789" h="974089">
                  <a:moveTo>
                    <a:pt x="1524000" y="973836"/>
                  </a:moveTo>
                  <a:lnTo>
                    <a:pt x="96012" y="973836"/>
                  </a:lnTo>
                  <a:lnTo>
                    <a:pt x="58507" y="966096"/>
                  </a:lnTo>
                  <a:lnTo>
                    <a:pt x="28003" y="945070"/>
                  </a:lnTo>
                  <a:lnTo>
                    <a:pt x="7500" y="914042"/>
                  </a:lnTo>
                  <a:lnTo>
                    <a:pt x="0" y="876300"/>
                  </a:lnTo>
                  <a:lnTo>
                    <a:pt x="0" y="97536"/>
                  </a:lnTo>
                  <a:lnTo>
                    <a:pt x="7500" y="59793"/>
                  </a:lnTo>
                  <a:lnTo>
                    <a:pt x="28003" y="28765"/>
                  </a:lnTo>
                  <a:lnTo>
                    <a:pt x="58507" y="7739"/>
                  </a:lnTo>
                  <a:lnTo>
                    <a:pt x="96012"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close/>
                </a:path>
              </a:pathLst>
            </a:custGeom>
            <a:solidFill>
              <a:srgbClr val="D8D8D8"/>
            </a:solidFill>
          </p:spPr>
          <p:txBody>
            <a:bodyPr wrap="square" lIns="0" tIns="0" rIns="0" bIns="0" rtlCol="0"/>
            <a:lstStyle/>
            <a:p>
              <a:endParaRPr/>
            </a:p>
          </p:txBody>
        </p:sp>
        <p:sp>
          <p:nvSpPr>
            <p:cNvPr id="9" name="object 5"/>
            <p:cNvSpPr/>
            <p:nvPr/>
          </p:nvSpPr>
          <p:spPr>
            <a:xfrm>
              <a:off x="688847" y="1668779"/>
              <a:ext cx="1621790" cy="974090"/>
            </a:xfrm>
            <a:custGeom>
              <a:avLst/>
              <a:gdLst/>
              <a:ahLst/>
              <a:cxnLst/>
              <a:rect l="l" t="t" r="r" b="b"/>
              <a:pathLst>
                <a:path w="1621789" h="974089">
                  <a:moveTo>
                    <a:pt x="0" y="97536"/>
                  </a:moveTo>
                  <a:lnTo>
                    <a:pt x="7500" y="59793"/>
                  </a:lnTo>
                  <a:lnTo>
                    <a:pt x="28003" y="28765"/>
                  </a:lnTo>
                  <a:lnTo>
                    <a:pt x="58507" y="7739"/>
                  </a:lnTo>
                  <a:lnTo>
                    <a:pt x="96012"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lnTo>
                    <a:pt x="96012" y="973836"/>
                  </a:lnTo>
                  <a:lnTo>
                    <a:pt x="58507" y="966096"/>
                  </a:lnTo>
                  <a:lnTo>
                    <a:pt x="28003" y="945070"/>
                  </a:lnTo>
                  <a:lnTo>
                    <a:pt x="7500"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10" name="object 6"/>
          <p:cNvSpPr txBox="1"/>
          <p:nvPr/>
        </p:nvSpPr>
        <p:spPr>
          <a:xfrm>
            <a:off x="2512636" y="2027919"/>
            <a:ext cx="1471295" cy="239395"/>
          </a:xfrm>
          <a:prstGeom prst="rect">
            <a:avLst/>
          </a:prstGeom>
        </p:spPr>
        <p:txBody>
          <a:bodyPr vert="horz" wrap="square" lIns="0" tIns="13335" rIns="0" bIns="0" rtlCol="0">
            <a:spAutoFit/>
          </a:bodyPr>
          <a:lstStyle/>
          <a:p>
            <a:pPr marL="12700">
              <a:lnSpc>
                <a:spcPct val="100000"/>
              </a:lnSpc>
              <a:spcBef>
                <a:spcPts val="105"/>
              </a:spcBef>
            </a:pPr>
            <a:r>
              <a:rPr sz="1400" dirty="0">
                <a:latin typeface="Leelawadee UI"/>
                <a:cs typeface="Leelawadee UI"/>
              </a:rPr>
              <a:t>Login</a:t>
            </a:r>
            <a:r>
              <a:rPr sz="1400" spc="-30" dirty="0">
                <a:latin typeface="Leelawadee UI"/>
                <a:cs typeface="Leelawadee UI"/>
              </a:rPr>
              <a:t> </a:t>
            </a:r>
            <a:r>
              <a:rPr sz="1400" spc="-10" dirty="0">
                <a:latin typeface="Leelawadee UI"/>
                <a:cs typeface="Leelawadee UI"/>
              </a:rPr>
              <a:t>to</a:t>
            </a:r>
            <a:r>
              <a:rPr sz="1400" spc="-40" dirty="0">
                <a:latin typeface="Leelawadee UI"/>
                <a:cs typeface="Leelawadee UI"/>
              </a:rPr>
              <a:t> </a:t>
            </a:r>
            <a:r>
              <a:rPr sz="1400" spc="-10" dirty="0">
                <a:latin typeface="Leelawadee UI"/>
                <a:cs typeface="Leelawadee UI"/>
              </a:rPr>
              <a:t>gst.gov.in</a:t>
            </a:r>
            <a:endParaRPr sz="1400" dirty="0">
              <a:latin typeface="Leelawadee UI"/>
              <a:cs typeface="Leelawadee UI"/>
            </a:endParaRPr>
          </a:p>
        </p:txBody>
      </p:sp>
      <p:sp>
        <p:nvSpPr>
          <p:cNvPr id="11" name="object 7"/>
          <p:cNvSpPr/>
          <p:nvPr/>
        </p:nvSpPr>
        <p:spPr>
          <a:xfrm>
            <a:off x="4200227" y="1953767"/>
            <a:ext cx="344805" cy="402590"/>
          </a:xfrm>
          <a:custGeom>
            <a:avLst/>
            <a:gdLst/>
            <a:ahLst/>
            <a:cxnLst/>
            <a:rect l="l" t="t" r="r" b="b"/>
            <a:pathLst>
              <a:path w="344805" h="402589">
                <a:moveTo>
                  <a:pt x="172211" y="402336"/>
                </a:moveTo>
                <a:lnTo>
                  <a:pt x="172211" y="323087"/>
                </a:lnTo>
                <a:lnTo>
                  <a:pt x="0" y="323087"/>
                </a:lnTo>
                <a:lnTo>
                  <a:pt x="0" y="80772"/>
                </a:lnTo>
                <a:lnTo>
                  <a:pt x="172211" y="80772"/>
                </a:lnTo>
                <a:lnTo>
                  <a:pt x="172211" y="0"/>
                </a:lnTo>
                <a:lnTo>
                  <a:pt x="344424" y="201168"/>
                </a:lnTo>
                <a:lnTo>
                  <a:pt x="172211" y="402336"/>
                </a:lnTo>
                <a:close/>
              </a:path>
            </a:pathLst>
          </a:custGeom>
          <a:solidFill>
            <a:schemeClr val="accent3"/>
          </a:solidFill>
        </p:spPr>
        <p:txBody>
          <a:bodyPr wrap="square" lIns="0" tIns="0" rIns="0" bIns="0" rtlCol="0"/>
          <a:lstStyle/>
          <a:p>
            <a:endParaRPr>
              <a:ln>
                <a:solidFill>
                  <a:schemeClr val="accent3"/>
                </a:solidFill>
              </a:ln>
              <a:solidFill>
                <a:schemeClr val="accent2"/>
              </a:solidFill>
            </a:endParaRPr>
          </a:p>
        </p:txBody>
      </p:sp>
      <p:grpSp>
        <p:nvGrpSpPr>
          <p:cNvPr id="12" name="object 8"/>
          <p:cNvGrpSpPr/>
          <p:nvPr/>
        </p:nvGrpSpPr>
        <p:grpSpPr>
          <a:xfrm>
            <a:off x="4700861" y="1663445"/>
            <a:ext cx="1632585" cy="984885"/>
            <a:chOff x="2952750" y="1663445"/>
            <a:chExt cx="1632585" cy="984885"/>
          </a:xfrm>
        </p:grpSpPr>
        <p:sp>
          <p:nvSpPr>
            <p:cNvPr id="13" name="object 9"/>
            <p:cNvSpPr/>
            <p:nvPr/>
          </p:nvSpPr>
          <p:spPr>
            <a:xfrm>
              <a:off x="2958083" y="1668779"/>
              <a:ext cx="1621790" cy="974090"/>
            </a:xfrm>
            <a:custGeom>
              <a:avLst/>
              <a:gdLst/>
              <a:ahLst/>
              <a:cxnLst/>
              <a:rect l="l" t="t" r="r" b="b"/>
              <a:pathLst>
                <a:path w="1621789" h="974089">
                  <a:moveTo>
                    <a:pt x="1524000" y="973836"/>
                  </a:moveTo>
                  <a:lnTo>
                    <a:pt x="97536" y="973836"/>
                  </a:lnTo>
                  <a:lnTo>
                    <a:pt x="59793" y="966096"/>
                  </a:lnTo>
                  <a:lnTo>
                    <a:pt x="28765" y="945070"/>
                  </a:lnTo>
                  <a:lnTo>
                    <a:pt x="7739" y="914042"/>
                  </a:lnTo>
                  <a:lnTo>
                    <a:pt x="0" y="876300"/>
                  </a:lnTo>
                  <a:lnTo>
                    <a:pt x="0" y="97536"/>
                  </a:lnTo>
                  <a:lnTo>
                    <a:pt x="7739" y="59793"/>
                  </a:lnTo>
                  <a:lnTo>
                    <a:pt x="28765" y="28765"/>
                  </a:lnTo>
                  <a:lnTo>
                    <a:pt x="59793" y="7739"/>
                  </a:lnTo>
                  <a:lnTo>
                    <a:pt x="97536" y="0"/>
                  </a:lnTo>
                  <a:lnTo>
                    <a:pt x="1524000" y="0"/>
                  </a:lnTo>
                  <a:lnTo>
                    <a:pt x="1562385" y="7739"/>
                  </a:lnTo>
                  <a:lnTo>
                    <a:pt x="1593342" y="28765"/>
                  </a:lnTo>
                  <a:lnTo>
                    <a:pt x="1614011" y="59793"/>
                  </a:lnTo>
                  <a:lnTo>
                    <a:pt x="1621536" y="97536"/>
                  </a:lnTo>
                  <a:lnTo>
                    <a:pt x="1621536" y="876300"/>
                  </a:lnTo>
                  <a:lnTo>
                    <a:pt x="1614011" y="914042"/>
                  </a:lnTo>
                  <a:lnTo>
                    <a:pt x="1593342" y="945070"/>
                  </a:lnTo>
                  <a:lnTo>
                    <a:pt x="1562385" y="966096"/>
                  </a:lnTo>
                  <a:lnTo>
                    <a:pt x="1524000" y="973836"/>
                  </a:lnTo>
                  <a:close/>
                </a:path>
              </a:pathLst>
            </a:custGeom>
            <a:solidFill>
              <a:srgbClr val="D8D8D8"/>
            </a:solidFill>
          </p:spPr>
          <p:txBody>
            <a:bodyPr wrap="square" lIns="0" tIns="0" rIns="0" bIns="0" rtlCol="0"/>
            <a:lstStyle/>
            <a:p>
              <a:endParaRPr/>
            </a:p>
          </p:txBody>
        </p:sp>
        <p:sp>
          <p:nvSpPr>
            <p:cNvPr id="14" name="object 10"/>
            <p:cNvSpPr/>
            <p:nvPr/>
          </p:nvSpPr>
          <p:spPr>
            <a:xfrm>
              <a:off x="2958083" y="1668779"/>
              <a:ext cx="1621790" cy="974090"/>
            </a:xfrm>
            <a:custGeom>
              <a:avLst/>
              <a:gdLst/>
              <a:ahLst/>
              <a:cxnLst/>
              <a:rect l="l" t="t" r="r" b="b"/>
              <a:pathLst>
                <a:path w="1621789" h="974089">
                  <a:moveTo>
                    <a:pt x="0" y="97536"/>
                  </a:moveTo>
                  <a:lnTo>
                    <a:pt x="7739" y="59793"/>
                  </a:lnTo>
                  <a:lnTo>
                    <a:pt x="28765" y="28765"/>
                  </a:lnTo>
                  <a:lnTo>
                    <a:pt x="59793" y="7739"/>
                  </a:lnTo>
                  <a:lnTo>
                    <a:pt x="97536" y="0"/>
                  </a:lnTo>
                  <a:lnTo>
                    <a:pt x="1524000" y="0"/>
                  </a:lnTo>
                  <a:lnTo>
                    <a:pt x="1562385" y="7739"/>
                  </a:lnTo>
                  <a:lnTo>
                    <a:pt x="1593342" y="28765"/>
                  </a:lnTo>
                  <a:lnTo>
                    <a:pt x="1614011" y="59793"/>
                  </a:lnTo>
                  <a:lnTo>
                    <a:pt x="1621536" y="97536"/>
                  </a:lnTo>
                  <a:lnTo>
                    <a:pt x="1621536" y="876300"/>
                  </a:lnTo>
                  <a:lnTo>
                    <a:pt x="1614011" y="914042"/>
                  </a:lnTo>
                  <a:lnTo>
                    <a:pt x="1593342" y="945070"/>
                  </a:lnTo>
                  <a:lnTo>
                    <a:pt x="1562385" y="966096"/>
                  </a:lnTo>
                  <a:lnTo>
                    <a:pt x="1524000" y="973836"/>
                  </a:lnTo>
                  <a:lnTo>
                    <a:pt x="97536" y="973836"/>
                  </a:lnTo>
                  <a:lnTo>
                    <a:pt x="59793" y="966096"/>
                  </a:lnTo>
                  <a:lnTo>
                    <a:pt x="28765" y="945070"/>
                  </a:lnTo>
                  <a:lnTo>
                    <a:pt x="7739"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15" name="object 11"/>
          <p:cNvSpPr txBox="1"/>
          <p:nvPr/>
        </p:nvSpPr>
        <p:spPr>
          <a:xfrm>
            <a:off x="4784935" y="2027919"/>
            <a:ext cx="1464310" cy="239395"/>
          </a:xfrm>
          <a:prstGeom prst="rect">
            <a:avLst/>
          </a:prstGeom>
        </p:spPr>
        <p:txBody>
          <a:bodyPr vert="horz" wrap="square" lIns="0" tIns="13335" rIns="0" bIns="0" rtlCol="0">
            <a:spAutoFit/>
          </a:bodyPr>
          <a:lstStyle/>
          <a:p>
            <a:pPr marL="12700">
              <a:lnSpc>
                <a:spcPct val="100000"/>
              </a:lnSpc>
              <a:spcBef>
                <a:spcPts val="105"/>
              </a:spcBef>
            </a:pPr>
            <a:r>
              <a:rPr sz="1400" spc="-5" dirty="0">
                <a:latin typeface="Leelawadee UI"/>
                <a:cs typeface="Leelawadee UI"/>
              </a:rPr>
              <a:t>Select</a:t>
            </a:r>
            <a:r>
              <a:rPr sz="1400" spc="-20" dirty="0">
                <a:latin typeface="Leelawadee UI"/>
                <a:cs typeface="Leelawadee UI"/>
              </a:rPr>
              <a:t> </a:t>
            </a:r>
            <a:r>
              <a:rPr sz="1400" spc="5" dirty="0">
                <a:latin typeface="Leelawadee UI"/>
                <a:cs typeface="Leelawadee UI"/>
              </a:rPr>
              <a:t>services</a:t>
            </a:r>
            <a:r>
              <a:rPr sz="1400" spc="-45" dirty="0">
                <a:latin typeface="Leelawadee UI"/>
                <a:cs typeface="Leelawadee UI"/>
              </a:rPr>
              <a:t> </a:t>
            </a:r>
            <a:r>
              <a:rPr sz="1400" spc="5" dirty="0">
                <a:latin typeface="Leelawadee UI"/>
                <a:cs typeface="Leelawadee UI"/>
              </a:rPr>
              <a:t>tab</a:t>
            </a:r>
            <a:endParaRPr sz="1400">
              <a:latin typeface="Leelawadee UI"/>
              <a:cs typeface="Leelawadee UI"/>
            </a:endParaRPr>
          </a:p>
        </p:txBody>
      </p:sp>
      <p:sp>
        <p:nvSpPr>
          <p:cNvPr id="16" name="object 12"/>
          <p:cNvSpPr/>
          <p:nvPr/>
        </p:nvSpPr>
        <p:spPr>
          <a:xfrm>
            <a:off x="6470987" y="1953767"/>
            <a:ext cx="342900" cy="402590"/>
          </a:xfrm>
          <a:custGeom>
            <a:avLst/>
            <a:gdLst/>
            <a:ahLst/>
            <a:cxnLst/>
            <a:rect l="l" t="t" r="r" b="b"/>
            <a:pathLst>
              <a:path w="342900" h="402589">
                <a:moveTo>
                  <a:pt x="172211" y="402336"/>
                </a:moveTo>
                <a:lnTo>
                  <a:pt x="172211" y="323087"/>
                </a:lnTo>
                <a:lnTo>
                  <a:pt x="0" y="323087"/>
                </a:lnTo>
                <a:lnTo>
                  <a:pt x="0" y="80772"/>
                </a:lnTo>
                <a:lnTo>
                  <a:pt x="172211" y="80772"/>
                </a:lnTo>
                <a:lnTo>
                  <a:pt x="172211" y="0"/>
                </a:lnTo>
                <a:lnTo>
                  <a:pt x="342900" y="201168"/>
                </a:lnTo>
                <a:lnTo>
                  <a:pt x="172211" y="402336"/>
                </a:lnTo>
                <a:close/>
              </a:path>
            </a:pathLst>
          </a:custGeom>
          <a:solidFill>
            <a:schemeClr val="accent3"/>
          </a:solidFill>
        </p:spPr>
        <p:txBody>
          <a:bodyPr wrap="square" lIns="0" tIns="0" rIns="0" bIns="0" rtlCol="0"/>
          <a:lstStyle/>
          <a:p>
            <a:endParaRPr/>
          </a:p>
        </p:txBody>
      </p:sp>
      <p:grpSp>
        <p:nvGrpSpPr>
          <p:cNvPr id="17" name="object 13"/>
          <p:cNvGrpSpPr/>
          <p:nvPr/>
        </p:nvGrpSpPr>
        <p:grpSpPr>
          <a:xfrm>
            <a:off x="6971621" y="1663445"/>
            <a:ext cx="1632585" cy="984885"/>
            <a:chOff x="5223510" y="1663445"/>
            <a:chExt cx="1632585" cy="984885"/>
          </a:xfrm>
        </p:grpSpPr>
        <p:sp>
          <p:nvSpPr>
            <p:cNvPr id="18" name="object 14"/>
            <p:cNvSpPr/>
            <p:nvPr/>
          </p:nvSpPr>
          <p:spPr>
            <a:xfrm>
              <a:off x="5228844" y="1668779"/>
              <a:ext cx="1621790" cy="974090"/>
            </a:xfrm>
            <a:custGeom>
              <a:avLst/>
              <a:gdLst/>
              <a:ahLst/>
              <a:cxnLst/>
              <a:rect l="l" t="t" r="r" b="b"/>
              <a:pathLst>
                <a:path w="1621790" h="974089">
                  <a:moveTo>
                    <a:pt x="1524000" y="973836"/>
                  </a:moveTo>
                  <a:lnTo>
                    <a:pt x="97536" y="973836"/>
                  </a:lnTo>
                  <a:lnTo>
                    <a:pt x="59150" y="966096"/>
                  </a:lnTo>
                  <a:lnTo>
                    <a:pt x="28194" y="945070"/>
                  </a:lnTo>
                  <a:lnTo>
                    <a:pt x="7524" y="914042"/>
                  </a:lnTo>
                  <a:lnTo>
                    <a:pt x="0" y="876300"/>
                  </a:lnTo>
                  <a:lnTo>
                    <a:pt x="0" y="97536"/>
                  </a:lnTo>
                  <a:lnTo>
                    <a:pt x="7524" y="59793"/>
                  </a:lnTo>
                  <a:lnTo>
                    <a:pt x="28194" y="28765"/>
                  </a:lnTo>
                  <a:lnTo>
                    <a:pt x="59150" y="7739"/>
                  </a:lnTo>
                  <a:lnTo>
                    <a:pt x="97536"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close/>
                </a:path>
              </a:pathLst>
            </a:custGeom>
            <a:solidFill>
              <a:srgbClr val="D8D8D8"/>
            </a:solidFill>
          </p:spPr>
          <p:txBody>
            <a:bodyPr wrap="square" lIns="0" tIns="0" rIns="0" bIns="0" rtlCol="0"/>
            <a:lstStyle/>
            <a:p>
              <a:endParaRPr/>
            </a:p>
          </p:txBody>
        </p:sp>
        <p:sp>
          <p:nvSpPr>
            <p:cNvPr id="19" name="object 15"/>
            <p:cNvSpPr/>
            <p:nvPr/>
          </p:nvSpPr>
          <p:spPr>
            <a:xfrm>
              <a:off x="5228844" y="1668779"/>
              <a:ext cx="1621790" cy="974090"/>
            </a:xfrm>
            <a:custGeom>
              <a:avLst/>
              <a:gdLst/>
              <a:ahLst/>
              <a:cxnLst/>
              <a:rect l="l" t="t" r="r" b="b"/>
              <a:pathLst>
                <a:path w="1621790" h="974089">
                  <a:moveTo>
                    <a:pt x="0" y="97536"/>
                  </a:moveTo>
                  <a:lnTo>
                    <a:pt x="7524" y="59793"/>
                  </a:lnTo>
                  <a:lnTo>
                    <a:pt x="28194" y="28765"/>
                  </a:lnTo>
                  <a:lnTo>
                    <a:pt x="59150" y="7739"/>
                  </a:lnTo>
                  <a:lnTo>
                    <a:pt x="97536"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lnTo>
                    <a:pt x="97536" y="973836"/>
                  </a:lnTo>
                  <a:lnTo>
                    <a:pt x="59150" y="966096"/>
                  </a:lnTo>
                  <a:lnTo>
                    <a:pt x="28194" y="945070"/>
                  </a:lnTo>
                  <a:lnTo>
                    <a:pt x="7524"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20" name="object 16"/>
          <p:cNvSpPr txBox="1"/>
          <p:nvPr/>
        </p:nvSpPr>
        <p:spPr>
          <a:xfrm>
            <a:off x="7139510" y="1921265"/>
            <a:ext cx="1294765" cy="451484"/>
          </a:xfrm>
          <a:prstGeom prst="rect">
            <a:avLst/>
          </a:prstGeom>
        </p:spPr>
        <p:txBody>
          <a:bodyPr vert="horz" wrap="square" lIns="0" tIns="20955" rIns="0" bIns="0" rtlCol="0">
            <a:spAutoFit/>
          </a:bodyPr>
          <a:lstStyle/>
          <a:p>
            <a:pPr marL="82550" marR="5080" indent="-70485">
              <a:lnSpc>
                <a:spcPts val="1670"/>
              </a:lnSpc>
              <a:spcBef>
                <a:spcPts val="165"/>
              </a:spcBef>
            </a:pPr>
            <a:r>
              <a:rPr sz="1400" spc="-5" dirty="0">
                <a:latin typeface="Leelawadee UI"/>
                <a:cs typeface="Leelawadee UI"/>
              </a:rPr>
              <a:t>Go</a:t>
            </a:r>
            <a:r>
              <a:rPr sz="1400" spc="-10" dirty="0">
                <a:latin typeface="Leelawadee UI"/>
                <a:cs typeface="Leelawadee UI"/>
              </a:rPr>
              <a:t> to</a:t>
            </a:r>
            <a:r>
              <a:rPr sz="1400" spc="-20" dirty="0">
                <a:latin typeface="Leelawadee UI"/>
                <a:cs typeface="Leelawadee UI"/>
              </a:rPr>
              <a:t> </a:t>
            </a:r>
            <a:r>
              <a:rPr sz="1400" spc="-5" dirty="0">
                <a:latin typeface="Leelawadee UI"/>
                <a:cs typeface="Leelawadee UI"/>
              </a:rPr>
              <a:t>return</a:t>
            </a:r>
            <a:r>
              <a:rPr sz="1400" spc="-35" dirty="0">
                <a:latin typeface="Leelawadee UI"/>
                <a:cs typeface="Leelawadee UI"/>
              </a:rPr>
              <a:t> </a:t>
            </a:r>
            <a:r>
              <a:rPr sz="1400" dirty="0">
                <a:latin typeface="Leelawadee UI"/>
                <a:cs typeface="Leelawadee UI"/>
              </a:rPr>
              <a:t>tab </a:t>
            </a:r>
            <a:r>
              <a:rPr sz="1400" spc="-370" dirty="0">
                <a:latin typeface="Leelawadee UI"/>
                <a:cs typeface="Leelawadee UI"/>
              </a:rPr>
              <a:t> </a:t>
            </a:r>
            <a:r>
              <a:rPr sz="1400" dirty="0">
                <a:latin typeface="Leelawadee UI"/>
                <a:cs typeface="Leelawadee UI"/>
              </a:rPr>
              <a:t>under</a:t>
            </a:r>
            <a:r>
              <a:rPr sz="1400" spc="-35" dirty="0">
                <a:latin typeface="Leelawadee UI"/>
                <a:cs typeface="Leelawadee UI"/>
              </a:rPr>
              <a:t> </a:t>
            </a:r>
            <a:r>
              <a:rPr sz="1400" spc="5" dirty="0">
                <a:latin typeface="Leelawadee UI"/>
                <a:cs typeface="Leelawadee UI"/>
              </a:rPr>
              <a:t>services</a:t>
            </a:r>
            <a:endParaRPr sz="1400">
              <a:latin typeface="Leelawadee UI"/>
              <a:cs typeface="Leelawadee UI"/>
            </a:endParaRPr>
          </a:p>
        </p:txBody>
      </p:sp>
      <p:sp>
        <p:nvSpPr>
          <p:cNvPr id="21" name="object 17"/>
          <p:cNvSpPr/>
          <p:nvPr/>
        </p:nvSpPr>
        <p:spPr>
          <a:xfrm>
            <a:off x="8740222" y="1953767"/>
            <a:ext cx="344805" cy="402590"/>
          </a:xfrm>
          <a:custGeom>
            <a:avLst/>
            <a:gdLst/>
            <a:ahLst/>
            <a:cxnLst/>
            <a:rect l="l" t="t" r="r" b="b"/>
            <a:pathLst>
              <a:path w="344804" h="402589">
                <a:moveTo>
                  <a:pt x="172211" y="402336"/>
                </a:moveTo>
                <a:lnTo>
                  <a:pt x="172211" y="323087"/>
                </a:lnTo>
                <a:lnTo>
                  <a:pt x="0" y="323087"/>
                </a:lnTo>
                <a:lnTo>
                  <a:pt x="0" y="80772"/>
                </a:lnTo>
                <a:lnTo>
                  <a:pt x="172211" y="80772"/>
                </a:lnTo>
                <a:lnTo>
                  <a:pt x="172211" y="0"/>
                </a:lnTo>
                <a:lnTo>
                  <a:pt x="344423" y="201168"/>
                </a:lnTo>
                <a:lnTo>
                  <a:pt x="172211" y="402336"/>
                </a:lnTo>
                <a:close/>
              </a:path>
            </a:pathLst>
          </a:custGeom>
          <a:solidFill>
            <a:schemeClr val="accent3"/>
          </a:solidFill>
        </p:spPr>
        <p:txBody>
          <a:bodyPr wrap="square" lIns="0" tIns="0" rIns="0" bIns="0" rtlCol="0"/>
          <a:lstStyle/>
          <a:p>
            <a:endParaRPr/>
          </a:p>
        </p:txBody>
      </p:sp>
      <p:grpSp>
        <p:nvGrpSpPr>
          <p:cNvPr id="22" name="object 18"/>
          <p:cNvGrpSpPr/>
          <p:nvPr/>
        </p:nvGrpSpPr>
        <p:grpSpPr>
          <a:xfrm>
            <a:off x="9240856" y="1663445"/>
            <a:ext cx="1632585" cy="984885"/>
            <a:chOff x="7492745" y="1663445"/>
            <a:chExt cx="1632585" cy="984885"/>
          </a:xfrm>
        </p:grpSpPr>
        <p:sp>
          <p:nvSpPr>
            <p:cNvPr id="23" name="object 19"/>
            <p:cNvSpPr/>
            <p:nvPr/>
          </p:nvSpPr>
          <p:spPr>
            <a:xfrm>
              <a:off x="7498079" y="1668779"/>
              <a:ext cx="1621790" cy="974090"/>
            </a:xfrm>
            <a:custGeom>
              <a:avLst/>
              <a:gdLst/>
              <a:ahLst/>
              <a:cxnLst/>
              <a:rect l="l" t="t" r="r" b="b"/>
              <a:pathLst>
                <a:path w="1621790" h="974089">
                  <a:moveTo>
                    <a:pt x="1525524" y="973836"/>
                  </a:moveTo>
                  <a:lnTo>
                    <a:pt x="97536" y="973836"/>
                  </a:lnTo>
                  <a:lnTo>
                    <a:pt x="59793" y="966096"/>
                  </a:lnTo>
                  <a:lnTo>
                    <a:pt x="28765" y="945070"/>
                  </a:lnTo>
                  <a:lnTo>
                    <a:pt x="7739" y="914042"/>
                  </a:lnTo>
                  <a:lnTo>
                    <a:pt x="0" y="876300"/>
                  </a:lnTo>
                  <a:lnTo>
                    <a:pt x="0" y="97536"/>
                  </a:lnTo>
                  <a:lnTo>
                    <a:pt x="7739" y="59793"/>
                  </a:lnTo>
                  <a:lnTo>
                    <a:pt x="28765" y="28765"/>
                  </a:lnTo>
                  <a:lnTo>
                    <a:pt x="59793" y="7739"/>
                  </a:lnTo>
                  <a:lnTo>
                    <a:pt x="97536" y="0"/>
                  </a:lnTo>
                  <a:lnTo>
                    <a:pt x="1525524" y="0"/>
                  </a:lnTo>
                  <a:lnTo>
                    <a:pt x="1563028" y="7739"/>
                  </a:lnTo>
                  <a:lnTo>
                    <a:pt x="1593532" y="28765"/>
                  </a:lnTo>
                  <a:lnTo>
                    <a:pt x="1614035" y="59793"/>
                  </a:lnTo>
                  <a:lnTo>
                    <a:pt x="1621536" y="97536"/>
                  </a:lnTo>
                  <a:lnTo>
                    <a:pt x="1621536" y="876300"/>
                  </a:lnTo>
                  <a:lnTo>
                    <a:pt x="1614035" y="914042"/>
                  </a:lnTo>
                  <a:lnTo>
                    <a:pt x="1593532" y="945070"/>
                  </a:lnTo>
                  <a:lnTo>
                    <a:pt x="1563028" y="966096"/>
                  </a:lnTo>
                  <a:lnTo>
                    <a:pt x="1525524" y="973836"/>
                  </a:lnTo>
                  <a:close/>
                </a:path>
              </a:pathLst>
            </a:custGeom>
            <a:solidFill>
              <a:srgbClr val="D8D8D8"/>
            </a:solidFill>
          </p:spPr>
          <p:txBody>
            <a:bodyPr wrap="square" lIns="0" tIns="0" rIns="0" bIns="0" rtlCol="0"/>
            <a:lstStyle/>
            <a:p>
              <a:endParaRPr/>
            </a:p>
          </p:txBody>
        </p:sp>
        <p:sp>
          <p:nvSpPr>
            <p:cNvPr id="24" name="object 20"/>
            <p:cNvSpPr/>
            <p:nvPr/>
          </p:nvSpPr>
          <p:spPr>
            <a:xfrm>
              <a:off x="7498079" y="1668779"/>
              <a:ext cx="1621790" cy="974090"/>
            </a:xfrm>
            <a:custGeom>
              <a:avLst/>
              <a:gdLst/>
              <a:ahLst/>
              <a:cxnLst/>
              <a:rect l="l" t="t" r="r" b="b"/>
              <a:pathLst>
                <a:path w="1621790" h="974089">
                  <a:moveTo>
                    <a:pt x="0" y="97536"/>
                  </a:moveTo>
                  <a:lnTo>
                    <a:pt x="7739" y="59793"/>
                  </a:lnTo>
                  <a:lnTo>
                    <a:pt x="28765" y="28765"/>
                  </a:lnTo>
                  <a:lnTo>
                    <a:pt x="59793" y="7739"/>
                  </a:lnTo>
                  <a:lnTo>
                    <a:pt x="97536" y="0"/>
                  </a:lnTo>
                  <a:lnTo>
                    <a:pt x="1525524" y="0"/>
                  </a:lnTo>
                  <a:lnTo>
                    <a:pt x="1563028" y="7739"/>
                  </a:lnTo>
                  <a:lnTo>
                    <a:pt x="1593532" y="28765"/>
                  </a:lnTo>
                  <a:lnTo>
                    <a:pt x="1614035" y="59793"/>
                  </a:lnTo>
                  <a:lnTo>
                    <a:pt x="1621536" y="97536"/>
                  </a:lnTo>
                  <a:lnTo>
                    <a:pt x="1621536" y="876300"/>
                  </a:lnTo>
                  <a:lnTo>
                    <a:pt x="1614035" y="914042"/>
                  </a:lnTo>
                  <a:lnTo>
                    <a:pt x="1593532" y="945070"/>
                  </a:lnTo>
                  <a:lnTo>
                    <a:pt x="1563028" y="966096"/>
                  </a:lnTo>
                  <a:lnTo>
                    <a:pt x="1525524" y="973836"/>
                  </a:lnTo>
                  <a:lnTo>
                    <a:pt x="97536" y="973836"/>
                  </a:lnTo>
                  <a:lnTo>
                    <a:pt x="59793" y="966096"/>
                  </a:lnTo>
                  <a:lnTo>
                    <a:pt x="28765" y="945070"/>
                  </a:lnTo>
                  <a:lnTo>
                    <a:pt x="7739"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25" name="object 21"/>
          <p:cNvSpPr txBox="1"/>
          <p:nvPr/>
        </p:nvSpPr>
        <p:spPr>
          <a:xfrm>
            <a:off x="9539772" y="1921265"/>
            <a:ext cx="1037590" cy="451484"/>
          </a:xfrm>
          <a:prstGeom prst="rect">
            <a:avLst/>
          </a:prstGeom>
        </p:spPr>
        <p:txBody>
          <a:bodyPr vert="horz" wrap="square" lIns="0" tIns="20955" rIns="0" bIns="0" rtlCol="0">
            <a:spAutoFit/>
          </a:bodyPr>
          <a:lstStyle/>
          <a:p>
            <a:pPr marL="90170" marR="5080" indent="-78105">
              <a:lnSpc>
                <a:spcPts val="1670"/>
              </a:lnSpc>
              <a:spcBef>
                <a:spcPts val="165"/>
              </a:spcBef>
            </a:pPr>
            <a:r>
              <a:rPr sz="1400" spc="-5" dirty="0">
                <a:latin typeface="Leelawadee UI"/>
                <a:cs typeface="Leelawadee UI"/>
              </a:rPr>
              <a:t>Click</a:t>
            </a:r>
            <a:r>
              <a:rPr sz="1400" spc="-75" dirty="0">
                <a:latin typeface="Leelawadee UI"/>
                <a:cs typeface="Leelawadee UI"/>
              </a:rPr>
              <a:t> </a:t>
            </a:r>
            <a:r>
              <a:rPr sz="1400" spc="-5" dirty="0">
                <a:latin typeface="Leelawadee UI"/>
                <a:cs typeface="Leelawadee UI"/>
              </a:rPr>
              <a:t>Returns </a:t>
            </a:r>
            <a:r>
              <a:rPr sz="1400" spc="-365" dirty="0">
                <a:latin typeface="Leelawadee UI"/>
                <a:cs typeface="Leelawadee UI"/>
              </a:rPr>
              <a:t> </a:t>
            </a:r>
            <a:r>
              <a:rPr sz="1400" spc="-5" dirty="0">
                <a:latin typeface="Leelawadee UI"/>
                <a:cs typeface="Leelawadee UI"/>
              </a:rPr>
              <a:t>Dashboard</a:t>
            </a:r>
            <a:endParaRPr sz="1400">
              <a:latin typeface="Leelawadee UI"/>
              <a:cs typeface="Leelawadee UI"/>
            </a:endParaRPr>
          </a:p>
        </p:txBody>
      </p:sp>
      <p:sp>
        <p:nvSpPr>
          <p:cNvPr id="26" name="object 22"/>
          <p:cNvSpPr/>
          <p:nvPr/>
        </p:nvSpPr>
        <p:spPr>
          <a:xfrm>
            <a:off x="9855791" y="2784348"/>
            <a:ext cx="402590" cy="344805"/>
          </a:xfrm>
          <a:custGeom>
            <a:avLst/>
            <a:gdLst/>
            <a:ahLst/>
            <a:cxnLst/>
            <a:rect l="l" t="t" r="r" b="b"/>
            <a:pathLst>
              <a:path w="402590" h="344805">
                <a:moveTo>
                  <a:pt x="201167" y="344424"/>
                </a:moveTo>
                <a:lnTo>
                  <a:pt x="0" y="172211"/>
                </a:lnTo>
                <a:lnTo>
                  <a:pt x="80771" y="172211"/>
                </a:lnTo>
                <a:lnTo>
                  <a:pt x="80771" y="0"/>
                </a:lnTo>
                <a:lnTo>
                  <a:pt x="323087" y="0"/>
                </a:lnTo>
                <a:lnTo>
                  <a:pt x="323087" y="172211"/>
                </a:lnTo>
                <a:lnTo>
                  <a:pt x="402335" y="172211"/>
                </a:lnTo>
                <a:lnTo>
                  <a:pt x="201167" y="344424"/>
                </a:lnTo>
                <a:close/>
              </a:path>
            </a:pathLst>
          </a:custGeom>
          <a:solidFill>
            <a:schemeClr val="accent3"/>
          </a:solidFill>
        </p:spPr>
        <p:txBody>
          <a:bodyPr wrap="square" lIns="0" tIns="0" rIns="0" bIns="0" rtlCol="0"/>
          <a:lstStyle/>
          <a:p>
            <a:endParaRPr/>
          </a:p>
        </p:txBody>
      </p:sp>
      <p:grpSp>
        <p:nvGrpSpPr>
          <p:cNvPr id="27" name="object 23"/>
          <p:cNvGrpSpPr/>
          <p:nvPr/>
        </p:nvGrpSpPr>
        <p:grpSpPr>
          <a:xfrm>
            <a:off x="9240856" y="3284982"/>
            <a:ext cx="1632585" cy="984885"/>
            <a:chOff x="7492745" y="3284982"/>
            <a:chExt cx="1632585" cy="984885"/>
          </a:xfrm>
        </p:grpSpPr>
        <p:sp>
          <p:nvSpPr>
            <p:cNvPr id="28" name="object 24"/>
            <p:cNvSpPr/>
            <p:nvPr/>
          </p:nvSpPr>
          <p:spPr>
            <a:xfrm>
              <a:off x="7498079" y="3290316"/>
              <a:ext cx="1621790" cy="974090"/>
            </a:xfrm>
            <a:custGeom>
              <a:avLst/>
              <a:gdLst/>
              <a:ahLst/>
              <a:cxnLst/>
              <a:rect l="l" t="t" r="r" b="b"/>
              <a:pathLst>
                <a:path w="1621790" h="974089">
                  <a:moveTo>
                    <a:pt x="1525524" y="973836"/>
                  </a:moveTo>
                  <a:lnTo>
                    <a:pt x="97536" y="973836"/>
                  </a:lnTo>
                  <a:lnTo>
                    <a:pt x="59793" y="966096"/>
                  </a:lnTo>
                  <a:lnTo>
                    <a:pt x="28765" y="945070"/>
                  </a:lnTo>
                  <a:lnTo>
                    <a:pt x="7739" y="914042"/>
                  </a:lnTo>
                  <a:lnTo>
                    <a:pt x="0" y="876300"/>
                  </a:lnTo>
                  <a:lnTo>
                    <a:pt x="0" y="97536"/>
                  </a:lnTo>
                  <a:lnTo>
                    <a:pt x="7739" y="59793"/>
                  </a:lnTo>
                  <a:lnTo>
                    <a:pt x="28765" y="28765"/>
                  </a:lnTo>
                  <a:lnTo>
                    <a:pt x="59793" y="7739"/>
                  </a:lnTo>
                  <a:lnTo>
                    <a:pt x="97536" y="0"/>
                  </a:lnTo>
                  <a:lnTo>
                    <a:pt x="1525524" y="0"/>
                  </a:lnTo>
                  <a:lnTo>
                    <a:pt x="1563028" y="7739"/>
                  </a:lnTo>
                  <a:lnTo>
                    <a:pt x="1593532" y="28765"/>
                  </a:lnTo>
                  <a:lnTo>
                    <a:pt x="1614035" y="59793"/>
                  </a:lnTo>
                  <a:lnTo>
                    <a:pt x="1621536" y="97536"/>
                  </a:lnTo>
                  <a:lnTo>
                    <a:pt x="1621536" y="876300"/>
                  </a:lnTo>
                  <a:lnTo>
                    <a:pt x="1614035" y="914042"/>
                  </a:lnTo>
                  <a:lnTo>
                    <a:pt x="1593532" y="945070"/>
                  </a:lnTo>
                  <a:lnTo>
                    <a:pt x="1563028" y="966096"/>
                  </a:lnTo>
                  <a:lnTo>
                    <a:pt x="1525524" y="973836"/>
                  </a:lnTo>
                  <a:close/>
                </a:path>
              </a:pathLst>
            </a:custGeom>
            <a:solidFill>
              <a:srgbClr val="D8D8D8"/>
            </a:solidFill>
          </p:spPr>
          <p:txBody>
            <a:bodyPr wrap="square" lIns="0" tIns="0" rIns="0" bIns="0" rtlCol="0"/>
            <a:lstStyle/>
            <a:p>
              <a:endParaRPr/>
            </a:p>
          </p:txBody>
        </p:sp>
        <p:sp>
          <p:nvSpPr>
            <p:cNvPr id="29" name="object 25"/>
            <p:cNvSpPr/>
            <p:nvPr/>
          </p:nvSpPr>
          <p:spPr>
            <a:xfrm>
              <a:off x="7498079" y="3290316"/>
              <a:ext cx="1621790" cy="974090"/>
            </a:xfrm>
            <a:custGeom>
              <a:avLst/>
              <a:gdLst/>
              <a:ahLst/>
              <a:cxnLst/>
              <a:rect l="l" t="t" r="r" b="b"/>
              <a:pathLst>
                <a:path w="1621790" h="974089">
                  <a:moveTo>
                    <a:pt x="0" y="97536"/>
                  </a:moveTo>
                  <a:lnTo>
                    <a:pt x="7739" y="59793"/>
                  </a:lnTo>
                  <a:lnTo>
                    <a:pt x="28765" y="28765"/>
                  </a:lnTo>
                  <a:lnTo>
                    <a:pt x="59793" y="7739"/>
                  </a:lnTo>
                  <a:lnTo>
                    <a:pt x="97536" y="0"/>
                  </a:lnTo>
                  <a:lnTo>
                    <a:pt x="1525524" y="0"/>
                  </a:lnTo>
                  <a:lnTo>
                    <a:pt x="1563028" y="7739"/>
                  </a:lnTo>
                  <a:lnTo>
                    <a:pt x="1593532" y="28765"/>
                  </a:lnTo>
                  <a:lnTo>
                    <a:pt x="1614035" y="59793"/>
                  </a:lnTo>
                  <a:lnTo>
                    <a:pt x="1621536" y="97536"/>
                  </a:lnTo>
                  <a:lnTo>
                    <a:pt x="1621536" y="876300"/>
                  </a:lnTo>
                  <a:lnTo>
                    <a:pt x="1614035" y="914042"/>
                  </a:lnTo>
                  <a:lnTo>
                    <a:pt x="1593532" y="945070"/>
                  </a:lnTo>
                  <a:lnTo>
                    <a:pt x="1563028" y="966096"/>
                  </a:lnTo>
                  <a:lnTo>
                    <a:pt x="1525524" y="973836"/>
                  </a:lnTo>
                  <a:lnTo>
                    <a:pt x="97536" y="973836"/>
                  </a:lnTo>
                  <a:lnTo>
                    <a:pt x="59793" y="966096"/>
                  </a:lnTo>
                  <a:lnTo>
                    <a:pt x="28765" y="945070"/>
                  </a:lnTo>
                  <a:lnTo>
                    <a:pt x="7739"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30" name="object 26"/>
          <p:cNvSpPr txBox="1"/>
          <p:nvPr/>
        </p:nvSpPr>
        <p:spPr>
          <a:xfrm>
            <a:off x="9356937" y="3436103"/>
            <a:ext cx="1402080" cy="664845"/>
          </a:xfrm>
          <a:prstGeom prst="rect">
            <a:avLst/>
          </a:prstGeom>
        </p:spPr>
        <p:txBody>
          <a:bodyPr vert="horz" wrap="square" lIns="0" tIns="13970" rIns="0" bIns="0" rtlCol="0">
            <a:spAutoFit/>
          </a:bodyPr>
          <a:lstStyle/>
          <a:p>
            <a:pPr marL="12065" marR="5080" indent="-1270" algn="ctr">
              <a:lnSpc>
                <a:spcPct val="99600"/>
              </a:lnSpc>
              <a:spcBef>
                <a:spcPts val="110"/>
              </a:spcBef>
            </a:pPr>
            <a:r>
              <a:rPr sz="1400" spc="-5" dirty="0">
                <a:latin typeface="Leelawadee UI"/>
                <a:cs typeface="Leelawadee UI"/>
              </a:rPr>
              <a:t>Select</a:t>
            </a:r>
            <a:r>
              <a:rPr sz="1400" dirty="0">
                <a:latin typeface="Leelawadee UI"/>
                <a:cs typeface="Leelawadee UI"/>
              </a:rPr>
              <a:t> </a:t>
            </a:r>
            <a:r>
              <a:rPr sz="1400" spc="-10" dirty="0">
                <a:latin typeface="Leelawadee UI"/>
                <a:cs typeface="Leelawadee UI"/>
              </a:rPr>
              <a:t>relevant </a:t>
            </a:r>
            <a:r>
              <a:rPr sz="1400" spc="-5" dirty="0">
                <a:latin typeface="Leelawadee UI"/>
                <a:cs typeface="Leelawadee UI"/>
              </a:rPr>
              <a:t> </a:t>
            </a:r>
            <a:r>
              <a:rPr sz="1400" dirty="0">
                <a:latin typeface="Leelawadee UI"/>
                <a:cs typeface="Leelawadee UI"/>
              </a:rPr>
              <a:t>financial</a:t>
            </a:r>
            <a:r>
              <a:rPr sz="1400" spc="-50" dirty="0">
                <a:latin typeface="Leelawadee UI"/>
                <a:cs typeface="Leelawadee UI"/>
              </a:rPr>
              <a:t> </a:t>
            </a:r>
            <a:r>
              <a:rPr sz="1400" dirty="0">
                <a:latin typeface="Leelawadee UI"/>
                <a:cs typeface="Leelawadee UI"/>
              </a:rPr>
              <a:t>year</a:t>
            </a:r>
            <a:r>
              <a:rPr sz="1400" spc="-60" dirty="0">
                <a:latin typeface="Leelawadee UI"/>
                <a:cs typeface="Leelawadee UI"/>
              </a:rPr>
              <a:t> </a:t>
            </a:r>
            <a:r>
              <a:rPr sz="1400" dirty="0">
                <a:latin typeface="Leelawadee UI"/>
                <a:cs typeface="Leelawadee UI"/>
              </a:rPr>
              <a:t>and </a:t>
            </a:r>
            <a:r>
              <a:rPr sz="1400" spc="-365" dirty="0">
                <a:latin typeface="Leelawadee UI"/>
                <a:cs typeface="Leelawadee UI"/>
              </a:rPr>
              <a:t> </a:t>
            </a:r>
            <a:r>
              <a:rPr sz="1400" spc="-5" dirty="0">
                <a:latin typeface="Leelawadee UI"/>
                <a:cs typeface="Leelawadee UI"/>
              </a:rPr>
              <a:t>return</a:t>
            </a:r>
            <a:r>
              <a:rPr sz="1400" spc="-25" dirty="0">
                <a:latin typeface="Leelawadee UI"/>
                <a:cs typeface="Leelawadee UI"/>
              </a:rPr>
              <a:t> </a:t>
            </a:r>
            <a:r>
              <a:rPr sz="1400" dirty="0">
                <a:latin typeface="Leelawadee UI"/>
                <a:cs typeface="Leelawadee UI"/>
              </a:rPr>
              <a:t>period</a:t>
            </a:r>
            <a:endParaRPr sz="1400">
              <a:latin typeface="Leelawadee UI"/>
              <a:cs typeface="Leelawadee UI"/>
            </a:endParaRPr>
          </a:p>
        </p:txBody>
      </p:sp>
      <p:sp>
        <p:nvSpPr>
          <p:cNvPr id="31" name="object 27"/>
          <p:cNvSpPr/>
          <p:nvPr/>
        </p:nvSpPr>
        <p:spPr>
          <a:xfrm>
            <a:off x="8760034" y="3575303"/>
            <a:ext cx="344805" cy="402590"/>
          </a:xfrm>
          <a:custGeom>
            <a:avLst/>
            <a:gdLst/>
            <a:ahLst/>
            <a:cxnLst/>
            <a:rect l="l" t="t" r="r" b="b"/>
            <a:pathLst>
              <a:path w="344804" h="402589">
                <a:moveTo>
                  <a:pt x="172212" y="402336"/>
                </a:moveTo>
                <a:lnTo>
                  <a:pt x="0" y="201168"/>
                </a:lnTo>
                <a:lnTo>
                  <a:pt x="172212" y="0"/>
                </a:lnTo>
                <a:lnTo>
                  <a:pt x="172212" y="80772"/>
                </a:lnTo>
                <a:lnTo>
                  <a:pt x="344424" y="80772"/>
                </a:lnTo>
                <a:lnTo>
                  <a:pt x="344424" y="323088"/>
                </a:lnTo>
                <a:lnTo>
                  <a:pt x="172212" y="323088"/>
                </a:lnTo>
                <a:lnTo>
                  <a:pt x="172212" y="402336"/>
                </a:lnTo>
                <a:close/>
              </a:path>
            </a:pathLst>
          </a:custGeom>
          <a:solidFill>
            <a:schemeClr val="accent3"/>
          </a:solidFill>
        </p:spPr>
        <p:txBody>
          <a:bodyPr wrap="square" lIns="0" tIns="0" rIns="0" bIns="0" rtlCol="0"/>
          <a:lstStyle/>
          <a:p>
            <a:endParaRPr/>
          </a:p>
        </p:txBody>
      </p:sp>
      <p:grpSp>
        <p:nvGrpSpPr>
          <p:cNvPr id="32" name="object 28"/>
          <p:cNvGrpSpPr/>
          <p:nvPr/>
        </p:nvGrpSpPr>
        <p:grpSpPr>
          <a:xfrm>
            <a:off x="6971621" y="3284982"/>
            <a:ext cx="1632585" cy="984885"/>
            <a:chOff x="5223510" y="3284982"/>
            <a:chExt cx="1632585" cy="984885"/>
          </a:xfrm>
        </p:grpSpPr>
        <p:sp>
          <p:nvSpPr>
            <p:cNvPr id="33" name="object 29"/>
            <p:cNvSpPr/>
            <p:nvPr/>
          </p:nvSpPr>
          <p:spPr>
            <a:xfrm>
              <a:off x="5228844" y="3290316"/>
              <a:ext cx="1621790" cy="974090"/>
            </a:xfrm>
            <a:custGeom>
              <a:avLst/>
              <a:gdLst/>
              <a:ahLst/>
              <a:cxnLst/>
              <a:rect l="l" t="t" r="r" b="b"/>
              <a:pathLst>
                <a:path w="1621790" h="974089">
                  <a:moveTo>
                    <a:pt x="1524000" y="973836"/>
                  </a:moveTo>
                  <a:lnTo>
                    <a:pt x="97536" y="973836"/>
                  </a:lnTo>
                  <a:lnTo>
                    <a:pt x="59150" y="966096"/>
                  </a:lnTo>
                  <a:lnTo>
                    <a:pt x="28194" y="945070"/>
                  </a:lnTo>
                  <a:lnTo>
                    <a:pt x="7524" y="914042"/>
                  </a:lnTo>
                  <a:lnTo>
                    <a:pt x="0" y="876300"/>
                  </a:lnTo>
                  <a:lnTo>
                    <a:pt x="0" y="97536"/>
                  </a:lnTo>
                  <a:lnTo>
                    <a:pt x="7524" y="59793"/>
                  </a:lnTo>
                  <a:lnTo>
                    <a:pt x="28194" y="28765"/>
                  </a:lnTo>
                  <a:lnTo>
                    <a:pt x="59150" y="7739"/>
                  </a:lnTo>
                  <a:lnTo>
                    <a:pt x="97536"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close/>
                </a:path>
              </a:pathLst>
            </a:custGeom>
            <a:solidFill>
              <a:srgbClr val="D8D8D8"/>
            </a:solidFill>
          </p:spPr>
          <p:txBody>
            <a:bodyPr wrap="square" lIns="0" tIns="0" rIns="0" bIns="0" rtlCol="0"/>
            <a:lstStyle/>
            <a:p>
              <a:endParaRPr/>
            </a:p>
          </p:txBody>
        </p:sp>
        <p:sp>
          <p:nvSpPr>
            <p:cNvPr id="34" name="object 30"/>
            <p:cNvSpPr/>
            <p:nvPr/>
          </p:nvSpPr>
          <p:spPr>
            <a:xfrm>
              <a:off x="5228844" y="3290316"/>
              <a:ext cx="1621790" cy="974090"/>
            </a:xfrm>
            <a:custGeom>
              <a:avLst/>
              <a:gdLst/>
              <a:ahLst/>
              <a:cxnLst/>
              <a:rect l="l" t="t" r="r" b="b"/>
              <a:pathLst>
                <a:path w="1621790" h="974089">
                  <a:moveTo>
                    <a:pt x="0" y="97536"/>
                  </a:moveTo>
                  <a:lnTo>
                    <a:pt x="7524" y="59793"/>
                  </a:lnTo>
                  <a:lnTo>
                    <a:pt x="28194" y="28765"/>
                  </a:lnTo>
                  <a:lnTo>
                    <a:pt x="59150" y="7739"/>
                  </a:lnTo>
                  <a:lnTo>
                    <a:pt x="97536"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lnTo>
                    <a:pt x="97536" y="973836"/>
                  </a:lnTo>
                  <a:lnTo>
                    <a:pt x="59150" y="966096"/>
                  </a:lnTo>
                  <a:lnTo>
                    <a:pt x="28194" y="945070"/>
                  </a:lnTo>
                  <a:lnTo>
                    <a:pt x="7524"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35" name="object 31"/>
          <p:cNvSpPr txBox="1"/>
          <p:nvPr/>
        </p:nvSpPr>
        <p:spPr>
          <a:xfrm>
            <a:off x="7113652" y="3542757"/>
            <a:ext cx="1346200" cy="451484"/>
          </a:xfrm>
          <a:prstGeom prst="rect">
            <a:avLst/>
          </a:prstGeom>
        </p:spPr>
        <p:txBody>
          <a:bodyPr vert="horz" wrap="square" lIns="0" tIns="20955" rIns="0" bIns="0" rtlCol="0">
            <a:spAutoFit/>
          </a:bodyPr>
          <a:lstStyle/>
          <a:p>
            <a:pPr marL="78105" marR="5080" indent="-66040">
              <a:lnSpc>
                <a:spcPts val="1670"/>
              </a:lnSpc>
              <a:spcBef>
                <a:spcPts val="165"/>
              </a:spcBef>
            </a:pPr>
            <a:r>
              <a:rPr sz="1400" spc="-5" dirty="0">
                <a:latin typeface="Leelawadee UI"/>
                <a:cs typeface="Leelawadee UI"/>
              </a:rPr>
              <a:t>Click</a:t>
            </a:r>
            <a:r>
              <a:rPr sz="1400" spc="-40" dirty="0">
                <a:latin typeface="Leelawadee UI"/>
                <a:cs typeface="Leelawadee UI"/>
              </a:rPr>
              <a:t> </a:t>
            </a:r>
            <a:r>
              <a:rPr sz="1400" dirty="0">
                <a:latin typeface="Leelawadee UI"/>
                <a:cs typeface="Leelawadee UI"/>
              </a:rPr>
              <a:t>on</a:t>
            </a:r>
            <a:r>
              <a:rPr sz="1400" spc="-30" dirty="0">
                <a:latin typeface="Leelawadee UI"/>
                <a:cs typeface="Leelawadee UI"/>
              </a:rPr>
              <a:t> </a:t>
            </a:r>
            <a:r>
              <a:rPr sz="1400" dirty="0">
                <a:latin typeface="Leelawadee UI"/>
                <a:cs typeface="Leelawadee UI"/>
              </a:rPr>
              <a:t>monthly </a:t>
            </a:r>
            <a:r>
              <a:rPr sz="1400" spc="-370" dirty="0">
                <a:latin typeface="Leelawadee UI"/>
                <a:cs typeface="Leelawadee UI"/>
              </a:rPr>
              <a:t> </a:t>
            </a:r>
            <a:r>
              <a:rPr sz="1400" spc="-5" dirty="0">
                <a:latin typeface="Leelawadee UI"/>
                <a:cs typeface="Leelawadee UI"/>
              </a:rPr>
              <a:t>return</a:t>
            </a:r>
            <a:r>
              <a:rPr sz="1400" spc="-35" dirty="0">
                <a:latin typeface="Leelawadee UI"/>
                <a:cs typeface="Leelawadee UI"/>
              </a:rPr>
              <a:t> </a:t>
            </a:r>
            <a:r>
              <a:rPr sz="1400" spc="-5" dirty="0">
                <a:latin typeface="Leelawadee UI"/>
                <a:cs typeface="Leelawadee UI"/>
              </a:rPr>
              <a:t>GSTR </a:t>
            </a:r>
            <a:r>
              <a:rPr sz="1400" spc="-10" dirty="0">
                <a:latin typeface="Leelawadee UI"/>
                <a:cs typeface="Leelawadee UI"/>
              </a:rPr>
              <a:t>3b</a:t>
            </a:r>
            <a:endParaRPr sz="1400">
              <a:latin typeface="Leelawadee UI"/>
              <a:cs typeface="Leelawadee UI"/>
            </a:endParaRPr>
          </a:p>
        </p:txBody>
      </p:sp>
      <p:sp>
        <p:nvSpPr>
          <p:cNvPr id="36" name="object 32"/>
          <p:cNvSpPr/>
          <p:nvPr/>
        </p:nvSpPr>
        <p:spPr>
          <a:xfrm>
            <a:off x="6490799" y="3575303"/>
            <a:ext cx="342900" cy="402590"/>
          </a:xfrm>
          <a:custGeom>
            <a:avLst/>
            <a:gdLst/>
            <a:ahLst/>
            <a:cxnLst/>
            <a:rect l="l" t="t" r="r" b="b"/>
            <a:pathLst>
              <a:path w="342900" h="402589">
                <a:moveTo>
                  <a:pt x="170688" y="402336"/>
                </a:moveTo>
                <a:lnTo>
                  <a:pt x="0" y="201168"/>
                </a:lnTo>
                <a:lnTo>
                  <a:pt x="170688" y="0"/>
                </a:lnTo>
                <a:lnTo>
                  <a:pt x="170688" y="80772"/>
                </a:lnTo>
                <a:lnTo>
                  <a:pt x="342899" y="80772"/>
                </a:lnTo>
                <a:lnTo>
                  <a:pt x="342899" y="323088"/>
                </a:lnTo>
                <a:lnTo>
                  <a:pt x="170688" y="323088"/>
                </a:lnTo>
                <a:lnTo>
                  <a:pt x="170688" y="402336"/>
                </a:lnTo>
                <a:close/>
              </a:path>
            </a:pathLst>
          </a:custGeom>
          <a:solidFill>
            <a:schemeClr val="accent3"/>
          </a:solidFill>
        </p:spPr>
        <p:txBody>
          <a:bodyPr wrap="square" lIns="0" tIns="0" rIns="0" bIns="0" rtlCol="0"/>
          <a:lstStyle/>
          <a:p>
            <a:endParaRPr/>
          </a:p>
        </p:txBody>
      </p:sp>
      <p:grpSp>
        <p:nvGrpSpPr>
          <p:cNvPr id="37" name="object 33"/>
          <p:cNvGrpSpPr/>
          <p:nvPr/>
        </p:nvGrpSpPr>
        <p:grpSpPr>
          <a:xfrm>
            <a:off x="4700861" y="3284982"/>
            <a:ext cx="1632585" cy="984885"/>
            <a:chOff x="2952750" y="3284982"/>
            <a:chExt cx="1632585" cy="984885"/>
          </a:xfrm>
        </p:grpSpPr>
        <p:sp>
          <p:nvSpPr>
            <p:cNvPr id="38" name="object 34"/>
            <p:cNvSpPr/>
            <p:nvPr/>
          </p:nvSpPr>
          <p:spPr>
            <a:xfrm>
              <a:off x="2958083" y="3290316"/>
              <a:ext cx="1621790" cy="974090"/>
            </a:xfrm>
            <a:custGeom>
              <a:avLst/>
              <a:gdLst/>
              <a:ahLst/>
              <a:cxnLst/>
              <a:rect l="l" t="t" r="r" b="b"/>
              <a:pathLst>
                <a:path w="1621789" h="974089">
                  <a:moveTo>
                    <a:pt x="1524000" y="973836"/>
                  </a:moveTo>
                  <a:lnTo>
                    <a:pt x="97536" y="973836"/>
                  </a:lnTo>
                  <a:lnTo>
                    <a:pt x="59793" y="966096"/>
                  </a:lnTo>
                  <a:lnTo>
                    <a:pt x="28765" y="945070"/>
                  </a:lnTo>
                  <a:lnTo>
                    <a:pt x="7739" y="914042"/>
                  </a:lnTo>
                  <a:lnTo>
                    <a:pt x="0" y="876300"/>
                  </a:lnTo>
                  <a:lnTo>
                    <a:pt x="0" y="97536"/>
                  </a:lnTo>
                  <a:lnTo>
                    <a:pt x="7739" y="59793"/>
                  </a:lnTo>
                  <a:lnTo>
                    <a:pt x="28765" y="28765"/>
                  </a:lnTo>
                  <a:lnTo>
                    <a:pt x="59793" y="7739"/>
                  </a:lnTo>
                  <a:lnTo>
                    <a:pt x="97536" y="0"/>
                  </a:lnTo>
                  <a:lnTo>
                    <a:pt x="1524000" y="0"/>
                  </a:lnTo>
                  <a:lnTo>
                    <a:pt x="1562385" y="7739"/>
                  </a:lnTo>
                  <a:lnTo>
                    <a:pt x="1593342" y="28765"/>
                  </a:lnTo>
                  <a:lnTo>
                    <a:pt x="1614011" y="59793"/>
                  </a:lnTo>
                  <a:lnTo>
                    <a:pt x="1621536" y="97536"/>
                  </a:lnTo>
                  <a:lnTo>
                    <a:pt x="1621536" y="876300"/>
                  </a:lnTo>
                  <a:lnTo>
                    <a:pt x="1614011" y="914042"/>
                  </a:lnTo>
                  <a:lnTo>
                    <a:pt x="1593342" y="945070"/>
                  </a:lnTo>
                  <a:lnTo>
                    <a:pt x="1562385" y="966096"/>
                  </a:lnTo>
                  <a:lnTo>
                    <a:pt x="1524000" y="973836"/>
                  </a:lnTo>
                  <a:close/>
                </a:path>
              </a:pathLst>
            </a:custGeom>
            <a:solidFill>
              <a:srgbClr val="D8D8D8"/>
            </a:solidFill>
          </p:spPr>
          <p:txBody>
            <a:bodyPr wrap="square" lIns="0" tIns="0" rIns="0" bIns="0" rtlCol="0"/>
            <a:lstStyle/>
            <a:p>
              <a:endParaRPr/>
            </a:p>
          </p:txBody>
        </p:sp>
        <p:sp>
          <p:nvSpPr>
            <p:cNvPr id="39" name="object 35"/>
            <p:cNvSpPr/>
            <p:nvPr/>
          </p:nvSpPr>
          <p:spPr>
            <a:xfrm>
              <a:off x="2958083" y="3290316"/>
              <a:ext cx="1621790" cy="974090"/>
            </a:xfrm>
            <a:custGeom>
              <a:avLst/>
              <a:gdLst/>
              <a:ahLst/>
              <a:cxnLst/>
              <a:rect l="l" t="t" r="r" b="b"/>
              <a:pathLst>
                <a:path w="1621789" h="974089">
                  <a:moveTo>
                    <a:pt x="0" y="97536"/>
                  </a:moveTo>
                  <a:lnTo>
                    <a:pt x="7739" y="59793"/>
                  </a:lnTo>
                  <a:lnTo>
                    <a:pt x="28765" y="28765"/>
                  </a:lnTo>
                  <a:lnTo>
                    <a:pt x="59793" y="7739"/>
                  </a:lnTo>
                  <a:lnTo>
                    <a:pt x="97536" y="0"/>
                  </a:lnTo>
                  <a:lnTo>
                    <a:pt x="1524000" y="0"/>
                  </a:lnTo>
                  <a:lnTo>
                    <a:pt x="1562385" y="7739"/>
                  </a:lnTo>
                  <a:lnTo>
                    <a:pt x="1593342" y="28765"/>
                  </a:lnTo>
                  <a:lnTo>
                    <a:pt x="1614011" y="59793"/>
                  </a:lnTo>
                  <a:lnTo>
                    <a:pt x="1621536" y="97536"/>
                  </a:lnTo>
                  <a:lnTo>
                    <a:pt x="1621536" y="876300"/>
                  </a:lnTo>
                  <a:lnTo>
                    <a:pt x="1614011" y="914042"/>
                  </a:lnTo>
                  <a:lnTo>
                    <a:pt x="1593342" y="945070"/>
                  </a:lnTo>
                  <a:lnTo>
                    <a:pt x="1562385" y="966096"/>
                  </a:lnTo>
                  <a:lnTo>
                    <a:pt x="1524000" y="973836"/>
                  </a:lnTo>
                  <a:lnTo>
                    <a:pt x="97536" y="973836"/>
                  </a:lnTo>
                  <a:lnTo>
                    <a:pt x="59793" y="966096"/>
                  </a:lnTo>
                  <a:lnTo>
                    <a:pt x="28765" y="945070"/>
                  </a:lnTo>
                  <a:lnTo>
                    <a:pt x="7739"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40" name="object 36"/>
          <p:cNvSpPr txBox="1"/>
          <p:nvPr/>
        </p:nvSpPr>
        <p:spPr>
          <a:xfrm>
            <a:off x="4993716" y="3542757"/>
            <a:ext cx="1045844" cy="451484"/>
          </a:xfrm>
          <a:prstGeom prst="rect">
            <a:avLst/>
          </a:prstGeom>
        </p:spPr>
        <p:txBody>
          <a:bodyPr vert="horz" wrap="square" lIns="0" tIns="20955" rIns="0" bIns="0" rtlCol="0">
            <a:spAutoFit/>
          </a:bodyPr>
          <a:lstStyle/>
          <a:p>
            <a:pPr marL="280670" marR="5080" indent="-268605">
              <a:lnSpc>
                <a:spcPts val="1670"/>
              </a:lnSpc>
              <a:spcBef>
                <a:spcPts val="165"/>
              </a:spcBef>
            </a:pPr>
            <a:r>
              <a:rPr sz="1400" spc="-5" dirty="0">
                <a:latin typeface="Leelawadee UI"/>
                <a:cs typeface="Leelawadee UI"/>
              </a:rPr>
              <a:t>Click</a:t>
            </a:r>
            <a:r>
              <a:rPr sz="1400" spc="-65" dirty="0">
                <a:latin typeface="Leelawadee UI"/>
                <a:cs typeface="Leelawadee UI"/>
              </a:rPr>
              <a:t> </a:t>
            </a:r>
            <a:r>
              <a:rPr sz="1400" spc="-10" dirty="0">
                <a:latin typeface="Leelawadee UI"/>
                <a:cs typeface="Leelawadee UI"/>
              </a:rPr>
              <a:t>prepare </a:t>
            </a:r>
            <a:r>
              <a:rPr sz="1400" spc="-365" dirty="0">
                <a:latin typeface="Leelawadee UI"/>
                <a:cs typeface="Leelawadee UI"/>
              </a:rPr>
              <a:t> </a:t>
            </a:r>
            <a:r>
              <a:rPr sz="1400" dirty="0">
                <a:latin typeface="Leelawadee UI"/>
                <a:cs typeface="Leelawadee UI"/>
              </a:rPr>
              <a:t>online</a:t>
            </a:r>
            <a:endParaRPr sz="1400">
              <a:latin typeface="Leelawadee UI"/>
              <a:cs typeface="Leelawadee UI"/>
            </a:endParaRPr>
          </a:p>
        </p:txBody>
      </p:sp>
      <p:sp>
        <p:nvSpPr>
          <p:cNvPr id="41" name="object 37"/>
          <p:cNvSpPr/>
          <p:nvPr/>
        </p:nvSpPr>
        <p:spPr>
          <a:xfrm>
            <a:off x="4220038" y="3575303"/>
            <a:ext cx="344805" cy="402590"/>
          </a:xfrm>
          <a:custGeom>
            <a:avLst/>
            <a:gdLst/>
            <a:ahLst/>
            <a:cxnLst/>
            <a:rect l="l" t="t" r="r" b="b"/>
            <a:pathLst>
              <a:path w="344805" h="402589">
                <a:moveTo>
                  <a:pt x="172212" y="402336"/>
                </a:moveTo>
                <a:lnTo>
                  <a:pt x="0" y="201168"/>
                </a:lnTo>
                <a:lnTo>
                  <a:pt x="172212" y="0"/>
                </a:lnTo>
                <a:lnTo>
                  <a:pt x="172212" y="80772"/>
                </a:lnTo>
                <a:lnTo>
                  <a:pt x="344424" y="80772"/>
                </a:lnTo>
                <a:lnTo>
                  <a:pt x="344424" y="323088"/>
                </a:lnTo>
                <a:lnTo>
                  <a:pt x="172212" y="323088"/>
                </a:lnTo>
                <a:lnTo>
                  <a:pt x="172212" y="402336"/>
                </a:lnTo>
                <a:close/>
              </a:path>
            </a:pathLst>
          </a:custGeom>
          <a:solidFill>
            <a:schemeClr val="accent3"/>
          </a:solidFill>
        </p:spPr>
        <p:txBody>
          <a:bodyPr wrap="square" lIns="0" tIns="0" rIns="0" bIns="0" rtlCol="0"/>
          <a:lstStyle/>
          <a:p>
            <a:endParaRPr/>
          </a:p>
        </p:txBody>
      </p:sp>
      <p:grpSp>
        <p:nvGrpSpPr>
          <p:cNvPr id="42" name="object 38"/>
          <p:cNvGrpSpPr/>
          <p:nvPr/>
        </p:nvGrpSpPr>
        <p:grpSpPr>
          <a:xfrm>
            <a:off x="2431624" y="3284982"/>
            <a:ext cx="1632585" cy="984885"/>
            <a:chOff x="683513" y="3284982"/>
            <a:chExt cx="1632585" cy="984885"/>
          </a:xfrm>
        </p:grpSpPr>
        <p:sp>
          <p:nvSpPr>
            <p:cNvPr id="43" name="object 39"/>
            <p:cNvSpPr/>
            <p:nvPr/>
          </p:nvSpPr>
          <p:spPr>
            <a:xfrm>
              <a:off x="688847" y="3290316"/>
              <a:ext cx="1621790" cy="974090"/>
            </a:xfrm>
            <a:custGeom>
              <a:avLst/>
              <a:gdLst/>
              <a:ahLst/>
              <a:cxnLst/>
              <a:rect l="l" t="t" r="r" b="b"/>
              <a:pathLst>
                <a:path w="1621789" h="974089">
                  <a:moveTo>
                    <a:pt x="1524000" y="973836"/>
                  </a:moveTo>
                  <a:lnTo>
                    <a:pt x="96012" y="973836"/>
                  </a:lnTo>
                  <a:lnTo>
                    <a:pt x="58507" y="966096"/>
                  </a:lnTo>
                  <a:lnTo>
                    <a:pt x="28003" y="945070"/>
                  </a:lnTo>
                  <a:lnTo>
                    <a:pt x="7500" y="914042"/>
                  </a:lnTo>
                  <a:lnTo>
                    <a:pt x="0" y="876300"/>
                  </a:lnTo>
                  <a:lnTo>
                    <a:pt x="0" y="97536"/>
                  </a:lnTo>
                  <a:lnTo>
                    <a:pt x="7500" y="59793"/>
                  </a:lnTo>
                  <a:lnTo>
                    <a:pt x="28003" y="28765"/>
                  </a:lnTo>
                  <a:lnTo>
                    <a:pt x="58507" y="7739"/>
                  </a:lnTo>
                  <a:lnTo>
                    <a:pt x="96012"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close/>
                </a:path>
              </a:pathLst>
            </a:custGeom>
            <a:solidFill>
              <a:srgbClr val="D8D8D8"/>
            </a:solidFill>
          </p:spPr>
          <p:txBody>
            <a:bodyPr wrap="square" lIns="0" tIns="0" rIns="0" bIns="0" rtlCol="0"/>
            <a:lstStyle/>
            <a:p>
              <a:endParaRPr/>
            </a:p>
          </p:txBody>
        </p:sp>
        <p:sp>
          <p:nvSpPr>
            <p:cNvPr id="44" name="object 40"/>
            <p:cNvSpPr/>
            <p:nvPr/>
          </p:nvSpPr>
          <p:spPr>
            <a:xfrm>
              <a:off x="688847" y="3290316"/>
              <a:ext cx="1621790" cy="974090"/>
            </a:xfrm>
            <a:custGeom>
              <a:avLst/>
              <a:gdLst/>
              <a:ahLst/>
              <a:cxnLst/>
              <a:rect l="l" t="t" r="r" b="b"/>
              <a:pathLst>
                <a:path w="1621789" h="974089">
                  <a:moveTo>
                    <a:pt x="0" y="97536"/>
                  </a:moveTo>
                  <a:lnTo>
                    <a:pt x="7500" y="59793"/>
                  </a:lnTo>
                  <a:lnTo>
                    <a:pt x="28003" y="28765"/>
                  </a:lnTo>
                  <a:lnTo>
                    <a:pt x="58507" y="7739"/>
                  </a:lnTo>
                  <a:lnTo>
                    <a:pt x="96012"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lnTo>
                    <a:pt x="96012" y="973836"/>
                  </a:lnTo>
                  <a:lnTo>
                    <a:pt x="58507" y="966096"/>
                  </a:lnTo>
                  <a:lnTo>
                    <a:pt x="28003" y="945070"/>
                  </a:lnTo>
                  <a:lnTo>
                    <a:pt x="7500"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45" name="object 41"/>
          <p:cNvSpPr txBox="1"/>
          <p:nvPr/>
        </p:nvSpPr>
        <p:spPr>
          <a:xfrm>
            <a:off x="2773221" y="3436103"/>
            <a:ext cx="948690" cy="664845"/>
          </a:xfrm>
          <a:prstGeom prst="rect">
            <a:avLst/>
          </a:prstGeom>
        </p:spPr>
        <p:txBody>
          <a:bodyPr vert="horz" wrap="square" lIns="0" tIns="13970" rIns="0" bIns="0" rtlCol="0">
            <a:spAutoFit/>
          </a:bodyPr>
          <a:lstStyle/>
          <a:p>
            <a:pPr marL="12700" marR="5080" indent="635" algn="ctr">
              <a:lnSpc>
                <a:spcPct val="99600"/>
              </a:lnSpc>
              <a:spcBef>
                <a:spcPts val="110"/>
              </a:spcBef>
            </a:pPr>
            <a:r>
              <a:rPr sz="1400" spc="-5" dirty="0">
                <a:latin typeface="Leelawadee UI"/>
                <a:cs typeface="Leelawadee UI"/>
              </a:rPr>
              <a:t>Fill up </a:t>
            </a:r>
            <a:r>
              <a:rPr sz="1400" dirty="0">
                <a:latin typeface="Leelawadee UI"/>
                <a:cs typeface="Leelawadee UI"/>
              </a:rPr>
              <a:t>the </a:t>
            </a:r>
            <a:r>
              <a:rPr sz="1400" spc="5" dirty="0">
                <a:latin typeface="Leelawadee UI"/>
                <a:cs typeface="Leelawadee UI"/>
              </a:rPr>
              <a:t> </a:t>
            </a:r>
            <a:r>
              <a:rPr sz="1400" spc="-10" dirty="0">
                <a:latin typeface="Leelawadee UI"/>
                <a:cs typeface="Leelawadee UI"/>
              </a:rPr>
              <a:t>required </a:t>
            </a:r>
            <a:r>
              <a:rPr sz="1400" spc="-5" dirty="0">
                <a:latin typeface="Leelawadee UI"/>
                <a:cs typeface="Leelawadee UI"/>
              </a:rPr>
              <a:t> i</a:t>
            </a:r>
            <a:r>
              <a:rPr sz="1400" spc="-10" dirty="0">
                <a:latin typeface="Leelawadee UI"/>
                <a:cs typeface="Leelawadee UI"/>
              </a:rPr>
              <a:t>n</a:t>
            </a:r>
            <a:r>
              <a:rPr sz="1400" spc="5" dirty="0">
                <a:latin typeface="Leelawadee UI"/>
                <a:cs typeface="Leelawadee UI"/>
              </a:rPr>
              <a:t>fo</a:t>
            </a:r>
            <a:r>
              <a:rPr sz="1400" dirty="0">
                <a:latin typeface="Leelawadee UI"/>
                <a:cs typeface="Leelawadee UI"/>
              </a:rPr>
              <a:t>r</a:t>
            </a:r>
            <a:r>
              <a:rPr sz="1400" spc="-5" dirty="0">
                <a:latin typeface="Leelawadee UI"/>
                <a:cs typeface="Leelawadee UI"/>
              </a:rPr>
              <a:t>m</a:t>
            </a:r>
            <a:r>
              <a:rPr sz="1400" spc="15" dirty="0">
                <a:latin typeface="Leelawadee UI"/>
                <a:cs typeface="Leelawadee UI"/>
              </a:rPr>
              <a:t>a</a:t>
            </a:r>
            <a:r>
              <a:rPr sz="1400" dirty="0">
                <a:latin typeface="Leelawadee UI"/>
                <a:cs typeface="Leelawadee UI"/>
              </a:rPr>
              <a:t>t</a:t>
            </a:r>
            <a:r>
              <a:rPr sz="1400" spc="-5" dirty="0">
                <a:latin typeface="Leelawadee UI"/>
                <a:cs typeface="Leelawadee UI"/>
              </a:rPr>
              <a:t>i</a:t>
            </a:r>
            <a:r>
              <a:rPr sz="1400" spc="5" dirty="0">
                <a:latin typeface="Leelawadee UI"/>
                <a:cs typeface="Leelawadee UI"/>
              </a:rPr>
              <a:t>o</a:t>
            </a:r>
            <a:r>
              <a:rPr sz="1400" dirty="0">
                <a:latin typeface="Leelawadee UI"/>
                <a:cs typeface="Leelawadee UI"/>
              </a:rPr>
              <a:t>n</a:t>
            </a:r>
            <a:endParaRPr sz="1400">
              <a:latin typeface="Leelawadee UI"/>
              <a:cs typeface="Leelawadee UI"/>
            </a:endParaRPr>
          </a:p>
        </p:txBody>
      </p:sp>
      <p:sp>
        <p:nvSpPr>
          <p:cNvPr id="46" name="object 42"/>
          <p:cNvSpPr/>
          <p:nvPr/>
        </p:nvSpPr>
        <p:spPr>
          <a:xfrm>
            <a:off x="3046559" y="4405884"/>
            <a:ext cx="401320" cy="344805"/>
          </a:xfrm>
          <a:custGeom>
            <a:avLst/>
            <a:gdLst/>
            <a:ahLst/>
            <a:cxnLst/>
            <a:rect l="l" t="t" r="r" b="b"/>
            <a:pathLst>
              <a:path w="401319" h="344804">
                <a:moveTo>
                  <a:pt x="201167" y="344424"/>
                </a:moveTo>
                <a:lnTo>
                  <a:pt x="0" y="172212"/>
                </a:lnTo>
                <a:lnTo>
                  <a:pt x="79247" y="172212"/>
                </a:lnTo>
                <a:lnTo>
                  <a:pt x="79247" y="0"/>
                </a:lnTo>
                <a:lnTo>
                  <a:pt x="321563" y="0"/>
                </a:lnTo>
                <a:lnTo>
                  <a:pt x="321563" y="172212"/>
                </a:lnTo>
                <a:lnTo>
                  <a:pt x="400811" y="172212"/>
                </a:lnTo>
                <a:lnTo>
                  <a:pt x="201167" y="344424"/>
                </a:lnTo>
                <a:close/>
              </a:path>
            </a:pathLst>
          </a:custGeom>
          <a:solidFill>
            <a:schemeClr val="accent3"/>
          </a:solidFill>
        </p:spPr>
        <p:txBody>
          <a:bodyPr wrap="square" lIns="0" tIns="0" rIns="0" bIns="0" rtlCol="0"/>
          <a:lstStyle/>
          <a:p>
            <a:endParaRPr/>
          </a:p>
        </p:txBody>
      </p:sp>
      <p:grpSp>
        <p:nvGrpSpPr>
          <p:cNvPr id="47" name="object 43"/>
          <p:cNvGrpSpPr/>
          <p:nvPr/>
        </p:nvGrpSpPr>
        <p:grpSpPr>
          <a:xfrm>
            <a:off x="2431624" y="4906517"/>
            <a:ext cx="1632585" cy="984885"/>
            <a:chOff x="683513" y="4906517"/>
            <a:chExt cx="1632585" cy="984885"/>
          </a:xfrm>
        </p:grpSpPr>
        <p:sp>
          <p:nvSpPr>
            <p:cNvPr id="48" name="object 44"/>
            <p:cNvSpPr/>
            <p:nvPr/>
          </p:nvSpPr>
          <p:spPr>
            <a:xfrm>
              <a:off x="688847" y="4911851"/>
              <a:ext cx="1621790" cy="974090"/>
            </a:xfrm>
            <a:custGeom>
              <a:avLst/>
              <a:gdLst/>
              <a:ahLst/>
              <a:cxnLst/>
              <a:rect l="l" t="t" r="r" b="b"/>
              <a:pathLst>
                <a:path w="1621789" h="974089">
                  <a:moveTo>
                    <a:pt x="1524000" y="973836"/>
                  </a:moveTo>
                  <a:lnTo>
                    <a:pt x="96012" y="973836"/>
                  </a:lnTo>
                  <a:lnTo>
                    <a:pt x="58507" y="966096"/>
                  </a:lnTo>
                  <a:lnTo>
                    <a:pt x="28003" y="945070"/>
                  </a:lnTo>
                  <a:lnTo>
                    <a:pt x="7500" y="914042"/>
                  </a:lnTo>
                  <a:lnTo>
                    <a:pt x="0" y="876300"/>
                  </a:lnTo>
                  <a:lnTo>
                    <a:pt x="0" y="97536"/>
                  </a:lnTo>
                  <a:lnTo>
                    <a:pt x="7500" y="59793"/>
                  </a:lnTo>
                  <a:lnTo>
                    <a:pt x="28003" y="28765"/>
                  </a:lnTo>
                  <a:lnTo>
                    <a:pt x="58507" y="7739"/>
                  </a:lnTo>
                  <a:lnTo>
                    <a:pt x="96012"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close/>
                </a:path>
              </a:pathLst>
            </a:custGeom>
            <a:solidFill>
              <a:srgbClr val="D8D8D8"/>
            </a:solidFill>
          </p:spPr>
          <p:txBody>
            <a:bodyPr wrap="square" lIns="0" tIns="0" rIns="0" bIns="0" rtlCol="0"/>
            <a:lstStyle/>
            <a:p>
              <a:endParaRPr/>
            </a:p>
          </p:txBody>
        </p:sp>
        <p:sp>
          <p:nvSpPr>
            <p:cNvPr id="49" name="object 45"/>
            <p:cNvSpPr/>
            <p:nvPr/>
          </p:nvSpPr>
          <p:spPr>
            <a:xfrm>
              <a:off x="688847" y="4911851"/>
              <a:ext cx="1621790" cy="974090"/>
            </a:xfrm>
            <a:custGeom>
              <a:avLst/>
              <a:gdLst/>
              <a:ahLst/>
              <a:cxnLst/>
              <a:rect l="l" t="t" r="r" b="b"/>
              <a:pathLst>
                <a:path w="1621789" h="974089">
                  <a:moveTo>
                    <a:pt x="0" y="97536"/>
                  </a:moveTo>
                  <a:lnTo>
                    <a:pt x="7500" y="59793"/>
                  </a:lnTo>
                  <a:lnTo>
                    <a:pt x="28003" y="28765"/>
                  </a:lnTo>
                  <a:lnTo>
                    <a:pt x="58507" y="7739"/>
                  </a:lnTo>
                  <a:lnTo>
                    <a:pt x="96012"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lnTo>
                    <a:pt x="96012" y="973836"/>
                  </a:lnTo>
                  <a:lnTo>
                    <a:pt x="58507" y="966096"/>
                  </a:lnTo>
                  <a:lnTo>
                    <a:pt x="28003" y="945070"/>
                  </a:lnTo>
                  <a:lnTo>
                    <a:pt x="7500"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50" name="object 46"/>
          <p:cNvSpPr txBox="1"/>
          <p:nvPr/>
        </p:nvSpPr>
        <p:spPr>
          <a:xfrm>
            <a:off x="2697039" y="5270989"/>
            <a:ext cx="1099820" cy="239395"/>
          </a:xfrm>
          <a:prstGeom prst="rect">
            <a:avLst/>
          </a:prstGeom>
        </p:spPr>
        <p:txBody>
          <a:bodyPr vert="horz" wrap="square" lIns="0" tIns="13335" rIns="0" bIns="0" rtlCol="0">
            <a:spAutoFit/>
          </a:bodyPr>
          <a:lstStyle/>
          <a:p>
            <a:pPr marL="12700">
              <a:lnSpc>
                <a:spcPct val="100000"/>
              </a:lnSpc>
              <a:spcBef>
                <a:spcPts val="105"/>
              </a:spcBef>
            </a:pPr>
            <a:r>
              <a:rPr sz="1400" spc="-5" dirty="0">
                <a:latin typeface="Leelawadee UI"/>
                <a:cs typeface="Leelawadee UI"/>
              </a:rPr>
              <a:t>Save</a:t>
            </a:r>
            <a:r>
              <a:rPr sz="1400" spc="-35" dirty="0">
                <a:latin typeface="Leelawadee UI"/>
                <a:cs typeface="Leelawadee UI"/>
              </a:rPr>
              <a:t> </a:t>
            </a:r>
            <a:r>
              <a:rPr sz="1400" spc="-5" dirty="0">
                <a:latin typeface="Leelawadee UI"/>
                <a:cs typeface="Leelawadee UI"/>
              </a:rPr>
              <a:t>GSTR</a:t>
            </a:r>
            <a:r>
              <a:rPr sz="1400" spc="-40" dirty="0">
                <a:latin typeface="Leelawadee UI"/>
                <a:cs typeface="Leelawadee UI"/>
              </a:rPr>
              <a:t> </a:t>
            </a:r>
            <a:r>
              <a:rPr sz="1400" dirty="0">
                <a:latin typeface="Leelawadee UI"/>
                <a:cs typeface="Leelawadee UI"/>
              </a:rPr>
              <a:t>3B</a:t>
            </a:r>
            <a:endParaRPr sz="1400">
              <a:latin typeface="Leelawadee UI"/>
              <a:cs typeface="Leelawadee UI"/>
            </a:endParaRPr>
          </a:p>
        </p:txBody>
      </p:sp>
      <p:sp>
        <p:nvSpPr>
          <p:cNvPr id="51" name="object 47"/>
          <p:cNvSpPr/>
          <p:nvPr/>
        </p:nvSpPr>
        <p:spPr>
          <a:xfrm>
            <a:off x="4200227" y="5196839"/>
            <a:ext cx="344805" cy="402590"/>
          </a:xfrm>
          <a:custGeom>
            <a:avLst/>
            <a:gdLst/>
            <a:ahLst/>
            <a:cxnLst/>
            <a:rect l="l" t="t" r="r" b="b"/>
            <a:pathLst>
              <a:path w="344805" h="402589">
                <a:moveTo>
                  <a:pt x="172211" y="402336"/>
                </a:moveTo>
                <a:lnTo>
                  <a:pt x="172211" y="323088"/>
                </a:lnTo>
                <a:lnTo>
                  <a:pt x="0" y="323088"/>
                </a:lnTo>
                <a:lnTo>
                  <a:pt x="0" y="80772"/>
                </a:lnTo>
                <a:lnTo>
                  <a:pt x="172211" y="80772"/>
                </a:lnTo>
                <a:lnTo>
                  <a:pt x="172211" y="0"/>
                </a:lnTo>
                <a:lnTo>
                  <a:pt x="344424" y="201167"/>
                </a:lnTo>
                <a:lnTo>
                  <a:pt x="172211" y="402336"/>
                </a:lnTo>
                <a:close/>
              </a:path>
            </a:pathLst>
          </a:custGeom>
          <a:solidFill>
            <a:schemeClr val="accent3"/>
          </a:solidFill>
        </p:spPr>
        <p:txBody>
          <a:bodyPr wrap="square" lIns="0" tIns="0" rIns="0" bIns="0" rtlCol="0"/>
          <a:lstStyle/>
          <a:p>
            <a:endParaRPr/>
          </a:p>
        </p:txBody>
      </p:sp>
      <p:grpSp>
        <p:nvGrpSpPr>
          <p:cNvPr id="52" name="object 48"/>
          <p:cNvGrpSpPr/>
          <p:nvPr/>
        </p:nvGrpSpPr>
        <p:grpSpPr>
          <a:xfrm>
            <a:off x="4700861" y="4906517"/>
            <a:ext cx="1632585" cy="984885"/>
            <a:chOff x="2952750" y="4906517"/>
            <a:chExt cx="1632585" cy="984885"/>
          </a:xfrm>
        </p:grpSpPr>
        <p:sp>
          <p:nvSpPr>
            <p:cNvPr id="53" name="object 49"/>
            <p:cNvSpPr/>
            <p:nvPr/>
          </p:nvSpPr>
          <p:spPr>
            <a:xfrm>
              <a:off x="2958083" y="4911851"/>
              <a:ext cx="1621790" cy="974090"/>
            </a:xfrm>
            <a:custGeom>
              <a:avLst/>
              <a:gdLst/>
              <a:ahLst/>
              <a:cxnLst/>
              <a:rect l="l" t="t" r="r" b="b"/>
              <a:pathLst>
                <a:path w="1621789" h="974089">
                  <a:moveTo>
                    <a:pt x="1524000" y="973836"/>
                  </a:moveTo>
                  <a:lnTo>
                    <a:pt x="97536" y="973836"/>
                  </a:lnTo>
                  <a:lnTo>
                    <a:pt x="59793" y="966096"/>
                  </a:lnTo>
                  <a:lnTo>
                    <a:pt x="28765" y="945070"/>
                  </a:lnTo>
                  <a:lnTo>
                    <a:pt x="7739" y="914042"/>
                  </a:lnTo>
                  <a:lnTo>
                    <a:pt x="0" y="876300"/>
                  </a:lnTo>
                  <a:lnTo>
                    <a:pt x="0" y="97536"/>
                  </a:lnTo>
                  <a:lnTo>
                    <a:pt x="7739" y="59793"/>
                  </a:lnTo>
                  <a:lnTo>
                    <a:pt x="28765" y="28765"/>
                  </a:lnTo>
                  <a:lnTo>
                    <a:pt x="59793" y="7739"/>
                  </a:lnTo>
                  <a:lnTo>
                    <a:pt x="97536" y="0"/>
                  </a:lnTo>
                  <a:lnTo>
                    <a:pt x="1524000" y="0"/>
                  </a:lnTo>
                  <a:lnTo>
                    <a:pt x="1562385" y="7739"/>
                  </a:lnTo>
                  <a:lnTo>
                    <a:pt x="1593342" y="28765"/>
                  </a:lnTo>
                  <a:lnTo>
                    <a:pt x="1614011" y="59793"/>
                  </a:lnTo>
                  <a:lnTo>
                    <a:pt x="1621536" y="97536"/>
                  </a:lnTo>
                  <a:lnTo>
                    <a:pt x="1621536" y="876300"/>
                  </a:lnTo>
                  <a:lnTo>
                    <a:pt x="1614011" y="914042"/>
                  </a:lnTo>
                  <a:lnTo>
                    <a:pt x="1593342" y="945070"/>
                  </a:lnTo>
                  <a:lnTo>
                    <a:pt x="1562385" y="966096"/>
                  </a:lnTo>
                  <a:lnTo>
                    <a:pt x="1524000" y="973836"/>
                  </a:lnTo>
                  <a:close/>
                </a:path>
              </a:pathLst>
            </a:custGeom>
            <a:solidFill>
              <a:srgbClr val="D8D8D8"/>
            </a:solidFill>
          </p:spPr>
          <p:txBody>
            <a:bodyPr wrap="square" lIns="0" tIns="0" rIns="0" bIns="0" rtlCol="0"/>
            <a:lstStyle/>
            <a:p>
              <a:endParaRPr/>
            </a:p>
          </p:txBody>
        </p:sp>
        <p:sp>
          <p:nvSpPr>
            <p:cNvPr id="54" name="object 50"/>
            <p:cNvSpPr/>
            <p:nvPr/>
          </p:nvSpPr>
          <p:spPr>
            <a:xfrm>
              <a:off x="2958083" y="4911851"/>
              <a:ext cx="1621790" cy="974090"/>
            </a:xfrm>
            <a:custGeom>
              <a:avLst/>
              <a:gdLst/>
              <a:ahLst/>
              <a:cxnLst/>
              <a:rect l="l" t="t" r="r" b="b"/>
              <a:pathLst>
                <a:path w="1621789" h="974089">
                  <a:moveTo>
                    <a:pt x="0" y="97536"/>
                  </a:moveTo>
                  <a:lnTo>
                    <a:pt x="7739" y="59793"/>
                  </a:lnTo>
                  <a:lnTo>
                    <a:pt x="28765" y="28765"/>
                  </a:lnTo>
                  <a:lnTo>
                    <a:pt x="59793" y="7739"/>
                  </a:lnTo>
                  <a:lnTo>
                    <a:pt x="97536" y="0"/>
                  </a:lnTo>
                  <a:lnTo>
                    <a:pt x="1524000" y="0"/>
                  </a:lnTo>
                  <a:lnTo>
                    <a:pt x="1562385" y="7739"/>
                  </a:lnTo>
                  <a:lnTo>
                    <a:pt x="1593342" y="28765"/>
                  </a:lnTo>
                  <a:lnTo>
                    <a:pt x="1614011" y="59793"/>
                  </a:lnTo>
                  <a:lnTo>
                    <a:pt x="1621536" y="97536"/>
                  </a:lnTo>
                  <a:lnTo>
                    <a:pt x="1621536" y="876300"/>
                  </a:lnTo>
                  <a:lnTo>
                    <a:pt x="1614011" y="914042"/>
                  </a:lnTo>
                  <a:lnTo>
                    <a:pt x="1593342" y="945070"/>
                  </a:lnTo>
                  <a:lnTo>
                    <a:pt x="1562385" y="966096"/>
                  </a:lnTo>
                  <a:lnTo>
                    <a:pt x="1524000" y="973836"/>
                  </a:lnTo>
                  <a:lnTo>
                    <a:pt x="97536" y="973836"/>
                  </a:lnTo>
                  <a:lnTo>
                    <a:pt x="59793" y="966096"/>
                  </a:lnTo>
                  <a:lnTo>
                    <a:pt x="28765" y="945070"/>
                  </a:lnTo>
                  <a:lnTo>
                    <a:pt x="7739"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55" name="object 51"/>
          <p:cNvSpPr txBox="1"/>
          <p:nvPr/>
        </p:nvSpPr>
        <p:spPr>
          <a:xfrm>
            <a:off x="4926676" y="5270989"/>
            <a:ext cx="1181735" cy="239395"/>
          </a:xfrm>
          <a:prstGeom prst="rect">
            <a:avLst/>
          </a:prstGeom>
        </p:spPr>
        <p:txBody>
          <a:bodyPr vert="horz" wrap="square" lIns="0" tIns="13335" rIns="0" bIns="0" rtlCol="0">
            <a:spAutoFit/>
          </a:bodyPr>
          <a:lstStyle/>
          <a:p>
            <a:pPr marL="12700">
              <a:lnSpc>
                <a:spcPct val="100000"/>
              </a:lnSpc>
              <a:spcBef>
                <a:spcPts val="105"/>
              </a:spcBef>
            </a:pPr>
            <a:r>
              <a:rPr sz="1400" spc="-10" dirty="0">
                <a:latin typeface="Leelawadee UI"/>
                <a:cs typeface="Leelawadee UI"/>
              </a:rPr>
              <a:t>Verify</a:t>
            </a:r>
            <a:r>
              <a:rPr sz="1400" spc="-60" dirty="0">
                <a:latin typeface="Leelawadee UI"/>
                <a:cs typeface="Leelawadee UI"/>
              </a:rPr>
              <a:t> </a:t>
            </a:r>
            <a:r>
              <a:rPr sz="1400" spc="-5" dirty="0">
                <a:latin typeface="Leelawadee UI"/>
                <a:cs typeface="Leelawadee UI"/>
              </a:rPr>
              <a:t>GSTR</a:t>
            </a:r>
            <a:r>
              <a:rPr sz="1400" spc="-20" dirty="0">
                <a:latin typeface="Leelawadee UI"/>
                <a:cs typeface="Leelawadee UI"/>
              </a:rPr>
              <a:t> </a:t>
            </a:r>
            <a:r>
              <a:rPr sz="1400" dirty="0">
                <a:latin typeface="Leelawadee UI"/>
                <a:cs typeface="Leelawadee UI"/>
              </a:rPr>
              <a:t>3B</a:t>
            </a:r>
            <a:endParaRPr sz="1400">
              <a:latin typeface="Leelawadee UI"/>
              <a:cs typeface="Leelawadee UI"/>
            </a:endParaRPr>
          </a:p>
        </p:txBody>
      </p:sp>
      <p:sp>
        <p:nvSpPr>
          <p:cNvPr id="56" name="object 52"/>
          <p:cNvSpPr/>
          <p:nvPr/>
        </p:nvSpPr>
        <p:spPr>
          <a:xfrm>
            <a:off x="6470987" y="5196839"/>
            <a:ext cx="342900" cy="402590"/>
          </a:xfrm>
          <a:custGeom>
            <a:avLst/>
            <a:gdLst/>
            <a:ahLst/>
            <a:cxnLst/>
            <a:rect l="l" t="t" r="r" b="b"/>
            <a:pathLst>
              <a:path w="342900" h="402589">
                <a:moveTo>
                  <a:pt x="172211" y="402336"/>
                </a:moveTo>
                <a:lnTo>
                  <a:pt x="172211" y="323088"/>
                </a:lnTo>
                <a:lnTo>
                  <a:pt x="0" y="323088"/>
                </a:lnTo>
                <a:lnTo>
                  <a:pt x="0" y="80772"/>
                </a:lnTo>
                <a:lnTo>
                  <a:pt x="172211" y="80772"/>
                </a:lnTo>
                <a:lnTo>
                  <a:pt x="172211" y="0"/>
                </a:lnTo>
                <a:lnTo>
                  <a:pt x="342900" y="201167"/>
                </a:lnTo>
                <a:lnTo>
                  <a:pt x="172211" y="402336"/>
                </a:lnTo>
                <a:close/>
              </a:path>
            </a:pathLst>
          </a:custGeom>
          <a:solidFill>
            <a:schemeClr val="accent3"/>
          </a:solidFill>
        </p:spPr>
        <p:txBody>
          <a:bodyPr wrap="square" lIns="0" tIns="0" rIns="0" bIns="0" rtlCol="0"/>
          <a:lstStyle/>
          <a:p>
            <a:endParaRPr/>
          </a:p>
        </p:txBody>
      </p:sp>
      <p:grpSp>
        <p:nvGrpSpPr>
          <p:cNvPr id="57" name="object 53"/>
          <p:cNvGrpSpPr/>
          <p:nvPr/>
        </p:nvGrpSpPr>
        <p:grpSpPr>
          <a:xfrm>
            <a:off x="6971621" y="4906517"/>
            <a:ext cx="1632585" cy="984885"/>
            <a:chOff x="5223510" y="4906517"/>
            <a:chExt cx="1632585" cy="984885"/>
          </a:xfrm>
        </p:grpSpPr>
        <p:sp>
          <p:nvSpPr>
            <p:cNvPr id="58" name="object 54"/>
            <p:cNvSpPr/>
            <p:nvPr/>
          </p:nvSpPr>
          <p:spPr>
            <a:xfrm>
              <a:off x="5228844" y="4911851"/>
              <a:ext cx="1621790" cy="974090"/>
            </a:xfrm>
            <a:custGeom>
              <a:avLst/>
              <a:gdLst/>
              <a:ahLst/>
              <a:cxnLst/>
              <a:rect l="l" t="t" r="r" b="b"/>
              <a:pathLst>
                <a:path w="1621790" h="974089">
                  <a:moveTo>
                    <a:pt x="1524000" y="973836"/>
                  </a:moveTo>
                  <a:lnTo>
                    <a:pt x="97536" y="973836"/>
                  </a:lnTo>
                  <a:lnTo>
                    <a:pt x="59150" y="966096"/>
                  </a:lnTo>
                  <a:lnTo>
                    <a:pt x="28194" y="945070"/>
                  </a:lnTo>
                  <a:lnTo>
                    <a:pt x="7524" y="914042"/>
                  </a:lnTo>
                  <a:lnTo>
                    <a:pt x="0" y="876300"/>
                  </a:lnTo>
                  <a:lnTo>
                    <a:pt x="0" y="97536"/>
                  </a:lnTo>
                  <a:lnTo>
                    <a:pt x="7524" y="59793"/>
                  </a:lnTo>
                  <a:lnTo>
                    <a:pt x="28194" y="28765"/>
                  </a:lnTo>
                  <a:lnTo>
                    <a:pt x="59150" y="7739"/>
                  </a:lnTo>
                  <a:lnTo>
                    <a:pt x="97536"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close/>
                </a:path>
              </a:pathLst>
            </a:custGeom>
            <a:solidFill>
              <a:srgbClr val="D8D8D8"/>
            </a:solidFill>
          </p:spPr>
          <p:txBody>
            <a:bodyPr wrap="square" lIns="0" tIns="0" rIns="0" bIns="0" rtlCol="0"/>
            <a:lstStyle/>
            <a:p>
              <a:endParaRPr/>
            </a:p>
          </p:txBody>
        </p:sp>
        <p:sp>
          <p:nvSpPr>
            <p:cNvPr id="59" name="object 55"/>
            <p:cNvSpPr/>
            <p:nvPr/>
          </p:nvSpPr>
          <p:spPr>
            <a:xfrm>
              <a:off x="5228844" y="4911851"/>
              <a:ext cx="1621790" cy="974090"/>
            </a:xfrm>
            <a:custGeom>
              <a:avLst/>
              <a:gdLst/>
              <a:ahLst/>
              <a:cxnLst/>
              <a:rect l="l" t="t" r="r" b="b"/>
              <a:pathLst>
                <a:path w="1621790" h="974089">
                  <a:moveTo>
                    <a:pt x="0" y="97536"/>
                  </a:moveTo>
                  <a:lnTo>
                    <a:pt x="7524" y="59793"/>
                  </a:lnTo>
                  <a:lnTo>
                    <a:pt x="28194" y="28765"/>
                  </a:lnTo>
                  <a:lnTo>
                    <a:pt x="59150" y="7739"/>
                  </a:lnTo>
                  <a:lnTo>
                    <a:pt x="97536" y="0"/>
                  </a:lnTo>
                  <a:lnTo>
                    <a:pt x="1524000" y="0"/>
                  </a:lnTo>
                  <a:lnTo>
                    <a:pt x="1561742" y="7739"/>
                  </a:lnTo>
                  <a:lnTo>
                    <a:pt x="1592770" y="28765"/>
                  </a:lnTo>
                  <a:lnTo>
                    <a:pt x="1613796" y="59793"/>
                  </a:lnTo>
                  <a:lnTo>
                    <a:pt x="1621536" y="97536"/>
                  </a:lnTo>
                  <a:lnTo>
                    <a:pt x="1621536" y="876300"/>
                  </a:lnTo>
                  <a:lnTo>
                    <a:pt x="1613796" y="914042"/>
                  </a:lnTo>
                  <a:lnTo>
                    <a:pt x="1592770" y="945070"/>
                  </a:lnTo>
                  <a:lnTo>
                    <a:pt x="1561742" y="966096"/>
                  </a:lnTo>
                  <a:lnTo>
                    <a:pt x="1524000" y="973836"/>
                  </a:lnTo>
                  <a:lnTo>
                    <a:pt x="97536" y="973836"/>
                  </a:lnTo>
                  <a:lnTo>
                    <a:pt x="59150" y="966096"/>
                  </a:lnTo>
                  <a:lnTo>
                    <a:pt x="28194" y="945070"/>
                  </a:lnTo>
                  <a:lnTo>
                    <a:pt x="7524" y="914042"/>
                  </a:lnTo>
                  <a:lnTo>
                    <a:pt x="0" y="876300"/>
                  </a:lnTo>
                  <a:lnTo>
                    <a:pt x="0" y="97536"/>
                  </a:lnTo>
                  <a:close/>
                </a:path>
              </a:pathLst>
            </a:custGeom>
            <a:ln w="10668">
              <a:solidFill>
                <a:srgbClr val="D8D8D8"/>
              </a:solidFill>
            </a:ln>
          </p:spPr>
          <p:txBody>
            <a:bodyPr wrap="square" lIns="0" tIns="0" rIns="0" bIns="0" rtlCol="0"/>
            <a:lstStyle/>
            <a:p>
              <a:endParaRPr/>
            </a:p>
          </p:txBody>
        </p:sp>
      </p:grpSp>
      <p:sp>
        <p:nvSpPr>
          <p:cNvPr id="60" name="object 56"/>
          <p:cNvSpPr txBox="1"/>
          <p:nvPr/>
        </p:nvSpPr>
        <p:spPr>
          <a:xfrm>
            <a:off x="7048092" y="5057680"/>
            <a:ext cx="1478280" cy="664845"/>
          </a:xfrm>
          <a:prstGeom prst="rect">
            <a:avLst/>
          </a:prstGeom>
        </p:spPr>
        <p:txBody>
          <a:bodyPr vert="horz" wrap="square" lIns="0" tIns="13970" rIns="0" bIns="0" rtlCol="0">
            <a:spAutoFit/>
          </a:bodyPr>
          <a:lstStyle/>
          <a:p>
            <a:pPr marL="12700" marR="5080" indent="635" algn="ctr">
              <a:lnSpc>
                <a:spcPct val="99600"/>
              </a:lnSpc>
              <a:spcBef>
                <a:spcPts val="110"/>
              </a:spcBef>
            </a:pPr>
            <a:r>
              <a:rPr sz="1400" spc="-5" dirty="0">
                <a:latin typeface="Leelawadee UI"/>
                <a:cs typeface="Leelawadee UI"/>
              </a:rPr>
              <a:t>Complete the </a:t>
            </a:r>
            <a:r>
              <a:rPr sz="1400" dirty="0">
                <a:latin typeface="Leelawadee UI"/>
                <a:cs typeface="Leelawadee UI"/>
              </a:rPr>
              <a:t> </a:t>
            </a:r>
            <a:r>
              <a:rPr sz="1400" spc="-5" dirty="0">
                <a:latin typeface="Leelawadee UI"/>
                <a:cs typeface="Leelawadee UI"/>
              </a:rPr>
              <a:t>process with </a:t>
            </a:r>
            <a:r>
              <a:rPr sz="1400" spc="-10" dirty="0">
                <a:latin typeface="Leelawadee UI"/>
                <a:cs typeface="Leelawadee UI"/>
              </a:rPr>
              <a:t>DVC </a:t>
            </a:r>
            <a:r>
              <a:rPr sz="1400" spc="-5" dirty="0">
                <a:latin typeface="Leelawadee UI"/>
                <a:cs typeface="Leelawadee UI"/>
              </a:rPr>
              <a:t> </a:t>
            </a:r>
            <a:r>
              <a:rPr sz="1400" dirty="0">
                <a:latin typeface="Leelawadee UI"/>
                <a:cs typeface="Leelawadee UI"/>
              </a:rPr>
              <a:t>or</a:t>
            </a:r>
            <a:r>
              <a:rPr sz="1400" spc="-30" dirty="0">
                <a:latin typeface="Leelawadee UI"/>
                <a:cs typeface="Leelawadee UI"/>
              </a:rPr>
              <a:t> </a:t>
            </a:r>
            <a:r>
              <a:rPr sz="1400" spc="-10" dirty="0">
                <a:latin typeface="Leelawadee UI"/>
                <a:cs typeface="Leelawadee UI"/>
              </a:rPr>
              <a:t>EVC</a:t>
            </a:r>
            <a:r>
              <a:rPr sz="1400" spc="-30" dirty="0">
                <a:latin typeface="Leelawadee UI"/>
                <a:cs typeface="Leelawadee UI"/>
              </a:rPr>
              <a:t> </a:t>
            </a:r>
            <a:r>
              <a:rPr sz="1400" spc="-10" dirty="0">
                <a:latin typeface="Leelawadee UI"/>
                <a:cs typeface="Leelawadee UI"/>
              </a:rPr>
              <a:t>Verification</a:t>
            </a:r>
            <a:endParaRPr sz="1400">
              <a:latin typeface="Leelawadee UI"/>
              <a:cs typeface="Leelawadee UI"/>
            </a:endParaRPr>
          </a:p>
        </p:txBody>
      </p:sp>
    </p:spTree>
    <p:extLst>
      <p:ext uri="{BB962C8B-B14F-4D97-AF65-F5344CB8AC3E}">
        <p14:creationId xmlns:p14="http://schemas.microsoft.com/office/powerpoint/2010/main" val="742975382"/>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0DB95BE-4C2E-0BFC-AE1E-DF11566B84C8}"/>
              </a:ext>
            </a:extLst>
          </p:cNvPr>
          <p:cNvSpPr txBox="1"/>
          <p:nvPr/>
        </p:nvSpPr>
        <p:spPr>
          <a:xfrm>
            <a:off x="344557" y="502935"/>
            <a:ext cx="11463130" cy="584775"/>
          </a:xfrm>
          <a:prstGeom prst="rect">
            <a:avLst/>
          </a:prstGeom>
          <a:noFill/>
        </p:spPr>
        <p:txBody>
          <a:bodyPr wrap="square">
            <a:spAutoFit/>
          </a:bodyPr>
          <a:lstStyle/>
          <a:p>
            <a:pPr algn="ctr"/>
            <a:r>
              <a:rPr lang="en-IN" sz="3200" b="1" u="sng" dirty="0">
                <a:solidFill>
                  <a:srgbClr val="002060"/>
                </a:solidFill>
                <a:latin typeface="Times New Roman" panose="02020603050405020304" pitchFamily="18" charset="0"/>
                <a:cs typeface="Times New Roman" panose="02020603050405020304" pitchFamily="18" charset="0"/>
              </a:rPr>
              <a:t>Late Fees</a:t>
            </a:r>
          </a:p>
        </p:txBody>
      </p:sp>
      <p:pic>
        <p:nvPicPr>
          <p:cNvPr id="7" name="Picture 6">
            <a:extLst>
              <a:ext uri="{FF2B5EF4-FFF2-40B4-BE49-F238E27FC236}">
                <a16:creationId xmlns:a16="http://schemas.microsoft.com/office/drawing/2014/main" id="{9E1B3B47-5033-DC20-5094-E095E453A09E}"/>
              </a:ext>
            </a:extLst>
          </p:cNvPr>
          <p:cNvPicPr>
            <a:picLocks noChangeAspect="1"/>
          </p:cNvPicPr>
          <p:nvPr/>
        </p:nvPicPr>
        <p:blipFill>
          <a:blip r:embed="rId2"/>
          <a:stretch>
            <a:fillRect/>
          </a:stretch>
        </p:blipFill>
        <p:spPr>
          <a:xfrm>
            <a:off x="914400" y="1214025"/>
            <a:ext cx="10124661" cy="3448531"/>
          </a:xfrm>
          <a:prstGeom prst="rect">
            <a:avLst/>
          </a:prstGeom>
        </p:spPr>
      </p:pic>
      <p:sp>
        <p:nvSpPr>
          <p:cNvPr id="9" name="TextBox 8">
            <a:extLst>
              <a:ext uri="{FF2B5EF4-FFF2-40B4-BE49-F238E27FC236}">
                <a16:creationId xmlns:a16="http://schemas.microsoft.com/office/drawing/2014/main" id="{E44AA6EC-44E0-4CDA-9B29-877F86E3AE6C}"/>
              </a:ext>
            </a:extLst>
          </p:cNvPr>
          <p:cNvSpPr txBox="1"/>
          <p:nvPr/>
        </p:nvSpPr>
        <p:spPr>
          <a:xfrm>
            <a:off x="914399" y="4888593"/>
            <a:ext cx="10124661" cy="1477328"/>
          </a:xfrm>
          <a:prstGeom prst="rect">
            <a:avLst/>
          </a:prstGeom>
          <a:noFill/>
        </p:spPr>
        <p:txBody>
          <a:bodyPr wrap="square">
            <a:spAutoFit/>
          </a:bodyPr>
          <a:lstStyle/>
          <a:p>
            <a:r>
              <a:rPr lang="en-US" dirty="0">
                <a:solidFill>
                  <a:srgbClr val="002060"/>
                </a:solidFill>
              </a:rPr>
              <a:t>• As per the latest amendments of the GST Act, GST late filing penalty has been reduced to Rs. 25 per day under the CGST law and Rs. 25 per day under the SGST law, making it a total of Rs. 50 per day for both intra and interstate supplies.</a:t>
            </a:r>
          </a:p>
          <a:p>
            <a:r>
              <a:rPr lang="en-US" dirty="0">
                <a:solidFill>
                  <a:srgbClr val="002060"/>
                </a:solidFill>
              </a:rPr>
              <a:t> • Filing a NIL return is mandatory even if no GST payments were made to the Income Tax department :Rs. 20 per day, i.e., Rs. 10 per day under CGST and Rs. 10 per day under SGST, by the recent GST amendments</a:t>
            </a:r>
            <a:endParaRPr lang="en-IN" dirty="0">
              <a:solidFill>
                <a:srgbClr val="002060"/>
              </a:solidFill>
            </a:endParaRPr>
          </a:p>
        </p:txBody>
      </p:sp>
    </p:spTree>
    <p:extLst>
      <p:ext uri="{BB962C8B-B14F-4D97-AF65-F5344CB8AC3E}">
        <p14:creationId xmlns:p14="http://schemas.microsoft.com/office/powerpoint/2010/main" val="46938237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816409-68FD-9F61-8258-D3796271E847}"/>
              </a:ext>
            </a:extLst>
          </p:cNvPr>
          <p:cNvSpPr txBox="1"/>
          <p:nvPr/>
        </p:nvSpPr>
        <p:spPr>
          <a:xfrm>
            <a:off x="261257" y="676033"/>
            <a:ext cx="11640457" cy="584775"/>
          </a:xfrm>
          <a:prstGeom prst="rect">
            <a:avLst/>
          </a:prstGeom>
          <a:noFill/>
        </p:spPr>
        <p:txBody>
          <a:bodyPr wrap="square">
            <a:spAutoFit/>
          </a:bodyPr>
          <a:lstStyle/>
          <a:p>
            <a:pPr algn="ctr"/>
            <a:r>
              <a:rPr lang="en-US" sz="3200" b="1" i="0" u="sng" dirty="0">
                <a:solidFill>
                  <a:srgbClr val="002060"/>
                </a:solidFill>
                <a:effectLst/>
                <a:latin typeface="Times New Roman" panose="02020603050405020304" pitchFamily="18" charset="0"/>
                <a:cs typeface="Times New Roman" panose="02020603050405020304" pitchFamily="18" charset="0"/>
              </a:rPr>
              <a:t>What is TDS under GST?</a:t>
            </a:r>
          </a:p>
        </p:txBody>
      </p:sp>
      <p:sp>
        <p:nvSpPr>
          <p:cNvPr id="5" name="TextBox 4">
            <a:extLst>
              <a:ext uri="{FF2B5EF4-FFF2-40B4-BE49-F238E27FC236}">
                <a16:creationId xmlns:a16="http://schemas.microsoft.com/office/drawing/2014/main" id="{FD26AA8C-78F2-46D7-5D25-0D84DEEB9876}"/>
              </a:ext>
            </a:extLst>
          </p:cNvPr>
          <p:cNvSpPr txBox="1"/>
          <p:nvPr/>
        </p:nvSpPr>
        <p:spPr>
          <a:xfrm>
            <a:off x="420914" y="1471028"/>
            <a:ext cx="11480799" cy="70788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T</a:t>
            </a:r>
            <a:r>
              <a:rPr lang="en-US" sz="2000" b="0" i="0" dirty="0">
                <a:effectLst/>
                <a:latin typeface="Times New Roman" panose="02020603050405020304" pitchFamily="18" charset="0"/>
                <a:cs typeface="Times New Roman" panose="02020603050405020304" pitchFamily="18" charset="0"/>
              </a:rPr>
              <a:t>ax Deducted at Source (TDS) is one of the ways to collect tax based on certain percentages on the amount payable by the receiver on goods/services. The collected tax is a </a:t>
            </a:r>
            <a:r>
              <a:rPr lang="en-US" sz="2000" b="0" i="0" dirty="0" smtClean="0">
                <a:effectLst/>
                <a:latin typeface="Times New Roman" panose="02020603050405020304" pitchFamily="18" charset="0"/>
                <a:cs typeface="Times New Roman" panose="02020603050405020304" pitchFamily="18" charset="0"/>
              </a:rPr>
              <a:t>early revenue </a:t>
            </a:r>
            <a:r>
              <a:rPr lang="en-US" sz="2000" b="0" i="0" dirty="0">
                <a:effectLst/>
                <a:latin typeface="Times New Roman" panose="02020603050405020304" pitchFamily="18" charset="0"/>
                <a:cs typeface="Times New Roman" panose="02020603050405020304" pitchFamily="18" charset="0"/>
              </a:rPr>
              <a:t>for the government.</a:t>
            </a:r>
            <a:endParaRPr lang="en-IN"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D344678-4A90-424A-E837-B189B3E6CB59}"/>
              </a:ext>
            </a:extLst>
          </p:cNvPr>
          <p:cNvSpPr txBox="1"/>
          <p:nvPr/>
        </p:nvSpPr>
        <p:spPr>
          <a:xfrm>
            <a:off x="261255" y="2499778"/>
            <a:ext cx="11640457" cy="584775"/>
          </a:xfrm>
          <a:prstGeom prst="rect">
            <a:avLst/>
          </a:prstGeom>
          <a:noFill/>
        </p:spPr>
        <p:txBody>
          <a:bodyPr wrap="square">
            <a:spAutoFit/>
          </a:bodyPr>
          <a:lstStyle/>
          <a:p>
            <a:pPr algn="ctr"/>
            <a:r>
              <a:rPr lang="en-US" sz="3200" b="1" i="0" dirty="0">
                <a:solidFill>
                  <a:schemeClr val="accent6">
                    <a:lumMod val="75000"/>
                  </a:schemeClr>
                </a:solidFill>
                <a:effectLst/>
                <a:latin typeface="Times New Roman" panose="02020603050405020304" pitchFamily="18" charset="0"/>
                <a:cs typeface="Times New Roman" panose="02020603050405020304" pitchFamily="18" charset="0"/>
              </a:rPr>
              <a:t>Liability to deduct TDS under GST and TDS rate</a:t>
            </a:r>
          </a:p>
        </p:txBody>
      </p:sp>
      <p:graphicFrame>
        <p:nvGraphicFramePr>
          <p:cNvPr id="6" name="Content Placeholder 4">
            <a:extLst>
              <a:ext uri="{FF2B5EF4-FFF2-40B4-BE49-F238E27FC236}">
                <a16:creationId xmlns:a16="http://schemas.microsoft.com/office/drawing/2014/main" id="{6C5DFD84-22EC-1B5C-9FBE-14F1F86D8FB0}"/>
              </a:ext>
            </a:extLst>
          </p:cNvPr>
          <p:cNvGraphicFramePr>
            <a:graphicFrameLocks/>
          </p:cNvGraphicFramePr>
          <p:nvPr>
            <p:extLst>
              <p:ext uri="{D42A27DB-BD31-4B8C-83A1-F6EECF244321}">
                <p14:modId xmlns:p14="http://schemas.microsoft.com/office/powerpoint/2010/main" val="710949547"/>
              </p:ext>
            </p:extLst>
          </p:nvPr>
        </p:nvGraphicFramePr>
        <p:xfrm>
          <a:off x="1597685" y="3319148"/>
          <a:ext cx="8725758" cy="28447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9305411"/>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5578" y="1606732"/>
            <a:ext cx="10820400" cy="5133710"/>
          </a:xfrm>
          <a:prstGeom prst="rect">
            <a:avLst/>
          </a:prstGeom>
        </p:spPr>
        <p:txBody>
          <a:bodyPr>
            <a:normAutofit fontScale="850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nSpc>
                <a:spcPct val="150000"/>
              </a:lnSpc>
              <a:spcAft>
                <a:spcPts val="1200"/>
              </a:spcAft>
            </a:pPr>
            <a:r>
              <a:rPr lang="en-US" sz="1800" b="1" dirty="0" smtClean="0">
                <a:latin typeface="Times New Roman" panose="02020603050405020304" pitchFamily="18" charset="0"/>
                <a:cs typeface="Times New Roman" panose="02020603050405020304" pitchFamily="18" charset="0"/>
              </a:rPr>
              <a:t>1. In-eligible ITC claimed from non-genuine taxpayers (NGTPs) whose RC is canceled ab-initio</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2. Excess outward tax in GSTR-1 compared to GSTR-9 /GSTR-3B</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3. Excess Outward tax in E-Way Bills Compared to GSTR-3B</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4. In-eligible ITC claimed from GSTR-3B Non-filers</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5. Excess ITC claimed in GSTR-9/3B which is not confirmed in GSTR-2A or 8A of GSTR-9</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6. In-eligible ITC claimed from RC is canceled suppliers</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7. Less turnover is shown in GSTR-1 compared to GSTR-8 (TCS)</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8. Less turnover is shown in GSTR-3B compared to GSTR-7 (TDS)</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9. Less RCM liability disclosed in GSTR 9/3B/4 than shown by suppliers in GSTR-1</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10. ITC claims after the last date of availing of ITC as per section 16(4) GSTR-3B </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11. ITC on purchase invoices uploaded by the supplier in GSTR-1 filed after the last date of availing - 16(4)</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12. Interest on delayed payments made with GSTR 3B </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13. Excess IGST on imports shown in GSTR_6E vs. ICEGATE data </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14. Excess ISD ITC availed in GSTR9_6G Vs GSTR 2A_ISD </a:t>
            </a:r>
            <a:br>
              <a:rPr lang="en-US" sz="1800" b="1" dirty="0" smtClean="0">
                <a:latin typeface="Times New Roman" panose="02020603050405020304" pitchFamily="18" charset="0"/>
                <a:cs typeface="Times New Roman" panose="02020603050405020304" pitchFamily="18" charset="0"/>
              </a:rPr>
            </a:br>
            <a:r>
              <a:rPr lang="en-US" sz="1800" b="1" dirty="0" smtClean="0">
                <a:latin typeface="Times New Roman" panose="02020603050405020304" pitchFamily="18" charset="0"/>
                <a:cs typeface="Times New Roman" panose="02020603050405020304" pitchFamily="18" charset="0"/>
              </a:rPr>
              <a:t>15. Excess RCM ITC GSTR9_6CDF than liability shown in GSTR 9_4G</a:t>
            </a:r>
            <a:endParaRPr lang="en-IN" sz="1800" b="1" dirty="0">
              <a:latin typeface="Times New Roman" panose="02020603050405020304" pitchFamily="18" charset="0"/>
              <a:cs typeface="Times New Roman" panose="02020603050405020304" pitchFamily="18" charset="0"/>
            </a:endParaRPr>
          </a:p>
        </p:txBody>
      </p:sp>
      <p:sp>
        <p:nvSpPr>
          <p:cNvPr id="3" name="Rectangle 2"/>
          <p:cNvSpPr/>
          <p:nvPr/>
        </p:nvSpPr>
        <p:spPr>
          <a:xfrm>
            <a:off x="235131" y="588560"/>
            <a:ext cx="11956869" cy="830997"/>
          </a:xfrm>
          <a:prstGeom prst="rect">
            <a:avLst/>
          </a:prstGeom>
        </p:spPr>
        <p:txBody>
          <a:bodyPr wrap="square">
            <a:spAutoFit/>
          </a:bodyPr>
          <a:lstStyle/>
          <a:p>
            <a:r>
              <a:rPr lang="en-US" sz="2400" b="1" u="sng" dirty="0">
                <a:solidFill>
                  <a:srgbClr val="002060"/>
                </a:solidFill>
                <a:latin typeface="Times New Roman" panose="02020603050405020304" pitchFamily="18" charset="0"/>
                <a:cs typeface="Times New Roman" panose="02020603050405020304" pitchFamily="18" charset="0"/>
              </a:rPr>
              <a:t>There are total 15 parameters (Parameter 0069 to 0083) based on which GST department is issuing notices for scrutiny of returns are as follows</a:t>
            </a:r>
            <a:r>
              <a:rPr lang="en-US" sz="2400" b="1" u="sng" dirty="0" smtClean="0">
                <a:solidFill>
                  <a:srgbClr val="002060"/>
                </a:solidFill>
                <a:latin typeface="Times New Roman" panose="02020603050405020304" pitchFamily="18" charset="0"/>
                <a:cs typeface="Times New Roman" panose="02020603050405020304" pitchFamily="18" charset="0"/>
              </a:rPr>
              <a:t>:</a:t>
            </a:r>
            <a:endParaRPr lang="en-IN" sz="2400" b="1" u="sng" dirty="0">
              <a:solidFill>
                <a:srgbClr val="002060"/>
              </a:solidFill>
            </a:endParaRPr>
          </a:p>
        </p:txBody>
      </p:sp>
    </p:spTree>
    <p:extLst>
      <p:ext uri="{BB962C8B-B14F-4D97-AF65-F5344CB8AC3E}">
        <p14:creationId xmlns:p14="http://schemas.microsoft.com/office/powerpoint/2010/main" val="47870987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p:cNvSpPr>
          <p:nvPr/>
        </p:nvSpPr>
        <p:spPr>
          <a:xfrm>
            <a:off x="0" y="2876722"/>
            <a:ext cx="12192000" cy="1242648"/>
          </a:xfrm>
          <a:prstGeom prst="rect">
            <a:avLst/>
          </a:prstGeom>
        </p:spPr>
        <p:txBody>
          <a:bodyPr vert="horz" wrap="square" lIns="0" tIns="11430" rIns="0" bIns="0" rtlCol="0">
            <a:sp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12700" algn="ctr">
              <a:lnSpc>
                <a:spcPct val="100000"/>
              </a:lnSpc>
              <a:spcBef>
                <a:spcPts val="90"/>
              </a:spcBef>
            </a:pPr>
            <a:r>
              <a:rPr lang="en-IN" sz="8000" spc="-15" dirty="0" smtClean="0">
                <a:solidFill>
                  <a:schemeClr val="accent2">
                    <a:lumMod val="75000"/>
                  </a:schemeClr>
                </a:solidFill>
                <a:latin typeface="Times New Roman" panose="02020603050405020304" pitchFamily="18" charset="0"/>
                <a:cs typeface="Times New Roman" panose="02020603050405020304" pitchFamily="18" charset="0"/>
              </a:rPr>
              <a:t>Thank</a:t>
            </a:r>
            <a:r>
              <a:rPr lang="en-IN" sz="8000" spc="-80" dirty="0" smtClean="0">
                <a:solidFill>
                  <a:schemeClr val="accent2">
                    <a:lumMod val="75000"/>
                  </a:schemeClr>
                </a:solidFill>
                <a:latin typeface="Times New Roman" panose="02020603050405020304" pitchFamily="18" charset="0"/>
                <a:cs typeface="Times New Roman" panose="02020603050405020304" pitchFamily="18" charset="0"/>
              </a:rPr>
              <a:t> </a:t>
            </a:r>
            <a:r>
              <a:rPr lang="en-IN" sz="8000" spc="-10" dirty="0" smtClean="0">
                <a:solidFill>
                  <a:schemeClr val="accent2">
                    <a:lumMod val="75000"/>
                  </a:schemeClr>
                </a:solidFill>
                <a:latin typeface="Times New Roman" panose="02020603050405020304" pitchFamily="18" charset="0"/>
                <a:cs typeface="Times New Roman" panose="02020603050405020304" pitchFamily="18" charset="0"/>
              </a:rPr>
              <a:t>you…</a:t>
            </a:r>
            <a:endParaRPr lang="en-IN" sz="80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284928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46471AE-B02D-D009-BAEB-26AF32C86525}"/>
              </a:ext>
            </a:extLst>
          </p:cNvPr>
          <p:cNvSpPr txBox="1">
            <a:spLocks/>
          </p:cNvSpPr>
          <p:nvPr/>
        </p:nvSpPr>
        <p:spPr>
          <a:xfrm>
            <a:off x="0" y="633551"/>
            <a:ext cx="12192000" cy="5406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u="sng" dirty="0">
                <a:solidFill>
                  <a:schemeClr val="accent6">
                    <a:lumMod val="75000"/>
                  </a:schemeClr>
                </a:solidFill>
                <a:latin typeface="Times New Roman" panose="02020603050405020304" pitchFamily="18" charset="0"/>
                <a:cs typeface="Times New Roman" panose="02020603050405020304" pitchFamily="18" charset="0"/>
              </a:rPr>
              <a:t>GSTR-1 Statement of Outward Supplies</a:t>
            </a:r>
          </a:p>
        </p:txBody>
      </p:sp>
      <p:sp>
        <p:nvSpPr>
          <p:cNvPr id="5" name="Content Placeholder 2">
            <a:extLst>
              <a:ext uri="{FF2B5EF4-FFF2-40B4-BE49-F238E27FC236}">
                <a16:creationId xmlns:a16="http://schemas.microsoft.com/office/drawing/2014/main" id="{B3281FDB-9064-B269-782B-393E78F052A3}"/>
              </a:ext>
            </a:extLst>
          </p:cNvPr>
          <p:cNvSpPr txBox="1">
            <a:spLocks/>
          </p:cNvSpPr>
          <p:nvPr/>
        </p:nvSpPr>
        <p:spPr>
          <a:xfrm>
            <a:off x="862150" y="1394100"/>
            <a:ext cx="11730446" cy="2913743"/>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buFont typeface="Wingdings" panose="05000000000000000000" pitchFamily="2" charset="2"/>
              <a:buChar char="§"/>
            </a:pPr>
            <a:r>
              <a:rPr lang="en-US" sz="8000" b="1" dirty="0">
                <a:latin typeface="Times New Roman" panose="02020603050405020304" pitchFamily="18" charset="0"/>
                <a:cs typeface="Times New Roman" panose="02020603050405020304" pitchFamily="18" charset="0"/>
              </a:rPr>
              <a:t>Basic details – GSTIN, Name, period, Turnover in last </a:t>
            </a:r>
            <a:r>
              <a:rPr lang="en-US" sz="8000" b="1" dirty="0" smtClean="0">
                <a:latin typeface="Times New Roman" panose="02020603050405020304" pitchFamily="18" charset="0"/>
                <a:cs typeface="Times New Roman" panose="02020603050405020304" pitchFamily="18" charset="0"/>
              </a:rPr>
              <a:t>Financial Year</a:t>
            </a:r>
            <a:endParaRPr lang="en-US" sz="8000" b="1" dirty="0">
              <a:latin typeface="Times New Roman" panose="02020603050405020304" pitchFamily="18" charset="0"/>
              <a:cs typeface="Times New Roman" panose="02020603050405020304" pitchFamily="18" charset="0"/>
            </a:endParaRPr>
          </a:p>
          <a:p>
            <a:pPr>
              <a:lnSpc>
                <a:spcPct val="120000"/>
              </a:lnSpc>
              <a:buFont typeface="Wingdings" panose="05000000000000000000" pitchFamily="2" charset="2"/>
              <a:buChar char="§"/>
            </a:pPr>
            <a:r>
              <a:rPr lang="en-US" sz="8000" b="1" dirty="0">
                <a:latin typeface="Times New Roman" panose="02020603050405020304" pitchFamily="18" charset="0"/>
                <a:cs typeface="Times New Roman" panose="02020603050405020304" pitchFamily="18" charset="0"/>
              </a:rPr>
              <a:t>Invoice level details </a:t>
            </a:r>
            <a:endParaRPr lang="en-US" sz="8000" b="1" dirty="0" smtClean="0">
              <a:latin typeface="Times New Roman" panose="02020603050405020304" pitchFamily="18" charset="0"/>
              <a:cs typeface="Times New Roman" panose="02020603050405020304" pitchFamily="18" charset="0"/>
            </a:endParaRPr>
          </a:p>
          <a:p>
            <a:pPr marL="344488" indent="0">
              <a:lnSpc>
                <a:spcPct val="120000"/>
              </a:lnSpc>
              <a:buFont typeface="Arial" panose="020B0604020202020204" pitchFamily="34" charset="0"/>
              <a:buNone/>
            </a:pPr>
            <a:r>
              <a:rPr lang="en-US" sz="8000" dirty="0" smtClean="0">
                <a:latin typeface="Times New Roman" panose="02020603050405020304" pitchFamily="18" charset="0"/>
                <a:cs typeface="Times New Roman" panose="02020603050405020304" pitchFamily="18" charset="0"/>
              </a:rPr>
              <a:t> B2B supplies, interstate and intrastate, interstate B2C supplies more than Rs. 2.5 lakh</a:t>
            </a:r>
          </a:p>
          <a:p>
            <a:pPr lvl="1">
              <a:lnSpc>
                <a:spcPct val="120000"/>
              </a:lnSpc>
            </a:pPr>
            <a:r>
              <a:rPr lang="en-US" sz="8000" dirty="0" smtClean="0">
                <a:latin typeface="Times New Roman" panose="02020603050405020304" pitchFamily="18" charset="0"/>
                <a:cs typeface="Times New Roman" panose="02020603050405020304" pitchFamily="18" charset="0"/>
              </a:rPr>
              <a:t>GSTIN of recipient</a:t>
            </a:r>
          </a:p>
          <a:p>
            <a:pPr lvl="1">
              <a:lnSpc>
                <a:spcPct val="120000"/>
              </a:lnSpc>
            </a:pPr>
            <a:r>
              <a:rPr lang="en-US" sz="8000" dirty="0" smtClean="0">
                <a:latin typeface="Times New Roman" panose="02020603050405020304" pitchFamily="18" charset="0"/>
                <a:cs typeface="Times New Roman" panose="02020603050405020304" pitchFamily="18" charset="0"/>
              </a:rPr>
              <a:t> Invoice </a:t>
            </a:r>
            <a:r>
              <a:rPr lang="en-US" sz="8000" dirty="0">
                <a:latin typeface="Times New Roman" panose="02020603050405020304" pitchFamily="18" charset="0"/>
                <a:cs typeface="Times New Roman" panose="02020603050405020304" pitchFamily="18" charset="0"/>
              </a:rPr>
              <a:t>details – Number, date, Value, HSN/SAC, Taxable value</a:t>
            </a:r>
          </a:p>
          <a:p>
            <a:pPr lvl="1">
              <a:lnSpc>
                <a:spcPct val="120000"/>
              </a:lnSpc>
            </a:pPr>
            <a:r>
              <a:rPr lang="en-US" sz="8000" dirty="0">
                <a:latin typeface="Times New Roman" panose="02020603050405020304" pitchFamily="18" charset="0"/>
                <a:cs typeface="Times New Roman" panose="02020603050405020304" pitchFamily="18" charset="0"/>
              </a:rPr>
              <a:t>Tax – IGST, CGST, SGST – Rate and Tax amount</a:t>
            </a:r>
          </a:p>
          <a:p>
            <a:pPr lvl="1">
              <a:lnSpc>
                <a:spcPct val="120000"/>
              </a:lnSpc>
            </a:pPr>
            <a:r>
              <a:rPr lang="en-US" sz="8000" dirty="0">
                <a:latin typeface="Times New Roman" panose="02020603050405020304" pitchFamily="18" charset="0"/>
                <a:cs typeface="Times New Roman" panose="02020603050405020304" pitchFamily="18" charset="0"/>
              </a:rPr>
              <a:t>Place of Supply (relevant for interstate supplies</a:t>
            </a:r>
            <a:r>
              <a:rPr lang="en-US" sz="8000" dirty="0" smtClean="0">
                <a:latin typeface="Times New Roman" panose="02020603050405020304" pitchFamily="18" charset="0"/>
                <a:cs typeface="Times New Roman" panose="02020603050405020304" pitchFamily="18" charset="0"/>
              </a:rPr>
              <a:t>)</a:t>
            </a:r>
          </a:p>
          <a:p>
            <a:pPr lvl="1">
              <a:lnSpc>
                <a:spcPct val="120000"/>
              </a:lnSpc>
            </a:pPr>
            <a:endParaRPr lang="en-US" sz="8000" dirty="0">
              <a:latin typeface="Times New Roman" panose="02020603050405020304" pitchFamily="18" charset="0"/>
              <a:cs typeface="Times New Roman" panose="02020603050405020304" pitchFamily="18" charset="0"/>
            </a:endParaRPr>
          </a:p>
          <a:p>
            <a:pPr lvl="1">
              <a:lnSpc>
                <a:spcPct val="120000"/>
              </a:lnSpc>
            </a:pPr>
            <a:endParaRPr lang="en-US" sz="8000" dirty="0" smtClean="0">
              <a:latin typeface="Times New Roman" panose="02020603050405020304" pitchFamily="18" charset="0"/>
              <a:cs typeface="Times New Roman" panose="02020603050405020304" pitchFamily="18" charset="0"/>
            </a:endParaRPr>
          </a:p>
          <a:p>
            <a:pPr lvl="1">
              <a:lnSpc>
                <a:spcPct val="120000"/>
              </a:lnSpc>
            </a:pPr>
            <a:endParaRPr lang="en-US" sz="8000" dirty="0">
              <a:latin typeface="Times New Roman" panose="02020603050405020304" pitchFamily="18" charset="0"/>
              <a:cs typeface="Times New Roman" panose="02020603050405020304" pitchFamily="18" charset="0"/>
            </a:endParaRPr>
          </a:p>
          <a:p>
            <a:pPr lvl="1">
              <a:lnSpc>
                <a:spcPct val="120000"/>
              </a:lnSpc>
            </a:pPr>
            <a:endParaRPr lang="en-US" sz="8000" dirty="0" smtClean="0">
              <a:latin typeface="Times New Roman" panose="02020603050405020304" pitchFamily="18" charset="0"/>
              <a:cs typeface="Times New Roman" panose="02020603050405020304" pitchFamily="18" charset="0"/>
            </a:endParaRPr>
          </a:p>
          <a:p>
            <a:pPr marL="457200" lvl="1" indent="0">
              <a:lnSpc>
                <a:spcPct val="120000"/>
              </a:lnSpc>
              <a:buNone/>
            </a:pPr>
            <a:endParaRPr lang="en-US" sz="8000"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7C10E8AA-9263-C41A-A282-AFA99E7A8953}"/>
              </a:ext>
            </a:extLst>
          </p:cNvPr>
          <p:cNvSpPr txBox="1">
            <a:spLocks/>
          </p:cNvSpPr>
          <p:nvPr/>
        </p:nvSpPr>
        <p:spPr>
          <a:xfrm>
            <a:off x="770714" y="4307842"/>
            <a:ext cx="12192001" cy="198845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Details of supplies to customers</a:t>
            </a:r>
          </a:p>
          <a:p>
            <a:pPr lvl="1"/>
            <a:r>
              <a:rPr lang="en-US" sz="2000" dirty="0">
                <a:latin typeface="Times New Roman" panose="02020603050405020304" pitchFamily="18" charset="0"/>
                <a:cs typeface="Times New Roman" panose="02020603050405020304" pitchFamily="18" charset="0"/>
              </a:rPr>
              <a:t>HSN/SAC</a:t>
            </a:r>
          </a:p>
          <a:p>
            <a:pPr lvl="1"/>
            <a:r>
              <a:rPr lang="en-US" sz="2000" dirty="0">
                <a:latin typeface="Times New Roman" panose="02020603050405020304" pitchFamily="18" charset="0"/>
                <a:cs typeface="Times New Roman" panose="02020603050405020304" pitchFamily="18" charset="0"/>
              </a:rPr>
              <a:t>Place of Supply</a:t>
            </a:r>
          </a:p>
          <a:p>
            <a:pPr lvl="1"/>
            <a:r>
              <a:rPr lang="en-US" sz="2000" dirty="0">
                <a:latin typeface="Times New Roman" panose="02020603050405020304" pitchFamily="18" charset="0"/>
                <a:cs typeface="Times New Roman" panose="02020603050405020304" pitchFamily="18" charset="0"/>
              </a:rPr>
              <a:t>Aggregate value</a:t>
            </a:r>
          </a:p>
          <a:p>
            <a:pPr lvl="1"/>
            <a:r>
              <a:rPr lang="en-US" sz="2000" dirty="0">
                <a:latin typeface="Times New Roman" panose="02020603050405020304" pitchFamily="18" charset="0"/>
                <a:cs typeface="Times New Roman" panose="02020603050405020304" pitchFamily="18" charset="0"/>
              </a:rPr>
              <a:t>Tax – IGST, CGST, SGST – Rate and tax amount</a:t>
            </a:r>
          </a:p>
        </p:txBody>
      </p:sp>
    </p:spTree>
    <p:extLst>
      <p:ext uri="{BB962C8B-B14F-4D97-AF65-F5344CB8AC3E}">
        <p14:creationId xmlns:p14="http://schemas.microsoft.com/office/powerpoint/2010/main" val="105520760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1FB40F-DE28-FDD0-6FFF-11ED1086CF38}"/>
              </a:ext>
            </a:extLst>
          </p:cNvPr>
          <p:cNvSpPr txBox="1"/>
          <p:nvPr/>
        </p:nvSpPr>
        <p:spPr>
          <a:xfrm>
            <a:off x="1193081" y="984131"/>
            <a:ext cx="10184668" cy="1785104"/>
          </a:xfrm>
          <a:prstGeom prst="rect">
            <a:avLst/>
          </a:prstGeom>
          <a:noFill/>
        </p:spPr>
        <p:txBody>
          <a:bodyPr wrap="square">
            <a:spAutoFit/>
          </a:bodyPr>
          <a:lstStyle/>
          <a:p>
            <a:pPr lvl="1"/>
            <a:endParaRPr lang="en-US" sz="2000"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Credit and Debit Notes – linkage to original invoice</a:t>
            </a:r>
          </a:p>
          <a:p>
            <a:pPr marL="742950" lvl="1"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Document number</a:t>
            </a:r>
          </a:p>
          <a:p>
            <a:pPr marL="742950" lvl="1"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Original Invoice Number</a:t>
            </a:r>
          </a:p>
          <a:p>
            <a:pPr marL="742950" lvl="1"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Deferential amount and deferential tax</a:t>
            </a:r>
            <a:endParaRPr lang="en-IN" sz="2000" dirty="0"/>
          </a:p>
        </p:txBody>
      </p:sp>
      <p:sp>
        <p:nvSpPr>
          <p:cNvPr id="4" name="Title 1">
            <a:extLst>
              <a:ext uri="{FF2B5EF4-FFF2-40B4-BE49-F238E27FC236}">
                <a16:creationId xmlns:a16="http://schemas.microsoft.com/office/drawing/2014/main" id="{39AA5995-CD46-7BC6-210F-052FC3B2EA35}"/>
              </a:ext>
            </a:extLst>
          </p:cNvPr>
          <p:cNvSpPr txBox="1">
            <a:spLocks/>
          </p:cNvSpPr>
          <p:nvPr/>
        </p:nvSpPr>
        <p:spPr>
          <a:xfrm>
            <a:off x="0" y="581301"/>
            <a:ext cx="12192000" cy="5406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u="sng" dirty="0">
                <a:solidFill>
                  <a:schemeClr val="accent6">
                    <a:lumMod val="75000"/>
                  </a:schemeClr>
                </a:solidFill>
                <a:latin typeface="Times New Roman" panose="02020603050405020304" pitchFamily="18" charset="0"/>
                <a:cs typeface="Times New Roman" panose="02020603050405020304" pitchFamily="18" charset="0"/>
              </a:rPr>
              <a:t>Statement of Outward Supplies</a:t>
            </a:r>
          </a:p>
        </p:txBody>
      </p:sp>
      <p:sp>
        <p:nvSpPr>
          <p:cNvPr id="5" name="Content Placeholder 2">
            <a:extLst>
              <a:ext uri="{FF2B5EF4-FFF2-40B4-BE49-F238E27FC236}">
                <a16:creationId xmlns:a16="http://schemas.microsoft.com/office/drawing/2014/main" id="{E6A70300-1625-A308-7008-C25985ED7E9C}"/>
              </a:ext>
            </a:extLst>
          </p:cNvPr>
          <p:cNvSpPr txBox="1">
            <a:spLocks/>
          </p:cNvSpPr>
          <p:nvPr/>
        </p:nvSpPr>
        <p:spPr>
          <a:xfrm>
            <a:off x="1097283" y="2831682"/>
            <a:ext cx="11850914"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Reverse Charge</a:t>
            </a:r>
          </a:p>
          <a:p>
            <a:pPr>
              <a:lnSpc>
                <a:spcPct val="100000"/>
              </a:lnSpc>
              <a:buFont typeface="Wingdings" panose="05000000000000000000" pitchFamily="2" charset="2"/>
              <a:buChar char="§"/>
            </a:pPr>
            <a:r>
              <a:rPr lang="en-US" sz="2000" b="1" dirty="0" smtClean="0">
                <a:latin typeface="Times New Roman" panose="02020603050405020304" pitchFamily="18" charset="0"/>
                <a:cs typeface="Times New Roman" panose="02020603050405020304" pitchFamily="18" charset="0"/>
              </a:rPr>
              <a:t>Details </a:t>
            </a:r>
            <a:r>
              <a:rPr lang="en-US" sz="2000" b="1" dirty="0">
                <a:latin typeface="Times New Roman" panose="02020603050405020304" pitchFamily="18" charset="0"/>
                <a:cs typeface="Times New Roman" panose="02020603050405020304" pitchFamily="18" charset="0"/>
              </a:rPr>
              <a:t>of exports – with and without payment of tax</a:t>
            </a:r>
          </a:p>
          <a:p>
            <a:pPr lvl="1">
              <a:lnSpc>
                <a:spcPct val="150000"/>
              </a:lnSpc>
            </a:pPr>
            <a:r>
              <a:rPr lang="en-US" sz="2000" dirty="0" smtClean="0">
                <a:latin typeface="Times New Roman" panose="02020603050405020304" pitchFamily="18" charset="0"/>
                <a:cs typeface="Times New Roman" panose="02020603050405020304" pitchFamily="18" charset="0"/>
              </a:rPr>
              <a:t>Invoice </a:t>
            </a:r>
            <a:r>
              <a:rPr lang="en-US" sz="2000" dirty="0">
                <a:latin typeface="Times New Roman" panose="02020603050405020304" pitchFamily="18" charset="0"/>
                <a:cs typeface="Times New Roman" panose="02020603050405020304" pitchFamily="18" charset="0"/>
              </a:rPr>
              <a:t>details, Shipping Bill/Bill of Export, tax details</a:t>
            </a:r>
          </a:p>
          <a:p>
            <a:pPr>
              <a:lnSpc>
                <a:spcPct val="150000"/>
              </a:lnSpc>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Details of exempt, Nil rated and Non-GST </a:t>
            </a:r>
            <a:r>
              <a:rPr lang="en-US" sz="2000" b="1" dirty="0" smtClean="0">
                <a:latin typeface="Times New Roman" panose="02020603050405020304" pitchFamily="18" charset="0"/>
                <a:cs typeface="Times New Roman" panose="02020603050405020304" pitchFamily="18" charset="0"/>
              </a:rPr>
              <a:t>supplies</a:t>
            </a:r>
            <a:endParaRPr lang="en-US" sz="2000" b="1" dirty="0">
              <a:latin typeface="Times New Roman" panose="02020603050405020304" pitchFamily="18" charset="0"/>
              <a:cs typeface="Times New Roman" panose="02020603050405020304" pitchFamily="18" charset="0"/>
            </a:endParaRPr>
          </a:p>
          <a:p>
            <a:pPr lvl="1">
              <a:lnSpc>
                <a:spcPct val="150000"/>
              </a:lnSpc>
            </a:pPr>
            <a:r>
              <a:rPr lang="en-US" sz="2000" dirty="0">
                <a:latin typeface="Times New Roman" panose="02020603050405020304" pitchFamily="18" charset="0"/>
                <a:cs typeface="Times New Roman" panose="02020603050405020304" pitchFamily="18" charset="0"/>
              </a:rPr>
              <a:t>Interstate and Intrastate B2B and B2C </a:t>
            </a:r>
            <a:r>
              <a:rPr lang="en-US" sz="2000" dirty="0" smtClean="0">
                <a:latin typeface="Times New Roman" panose="02020603050405020304" pitchFamily="18" charset="0"/>
                <a:cs typeface="Times New Roman" panose="02020603050405020304" pitchFamily="18" charset="0"/>
              </a:rPr>
              <a:t>supplies</a:t>
            </a:r>
            <a:endParaRPr lang="en-US" sz="2000"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Tax paid on advances </a:t>
            </a:r>
            <a:r>
              <a:rPr lang="en-US" sz="2000" b="1" dirty="0" smtClean="0">
                <a:latin typeface="Times New Roman" panose="02020603050405020304" pitchFamily="18" charset="0"/>
                <a:cs typeface="Times New Roman" panose="02020603050405020304" pitchFamily="18" charset="0"/>
              </a:rPr>
              <a:t>and </a:t>
            </a:r>
            <a:r>
              <a:rPr lang="en-US" sz="2000" b="1" dirty="0">
                <a:latin typeface="Times New Roman" panose="02020603050405020304" pitchFamily="18" charset="0"/>
                <a:cs typeface="Times New Roman" panose="02020603050405020304" pitchFamily="18" charset="0"/>
              </a:rPr>
              <a:t>adjustment of advances</a:t>
            </a:r>
          </a:p>
          <a:p>
            <a:pPr>
              <a:lnSpc>
                <a:spcPct val="150000"/>
              </a:lnSpc>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Amendment of any of the above details filed in previous months</a:t>
            </a:r>
          </a:p>
        </p:txBody>
      </p:sp>
    </p:spTree>
    <p:extLst>
      <p:ext uri="{BB962C8B-B14F-4D97-AF65-F5344CB8AC3E}">
        <p14:creationId xmlns:p14="http://schemas.microsoft.com/office/powerpoint/2010/main" val="191893657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64910E1-2551-BC53-4C4E-3EDD6B280ACE}"/>
              </a:ext>
            </a:extLst>
          </p:cNvPr>
          <p:cNvSpPr txBox="1">
            <a:spLocks/>
          </p:cNvSpPr>
          <p:nvPr/>
        </p:nvSpPr>
        <p:spPr>
          <a:xfrm>
            <a:off x="91439" y="588151"/>
            <a:ext cx="11991703" cy="48300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u="sng" dirty="0" smtClean="0">
                <a:solidFill>
                  <a:schemeClr val="accent6">
                    <a:lumMod val="75000"/>
                  </a:schemeClr>
                </a:solidFill>
                <a:latin typeface="Times New Roman" panose="02020603050405020304" pitchFamily="18" charset="0"/>
                <a:cs typeface="Times New Roman" panose="02020603050405020304" pitchFamily="18" charset="0"/>
              </a:rPr>
              <a:t>Returns &amp; Due Date </a:t>
            </a:r>
            <a:r>
              <a:rPr lang="en-US" sz="2800" b="1" u="sng" dirty="0">
                <a:solidFill>
                  <a:schemeClr val="accent6">
                    <a:lumMod val="75000"/>
                  </a:schemeClr>
                </a:solidFill>
                <a:latin typeface="Times New Roman" panose="02020603050405020304" pitchFamily="18" charset="0"/>
                <a:cs typeface="Times New Roman" panose="02020603050405020304" pitchFamily="18" charset="0"/>
              </a:rPr>
              <a:t>in GST</a:t>
            </a:r>
          </a:p>
        </p:txBody>
      </p:sp>
      <p:pic>
        <p:nvPicPr>
          <p:cNvPr id="4" name="Picture 3"/>
          <p:cNvPicPr>
            <a:picLocks noChangeAspect="1"/>
          </p:cNvPicPr>
          <p:nvPr/>
        </p:nvPicPr>
        <p:blipFill>
          <a:blip r:embed="rId2"/>
          <a:stretch>
            <a:fillRect/>
          </a:stretch>
        </p:blipFill>
        <p:spPr>
          <a:xfrm>
            <a:off x="1463040" y="1164641"/>
            <a:ext cx="9170126" cy="2543175"/>
          </a:xfrm>
          <a:prstGeom prst="rect">
            <a:avLst/>
          </a:prstGeom>
        </p:spPr>
      </p:pic>
      <p:pic>
        <p:nvPicPr>
          <p:cNvPr id="7" name="object 3"/>
          <p:cNvPicPr/>
          <p:nvPr/>
        </p:nvPicPr>
        <p:blipFill>
          <a:blip r:embed="rId3" cstate="print">
            <a:duotone>
              <a:prstClr val="black"/>
              <a:schemeClr val="tx2">
                <a:lumMod val="60000"/>
                <a:lumOff val="40000"/>
                <a:tint val="45000"/>
                <a:satMod val="400000"/>
              </a:schemeClr>
            </a:duotone>
          </a:blip>
          <a:stretch>
            <a:fillRect/>
          </a:stretch>
        </p:blipFill>
        <p:spPr>
          <a:xfrm>
            <a:off x="1257739" y="3923222"/>
            <a:ext cx="2162555" cy="792479"/>
          </a:xfrm>
          <a:prstGeom prst="rect">
            <a:avLst/>
          </a:prstGeom>
        </p:spPr>
      </p:pic>
      <p:sp>
        <p:nvSpPr>
          <p:cNvPr id="8" name="object 4"/>
          <p:cNvSpPr txBox="1"/>
          <p:nvPr/>
        </p:nvSpPr>
        <p:spPr>
          <a:xfrm>
            <a:off x="1975054" y="4194816"/>
            <a:ext cx="729615" cy="229754"/>
          </a:xfrm>
          <a:prstGeom prst="rect">
            <a:avLst/>
          </a:prstGeom>
        </p:spPr>
        <p:txBody>
          <a:bodyPr vert="horz" wrap="square" lIns="0" tIns="17145" rIns="0" bIns="0" rtlCol="0">
            <a:spAutoFit/>
          </a:bodyPr>
          <a:lstStyle/>
          <a:p>
            <a:pPr marL="12700">
              <a:lnSpc>
                <a:spcPct val="100000"/>
              </a:lnSpc>
              <a:spcBef>
                <a:spcPts val="135"/>
              </a:spcBef>
            </a:pPr>
            <a:r>
              <a:rPr sz="1450" spc="15" dirty="0">
                <a:solidFill>
                  <a:srgbClr val="FFFFFF"/>
                </a:solidFill>
                <a:latin typeface="Leelawadee UI"/>
                <a:cs typeface="Leelawadee UI"/>
              </a:rPr>
              <a:t>GSTR</a:t>
            </a:r>
            <a:r>
              <a:rPr sz="1450" spc="-70" dirty="0">
                <a:solidFill>
                  <a:srgbClr val="FFFFFF"/>
                </a:solidFill>
                <a:latin typeface="Leelawadee UI"/>
                <a:cs typeface="Leelawadee UI"/>
              </a:rPr>
              <a:t> </a:t>
            </a:r>
            <a:r>
              <a:rPr sz="1450" spc="25" dirty="0">
                <a:solidFill>
                  <a:srgbClr val="FFFFFF"/>
                </a:solidFill>
                <a:latin typeface="Leelawadee UI"/>
                <a:cs typeface="Leelawadee UI"/>
              </a:rPr>
              <a:t>3B</a:t>
            </a:r>
            <a:endParaRPr sz="1450" dirty="0">
              <a:latin typeface="Leelawadee UI"/>
              <a:cs typeface="Leelawadee UI"/>
            </a:endParaRPr>
          </a:p>
        </p:txBody>
      </p:sp>
      <p:pic>
        <p:nvPicPr>
          <p:cNvPr id="9" name="object 5"/>
          <p:cNvPicPr/>
          <p:nvPr/>
        </p:nvPicPr>
        <p:blipFill>
          <a:blip r:embed="rId4" cstate="print"/>
          <a:stretch>
            <a:fillRect/>
          </a:stretch>
        </p:blipFill>
        <p:spPr>
          <a:xfrm>
            <a:off x="1257739" y="4838878"/>
            <a:ext cx="2157983" cy="1823452"/>
          </a:xfrm>
          <a:prstGeom prst="rect">
            <a:avLst/>
          </a:prstGeom>
        </p:spPr>
      </p:pic>
      <p:sp>
        <p:nvSpPr>
          <p:cNvPr id="10" name="object 6"/>
          <p:cNvSpPr txBox="1"/>
          <p:nvPr/>
        </p:nvSpPr>
        <p:spPr>
          <a:xfrm>
            <a:off x="1308076" y="4833846"/>
            <a:ext cx="1468755" cy="1220355"/>
          </a:xfrm>
          <a:prstGeom prst="rect">
            <a:avLst/>
          </a:prstGeom>
        </p:spPr>
        <p:txBody>
          <a:bodyPr vert="horz" wrap="square" lIns="0" tIns="53975" rIns="0" bIns="0" rtlCol="0">
            <a:spAutoFit/>
          </a:bodyPr>
          <a:lstStyle/>
          <a:p>
            <a:pPr marL="179705" indent="-142240">
              <a:lnSpc>
                <a:spcPct val="100000"/>
              </a:lnSpc>
              <a:spcBef>
                <a:spcPts val="425"/>
              </a:spcBef>
              <a:buChar char="•"/>
              <a:tabLst>
                <a:tab pos="180340" algn="l"/>
              </a:tabLst>
            </a:pPr>
            <a:r>
              <a:rPr sz="1450" spc="15" dirty="0">
                <a:latin typeface="Leelawadee UI"/>
                <a:cs typeface="Leelawadee UI"/>
              </a:rPr>
              <a:t>Monthly</a:t>
            </a:r>
            <a:r>
              <a:rPr sz="1450" spc="-45" dirty="0">
                <a:latin typeface="Leelawadee UI"/>
                <a:cs typeface="Leelawadee UI"/>
              </a:rPr>
              <a:t> </a:t>
            </a:r>
            <a:r>
              <a:rPr sz="1450" spc="10" dirty="0">
                <a:latin typeface="Leelawadee UI"/>
                <a:cs typeface="Leelawadee UI"/>
              </a:rPr>
              <a:t>return</a:t>
            </a:r>
            <a:endParaRPr sz="1450">
              <a:latin typeface="Leelawadee UI"/>
              <a:cs typeface="Leelawadee UI"/>
            </a:endParaRPr>
          </a:p>
          <a:p>
            <a:pPr marL="179705" indent="-142240">
              <a:lnSpc>
                <a:spcPct val="100000"/>
              </a:lnSpc>
              <a:spcBef>
                <a:spcPts val="335"/>
              </a:spcBef>
              <a:buChar char="•"/>
              <a:tabLst>
                <a:tab pos="180340" algn="l"/>
              </a:tabLst>
            </a:pPr>
            <a:r>
              <a:rPr sz="1450" spc="5" dirty="0">
                <a:latin typeface="Leelawadee UI"/>
                <a:cs typeface="Leelawadee UI"/>
              </a:rPr>
              <a:t>20</a:t>
            </a:r>
            <a:r>
              <a:rPr sz="1500" spc="7" baseline="25000" dirty="0">
                <a:latin typeface="Leelawadee UI"/>
                <a:cs typeface="Leelawadee UI"/>
              </a:rPr>
              <a:t>th</a:t>
            </a:r>
            <a:r>
              <a:rPr sz="1500" spc="142" baseline="25000" dirty="0">
                <a:latin typeface="Leelawadee UI"/>
                <a:cs typeface="Leelawadee UI"/>
              </a:rPr>
              <a:t> </a:t>
            </a:r>
            <a:r>
              <a:rPr sz="1450" spc="15" dirty="0">
                <a:latin typeface="Leelawadee UI"/>
                <a:cs typeface="Leelawadee UI"/>
              </a:rPr>
              <a:t>and</a:t>
            </a:r>
            <a:r>
              <a:rPr sz="1450" dirty="0">
                <a:latin typeface="Leelawadee UI"/>
                <a:cs typeface="Leelawadee UI"/>
              </a:rPr>
              <a:t> </a:t>
            </a:r>
            <a:r>
              <a:rPr sz="1450" spc="5" dirty="0">
                <a:latin typeface="Leelawadee UI"/>
                <a:cs typeface="Leelawadee UI"/>
              </a:rPr>
              <a:t>22</a:t>
            </a:r>
            <a:r>
              <a:rPr sz="1500" spc="7" baseline="25000" dirty="0">
                <a:latin typeface="Leelawadee UI"/>
                <a:cs typeface="Leelawadee UI"/>
              </a:rPr>
              <a:t>nd</a:t>
            </a:r>
            <a:endParaRPr sz="1500" baseline="25000">
              <a:latin typeface="Leelawadee UI"/>
              <a:cs typeface="Leelawadee UI"/>
            </a:endParaRPr>
          </a:p>
          <a:p>
            <a:pPr marL="179705" indent="-142240">
              <a:lnSpc>
                <a:spcPct val="100000"/>
              </a:lnSpc>
              <a:spcBef>
                <a:spcPts val="340"/>
              </a:spcBef>
              <a:buChar char="•"/>
              <a:tabLst>
                <a:tab pos="180340" algn="l"/>
              </a:tabLst>
            </a:pPr>
            <a:r>
              <a:rPr sz="1450" spc="10" dirty="0">
                <a:latin typeface="Leelawadee UI"/>
                <a:cs typeface="Leelawadee UI"/>
              </a:rPr>
              <a:t>Payment</a:t>
            </a:r>
            <a:r>
              <a:rPr sz="1450" spc="-35" dirty="0">
                <a:latin typeface="Leelawadee UI"/>
                <a:cs typeface="Leelawadee UI"/>
              </a:rPr>
              <a:t> </a:t>
            </a:r>
            <a:r>
              <a:rPr sz="1450" spc="10" dirty="0">
                <a:latin typeface="Leelawadee UI"/>
                <a:cs typeface="Leelawadee UI"/>
              </a:rPr>
              <a:t>of</a:t>
            </a:r>
            <a:r>
              <a:rPr sz="1450" spc="-25" dirty="0">
                <a:latin typeface="Leelawadee UI"/>
                <a:cs typeface="Leelawadee UI"/>
              </a:rPr>
              <a:t> </a:t>
            </a:r>
            <a:r>
              <a:rPr sz="1450" spc="10" dirty="0">
                <a:latin typeface="Leelawadee UI"/>
                <a:cs typeface="Leelawadee UI"/>
              </a:rPr>
              <a:t>tax</a:t>
            </a:r>
            <a:endParaRPr sz="1450">
              <a:latin typeface="Leelawadee UI"/>
              <a:cs typeface="Leelawadee UI"/>
            </a:endParaRPr>
          </a:p>
          <a:p>
            <a:pPr marL="179705" indent="-142240">
              <a:lnSpc>
                <a:spcPct val="100000"/>
              </a:lnSpc>
              <a:spcBef>
                <a:spcPts val="335"/>
              </a:spcBef>
              <a:buChar char="•"/>
              <a:tabLst>
                <a:tab pos="180340" algn="l"/>
              </a:tabLst>
            </a:pPr>
            <a:r>
              <a:rPr sz="1450" spc="10" dirty="0">
                <a:latin typeface="Leelawadee UI"/>
                <a:cs typeface="Leelawadee UI"/>
              </a:rPr>
              <a:t>Late</a:t>
            </a:r>
            <a:r>
              <a:rPr sz="1450" spc="-40" dirty="0">
                <a:latin typeface="Leelawadee UI"/>
                <a:cs typeface="Leelawadee UI"/>
              </a:rPr>
              <a:t> </a:t>
            </a:r>
            <a:r>
              <a:rPr sz="1450" spc="15" dirty="0">
                <a:latin typeface="Leelawadee UI"/>
                <a:cs typeface="Leelawadee UI"/>
              </a:rPr>
              <a:t>fee</a:t>
            </a:r>
            <a:endParaRPr sz="1450">
              <a:latin typeface="Leelawadee UI"/>
              <a:cs typeface="Leelawadee UI"/>
            </a:endParaRPr>
          </a:p>
          <a:p>
            <a:pPr marL="179705" indent="-142240">
              <a:lnSpc>
                <a:spcPct val="100000"/>
              </a:lnSpc>
              <a:spcBef>
                <a:spcPts val="325"/>
              </a:spcBef>
              <a:buChar char="•"/>
              <a:tabLst>
                <a:tab pos="180340" algn="l"/>
              </a:tabLst>
            </a:pPr>
            <a:r>
              <a:rPr sz="1450" spc="10" dirty="0">
                <a:latin typeface="Leelawadee UI"/>
                <a:cs typeface="Leelawadee UI"/>
              </a:rPr>
              <a:t>Interest</a:t>
            </a:r>
            <a:endParaRPr sz="1450">
              <a:latin typeface="Leelawadee UI"/>
              <a:cs typeface="Leelawadee UI"/>
            </a:endParaRPr>
          </a:p>
        </p:txBody>
      </p:sp>
      <p:pic>
        <p:nvPicPr>
          <p:cNvPr id="11" name="object 7"/>
          <p:cNvPicPr/>
          <p:nvPr/>
        </p:nvPicPr>
        <p:blipFill>
          <a:blip r:embed="rId5" cstate="print">
            <a:duotone>
              <a:prstClr val="black"/>
              <a:schemeClr val="tx2">
                <a:lumMod val="60000"/>
                <a:lumOff val="40000"/>
                <a:tint val="45000"/>
                <a:satMod val="400000"/>
              </a:schemeClr>
            </a:duotone>
          </a:blip>
          <a:stretch>
            <a:fillRect/>
          </a:stretch>
        </p:blipFill>
        <p:spPr>
          <a:xfrm>
            <a:off x="3702235" y="3923222"/>
            <a:ext cx="2161032" cy="792479"/>
          </a:xfrm>
          <a:prstGeom prst="rect">
            <a:avLst/>
          </a:prstGeom>
        </p:spPr>
      </p:pic>
      <p:sp>
        <p:nvSpPr>
          <p:cNvPr id="12" name="object 8"/>
          <p:cNvSpPr txBox="1"/>
          <p:nvPr/>
        </p:nvSpPr>
        <p:spPr>
          <a:xfrm>
            <a:off x="4472901" y="4194816"/>
            <a:ext cx="619125" cy="229754"/>
          </a:xfrm>
          <a:prstGeom prst="rect">
            <a:avLst/>
          </a:prstGeom>
        </p:spPr>
        <p:txBody>
          <a:bodyPr vert="horz" wrap="square" lIns="0" tIns="17145" rIns="0" bIns="0" rtlCol="0">
            <a:spAutoFit/>
          </a:bodyPr>
          <a:lstStyle/>
          <a:p>
            <a:pPr marL="12700">
              <a:lnSpc>
                <a:spcPct val="100000"/>
              </a:lnSpc>
              <a:spcBef>
                <a:spcPts val="135"/>
              </a:spcBef>
            </a:pPr>
            <a:r>
              <a:rPr sz="1450" spc="15" dirty="0">
                <a:solidFill>
                  <a:srgbClr val="FFFFFF"/>
                </a:solidFill>
                <a:latin typeface="Leelawadee UI"/>
                <a:cs typeface="Leelawadee UI"/>
              </a:rPr>
              <a:t>GSTR</a:t>
            </a:r>
            <a:r>
              <a:rPr sz="1450" spc="-75" dirty="0">
                <a:solidFill>
                  <a:srgbClr val="FFFFFF"/>
                </a:solidFill>
                <a:latin typeface="Leelawadee UI"/>
                <a:cs typeface="Leelawadee UI"/>
              </a:rPr>
              <a:t> </a:t>
            </a:r>
            <a:r>
              <a:rPr sz="1450" spc="20" dirty="0">
                <a:solidFill>
                  <a:srgbClr val="FFFFFF"/>
                </a:solidFill>
                <a:latin typeface="Leelawadee UI"/>
                <a:cs typeface="Leelawadee UI"/>
              </a:rPr>
              <a:t>1</a:t>
            </a:r>
            <a:endParaRPr sz="1450">
              <a:latin typeface="Leelawadee UI"/>
              <a:cs typeface="Leelawadee UI"/>
            </a:endParaRPr>
          </a:p>
        </p:txBody>
      </p:sp>
      <p:pic>
        <p:nvPicPr>
          <p:cNvPr id="13" name="object 9"/>
          <p:cNvPicPr/>
          <p:nvPr/>
        </p:nvPicPr>
        <p:blipFill>
          <a:blip r:embed="rId6" cstate="print"/>
          <a:stretch>
            <a:fillRect/>
          </a:stretch>
        </p:blipFill>
        <p:spPr>
          <a:xfrm>
            <a:off x="3702235" y="4830150"/>
            <a:ext cx="2161032" cy="1831765"/>
          </a:xfrm>
          <a:prstGeom prst="rect">
            <a:avLst/>
          </a:prstGeom>
        </p:spPr>
      </p:pic>
      <p:sp>
        <p:nvSpPr>
          <p:cNvPr id="14" name="object 10"/>
          <p:cNvSpPr txBox="1"/>
          <p:nvPr/>
        </p:nvSpPr>
        <p:spPr>
          <a:xfrm>
            <a:off x="3777897" y="4815079"/>
            <a:ext cx="1361440" cy="229754"/>
          </a:xfrm>
          <a:prstGeom prst="rect">
            <a:avLst/>
          </a:prstGeom>
        </p:spPr>
        <p:txBody>
          <a:bodyPr vert="horz" wrap="square" lIns="0" tIns="17145" rIns="0" bIns="0" rtlCol="0">
            <a:spAutoFit/>
          </a:bodyPr>
          <a:lstStyle/>
          <a:p>
            <a:pPr marL="154305" indent="-142240">
              <a:lnSpc>
                <a:spcPct val="100000"/>
              </a:lnSpc>
              <a:spcBef>
                <a:spcPts val="135"/>
              </a:spcBef>
              <a:buChar char="•"/>
              <a:tabLst>
                <a:tab pos="154940" algn="l"/>
              </a:tabLst>
            </a:pPr>
            <a:r>
              <a:rPr sz="1450" spc="15" dirty="0">
                <a:latin typeface="Leelawadee UI"/>
                <a:cs typeface="Leelawadee UI"/>
              </a:rPr>
              <a:t>Monthly</a:t>
            </a:r>
            <a:r>
              <a:rPr sz="1450" spc="-70" dirty="0">
                <a:latin typeface="Leelawadee UI"/>
                <a:cs typeface="Leelawadee UI"/>
              </a:rPr>
              <a:t> </a:t>
            </a:r>
            <a:r>
              <a:rPr sz="1450" spc="15" dirty="0">
                <a:latin typeface="Leelawadee UI"/>
                <a:cs typeface="Leelawadee UI"/>
              </a:rPr>
              <a:t>Filing</a:t>
            </a:r>
            <a:endParaRPr sz="1450">
              <a:latin typeface="Leelawadee UI"/>
              <a:cs typeface="Leelawadee UI"/>
            </a:endParaRPr>
          </a:p>
        </p:txBody>
      </p:sp>
      <p:sp>
        <p:nvSpPr>
          <p:cNvPr id="15" name="object 11"/>
          <p:cNvSpPr txBox="1"/>
          <p:nvPr/>
        </p:nvSpPr>
        <p:spPr>
          <a:xfrm>
            <a:off x="3777897" y="5362917"/>
            <a:ext cx="1612900" cy="639618"/>
          </a:xfrm>
          <a:prstGeom prst="rect">
            <a:avLst/>
          </a:prstGeom>
        </p:spPr>
        <p:txBody>
          <a:bodyPr vert="horz" wrap="square" lIns="0" tIns="12700" rIns="0" bIns="0" rtlCol="0">
            <a:spAutoFit/>
          </a:bodyPr>
          <a:lstStyle/>
          <a:p>
            <a:pPr marL="154305" marR="5080" indent="-142240" algn="just">
              <a:lnSpc>
                <a:spcPct val="102099"/>
              </a:lnSpc>
              <a:spcBef>
                <a:spcPts val="100"/>
              </a:spcBef>
              <a:buChar char="•"/>
              <a:tabLst>
                <a:tab pos="154940" algn="l"/>
              </a:tabLst>
            </a:pPr>
            <a:r>
              <a:rPr sz="1450" spc="15" dirty="0">
                <a:latin typeface="Leelawadee UI"/>
                <a:cs typeface="Leelawadee UI"/>
              </a:rPr>
              <a:t>Quarterly </a:t>
            </a:r>
            <a:r>
              <a:rPr sz="1450" spc="10" dirty="0">
                <a:latin typeface="Leelawadee UI"/>
                <a:cs typeface="Leelawadee UI"/>
              </a:rPr>
              <a:t>filing </a:t>
            </a:r>
            <a:r>
              <a:rPr sz="1450" spc="5" dirty="0">
                <a:latin typeface="Leelawadee UI"/>
                <a:cs typeface="Leelawadee UI"/>
              </a:rPr>
              <a:t>if </a:t>
            </a:r>
            <a:r>
              <a:rPr sz="1450" spc="-385" dirty="0">
                <a:latin typeface="Leelawadee UI"/>
                <a:cs typeface="Leelawadee UI"/>
              </a:rPr>
              <a:t> </a:t>
            </a:r>
            <a:r>
              <a:rPr sz="1450" spc="15" dirty="0">
                <a:latin typeface="Leelawadee UI"/>
                <a:cs typeface="Leelawadee UI"/>
              </a:rPr>
              <a:t>turnover</a:t>
            </a:r>
            <a:r>
              <a:rPr sz="1450" spc="-50" dirty="0">
                <a:latin typeface="Leelawadee UI"/>
                <a:cs typeface="Leelawadee UI"/>
              </a:rPr>
              <a:t> </a:t>
            </a:r>
            <a:r>
              <a:rPr sz="1450" spc="10" dirty="0">
                <a:latin typeface="Leelawadee UI"/>
                <a:cs typeface="Leelawadee UI"/>
              </a:rPr>
              <a:t>upto</a:t>
            </a:r>
            <a:r>
              <a:rPr sz="1450" spc="-30" dirty="0">
                <a:latin typeface="Leelawadee UI"/>
                <a:cs typeface="Leelawadee UI"/>
              </a:rPr>
              <a:t> </a:t>
            </a:r>
            <a:r>
              <a:rPr sz="1450" spc="15" dirty="0">
                <a:latin typeface="Leelawadee UI"/>
                <a:cs typeface="Leelawadee UI"/>
              </a:rPr>
              <a:t>1.5 </a:t>
            </a:r>
            <a:r>
              <a:rPr sz="1450" spc="-385" dirty="0">
                <a:latin typeface="Leelawadee UI"/>
                <a:cs typeface="Leelawadee UI"/>
              </a:rPr>
              <a:t> </a:t>
            </a:r>
            <a:r>
              <a:rPr sz="1450" spc="5" dirty="0">
                <a:latin typeface="Leelawadee UI"/>
                <a:cs typeface="Leelawadee UI"/>
              </a:rPr>
              <a:t>crore</a:t>
            </a:r>
            <a:endParaRPr sz="1450">
              <a:latin typeface="Leelawadee UI"/>
              <a:cs typeface="Leelawadee UI"/>
            </a:endParaRPr>
          </a:p>
        </p:txBody>
      </p:sp>
      <p:sp>
        <p:nvSpPr>
          <p:cNvPr id="16" name="object 12"/>
          <p:cNvSpPr txBox="1"/>
          <p:nvPr/>
        </p:nvSpPr>
        <p:spPr>
          <a:xfrm>
            <a:off x="3777897" y="6320800"/>
            <a:ext cx="988060" cy="229754"/>
          </a:xfrm>
          <a:prstGeom prst="rect">
            <a:avLst/>
          </a:prstGeom>
        </p:spPr>
        <p:txBody>
          <a:bodyPr vert="horz" wrap="square" lIns="0" tIns="17145" rIns="0" bIns="0" rtlCol="0">
            <a:spAutoFit/>
          </a:bodyPr>
          <a:lstStyle/>
          <a:p>
            <a:pPr marL="154305" indent="-142240">
              <a:lnSpc>
                <a:spcPct val="100000"/>
              </a:lnSpc>
              <a:spcBef>
                <a:spcPts val="135"/>
              </a:spcBef>
              <a:buChar char="•"/>
              <a:tabLst>
                <a:tab pos="154940" algn="l"/>
              </a:tabLst>
            </a:pPr>
            <a:r>
              <a:rPr sz="1450" spc="15" dirty="0">
                <a:latin typeface="Leelawadee UI"/>
                <a:cs typeface="Leelawadee UI"/>
              </a:rPr>
              <a:t>IFF</a:t>
            </a:r>
            <a:r>
              <a:rPr sz="1450" spc="-65" dirty="0">
                <a:latin typeface="Leelawadee UI"/>
                <a:cs typeface="Leelawadee UI"/>
              </a:rPr>
              <a:t> </a:t>
            </a:r>
            <a:r>
              <a:rPr sz="1450" spc="10" dirty="0">
                <a:latin typeface="Leelawadee UI"/>
                <a:cs typeface="Leelawadee UI"/>
              </a:rPr>
              <a:t>facility</a:t>
            </a:r>
            <a:endParaRPr sz="1450">
              <a:latin typeface="Leelawadee UI"/>
              <a:cs typeface="Leelawadee UI"/>
            </a:endParaRPr>
          </a:p>
        </p:txBody>
      </p:sp>
      <p:pic>
        <p:nvPicPr>
          <p:cNvPr id="17" name="object 13"/>
          <p:cNvPicPr/>
          <p:nvPr/>
        </p:nvPicPr>
        <p:blipFill>
          <a:blip r:embed="rId7" cstate="print">
            <a:duotone>
              <a:prstClr val="black"/>
              <a:schemeClr val="tx2">
                <a:lumMod val="60000"/>
                <a:lumOff val="40000"/>
                <a:tint val="45000"/>
                <a:satMod val="400000"/>
              </a:schemeClr>
            </a:duotone>
          </a:blip>
          <a:stretch>
            <a:fillRect/>
          </a:stretch>
        </p:blipFill>
        <p:spPr>
          <a:xfrm>
            <a:off x="6146731" y="3923222"/>
            <a:ext cx="2161031" cy="792479"/>
          </a:xfrm>
          <a:prstGeom prst="rect">
            <a:avLst/>
          </a:prstGeom>
        </p:spPr>
      </p:pic>
      <p:sp>
        <p:nvSpPr>
          <p:cNvPr id="18" name="object 14"/>
          <p:cNvSpPr txBox="1"/>
          <p:nvPr/>
        </p:nvSpPr>
        <p:spPr>
          <a:xfrm>
            <a:off x="6858000" y="4194259"/>
            <a:ext cx="740894" cy="218591"/>
          </a:xfrm>
          <a:prstGeom prst="rect">
            <a:avLst/>
          </a:prstGeom>
        </p:spPr>
        <p:txBody>
          <a:bodyPr vert="horz" wrap="square" lIns="0" tIns="17145" rIns="0" bIns="0" rtlCol="0">
            <a:spAutoFit/>
          </a:bodyPr>
          <a:lstStyle/>
          <a:p>
            <a:pPr marL="12700">
              <a:lnSpc>
                <a:spcPct val="100000"/>
              </a:lnSpc>
              <a:spcBef>
                <a:spcPts val="135"/>
              </a:spcBef>
            </a:pPr>
            <a:r>
              <a:rPr sz="1450" spc="15" dirty="0" smtClean="0">
                <a:solidFill>
                  <a:srgbClr val="FFFFFF"/>
                </a:solidFill>
                <a:latin typeface="Leelawadee UI"/>
                <a:cs typeface="Leelawadee UI"/>
              </a:rPr>
              <a:t>GSTR</a:t>
            </a:r>
            <a:r>
              <a:rPr lang="en-US" sz="1450" spc="-70" dirty="0" smtClean="0">
                <a:solidFill>
                  <a:srgbClr val="FFFFFF"/>
                </a:solidFill>
                <a:latin typeface="Leelawadee UI"/>
                <a:cs typeface="Leelawadee UI"/>
              </a:rPr>
              <a:t>-9</a:t>
            </a:r>
            <a:r>
              <a:rPr sz="1450" spc="25" dirty="0" smtClean="0">
                <a:solidFill>
                  <a:srgbClr val="FFFFFF"/>
                </a:solidFill>
                <a:latin typeface="Leelawadee UI"/>
                <a:cs typeface="Leelawadee UI"/>
              </a:rPr>
              <a:t>C</a:t>
            </a:r>
            <a:endParaRPr sz="1450" dirty="0">
              <a:latin typeface="Leelawadee UI"/>
              <a:cs typeface="Leelawadee UI"/>
            </a:endParaRPr>
          </a:p>
        </p:txBody>
      </p:sp>
      <p:pic>
        <p:nvPicPr>
          <p:cNvPr id="19" name="object 15"/>
          <p:cNvPicPr/>
          <p:nvPr/>
        </p:nvPicPr>
        <p:blipFill>
          <a:blip r:embed="rId8" cstate="print"/>
          <a:stretch>
            <a:fillRect/>
          </a:stretch>
        </p:blipFill>
        <p:spPr>
          <a:xfrm>
            <a:off x="6146731" y="4830150"/>
            <a:ext cx="2161031" cy="1831765"/>
          </a:xfrm>
          <a:prstGeom prst="rect">
            <a:avLst/>
          </a:prstGeom>
        </p:spPr>
      </p:pic>
      <p:sp>
        <p:nvSpPr>
          <p:cNvPr id="20" name="object 16"/>
          <p:cNvSpPr txBox="1"/>
          <p:nvPr/>
        </p:nvSpPr>
        <p:spPr>
          <a:xfrm>
            <a:off x="6222410" y="4881784"/>
            <a:ext cx="1973580" cy="1563831"/>
          </a:xfrm>
          <a:prstGeom prst="rect">
            <a:avLst/>
          </a:prstGeom>
        </p:spPr>
        <p:txBody>
          <a:bodyPr vert="horz" wrap="square" lIns="0" tIns="12700" rIns="0" bIns="0" rtlCol="0">
            <a:spAutoFit/>
          </a:bodyPr>
          <a:lstStyle/>
          <a:p>
            <a:pPr marL="154305" marR="5080" indent="-142240">
              <a:lnSpc>
                <a:spcPct val="102099"/>
              </a:lnSpc>
              <a:spcBef>
                <a:spcPts val="100"/>
              </a:spcBef>
              <a:buChar char="•"/>
              <a:tabLst>
                <a:tab pos="154940" algn="l"/>
              </a:tabLst>
            </a:pPr>
            <a:r>
              <a:rPr sz="1450" spc="10" dirty="0">
                <a:latin typeface="Leelawadee UI"/>
                <a:cs typeface="Leelawadee UI"/>
              </a:rPr>
              <a:t>Applicable </a:t>
            </a:r>
            <a:r>
              <a:rPr sz="1450" spc="5" dirty="0">
                <a:latin typeface="Leelawadee UI"/>
                <a:cs typeface="Leelawadee UI"/>
              </a:rPr>
              <a:t>if </a:t>
            </a:r>
            <a:r>
              <a:rPr sz="1450" spc="-5" dirty="0">
                <a:latin typeface="Leelawadee UI"/>
                <a:cs typeface="Leelawadee UI"/>
              </a:rPr>
              <a:t>Turnover </a:t>
            </a:r>
            <a:r>
              <a:rPr sz="1450" spc="-385" dirty="0">
                <a:latin typeface="Leelawadee UI"/>
                <a:cs typeface="Leelawadee UI"/>
              </a:rPr>
              <a:t> </a:t>
            </a:r>
            <a:r>
              <a:rPr sz="1450" spc="15" dirty="0">
                <a:latin typeface="Leelawadee UI"/>
                <a:cs typeface="Leelawadee UI"/>
              </a:rPr>
              <a:t>above</a:t>
            </a:r>
            <a:r>
              <a:rPr sz="1450" spc="-10" dirty="0">
                <a:latin typeface="Leelawadee UI"/>
                <a:cs typeface="Leelawadee UI"/>
              </a:rPr>
              <a:t> </a:t>
            </a:r>
            <a:r>
              <a:rPr sz="1450" spc="20" dirty="0">
                <a:latin typeface="Leelawadee UI"/>
                <a:cs typeface="Leelawadee UI"/>
              </a:rPr>
              <a:t>5</a:t>
            </a:r>
            <a:r>
              <a:rPr sz="1450" spc="15" dirty="0">
                <a:latin typeface="Leelawadee UI"/>
                <a:cs typeface="Leelawadee UI"/>
              </a:rPr>
              <a:t> </a:t>
            </a:r>
            <a:r>
              <a:rPr sz="1450" spc="5" dirty="0">
                <a:latin typeface="Leelawadee UI"/>
                <a:cs typeface="Leelawadee UI"/>
              </a:rPr>
              <a:t>crore</a:t>
            </a:r>
            <a:endParaRPr sz="1450">
              <a:latin typeface="Leelawadee UI"/>
              <a:cs typeface="Leelawadee UI"/>
            </a:endParaRPr>
          </a:p>
          <a:p>
            <a:pPr marL="154305" marR="97155" indent="-142240">
              <a:lnSpc>
                <a:spcPct val="102099"/>
              </a:lnSpc>
              <a:spcBef>
                <a:spcPts val="300"/>
              </a:spcBef>
              <a:buChar char="•"/>
              <a:tabLst>
                <a:tab pos="154940" algn="l"/>
              </a:tabLst>
            </a:pPr>
            <a:r>
              <a:rPr sz="1450" spc="-5" dirty="0">
                <a:latin typeface="Leelawadee UI"/>
                <a:cs typeface="Leelawadee UI"/>
              </a:rPr>
              <a:t>Turnover </a:t>
            </a:r>
            <a:r>
              <a:rPr sz="1450" dirty="0">
                <a:latin typeface="Leelawadee UI"/>
                <a:cs typeface="Leelawadee UI"/>
              </a:rPr>
              <a:t> </a:t>
            </a:r>
            <a:r>
              <a:rPr sz="1450" spc="10" dirty="0">
                <a:latin typeface="Leelawadee UI"/>
                <a:cs typeface="Leelawadee UI"/>
              </a:rPr>
              <a:t>Reconciliation</a:t>
            </a:r>
            <a:r>
              <a:rPr sz="1450" spc="-35" dirty="0">
                <a:latin typeface="Leelawadee UI"/>
                <a:cs typeface="Leelawadee UI"/>
              </a:rPr>
              <a:t> </a:t>
            </a:r>
            <a:r>
              <a:rPr sz="1450" spc="10" dirty="0">
                <a:latin typeface="Leelawadee UI"/>
                <a:cs typeface="Leelawadee UI"/>
              </a:rPr>
              <a:t>as</a:t>
            </a:r>
            <a:r>
              <a:rPr sz="1450" spc="-25" dirty="0">
                <a:latin typeface="Leelawadee UI"/>
                <a:cs typeface="Leelawadee UI"/>
              </a:rPr>
              <a:t> </a:t>
            </a:r>
            <a:r>
              <a:rPr sz="1450" spc="20" dirty="0">
                <a:latin typeface="Leelawadee UI"/>
                <a:cs typeface="Leelawadee UI"/>
              </a:rPr>
              <a:t>per </a:t>
            </a:r>
            <a:r>
              <a:rPr sz="1450" spc="-380" dirty="0">
                <a:latin typeface="Leelawadee UI"/>
                <a:cs typeface="Leelawadee UI"/>
              </a:rPr>
              <a:t> </a:t>
            </a:r>
            <a:r>
              <a:rPr sz="1450" spc="15" dirty="0">
                <a:latin typeface="Leelawadee UI"/>
                <a:cs typeface="Leelawadee UI"/>
              </a:rPr>
              <a:t>Audited</a:t>
            </a:r>
            <a:r>
              <a:rPr sz="1450" spc="-20" dirty="0">
                <a:latin typeface="Leelawadee UI"/>
                <a:cs typeface="Leelawadee UI"/>
              </a:rPr>
              <a:t> </a:t>
            </a:r>
            <a:r>
              <a:rPr sz="1450" spc="15" dirty="0">
                <a:latin typeface="Leelawadee UI"/>
                <a:cs typeface="Leelawadee UI"/>
              </a:rPr>
              <a:t>and</a:t>
            </a:r>
            <a:r>
              <a:rPr sz="1450" spc="10" dirty="0">
                <a:latin typeface="Leelawadee UI"/>
                <a:cs typeface="Leelawadee UI"/>
              </a:rPr>
              <a:t> </a:t>
            </a:r>
            <a:r>
              <a:rPr sz="1450" spc="15" dirty="0">
                <a:latin typeface="Leelawadee UI"/>
                <a:cs typeface="Leelawadee UI"/>
              </a:rPr>
              <a:t>GST</a:t>
            </a:r>
            <a:endParaRPr sz="1450">
              <a:latin typeface="Leelawadee UI"/>
              <a:cs typeface="Leelawadee UI"/>
            </a:endParaRPr>
          </a:p>
          <a:p>
            <a:pPr marL="154305" indent="-142240">
              <a:lnSpc>
                <a:spcPct val="100000"/>
              </a:lnSpc>
              <a:spcBef>
                <a:spcPts val="335"/>
              </a:spcBef>
              <a:buChar char="•"/>
              <a:tabLst>
                <a:tab pos="154940" algn="l"/>
              </a:tabLst>
            </a:pPr>
            <a:r>
              <a:rPr sz="1450" spc="15" dirty="0">
                <a:latin typeface="Leelawadee UI"/>
                <a:cs typeface="Leelawadee UI"/>
              </a:rPr>
              <a:t>Additional</a:t>
            </a:r>
            <a:r>
              <a:rPr sz="1450" spc="-45" dirty="0">
                <a:latin typeface="Leelawadee UI"/>
                <a:cs typeface="Leelawadee UI"/>
              </a:rPr>
              <a:t> </a:t>
            </a:r>
            <a:r>
              <a:rPr sz="1450" spc="10" dirty="0">
                <a:latin typeface="Leelawadee UI"/>
                <a:cs typeface="Leelawadee UI"/>
              </a:rPr>
              <a:t>Liability</a:t>
            </a:r>
            <a:endParaRPr sz="1450">
              <a:latin typeface="Leelawadee UI"/>
              <a:cs typeface="Leelawadee UI"/>
            </a:endParaRPr>
          </a:p>
          <a:p>
            <a:pPr marL="154305" indent="-142240">
              <a:lnSpc>
                <a:spcPct val="100000"/>
              </a:lnSpc>
              <a:spcBef>
                <a:spcPts val="335"/>
              </a:spcBef>
              <a:buChar char="•"/>
              <a:tabLst>
                <a:tab pos="154940" algn="l"/>
              </a:tabLst>
            </a:pPr>
            <a:r>
              <a:rPr sz="1450" spc="20" dirty="0">
                <a:latin typeface="Leelawadee UI"/>
                <a:cs typeface="Leelawadee UI"/>
              </a:rPr>
              <a:t>GST</a:t>
            </a:r>
            <a:r>
              <a:rPr sz="1450" spc="-50" dirty="0">
                <a:latin typeface="Leelawadee UI"/>
                <a:cs typeface="Leelawadee UI"/>
              </a:rPr>
              <a:t> </a:t>
            </a:r>
            <a:r>
              <a:rPr sz="1450" spc="15" dirty="0">
                <a:latin typeface="Leelawadee UI"/>
                <a:cs typeface="Leelawadee UI"/>
              </a:rPr>
              <a:t>Ratewise</a:t>
            </a:r>
            <a:endParaRPr sz="1450">
              <a:latin typeface="Leelawadee UI"/>
              <a:cs typeface="Leelawadee UI"/>
            </a:endParaRPr>
          </a:p>
        </p:txBody>
      </p:sp>
      <p:pic>
        <p:nvPicPr>
          <p:cNvPr id="21" name="object 17"/>
          <p:cNvPicPr/>
          <p:nvPr/>
        </p:nvPicPr>
        <p:blipFill>
          <a:blip r:embed="rId9" cstate="print">
            <a:duotone>
              <a:prstClr val="black"/>
              <a:schemeClr val="tx2">
                <a:lumMod val="60000"/>
                <a:lumOff val="40000"/>
                <a:tint val="45000"/>
                <a:satMod val="400000"/>
              </a:schemeClr>
            </a:duotone>
          </a:blip>
          <a:stretch>
            <a:fillRect/>
          </a:stretch>
        </p:blipFill>
        <p:spPr>
          <a:xfrm>
            <a:off x="8594274" y="3923222"/>
            <a:ext cx="2161032" cy="792479"/>
          </a:xfrm>
          <a:prstGeom prst="rect">
            <a:avLst/>
          </a:prstGeom>
        </p:spPr>
      </p:pic>
      <p:sp>
        <p:nvSpPr>
          <p:cNvPr id="22" name="object 18"/>
          <p:cNvSpPr txBox="1"/>
          <p:nvPr/>
        </p:nvSpPr>
        <p:spPr>
          <a:xfrm>
            <a:off x="9290069" y="4194259"/>
            <a:ext cx="794893" cy="218591"/>
          </a:xfrm>
          <a:prstGeom prst="rect">
            <a:avLst/>
          </a:prstGeom>
        </p:spPr>
        <p:txBody>
          <a:bodyPr vert="horz" wrap="square" lIns="0" tIns="17145" rIns="0" bIns="0" rtlCol="0">
            <a:spAutoFit/>
          </a:bodyPr>
          <a:lstStyle/>
          <a:p>
            <a:pPr marL="12700">
              <a:lnSpc>
                <a:spcPct val="100000"/>
              </a:lnSpc>
              <a:spcBef>
                <a:spcPts val="135"/>
              </a:spcBef>
            </a:pPr>
            <a:r>
              <a:rPr sz="1450" spc="15" dirty="0" smtClean="0">
                <a:solidFill>
                  <a:srgbClr val="FFFFFF"/>
                </a:solidFill>
                <a:latin typeface="Leelawadee UI"/>
                <a:cs typeface="Leelawadee UI"/>
              </a:rPr>
              <a:t>GSTR</a:t>
            </a:r>
            <a:r>
              <a:rPr lang="en-US" sz="1450" spc="-70" dirty="0" smtClean="0">
                <a:solidFill>
                  <a:srgbClr val="FFFFFF"/>
                </a:solidFill>
                <a:latin typeface="Leelawadee UI"/>
                <a:cs typeface="Leelawadee UI"/>
              </a:rPr>
              <a:t>-</a:t>
            </a:r>
            <a:r>
              <a:rPr sz="1450" spc="25" dirty="0" smtClean="0">
                <a:solidFill>
                  <a:srgbClr val="FFFFFF"/>
                </a:solidFill>
                <a:latin typeface="Leelawadee UI"/>
                <a:cs typeface="Leelawadee UI"/>
              </a:rPr>
              <a:t>9</a:t>
            </a:r>
            <a:endParaRPr sz="1450" dirty="0">
              <a:latin typeface="Leelawadee UI"/>
              <a:cs typeface="Leelawadee UI"/>
            </a:endParaRPr>
          </a:p>
        </p:txBody>
      </p:sp>
      <p:pic>
        <p:nvPicPr>
          <p:cNvPr id="23" name="object 19"/>
          <p:cNvPicPr/>
          <p:nvPr/>
        </p:nvPicPr>
        <p:blipFill>
          <a:blip r:embed="rId10" cstate="print"/>
          <a:stretch>
            <a:fillRect/>
          </a:stretch>
        </p:blipFill>
        <p:spPr>
          <a:xfrm>
            <a:off x="8594274" y="4830150"/>
            <a:ext cx="2156459" cy="1831765"/>
          </a:xfrm>
          <a:prstGeom prst="rect">
            <a:avLst/>
          </a:prstGeom>
        </p:spPr>
      </p:pic>
      <p:sp>
        <p:nvSpPr>
          <p:cNvPr id="24" name="object 20"/>
          <p:cNvSpPr txBox="1"/>
          <p:nvPr/>
        </p:nvSpPr>
        <p:spPr>
          <a:xfrm>
            <a:off x="8668491" y="4878377"/>
            <a:ext cx="1960880" cy="1495714"/>
          </a:xfrm>
          <a:prstGeom prst="rect">
            <a:avLst/>
          </a:prstGeom>
        </p:spPr>
        <p:txBody>
          <a:bodyPr vert="horz" wrap="square" lIns="0" tIns="12700" rIns="0" bIns="0" rtlCol="0">
            <a:spAutoFit/>
          </a:bodyPr>
          <a:lstStyle/>
          <a:p>
            <a:pPr marL="154305" marR="5080" indent="-142240">
              <a:lnSpc>
                <a:spcPct val="102200"/>
              </a:lnSpc>
              <a:spcBef>
                <a:spcPts val="100"/>
              </a:spcBef>
              <a:buChar char="•"/>
              <a:tabLst>
                <a:tab pos="154940" algn="l"/>
              </a:tabLst>
            </a:pPr>
            <a:r>
              <a:rPr sz="1450" spc="15" dirty="0">
                <a:latin typeface="Leelawadee UI"/>
                <a:cs typeface="Leelawadee UI"/>
              </a:rPr>
              <a:t>Exemption</a:t>
            </a:r>
            <a:r>
              <a:rPr sz="1450" spc="-30" dirty="0">
                <a:latin typeface="Leelawadee UI"/>
                <a:cs typeface="Leelawadee UI"/>
              </a:rPr>
              <a:t> </a:t>
            </a:r>
            <a:r>
              <a:rPr sz="1450" spc="10" dirty="0">
                <a:latin typeface="Leelawadee UI"/>
                <a:cs typeface="Leelawadee UI"/>
              </a:rPr>
              <a:t>from</a:t>
            </a:r>
            <a:r>
              <a:rPr sz="1450" spc="-20" dirty="0">
                <a:latin typeface="Leelawadee UI"/>
                <a:cs typeface="Leelawadee UI"/>
              </a:rPr>
              <a:t> </a:t>
            </a:r>
            <a:r>
              <a:rPr sz="1450" spc="10" dirty="0">
                <a:latin typeface="Leelawadee UI"/>
                <a:cs typeface="Leelawadee UI"/>
              </a:rPr>
              <a:t>filing </a:t>
            </a:r>
            <a:r>
              <a:rPr sz="1450" spc="-380" dirty="0">
                <a:latin typeface="Leelawadee UI"/>
                <a:cs typeface="Leelawadee UI"/>
              </a:rPr>
              <a:t> </a:t>
            </a:r>
            <a:r>
              <a:rPr sz="1450" spc="15" dirty="0">
                <a:latin typeface="Leelawadee UI"/>
                <a:cs typeface="Leelawadee UI"/>
              </a:rPr>
              <a:t>annual </a:t>
            </a:r>
            <a:r>
              <a:rPr sz="1450" spc="5" dirty="0">
                <a:latin typeface="Leelawadee UI"/>
                <a:cs typeface="Leelawadee UI"/>
              </a:rPr>
              <a:t>return </a:t>
            </a:r>
            <a:r>
              <a:rPr sz="1450" spc="10" dirty="0">
                <a:latin typeface="Leelawadee UI"/>
                <a:cs typeface="Leelawadee UI"/>
              </a:rPr>
              <a:t>in </a:t>
            </a:r>
            <a:r>
              <a:rPr sz="1450" spc="15" dirty="0">
                <a:latin typeface="Leelawadee UI"/>
                <a:cs typeface="Leelawadee UI"/>
              </a:rPr>
              <a:t> </a:t>
            </a:r>
            <a:r>
              <a:rPr sz="1450" spc="20" dirty="0">
                <a:latin typeface="Leelawadee UI"/>
                <a:cs typeface="Leelawadee UI"/>
              </a:rPr>
              <a:t>FORM </a:t>
            </a:r>
            <a:r>
              <a:rPr sz="1450" spc="15" dirty="0">
                <a:latin typeface="Leelawadee UI"/>
                <a:cs typeface="Leelawadee UI"/>
              </a:rPr>
              <a:t>GSTR-9/9A for </a:t>
            </a:r>
            <a:r>
              <a:rPr sz="1450" spc="-385" dirty="0">
                <a:latin typeface="Leelawadee UI"/>
                <a:cs typeface="Leelawadee UI"/>
              </a:rPr>
              <a:t> </a:t>
            </a:r>
            <a:r>
              <a:rPr sz="1450" spc="20" dirty="0">
                <a:latin typeface="Leelawadee UI"/>
                <a:cs typeface="Leelawadee UI"/>
              </a:rPr>
              <a:t>FY2021-22 for </a:t>
            </a:r>
            <a:r>
              <a:rPr sz="1450" spc="-25" dirty="0">
                <a:latin typeface="Leelawadee UI"/>
                <a:cs typeface="Leelawadee UI"/>
              </a:rPr>
              <a:t>AATO </a:t>
            </a:r>
            <a:r>
              <a:rPr sz="1450" spc="-20" dirty="0">
                <a:latin typeface="Leelawadee UI"/>
                <a:cs typeface="Leelawadee UI"/>
              </a:rPr>
              <a:t> </a:t>
            </a:r>
            <a:r>
              <a:rPr sz="1450" spc="15" dirty="0">
                <a:latin typeface="Leelawadee UI"/>
                <a:cs typeface="Leelawadee UI"/>
              </a:rPr>
              <a:t>up</a:t>
            </a:r>
            <a:r>
              <a:rPr sz="1450" spc="10" dirty="0">
                <a:latin typeface="Leelawadee UI"/>
                <a:cs typeface="Leelawadee UI"/>
              </a:rPr>
              <a:t> to</a:t>
            </a:r>
            <a:r>
              <a:rPr sz="1450" spc="-10" dirty="0">
                <a:latin typeface="Leelawadee UI"/>
                <a:cs typeface="Leelawadee UI"/>
              </a:rPr>
              <a:t> </a:t>
            </a:r>
            <a:r>
              <a:rPr sz="1450" spc="10" dirty="0">
                <a:latin typeface="Leelawadee UI"/>
                <a:cs typeface="Leelawadee UI"/>
              </a:rPr>
              <a:t>Rs.2</a:t>
            </a:r>
            <a:r>
              <a:rPr sz="1450" dirty="0">
                <a:latin typeface="Leelawadee UI"/>
                <a:cs typeface="Leelawadee UI"/>
              </a:rPr>
              <a:t> </a:t>
            </a:r>
            <a:r>
              <a:rPr sz="1450" spc="5" dirty="0">
                <a:latin typeface="Leelawadee UI"/>
                <a:cs typeface="Leelawadee UI"/>
              </a:rPr>
              <a:t>crores.</a:t>
            </a:r>
            <a:endParaRPr sz="1450" dirty="0">
              <a:latin typeface="Leelawadee UI"/>
              <a:cs typeface="Leelawadee UI"/>
            </a:endParaRPr>
          </a:p>
          <a:p>
            <a:pPr marL="154305" marR="131445" indent="-142240">
              <a:lnSpc>
                <a:spcPct val="102099"/>
              </a:lnSpc>
              <a:spcBef>
                <a:spcPts val="295"/>
              </a:spcBef>
              <a:buFont typeface="Leelawadee UI"/>
              <a:buChar char="•"/>
              <a:tabLst>
                <a:tab pos="154940" algn="l"/>
              </a:tabLst>
            </a:pPr>
            <a:r>
              <a:rPr sz="1450" spc="25" dirty="0">
                <a:latin typeface="Leelawadee UI"/>
                <a:cs typeface="Leelawadee UI"/>
              </a:rPr>
              <a:t>HSN</a:t>
            </a:r>
            <a:r>
              <a:rPr sz="1450" spc="-40" dirty="0">
                <a:latin typeface="Leelawadee UI"/>
                <a:cs typeface="Leelawadee UI"/>
              </a:rPr>
              <a:t> </a:t>
            </a:r>
            <a:r>
              <a:rPr sz="1450" spc="15" dirty="0">
                <a:latin typeface="Leelawadee UI"/>
                <a:cs typeface="Leelawadee UI"/>
              </a:rPr>
              <a:t>wise</a:t>
            </a:r>
            <a:r>
              <a:rPr sz="1450" spc="-35" dirty="0">
                <a:latin typeface="Leelawadee UI"/>
                <a:cs typeface="Leelawadee UI"/>
              </a:rPr>
              <a:t> </a:t>
            </a:r>
            <a:r>
              <a:rPr sz="1450" spc="15" dirty="0">
                <a:latin typeface="Leelawadee UI"/>
                <a:cs typeface="Leelawadee UI"/>
              </a:rPr>
              <a:t>Quantity </a:t>
            </a:r>
            <a:r>
              <a:rPr sz="1450" spc="-385" dirty="0">
                <a:latin typeface="Leelawadee UI"/>
                <a:cs typeface="Leelawadee UI"/>
              </a:rPr>
              <a:t> </a:t>
            </a:r>
            <a:r>
              <a:rPr sz="1450" spc="15" dirty="0">
                <a:latin typeface="Leelawadee UI"/>
                <a:cs typeface="Leelawadee UI"/>
              </a:rPr>
              <a:t>data</a:t>
            </a:r>
            <a:endParaRPr sz="1450" dirty="0">
              <a:latin typeface="Leelawadee UI"/>
              <a:cs typeface="Leelawadee UI"/>
            </a:endParaRPr>
          </a:p>
        </p:txBody>
      </p:sp>
    </p:spTree>
    <p:extLst>
      <p:ext uri="{BB962C8B-B14F-4D97-AF65-F5344CB8AC3E}">
        <p14:creationId xmlns:p14="http://schemas.microsoft.com/office/powerpoint/2010/main" val="78794317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5"/>
          <p:cNvSpPr txBox="1"/>
          <p:nvPr/>
        </p:nvSpPr>
        <p:spPr>
          <a:xfrm>
            <a:off x="352699" y="1214847"/>
            <a:ext cx="11456126" cy="5715026"/>
          </a:xfrm>
          <a:prstGeom prst="rect">
            <a:avLst/>
          </a:prstGeom>
        </p:spPr>
        <p:txBody>
          <a:bodyPr vert="horz" wrap="square" lIns="0" tIns="10795" rIns="0" bIns="0" rtlCol="0">
            <a:spAutoFit/>
          </a:bodyPr>
          <a:lstStyle/>
          <a:p>
            <a:pPr marL="334010" marR="55880" indent="-334010">
              <a:lnSpc>
                <a:spcPct val="103400"/>
              </a:lnSpc>
              <a:spcBef>
                <a:spcPts val="85"/>
              </a:spcBef>
              <a:buFont typeface="Wingdings" panose="05000000000000000000" pitchFamily="2" charset="2"/>
              <a:buChar char="§"/>
              <a:tabLst>
                <a:tab pos="334010" algn="l"/>
                <a:tab pos="334645" algn="l"/>
              </a:tabLst>
            </a:pPr>
            <a:r>
              <a:rPr b="1" spc="20" dirty="0">
                <a:latin typeface="Times New Roman" panose="02020603050405020304" pitchFamily="18" charset="0"/>
                <a:cs typeface="Times New Roman" panose="02020603050405020304" pitchFamily="18" charset="0"/>
              </a:rPr>
              <a:t>GSTR </a:t>
            </a:r>
            <a:r>
              <a:rPr b="1" spc="15" dirty="0">
                <a:latin typeface="Times New Roman" panose="02020603050405020304" pitchFamily="18" charset="0"/>
                <a:cs typeface="Times New Roman" panose="02020603050405020304" pitchFamily="18" charset="0"/>
              </a:rPr>
              <a:t>1 </a:t>
            </a:r>
            <a:r>
              <a:rPr b="1" spc="5" dirty="0" smtClean="0">
                <a:latin typeface="Times New Roman" panose="02020603050405020304" pitchFamily="18" charset="0"/>
                <a:cs typeface="Times New Roman" panose="02020603050405020304" pitchFamily="18" charset="0"/>
              </a:rPr>
              <a:t>: </a:t>
            </a:r>
            <a:endParaRPr lang="en-US" b="1" spc="5" dirty="0" smtClean="0">
              <a:latin typeface="Times New Roman" panose="02020603050405020304" pitchFamily="18" charset="0"/>
              <a:cs typeface="Times New Roman" panose="02020603050405020304" pitchFamily="18" charset="0"/>
            </a:endParaRPr>
          </a:p>
          <a:p>
            <a:pPr marL="742950" marR="55880" lvl="1" indent="-285750">
              <a:lnSpc>
                <a:spcPct val="103400"/>
              </a:lnSpc>
              <a:spcBef>
                <a:spcPts val="85"/>
              </a:spcBef>
              <a:buFont typeface="Arial" panose="020B0604020202020204" pitchFamily="34" charset="0"/>
              <a:buChar char="•"/>
              <a:tabLst>
                <a:tab pos="334010" algn="l"/>
                <a:tab pos="334645" algn="l"/>
              </a:tabLst>
            </a:pPr>
            <a:r>
              <a:rPr spc="15" dirty="0" smtClean="0">
                <a:latin typeface="Times New Roman" panose="02020603050405020304" pitchFamily="18" charset="0"/>
                <a:cs typeface="Times New Roman" panose="02020603050405020304" pitchFamily="18" charset="0"/>
              </a:rPr>
              <a:t>11</a:t>
            </a:r>
            <a:r>
              <a:rPr spc="22" baseline="24305" dirty="0" smtClean="0">
                <a:latin typeface="Times New Roman" panose="02020603050405020304" pitchFamily="18" charset="0"/>
                <a:cs typeface="Times New Roman" panose="02020603050405020304" pitchFamily="18" charset="0"/>
              </a:rPr>
              <a:t>th</a:t>
            </a:r>
            <a:r>
              <a:rPr spc="30" baseline="24305" dirty="0" smtClean="0">
                <a:latin typeface="Times New Roman" panose="02020603050405020304" pitchFamily="18" charset="0"/>
                <a:cs typeface="Times New Roman" panose="02020603050405020304" pitchFamily="18" charset="0"/>
              </a:rPr>
              <a:t> </a:t>
            </a:r>
            <a:r>
              <a:rPr spc="15" dirty="0" smtClean="0">
                <a:latin typeface="Times New Roman" panose="02020603050405020304" pitchFamily="18" charset="0"/>
                <a:cs typeface="Times New Roman" panose="02020603050405020304" pitchFamily="18" charset="0"/>
              </a:rPr>
              <a:t>day </a:t>
            </a:r>
            <a:r>
              <a:rPr spc="5" dirty="0" smtClean="0">
                <a:latin typeface="Times New Roman" panose="02020603050405020304" pitchFamily="18" charset="0"/>
                <a:cs typeface="Times New Roman" panose="02020603050405020304" pitchFamily="18" charset="0"/>
              </a:rPr>
              <a:t>of </a:t>
            </a:r>
            <a:r>
              <a:rPr spc="10" dirty="0" smtClean="0">
                <a:latin typeface="Times New Roman" panose="02020603050405020304" pitchFamily="18" charset="0"/>
                <a:cs typeface="Times New Roman" panose="02020603050405020304" pitchFamily="18" charset="0"/>
              </a:rPr>
              <a:t>next </a:t>
            </a:r>
            <a:r>
              <a:rPr spc="15" dirty="0" smtClean="0">
                <a:latin typeface="Times New Roman" panose="02020603050405020304" pitchFamily="18" charset="0"/>
                <a:cs typeface="Times New Roman" panose="02020603050405020304" pitchFamily="18" charset="0"/>
              </a:rPr>
              <a:t>month </a:t>
            </a:r>
            <a:r>
              <a:rPr spc="10" dirty="0" smtClean="0">
                <a:latin typeface="Times New Roman" panose="02020603050405020304" pitchFamily="18" charset="0"/>
                <a:cs typeface="Times New Roman" panose="02020603050405020304" pitchFamily="18" charset="0"/>
              </a:rPr>
              <a:t>for </a:t>
            </a:r>
            <a:r>
              <a:rPr spc="15" dirty="0" smtClean="0">
                <a:latin typeface="Times New Roman" panose="02020603050405020304" pitchFamily="18" charset="0"/>
                <a:cs typeface="Times New Roman" panose="02020603050405020304" pitchFamily="18" charset="0"/>
              </a:rPr>
              <a:t>monthly </a:t>
            </a:r>
            <a:r>
              <a:rPr spc="10" dirty="0" smtClean="0">
                <a:latin typeface="Times New Roman" panose="02020603050405020304" pitchFamily="18" charset="0"/>
                <a:cs typeface="Times New Roman" panose="02020603050405020304" pitchFamily="18" charset="0"/>
              </a:rPr>
              <a:t>return filers </a:t>
            </a:r>
            <a:r>
              <a:rPr spc="15" dirty="0" smtClean="0">
                <a:latin typeface="Times New Roman" panose="02020603050405020304" pitchFamily="18" charset="0"/>
                <a:cs typeface="Times New Roman" panose="02020603050405020304" pitchFamily="18" charset="0"/>
              </a:rPr>
              <a:t> 13</a:t>
            </a:r>
            <a:r>
              <a:rPr spc="22" baseline="24305" dirty="0" smtClean="0">
                <a:latin typeface="Times New Roman" panose="02020603050405020304" pitchFamily="18" charset="0"/>
                <a:cs typeface="Times New Roman" panose="02020603050405020304" pitchFamily="18" charset="0"/>
              </a:rPr>
              <a:t>th</a:t>
            </a:r>
            <a:r>
              <a:rPr spc="165" baseline="24305" dirty="0" smtClean="0">
                <a:latin typeface="Times New Roman" panose="02020603050405020304" pitchFamily="18" charset="0"/>
                <a:cs typeface="Times New Roman" panose="02020603050405020304" pitchFamily="18" charset="0"/>
              </a:rPr>
              <a:t> </a:t>
            </a:r>
            <a:r>
              <a:rPr spc="15" dirty="0" smtClean="0">
                <a:latin typeface="Times New Roman" panose="02020603050405020304" pitchFamily="18" charset="0"/>
                <a:cs typeface="Times New Roman" panose="02020603050405020304" pitchFamily="18" charset="0"/>
              </a:rPr>
              <a:t>day</a:t>
            </a:r>
            <a:r>
              <a:rPr dirty="0" smtClean="0">
                <a:latin typeface="Times New Roman" panose="02020603050405020304" pitchFamily="18" charset="0"/>
                <a:cs typeface="Times New Roman" panose="02020603050405020304" pitchFamily="18" charset="0"/>
              </a:rPr>
              <a:t> </a:t>
            </a:r>
            <a:r>
              <a:rPr spc="5" dirty="0" smtClean="0">
                <a:latin typeface="Times New Roman" panose="02020603050405020304" pitchFamily="18" charset="0"/>
                <a:cs typeface="Times New Roman" panose="02020603050405020304" pitchFamily="18" charset="0"/>
              </a:rPr>
              <a:t>of</a:t>
            </a:r>
            <a:r>
              <a:rPr spc="25" dirty="0" smtClean="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next</a:t>
            </a:r>
            <a:r>
              <a:rPr spc="15" dirty="0" smtClean="0">
                <a:latin typeface="Times New Roman" panose="02020603050405020304" pitchFamily="18" charset="0"/>
                <a:cs typeface="Times New Roman" panose="02020603050405020304" pitchFamily="18" charset="0"/>
              </a:rPr>
              <a:t> month</a:t>
            </a:r>
            <a:r>
              <a:rPr spc="20" dirty="0" smtClean="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for</a:t>
            </a:r>
            <a:r>
              <a:rPr spc="30" dirty="0" smtClean="0">
                <a:latin typeface="Times New Roman" panose="02020603050405020304" pitchFamily="18" charset="0"/>
                <a:cs typeface="Times New Roman" panose="02020603050405020304" pitchFamily="18" charset="0"/>
              </a:rPr>
              <a:t> </a:t>
            </a:r>
            <a:r>
              <a:rPr spc="15" dirty="0" smtClean="0">
                <a:latin typeface="Times New Roman" panose="02020603050405020304" pitchFamily="18" charset="0"/>
                <a:cs typeface="Times New Roman" panose="02020603050405020304" pitchFamily="18" charset="0"/>
              </a:rPr>
              <a:t>quarterly</a:t>
            </a:r>
            <a:r>
              <a:rPr spc="20" dirty="0" smtClean="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return</a:t>
            </a:r>
            <a:r>
              <a:rPr spc="15" dirty="0" smtClean="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filers</a:t>
            </a:r>
            <a:endParaRPr dirty="0" smtClean="0">
              <a:latin typeface="Times New Roman" panose="02020603050405020304" pitchFamily="18" charset="0"/>
              <a:cs typeface="Times New Roman" panose="02020603050405020304" pitchFamily="18" charset="0"/>
            </a:endParaRPr>
          </a:p>
          <a:p>
            <a:pPr>
              <a:lnSpc>
                <a:spcPct val="100000"/>
              </a:lnSpc>
              <a:spcBef>
                <a:spcPts val="20"/>
              </a:spcBef>
              <a:buFont typeface="Arial MT"/>
              <a:buChar char="•"/>
            </a:pPr>
            <a:endParaRPr dirty="0">
              <a:latin typeface="Times New Roman" panose="02020603050405020304" pitchFamily="18" charset="0"/>
              <a:cs typeface="Times New Roman" panose="02020603050405020304" pitchFamily="18" charset="0"/>
            </a:endParaRPr>
          </a:p>
          <a:p>
            <a:pPr marL="336550" indent="-285750">
              <a:lnSpc>
                <a:spcPct val="150000"/>
              </a:lnSpc>
              <a:buFont typeface="Wingdings" panose="05000000000000000000" pitchFamily="2" charset="2"/>
              <a:buChar char="§"/>
              <a:tabLst>
                <a:tab pos="286385" algn="l"/>
                <a:tab pos="287020" algn="l"/>
              </a:tabLst>
            </a:pPr>
            <a:r>
              <a:rPr b="1" spc="20" dirty="0">
                <a:latin typeface="Times New Roman" panose="02020603050405020304" pitchFamily="18" charset="0"/>
                <a:cs typeface="Times New Roman" panose="02020603050405020304" pitchFamily="18" charset="0"/>
              </a:rPr>
              <a:t>GSTR</a:t>
            </a:r>
            <a:r>
              <a:rPr b="1" spc="-25" dirty="0">
                <a:latin typeface="Times New Roman" panose="02020603050405020304" pitchFamily="18" charset="0"/>
                <a:cs typeface="Times New Roman" panose="02020603050405020304" pitchFamily="18" charset="0"/>
              </a:rPr>
              <a:t> </a:t>
            </a:r>
            <a:r>
              <a:rPr b="1" spc="25" dirty="0">
                <a:latin typeface="Times New Roman" panose="02020603050405020304" pitchFamily="18" charset="0"/>
                <a:cs typeface="Times New Roman" panose="02020603050405020304" pitchFamily="18" charset="0"/>
              </a:rPr>
              <a:t>3B</a:t>
            </a:r>
            <a:r>
              <a:rPr b="1" spc="-30" dirty="0">
                <a:latin typeface="Times New Roman" panose="02020603050405020304" pitchFamily="18" charset="0"/>
                <a:cs typeface="Times New Roman" panose="02020603050405020304" pitchFamily="18" charset="0"/>
              </a:rPr>
              <a:t> </a:t>
            </a:r>
            <a:r>
              <a:rPr b="1" spc="5" dirty="0" smtClean="0">
                <a:latin typeface="Times New Roman" panose="02020603050405020304" pitchFamily="18" charset="0"/>
                <a:cs typeface="Times New Roman" panose="02020603050405020304" pitchFamily="18" charset="0"/>
              </a:rPr>
              <a:t>:</a:t>
            </a:r>
            <a:endParaRPr b="1" dirty="0">
              <a:latin typeface="Times New Roman" panose="02020603050405020304" pitchFamily="18" charset="0"/>
              <a:cs typeface="Times New Roman" panose="02020603050405020304" pitchFamily="18" charset="0"/>
            </a:endParaRPr>
          </a:p>
          <a:p>
            <a:pPr marL="793115" lvl="1" indent="-285750">
              <a:lnSpc>
                <a:spcPct val="150000"/>
              </a:lnSpc>
              <a:spcBef>
                <a:spcPts val="50"/>
              </a:spcBef>
              <a:buFont typeface="Arial" panose="020B0604020202020204" pitchFamily="34" charset="0"/>
              <a:buChar char="•"/>
              <a:tabLst>
                <a:tab pos="329565" algn="l"/>
                <a:tab pos="330200" algn="l"/>
              </a:tabLst>
            </a:pPr>
            <a:r>
              <a:rPr spc="15" dirty="0">
                <a:latin typeface="Times New Roman" panose="02020603050405020304" pitchFamily="18" charset="0"/>
                <a:cs typeface="Times New Roman" panose="02020603050405020304" pitchFamily="18" charset="0"/>
              </a:rPr>
              <a:t>20</a:t>
            </a:r>
            <a:r>
              <a:rPr spc="22" baseline="24305" dirty="0">
                <a:latin typeface="Times New Roman" panose="02020603050405020304" pitchFamily="18" charset="0"/>
                <a:cs typeface="Times New Roman" panose="02020603050405020304" pitchFamily="18" charset="0"/>
              </a:rPr>
              <a:t>TH</a:t>
            </a:r>
            <a:r>
              <a:rPr spc="195" baseline="2430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Day</a:t>
            </a:r>
            <a:r>
              <a:rPr spc="1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of</a:t>
            </a:r>
            <a:r>
              <a:rPr spc="4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next</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month</a:t>
            </a:r>
            <a:r>
              <a:rPr spc="2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(for</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monthly </a:t>
            </a:r>
            <a:r>
              <a:rPr spc="10" dirty="0">
                <a:latin typeface="Times New Roman" panose="02020603050405020304" pitchFamily="18" charset="0"/>
                <a:cs typeface="Times New Roman" panose="02020603050405020304" pitchFamily="18" charset="0"/>
              </a:rPr>
              <a:t>return</a:t>
            </a:r>
            <a:r>
              <a:rPr spc="2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filers)</a:t>
            </a:r>
            <a:endParaRPr dirty="0">
              <a:latin typeface="Times New Roman" panose="02020603050405020304" pitchFamily="18" charset="0"/>
              <a:cs typeface="Times New Roman" panose="02020603050405020304" pitchFamily="18" charset="0"/>
            </a:endParaRPr>
          </a:p>
          <a:p>
            <a:pPr marL="793750" lvl="1" indent="-285750">
              <a:spcBef>
                <a:spcPts val="45"/>
              </a:spcBef>
              <a:buFont typeface="Arial" panose="020B0604020202020204" pitchFamily="34" charset="0"/>
              <a:buChar char="•"/>
              <a:tabLst>
                <a:tab pos="286385" algn="l"/>
                <a:tab pos="287020" algn="l"/>
              </a:tabLst>
            </a:pPr>
            <a:r>
              <a:rPr spc="15" dirty="0">
                <a:latin typeface="Times New Roman" panose="02020603050405020304" pitchFamily="18" charset="0"/>
                <a:cs typeface="Times New Roman" panose="02020603050405020304" pitchFamily="18" charset="0"/>
              </a:rPr>
              <a:t>Opting</a:t>
            </a:r>
            <a:r>
              <a:rPr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for</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the</a:t>
            </a:r>
            <a:r>
              <a:rPr spc="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QRMP</a:t>
            </a:r>
            <a:r>
              <a:rPr spc="10" dirty="0">
                <a:latin typeface="Times New Roman" panose="02020603050405020304" pitchFamily="18" charset="0"/>
                <a:cs typeface="Times New Roman" panose="02020603050405020304" pitchFamily="18" charset="0"/>
              </a:rPr>
              <a:t> </a:t>
            </a:r>
            <a:r>
              <a:rPr spc="15" dirty="0" smtClean="0">
                <a:latin typeface="Times New Roman" panose="02020603050405020304" pitchFamily="18" charset="0"/>
                <a:cs typeface="Times New Roman" panose="02020603050405020304" pitchFamily="18" charset="0"/>
              </a:rPr>
              <a:t>scheme</a:t>
            </a:r>
            <a:endParaRPr lang="en-US" dirty="0">
              <a:latin typeface="Times New Roman" panose="02020603050405020304" pitchFamily="18" charset="0"/>
              <a:cs typeface="Times New Roman" panose="02020603050405020304" pitchFamily="18" charset="0"/>
            </a:endParaRPr>
          </a:p>
          <a:p>
            <a:pPr marL="793750" lvl="1" indent="-285750">
              <a:spcBef>
                <a:spcPts val="45"/>
              </a:spcBef>
              <a:buFont typeface="Arial" panose="020B0604020202020204" pitchFamily="34" charset="0"/>
              <a:buChar char="•"/>
              <a:tabLst>
                <a:tab pos="286385" algn="l"/>
                <a:tab pos="287020" algn="l"/>
              </a:tabLst>
            </a:pPr>
            <a:r>
              <a:rPr spc="10" dirty="0" smtClean="0">
                <a:latin typeface="Times New Roman" panose="02020603050405020304" pitchFamily="18" charset="0"/>
                <a:cs typeface="Times New Roman" panose="02020603050405020304" pitchFamily="18" charset="0"/>
              </a:rPr>
              <a:t>For </a:t>
            </a:r>
            <a:r>
              <a:rPr spc="20" dirty="0" smtClean="0">
                <a:latin typeface="Times New Roman" panose="02020603050405020304" pitchFamily="18" charset="0"/>
                <a:cs typeface="Times New Roman" panose="02020603050405020304" pitchFamily="18" charset="0"/>
              </a:rPr>
              <a:t>category</a:t>
            </a:r>
            <a:r>
              <a:rPr dirty="0" smtClean="0">
                <a:latin typeface="Times New Roman" panose="02020603050405020304" pitchFamily="18" charset="0"/>
                <a:cs typeface="Times New Roman" panose="02020603050405020304" pitchFamily="18" charset="0"/>
              </a:rPr>
              <a:t> </a:t>
            </a:r>
            <a:r>
              <a:rPr spc="20" dirty="0" smtClean="0">
                <a:latin typeface="Times New Roman" panose="02020603050405020304" pitchFamily="18" charset="0"/>
                <a:cs typeface="Times New Roman" panose="02020603050405020304" pitchFamily="18" charset="0"/>
              </a:rPr>
              <a:t>X</a:t>
            </a:r>
            <a:r>
              <a:rPr spc="15" dirty="0" smtClean="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states/UT:</a:t>
            </a:r>
            <a:r>
              <a:rPr spc="15" dirty="0" smtClean="0">
                <a:latin typeface="Times New Roman" panose="02020603050405020304" pitchFamily="18" charset="0"/>
                <a:cs typeface="Times New Roman" panose="02020603050405020304" pitchFamily="18" charset="0"/>
              </a:rPr>
              <a:t> </a:t>
            </a:r>
            <a:r>
              <a:rPr spc="20" dirty="0" smtClean="0">
                <a:latin typeface="Times New Roman" panose="02020603050405020304" pitchFamily="18" charset="0"/>
                <a:cs typeface="Times New Roman" panose="02020603050405020304" pitchFamily="18" charset="0"/>
              </a:rPr>
              <a:t>22nd</a:t>
            </a:r>
            <a:r>
              <a:rPr spc="5" dirty="0" smtClean="0">
                <a:latin typeface="Times New Roman" panose="02020603050405020304" pitchFamily="18" charset="0"/>
                <a:cs typeface="Times New Roman" panose="02020603050405020304" pitchFamily="18" charset="0"/>
              </a:rPr>
              <a:t> </a:t>
            </a:r>
            <a:r>
              <a:rPr spc="15" dirty="0" smtClean="0">
                <a:latin typeface="Times New Roman" panose="02020603050405020304" pitchFamily="18" charset="0"/>
                <a:cs typeface="Times New Roman" panose="02020603050405020304" pitchFamily="18" charset="0"/>
              </a:rPr>
              <a:t>Jul</a:t>
            </a:r>
            <a:r>
              <a:rPr spc="-10" dirty="0" smtClean="0">
                <a:latin typeface="Times New Roman" panose="02020603050405020304" pitchFamily="18" charset="0"/>
                <a:cs typeface="Times New Roman" panose="02020603050405020304" pitchFamily="18" charset="0"/>
              </a:rPr>
              <a:t> </a:t>
            </a:r>
            <a:r>
              <a:rPr spc="20" dirty="0" smtClean="0">
                <a:latin typeface="Times New Roman" panose="02020603050405020304" pitchFamily="18" charset="0"/>
                <a:cs typeface="Times New Roman" panose="02020603050405020304" pitchFamily="18" charset="0"/>
              </a:rPr>
              <a:t>2022</a:t>
            </a:r>
            <a:endParaRPr dirty="0" smtClean="0">
              <a:latin typeface="Times New Roman" panose="02020603050405020304" pitchFamily="18" charset="0"/>
              <a:cs typeface="Times New Roman" panose="02020603050405020304" pitchFamily="18" charset="0"/>
            </a:endParaRPr>
          </a:p>
          <a:p>
            <a:pPr marL="793750" marR="473075" lvl="1" indent="-285750">
              <a:lnSpc>
                <a:spcPct val="103299"/>
              </a:lnSpc>
              <a:spcBef>
                <a:spcPts val="85"/>
              </a:spcBef>
              <a:buFont typeface="Arial" panose="020B0604020202020204" pitchFamily="34" charset="0"/>
              <a:buChar char="•"/>
              <a:tabLst>
                <a:tab pos="286385" algn="l"/>
                <a:tab pos="287020" algn="l"/>
              </a:tabLst>
            </a:pPr>
            <a:r>
              <a:rPr spc="10" dirty="0" smtClean="0">
                <a:latin typeface="Times New Roman" panose="02020603050405020304" pitchFamily="18" charset="0"/>
                <a:cs typeface="Times New Roman" panose="02020603050405020304" pitchFamily="18" charset="0"/>
              </a:rPr>
              <a:t>For </a:t>
            </a:r>
            <a:r>
              <a:rPr spc="20" dirty="0">
                <a:latin typeface="Times New Roman" panose="02020603050405020304" pitchFamily="18" charset="0"/>
                <a:cs typeface="Times New Roman" panose="02020603050405020304" pitchFamily="18" charset="0"/>
              </a:rPr>
              <a:t>category</a:t>
            </a:r>
            <a:r>
              <a:rPr spc="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Y</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states/UT: </a:t>
            </a:r>
            <a:r>
              <a:rPr spc="20" dirty="0">
                <a:latin typeface="Times New Roman" panose="02020603050405020304" pitchFamily="18" charset="0"/>
                <a:cs typeface="Times New Roman" panose="02020603050405020304" pitchFamily="18" charset="0"/>
              </a:rPr>
              <a:t>24th</a:t>
            </a:r>
            <a:r>
              <a:rPr spc="-1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Jul</a:t>
            </a:r>
            <a:r>
              <a:rPr spc="20" dirty="0">
                <a:latin typeface="Times New Roman" panose="02020603050405020304" pitchFamily="18" charset="0"/>
                <a:cs typeface="Times New Roman" panose="02020603050405020304" pitchFamily="18" charset="0"/>
              </a:rPr>
              <a:t> </a:t>
            </a:r>
            <a:r>
              <a:rPr spc="20" dirty="0" smtClean="0">
                <a:latin typeface="Times New Roman" panose="02020603050405020304" pitchFamily="18" charset="0"/>
                <a:cs typeface="Times New Roman" panose="02020603050405020304" pitchFamily="18" charset="0"/>
              </a:rPr>
              <a:t>2022</a:t>
            </a:r>
            <a:endParaRPr lang="en-US" spc="20" dirty="0" smtClean="0">
              <a:latin typeface="Times New Roman" panose="02020603050405020304" pitchFamily="18" charset="0"/>
              <a:cs typeface="Times New Roman" panose="02020603050405020304" pitchFamily="18" charset="0"/>
            </a:endParaRPr>
          </a:p>
          <a:p>
            <a:pPr marL="793750" marR="473075" lvl="1" indent="-285750">
              <a:lnSpc>
                <a:spcPct val="103299"/>
              </a:lnSpc>
              <a:spcBef>
                <a:spcPts val="85"/>
              </a:spcBef>
              <a:buFont typeface="Arial" panose="020B0604020202020204" pitchFamily="34" charset="0"/>
              <a:buChar char="•"/>
              <a:tabLst>
                <a:tab pos="286385" algn="l"/>
                <a:tab pos="287020" algn="l"/>
              </a:tabLst>
            </a:pPr>
            <a:endParaRPr lang="en-US" spc="20" dirty="0">
              <a:latin typeface="Times New Roman" panose="02020603050405020304" pitchFamily="18" charset="0"/>
              <a:cs typeface="Times New Roman" panose="02020603050405020304" pitchFamily="18" charset="0"/>
            </a:endParaRPr>
          </a:p>
          <a:p>
            <a:pPr marL="336550" marR="473075" indent="-285750" algn="just">
              <a:lnSpc>
                <a:spcPct val="103299"/>
              </a:lnSpc>
              <a:spcBef>
                <a:spcPts val="85"/>
              </a:spcBef>
              <a:buFont typeface="Wingdings" panose="05000000000000000000" pitchFamily="2" charset="2"/>
              <a:buChar char="§"/>
              <a:tabLst>
                <a:tab pos="286385" algn="l"/>
                <a:tab pos="287020" algn="l"/>
              </a:tabLst>
            </a:pPr>
            <a:r>
              <a:rPr lang="en-IN" spc="15" dirty="0" smtClean="0">
                <a:latin typeface="Times New Roman" panose="02020603050405020304" pitchFamily="18" charset="0"/>
                <a:cs typeface="Times New Roman" panose="02020603050405020304" pitchFamily="18" charset="0"/>
              </a:rPr>
              <a:t>The </a:t>
            </a:r>
            <a:r>
              <a:rPr lang="en-IN" spc="15" dirty="0">
                <a:latin typeface="Times New Roman" panose="02020603050405020304" pitchFamily="18" charset="0"/>
                <a:cs typeface="Times New Roman" panose="02020603050405020304" pitchFamily="18" charset="0"/>
              </a:rPr>
              <a:t>tax</a:t>
            </a:r>
            <a:r>
              <a:rPr lang="en-IN" spc="2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filers</a:t>
            </a:r>
            <a:r>
              <a:rPr lang="en-IN" spc="15" dirty="0">
                <a:latin typeface="Times New Roman" panose="02020603050405020304" pitchFamily="18" charset="0"/>
                <a:cs typeface="Times New Roman" panose="02020603050405020304" pitchFamily="18" charset="0"/>
              </a:rPr>
              <a:t> from</a:t>
            </a:r>
            <a:r>
              <a:rPr lang="en-IN" spc="5" dirty="0">
                <a:latin typeface="Times New Roman" panose="02020603050405020304" pitchFamily="18" charset="0"/>
                <a:cs typeface="Times New Roman" panose="02020603050405020304" pitchFamily="18" charset="0"/>
              </a:rPr>
              <a:t> </a:t>
            </a:r>
            <a:r>
              <a:rPr lang="en-IN" b="1" spc="20" dirty="0">
                <a:latin typeface="Times New Roman" panose="02020603050405020304" pitchFamily="18" charset="0"/>
                <a:cs typeface="Times New Roman" panose="02020603050405020304" pitchFamily="18" charset="0"/>
              </a:rPr>
              <a:t>15</a:t>
            </a:r>
            <a:r>
              <a:rPr lang="en-IN" b="1" spc="10" dirty="0">
                <a:latin typeface="Times New Roman" panose="02020603050405020304" pitchFamily="18" charset="0"/>
                <a:cs typeface="Times New Roman" panose="02020603050405020304" pitchFamily="18" charset="0"/>
              </a:rPr>
              <a:t> </a:t>
            </a:r>
            <a:r>
              <a:rPr lang="en-IN" b="1" spc="5" dirty="0">
                <a:latin typeface="Times New Roman" panose="02020603050405020304" pitchFamily="18" charset="0"/>
                <a:cs typeface="Times New Roman" panose="02020603050405020304" pitchFamily="18" charset="0"/>
              </a:rPr>
              <a:t>States/</a:t>
            </a:r>
            <a:r>
              <a:rPr lang="en-IN" b="1" spc="35" dirty="0">
                <a:latin typeface="Times New Roman" panose="02020603050405020304" pitchFamily="18" charset="0"/>
                <a:cs typeface="Times New Roman" panose="02020603050405020304" pitchFamily="18" charset="0"/>
              </a:rPr>
              <a:t> </a:t>
            </a:r>
            <a:r>
              <a:rPr lang="en-IN" b="1" spc="-10" dirty="0">
                <a:latin typeface="Times New Roman" panose="02020603050405020304" pitchFamily="18" charset="0"/>
                <a:cs typeface="Times New Roman" panose="02020603050405020304" pitchFamily="18" charset="0"/>
              </a:rPr>
              <a:t>UTs</a:t>
            </a:r>
            <a:r>
              <a:rPr lang="en-IN" spc="-10" dirty="0">
                <a:latin typeface="Times New Roman" panose="02020603050405020304" pitchFamily="18" charset="0"/>
                <a:cs typeface="Times New Roman" panose="02020603050405020304" pitchFamily="18" charset="0"/>
              </a:rPr>
              <a:t>,</a:t>
            </a:r>
            <a:r>
              <a:rPr lang="en-IN"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i.e.,</a:t>
            </a:r>
            <a:r>
              <a:rPr lang="en-IN" spc="2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Chhattisgarh,</a:t>
            </a:r>
            <a:r>
              <a:rPr lang="en-IN" spc="5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Madhya</a:t>
            </a:r>
            <a:r>
              <a:rPr lang="en-IN" spc="2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Pradesh,</a:t>
            </a:r>
            <a:r>
              <a:rPr lang="en-IN" spc="10" dirty="0">
                <a:latin typeface="Times New Roman" panose="02020603050405020304" pitchFamily="18" charset="0"/>
                <a:cs typeface="Times New Roman" panose="02020603050405020304" pitchFamily="18" charset="0"/>
              </a:rPr>
              <a:t> Gujarat,</a:t>
            </a:r>
            <a:r>
              <a:rPr lang="en-IN" spc="25"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Daman</a:t>
            </a:r>
            <a:r>
              <a:rPr lang="en-IN" spc="25"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and</a:t>
            </a:r>
            <a:r>
              <a:rPr lang="en-IN" spc="2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Diu,</a:t>
            </a:r>
            <a:r>
              <a:rPr lang="en-IN" spc="35"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Dadra</a:t>
            </a:r>
            <a:r>
              <a:rPr lang="en-IN" spc="2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and</a:t>
            </a:r>
            <a:r>
              <a:rPr lang="en-IN" spc="25"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Nagar</a:t>
            </a:r>
            <a:r>
              <a:rPr lang="en-IN" spc="3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Haveli, </a:t>
            </a:r>
            <a:r>
              <a:rPr lang="en-IN" spc="1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Maharashtra,</a:t>
            </a:r>
            <a:r>
              <a:rPr lang="en-IN" spc="7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Karnataka,</a:t>
            </a:r>
            <a:r>
              <a:rPr lang="en-IN" spc="6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Goa,</a:t>
            </a:r>
            <a:r>
              <a:rPr lang="en-IN" spc="1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Lakshadweep,</a:t>
            </a:r>
            <a:r>
              <a:rPr lang="en-IN" spc="6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Kerala,</a:t>
            </a:r>
            <a:r>
              <a:rPr lang="en-IN" spc="45"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Tamil</a:t>
            </a:r>
            <a:r>
              <a:rPr lang="en-IN" spc="15" dirty="0">
                <a:latin typeface="Times New Roman" panose="02020603050405020304" pitchFamily="18" charset="0"/>
                <a:cs typeface="Times New Roman" panose="02020603050405020304" pitchFamily="18" charset="0"/>
              </a:rPr>
              <a:t> Nadu,</a:t>
            </a:r>
            <a:r>
              <a:rPr lang="en-IN" spc="3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Puducherry,</a:t>
            </a:r>
            <a:r>
              <a:rPr lang="en-IN" spc="35"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Andaman</a:t>
            </a:r>
            <a:r>
              <a:rPr lang="en-IN" spc="3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and</a:t>
            </a:r>
            <a:r>
              <a:rPr lang="en-IN" spc="3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Nicobar</a:t>
            </a:r>
            <a:r>
              <a:rPr lang="en-IN" spc="2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Islands,</a:t>
            </a:r>
            <a:r>
              <a:rPr lang="en-IN" spc="45" dirty="0">
                <a:latin typeface="Times New Roman" panose="02020603050405020304" pitchFamily="18" charset="0"/>
                <a:cs typeface="Times New Roman" panose="02020603050405020304" pitchFamily="18" charset="0"/>
              </a:rPr>
              <a:t> </a:t>
            </a:r>
            <a:r>
              <a:rPr lang="en-IN" spc="-5" dirty="0" smtClean="0">
                <a:latin typeface="Times New Roman" panose="02020603050405020304" pitchFamily="18" charset="0"/>
                <a:cs typeface="Times New Roman" panose="02020603050405020304" pitchFamily="18" charset="0"/>
              </a:rPr>
              <a:t>Telangana</a:t>
            </a:r>
            <a:r>
              <a:rPr lang="en-IN" spc="45" dirty="0" smtClean="0">
                <a:latin typeface="Times New Roman" panose="02020603050405020304" pitchFamily="18" charset="0"/>
                <a:cs typeface="Times New Roman" panose="02020603050405020304" pitchFamily="18" charset="0"/>
              </a:rPr>
              <a:t> </a:t>
            </a:r>
            <a:r>
              <a:rPr lang="en-IN" spc="15" dirty="0" smtClean="0">
                <a:latin typeface="Times New Roman" panose="02020603050405020304" pitchFamily="18" charset="0"/>
                <a:cs typeface="Times New Roman" panose="02020603050405020304" pitchFamily="18" charset="0"/>
              </a:rPr>
              <a:t>and </a:t>
            </a:r>
            <a:r>
              <a:rPr lang="en-IN" spc="-315" dirty="0" smtClean="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Andhra Pradesh </a:t>
            </a:r>
            <a:r>
              <a:rPr lang="en-IN" spc="5" dirty="0">
                <a:latin typeface="Times New Roman" panose="02020603050405020304" pitchFamily="18" charset="0"/>
                <a:cs typeface="Times New Roman" panose="02020603050405020304" pitchFamily="18" charset="0"/>
              </a:rPr>
              <a:t>will</a:t>
            </a:r>
            <a:r>
              <a:rPr lang="en-IN" spc="3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now </a:t>
            </a:r>
            <a:r>
              <a:rPr lang="en-IN" spc="25" dirty="0">
                <a:latin typeface="Times New Roman" panose="02020603050405020304" pitchFamily="18" charset="0"/>
                <a:cs typeface="Times New Roman" panose="02020603050405020304" pitchFamily="18" charset="0"/>
              </a:rPr>
              <a:t>be</a:t>
            </a:r>
            <a:r>
              <a:rPr lang="en-IN" spc="1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having</a:t>
            </a:r>
            <a:r>
              <a:rPr lang="en-IN" spc="4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the</a:t>
            </a:r>
            <a:r>
              <a:rPr lang="en-IN" spc="1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last date</a:t>
            </a:r>
            <a:r>
              <a:rPr lang="en-IN" spc="30"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of</a:t>
            </a:r>
            <a:r>
              <a:rPr lang="en-IN" spc="15"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filing</a:t>
            </a:r>
            <a:r>
              <a:rPr lang="en-IN" spc="2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GSTR-3Breturns</a:t>
            </a:r>
            <a:r>
              <a:rPr lang="en-IN" spc="25"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as</a:t>
            </a:r>
            <a:r>
              <a:rPr lang="en-IN" spc="25" dirty="0">
                <a:latin typeface="Times New Roman" panose="02020603050405020304" pitchFamily="18" charset="0"/>
                <a:cs typeface="Times New Roman" panose="02020603050405020304" pitchFamily="18" charset="0"/>
              </a:rPr>
              <a:t> </a:t>
            </a:r>
            <a:r>
              <a:rPr lang="en-IN" spc="20" dirty="0">
                <a:latin typeface="Times New Roman" panose="02020603050405020304" pitchFamily="18" charset="0"/>
                <a:cs typeface="Times New Roman" panose="02020603050405020304" pitchFamily="18" charset="0"/>
              </a:rPr>
              <a:t>22nd </a:t>
            </a:r>
            <a:r>
              <a:rPr lang="en-IN" spc="-5" dirty="0">
                <a:latin typeface="Times New Roman" panose="02020603050405020304" pitchFamily="18" charset="0"/>
                <a:cs typeface="Times New Roman" panose="02020603050405020304" pitchFamily="18" charset="0"/>
              </a:rPr>
              <a:t>of</a:t>
            </a:r>
            <a:r>
              <a:rPr lang="en-IN" spc="3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the</a:t>
            </a:r>
            <a:r>
              <a:rPr lang="en-IN" spc="30" dirty="0">
                <a:latin typeface="Times New Roman" panose="02020603050405020304" pitchFamily="18" charset="0"/>
                <a:cs typeface="Times New Roman" panose="02020603050405020304" pitchFamily="18" charset="0"/>
              </a:rPr>
              <a:t> </a:t>
            </a:r>
            <a:r>
              <a:rPr lang="en-IN" spc="15" dirty="0" smtClean="0">
                <a:latin typeface="Times New Roman" panose="02020603050405020304" pitchFamily="18" charset="0"/>
                <a:cs typeface="Times New Roman" panose="02020603050405020304" pitchFamily="18" charset="0"/>
              </a:rPr>
              <a:t>month </a:t>
            </a:r>
            <a:r>
              <a:rPr lang="en-IN" spc="10" dirty="0">
                <a:latin typeface="Times New Roman" panose="02020603050405020304" pitchFamily="18" charset="0"/>
                <a:cs typeface="Times New Roman" panose="02020603050405020304" pitchFamily="18" charset="0"/>
              </a:rPr>
              <a:t>without</a:t>
            </a:r>
            <a:r>
              <a:rPr lang="en-IN" spc="45"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late</a:t>
            </a:r>
            <a:r>
              <a:rPr lang="en-IN" spc="3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fees.</a:t>
            </a:r>
            <a:endParaRPr lang="en-IN" dirty="0">
              <a:latin typeface="Times New Roman" panose="02020603050405020304" pitchFamily="18" charset="0"/>
              <a:cs typeface="Times New Roman" panose="02020603050405020304" pitchFamily="18" charset="0"/>
            </a:endParaRPr>
          </a:p>
          <a:p>
            <a:pPr algn="just">
              <a:lnSpc>
                <a:spcPct val="100000"/>
              </a:lnSpc>
              <a:spcBef>
                <a:spcPts val="15"/>
              </a:spcBef>
              <a:buFont typeface="Arial MT"/>
              <a:buChar char="•"/>
            </a:pPr>
            <a:endParaRPr lang="en-IN" dirty="0">
              <a:latin typeface="Times New Roman" panose="02020603050405020304" pitchFamily="18" charset="0"/>
              <a:cs typeface="Times New Roman" panose="02020603050405020304" pitchFamily="18" charset="0"/>
            </a:endParaRPr>
          </a:p>
          <a:p>
            <a:pPr marL="336550" marR="55880" indent="-285750" algn="just">
              <a:lnSpc>
                <a:spcPct val="103299"/>
              </a:lnSpc>
              <a:buFont typeface="Wingdings" panose="05000000000000000000" pitchFamily="2" charset="2"/>
              <a:buChar char="§"/>
              <a:tabLst>
                <a:tab pos="287020" algn="l"/>
              </a:tabLst>
            </a:pPr>
            <a:r>
              <a:rPr lang="en-IN" spc="10" dirty="0">
                <a:latin typeface="Times New Roman" panose="02020603050405020304" pitchFamily="18" charset="0"/>
                <a:cs typeface="Times New Roman" panose="02020603050405020304" pitchFamily="18" charset="0"/>
              </a:rPr>
              <a:t>T</a:t>
            </a:r>
            <a:r>
              <a:rPr lang="en-IN" spc="10" dirty="0" smtClean="0">
                <a:latin typeface="Times New Roman" panose="02020603050405020304" pitchFamily="18" charset="0"/>
                <a:cs typeface="Times New Roman" panose="02020603050405020304" pitchFamily="18" charset="0"/>
              </a:rPr>
              <a:t>axpayers </a:t>
            </a:r>
            <a:r>
              <a:rPr lang="en-IN" spc="10" dirty="0">
                <a:latin typeface="Times New Roman" panose="02020603050405020304" pitchFamily="18" charset="0"/>
                <a:cs typeface="Times New Roman" panose="02020603050405020304" pitchFamily="18" charset="0"/>
              </a:rPr>
              <a:t>from </a:t>
            </a:r>
            <a:r>
              <a:rPr lang="en-IN" spc="15" dirty="0">
                <a:latin typeface="Times New Roman" panose="02020603050405020304" pitchFamily="18" charset="0"/>
                <a:cs typeface="Times New Roman" panose="02020603050405020304" pitchFamily="18" charset="0"/>
              </a:rPr>
              <a:t>the </a:t>
            </a:r>
            <a:r>
              <a:rPr lang="en-IN" b="1" spc="20" dirty="0">
                <a:latin typeface="Times New Roman" panose="02020603050405020304" pitchFamily="18" charset="0"/>
                <a:cs typeface="Times New Roman" panose="02020603050405020304" pitchFamily="18" charset="0"/>
              </a:rPr>
              <a:t>22 </a:t>
            </a:r>
            <a:r>
              <a:rPr lang="en-IN" b="1" dirty="0">
                <a:latin typeface="Times New Roman" panose="02020603050405020304" pitchFamily="18" charset="0"/>
                <a:cs typeface="Times New Roman" panose="02020603050405020304" pitchFamily="18" charset="0"/>
              </a:rPr>
              <a:t>States/UTs </a:t>
            </a:r>
            <a:r>
              <a:rPr lang="en-IN" spc="-5" dirty="0">
                <a:latin typeface="Times New Roman" panose="02020603050405020304" pitchFamily="18" charset="0"/>
                <a:cs typeface="Times New Roman" panose="02020603050405020304" pitchFamily="18" charset="0"/>
              </a:rPr>
              <a:t>of </a:t>
            </a:r>
            <a:r>
              <a:rPr lang="en-IN" spc="15" dirty="0">
                <a:latin typeface="Times New Roman" panose="02020603050405020304" pitchFamily="18" charset="0"/>
                <a:cs typeface="Times New Roman" panose="02020603050405020304" pitchFamily="18" charset="0"/>
              </a:rPr>
              <a:t>Jammu and </a:t>
            </a:r>
            <a:r>
              <a:rPr lang="en-IN" dirty="0">
                <a:latin typeface="Times New Roman" panose="02020603050405020304" pitchFamily="18" charset="0"/>
                <a:cs typeface="Times New Roman" panose="02020603050405020304" pitchFamily="18" charset="0"/>
              </a:rPr>
              <a:t>Kashmir, </a:t>
            </a:r>
            <a:r>
              <a:rPr lang="en-IN" spc="10" dirty="0" err="1">
                <a:latin typeface="Times New Roman" panose="02020603050405020304" pitchFamily="18" charset="0"/>
                <a:cs typeface="Times New Roman" panose="02020603050405020304" pitchFamily="18" charset="0"/>
              </a:rPr>
              <a:t>Ladakh</a:t>
            </a:r>
            <a:r>
              <a:rPr lang="en-IN" spc="1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Himachal Pradesh, </a:t>
            </a:r>
            <a:r>
              <a:rPr lang="en-IN" spc="10" dirty="0">
                <a:latin typeface="Times New Roman" panose="02020603050405020304" pitchFamily="18" charset="0"/>
                <a:cs typeface="Times New Roman" panose="02020603050405020304" pitchFamily="18" charset="0"/>
              </a:rPr>
              <a:t>Punjab, Chandigarh, </a:t>
            </a:r>
            <a:r>
              <a:rPr lang="en-IN" spc="10" dirty="0" err="1">
                <a:latin typeface="Times New Roman" panose="02020603050405020304" pitchFamily="18" charset="0"/>
                <a:cs typeface="Times New Roman" panose="02020603050405020304" pitchFamily="18" charset="0"/>
              </a:rPr>
              <a:t>Uttarakhand</a:t>
            </a:r>
            <a:r>
              <a:rPr lang="en-IN" spc="1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Haryana, </a:t>
            </a:r>
            <a:r>
              <a:rPr lang="en-IN" spc="2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Delhi, Rajasthan, </a:t>
            </a:r>
            <a:r>
              <a:rPr lang="en-IN" spc="15" dirty="0">
                <a:latin typeface="Times New Roman" panose="02020603050405020304" pitchFamily="18" charset="0"/>
                <a:cs typeface="Times New Roman" panose="02020603050405020304" pitchFamily="18" charset="0"/>
              </a:rPr>
              <a:t>Uttar </a:t>
            </a:r>
            <a:r>
              <a:rPr lang="en-IN" spc="10" dirty="0">
                <a:latin typeface="Times New Roman" panose="02020603050405020304" pitchFamily="18" charset="0"/>
                <a:cs typeface="Times New Roman" panose="02020603050405020304" pitchFamily="18" charset="0"/>
              </a:rPr>
              <a:t>Pradesh, </a:t>
            </a:r>
            <a:r>
              <a:rPr lang="en-IN" spc="-10" dirty="0">
                <a:latin typeface="Times New Roman" panose="02020603050405020304" pitchFamily="18" charset="0"/>
                <a:cs typeface="Times New Roman" panose="02020603050405020304" pitchFamily="18" charset="0"/>
              </a:rPr>
              <a:t>Bihar, </a:t>
            </a:r>
            <a:r>
              <a:rPr lang="en-IN" spc="10" dirty="0">
                <a:latin typeface="Times New Roman" panose="02020603050405020304" pitchFamily="18" charset="0"/>
                <a:cs typeface="Times New Roman" panose="02020603050405020304" pitchFamily="18" charset="0"/>
              </a:rPr>
              <a:t>Sikkim, Arunachal Pradesh, </a:t>
            </a:r>
            <a:r>
              <a:rPr lang="en-IN" spc="15" dirty="0">
                <a:latin typeface="Times New Roman" panose="02020603050405020304" pitchFamily="18" charset="0"/>
                <a:cs typeface="Times New Roman" panose="02020603050405020304" pitchFamily="18" charset="0"/>
              </a:rPr>
              <a:t>Nagaland, </a:t>
            </a:r>
            <a:r>
              <a:rPr lang="en-IN" dirty="0">
                <a:latin typeface="Times New Roman" panose="02020603050405020304" pitchFamily="18" charset="0"/>
                <a:cs typeface="Times New Roman" panose="02020603050405020304" pitchFamily="18" charset="0"/>
              </a:rPr>
              <a:t>Manipur, </a:t>
            </a:r>
            <a:r>
              <a:rPr lang="en-IN" spc="15" dirty="0">
                <a:latin typeface="Times New Roman" panose="02020603050405020304" pitchFamily="18" charset="0"/>
                <a:cs typeface="Times New Roman" panose="02020603050405020304" pitchFamily="18" charset="0"/>
              </a:rPr>
              <a:t>Mizoram, </a:t>
            </a:r>
            <a:r>
              <a:rPr lang="en-IN" spc="-5" dirty="0">
                <a:latin typeface="Times New Roman" panose="02020603050405020304" pitchFamily="18" charset="0"/>
                <a:cs typeface="Times New Roman" panose="02020603050405020304" pitchFamily="18" charset="0"/>
              </a:rPr>
              <a:t>Tripura, </a:t>
            </a:r>
            <a:r>
              <a:rPr lang="en-IN" spc="15" dirty="0">
                <a:latin typeface="Times New Roman" panose="02020603050405020304" pitchFamily="18" charset="0"/>
                <a:cs typeface="Times New Roman" panose="02020603050405020304" pitchFamily="18" charset="0"/>
              </a:rPr>
              <a:t>Meghalaya, Assam, </a:t>
            </a:r>
            <a:r>
              <a:rPr lang="en-IN" spc="10" dirty="0">
                <a:latin typeface="Times New Roman" panose="02020603050405020304" pitchFamily="18" charset="0"/>
                <a:cs typeface="Times New Roman" panose="02020603050405020304" pitchFamily="18" charset="0"/>
              </a:rPr>
              <a:t>West </a:t>
            </a:r>
            <a:r>
              <a:rPr lang="en-IN" spc="1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Bengal, Jharkhand </a:t>
            </a:r>
            <a:r>
              <a:rPr lang="en-IN" spc="15" dirty="0">
                <a:latin typeface="Times New Roman" panose="02020603050405020304" pitchFamily="18" charset="0"/>
                <a:cs typeface="Times New Roman" panose="02020603050405020304" pitchFamily="18" charset="0"/>
              </a:rPr>
              <a:t>and </a:t>
            </a:r>
            <a:r>
              <a:rPr lang="en-IN" spc="20" dirty="0">
                <a:latin typeface="Times New Roman" panose="02020603050405020304" pitchFamily="18" charset="0"/>
                <a:cs typeface="Times New Roman" panose="02020603050405020304" pitchFamily="18" charset="0"/>
              </a:rPr>
              <a:t>Odisha </a:t>
            </a:r>
            <a:r>
              <a:rPr lang="en-IN" spc="10" dirty="0">
                <a:latin typeface="Times New Roman" panose="02020603050405020304" pitchFamily="18" charset="0"/>
                <a:cs typeface="Times New Roman" panose="02020603050405020304" pitchFamily="18" charset="0"/>
              </a:rPr>
              <a:t>having annual turnover </a:t>
            </a:r>
            <a:r>
              <a:rPr lang="en-IN" spc="15" dirty="0">
                <a:latin typeface="Times New Roman" panose="02020603050405020304" pitchFamily="18" charset="0"/>
                <a:cs typeface="Times New Roman" panose="02020603050405020304" pitchFamily="18" charset="0"/>
              </a:rPr>
              <a:t>below Rs 5 </a:t>
            </a:r>
            <a:r>
              <a:rPr lang="en-IN" spc="5" dirty="0">
                <a:latin typeface="Times New Roman" panose="02020603050405020304" pitchFamily="18" charset="0"/>
                <a:cs typeface="Times New Roman" panose="02020603050405020304" pitchFamily="18" charset="0"/>
              </a:rPr>
              <a:t>crore </a:t>
            </a:r>
            <a:r>
              <a:rPr lang="en-IN" spc="10" dirty="0">
                <a:latin typeface="Times New Roman" panose="02020603050405020304" pitchFamily="18" charset="0"/>
                <a:cs typeface="Times New Roman" panose="02020603050405020304" pitchFamily="18" charset="0"/>
              </a:rPr>
              <a:t>in previous financial </a:t>
            </a:r>
            <a:r>
              <a:rPr lang="en-IN" spc="5" dirty="0">
                <a:latin typeface="Times New Roman" panose="02020603050405020304" pitchFamily="18" charset="0"/>
                <a:cs typeface="Times New Roman" panose="02020603050405020304" pitchFamily="18" charset="0"/>
              </a:rPr>
              <a:t>year </a:t>
            </a:r>
            <a:r>
              <a:rPr lang="en-IN" spc="10" dirty="0">
                <a:latin typeface="Times New Roman" panose="02020603050405020304" pitchFamily="18" charset="0"/>
                <a:cs typeface="Times New Roman" panose="02020603050405020304" pitchFamily="18" charset="0"/>
              </a:rPr>
              <a:t>will </a:t>
            </a:r>
            <a:r>
              <a:rPr lang="en-IN" spc="20" dirty="0">
                <a:latin typeface="Times New Roman" panose="02020603050405020304" pitchFamily="18" charset="0"/>
                <a:cs typeface="Times New Roman" panose="02020603050405020304" pitchFamily="18" charset="0"/>
              </a:rPr>
              <a:t>now be </a:t>
            </a:r>
            <a:r>
              <a:rPr lang="en-IN" spc="10" dirty="0">
                <a:latin typeface="Times New Roman" panose="02020603050405020304" pitchFamily="18" charset="0"/>
                <a:cs typeface="Times New Roman" panose="02020603050405020304" pitchFamily="18" charset="0"/>
              </a:rPr>
              <a:t>having </a:t>
            </a:r>
            <a:r>
              <a:rPr lang="en-IN" spc="5" dirty="0">
                <a:latin typeface="Times New Roman" panose="02020603050405020304" pitchFamily="18" charset="0"/>
                <a:cs typeface="Times New Roman" panose="02020603050405020304" pitchFamily="18" charset="0"/>
              </a:rPr>
              <a:t>last </a:t>
            </a:r>
            <a:r>
              <a:rPr lang="en-IN" spc="10" dirty="0">
                <a:latin typeface="Times New Roman" panose="02020603050405020304" pitchFamily="18" charset="0"/>
                <a:cs typeface="Times New Roman" panose="02020603050405020304" pitchFamily="18" charset="0"/>
              </a:rPr>
              <a:t>date </a:t>
            </a:r>
            <a:r>
              <a:rPr lang="en-IN" spc="-5" dirty="0">
                <a:latin typeface="Times New Roman" panose="02020603050405020304" pitchFamily="18" charset="0"/>
                <a:cs typeface="Times New Roman" panose="02020603050405020304" pitchFamily="18" charset="0"/>
              </a:rPr>
              <a:t>of </a:t>
            </a:r>
            <a:r>
              <a:rPr lang="en-IN"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filing</a:t>
            </a:r>
            <a:r>
              <a:rPr lang="en-IN" spc="3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the </a:t>
            </a:r>
            <a:r>
              <a:rPr lang="en-IN" spc="20" dirty="0">
                <a:latin typeface="Times New Roman" panose="02020603050405020304" pitchFamily="18" charset="0"/>
                <a:cs typeface="Times New Roman" panose="02020603050405020304" pitchFamily="18" charset="0"/>
              </a:rPr>
              <a:t>GSTR-3B</a:t>
            </a:r>
            <a:r>
              <a:rPr lang="en-IN" spc="10"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as</a:t>
            </a:r>
            <a:r>
              <a:rPr lang="en-IN" spc="10" dirty="0">
                <a:latin typeface="Times New Roman" panose="02020603050405020304" pitchFamily="18" charset="0"/>
                <a:cs typeface="Times New Roman" panose="02020603050405020304" pitchFamily="18" charset="0"/>
              </a:rPr>
              <a:t> </a:t>
            </a:r>
            <a:r>
              <a:rPr lang="en-IN" spc="15" dirty="0">
                <a:latin typeface="Times New Roman" panose="02020603050405020304" pitchFamily="18" charset="0"/>
                <a:cs typeface="Times New Roman" panose="02020603050405020304" pitchFamily="18" charset="0"/>
              </a:rPr>
              <a:t>24</a:t>
            </a:r>
            <a:r>
              <a:rPr lang="en-IN" spc="22" baseline="24305" dirty="0">
                <a:latin typeface="Times New Roman" panose="02020603050405020304" pitchFamily="18" charset="0"/>
                <a:cs typeface="Times New Roman" panose="02020603050405020304" pitchFamily="18" charset="0"/>
              </a:rPr>
              <a:t>th</a:t>
            </a:r>
            <a:r>
              <a:rPr lang="en-IN" spc="172" baseline="24305"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of</a:t>
            </a:r>
            <a:r>
              <a:rPr lang="en-IN" spc="35"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the </a:t>
            </a:r>
            <a:r>
              <a:rPr lang="en-IN" spc="15" dirty="0">
                <a:latin typeface="Times New Roman" panose="02020603050405020304" pitchFamily="18" charset="0"/>
                <a:cs typeface="Times New Roman" panose="02020603050405020304" pitchFamily="18" charset="0"/>
              </a:rPr>
              <a:t>month</a:t>
            </a:r>
            <a:r>
              <a:rPr lang="en-IN" spc="2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without</a:t>
            </a:r>
            <a:r>
              <a:rPr lang="en-IN" spc="30" dirty="0">
                <a:latin typeface="Times New Roman" panose="02020603050405020304" pitchFamily="18" charset="0"/>
                <a:cs typeface="Times New Roman" panose="02020603050405020304" pitchFamily="18" charset="0"/>
              </a:rPr>
              <a:t> </a:t>
            </a:r>
            <a:r>
              <a:rPr lang="en-IN" spc="5" dirty="0">
                <a:latin typeface="Times New Roman" panose="02020603050405020304" pitchFamily="18" charset="0"/>
                <a:cs typeface="Times New Roman" panose="02020603050405020304" pitchFamily="18" charset="0"/>
              </a:rPr>
              <a:t>late</a:t>
            </a:r>
            <a:r>
              <a:rPr lang="en-IN" spc="30" dirty="0">
                <a:latin typeface="Times New Roman" panose="02020603050405020304" pitchFamily="18" charset="0"/>
                <a:cs typeface="Times New Roman" panose="02020603050405020304" pitchFamily="18" charset="0"/>
              </a:rPr>
              <a:t> </a:t>
            </a:r>
            <a:r>
              <a:rPr lang="en-IN" spc="10" dirty="0">
                <a:latin typeface="Times New Roman" panose="02020603050405020304" pitchFamily="18" charset="0"/>
                <a:cs typeface="Times New Roman" panose="02020603050405020304" pitchFamily="18" charset="0"/>
              </a:rPr>
              <a:t>fees.</a:t>
            </a:r>
            <a:endParaRPr lang="en-IN" dirty="0">
              <a:latin typeface="Times New Roman" panose="02020603050405020304" pitchFamily="18" charset="0"/>
              <a:cs typeface="Times New Roman" panose="02020603050405020304" pitchFamily="18" charset="0"/>
            </a:endParaRPr>
          </a:p>
          <a:p>
            <a:pPr marL="662940" lvl="1" indent="-234950">
              <a:lnSpc>
                <a:spcPct val="100000"/>
              </a:lnSpc>
              <a:spcBef>
                <a:spcPts val="35"/>
              </a:spcBef>
              <a:buFont typeface="Arial MT"/>
              <a:buChar char="•"/>
              <a:tabLst>
                <a:tab pos="662940" algn="l"/>
                <a:tab pos="663575" algn="l"/>
              </a:tabLst>
            </a:pPr>
            <a:endParaRPr dirty="0">
              <a:latin typeface="Times New Roman" panose="02020603050405020304" pitchFamily="18" charset="0"/>
              <a:cs typeface="Times New Roman" panose="02020603050405020304" pitchFamily="18" charset="0"/>
            </a:endParaRPr>
          </a:p>
        </p:txBody>
      </p:sp>
      <p:sp>
        <p:nvSpPr>
          <p:cNvPr id="3" name="object 7"/>
          <p:cNvSpPr txBox="1">
            <a:spLocks/>
          </p:cNvSpPr>
          <p:nvPr/>
        </p:nvSpPr>
        <p:spPr>
          <a:xfrm>
            <a:off x="0" y="648881"/>
            <a:ext cx="12192000" cy="445634"/>
          </a:xfrm>
          <a:prstGeom prst="rect">
            <a:avLst/>
          </a:prstGeom>
        </p:spPr>
        <p:txBody>
          <a:bodyPr vert="horz" wrap="square" lIns="0" tIns="14604" rIns="0" bIns="0" rtlCol="0">
            <a:sp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12700" algn="ctr">
              <a:lnSpc>
                <a:spcPct val="100000"/>
              </a:lnSpc>
              <a:spcBef>
                <a:spcPts val="114"/>
              </a:spcBef>
            </a:pPr>
            <a:r>
              <a:rPr lang="en-US" sz="2800" b="1" u="sng" spc="5" dirty="0" smtClean="0">
                <a:solidFill>
                  <a:schemeClr val="accent6">
                    <a:lumMod val="75000"/>
                  </a:schemeClr>
                </a:solidFill>
                <a:latin typeface="Times New Roman" panose="02020603050405020304" pitchFamily="18" charset="0"/>
                <a:cs typeface="Times New Roman" panose="02020603050405020304" pitchFamily="18" charset="0"/>
              </a:rPr>
              <a:t>Due</a:t>
            </a:r>
            <a:r>
              <a:rPr lang="en-US" sz="2800" b="1" u="sng" spc="-15"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5" dirty="0" smtClean="0">
                <a:solidFill>
                  <a:schemeClr val="accent6">
                    <a:lumMod val="75000"/>
                  </a:schemeClr>
                </a:solidFill>
                <a:latin typeface="Times New Roman" panose="02020603050405020304" pitchFamily="18" charset="0"/>
                <a:cs typeface="Times New Roman" panose="02020603050405020304" pitchFamily="18" charset="0"/>
              </a:rPr>
              <a:t>Dates</a:t>
            </a:r>
            <a:r>
              <a:rPr lang="en-US" sz="2800" b="1" u="sng" spc="-25"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15" dirty="0" smtClean="0">
                <a:solidFill>
                  <a:schemeClr val="accent6">
                    <a:lumMod val="75000"/>
                  </a:schemeClr>
                </a:solidFill>
                <a:latin typeface="Times New Roman" panose="02020603050405020304" pitchFamily="18" charset="0"/>
                <a:cs typeface="Times New Roman" panose="02020603050405020304" pitchFamily="18" charset="0"/>
              </a:rPr>
              <a:t>for </a:t>
            </a:r>
            <a:r>
              <a:rPr lang="en-US" sz="2800" b="1" u="sng" dirty="0" smtClean="0">
                <a:solidFill>
                  <a:schemeClr val="accent6">
                    <a:lumMod val="75000"/>
                  </a:schemeClr>
                </a:solidFill>
                <a:latin typeface="Times New Roman" panose="02020603050405020304" pitchFamily="18" charset="0"/>
                <a:cs typeface="Times New Roman" panose="02020603050405020304" pitchFamily="18" charset="0"/>
              </a:rPr>
              <a:t>filing</a:t>
            </a:r>
            <a:r>
              <a:rPr lang="en-US" sz="2800" b="1" u="sng" spc="-25"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5" dirty="0" smtClean="0">
                <a:solidFill>
                  <a:schemeClr val="accent6">
                    <a:lumMod val="75000"/>
                  </a:schemeClr>
                </a:solidFill>
                <a:latin typeface="Times New Roman" panose="02020603050405020304" pitchFamily="18" charset="0"/>
                <a:cs typeface="Times New Roman" panose="02020603050405020304" pitchFamily="18" charset="0"/>
              </a:rPr>
              <a:t>GST</a:t>
            </a:r>
            <a:r>
              <a:rPr lang="en-US" sz="2800" b="1" u="sng" spc="-10"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800" b="1" u="sng" spc="-5" dirty="0" smtClean="0">
                <a:solidFill>
                  <a:schemeClr val="accent6">
                    <a:lumMod val="75000"/>
                  </a:schemeClr>
                </a:solidFill>
                <a:latin typeface="Times New Roman" panose="02020603050405020304" pitchFamily="18" charset="0"/>
                <a:cs typeface="Times New Roman" panose="02020603050405020304" pitchFamily="18" charset="0"/>
              </a:rPr>
              <a:t>Returns</a:t>
            </a:r>
            <a:endParaRPr lang="en-US" sz="2800" b="1" u="sng" dirty="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062249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577CBD4-E19F-4838-28CF-F430040731C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1886" y="1280160"/>
            <a:ext cx="10672354" cy="5373860"/>
          </a:xfrm>
          <a:prstGeom prst="rect">
            <a:avLst/>
          </a:prstGeom>
          <a:noFill/>
          <a:ln>
            <a:noFill/>
          </a:ln>
          <a:effectLst>
            <a:glow rad="127000">
              <a:schemeClr val="accent3">
                <a:lumMod val="60000"/>
                <a:lumOff val="40000"/>
              </a:schemeClr>
            </a:glow>
          </a:effectLst>
        </p:spPr>
      </p:pic>
      <p:sp>
        <p:nvSpPr>
          <p:cNvPr id="3" name="TextBox 2">
            <a:extLst>
              <a:ext uri="{FF2B5EF4-FFF2-40B4-BE49-F238E27FC236}">
                <a16:creationId xmlns:a16="http://schemas.microsoft.com/office/drawing/2014/main" id="{94C6E69C-37D5-AB3C-9E7A-66DBC8E32957}"/>
              </a:ext>
            </a:extLst>
          </p:cNvPr>
          <p:cNvSpPr txBox="1"/>
          <p:nvPr/>
        </p:nvSpPr>
        <p:spPr>
          <a:xfrm>
            <a:off x="0" y="564355"/>
            <a:ext cx="12192000" cy="535531"/>
          </a:xfrm>
          <a:prstGeom prst="rect">
            <a:avLst/>
          </a:prstGeom>
        </p:spPr>
        <p:txBody>
          <a:bodyPr>
            <a:noAutofit/>
          </a:bodyPr>
          <a:lstStyle>
            <a:defPPr>
              <a:defRPr lang="en-US"/>
            </a:defPPr>
            <a:lvl1pPr algn="ctr">
              <a:lnSpc>
                <a:spcPct val="90000"/>
              </a:lnSpc>
              <a:spcBef>
                <a:spcPct val="0"/>
              </a:spcBef>
              <a:buNone/>
              <a:defRPr sz="3200">
                <a:solidFill>
                  <a:srgbClr val="FF0000"/>
                </a:solidFill>
                <a:latin typeface="Times New Roman" panose="02020603050405020304" pitchFamily="18" charset="0"/>
                <a:ea typeface="+mj-ea"/>
                <a:cs typeface="Times New Roman" panose="02020603050405020304" pitchFamily="18" charset="0"/>
              </a:defRPr>
            </a:lvl1pPr>
          </a:lstStyle>
          <a:p>
            <a:r>
              <a:rPr lang="en-IN" sz="2800" b="1" u="sng" dirty="0">
                <a:solidFill>
                  <a:schemeClr val="accent6">
                    <a:lumMod val="75000"/>
                  </a:schemeClr>
                </a:solidFill>
              </a:rPr>
              <a:t>The Definition of supply is broadly categorized into following:</a:t>
            </a:r>
          </a:p>
        </p:txBody>
      </p:sp>
    </p:spTree>
    <p:extLst>
      <p:ext uri="{BB962C8B-B14F-4D97-AF65-F5344CB8AC3E}">
        <p14:creationId xmlns:p14="http://schemas.microsoft.com/office/powerpoint/2010/main" val="4170316577"/>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9634" y="1368308"/>
            <a:ext cx="11852366" cy="1579920"/>
          </a:xfrm>
          <a:prstGeom prst="rect">
            <a:avLst/>
          </a:prstGeom>
        </p:spPr>
        <p:txBody>
          <a:bodyPr wrap="square">
            <a:spAutoFit/>
          </a:bodyPr>
          <a:lstStyle/>
          <a:p>
            <a:pPr marL="90805" algn="just">
              <a:lnSpc>
                <a:spcPct val="100000"/>
              </a:lnSpc>
              <a:spcBef>
                <a:spcPts val="830"/>
              </a:spcBef>
            </a:pPr>
            <a:r>
              <a:rPr lang="en-US" b="1" spc="-10" dirty="0">
                <a:solidFill>
                  <a:srgbClr val="002060"/>
                </a:solidFill>
                <a:uFill>
                  <a:solidFill>
                    <a:srgbClr val="000000"/>
                  </a:solidFill>
                </a:uFill>
                <a:latin typeface="Times New Roman" panose="02020603050405020304" pitchFamily="18" charset="0"/>
                <a:cs typeface="Times New Roman" panose="02020603050405020304" pitchFamily="18" charset="0"/>
              </a:rPr>
              <a:t>SECTION</a:t>
            </a:r>
            <a:r>
              <a:rPr lang="en-US" b="1" dirty="0">
                <a:solidFill>
                  <a:srgbClr val="002060"/>
                </a:solidFill>
                <a:uFill>
                  <a:solidFill>
                    <a:srgbClr val="000000"/>
                  </a:solidFill>
                </a:uFill>
                <a:latin typeface="Times New Roman" panose="02020603050405020304" pitchFamily="18" charset="0"/>
                <a:cs typeface="Times New Roman" panose="02020603050405020304" pitchFamily="18" charset="0"/>
              </a:rPr>
              <a:t> </a:t>
            </a:r>
            <a:r>
              <a:rPr lang="en-US" b="1" spc="-10" dirty="0">
                <a:solidFill>
                  <a:srgbClr val="002060"/>
                </a:solidFill>
                <a:uFill>
                  <a:solidFill>
                    <a:srgbClr val="000000"/>
                  </a:solidFill>
                </a:uFill>
                <a:latin typeface="Times New Roman" panose="02020603050405020304" pitchFamily="18" charset="0"/>
                <a:cs typeface="Times New Roman" panose="02020603050405020304" pitchFamily="18" charset="0"/>
              </a:rPr>
              <a:t>15(1)</a:t>
            </a:r>
            <a:r>
              <a:rPr lang="en-US" b="1" spc="40" dirty="0">
                <a:solidFill>
                  <a:srgbClr val="002060"/>
                </a:solidFill>
                <a:uFill>
                  <a:solidFill>
                    <a:srgbClr val="000000"/>
                  </a:solidFill>
                </a:uFill>
                <a:latin typeface="Times New Roman" panose="02020603050405020304" pitchFamily="18" charset="0"/>
                <a:cs typeface="Times New Roman" panose="02020603050405020304" pitchFamily="18" charset="0"/>
              </a:rPr>
              <a:t> </a:t>
            </a:r>
            <a:r>
              <a:rPr lang="en-US" b="1" spc="-5" dirty="0">
                <a:uFill>
                  <a:solidFill>
                    <a:srgbClr val="000000"/>
                  </a:solidFill>
                </a:uFill>
                <a:latin typeface="Times New Roman" panose="02020603050405020304" pitchFamily="18" charset="0"/>
                <a:cs typeface="Times New Roman" panose="02020603050405020304" pitchFamily="18" charset="0"/>
              </a:rPr>
              <a:t>of the</a:t>
            </a:r>
            <a:r>
              <a:rPr lang="en-US" b="1" spc="10" dirty="0">
                <a:uFill>
                  <a:solidFill>
                    <a:srgbClr val="000000"/>
                  </a:solidFill>
                </a:uFill>
                <a:latin typeface="Times New Roman" panose="02020603050405020304" pitchFamily="18" charset="0"/>
                <a:cs typeface="Times New Roman" panose="02020603050405020304" pitchFamily="18" charset="0"/>
              </a:rPr>
              <a:t> </a:t>
            </a:r>
            <a:r>
              <a:rPr lang="en-US" b="1" spc="-10" dirty="0">
                <a:uFill>
                  <a:solidFill>
                    <a:srgbClr val="000000"/>
                  </a:solidFill>
                </a:uFill>
                <a:latin typeface="Times New Roman" panose="02020603050405020304" pitchFamily="18" charset="0"/>
                <a:cs typeface="Times New Roman" panose="02020603050405020304" pitchFamily="18" charset="0"/>
              </a:rPr>
              <a:t>CGST</a:t>
            </a:r>
            <a:r>
              <a:rPr lang="en-US" b="1" spc="15" dirty="0">
                <a:uFill>
                  <a:solidFill>
                    <a:srgbClr val="000000"/>
                  </a:solidFill>
                </a:uFill>
                <a:latin typeface="Times New Roman" panose="02020603050405020304" pitchFamily="18" charset="0"/>
                <a:cs typeface="Times New Roman" panose="02020603050405020304" pitchFamily="18" charset="0"/>
              </a:rPr>
              <a:t> </a:t>
            </a:r>
            <a:r>
              <a:rPr lang="en-US" b="1" dirty="0">
                <a:uFill>
                  <a:solidFill>
                    <a:srgbClr val="000000"/>
                  </a:solidFill>
                </a:uFill>
                <a:latin typeface="Times New Roman" panose="02020603050405020304" pitchFamily="18" charset="0"/>
                <a:cs typeface="Times New Roman" panose="02020603050405020304" pitchFamily="18" charset="0"/>
              </a:rPr>
              <a:t>Act</a:t>
            </a:r>
            <a:r>
              <a:rPr lang="en-US" b="1" spc="5" dirty="0">
                <a:uFill>
                  <a:solidFill>
                    <a:srgbClr val="000000"/>
                  </a:solidFill>
                </a:uFill>
                <a:latin typeface="Times New Roman" panose="02020603050405020304" pitchFamily="18" charset="0"/>
                <a:cs typeface="Times New Roman" panose="02020603050405020304" pitchFamily="18" charset="0"/>
              </a:rPr>
              <a:t> </a:t>
            </a:r>
            <a:r>
              <a:rPr lang="en-US" b="1" spc="-5" dirty="0">
                <a:uFill>
                  <a:solidFill>
                    <a:srgbClr val="000000"/>
                  </a:solidFill>
                </a:uFill>
                <a:latin typeface="Times New Roman" panose="02020603050405020304" pitchFamily="18" charset="0"/>
                <a:cs typeface="Times New Roman" panose="02020603050405020304" pitchFamily="18" charset="0"/>
              </a:rPr>
              <a:t>-</a:t>
            </a:r>
            <a:r>
              <a:rPr lang="en-US" b="1" dirty="0">
                <a:uFill>
                  <a:solidFill>
                    <a:srgbClr val="000000"/>
                  </a:solidFill>
                </a:uFill>
                <a:latin typeface="Times New Roman" panose="02020603050405020304" pitchFamily="18" charset="0"/>
                <a:cs typeface="Times New Roman" panose="02020603050405020304" pitchFamily="18" charset="0"/>
              </a:rPr>
              <a:t> </a:t>
            </a:r>
            <a:r>
              <a:rPr lang="en-US" b="1" spc="-20" dirty="0">
                <a:uFill>
                  <a:solidFill>
                    <a:srgbClr val="000000"/>
                  </a:solidFill>
                </a:uFill>
                <a:latin typeface="Times New Roman" panose="02020603050405020304" pitchFamily="18" charset="0"/>
                <a:cs typeface="Times New Roman" panose="02020603050405020304" pitchFamily="18" charset="0"/>
              </a:rPr>
              <a:t>Value</a:t>
            </a:r>
            <a:r>
              <a:rPr lang="en-US" b="1" spc="-15" dirty="0">
                <a:uFill>
                  <a:solidFill>
                    <a:srgbClr val="000000"/>
                  </a:solidFill>
                </a:uFill>
                <a:latin typeface="Times New Roman" panose="02020603050405020304" pitchFamily="18" charset="0"/>
                <a:cs typeface="Times New Roman" panose="02020603050405020304" pitchFamily="18" charset="0"/>
              </a:rPr>
              <a:t> </a:t>
            </a:r>
            <a:r>
              <a:rPr lang="en-US" b="1" spc="-5" dirty="0">
                <a:uFill>
                  <a:solidFill>
                    <a:srgbClr val="000000"/>
                  </a:solidFill>
                </a:uFill>
                <a:latin typeface="Times New Roman" panose="02020603050405020304" pitchFamily="18" charset="0"/>
                <a:cs typeface="Times New Roman" panose="02020603050405020304" pitchFamily="18" charset="0"/>
              </a:rPr>
              <a:t>of</a:t>
            </a:r>
            <a:r>
              <a:rPr lang="en-US" b="1" spc="5" dirty="0">
                <a:uFill>
                  <a:solidFill>
                    <a:srgbClr val="000000"/>
                  </a:solidFill>
                </a:uFill>
                <a:latin typeface="Times New Roman" panose="02020603050405020304" pitchFamily="18" charset="0"/>
                <a:cs typeface="Times New Roman" panose="02020603050405020304" pitchFamily="18" charset="0"/>
              </a:rPr>
              <a:t> </a:t>
            </a:r>
            <a:r>
              <a:rPr lang="en-US" b="1" spc="-10" dirty="0">
                <a:uFill>
                  <a:solidFill>
                    <a:srgbClr val="000000"/>
                  </a:solidFill>
                </a:uFill>
                <a:latin typeface="Times New Roman" panose="02020603050405020304" pitchFamily="18" charset="0"/>
                <a:cs typeface="Times New Roman" panose="02020603050405020304" pitchFamily="18" charset="0"/>
              </a:rPr>
              <a:t>taxable</a:t>
            </a:r>
            <a:r>
              <a:rPr lang="en-US" b="1" spc="-15" dirty="0">
                <a:uFill>
                  <a:solidFill>
                    <a:srgbClr val="000000"/>
                  </a:solidFill>
                </a:uFill>
                <a:latin typeface="Times New Roman" panose="02020603050405020304" pitchFamily="18" charset="0"/>
                <a:cs typeface="Times New Roman" panose="02020603050405020304" pitchFamily="18" charset="0"/>
              </a:rPr>
              <a:t> </a:t>
            </a:r>
            <a:r>
              <a:rPr lang="en-US" b="1" spc="-10" dirty="0" smtClean="0">
                <a:uFill>
                  <a:solidFill>
                    <a:srgbClr val="000000"/>
                  </a:solidFill>
                </a:uFill>
                <a:latin typeface="Times New Roman" panose="02020603050405020304" pitchFamily="18" charset="0"/>
                <a:cs typeface="Times New Roman" panose="02020603050405020304" pitchFamily="18" charset="0"/>
              </a:rPr>
              <a:t>supply</a:t>
            </a:r>
          </a:p>
          <a:p>
            <a:pPr marL="90805" algn="just">
              <a:lnSpc>
                <a:spcPct val="100000"/>
              </a:lnSpc>
              <a:spcBef>
                <a:spcPts val="830"/>
              </a:spcBef>
            </a:pPr>
            <a:endParaRPr lang="en-US" dirty="0">
              <a:latin typeface="Times New Roman" panose="02020603050405020304" pitchFamily="18" charset="0"/>
              <a:cs typeface="Times New Roman" panose="02020603050405020304" pitchFamily="18" charset="0"/>
            </a:endParaRPr>
          </a:p>
          <a:p>
            <a:pPr marL="90805" marR="83185" algn="just">
              <a:lnSpc>
                <a:spcPct val="100000"/>
              </a:lnSpc>
              <a:spcBef>
                <a:spcPts val="5"/>
              </a:spcBef>
            </a:pPr>
            <a:r>
              <a:rPr lang="en-US" i="1" spc="10" dirty="0">
                <a:latin typeface="Times New Roman" panose="02020603050405020304" pitchFamily="18" charset="0"/>
                <a:cs typeface="Times New Roman" panose="02020603050405020304" pitchFamily="18" charset="0"/>
              </a:rPr>
              <a:t>“The </a:t>
            </a:r>
            <a:r>
              <a:rPr lang="en-US" i="1" spc="-5" dirty="0">
                <a:latin typeface="Times New Roman" panose="02020603050405020304" pitchFamily="18" charset="0"/>
                <a:cs typeface="Times New Roman" panose="02020603050405020304" pitchFamily="18" charset="0"/>
              </a:rPr>
              <a:t>value </a:t>
            </a:r>
            <a:r>
              <a:rPr lang="en-US" i="1" dirty="0">
                <a:latin typeface="Times New Roman" panose="02020603050405020304" pitchFamily="18" charset="0"/>
                <a:cs typeface="Times New Roman" panose="02020603050405020304" pitchFamily="18" charset="0"/>
              </a:rPr>
              <a:t>of </a:t>
            </a:r>
            <a:r>
              <a:rPr lang="en-US" i="1" spc="-5" dirty="0">
                <a:latin typeface="Times New Roman" panose="02020603050405020304" pitchFamily="18" charset="0"/>
                <a:cs typeface="Times New Roman" panose="02020603050405020304" pitchFamily="18" charset="0"/>
              </a:rPr>
              <a:t>a supply </a:t>
            </a:r>
            <a:r>
              <a:rPr lang="en-US" i="1" dirty="0">
                <a:latin typeface="Times New Roman" panose="02020603050405020304" pitchFamily="18" charset="0"/>
                <a:cs typeface="Times New Roman" panose="02020603050405020304" pitchFamily="18" charset="0"/>
              </a:rPr>
              <a:t>of goods </a:t>
            </a:r>
            <a:r>
              <a:rPr lang="en-US" i="1" spc="-5" dirty="0">
                <a:latin typeface="Times New Roman" panose="02020603050405020304" pitchFamily="18" charset="0"/>
                <a:cs typeface="Times New Roman" panose="02020603050405020304" pitchFamily="18" charset="0"/>
              </a:rPr>
              <a:t>or services or both shall be the </a:t>
            </a:r>
            <a:r>
              <a:rPr lang="en-US" i="1" u="heavy" dirty="0">
                <a:uFill>
                  <a:solidFill>
                    <a:srgbClr val="000000"/>
                  </a:solidFill>
                </a:uFill>
                <a:latin typeface="Times New Roman" panose="02020603050405020304" pitchFamily="18" charset="0"/>
                <a:cs typeface="Times New Roman" panose="02020603050405020304" pitchFamily="18" charset="0"/>
              </a:rPr>
              <a:t>transaction value</a:t>
            </a:r>
            <a:r>
              <a:rPr lang="en-US" i="1" dirty="0">
                <a:latin typeface="Times New Roman" panose="02020603050405020304" pitchFamily="18" charset="0"/>
                <a:cs typeface="Times New Roman" panose="02020603050405020304" pitchFamily="18" charset="0"/>
              </a:rPr>
              <a:t>, </a:t>
            </a:r>
            <a:r>
              <a:rPr lang="en-US" i="1" spc="-5" dirty="0">
                <a:latin typeface="Times New Roman" panose="02020603050405020304" pitchFamily="18" charset="0"/>
                <a:cs typeface="Times New Roman" panose="02020603050405020304" pitchFamily="18" charset="0"/>
              </a:rPr>
              <a:t>which is the </a:t>
            </a:r>
            <a:r>
              <a:rPr lang="en-US" i="1" u="heavy" spc="-5" dirty="0">
                <a:uFill>
                  <a:solidFill>
                    <a:srgbClr val="000000"/>
                  </a:solidFill>
                </a:uFill>
                <a:latin typeface="Times New Roman" panose="02020603050405020304" pitchFamily="18" charset="0"/>
                <a:cs typeface="Times New Roman" panose="02020603050405020304" pitchFamily="18" charset="0"/>
              </a:rPr>
              <a:t>price actually paid </a:t>
            </a:r>
            <a:r>
              <a:rPr lang="en-US" i="1" u="heavy" spc="-10" dirty="0">
                <a:uFill>
                  <a:solidFill>
                    <a:srgbClr val="000000"/>
                  </a:solidFill>
                </a:uFill>
                <a:latin typeface="Times New Roman" panose="02020603050405020304" pitchFamily="18" charset="0"/>
                <a:cs typeface="Times New Roman" panose="02020603050405020304" pitchFamily="18" charset="0"/>
              </a:rPr>
              <a:t>or </a:t>
            </a:r>
            <a:r>
              <a:rPr lang="en-US" i="1" spc="-5" dirty="0">
                <a:latin typeface="Times New Roman" panose="02020603050405020304" pitchFamily="18" charset="0"/>
                <a:cs typeface="Times New Roman" panose="02020603050405020304" pitchFamily="18" charset="0"/>
              </a:rPr>
              <a:t> </a:t>
            </a:r>
            <a:r>
              <a:rPr lang="en-US" i="1" u="heavy" dirty="0">
                <a:uFill>
                  <a:solidFill>
                    <a:srgbClr val="000000"/>
                  </a:solidFill>
                </a:uFill>
                <a:latin typeface="Times New Roman" panose="02020603050405020304" pitchFamily="18" charset="0"/>
                <a:cs typeface="Times New Roman" panose="02020603050405020304" pitchFamily="18" charset="0"/>
              </a:rPr>
              <a:t>payable</a:t>
            </a:r>
            <a:r>
              <a:rPr lang="en-US" i="1" dirty="0">
                <a:latin typeface="Times New Roman" panose="02020603050405020304" pitchFamily="18" charset="0"/>
                <a:cs typeface="Times New Roman" panose="02020603050405020304" pitchFamily="18" charset="0"/>
              </a:rPr>
              <a:t> </a:t>
            </a:r>
            <a:r>
              <a:rPr lang="en-US" i="1" spc="-5" dirty="0">
                <a:latin typeface="Times New Roman" panose="02020603050405020304" pitchFamily="18" charset="0"/>
                <a:cs typeface="Times New Roman" panose="02020603050405020304" pitchFamily="18" charset="0"/>
              </a:rPr>
              <a:t>for the said supply of goods or services or both where the </a:t>
            </a:r>
            <a:r>
              <a:rPr lang="en-US" i="1" u="heavy" spc="-5" dirty="0">
                <a:uFill>
                  <a:solidFill>
                    <a:srgbClr val="000000"/>
                  </a:solidFill>
                </a:uFill>
                <a:latin typeface="Times New Roman" panose="02020603050405020304" pitchFamily="18" charset="0"/>
                <a:cs typeface="Times New Roman" panose="02020603050405020304" pitchFamily="18" charset="0"/>
              </a:rPr>
              <a:t>supplier </a:t>
            </a:r>
            <a:r>
              <a:rPr lang="en-US" i="1" u="heavy" dirty="0">
                <a:uFill>
                  <a:solidFill>
                    <a:srgbClr val="000000"/>
                  </a:solidFill>
                </a:uFill>
                <a:latin typeface="Times New Roman" panose="02020603050405020304" pitchFamily="18" charset="0"/>
                <a:cs typeface="Times New Roman" panose="02020603050405020304" pitchFamily="18" charset="0"/>
              </a:rPr>
              <a:t>and </a:t>
            </a:r>
            <a:r>
              <a:rPr lang="en-US" i="1" u="heavy" spc="-5" dirty="0">
                <a:uFill>
                  <a:solidFill>
                    <a:srgbClr val="000000"/>
                  </a:solidFill>
                </a:uFill>
                <a:latin typeface="Times New Roman" panose="02020603050405020304" pitchFamily="18" charset="0"/>
                <a:cs typeface="Times New Roman" panose="02020603050405020304" pitchFamily="18" charset="0"/>
              </a:rPr>
              <a:t>the </a:t>
            </a:r>
            <a:r>
              <a:rPr lang="en-US" i="1" u="heavy" spc="-10" dirty="0">
                <a:uFill>
                  <a:solidFill>
                    <a:srgbClr val="000000"/>
                  </a:solidFill>
                </a:uFill>
                <a:latin typeface="Times New Roman" panose="02020603050405020304" pitchFamily="18" charset="0"/>
                <a:cs typeface="Times New Roman" panose="02020603050405020304" pitchFamily="18" charset="0"/>
              </a:rPr>
              <a:t>recipient</a:t>
            </a:r>
            <a:r>
              <a:rPr lang="en-US" i="1" u="heavy" spc="340" dirty="0">
                <a:uFill>
                  <a:solidFill>
                    <a:srgbClr val="000000"/>
                  </a:solidFill>
                </a:uFill>
                <a:latin typeface="Times New Roman" panose="02020603050405020304" pitchFamily="18" charset="0"/>
                <a:cs typeface="Times New Roman" panose="02020603050405020304" pitchFamily="18" charset="0"/>
              </a:rPr>
              <a:t> </a:t>
            </a:r>
            <a:r>
              <a:rPr lang="en-US" i="1" u="heavy" dirty="0">
                <a:uFill>
                  <a:solidFill>
                    <a:srgbClr val="000000"/>
                  </a:solidFill>
                </a:uFill>
                <a:latin typeface="Times New Roman" panose="02020603050405020304" pitchFamily="18" charset="0"/>
                <a:cs typeface="Times New Roman" panose="02020603050405020304" pitchFamily="18" charset="0"/>
              </a:rPr>
              <a:t>of </a:t>
            </a:r>
            <a:r>
              <a:rPr lang="en-US" i="1" u="heavy" spc="-5" dirty="0">
                <a:uFill>
                  <a:solidFill>
                    <a:srgbClr val="000000"/>
                  </a:solidFill>
                </a:uFill>
                <a:latin typeface="Times New Roman" panose="02020603050405020304" pitchFamily="18" charset="0"/>
                <a:cs typeface="Times New Roman" panose="02020603050405020304" pitchFamily="18" charset="0"/>
              </a:rPr>
              <a:t>the supply are not </a:t>
            </a:r>
            <a:r>
              <a:rPr lang="en-US" i="1" dirty="0">
                <a:latin typeface="Times New Roman" panose="02020603050405020304" pitchFamily="18" charset="0"/>
                <a:cs typeface="Times New Roman" panose="02020603050405020304" pitchFamily="18" charset="0"/>
              </a:rPr>
              <a:t> </a:t>
            </a:r>
            <a:r>
              <a:rPr lang="en-US" i="1" u="heavy" spc="-10" dirty="0">
                <a:uFill>
                  <a:solidFill>
                    <a:srgbClr val="000000"/>
                  </a:solidFill>
                </a:uFill>
                <a:latin typeface="Times New Roman" panose="02020603050405020304" pitchFamily="18" charset="0"/>
                <a:cs typeface="Times New Roman" panose="02020603050405020304" pitchFamily="18" charset="0"/>
              </a:rPr>
              <a:t>related</a:t>
            </a:r>
            <a:r>
              <a:rPr lang="en-US" i="1" u="heavy" spc="10" dirty="0">
                <a:uFill>
                  <a:solidFill>
                    <a:srgbClr val="000000"/>
                  </a:solidFill>
                </a:uFill>
                <a:latin typeface="Times New Roman" panose="02020603050405020304" pitchFamily="18" charset="0"/>
                <a:cs typeface="Times New Roman" panose="02020603050405020304" pitchFamily="18" charset="0"/>
              </a:rPr>
              <a:t> </a:t>
            </a:r>
            <a:r>
              <a:rPr lang="en-US" i="1" spc="-5" dirty="0">
                <a:latin typeface="Times New Roman" panose="02020603050405020304" pitchFamily="18" charset="0"/>
                <a:cs typeface="Times New Roman" panose="02020603050405020304" pitchFamily="18" charset="0"/>
              </a:rPr>
              <a:t>and</a:t>
            </a:r>
            <a:r>
              <a:rPr lang="en-US" i="1" spc="25" dirty="0">
                <a:latin typeface="Times New Roman" panose="02020603050405020304" pitchFamily="18" charset="0"/>
                <a:cs typeface="Times New Roman" panose="02020603050405020304" pitchFamily="18" charset="0"/>
              </a:rPr>
              <a:t> </a:t>
            </a:r>
            <a:r>
              <a:rPr lang="en-US" i="1" spc="-10" dirty="0">
                <a:latin typeface="Times New Roman" panose="02020603050405020304" pitchFamily="18" charset="0"/>
                <a:cs typeface="Times New Roman" panose="02020603050405020304" pitchFamily="18" charset="0"/>
              </a:rPr>
              <a:t>the</a:t>
            </a:r>
            <a:r>
              <a:rPr lang="en-US" i="1" spc="5" dirty="0">
                <a:latin typeface="Times New Roman" panose="02020603050405020304" pitchFamily="18" charset="0"/>
                <a:cs typeface="Times New Roman" panose="02020603050405020304" pitchFamily="18" charset="0"/>
              </a:rPr>
              <a:t> </a:t>
            </a:r>
            <a:r>
              <a:rPr lang="en-US" i="1" u="heavy" spc="-5" dirty="0">
                <a:uFill>
                  <a:solidFill>
                    <a:srgbClr val="000000"/>
                  </a:solidFill>
                </a:uFill>
                <a:latin typeface="Times New Roman" panose="02020603050405020304" pitchFamily="18" charset="0"/>
                <a:cs typeface="Times New Roman" panose="02020603050405020304" pitchFamily="18" charset="0"/>
              </a:rPr>
              <a:t>price</a:t>
            </a:r>
            <a:r>
              <a:rPr lang="en-US" i="1" u="heavy" spc="5" dirty="0">
                <a:uFill>
                  <a:solidFill>
                    <a:srgbClr val="000000"/>
                  </a:solidFill>
                </a:uFill>
                <a:latin typeface="Times New Roman" panose="02020603050405020304" pitchFamily="18" charset="0"/>
                <a:cs typeface="Times New Roman" panose="02020603050405020304" pitchFamily="18" charset="0"/>
              </a:rPr>
              <a:t> </a:t>
            </a:r>
            <a:r>
              <a:rPr lang="en-US" i="1" u="heavy" spc="-5" dirty="0">
                <a:uFill>
                  <a:solidFill>
                    <a:srgbClr val="000000"/>
                  </a:solidFill>
                </a:uFill>
                <a:latin typeface="Times New Roman" panose="02020603050405020304" pitchFamily="18" charset="0"/>
                <a:cs typeface="Times New Roman" panose="02020603050405020304" pitchFamily="18" charset="0"/>
              </a:rPr>
              <a:t>is</a:t>
            </a:r>
            <a:r>
              <a:rPr lang="en-US" i="1" u="heavy" spc="-10" dirty="0">
                <a:uFill>
                  <a:solidFill>
                    <a:srgbClr val="000000"/>
                  </a:solidFill>
                </a:uFill>
                <a:latin typeface="Times New Roman" panose="02020603050405020304" pitchFamily="18" charset="0"/>
                <a:cs typeface="Times New Roman" panose="02020603050405020304" pitchFamily="18" charset="0"/>
              </a:rPr>
              <a:t> the</a:t>
            </a:r>
            <a:r>
              <a:rPr lang="en-US" i="1" u="heavy" spc="5" dirty="0">
                <a:uFill>
                  <a:solidFill>
                    <a:srgbClr val="000000"/>
                  </a:solidFill>
                </a:uFill>
                <a:latin typeface="Times New Roman" panose="02020603050405020304" pitchFamily="18" charset="0"/>
                <a:cs typeface="Times New Roman" panose="02020603050405020304" pitchFamily="18" charset="0"/>
              </a:rPr>
              <a:t> </a:t>
            </a:r>
            <a:r>
              <a:rPr lang="en-US" i="1" u="heavy" spc="-10" dirty="0">
                <a:uFill>
                  <a:solidFill>
                    <a:srgbClr val="000000"/>
                  </a:solidFill>
                </a:uFill>
                <a:latin typeface="Times New Roman" panose="02020603050405020304" pitchFamily="18" charset="0"/>
                <a:cs typeface="Times New Roman" panose="02020603050405020304" pitchFamily="18" charset="0"/>
              </a:rPr>
              <a:t>sole</a:t>
            </a:r>
            <a:r>
              <a:rPr lang="en-US" i="1" u="heavy" spc="5" dirty="0">
                <a:uFill>
                  <a:solidFill>
                    <a:srgbClr val="000000"/>
                  </a:solidFill>
                </a:uFill>
                <a:latin typeface="Times New Roman" panose="02020603050405020304" pitchFamily="18" charset="0"/>
                <a:cs typeface="Times New Roman" panose="02020603050405020304" pitchFamily="18" charset="0"/>
              </a:rPr>
              <a:t> </a:t>
            </a:r>
            <a:r>
              <a:rPr lang="en-US" i="1" u="heavy" spc="-5" dirty="0">
                <a:uFill>
                  <a:solidFill>
                    <a:srgbClr val="000000"/>
                  </a:solidFill>
                </a:uFill>
                <a:latin typeface="Times New Roman" panose="02020603050405020304" pitchFamily="18" charset="0"/>
                <a:cs typeface="Times New Roman" panose="02020603050405020304" pitchFamily="18" charset="0"/>
              </a:rPr>
              <a:t>consideration</a:t>
            </a:r>
            <a:r>
              <a:rPr lang="en-US" i="1" spc="50" dirty="0">
                <a:latin typeface="Times New Roman" panose="02020603050405020304" pitchFamily="18" charset="0"/>
                <a:cs typeface="Times New Roman" panose="02020603050405020304" pitchFamily="18" charset="0"/>
              </a:rPr>
              <a:t> </a:t>
            </a:r>
            <a:r>
              <a:rPr lang="en-US" i="1" spc="-10" dirty="0">
                <a:latin typeface="Times New Roman" panose="02020603050405020304" pitchFamily="18" charset="0"/>
                <a:cs typeface="Times New Roman" panose="02020603050405020304" pitchFamily="18" charset="0"/>
              </a:rPr>
              <a:t>for</a:t>
            </a:r>
            <a:r>
              <a:rPr lang="en-US" i="1" spc="10" dirty="0">
                <a:latin typeface="Times New Roman" panose="02020603050405020304" pitchFamily="18" charset="0"/>
                <a:cs typeface="Times New Roman" panose="02020603050405020304" pitchFamily="18" charset="0"/>
              </a:rPr>
              <a:t> </a:t>
            </a:r>
            <a:r>
              <a:rPr lang="en-US" i="1" spc="-10" dirty="0">
                <a:latin typeface="Times New Roman" panose="02020603050405020304" pitchFamily="18" charset="0"/>
                <a:cs typeface="Times New Roman" panose="02020603050405020304" pitchFamily="18" charset="0"/>
              </a:rPr>
              <a:t>the</a:t>
            </a:r>
            <a:r>
              <a:rPr lang="en-US" i="1" spc="15"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supply”</a:t>
            </a:r>
            <a:endParaRPr lang="en-US" dirty="0">
              <a:latin typeface="Times New Roman" panose="02020603050405020304" pitchFamily="18" charset="0"/>
              <a:cs typeface="Times New Roman" panose="02020603050405020304" pitchFamily="18" charset="0"/>
            </a:endParaRPr>
          </a:p>
        </p:txBody>
      </p:sp>
      <p:sp>
        <p:nvSpPr>
          <p:cNvPr id="5" name="object 2"/>
          <p:cNvSpPr txBox="1">
            <a:spLocks/>
          </p:cNvSpPr>
          <p:nvPr/>
        </p:nvSpPr>
        <p:spPr>
          <a:xfrm>
            <a:off x="-326577" y="579832"/>
            <a:ext cx="12001716" cy="444352"/>
          </a:xfrm>
          <a:prstGeom prst="rect">
            <a:avLst/>
          </a:prstGeom>
        </p:spPr>
        <p:txBody>
          <a:bodyPr vert="horz" wrap="square" lIns="0" tIns="13335" rIns="0" bIns="0" rtlCol="0" anchor="b">
            <a:sp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105"/>
              </a:spcBef>
            </a:pPr>
            <a:r>
              <a:rPr lang="en-US" sz="2800" b="1" u="sng" spc="-15" dirty="0" smtClean="0">
                <a:solidFill>
                  <a:srgbClr val="2E5496"/>
                </a:solidFill>
              </a:rPr>
              <a:t>Valuation</a:t>
            </a:r>
            <a:endParaRPr lang="en-US" sz="2800" b="1" u="sng" dirty="0"/>
          </a:p>
        </p:txBody>
      </p:sp>
      <p:sp>
        <p:nvSpPr>
          <p:cNvPr id="9" name="object 4"/>
          <p:cNvSpPr txBox="1"/>
          <p:nvPr/>
        </p:nvSpPr>
        <p:spPr>
          <a:xfrm>
            <a:off x="1985554" y="3292352"/>
            <a:ext cx="6466115" cy="1077859"/>
          </a:xfrm>
          <a:prstGeom prst="rect">
            <a:avLst/>
          </a:prstGeom>
        </p:spPr>
        <p:txBody>
          <a:bodyPr vert="horz" wrap="square" lIns="0" tIns="13335" rIns="0" bIns="0" rtlCol="0">
            <a:spAutoFit/>
          </a:bodyPr>
          <a:lstStyle/>
          <a:p>
            <a:pPr marL="355600" indent="-342900">
              <a:lnSpc>
                <a:spcPts val="2650"/>
              </a:lnSpc>
              <a:spcBef>
                <a:spcPts val="105"/>
              </a:spcBef>
              <a:buFont typeface="Arial" panose="020B0604020202020204" pitchFamily="34" charset="0"/>
              <a:buChar char="•"/>
            </a:pP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Price</a:t>
            </a:r>
            <a:r>
              <a:rPr lang="en-US" sz="2000" spc="-25"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actually</a:t>
            </a:r>
            <a:r>
              <a:rPr lang="en-US" sz="2000" spc="-45"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5" dirty="0">
                <a:solidFill>
                  <a:schemeClr val="accent3">
                    <a:lumMod val="50000"/>
                  </a:schemeClr>
                </a:solidFill>
                <a:latin typeface="Times New Roman" panose="02020603050405020304" pitchFamily="18" charset="0"/>
                <a:cs typeface="Times New Roman" panose="02020603050405020304" pitchFamily="18" charset="0"/>
              </a:rPr>
              <a:t>paid</a:t>
            </a:r>
            <a:r>
              <a:rPr lang="en-US" sz="2000" spc="-25"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5" dirty="0">
                <a:solidFill>
                  <a:schemeClr val="accent3">
                    <a:lumMod val="50000"/>
                  </a:schemeClr>
                </a:solidFill>
                <a:latin typeface="Times New Roman" panose="02020603050405020304" pitchFamily="18" charset="0"/>
                <a:cs typeface="Times New Roman" panose="02020603050405020304" pitchFamily="18" charset="0"/>
              </a:rPr>
              <a:t>or </a:t>
            </a:r>
            <a:r>
              <a:rPr lang="en-US" sz="2000" spc="-15" dirty="0">
                <a:solidFill>
                  <a:schemeClr val="accent3">
                    <a:lumMod val="50000"/>
                  </a:schemeClr>
                </a:solidFill>
                <a:latin typeface="Times New Roman" panose="02020603050405020304" pitchFamily="18" charset="0"/>
                <a:cs typeface="Times New Roman" panose="02020603050405020304" pitchFamily="18" charset="0"/>
              </a:rPr>
              <a:t>payable</a:t>
            </a:r>
            <a:r>
              <a:rPr lang="en-US" sz="2000" spc="-30"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20" dirty="0">
                <a:solidFill>
                  <a:schemeClr val="accent3">
                    <a:lumMod val="50000"/>
                  </a:schemeClr>
                </a:solidFill>
                <a:latin typeface="Times New Roman" panose="02020603050405020304" pitchFamily="18" charset="0"/>
                <a:cs typeface="Times New Roman" panose="02020603050405020304" pitchFamily="18" charset="0"/>
              </a:rPr>
              <a:t>for</a:t>
            </a:r>
            <a:r>
              <a:rPr lang="en-US" sz="2000" spc="-25"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5" dirty="0">
                <a:solidFill>
                  <a:schemeClr val="accent3">
                    <a:lumMod val="50000"/>
                  </a:schemeClr>
                </a:solidFill>
                <a:latin typeface="Times New Roman" panose="02020603050405020304" pitchFamily="18" charset="0"/>
                <a:cs typeface="Times New Roman" panose="02020603050405020304" pitchFamily="18" charset="0"/>
              </a:rPr>
              <a:t>supply</a:t>
            </a:r>
            <a:endParaRPr lang="en-US" sz="2000" dirty="0">
              <a:solidFill>
                <a:schemeClr val="accent3">
                  <a:lumMod val="50000"/>
                </a:schemeClr>
              </a:solidFill>
              <a:latin typeface="Times New Roman" panose="02020603050405020304" pitchFamily="18" charset="0"/>
              <a:cs typeface="Times New Roman" panose="02020603050405020304" pitchFamily="18" charset="0"/>
            </a:endParaRPr>
          </a:p>
          <a:p>
            <a:pPr marL="355600" indent="-342900">
              <a:lnSpc>
                <a:spcPts val="2650"/>
              </a:lnSpc>
              <a:spcBef>
                <a:spcPts val="105"/>
              </a:spcBef>
              <a:buFont typeface="Arial" panose="020B0604020202020204" pitchFamily="34" charset="0"/>
              <a:buChar char="•"/>
            </a:pPr>
            <a:r>
              <a:rPr lang="en-US" sz="2000" spc="-5" dirty="0">
                <a:solidFill>
                  <a:schemeClr val="accent3">
                    <a:lumMod val="50000"/>
                  </a:schemeClr>
                </a:solidFill>
                <a:latin typeface="Times New Roman" panose="02020603050405020304" pitchFamily="18" charset="0"/>
                <a:cs typeface="Times New Roman" panose="02020603050405020304" pitchFamily="18" charset="0"/>
              </a:rPr>
              <a:t>Supplier</a:t>
            </a:r>
            <a:r>
              <a:rPr lang="en-US" sz="2000" spc="-4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and</a:t>
            </a:r>
            <a:r>
              <a:rPr lang="en-US" sz="2000" spc="-30"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5" dirty="0">
                <a:solidFill>
                  <a:schemeClr val="accent3">
                    <a:lumMod val="50000"/>
                  </a:schemeClr>
                </a:solidFill>
                <a:latin typeface="Times New Roman" panose="02020603050405020304" pitchFamily="18" charset="0"/>
                <a:cs typeface="Times New Roman" panose="02020603050405020304" pitchFamily="18" charset="0"/>
              </a:rPr>
              <a:t>recipient </a:t>
            </a:r>
            <a:r>
              <a:rPr lang="en-US" sz="2000" spc="-10" dirty="0">
                <a:solidFill>
                  <a:schemeClr val="accent3">
                    <a:lumMod val="50000"/>
                  </a:schemeClr>
                </a:solidFill>
                <a:latin typeface="Times New Roman" panose="02020603050405020304" pitchFamily="18" charset="0"/>
                <a:cs typeface="Times New Roman" panose="02020603050405020304" pitchFamily="18" charset="0"/>
              </a:rPr>
              <a:t>are</a:t>
            </a:r>
            <a:r>
              <a:rPr lang="en-US" sz="2000" spc="-15"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5" dirty="0">
                <a:solidFill>
                  <a:schemeClr val="accent3">
                    <a:lumMod val="50000"/>
                  </a:schemeClr>
                </a:solidFill>
                <a:latin typeface="Times New Roman" panose="02020603050405020304" pitchFamily="18" charset="0"/>
                <a:cs typeface="Times New Roman" panose="02020603050405020304" pitchFamily="18" charset="0"/>
              </a:rPr>
              <a:t>not</a:t>
            </a:r>
            <a:r>
              <a:rPr lang="en-US" sz="2000" spc="-30"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15" dirty="0">
                <a:solidFill>
                  <a:schemeClr val="accent3">
                    <a:lumMod val="50000"/>
                  </a:schemeClr>
                </a:solidFill>
                <a:latin typeface="Times New Roman" panose="02020603050405020304" pitchFamily="18" charset="0"/>
                <a:cs typeface="Times New Roman" panose="02020603050405020304" pitchFamily="18" charset="0"/>
              </a:rPr>
              <a:t>related</a:t>
            </a:r>
            <a:r>
              <a:rPr lang="en-US" sz="2000" spc="-25"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10" dirty="0" smtClean="0">
                <a:solidFill>
                  <a:schemeClr val="accent3">
                    <a:lumMod val="50000"/>
                  </a:schemeClr>
                </a:solidFill>
                <a:latin typeface="Times New Roman" panose="02020603050405020304" pitchFamily="18" charset="0"/>
                <a:cs typeface="Times New Roman" panose="02020603050405020304" pitchFamily="18" charset="0"/>
              </a:rPr>
              <a:t>persons</a:t>
            </a:r>
          </a:p>
          <a:p>
            <a:pPr marL="355600" indent="-342900">
              <a:lnSpc>
                <a:spcPts val="2650"/>
              </a:lnSpc>
              <a:spcBef>
                <a:spcPts val="105"/>
              </a:spcBef>
              <a:buFont typeface="Arial" panose="020B0604020202020204" pitchFamily="34" charset="0"/>
              <a:buChar char="•"/>
            </a:pPr>
            <a:r>
              <a:rPr lang="en-US" sz="2000" spc="-5" dirty="0" smtClean="0">
                <a:solidFill>
                  <a:schemeClr val="accent3">
                    <a:lumMod val="50000"/>
                  </a:schemeClr>
                </a:solidFill>
                <a:latin typeface="Times New Roman" panose="02020603050405020304" pitchFamily="18" charset="0"/>
                <a:cs typeface="Times New Roman" panose="02020603050405020304" pitchFamily="18" charset="0"/>
              </a:rPr>
              <a:t>Price </a:t>
            </a:r>
            <a:r>
              <a:rPr lang="en-US" sz="2000" dirty="0">
                <a:solidFill>
                  <a:schemeClr val="accent3">
                    <a:lumMod val="50000"/>
                  </a:schemeClr>
                </a:solidFill>
                <a:latin typeface="Times New Roman" panose="02020603050405020304" pitchFamily="18" charset="0"/>
                <a:cs typeface="Times New Roman" panose="02020603050405020304" pitchFamily="18" charset="0"/>
              </a:rPr>
              <a:t>is the </a:t>
            </a:r>
            <a:r>
              <a:rPr lang="en-US" sz="2000" spc="-5" dirty="0">
                <a:solidFill>
                  <a:schemeClr val="accent3">
                    <a:lumMod val="50000"/>
                  </a:schemeClr>
                </a:solidFill>
                <a:latin typeface="Times New Roman" panose="02020603050405020304" pitchFamily="18" charset="0"/>
                <a:cs typeface="Times New Roman" panose="02020603050405020304" pitchFamily="18" charset="0"/>
              </a:rPr>
              <a:t>sole </a:t>
            </a:r>
            <a:r>
              <a:rPr lang="en-US" sz="2000" spc="-10" dirty="0">
                <a:solidFill>
                  <a:schemeClr val="accent3">
                    <a:lumMod val="50000"/>
                  </a:schemeClr>
                </a:solidFill>
                <a:latin typeface="Times New Roman" panose="02020603050405020304" pitchFamily="18" charset="0"/>
                <a:cs typeface="Times New Roman" panose="02020603050405020304" pitchFamily="18" charset="0"/>
              </a:rPr>
              <a:t>consideration</a:t>
            </a:r>
            <a:r>
              <a:rPr lang="en-US" sz="2000" spc="-40"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20" dirty="0">
                <a:solidFill>
                  <a:schemeClr val="accent3">
                    <a:lumMod val="50000"/>
                  </a:schemeClr>
                </a:solidFill>
                <a:latin typeface="Times New Roman" panose="02020603050405020304" pitchFamily="18" charset="0"/>
                <a:cs typeface="Times New Roman" panose="02020603050405020304" pitchFamily="18" charset="0"/>
              </a:rPr>
              <a:t>for</a:t>
            </a:r>
            <a:r>
              <a:rPr lang="en-US" sz="2000" spc="-55"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the </a:t>
            </a:r>
            <a:r>
              <a:rPr lang="en-US" sz="2000" spc="-505" dirty="0">
                <a:solidFill>
                  <a:schemeClr val="accent3">
                    <a:lumMod val="50000"/>
                  </a:schemeClr>
                </a:solidFill>
                <a:latin typeface="Times New Roman" panose="02020603050405020304" pitchFamily="18" charset="0"/>
                <a:cs typeface="Times New Roman" panose="02020603050405020304" pitchFamily="18" charset="0"/>
              </a:rPr>
              <a:t> </a:t>
            </a:r>
            <a:r>
              <a:rPr lang="en-US" sz="2000" spc="-5" dirty="0" smtClean="0">
                <a:solidFill>
                  <a:schemeClr val="accent3">
                    <a:lumMod val="50000"/>
                  </a:schemeClr>
                </a:solidFill>
                <a:latin typeface="Times New Roman" panose="02020603050405020304" pitchFamily="18" charset="0"/>
                <a:cs typeface="Times New Roman" panose="02020603050405020304" pitchFamily="18" charset="0"/>
              </a:rPr>
              <a:t>supply</a:t>
            </a:r>
            <a:endParaRPr lang="en-US" sz="2000"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10" name="Rectangle 9"/>
          <p:cNvSpPr/>
          <p:nvPr/>
        </p:nvSpPr>
        <p:spPr>
          <a:xfrm>
            <a:off x="666206" y="4638033"/>
            <a:ext cx="10533017" cy="705962"/>
          </a:xfrm>
          <a:prstGeom prst="rect">
            <a:avLst/>
          </a:prstGeom>
        </p:spPr>
        <p:txBody>
          <a:bodyPr vert="horz" wrap="square" lIns="0" tIns="13335" rIns="0" bIns="0" rtlCol="0">
            <a:spAutoFit/>
          </a:bodyPr>
          <a:lstStyle/>
          <a:p>
            <a:pPr marL="12700">
              <a:lnSpc>
                <a:spcPts val="2650"/>
              </a:lnSpc>
              <a:spcBef>
                <a:spcPts val="105"/>
              </a:spcBef>
            </a:pPr>
            <a:r>
              <a:rPr lang="en-US" sz="2000" dirty="0" smtClean="0">
                <a:latin typeface="Times New Roman" panose="02020603050405020304" pitchFamily="18" charset="0"/>
                <a:cs typeface="Times New Roman" panose="02020603050405020304" pitchFamily="18" charset="0"/>
              </a:rPr>
              <a:t>If above all </a:t>
            </a:r>
            <a:r>
              <a:rPr lang="en-US" sz="2000" dirty="0">
                <a:latin typeface="Times New Roman" panose="02020603050405020304" pitchFamily="18" charset="0"/>
                <a:cs typeface="Times New Roman" panose="02020603050405020304" pitchFamily="18" charset="0"/>
              </a:rPr>
              <a:t>the conditions are fulfilled the transaction value will be the taxable value else value of taxable </a:t>
            </a:r>
            <a:r>
              <a:rPr lang="en-US" sz="2000" dirty="0" smtClean="0">
                <a:latin typeface="Times New Roman" panose="02020603050405020304" pitchFamily="18" charset="0"/>
                <a:cs typeface="Times New Roman" panose="02020603050405020304" pitchFamily="18" charset="0"/>
              </a:rPr>
              <a:t>supply has </a:t>
            </a:r>
            <a:r>
              <a:rPr lang="en-US" sz="2000" dirty="0">
                <a:latin typeface="Times New Roman" panose="02020603050405020304" pitchFamily="18" charset="0"/>
                <a:cs typeface="Times New Roman" panose="02020603050405020304" pitchFamily="18" charset="0"/>
              </a:rPr>
              <a:t>to be determined based on the ‘Valuation Rules’</a:t>
            </a:r>
          </a:p>
        </p:txBody>
      </p:sp>
    </p:spTree>
    <p:extLst>
      <p:ext uri="{BB962C8B-B14F-4D97-AF65-F5344CB8AC3E}">
        <p14:creationId xmlns:p14="http://schemas.microsoft.com/office/powerpoint/2010/main" val="183939811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4"/>
          <p:cNvSpPr txBox="1"/>
          <p:nvPr/>
        </p:nvSpPr>
        <p:spPr>
          <a:xfrm rot="5400000">
            <a:off x="6251200" y="-1444697"/>
            <a:ext cx="230832" cy="11035064"/>
          </a:xfrm>
          <a:prstGeom prst="rect">
            <a:avLst/>
          </a:prstGeom>
        </p:spPr>
        <p:txBody>
          <a:bodyPr vert="vert270" wrap="square" lIns="0" tIns="0" rIns="0" bIns="0" rtlCol="0">
            <a:spAutoFit/>
          </a:bodyPr>
          <a:lstStyle/>
          <a:p>
            <a:pPr marR="5080">
              <a:lnSpc>
                <a:spcPts val="1805"/>
              </a:lnSpc>
            </a:pPr>
            <a:r>
              <a:rPr sz="2400" b="1" spc="-5" dirty="0">
                <a:latin typeface="Times New Roman" panose="02020603050405020304" pitchFamily="18" charset="0"/>
                <a:cs typeface="Times New Roman" panose="02020603050405020304" pitchFamily="18" charset="0"/>
              </a:rPr>
              <a:t>Classification</a:t>
            </a:r>
            <a:r>
              <a:rPr sz="2400" b="1" spc="-55" dirty="0">
                <a:latin typeface="Times New Roman" panose="02020603050405020304" pitchFamily="18" charset="0"/>
                <a:cs typeface="Times New Roman" panose="02020603050405020304" pitchFamily="18" charset="0"/>
              </a:rPr>
              <a:t> </a:t>
            </a:r>
            <a:r>
              <a:rPr lang="en-US" sz="2400" b="1" spc="-5" dirty="0" smtClean="0">
                <a:latin typeface="Times New Roman" panose="02020603050405020304" pitchFamily="18" charset="0"/>
                <a:cs typeface="Times New Roman" panose="02020603050405020304" pitchFamily="18" charset="0"/>
              </a:rPr>
              <a:t>- </a:t>
            </a:r>
            <a:r>
              <a:rPr sz="2400" b="1" spc="-150" dirty="0" smtClean="0">
                <a:latin typeface="Times New Roman" panose="02020603050405020304" pitchFamily="18" charset="0"/>
                <a:cs typeface="Times New Roman" panose="02020603050405020304" pitchFamily="18" charset="0"/>
              </a:rPr>
              <a:t>T</a:t>
            </a:r>
            <a:r>
              <a:rPr sz="2400" b="1" spc="-15" dirty="0" smtClean="0">
                <a:latin typeface="Times New Roman" panose="02020603050405020304" pitchFamily="18" charset="0"/>
                <a:cs typeface="Times New Roman" panose="02020603050405020304" pitchFamily="18" charset="0"/>
              </a:rPr>
              <a:t>a</a:t>
            </a:r>
            <a:r>
              <a:rPr sz="2400" b="1" dirty="0" smtClean="0">
                <a:latin typeface="Times New Roman" panose="02020603050405020304" pitchFamily="18" charset="0"/>
                <a:cs typeface="Times New Roman" panose="02020603050405020304" pitchFamily="18" charset="0"/>
              </a:rPr>
              <a:t>x R</a:t>
            </a:r>
            <a:r>
              <a:rPr sz="2400" b="1" spc="-10" dirty="0" smtClean="0">
                <a:latin typeface="Times New Roman" panose="02020603050405020304" pitchFamily="18" charset="0"/>
                <a:cs typeface="Times New Roman" panose="02020603050405020304" pitchFamily="18" charset="0"/>
              </a:rPr>
              <a:t>a</a:t>
            </a:r>
            <a:r>
              <a:rPr sz="2400" b="1" spc="-25" dirty="0" smtClean="0">
                <a:latin typeface="Times New Roman" panose="02020603050405020304" pitchFamily="18" charset="0"/>
                <a:cs typeface="Times New Roman" panose="02020603050405020304" pitchFamily="18" charset="0"/>
              </a:rPr>
              <a:t>t</a:t>
            </a:r>
            <a:r>
              <a:rPr sz="2400" b="1" dirty="0" smtClean="0">
                <a:latin typeface="Times New Roman" panose="02020603050405020304" pitchFamily="18" charset="0"/>
                <a:cs typeface="Times New Roman" panose="02020603050405020304" pitchFamily="18" charset="0"/>
              </a:rPr>
              <a:t>e</a:t>
            </a:r>
            <a:r>
              <a:rPr lang="en-US" sz="2400" b="1" dirty="0" smtClean="0">
                <a:latin typeface="Times New Roman" panose="02020603050405020304" pitchFamily="18" charset="0"/>
                <a:cs typeface="Times New Roman" panose="02020603050405020304" pitchFamily="18" charset="0"/>
              </a:rPr>
              <a:t> is based on the HSN / SAC of the Goods / Services</a:t>
            </a:r>
            <a:endParaRPr sz="2400" dirty="0">
              <a:latin typeface="Times New Roman" panose="02020603050405020304" pitchFamily="18" charset="0"/>
              <a:cs typeface="Times New Roman" panose="02020603050405020304" pitchFamily="18" charset="0"/>
            </a:endParaRPr>
          </a:p>
        </p:txBody>
      </p:sp>
      <p:sp>
        <p:nvSpPr>
          <p:cNvPr id="20" name="object 19"/>
          <p:cNvSpPr txBox="1"/>
          <p:nvPr/>
        </p:nvSpPr>
        <p:spPr>
          <a:xfrm>
            <a:off x="2290844" y="2005511"/>
            <a:ext cx="3333750" cy="299720"/>
          </a:xfrm>
          <a:prstGeom prst="rect">
            <a:avLst/>
          </a:prstGeom>
        </p:spPr>
        <p:txBody>
          <a:bodyPr vert="horz" wrap="square" lIns="0" tIns="12700" rIns="0" bIns="0" rtlCol="0">
            <a:spAutoFit/>
          </a:bodyPr>
          <a:lstStyle/>
          <a:p>
            <a:pPr marL="184785" indent="-172720">
              <a:lnSpc>
                <a:spcPct val="100000"/>
              </a:lnSpc>
              <a:spcBef>
                <a:spcPts val="100"/>
              </a:spcBef>
              <a:buFont typeface="Calibri"/>
              <a:buChar char="•"/>
              <a:tabLst>
                <a:tab pos="185420" algn="l"/>
              </a:tabLst>
            </a:pPr>
            <a:r>
              <a:rPr sz="1800" b="1" spc="-5" dirty="0">
                <a:solidFill>
                  <a:srgbClr val="0070C0"/>
                </a:solidFill>
                <a:latin typeface="Calibri"/>
                <a:cs typeface="Calibri"/>
              </a:rPr>
              <a:t>Section</a:t>
            </a:r>
            <a:r>
              <a:rPr sz="1800" b="1" spc="-20" dirty="0">
                <a:solidFill>
                  <a:srgbClr val="0070C0"/>
                </a:solidFill>
                <a:latin typeface="Calibri"/>
                <a:cs typeface="Calibri"/>
              </a:rPr>
              <a:t> </a:t>
            </a:r>
            <a:r>
              <a:rPr sz="1800" b="1" spc="-5" dirty="0">
                <a:solidFill>
                  <a:srgbClr val="0070C0"/>
                </a:solidFill>
                <a:latin typeface="Calibri"/>
                <a:cs typeface="Calibri"/>
              </a:rPr>
              <a:t>15(1)</a:t>
            </a:r>
            <a:r>
              <a:rPr sz="1800" b="1" spc="-20" dirty="0">
                <a:solidFill>
                  <a:srgbClr val="0070C0"/>
                </a:solidFill>
                <a:latin typeface="Calibri"/>
                <a:cs typeface="Calibri"/>
              </a:rPr>
              <a:t> </a:t>
            </a:r>
            <a:r>
              <a:rPr sz="1800" b="1" dirty="0">
                <a:solidFill>
                  <a:srgbClr val="0070C0"/>
                </a:solidFill>
                <a:latin typeface="Calibri"/>
                <a:cs typeface="Calibri"/>
              </a:rPr>
              <a:t>–</a:t>
            </a:r>
            <a:r>
              <a:rPr sz="1800" b="1" spc="-5" dirty="0">
                <a:solidFill>
                  <a:srgbClr val="0070C0"/>
                </a:solidFill>
                <a:latin typeface="Calibri"/>
                <a:cs typeface="Calibri"/>
              </a:rPr>
              <a:t> </a:t>
            </a:r>
            <a:r>
              <a:rPr sz="1800" b="1" spc="-15" dirty="0">
                <a:solidFill>
                  <a:srgbClr val="0070C0"/>
                </a:solidFill>
                <a:latin typeface="Calibri"/>
                <a:cs typeface="Calibri"/>
              </a:rPr>
              <a:t>Transaction </a:t>
            </a:r>
            <a:r>
              <a:rPr sz="1800" b="1" spc="-20" dirty="0">
                <a:solidFill>
                  <a:srgbClr val="0070C0"/>
                </a:solidFill>
                <a:latin typeface="Calibri"/>
                <a:cs typeface="Calibri"/>
              </a:rPr>
              <a:t>Value</a:t>
            </a:r>
            <a:endParaRPr sz="1800" dirty="0">
              <a:solidFill>
                <a:srgbClr val="0070C0"/>
              </a:solidFill>
              <a:latin typeface="Calibri"/>
              <a:cs typeface="Calibri"/>
            </a:endParaRPr>
          </a:p>
        </p:txBody>
      </p:sp>
      <p:sp>
        <p:nvSpPr>
          <p:cNvPr id="21" name="object 20"/>
          <p:cNvSpPr txBox="1"/>
          <p:nvPr/>
        </p:nvSpPr>
        <p:spPr>
          <a:xfrm>
            <a:off x="2290844" y="2386370"/>
            <a:ext cx="3385645" cy="289823"/>
          </a:xfrm>
          <a:prstGeom prst="rect">
            <a:avLst/>
          </a:prstGeom>
        </p:spPr>
        <p:txBody>
          <a:bodyPr vert="horz" wrap="square" lIns="0" tIns="12700" rIns="0" bIns="0" rtlCol="0">
            <a:spAutoFit/>
          </a:bodyPr>
          <a:lstStyle/>
          <a:p>
            <a:pPr marL="184785" indent="-172720">
              <a:lnSpc>
                <a:spcPct val="100000"/>
              </a:lnSpc>
              <a:spcBef>
                <a:spcPts val="100"/>
              </a:spcBef>
              <a:buFont typeface="Calibri"/>
              <a:buChar char="•"/>
              <a:tabLst>
                <a:tab pos="185420" algn="l"/>
              </a:tabLst>
            </a:pPr>
            <a:r>
              <a:rPr sz="1800" b="1" dirty="0">
                <a:solidFill>
                  <a:srgbClr val="0070C0"/>
                </a:solidFill>
                <a:latin typeface="Calibri"/>
                <a:cs typeface="Calibri"/>
              </a:rPr>
              <a:t>Section</a:t>
            </a:r>
            <a:r>
              <a:rPr sz="1800" b="1" spc="-40" dirty="0">
                <a:solidFill>
                  <a:srgbClr val="0070C0"/>
                </a:solidFill>
                <a:latin typeface="Calibri"/>
                <a:cs typeface="Calibri"/>
              </a:rPr>
              <a:t> </a:t>
            </a:r>
            <a:r>
              <a:rPr sz="1800" b="1" spc="-5" dirty="0">
                <a:solidFill>
                  <a:srgbClr val="0070C0"/>
                </a:solidFill>
                <a:latin typeface="Calibri"/>
                <a:cs typeface="Calibri"/>
              </a:rPr>
              <a:t>15(2)</a:t>
            </a:r>
            <a:r>
              <a:rPr sz="1800" b="1" spc="-25" dirty="0">
                <a:solidFill>
                  <a:srgbClr val="0070C0"/>
                </a:solidFill>
                <a:latin typeface="Calibri"/>
                <a:cs typeface="Calibri"/>
              </a:rPr>
              <a:t> </a:t>
            </a:r>
            <a:r>
              <a:rPr sz="1800" b="1" dirty="0">
                <a:solidFill>
                  <a:srgbClr val="0070C0"/>
                </a:solidFill>
                <a:latin typeface="Calibri"/>
                <a:cs typeface="Calibri"/>
              </a:rPr>
              <a:t>–</a:t>
            </a:r>
            <a:r>
              <a:rPr sz="1800" b="1" spc="-20" dirty="0">
                <a:solidFill>
                  <a:srgbClr val="0070C0"/>
                </a:solidFill>
                <a:latin typeface="Calibri"/>
                <a:cs typeface="Calibri"/>
              </a:rPr>
              <a:t> </a:t>
            </a:r>
            <a:r>
              <a:rPr sz="1800" b="1" dirty="0">
                <a:solidFill>
                  <a:srgbClr val="0070C0"/>
                </a:solidFill>
                <a:latin typeface="Calibri"/>
                <a:cs typeface="Calibri"/>
              </a:rPr>
              <a:t>Inclusions</a:t>
            </a:r>
            <a:endParaRPr sz="1800" dirty="0">
              <a:solidFill>
                <a:srgbClr val="0070C0"/>
              </a:solidFill>
              <a:latin typeface="Calibri"/>
              <a:cs typeface="Calibri"/>
            </a:endParaRPr>
          </a:p>
        </p:txBody>
      </p:sp>
      <p:sp>
        <p:nvSpPr>
          <p:cNvPr id="22" name="object 21"/>
          <p:cNvSpPr txBox="1"/>
          <p:nvPr/>
        </p:nvSpPr>
        <p:spPr>
          <a:xfrm>
            <a:off x="2290844" y="2771602"/>
            <a:ext cx="3412315" cy="289823"/>
          </a:xfrm>
          <a:prstGeom prst="rect">
            <a:avLst/>
          </a:prstGeom>
        </p:spPr>
        <p:txBody>
          <a:bodyPr vert="horz" wrap="square" lIns="0" tIns="12700" rIns="0" bIns="0" rtlCol="0">
            <a:spAutoFit/>
          </a:bodyPr>
          <a:lstStyle/>
          <a:p>
            <a:pPr marL="184785" indent="-172720">
              <a:lnSpc>
                <a:spcPct val="100000"/>
              </a:lnSpc>
              <a:spcBef>
                <a:spcPts val="100"/>
              </a:spcBef>
              <a:buFont typeface="Calibri"/>
              <a:buChar char="•"/>
              <a:tabLst>
                <a:tab pos="185420" algn="l"/>
              </a:tabLst>
            </a:pPr>
            <a:r>
              <a:rPr sz="1800" b="1" spc="-5" dirty="0" smtClean="0">
                <a:solidFill>
                  <a:srgbClr val="0070C0"/>
                </a:solidFill>
                <a:latin typeface="Calibri"/>
                <a:cs typeface="Calibri"/>
              </a:rPr>
              <a:t>Section</a:t>
            </a:r>
            <a:r>
              <a:rPr sz="1800" b="1" spc="-30" dirty="0" smtClean="0">
                <a:solidFill>
                  <a:srgbClr val="0070C0"/>
                </a:solidFill>
                <a:latin typeface="Calibri"/>
                <a:cs typeface="Calibri"/>
              </a:rPr>
              <a:t> </a:t>
            </a:r>
            <a:r>
              <a:rPr sz="1800" b="1" spc="-5" dirty="0" smtClean="0">
                <a:solidFill>
                  <a:srgbClr val="0070C0"/>
                </a:solidFill>
                <a:latin typeface="Calibri"/>
                <a:cs typeface="Calibri"/>
              </a:rPr>
              <a:t>15(3)</a:t>
            </a:r>
            <a:r>
              <a:rPr sz="1800" b="1" spc="-25" dirty="0" smtClean="0">
                <a:solidFill>
                  <a:srgbClr val="0070C0"/>
                </a:solidFill>
                <a:latin typeface="Calibri"/>
                <a:cs typeface="Calibri"/>
              </a:rPr>
              <a:t> </a:t>
            </a:r>
            <a:r>
              <a:rPr sz="1800" b="1" dirty="0" smtClean="0">
                <a:solidFill>
                  <a:srgbClr val="0070C0"/>
                </a:solidFill>
                <a:latin typeface="Calibri"/>
                <a:cs typeface="Calibri"/>
              </a:rPr>
              <a:t>–</a:t>
            </a:r>
            <a:r>
              <a:rPr sz="1800" b="1" spc="-15" dirty="0" smtClean="0">
                <a:solidFill>
                  <a:srgbClr val="0070C0"/>
                </a:solidFill>
                <a:latin typeface="Calibri"/>
                <a:cs typeface="Calibri"/>
              </a:rPr>
              <a:t> </a:t>
            </a:r>
            <a:r>
              <a:rPr sz="1800" b="1" spc="-5" dirty="0" smtClean="0">
                <a:solidFill>
                  <a:srgbClr val="0070C0"/>
                </a:solidFill>
                <a:latin typeface="Calibri"/>
                <a:cs typeface="Calibri"/>
              </a:rPr>
              <a:t>Exclusions</a:t>
            </a:r>
            <a:endParaRPr sz="1800" dirty="0">
              <a:solidFill>
                <a:srgbClr val="0070C0"/>
              </a:solidFill>
              <a:latin typeface="Calibri"/>
              <a:cs typeface="Calibri"/>
            </a:endParaRPr>
          </a:p>
        </p:txBody>
      </p:sp>
      <p:sp>
        <p:nvSpPr>
          <p:cNvPr id="23" name="object 22"/>
          <p:cNvSpPr txBox="1"/>
          <p:nvPr/>
        </p:nvSpPr>
        <p:spPr>
          <a:xfrm>
            <a:off x="2290844" y="3155221"/>
            <a:ext cx="3158126" cy="289823"/>
          </a:xfrm>
          <a:prstGeom prst="rect">
            <a:avLst/>
          </a:prstGeom>
        </p:spPr>
        <p:txBody>
          <a:bodyPr vert="horz" wrap="square" lIns="0" tIns="12700" rIns="0" bIns="0" rtlCol="0">
            <a:spAutoFit/>
          </a:bodyPr>
          <a:lstStyle/>
          <a:p>
            <a:pPr marL="184785" indent="-172720">
              <a:lnSpc>
                <a:spcPct val="100000"/>
              </a:lnSpc>
              <a:spcBef>
                <a:spcPts val="100"/>
              </a:spcBef>
              <a:buFont typeface="Calibri"/>
              <a:buChar char="•"/>
              <a:tabLst>
                <a:tab pos="185420" algn="l"/>
              </a:tabLst>
            </a:pPr>
            <a:r>
              <a:rPr sz="1800" b="1" spc="-5" dirty="0">
                <a:solidFill>
                  <a:srgbClr val="0070C0"/>
                </a:solidFill>
                <a:latin typeface="Calibri"/>
                <a:cs typeface="Calibri"/>
              </a:rPr>
              <a:t>Rule</a:t>
            </a:r>
            <a:r>
              <a:rPr sz="1800" b="1" spc="-10" dirty="0">
                <a:solidFill>
                  <a:srgbClr val="0070C0"/>
                </a:solidFill>
                <a:latin typeface="Calibri"/>
                <a:cs typeface="Calibri"/>
              </a:rPr>
              <a:t> </a:t>
            </a:r>
            <a:r>
              <a:rPr sz="1800" b="1" spc="-5" dirty="0">
                <a:solidFill>
                  <a:srgbClr val="0070C0"/>
                </a:solidFill>
                <a:latin typeface="Calibri"/>
                <a:cs typeface="Calibri"/>
              </a:rPr>
              <a:t>27</a:t>
            </a:r>
            <a:r>
              <a:rPr sz="1800" b="1" spc="-10" dirty="0">
                <a:solidFill>
                  <a:srgbClr val="0070C0"/>
                </a:solidFill>
                <a:latin typeface="Calibri"/>
                <a:cs typeface="Calibri"/>
              </a:rPr>
              <a:t> to</a:t>
            </a:r>
            <a:r>
              <a:rPr sz="1800" b="1" spc="-15" dirty="0">
                <a:solidFill>
                  <a:srgbClr val="0070C0"/>
                </a:solidFill>
                <a:latin typeface="Calibri"/>
                <a:cs typeface="Calibri"/>
              </a:rPr>
              <a:t> </a:t>
            </a:r>
            <a:r>
              <a:rPr sz="1800" b="1" spc="-5" dirty="0">
                <a:solidFill>
                  <a:srgbClr val="0070C0"/>
                </a:solidFill>
                <a:latin typeface="Calibri"/>
                <a:cs typeface="Calibri"/>
              </a:rPr>
              <a:t>Rule</a:t>
            </a:r>
            <a:r>
              <a:rPr sz="1800" b="1" spc="-10" dirty="0">
                <a:solidFill>
                  <a:srgbClr val="0070C0"/>
                </a:solidFill>
                <a:latin typeface="Calibri"/>
                <a:cs typeface="Calibri"/>
              </a:rPr>
              <a:t> </a:t>
            </a:r>
            <a:r>
              <a:rPr sz="1800" b="1" spc="-5" dirty="0">
                <a:solidFill>
                  <a:srgbClr val="0070C0"/>
                </a:solidFill>
                <a:latin typeface="Calibri"/>
                <a:cs typeface="Calibri"/>
              </a:rPr>
              <a:t>31</a:t>
            </a:r>
            <a:r>
              <a:rPr sz="1800" b="1" spc="5" dirty="0">
                <a:solidFill>
                  <a:srgbClr val="0070C0"/>
                </a:solidFill>
                <a:latin typeface="Calibri"/>
                <a:cs typeface="Calibri"/>
              </a:rPr>
              <a:t> </a:t>
            </a:r>
            <a:r>
              <a:rPr sz="1800" b="1" dirty="0">
                <a:solidFill>
                  <a:srgbClr val="0070C0"/>
                </a:solidFill>
                <a:latin typeface="Calibri"/>
                <a:cs typeface="Calibri"/>
              </a:rPr>
              <a:t>of</a:t>
            </a:r>
            <a:r>
              <a:rPr sz="1800" b="1" spc="-15" dirty="0">
                <a:solidFill>
                  <a:srgbClr val="0070C0"/>
                </a:solidFill>
                <a:latin typeface="Calibri"/>
                <a:cs typeface="Calibri"/>
              </a:rPr>
              <a:t> </a:t>
            </a:r>
            <a:r>
              <a:rPr sz="1800" b="1" spc="-10" dirty="0">
                <a:solidFill>
                  <a:srgbClr val="0070C0"/>
                </a:solidFill>
                <a:latin typeface="Calibri"/>
                <a:cs typeface="Calibri"/>
              </a:rPr>
              <a:t>CGST</a:t>
            </a:r>
            <a:r>
              <a:rPr sz="1800" b="1" spc="-20" dirty="0">
                <a:solidFill>
                  <a:srgbClr val="0070C0"/>
                </a:solidFill>
                <a:latin typeface="Calibri"/>
                <a:cs typeface="Calibri"/>
              </a:rPr>
              <a:t> </a:t>
            </a:r>
            <a:endParaRPr sz="1800" dirty="0">
              <a:solidFill>
                <a:srgbClr val="0070C0"/>
              </a:solidFill>
              <a:latin typeface="Calibri"/>
              <a:cs typeface="Calibri"/>
            </a:endParaRPr>
          </a:p>
        </p:txBody>
      </p:sp>
      <p:sp>
        <p:nvSpPr>
          <p:cNvPr id="51" name="object 2"/>
          <p:cNvSpPr txBox="1">
            <a:spLocks/>
          </p:cNvSpPr>
          <p:nvPr/>
        </p:nvSpPr>
        <p:spPr>
          <a:xfrm>
            <a:off x="169817" y="719760"/>
            <a:ext cx="12001716" cy="382797"/>
          </a:xfrm>
          <a:prstGeom prst="rect">
            <a:avLst/>
          </a:prstGeom>
        </p:spPr>
        <p:txBody>
          <a:bodyPr vert="horz" wrap="square" lIns="0" tIns="13335" rIns="0" bIns="0" rtlCol="0" anchor="b">
            <a:sp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105"/>
              </a:spcBef>
            </a:pPr>
            <a:r>
              <a:rPr lang="en-US" sz="2400" b="1" u="sng" spc="-15" dirty="0" smtClean="0">
                <a:solidFill>
                  <a:srgbClr val="2E5496"/>
                </a:solidFill>
              </a:rPr>
              <a:t>Calculation of GST = Value (Valuation) * Tax Rate (Classification)</a:t>
            </a:r>
            <a:endParaRPr lang="en-US" sz="2400" b="1" u="sng" dirty="0"/>
          </a:p>
        </p:txBody>
      </p:sp>
      <p:sp>
        <p:nvSpPr>
          <p:cNvPr id="52" name="object 2"/>
          <p:cNvSpPr txBox="1">
            <a:spLocks/>
          </p:cNvSpPr>
          <p:nvPr/>
        </p:nvSpPr>
        <p:spPr>
          <a:xfrm>
            <a:off x="169818" y="1344304"/>
            <a:ext cx="12032450" cy="382797"/>
          </a:xfrm>
          <a:prstGeom prst="rect">
            <a:avLst/>
          </a:prstGeom>
        </p:spPr>
        <p:txBody>
          <a:bodyPr vert="horz" wrap="square" lIns="0" tIns="13335" rIns="0" bIns="0" rtlCol="0" anchor="b">
            <a:sp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105"/>
              </a:spcBef>
            </a:pPr>
            <a:r>
              <a:rPr lang="en-US" sz="2400" b="1" dirty="0" smtClean="0">
                <a:latin typeface="Times New Roman" panose="02020603050405020304" pitchFamily="18" charset="0"/>
                <a:cs typeface="Times New Roman" panose="02020603050405020304" pitchFamily="18" charset="0"/>
              </a:rPr>
              <a:t>Valuation Provision in GST govern by Section 15 read with rules made thereunder</a:t>
            </a:r>
            <a:endParaRPr lang="en-US" sz="2400" b="1" dirty="0">
              <a:latin typeface="Times New Roman" panose="02020603050405020304" pitchFamily="18" charset="0"/>
              <a:cs typeface="Times New Roman" panose="02020603050405020304" pitchFamily="18" charset="0"/>
            </a:endParaRPr>
          </a:p>
        </p:txBody>
      </p:sp>
      <p:sp>
        <p:nvSpPr>
          <p:cNvPr id="53" name="Rectangle 52"/>
          <p:cNvSpPr/>
          <p:nvPr/>
        </p:nvSpPr>
        <p:spPr>
          <a:xfrm>
            <a:off x="2225887" y="4377457"/>
            <a:ext cx="10203292" cy="348813"/>
          </a:xfrm>
          <a:prstGeom prst="rect">
            <a:avLst/>
          </a:prstGeom>
        </p:spPr>
        <p:txBody>
          <a:bodyPr wrap="square">
            <a:spAutoFit/>
          </a:bodyPr>
          <a:lstStyle/>
          <a:p>
            <a:pPr marL="12065" marR="5080">
              <a:lnSpc>
                <a:spcPts val="1970"/>
              </a:lnSpc>
              <a:spcBef>
                <a:spcPts val="325"/>
              </a:spcBef>
              <a:tabLst>
                <a:tab pos="185420" algn="l"/>
              </a:tabLst>
            </a:pPr>
            <a:r>
              <a:rPr lang="en-US" b="1" spc="-5" dirty="0">
                <a:solidFill>
                  <a:srgbClr val="0070C0"/>
                </a:solidFill>
                <a:latin typeface="Calibri"/>
                <a:cs typeface="Calibri"/>
              </a:rPr>
              <a:t>Primary</a:t>
            </a:r>
            <a:r>
              <a:rPr lang="en-US" b="1" spc="350" dirty="0">
                <a:solidFill>
                  <a:srgbClr val="0070C0"/>
                </a:solidFill>
                <a:latin typeface="Calibri"/>
                <a:cs typeface="Calibri"/>
              </a:rPr>
              <a:t> </a:t>
            </a:r>
            <a:r>
              <a:rPr lang="en-US" b="1" spc="-5" dirty="0">
                <a:solidFill>
                  <a:srgbClr val="0070C0"/>
                </a:solidFill>
                <a:latin typeface="Calibri"/>
                <a:cs typeface="Calibri"/>
              </a:rPr>
              <a:t>GST</a:t>
            </a:r>
            <a:r>
              <a:rPr lang="en-US" b="1" spc="350" dirty="0">
                <a:solidFill>
                  <a:srgbClr val="0070C0"/>
                </a:solidFill>
                <a:latin typeface="Calibri"/>
                <a:cs typeface="Calibri"/>
              </a:rPr>
              <a:t> </a:t>
            </a:r>
            <a:r>
              <a:rPr lang="en-US" b="1" spc="-5" dirty="0">
                <a:solidFill>
                  <a:srgbClr val="0070C0"/>
                </a:solidFill>
                <a:latin typeface="Calibri"/>
                <a:cs typeface="Calibri"/>
              </a:rPr>
              <a:t>slab</a:t>
            </a:r>
            <a:r>
              <a:rPr lang="en-US" b="1" spc="355" dirty="0">
                <a:solidFill>
                  <a:srgbClr val="0070C0"/>
                </a:solidFill>
                <a:latin typeface="Calibri"/>
                <a:cs typeface="Calibri"/>
              </a:rPr>
              <a:t> </a:t>
            </a:r>
            <a:r>
              <a:rPr lang="en-US" b="1" spc="-20" dirty="0">
                <a:solidFill>
                  <a:srgbClr val="0070C0"/>
                </a:solidFill>
                <a:latin typeface="Calibri"/>
                <a:cs typeface="Calibri"/>
              </a:rPr>
              <a:t>rates</a:t>
            </a:r>
            <a:r>
              <a:rPr lang="en-US" b="1" spc="345" dirty="0">
                <a:solidFill>
                  <a:srgbClr val="0070C0"/>
                </a:solidFill>
                <a:latin typeface="Calibri"/>
                <a:cs typeface="Calibri"/>
              </a:rPr>
              <a:t> </a:t>
            </a:r>
            <a:r>
              <a:rPr lang="en-US" b="1" spc="-10" dirty="0">
                <a:solidFill>
                  <a:srgbClr val="0070C0"/>
                </a:solidFill>
                <a:latin typeface="Calibri"/>
                <a:cs typeface="Calibri"/>
              </a:rPr>
              <a:t>are</a:t>
            </a:r>
            <a:r>
              <a:rPr lang="en-US" b="1" spc="355" dirty="0">
                <a:solidFill>
                  <a:srgbClr val="0070C0"/>
                </a:solidFill>
                <a:latin typeface="Calibri"/>
                <a:cs typeface="Calibri"/>
              </a:rPr>
              <a:t> </a:t>
            </a:r>
            <a:r>
              <a:rPr lang="en-US" b="1" spc="-5" dirty="0">
                <a:solidFill>
                  <a:srgbClr val="0070C0"/>
                </a:solidFill>
                <a:latin typeface="Calibri"/>
                <a:cs typeface="Calibri"/>
              </a:rPr>
              <a:t>Nil,</a:t>
            </a:r>
            <a:r>
              <a:rPr lang="en-US" b="1" spc="355" dirty="0">
                <a:solidFill>
                  <a:srgbClr val="0070C0"/>
                </a:solidFill>
                <a:latin typeface="Calibri"/>
                <a:cs typeface="Calibri"/>
              </a:rPr>
              <a:t> </a:t>
            </a:r>
            <a:r>
              <a:rPr lang="en-US" b="1" spc="-5" dirty="0">
                <a:solidFill>
                  <a:srgbClr val="0070C0"/>
                </a:solidFill>
                <a:latin typeface="Calibri"/>
                <a:cs typeface="Calibri"/>
              </a:rPr>
              <a:t>5%, </a:t>
            </a:r>
            <a:r>
              <a:rPr lang="en-US" b="1" spc="-390" dirty="0">
                <a:solidFill>
                  <a:srgbClr val="0070C0"/>
                </a:solidFill>
                <a:latin typeface="Calibri"/>
                <a:cs typeface="Calibri"/>
              </a:rPr>
              <a:t> </a:t>
            </a:r>
            <a:r>
              <a:rPr lang="en-US" b="1" spc="-5" dirty="0">
                <a:solidFill>
                  <a:srgbClr val="0070C0"/>
                </a:solidFill>
                <a:latin typeface="Calibri"/>
                <a:cs typeface="Calibri"/>
              </a:rPr>
              <a:t>12%,</a:t>
            </a:r>
            <a:r>
              <a:rPr lang="en-US" b="1" dirty="0">
                <a:solidFill>
                  <a:srgbClr val="0070C0"/>
                </a:solidFill>
                <a:latin typeface="Calibri"/>
                <a:cs typeface="Calibri"/>
              </a:rPr>
              <a:t> </a:t>
            </a:r>
            <a:r>
              <a:rPr lang="en-US" b="1" spc="-5" dirty="0">
                <a:solidFill>
                  <a:srgbClr val="0070C0"/>
                </a:solidFill>
                <a:latin typeface="Calibri"/>
                <a:cs typeface="Calibri"/>
              </a:rPr>
              <a:t>18% </a:t>
            </a:r>
            <a:r>
              <a:rPr lang="en-US" b="1" dirty="0">
                <a:solidFill>
                  <a:srgbClr val="0070C0"/>
                </a:solidFill>
                <a:latin typeface="Calibri"/>
                <a:cs typeface="Calibri"/>
              </a:rPr>
              <a:t>&amp;</a:t>
            </a:r>
            <a:r>
              <a:rPr lang="en-US" b="1" spc="-5" dirty="0">
                <a:solidFill>
                  <a:srgbClr val="0070C0"/>
                </a:solidFill>
                <a:latin typeface="Calibri"/>
                <a:cs typeface="Calibri"/>
              </a:rPr>
              <a:t> 28%</a:t>
            </a:r>
            <a:endParaRPr lang="en-US" dirty="0">
              <a:solidFill>
                <a:srgbClr val="0070C0"/>
              </a:solidFill>
              <a:latin typeface="Calibri"/>
              <a:cs typeface="Calibri"/>
            </a:endParaRPr>
          </a:p>
        </p:txBody>
      </p:sp>
      <p:sp>
        <p:nvSpPr>
          <p:cNvPr id="56" name="Rectangle 55"/>
          <p:cNvSpPr/>
          <p:nvPr/>
        </p:nvSpPr>
        <p:spPr>
          <a:xfrm>
            <a:off x="1015999" y="4830102"/>
            <a:ext cx="10685267" cy="646331"/>
          </a:xfrm>
          <a:prstGeom prst="rect">
            <a:avLst/>
          </a:prstGeom>
        </p:spPr>
        <p:txBody>
          <a:bodyPr wrap="square">
            <a:spAutoFit/>
          </a:bodyPr>
          <a:lstStyle/>
          <a:p>
            <a:pPr marL="12700" marR="5080" algn="just">
              <a:lnSpc>
                <a:spcPct val="100000"/>
              </a:lnSpc>
              <a:spcBef>
                <a:spcPts val="100"/>
              </a:spcBef>
            </a:pPr>
            <a:r>
              <a:rPr lang="en-IN" spc="-5" dirty="0">
                <a:latin typeface="Calibri"/>
                <a:cs typeface="Calibri"/>
              </a:rPr>
              <a:t>Commission,</a:t>
            </a:r>
            <a:r>
              <a:rPr lang="en-IN" dirty="0">
                <a:latin typeface="Calibri"/>
                <a:cs typeface="Calibri"/>
              </a:rPr>
              <a:t> </a:t>
            </a:r>
            <a:r>
              <a:rPr lang="en-IN" spc="-5" dirty="0">
                <a:latin typeface="Calibri"/>
                <a:cs typeface="Calibri"/>
              </a:rPr>
              <a:t>packing</a:t>
            </a:r>
            <a:r>
              <a:rPr lang="en-IN" dirty="0">
                <a:latin typeface="Calibri"/>
                <a:cs typeface="Calibri"/>
              </a:rPr>
              <a:t> </a:t>
            </a:r>
            <a:r>
              <a:rPr lang="en-IN" spc="-5" dirty="0">
                <a:latin typeface="Calibri"/>
                <a:cs typeface="Calibri"/>
              </a:rPr>
              <a:t>charges,</a:t>
            </a:r>
            <a:r>
              <a:rPr lang="en-IN" dirty="0">
                <a:latin typeface="Calibri"/>
                <a:cs typeface="Calibri"/>
              </a:rPr>
              <a:t> </a:t>
            </a:r>
            <a:r>
              <a:rPr lang="en-IN" spc="-5" dirty="0">
                <a:latin typeface="Calibri"/>
                <a:cs typeface="Calibri"/>
              </a:rPr>
              <a:t>inspection</a:t>
            </a:r>
            <a:r>
              <a:rPr lang="en-IN" dirty="0">
                <a:latin typeface="Calibri"/>
                <a:cs typeface="Calibri"/>
              </a:rPr>
              <a:t> </a:t>
            </a:r>
            <a:r>
              <a:rPr lang="en-IN" spc="-5" dirty="0">
                <a:latin typeface="Calibri"/>
                <a:cs typeface="Calibri"/>
              </a:rPr>
              <a:t>or </a:t>
            </a:r>
            <a:r>
              <a:rPr lang="en-IN" dirty="0">
                <a:latin typeface="Calibri"/>
                <a:cs typeface="Calibri"/>
              </a:rPr>
              <a:t> </a:t>
            </a:r>
            <a:r>
              <a:rPr lang="en-IN" spc="-10" dirty="0">
                <a:latin typeface="Calibri"/>
                <a:cs typeface="Calibri"/>
              </a:rPr>
              <a:t>certification</a:t>
            </a:r>
            <a:r>
              <a:rPr lang="en-IN" spc="-5" dirty="0">
                <a:latin typeface="Calibri"/>
                <a:cs typeface="Calibri"/>
              </a:rPr>
              <a:t> charges,</a:t>
            </a:r>
            <a:r>
              <a:rPr lang="en-IN" dirty="0">
                <a:latin typeface="Calibri"/>
                <a:cs typeface="Calibri"/>
              </a:rPr>
              <a:t> </a:t>
            </a:r>
            <a:r>
              <a:rPr lang="en-IN" spc="-10" dirty="0">
                <a:latin typeface="Calibri"/>
                <a:cs typeface="Calibri"/>
              </a:rPr>
              <a:t>installation</a:t>
            </a:r>
            <a:r>
              <a:rPr lang="en-IN" spc="-5" dirty="0">
                <a:latin typeface="Calibri"/>
                <a:cs typeface="Calibri"/>
              </a:rPr>
              <a:t> </a:t>
            </a:r>
            <a:r>
              <a:rPr lang="en-IN" dirty="0">
                <a:latin typeface="Calibri"/>
                <a:cs typeface="Calibri"/>
              </a:rPr>
              <a:t>and</a:t>
            </a:r>
            <a:r>
              <a:rPr lang="en-IN" spc="5" dirty="0">
                <a:latin typeface="Calibri"/>
                <a:cs typeface="Calibri"/>
              </a:rPr>
              <a:t> </a:t>
            </a:r>
            <a:r>
              <a:rPr lang="en-IN" spc="-5" dirty="0">
                <a:latin typeface="Calibri"/>
                <a:cs typeface="Calibri"/>
              </a:rPr>
              <a:t>testing, </a:t>
            </a:r>
            <a:r>
              <a:rPr lang="en-IN" dirty="0">
                <a:latin typeface="Calibri"/>
                <a:cs typeface="Calibri"/>
              </a:rPr>
              <a:t> </a:t>
            </a:r>
            <a:r>
              <a:rPr lang="en-IN" spc="-5" dirty="0" err="1">
                <a:latin typeface="Calibri"/>
                <a:cs typeface="Calibri"/>
              </a:rPr>
              <a:t>weighment</a:t>
            </a:r>
            <a:r>
              <a:rPr lang="en-IN" spc="-10" dirty="0">
                <a:latin typeface="Calibri"/>
                <a:cs typeface="Calibri"/>
              </a:rPr>
              <a:t> charges,</a:t>
            </a:r>
            <a:r>
              <a:rPr lang="en-IN" spc="10" dirty="0">
                <a:latin typeface="Calibri"/>
                <a:cs typeface="Calibri"/>
              </a:rPr>
              <a:t> </a:t>
            </a:r>
            <a:r>
              <a:rPr lang="en-IN" spc="-15" dirty="0">
                <a:latin typeface="Calibri"/>
                <a:cs typeface="Calibri"/>
              </a:rPr>
              <a:t>etc.</a:t>
            </a:r>
            <a:endParaRPr lang="en-IN" dirty="0">
              <a:latin typeface="Calibri"/>
              <a:cs typeface="Calibri"/>
            </a:endParaRPr>
          </a:p>
        </p:txBody>
      </p:sp>
    </p:spTree>
    <p:extLst>
      <p:ext uri="{BB962C8B-B14F-4D97-AF65-F5344CB8AC3E}">
        <p14:creationId xmlns:p14="http://schemas.microsoft.com/office/powerpoint/2010/main" val="1843309902"/>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Override1.xml><?xml version="1.0" encoding="utf-8"?>
<a:themeOverride xmlns:a="http://schemas.openxmlformats.org/drawingml/2006/main">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themeOverride>
</file>

<file path=docProps/app.xml><?xml version="1.0" encoding="utf-8"?>
<Properties xmlns="http://schemas.openxmlformats.org/officeDocument/2006/extended-properties" xmlns:vt="http://schemas.openxmlformats.org/officeDocument/2006/docPropsVTypes">
  <Template/>
  <TotalTime>537</TotalTime>
  <Words>1916</Words>
  <Application>Microsoft Office PowerPoint</Application>
  <PresentationFormat>Widescreen</PresentationFormat>
  <Paragraphs>228</Paragraphs>
  <Slides>25</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25</vt:i4>
      </vt:variant>
    </vt:vector>
  </HeadingPairs>
  <TitlesOfParts>
    <vt:vector size="39" baseType="lpstr">
      <vt:lpstr>Arial</vt:lpstr>
      <vt:lpstr>Arial MT</vt:lpstr>
      <vt:lpstr>Bahnschrift SemiBold</vt:lpstr>
      <vt:lpstr>Calibri</vt:lpstr>
      <vt:lpstr>Calibri Light</vt:lpstr>
      <vt:lpstr>Corbel</vt:lpstr>
      <vt:lpstr>Gill Sans MT</vt:lpstr>
      <vt:lpstr>Leelawadee UI</vt:lpstr>
      <vt:lpstr>Segoe UI</vt:lpstr>
      <vt:lpstr>Times New Roman</vt:lpstr>
      <vt:lpstr>Wingdings</vt:lpstr>
      <vt:lpstr>Wingdings 2</vt:lpstr>
      <vt:lpstr>Wingdings 3</vt:lpstr>
      <vt:lpstr>Dividend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user23</dc:creator>
  <cp:lastModifiedBy>Shankar Agrawal</cp:lastModifiedBy>
  <cp:revision>46</cp:revision>
  <dcterms:created xsi:type="dcterms:W3CDTF">2023-05-19T05:52:54Z</dcterms:created>
  <dcterms:modified xsi:type="dcterms:W3CDTF">2024-02-29T14:34:32Z</dcterms:modified>
</cp:coreProperties>
</file>