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306" r:id="rId3"/>
    <p:sldId id="304" r:id="rId4"/>
    <p:sldId id="533" r:id="rId5"/>
    <p:sldId id="257" r:id="rId6"/>
    <p:sldId id="378" r:id="rId7"/>
    <p:sldId id="324" r:id="rId8"/>
    <p:sldId id="326" r:id="rId9"/>
    <p:sldId id="367" r:id="rId10"/>
    <p:sldId id="534" r:id="rId11"/>
    <p:sldId id="315" r:id="rId12"/>
    <p:sldId id="331" r:id="rId13"/>
    <p:sldId id="332" r:id="rId14"/>
    <p:sldId id="373" r:id="rId15"/>
    <p:sldId id="333" r:id="rId16"/>
    <p:sldId id="334" r:id="rId17"/>
    <p:sldId id="335" r:id="rId18"/>
    <p:sldId id="336" r:id="rId19"/>
    <p:sldId id="314" r:id="rId20"/>
    <p:sldId id="322" r:id="rId21"/>
    <p:sldId id="316" r:id="rId22"/>
    <p:sldId id="321" r:id="rId23"/>
    <p:sldId id="320" r:id="rId24"/>
    <p:sldId id="317" r:id="rId25"/>
    <p:sldId id="318" r:id="rId26"/>
    <p:sldId id="365" r:id="rId27"/>
    <p:sldId id="535" r:id="rId28"/>
    <p:sldId id="379" r:id="rId29"/>
    <p:sldId id="291" r:id="rId30"/>
    <p:sldId id="345" r:id="rId31"/>
    <p:sldId id="308" r:id="rId32"/>
    <p:sldId id="309" r:id="rId33"/>
    <p:sldId id="339" r:id="rId34"/>
    <p:sldId id="340" r:id="rId35"/>
    <p:sldId id="380" r:id="rId36"/>
    <p:sldId id="341" r:id="rId37"/>
    <p:sldId id="360" r:id="rId38"/>
    <p:sldId id="361" r:id="rId39"/>
    <p:sldId id="363" r:id="rId40"/>
    <p:sldId id="346" r:id="rId41"/>
    <p:sldId id="347" r:id="rId42"/>
    <p:sldId id="285" r:id="rId43"/>
    <p:sldId id="348" r:id="rId44"/>
    <p:sldId id="349" r:id="rId45"/>
    <p:sldId id="358" r:id="rId46"/>
    <p:sldId id="357" r:id="rId47"/>
    <p:sldId id="353" r:id="rId48"/>
    <p:sldId id="354" r:id="rId49"/>
    <p:sldId id="355" r:id="rId50"/>
    <p:sldId id="527" r:id="rId51"/>
    <p:sldId id="531" r:id="rId52"/>
    <p:sldId id="350" r:id="rId53"/>
    <p:sldId id="368" r:id="rId54"/>
    <p:sldId id="506" r:id="rId55"/>
    <p:sldId id="530" r:id="rId56"/>
    <p:sldId id="507" r:id="rId57"/>
    <p:sldId id="532" r:id="rId58"/>
    <p:sldId id="366" r:id="rId59"/>
    <p:sldId id="283"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6600"/>
    <a:srgbClr val="CC66FF"/>
    <a:srgbClr val="FFFFCC"/>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10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3B1A26-906E-4410-92EE-18DB940BCA23}" type="datetimeFigureOut">
              <a:rPr lang="en-IN" smtClean="0"/>
              <a:t>24-03-2024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39EA1E-6D12-4E6D-A37C-F5D75EA3E819}" type="slidenum">
              <a:rPr lang="en-IN" smtClean="0"/>
              <a:t>‹#›</a:t>
            </a:fld>
            <a:endParaRPr lang="en-IN"/>
          </a:p>
        </p:txBody>
      </p:sp>
    </p:spTree>
    <p:extLst>
      <p:ext uri="{BB962C8B-B14F-4D97-AF65-F5344CB8AC3E}">
        <p14:creationId xmlns:p14="http://schemas.microsoft.com/office/powerpoint/2010/main" val="3046298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F239EA1E-6D12-4E6D-A37C-F5D75EA3E819}" type="slidenum">
              <a:rPr lang="en-IN" smtClean="0"/>
              <a:t>1</a:t>
            </a:fld>
            <a:endParaRPr lang="en-IN"/>
          </a:p>
        </p:txBody>
      </p:sp>
    </p:spTree>
    <p:extLst>
      <p:ext uri="{BB962C8B-B14F-4D97-AF65-F5344CB8AC3E}">
        <p14:creationId xmlns:p14="http://schemas.microsoft.com/office/powerpoint/2010/main" val="275418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p>
        </p:txBody>
      </p:sp>
    </p:spTree>
    <p:extLst>
      <p:ext uri="{BB962C8B-B14F-4D97-AF65-F5344CB8AC3E}">
        <p14:creationId xmlns:p14="http://schemas.microsoft.com/office/powerpoint/2010/main" val="62312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2883884D-6B04-49F2-9A64-6708EB04C62B}" type="datetime1">
              <a:rPr lang="en-IN" smtClean="0"/>
              <a:t>24-03-2024</a:t>
            </a:fld>
            <a:endParaRPr lang="en-IN"/>
          </a:p>
        </p:txBody>
      </p:sp>
      <p:sp>
        <p:nvSpPr>
          <p:cNvPr id="5" name="Footer Placeholder 4"/>
          <p:cNvSpPr>
            <a:spLocks noGrp="1"/>
          </p:cNvSpPr>
          <p:nvPr>
            <p:ph type="ftr" sz="quarter" idx="11"/>
          </p:nvPr>
        </p:nvSpPr>
        <p:spPr/>
        <p:txBody>
          <a:bodyPr/>
          <a:lstStyle/>
          <a:p>
            <a:r>
              <a:rPr lang="en-US"/>
              <a:t>CA. Maheshwar Marathe, CMRS, PUNE</a:t>
            </a:r>
            <a:endParaRPr lang="en-IN"/>
          </a:p>
        </p:txBody>
      </p:sp>
      <p:sp>
        <p:nvSpPr>
          <p:cNvPr id="6" name="Slide Number Placeholder 5"/>
          <p:cNvSpPr>
            <a:spLocks noGrp="1"/>
          </p:cNvSpPr>
          <p:nvPr>
            <p:ph type="sldNum" sz="quarter" idx="12"/>
          </p:nvPr>
        </p:nvSpPr>
        <p:spPr/>
        <p:txBody>
          <a:bodyPr/>
          <a:lstStyle/>
          <a:p>
            <a:fld id="{D3D4B09A-DD45-49FD-A434-2298F0B6F9C5}" type="slidenum">
              <a:rPr lang="en-IN" smtClean="0"/>
              <a:t>‹#›</a:t>
            </a:fld>
            <a:endParaRPr lang="en-IN"/>
          </a:p>
        </p:txBody>
      </p:sp>
    </p:spTree>
    <p:extLst>
      <p:ext uri="{BB962C8B-B14F-4D97-AF65-F5344CB8AC3E}">
        <p14:creationId xmlns:p14="http://schemas.microsoft.com/office/powerpoint/2010/main" val="841956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BD90AD0B-39E5-4501-AD58-DF064EDEAD06}" type="datetime1">
              <a:rPr lang="en-IN" smtClean="0"/>
              <a:t>24-03-2024</a:t>
            </a:fld>
            <a:endParaRPr lang="en-IN"/>
          </a:p>
        </p:txBody>
      </p:sp>
      <p:sp>
        <p:nvSpPr>
          <p:cNvPr id="5" name="Footer Placeholder 4"/>
          <p:cNvSpPr>
            <a:spLocks noGrp="1"/>
          </p:cNvSpPr>
          <p:nvPr>
            <p:ph type="ftr" sz="quarter" idx="11"/>
          </p:nvPr>
        </p:nvSpPr>
        <p:spPr/>
        <p:txBody>
          <a:bodyPr/>
          <a:lstStyle/>
          <a:p>
            <a:r>
              <a:rPr lang="en-US"/>
              <a:t>CA. Maheshwar Marathe, CMRS, PUNE</a:t>
            </a:r>
            <a:endParaRPr lang="en-IN"/>
          </a:p>
        </p:txBody>
      </p:sp>
      <p:sp>
        <p:nvSpPr>
          <p:cNvPr id="6" name="Slide Number Placeholder 5"/>
          <p:cNvSpPr>
            <a:spLocks noGrp="1"/>
          </p:cNvSpPr>
          <p:nvPr>
            <p:ph type="sldNum" sz="quarter" idx="12"/>
          </p:nvPr>
        </p:nvSpPr>
        <p:spPr/>
        <p:txBody>
          <a:bodyPr/>
          <a:lstStyle/>
          <a:p>
            <a:fld id="{D3D4B09A-DD45-49FD-A434-2298F0B6F9C5}" type="slidenum">
              <a:rPr lang="en-IN" smtClean="0"/>
              <a:t>‹#›</a:t>
            </a:fld>
            <a:endParaRPr lang="en-IN"/>
          </a:p>
        </p:txBody>
      </p:sp>
    </p:spTree>
    <p:extLst>
      <p:ext uri="{BB962C8B-B14F-4D97-AF65-F5344CB8AC3E}">
        <p14:creationId xmlns:p14="http://schemas.microsoft.com/office/powerpoint/2010/main" val="4281253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4F753094-3006-48DA-8E77-0A11712185A7}" type="datetime1">
              <a:rPr lang="en-IN" smtClean="0"/>
              <a:t>24-03-2024</a:t>
            </a:fld>
            <a:endParaRPr lang="en-IN"/>
          </a:p>
        </p:txBody>
      </p:sp>
      <p:sp>
        <p:nvSpPr>
          <p:cNvPr id="5" name="Footer Placeholder 4"/>
          <p:cNvSpPr>
            <a:spLocks noGrp="1"/>
          </p:cNvSpPr>
          <p:nvPr>
            <p:ph type="ftr" sz="quarter" idx="11"/>
          </p:nvPr>
        </p:nvSpPr>
        <p:spPr/>
        <p:txBody>
          <a:bodyPr/>
          <a:lstStyle/>
          <a:p>
            <a:r>
              <a:rPr lang="en-US"/>
              <a:t>CA. Maheshwar Marathe, CMRS, PUNE</a:t>
            </a:r>
            <a:endParaRPr lang="en-IN"/>
          </a:p>
        </p:txBody>
      </p:sp>
      <p:sp>
        <p:nvSpPr>
          <p:cNvPr id="6" name="Slide Number Placeholder 5"/>
          <p:cNvSpPr>
            <a:spLocks noGrp="1"/>
          </p:cNvSpPr>
          <p:nvPr>
            <p:ph type="sldNum" sz="quarter" idx="12"/>
          </p:nvPr>
        </p:nvSpPr>
        <p:spPr/>
        <p:txBody>
          <a:bodyPr/>
          <a:lstStyle/>
          <a:p>
            <a:fld id="{D3D4B09A-DD45-49FD-A434-2298F0B6F9C5}" type="slidenum">
              <a:rPr lang="en-IN" smtClean="0"/>
              <a:t>‹#›</a:t>
            </a:fld>
            <a:endParaRPr lang="en-IN"/>
          </a:p>
        </p:txBody>
      </p:sp>
    </p:spTree>
    <p:extLst>
      <p:ext uri="{BB962C8B-B14F-4D97-AF65-F5344CB8AC3E}">
        <p14:creationId xmlns:p14="http://schemas.microsoft.com/office/powerpoint/2010/main" val="2228779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33A2BD1-2921-443E-858A-00CE92DB0E58}" type="datetime1">
              <a:rPr lang="en-IN" smtClean="0"/>
              <a:t>24-03-2024</a:t>
            </a:fld>
            <a:endParaRPr lang="en-IN"/>
          </a:p>
        </p:txBody>
      </p:sp>
      <p:sp>
        <p:nvSpPr>
          <p:cNvPr id="5" name="Footer Placeholder 4"/>
          <p:cNvSpPr>
            <a:spLocks noGrp="1"/>
          </p:cNvSpPr>
          <p:nvPr>
            <p:ph type="ftr" sz="quarter" idx="11"/>
          </p:nvPr>
        </p:nvSpPr>
        <p:spPr/>
        <p:txBody>
          <a:bodyPr/>
          <a:lstStyle/>
          <a:p>
            <a:r>
              <a:rPr lang="en-US"/>
              <a:t>CA. Maheshwar Marathe, CMRS, PUNE</a:t>
            </a:r>
            <a:endParaRPr lang="en-IN"/>
          </a:p>
        </p:txBody>
      </p:sp>
      <p:sp>
        <p:nvSpPr>
          <p:cNvPr id="6" name="Slide Number Placeholder 5"/>
          <p:cNvSpPr>
            <a:spLocks noGrp="1"/>
          </p:cNvSpPr>
          <p:nvPr>
            <p:ph type="sldNum" sz="quarter" idx="12"/>
          </p:nvPr>
        </p:nvSpPr>
        <p:spPr/>
        <p:txBody>
          <a:bodyPr/>
          <a:lstStyle/>
          <a:p>
            <a:fld id="{D3D4B09A-DD45-49FD-A434-2298F0B6F9C5}" type="slidenum">
              <a:rPr lang="en-IN" smtClean="0"/>
              <a:t>‹#›</a:t>
            </a:fld>
            <a:endParaRPr lang="en-IN"/>
          </a:p>
        </p:txBody>
      </p:sp>
    </p:spTree>
    <p:extLst>
      <p:ext uri="{BB962C8B-B14F-4D97-AF65-F5344CB8AC3E}">
        <p14:creationId xmlns:p14="http://schemas.microsoft.com/office/powerpoint/2010/main" val="2116635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D19743-4030-496E-A78F-18CA3943E300}" type="datetime1">
              <a:rPr lang="en-IN" smtClean="0"/>
              <a:t>24-03-2024</a:t>
            </a:fld>
            <a:endParaRPr lang="en-IN"/>
          </a:p>
        </p:txBody>
      </p:sp>
      <p:sp>
        <p:nvSpPr>
          <p:cNvPr id="5" name="Footer Placeholder 4"/>
          <p:cNvSpPr>
            <a:spLocks noGrp="1"/>
          </p:cNvSpPr>
          <p:nvPr>
            <p:ph type="ftr" sz="quarter" idx="11"/>
          </p:nvPr>
        </p:nvSpPr>
        <p:spPr/>
        <p:txBody>
          <a:bodyPr/>
          <a:lstStyle/>
          <a:p>
            <a:r>
              <a:rPr lang="en-US"/>
              <a:t>CA. Maheshwar Marathe, CMRS, PUNE</a:t>
            </a:r>
            <a:endParaRPr lang="en-IN"/>
          </a:p>
        </p:txBody>
      </p:sp>
      <p:sp>
        <p:nvSpPr>
          <p:cNvPr id="6" name="Slide Number Placeholder 5"/>
          <p:cNvSpPr>
            <a:spLocks noGrp="1"/>
          </p:cNvSpPr>
          <p:nvPr>
            <p:ph type="sldNum" sz="quarter" idx="12"/>
          </p:nvPr>
        </p:nvSpPr>
        <p:spPr/>
        <p:txBody>
          <a:bodyPr/>
          <a:lstStyle/>
          <a:p>
            <a:fld id="{D3D4B09A-DD45-49FD-A434-2298F0B6F9C5}" type="slidenum">
              <a:rPr lang="en-IN" smtClean="0"/>
              <a:t>‹#›</a:t>
            </a:fld>
            <a:endParaRPr lang="en-IN"/>
          </a:p>
        </p:txBody>
      </p:sp>
    </p:spTree>
    <p:extLst>
      <p:ext uri="{BB962C8B-B14F-4D97-AF65-F5344CB8AC3E}">
        <p14:creationId xmlns:p14="http://schemas.microsoft.com/office/powerpoint/2010/main" val="3350066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95238777-4BCF-4AD7-BFDB-9FA61D7AB13E}" type="datetime1">
              <a:rPr lang="en-IN" smtClean="0"/>
              <a:t>24-03-2024</a:t>
            </a:fld>
            <a:endParaRPr lang="en-IN"/>
          </a:p>
        </p:txBody>
      </p:sp>
      <p:sp>
        <p:nvSpPr>
          <p:cNvPr id="6" name="Footer Placeholder 5"/>
          <p:cNvSpPr>
            <a:spLocks noGrp="1"/>
          </p:cNvSpPr>
          <p:nvPr>
            <p:ph type="ftr" sz="quarter" idx="11"/>
          </p:nvPr>
        </p:nvSpPr>
        <p:spPr/>
        <p:txBody>
          <a:bodyPr/>
          <a:lstStyle/>
          <a:p>
            <a:r>
              <a:rPr lang="en-US"/>
              <a:t>CA. Maheshwar Marathe, CMRS, PUNE</a:t>
            </a:r>
            <a:endParaRPr lang="en-IN"/>
          </a:p>
        </p:txBody>
      </p:sp>
      <p:sp>
        <p:nvSpPr>
          <p:cNvPr id="7" name="Slide Number Placeholder 6"/>
          <p:cNvSpPr>
            <a:spLocks noGrp="1"/>
          </p:cNvSpPr>
          <p:nvPr>
            <p:ph type="sldNum" sz="quarter" idx="12"/>
          </p:nvPr>
        </p:nvSpPr>
        <p:spPr/>
        <p:txBody>
          <a:bodyPr/>
          <a:lstStyle/>
          <a:p>
            <a:fld id="{D3D4B09A-DD45-49FD-A434-2298F0B6F9C5}" type="slidenum">
              <a:rPr lang="en-IN" smtClean="0"/>
              <a:t>‹#›</a:t>
            </a:fld>
            <a:endParaRPr lang="en-IN"/>
          </a:p>
        </p:txBody>
      </p:sp>
    </p:spTree>
    <p:extLst>
      <p:ext uri="{BB962C8B-B14F-4D97-AF65-F5344CB8AC3E}">
        <p14:creationId xmlns:p14="http://schemas.microsoft.com/office/powerpoint/2010/main" val="2583676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C1C416C2-54D3-426C-B8FA-83BB28C3F95A}" type="datetime1">
              <a:rPr lang="en-IN" smtClean="0"/>
              <a:t>24-03-2024</a:t>
            </a:fld>
            <a:endParaRPr lang="en-IN"/>
          </a:p>
        </p:txBody>
      </p:sp>
      <p:sp>
        <p:nvSpPr>
          <p:cNvPr id="8" name="Footer Placeholder 7"/>
          <p:cNvSpPr>
            <a:spLocks noGrp="1"/>
          </p:cNvSpPr>
          <p:nvPr>
            <p:ph type="ftr" sz="quarter" idx="11"/>
          </p:nvPr>
        </p:nvSpPr>
        <p:spPr/>
        <p:txBody>
          <a:bodyPr/>
          <a:lstStyle/>
          <a:p>
            <a:r>
              <a:rPr lang="en-US"/>
              <a:t>CA. Maheshwar Marathe, CMRS, PUNE</a:t>
            </a:r>
            <a:endParaRPr lang="en-IN"/>
          </a:p>
        </p:txBody>
      </p:sp>
      <p:sp>
        <p:nvSpPr>
          <p:cNvPr id="9" name="Slide Number Placeholder 8"/>
          <p:cNvSpPr>
            <a:spLocks noGrp="1"/>
          </p:cNvSpPr>
          <p:nvPr>
            <p:ph type="sldNum" sz="quarter" idx="12"/>
          </p:nvPr>
        </p:nvSpPr>
        <p:spPr/>
        <p:txBody>
          <a:bodyPr/>
          <a:lstStyle/>
          <a:p>
            <a:fld id="{D3D4B09A-DD45-49FD-A434-2298F0B6F9C5}" type="slidenum">
              <a:rPr lang="en-IN" smtClean="0"/>
              <a:t>‹#›</a:t>
            </a:fld>
            <a:endParaRPr lang="en-IN"/>
          </a:p>
        </p:txBody>
      </p:sp>
    </p:spTree>
    <p:extLst>
      <p:ext uri="{BB962C8B-B14F-4D97-AF65-F5344CB8AC3E}">
        <p14:creationId xmlns:p14="http://schemas.microsoft.com/office/powerpoint/2010/main" val="2937009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48B9D066-CBBE-46A9-8C67-7FFCD0F3DA8A}" type="datetime1">
              <a:rPr lang="en-IN" smtClean="0"/>
              <a:t>24-03-2024</a:t>
            </a:fld>
            <a:endParaRPr lang="en-IN"/>
          </a:p>
        </p:txBody>
      </p:sp>
      <p:sp>
        <p:nvSpPr>
          <p:cNvPr id="4" name="Footer Placeholder 3"/>
          <p:cNvSpPr>
            <a:spLocks noGrp="1"/>
          </p:cNvSpPr>
          <p:nvPr>
            <p:ph type="ftr" sz="quarter" idx="11"/>
          </p:nvPr>
        </p:nvSpPr>
        <p:spPr/>
        <p:txBody>
          <a:bodyPr/>
          <a:lstStyle/>
          <a:p>
            <a:r>
              <a:rPr lang="en-US"/>
              <a:t>CA. Maheshwar Marathe, CMRS, PUNE</a:t>
            </a:r>
            <a:endParaRPr lang="en-IN"/>
          </a:p>
        </p:txBody>
      </p:sp>
      <p:sp>
        <p:nvSpPr>
          <p:cNvPr id="5" name="Slide Number Placeholder 4"/>
          <p:cNvSpPr>
            <a:spLocks noGrp="1"/>
          </p:cNvSpPr>
          <p:nvPr>
            <p:ph type="sldNum" sz="quarter" idx="12"/>
          </p:nvPr>
        </p:nvSpPr>
        <p:spPr/>
        <p:txBody>
          <a:bodyPr/>
          <a:lstStyle/>
          <a:p>
            <a:fld id="{D3D4B09A-DD45-49FD-A434-2298F0B6F9C5}" type="slidenum">
              <a:rPr lang="en-IN" smtClean="0"/>
              <a:t>‹#›</a:t>
            </a:fld>
            <a:endParaRPr lang="en-IN"/>
          </a:p>
        </p:txBody>
      </p:sp>
    </p:spTree>
    <p:extLst>
      <p:ext uri="{BB962C8B-B14F-4D97-AF65-F5344CB8AC3E}">
        <p14:creationId xmlns:p14="http://schemas.microsoft.com/office/powerpoint/2010/main" val="3474541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50EE17-DBE4-40A3-A11D-69598BDBE9A6}" type="datetime1">
              <a:rPr lang="en-IN" smtClean="0"/>
              <a:t>24-03-2024</a:t>
            </a:fld>
            <a:endParaRPr lang="en-IN"/>
          </a:p>
        </p:txBody>
      </p:sp>
      <p:sp>
        <p:nvSpPr>
          <p:cNvPr id="3" name="Footer Placeholder 2"/>
          <p:cNvSpPr>
            <a:spLocks noGrp="1"/>
          </p:cNvSpPr>
          <p:nvPr>
            <p:ph type="ftr" sz="quarter" idx="11"/>
          </p:nvPr>
        </p:nvSpPr>
        <p:spPr/>
        <p:txBody>
          <a:bodyPr/>
          <a:lstStyle/>
          <a:p>
            <a:r>
              <a:rPr lang="en-US"/>
              <a:t>CA. Maheshwar Marathe, CMRS, PUNE</a:t>
            </a:r>
            <a:endParaRPr lang="en-IN"/>
          </a:p>
        </p:txBody>
      </p:sp>
      <p:sp>
        <p:nvSpPr>
          <p:cNvPr id="4" name="Slide Number Placeholder 3"/>
          <p:cNvSpPr>
            <a:spLocks noGrp="1"/>
          </p:cNvSpPr>
          <p:nvPr>
            <p:ph type="sldNum" sz="quarter" idx="12"/>
          </p:nvPr>
        </p:nvSpPr>
        <p:spPr/>
        <p:txBody>
          <a:bodyPr/>
          <a:lstStyle/>
          <a:p>
            <a:fld id="{D3D4B09A-DD45-49FD-A434-2298F0B6F9C5}" type="slidenum">
              <a:rPr lang="en-IN" smtClean="0"/>
              <a:t>‹#›</a:t>
            </a:fld>
            <a:endParaRPr lang="en-IN"/>
          </a:p>
        </p:txBody>
      </p:sp>
    </p:spTree>
    <p:extLst>
      <p:ext uri="{BB962C8B-B14F-4D97-AF65-F5344CB8AC3E}">
        <p14:creationId xmlns:p14="http://schemas.microsoft.com/office/powerpoint/2010/main" val="2036816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F0CC6A-5312-4F83-9B42-81F4139C4381}" type="datetime1">
              <a:rPr lang="en-IN" smtClean="0"/>
              <a:t>24-03-2024</a:t>
            </a:fld>
            <a:endParaRPr lang="en-IN"/>
          </a:p>
        </p:txBody>
      </p:sp>
      <p:sp>
        <p:nvSpPr>
          <p:cNvPr id="6" name="Footer Placeholder 5"/>
          <p:cNvSpPr>
            <a:spLocks noGrp="1"/>
          </p:cNvSpPr>
          <p:nvPr>
            <p:ph type="ftr" sz="quarter" idx="11"/>
          </p:nvPr>
        </p:nvSpPr>
        <p:spPr/>
        <p:txBody>
          <a:bodyPr/>
          <a:lstStyle/>
          <a:p>
            <a:r>
              <a:rPr lang="en-US"/>
              <a:t>CA. Maheshwar Marathe, CMRS, PUNE</a:t>
            </a:r>
            <a:endParaRPr lang="en-IN"/>
          </a:p>
        </p:txBody>
      </p:sp>
      <p:sp>
        <p:nvSpPr>
          <p:cNvPr id="7" name="Slide Number Placeholder 6"/>
          <p:cNvSpPr>
            <a:spLocks noGrp="1"/>
          </p:cNvSpPr>
          <p:nvPr>
            <p:ph type="sldNum" sz="quarter" idx="12"/>
          </p:nvPr>
        </p:nvSpPr>
        <p:spPr/>
        <p:txBody>
          <a:bodyPr/>
          <a:lstStyle/>
          <a:p>
            <a:fld id="{D3D4B09A-DD45-49FD-A434-2298F0B6F9C5}" type="slidenum">
              <a:rPr lang="en-IN" smtClean="0"/>
              <a:t>‹#›</a:t>
            </a:fld>
            <a:endParaRPr lang="en-IN"/>
          </a:p>
        </p:txBody>
      </p:sp>
    </p:spTree>
    <p:extLst>
      <p:ext uri="{BB962C8B-B14F-4D97-AF65-F5344CB8AC3E}">
        <p14:creationId xmlns:p14="http://schemas.microsoft.com/office/powerpoint/2010/main" val="2233836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561F48-F6FC-4C22-9FF4-BCA97B4F9F41}" type="datetime1">
              <a:rPr lang="en-IN" smtClean="0"/>
              <a:t>24-03-2024</a:t>
            </a:fld>
            <a:endParaRPr lang="en-IN"/>
          </a:p>
        </p:txBody>
      </p:sp>
      <p:sp>
        <p:nvSpPr>
          <p:cNvPr id="6" name="Footer Placeholder 5"/>
          <p:cNvSpPr>
            <a:spLocks noGrp="1"/>
          </p:cNvSpPr>
          <p:nvPr>
            <p:ph type="ftr" sz="quarter" idx="11"/>
          </p:nvPr>
        </p:nvSpPr>
        <p:spPr/>
        <p:txBody>
          <a:bodyPr/>
          <a:lstStyle/>
          <a:p>
            <a:r>
              <a:rPr lang="en-US"/>
              <a:t>CA. Maheshwar Marathe, CMRS, PUNE</a:t>
            </a:r>
            <a:endParaRPr lang="en-IN"/>
          </a:p>
        </p:txBody>
      </p:sp>
      <p:sp>
        <p:nvSpPr>
          <p:cNvPr id="7" name="Slide Number Placeholder 6"/>
          <p:cNvSpPr>
            <a:spLocks noGrp="1"/>
          </p:cNvSpPr>
          <p:nvPr>
            <p:ph type="sldNum" sz="quarter" idx="12"/>
          </p:nvPr>
        </p:nvSpPr>
        <p:spPr/>
        <p:txBody>
          <a:bodyPr/>
          <a:lstStyle/>
          <a:p>
            <a:fld id="{D3D4B09A-DD45-49FD-A434-2298F0B6F9C5}" type="slidenum">
              <a:rPr lang="en-IN" smtClean="0"/>
              <a:t>‹#›</a:t>
            </a:fld>
            <a:endParaRPr lang="en-IN"/>
          </a:p>
        </p:txBody>
      </p:sp>
    </p:spTree>
    <p:extLst>
      <p:ext uri="{BB962C8B-B14F-4D97-AF65-F5344CB8AC3E}">
        <p14:creationId xmlns:p14="http://schemas.microsoft.com/office/powerpoint/2010/main" val="195167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3FF09-B5F0-42B7-93F6-6B2F4CCCEC34}" type="datetime1">
              <a:rPr lang="en-IN" smtClean="0"/>
              <a:t>24-03-2024</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CA. Maheshwar Marathe, CMRS, PUNE</a:t>
            </a:r>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D4B09A-DD45-49FD-A434-2298F0B6F9C5}" type="slidenum">
              <a:rPr lang="en-IN" smtClean="0"/>
              <a:t>‹#›</a:t>
            </a:fld>
            <a:endParaRPr lang="en-IN"/>
          </a:p>
        </p:txBody>
      </p:sp>
    </p:spTree>
    <p:extLst>
      <p:ext uri="{BB962C8B-B14F-4D97-AF65-F5344CB8AC3E}">
        <p14:creationId xmlns:p14="http://schemas.microsoft.com/office/powerpoint/2010/main" val="3303031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hyperlink" Target="mailto:camarathe@cmrs.i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dirty="0"/>
          </a:p>
        </p:txBody>
      </p:sp>
      <p:sp>
        <p:nvSpPr>
          <p:cNvPr id="5" name="Footer Placeholder 4"/>
          <p:cNvSpPr>
            <a:spLocks noGrp="1"/>
          </p:cNvSpPr>
          <p:nvPr>
            <p:ph type="ftr" sz="quarter" idx="11"/>
          </p:nvPr>
        </p:nvSpPr>
        <p:spPr/>
        <p:txBody>
          <a:bodyPr/>
          <a:lstStyle/>
          <a:p>
            <a:r>
              <a:rPr lang="en-US"/>
              <a:t>CA. Maheshwar Marathe, CMRS, PUNE</a:t>
            </a:r>
            <a:endParaRPr lang="en-IN"/>
          </a:p>
        </p:txBody>
      </p:sp>
      <p:sp>
        <p:nvSpPr>
          <p:cNvPr id="7" name="Rectangle 6"/>
          <p:cNvSpPr/>
          <p:nvPr/>
        </p:nvSpPr>
        <p:spPr>
          <a:xfrm>
            <a:off x="1104451" y="4015361"/>
            <a:ext cx="9983097" cy="2616101"/>
          </a:xfrm>
          <a:prstGeom prst="rect">
            <a:avLst/>
          </a:prstGeom>
        </p:spPr>
        <p:txBody>
          <a:bodyPr wrap="square">
            <a:spAutoFit/>
          </a:bodyPr>
          <a:lstStyle/>
          <a:p>
            <a:pPr algn="ctr"/>
            <a:r>
              <a:rPr lang="en-US" sz="4800" b="1" dirty="0">
                <a:solidFill>
                  <a:srgbClr val="0000FF"/>
                </a:solidFill>
              </a:rPr>
              <a:t>Advances to MSME &amp; Priority Sector</a:t>
            </a:r>
          </a:p>
          <a:p>
            <a:pPr algn="ctr"/>
            <a:r>
              <a:rPr lang="en-US" sz="3200" b="1" dirty="0"/>
              <a:t>CA. Maheshwar Marathe, </a:t>
            </a:r>
          </a:p>
          <a:p>
            <a:pPr algn="ctr"/>
            <a:r>
              <a:rPr lang="en-US" sz="2800" dirty="0"/>
              <a:t>Pune</a:t>
            </a:r>
          </a:p>
          <a:p>
            <a:pPr algn="ctr"/>
            <a:endParaRPr lang="en-US" sz="2800" dirty="0"/>
          </a:p>
          <a:p>
            <a:pPr algn="ctr"/>
            <a:r>
              <a:rPr lang="en-US" sz="2800" b="1" dirty="0"/>
              <a:t>PUNE                                                                                 24</a:t>
            </a:r>
            <a:r>
              <a:rPr lang="en-US" sz="2800" b="1" baseline="30000" dirty="0"/>
              <a:t>rd</a:t>
            </a:r>
            <a:r>
              <a:rPr lang="en-US" sz="2800" b="1" dirty="0"/>
              <a:t> March 2024</a:t>
            </a:r>
          </a:p>
        </p:txBody>
      </p:sp>
      <p:pic>
        <p:nvPicPr>
          <p:cNvPr id="6" name="Picture 5">
            <a:extLst>
              <a:ext uri="{FF2B5EF4-FFF2-40B4-BE49-F238E27FC236}">
                <a16:creationId xmlns:a16="http://schemas.microsoft.com/office/drawing/2014/main" id="{457D11C3-FDBF-85B9-7F29-D5C1450FE66A}"/>
              </a:ext>
            </a:extLst>
          </p:cNvPr>
          <p:cNvPicPr>
            <a:picLocks noChangeAspect="1"/>
          </p:cNvPicPr>
          <p:nvPr/>
        </p:nvPicPr>
        <p:blipFill rotWithShape="1">
          <a:blip r:embed="rId3"/>
          <a:srcRect b="21741"/>
          <a:stretch/>
        </p:blipFill>
        <p:spPr>
          <a:xfrm>
            <a:off x="0" y="0"/>
            <a:ext cx="12192000" cy="3678621"/>
          </a:xfrm>
          <a:prstGeom prst="rect">
            <a:avLst/>
          </a:prstGeom>
        </p:spPr>
      </p:pic>
    </p:spTree>
    <p:extLst>
      <p:ext uri="{BB962C8B-B14F-4D97-AF65-F5344CB8AC3E}">
        <p14:creationId xmlns:p14="http://schemas.microsoft.com/office/powerpoint/2010/main" val="554926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DA27E-E63D-1E7C-BFEB-C67FFDD50D2F}"/>
              </a:ext>
            </a:extLst>
          </p:cNvPr>
          <p:cNvSpPr>
            <a:spLocks noGrp="1"/>
          </p:cNvSpPr>
          <p:nvPr>
            <p:ph type="title"/>
          </p:nvPr>
        </p:nvSpPr>
        <p:spPr/>
        <p:txBody>
          <a:bodyPr/>
          <a:lstStyle/>
          <a:p>
            <a:r>
              <a:rPr lang="en-IN" dirty="0"/>
              <a:t>Before the audit</a:t>
            </a:r>
          </a:p>
        </p:txBody>
      </p:sp>
      <p:sp>
        <p:nvSpPr>
          <p:cNvPr id="3" name="Content Placeholder 2">
            <a:extLst>
              <a:ext uri="{FF2B5EF4-FFF2-40B4-BE49-F238E27FC236}">
                <a16:creationId xmlns:a16="http://schemas.microsoft.com/office/drawing/2014/main" id="{CDA9FE1C-119D-A57E-B32E-1AEE37F43C0C}"/>
              </a:ext>
            </a:extLst>
          </p:cNvPr>
          <p:cNvSpPr>
            <a:spLocks noGrp="1"/>
          </p:cNvSpPr>
          <p:nvPr>
            <p:ph idx="1"/>
          </p:nvPr>
        </p:nvSpPr>
        <p:spPr/>
        <p:txBody>
          <a:bodyPr/>
          <a:lstStyle/>
          <a:p>
            <a:r>
              <a:rPr lang="en-IN" dirty="0"/>
              <a:t>Ask for Branch profile to know the scope</a:t>
            </a:r>
          </a:p>
          <a:p>
            <a:r>
              <a:rPr lang="en-IN" dirty="0"/>
              <a:t>Check the composition of advances, potion of PSL</a:t>
            </a:r>
          </a:p>
          <a:p>
            <a:r>
              <a:rPr lang="en-IN" dirty="0"/>
              <a:t>Check how PLS accounts are identified, PSL tagging is done</a:t>
            </a:r>
          </a:p>
          <a:p>
            <a:r>
              <a:rPr lang="en-IN" dirty="0"/>
              <a:t>Know the certificates to be signed</a:t>
            </a:r>
          </a:p>
          <a:p>
            <a:r>
              <a:rPr lang="en-IN" dirty="0"/>
              <a:t>Fix the samples from each category of PSL</a:t>
            </a:r>
          </a:p>
        </p:txBody>
      </p:sp>
      <p:sp>
        <p:nvSpPr>
          <p:cNvPr id="4" name="Footer Placeholder 3">
            <a:extLst>
              <a:ext uri="{FF2B5EF4-FFF2-40B4-BE49-F238E27FC236}">
                <a16:creationId xmlns:a16="http://schemas.microsoft.com/office/drawing/2014/main" id="{79A7B1F4-2435-D942-D3E6-795D99B20C99}"/>
              </a:ext>
            </a:extLst>
          </p:cNvPr>
          <p:cNvSpPr>
            <a:spLocks noGrp="1"/>
          </p:cNvSpPr>
          <p:nvPr>
            <p:ph type="ftr" sz="quarter" idx="11"/>
          </p:nvPr>
        </p:nvSpPr>
        <p:spPr/>
        <p:txBody>
          <a:bodyPr/>
          <a:lstStyle/>
          <a:p>
            <a:r>
              <a:rPr lang="en-US"/>
              <a:t>CA. Maheshwar Marathe, CMRS, PUNE</a:t>
            </a:r>
            <a:endParaRPr lang="en-IN"/>
          </a:p>
        </p:txBody>
      </p:sp>
    </p:spTree>
    <p:extLst>
      <p:ext uri="{BB962C8B-B14F-4D97-AF65-F5344CB8AC3E}">
        <p14:creationId xmlns:p14="http://schemas.microsoft.com/office/powerpoint/2010/main" val="51563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lgn="ctr">
              <a:buNone/>
            </a:pPr>
            <a:r>
              <a:rPr lang="en-US" sz="6600" b="1" dirty="0"/>
              <a:t>Agricultural Advance</a:t>
            </a:r>
          </a:p>
          <a:p>
            <a:pPr marL="0" indent="0" algn="ctr">
              <a:buNone/>
            </a:pPr>
            <a:endParaRPr lang="en-US" sz="6600" b="1" dirty="0"/>
          </a:p>
          <a:p>
            <a:pPr marL="0" indent="0" algn="ctr">
              <a:buNone/>
            </a:pPr>
            <a:r>
              <a:rPr lang="en-US" sz="6600" u="none" strike="noStrike" dirty="0">
                <a:effectLst/>
              </a:rPr>
              <a:t>Overall 18% and </a:t>
            </a:r>
          </a:p>
          <a:p>
            <a:pPr marL="0" indent="0" algn="ctr">
              <a:buNone/>
            </a:pPr>
            <a:r>
              <a:rPr lang="en-US" sz="6600" u="none" strike="noStrike" dirty="0">
                <a:effectLst/>
              </a:rPr>
              <a:t>10% to Small and Marginal Farmers (SMFs)</a:t>
            </a:r>
            <a:endParaRPr lang="en-US" sz="6600" b="0" i="0" u="none" strike="noStrike" dirty="0">
              <a:solidFill>
                <a:srgbClr val="000000"/>
              </a:solidFill>
              <a:effectLst/>
              <a:latin typeface="Aptos Narrow" panose="020B0004020202020204" pitchFamily="34" charset="0"/>
            </a:endParaRPr>
          </a:p>
          <a:p>
            <a:pPr marL="0" indent="0" algn="ctr">
              <a:buNone/>
            </a:pPr>
            <a:endParaRPr lang="en-IN" sz="6600" b="1" dirty="0"/>
          </a:p>
        </p:txBody>
      </p:sp>
      <p:sp>
        <p:nvSpPr>
          <p:cNvPr id="4" name="Footer Placeholder 3"/>
          <p:cNvSpPr>
            <a:spLocks noGrp="1"/>
          </p:cNvSpPr>
          <p:nvPr>
            <p:ph type="ftr" sz="quarter" idx="11"/>
          </p:nvPr>
        </p:nvSpPr>
        <p:spPr/>
        <p:txBody>
          <a:bodyPr/>
          <a:lstStyle/>
          <a:p>
            <a:r>
              <a:rPr lang="en-US"/>
              <a:t>CA. Maheshwar Marathe, CMRS, PUNE</a:t>
            </a:r>
            <a:endParaRPr lang="en-IN"/>
          </a:p>
        </p:txBody>
      </p:sp>
    </p:spTree>
    <p:extLst>
      <p:ext uri="{BB962C8B-B14F-4D97-AF65-F5344CB8AC3E}">
        <p14:creationId xmlns:p14="http://schemas.microsoft.com/office/powerpoint/2010/main" val="1988787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Agriculture </a:t>
            </a:r>
            <a:endParaRPr lang="en-IN" dirty="0"/>
          </a:p>
        </p:txBody>
      </p:sp>
      <p:sp>
        <p:nvSpPr>
          <p:cNvPr id="3" name="Content Placeholder 2"/>
          <p:cNvSpPr>
            <a:spLocks noGrp="1"/>
          </p:cNvSpPr>
          <p:nvPr>
            <p:ph idx="1"/>
          </p:nvPr>
        </p:nvSpPr>
        <p:spPr/>
        <p:txBody>
          <a:bodyPr>
            <a:normAutofit fontScale="92500" lnSpcReduction="20000"/>
          </a:bodyPr>
          <a:lstStyle/>
          <a:p>
            <a:pPr marL="0" indent="0">
              <a:buNone/>
            </a:pPr>
            <a:r>
              <a:rPr lang="en-US" b="1" u="sng" dirty="0"/>
              <a:t>Includes</a:t>
            </a:r>
          </a:p>
          <a:p>
            <a:r>
              <a:rPr lang="en-US" dirty="0"/>
              <a:t>Farm Credit (Agriculture and Allied Activities)</a:t>
            </a:r>
          </a:p>
          <a:p>
            <a:r>
              <a:rPr lang="en-US" dirty="0"/>
              <a:t>Lending for Agriculture Infrastructure and Ancillary Activities. </a:t>
            </a:r>
          </a:p>
          <a:p>
            <a:endParaRPr lang="en-US" dirty="0"/>
          </a:p>
          <a:p>
            <a:pPr marL="0" indent="0">
              <a:buNone/>
            </a:pPr>
            <a:r>
              <a:rPr lang="en-US" b="1" u="sng" dirty="0"/>
              <a:t>Types </a:t>
            </a:r>
          </a:p>
          <a:p>
            <a:r>
              <a:rPr lang="en-IN" dirty="0"/>
              <a:t>Farm Credit - Individual farmers </a:t>
            </a:r>
            <a:endParaRPr lang="en-US" dirty="0"/>
          </a:p>
          <a:p>
            <a:r>
              <a:rPr lang="en-IN" dirty="0"/>
              <a:t>Farm Credit - Corporate farmers, FPCs</a:t>
            </a:r>
          </a:p>
          <a:p>
            <a:r>
              <a:rPr lang="en-IN" dirty="0"/>
              <a:t>Agriculture Infrastructure </a:t>
            </a:r>
          </a:p>
          <a:p>
            <a:r>
              <a:rPr lang="en-IN" dirty="0"/>
              <a:t>Ancillary Services </a:t>
            </a:r>
          </a:p>
          <a:p>
            <a:r>
              <a:rPr lang="en-IN" dirty="0"/>
              <a:t>Lending for on-lending</a:t>
            </a:r>
          </a:p>
          <a:p>
            <a:pPr marL="0" indent="0">
              <a:buNone/>
            </a:pPr>
            <a:endParaRPr lang="en-IN" dirty="0"/>
          </a:p>
        </p:txBody>
      </p:sp>
      <p:sp>
        <p:nvSpPr>
          <p:cNvPr id="4" name="Footer Placeholder 3"/>
          <p:cNvSpPr>
            <a:spLocks noGrp="1"/>
          </p:cNvSpPr>
          <p:nvPr>
            <p:ph type="ftr" sz="quarter" idx="11"/>
          </p:nvPr>
        </p:nvSpPr>
        <p:spPr/>
        <p:txBody>
          <a:bodyPr/>
          <a:lstStyle/>
          <a:p>
            <a:r>
              <a:rPr lang="en-US"/>
              <a:t>CA. Maheshwar Marathe, CMRS, PUNE</a:t>
            </a:r>
            <a:endParaRPr lang="en-IN"/>
          </a:p>
        </p:txBody>
      </p:sp>
    </p:spTree>
    <p:extLst>
      <p:ext uri="{BB962C8B-B14F-4D97-AF65-F5344CB8AC3E}">
        <p14:creationId xmlns:p14="http://schemas.microsoft.com/office/powerpoint/2010/main" val="2843434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3387"/>
          </a:xfrm>
        </p:spPr>
        <p:txBody>
          <a:bodyPr/>
          <a:lstStyle/>
          <a:p>
            <a:r>
              <a:rPr lang="en-IN" b="1" dirty="0"/>
              <a:t>Farm Credit - Individual farmers </a:t>
            </a:r>
          </a:p>
        </p:txBody>
      </p:sp>
      <p:sp>
        <p:nvSpPr>
          <p:cNvPr id="3" name="Content Placeholder 2"/>
          <p:cNvSpPr>
            <a:spLocks noGrp="1"/>
          </p:cNvSpPr>
          <p:nvPr>
            <p:ph idx="1"/>
          </p:nvPr>
        </p:nvSpPr>
        <p:spPr>
          <a:xfrm>
            <a:off x="838200" y="1068512"/>
            <a:ext cx="10515600" cy="5108451"/>
          </a:xfrm>
        </p:spPr>
        <p:txBody>
          <a:bodyPr>
            <a:normAutofit fontScale="92500"/>
          </a:bodyPr>
          <a:lstStyle/>
          <a:p>
            <a:r>
              <a:rPr lang="en-US" dirty="0"/>
              <a:t>Traditional/non-traditional plantations, </a:t>
            </a:r>
            <a:r>
              <a:rPr lang="en-US" dirty="0" err="1"/>
              <a:t>horti</a:t>
            </a:r>
            <a:r>
              <a:rPr lang="en-US" dirty="0"/>
              <a:t> allied activities. </a:t>
            </a:r>
          </a:p>
          <a:p>
            <a:r>
              <a:rPr lang="en-US" dirty="0"/>
              <a:t>MTL LTL for </a:t>
            </a:r>
            <a:r>
              <a:rPr lang="en-US" dirty="0" err="1"/>
              <a:t>agri</a:t>
            </a:r>
            <a:r>
              <a:rPr lang="en-US" dirty="0"/>
              <a:t> </a:t>
            </a:r>
            <a:r>
              <a:rPr lang="en-US" b="1" dirty="0"/>
              <a:t>allied</a:t>
            </a:r>
            <a:r>
              <a:rPr lang="en-US" dirty="0"/>
              <a:t> activities. (Purchase of </a:t>
            </a:r>
            <a:r>
              <a:rPr lang="en-US" dirty="0" err="1"/>
              <a:t>agri</a:t>
            </a:r>
            <a:r>
              <a:rPr lang="en-US" dirty="0"/>
              <a:t> implements, machinery)</a:t>
            </a:r>
          </a:p>
          <a:p>
            <a:r>
              <a:rPr lang="en-US" dirty="0"/>
              <a:t>Loans for pre and </a:t>
            </a:r>
            <a:r>
              <a:rPr lang="en-US" b="1" dirty="0"/>
              <a:t>post-harvest</a:t>
            </a:r>
            <a:r>
              <a:rPr lang="en-US" dirty="0"/>
              <a:t> activities viz. spraying, harvesting, grading</a:t>
            </a:r>
          </a:p>
          <a:p>
            <a:r>
              <a:rPr lang="en-US" dirty="0"/>
              <a:t>Loans to </a:t>
            </a:r>
            <a:r>
              <a:rPr lang="en-US" b="1" dirty="0"/>
              <a:t>distressed</a:t>
            </a:r>
            <a:r>
              <a:rPr lang="en-US" dirty="0"/>
              <a:t> farmers indebted to non-institutional lenders. </a:t>
            </a:r>
          </a:p>
          <a:p>
            <a:r>
              <a:rPr lang="en-US" dirty="0"/>
              <a:t>Loans under the </a:t>
            </a:r>
            <a:r>
              <a:rPr lang="en-US" dirty="0" err="1"/>
              <a:t>Kisan</a:t>
            </a:r>
            <a:r>
              <a:rPr lang="en-US" dirty="0"/>
              <a:t> Credit Card Scheme. - </a:t>
            </a:r>
            <a:r>
              <a:rPr lang="en-US" b="1" dirty="0"/>
              <a:t>KCC</a:t>
            </a:r>
          </a:p>
          <a:p>
            <a:r>
              <a:rPr lang="en-US" dirty="0"/>
              <a:t>Loans to SMFs for purchase of </a:t>
            </a:r>
            <a:r>
              <a:rPr lang="en-US" b="1" dirty="0"/>
              <a:t>land</a:t>
            </a:r>
            <a:r>
              <a:rPr lang="en-US" dirty="0"/>
              <a:t> for agricultural purposes. </a:t>
            </a:r>
          </a:p>
          <a:p>
            <a:r>
              <a:rPr lang="en-US" b="1" dirty="0"/>
              <a:t>Pledge</a:t>
            </a:r>
            <a:r>
              <a:rPr lang="en-US" dirty="0"/>
              <a:t>/WRs, 12 </a:t>
            </a:r>
            <a:r>
              <a:rPr lang="en-US" dirty="0" err="1"/>
              <a:t>mths</a:t>
            </a:r>
            <a:r>
              <a:rPr lang="en-US" dirty="0"/>
              <a:t> - ₹75 lakh against NWRs, ₹50 lakh in other cases. </a:t>
            </a:r>
          </a:p>
          <a:p>
            <a:r>
              <a:rPr lang="en-US" dirty="0"/>
              <a:t>installation of stand-alone </a:t>
            </a:r>
            <a:r>
              <a:rPr lang="en-US" b="1" dirty="0"/>
              <a:t>Solar</a:t>
            </a:r>
            <a:r>
              <a:rPr lang="en-US" dirty="0"/>
              <a:t> Agriculture Pumps</a:t>
            </a:r>
          </a:p>
          <a:p>
            <a:r>
              <a:rPr lang="en-US" dirty="0"/>
              <a:t>Installation of </a:t>
            </a:r>
            <a:r>
              <a:rPr lang="en-US" b="1" dirty="0"/>
              <a:t>solar</a:t>
            </a:r>
            <a:r>
              <a:rPr lang="en-US" dirty="0"/>
              <a:t> power plants on barren land</a:t>
            </a:r>
            <a:endParaRPr lang="en-IN" dirty="0"/>
          </a:p>
        </p:txBody>
      </p:sp>
      <p:sp>
        <p:nvSpPr>
          <p:cNvPr id="4" name="Footer Placeholder 3"/>
          <p:cNvSpPr>
            <a:spLocks noGrp="1"/>
          </p:cNvSpPr>
          <p:nvPr>
            <p:ph type="ftr" sz="quarter" idx="11"/>
          </p:nvPr>
        </p:nvSpPr>
        <p:spPr/>
        <p:txBody>
          <a:bodyPr/>
          <a:lstStyle/>
          <a:p>
            <a:r>
              <a:rPr lang="en-US"/>
              <a:t>CA. Maheshwar Marathe, CMRS, PUNE</a:t>
            </a:r>
            <a:endParaRPr lang="en-IN"/>
          </a:p>
        </p:txBody>
      </p:sp>
    </p:spTree>
    <p:extLst>
      <p:ext uri="{BB962C8B-B14F-4D97-AF65-F5344CB8AC3E}">
        <p14:creationId xmlns:p14="http://schemas.microsoft.com/office/powerpoint/2010/main" val="91791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6129"/>
          </a:xfrm>
        </p:spPr>
        <p:txBody>
          <a:bodyPr/>
          <a:lstStyle/>
          <a:p>
            <a:r>
              <a:rPr lang="en-US" b="1" dirty="0"/>
              <a:t>Small and Marginal Farmer (10%)</a:t>
            </a:r>
            <a:endParaRPr lang="en-IN" b="1" dirty="0"/>
          </a:p>
        </p:txBody>
      </p:sp>
      <p:sp>
        <p:nvSpPr>
          <p:cNvPr id="3" name="Content Placeholder 2"/>
          <p:cNvSpPr>
            <a:spLocks noGrp="1"/>
          </p:cNvSpPr>
          <p:nvPr>
            <p:ph idx="1"/>
          </p:nvPr>
        </p:nvSpPr>
        <p:spPr>
          <a:xfrm>
            <a:off x="838200" y="1171254"/>
            <a:ext cx="11028452" cy="5005709"/>
          </a:xfrm>
        </p:spPr>
        <p:txBody>
          <a:bodyPr>
            <a:normAutofit fontScale="92500"/>
          </a:bodyPr>
          <a:lstStyle/>
          <a:p>
            <a:r>
              <a:rPr lang="en-US" dirty="0"/>
              <a:t>Farmers with landholding of up to </a:t>
            </a:r>
            <a:r>
              <a:rPr lang="en-US" dirty="0">
                <a:solidFill>
                  <a:srgbClr val="FF0000"/>
                </a:solidFill>
              </a:rPr>
              <a:t>1 hectare </a:t>
            </a:r>
            <a:r>
              <a:rPr lang="en-US" dirty="0"/>
              <a:t>(Marginal Farmers). </a:t>
            </a:r>
          </a:p>
          <a:p>
            <a:r>
              <a:rPr lang="en-US" dirty="0"/>
              <a:t>Farmers with a landholding of more than 1 up to </a:t>
            </a:r>
            <a:r>
              <a:rPr lang="en-US" dirty="0">
                <a:solidFill>
                  <a:srgbClr val="FF0000"/>
                </a:solidFill>
              </a:rPr>
              <a:t>2 hectares</a:t>
            </a:r>
            <a:r>
              <a:rPr lang="en-US" dirty="0"/>
              <a:t> (Small Farmers). </a:t>
            </a:r>
          </a:p>
          <a:p>
            <a:r>
              <a:rPr lang="en-US" b="1" dirty="0"/>
              <a:t>Landless agricultural </a:t>
            </a:r>
            <a:r>
              <a:rPr lang="en-US" b="1" dirty="0" err="1"/>
              <a:t>labourers</a:t>
            </a:r>
            <a:r>
              <a:rPr lang="en-US" dirty="0"/>
              <a:t>, tenant farmers, oral lessees and share-croppers whose share of landholding is within the limits prescribed for SMFs. </a:t>
            </a:r>
          </a:p>
          <a:p>
            <a:r>
              <a:rPr lang="en-US" dirty="0"/>
              <a:t>Loans to </a:t>
            </a:r>
            <a:r>
              <a:rPr lang="en-US" b="1" dirty="0"/>
              <a:t>SHGs </a:t>
            </a:r>
            <a:r>
              <a:rPr lang="en-US" dirty="0"/>
              <a:t>groups of individual SMFs directly engaged in Agriculture and Allied Activities, provided banks maintain disaggregated data of such loans. </a:t>
            </a:r>
          </a:p>
          <a:p>
            <a:r>
              <a:rPr lang="en-US" dirty="0"/>
              <a:t>Loans up to </a:t>
            </a:r>
            <a:r>
              <a:rPr lang="en-US" dirty="0">
                <a:solidFill>
                  <a:srgbClr val="FF0000"/>
                </a:solidFill>
              </a:rPr>
              <a:t>₹2 lakh </a:t>
            </a:r>
            <a:r>
              <a:rPr lang="en-US" dirty="0"/>
              <a:t>to individuals solely engaged in </a:t>
            </a:r>
            <a:r>
              <a:rPr lang="en-US" b="1" dirty="0"/>
              <a:t>Allied activities </a:t>
            </a:r>
            <a:r>
              <a:rPr lang="en-US" dirty="0"/>
              <a:t>without any accompanying land holding criteria.</a:t>
            </a:r>
          </a:p>
          <a:p>
            <a:r>
              <a:rPr lang="en-US" dirty="0"/>
              <a:t>Loans to </a:t>
            </a:r>
            <a:r>
              <a:rPr lang="en-US" b="1" dirty="0"/>
              <a:t>FPOs/FPC </a:t>
            </a:r>
            <a:r>
              <a:rPr lang="en-US" dirty="0"/>
              <a:t>of individual farmers and co-operatives of farmers directly engaged in Agriculture and Allied Activities where the land-holding share of SMFs is not less than 75%</a:t>
            </a:r>
          </a:p>
        </p:txBody>
      </p:sp>
      <p:sp>
        <p:nvSpPr>
          <p:cNvPr id="4" name="Footer Placeholder 3"/>
          <p:cNvSpPr>
            <a:spLocks noGrp="1"/>
          </p:cNvSpPr>
          <p:nvPr>
            <p:ph type="ftr" sz="quarter" idx="11"/>
          </p:nvPr>
        </p:nvSpPr>
        <p:spPr/>
        <p:txBody>
          <a:bodyPr/>
          <a:lstStyle/>
          <a:p>
            <a:r>
              <a:rPr lang="en-US"/>
              <a:t>CA. Maheshwar Marathe, CMRS, PUNE</a:t>
            </a:r>
            <a:endParaRPr lang="en-IN"/>
          </a:p>
        </p:txBody>
      </p:sp>
    </p:spTree>
    <p:extLst>
      <p:ext uri="{BB962C8B-B14F-4D97-AF65-F5344CB8AC3E}">
        <p14:creationId xmlns:p14="http://schemas.microsoft.com/office/powerpoint/2010/main" val="274831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936"/>
          </a:xfrm>
        </p:spPr>
        <p:txBody>
          <a:bodyPr/>
          <a:lstStyle/>
          <a:p>
            <a:r>
              <a:rPr lang="en-IN" b="1" dirty="0"/>
              <a:t>Farm Credit - Corporate farmers, FPCs</a:t>
            </a:r>
          </a:p>
        </p:txBody>
      </p:sp>
      <p:sp>
        <p:nvSpPr>
          <p:cNvPr id="3" name="Content Placeholder 2"/>
          <p:cNvSpPr>
            <a:spLocks noGrp="1"/>
          </p:cNvSpPr>
          <p:nvPr>
            <p:ph idx="1"/>
          </p:nvPr>
        </p:nvSpPr>
        <p:spPr>
          <a:xfrm>
            <a:off x="838200" y="1263721"/>
            <a:ext cx="11018178" cy="4913242"/>
          </a:xfrm>
        </p:spPr>
        <p:txBody>
          <a:bodyPr>
            <a:normAutofit/>
          </a:bodyPr>
          <a:lstStyle/>
          <a:p>
            <a:pPr marL="0" indent="0">
              <a:buNone/>
            </a:pPr>
            <a:r>
              <a:rPr lang="en-US" u="sng" dirty="0"/>
              <a:t>1. Loans to following activities with aggregate limit of ₹2 </a:t>
            </a:r>
            <a:r>
              <a:rPr lang="en-US" u="sng" dirty="0" err="1"/>
              <a:t>cr</a:t>
            </a:r>
            <a:r>
              <a:rPr lang="en-US" u="sng" dirty="0"/>
              <a:t>/borrower</a:t>
            </a:r>
          </a:p>
          <a:p>
            <a:r>
              <a:rPr lang="en-US" dirty="0"/>
              <a:t>Traditional/non-traditional plantations, </a:t>
            </a:r>
            <a:r>
              <a:rPr lang="en-US" dirty="0" err="1"/>
              <a:t>horti</a:t>
            </a:r>
            <a:r>
              <a:rPr lang="en-US" dirty="0"/>
              <a:t> allied activities. </a:t>
            </a:r>
          </a:p>
          <a:p>
            <a:r>
              <a:rPr lang="en-US" dirty="0"/>
              <a:t>MTL, LTL for </a:t>
            </a:r>
            <a:r>
              <a:rPr lang="en-US" b="1" dirty="0" err="1"/>
              <a:t>agri</a:t>
            </a:r>
            <a:r>
              <a:rPr lang="en-US" b="1" dirty="0"/>
              <a:t> allied </a:t>
            </a:r>
            <a:r>
              <a:rPr lang="en-US" dirty="0"/>
              <a:t>activities (e.g. purchase of </a:t>
            </a:r>
            <a:r>
              <a:rPr lang="en-US" dirty="0" err="1"/>
              <a:t>agri</a:t>
            </a:r>
            <a:r>
              <a:rPr lang="en-US" dirty="0"/>
              <a:t> implements, machinery)</a:t>
            </a:r>
          </a:p>
          <a:p>
            <a:r>
              <a:rPr lang="en-US" dirty="0"/>
              <a:t>Loans for </a:t>
            </a:r>
            <a:r>
              <a:rPr lang="en-US" b="1" dirty="0"/>
              <a:t>pre and post-harvest </a:t>
            </a:r>
            <a:r>
              <a:rPr lang="en-US" dirty="0"/>
              <a:t>activities viz. spraying, harvesting, grading, </a:t>
            </a:r>
            <a:r>
              <a:rPr lang="en-US" b="1" dirty="0"/>
              <a:t>transporting</a:t>
            </a:r>
            <a:r>
              <a:rPr lang="en-US" dirty="0"/>
              <a:t>.</a:t>
            </a:r>
          </a:p>
          <a:p>
            <a:pPr marL="0" indent="0">
              <a:buNone/>
            </a:pPr>
            <a:endParaRPr lang="en-US" sz="1050" dirty="0"/>
          </a:p>
          <a:p>
            <a:pPr marL="0" indent="0">
              <a:buNone/>
            </a:pPr>
            <a:r>
              <a:rPr lang="en-US" dirty="0"/>
              <a:t>2. Pledge/WRs, </a:t>
            </a:r>
            <a:r>
              <a:rPr lang="en-US" b="1" dirty="0"/>
              <a:t>12 </a:t>
            </a:r>
            <a:r>
              <a:rPr lang="en-US" b="1" dirty="0" err="1"/>
              <a:t>mths</a:t>
            </a:r>
            <a:r>
              <a:rPr lang="en-US" b="1" dirty="0"/>
              <a:t> - ₹75 lakh </a:t>
            </a:r>
            <a:r>
              <a:rPr lang="en-US" dirty="0"/>
              <a:t>against NWRs, </a:t>
            </a:r>
            <a:r>
              <a:rPr lang="en-US" b="1" dirty="0"/>
              <a:t>₹50 lakh </a:t>
            </a:r>
            <a:r>
              <a:rPr lang="en-US" dirty="0"/>
              <a:t>in other cases. </a:t>
            </a:r>
          </a:p>
          <a:p>
            <a:pPr marL="0" indent="0">
              <a:buNone/>
            </a:pPr>
            <a:endParaRPr lang="en-US" sz="1050" dirty="0"/>
          </a:p>
          <a:p>
            <a:pPr marL="0" indent="0">
              <a:buNone/>
            </a:pPr>
            <a:r>
              <a:rPr lang="en-US" dirty="0"/>
              <a:t>3. Loans up to </a:t>
            </a:r>
            <a:r>
              <a:rPr lang="en-US" b="1" dirty="0"/>
              <a:t>₹5 </a:t>
            </a:r>
            <a:r>
              <a:rPr lang="en-US" b="1" dirty="0" err="1"/>
              <a:t>cr</a:t>
            </a:r>
            <a:r>
              <a:rPr lang="en-US" b="1" dirty="0"/>
              <a:t> </a:t>
            </a:r>
            <a:r>
              <a:rPr lang="en-US" dirty="0"/>
              <a:t>per borrower to FPOs/FPCs undertaking </a:t>
            </a:r>
            <a:r>
              <a:rPr lang="en-US" b="1" dirty="0"/>
              <a:t>farming</a:t>
            </a:r>
            <a:r>
              <a:rPr lang="en-US" dirty="0"/>
              <a:t> with assured marketing of their produce at a pre-determined price. </a:t>
            </a:r>
            <a:endParaRPr lang="en-IN" b="1" u="sng" dirty="0"/>
          </a:p>
        </p:txBody>
      </p:sp>
      <p:sp>
        <p:nvSpPr>
          <p:cNvPr id="4" name="Footer Placeholder 3"/>
          <p:cNvSpPr>
            <a:spLocks noGrp="1"/>
          </p:cNvSpPr>
          <p:nvPr>
            <p:ph type="ftr" sz="quarter" idx="11"/>
          </p:nvPr>
        </p:nvSpPr>
        <p:spPr/>
        <p:txBody>
          <a:bodyPr/>
          <a:lstStyle/>
          <a:p>
            <a:r>
              <a:rPr lang="en-US"/>
              <a:t>CA. Maheshwar Marathe, CMRS, PUNE</a:t>
            </a:r>
            <a:endParaRPr lang="en-IN"/>
          </a:p>
        </p:txBody>
      </p:sp>
    </p:spTree>
    <p:extLst>
      <p:ext uri="{BB962C8B-B14F-4D97-AF65-F5344CB8AC3E}">
        <p14:creationId xmlns:p14="http://schemas.microsoft.com/office/powerpoint/2010/main" val="136629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9917"/>
            <a:ext cx="10515600" cy="744484"/>
          </a:xfrm>
        </p:spPr>
        <p:txBody>
          <a:bodyPr/>
          <a:lstStyle/>
          <a:p>
            <a:r>
              <a:rPr lang="en-IN" b="1" dirty="0"/>
              <a:t>Agriculture Infrastructure </a:t>
            </a:r>
            <a:endParaRPr lang="en-IN" dirty="0"/>
          </a:p>
        </p:txBody>
      </p:sp>
      <p:sp>
        <p:nvSpPr>
          <p:cNvPr id="3" name="Content Placeholder 2"/>
          <p:cNvSpPr>
            <a:spLocks noGrp="1"/>
          </p:cNvSpPr>
          <p:nvPr>
            <p:ph idx="1"/>
          </p:nvPr>
        </p:nvSpPr>
        <p:spPr>
          <a:xfrm>
            <a:off x="838199" y="1140431"/>
            <a:ext cx="10853791" cy="5036532"/>
          </a:xfrm>
        </p:spPr>
        <p:txBody>
          <a:bodyPr>
            <a:normAutofit/>
          </a:bodyPr>
          <a:lstStyle/>
          <a:p>
            <a:pPr marL="0" indent="0">
              <a:buNone/>
            </a:pPr>
            <a:r>
              <a:rPr lang="en-US" b="1" u="sng" dirty="0"/>
              <a:t>Loans for agriculture infrastructure - limit of ₹100 </a:t>
            </a:r>
            <a:r>
              <a:rPr lang="en-US" b="1" u="sng" dirty="0" err="1"/>
              <a:t>crore</a:t>
            </a:r>
            <a:r>
              <a:rPr lang="en-US" b="1" u="sng" dirty="0"/>
              <a:t> per borrower </a:t>
            </a:r>
          </a:p>
          <a:p>
            <a:r>
              <a:rPr lang="en-US" dirty="0"/>
              <a:t>Loans for construction of </a:t>
            </a:r>
            <a:r>
              <a:rPr lang="en-US" b="1" dirty="0"/>
              <a:t>storage facilities </a:t>
            </a:r>
            <a:r>
              <a:rPr lang="en-US" dirty="0"/>
              <a:t>(warehouse, market yards, </a:t>
            </a:r>
            <a:r>
              <a:rPr lang="en-US" dirty="0" err="1"/>
              <a:t>godowns</a:t>
            </a:r>
            <a:r>
              <a:rPr lang="en-US" dirty="0"/>
              <a:t> and silos) including cold storage units</a:t>
            </a:r>
          </a:p>
          <a:p>
            <a:r>
              <a:rPr lang="en-US" b="1" dirty="0"/>
              <a:t>Soil conservation </a:t>
            </a:r>
            <a:r>
              <a:rPr lang="en-US" dirty="0"/>
              <a:t>and watershed development. </a:t>
            </a:r>
          </a:p>
          <a:p>
            <a:r>
              <a:rPr lang="en-US" dirty="0"/>
              <a:t>Plant </a:t>
            </a:r>
            <a:r>
              <a:rPr lang="en-US" b="1" dirty="0"/>
              <a:t>tissue culture </a:t>
            </a:r>
            <a:r>
              <a:rPr lang="en-US" dirty="0"/>
              <a:t>and </a:t>
            </a:r>
            <a:r>
              <a:rPr lang="en-US" dirty="0" err="1"/>
              <a:t>agri</a:t>
            </a:r>
            <a:r>
              <a:rPr lang="en-US" dirty="0"/>
              <a:t>-biotechnology, seed production, production of bio-pesticides, </a:t>
            </a:r>
            <a:r>
              <a:rPr lang="en-US" b="1" dirty="0"/>
              <a:t>bio-fertilizer, </a:t>
            </a:r>
            <a:r>
              <a:rPr lang="en-US" dirty="0"/>
              <a:t>and </a:t>
            </a:r>
            <a:r>
              <a:rPr lang="en-US" dirty="0" err="1"/>
              <a:t>vermi</a:t>
            </a:r>
            <a:r>
              <a:rPr lang="en-US" dirty="0"/>
              <a:t> composting.</a:t>
            </a:r>
            <a:endParaRPr lang="en-US" b="1" i="1" dirty="0"/>
          </a:p>
          <a:p>
            <a:r>
              <a:rPr lang="en-US" dirty="0"/>
              <a:t>Loans for construction of oil extraction/ processing units for production of </a:t>
            </a:r>
            <a:r>
              <a:rPr lang="en-US" b="1" dirty="0"/>
              <a:t>bio-fuels, </a:t>
            </a:r>
            <a:r>
              <a:rPr lang="en-US" dirty="0"/>
              <a:t>their storage and distribution infrastructure along with loans to entrepreneurs for setting up </a:t>
            </a:r>
            <a:r>
              <a:rPr lang="en-US" b="1" dirty="0"/>
              <a:t>Compressed Bio Gas (CBG)</a:t>
            </a:r>
            <a:r>
              <a:rPr lang="en-US" dirty="0"/>
              <a:t> plants. - </a:t>
            </a:r>
            <a:r>
              <a:rPr lang="en-US" b="1" i="1" dirty="0" err="1"/>
              <a:t>Gobardhan</a:t>
            </a:r>
            <a:r>
              <a:rPr lang="en-US" b="1" i="1" dirty="0"/>
              <a:t> </a:t>
            </a:r>
            <a:r>
              <a:rPr lang="en-US" dirty="0"/>
              <a:t>	</a:t>
            </a:r>
          </a:p>
          <a:p>
            <a:endParaRPr lang="en-IN" dirty="0"/>
          </a:p>
        </p:txBody>
      </p:sp>
      <p:sp>
        <p:nvSpPr>
          <p:cNvPr id="4" name="Footer Placeholder 3"/>
          <p:cNvSpPr>
            <a:spLocks noGrp="1"/>
          </p:cNvSpPr>
          <p:nvPr>
            <p:ph type="ftr" sz="quarter" idx="11"/>
          </p:nvPr>
        </p:nvSpPr>
        <p:spPr/>
        <p:txBody>
          <a:bodyPr/>
          <a:lstStyle/>
          <a:p>
            <a:r>
              <a:rPr lang="en-US"/>
              <a:t>CA. Maheshwar Marathe, CMRS, PUNE</a:t>
            </a:r>
            <a:endParaRPr lang="en-IN"/>
          </a:p>
        </p:txBody>
      </p:sp>
    </p:spTree>
    <p:extLst>
      <p:ext uri="{BB962C8B-B14F-4D97-AF65-F5344CB8AC3E}">
        <p14:creationId xmlns:p14="http://schemas.microsoft.com/office/powerpoint/2010/main" val="339732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9642"/>
            <a:ext cx="10515600" cy="795855"/>
          </a:xfrm>
        </p:spPr>
        <p:txBody>
          <a:bodyPr/>
          <a:lstStyle/>
          <a:p>
            <a:r>
              <a:rPr lang="en-IN" b="1" dirty="0"/>
              <a:t>Ancillary Services </a:t>
            </a:r>
            <a:endParaRPr lang="en-IN" dirty="0"/>
          </a:p>
        </p:txBody>
      </p:sp>
      <p:sp>
        <p:nvSpPr>
          <p:cNvPr id="3" name="Content Placeholder 2"/>
          <p:cNvSpPr>
            <a:spLocks noGrp="1"/>
          </p:cNvSpPr>
          <p:nvPr>
            <p:ph idx="1"/>
          </p:nvPr>
        </p:nvSpPr>
        <p:spPr>
          <a:xfrm>
            <a:off x="838200" y="1047964"/>
            <a:ext cx="10515600" cy="5149547"/>
          </a:xfrm>
        </p:spPr>
        <p:txBody>
          <a:bodyPr>
            <a:normAutofit/>
          </a:bodyPr>
          <a:lstStyle/>
          <a:p>
            <a:pPr algn="just"/>
            <a:r>
              <a:rPr lang="en-US" dirty="0"/>
              <a:t>Loans up to </a:t>
            </a:r>
            <a:r>
              <a:rPr lang="en-US" b="1" dirty="0"/>
              <a:t>₹5 </a:t>
            </a:r>
            <a:r>
              <a:rPr lang="en-US" b="1" dirty="0" err="1"/>
              <a:t>crore</a:t>
            </a:r>
            <a:r>
              <a:rPr lang="en-US" b="1" dirty="0"/>
              <a:t> to co-operative societies </a:t>
            </a:r>
            <a:r>
              <a:rPr lang="en-US" dirty="0"/>
              <a:t>of farmers for </a:t>
            </a:r>
            <a:r>
              <a:rPr lang="en-US" b="1" dirty="0">
                <a:solidFill>
                  <a:srgbClr val="0000FF"/>
                </a:solidFill>
              </a:rPr>
              <a:t>purchase of the produce of members</a:t>
            </a:r>
          </a:p>
          <a:p>
            <a:pPr algn="just"/>
            <a:r>
              <a:rPr lang="en-US" dirty="0"/>
              <a:t>Loans up to </a:t>
            </a:r>
            <a:r>
              <a:rPr lang="en-US" b="1" dirty="0"/>
              <a:t>₹50 crore to Start-ups</a:t>
            </a:r>
            <a:r>
              <a:rPr lang="en-US" dirty="0"/>
              <a:t>, as per definition of </a:t>
            </a:r>
            <a:r>
              <a:rPr lang="en-US" b="1" dirty="0">
                <a:solidFill>
                  <a:srgbClr val="0000FF"/>
                </a:solidFill>
              </a:rPr>
              <a:t>Ministry of Commerce (DPIIT)</a:t>
            </a:r>
            <a:r>
              <a:rPr lang="en-US" dirty="0"/>
              <a:t>, that are engaged in agriculture and allied services. </a:t>
            </a:r>
          </a:p>
          <a:p>
            <a:pPr algn="just"/>
            <a:r>
              <a:rPr lang="en-US" dirty="0"/>
              <a:t>Loans for </a:t>
            </a:r>
            <a:r>
              <a:rPr lang="en-US" b="1" dirty="0"/>
              <a:t>Food and Agro-processing </a:t>
            </a:r>
            <a:r>
              <a:rPr lang="en-US" dirty="0"/>
              <a:t>up to an aggregate sanctioned limit of </a:t>
            </a:r>
            <a:r>
              <a:rPr lang="en-US" b="1" dirty="0">
                <a:solidFill>
                  <a:srgbClr val="0000FF"/>
                </a:solidFill>
              </a:rPr>
              <a:t>₹100 </a:t>
            </a:r>
            <a:r>
              <a:rPr lang="en-US" b="1" dirty="0" err="1">
                <a:solidFill>
                  <a:srgbClr val="0000FF"/>
                </a:solidFill>
              </a:rPr>
              <a:t>crore</a:t>
            </a:r>
            <a:r>
              <a:rPr lang="en-US" b="1" dirty="0">
                <a:solidFill>
                  <a:srgbClr val="0000FF"/>
                </a:solidFill>
              </a:rPr>
              <a:t> </a:t>
            </a:r>
            <a:r>
              <a:rPr lang="en-US" dirty="0"/>
              <a:t>per borrower from the banking system. </a:t>
            </a:r>
          </a:p>
          <a:p>
            <a:pPr algn="just"/>
            <a:r>
              <a:rPr lang="en-US" dirty="0"/>
              <a:t>Outstanding deposits under </a:t>
            </a:r>
            <a:r>
              <a:rPr lang="en-US" b="1" dirty="0"/>
              <a:t>RIDF </a:t>
            </a:r>
            <a:r>
              <a:rPr lang="en-US" dirty="0"/>
              <a:t>and other eligible funds with NABARD on account of priority sector shortfall. </a:t>
            </a:r>
            <a:endParaRPr lang="en-IN" dirty="0"/>
          </a:p>
        </p:txBody>
      </p:sp>
      <p:sp>
        <p:nvSpPr>
          <p:cNvPr id="4" name="Footer Placeholder 3"/>
          <p:cNvSpPr>
            <a:spLocks noGrp="1"/>
          </p:cNvSpPr>
          <p:nvPr>
            <p:ph type="ftr" sz="quarter" idx="11"/>
          </p:nvPr>
        </p:nvSpPr>
        <p:spPr/>
        <p:txBody>
          <a:bodyPr/>
          <a:lstStyle/>
          <a:p>
            <a:r>
              <a:rPr lang="en-US"/>
              <a:t>CA. Maheshwar Marathe, CMRS, PUNE</a:t>
            </a:r>
            <a:endParaRPr lang="en-IN"/>
          </a:p>
        </p:txBody>
      </p:sp>
    </p:spTree>
    <p:extLst>
      <p:ext uri="{BB962C8B-B14F-4D97-AF65-F5344CB8AC3E}">
        <p14:creationId xmlns:p14="http://schemas.microsoft.com/office/powerpoint/2010/main" val="331665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Lending by banks to NBFCs and MFIs for on-lending in agriculture </a:t>
            </a:r>
            <a:endParaRPr lang="en-IN" dirty="0"/>
          </a:p>
        </p:txBody>
      </p:sp>
      <p:sp>
        <p:nvSpPr>
          <p:cNvPr id="3" name="Content Placeholder 2"/>
          <p:cNvSpPr>
            <a:spLocks noGrp="1"/>
          </p:cNvSpPr>
          <p:nvPr>
            <p:ph idx="1"/>
          </p:nvPr>
        </p:nvSpPr>
        <p:spPr/>
        <p:txBody>
          <a:bodyPr/>
          <a:lstStyle/>
          <a:p>
            <a:pPr algn="just"/>
            <a:r>
              <a:rPr lang="en-US" dirty="0"/>
              <a:t>Bank credit extended to registered </a:t>
            </a:r>
            <a:r>
              <a:rPr lang="en-US" b="1" dirty="0"/>
              <a:t>NBFC-MFIs </a:t>
            </a:r>
            <a:r>
              <a:rPr lang="en-US" dirty="0"/>
              <a:t>and other MFIs (Societies, Trusts etc.) which are members of RBI </a:t>
            </a:r>
            <a:r>
              <a:rPr lang="en-US" dirty="0" err="1"/>
              <a:t>recognised</a:t>
            </a:r>
            <a:r>
              <a:rPr lang="en-US" dirty="0"/>
              <a:t> SRO for the sector, for on-lending to individuals and also to members of SHGs / JLGs will be eligible for </a:t>
            </a:r>
            <a:r>
              <a:rPr lang="en-US" dirty="0" err="1"/>
              <a:t>categorisation</a:t>
            </a:r>
            <a:r>
              <a:rPr lang="en-US" dirty="0"/>
              <a:t> as priority sector advance under respective categories of agriculture </a:t>
            </a:r>
          </a:p>
          <a:p>
            <a:pPr algn="just"/>
            <a:endParaRPr lang="en-US" dirty="0"/>
          </a:p>
          <a:p>
            <a:pPr algn="just"/>
            <a:r>
              <a:rPr lang="en-US" dirty="0"/>
              <a:t>Bank credit to registered NBFCs (other than MFIs) towards on-lending for ‘Term lending’ component under agriculture will be allowed up to </a:t>
            </a:r>
            <a:r>
              <a:rPr lang="en-US" b="1" dirty="0"/>
              <a:t>₹ 10 lakh per borrower </a:t>
            </a:r>
            <a:endParaRPr lang="en-IN" b="1" dirty="0"/>
          </a:p>
        </p:txBody>
      </p:sp>
      <p:sp>
        <p:nvSpPr>
          <p:cNvPr id="4" name="Footer Placeholder 3"/>
          <p:cNvSpPr>
            <a:spLocks noGrp="1"/>
          </p:cNvSpPr>
          <p:nvPr>
            <p:ph type="ftr" sz="quarter" idx="11"/>
          </p:nvPr>
        </p:nvSpPr>
        <p:spPr/>
        <p:txBody>
          <a:bodyPr/>
          <a:lstStyle/>
          <a:p>
            <a:r>
              <a:rPr lang="en-US"/>
              <a:t>CA. Maheshwar Marathe, CMRS, PUNE</a:t>
            </a:r>
            <a:endParaRPr lang="en-IN"/>
          </a:p>
        </p:txBody>
      </p:sp>
    </p:spTree>
    <p:extLst>
      <p:ext uri="{BB962C8B-B14F-4D97-AF65-F5344CB8AC3E}">
        <p14:creationId xmlns:p14="http://schemas.microsoft.com/office/powerpoint/2010/main" val="64409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531" y="143641"/>
            <a:ext cx="11414588" cy="1033160"/>
          </a:xfrm>
        </p:spPr>
        <p:txBody>
          <a:bodyPr>
            <a:noAutofit/>
          </a:bodyPr>
          <a:lstStyle/>
          <a:p>
            <a:r>
              <a:rPr lang="en-IN" b="1" dirty="0" err="1"/>
              <a:t>Kisan</a:t>
            </a:r>
            <a:r>
              <a:rPr lang="en-IN" b="1" dirty="0"/>
              <a:t> Credit Card (KCC) - Interest Subvention Scheme (ISS)</a:t>
            </a:r>
          </a:p>
        </p:txBody>
      </p:sp>
      <p:sp>
        <p:nvSpPr>
          <p:cNvPr id="3" name="Content Placeholder 2"/>
          <p:cNvSpPr>
            <a:spLocks noGrp="1"/>
          </p:cNvSpPr>
          <p:nvPr>
            <p:ph idx="1"/>
          </p:nvPr>
        </p:nvSpPr>
        <p:spPr>
          <a:xfrm>
            <a:off x="838200" y="1356188"/>
            <a:ext cx="10515600" cy="4820775"/>
          </a:xfrm>
        </p:spPr>
        <p:txBody>
          <a:bodyPr>
            <a:normAutofit lnSpcReduction="10000"/>
          </a:bodyPr>
          <a:lstStyle/>
          <a:p>
            <a:r>
              <a:rPr lang="en-US" b="1" dirty="0"/>
              <a:t>Available to </a:t>
            </a:r>
            <a:r>
              <a:rPr lang="en-US" dirty="0"/>
              <a:t>- Short term crop loans and short term loans for Allied Activities (including animal husbandry, dairy, fisheries, bee keeping etc.)</a:t>
            </a:r>
          </a:p>
          <a:p>
            <a:r>
              <a:rPr lang="en-US" b="1" dirty="0"/>
              <a:t>Overall limit </a:t>
            </a:r>
            <a:r>
              <a:rPr lang="en-US" dirty="0"/>
              <a:t>of ₹3 lakh </a:t>
            </a:r>
          </a:p>
          <a:p>
            <a:r>
              <a:rPr lang="en-US" b="1" dirty="0"/>
              <a:t>Period: </a:t>
            </a:r>
            <a:r>
              <a:rPr lang="en-US" dirty="0"/>
              <a:t>IS will be on loan amount from </a:t>
            </a:r>
            <a:r>
              <a:rPr lang="en-US" dirty="0" err="1"/>
              <a:t>drawal</a:t>
            </a:r>
            <a:r>
              <a:rPr lang="en-US" dirty="0"/>
              <a:t> to actual repayment or up to the due date fixed by banks, </a:t>
            </a:r>
            <a:r>
              <a:rPr lang="en-US" dirty="0" err="1"/>
              <a:t>wei</a:t>
            </a:r>
            <a:r>
              <a:rPr lang="en-US" dirty="0"/>
              <a:t> earlier, subject to a max 1 yr.</a:t>
            </a:r>
          </a:p>
          <a:p>
            <a:r>
              <a:rPr lang="en-US" b="1" dirty="0"/>
              <a:t>Quantum: </a:t>
            </a:r>
          </a:p>
          <a:p>
            <a:pPr marL="0" indent="0">
              <a:buNone/>
            </a:pPr>
            <a:r>
              <a:rPr lang="en-US" b="1" dirty="0"/>
              <a:t>	</a:t>
            </a:r>
            <a:r>
              <a:rPr lang="en-US" dirty="0"/>
              <a:t>Lending rate to farmers - </a:t>
            </a:r>
            <a:r>
              <a:rPr lang="en-IN" dirty="0"/>
              <a:t>7% </a:t>
            </a:r>
          </a:p>
          <a:p>
            <a:pPr marL="0" indent="0">
              <a:buNone/>
            </a:pPr>
            <a:r>
              <a:rPr lang="en-IN" dirty="0"/>
              <a:t>	</a:t>
            </a:r>
            <a:r>
              <a:rPr lang="en-US" dirty="0"/>
              <a:t>Rate of Interest Subvention to Lending Institutions - </a:t>
            </a:r>
            <a:r>
              <a:rPr lang="en-IN" dirty="0"/>
              <a:t>1.50%</a:t>
            </a:r>
          </a:p>
          <a:p>
            <a:pPr marL="0" indent="0">
              <a:buNone/>
            </a:pPr>
            <a:r>
              <a:rPr lang="en-IN" dirty="0"/>
              <a:t>	Additional interest subvention of 3% </a:t>
            </a:r>
            <a:r>
              <a:rPr lang="en-IN" b="1" i="1" dirty="0"/>
              <a:t>(prompt repayment 	incentive)-</a:t>
            </a:r>
            <a:endParaRPr lang="en-IN" dirty="0"/>
          </a:p>
        </p:txBody>
      </p:sp>
      <p:sp>
        <p:nvSpPr>
          <p:cNvPr id="4" name="Footer Placeholder 3"/>
          <p:cNvSpPr>
            <a:spLocks noGrp="1"/>
          </p:cNvSpPr>
          <p:nvPr>
            <p:ph type="ftr" sz="quarter" idx="11"/>
          </p:nvPr>
        </p:nvSpPr>
        <p:spPr/>
        <p:txBody>
          <a:bodyPr/>
          <a:lstStyle/>
          <a:p>
            <a:r>
              <a:rPr lang="en-US"/>
              <a:t>CA. Maheshwar Marathe, CMRS, PUNE</a:t>
            </a:r>
            <a:endParaRPr lang="en-IN"/>
          </a:p>
        </p:txBody>
      </p:sp>
    </p:spTree>
    <p:extLst>
      <p:ext uri="{BB962C8B-B14F-4D97-AF65-F5344CB8AC3E}">
        <p14:creationId xmlns:p14="http://schemas.microsoft.com/office/powerpoint/2010/main" val="205978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51338"/>
            <a:ext cx="10515600" cy="5325625"/>
          </a:xfrm>
        </p:spPr>
        <p:txBody>
          <a:bodyPr/>
          <a:lstStyle/>
          <a:p>
            <a:pPr marL="0" indent="0" algn="ctr">
              <a:buNone/>
            </a:pPr>
            <a:r>
              <a:rPr lang="en-IN" sz="4000" dirty="0"/>
              <a:t>Master direction on Priority Sector Lending</a:t>
            </a:r>
          </a:p>
          <a:p>
            <a:pPr marL="0" indent="0" algn="ctr">
              <a:buNone/>
            </a:pPr>
            <a:r>
              <a:rPr lang="en-IN" sz="4000" dirty="0"/>
              <a:t>(updated </a:t>
            </a:r>
            <a:r>
              <a:rPr lang="en-IN" sz="4000" dirty="0" err="1"/>
              <a:t>upto</a:t>
            </a:r>
            <a:r>
              <a:rPr lang="en-IN" sz="4000" dirty="0"/>
              <a:t> 27 JULY 2023)</a:t>
            </a:r>
          </a:p>
          <a:p>
            <a:pPr marL="0" indent="0">
              <a:buNone/>
            </a:pPr>
            <a:endParaRPr lang="en-IN" sz="3200" dirty="0"/>
          </a:p>
          <a:p>
            <a:pPr marL="0" indent="0">
              <a:buNone/>
            </a:pPr>
            <a:r>
              <a:rPr lang="en-IN" sz="3200" dirty="0"/>
              <a:t>TO </a:t>
            </a:r>
            <a:endParaRPr lang="en-IN" sz="4000" dirty="0"/>
          </a:p>
          <a:p>
            <a:r>
              <a:rPr lang="en-US" sz="2800" dirty="0"/>
              <a:t>All Commercial Banks including Regional Rural Banks, </a:t>
            </a:r>
          </a:p>
          <a:p>
            <a:r>
              <a:rPr lang="en-US" sz="2800" dirty="0"/>
              <a:t>Small Finance Banks, Local Area Banks </a:t>
            </a:r>
          </a:p>
          <a:p>
            <a:r>
              <a:rPr lang="en-US" sz="2800" dirty="0"/>
              <a:t>Primary (Urban) Co-operative Banks other than Salary Earners’ Banks</a:t>
            </a:r>
            <a:endParaRPr lang="en-IN" sz="4000" dirty="0"/>
          </a:p>
          <a:p>
            <a:endParaRPr lang="en-IN" dirty="0"/>
          </a:p>
        </p:txBody>
      </p:sp>
      <p:sp>
        <p:nvSpPr>
          <p:cNvPr id="4" name="Footer Placeholder 3"/>
          <p:cNvSpPr>
            <a:spLocks noGrp="1"/>
          </p:cNvSpPr>
          <p:nvPr>
            <p:ph type="ftr" sz="quarter" idx="11"/>
          </p:nvPr>
        </p:nvSpPr>
        <p:spPr/>
        <p:txBody>
          <a:bodyPr/>
          <a:lstStyle/>
          <a:p>
            <a:r>
              <a:rPr lang="en-US"/>
              <a:t>CA. Maheshwar Marathe, CMRS, PUNE</a:t>
            </a:r>
            <a:endParaRPr lang="en-IN"/>
          </a:p>
        </p:txBody>
      </p:sp>
    </p:spTree>
    <p:extLst>
      <p:ext uri="{BB962C8B-B14F-4D97-AF65-F5344CB8AC3E}">
        <p14:creationId xmlns:p14="http://schemas.microsoft.com/office/powerpoint/2010/main" val="2534389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Additional interest subvention of 3% </a:t>
            </a:r>
            <a:r>
              <a:rPr lang="en-IN" b="1" i="1" dirty="0"/>
              <a:t>(prompt repayment incentive-PRI)</a:t>
            </a:r>
            <a:endParaRPr lang="en-IN" b="1" dirty="0"/>
          </a:p>
        </p:txBody>
      </p:sp>
      <p:sp>
        <p:nvSpPr>
          <p:cNvPr id="3" name="Content Placeholder 2"/>
          <p:cNvSpPr>
            <a:spLocks noGrp="1"/>
          </p:cNvSpPr>
          <p:nvPr>
            <p:ph idx="1"/>
          </p:nvPr>
        </p:nvSpPr>
        <p:spPr/>
        <p:txBody>
          <a:bodyPr>
            <a:normAutofit/>
          </a:bodyPr>
          <a:lstStyle/>
          <a:p>
            <a:r>
              <a:rPr lang="en-US" dirty="0"/>
              <a:t>An additional interest subvention of 3% per annum </a:t>
            </a:r>
          </a:p>
          <a:p>
            <a:r>
              <a:rPr lang="en-US" dirty="0"/>
              <a:t>To farmers repaying in time</a:t>
            </a:r>
          </a:p>
          <a:p>
            <a:r>
              <a:rPr lang="en-US" dirty="0"/>
              <a:t>Period - From the date of </a:t>
            </a:r>
            <a:r>
              <a:rPr lang="en-US" b="1" dirty="0"/>
              <a:t>disbursement</a:t>
            </a:r>
            <a:r>
              <a:rPr lang="en-US" dirty="0"/>
              <a:t> to actual date of repayment or due date </a:t>
            </a:r>
            <a:r>
              <a:rPr lang="en-US" b="1" dirty="0" err="1"/>
              <a:t>wei</a:t>
            </a:r>
            <a:r>
              <a:rPr lang="en-US" b="1" dirty="0"/>
              <a:t> earlier</a:t>
            </a:r>
            <a:r>
              <a:rPr lang="en-US" dirty="0"/>
              <a:t>, subject to a </a:t>
            </a:r>
            <a:r>
              <a:rPr lang="en-US" b="1" dirty="0"/>
              <a:t>max 1 year. </a:t>
            </a:r>
          </a:p>
          <a:p>
            <a:r>
              <a:rPr lang="en-US" dirty="0"/>
              <a:t>This implies effective </a:t>
            </a:r>
            <a:r>
              <a:rPr lang="en-US" b="1" dirty="0"/>
              <a:t>RIO of 4% </a:t>
            </a:r>
            <a:r>
              <a:rPr lang="en-US" dirty="0"/>
              <a:t>for those repaying promptly</a:t>
            </a:r>
          </a:p>
          <a:p>
            <a:r>
              <a:rPr lang="en-US" dirty="0"/>
              <a:t>This benefit would not accrue to those farmers who repay their </a:t>
            </a:r>
            <a:r>
              <a:rPr lang="en-US" dirty="0" err="1"/>
              <a:t>agri</a:t>
            </a:r>
            <a:r>
              <a:rPr lang="en-US" dirty="0"/>
              <a:t> loans after one year of availing such loans. </a:t>
            </a:r>
            <a:endParaRPr lang="en-IN" dirty="0"/>
          </a:p>
        </p:txBody>
      </p:sp>
      <p:sp>
        <p:nvSpPr>
          <p:cNvPr id="4" name="Footer Placeholder 3"/>
          <p:cNvSpPr>
            <a:spLocks noGrp="1"/>
          </p:cNvSpPr>
          <p:nvPr>
            <p:ph type="ftr" sz="quarter" idx="11"/>
          </p:nvPr>
        </p:nvSpPr>
        <p:spPr/>
        <p:txBody>
          <a:bodyPr/>
          <a:lstStyle/>
          <a:p>
            <a:r>
              <a:rPr lang="en-US"/>
              <a:t>CA. Maheshwar Marathe, CMRS, PUNE</a:t>
            </a:r>
            <a:endParaRPr lang="en-IN"/>
          </a:p>
        </p:txBody>
      </p:sp>
    </p:spTree>
    <p:extLst>
      <p:ext uri="{BB962C8B-B14F-4D97-AF65-F5344CB8AC3E}">
        <p14:creationId xmlns:p14="http://schemas.microsoft.com/office/powerpoint/2010/main" val="24571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4935"/>
            <a:ext cx="10515600" cy="796659"/>
          </a:xfrm>
        </p:spPr>
        <p:txBody>
          <a:bodyPr>
            <a:normAutofit/>
          </a:bodyPr>
          <a:lstStyle/>
          <a:p>
            <a:pPr marL="0" indent="0"/>
            <a:r>
              <a:rPr lang="en-US" b="1" dirty="0"/>
              <a:t>Total benefit under subvention scheme </a:t>
            </a:r>
            <a:endParaRPr lang="en-IN" b="1" dirty="0"/>
          </a:p>
        </p:txBody>
      </p:sp>
      <p:sp>
        <p:nvSpPr>
          <p:cNvPr id="3" name="Content Placeholder 2"/>
          <p:cNvSpPr>
            <a:spLocks noGrp="1"/>
          </p:cNvSpPr>
          <p:nvPr>
            <p:ph idx="1"/>
          </p:nvPr>
        </p:nvSpPr>
        <p:spPr>
          <a:xfrm>
            <a:off x="838200" y="1160980"/>
            <a:ext cx="10515600" cy="5015983"/>
          </a:xfrm>
        </p:spPr>
        <p:txBody>
          <a:bodyPr>
            <a:normAutofit/>
          </a:bodyPr>
          <a:lstStyle/>
          <a:p>
            <a:pPr algn="just"/>
            <a:r>
              <a:rPr lang="en-US" b="1" dirty="0"/>
              <a:t>Overall limit of ₹3 lakh </a:t>
            </a:r>
            <a:r>
              <a:rPr lang="en-US" dirty="0"/>
              <a:t>per annum subject to a maximum sub-limit of </a:t>
            </a:r>
            <a:r>
              <a:rPr lang="en-US" b="1" dirty="0"/>
              <a:t>₹2 lakh </a:t>
            </a:r>
            <a:r>
              <a:rPr lang="en-US" dirty="0"/>
              <a:t>per farmer involved only in </a:t>
            </a:r>
            <a:r>
              <a:rPr lang="en-US" b="1" dirty="0"/>
              <a:t>allied activities</a:t>
            </a:r>
            <a:r>
              <a:rPr lang="en-US" dirty="0"/>
              <a:t>. </a:t>
            </a:r>
          </a:p>
          <a:p>
            <a:pPr algn="just"/>
            <a:r>
              <a:rPr lang="en-US" b="1" dirty="0"/>
              <a:t>Crop loan component will take priority </a:t>
            </a:r>
            <a:r>
              <a:rPr lang="en-US" dirty="0"/>
              <a:t>and the residual amount will be considered towards allied activities – Max 2lks. </a:t>
            </a:r>
          </a:p>
          <a:p>
            <a:r>
              <a:rPr lang="en-US" b="1" dirty="0"/>
              <a:t>Illustration </a:t>
            </a:r>
          </a:p>
          <a:p>
            <a:pPr marL="0" indent="0">
              <a:buNone/>
            </a:pPr>
            <a:r>
              <a:rPr lang="en-US" b="1" dirty="0"/>
              <a:t>- </a:t>
            </a:r>
            <a:r>
              <a:rPr lang="en-US" dirty="0"/>
              <a:t>Overall KCC limit - ₹3 lakhs </a:t>
            </a:r>
          </a:p>
          <a:p>
            <a:pPr>
              <a:buFontTx/>
              <a:buChar char="-"/>
            </a:pPr>
            <a:r>
              <a:rPr lang="en-US" dirty="0"/>
              <a:t>Limit under Crop loan - ₹0.5 lakh &amp; Sub-limit for allied – ₹2.5 </a:t>
            </a:r>
            <a:r>
              <a:rPr lang="en-US" dirty="0" err="1"/>
              <a:t>lk</a:t>
            </a:r>
            <a:endParaRPr lang="en-US" dirty="0"/>
          </a:p>
          <a:p>
            <a:pPr>
              <a:buFontTx/>
              <a:buChar char="-"/>
            </a:pPr>
            <a:r>
              <a:rPr lang="en-US" dirty="0"/>
              <a:t>Total benefit quantum? </a:t>
            </a:r>
          </a:p>
          <a:p>
            <a:pPr marL="0" indent="0">
              <a:buNone/>
            </a:pPr>
            <a:r>
              <a:rPr lang="en-US" dirty="0"/>
              <a:t>- IS and PRI benefit will be available on overall ₹2.5 lakhs i.e. ₹0.5 lakh - Crop loan + ₹2 lakhs – allied activity. </a:t>
            </a:r>
          </a:p>
          <a:p>
            <a:endParaRPr lang="en-US" dirty="0"/>
          </a:p>
        </p:txBody>
      </p:sp>
      <p:sp>
        <p:nvSpPr>
          <p:cNvPr id="4" name="Footer Placeholder 3"/>
          <p:cNvSpPr>
            <a:spLocks noGrp="1"/>
          </p:cNvSpPr>
          <p:nvPr>
            <p:ph type="ftr" sz="quarter" idx="11"/>
          </p:nvPr>
        </p:nvSpPr>
        <p:spPr/>
        <p:txBody>
          <a:bodyPr/>
          <a:lstStyle/>
          <a:p>
            <a:r>
              <a:rPr lang="en-US"/>
              <a:t>CA. Maheshwar Marathe, CMRS, PUNE</a:t>
            </a:r>
            <a:endParaRPr lang="en-IN"/>
          </a:p>
        </p:txBody>
      </p:sp>
    </p:spTree>
    <p:extLst>
      <p:ext uri="{BB962C8B-B14F-4D97-AF65-F5344CB8AC3E}">
        <p14:creationId xmlns:p14="http://schemas.microsoft.com/office/powerpoint/2010/main" val="258743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7723"/>
            <a:ext cx="10515600" cy="723936"/>
          </a:xfrm>
        </p:spPr>
        <p:txBody>
          <a:bodyPr/>
          <a:lstStyle/>
          <a:p>
            <a:r>
              <a:rPr lang="en-US" b="1" dirty="0"/>
              <a:t>Warehousing and Natural calamity </a:t>
            </a:r>
            <a:endParaRPr lang="en-IN" b="1" dirty="0"/>
          </a:p>
        </p:txBody>
      </p:sp>
      <p:sp>
        <p:nvSpPr>
          <p:cNvPr id="3" name="Content Placeholder 2"/>
          <p:cNvSpPr>
            <a:spLocks noGrp="1"/>
          </p:cNvSpPr>
          <p:nvPr>
            <p:ph idx="1"/>
          </p:nvPr>
        </p:nvSpPr>
        <p:spPr>
          <a:xfrm>
            <a:off x="838200" y="883578"/>
            <a:ext cx="10515600" cy="5293385"/>
          </a:xfrm>
        </p:spPr>
        <p:txBody>
          <a:bodyPr>
            <a:normAutofit/>
          </a:bodyPr>
          <a:lstStyle/>
          <a:p>
            <a:pPr algn="just"/>
            <a:r>
              <a:rPr lang="en-US" dirty="0"/>
              <a:t>To discourage distress sale by farmers ISS under KCC will be available to SMFs for a further period of </a:t>
            </a:r>
            <a:r>
              <a:rPr lang="en-US" b="1" dirty="0" err="1"/>
              <a:t>upto</a:t>
            </a:r>
            <a:r>
              <a:rPr lang="en-US" b="1" dirty="0"/>
              <a:t> 6 months </a:t>
            </a:r>
            <a:r>
              <a:rPr lang="en-US" dirty="0"/>
              <a:t>post the harvest of the crop against negotiable </a:t>
            </a:r>
            <a:r>
              <a:rPr lang="en-US" b="1" dirty="0"/>
              <a:t>warehouse receipts (NWR)</a:t>
            </a:r>
          </a:p>
          <a:p>
            <a:pPr algn="just"/>
            <a:r>
              <a:rPr lang="en-US" dirty="0"/>
              <a:t>In </a:t>
            </a:r>
            <a:r>
              <a:rPr lang="en-US" b="1" dirty="0"/>
              <a:t>natural calamities</a:t>
            </a:r>
            <a:r>
              <a:rPr lang="en-US" dirty="0"/>
              <a:t>, ISS for that year will be made available to banks for the </a:t>
            </a:r>
            <a:r>
              <a:rPr lang="en-US" b="1" dirty="0"/>
              <a:t>first year </a:t>
            </a:r>
            <a:r>
              <a:rPr lang="en-US" dirty="0"/>
              <a:t>on the restructured loan amount. </a:t>
            </a:r>
          </a:p>
          <a:p>
            <a:pPr algn="just"/>
            <a:r>
              <a:rPr lang="en-US" dirty="0"/>
              <a:t>Such restructured loans will attract </a:t>
            </a:r>
            <a:r>
              <a:rPr lang="en-US" b="1" dirty="0"/>
              <a:t>normal rate of interest </a:t>
            </a:r>
            <a:r>
              <a:rPr lang="en-US" dirty="0"/>
              <a:t>from the </a:t>
            </a:r>
            <a:r>
              <a:rPr lang="en-US" b="1" dirty="0"/>
              <a:t>second year onwards.</a:t>
            </a:r>
          </a:p>
          <a:p>
            <a:pPr algn="just"/>
            <a:r>
              <a:rPr lang="en-US" dirty="0"/>
              <a:t>In </a:t>
            </a:r>
            <a:r>
              <a:rPr lang="en-US" b="1" dirty="0"/>
              <a:t>Severe Natural Calamities</a:t>
            </a:r>
            <a:r>
              <a:rPr lang="en-US" dirty="0"/>
              <a:t>, ISS + PRI for will be available to banks for first 3 </a:t>
            </a:r>
            <a:r>
              <a:rPr lang="en-US" dirty="0" err="1"/>
              <a:t>yrs</a:t>
            </a:r>
            <a:r>
              <a:rPr lang="en-US" dirty="0"/>
              <a:t>/entire period (max of 5 </a:t>
            </a:r>
            <a:r>
              <a:rPr lang="en-US" dirty="0" err="1"/>
              <a:t>yrs</a:t>
            </a:r>
            <a:r>
              <a:rPr lang="en-US" dirty="0"/>
              <a:t>) on the restructured amount.</a:t>
            </a:r>
          </a:p>
          <a:p>
            <a:pPr algn="just"/>
            <a:r>
              <a:rPr lang="en-US" dirty="0"/>
              <a:t>For hassle-free benefits, </a:t>
            </a:r>
            <a:r>
              <a:rPr lang="en-US" b="1" dirty="0"/>
              <a:t>Aadhar linkage, DBT platform</a:t>
            </a:r>
            <a:r>
              <a:rPr lang="en-US" dirty="0"/>
              <a:t> mandatory. </a:t>
            </a:r>
            <a:endParaRPr lang="en-IN" dirty="0"/>
          </a:p>
        </p:txBody>
      </p:sp>
      <p:sp>
        <p:nvSpPr>
          <p:cNvPr id="4" name="Footer Placeholder 3"/>
          <p:cNvSpPr>
            <a:spLocks noGrp="1"/>
          </p:cNvSpPr>
          <p:nvPr>
            <p:ph type="ftr" sz="quarter" idx="11"/>
          </p:nvPr>
        </p:nvSpPr>
        <p:spPr/>
        <p:txBody>
          <a:bodyPr/>
          <a:lstStyle/>
          <a:p>
            <a:r>
              <a:rPr lang="en-US"/>
              <a:t>CA. Maheshwar Marathe, CMRS, PUNE</a:t>
            </a:r>
            <a:endParaRPr lang="en-IN"/>
          </a:p>
        </p:txBody>
      </p:sp>
    </p:spTree>
    <p:extLst>
      <p:ext uri="{BB962C8B-B14F-4D97-AF65-F5344CB8AC3E}">
        <p14:creationId xmlns:p14="http://schemas.microsoft.com/office/powerpoint/2010/main" val="2218548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70515"/>
          </a:xfrm>
        </p:spPr>
        <p:txBody>
          <a:bodyPr/>
          <a:lstStyle/>
          <a:p>
            <a:r>
              <a:rPr lang="en-US" b="1" dirty="0"/>
              <a:t>Certification</a:t>
            </a:r>
            <a:endParaRPr lang="en-IN" b="1" dirty="0"/>
          </a:p>
        </p:txBody>
      </p:sp>
      <p:sp>
        <p:nvSpPr>
          <p:cNvPr id="3" name="Content Placeholder 2"/>
          <p:cNvSpPr>
            <a:spLocks noGrp="1"/>
          </p:cNvSpPr>
          <p:nvPr>
            <p:ph idx="1"/>
          </p:nvPr>
        </p:nvSpPr>
        <p:spPr>
          <a:xfrm>
            <a:off x="838200" y="1335640"/>
            <a:ext cx="10515600" cy="4841323"/>
          </a:xfrm>
        </p:spPr>
        <p:txBody>
          <a:bodyPr>
            <a:normAutofit/>
          </a:bodyPr>
          <a:lstStyle/>
          <a:p>
            <a:r>
              <a:rPr lang="en-US" b="1" dirty="0"/>
              <a:t>Formats I - </a:t>
            </a:r>
            <a:r>
              <a:rPr lang="en-US" dirty="0"/>
              <a:t>Claim for 1.50% Interest Subvention on Short-term Crop Loans/warehouse receipts/ Loans restructured natural/ severe natural calamities </a:t>
            </a:r>
            <a:r>
              <a:rPr lang="en-US" b="1" dirty="0"/>
              <a:t>(separate claim on each head)</a:t>
            </a:r>
          </a:p>
          <a:p>
            <a:r>
              <a:rPr lang="en-US" b="1" dirty="0"/>
              <a:t>Formats II - </a:t>
            </a:r>
            <a:r>
              <a:rPr lang="en-US" dirty="0"/>
              <a:t>One-time claim for 3% Prompt Repayment Incentive (PRI) for timely repayment of Short-term Crop Loans/Loans restructured due to severe natural calamities </a:t>
            </a:r>
            <a:r>
              <a:rPr lang="en-US" b="1" dirty="0"/>
              <a:t>(separate claim on each head)</a:t>
            </a:r>
            <a:endParaRPr lang="en-US" dirty="0"/>
          </a:p>
          <a:p>
            <a:r>
              <a:rPr lang="en-US" b="1" dirty="0"/>
              <a:t>Formats III - </a:t>
            </a:r>
            <a:r>
              <a:rPr lang="en-US" dirty="0"/>
              <a:t>Claim for 1.50% Interest Subvention on Short-term Loans to farmers for allied activities. </a:t>
            </a:r>
          </a:p>
          <a:p>
            <a:r>
              <a:rPr lang="en-US" b="1" dirty="0"/>
              <a:t>Formats IV - </a:t>
            </a:r>
            <a:r>
              <a:rPr lang="en-US" dirty="0"/>
              <a:t>One - time claim for 3% Prompt Repayment Incentive (PRI) for timely repayment of short-term loans to farmers for allied activities. </a:t>
            </a:r>
            <a:endParaRPr lang="en-IN" dirty="0"/>
          </a:p>
        </p:txBody>
      </p:sp>
      <p:sp>
        <p:nvSpPr>
          <p:cNvPr id="4" name="Footer Placeholder 3"/>
          <p:cNvSpPr>
            <a:spLocks noGrp="1"/>
          </p:cNvSpPr>
          <p:nvPr>
            <p:ph type="ftr" sz="quarter" idx="11"/>
          </p:nvPr>
        </p:nvSpPr>
        <p:spPr/>
        <p:txBody>
          <a:bodyPr/>
          <a:lstStyle/>
          <a:p>
            <a:r>
              <a:rPr lang="en-US"/>
              <a:t>CA. Maheshwar Marathe, CMRS, PUNE</a:t>
            </a:r>
            <a:endParaRPr lang="en-IN"/>
          </a:p>
        </p:txBody>
      </p:sp>
    </p:spTree>
    <p:extLst>
      <p:ext uri="{BB962C8B-B14F-4D97-AF65-F5344CB8AC3E}">
        <p14:creationId xmlns:p14="http://schemas.microsoft.com/office/powerpoint/2010/main" val="425160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662781"/>
          </a:xfrm>
        </p:spPr>
        <p:txBody>
          <a:bodyPr>
            <a:normAutofit fontScale="90000"/>
          </a:bodyPr>
          <a:lstStyle/>
          <a:p>
            <a:r>
              <a:rPr lang="en-US" b="1" dirty="0"/>
              <a:t>Certificate of IS</a:t>
            </a:r>
            <a:endParaRPr lang="en-IN" b="1" dirty="0"/>
          </a:p>
        </p:txBody>
      </p:sp>
      <p:sp>
        <p:nvSpPr>
          <p:cNvPr id="3" name="Content Placeholder 2"/>
          <p:cNvSpPr>
            <a:spLocks noGrp="1"/>
          </p:cNvSpPr>
          <p:nvPr>
            <p:ph idx="1"/>
          </p:nvPr>
        </p:nvSpPr>
        <p:spPr/>
        <p:txBody>
          <a:bodyPr/>
          <a:lstStyle/>
          <a:p>
            <a:endParaRPr lang="en-IN"/>
          </a:p>
        </p:txBody>
      </p:sp>
      <p:sp>
        <p:nvSpPr>
          <p:cNvPr id="4" name="Footer Placeholder 3"/>
          <p:cNvSpPr>
            <a:spLocks noGrp="1"/>
          </p:cNvSpPr>
          <p:nvPr>
            <p:ph type="ftr" sz="quarter" idx="11"/>
          </p:nvPr>
        </p:nvSpPr>
        <p:spPr/>
        <p:txBody>
          <a:bodyPr/>
          <a:lstStyle/>
          <a:p>
            <a:r>
              <a:rPr lang="en-US"/>
              <a:t>CA. Maheshwar Marathe, CMRS, PUNE</a:t>
            </a:r>
            <a:endParaRPr lang="en-IN"/>
          </a:p>
        </p:txBody>
      </p:sp>
      <p:pic>
        <p:nvPicPr>
          <p:cNvPr id="6" name="Picture 5"/>
          <p:cNvPicPr>
            <a:picLocks noChangeAspect="1"/>
          </p:cNvPicPr>
          <p:nvPr/>
        </p:nvPicPr>
        <p:blipFill rotWithShape="1">
          <a:blip r:embed="rId2"/>
          <a:srcRect l="8042" t="18924" r="11325" b="12636"/>
          <a:stretch/>
        </p:blipFill>
        <p:spPr>
          <a:xfrm>
            <a:off x="0" y="717868"/>
            <a:ext cx="12192000" cy="5638482"/>
          </a:xfrm>
          <a:prstGeom prst="rect">
            <a:avLst/>
          </a:prstGeom>
        </p:spPr>
      </p:pic>
    </p:spTree>
    <p:extLst>
      <p:ext uri="{BB962C8B-B14F-4D97-AF65-F5344CB8AC3E}">
        <p14:creationId xmlns:p14="http://schemas.microsoft.com/office/powerpoint/2010/main" val="104717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57500"/>
          </a:xfrm>
        </p:spPr>
        <p:txBody>
          <a:bodyPr/>
          <a:lstStyle/>
          <a:p>
            <a:r>
              <a:rPr lang="en-US" b="1" dirty="0"/>
              <a:t>Common mistakes in certification</a:t>
            </a:r>
            <a:endParaRPr lang="en-IN" b="1" dirty="0"/>
          </a:p>
        </p:txBody>
      </p:sp>
      <p:sp>
        <p:nvSpPr>
          <p:cNvPr id="3" name="Content Placeholder 2"/>
          <p:cNvSpPr>
            <a:spLocks noGrp="1"/>
          </p:cNvSpPr>
          <p:nvPr>
            <p:ph idx="1"/>
          </p:nvPr>
        </p:nvSpPr>
        <p:spPr>
          <a:xfrm>
            <a:off x="838200" y="1582220"/>
            <a:ext cx="10515600" cy="4594743"/>
          </a:xfrm>
        </p:spPr>
        <p:txBody>
          <a:bodyPr/>
          <a:lstStyle/>
          <a:p>
            <a:r>
              <a:rPr lang="en-US" dirty="0"/>
              <a:t>Verification of eligible borrowers list for period of subversion – clerical mistakes, mistakes in Excel formulas etc.</a:t>
            </a:r>
          </a:p>
          <a:p>
            <a:endParaRPr lang="en-US" dirty="0"/>
          </a:p>
          <a:p>
            <a:r>
              <a:rPr lang="en-US" dirty="0"/>
              <a:t>Date of repayment </a:t>
            </a:r>
            <a:r>
              <a:rPr lang="en-US" dirty="0" err="1"/>
              <a:t>Vs</a:t>
            </a:r>
            <a:r>
              <a:rPr lang="en-US" dirty="0"/>
              <a:t> due date </a:t>
            </a:r>
            <a:r>
              <a:rPr lang="en-US" dirty="0" err="1"/>
              <a:t>Vs</a:t>
            </a:r>
            <a:r>
              <a:rPr lang="en-US" dirty="0"/>
              <a:t> year end – wrong date, period</a:t>
            </a:r>
            <a:endParaRPr lang="en-IN" dirty="0"/>
          </a:p>
        </p:txBody>
      </p:sp>
      <p:sp>
        <p:nvSpPr>
          <p:cNvPr id="4" name="Footer Placeholder 3"/>
          <p:cNvSpPr>
            <a:spLocks noGrp="1"/>
          </p:cNvSpPr>
          <p:nvPr>
            <p:ph type="ftr" sz="quarter" idx="11"/>
          </p:nvPr>
        </p:nvSpPr>
        <p:spPr/>
        <p:txBody>
          <a:bodyPr/>
          <a:lstStyle/>
          <a:p>
            <a:r>
              <a:rPr lang="en-US"/>
              <a:t>CA. Maheshwar Marathe, CMRS, PUNE</a:t>
            </a:r>
            <a:endParaRPr lang="en-IN"/>
          </a:p>
        </p:txBody>
      </p:sp>
    </p:spTree>
    <p:extLst>
      <p:ext uri="{BB962C8B-B14F-4D97-AF65-F5344CB8AC3E}">
        <p14:creationId xmlns:p14="http://schemas.microsoft.com/office/powerpoint/2010/main" val="369232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617592"/>
          </a:xfrm>
        </p:spPr>
        <p:txBody>
          <a:bodyPr>
            <a:normAutofit fontScale="90000"/>
          </a:bodyPr>
          <a:lstStyle/>
          <a:p>
            <a:r>
              <a:rPr lang="en-US" b="1" dirty="0"/>
              <a:t>FAQ - </a:t>
            </a:r>
            <a:r>
              <a:rPr lang="en-US" b="1" dirty="0" err="1"/>
              <a:t>Agri</a:t>
            </a:r>
            <a:endParaRPr lang="en-IN" b="1" dirty="0"/>
          </a:p>
        </p:txBody>
      </p:sp>
      <p:sp>
        <p:nvSpPr>
          <p:cNvPr id="3" name="Content Placeholder 2"/>
          <p:cNvSpPr>
            <a:spLocks noGrp="1"/>
          </p:cNvSpPr>
          <p:nvPr>
            <p:ph idx="1"/>
          </p:nvPr>
        </p:nvSpPr>
        <p:spPr>
          <a:xfrm>
            <a:off x="499241" y="754117"/>
            <a:ext cx="11230304" cy="5422846"/>
          </a:xfrm>
        </p:spPr>
        <p:txBody>
          <a:bodyPr>
            <a:normAutofit/>
          </a:bodyPr>
          <a:lstStyle/>
          <a:p>
            <a:r>
              <a:rPr lang="en-IN" dirty="0"/>
              <a:t>Any limit on loan to SMF</a:t>
            </a:r>
          </a:p>
          <a:p>
            <a:pPr marL="0" indent="0">
              <a:buNone/>
            </a:pPr>
            <a:r>
              <a:rPr lang="en-IN" b="1" dirty="0"/>
              <a:t>NO (limit is on land holding) </a:t>
            </a:r>
          </a:p>
          <a:p>
            <a:pPr marL="0" indent="0">
              <a:buNone/>
            </a:pPr>
            <a:endParaRPr lang="en-IN" b="1" dirty="0"/>
          </a:p>
          <a:p>
            <a:r>
              <a:rPr lang="en-IN" dirty="0"/>
              <a:t>Loan to landless individuals in allied activities eligible as PLS SMF?</a:t>
            </a:r>
            <a:endParaRPr lang="mr-IN" dirty="0"/>
          </a:p>
          <a:p>
            <a:pPr marL="0" indent="0">
              <a:buNone/>
            </a:pPr>
            <a:r>
              <a:rPr lang="en-IN" sz="2400" b="1" dirty="0"/>
              <a:t>YES – </a:t>
            </a:r>
            <a:r>
              <a:rPr lang="en-IN" sz="2400" b="1" dirty="0" err="1"/>
              <a:t>Upto</a:t>
            </a:r>
            <a:r>
              <a:rPr lang="en-IN" sz="2400" b="1" dirty="0"/>
              <a:t> 2lks</a:t>
            </a:r>
          </a:p>
          <a:p>
            <a:pPr marL="0" indent="0">
              <a:buNone/>
            </a:pPr>
            <a:endParaRPr lang="en-IN" sz="2400" b="1" dirty="0"/>
          </a:p>
          <a:p>
            <a:r>
              <a:rPr lang="en-IN" dirty="0"/>
              <a:t>How to monitor credit cap of ₹100 crore from banking system?</a:t>
            </a:r>
          </a:p>
          <a:p>
            <a:pPr marL="0" indent="0">
              <a:buNone/>
            </a:pPr>
            <a:r>
              <a:rPr lang="en-IN" sz="2400" b="1" dirty="0"/>
              <a:t>Declaration/</a:t>
            </a:r>
            <a:r>
              <a:rPr lang="en-IN" sz="2400" b="1" dirty="0" err="1"/>
              <a:t>Crilc</a:t>
            </a:r>
            <a:r>
              <a:rPr lang="en-IN" sz="2400" b="1" dirty="0"/>
              <a:t>/</a:t>
            </a:r>
            <a:r>
              <a:rPr lang="en-IN" sz="2400" b="1" dirty="0" err="1"/>
              <a:t>cibil</a:t>
            </a:r>
            <a:r>
              <a:rPr lang="en-IN" sz="2400" b="1" dirty="0"/>
              <a:t>/BS</a:t>
            </a:r>
          </a:p>
          <a:p>
            <a:pPr marL="0" indent="0">
              <a:buNone/>
            </a:pPr>
            <a:endParaRPr lang="en-IN" sz="2400" b="1" dirty="0"/>
          </a:p>
          <a:p>
            <a:r>
              <a:rPr lang="en-IN" dirty="0"/>
              <a:t>Limit is </a:t>
            </a:r>
            <a:r>
              <a:rPr lang="en-IN" dirty="0" err="1"/>
              <a:t>borrowerwise</a:t>
            </a:r>
            <a:r>
              <a:rPr lang="en-IN" dirty="0"/>
              <a:t>? </a:t>
            </a:r>
          </a:p>
          <a:p>
            <a:pPr marL="0" indent="0">
              <a:buNone/>
            </a:pPr>
            <a:r>
              <a:rPr lang="en-IN" sz="2400" b="1" dirty="0"/>
              <a:t>NO </a:t>
            </a:r>
            <a:r>
              <a:rPr lang="en-IN" sz="2400" b="1" dirty="0" err="1"/>
              <a:t>facilitywise</a:t>
            </a:r>
            <a:endParaRPr lang="en-IN" sz="2400" b="1" dirty="0"/>
          </a:p>
        </p:txBody>
      </p:sp>
      <p:sp>
        <p:nvSpPr>
          <p:cNvPr id="4" name="Footer Placeholder 3"/>
          <p:cNvSpPr>
            <a:spLocks noGrp="1"/>
          </p:cNvSpPr>
          <p:nvPr>
            <p:ph type="ftr" sz="quarter" idx="11"/>
          </p:nvPr>
        </p:nvSpPr>
        <p:spPr/>
        <p:txBody>
          <a:bodyPr/>
          <a:lstStyle/>
          <a:p>
            <a:r>
              <a:rPr lang="en-US"/>
              <a:t>CA. Maheshwar Marathe, CMRS, PUNE</a:t>
            </a:r>
            <a:endParaRPr lang="en-IN"/>
          </a:p>
        </p:txBody>
      </p:sp>
    </p:spTree>
    <p:extLst>
      <p:ext uri="{BB962C8B-B14F-4D97-AF65-F5344CB8AC3E}">
        <p14:creationId xmlns:p14="http://schemas.microsoft.com/office/powerpoint/2010/main" val="244956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AE9C1-5F2F-D07C-6C32-C512B2CFA016}"/>
              </a:ext>
            </a:extLst>
          </p:cNvPr>
          <p:cNvSpPr>
            <a:spLocks noGrp="1"/>
          </p:cNvSpPr>
          <p:nvPr>
            <p:ph type="title"/>
          </p:nvPr>
        </p:nvSpPr>
        <p:spPr>
          <a:xfrm>
            <a:off x="838200" y="365125"/>
            <a:ext cx="10515600" cy="775247"/>
          </a:xfrm>
        </p:spPr>
        <p:txBody>
          <a:bodyPr/>
          <a:lstStyle/>
          <a:p>
            <a:r>
              <a:rPr lang="en-IN" b="1" dirty="0"/>
              <a:t>FAQ….</a:t>
            </a:r>
          </a:p>
        </p:txBody>
      </p:sp>
      <p:sp>
        <p:nvSpPr>
          <p:cNvPr id="3" name="Content Placeholder 2">
            <a:extLst>
              <a:ext uri="{FF2B5EF4-FFF2-40B4-BE49-F238E27FC236}">
                <a16:creationId xmlns:a16="http://schemas.microsoft.com/office/drawing/2014/main" id="{EB7D584E-A778-01C1-E6CA-9302FBB57526}"/>
              </a:ext>
            </a:extLst>
          </p:cNvPr>
          <p:cNvSpPr>
            <a:spLocks noGrp="1"/>
          </p:cNvSpPr>
          <p:nvPr>
            <p:ph idx="1"/>
          </p:nvPr>
        </p:nvSpPr>
        <p:spPr>
          <a:xfrm>
            <a:off x="838200" y="1366345"/>
            <a:ext cx="10515600" cy="4810618"/>
          </a:xfrm>
        </p:spPr>
        <p:txBody>
          <a:bodyPr/>
          <a:lstStyle/>
          <a:p>
            <a:r>
              <a:rPr lang="en-IN" dirty="0"/>
              <a:t>If more than 100cr, entire exposure out of PSL?</a:t>
            </a:r>
          </a:p>
          <a:p>
            <a:pPr marL="0" indent="0">
              <a:buNone/>
            </a:pPr>
            <a:r>
              <a:rPr lang="en-IN" sz="2400" b="1" dirty="0"/>
              <a:t>YES</a:t>
            </a:r>
          </a:p>
          <a:p>
            <a:pPr marL="0" indent="0">
              <a:buNone/>
            </a:pPr>
            <a:endParaRPr lang="mr-IN" b="1" dirty="0"/>
          </a:p>
          <a:p>
            <a:r>
              <a:rPr lang="en-IN" dirty="0"/>
              <a:t>Loans to transporter eligible under Agri?</a:t>
            </a:r>
            <a:endParaRPr lang="en-IN" b="1" dirty="0"/>
          </a:p>
          <a:p>
            <a:pPr marL="0" indent="0">
              <a:buNone/>
            </a:pPr>
            <a:r>
              <a:rPr lang="en-IN" sz="2400" b="1" dirty="0"/>
              <a:t>YES if used exclusively for food/</a:t>
            </a:r>
            <a:r>
              <a:rPr lang="en-IN" sz="2400" b="1" dirty="0" err="1"/>
              <a:t>agro</a:t>
            </a:r>
            <a:r>
              <a:rPr lang="en-IN" sz="2400" b="1" dirty="0"/>
              <a:t> or is for Own farm produce</a:t>
            </a:r>
          </a:p>
          <a:p>
            <a:pPr marL="0" indent="0">
              <a:buNone/>
            </a:pPr>
            <a:endParaRPr lang="en-IN" sz="2400" b="1" dirty="0"/>
          </a:p>
          <a:p>
            <a:r>
              <a:rPr lang="en-IN" dirty="0"/>
              <a:t>PRI available for NWR or Natural calamity?</a:t>
            </a:r>
          </a:p>
          <a:p>
            <a:pPr marL="0" indent="0">
              <a:buNone/>
            </a:pPr>
            <a:r>
              <a:rPr lang="en-IN" b="1" dirty="0"/>
              <a:t>NO</a:t>
            </a:r>
          </a:p>
          <a:p>
            <a:endParaRPr lang="en-IN" dirty="0"/>
          </a:p>
        </p:txBody>
      </p:sp>
      <p:sp>
        <p:nvSpPr>
          <p:cNvPr id="4" name="Footer Placeholder 3">
            <a:extLst>
              <a:ext uri="{FF2B5EF4-FFF2-40B4-BE49-F238E27FC236}">
                <a16:creationId xmlns:a16="http://schemas.microsoft.com/office/drawing/2014/main" id="{692C3C3C-2DFB-1192-7BCC-2657E94EB297}"/>
              </a:ext>
            </a:extLst>
          </p:cNvPr>
          <p:cNvSpPr>
            <a:spLocks noGrp="1"/>
          </p:cNvSpPr>
          <p:nvPr>
            <p:ph type="ftr" sz="quarter" idx="11"/>
          </p:nvPr>
        </p:nvSpPr>
        <p:spPr/>
        <p:txBody>
          <a:bodyPr/>
          <a:lstStyle/>
          <a:p>
            <a:r>
              <a:rPr lang="en-US"/>
              <a:t>CA. Maheshwar Marathe, CMRS, PUNE</a:t>
            </a:r>
            <a:endParaRPr lang="en-IN"/>
          </a:p>
        </p:txBody>
      </p:sp>
    </p:spTree>
    <p:extLst>
      <p:ext uri="{BB962C8B-B14F-4D97-AF65-F5344CB8AC3E}">
        <p14:creationId xmlns:p14="http://schemas.microsoft.com/office/powerpoint/2010/main" val="24149623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BC8CF-BBAD-07E0-B3DD-A3115A03462E}"/>
              </a:ext>
            </a:extLst>
          </p:cNvPr>
          <p:cNvSpPr>
            <a:spLocks noGrp="1"/>
          </p:cNvSpPr>
          <p:nvPr>
            <p:ph type="title"/>
          </p:nvPr>
        </p:nvSpPr>
        <p:spPr>
          <a:xfrm>
            <a:off x="801414" y="136525"/>
            <a:ext cx="10515600" cy="743716"/>
          </a:xfrm>
        </p:spPr>
        <p:txBody>
          <a:bodyPr/>
          <a:lstStyle/>
          <a:p>
            <a:pPr algn="ctr"/>
            <a:r>
              <a:rPr lang="en-IN" b="1" dirty="0"/>
              <a:t>Agri: PSL Vs IRAC</a:t>
            </a:r>
          </a:p>
        </p:txBody>
      </p:sp>
      <p:sp>
        <p:nvSpPr>
          <p:cNvPr id="3" name="Content Placeholder 2">
            <a:extLst>
              <a:ext uri="{FF2B5EF4-FFF2-40B4-BE49-F238E27FC236}">
                <a16:creationId xmlns:a16="http://schemas.microsoft.com/office/drawing/2014/main" id="{2CE373C9-8390-39BA-4774-609DA0AF5F17}"/>
              </a:ext>
            </a:extLst>
          </p:cNvPr>
          <p:cNvSpPr>
            <a:spLocks noGrp="1"/>
          </p:cNvSpPr>
          <p:nvPr>
            <p:ph idx="1"/>
          </p:nvPr>
        </p:nvSpPr>
        <p:spPr>
          <a:xfrm>
            <a:off x="457200" y="1366345"/>
            <a:ext cx="11456276" cy="4810618"/>
          </a:xfrm>
        </p:spPr>
        <p:txBody>
          <a:bodyPr/>
          <a:lstStyle/>
          <a:p>
            <a:r>
              <a:rPr lang="en-US" dirty="0"/>
              <a:t>Crop season linked asset classification norms – </a:t>
            </a:r>
            <a:r>
              <a:rPr lang="en-US" b="1" dirty="0"/>
              <a:t>Only farm credit eligible</a:t>
            </a:r>
          </a:p>
          <a:p>
            <a:pPr marL="0" indent="0">
              <a:buNone/>
            </a:pPr>
            <a:r>
              <a:rPr lang="en-US" dirty="0"/>
              <a:t>	PSL Para 8.1 and 8.2 VS IRAC Annexure – 2</a:t>
            </a:r>
          </a:p>
          <a:p>
            <a:pPr marL="0" indent="0">
              <a:buNone/>
            </a:pPr>
            <a:endParaRPr lang="en-US" dirty="0"/>
          </a:p>
          <a:p>
            <a:r>
              <a:rPr lang="en-US" dirty="0"/>
              <a:t>Interest subvention</a:t>
            </a:r>
          </a:p>
          <a:p>
            <a:pPr marL="0" indent="0">
              <a:buNone/>
            </a:pPr>
            <a:r>
              <a:rPr lang="en-US" dirty="0"/>
              <a:t>	Only STL, Crop + Ancillary, Max loan cap </a:t>
            </a:r>
          </a:p>
          <a:p>
            <a:endParaRPr lang="en-US" dirty="0"/>
          </a:p>
          <a:p>
            <a:endParaRPr lang="en-IN" dirty="0"/>
          </a:p>
        </p:txBody>
      </p:sp>
      <p:sp>
        <p:nvSpPr>
          <p:cNvPr id="4" name="Footer Placeholder 3">
            <a:extLst>
              <a:ext uri="{FF2B5EF4-FFF2-40B4-BE49-F238E27FC236}">
                <a16:creationId xmlns:a16="http://schemas.microsoft.com/office/drawing/2014/main" id="{FA05F433-4C5D-161A-979D-86CE93D0B809}"/>
              </a:ext>
            </a:extLst>
          </p:cNvPr>
          <p:cNvSpPr>
            <a:spLocks noGrp="1"/>
          </p:cNvSpPr>
          <p:nvPr>
            <p:ph type="ftr" sz="quarter" idx="11"/>
          </p:nvPr>
        </p:nvSpPr>
        <p:spPr/>
        <p:txBody>
          <a:bodyPr/>
          <a:lstStyle/>
          <a:p>
            <a:r>
              <a:rPr lang="en-US"/>
              <a:t>CA. Maheshwar Marathe, CMRS, PUNE</a:t>
            </a:r>
            <a:endParaRPr lang="en-IN"/>
          </a:p>
        </p:txBody>
      </p:sp>
    </p:spTree>
    <p:extLst>
      <p:ext uri="{BB962C8B-B14F-4D97-AF65-F5344CB8AC3E}">
        <p14:creationId xmlns:p14="http://schemas.microsoft.com/office/powerpoint/2010/main" val="21700796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IN" sz="8800" dirty="0"/>
          </a:p>
          <a:p>
            <a:pPr marL="0" indent="0" algn="ctr">
              <a:buNone/>
            </a:pPr>
            <a:r>
              <a:rPr lang="en-IN" sz="8800" b="1" dirty="0"/>
              <a:t>Housing Finance </a:t>
            </a:r>
            <a:endParaRPr lang="en-IN" dirty="0"/>
          </a:p>
        </p:txBody>
      </p:sp>
      <p:sp>
        <p:nvSpPr>
          <p:cNvPr id="4" name="Footer Placeholder 3"/>
          <p:cNvSpPr>
            <a:spLocks noGrp="1"/>
          </p:cNvSpPr>
          <p:nvPr>
            <p:ph type="ftr" sz="quarter" idx="11"/>
          </p:nvPr>
        </p:nvSpPr>
        <p:spPr/>
        <p:txBody>
          <a:bodyPr/>
          <a:lstStyle/>
          <a:p>
            <a:r>
              <a:rPr lang="en-US"/>
              <a:t>CA. Maheshwar Marathe, CMRS, PUNE</a:t>
            </a:r>
            <a:endParaRPr lang="en-IN"/>
          </a:p>
        </p:txBody>
      </p:sp>
    </p:spTree>
    <p:extLst>
      <p:ext uri="{BB962C8B-B14F-4D97-AF65-F5344CB8AC3E}">
        <p14:creationId xmlns:p14="http://schemas.microsoft.com/office/powerpoint/2010/main" val="1920017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66" y="77104"/>
            <a:ext cx="10515600" cy="801403"/>
          </a:xfrm>
        </p:spPr>
        <p:txBody>
          <a:bodyPr/>
          <a:lstStyle/>
          <a:p>
            <a:r>
              <a:rPr lang="en-US" b="1" dirty="0"/>
              <a:t>What is Priority? </a:t>
            </a:r>
            <a:endParaRPr lang="en-IN" b="1" dirty="0"/>
          </a:p>
        </p:txBody>
      </p:sp>
      <p:sp>
        <p:nvSpPr>
          <p:cNvPr id="3" name="Content Placeholder 2"/>
          <p:cNvSpPr>
            <a:spLocks noGrp="1"/>
          </p:cNvSpPr>
          <p:nvPr>
            <p:ph idx="1"/>
          </p:nvPr>
        </p:nvSpPr>
        <p:spPr>
          <a:xfrm>
            <a:off x="144647" y="930223"/>
            <a:ext cx="3544484" cy="4671791"/>
          </a:xfrm>
        </p:spPr>
        <p:txBody>
          <a:bodyPr>
            <a:noAutofit/>
          </a:bodyPr>
          <a:lstStyle/>
          <a:p>
            <a:pPr marL="0" indent="0">
              <a:buNone/>
            </a:pPr>
            <a:r>
              <a:rPr lang="en-IN" dirty="0"/>
              <a:t>i. Agriculture </a:t>
            </a:r>
          </a:p>
          <a:p>
            <a:pPr marL="0" indent="0">
              <a:buNone/>
            </a:pPr>
            <a:r>
              <a:rPr lang="en-US" dirty="0"/>
              <a:t>ii. Micro, Small and Medium Enterprises </a:t>
            </a:r>
          </a:p>
          <a:p>
            <a:pPr marL="0" indent="0">
              <a:buNone/>
            </a:pPr>
            <a:r>
              <a:rPr lang="en-IN" dirty="0"/>
              <a:t>iii. Export Credit </a:t>
            </a:r>
          </a:p>
          <a:p>
            <a:pPr marL="0" indent="0">
              <a:buNone/>
            </a:pPr>
            <a:r>
              <a:rPr lang="en-IN" dirty="0"/>
              <a:t>iv. Education </a:t>
            </a:r>
          </a:p>
          <a:p>
            <a:pPr marL="0" indent="0">
              <a:buNone/>
            </a:pPr>
            <a:r>
              <a:rPr lang="en-IN" dirty="0"/>
              <a:t>v. Housing </a:t>
            </a:r>
          </a:p>
          <a:p>
            <a:pPr marL="0" indent="0">
              <a:buNone/>
            </a:pPr>
            <a:r>
              <a:rPr lang="en-IN" dirty="0"/>
              <a:t>vi. Social Infrastructure </a:t>
            </a:r>
          </a:p>
          <a:p>
            <a:pPr marL="0" indent="0">
              <a:buNone/>
            </a:pPr>
            <a:r>
              <a:rPr lang="en-IN" dirty="0"/>
              <a:t>vii. Renewable Energy </a:t>
            </a:r>
          </a:p>
          <a:p>
            <a:pPr marL="0" indent="0">
              <a:buNone/>
            </a:pPr>
            <a:r>
              <a:rPr lang="en-IN" dirty="0"/>
              <a:t>viii. Others </a:t>
            </a:r>
          </a:p>
        </p:txBody>
      </p:sp>
      <p:sp>
        <p:nvSpPr>
          <p:cNvPr id="4" name="Footer Placeholder 3"/>
          <p:cNvSpPr>
            <a:spLocks noGrp="1"/>
          </p:cNvSpPr>
          <p:nvPr>
            <p:ph type="ftr" sz="quarter" idx="11"/>
          </p:nvPr>
        </p:nvSpPr>
        <p:spPr/>
        <p:txBody>
          <a:bodyPr/>
          <a:lstStyle/>
          <a:p>
            <a:r>
              <a:rPr lang="en-US"/>
              <a:t>CA. Maheshwar Marathe, CMRS, PUNE</a:t>
            </a:r>
            <a:endParaRPr lang="en-IN"/>
          </a:p>
        </p:txBody>
      </p:sp>
      <p:pic>
        <p:nvPicPr>
          <p:cNvPr id="1026" name="Picture 2" descr="Image result for agriculture">
            <a:extLst>
              <a:ext uri="{FF2B5EF4-FFF2-40B4-BE49-F238E27FC236}">
                <a16:creationId xmlns:a16="http://schemas.microsoft.com/office/drawing/2014/main" id="{F94BEE84-C143-D9C1-CA7B-84179D4CBD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2438" y="83773"/>
            <a:ext cx="3563196" cy="23629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msme">
            <a:extLst>
              <a:ext uri="{FF2B5EF4-FFF2-40B4-BE49-F238E27FC236}">
                <a16:creationId xmlns:a16="http://schemas.microsoft.com/office/drawing/2014/main" id="{646625EC-0EA3-E0DE-EC07-FDDBA00D2A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519" y="83773"/>
            <a:ext cx="2955660" cy="236319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awas yojana">
            <a:extLst>
              <a:ext uri="{FF2B5EF4-FFF2-40B4-BE49-F238E27FC236}">
                <a16:creationId xmlns:a16="http://schemas.microsoft.com/office/drawing/2014/main" id="{8556FA70-47FE-2258-E052-8E7A22FBCF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7905" y="4902129"/>
            <a:ext cx="3194589" cy="195587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export">
            <a:extLst>
              <a:ext uri="{FF2B5EF4-FFF2-40B4-BE49-F238E27FC236}">
                <a16:creationId xmlns:a16="http://schemas.microsoft.com/office/drawing/2014/main" id="{3FF3A764-6B32-D8F8-AF1A-42741F011B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16303" y="2441715"/>
            <a:ext cx="3549332" cy="250354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education">
            <a:extLst>
              <a:ext uri="{FF2B5EF4-FFF2-40B4-BE49-F238E27FC236}">
                <a16:creationId xmlns:a16="http://schemas.microsoft.com/office/drawing/2014/main" id="{043D2D11-0D50-8AC6-49F7-0B1445B639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61391" y="4940241"/>
            <a:ext cx="2810902" cy="194600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reneuable energy">
            <a:extLst>
              <a:ext uri="{FF2B5EF4-FFF2-40B4-BE49-F238E27FC236}">
                <a16:creationId xmlns:a16="http://schemas.microsoft.com/office/drawing/2014/main" id="{5A769BEA-05A8-5964-2087-AED62AA3D9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1635" y="2427708"/>
            <a:ext cx="3675892" cy="2512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32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3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3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3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8546"/>
            <a:ext cx="10515600" cy="801403"/>
          </a:xfrm>
        </p:spPr>
        <p:txBody>
          <a:bodyPr/>
          <a:lstStyle/>
          <a:p>
            <a:r>
              <a:rPr lang="en-US" b="1" dirty="0"/>
              <a:t>Housing - Priority</a:t>
            </a:r>
            <a:endParaRPr lang="en-IN" b="1" dirty="0"/>
          </a:p>
        </p:txBody>
      </p:sp>
      <p:sp>
        <p:nvSpPr>
          <p:cNvPr id="3" name="Content Placeholder 2"/>
          <p:cNvSpPr>
            <a:spLocks noGrp="1"/>
          </p:cNvSpPr>
          <p:nvPr>
            <p:ph idx="1"/>
          </p:nvPr>
        </p:nvSpPr>
        <p:spPr>
          <a:xfrm>
            <a:off x="653694" y="1037690"/>
            <a:ext cx="10884613" cy="5139273"/>
          </a:xfrm>
        </p:spPr>
        <p:txBody>
          <a:bodyPr>
            <a:normAutofit/>
          </a:bodyPr>
          <a:lstStyle/>
          <a:p>
            <a:r>
              <a:rPr lang="en-US" dirty="0"/>
              <a:t>Loans to individuals up to ₹35 lakh in metro (population &gt; 10 </a:t>
            </a:r>
            <a:r>
              <a:rPr lang="en-US" dirty="0" err="1"/>
              <a:t>lk</a:t>
            </a:r>
            <a:r>
              <a:rPr lang="en-US" dirty="0"/>
              <a:t>) [Cost not more than 45 </a:t>
            </a:r>
            <a:r>
              <a:rPr lang="en-US" dirty="0" err="1"/>
              <a:t>lks</a:t>
            </a:r>
            <a:r>
              <a:rPr lang="en-US" dirty="0"/>
              <a:t>] </a:t>
            </a:r>
          </a:p>
          <a:p>
            <a:r>
              <a:rPr lang="en-US" dirty="0"/>
              <a:t>₹25 lakh in other </a:t>
            </a:r>
            <a:r>
              <a:rPr lang="en-US" dirty="0" err="1"/>
              <a:t>centres</a:t>
            </a:r>
            <a:r>
              <a:rPr lang="en-US" dirty="0"/>
              <a:t> for purchase/construction of a dwelling unit per family [Cost not more than 30 </a:t>
            </a:r>
            <a:r>
              <a:rPr lang="en-US" dirty="0" err="1"/>
              <a:t>lks</a:t>
            </a:r>
            <a:r>
              <a:rPr lang="en-US" dirty="0"/>
              <a:t>]</a:t>
            </a:r>
          </a:p>
          <a:p>
            <a:r>
              <a:rPr lang="en-US" sz="2800" dirty="0"/>
              <a:t>Housing</a:t>
            </a:r>
            <a:r>
              <a:rPr lang="en-US" dirty="0"/>
              <a:t> </a:t>
            </a:r>
            <a:r>
              <a:rPr lang="en-US" sz="2800" dirty="0"/>
              <a:t>loans to own employees not priority</a:t>
            </a:r>
          </a:p>
          <a:p>
            <a:r>
              <a:rPr lang="en-US" sz="2800" dirty="0"/>
              <a:t>Loans up to ₹10 lakh in metro, up to ₹6 lakh in other for repairs</a:t>
            </a:r>
          </a:p>
          <a:p>
            <a:r>
              <a:rPr lang="en-US" sz="2800" dirty="0"/>
              <a:t>SRA, Affordable – carpet not more than 60 </a:t>
            </a:r>
            <a:r>
              <a:rPr lang="en-US" sz="2800" dirty="0" err="1"/>
              <a:t>sqmtrs</a:t>
            </a:r>
            <a:r>
              <a:rPr lang="en-US" sz="2800" dirty="0"/>
              <a:t> </a:t>
            </a:r>
          </a:p>
          <a:p>
            <a:r>
              <a:rPr lang="en-US" sz="2800" dirty="0"/>
              <a:t>Loans to HFCs for on-lending, up to ₹20 lakh for individual borrowers</a:t>
            </a:r>
          </a:p>
          <a:p>
            <a:r>
              <a:rPr lang="en-US" sz="2800" dirty="0"/>
              <a:t>Outstanding deposits with NHB on account of priority sector shortfall.</a:t>
            </a:r>
          </a:p>
        </p:txBody>
      </p:sp>
      <p:sp>
        <p:nvSpPr>
          <p:cNvPr id="4" name="Footer Placeholder 3"/>
          <p:cNvSpPr>
            <a:spLocks noGrp="1"/>
          </p:cNvSpPr>
          <p:nvPr>
            <p:ph type="ftr" sz="quarter" idx="11"/>
          </p:nvPr>
        </p:nvSpPr>
        <p:spPr/>
        <p:txBody>
          <a:bodyPr/>
          <a:lstStyle/>
          <a:p>
            <a:r>
              <a:rPr lang="en-US"/>
              <a:t>CA. Maheshwar Marathe, CMRS, PUNE</a:t>
            </a:r>
            <a:endParaRPr lang="en-IN"/>
          </a:p>
        </p:txBody>
      </p:sp>
    </p:spTree>
    <p:extLst>
      <p:ext uri="{BB962C8B-B14F-4D97-AF65-F5344CB8AC3E}">
        <p14:creationId xmlns:p14="http://schemas.microsoft.com/office/powerpoint/2010/main" val="176665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qualifies?</a:t>
            </a:r>
            <a:endParaRPr lang="en-IN" b="1" dirty="0"/>
          </a:p>
        </p:txBody>
      </p:sp>
      <p:sp>
        <p:nvSpPr>
          <p:cNvPr id="3" name="Content Placeholder 2"/>
          <p:cNvSpPr>
            <a:spLocks noGrp="1"/>
          </p:cNvSpPr>
          <p:nvPr>
            <p:ph idx="1"/>
          </p:nvPr>
        </p:nvSpPr>
        <p:spPr/>
        <p:txBody>
          <a:bodyPr>
            <a:normAutofit/>
          </a:bodyPr>
          <a:lstStyle/>
          <a:p>
            <a:pPr algn="just"/>
            <a:r>
              <a:rPr lang="en-IN" b="1" dirty="0"/>
              <a:t>Acquisition Of Land - </a:t>
            </a:r>
            <a:r>
              <a:rPr lang="en-US" dirty="0"/>
              <a:t>Bank finance can be granted only for purchase of a plot, </a:t>
            </a:r>
            <a:r>
              <a:rPr lang="en-US" b="1" dirty="0"/>
              <a:t>provided a declaration is obtained </a:t>
            </a:r>
            <a:r>
              <a:rPr lang="en-US" dirty="0"/>
              <a:t>from the borrower that he intends to construct a house on the said plot, with the help of bank finance or otherwise, within such period as may be laid down by the banks themselves. </a:t>
            </a:r>
          </a:p>
          <a:p>
            <a:pPr marL="0" indent="0" algn="just">
              <a:buNone/>
            </a:pPr>
            <a:endParaRPr lang="en-US" dirty="0"/>
          </a:p>
          <a:p>
            <a:pPr algn="just"/>
            <a:r>
              <a:rPr lang="en-IN" b="1" dirty="0"/>
              <a:t>Upfront  disbursal/80:20 </a:t>
            </a:r>
            <a:r>
              <a:rPr lang="en-IN" dirty="0"/>
              <a:t>- </a:t>
            </a:r>
            <a:r>
              <a:rPr lang="en-US" dirty="0"/>
              <a:t>Disbursal of housing loans sanctioned to individuals should be closely linked to the stages of construction of the housing project and upfront disbursal </a:t>
            </a:r>
            <a:r>
              <a:rPr lang="en-US" b="1" dirty="0"/>
              <a:t>should not be made </a:t>
            </a:r>
            <a:r>
              <a:rPr lang="en-US" dirty="0"/>
              <a:t>in cases of incomplete/under-construction/green field housing projects </a:t>
            </a:r>
          </a:p>
          <a:p>
            <a:pPr marL="0" indent="0" algn="just">
              <a:buNone/>
            </a:pPr>
            <a:endParaRPr lang="en-IN" dirty="0"/>
          </a:p>
        </p:txBody>
      </p:sp>
      <p:sp>
        <p:nvSpPr>
          <p:cNvPr id="4" name="Footer Placeholder 3"/>
          <p:cNvSpPr>
            <a:spLocks noGrp="1"/>
          </p:cNvSpPr>
          <p:nvPr>
            <p:ph type="ftr" sz="quarter" idx="11"/>
          </p:nvPr>
        </p:nvSpPr>
        <p:spPr/>
        <p:txBody>
          <a:bodyPr/>
          <a:lstStyle/>
          <a:p>
            <a:r>
              <a:rPr lang="en-US"/>
              <a:t>CA. Maheshwar Marathe, CMRS, PUNE</a:t>
            </a:r>
            <a:endParaRPr lang="en-IN"/>
          </a:p>
        </p:txBody>
      </p:sp>
    </p:spTree>
    <p:extLst>
      <p:ext uri="{BB962C8B-B14F-4D97-AF65-F5344CB8AC3E}">
        <p14:creationId xmlns:p14="http://schemas.microsoft.com/office/powerpoint/2010/main" val="411909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Loan to Value (LTV) and Risk Weights (RWs) prescribed </a:t>
            </a:r>
            <a:endParaRPr lang="en-IN" dirty="0"/>
          </a:p>
        </p:txBody>
      </p:sp>
      <p:sp>
        <p:nvSpPr>
          <p:cNvPr id="3" name="Content Placeholder 2"/>
          <p:cNvSpPr>
            <a:spLocks noGrp="1"/>
          </p:cNvSpPr>
          <p:nvPr>
            <p:ph idx="1"/>
          </p:nvPr>
        </p:nvSpPr>
        <p:spPr/>
        <p:txBody>
          <a:bodyPr/>
          <a:lstStyle/>
          <a:p>
            <a:endParaRPr lang="en-IN"/>
          </a:p>
        </p:txBody>
      </p:sp>
      <p:sp>
        <p:nvSpPr>
          <p:cNvPr id="4" name="Footer Placeholder 3"/>
          <p:cNvSpPr>
            <a:spLocks noGrp="1"/>
          </p:cNvSpPr>
          <p:nvPr>
            <p:ph type="ftr" sz="quarter" idx="11"/>
          </p:nvPr>
        </p:nvSpPr>
        <p:spPr/>
        <p:txBody>
          <a:bodyPr/>
          <a:lstStyle/>
          <a:p>
            <a:r>
              <a:rPr lang="en-US"/>
              <a:t>CA. Maheshwar Marathe, CMRS, PUNE</a:t>
            </a:r>
            <a:endParaRPr lang="en-IN"/>
          </a:p>
        </p:txBody>
      </p:sp>
      <p:grpSp>
        <p:nvGrpSpPr>
          <p:cNvPr id="6" name="Group 4"/>
          <p:cNvGrpSpPr>
            <a:grpSpLocks noChangeAspect="1"/>
          </p:cNvGrpSpPr>
          <p:nvPr/>
        </p:nvGrpSpPr>
        <p:grpSpPr bwMode="auto">
          <a:xfrm>
            <a:off x="943287" y="1931988"/>
            <a:ext cx="10567468" cy="4047572"/>
            <a:chOff x="1380" y="1217"/>
            <a:chExt cx="4924" cy="1886"/>
          </a:xfrm>
        </p:grpSpPr>
        <p:sp>
          <p:nvSpPr>
            <p:cNvPr id="7" name="AutoShape 3"/>
            <p:cNvSpPr>
              <a:spLocks noChangeAspect="1" noChangeArrowheads="1" noTextEdit="1"/>
            </p:cNvSpPr>
            <p:nvPr/>
          </p:nvSpPr>
          <p:spPr bwMode="auto">
            <a:xfrm>
              <a:off x="1380" y="1217"/>
              <a:ext cx="4920" cy="1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pic>
          <p:nvPicPr>
            <p:cNvPr id="102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b="25035"/>
            <a:stretch/>
          </p:blipFill>
          <p:spPr bwMode="auto">
            <a:xfrm>
              <a:off x="1380" y="1217"/>
              <a:ext cx="4924" cy="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517745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Export Credit </a:t>
            </a:r>
            <a:endParaRPr lang="en-IN" dirty="0"/>
          </a:p>
        </p:txBody>
      </p:sp>
      <p:sp>
        <p:nvSpPr>
          <p:cNvPr id="3" name="Content Placeholder 2"/>
          <p:cNvSpPr>
            <a:spLocks noGrp="1"/>
          </p:cNvSpPr>
          <p:nvPr>
            <p:ph idx="1"/>
          </p:nvPr>
        </p:nvSpPr>
        <p:spPr/>
        <p:txBody>
          <a:bodyPr>
            <a:normAutofit/>
          </a:bodyPr>
          <a:lstStyle/>
          <a:p>
            <a:pPr algn="just"/>
            <a:r>
              <a:rPr lang="en-US" dirty="0"/>
              <a:t>SCBs - Incremental export credit over corresponding date of the preceding year, up to </a:t>
            </a:r>
            <a:r>
              <a:rPr lang="en-US" b="1" dirty="0"/>
              <a:t>2% of ANBC </a:t>
            </a:r>
            <a:r>
              <a:rPr lang="en-US" dirty="0"/>
              <a:t>or CEOBE whichever is higher, subject to a sanctioned limit of up to ₹ 40 </a:t>
            </a:r>
            <a:r>
              <a:rPr lang="en-US" dirty="0" err="1"/>
              <a:t>crore</a:t>
            </a:r>
            <a:r>
              <a:rPr lang="en-US" dirty="0"/>
              <a:t> per borrower.</a:t>
            </a:r>
          </a:p>
          <a:p>
            <a:pPr marL="0" indent="0" algn="just">
              <a:buNone/>
            </a:pPr>
            <a:r>
              <a:rPr lang="en-US" dirty="0"/>
              <a:t> </a:t>
            </a:r>
          </a:p>
          <a:p>
            <a:pPr algn="just"/>
            <a:r>
              <a:rPr lang="en-US" dirty="0"/>
              <a:t>Export credit includes pre-shipment and post-shipment export credit </a:t>
            </a:r>
          </a:p>
          <a:p>
            <a:endParaRPr lang="en-IN" dirty="0"/>
          </a:p>
        </p:txBody>
      </p:sp>
      <p:sp>
        <p:nvSpPr>
          <p:cNvPr id="4" name="Footer Placeholder 3"/>
          <p:cNvSpPr>
            <a:spLocks noGrp="1"/>
          </p:cNvSpPr>
          <p:nvPr>
            <p:ph type="ftr" sz="quarter" idx="11"/>
          </p:nvPr>
        </p:nvSpPr>
        <p:spPr/>
        <p:txBody>
          <a:bodyPr/>
          <a:lstStyle/>
          <a:p>
            <a:r>
              <a:rPr lang="en-US"/>
              <a:t>CA. Maheshwar Marathe, CMRS, PUNE</a:t>
            </a:r>
            <a:endParaRPr lang="en-IN"/>
          </a:p>
        </p:txBody>
      </p:sp>
    </p:spTree>
    <p:extLst>
      <p:ext uri="{BB962C8B-B14F-4D97-AF65-F5344CB8AC3E}">
        <p14:creationId xmlns:p14="http://schemas.microsoft.com/office/powerpoint/2010/main" val="207839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7450"/>
            <a:ext cx="10515600" cy="744484"/>
          </a:xfrm>
        </p:spPr>
        <p:txBody>
          <a:bodyPr/>
          <a:lstStyle/>
          <a:p>
            <a:r>
              <a:rPr lang="en-US" b="1" dirty="0"/>
              <a:t>Interest Equalization Scheme - EXPORTS</a:t>
            </a:r>
            <a:endParaRPr lang="en-IN" b="1" dirty="0"/>
          </a:p>
        </p:txBody>
      </p:sp>
      <p:sp>
        <p:nvSpPr>
          <p:cNvPr id="3" name="Content Placeholder 2"/>
          <p:cNvSpPr>
            <a:spLocks noGrp="1"/>
          </p:cNvSpPr>
          <p:nvPr>
            <p:ph idx="1"/>
          </p:nvPr>
        </p:nvSpPr>
        <p:spPr>
          <a:xfrm>
            <a:off x="838200" y="821934"/>
            <a:ext cx="11162016" cy="5355029"/>
          </a:xfrm>
        </p:spPr>
        <p:txBody>
          <a:bodyPr>
            <a:normAutofit lnSpcReduction="10000"/>
          </a:bodyPr>
          <a:lstStyle/>
          <a:p>
            <a:pPr algn="just"/>
            <a:r>
              <a:rPr lang="en-US" dirty="0"/>
              <a:t>Interest Equalization Scheme for Pre and Post Shipment Rupee Export Credit (‘Scheme’) </a:t>
            </a:r>
          </a:p>
          <a:p>
            <a:pPr algn="just"/>
            <a:r>
              <a:rPr lang="en-US" dirty="0"/>
              <a:t>3% for MSME manufacturer exporters exporting under any HS lines</a:t>
            </a:r>
          </a:p>
          <a:p>
            <a:pPr algn="just"/>
            <a:r>
              <a:rPr lang="en-US" dirty="0"/>
              <a:t>2% for manufacturer exporters and merchant exporters exporting under 410 HS lines (</a:t>
            </a:r>
            <a:r>
              <a:rPr lang="en-US" b="1" dirty="0"/>
              <a:t>Edible products of animal origin)</a:t>
            </a:r>
            <a:endParaRPr lang="en-US" dirty="0"/>
          </a:p>
          <a:p>
            <a:pPr algn="just"/>
            <a:r>
              <a:rPr lang="en-US" dirty="0"/>
              <a:t>Banks shall reduce the interest rate charged to the eligible exporters upfront</a:t>
            </a:r>
          </a:p>
          <a:p>
            <a:pPr algn="just"/>
            <a:r>
              <a:rPr lang="en-US" dirty="0"/>
              <a:t>Banks, while issuing approval to the exporter, will furnish </a:t>
            </a:r>
          </a:p>
          <a:p>
            <a:pPr marL="571500" indent="-571500" algn="just">
              <a:buAutoNum type="romanLcParenR"/>
            </a:pPr>
            <a:r>
              <a:rPr lang="en-US" dirty="0"/>
              <a:t>Prevailing interest rate, </a:t>
            </a:r>
          </a:p>
          <a:p>
            <a:pPr marL="571500" indent="-571500" algn="just">
              <a:buAutoNum type="romanLcParenR"/>
            </a:pPr>
            <a:r>
              <a:rPr lang="en-US" dirty="0"/>
              <a:t>Interest subvention being provided, </a:t>
            </a:r>
          </a:p>
          <a:p>
            <a:pPr marL="571500" indent="-571500" algn="just">
              <a:buAutoNum type="romanLcParenR"/>
            </a:pPr>
            <a:r>
              <a:rPr lang="en-US" dirty="0"/>
              <a:t>Net rate being charged to each exporter</a:t>
            </a:r>
          </a:p>
          <a:p>
            <a:pPr algn="just"/>
            <a:r>
              <a:rPr lang="en-US" dirty="0"/>
              <a:t>Monthly claim by bank duly certified by external auditor.</a:t>
            </a:r>
            <a:endParaRPr lang="en-IN" dirty="0"/>
          </a:p>
        </p:txBody>
      </p:sp>
      <p:sp>
        <p:nvSpPr>
          <p:cNvPr id="4" name="Footer Placeholder 3"/>
          <p:cNvSpPr>
            <a:spLocks noGrp="1"/>
          </p:cNvSpPr>
          <p:nvPr>
            <p:ph type="ftr" sz="quarter" idx="11"/>
          </p:nvPr>
        </p:nvSpPr>
        <p:spPr/>
        <p:txBody>
          <a:bodyPr/>
          <a:lstStyle/>
          <a:p>
            <a:r>
              <a:rPr lang="en-US"/>
              <a:t>CA. Maheshwar Marathe, CMRS, PUNE</a:t>
            </a:r>
            <a:endParaRPr lang="en-IN"/>
          </a:p>
        </p:txBody>
      </p:sp>
    </p:spTree>
    <p:extLst>
      <p:ext uri="{BB962C8B-B14F-4D97-AF65-F5344CB8AC3E}">
        <p14:creationId xmlns:p14="http://schemas.microsoft.com/office/powerpoint/2010/main" val="228121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3850A-6357-D836-26FE-8EE1FB5170F6}"/>
              </a:ext>
            </a:extLst>
          </p:cNvPr>
          <p:cNvSpPr>
            <a:spLocks noGrp="1"/>
          </p:cNvSpPr>
          <p:nvPr>
            <p:ph type="title"/>
          </p:nvPr>
        </p:nvSpPr>
        <p:spPr>
          <a:xfrm>
            <a:off x="838200" y="365125"/>
            <a:ext cx="10515600" cy="827799"/>
          </a:xfrm>
        </p:spPr>
        <p:txBody>
          <a:bodyPr/>
          <a:lstStyle/>
          <a:p>
            <a:r>
              <a:rPr lang="en-US" b="1" dirty="0"/>
              <a:t>With effect from FY 2023-24</a:t>
            </a:r>
            <a:endParaRPr lang="en-IN" b="1" dirty="0"/>
          </a:p>
        </p:txBody>
      </p:sp>
      <p:sp>
        <p:nvSpPr>
          <p:cNvPr id="3" name="Content Placeholder 2">
            <a:extLst>
              <a:ext uri="{FF2B5EF4-FFF2-40B4-BE49-F238E27FC236}">
                <a16:creationId xmlns:a16="http://schemas.microsoft.com/office/drawing/2014/main" id="{E00F736E-DFE8-848D-C810-47EEE66DC4C4}"/>
              </a:ext>
            </a:extLst>
          </p:cNvPr>
          <p:cNvSpPr>
            <a:spLocks noGrp="1"/>
          </p:cNvSpPr>
          <p:nvPr>
            <p:ph idx="1"/>
          </p:nvPr>
        </p:nvSpPr>
        <p:spPr/>
        <p:txBody>
          <a:bodyPr/>
          <a:lstStyle/>
          <a:p>
            <a:pPr algn="just"/>
            <a:r>
              <a:rPr lang="en-US" dirty="0"/>
              <a:t>The banks which have priced the loans covered under this scheme at an average interest rate of greater than Repo Rate + 4% </a:t>
            </a:r>
            <a:r>
              <a:rPr lang="en-US" b="1" dirty="0"/>
              <a:t>prior to subvention </a:t>
            </a:r>
            <a:r>
              <a:rPr lang="en-US" dirty="0"/>
              <a:t>would be subjected to certain restrictions under the scheme.</a:t>
            </a:r>
          </a:p>
          <a:p>
            <a:pPr algn="just"/>
            <a:endParaRPr lang="en-US" dirty="0"/>
          </a:p>
          <a:p>
            <a:pPr algn="just"/>
            <a:r>
              <a:rPr lang="en-IN" dirty="0"/>
              <a:t>Non compliance by banks will result in restricting and debarment from the scheme.</a:t>
            </a:r>
          </a:p>
        </p:txBody>
      </p:sp>
      <p:sp>
        <p:nvSpPr>
          <p:cNvPr id="4" name="Footer Placeholder 3">
            <a:extLst>
              <a:ext uri="{FF2B5EF4-FFF2-40B4-BE49-F238E27FC236}">
                <a16:creationId xmlns:a16="http://schemas.microsoft.com/office/drawing/2014/main" id="{EB85C1F8-5EF6-93E6-2A00-B1B1C357828E}"/>
              </a:ext>
            </a:extLst>
          </p:cNvPr>
          <p:cNvSpPr>
            <a:spLocks noGrp="1"/>
          </p:cNvSpPr>
          <p:nvPr>
            <p:ph type="ftr" sz="quarter" idx="11"/>
          </p:nvPr>
        </p:nvSpPr>
        <p:spPr/>
        <p:txBody>
          <a:bodyPr/>
          <a:lstStyle/>
          <a:p>
            <a:r>
              <a:rPr lang="en-US"/>
              <a:t>CA. Maheshwar Marathe, CMRS, PUNE</a:t>
            </a:r>
            <a:endParaRPr lang="en-IN"/>
          </a:p>
        </p:txBody>
      </p:sp>
    </p:spTree>
    <p:extLst>
      <p:ext uri="{BB962C8B-B14F-4D97-AF65-F5344CB8AC3E}">
        <p14:creationId xmlns:p14="http://schemas.microsoft.com/office/powerpoint/2010/main" val="14444372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Education</a:t>
            </a:r>
            <a:endParaRPr lang="en-IN" dirty="0"/>
          </a:p>
        </p:txBody>
      </p:sp>
      <p:sp>
        <p:nvSpPr>
          <p:cNvPr id="3" name="Content Placeholder 2"/>
          <p:cNvSpPr>
            <a:spLocks noGrp="1"/>
          </p:cNvSpPr>
          <p:nvPr>
            <p:ph idx="1"/>
          </p:nvPr>
        </p:nvSpPr>
        <p:spPr/>
        <p:txBody>
          <a:bodyPr/>
          <a:lstStyle/>
          <a:p>
            <a:pPr algn="just"/>
            <a:r>
              <a:rPr lang="en-US" dirty="0"/>
              <a:t>Loans to individuals for educational purposes, including vocational courses, not exceeding ₹ 20 lakh will be considered as eligible for priority sector classification. </a:t>
            </a:r>
          </a:p>
          <a:p>
            <a:pPr algn="just"/>
            <a:endParaRPr lang="en-US" dirty="0"/>
          </a:p>
          <a:p>
            <a:pPr algn="just"/>
            <a:r>
              <a:rPr lang="en-US" dirty="0"/>
              <a:t>Loans currently classified as priority sector will continue till maturity.</a:t>
            </a:r>
            <a:endParaRPr lang="en-IN" dirty="0"/>
          </a:p>
        </p:txBody>
      </p:sp>
      <p:sp>
        <p:nvSpPr>
          <p:cNvPr id="4" name="Footer Placeholder 3"/>
          <p:cNvSpPr>
            <a:spLocks noGrp="1"/>
          </p:cNvSpPr>
          <p:nvPr>
            <p:ph type="ftr" sz="quarter" idx="11"/>
          </p:nvPr>
        </p:nvSpPr>
        <p:spPr/>
        <p:txBody>
          <a:bodyPr/>
          <a:lstStyle/>
          <a:p>
            <a:r>
              <a:rPr lang="en-US"/>
              <a:t>CA. Maheshwar Marathe, CMRS, PUNE</a:t>
            </a:r>
            <a:endParaRPr lang="en-IN"/>
          </a:p>
        </p:txBody>
      </p:sp>
    </p:spTree>
    <p:extLst>
      <p:ext uri="{BB962C8B-B14F-4D97-AF65-F5344CB8AC3E}">
        <p14:creationId xmlns:p14="http://schemas.microsoft.com/office/powerpoint/2010/main" val="171641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70515"/>
          </a:xfrm>
        </p:spPr>
        <p:txBody>
          <a:bodyPr/>
          <a:lstStyle/>
          <a:p>
            <a:r>
              <a:rPr lang="en-IN" b="1" dirty="0"/>
              <a:t>Social Infrastructure</a:t>
            </a:r>
            <a:endParaRPr lang="en-IN" dirty="0"/>
          </a:p>
        </p:txBody>
      </p:sp>
      <p:sp>
        <p:nvSpPr>
          <p:cNvPr id="3" name="Content Placeholder 2"/>
          <p:cNvSpPr>
            <a:spLocks noGrp="1"/>
          </p:cNvSpPr>
          <p:nvPr>
            <p:ph idx="1"/>
          </p:nvPr>
        </p:nvSpPr>
        <p:spPr>
          <a:xfrm>
            <a:off x="838200" y="1335640"/>
            <a:ext cx="10515600" cy="5020710"/>
          </a:xfrm>
        </p:spPr>
        <p:txBody>
          <a:bodyPr/>
          <a:lstStyle/>
          <a:p>
            <a:pPr marL="0" indent="0" algn="just">
              <a:buNone/>
            </a:pPr>
            <a:r>
              <a:rPr lang="en-US" dirty="0"/>
              <a:t>Bank loans up to a limit of ₹5 </a:t>
            </a:r>
            <a:r>
              <a:rPr lang="en-US" dirty="0" err="1"/>
              <a:t>crore</a:t>
            </a:r>
            <a:r>
              <a:rPr lang="en-US" dirty="0"/>
              <a:t> </a:t>
            </a:r>
            <a:r>
              <a:rPr lang="en-US" b="1" dirty="0"/>
              <a:t>per borrower </a:t>
            </a:r>
            <a:r>
              <a:rPr lang="en-US" dirty="0"/>
              <a:t>for setting up</a:t>
            </a:r>
          </a:p>
          <a:p>
            <a:pPr algn="just"/>
            <a:r>
              <a:rPr lang="en-US" dirty="0"/>
              <a:t>schools, </a:t>
            </a:r>
          </a:p>
          <a:p>
            <a:pPr algn="just"/>
            <a:r>
              <a:rPr lang="en-US" dirty="0"/>
              <a:t>drinking water facilities and </a:t>
            </a:r>
          </a:p>
          <a:p>
            <a:pPr algn="just"/>
            <a:r>
              <a:rPr lang="en-US" dirty="0"/>
              <a:t>sanitation facilities including </a:t>
            </a:r>
          </a:p>
          <a:p>
            <a:pPr algn="just"/>
            <a:r>
              <a:rPr lang="en-US" dirty="0"/>
              <a:t>construction/ refurbishment of household toilets and water improvements at household level, etc. and </a:t>
            </a:r>
          </a:p>
          <a:p>
            <a:pPr algn="just"/>
            <a:endParaRPr lang="en-US" dirty="0"/>
          </a:p>
          <a:p>
            <a:pPr marL="0" indent="0" algn="just">
              <a:buNone/>
            </a:pPr>
            <a:r>
              <a:rPr lang="en-US" dirty="0"/>
              <a:t>Loans up to a limit of ₹10 </a:t>
            </a:r>
            <a:r>
              <a:rPr lang="en-US" dirty="0" err="1"/>
              <a:t>crore</a:t>
            </a:r>
            <a:r>
              <a:rPr lang="en-US" dirty="0"/>
              <a:t> per borrower for building health care facilities including under ‘</a:t>
            </a:r>
            <a:r>
              <a:rPr lang="en-US" dirty="0" err="1"/>
              <a:t>Ayushman</a:t>
            </a:r>
            <a:r>
              <a:rPr lang="en-US" dirty="0"/>
              <a:t> Bharat’ in Tier II to Tier VI </a:t>
            </a:r>
            <a:r>
              <a:rPr lang="en-US" dirty="0" err="1"/>
              <a:t>centres</a:t>
            </a:r>
            <a:r>
              <a:rPr lang="en-US" dirty="0"/>
              <a:t> </a:t>
            </a:r>
            <a:endParaRPr lang="en-IN" dirty="0"/>
          </a:p>
        </p:txBody>
      </p:sp>
      <p:sp>
        <p:nvSpPr>
          <p:cNvPr id="4" name="Footer Placeholder 3"/>
          <p:cNvSpPr>
            <a:spLocks noGrp="1"/>
          </p:cNvSpPr>
          <p:nvPr>
            <p:ph type="ftr" sz="quarter" idx="11"/>
          </p:nvPr>
        </p:nvSpPr>
        <p:spPr/>
        <p:txBody>
          <a:bodyPr/>
          <a:lstStyle/>
          <a:p>
            <a:r>
              <a:rPr lang="en-US"/>
              <a:t>CA. Maheshwar Marathe, CMRS, PUNE</a:t>
            </a:r>
            <a:endParaRPr lang="en-IN"/>
          </a:p>
        </p:txBody>
      </p:sp>
    </p:spTree>
    <p:extLst>
      <p:ext uri="{BB962C8B-B14F-4D97-AF65-F5344CB8AC3E}">
        <p14:creationId xmlns:p14="http://schemas.microsoft.com/office/powerpoint/2010/main" val="249852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26677"/>
          </a:xfrm>
        </p:spPr>
        <p:txBody>
          <a:bodyPr/>
          <a:lstStyle/>
          <a:p>
            <a:r>
              <a:rPr lang="en-IN" b="1" dirty="0"/>
              <a:t>Renewable Energy</a:t>
            </a:r>
            <a:endParaRPr lang="en-IN" dirty="0"/>
          </a:p>
        </p:txBody>
      </p:sp>
      <p:sp>
        <p:nvSpPr>
          <p:cNvPr id="3" name="Content Placeholder 2"/>
          <p:cNvSpPr>
            <a:spLocks noGrp="1"/>
          </p:cNvSpPr>
          <p:nvPr>
            <p:ph idx="1"/>
          </p:nvPr>
        </p:nvSpPr>
        <p:spPr>
          <a:xfrm>
            <a:off x="838200" y="1592494"/>
            <a:ext cx="10515600" cy="4584469"/>
          </a:xfrm>
        </p:spPr>
        <p:txBody>
          <a:bodyPr/>
          <a:lstStyle/>
          <a:p>
            <a:pPr marL="0" indent="0">
              <a:buNone/>
            </a:pPr>
            <a:r>
              <a:rPr lang="en-US" dirty="0"/>
              <a:t>Bank loans up to a limit of ₹30 </a:t>
            </a:r>
            <a:r>
              <a:rPr lang="en-US" dirty="0" err="1"/>
              <a:t>crore</a:t>
            </a:r>
            <a:r>
              <a:rPr lang="en-US" dirty="0"/>
              <a:t> to borrowers for purposes like</a:t>
            </a:r>
          </a:p>
          <a:p>
            <a:r>
              <a:rPr lang="en-US" dirty="0"/>
              <a:t>solar based power generators, </a:t>
            </a:r>
          </a:p>
          <a:p>
            <a:r>
              <a:rPr lang="en-US" dirty="0"/>
              <a:t>biomass-based power generators, </a:t>
            </a:r>
          </a:p>
          <a:p>
            <a:r>
              <a:rPr lang="en-US" dirty="0"/>
              <a:t>wind mills, </a:t>
            </a:r>
          </a:p>
          <a:p>
            <a:r>
              <a:rPr lang="en-US" dirty="0"/>
              <a:t>micro-</a:t>
            </a:r>
            <a:r>
              <a:rPr lang="en-US" dirty="0" err="1"/>
              <a:t>hydel</a:t>
            </a:r>
            <a:r>
              <a:rPr lang="en-US" dirty="0"/>
              <a:t> plants and </a:t>
            </a:r>
          </a:p>
          <a:p>
            <a:r>
              <a:rPr lang="en-US" dirty="0"/>
              <a:t>for non-conventional energy based public utilities, </a:t>
            </a:r>
            <a:r>
              <a:rPr lang="en-US" i="1" dirty="0"/>
              <a:t>viz</a:t>
            </a:r>
            <a:r>
              <a:rPr lang="en-US" dirty="0"/>
              <a:t>., street lighting systems and remote village electrification etc., </a:t>
            </a:r>
          </a:p>
          <a:p>
            <a:pPr marL="0" indent="0">
              <a:buNone/>
            </a:pPr>
            <a:endParaRPr lang="en-US" dirty="0"/>
          </a:p>
          <a:p>
            <a:pPr marL="0" indent="0">
              <a:buNone/>
            </a:pPr>
            <a:r>
              <a:rPr lang="en-US" dirty="0"/>
              <a:t>For individual households, the loan limit will be ₹10 lakh per borrower. </a:t>
            </a:r>
            <a:endParaRPr lang="en-IN" dirty="0"/>
          </a:p>
        </p:txBody>
      </p:sp>
      <p:sp>
        <p:nvSpPr>
          <p:cNvPr id="4" name="Footer Placeholder 3"/>
          <p:cNvSpPr>
            <a:spLocks noGrp="1"/>
          </p:cNvSpPr>
          <p:nvPr>
            <p:ph type="ftr" sz="quarter" idx="11"/>
          </p:nvPr>
        </p:nvSpPr>
        <p:spPr/>
        <p:txBody>
          <a:bodyPr/>
          <a:lstStyle/>
          <a:p>
            <a:r>
              <a:rPr lang="en-US"/>
              <a:t>CA. Maheshwar Marathe, CMRS, PUNE</a:t>
            </a:r>
            <a:endParaRPr lang="en-IN"/>
          </a:p>
        </p:txBody>
      </p:sp>
    </p:spTree>
    <p:extLst>
      <p:ext uri="{BB962C8B-B14F-4D97-AF65-F5344CB8AC3E}">
        <p14:creationId xmlns:p14="http://schemas.microsoft.com/office/powerpoint/2010/main" val="255808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448"/>
            <a:ext cx="10515600" cy="888322"/>
          </a:xfrm>
        </p:spPr>
        <p:txBody>
          <a:bodyPr/>
          <a:lstStyle/>
          <a:p>
            <a:r>
              <a:rPr lang="en-IN" b="1" dirty="0"/>
              <a:t>Weaker Sections </a:t>
            </a:r>
            <a:endParaRPr lang="en-IN" dirty="0"/>
          </a:p>
        </p:txBody>
      </p:sp>
      <p:sp>
        <p:nvSpPr>
          <p:cNvPr id="3" name="Content Placeholder 2"/>
          <p:cNvSpPr>
            <a:spLocks noGrp="1"/>
          </p:cNvSpPr>
          <p:nvPr>
            <p:ph idx="1"/>
          </p:nvPr>
        </p:nvSpPr>
        <p:spPr>
          <a:xfrm>
            <a:off x="838200" y="1130157"/>
            <a:ext cx="10515600" cy="5046806"/>
          </a:xfrm>
        </p:spPr>
        <p:txBody>
          <a:bodyPr>
            <a:normAutofit fontScale="92500" lnSpcReduction="20000"/>
          </a:bodyPr>
          <a:lstStyle/>
          <a:p>
            <a:r>
              <a:rPr lang="en-IN" dirty="0"/>
              <a:t>Small and Marginal Farmers 	</a:t>
            </a:r>
          </a:p>
          <a:p>
            <a:r>
              <a:rPr lang="en-US" dirty="0"/>
              <a:t>Artisans, village and cottage industries - individual limits up to ₹1 lakh 	</a:t>
            </a:r>
          </a:p>
          <a:p>
            <a:r>
              <a:rPr lang="en-US" dirty="0"/>
              <a:t>Beneficiaries under Government Sponsored Schemes</a:t>
            </a:r>
          </a:p>
          <a:p>
            <a:r>
              <a:rPr lang="en-US" dirty="0"/>
              <a:t>Scheduled Castes and Scheduled Tribes 	</a:t>
            </a:r>
          </a:p>
          <a:p>
            <a:r>
              <a:rPr lang="en-US" dirty="0"/>
              <a:t>Beneficiaries of Differential Rate of Interest (DRI) scheme 	</a:t>
            </a:r>
          </a:p>
          <a:p>
            <a:r>
              <a:rPr lang="en-IN" dirty="0"/>
              <a:t>Self Help Groups 	</a:t>
            </a:r>
          </a:p>
          <a:p>
            <a:r>
              <a:rPr lang="en-US" dirty="0"/>
              <a:t>Distressed farmers indebted to non-institutional lenders 	</a:t>
            </a:r>
          </a:p>
          <a:p>
            <a:r>
              <a:rPr lang="en-US" dirty="0"/>
              <a:t>Distressed persons, </a:t>
            </a:r>
            <a:r>
              <a:rPr lang="en-US" dirty="0" err="1"/>
              <a:t>upto</a:t>
            </a:r>
            <a:r>
              <a:rPr lang="en-US" dirty="0"/>
              <a:t> ₹1 lakh to prepay their debt to non-institutional lenders 	</a:t>
            </a:r>
          </a:p>
          <a:p>
            <a:r>
              <a:rPr lang="en-US" dirty="0"/>
              <a:t>Individual women beneficiaries up to ₹1 lakh per borrower</a:t>
            </a:r>
          </a:p>
          <a:p>
            <a:r>
              <a:rPr lang="en-IN" dirty="0"/>
              <a:t>Persons with disabilities 	</a:t>
            </a:r>
          </a:p>
          <a:p>
            <a:r>
              <a:rPr lang="en-US" dirty="0"/>
              <a:t>Minority communities as may be notified by Government of India from time to time. 	</a:t>
            </a:r>
          </a:p>
          <a:p>
            <a:endParaRPr lang="en-IN" dirty="0"/>
          </a:p>
        </p:txBody>
      </p:sp>
      <p:sp>
        <p:nvSpPr>
          <p:cNvPr id="4" name="Footer Placeholder 3"/>
          <p:cNvSpPr>
            <a:spLocks noGrp="1"/>
          </p:cNvSpPr>
          <p:nvPr>
            <p:ph type="ftr" sz="quarter" idx="11"/>
          </p:nvPr>
        </p:nvSpPr>
        <p:spPr/>
        <p:txBody>
          <a:bodyPr/>
          <a:lstStyle/>
          <a:p>
            <a:r>
              <a:rPr lang="en-US"/>
              <a:t>CA. Maheshwar Marathe, CMRS, PUNE</a:t>
            </a:r>
            <a:endParaRPr lang="en-IN"/>
          </a:p>
        </p:txBody>
      </p:sp>
    </p:spTree>
    <p:extLst>
      <p:ext uri="{BB962C8B-B14F-4D97-AF65-F5344CB8AC3E}">
        <p14:creationId xmlns:p14="http://schemas.microsoft.com/office/powerpoint/2010/main" val="165784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24074-7756-F205-4BFE-CABB44A6520D}"/>
              </a:ext>
            </a:extLst>
          </p:cNvPr>
          <p:cNvSpPr>
            <a:spLocks noGrp="1"/>
          </p:cNvSpPr>
          <p:nvPr>
            <p:ph type="title"/>
          </p:nvPr>
        </p:nvSpPr>
        <p:spPr>
          <a:xfrm>
            <a:off x="838200" y="136525"/>
            <a:ext cx="10515600" cy="736326"/>
          </a:xfrm>
        </p:spPr>
        <p:txBody>
          <a:bodyPr/>
          <a:lstStyle/>
          <a:p>
            <a:r>
              <a:rPr lang="en-IN" b="1" dirty="0"/>
              <a:t>Why priority?</a:t>
            </a:r>
          </a:p>
        </p:txBody>
      </p:sp>
      <p:sp>
        <p:nvSpPr>
          <p:cNvPr id="3" name="Content Placeholder 2">
            <a:extLst>
              <a:ext uri="{FF2B5EF4-FFF2-40B4-BE49-F238E27FC236}">
                <a16:creationId xmlns:a16="http://schemas.microsoft.com/office/drawing/2014/main" id="{003F7E15-6562-FE00-5D84-9A50FBEF97A4}"/>
              </a:ext>
            </a:extLst>
          </p:cNvPr>
          <p:cNvSpPr>
            <a:spLocks noGrp="1"/>
          </p:cNvSpPr>
          <p:nvPr>
            <p:ph idx="1"/>
          </p:nvPr>
        </p:nvSpPr>
        <p:spPr>
          <a:xfrm>
            <a:off x="838200" y="972207"/>
            <a:ext cx="10515600" cy="4784342"/>
          </a:xfrm>
        </p:spPr>
        <p:txBody>
          <a:bodyPr>
            <a:normAutofit lnSpcReduction="10000"/>
          </a:bodyPr>
          <a:lstStyle/>
          <a:p>
            <a:pPr marL="0" indent="0" algn="just">
              <a:buNone/>
            </a:pPr>
            <a:r>
              <a:rPr lang="en-US" sz="3600" dirty="0"/>
              <a:t>By empowering </a:t>
            </a:r>
            <a:r>
              <a:rPr lang="en-US" sz="3600" b="1" dirty="0"/>
              <a:t>underserved groups</a:t>
            </a:r>
            <a:r>
              <a:rPr lang="en-US" sz="3600" dirty="0"/>
              <a:t>, financial institutions can improve living conditions and increase the </a:t>
            </a:r>
            <a:r>
              <a:rPr lang="en-US" sz="3600" b="1" dirty="0"/>
              <a:t>accessibility of financial services </a:t>
            </a:r>
            <a:r>
              <a:rPr lang="en-US" sz="3600" dirty="0"/>
              <a:t>for those on the margins. It can enhance </a:t>
            </a:r>
            <a:r>
              <a:rPr lang="en-US" sz="3600" b="1" dirty="0"/>
              <a:t>economic well-being </a:t>
            </a:r>
            <a:r>
              <a:rPr lang="en-US" sz="3600" dirty="0"/>
              <a:t>while also fostering social harmony and inclusivity. PSL promotes </a:t>
            </a:r>
            <a:r>
              <a:rPr lang="en-US" sz="3600" b="1" dirty="0"/>
              <a:t>social justice </a:t>
            </a:r>
            <a:r>
              <a:rPr lang="en-US" sz="3600" dirty="0"/>
              <a:t>and togetherness by assisting small companies and helping people </a:t>
            </a:r>
            <a:r>
              <a:rPr lang="en-US" sz="3600" b="1" dirty="0"/>
              <a:t>rise out of poverty</a:t>
            </a:r>
            <a:endParaRPr lang="en-IN" sz="3600" b="1" dirty="0"/>
          </a:p>
          <a:p>
            <a:pPr marL="0" indent="0">
              <a:buNone/>
            </a:pPr>
            <a:endParaRPr lang="en-IN" sz="3600" dirty="0"/>
          </a:p>
          <a:p>
            <a:pPr marL="0" indent="0" algn="ctr">
              <a:buNone/>
            </a:pPr>
            <a:r>
              <a:rPr lang="en-IN" sz="3600" b="1" dirty="0">
                <a:solidFill>
                  <a:srgbClr val="0000FF"/>
                </a:solidFill>
              </a:rPr>
              <a:t>Serve the unserved</a:t>
            </a:r>
          </a:p>
        </p:txBody>
      </p:sp>
      <p:sp>
        <p:nvSpPr>
          <p:cNvPr id="4" name="Footer Placeholder 3">
            <a:extLst>
              <a:ext uri="{FF2B5EF4-FFF2-40B4-BE49-F238E27FC236}">
                <a16:creationId xmlns:a16="http://schemas.microsoft.com/office/drawing/2014/main" id="{EC56F435-F76D-5957-7A03-6258180BA561}"/>
              </a:ext>
            </a:extLst>
          </p:cNvPr>
          <p:cNvSpPr>
            <a:spLocks noGrp="1"/>
          </p:cNvSpPr>
          <p:nvPr>
            <p:ph type="ftr" sz="quarter" idx="11"/>
          </p:nvPr>
        </p:nvSpPr>
        <p:spPr/>
        <p:txBody>
          <a:bodyPr/>
          <a:lstStyle/>
          <a:p>
            <a:r>
              <a:rPr lang="en-US"/>
              <a:t>CA. Maheshwar Marathe, CMRS, PUNE</a:t>
            </a:r>
            <a:endParaRPr lang="en-IN"/>
          </a:p>
        </p:txBody>
      </p:sp>
    </p:spTree>
    <p:extLst>
      <p:ext uri="{BB962C8B-B14F-4D97-AF65-F5344CB8AC3E}">
        <p14:creationId xmlns:p14="http://schemas.microsoft.com/office/powerpoint/2010/main" val="181226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marL="0" indent="0" algn="ctr">
              <a:buNone/>
            </a:pPr>
            <a:r>
              <a:rPr lang="en-IN" sz="6600" dirty="0"/>
              <a:t>Advances to MSME</a:t>
            </a:r>
          </a:p>
          <a:p>
            <a:pPr marL="0" indent="0" algn="ctr">
              <a:buNone/>
            </a:pPr>
            <a:r>
              <a:rPr lang="en-IN" sz="5400" dirty="0"/>
              <a:t>(Sublimit of 7.5% to Micro)</a:t>
            </a:r>
          </a:p>
          <a:p>
            <a:endParaRPr lang="en-IN" dirty="0"/>
          </a:p>
        </p:txBody>
      </p:sp>
      <p:sp>
        <p:nvSpPr>
          <p:cNvPr id="4" name="Footer Placeholder 3"/>
          <p:cNvSpPr>
            <a:spLocks noGrp="1"/>
          </p:cNvSpPr>
          <p:nvPr>
            <p:ph type="ftr" sz="quarter" idx="11"/>
          </p:nvPr>
        </p:nvSpPr>
        <p:spPr/>
        <p:txBody>
          <a:bodyPr/>
          <a:lstStyle/>
          <a:p>
            <a:r>
              <a:rPr lang="en-US"/>
              <a:t>CA. Maheshwar Marathe, CMRS, PUNE</a:t>
            </a:r>
            <a:endParaRPr lang="en-IN"/>
          </a:p>
        </p:txBody>
      </p:sp>
    </p:spTree>
    <p:extLst>
      <p:ext uri="{BB962C8B-B14F-4D97-AF65-F5344CB8AC3E}">
        <p14:creationId xmlns:p14="http://schemas.microsoft.com/office/powerpoint/2010/main" val="17319590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0465"/>
            <a:ext cx="10515600" cy="729484"/>
          </a:xfrm>
        </p:spPr>
        <p:txBody>
          <a:bodyPr/>
          <a:lstStyle/>
          <a:p>
            <a:r>
              <a:rPr lang="en-IN" b="1" dirty="0"/>
              <a:t>Definition</a:t>
            </a:r>
            <a:r>
              <a:rPr lang="en-IN" dirty="0"/>
              <a:t> </a:t>
            </a:r>
          </a:p>
        </p:txBody>
      </p:sp>
      <p:sp>
        <p:nvSpPr>
          <p:cNvPr id="3" name="Content Placeholder 2"/>
          <p:cNvSpPr>
            <a:spLocks noGrp="1"/>
          </p:cNvSpPr>
          <p:nvPr>
            <p:ph idx="1"/>
          </p:nvPr>
        </p:nvSpPr>
        <p:spPr>
          <a:xfrm>
            <a:off x="838200" y="1273996"/>
            <a:ext cx="10515600" cy="4902967"/>
          </a:xfrm>
        </p:spPr>
        <p:txBody>
          <a:bodyPr>
            <a:normAutofit/>
          </a:bodyPr>
          <a:lstStyle/>
          <a:p>
            <a:pPr algn="just"/>
            <a:r>
              <a:rPr lang="en-US" dirty="0"/>
              <a:t>The definition of MSMEs will be as per Government of India (</a:t>
            </a:r>
            <a:r>
              <a:rPr lang="en-US" dirty="0" err="1"/>
              <a:t>GoI</a:t>
            </a:r>
            <a:r>
              <a:rPr lang="en-US" dirty="0"/>
              <a:t>), Gazette Notification S.O. 2119 (E) dated June 26, 2020 – </a:t>
            </a:r>
            <a:r>
              <a:rPr lang="en-US" b="1" i="1" dirty="0"/>
              <a:t>Amendment to MSMED Act.</a:t>
            </a:r>
          </a:p>
          <a:p>
            <a:pPr algn="just"/>
            <a:endParaRPr lang="en-US" dirty="0"/>
          </a:p>
          <a:p>
            <a:pPr algn="just"/>
            <a:r>
              <a:rPr lang="en-US" dirty="0"/>
              <a:t>Further, such MSMEs should be </a:t>
            </a:r>
            <a:r>
              <a:rPr lang="en-US" b="1" dirty="0"/>
              <a:t>engaged in the manufacture </a:t>
            </a:r>
            <a:r>
              <a:rPr lang="en-US" dirty="0"/>
              <a:t>or production of goods, in any manner, pertaining to any industry specified in the First Schedule to the Industries (Development and Regulation) Act, 1951 or engaged in providing or </a:t>
            </a:r>
            <a:r>
              <a:rPr lang="en-US" b="1" dirty="0"/>
              <a:t>rendering of any service </a:t>
            </a:r>
            <a:r>
              <a:rPr lang="en-US" dirty="0"/>
              <a:t>or services.</a:t>
            </a:r>
          </a:p>
          <a:p>
            <a:pPr algn="just"/>
            <a:endParaRPr lang="en-US" dirty="0"/>
          </a:p>
          <a:p>
            <a:pPr algn="just"/>
            <a:r>
              <a:rPr lang="en-IN" dirty="0"/>
              <a:t>Trading activity – </a:t>
            </a:r>
            <a:r>
              <a:rPr lang="en-IN" dirty="0" err="1"/>
              <a:t>wef</a:t>
            </a:r>
            <a:r>
              <a:rPr lang="en-IN" dirty="0"/>
              <a:t>. 2nd JULY 2021</a:t>
            </a:r>
          </a:p>
        </p:txBody>
      </p:sp>
      <p:sp>
        <p:nvSpPr>
          <p:cNvPr id="4" name="Footer Placeholder 3"/>
          <p:cNvSpPr>
            <a:spLocks noGrp="1"/>
          </p:cNvSpPr>
          <p:nvPr>
            <p:ph type="ftr" sz="quarter" idx="11"/>
          </p:nvPr>
        </p:nvSpPr>
        <p:spPr/>
        <p:txBody>
          <a:bodyPr/>
          <a:lstStyle/>
          <a:p>
            <a:r>
              <a:rPr lang="en-US"/>
              <a:t>CA. Maheshwar Marathe, CMRS, PUNE</a:t>
            </a:r>
            <a:endParaRPr lang="en-IN"/>
          </a:p>
        </p:txBody>
      </p:sp>
    </p:spTree>
    <p:extLst>
      <p:ext uri="{BB962C8B-B14F-4D97-AF65-F5344CB8AC3E}">
        <p14:creationId xmlns:p14="http://schemas.microsoft.com/office/powerpoint/2010/main" val="393317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95288" y="314325"/>
            <a:ext cx="8229600" cy="666750"/>
          </a:xfrm>
        </p:spPr>
        <p:txBody>
          <a:bodyPr>
            <a:normAutofit fontScale="90000"/>
          </a:bodyPr>
          <a:lstStyle/>
          <a:p>
            <a:r>
              <a:rPr lang="en-US" b="1"/>
              <a:t>Registration</a:t>
            </a:r>
            <a:r>
              <a:rPr lang="en-US" sz="3600" b="1"/>
              <a:t> </a:t>
            </a:r>
            <a:r>
              <a:rPr lang="en-US" b="1"/>
              <a:t>Process</a:t>
            </a:r>
            <a:endParaRPr lang="en-IN" b="1"/>
          </a:p>
        </p:txBody>
      </p:sp>
      <p:sp>
        <p:nvSpPr>
          <p:cNvPr id="4" name="Footer Placeholder 3"/>
          <p:cNvSpPr>
            <a:spLocks noGrp="1"/>
          </p:cNvSpPr>
          <p:nvPr>
            <p:ph type="ftr" sz="quarter" idx="11"/>
          </p:nvPr>
        </p:nvSpPr>
        <p:spPr/>
        <p:txBody>
          <a:bodyPr/>
          <a:lstStyle/>
          <a:p>
            <a:pPr>
              <a:defRPr/>
            </a:pPr>
            <a:r>
              <a:rPr lang="en-US"/>
              <a:t>CA.Marathe-CMRS</a:t>
            </a:r>
          </a:p>
        </p:txBody>
      </p:sp>
      <p:pic>
        <p:nvPicPr>
          <p:cNvPr id="5" name="Picture 2"/>
          <p:cNvPicPr>
            <a:picLocks noChangeAspect="1"/>
          </p:cNvPicPr>
          <p:nvPr/>
        </p:nvPicPr>
        <p:blipFill>
          <a:blip r:embed="rId2">
            <a:extLst>
              <a:ext uri="{28A0092B-C50C-407E-A947-70E740481C1C}">
                <a14:useLocalDpi xmlns:a14="http://schemas.microsoft.com/office/drawing/2010/main" val="0"/>
              </a:ext>
            </a:extLst>
          </a:blip>
          <a:srcRect t="33101" r="35091" b="27904"/>
          <a:stretch>
            <a:fillRect/>
          </a:stretch>
        </p:blipFill>
        <p:spPr bwMode="auto">
          <a:xfrm>
            <a:off x="395288" y="1101725"/>
            <a:ext cx="4862512"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7037" t="5421" r="50746" b="14709"/>
          <a:stretch>
            <a:fillRect/>
          </a:stretch>
        </p:blipFill>
        <p:spPr>
          <a:xfrm>
            <a:off x="6172200" y="2840038"/>
            <a:ext cx="5791200" cy="4027487"/>
          </a:xfrm>
        </p:spPr>
      </p:pic>
      <p:sp>
        <p:nvSpPr>
          <p:cNvPr id="7" name="Title 1"/>
          <p:cNvSpPr txBox="1">
            <a:spLocks/>
          </p:cNvSpPr>
          <p:nvPr/>
        </p:nvSpPr>
        <p:spPr bwMode="auto">
          <a:xfrm>
            <a:off x="5338763" y="1101725"/>
            <a:ext cx="20526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639763" indent="-246063">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indent="-246063">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187450" indent="-20955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1462088" indent="-20955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sz="3200" b="1">
                <a:solidFill>
                  <a:schemeClr val="tx2"/>
                </a:solidFill>
                <a:latin typeface="Calibri" panose="020F0502020204030204" pitchFamily="34" charset="0"/>
              </a:rPr>
              <a:t>IS NOW</a:t>
            </a:r>
            <a:endParaRPr lang="en-IN" sz="3600" b="1">
              <a:solidFill>
                <a:schemeClr val="tx2"/>
              </a:solidFill>
              <a:latin typeface="Calibri" panose="020F0502020204030204" pitchFamily="34" charset="0"/>
            </a:endParaRPr>
          </a:p>
        </p:txBody>
      </p:sp>
      <p:sp>
        <p:nvSpPr>
          <p:cNvPr id="8" name="Left-Up Arrow 7"/>
          <p:cNvSpPr/>
          <p:nvPr/>
        </p:nvSpPr>
        <p:spPr>
          <a:xfrm rot="16200000">
            <a:off x="7339012" y="1255713"/>
            <a:ext cx="1400175" cy="1295400"/>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9" name="Title 1"/>
          <p:cNvSpPr txBox="1">
            <a:spLocks/>
          </p:cNvSpPr>
          <p:nvPr/>
        </p:nvSpPr>
        <p:spPr bwMode="auto">
          <a:xfrm>
            <a:off x="503238" y="3757613"/>
            <a:ext cx="4648200"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639763" indent="-246063">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indent="-246063">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187450" indent="-20955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1462088" indent="-20955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sz="2800" b="1">
                <a:solidFill>
                  <a:srgbClr val="00B050"/>
                </a:solidFill>
                <a:latin typeface="Calibri" panose="020F0502020204030204" pitchFamily="34" charset="0"/>
              </a:rPr>
              <a:t>www.udyogaadhaar.gov.in</a:t>
            </a:r>
          </a:p>
        </p:txBody>
      </p:sp>
      <p:sp>
        <p:nvSpPr>
          <p:cNvPr id="11" name="Rectangle 10"/>
          <p:cNvSpPr>
            <a:spLocks noChangeArrowheads="1"/>
          </p:cNvSpPr>
          <p:nvPr/>
        </p:nvSpPr>
        <p:spPr bwMode="auto">
          <a:xfrm>
            <a:off x="1638300" y="5891213"/>
            <a:ext cx="45720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IN" sz="2300" b="1">
                <a:solidFill>
                  <a:srgbClr val="0033CC"/>
                </a:solidFill>
              </a:rPr>
              <a:t>www.udyamregistration.gov.in</a:t>
            </a:r>
            <a:endParaRPr lang="en-IN" sz="2300" b="1"/>
          </a:p>
        </p:txBody>
      </p:sp>
      <p:sp>
        <p:nvSpPr>
          <p:cNvPr id="12" name="Left-Up Arrow 11"/>
          <p:cNvSpPr/>
          <p:nvPr/>
        </p:nvSpPr>
        <p:spPr>
          <a:xfrm rot="10800000">
            <a:off x="3200400" y="4625975"/>
            <a:ext cx="2890838" cy="1246188"/>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3" name="Rectangle 12"/>
          <p:cNvSpPr>
            <a:spLocks noChangeArrowheads="1"/>
          </p:cNvSpPr>
          <p:nvPr/>
        </p:nvSpPr>
        <p:spPr bwMode="auto">
          <a:xfrm>
            <a:off x="533400" y="6315868"/>
            <a:ext cx="457200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IN" sz="2300" b="1" dirty="0">
                <a:solidFill>
                  <a:srgbClr val="FF0000"/>
                </a:solidFill>
              </a:rPr>
              <a:t>30</a:t>
            </a:r>
            <a:r>
              <a:rPr lang="en-IN" sz="2300" b="1" baseline="30000" dirty="0">
                <a:solidFill>
                  <a:srgbClr val="FF0000"/>
                </a:solidFill>
              </a:rPr>
              <a:t>th</a:t>
            </a:r>
            <a:r>
              <a:rPr lang="en-IN" sz="2300" b="1" dirty="0">
                <a:solidFill>
                  <a:srgbClr val="FF0000"/>
                </a:solidFill>
              </a:rPr>
              <a:t> June 2022 – last date</a:t>
            </a:r>
          </a:p>
        </p:txBody>
      </p:sp>
    </p:spTree>
    <p:extLst>
      <p:ext uri="{BB962C8B-B14F-4D97-AF65-F5344CB8AC3E}">
        <p14:creationId xmlns:p14="http://schemas.microsoft.com/office/powerpoint/2010/main" val="28213906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t>Old definition </a:t>
            </a:r>
            <a:endParaRPr lang="en-IN"/>
          </a:p>
        </p:txBody>
      </p:sp>
      <p:sp>
        <p:nvSpPr>
          <p:cNvPr id="4" name="Footer Placeholder 3"/>
          <p:cNvSpPr>
            <a:spLocks noGrp="1"/>
          </p:cNvSpPr>
          <p:nvPr>
            <p:ph type="ftr" sz="quarter" idx="11"/>
          </p:nvPr>
        </p:nvSpPr>
        <p:spPr/>
        <p:txBody>
          <a:bodyPr/>
          <a:lstStyle/>
          <a:p>
            <a:pPr>
              <a:defRPr/>
            </a:pPr>
            <a:r>
              <a:rPr lang="en-US"/>
              <a:t>CA.Marathe-CMRS</a:t>
            </a:r>
          </a:p>
        </p:txBody>
      </p:sp>
      <p:graphicFrame>
        <p:nvGraphicFramePr>
          <p:cNvPr id="5" name="Content Placeholder 4"/>
          <p:cNvGraphicFramePr>
            <a:graphicFrameLocks/>
          </p:cNvGraphicFramePr>
          <p:nvPr/>
        </p:nvGraphicFramePr>
        <p:xfrm>
          <a:off x="1371600" y="1857375"/>
          <a:ext cx="9525000" cy="3714749"/>
        </p:xfrm>
        <a:graphic>
          <a:graphicData uri="http://schemas.openxmlformats.org/drawingml/2006/table">
            <a:tbl>
              <a:tblPr>
                <a:tableStyleId>{5C22544A-7EE6-4342-B048-85BDC9FD1C3A}</a:tableStyleId>
              </a:tblPr>
              <a:tblGrid>
                <a:gridCol w="3042815">
                  <a:extLst>
                    <a:ext uri="{9D8B030D-6E8A-4147-A177-3AD203B41FA5}">
                      <a16:colId xmlns:a16="http://schemas.microsoft.com/office/drawing/2014/main" val="20000"/>
                    </a:ext>
                  </a:extLst>
                </a:gridCol>
                <a:gridCol w="3647816">
                  <a:extLst>
                    <a:ext uri="{9D8B030D-6E8A-4147-A177-3AD203B41FA5}">
                      <a16:colId xmlns:a16="http://schemas.microsoft.com/office/drawing/2014/main" val="20001"/>
                    </a:ext>
                  </a:extLst>
                </a:gridCol>
                <a:gridCol w="2834369">
                  <a:extLst>
                    <a:ext uri="{9D8B030D-6E8A-4147-A177-3AD203B41FA5}">
                      <a16:colId xmlns:a16="http://schemas.microsoft.com/office/drawing/2014/main" val="20002"/>
                    </a:ext>
                  </a:extLst>
                </a:gridCol>
              </a:tblGrid>
              <a:tr h="796017">
                <a:tc>
                  <a:txBody>
                    <a:bodyPr/>
                    <a:lstStyle/>
                    <a:p>
                      <a:pPr algn="ctr" fontAlgn="b"/>
                      <a:r>
                        <a:rPr lang="en-IN" sz="2800" u="none" strike="noStrike" dirty="0">
                          <a:solidFill>
                            <a:schemeClr val="tx1"/>
                          </a:solidFill>
                          <a:effectLst/>
                        </a:rPr>
                        <a:t> Type of Unit</a:t>
                      </a:r>
                    </a:p>
                  </a:txBody>
                  <a:tcPr marL="7145" marR="7145" marT="7146" marB="0" anchor="b">
                    <a:solidFill>
                      <a:schemeClr val="accent2"/>
                    </a:solidFill>
                  </a:tcPr>
                </a:tc>
                <a:tc>
                  <a:txBody>
                    <a:bodyPr/>
                    <a:lstStyle/>
                    <a:p>
                      <a:pPr algn="ctr" fontAlgn="b"/>
                      <a:r>
                        <a:rPr lang="en-IN" sz="2800" u="none" strike="noStrike" dirty="0">
                          <a:solidFill>
                            <a:srgbClr val="0000FF"/>
                          </a:solidFill>
                          <a:effectLst/>
                        </a:rPr>
                        <a:t>Manufacturing</a:t>
                      </a:r>
                      <a:endParaRPr lang="en-IN" sz="2800" b="0" i="0" u="none" strike="noStrike" dirty="0">
                        <a:solidFill>
                          <a:srgbClr val="0000FF"/>
                        </a:solidFill>
                        <a:effectLst/>
                        <a:latin typeface="Calibri" panose="020F0502020204030204" pitchFamily="34" charset="0"/>
                      </a:endParaRPr>
                    </a:p>
                  </a:txBody>
                  <a:tcPr marL="7145" marR="7145" marT="7146" marB="0" anchor="b">
                    <a:solidFill>
                      <a:schemeClr val="accent2"/>
                    </a:solidFill>
                  </a:tcPr>
                </a:tc>
                <a:tc>
                  <a:txBody>
                    <a:bodyPr/>
                    <a:lstStyle/>
                    <a:p>
                      <a:pPr algn="ctr" fontAlgn="b"/>
                      <a:r>
                        <a:rPr lang="en-IN" sz="2800" u="none" strike="noStrike" dirty="0">
                          <a:solidFill>
                            <a:srgbClr val="0000FF"/>
                          </a:solidFill>
                          <a:effectLst/>
                        </a:rPr>
                        <a:t>Service</a:t>
                      </a:r>
                      <a:endParaRPr lang="en-IN" sz="2800" b="0" i="0" u="none" strike="noStrike" dirty="0">
                        <a:solidFill>
                          <a:srgbClr val="0000FF"/>
                        </a:solidFill>
                        <a:effectLst/>
                        <a:latin typeface="Calibri" panose="020F0502020204030204" pitchFamily="34" charset="0"/>
                      </a:endParaRPr>
                    </a:p>
                  </a:txBody>
                  <a:tcPr marL="7145" marR="7145" marT="7146" marB="0" anchor="b">
                    <a:solidFill>
                      <a:schemeClr val="accent2"/>
                    </a:solidFill>
                  </a:tcPr>
                </a:tc>
                <a:extLst>
                  <a:ext uri="{0D108BD9-81ED-4DB2-BD59-A6C34878D82A}">
                    <a16:rowId xmlns:a16="http://schemas.microsoft.com/office/drawing/2014/main" val="10000"/>
                  </a:ext>
                </a:extLst>
              </a:tr>
              <a:tr h="530681">
                <a:tc>
                  <a:txBody>
                    <a:bodyPr/>
                    <a:lstStyle/>
                    <a:p>
                      <a:pPr algn="ctr" fontAlgn="b"/>
                      <a:endParaRPr lang="en-IN" sz="2800" b="0" i="0" u="none" strike="noStrike" dirty="0">
                        <a:solidFill>
                          <a:schemeClr val="tx1"/>
                        </a:solidFill>
                        <a:effectLst/>
                        <a:latin typeface="Calibri" panose="020F0502020204030204" pitchFamily="34" charset="0"/>
                      </a:endParaRPr>
                    </a:p>
                  </a:txBody>
                  <a:tcPr marL="7145" marR="7145" marT="7146" marB="0" anchor="b">
                    <a:solidFill>
                      <a:schemeClr val="accent2"/>
                    </a:solidFill>
                  </a:tcPr>
                </a:tc>
                <a:tc>
                  <a:txBody>
                    <a:bodyPr/>
                    <a:lstStyle/>
                    <a:p>
                      <a:pPr algn="ctr" fontAlgn="b"/>
                      <a:r>
                        <a:rPr lang="en-IN" sz="2800" u="none" strike="noStrike" dirty="0">
                          <a:solidFill>
                            <a:schemeClr val="tx1"/>
                          </a:solidFill>
                          <a:effectLst/>
                        </a:rPr>
                        <a:t>P&amp;M</a:t>
                      </a:r>
                      <a:endParaRPr lang="en-IN" sz="2800" b="0" i="0" u="none" strike="noStrike" dirty="0">
                        <a:solidFill>
                          <a:schemeClr val="tx1"/>
                        </a:solidFill>
                        <a:effectLst/>
                        <a:latin typeface="Calibri" panose="020F0502020204030204" pitchFamily="34" charset="0"/>
                      </a:endParaRPr>
                    </a:p>
                  </a:txBody>
                  <a:tcPr marL="7145" marR="7145" marT="7146" marB="0" anchor="b">
                    <a:solidFill>
                      <a:schemeClr val="accent2"/>
                    </a:solidFill>
                  </a:tcPr>
                </a:tc>
                <a:tc>
                  <a:txBody>
                    <a:bodyPr/>
                    <a:lstStyle/>
                    <a:p>
                      <a:pPr algn="ctr" fontAlgn="b"/>
                      <a:r>
                        <a:rPr lang="en-IN" sz="2800" u="none" strike="noStrike" dirty="0">
                          <a:solidFill>
                            <a:schemeClr val="tx1"/>
                          </a:solidFill>
                          <a:effectLst/>
                        </a:rPr>
                        <a:t>Equipment </a:t>
                      </a:r>
                      <a:endParaRPr lang="en-IN" sz="2800" b="0" i="0" u="none" strike="noStrike" dirty="0">
                        <a:solidFill>
                          <a:schemeClr val="tx1"/>
                        </a:solidFill>
                        <a:effectLst/>
                        <a:latin typeface="Calibri" panose="020F0502020204030204" pitchFamily="34" charset="0"/>
                      </a:endParaRPr>
                    </a:p>
                  </a:txBody>
                  <a:tcPr marL="7145" marR="7145" marT="7146" marB="0" anchor="b">
                    <a:solidFill>
                      <a:schemeClr val="accent2"/>
                    </a:solidFill>
                  </a:tcPr>
                </a:tc>
                <a:extLst>
                  <a:ext uri="{0D108BD9-81ED-4DB2-BD59-A6C34878D82A}">
                    <a16:rowId xmlns:a16="http://schemas.microsoft.com/office/drawing/2014/main" val="10001"/>
                  </a:ext>
                </a:extLst>
              </a:tr>
              <a:tr h="796017">
                <a:tc>
                  <a:txBody>
                    <a:bodyPr/>
                    <a:lstStyle/>
                    <a:p>
                      <a:pPr algn="l" fontAlgn="b"/>
                      <a:r>
                        <a:rPr lang="en-IN" sz="2800" u="none" strike="noStrike" dirty="0">
                          <a:effectLst/>
                        </a:rPr>
                        <a:t>Micro</a:t>
                      </a:r>
                      <a:endParaRPr lang="en-IN" sz="2800" b="0" i="0" u="none" strike="noStrike" dirty="0">
                        <a:solidFill>
                          <a:srgbClr val="000000"/>
                        </a:solidFill>
                        <a:effectLst/>
                        <a:latin typeface="Calibri" panose="020F0502020204030204" pitchFamily="34" charset="0"/>
                      </a:endParaRPr>
                    </a:p>
                  </a:txBody>
                  <a:tcPr marL="7145" marR="7145" marT="7146" marB="0" anchor="b"/>
                </a:tc>
                <a:tc>
                  <a:txBody>
                    <a:bodyPr/>
                    <a:lstStyle/>
                    <a:p>
                      <a:pPr algn="ctr" fontAlgn="b"/>
                      <a:r>
                        <a:rPr lang="en-IN" sz="2800" b="0" i="0" u="none" strike="noStrike" kern="1200" dirty="0">
                          <a:solidFill>
                            <a:srgbClr val="000000"/>
                          </a:solidFill>
                          <a:effectLst/>
                          <a:latin typeface="Calibri" panose="020F0502020204030204" pitchFamily="34" charset="0"/>
                          <a:ea typeface="+mn-ea"/>
                          <a:cs typeface="+mn-cs"/>
                        </a:rPr>
                        <a:t>25 </a:t>
                      </a:r>
                      <a:r>
                        <a:rPr lang="en-IN" sz="2800" b="0" i="0" u="none" strike="noStrike" kern="1200" dirty="0" err="1">
                          <a:solidFill>
                            <a:srgbClr val="000000"/>
                          </a:solidFill>
                          <a:effectLst/>
                          <a:latin typeface="Calibri" panose="020F0502020204030204" pitchFamily="34" charset="0"/>
                          <a:ea typeface="+mn-ea"/>
                          <a:cs typeface="+mn-cs"/>
                        </a:rPr>
                        <a:t>Lk</a:t>
                      </a:r>
                      <a:endParaRPr lang="en-IN" sz="2800" b="0" i="0" u="none" strike="noStrike" kern="1200" dirty="0">
                        <a:solidFill>
                          <a:srgbClr val="000000"/>
                        </a:solidFill>
                        <a:effectLst/>
                        <a:latin typeface="Calibri" panose="020F0502020204030204" pitchFamily="34" charset="0"/>
                        <a:ea typeface="+mn-ea"/>
                        <a:cs typeface="+mn-cs"/>
                      </a:endParaRPr>
                    </a:p>
                  </a:txBody>
                  <a:tcPr marL="7145" marR="7145" marT="7146" marB="0" anchor="b"/>
                </a:tc>
                <a:tc>
                  <a:txBody>
                    <a:bodyPr/>
                    <a:lstStyle/>
                    <a:p>
                      <a:pPr algn="ctr" fontAlgn="b"/>
                      <a:r>
                        <a:rPr lang="en-IN" sz="2800" b="0" i="0" u="none" strike="noStrike" kern="1200" dirty="0">
                          <a:solidFill>
                            <a:srgbClr val="000000"/>
                          </a:solidFill>
                          <a:effectLst/>
                          <a:latin typeface="Calibri" panose="020F0502020204030204" pitchFamily="34" charset="0"/>
                          <a:ea typeface="+mn-ea"/>
                          <a:cs typeface="+mn-cs"/>
                        </a:rPr>
                        <a:t>10 </a:t>
                      </a:r>
                      <a:r>
                        <a:rPr lang="en-IN" sz="2800" b="0" i="0" u="none" strike="noStrike" kern="1200" dirty="0" err="1">
                          <a:solidFill>
                            <a:srgbClr val="000000"/>
                          </a:solidFill>
                          <a:effectLst/>
                          <a:latin typeface="Calibri" panose="020F0502020204030204" pitchFamily="34" charset="0"/>
                          <a:ea typeface="+mn-ea"/>
                          <a:cs typeface="+mn-cs"/>
                        </a:rPr>
                        <a:t>Lk</a:t>
                      </a:r>
                      <a:endParaRPr lang="en-IN" sz="2800" b="0" i="0" u="none" strike="noStrike" kern="1200" dirty="0">
                        <a:solidFill>
                          <a:srgbClr val="000000"/>
                        </a:solidFill>
                        <a:effectLst/>
                        <a:latin typeface="Calibri" panose="020F0502020204030204" pitchFamily="34" charset="0"/>
                        <a:ea typeface="+mn-ea"/>
                        <a:cs typeface="+mn-cs"/>
                      </a:endParaRPr>
                    </a:p>
                  </a:txBody>
                  <a:tcPr marL="7145" marR="7145" marT="7146" marB="0" anchor="b"/>
                </a:tc>
                <a:extLst>
                  <a:ext uri="{0D108BD9-81ED-4DB2-BD59-A6C34878D82A}">
                    <a16:rowId xmlns:a16="http://schemas.microsoft.com/office/drawing/2014/main" val="10002"/>
                  </a:ext>
                </a:extLst>
              </a:tr>
              <a:tr h="796017">
                <a:tc>
                  <a:txBody>
                    <a:bodyPr/>
                    <a:lstStyle/>
                    <a:p>
                      <a:pPr algn="l" fontAlgn="b"/>
                      <a:r>
                        <a:rPr lang="en-IN" sz="2800" u="none" strike="noStrike" dirty="0">
                          <a:effectLst/>
                        </a:rPr>
                        <a:t>Small</a:t>
                      </a:r>
                      <a:endParaRPr lang="en-IN" sz="2800" b="0" i="0" u="none" strike="noStrike" dirty="0">
                        <a:solidFill>
                          <a:srgbClr val="000000"/>
                        </a:solidFill>
                        <a:effectLst/>
                        <a:latin typeface="Calibri" panose="020F0502020204030204" pitchFamily="34" charset="0"/>
                      </a:endParaRPr>
                    </a:p>
                  </a:txBody>
                  <a:tcPr marL="7145" marR="7145" marT="7146" marB="0" anchor="b"/>
                </a:tc>
                <a:tc>
                  <a:txBody>
                    <a:bodyPr/>
                    <a:lstStyle/>
                    <a:p>
                      <a:pPr algn="ctr" fontAlgn="b"/>
                      <a:r>
                        <a:rPr lang="en-IN" sz="2800" b="0" i="0" u="none" strike="noStrike" kern="1200" dirty="0">
                          <a:solidFill>
                            <a:srgbClr val="000000"/>
                          </a:solidFill>
                          <a:effectLst/>
                          <a:latin typeface="Calibri" panose="020F0502020204030204" pitchFamily="34" charset="0"/>
                          <a:ea typeface="+mn-ea"/>
                          <a:cs typeface="+mn-cs"/>
                        </a:rPr>
                        <a:t>5 Cr</a:t>
                      </a:r>
                    </a:p>
                  </a:txBody>
                  <a:tcPr marL="7145" marR="7145" marT="7146" marB="0" anchor="b"/>
                </a:tc>
                <a:tc>
                  <a:txBody>
                    <a:bodyPr/>
                    <a:lstStyle/>
                    <a:p>
                      <a:pPr algn="ctr" fontAlgn="b"/>
                      <a:r>
                        <a:rPr lang="en-IN" sz="2800" b="0" i="0" u="none" strike="noStrike" kern="1200" dirty="0">
                          <a:solidFill>
                            <a:srgbClr val="000000"/>
                          </a:solidFill>
                          <a:effectLst/>
                          <a:latin typeface="Calibri" panose="020F0502020204030204" pitchFamily="34" charset="0"/>
                          <a:ea typeface="+mn-ea"/>
                          <a:cs typeface="+mn-cs"/>
                        </a:rPr>
                        <a:t>2 Cr</a:t>
                      </a:r>
                    </a:p>
                  </a:txBody>
                  <a:tcPr marL="7145" marR="7145" marT="7146" marB="0" anchor="b"/>
                </a:tc>
                <a:extLst>
                  <a:ext uri="{0D108BD9-81ED-4DB2-BD59-A6C34878D82A}">
                    <a16:rowId xmlns:a16="http://schemas.microsoft.com/office/drawing/2014/main" val="10003"/>
                  </a:ext>
                </a:extLst>
              </a:tr>
              <a:tr h="796017">
                <a:tc>
                  <a:txBody>
                    <a:bodyPr/>
                    <a:lstStyle/>
                    <a:p>
                      <a:pPr algn="l" fontAlgn="b"/>
                      <a:r>
                        <a:rPr lang="en-IN" sz="2800" u="none" strike="noStrike" dirty="0">
                          <a:effectLst/>
                        </a:rPr>
                        <a:t>Medium</a:t>
                      </a:r>
                      <a:endParaRPr lang="en-IN" sz="2800" b="0" i="0" u="none" strike="noStrike" dirty="0">
                        <a:solidFill>
                          <a:srgbClr val="000000"/>
                        </a:solidFill>
                        <a:effectLst/>
                        <a:latin typeface="Calibri" panose="020F0502020204030204" pitchFamily="34" charset="0"/>
                      </a:endParaRPr>
                    </a:p>
                  </a:txBody>
                  <a:tcPr marL="7145" marR="7145" marT="7146" marB="0" anchor="b"/>
                </a:tc>
                <a:tc>
                  <a:txBody>
                    <a:bodyPr/>
                    <a:lstStyle/>
                    <a:p>
                      <a:pPr algn="ctr" fontAlgn="b"/>
                      <a:r>
                        <a:rPr lang="en-IN" sz="2800" b="0" i="0" u="none" strike="noStrike" kern="1200" dirty="0">
                          <a:solidFill>
                            <a:srgbClr val="000000"/>
                          </a:solidFill>
                          <a:effectLst/>
                          <a:latin typeface="Calibri" panose="020F0502020204030204" pitchFamily="34" charset="0"/>
                          <a:ea typeface="+mn-ea"/>
                          <a:cs typeface="+mn-cs"/>
                        </a:rPr>
                        <a:t>10 Cr</a:t>
                      </a:r>
                    </a:p>
                  </a:txBody>
                  <a:tcPr marL="7145" marR="7145" marT="7146" marB="0" anchor="b"/>
                </a:tc>
                <a:tc>
                  <a:txBody>
                    <a:bodyPr/>
                    <a:lstStyle/>
                    <a:p>
                      <a:pPr algn="ctr" fontAlgn="b"/>
                      <a:r>
                        <a:rPr lang="en-IN" sz="2800" b="0" i="0" u="none" strike="noStrike" kern="1200" dirty="0">
                          <a:solidFill>
                            <a:srgbClr val="000000"/>
                          </a:solidFill>
                          <a:effectLst/>
                          <a:latin typeface="Calibri" panose="020F0502020204030204" pitchFamily="34" charset="0"/>
                          <a:ea typeface="+mn-ea"/>
                          <a:cs typeface="+mn-cs"/>
                        </a:rPr>
                        <a:t>5 Cr</a:t>
                      </a:r>
                    </a:p>
                  </a:txBody>
                  <a:tcPr marL="7145" marR="7145" marT="7146" marB="0" anchor="b"/>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031682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752600" y="609600"/>
            <a:ext cx="8931275" cy="584200"/>
          </a:xfrm>
        </p:spPr>
        <p:txBody>
          <a:bodyPr/>
          <a:lstStyle/>
          <a:p>
            <a:r>
              <a:rPr lang="en-US" sz="3200"/>
              <a:t>New Definition of MSME – w.e.f - </a:t>
            </a:r>
            <a:r>
              <a:rPr lang="en-IN" sz="3200" b="1">
                <a:latin typeface="Verdana" panose="020B0604030504040204" pitchFamily="34" charset="0"/>
                <a:ea typeface="Verdana" panose="020B0604030504040204" pitchFamily="34" charset="0"/>
                <a:cs typeface="Verdana" panose="020B0604030504040204" pitchFamily="34" charset="0"/>
              </a:rPr>
              <a:t>1</a:t>
            </a:r>
            <a:r>
              <a:rPr lang="en-IN" sz="3200" b="1" baseline="30000">
                <a:latin typeface="Verdana" panose="020B0604030504040204" pitchFamily="34" charset="0"/>
                <a:ea typeface="Verdana" panose="020B0604030504040204" pitchFamily="34" charset="0"/>
                <a:cs typeface="Verdana" panose="020B0604030504040204" pitchFamily="34" charset="0"/>
              </a:rPr>
              <a:t>st</a:t>
            </a:r>
            <a:r>
              <a:rPr lang="en-IN" sz="3200" b="1">
                <a:latin typeface="Verdana" panose="020B0604030504040204" pitchFamily="34" charset="0"/>
                <a:ea typeface="Verdana" panose="020B0604030504040204" pitchFamily="34" charset="0"/>
                <a:cs typeface="Verdana" panose="020B0604030504040204" pitchFamily="34" charset="0"/>
              </a:rPr>
              <a:t> July, 2020</a:t>
            </a:r>
            <a:endParaRPr lang="en-IN" sz="3200" u="sng">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p:cNvSpPr>
            <a:spLocks noGrp="1"/>
          </p:cNvSpPr>
          <p:nvPr>
            <p:ph type="ftr" sz="quarter" idx="11"/>
          </p:nvPr>
        </p:nvSpPr>
        <p:spPr/>
        <p:txBody>
          <a:bodyPr/>
          <a:lstStyle/>
          <a:p>
            <a:pPr>
              <a:defRPr/>
            </a:pPr>
            <a:r>
              <a:rPr lang="en-US"/>
              <a:t>CA.Marathe-CMRS</a:t>
            </a:r>
          </a:p>
        </p:txBody>
      </p:sp>
      <p:graphicFrame>
        <p:nvGraphicFramePr>
          <p:cNvPr id="5" name="Table 4"/>
          <p:cNvGraphicFramePr>
            <a:graphicFrameLocks noGrp="1"/>
          </p:cNvGraphicFramePr>
          <p:nvPr/>
        </p:nvGraphicFramePr>
        <p:xfrm>
          <a:off x="1066800" y="1828800"/>
          <a:ext cx="10286999" cy="4427537"/>
        </p:xfrm>
        <a:graphic>
          <a:graphicData uri="http://schemas.openxmlformats.org/drawingml/2006/table">
            <a:tbl>
              <a:tblPr firstRow="1" firstCol="1" bandRow="1">
                <a:tableStyleId>{9DCAF9ED-07DC-4A11-8D7F-57B35C25682E}</a:tableStyleId>
              </a:tblPr>
              <a:tblGrid>
                <a:gridCol w="2950563">
                  <a:extLst>
                    <a:ext uri="{9D8B030D-6E8A-4147-A177-3AD203B41FA5}">
                      <a16:colId xmlns:a16="http://schemas.microsoft.com/office/drawing/2014/main" val="20000"/>
                    </a:ext>
                  </a:extLst>
                </a:gridCol>
                <a:gridCol w="2558424">
                  <a:extLst>
                    <a:ext uri="{9D8B030D-6E8A-4147-A177-3AD203B41FA5}">
                      <a16:colId xmlns:a16="http://schemas.microsoft.com/office/drawing/2014/main" val="20001"/>
                    </a:ext>
                  </a:extLst>
                </a:gridCol>
                <a:gridCol w="2375680">
                  <a:extLst>
                    <a:ext uri="{9D8B030D-6E8A-4147-A177-3AD203B41FA5}">
                      <a16:colId xmlns:a16="http://schemas.microsoft.com/office/drawing/2014/main" val="20002"/>
                    </a:ext>
                  </a:extLst>
                </a:gridCol>
                <a:gridCol w="2402332">
                  <a:extLst>
                    <a:ext uri="{9D8B030D-6E8A-4147-A177-3AD203B41FA5}">
                      <a16:colId xmlns:a16="http://schemas.microsoft.com/office/drawing/2014/main" val="20003"/>
                    </a:ext>
                  </a:extLst>
                </a:gridCol>
              </a:tblGrid>
              <a:tr h="1376900">
                <a:tc>
                  <a:txBody>
                    <a:bodyPr/>
                    <a:lstStyle/>
                    <a:p>
                      <a:pPr algn="ctr">
                        <a:lnSpc>
                          <a:spcPct val="107000"/>
                        </a:lnSpc>
                        <a:spcAft>
                          <a:spcPts val="0"/>
                        </a:spcAft>
                      </a:pPr>
                      <a:r>
                        <a:rPr lang="en-IN" sz="2400" dirty="0">
                          <a:solidFill>
                            <a:schemeClr val="tx1"/>
                          </a:solidFill>
                          <a:effectLst/>
                          <a:latin typeface="+mn-lt"/>
                        </a:rPr>
                        <a:t>Manufacturers &amp; service providers</a:t>
                      </a:r>
                      <a:endParaRPr lang="en-IN" sz="2400" dirty="0">
                        <a:solidFill>
                          <a:schemeClr val="tx1"/>
                        </a:solidFill>
                        <a:effectLst/>
                        <a:latin typeface="+mn-lt"/>
                        <a:ea typeface="Calibri" panose="020F0502020204030204" pitchFamily="34" charset="0"/>
                        <a:cs typeface="Times New Roman" panose="02020603050405020304" pitchFamily="18" charset="0"/>
                      </a:endParaRPr>
                    </a:p>
                  </a:txBody>
                  <a:tcPr marL="66039" marR="66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IN" sz="2400" dirty="0">
                          <a:solidFill>
                            <a:schemeClr val="tx1"/>
                          </a:solidFill>
                          <a:effectLst/>
                          <a:latin typeface="+mn-lt"/>
                        </a:rPr>
                        <a:t>MICRO</a:t>
                      </a:r>
                      <a:endParaRPr lang="en-IN" sz="2400" dirty="0">
                        <a:solidFill>
                          <a:schemeClr val="tx1"/>
                        </a:solidFill>
                        <a:effectLst/>
                        <a:latin typeface="+mn-lt"/>
                        <a:ea typeface="Calibri" panose="020F0502020204030204" pitchFamily="34" charset="0"/>
                        <a:cs typeface="Times New Roman" panose="02020603050405020304" pitchFamily="18" charset="0"/>
                      </a:endParaRPr>
                    </a:p>
                  </a:txBody>
                  <a:tcPr marL="66039" marR="66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IN" sz="2400" dirty="0">
                          <a:solidFill>
                            <a:schemeClr val="tx1"/>
                          </a:solidFill>
                          <a:effectLst/>
                          <a:latin typeface="+mn-lt"/>
                        </a:rPr>
                        <a:t>SMALL</a:t>
                      </a:r>
                      <a:endParaRPr lang="en-IN" sz="2400" dirty="0">
                        <a:solidFill>
                          <a:schemeClr val="tx1"/>
                        </a:solidFill>
                        <a:effectLst/>
                        <a:latin typeface="+mn-lt"/>
                        <a:ea typeface="Calibri" panose="020F0502020204030204" pitchFamily="34" charset="0"/>
                        <a:cs typeface="Times New Roman" panose="02020603050405020304" pitchFamily="18" charset="0"/>
                      </a:endParaRPr>
                    </a:p>
                  </a:txBody>
                  <a:tcPr marL="66039" marR="66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IN" sz="2400" dirty="0">
                          <a:solidFill>
                            <a:schemeClr val="tx1"/>
                          </a:solidFill>
                          <a:effectLst/>
                          <a:latin typeface="+mn-lt"/>
                        </a:rPr>
                        <a:t>MEDIUM</a:t>
                      </a:r>
                      <a:endParaRPr lang="en-IN" sz="2400" dirty="0">
                        <a:solidFill>
                          <a:schemeClr val="tx1"/>
                        </a:solidFill>
                        <a:effectLst/>
                        <a:latin typeface="+mn-lt"/>
                        <a:ea typeface="Calibri" panose="020F0502020204030204" pitchFamily="34" charset="0"/>
                        <a:cs typeface="Times New Roman" panose="02020603050405020304" pitchFamily="18" charset="0"/>
                      </a:endParaRPr>
                    </a:p>
                  </a:txBody>
                  <a:tcPr marL="66039" marR="66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634057">
                <a:tc>
                  <a:txBody>
                    <a:bodyPr/>
                    <a:lstStyle/>
                    <a:p>
                      <a:pPr algn="ctr">
                        <a:lnSpc>
                          <a:spcPct val="107000"/>
                        </a:lnSpc>
                        <a:spcAft>
                          <a:spcPts val="0"/>
                        </a:spcAft>
                      </a:pPr>
                      <a:r>
                        <a:rPr lang="en-IN" sz="2400" dirty="0">
                          <a:effectLst/>
                          <a:latin typeface="+mn-lt"/>
                        </a:rPr>
                        <a:t>Investments in Plant &amp; Machinery or Equipment</a:t>
                      </a:r>
                      <a:endParaRPr lang="en-IN" sz="2400" dirty="0">
                        <a:effectLst/>
                        <a:latin typeface="+mn-lt"/>
                        <a:ea typeface="Calibri" panose="020F0502020204030204" pitchFamily="34" charset="0"/>
                        <a:cs typeface="Times New Roman" panose="02020603050405020304" pitchFamily="18" charset="0"/>
                      </a:endParaRPr>
                    </a:p>
                  </a:txBody>
                  <a:tcPr marL="66039" marR="66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IN" sz="2400" dirty="0">
                          <a:effectLst/>
                          <a:latin typeface="+mn-lt"/>
                        </a:rPr>
                        <a:t>Upto Rs. 1 crore</a:t>
                      </a:r>
                      <a:endParaRPr lang="en-IN" sz="2400" dirty="0">
                        <a:effectLst/>
                        <a:latin typeface="+mn-lt"/>
                        <a:ea typeface="Calibri" panose="020F0502020204030204" pitchFamily="34" charset="0"/>
                        <a:cs typeface="Times New Roman" panose="02020603050405020304" pitchFamily="18" charset="0"/>
                      </a:endParaRPr>
                    </a:p>
                  </a:txBody>
                  <a:tcPr marL="66039" marR="66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IN" sz="2400" dirty="0" err="1">
                          <a:effectLst/>
                          <a:latin typeface="+mn-lt"/>
                        </a:rPr>
                        <a:t>Upto</a:t>
                      </a:r>
                      <a:r>
                        <a:rPr lang="en-IN" sz="2400" dirty="0">
                          <a:effectLst/>
                          <a:latin typeface="+mn-lt"/>
                        </a:rPr>
                        <a:t> </a:t>
                      </a:r>
                      <a:r>
                        <a:rPr lang="en-IN" sz="2400" dirty="0" err="1">
                          <a:effectLst/>
                          <a:latin typeface="+mn-lt"/>
                        </a:rPr>
                        <a:t>Rs</a:t>
                      </a:r>
                      <a:r>
                        <a:rPr lang="en-IN" sz="2400" dirty="0">
                          <a:effectLst/>
                          <a:latin typeface="+mn-lt"/>
                        </a:rPr>
                        <a:t>. 10 </a:t>
                      </a:r>
                      <a:r>
                        <a:rPr lang="en-IN" sz="2400" dirty="0" err="1">
                          <a:effectLst/>
                          <a:latin typeface="+mn-lt"/>
                        </a:rPr>
                        <a:t>crores</a:t>
                      </a:r>
                      <a:endParaRPr lang="en-IN" sz="2400" dirty="0">
                        <a:effectLst/>
                        <a:latin typeface="+mn-lt"/>
                        <a:ea typeface="Calibri" panose="020F0502020204030204" pitchFamily="34" charset="0"/>
                        <a:cs typeface="Times New Roman" panose="02020603050405020304" pitchFamily="18" charset="0"/>
                      </a:endParaRPr>
                    </a:p>
                  </a:txBody>
                  <a:tcPr marL="66039" marR="66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IN" sz="2400" dirty="0">
                          <a:effectLst/>
                          <a:latin typeface="+mn-lt"/>
                        </a:rPr>
                        <a:t>Upto Rs. 50 crores</a:t>
                      </a:r>
                      <a:endParaRPr lang="en-IN" sz="2400" dirty="0">
                        <a:effectLst/>
                        <a:latin typeface="+mn-lt"/>
                        <a:ea typeface="Calibri" panose="020F0502020204030204" pitchFamily="34" charset="0"/>
                        <a:cs typeface="Times New Roman" panose="02020603050405020304" pitchFamily="18" charset="0"/>
                      </a:endParaRPr>
                    </a:p>
                  </a:txBody>
                  <a:tcPr marL="66039" marR="66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416580">
                <a:tc>
                  <a:txBody>
                    <a:bodyPr/>
                    <a:lstStyle/>
                    <a:p>
                      <a:pPr algn="ctr">
                        <a:lnSpc>
                          <a:spcPct val="107000"/>
                        </a:lnSpc>
                        <a:spcAft>
                          <a:spcPts val="0"/>
                        </a:spcAft>
                      </a:pPr>
                      <a:r>
                        <a:rPr lang="en-IN" sz="2400" dirty="0">
                          <a:effectLst/>
                          <a:latin typeface="+mn-lt"/>
                        </a:rPr>
                        <a:t>Turnover</a:t>
                      </a:r>
                      <a:endParaRPr lang="en-IN" sz="2400" dirty="0">
                        <a:effectLst/>
                        <a:latin typeface="+mn-lt"/>
                        <a:ea typeface="Calibri" panose="020F0502020204030204" pitchFamily="34" charset="0"/>
                        <a:cs typeface="Times New Roman" panose="02020603050405020304" pitchFamily="18" charset="0"/>
                      </a:endParaRPr>
                    </a:p>
                  </a:txBody>
                  <a:tcPr marL="66039" marR="66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IN" sz="2400" dirty="0" err="1">
                          <a:effectLst/>
                          <a:latin typeface="+mn-lt"/>
                        </a:rPr>
                        <a:t>Upto</a:t>
                      </a:r>
                      <a:r>
                        <a:rPr lang="en-IN" sz="2400" dirty="0">
                          <a:effectLst/>
                          <a:latin typeface="+mn-lt"/>
                        </a:rPr>
                        <a:t> </a:t>
                      </a:r>
                      <a:r>
                        <a:rPr lang="en-IN" sz="2400" dirty="0" err="1">
                          <a:effectLst/>
                          <a:latin typeface="+mn-lt"/>
                        </a:rPr>
                        <a:t>Rs</a:t>
                      </a:r>
                      <a:r>
                        <a:rPr lang="en-IN" sz="2400" dirty="0">
                          <a:effectLst/>
                          <a:latin typeface="+mn-lt"/>
                        </a:rPr>
                        <a:t>. 5 </a:t>
                      </a:r>
                      <a:r>
                        <a:rPr lang="en-IN" sz="2400" dirty="0" err="1">
                          <a:effectLst/>
                          <a:latin typeface="+mn-lt"/>
                        </a:rPr>
                        <a:t>crores</a:t>
                      </a:r>
                      <a:endParaRPr lang="en-IN" sz="2400" dirty="0">
                        <a:effectLst/>
                        <a:latin typeface="+mn-lt"/>
                        <a:ea typeface="Calibri" panose="020F0502020204030204" pitchFamily="34" charset="0"/>
                        <a:cs typeface="Times New Roman" panose="02020603050405020304" pitchFamily="18" charset="0"/>
                      </a:endParaRPr>
                    </a:p>
                  </a:txBody>
                  <a:tcPr marL="66039" marR="66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IN" sz="2400" dirty="0" err="1">
                          <a:effectLst/>
                          <a:latin typeface="+mn-lt"/>
                        </a:rPr>
                        <a:t>Upto</a:t>
                      </a:r>
                      <a:r>
                        <a:rPr lang="en-IN" sz="2400" dirty="0">
                          <a:effectLst/>
                          <a:latin typeface="+mn-lt"/>
                        </a:rPr>
                        <a:t> </a:t>
                      </a:r>
                      <a:r>
                        <a:rPr lang="en-IN" sz="2400" dirty="0" err="1">
                          <a:effectLst/>
                          <a:latin typeface="+mn-lt"/>
                        </a:rPr>
                        <a:t>Rs</a:t>
                      </a:r>
                      <a:r>
                        <a:rPr lang="en-IN" sz="2400" dirty="0">
                          <a:effectLst/>
                          <a:latin typeface="+mn-lt"/>
                        </a:rPr>
                        <a:t>. 50 </a:t>
                      </a:r>
                      <a:r>
                        <a:rPr lang="en-IN" sz="2400" dirty="0" err="1">
                          <a:effectLst/>
                          <a:latin typeface="+mn-lt"/>
                        </a:rPr>
                        <a:t>crores</a:t>
                      </a:r>
                      <a:endParaRPr lang="en-IN" sz="2400" dirty="0">
                        <a:effectLst/>
                        <a:latin typeface="+mn-lt"/>
                        <a:ea typeface="Calibri" panose="020F0502020204030204" pitchFamily="34" charset="0"/>
                        <a:cs typeface="Times New Roman" panose="02020603050405020304" pitchFamily="18" charset="0"/>
                      </a:endParaRPr>
                    </a:p>
                  </a:txBody>
                  <a:tcPr marL="66039" marR="66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IN" sz="2400" dirty="0">
                          <a:effectLst/>
                          <a:latin typeface="+mn-lt"/>
                        </a:rPr>
                        <a:t>Upto Rs. 250 crores</a:t>
                      </a:r>
                      <a:endParaRPr lang="en-IN" sz="2400" dirty="0">
                        <a:effectLst/>
                        <a:latin typeface="+mn-lt"/>
                        <a:ea typeface="Calibri" panose="020F0502020204030204" pitchFamily="34" charset="0"/>
                        <a:cs typeface="Times New Roman" panose="02020603050405020304" pitchFamily="18" charset="0"/>
                      </a:endParaRPr>
                    </a:p>
                  </a:txBody>
                  <a:tcPr marL="66039" marR="66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062622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023" y="0"/>
            <a:ext cx="10515600" cy="960438"/>
          </a:xfrm>
        </p:spPr>
        <p:txBody>
          <a:bodyPr/>
          <a:lstStyle/>
          <a:p>
            <a:r>
              <a:rPr lang="en-US" b="1" dirty="0"/>
              <a:t>Micro Entp – 7.5%</a:t>
            </a:r>
            <a:endParaRPr lang="en-IN" b="1" dirty="0"/>
          </a:p>
        </p:txBody>
      </p:sp>
      <p:sp>
        <p:nvSpPr>
          <p:cNvPr id="3" name="Footer Placeholder 2"/>
          <p:cNvSpPr>
            <a:spLocks noGrp="1"/>
          </p:cNvSpPr>
          <p:nvPr>
            <p:ph type="ftr" sz="quarter" idx="11"/>
          </p:nvPr>
        </p:nvSpPr>
        <p:spPr/>
        <p:txBody>
          <a:bodyPr/>
          <a:lstStyle/>
          <a:p>
            <a:r>
              <a:rPr lang="en-US"/>
              <a:t>CA. Maheshwar Marathe, CMRS, PUNE</a:t>
            </a:r>
            <a:endParaRPr lang="en-IN"/>
          </a:p>
        </p:txBody>
      </p:sp>
      <p:pic>
        <p:nvPicPr>
          <p:cNvPr id="6" name="Picture 5">
            <a:extLst>
              <a:ext uri="{FF2B5EF4-FFF2-40B4-BE49-F238E27FC236}">
                <a16:creationId xmlns:a16="http://schemas.microsoft.com/office/drawing/2014/main" id="{A4982F0C-D664-87E4-92BE-000E5BC02C54}"/>
              </a:ext>
            </a:extLst>
          </p:cNvPr>
          <p:cNvPicPr>
            <a:picLocks noChangeAspect="1"/>
          </p:cNvPicPr>
          <p:nvPr/>
        </p:nvPicPr>
        <p:blipFill rotWithShape="1">
          <a:blip r:embed="rId2"/>
          <a:srcRect b="5176"/>
          <a:stretch/>
        </p:blipFill>
        <p:spPr>
          <a:xfrm>
            <a:off x="452396" y="864375"/>
            <a:ext cx="11287208" cy="4863763"/>
          </a:xfrm>
          <a:prstGeom prst="rect">
            <a:avLst/>
          </a:prstGeom>
        </p:spPr>
      </p:pic>
      <p:sp>
        <p:nvSpPr>
          <p:cNvPr id="8" name="TextBox 7">
            <a:extLst>
              <a:ext uri="{FF2B5EF4-FFF2-40B4-BE49-F238E27FC236}">
                <a16:creationId xmlns:a16="http://schemas.microsoft.com/office/drawing/2014/main" id="{D4363EE9-6EC4-5243-E8BD-E666E26D1074}"/>
              </a:ext>
            </a:extLst>
          </p:cNvPr>
          <p:cNvSpPr txBox="1"/>
          <p:nvPr/>
        </p:nvSpPr>
        <p:spPr>
          <a:xfrm>
            <a:off x="378824" y="5732318"/>
            <a:ext cx="11287208" cy="400110"/>
          </a:xfrm>
          <a:prstGeom prst="rect">
            <a:avLst/>
          </a:prstGeom>
          <a:noFill/>
        </p:spPr>
        <p:txBody>
          <a:bodyPr wrap="square">
            <a:spAutoFit/>
          </a:bodyPr>
          <a:lstStyle/>
          <a:p>
            <a:r>
              <a:rPr lang="en-US" sz="2000" b="1" i="0" dirty="0">
                <a:effectLst/>
                <a:latin typeface="Arial" panose="020B0604020202020204" pitchFamily="34" charset="0"/>
              </a:rPr>
              <a:t>Udyam Assist Certificate shall be treated as micro enterprises for the purpose of PSL</a:t>
            </a:r>
            <a:endParaRPr lang="en-IN" sz="2000" b="1" dirty="0"/>
          </a:p>
        </p:txBody>
      </p:sp>
    </p:spTree>
    <p:extLst>
      <p:ext uri="{BB962C8B-B14F-4D97-AF65-F5344CB8AC3E}">
        <p14:creationId xmlns:p14="http://schemas.microsoft.com/office/powerpoint/2010/main" val="118884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57546"/>
          </a:xfrm>
        </p:spPr>
        <p:txBody>
          <a:bodyPr>
            <a:normAutofit fontScale="90000"/>
          </a:bodyPr>
          <a:lstStyle/>
          <a:p>
            <a:r>
              <a:rPr lang="en-US" b="1" dirty="0"/>
              <a:t>MSME Products….</a:t>
            </a:r>
            <a:endParaRPr lang="en-IN" b="1" dirty="0"/>
          </a:p>
        </p:txBody>
      </p:sp>
      <p:sp>
        <p:nvSpPr>
          <p:cNvPr id="3" name="Content Placeholder 2"/>
          <p:cNvSpPr>
            <a:spLocks noGrp="1"/>
          </p:cNvSpPr>
          <p:nvPr>
            <p:ph idx="1"/>
          </p:nvPr>
        </p:nvSpPr>
        <p:spPr>
          <a:xfrm>
            <a:off x="560797" y="934948"/>
            <a:ext cx="11120919" cy="5519417"/>
          </a:xfrm>
        </p:spPr>
        <p:txBody>
          <a:bodyPr>
            <a:normAutofit/>
          </a:bodyPr>
          <a:lstStyle/>
          <a:p>
            <a:r>
              <a:rPr lang="en-US" dirty="0"/>
              <a:t>Loans up to </a:t>
            </a:r>
            <a:r>
              <a:rPr lang="en-US" b="1" dirty="0"/>
              <a:t>₹50 </a:t>
            </a:r>
            <a:r>
              <a:rPr lang="en-US" b="1" dirty="0" err="1"/>
              <a:t>crore</a:t>
            </a:r>
            <a:r>
              <a:rPr lang="en-US" b="1" dirty="0"/>
              <a:t> to Start-ups</a:t>
            </a:r>
            <a:r>
              <a:rPr lang="en-US" dirty="0"/>
              <a:t>,. </a:t>
            </a:r>
          </a:p>
          <a:p>
            <a:r>
              <a:rPr lang="en-US" b="1" dirty="0"/>
              <a:t>Loans to entities </a:t>
            </a:r>
            <a:r>
              <a:rPr lang="en-US" dirty="0"/>
              <a:t>involved in supply of inputs and marketing of </a:t>
            </a:r>
            <a:r>
              <a:rPr lang="en-US" b="1" dirty="0"/>
              <a:t>output of artisans, village and cottage industries</a:t>
            </a:r>
            <a:r>
              <a:rPr lang="en-US" dirty="0"/>
              <a:t>. – </a:t>
            </a:r>
            <a:r>
              <a:rPr lang="en-US" b="1" dirty="0"/>
              <a:t>Vishwakarma </a:t>
            </a:r>
          </a:p>
          <a:p>
            <a:r>
              <a:rPr lang="en-US" dirty="0"/>
              <a:t>Loans to </a:t>
            </a:r>
            <a:r>
              <a:rPr lang="en-US" b="1" dirty="0"/>
              <a:t>co-operatives </a:t>
            </a:r>
            <a:r>
              <a:rPr lang="en-US" dirty="0"/>
              <a:t>of producers in the decentralized sector viz. artisans, village and cottage industries.</a:t>
            </a:r>
          </a:p>
          <a:p>
            <a:r>
              <a:rPr lang="en-US" dirty="0"/>
              <a:t>Loans to NBFC-MFIs for on-lending to MSME sector.</a:t>
            </a:r>
          </a:p>
          <a:p>
            <a:r>
              <a:rPr lang="en-US" dirty="0"/>
              <a:t>Credit outstanding under General Credit Cards (Artisan CC, </a:t>
            </a:r>
            <a:r>
              <a:rPr lang="en-US" dirty="0" err="1"/>
              <a:t>Laghu</a:t>
            </a:r>
            <a:r>
              <a:rPr lang="en-US" dirty="0"/>
              <a:t> </a:t>
            </a:r>
            <a:r>
              <a:rPr lang="en-US" dirty="0" err="1"/>
              <a:t>Udyami</a:t>
            </a:r>
            <a:r>
              <a:rPr lang="en-US" dirty="0"/>
              <a:t> Card, </a:t>
            </a:r>
            <a:r>
              <a:rPr lang="en-US" dirty="0" err="1"/>
              <a:t>Swarojgar</a:t>
            </a:r>
            <a:r>
              <a:rPr lang="en-US" dirty="0"/>
              <a:t> CC, Weaver’s Card </a:t>
            </a:r>
            <a:r>
              <a:rPr lang="en-US" dirty="0" err="1"/>
              <a:t>etc</a:t>
            </a:r>
            <a:r>
              <a:rPr lang="en-US" dirty="0"/>
              <a:t>). </a:t>
            </a:r>
          </a:p>
          <a:p>
            <a:r>
              <a:rPr lang="en-US" dirty="0"/>
              <a:t>Overdraft to Pradhan </a:t>
            </a:r>
            <a:r>
              <a:rPr lang="en-US" dirty="0" err="1"/>
              <a:t>Mantri</a:t>
            </a:r>
            <a:r>
              <a:rPr lang="en-US" dirty="0"/>
              <a:t> Jan-</a:t>
            </a:r>
            <a:r>
              <a:rPr lang="en-US" dirty="0" err="1"/>
              <a:t>Dhan</a:t>
            </a:r>
            <a:r>
              <a:rPr lang="en-US" dirty="0"/>
              <a:t> </a:t>
            </a:r>
            <a:r>
              <a:rPr lang="en-US" dirty="0" err="1"/>
              <a:t>Yojana</a:t>
            </a:r>
            <a:r>
              <a:rPr lang="en-US" dirty="0"/>
              <a:t> (PMJDY) account holders qualify as lending to Micro Enterprises. </a:t>
            </a:r>
          </a:p>
          <a:p>
            <a:r>
              <a:rPr lang="en-US" dirty="0"/>
              <a:t>Outstanding deposits with SIDBI and MUDRA Ltd. on account of priority sector shortfall. </a:t>
            </a:r>
          </a:p>
        </p:txBody>
      </p:sp>
      <p:sp>
        <p:nvSpPr>
          <p:cNvPr id="4" name="Footer Placeholder 3"/>
          <p:cNvSpPr>
            <a:spLocks noGrp="1"/>
          </p:cNvSpPr>
          <p:nvPr>
            <p:ph type="ftr" sz="quarter" idx="11"/>
          </p:nvPr>
        </p:nvSpPr>
        <p:spPr/>
        <p:txBody>
          <a:bodyPr/>
          <a:lstStyle/>
          <a:p>
            <a:r>
              <a:rPr lang="en-US"/>
              <a:t>CA. Maheshwar Marathe, CMRS, PUNE</a:t>
            </a:r>
            <a:endParaRPr lang="en-IN"/>
          </a:p>
        </p:txBody>
      </p:sp>
    </p:spTree>
    <p:extLst>
      <p:ext uri="{BB962C8B-B14F-4D97-AF65-F5344CB8AC3E}">
        <p14:creationId xmlns:p14="http://schemas.microsoft.com/office/powerpoint/2010/main" val="350181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4210"/>
          </a:xfrm>
        </p:spPr>
        <p:txBody>
          <a:bodyPr/>
          <a:lstStyle/>
          <a:p>
            <a:r>
              <a:rPr lang="en-IN" b="1" dirty="0"/>
              <a:t>MSME Products </a:t>
            </a:r>
          </a:p>
        </p:txBody>
      </p:sp>
      <p:sp>
        <p:nvSpPr>
          <p:cNvPr id="3" name="Content Placeholder 2"/>
          <p:cNvSpPr>
            <a:spLocks noGrp="1"/>
          </p:cNvSpPr>
          <p:nvPr>
            <p:ph idx="1"/>
          </p:nvPr>
        </p:nvSpPr>
        <p:spPr>
          <a:xfrm>
            <a:off x="838200" y="1448656"/>
            <a:ext cx="10515600" cy="4728307"/>
          </a:xfrm>
        </p:spPr>
        <p:txBody>
          <a:bodyPr>
            <a:normAutofit lnSpcReduction="10000"/>
          </a:bodyPr>
          <a:lstStyle/>
          <a:p>
            <a:pPr algn="just"/>
            <a:r>
              <a:rPr lang="en-US" dirty="0"/>
              <a:t>All loans to units in the </a:t>
            </a:r>
            <a:r>
              <a:rPr lang="en-US" b="1" dirty="0"/>
              <a:t>KVI sector </a:t>
            </a:r>
            <a:r>
              <a:rPr lang="en-US" dirty="0"/>
              <a:t>will be eligible for classification under sub-target of 7.5% prescribed for Micro Enterprises sector. </a:t>
            </a:r>
            <a:endParaRPr lang="en-IN" dirty="0"/>
          </a:p>
          <a:p>
            <a:pPr algn="just"/>
            <a:endParaRPr lang="en-US" b="1" dirty="0"/>
          </a:p>
          <a:p>
            <a:pPr algn="just"/>
            <a:r>
              <a:rPr lang="en-US" b="1" dirty="0"/>
              <a:t>‘With Recourse’ Factoring </a:t>
            </a:r>
            <a:r>
              <a:rPr lang="en-US" dirty="0"/>
              <a:t>transactions by banks which carry out the business of factoring departmentally wherever the ‘assignor’ is a Micro, Small or Medium Enterprise would be eligible for classification under MSME category on the reporting dates. </a:t>
            </a:r>
          </a:p>
          <a:p>
            <a:pPr algn="just"/>
            <a:endParaRPr lang="en-IN" dirty="0"/>
          </a:p>
          <a:p>
            <a:pPr algn="just"/>
            <a:r>
              <a:rPr lang="en-US" dirty="0"/>
              <a:t>Factoring transactions pertaining to MSMEs taking place through the Trade Receivables Discounting System </a:t>
            </a:r>
            <a:r>
              <a:rPr lang="en-US" b="1" dirty="0"/>
              <a:t>(</a:t>
            </a:r>
            <a:r>
              <a:rPr lang="en-US" b="1" dirty="0" err="1"/>
              <a:t>TReDS</a:t>
            </a:r>
            <a:r>
              <a:rPr lang="en-US" b="1" dirty="0"/>
              <a:t>) </a:t>
            </a:r>
            <a:r>
              <a:rPr lang="en-US" dirty="0"/>
              <a:t>shall also be eligible for classification under priority sector. </a:t>
            </a:r>
            <a:endParaRPr lang="en-IN" dirty="0"/>
          </a:p>
        </p:txBody>
      </p:sp>
      <p:sp>
        <p:nvSpPr>
          <p:cNvPr id="4" name="Footer Placeholder 3"/>
          <p:cNvSpPr>
            <a:spLocks noGrp="1"/>
          </p:cNvSpPr>
          <p:nvPr>
            <p:ph type="ftr" sz="quarter" idx="11"/>
          </p:nvPr>
        </p:nvSpPr>
        <p:spPr/>
        <p:txBody>
          <a:bodyPr/>
          <a:lstStyle/>
          <a:p>
            <a:r>
              <a:rPr lang="en-US"/>
              <a:t>CA. Maheshwar Marathe, CMRS, PUNE</a:t>
            </a:r>
            <a:endParaRPr lang="en-IN"/>
          </a:p>
        </p:txBody>
      </p:sp>
    </p:spTree>
    <p:extLst>
      <p:ext uri="{BB962C8B-B14F-4D97-AF65-F5344CB8AC3E}">
        <p14:creationId xmlns:p14="http://schemas.microsoft.com/office/powerpoint/2010/main" val="156124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800100" y="312738"/>
            <a:ext cx="8229600" cy="701675"/>
          </a:xfrm>
        </p:spPr>
        <p:txBody>
          <a:bodyPr/>
          <a:lstStyle/>
          <a:p>
            <a:r>
              <a:rPr lang="en-US" dirty="0" err="1"/>
              <a:t>TReDS</a:t>
            </a:r>
            <a:endParaRPr lang="en-IN" dirty="0"/>
          </a:p>
        </p:txBody>
      </p:sp>
      <p:sp>
        <p:nvSpPr>
          <p:cNvPr id="72707" name="Content Placeholder 2"/>
          <p:cNvSpPr>
            <a:spLocks noGrp="1"/>
          </p:cNvSpPr>
          <p:nvPr>
            <p:ph idx="1"/>
          </p:nvPr>
        </p:nvSpPr>
        <p:spPr>
          <a:xfrm>
            <a:off x="717550" y="1216025"/>
            <a:ext cx="11023600" cy="5108575"/>
          </a:xfrm>
        </p:spPr>
        <p:txBody>
          <a:bodyPr/>
          <a:lstStyle/>
          <a:p>
            <a:pPr marL="0" indent="0" algn="just">
              <a:buFont typeface="Wingdings 2" panose="05020102010507070707" pitchFamily="18" charset="2"/>
              <a:buNone/>
            </a:pPr>
            <a:r>
              <a:rPr lang="en-US"/>
              <a:t>TReDS is an </a:t>
            </a:r>
            <a:r>
              <a:rPr lang="en-US" b="1"/>
              <a:t>electronic platform </a:t>
            </a:r>
            <a:r>
              <a:rPr lang="en-US"/>
              <a:t>facilitating the </a:t>
            </a:r>
            <a:r>
              <a:rPr lang="en-US" b="1"/>
              <a:t>financing of trade receivables of </a:t>
            </a:r>
            <a:r>
              <a:rPr lang="en-US" b="1">
                <a:solidFill>
                  <a:srgbClr val="FF0000"/>
                </a:solidFill>
              </a:rPr>
              <a:t>MSMEs </a:t>
            </a:r>
            <a:r>
              <a:rPr lang="en-US"/>
              <a:t>through multiple </a:t>
            </a:r>
            <a:r>
              <a:rPr lang="en-US" b="1">
                <a:solidFill>
                  <a:srgbClr val="FF0000"/>
                </a:solidFill>
              </a:rPr>
              <a:t>FIs</a:t>
            </a:r>
            <a:r>
              <a:rPr lang="en-US"/>
              <a:t>. These receivables can be due from corporates and other </a:t>
            </a:r>
            <a:r>
              <a:rPr lang="en-US" b="1">
                <a:solidFill>
                  <a:srgbClr val="FF0000"/>
                </a:solidFill>
              </a:rPr>
              <a:t>Buyers</a:t>
            </a:r>
            <a:r>
              <a:rPr lang="en-US"/>
              <a:t>, including Govt. Depts &amp; PSUs.</a:t>
            </a:r>
            <a:endParaRPr lang="en-IN"/>
          </a:p>
        </p:txBody>
      </p:sp>
      <p:sp>
        <p:nvSpPr>
          <p:cNvPr id="4" name="Footer Placeholder 3"/>
          <p:cNvSpPr>
            <a:spLocks noGrp="1"/>
          </p:cNvSpPr>
          <p:nvPr>
            <p:ph type="ftr" sz="quarter" idx="11"/>
          </p:nvPr>
        </p:nvSpPr>
        <p:spPr/>
        <p:txBody>
          <a:bodyPr/>
          <a:lstStyle/>
          <a:p>
            <a:pPr>
              <a:defRPr/>
            </a:pPr>
            <a:r>
              <a:rPr lang="en-US"/>
              <a:t>CA.Marathe-CMRS</a:t>
            </a:r>
          </a:p>
        </p:txBody>
      </p:sp>
      <p:pic>
        <p:nvPicPr>
          <p:cNvPr id="72709" name="Picture 6" descr="TRADE RECEIVABLES DISCOUNTING SYSTEM (TReDS) - ppt download"/>
          <p:cNvPicPr>
            <a:picLocks noChangeAspect="1" noChangeArrowheads="1"/>
          </p:cNvPicPr>
          <p:nvPr/>
        </p:nvPicPr>
        <p:blipFill>
          <a:blip r:embed="rId2">
            <a:extLst>
              <a:ext uri="{28A0092B-C50C-407E-A947-70E740481C1C}">
                <a14:useLocalDpi xmlns:a14="http://schemas.microsoft.com/office/drawing/2010/main" val="0"/>
              </a:ext>
            </a:extLst>
          </a:blip>
          <a:srcRect l="8595" t="15482" r="6250" b="9375"/>
          <a:stretch>
            <a:fillRect/>
          </a:stretch>
        </p:blipFill>
        <p:spPr bwMode="auto">
          <a:xfrm>
            <a:off x="800100" y="2819400"/>
            <a:ext cx="10941050" cy="370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37338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890588" y="241300"/>
            <a:ext cx="8229600" cy="742950"/>
          </a:xfrm>
        </p:spPr>
        <p:txBody>
          <a:bodyPr/>
          <a:lstStyle/>
          <a:p>
            <a:r>
              <a:rPr lang="en-US"/>
              <a:t>FAQ</a:t>
            </a:r>
            <a:endParaRPr lang="en-IN"/>
          </a:p>
        </p:txBody>
      </p:sp>
      <p:sp>
        <p:nvSpPr>
          <p:cNvPr id="3" name="Content Placeholder 2"/>
          <p:cNvSpPr>
            <a:spLocks noGrp="1"/>
          </p:cNvSpPr>
          <p:nvPr>
            <p:ph idx="1"/>
          </p:nvPr>
        </p:nvSpPr>
        <p:spPr>
          <a:xfrm>
            <a:off x="685800" y="1111250"/>
            <a:ext cx="10744200" cy="5213350"/>
          </a:xfrm>
        </p:spPr>
        <p:txBody>
          <a:bodyPr>
            <a:normAutofit/>
          </a:bodyPr>
          <a:lstStyle/>
          <a:p>
            <a:pPr marL="0" indent="0">
              <a:buFont typeface="Wingdings 2" panose="05020102010507070707" pitchFamily="18" charset="2"/>
              <a:buNone/>
              <a:defRPr/>
            </a:pPr>
            <a:r>
              <a:rPr lang="en-US" b="1" dirty="0"/>
              <a:t>? Whether the MSME liable to pay to the financier in case the buyer defaults in repayment?</a:t>
            </a:r>
          </a:p>
          <a:p>
            <a:pPr marL="0" indent="0">
              <a:buFont typeface="Wingdings 2" panose="05020102010507070707" pitchFamily="18" charset="2"/>
              <a:buNone/>
              <a:defRPr/>
            </a:pPr>
            <a:r>
              <a:rPr lang="en-US" b="1" dirty="0" err="1">
                <a:solidFill>
                  <a:srgbClr val="0000FF"/>
                </a:solidFill>
              </a:rPr>
              <a:t>Ans</a:t>
            </a:r>
            <a:r>
              <a:rPr lang="en-US" b="1" dirty="0">
                <a:solidFill>
                  <a:srgbClr val="0000FF"/>
                </a:solidFill>
              </a:rPr>
              <a:t>:</a:t>
            </a:r>
            <a:r>
              <a:rPr lang="en-US" dirty="0"/>
              <a:t> No. The transactions processed under </a:t>
            </a:r>
            <a:r>
              <a:rPr lang="en-US" dirty="0" err="1"/>
              <a:t>TReDS</a:t>
            </a:r>
            <a:r>
              <a:rPr lang="en-US" dirty="0"/>
              <a:t> are </a:t>
            </a:r>
            <a:r>
              <a:rPr lang="en-US" u="sng" dirty="0"/>
              <a:t>“without recourse” </a:t>
            </a:r>
            <a:r>
              <a:rPr lang="en-US" dirty="0"/>
              <a:t>to the MSMEs.</a:t>
            </a:r>
          </a:p>
          <a:p>
            <a:pPr>
              <a:defRPr/>
            </a:pPr>
            <a:endParaRPr lang="en-US" dirty="0"/>
          </a:p>
          <a:p>
            <a:pPr marL="0" indent="0">
              <a:buFont typeface="Wingdings 2" panose="05020102010507070707" pitchFamily="18" charset="2"/>
              <a:buNone/>
              <a:defRPr/>
            </a:pPr>
            <a:r>
              <a:rPr lang="en-US" b="1" dirty="0"/>
              <a:t>? Are there charges for registration?</a:t>
            </a:r>
          </a:p>
          <a:p>
            <a:pPr marL="0" indent="0">
              <a:buFont typeface="Wingdings 2" panose="05020102010507070707" pitchFamily="18" charset="2"/>
              <a:buNone/>
              <a:defRPr/>
            </a:pPr>
            <a:r>
              <a:rPr lang="en-US" b="1" dirty="0" err="1">
                <a:solidFill>
                  <a:srgbClr val="0000FF"/>
                </a:solidFill>
              </a:rPr>
              <a:t>Ans</a:t>
            </a:r>
            <a:r>
              <a:rPr lang="en-US" b="1" dirty="0">
                <a:solidFill>
                  <a:srgbClr val="0000FF"/>
                </a:solidFill>
              </a:rPr>
              <a:t>:</a:t>
            </a:r>
            <a:r>
              <a:rPr lang="en-US" b="1" dirty="0"/>
              <a:t> </a:t>
            </a:r>
            <a:r>
              <a:rPr lang="en-US" dirty="0"/>
              <a:t>No, all three platforms have free registration facility. </a:t>
            </a:r>
          </a:p>
          <a:p>
            <a:pPr marL="0" indent="0">
              <a:buFont typeface="Wingdings 2" panose="05020102010507070707" pitchFamily="18" charset="2"/>
              <a:buNone/>
              <a:defRPr/>
            </a:pPr>
            <a:endParaRPr lang="en-US" dirty="0"/>
          </a:p>
          <a:p>
            <a:pPr marL="0" indent="0">
              <a:buFont typeface="Wingdings 2" panose="05020102010507070707" pitchFamily="18" charset="2"/>
              <a:buNone/>
              <a:defRPr/>
            </a:pPr>
            <a:r>
              <a:rPr lang="en-US" b="1" dirty="0"/>
              <a:t>? Is this compulsory for all buyers</a:t>
            </a:r>
          </a:p>
          <a:p>
            <a:pPr marL="0" indent="0">
              <a:buFont typeface="Wingdings 2" panose="05020102010507070707" pitchFamily="18" charset="2"/>
              <a:buNone/>
              <a:defRPr/>
            </a:pPr>
            <a:r>
              <a:rPr lang="en-US" b="1" dirty="0" err="1">
                <a:solidFill>
                  <a:srgbClr val="0000FF"/>
                </a:solidFill>
              </a:rPr>
              <a:t>Ans</a:t>
            </a:r>
            <a:r>
              <a:rPr lang="en-US" b="1" dirty="0">
                <a:solidFill>
                  <a:srgbClr val="0000FF"/>
                </a:solidFill>
              </a:rPr>
              <a:t>:</a:t>
            </a:r>
            <a:r>
              <a:rPr lang="en-US" b="1" dirty="0"/>
              <a:t> </a:t>
            </a:r>
            <a:r>
              <a:rPr lang="en-US" dirty="0"/>
              <a:t>Its compulsory for all PSU and corporates with turnover &gt; 500 </a:t>
            </a:r>
            <a:r>
              <a:rPr lang="en-US" dirty="0" err="1"/>
              <a:t>Crores</a:t>
            </a:r>
            <a:endParaRPr lang="en-US" dirty="0"/>
          </a:p>
        </p:txBody>
      </p:sp>
      <p:sp>
        <p:nvSpPr>
          <p:cNvPr id="4" name="Footer Placeholder 3"/>
          <p:cNvSpPr>
            <a:spLocks noGrp="1"/>
          </p:cNvSpPr>
          <p:nvPr>
            <p:ph type="ftr" sz="quarter" idx="11"/>
          </p:nvPr>
        </p:nvSpPr>
        <p:spPr/>
        <p:txBody>
          <a:bodyPr/>
          <a:lstStyle/>
          <a:p>
            <a:pPr>
              <a:defRPr/>
            </a:pPr>
            <a:r>
              <a:rPr lang="en-US"/>
              <a:t>CA.Marathe-CMRS</a:t>
            </a:r>
          </a:p>
        </p:txBody>
      </p:sp>
    </p:spTree>
    <p:extLst>
      <p:ext uri="{BB962C8B-B14F-4D97-AF65-F5344CB8AC3E}">
        <p14:creationId xmlns:p14="http://schemas.microsoft.com/office/powerpoint/2010/main" val="36483667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91495"/>
            <a:ext cx="10515600" cy="847224"/>
          </a:xfrm>
        </p:spPr>
        <p:txBody>
          <a:bodyPr>
            <a:normAutofit/>
          </a:bodyPr>
          <a:lstStyle/>
          <a:p>
            <a:r>
              <a:rPr lang="en-US" b="1" dirty="0"/>
              <a:t>RBI advisory to banks</a:t>
            </a:r>
            <a:endParaRPr lang="en-IN" dirty="0"/>
          </a:p>
        </p:txBody>
      </p:sp>
      <p:sp>
        <p:nvSpPr>
          <p:cNvPr id="3" name="Content Placeholder 2"/>
          <p:cNvSpPr>
            <a:spLocks noGrp="1"/>
          </p:cNvSpPr>
          <p:nvPr>
            <p:ph idx="1"/>
          </p:nvPr>
        </p:nvSpPr>
        <p:spPr>
          <a:xfrm>
            <a:off x="838199" y="1366344"/>
            <a:ext cx="10977081" cy="4990005"/>
          </a:xfrm>
        </p:spPr>
        <p:txBody>
          <a:bodyPr>
            <a:normAutofit/>
          </a:bodyPr>
          <a:lstStyle/>
          <a:p>
            <a:pPr marL="0" indent="0" algn="just">
              <a:buNone/>
            </a:pPr>
            <a:r>
              <a:rPr lang="en-US" b="1" dirty="0"/>
              <a:t>Special dispensation for </a:t>
            </a:r>
            <a:r>
              <a:rPr lang="en-US" dirty="0"/>
              <a:t>timely and adequate credit . </a:t>
            </a:r>
          </a:p>
          <a:p>
            <a:pPr marL="0" indent="0" algn="just">
              <a:buNone/>
            </a:pPr>
            <a:endParaRPr lang="en-US" dirty="0"/>
          </a:p>
          <a:p>
            <a:pPr marL="0" indent="0" algn="just">
              <a:buNone/>
            </a:pPr>
            <a:r>
              <a:rPr lang="en-US" dirty="0"/>
              <a:t>Priority </a:t>
            </a:r>
            <a:r>
              <a:rPr lang="en-US" b="1" dirty="0"/>
              <a:t>not a CSR, </a:t>
            </a:r>
            <a:r>
              <a:rPr lang="en-US" dirty="0"/>
              <a:t>to be funded as normal business operations. </a:t>
            </a:r>
          </a:p>
          <a:p>
            <a:pPr marL="0" indent="0" algn="just">
              <a:buNone/>
            </a:pPr>
            <a:endParaRPr lang="en-US" b="1" dirty="0"/>
          </a:p>
          <a:p>
            <a:pPr marL="0" indent="0" algn="just">
              <a:buNone/>
            </a:pPr>
            <a:r>
              <a:rPr lang="en-US" b="1" dirty="0"/>
              <a:t>Lend directly to beneficiaries not </a:t>
            </a:r>
            <a:r>
              <a:rPr lang="en-US" dirty="0"/>
              <a:t>through intermediaries. </a:t>
            </a:r>
          </a:p>
          <a:p>
            <a:pPr marL="0" indent="0" algn="just">
              <a:buNone/>
            </a:pPr>
            <a:endParaRPr lang="en-US" dirty="0"/>
          </a:p>
          <a:p>
            <a:pPr marL="0" indent="0" algn="just">
              <a:buNone/>
            </a:pPr>
            <a:r>
              <a:rPr lang="en-US" dirty="0"/>
              <a:t>Market players </a:t>
            </a:r>
            <a:r>
              <a:rPr lang="en-US" b="1" dirty="0"/>
              <a:t>take risks and innovate</a:t>
            </a:r>
            <a:endParaRPr lang="en-IN" b="1" dirty="0"/>
          </a:p>
        </p:txBody>
      </p:sp>
      <p:sp>
        <p:nvSpPr>
          <p:cNvPr id="4" name="Footer Placeholder 3"/>
          <p:cNvSpPr>
            <a:spLocks noGrp="1"/>
          </p:cNvSpPr>
          <p:nvPr>
            <p:ph type="ftr" sz="quarter" idx="11"/>
          </p:nvPr>
        </p:nvSpPr>
        <p:spPr/>
        <p:txBody>
          <a:bodyPr/>
          <a:lstStyle/>
          <a:p>
            <a:r>
              <a:rPr lang="en-US"/>
              <a:t>CA. Maheshwar Marathe, CMRS, PUNE</a:t>
            </a:r>
            <a:endParaRPr lang="en-IN"/>
          </a:p>
        </p:txBody>
      </p:sp>
    </p:spTree>
    <p:extLst>
      <p:ext uri="{BB962C8B-B14F-4D97-AF65-F5344CB8AC3E}">
        <p14:creationId xmlns:p14="http://schemas.microsoft.com/office/powerpoint/2010/main" val="235240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6EB0DC3A-9F99-3067-2798-C5A8BF07BE10}"/>
              </a:ext>
            </a:extLst>
          </p:cNvPr>
          <p:cNvSpPr>
            <a:spLocks noGrp="1"/>
          </p:cNvSpPr>
          <p:nvPr>
            <p:ph type="title"/>
          </p:nvPr>
        </p:nvSpPr>
        <p:spPr>
          <a:xfrm>
            <a:off x="381000" y="381000"/>
            <a:ext cx="10331450" cy="998538"/>
          </a:xfrm>
        </p:spPr>
        <p:txBody>
          <a:bodyPr/>
          <a:lstStyle/>
          <a:p>
            <a:r>
              <a:rPr lang="en-US" altLang="en-US"/>
              <a:t>TReDS platforms business</a:t>
            </a:r>
            <a:endParaRPr lang="en-IN" altLang="en-US"/>
          </a:p>
        </p:txBody>
      </p:sp>
      <p:sp>
        <p:nvSpPr>
          <p:cNvPr id="3" name="Content Placeholder 2">
            <a:extLst>
              <a:ext uri="{FF2B5EF4-FFF2-40B4-BE49-F238E27FC236}">
                <a16:creationId xmlns:a16="http://schemas.microsoft.com/office/drawing/2014/main" id="{175CC65B-C886-C70C-8405-3E36C6606D49}"/>
              </a:ext>
            </a:extLst>
          </p:cNvPr>
          <p:cNvSpPr>
            <a:spLocks noGrp="1"/>
          </p:cNvSpPr>
          <p:nvPr>
            <p:ph idx="1"/>
          </p:nvPr>
        </p:nvSpPr>
        <p:spPr>
          <a:xfrm>
            <a:off x="838200" y="1447800"/>
            <a:ext cx="5127625" cy="4432300"/>
          </a:xfrm>
        </p:spPr>
        <p:txBody>
          <a:bodyPr/>
          <a:lstStyle/>
          <a:p>
            <a:pPr marL="0" indent="0" algn="ctr">
              <a:buFont typeface="Wingdings 2" panose="05020102010507070707" pitchFamily="18" charset="2"/>
              <a:buNone/>
            </a:pPr>
            <a:r>
              <a:rPr lang="en-US" altLang="en-US" sz="3600"/>
              <a:t>FY – 2020 -	11.17k cr</a:t>
            </a:r>
          </a:p>
          <a:p>
            <a:pPr marL="0" indent="0" algn="ctr">
              <a:buFont typeface="Wingdings 2" panose="05020102010507070707" pitchFamily="18" charset="2"/>
              <a:buNone/>
            </a:pPr>
            <a:endParaRPr lang="en-US" altLang="en-US" sz="3600"/>
          </a:p>
          <a:p>
            <a:pPr marL="0" indent="0" algn="ctr">
              <a:buFont typeface="Wingdings 2" panose="05020102010507070707" pitchFamily="18" charset="2"/>
              <a:buNone/>
            </a:pPr>
            <a:r>
              <a:rPr lang="en-US" altLang="en-US" sz="3600"/>
              <a:t>FY – 2021 - 	17.08k cr</a:t>
            </a:r>
          </a:p>
          <a:p>
            <a:pPr marL="0" indent="0" algn="ctr">
              <a:buFont typeface="Wingdings 2" panose="05020102010507070707" pitchFamily="18" charset="2"/>
              <a:buNone/>
            </a:pPr>
            <a:endParaRPr lang="en-US" altLang="en-US" sz="3600"/>
          </a:p>
          <a:p>
            <a:pPr marL="0" indent="0" algn="ctr">
              <a:buFont typeface="Wingdings 2" panose="05020102010507070707" pitchFamily="18" charset="2"/>
              <a:buNone/>
            </a:pPr>
            <a:r>
              <a:rPr lang="en-US" altLang="en-US" sz="3600"/>
              <a:t>FY – 2022 - 	40.3k cr</a:t>
            </a:r>
          </a:p>
          <a:p>
            <a:pPr marL="0" indent="0" algn="ctr">
              <a:buFont typeface="Wingdings 2" panose="05020102010507070707" pitchFamily="18" charset="2"/>
              <a:buNone/>
            </a:pPr>
            <a:endParaRPr lang="en-US" altLang="en-US" sz="3600"/>
          </a:p>
          <a:p>
            <a:pPr marL="0" indent="0" algn="ctr">
              <a:buFont typeface="Wingdings 2" panose="05020102010507070707" pitchFamily="18" charset="2"/>
              <a:buNone/>
            </a:pPr>
            <a:r>
              <a:rPr lang="en-US" altLang="en-US" sz="3600"/>
              <a:t>FY – 2023 - 	150k cr+</a:t>
            </a:r>
          </a:p>
          <a:p>
            <a:pPr marL="0" indent="0" algn="ctr">
              <a:buFont typeface="Wingdings 2" panose="05020102010507070707" pitchFamily="18" charset="2"/>
              <a:buNone/>
            </a:pPr>
            <a:endParaRPr lang="en-IN" altLang="en-US" sz="3600"/>
          </a:p>
        </p:txBody>
      </p:sp>
      <p:sp>
        <p:nvSpPr>
          <p:cNvPr id="4" name="Title 1">
            <a:extLst>
              <a:ext uri="{FF2B5EF4-FFF2-40B4-BE49-F238E27FC236}">
                <a16:creationId xmlns:a16="http://schemas.microsoft.com/office/drawing/2014/main" id="{A2BE4E30-2EA3-91DF-E485-572F13D3DE39}"/>
              </a:ext>
            </a:extLst>
          </p:cNvPr>
          <p:cNvSpPr txBox="1">
            <a:spLocks/>
          </p:cNvSpPr>
          <p:nvPr/>
        </p:nvSpPr>
        <p:spPr bwMode="auto">
          <a:xfrm>
            <a:off x="7116763" y="3160713"/>
            <a:ext cx="4376737" cy="2811462"/>
          </a:xfrm>
          <a:prstGeom prst="rect">
            <a:avLst/>
          </a:prstGeom>
          <a:solidFill>
            <a:srgbClr val="6666FF"/>
          </a:solidFill>
          <a:ln>
            <a:noFill/>
          </a:ln>
        </p:spPr>
        <p:txBody>
          <a:bodyPr lIns="0" rIns="0" bIns="0" anchor="b">
            <a:normAutofit fontScale="90000" lnSpcReduction="200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b="1"/>
              <a:t>RXIL</a:t>
            </a:r>
            <a:br>
              <a:rPr lang="en-US" b="1"/>
            </a:br>
            <a:br>
              <a:rPr lang="en-US" b="1"/>
            </a:br>
            <a:r>
              <a:rPr lang="en-US" b="1"/>
              <a:t>INVOICE MART</a:t>
            </a:r>
            <a:br>
              <a:rPr lang="en-US" b="1"/>
            </a:br>
            <a:br>
              <a:rPr lang="en-US" b="1"/>
            </a:br>
            <a:r>
              <a:rPr lang="en-US" b="1"/>
              <a:t>M1XCHANGE</a:t>
            </a:r>
            <a:endParaRPr lang="en-IN"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93D93-F820-260C-FA6D-38F8389CBD2B}"/>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2498ABF-1DD6-11FE-6414-0065324B7629}"/>
              </a:ext>
            </a:extLst>
          </p:cNvPr>
          <p:cNvSpPr>
            <a:spLocks noGrp="1"/>
          </p:cNvSpPr>
          <p:nvPr>
            <p:ph idx="1"/>
          </p:nvPr>
        </p:nvSpPr>
        <p:spPr/>
        <p:txBody>
          <a:bodyPr>
            <a:normAutofit/>
          </a:bodyPr>
          <a:lstStyle/>
          <a:p>
            <a:pPr marL="0" indent="0" algn="ctr">
              <a:buNone/>
            </a:pPr>
            <a:r>
              <a:rPr lang="en-IN" sz="4800" b="1" dirty="0"/>
              <a:t>Compliance under MSMED Act</a:t>
            </a:r>
          </a:p>
          <a:p>
            <a:pPr marL="0" indent="0" algn="ctr">
              <a:buNone/>
            </a:pPr>
            <a:r>
              <a:rPr lang="en-IN" sz="4800" dirty="0"/>
              <a:t>At Bank Branch </a:t>
            </a:r>
          </a:p>
          <a:p>
            <a:pPr marL="0" indent="0" algn="ctr">
              <a:buNone/>
            </a:pPr>
            <a:r>
              <a:rPr lang="en-IN" sz="4800" dirty="0"/>
              <a:t>Or as a CSA</a:t>
            </a:r>
          </a:p>
        </p:txBody>
      </p:sp>
      <p:sp>
        <p:nvSpPr>
          <p:cNvPr id="4" name="Footer Placeholder 3">
            <a:extLst>
              <a:ext uri="{FF2B5EF4-FFF2-40B4-BE49-F238E27FC236}">
                <a16:creationId xmlns:a16="http://schemas.microsoft.com/office/drawing/2014/main" id="{97EEE167-15A5-1B27-A47E-0396E6D7DE79}"/>
              </a:ext>
            </a:extLst>
          </p:cNvPr>
          <p:cNvSpPr>
            <a:spLocks noGrp="1"/>
          </p:cNvSpPr>
          <p:nvPr>
            <p:ph type="ftr" sz="quarter" idx="11"/>
          </p:nvPr>
        </p:nvSpPr>
        <p:spPr/>
        <p:txBody>
          <a:bodyPr/>
          <a:lstStyle/>
          <a:p>
            <a:r>
              <a:rPr lang="en-US"/>
              <a:t>CA. Maheshwar Marathe, CMRS, PUNE</a:t>
            </a:r>
            <a:endParaRPr lang="en-IN"/>
          </a:p>
        </p:txBody>
      </p:sp>
    </p:spTree>
    <p:extLst>
      <p:ext uri="{BB962C8B-B14F-4D97-AF65-F5344CB8AC3E}">
        <p14:creationId xmlns:p14="http://schemas.microsoft.com/office/powerpoint/2010/main" val="20863067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57200"/>
            <a:ext cx="10972800" cy="5715000"/>
          </a:xfrm>
        </p:spPr>
        <p:txBody>
          <a:bodyPr>
            <a:normAutofit/>
          </a:bodyPr>
          <a:lstStyle/>
          <a:p>
            <a:pPr marL="0" indent="0">
              <a:buNone/>
              <a:defRPr/>
            </a:pPr>
            <a:r>
              <a:rPr lang="en-US" b="1" u="sng" dirty="0">
                <a:latin typeface="Verdana" panose="020B0604030504040204" pitchFamily="34" charset="0"/>
                <a:ea typeface="Verdana" panose="020B0604030504040204" pitchFamily="34" charset="0"/>
              </a:rPr>
              <a:t>Udyog Vs Udyam</a:t>
            </a:r>
          </a:p>
          <a:p>
            <a:pPr>
              <a:defRPr/>
            </a:pPr>
            <a:endParaRPr lang="en-US" dirty="0">
              <a:latin typeface="Verdana" panose="020B0604030504040204" pitchFamily="34" charset="0"/>
              <a:ea typeface="Verdana" panose="020B0604030504040204" pitchFamily="34" charset="0"/>
            </a:endParaRPr>
          </a:p>
          <a:p>
            <a:pPr>
              <a:defRPr/>
            </a:pPr>
            <a:r>
              <a:rPr lang="en-US" dirty="0">
                <a:latin typeface="Verdana" panose="020B0604030504040204" pitchFamily="34" charset="0"/>
                <a:ea typeface="Verdana" panose="020B0604030504040204" pitchFamily="34" charset="0"/>
              </a:rPr>
              <a:t>Definition (Limits) changed after 14 long years. .</a:t>
            </a:r>
          </a:p>
          <a:p>
            <a:pPr>
              <a:defRPr/>
            </a:pPr>
            <a:r>
              <a:rPr lang="en-IN" dirty="0">
                <a:latin typeface="Verdana" panose="020B0604030504040204" pitchFamily="34" charset="0"/>
                <a:ea typeface="Verdana" panose="020B0604030504040204" pitchFamily="34" charset="0"/>
              </a:rPr>
              <a:t>Increased limit of </a:t>
            </a:r>
            <a:r>
              <a:rPr lang="en-IN" dirty="0" err="1">
                <a:latin typeface="Verdana" panose="020B0604030504040204" pitchFamily="34" charset="0"/>
                <a:ea typeface="Verdana" panose="020B0604030504040204" pitchFamily="34" charset="0"/>
              </a:rPr>
              <a:t>Invt</a:t>
            </a:r>
            <a:r>
              <a:rPr lang="en-IN" dirty="0">
                <a:latin typeface="Verdana" panose="020B0604030504040204" pitchFamily="34" charset="0"/>
                <a:ea typeface="Verdana" panose="020B0604030504040204" pitchFamily="34" charset="0"/>
              </a:rPr>
              <a:t> in Plant &amp; Machinery (</a:t>
            </a:r>
            <a:r>
              <a:rPr lang="en-US" dirty="0">
                <a:latin typeface="Verdana" panose="020B0604030504040204" pitchFamily="34" charset="0"/>
                <a:ea typeface="Verdana" panose="020B0604030504040204" pitchFamily="34" charset="0"/>
              </a:rPr>
              <a:t>4 Times for </a:t>
            </a:r>
            <a:r>
              <a:rPr lang="en-US" dirty="0" err="1">
                <a:latin typeface="Verdana" panose="020B0604030504040204" pitchFamily="34" charset="0"/>
                <a:ea typeface="Verdana" panose="020B0604030504040204" pitchFamily="34" charset="0"/>
              </a:rPr>
              <a:t>Mnf</a:t>
            </a:r>
            <a:r>
              <a:rPr lang="en-US" dirty="0">
                <a:latin typeface="Verdana" panose="020B0604030504040204" pitchFamily="34" charset="0"/>
                <a:ea typeface="Verdana" panose="020B0604030504040204" pitchFamily="34" charset="0"/>
              </a:rPr>
              <a:t> to 10 times for Services)</a:t>
            </a:r>
            <a:endParaRPr lang="en-IN" dirty="0">
              <a:latin typeface="Verdana" panose="020B0604030504040204" pitchFamily="34" charset="0"/>
              <a:ea typeface="Verdana" panose="020B0604030504040204" pitchFamily="34" charset="0"/>
            </a:endParaRPr>
          </a:p>
          <a:p>
            <a:pPr>
              <a:defRPr/>
            </a:pPr>
            <a:r>
              <a:rPr lang="en-IN" dirty="0">
                <a:latin typeface="Verdana" panose="020B0604030504040204" pitchFamily="34" charset="0"/>
                <a:ea typeface="Verdana" panose="020B0604030504040204" pitchFamily="34" charset="0"/>
              </a:rPr>
              <a:t>Added criteria linked to Turnover </a:t>
            </a:r>
          </a:p>
          <a:p>
            <a:pPr>
              <a:defRPr/>
            </a:pPr>
            <a:r>
              <a:rPr lang="en-IN" dirty="0">
                <a:latin typeface="Verdana" panose="020B0604030504040204" pitchFamily="34" charset="0"/>
                <a:ea typeface="Verdana" panose="020B0604030504040204" pitchFamily="34" charset="0"/>
              </a:rPr>
              <a:t>No distinction between Manufacturer &amp; Service Provider.</a:t>
            </a:r>
          </a:p>
          <a:p>
            <a:pPr>
              <a:defRPr/>
            </a:pPr>
            <a:r>
              <a:rPr lang="en-US" dirty="0">
                <a:latin typeface="Verdana" panose="020B0604030504040204" pitchFamily="34" charset="0"/>
                <a:ea typeface="Verdana" panose="020B0604030504040204" pitchFamily="34" charset="0"/>
              </a:rPr>
              <a:t>Gross Block Vs WDV</a:t>
            </a:r>
          </a:p>
          <a:p>
            <a:pPr>
              <a:defRPr/>
            </a:pPr>
            <a:r>
              <a:rPr lang="en-US" dirty="0">
                <a:latin typeface="Verdana" panose="020B0604030504040204" pitchFamily="34" charset="0"/>
                <a:ea typeface="Verdana" panose="020B0604030504040204" pitchFamily="34" charset="0"/>
              </a:rPr>
              <a:t>One PAN one URN</a:t>
            </a:r>
          </a:p>
          <a:p>
            <a:pPr>
              <a:defRPr/>
            </a:pPr>
            <a:r>
              <a:rPr lang="en-US" dirty="0">
                <a:latin typeface="Verdana" panose="020B0604030504040204" pitchFamily="34" charset="0"/>
                <a:ea typeface="Verdana" panose="020B0604030504040204" pitchFamily="34" charset="0"/>
              </a:rPr>
              <a:t>Investment definition – Exclusive Vs. Inclusive</a:t>
            </a:r>
          </a:p>
          <a:p>
            <a:pPr>
              <a:defRPr/>
            </a:pPr>
            <a:r>
              <a:rPr lang="en-US" dirty="0">
                <a:latin typeface="Verdana" panose="020B0604030504040204" pitchFamily="34" charset="0"/>
                <a:ea typeface="Verdana" panose="020B0604030504040204" pitchFamily="34" charset="0"/>
              </a:rPr>
              <a:t>Udyam assist is Micro </a:t>
            </a:r>
            <a:r>
              <a:rPr lang="en-US" dirty="0" err="1">
                <a:latin typeface="Verdana" panose="020B0604030504040204" pitchFamily="34" charset="0"/>
                <a:ea typeface="Verdana" panose="020B0604030504040204" pitchFamily="34" charset="0"/>
              </a:rPr>
              <a:t>Entp</a:t>
            </a:r>
            <a:endParaRPr lang="en-US" dirty="0">
              <a:latin typeface="Verdana" panose="020B0604030504040204" pitchFamily="34" charset="0"/>
              <a:ea typeface="Verdana" panose="020B0604030504040204" pitchFamily="34" charset="0"/>
            </a:endParaRPr>
          </a:p>
        </p:txBody>
      </p:sp>
      <p:sp>
        <p:nvSpPr>
          <p:cNvPr id="4" name="Footer Placeholder 3"/>
          <p:cNvSpPr>
            <a:spLocks noGrp="1"/>
          </p:cNvSpPr>
          <p:nvPr>
            <p:ph type="ftr" sz="quarter" idx="11"/>
          </p:nvPr>
        </p:nvSpPr>
        <p:spPr/>
        <p:txBody>
          <a:bodyPr/>
          <a:lstStyle/>
          <a:p>
            <a:pPr>
              <a:defRPr/>
            </a:pPr>
            <a:r>
              <a:rPr lang="en-US"/>
              <a:t>CA.Marathe-CMRS</a:t>
            </a:r>
          </a:p>
        </p:txBody>
      </p:sp>
    </p:spTree>
    <p:extLst>
      <p:ext uri="{BB962C8B-B14F-4D97-AF65-F5344CB8AC3E}">
        <p14:creationId xmlns:p14="http://schemas.microsoft.com/office/powerpoint/2010/main" val="329332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1981200" y="0"/>
            <a:ext cx="8229600" cy="1143000"/>
          </a:xfrm>
        </p:spPr>
        <p:txBody>
          <a:bodyPr/>
          <a:lstStyle/>
          <a:p>
            <a:r>
              <a:rPr lang="en-US" altLang="en-US" sz="4400" dirty="0"/>
              <a:t>Disclosure requirements </a:t>
            </a:r>
          </a:p>
        </p:txBody>
      </p:sp>
      <p:sp>
        <p:nvSpPr>
          <p:cNvPr id="39939" name="Content Placeholder 2"/>
          <p:cNvSpPr>
            <a:spLocks noGrp="1"/>
          </p:cNvSpPr>
          <p:nvPr>
            <p:ph idx="1"/>
          </p:nvPr>
        </p:nvSpPr>
        <p:spPr>
          <a:xfrm>
            <a:off x="685800" y="1143000"/>
            <a:ext cx="10972800" cy="1447800"/>
          </a:xfrm>
        </p:spPr>
        <p:txBody>
          <a:bodyPr/>
          <a:lstStyle/>
          <a:p>
            <a:pPr algn="just">
              <a:buFont typeface="Wingdings 2" panose="05020102010507070707" pitchFamily="18" charset="2"/>
              <a:buNone/>
            </a:pPr>
            <a:r>
              <a:rPr lang="en-US" altLang="en-US" sz="2400"/>
              <a:t>	Sec 22: </a:t>
            </a:r>
            <a:r>
              <a:rPr lang="en-US" altLang="en-US" sz="2400" b="1" i="1"/>
              <a:t>Any buyer required to get his accounts audited under any law </a:t>
            </a:r>
            <a:r>
              <a:rPr lang="en-US" altLang="en-US" sz="2400"/>
              <a:t>for the time being in force, such buyer shall furnish the 5 point info in his annual statement of accounts,</a:t>
            </a:r>
          </a:p>
          <a:p>
            <a:pPr algn="just">
              <a:buFont typeface="Wingdings 2" panose="05020102010507070707" pitchFamily="18" charset="2"/>
              <a:buNone/>
            </a:pPr>
            <a:endParaRPr lang="en-US" altLang="en-US" sz="2400"/>
          </a:p>
          <a:p>
            <a:pPr algn="just">
              <a:buFont typeface="Wingdings 2" panose="05020102010507070707" pitchFamily="18" charset="2"/>
              <a:buNone/>
            </a:pPr>
            <a:endParaRPr lang="en-US" altLang="en-US" sz="1800"/>
          </a:p>
        </p:txBody>
      </p:sp>
      <p:graphicFrame>
        <p:nvGraphicFramePr>
          <p:cNvPr id="4" name="Table 3"/>
          <p:cNvGraphicFramePr>
            <a:graphicFrameLocks noGrp="1"/>
          </p:cNvGraphicFramePr>
          <p:nvPr/>
        </p:nvGraphicFramePr>
        <p:xfrm>
          <a:off x="685800" y="2362200"/>
          <a:ext cx="10972800" cy="3656012"/>
        </p:xfrm>
        <a:graphic>
          <a:graphicData uri="http://schemas.openxmlformats.org/drawingml/2006/table">
            <a:tbl>
              <a:tblPr firstRow="1" bandRow="1">
                <a:tableStyleId>{5C22544A-7EE6-4342-B048-85BDC9FD1C3A}</a:tableStyleId>
              </a:tblPr>
              <a:tblGrid>
                <a:gridCol w="533401">
                  <a:extLst>
                    <a:ext uri="{9D8B030D-6E8A-4147-A177-3AD203B41FA5}">
                      <a16:colId xmlns:a16="http://schemas.microsoft.com/office/drawing/2014/main" val="20000"/>
                    </a:ext>
                  </a:extLst>
                </a:gridCol>
                <a:gridCol w="7848598">
                  <a:extLst>
                    <a:ext uri="{9D8B030D-6E8A-4147-A177-3AD203B41FA5}">
                      <a16:colId xmlns:a16="http://schemas.microsoft.com/office/drawing/2014/main" val="20001"/>
                    </a:ext>
                  </a:extLst>
                </a:gridCol>
                <a:gridCol w="1253208">
                  <a:extLst>
                    <a:ext uri="{9D8B030D-6E8A-4147-A177-3AD203B41FA5}">
                      <a16:colId xmlns:a16="http://schemas.microsoft.com/office/drawing/2014/main" val="20002"/>
                    </a:ext>
                  </a:extLst>
                </a:gridCol>
                <a:gridCol w="1337593">
                  <a:extLst>
                    <a:ext uri="{9D8B030D-6E8A-4147-A177-3AD203B41FA5}">
                      <a16:colId xmlns:a16="http://schemas.microsoft.com/office/drawing/2014/main" val="20003"/>
                    </a:ext>
                  </a:extLst>
                </a:gridCol>
              </a:tblGrid>
              <a:tr h="707573">
                <a:tc>
                  <a:txBody>
                    <a:bodyPr/>
                    <a:lstStyle/>
                    <a:p>
                      <a:pPr algn="ctr"/>
                      <a:r>
                        <a:rPr kumimoji="0" lang="en-US" sz="1800" b="1" i="0" u="none" strike="noStrike" kern="1200" dirty="0">
                          <a:solidFill>
                            <a:schemeClr val="tx1"/>
                          </a:solidFill>
                          <a:latin typeface="+mj-lt"/>
                          <a:ea typeface="+mn-ea"/>
                          <a:cs typeface="+mn-cs"/>
                        </a:rPr>
                        <a:t>SN</a:t>
                      </a:r>
                    </a:p>
                  </a:txBody>
                  <a:tcPr marT="45729" marB="45729"/>
                </a:tc>
                <a:tc>
                  <a:txBody>
                    <a:bodyPr/>
                    <a:lstStyle/>
                    <a:p>
                      <a:pPr algn="ctr" fontAlgn="b"/>
                      <a:r>
                        <a:rPr kumimoji="0" lang="en-US" sz="1800" b="1" i="0" u="none" strike="noStrike" kern="1200" dirty="0">
                          <a:solidFill>
                            <a:schemeClr val="tx1"/>
                          </a:solidFill>
                          <a:latin typeface="+mj-lt"/>
                          <a:ea typeface="+mn-ea"/>
                          <a:cs typeface="+mn-cs"/>
                        </a:rPr>
                        <a:t>PARTICULATS</a:t>
                      </a:r>
                    </a:p>
                  </a:txBody>
                  <a:tcPr marL="9525" marR="9525" marT="9527" marB="0" anchor="b"/>
                </a:tc>
                <a:tc>
                  <a:txBody>
                    <a:bodyPr/>
                    <a:lstStyle/>
                    <a:p>
                      <a:pPr algn="ctr"/>
                      <a:r>
                        <a:rPr kumimoji="0" lang="en-US" sz="1800" b="1" i="0" u="none" strike="noStrike" kern="1200" dirty="0">
                          <a:solidFill>
                            <a:schemeClr val="tx1"/>
                          </a:solidFill>
                          <a:latin typeface="+mj-lt"/>
                          <a:ea typeface="+mn-ea"/>
                          <a:cs typeface="+mn-cs"/>
                        </a:rPr>
                        <a:t>Principle </a:t>
                      </a:r>
                    </a:p>
                    <a:p>
                      <a:pPr algn="ctr"/>
                      <a:r>
                        <a:rPr kumimoji="0" lang="en-US" sz="1800" b="1" i="0" u="none" strike="noStrike" kern="1200" dirty="0">
                          <a:solidFill>
                            <a:schemeClr val="tx1"/>
                          </a:solidFill>
                          <a:latin typeface="+mj-lt"/>
                          <a:ea typeface="+mn-ea"/>
                          <a:cs typeface="+mn-cs"/>
                        </a:rPr>
                        <a:t>Amt. RS.</a:t>
                      </a:r>
                    </a:p>
                  </a:txBody>
                  <a:tcPr marT="45729" marB="45729"/>
                </a:tc>
                <a:tc>
                  <a:txBody>
                    <a:bodyPr/>
                    <a:lstStyle/>
                    <a:p>
                      <a:pPr algn="ctr"/>
                      <a:r>
                        <a:rPr kumimoji="0" lang="en-US" sz="1800" b="1" i="0" u="none" strike="noStrike" kern="1200" dirty="0">
                          <a:solidFill>
                            <a:schemeClr val="tx1"/>
                          </a:solidFill>
                          <a:latin typeface="+mj-lt"/>
                          <a:ea typeface="+mn-ea"/>
                          <a:cs typeface="+mn-cs"/>
                        </a:rPr>
                        <a:t>Interest </a:t>
                      </a:r>
                    </a:p>
                    <a:p>
                      <a:pPr algn="ctr"/>
                      <a:r>
                        <a:rPr kumimoji="0" lang="en-US" sz="1800" b="1" i="0" u="none" strike="noStrike" kern="1200" dirty="0">
                          <a:solidFill>
                            <a:schemeClr val="tx1"/>
                          </a:solidFill>
                          <a:latin typeface="+mj-lt"/>
                          <a:ea typeface="+mn-ea"/>
                          <a:cs typeface="+mn-cs"/>
                        </a:rPr>
                        <a:t>Amt. Rs.</a:t>
                      </a:r>
                    </a:p>
                  </a:txBody>
                  <a:tcPr marT="45729" marB="45729"/>
                </a:tc>
                <a:extLst>
                  <a:ext uri="{0D108BD9-81ED-4DB2-BD59-A6C34878D82A}">
                    <a16:rowId xmlns:a16="http://schemas.microsoft.com/office/drawing/2014/main" val="10000"/>
                  </a:ext>
                </a:extLst>
              </a:tr>
              <a:tr h="684275">
                <a:tc>
                  <a:txBody>
                    <a:bodyPr/>
                    <a:lstStyle/>
                    <a:p>
                      <a:r>
                        <a:rPr lang="en-US" sz="1800" dirty="0">
                          <a:solidFill>
                            <a:schemeClr val="tx1"/>
                          </a:solidFill>
                          <a:latin typeface="+mj-lt"/>
                        </a:rPr>
                        <a:t>1</a:t>
                      </a:r>
                    </a:p>
                  </a:txBody>
                  <a:tcPr marT="45729" marB="45729"/>
                </a:tc>
                <a:tc>
                  <a:txBody>
                    <a:bodyPr/>
                    <a:lstStyle/>
                    <a:p>
                      <a:pPr algn="l" fontAlgn="b"/>
                      <a:r>
                        <a:rPr kumimoji="0" lang="en-US" sz="2000" b="0" i="0" u="none" strike="noStrike" kern="1200" dirty="0">
                          <a:solidFill>
                            <a:schemeClr val="tx1"/>
                          </a:solidFill>
                          <a:latin typeface="+mn-lt"/>
                          <a:ea typeface="+mn-ea"/>
                          <a:cs typeface="+mn-cs"/>
                        </a:rPr>
                        <a:t>Interest &amp; Principle paid beyond due date (During the year)</a:t>
                      </a:r>
                    </a:p>
                  </a:txBody>
                  <a:tcPr marL="9525" marR="9525" marT="9527" marB="0" anchor="b"/>
                </a:tc>
                <a:tc>
                  <a:txBody>
                    <a:bodyPr/>
                    <a:lstStyle/>
                    <a:p>
                      <a:pPr algn="r"/>
                      <a:r>
                        <a:rPr lang="en-US" sz="1800" dirty="0">
                          <a:solidFill>
                            <a:schemeClr val="tx1"/>
                          </a:solidFill>
                          <a:latin typeface="+mj-lt"/>
                        </a:rPr>
                        <a:t>800000</a:t>
                      </a:r>
                    </a:p>
                  </a:txBody>
                  <a:tcPr marT="45729" marB="45729"/>
                </a:tc>
                <a:tc>
                  <a:txBody>
                    <a:bodyPr/>
                    <a:lstStyle/>
                    <a:p>
                      <a:pPr algn="r"/>
                      <a:r>
                        <a:rPr lang="en-US" sz="1800" dirty="0">
                          <a:solidFill>
                            <a:schemeClr val="tx1"/>
                          </a:solidFill>
                          <a:latin typeface="+mj-lt"/>
                        </a:rPr>
                        <a:t>100000</a:t>
                      </a:r>
                    </a:p>
                  </a:txBody>
                  <a:tcPr marT="45729" marB="45729"/>
                </a:tc>
                <a:extLst>
                  <a:ext uri="{0D108BD9-81ED-4DB2-BD59-A6C34878D82A}">
                    <a16:rowId xmlns:a16="http://schemas.microsoft.com/office/drawing/2014/main" val="10001"/>
                  </a:ext>
                </a:extLst>
              </a:tr>
              <a:tr h="404328">
                <a:tc>
                  <a:txBody>
                    <a:bodyPr/>
                    <a:lstStyle/>
                    <a:p>
                      <a:r>
                        <a:rPr lang="en-US" sz="1800" dirty="0">
                          <a:solidFill>
                            <a:schemeClr val="tx1"/>
                          </a:solidFill>
                          <a:latin typeface="+mj-lt"/>
                        </a:rPr>
                        <a:t>2</a:t>
                      </a:r>
                    </a:p>
                  </a:txBody>
                  <a:tcPr marT="45729" marB="45729"/>
                </a:tc>
                <a:tc>
                  <a:txBody>
                    <a:bodyPr/>
                    <a:lstStyle/>
                    <a:p>
                      <a:pPr algn="l" fontAlgn="b"/>
                      <a:r>
                        <a:rPr kumimoji="0" lang="en-US" sz="2000" b="0" i="0" u="none" strike="noStrike" kern="1200" dirty="0">
                          <a:solidFill>
                            <a:schemeClr val="tx1"/>
                          </a:solidFill>
                          <a:latin typeface="+mn-lt"/>
                          <a:ea typeface="+mn-ea"/>
                          <a:cs typeface="+mn-cs"/>
                        </a:rPr>
                        <a:t>Interest &amp; Principle o/s (Year</a:t>
                      </a:r>
                      <a:r>
                        <a:rPr kumimoji="0" lang="en-US" sz="2000" b="0" i="0" u="none" strike="noStrike" kern="1200" baseline="0" dirty="0">
                          <a:solidFill>
                            <a:schemeClr val="tx1"/>
                          </a:solidFill>
                          <a:latin typeface="+mn-lt"/>
                          <a:ea typeface="+mn-ea"/>
                          <a:cs typeface="+mn-cs"/>
                        </a:rPr>
                        <a:t> end)</a:t>
                      </a:r>
                      <a:endParaRPr kumimoji="0" lang="en-US" sz="2000" b="0" i="0" u="none" strike="noStrike" kern="1200" dirty="0">
                        <a:solidFill>
                          <a:schemeClr val="tx1"/>
                        </a:solidFill>
                        <a:latin typeface="+mn-lt"/>
                        <a:ea typeface="+mn-ea"/>
                        <a:cs typeface="+mn-cs"/>
                      </a:endParaRPr>
                    </a:p>
                  </a:txBody>
                  <a:tcPr marL="9525" marR="9525" marT="9527" marB="0" anchor="b"/>
                </a:tc>
                <a:tc>
                  <a:txBody>
                    <a:bodyPr/>
                    <a:lstStyle/>
                    <a:p>
                      <a:pPr algn="r"/>
                      <a:r>
                        <a:rPr lang="en-US" sz="1800" dirty="0">
                          <a:solidFill>
                            <a:schemeClr val="tx1"/>
                          </a:solidFill>
                          <a:latin typeface="+mj-lt"/>
                        </a:rPr>
                        <a:t>1600000</a:t>
                      </a:r>
                    </a:p>
                  </a:txBody>
                  <a:tcPr marT="45729" marB="45729"/>
                </a:tc>
                <a:tc>
                  <a:txBody>
                    <a:bodyPr/>
                    <a:lstStyle/>
                    <a:p>
                      <a:pPr algn="r"/>
                      <a:r>
                        <a:rPr lang="en-US" sz="1800" dirty="0">
                          <a:solidFill>
                            <a:schemeClr val="tx1"/>
                          </a:solidFill>
                          <a:latin typeface="+mj-lt"/>
                        </a:rPr>
                        <a:t>150000</a:t>
                      </a:r>
                    </a:p>
                  </a:txBody>
                  <a:tcPr marT="45729" marB="45729"/>
                </a:tc>
                <a:extLst>
                  <a:ext uri="{0D108BD9-81ED-4DB2-BD59-A6C34878D82A}">
                    <a16:rowId xmlns:a16="http://schemas.microsoft.com/office/drawing/2014/main" val="10002"/>
                  </a:ext>
                </a:extLst>
              </a:tr>
              <a:tr h="684275">
                <a:tc>
                  <a:txBody>
                    <a:bodyPr/>
                    <a:lstStyle/>
                    <a:p>
                      <a:r>
                        <a:rPr lang="en-US" sz="1800" dirty="0">
                          <a:solidFill>
                            <a:schemeClr val="tx1"/>
                          </a:solidFill>
                          <a:latin typeface="+mj-lt"/>
                        </a:rPr>
                        <a:t>3</a:t>
                      </a:r>
                    </a:p>
                  </a:txBody>
                  <a:tcPr marT="45729" marB="45729"/>
                </a:tc>
                <a:tc>
                  <a:txBody>
                    <a:bodyPr/>
                    <a:lstStyle/>
                    <a:p>
                      <a:pPr algn="l" fontAlgn="b"/>
                      <a:r>
                        <a:rPr kumimoji="0" lang="en-US" sz="2000" b="0" i="0" u="none" strike="noStrike" kern="1200" dirty="0">
                          <a:solidFill>
                            <a:schemeClr val="tx1"/>
                          </a:solidFill>
                          <a:latin typeface="+mn-lt"/>
                          <a:ea typeface="+mn-ea"/>
                          <a:cs typeface="+mn-cs"/>
                        </a:rPr>
                        <a:t>Interest due for principle paid beyond due dat</a:t>
                      </a:r>
                      <a:r>
                        <a:rPr kumimoji="0" lang="en-US" sz="2000" b="0" i="0" u="none" strike="noStrike" kern="1200" baseline="0" dirty="0">
                          <a:solidFill>
                            <a:schemeClr val="tx1"/>
                          </a:solidFill>
                          <a:latin typeface="+mn-lt"/>
                          <a:ea typeface="+mn-ea"/>
                          <a:cs typeface="+mn-cs"/>
                        </a:rPr>
                        <a:t>e (Out of 2 above, but relating to 1 above)</a:t>
                      </a:r>
                      <a:endParaRPr kumimoji="0" lang="en-US" sz="2000" b="0" i="0" u="none" strike="noStrike" kern="1200" dirty="0">
                        <a:solidFill>
                          <a:schemeClr val="tx1"/>
                        </a:solidFill>
                        <a:latin typeface="+mn-lt"/>
                        <a:ea typeface="+mn-ea"/>
                        <a:cs typeface="+mn-cs"/>
                      </a:endParaRPr>
                    </a:p>
                  </a:txBody>
                  <a:tcPr marL="9525" marR="9525" marT="9527" marB="0" anchor="b"/>
                </a:tc>
                <a:tc>
                  <a:txBody>
                    <a:bodyPr/>
                    <a:lstStyle/>
                    <a:p>
                      <a:pPr algn="r"/>
                      <a:r>
                        <a:rPr lang="en-US" sz="1800" dirty="0">
                          <a:solidFill>
                            <a:schemeClr val="tx1"/>
                          </a:solidFill>
                          <a:latin typeface="+mj-lt"/>
                        </a:rPr>
                        <a:t>-</a:t>
                      </a:r>
                    </a:p>
                  </a:txBody>
                  <a:tcPr marT="45729" marB="45729"/>
                </a:tc>
                <a:tc>
                  <a:txBody>
                    <a:bodyPr/>
                    <a:lstStyle/>
                    <a:p>
                      <a:pPr algn="r"/>
                      <a:r>
                        <a:rPr lang="en-US" sz="1800" dirty="0">
                          <a:solidFill>
                            <a:schemeClr val="tx1"/>
                          </a:solidFill>
                          <a:latin typeface="+mj-lt"/>
                        </a:rPr>
                        <a:t>80000</a:t>
                      </a:r>
                    </a:p>
                  </a:txBody>
                  <a:tcPr marT="45729" marB="45729"/>
                </a:tc>
                <a:extLst>
                  <a:ext uri="{0D108BD9-81ED-4DB2-BD59-A6C34878D82A}">
                    <a16:rowId xmlns:a16="http://schemas.microsoft.com/office/drawing/2014/main" val="10003"/>
                  </a:ext>
                </a:extLst>
              </a:tr>
              <a:tr h="491286">
                <a:tc>
                  <a:txBody>
                    <a:bodyPr/>
                    <a:lstStyle/>
                    <a:p>
                      <a:r>
                        <a:rPr lang="en-US" sz="1800" dirty="0">
                          <a:solidFill>
                            <a:schemeClr val="tx1"/>
                          </a:solidFill>
                          <a:latin typeface="+mj-lt"/>
                        </a:rPr>
                        <a:t>4</a:t>
                      </a:r>
                    </a:p>
                  </a:txBody>
                  <a:tcPr marT="45729" marB="45729"/>
                </a:tc>
                <a:tc>
                  <a:txBody>
                    <a:bodyPr/>
                    <a:lstStyle/>
                    <a:p>
                      <a:pPr algn="l" fontAlgn="b"/>
                      <a:r>
                        <a:rPr kumimoji="0" lang="en-US" sz="2000" b="0" i="0" u="none" strike="noStrike" kern="1200" dirty="0">
                          <a:solidFill>
                            <a:schemeClr val="tx1"/>
                          </a:solidFill>
                          <a:latin typeface="+mn-lt"/>
                          <a:ea typeface="+mn-ea"/>
                          <a:cs typeface="+mn-cs"/>
                        </a:rPr>
                        <a:t>Balance Interest accrued for principle unpaid (2-3)</a:t>
                      </a:r>
                    </a:p>
                  </a:txBody>
                  <a:tcPr marL="9525" marR="9525" marT="9527" marB="0" anchor="b"/>
                </a:tc>
                <a:tc>
                  <a:txBody>
                    <a:bodyPr/>
                    <a:lstStyle/>
                    <a:p>
                      <a:pPr algn="r"/>
                      <a:r>
                        <a:rPr lang="en-US" sz="1800" dirty="0">
                          <a:solidFill>
                            <a:schemeClr val="tx1"/>
                          </a:solidFill>
                          <a:latin typeface="+mj-lt"/>
                        </a:rPr>
                        <a:t>-</a:t>
                      </a:r>
                    </a:p>
                  </a:txBody>
                  <a:tcPr marT="45729" marB="45729"/>
                </a:tc>
                <a:tc>
                  <a:txBody>
                    <a:bodyPr/>
                    <a:lstStyle/>
                    <a:p>
                      <a:pPr algn="r"/>
                      <a:r>
                        <a:rPr lang="en-US" sz="1800" dirty="0">
                          <a:solidFill>
                            <a:schemeClr val="tx1"/>
                          </a:solidFill>
                          <a:latin typeface="+mj-lt"/>
                        </a:rPr>
                        <a:t>70000</a:t>
                      </a:r>
                    </a:p>
                  </a:txBody>
                  <a:tcPr marT="45729" marB="45729"/>
                </a:tc>
                <a:extLst>
                  <a:ext uri="{0D108BD9-81ED-4DB2-BD59-A6C34878D82A}">
                    <a16:rowId xmlns:a16="http://schemas.microsoft.com/office/drawing/2014/main" val="10004"/>
                  </a:ext>
                </a:extLst>
              </a:tr>
              <a:tr h="684275">
                <a:tc>
                  <a:txBody>
                    <a:bodyPr/>
                    <a:lstStyle/>
                    <a:p>
                      <a:r>
                        <a:rPr lang="en-US" sz="1800" dirty="0">
                          <a:solidFill>
                            <a:schemeClr val="tx1"/>
                          </a:solidFill>
                          <a:latin typeface="+mj-lt"/>
                        </a:rPr>
                        <a:t>5</a:t>
                      </a:r>
                    </a:p>
                  </a:txBody>
                  <a:tcPr marT="45729" marB="45729"/>
                </a:tc>
                <a:tc>
                  <a:txBody>
                    <a:bodyPr/>
                    <a:lstStyle/>
                    <a:p>
                      <a:pPr algn="l" fontAlgn="b"/>
                      <a:r>
                        <a:rPr kumimoji="0" lang="en-US" sz="2000" b="0" i="0" u="none" strike="noStrike" kern="1200" dirty="0">
                          <a:solidFill>
                            <a:schemeClr val="tx1"/>
                          </a:solidFill>
                          <a:latin typeface="+mn-lt"/>
                          <a:ea typeface="+mn-ea"/>
                          <a:cs typeface="+mn-cs"/>
                        </a:rPr>
                        <a:t>Status  of Interest up to reporting date (</a:t>
                      </a:r>
                      <a:r>
                        <a:rPr kumimoji="0" lang="en-US" sz="2000" b="0" i="0" u="none" strike="noStrike" kern="1200" baseline="0" dirty="0">
                          <a:solidFill>
                            <a:schemeClr val="tx1"/>
                          </a:solidFill>
                          <a:latin typeface="+mn-lt"/>
                          <a:ea typeface="+mn-ea"/>
                          <a:cs typeface="+mn-cs"/>
                        </a:rPr>
                        <a:t>As on date of signing of balance sheet)</a:t>
                      </a:r>
                      <a:endParaRPr kumimoji="0" lang="en-US" sz="2000" b="0" i="0" u="none" strike="noStrike" kern="1200" dirty="0">
                        <a:solidFill>
                          <a:schemeClr val="tx1"/>
                        </a:solidFill>
                        <a:latin typeface="+mn-lt"/>
                        <a:ea typeface="+mn-ea"/>
                        <a:cs typeface="+mn-cs"/>
                      </a:endParaRPr>
                    </a:p>
                  </a:txBody>
                  <a:tcPr marL="9525" marR="9525" marT="9527" marB="0" anchor="b"/>
                </a:tc>
                <a:tc>
                  <a:txBody>
                    <a:bodyPr/>
                    <a:lstStyle/>
                    <a:p>
                      <a:pPr algn="r"/>
                      <a:r>
                        <a:rPr lang="en-US" sz="1800" dirty="0">
                          <a:solidFill>
                            <a:schemeClr val="tx1"/>
                          </a:solidFill>
                          <a:latin typeface="+mj-lt"/>
                        </a:rPr>
                        <a:t>-</a:t>
                      </a:r>
                    </a:p>
                  </a:txBody>
                  <a:tcPr marT="45729" marB="45729"/>
                </a:tc>
                <a:tc>
                  <a:txBody>
                    <a:bodyPr/>
                    <a:lstStyle/>
                    <a:p>
                      <a:pPr algn="r"/>
                      <a:r>
                        <a:rPr lang="en-US" sz="1800" dirty="0">
                          <a:solidFill>
                            <a:schemeClr val="tx1"/>
                          </a:solidFill>
                          <a:latin typeface="+mj-lt"/>
                        </a:rPr>
                        <a:t>40000</a:t>
                      </a:r>
                    </a:p>
                  </a:txBody>
                  <a:tcPr marT="45729" marB="45729"/>
                </a:tc>
                <a:extLst>
                  <a:ext uri="{0D108BD9-81ED-4DB2-BD59-A6C34878D82A}">
                    <a16:rowId xmlns:a16="http://schemas.microsoft.com/office/drawing/2014/main" val="10005"/>
                  </a:ext>
                </a:extLst>
              </a:tr>
            </a:tbl>
          </a:graphicData>
        </a:graphic>
      </p:graphicFrame>
      <p:sp>
        <p:nvSpPr>
          <p:cNvPr id="5" name="Footer Placeholder 4"/>
          <p:cNvSpPr>
            <a:spLocks noGrp="1"/>
          </p:cNvSpPr>
          <p:nvPr>
            <p:ph type="ftr" sz="quarter" idx="11"/>
          </p:nvPr>
        </p:nvSpPr>
        <p:spPr/>
        <p:txBody>
          <a:bodyPr/>
          <a:lstStyle/>
          <a:p>
            <a:pPr>
              <a:defRPr/>
            </a:pPr>
            <a:r>
              <a:rPr lang="en-US"/>
              <a:t>CA.Marathe-CMRS</a:t>
            </a:r>
            <a:endParaRPr lang="en-US" dirty="0"/>
          </a:p>
        </p:txBody>
      </p:sp>
    </p:spTree>
    <p:extLst>
      <p:ext uri="{BB962C8B-B14F-4D97-AF65-F5344CB8AC3E}">
        <p14:creationId xmlns:p14="http://schemas.microsoft.com/office/powerpoint/2010/main" val="23526651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433E0314-6A64-7FCC-8E0E-6A90F392B5EF}"/>
              </a:ext>
            </a:extLst>
          </p:cNvPr>
          <p:cNvSpPr>
            <a:spLocks noGrp="1"/>
          </p:cNvSpPr>
          <p:nvPr>
            <p:ph type="title"/>
          </p:nvPr>
        </p:nvSpPr>
        <p:spPr>
          <a:xfrm>
            <a:off x="609600" y="704850"/>
            <a:ext cx="10972800" cy="742950"/>
          </a:xfrm>
        </p:spPr>
        <p:txBody>
          <a:bodyPr/>
          <a:lstStyle/>
          <a:p>
            <a:r>
              <a:rPr lang="en-US" altLang="en-US"/>
              <a:t>Income Tax Act</a:t>
            </a:r>
            <a:endParaRPr lang="en-IN" altLang="en-US"/>
          </a:p>
        </p:txBody>
      </p:sp>
      <p:sp>
        <p:nvSpPr>
          <p:cNvPr id="3" name="Content Placeholder 2">
            <a:extLst>
              <a:ext uri="{FF2B5EF4-FFF2-40B4-BE49-F238E27FC236}">
                <a16:creationId xmlns:a16="http://schemas.microsoft.com/office/drawing/2014/main" id="{2FEECEFB-A222-EACE-31BD-F3F2C397B78E}"/>
              </a:ext>
            </a:extLst>
          </p:cNvPr>
          <p:cNvSpPr>
            <a:spLocks noGrp="1"/>
          </p:cNvSpPr>
          <p:nvPr>
            <p:ph idx="1"/>
          </p:nvPr>
        </p:nvSpPr>
        <p:spPr/>
        <p:txBody>
          <a:bodyPr/>
          <a:lstStyle/>
          <a:p>
            <a:pPr marL="0" indent="0">
              <a:buFont typeface="Wingdings 2" panose="05020102010507070707" pitchFamily="18" charset="2"/>
              <a:buNone/>
              <a:defRPr/>
            </a:pPr>
            <a:r>
              <a:rPr lang="en-US" dirty="0"/>
              <a:t>Clause 22 of 3CD - </a:t>
            </a:r>
            <a:r>
              <a:rPr lang="en-US" b="1" u="sng" dirty="0"/>
              <a:t>Amount of interest inadmissible under section 23 of MSMED Act 2006</a:t>
            </a:r>
          </a:p>
          <a:p>
            <a:pPr marL="0" indent="0">
              <a:buFont typeface="Wingdings 2" panose="05020102010507070707" pitchFamily="18" charset="2"/>
              <a:buNone/>
              <a:defRPr/>
            </a:pPr>
            <a:endParaRPr lang="en-US" dirty="0"/>
          </a:p>
          <a:p>
            <a:pPr>
              <a:defRPr/>
            </a:pPr>
            <a:r>
              <a:rPr lang="en-US" dirty="0"/>
              <a:t>Identify the MSE suppliers</a:t>
            </a:r>
          </a:p>
          <a:p>
            <a:pPr>
              <a:defRPr/>
            </a:pPr>
            <a:r>
              <a:rPr lang="en-US" dirty="0"/>
              <a:t>Verify if credit period is &lt; 45 days</a:t>
            </a:r>
          </a:p>
          <a:p>
            <a:pPr>
              <a:defRPr/>
            </a:pPr>
            <a:r>
              <a:rPr lang="en-US" dirty="0"/>
              <a:t>If there is delay whether entity has provided interest</a:t>
            </a:r>
          </a:p>
          <a:p>
            <a:pPr>
              <a:defRPr/>
            </a:pPr>
            <a:r>
              <a:rPr lang="en-US" dirty="0"/>
              <a:t>If Yes – Report the same</a:t>
            </a:r>
          </a:p>
          <a:p>
            <a:pPr>
              <a:defRPr/>
            </a:pPr>
            <a:r>
              <a:rPr lang="en-US" dirty="0"/>
              <a:t>If not – Reporting? Mention NIL</a:t>
            </a:r>
          </a:p>
        </p:txBody>
      </p:sp>
      <p:sp>
        <p:nvSpPr>
          <p:cNvPr id="4" name="Footer Placeholder 3">
            <a:extLst>
              <a:ext uri="{FF2B5EF4-FFF2-40B4-BE49-F238E27FC236}">
                <a16:creationId xmlns:a16="http://schemas.microsoft.com/office/drawing/2014/main" id="{EE5FA54F-9DC8-35E1-BC5B-91D41A9FF8B5}"/>
              </a:ext>
            </a:extLst>
          </p:cNvPr>
          <p:cNvSpPr>
            <a:spLocks noGrp="1"/>
          </p:cNvSpPr>
          <p:nvPr>
            <p:ph type="ftr" sz="quarter" idx="11"/>
          </p:nvPr>
        </p:nvSpPr>
        <p:spPr/>
        <p:txBody>
          <a:bodyPr/>
          <a:lstStyle/>
          <a:p>
            <a:pPr>
              <a:defRPr/>
            </a:pPr>
            <a:r>
              <a:rPr lang="en-US"/>
              <a:t>CA.Marathe-CMRS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827C4559-D3CA-C2F3-4DDA-73C5815C957C}"/>
              </a:ext>
            </a:extLst>
          </p:cNvPr>
          <p:cNvSpPr>
            <a:spLocks noGrp="1"/>
          </p:cNvSpPr>
          <p:nvPr>
            <p:ph type="title"/>
          </p:nvPr>
        </p:nvSpPr>
        <p:spPr>
          <a:xfrm>
            <a:off x="838200" y="365125"/>
            <a:ext cx="10515600" cy="884238"/>
          </a:xfrm>
        </p:spPr>
        <p:txBody>
          <a:bodyPr/>
          <a:lstStyle/>
          <a:p>
            <a:r>
              <a:rPr lang="en-US" altLang="en-US" b="1"/>
              <a:t>Section 43B</a:t>
            </a:r>
            <a:endParaRPr lang="en-IN" altLang="en-US" b="1"/>
          </a:p>
        </p:txBody>
      </p:sp>
      <p:sp>
        <p:nvSpPr>
          <p:cNvPr id="64515" name="Content Placeholder 2">
            <a:extLst>
              <a:ext uri="{FF2B5EF4-FFF2-40B4-BE49-F238E27FC236}">
                <a16:creationId xmlns:a16="http://schemas.microsoft.com/office/drawing/2014/main" id="{6F141E3A-8125-4C67-EDC1-1AC16A52EA71}"/>
              </a:ext>
            </a:extLst>
          </p:cNvPr>
          <p:cNvSpPr>
            <a:spLocks noGrp="1"/>
          </p:cNvSpPr>
          <p:nvPr>
            <p:ph idx="1"/>
          </p:nvPr>
        </p:nvSpPr>
        <p:spPr>
          <a:xfrm>
            <a:off x="838200" y="1249363"/>
            <a:ext cx="10515600" cy="4927600"/>
          </a:xfrm>
        </p:spPr>
        <p:txBody>
          <a:bodyPr/>
          <a:lstStyle/>
          <a:p>
            <a:pPr marL="0" indent="0" algn="just">
              <a:buFont typeface="Wingdings 2" panose="05020102010507070707" pitchFamily="18" charset="2"/>
              <a:buNone/>
            </a:pPr>
            <a:r>
              <a:rPr lang="en-US" altLang="en-US" b="1" i="1"/>
              <a:t>(h)</a:t>
            </a:r>
            <a:r>
              <a:rPr lang="en-US" altLang="en-US"/>
              <a:t> any sum payable by the assessee to a micro or small enterprise  beyond the time limit specified in </a:t>
            </a:r>
            <a:r>
              <a:rPr lang="en-US" altLang="en-US" b="1"/>
              <a:t>section 15 of the Micro, Small and Medium Enterprises Development Act, 2006,”; </a:t>
            </a:r>
            <a:r>
              <a:rPr lang="en-US" altLang="en-US"/>
              <a:t>-shall be allowed (irrespective of the previous year in which the liability to pay such sum was incurred by the assessee according to the method of accounting regularly employed by him) only in computing the income referred to in section 28 of that </a:t>
            </a:r>
            <a:r>
              <a:rPr lang="en-US" altLang="en-US" b="1"/>
              <a:t>previous year in which such sum is actually paid by him.</a:t>
            </a:r>
          </a:p>
          <a:p>
            <a:pPr marL="0" indent="0" algn="just">
              <a:buFont typeface="Wingdings 2" panose="05020102010507070707" pitchFamily="18" charset="2"/>
              <a:buNone/>
            </a:pPr>
            <a:br>
              <a:rPr lang="en-US" altLang="en-US"/>
            </a:br>
            <a:r>
              <a:rPr lang="en-US" altLang="en-US" b="1">
                <a:solidFill>
                  <a:srgbClr val="FF0000"/>
                </a:solidFill>
              </a:rPr>
              <a:t>Provided</a:t>
            </a:r>
            <a:r>
              <a:rPr lang="en-US" altLang="en-US">
                <a:solidFill>
                  <a:srgbClr val="FF0000"/>
                </a:solidFill>
              </a:rPr>
              <a:t> that nothing contained in this section shall apply in relation to any sum which is actually paid by the assessee on or before the due date of ITR </a:t>
            </a:r>
            <a:r>
              <a:rPr lang="en-US" altLang="en-US" b="1" i="1" u="sng">
                <a:solidFill>
                  <a:srgbClr val="FF0000"/>
                </a:solidFill>
              </a:rPr>
              <a:t>except clause (h)</a:t>
            </a:r>
            <a:endParaRPr lang="en-IN" altLang="en-US" b="1" i="1" u="sng">
              <a:solidFill>
                <a:srgbClr val="FF0000"/>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6D1F7A3B-5D53-186A-AB28-D004DB1276E9}"/>
              </a:ext>
            </a:extLst>
          </p:cNvPr>
          <p:cNvSpPr>
            <a:spLocks noGrp="1"/>
          </p:cNvSpPr>
          <p:nvPr>
            <p:ph type="title"/>
          </p:nvPr>
        </p:nvSpPr>
        <p:spPr>
          <a:xfrm>
            <a:off x="635000" y="381000"/>
            <a:ext cx="10972800" cy="666750"/>
          </a:xfrm>
        </p:spPr>
        <p:txBody>
          <a:bodyPr>
            <a:normAutofit fontScale="90000"/>
          </a:bodyPr>
          <a:lstStyle/>
          <a:p>
            <a:r>
              <a:rPr lang="en-US" altLang="en-US"/>
              <a:t>Audit Procedure</a:t>
            </a:r>
            <a:endParaRPr lang="en-IN" altLang="en-US"/>
          </a:p>
        </p:txBody>
      </p:sp>
      <p:sp>
        <p:nvSpPr>
          <p:cNvPr id="3" name="Content Placeholder 2">
            <a:extLst>
              <a:ext uri="{FF2B5EF4-FFF2-40B4-BE49-F238E27FC236}">
                <a16:creationId xmlns:a16="http://schemas.microsoft.com/office/drawing/2014/main" id="{AA0CFE59-69AE-11D0-6F86-21E4196E1A92}"/>
              </a:ext>
            </a:extLst>
          </p:cNvPr>
          <p:cNvSpPr>
            <a:spLocks noGrp="1"/>
          </p:cNvSpPr>
          <p:nvPr>
            <p:ph idx="1"/>
          </p:nvPr>
        </p:nvSpPr>
        <p:spPr>
          <a:xfrm>
            <a:off x="633413" y="1047750"/>
            <a:ext cx="10972800" cy="5200650"/>
          </a:xfrm>
        </p:spPr>
        <p:txBody>
          <a:bodyPr/>
          <a:lstStyle/>
          <a:p>
            <a:r>
              <a:rPr lang="en-US" altLang="en-US"/>
              <a:t>Documentation of verification process adopted </a:t>
            </a:r>
            <a:r>
              <a:rPr lang="en-US" altLang="en-US" b="1" i="1"/>
              <a:t>“to verify how auditee has identified its MSE suppliers”</a:t>
            </a:r>
            <a:r>
              <a:rPr lang="en-US" altLang="en-US"/>
              <a:t>. </a:t>
            </a:r>
            <a:r>
              <a:rPr lang="en-US" altLang="en-US" b="1" i="1"/>
              <a:t>	</a:t>
            </a:r>
            <a:endParaRPr lang="en-US" altLang="en-US"/>
          </a:p>
          <a:p>
            <a:pPr lvl="1"/>
            <a:r>
              <a:rPr lang="en-US" altLang="en-US"/>
              <a:t>Correspondence with suppliers, replies received?</a:t>
            </a:r>
          </a:p>
          <a:p>
            <a:pPr lvl="1"/>
            <a:r>
              <a:rPr lang="en-US" altLang="en-US"/>
              <a:t>If a supplier has printed his udyam on invoice - straight way classify. </a:t>
            </a:r>
          </a:p>
          <a:p>
            <a:pPr lvl="1"/>
            <a:r>
              <a:rPr lang="en-US" altLang="en-US"/>
              <a:t>Any claim is received through SAMADHAAN?</a:t>
            </a:r>
          </a:p>
          <a:p>
            <a:endParaRPr lang="en-US" altLang="en-US" sz="1100"/>
          </a:p>
          <a:p>
            <a:r>
              <a:rPr lang="en-US" altLang="en-US" b="1"/>
              <a:t>Audit conclusion </a:t>
            </a:r>
            <a:r>
              <a:rPr lang="en-US" altLang="en-US"/>
              <a:t>on findings &amp; Reporting of non compliance </a:t>
            </a:r>
          </a:p>
          <a:p>
            <a:pPr lvl="1"/>
            <a:r>
              <a:rPr lang="en-US" altLang="en-US"/>
              <a:t>No identification procedure done – </a:t>
            </a:r>
            <a:r>
              <a:rPr lang="en-US" altLang="en-US" b="1"/>
              <a:t>Qualify</a:t>
            </a:r>
            <a:r>
              <a:rPr lang="en-US" altLang="en-US"/>
              <a:t>.</a:t>
            </a:r>
          </a:p>
          <a:p>
            <a:pPr lvl="1"/>
            <a:r>
              <a:rPr lang="en-US" altLang="en-US"/>
              <a:t>Procedure done MSEs identified but no interest provided - </a:t>
            </a:r>
            <a:r>
              <a:rPr lang="en-US" altLang="en-US" b="1"/>
              <a:t>Qualify</a:t>
            </a:r>
          </a:p>
          <a:p>
            <a:pPr lvl="1"/>
            <a:r>
              <a:rPr lang="en-US" altLang="en-US"/>
              <a:t>MSEs identified and Interest provided – </a:t>
            </a:r>
            <a:r>
              <a:rPr lang="en-US" altLang="en-US" b="1"/>
              <a:t>Compliance done.</a:t>
            </a:r>
          </a:p>
          <a:p>
            <a:endParaRPr lang="en-US" altLang="en-US" sz="1200"/>
          </a:p>
          <a:p>
            <a:r>
              <a:rPr lang="en-US" altLang="en-US" b="1"/>
              <a:t>MRL </a:t>
            </a:r>
            <a:r>
              <a:rPr lang="en-US" altLang="en-US"/>
              <a:t>- NIL MSEs identified, Total delay in payment, Interest provision and calculation thereof. </a:t>
            </a:r>
          </a:p>
          <a:p>
            <a:pPr lvl="1"/>
            <a:endParaRPr lang="en-IN" altLang="en-US"/>
          </a:p>
        </p:txBody>
      </p:sp>
      <p:sp>
        <p:nvSpPr>
          <p:cNvPr id="4" name="Footer Placeholder 3">
            <a:extLst>
              <a:ext uri="{FF2B5EF4-FFF2-40B4-BE49-F238E27FC236}">
                <a16:creationId xmlns:a16="http://schemas.microsoft.com/office/drawing/2014/main" id="{1B6242A9-1EA3-5E26-3DC7-03DDB0AD4335}"/>
              </a:ext>
            </a:extLst>
          </p:cNvPr>
          <p:cNvSpPr>
            <a:spLocks noGrp="1"/>
          </p:cNvSpPr>
          <p:nvPr>
            <p:ph type="ftr" sz="quarter" idx="11"/>
          </p:nvPr>
        </p:nvSpPr>
        <p:spPr/>
        <p:txBody>
          <a:bodyPr/>
          <a:lstStyle/>
          <a:p>
            <a:pPr>
              <a:defRPr/>
            </a:pPr>
            <a:r>
              <a:rPr lang="en-US"/>
              <a:t>CA.Marathe-CMRS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154BD-ED4F-3C27-E69D-BF58EC06807A}"/>
              </a:ext>
            </a:extLst>
          </p:cNvPr>
          <p:cNvSpPr>
            <a:spLocks noGrp="1"/>
          </p:cNvSpPr>
          <p:nvPr>
            <p:ph type="title"/>
          </p:nvPr>
        </p:nvSpPr>
        <p:spPr>
          <a:xfrm>
            <a:off x="838200" y="365126"/>
            <a:ext cx="10515600" cy="743716"/>
          </a:xfrm>
        </p:spPr>
        <p:txBody>
          <a:bodyPr/>
          <a:lstStyle/>
          <a:p>
            <a:r>
              <a:rPr lang="en-IN" b="1" dirty="0"/>
              <a:t>Classification of MSMEs - </a:t>
            </a:r>
            <a:r>
              <a:rPr lang="en-IN" b="1" dirty="0">
                <a:solidFill>
                  <a:srgbClr val="FF0000"/>
                </a:solidFill>
              </a:rPr>
              <a:t>Min of MSME Vs RBI</a:t>
            </a:r>
          </a:p>
        </p:txBody>
      </p:sp>
      <p:sp>
        <p:nvSpPr>
          <p:cNvPr id="3" name="Content Placeholder 2">
            <a:extLst>
              <a:ext uri="{FF2B5EF4-FFF2-40B4-BE49-F238E27FC236}">
                <a16:creationId xmlns:a16="http://schemas.microsoft.com/office/drawing/2014/main" id="{1E388965-4379-FB15-B0D2-416808356043}"/>
              </a:ext>
            </a:extLst>
          </p:cNvPr>
          <p:cNvSpPr>
            <a:spLocks noGrp="1"/>
          </p:cNvSpPr>
          <p:nvPr>
            <p:ph idx="1"/>
          </p:nvPr>
        </p:nvSpPr>
        <p:spPr>
          <a:xfrm>
            <a:off x="838200" y="1108842"/>
            <a:ext cx="10515600" cy="5068121"/>
          </a:xfrm>
        </p:spPr>
        <p:txBody>
          <a:bodyPr>
            <a:normAutofit/>
          </a:bodyPr>
          <a:lstStyle/>
          <a:p>
            <a:r>
              <a:rPr lang="en-IN" b="1" dirty="0"/>
              <a:t>Min of MSME – </a:t>
            </a:r>
            <a:r>
              <a:rPr lang="en-IN" b="1" dirty="0">
                <a:solidFill>
                  <a:srgbClr val="FF0000"/>
                </a:solidFill>
              </a:rPr>
              <a:t>Oct 2022</a:t>
            </a:r>
          </a:p>
          <a:p>
            <a:pPr marL="0" indent="0" algn="just">
              <a:buNone/>
            </a:pPr>
            <a:r>
              <a:rPr lang="en-US" dirty="0"/>
              <a:t>In case of an </a:t>
            </a:r>
            <a:r>
              <a:rPr lang="en-US" b="1" dirty="0"/>
              <a:t>upward change </a:t>
            </a:r>
            <a:r>
              <a:rPr lang="en-US" dirty="0"/>
              <a:t>in terms of investment and consequent re-classification, an enterprise shall continue to avail of all </a:t>
            </a:r>
            <a:r>
              <a:rPr lang="en-US" b="1" dirty="0"/>
              <a:t>non tax benefits </a:t>
            </a:r>
            <a:r>
              <a:rPr lang="en-US" dirty="0"/>
              <a:t>of the category it was in before the re-classification, for a period of </a:t>
            </a:r>
            <a:r>
              <a:rPr lang="en-US" b="1" dirty="0"/>
              <a:t>three years from the date of such upward change.</a:t>
            </a:r>
          </a:p>
          <a:p>
            <a:pPr marL="0" indent="0">
              <a:buNone/>
            </a:pPr>
            <a:endParaRPr lang="en-US" dirty="0"/>
          </a:p>
          <a:p>
            <a:r>
              <a:rPr lang="en-US" b="1" dirty="0"/>
              <a:t>RBI – </a:t>
            </a:r>
            <a:r>
              <a:rPr lang="en-US" b="1" dirty="0">
                <a:solidFill>
                  <a:srgbClr val="FF0000"/>
                </a:solidFill>
              </a:rPr>
              <a:t>Dec 2023</a:t>
            </a:r>
          </a:p>
          <a:p>
            <a:pPr marL="0" indent="0" algn="just">
              <a:buNone/>
            </a:pPr>
            <a:r>
              <a:rPr lang="en-US" dirty="0"/>
              <a:t>All enterprises are required to register online on the Udyam Registration portal and obtain ‘Udyam Registration Certificate’. </a:t>
            </a:r>
            <a:r>
              <a:rPr lang="en-US" b="1" dirty="0"/>
              <a:t>For PSL purposes </a:t>
            </a:r>
            <a:r>
              <a:rPr lang="en-US" dirty="0"/>
              <a:t>banks shall be guided by the classification recorded in the </a:t>
            </a:r>
            <a:r>
              <a:rPr lang="en-US" b="1" dirty="0"/>
              <a:t>Udyam Registration Certificate (URC)</a:t>
            </a:r>
            <a:endParaRPr lang="en-IN" b="1" dirty="0"/>
          </a:p>
          <a:p>
            <a:pPr marL="0" indent="0">
              <a:buNone/>
            </a:pPr>
            <a:endParaRPr lang="en-IN" dirty="0"/>
          </a:p>
        </p:txBody>
      </p:sp>
      <p:sp>
        <p:nvSpPr>
          <p:cNvPr id="4" name="Footer Placeholder 3">
            <a:extLst>
              <a:ext uri="{FF2B5EF4-FFF2-40B4-BE49-F238E27FC236}">
                <a16:creationId xmlns:a16="http://schemas.microsoft.com/office/drawing/2014/main" id="{41109EF0-0ED0-6C28-7384-3B8ED1762DAB}"/>
              </a:ext>
            </a:extLst>
          </p:cNvPr>
          <p:cNvSpPr>
            <a:spLocks noGrp="1"/>
          </p:cNvSpPr>
          <p:nvPr>
            <p:ph type="ftr" sz="quarter" idx="11"/>
          </p:nvPr>
        </p:nvSpPr>
        <p:spPr/>
        <p:txBody>
          <a:bodyPr/>
          <a:lstStyle/>
          <a:p>
            <a:r>
              <a:rPr lang="en-US"/>
              <a:t>CA. Maheshwar Marathe, CMRS, PUNE</a:t>
            </a:r>
            <a:endParaRPr lang="en-IN"/>
          </a:p>
        </p:txBody>
      </p:sp>
    </p:spTree>
    <p:extLst>
      <p:ext uri="{BB962C8B-B14F-4D97-AF65-F5344CB8AC3E}">
        <p14:creationId xmlns:p14="http://schemas.microsoft.com/office/powerpoint/2010/main" val="133606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1705"/>
            <a:ext cx="10515600" cy="888322"/>
          </a:xfrm>
        </p:spPr>
        <p:txBody>
          <a:bodyPr/>
          <a:lstStyle/>
          <a:p>
            <a:r>
              <a:rPr lang="en-IN" b="1" dirty="0"/>
              <a:t>MSME - FAQ</a:t>
            </a:r>
          </a:p>
        </p:txBody>
      </p:sp>
      <p:sp>
        <p:nvSpPr>
          <p:cNvPr id="3" name="Footer Placeholder 2"/>
          <p:cNvSpPr>
            <a:spLocks noGrp="1"/>
          </p:cNvSpPr>
          <p:nvPr>
            <p:ph type="ftr" sz="quarter" idx="11"/>
          </p:nvPr>
        </p:nvSpPr>
        <p:spPr/>
        <p:txBody>
          <a:bodyPr/>
          <a:lstStyle/>
          <a:p>
            <a:r>
              <a:rPr lang="en-US"/>
              <a:t>CA. Maheshwar Marathe, CMRS, PUNE</a:t>
            </a:r>
            <a:endParaRPr lang="en-IN"/>
          </a:p>
        </p:txBody>
      </p:sp>
      <p:sp>
        <p:nvSpPr>
          <p:cNvPr id="4" name="Rectangle 3"/>
          <p:cNvSpPr/>
          <p:nvPr/>
        </p:nvSpPr>
        <p:spPr>
          <a:xfrm>
            <a:off x="876299" y="1080027"/>
            <a:ext cx="10439401" cy="6370975"/>
          </a:xfrm>
          <a:prstGeom prst="rect">
            <a:avLst/>
          </a:prstGeom>
        </p:spPr>
        <p:txBody>
          <a:bodyPr wrap="square">
            <a:spAutoFit/>
          </a:bodyPr>
          <a:lstStyle/>
          <a:p>
            <a:pPr marL="342900" indent="-342900">
              <a:buFont typeface="Arial" panose="020B0604020202020204" pitchFamily="34" charset="0"/>
              <a:buChar char="•"/>
            </a:pPr>
            <a:r>
              <a:rPr lang="en-IN" sz="2400" dirty="0">
                <a:latin typeface="Verdana" panose="020B0604030504040204" pitchFamily="34" charset="0"/>
                <a:ea typeface="Verdana" panose="020B0604030504040204" pitchFamily="34" charset="0"/>
                <a:cs typeface="Calibri" panose="020F0502020204030204" pitchFamily="34" charset="0"/>
              </a:rPr>
              <a:t>Whether the continuity of the PSL status for 3 years is still applicable to MSMEs?</a:t>
            </a:r>
          </a:p>
          <a:p>
            <a:r>
              <a:rPr lang="en-IN" sz="2400" b="1" dirty="0">
                <a:latin typeface="Verdana" panose="020B0604030504040204" pitchFamily="34" charset="0"/>
                <a:ea typeface="Verdana" panose="020B0604030504040204" pitchFamily="34" charset="0"/>
                <a:cs typeface="Calibri" panose="020F0502020204030204" pitchFamily="34" charset="0"/>
              </a:rPr>
              <a:t>NO</a:t>
            </a:r>
          </a:p>
          <a:p>
            <a:endParaRPr lang="en-IN" sz="2400" b="1" dirty="0">
              <a:latin typeface="Verdana" panose="020B0604030504040204" pitchFamily="34" charset="0"/>
              <a:ea typeface="Verdana" panose="020B0604030504040204" pitchFamily="34" charset="0"/>
              <a:cs typeface="Calibri" panose="020F0502020204030204" pitchFamily="34" charset="0"/>
            </a:endParaRPr>
          </a:p>
          <a:p>
            <a:pPr marL="342900" indent="-342900">
              <a:buFont typeface="Arial" panose="020B0604020202020204" pitchFamily="34" charset="0"/>
              <a:buChar char="•"/>
            </a:pPr>
            <a:r>
              <a:rPr lang="en-IN" sz="2400" dirty="0">
                <a:latin typeface="Verdana" panose="020B0604030504040204" pitchFamily="34" charset="0"/>
                <a:ea typeface="Verdana" panose="020B0604030504040204" pitchFamily="34" charset="0"/>
                <a:cs typeface="Calibri" panose="020F0502020204030204" pitchFamily="34" charset="0"/>
              </a:rPr>
              <a:t>New funding to Udyog </a:t>
            </a:r>
            <a:r>
              <a:rPr lang="en-IN" sz="2400" dirty="0" err="1">
                <a:latin typeface="Verdana" panose="020B0604030504040204" pitchFamily="34" charset="0"/>
                <a:ea typeface="Verdana" panose="020B0604030504040204" pitchFamily="34" charset="0"/>
                <a:cs typeface="Calibri" panose="020F0502020204030204" pitchFamily="34" charset="0"/>
              </a:rPr>
              <a:t>Adhaar</a:t>
            </a:r>
            <a:r>
              <a:rPr lang="en-IN" sz="2400" dirty="0">
                <a:latin typeface="Verdana" panose="020B0604030504040204" pitchFamily="34" charset="0"/>
                <a:ea typeface="Verdana" panose="020B0604030504040204" pitchFamily="34" charset="0"/>
                <a:cs typeface="Calibri" panose="020F0502020204030204" pitchFamily="34" charset="0"/>
              </a:rPr>
              <a:t> holder possible?</a:t>
            </a:r>
          </a:p>
          <a:p>
            <a:r>
              <a:rPr lang="en-IN" sz="2400" b="1" dirty="0">
                <a:latin typeface="Verdana" panose="020B0604030504040204" pitchFamily="34" charset="0"/>
                <a:ea typeface="Verdana" panose="020B0604030504040204" pitchFamily="34" charset="0"/>
                <a:cs typeface="Calibri" panose="020F0502020204030204" pitchFamily="34" charset="0"/>
              </a:rPr>
              <a:t>NO, it has expired</a:t>
            </a:r>
            <a:r>
              <a:rPr lang="en-IN" sz="2400" dirty="0">
                <a:latin typeface="Verdana" panose="020B0604030504040204" pitchFamily="34" charset="0"/>
                <a:ea typeface="Verdana" panose="020B0604030504040204" pitchFamily="34" charset="0"/>
                <a:cs typeface="Calibri" panose="020F0502020204030204" pitchFamily="34" charset="0"/>
              </a:rPr>
              <a:t> </a:t>
            </a:r>
          </a:p>
          <a:p>
            <a:endParaRPr lang="en-IN" sz="2400" dirty="0">
              <a:latin typeface="Verdana" panose="020B0604030504040204" pitchFamily="34" charset="0"/>
              <a:ea typeface="Verdana" panose="020B0604030504040204" pitchFamily="34" charset="0"/>
              <a:cs typeface="Calibri" panose="020F0502020204030204" pitchFamily="34" charset="0"/>
            </a:endParaRPr>
          </a:p>
          <a:p>
            <a:pPr marL="342900" indent="-342900">
              <a:buFont typeface="Arial" panose="020B0604020202020204" pitchFamily="34" charset="0"/>
              <a:buChar char="•"/>
            </a:pPr>
            <a:r>
              <a:rPr lang="en-IN" sz="2400" dirty="0">
                <a:latin typeface="Verdana" panose="020B0604030504040204" pitchFamily="34" charset="0"/>
                <a:ea typeface="Verdana" panose="020B0604030504040204" pitchFamily="34" charset="0"/>
                <a:cs typeface="Calibri" panose="020F0502020204030204" pitchFamily="34" charset="0"/>
              </a:rPr>
              <a:t>Trading activity any limit on funding to be PSL?</a:t>
            </a:r>
          </a:p>
          <a:p>
            <a:r>
              <a:rPr lang="en-IN" sz="2400" b="1" dirty="0">
                <a:latin typeface="Verdana" panose="020B0604030504040204" pitchFamily="34" charset="0"/>
                <a:ea typeface="Verdana" panose="020B0604030504040204" pitchFamily="34" charset="0"/>
                <a:cs typeface="Calibri" panose="020F0502020204030204" pitchFamily="34" charset="0"/>
              </a:rPr>
              <a:t>NO</a:t>
            </a:r>
          </a:p>
          <a:p>
            <a:endParaRPr lang="en-IN" sz="2400" b="1" dirty="0">
              <a:latin typeface="Verdana" panose="020B0604030504040204" pitchFamily="34" charset="0"/>
              <a:ea typeface="Verdana" panose="020B0604030504040204" pitchFamily="34" charset="0"/>
              <a:cs typeface="Calibri" panose="020F0502020204030204" pitchFamily="34" charset="0"/>
            </a:endParaRPr>
          </a:p>
          <a:p>
            <a:pPr marL="342900" indent="-342900">
              <a:buFont typeface="Arial" panose="020B0604020202020204" pitchFamily="34" charset="0"/>
              <a:buChar char="•"/>
            </a:pPr>
            <a:r>
              <a:rPr lang="en-IN" sz="2400" dirty="0">
                <a:latin typeface="Verdana" panose="020B0604030504040204" pitchFamily="34" charset="0"/>
                <a:ea typeface="Verdana" panose="020B0604030504040204" pitchFamily="34" charset="0"/>
                <a:cs typeface="Calibri" panose="020F0502020204030204" pitchFamily="34" charset="0"/>
              </a:rPr>
              <a:t>Funding to School more than 5 </a:t>
            </a:r>
            <a:r>
              <a:rPr lang="en-IN" sz="2400" dirty="0" err="1">
                <a:latin typeface="Verdana" panose="020B0604030504040204" pitchFamily="34" charset="0"/>
                <a:ea typeface="Verdana" panose="020B0604030504040204" pitchFamily="34" charset="0"/>
                <a:cs typeface="Calibri" panose="020F0502020204030204" pitchFamily="34" charset="0"/>
              </a:rPr>
              <a:t>cr</a:t>
            </a:r>
            <a:r>
              <a:rPr lang="en-IN" sz="2400" dirty="0">
                <a:latin typeface="Verdana" panose="020B0604030504040204" pitchFamily="34" charset="0"/>
                <a:ea typeface="Verdana" panose="020B0604030504040204" pitchFamily="34" charset="0"/>
                <a:cs typeface="Calibri" panose="020F0502020204030204" pitchFamily="34" charset="0"/>
              </a:rPr>
              <a:t>, is it social infra or MSME?</a:t>
            </a:r>
          </a:p>
          <a:p>
            <a:r>
              <a:rPr lang="en-IN" sz="2400" b="1" dirty="0">
                <a:latin typeface="Verdana" panose="020B0604030504040204" pitchFamily="34" charset="0"/>
                <a:ea typeface="Verdana" panose="020B0604030504040204" pitchFamily="34" charset="0"/>
                <a:cs typeface="Calibri" panose="020F0502020204030204" pitchFamily="34" charset="0"/>
              </a:rPr>
              <a:t>MSME</a:t>
            </a:r>
          </a:p>
          <a:p>
            <a:endParaRPr lang="en-IN" sz="2400" b="1" dirty="0">
              <a:latin typeface="Verdana" panose="020B0604030504040204" pitchFamily="34" charset="0"/>
              <a:ea typeface="Verdana" panose="020B0604030504040204" pitchFamily="34" charset="0"/>
              <a:cs typeface="Calibri" panose="020F0502020204030204" pitchFamily="34" charset="0"/>
            </a:endParaRPr>
          </a:p>
          <a:p>
            <a:pPr marL="342900" indent="-342900">
              <a:buFont typeface="Arial" panose="020B0604020202020204" pitchFamily="34" charset="0"/>
              <a:buChar char="•"/>
            </a:pPr>
            <a:r>
              <a:rPr lang="en-IN" sz="2400" dirty="0">
                <a:latin typeface="Verdana" panose="020B0604030504040204" pitchFamily="34" charset="0"/>
                <a:ea typeface="Verdana" panose="020B0604030504040204" pitchFamily="34" charset="0"/>
                <a:cs typeface="Calibri" panose="020F0502020204030204" pitchFamily="34" charset="0"/>
              </a:rPr>
              <a:t>Can the account be reconned in both Social + MSME?</a:t>
            </a:r>
          </a:p>
          <a:p>
            <a:r>
              <a:rPr lang="en-IN" sz="2400" b="1" dirty="0">
                <a:latin typeface="Verdana" panose="020B0604030504040204" pitchFamily="34" charset="0"/>
                <a:ea typeface="Verdana" panose="020B0604030504040204" pitchFamily="34" charset="0"/>
                <a:cs typeface="Calibri" panose="020F0502020204030204" pitchFamily="34" charset="0"/>
              </a:rPr>
              <a:t>NO</a:t>
            </a:r>
          </a:p>
          <a:p>
            <a:endParaRPr lang="en-IN" sz="2400" dirty="0">
              <a:latin typeface="Verdana" panose="020B0604030504040204" pitchFamily="34" charset="0"/>
              <a:ea typeface="Verdana" panose="020B0604030504040204" pitchFamily="34" charset="0"/>
              <a:cs typeface="Calibri" panose="020F0502020204030204" pitchFamily="34" charset="0"/>
            </a:endParaRPr>
          </a:p>
          <a:p>
            <a:endParaRPr lang="en-IN" sz="2400" dirty="0">
              <a:latin typeface="Verdana" panose="020B0604030504040204" pitchFamily="34" charset="0"/>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312989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586" y="3429000"/>
            <a:ext cx="10515600" cy="3176753"/>
          </a:xfrm>
        </p:spPr>
        <p:txBody>
          <a:bodyPr>
            <a:normAutofit/>
          </a:bodyPr>
          <a:lstStyle/>
          <a:p>
            <a:pPr marL="0" indent="0">
              <a:buNone/>
            </a:pPr>
            <a:r>
              <a:rPr lang="mr-IN" sz="3600" b="1" dirty="0">
                <a:solidFill>
                  <a:srgbClr val="0000FF"/>
                </a:solidFill>
              </a:rPr>
              <a:t>अमृत काल के दायित्व निर्वहन के लीये शुभकामना</a:t>
            </a:r>
            <a:br>
              <a:rPr lang="en-IN" sz="3600" b="1" dirty="0">
                <a:solidFill>
                  <a:srgbClr val="0000FF"/>
                </a:solidFill>
              </a:rPr>
            </a:br>
            <a:r>
              <a:rPr lang="en-US" b="1" dirty="0"/>
              <a:t>Thank you</a:t>
            </a:r>
            <a:br>
              <a:rPr lang="en-US" sz="8000" b="1" dirty="0"/>
            </a:br>
            <a:r>
              <a:rPr lang="en-US" sz="3200" b="1" dirty="0" err="1">
                <a:hlinkClick r:id="rId2"/>
              </a:rPr>
              <a:t>camarathe</a:t>
            </a:r>
            <a:r>
              <a:rPr lang="en-IN" sz="3200" b="1" dirty="0">
                <a:hlinkClick r:id="rId2"/>
              </a:rPr>
              <a:t>@cmrs.in</a:t>
            </a:r>
            <a:br>
              <a:rPr lang="en-IN" sz="3200" b="1" dirty="0"/>
            </a:br>
            <a:r>
              <a:rPr lang="en-US" sz="3200" b="1" dirty="0"/>
              <a:t>8055566683</a:t>
            </a:r>
            <a:endParaRPr lang="en-IN" sz="3600" b="1" dirty="0">
              <a:solidFill>
                <a:srgbClr val="0000FF"/>
              </a:solidFill>
            </a:endParaRPr>
          </a:p>
        </p:txBody>
      </p:sp>
      <p:sp>
        <p:nvSpPr>
          <p:cNvPr id="3" name="Content Placeholder 2"/>
          <p:cNvSpPr>
            <a:spLocks noGrp="1"/>
          </p:cNvSpPr>
          <p:nvPr>
            <p:ph idx="1"/>
          </p:nvPr>
        </p:nvSpPr>
        <p:spPr>
          <a:xfrm>
            <a:off x="801414" y="312135"/>
            <a:ext cx="10515600" cy="3277148"/>
          </a:xfrm>
        </p:spPr>
        <p:txBody>
          <a:bodyPr>
            <a:normAutofit fontScale="92500" lnSpcReduction="20000"/>
          </a:bodyPr>
          <a:lstStyle/>
          <a:p>
            <a:pPr marL="0" indent="0" algn="ctr">
              <a:buNone/>
            </a:pPr>
            <a:r>
              <a:rPr lang="en-IN" sz="6600" b="1" dirty="0"/>
              <a:t>2024		- 	4.0</a:t>
            </a:r>
          </a:p>
          <a:p>
            <a:pPr marL="0" indent="0" algn="ctr">
              <a:buNone/>
            </a:pPr>
            <a:r>
              <a:rPr lang="en-IN" sz="6600" b="1" dirty="0"/>
              <a:t>2030		-	7.0</a:t>
            </a:r>
          </a:p>
          <a:p>
            <a:pPr marL="0" indent="0" algn="ctr">
              <a:buNone/>
            </a:pPr>
            <a:r>
              <a:rPr lang="en-IN" sz="6600" b="1" dirty="0"/>
              <a:t>2035		-	10.0</a:t>
            </a:r>
          </a:p>
          <a:p>
            <a:pPr marL="0" indent="0" algn="ctr">
              <a:buNone/>
            </a:pPr>
            <a:r>
              <a:rPr lang="en-IN" sz="6600" b="1" dirty="0"/>
              <a:t>2047		-	35.0</a:t>
            </a:r>
          </a:p>
          <a:p>
            <a:pPr marL="0" indent="0">
              <a:buNone/>
            </a:pPr>
            <a:endParaRPr lang="en-IN" sz="6600" b="1" dirty="0"/>
          </a:p>
          <a:p>
            <a:pPr marL="0" indent="0">
              <a:buNone/>
            </a:pPr>
            <a:endParaRPr lang="mr-IN" sz="6600" b="1" dirty="0"/>
          </a:p>
        </p:txBody>
      </p:sp>
      <p:sp>
        <p:nvSpPr>
          <p:cNvPr id="4" name="Footer Placeholder 3"/>
          <p:cNvSpPr>
            <a:spLocks noGrp="1"/>
          </p:cNvSpPr>
          <p:nvPr>
            <p:ph type="ftr" sz="quarter" idx="11"/>
          </p:nvPr>
        </p:nvSpPr>
        <p:spPr/>
        <p:txBody>
          <a:bodyPr/>
          <a:lstStyle/>
          <a:p>
            <a:r>
              <a:rPr lang="en-US"/>
              <a:t>CA. Maheshwar Marathe, CMRS, PUNE</a:t>
            </a:r>
            <a:endParaRPr lang="en-IN"/>
          </a:p>
        </p:txBody>
      </p:sp>
    </p:spTree>
    <p:extLst>
      <p:ext uri="{BB962C8B-B14F-4D97-AF65-F5344CB8AC3E}">
        <p14:creationId xmlns:p14="http://schemas.microsoft.com/office/powerpoint/2010/main" val="329024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B47FC9C-2ED3-4100-A4EF-E8CDFEE10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7" name="Content Placeholder 4">
            <a:extLst>
              <a:ext uri="{FF2B5EF4-FFF2-40B4-BE49-F238E27FC236}">
                <a16:creationId xmlns:a16="http://schemas.microsoft.com/office/drawing/2014/main" id="{EA267030-78A0-4F5A-983C-7C927C2BB1CE}"/>
              </a:ext>
            </a:extLst>
          </p:cNvPr>
          <p:cNvGraphicFramePr>
            <a:graphicFrameLocks/>
          </p:cNvGraphicFramePr>
          <p:nvPr>
            <p:extLst>
              <p:ext uri="{D42A27DB-BD31-4B8C-83A1-F6EECF244321}">
                <p14:modId xmlns:p14="http://schemas.microsoft.com/office/powerpoint/2010/main" val="1365240253"/>
              </p:ext>
            </p:extLst>
          </p:nvPr>
        </p:nvGraphicFramePr>
        <p:xfrm>
          <a:off x="6134100" y="1329559"/>
          <a:ext cx="5414962" cy="3187761"/>
        </p:xfrm>
        <a:graphic>
          <a:graphicData uri="http://schemas.openxmlformats.org/drawingml/2006/table">
            <a:tbl>
              <a:tblPr firstRow="1" bandRow="1">
                <a:tableStyleId>{8799B23B-EC83-4686-B30A-512413B5E67A}</a:tableStyleId>
              </a:tblPr>
              <a:tblGrid>
                <a:gridCol w="1611325">
                  <a:extLst>
                    <a:ext uri="{9D8B030D-6E8A-4147-A177-3AD203B41FA5}">
                      <a16:colId xmlns:a16="http://schemas.microsoft.com/office/drawing/2014/main" val="1103171846"/>
                    </a:ext>
                  </a:extLst>
                </a:gridCol>
                <a:gridCol w="1848911">
                  <a:extLst>
                    <a:ext uri="{9D8B030D-6E8A-4147-A177-3AD203B41FA5}">
                      <a16:colId xmlns:a16="http://schemas.microsoft.com/office/drawing/2014/main" val="1634136933"/>
                    </a:ext>
                  </a:extLst>
                </a:gridCol>
                <a:gridCol w="1954726">
                  <a:extLst>
                    <a:ext uri="{9D8B030D-6E8A-4147-A177-3AD203B41FA5}">
                      <a16:colId xmlns:a16="http://schemas.microsoft.com/office/drawing/2014/main" val="3393140347"/>
                    </a:ext>
                  </a:extLst>
                </a:gridCol>
              </a:tblGrid>
              <a:tr h="461324">
                <a:tc gridSpan="3">
                  <a:txBody>
                    <a:bodyPr/>
                    <a:lstStyle/>
                    <a:p>
                      <a:pPr algn="ctr" fontAlgn="b"/>
                      <a:r>
                        <a:rPr lang="en-US" sz="3600" b="1" kern="1200" dirty="0">
                          <a:solidFill>
                            <a:srgbClr val="0000FF"/>
                          </a:solidFill>
                          <a:latin typeface="+mn-lt"/>
                          <a:ea typeface="+mn-ea"/>
                          <a:cs typeface="+mn-cs"/>
                        </a:rPr>
                        <a:t>MSE Growth </a:t>
                      </a:r>
                      <a:endParaRPr lang="en-IN" sz="3600" b="0" i="0" u="none" strike="noStrike" dirty="0">
                        <a:solidFill>
                          <a:srgbClr val="0000FF"/>
                        </a:solidFill>
                        <a:effectLst/>
                        <a:latin typeface="Aptos Narrow" panose="020B0004020202020204" pitchFamily="34" charset="0"/>
                      </a:endParaRPr>
                    </a:p>
                  </a:txBody>
                  <a:tcPr marL="11989" marR="11989" marT="11989" marB="0" anchor="b"/>
                </a:tc>
                <a:tc hMerge="1">
                  <a:txBody>
                    <a:bodyPr/>
                    <a:lstStyle/>
                    <a:p>
                      <a:endParaRPr lang="en-IN"/>
                    </a:p>
                  </a:txBody>
                  <a:tcPr/>
                </a:tc>
                <a:tc hMerge="1">
                  <a:txBody>
                    <a:bodyPr/>
                    <a:lstStyle/>
                    <a:p>
                      <a:pPr algn="l" fontAlgn="b"/>
                      <a:endParaRPr lang="en-IN" sz="1500" b="0" i="0" u="none" strike="noStrike" dirty="0">
                        <a:solidFill>
                          <a:srgbClr val="000000"/>
                        </a:solidFill>
                        <a:effectLst/>
                        <a:latin typeface="Aptos Narrow" panose="020B0004020202020204" pitchFamily="34" charset="0"/>
                      </a:endParaRPr>
                    </a:p>
                  </a:txBody>
                  <a:tcPr marL="11989" marR="11989" marT="11989" marB="0" anchor="b"/>
                </a:tc>
                <a:extLst>
                  <a:ext uri="{0D108BD9-81ED-4DB2-BD59-A6C34878D82A}">
                    <a16:rowId xmlns:a16="http://schemas.microsoft.com/office/drawing/2014/main" val="3730777181"/>
                  </a:ext>
                </a:extLst>
              </a:tr>
              <a:tr h="781836">
                <a:tc rowSpan="2">
                  <a:txBody>
                    <a:bodyPr/>
                    <a:lstStyle/>
                    <a:p>
                      <a:pPr algn="ctr" fontAlgn="ctr"/>
                      <a:r>
                        <a:rPr lang="en-IN" sz="2800" u="none" strike="noStrike" dirty="0">
                          <a:effectLst/>
                        </a:rPr>
                        <a:t>Year</a:t>
                      </a:r>
                      <a:endParaRPr lang="en-IN" sz="2800" b="1" i="0" u="none" strike="noStrike" dirty="0">
                        <a:solidFill>
                          <a:srgbClr val="000000"/>
                        </a:solidFill>
                        <a:effectLst/>
                        <a:latin typeface="Aptos Narrow" panose="020B0004020202020204" pitchFamily="34" charset="0"/>
                      </a:endParaRPr>
                    </a:p>
                  </a:txBody>
                  <a:tcPr marL="11989" marR="11989" marT="11989" marB="0" anchor="ctr"/>
                </a:tc>
                <a:tc>
                  <a:txBody>
                    <a:bodyPr/>
                    <a:lstStyle/>
                    <a:p>
                      <a:pPr algn="ctr" fontAlgn="ctr"/>
                      <a:r>
                        <a:rPr lang="en-IN" sz="2400" u="none" strike="noStrike">
                          <a:effectLst/>
                        </a:rPr>
                        <a:t>Number of Accounts</a:t>
                      </a:r>
                      <a:endParaRPr lang="en-IN" sz="2400" b="1" i="0" u="none" strike="noStrike">
                        <a:solidFill>
                          <a:srgbClr val="000000"/>
                        </a:solidFill>
                        <a:effectLst/>
                        <a:latin typeface="Aptos Narrow" panose="020B0004020202020204" pitchFamily="34" charset="0"/>
                      </a:endParaRPr>
                    </a:p>
                  </a:txBody>
                  <a:tcPr marL="11989" marR="11989" marT="11989" marB="0" anchor="ctr"/>
                </a:tc>
                <a:tc>
                  <a:txBody>
                    <a:bodyPr/>
                    <a:lstStyle/>
                    <a:p>
                      <a:pPr algn="ctr" fontAlgn="ctr"/>
                      <a:r>
                        <a:rPr lang="en-IN" sz="2400" u="none" strike="noStrike" dirty="0">
                          <a:effectLst/>
                        </a:rPr>
                        <a:t>Amount Outstanding</a:t>
                      </a:r>
                      <a:endParaRPr lang="en-IN" sz="2400" b="1" i="0" u="none" strike="noStrike" dirty="0">
                        <a:solidFill>
                          <a:srgbClr val="000000"/>
                        </a:solidFill>
                        <a:effectLst/>
                        <a:latin typeface="Aptos Narrow" panose="020B0004020202020204" pitchFamily="34" charset="0"/>
                      </a:endParaRPr>
                    </a:p>
                  </a:txBody>
                  <a:tcPr marL="11989" marR="11989" marT="11989" marB="0" anchor="ctr"/>
                </a:tc>
                <a:extLst>
                  <a:ext uri="{0D108BD9-81ED-4DB2-BD59-A6C34878D82A}">
                    <a16:rowId xmlns:a16="http://schemas.microsoft.com/office/drawing/2014/main" val="1328311586"/>
                  </a:ext>
                </a:extLst>
              </a:tr>
              <a:tr h="461324">
                <a:tc vMerge="1">
                  <a:txBody>
                    <a:bodyPr/>
                    <a:lstStyle/>
                    <a:p>
                      <a:endParaRPr lang="en-IN"/>
                    </a:p>
                  </a:txBody>
                  <a:tcPr/>
                </a:tc>
                <a:tc>
                  <a:txBody>
                    <a:bodyPr/>
                    <a:lstStyle/>
                    <a:p>
                      <a:pPr algn="ctr" fontAlgn="ctr"/>
                      <a:r>
                        <a:rPr lang="en-IN" sz="2800" u="none" strike="noStrike" dirty="0">
                          <a:effectLst/>
                        </a:rPr>
                        <a:t>(Lacs)</a:t>
                      </a:r>
                      <a:endParaRPr lang="en-IN" sz="2800" b="1" i="0" u="none" strike="noStrike" dirty="0">
                        <a:solidFill>
                          <a:srgbClr val="000000"/>
                        </a:solidFill>
                        <a:effectLst/>
                        <a:latin typeface="Aptos Narrow" panose="020B0004020202020204" pitchFamily="34" charset="0"/>
                      </a:endParaRPr>
                    </a:p>
                  </a:txBody>
                  <a:tcPr marL="11989" marR="11989" marT="11989" marB="0" anchor="ctr"/>
                </a:tc>
                <a:tc>
                  <a:txBody>
                    <a:bodyPr/>
                    <a:lstStyle/>
                    <a:p>
                      <a:pPr algn="ctr" fontAlgn="ctr"/>
                      <a:r>
                        <a:rPr lang="en-IN" sz="2800" u="none" strike="noStrike" dirty="0">
                          <a:effectLst/>
                        </a:rPr>
                        <a:t>(₹ Lk Cr)</a:t>
                      </a:r>
                      <a:endParaRPr lang="en-IN" sz="2800" b="1" i="0" u="none" strike="noStrike" dirty="0">
                        <a:solidFill>
                          <a:srgbClr val="000000"/>
                        </a:solidFill>
                        <a:effectLst/>
                        <a:latin typeface="Aptos Narrow" panose="020B0004020202020204" pitchFamily="34" charset="0"/>
                      </a:endParaRPr>
                    </a:p>
                  </a:txBody>
                  <a:tcPr marL="11989" marR="11989" marT="11989" marB="0" anchor="ctr"/>
                </a:tc>
                <a:extLst>
                  <a:ext uri="{0D108BD9-81ED-4DB2-BD59-A6C34878D82A}">
                    <a16:rowId xmlns:a16="http://schemas.microsoft.com/office/drawing/2014/main" val="2890887317"/>
                  </a:ext>
                </a:extLst>
              </a:tr>
              <a:tr h="461324">
                <a:tc>
                  <a:txBody>
                    <a:bodyPr/>
                    <a:lstStyle/>
                    <a:p>
                      <a:pPr algn="r" fontAlgn="ctr"/>
                      <a:r>
                        <a:rPr lang="en-IN" sz="2800" u="none" strike="noStrike" dirty="0">
                          <a:effectLst/>
                        </a:rPr>
                        <a:t>2014</a:t>
                      </a:r>
                      <a:endParaRPr lang="en-IN" sz="2800" b="0" i="0" u="none" strike="noStrike" dirty="0">
                        <a:solidFill>
                          <a:srgbClr val="000000"/>
                        </a:solidFill>
                        <a:effectLst/>
                        <a:latin typeface="Aptos Narrow" panose="020B0004020202020204" pitchFamily="34" charset="0"/>
                      </a:endParaRPr>
                    </a:p>
                  </a:txBody>
                  <a:tcPr marL="11989" marR="11989" marT="11989" marB="0" anchor="ctr"/>
                </a:tc>
                <a:tc>
                  <a:txBody>
                    <a:bodyPr/>
                    <a:lstStyle/>
                    <a:p>
                      <a:pPr algn="r" fontAlgn="ctr"/>
                      <a:r>
                        <a:rPr lang="en-IN" sz="2800" u="none" strike="noStrike" dirty="0">
                          <a:effectLst/>
                        </a:rPr>
                        <a:t>126</a:t>
                      </a:r>
                      <a:endParaRPr lang="en-IN" sz="2800" b="0" i="0" u="none" strike="noStrike" dirty="0">
                        <a:solidFill>
                          <a:srgbClr val="000000"/>
                        </a:solidFill>
                        <a:effectLst/>
                        <a:latin typeface="Aptos Narrow" panose="020B0004020202020204" pitchFamily="34" charset="0"/>
                      </a:endParaRPr>
                    </a:p>
                  </a:txBody>
                  <a:tcPr marL="11989" marR="11989" marT="11989" marB="0" anchor="ctr"/>
                </a:tc>
                <a:tc>
                  <a:txBody>
                    <a:bodyPr/>
                    <a:lstStyle/>
                    <a:p>
                      <a:pPr algn="r" fontAlgn="ctr"/>
                      <a:r>
                        <a:rPr lang="en-IN" sz="2800" u="none" strike="noStrike" dirty="0">
                          <a:effectLst/>
                        </a:rPr>
                        <a:t>8.51</a:t>
                      </a:r>
                      <a:endParaRPr lang="en-IN" sz="2800" b="0" i="0" u="none" strike="noStrike" dirty="0">
                        <a:solidFill>
                          <a:srgbClr val="000000"/>
                        </a:solidFill>
                        <a:effectLst/>
                        <a:latin typeface="Aptos Narrow" panose="020B0004020202020204" pitchFamily="34" charset="0"/>
                      </a:endParaRPr>
                    </a:p>
                  </a:txBody>
                  <a:tcPr marL="11989" marR="11989" marT="11989" marB="0" anchor="ctr"/>
                </a:tc>
                <a:extLst>
                  <a:ext uri="{0D108BD9-81ED-4DB2-BD59-A6C34878D82A}">
                    <a16:rowId xmlns:a16="http://schemas.microsoft.com/office/drawing/2014/main" val="2406593588"/>
                  </a:ext>
                </a:extLst>
              </a:tr>
              <a:tr h="461324">
                <a:tc>
                  <a:txBody>
                    <a:bodyPr/>
                    <a:lstStyle/>
                    <a:p>
                      <a:pPr algn="r" fontAlgn="ctr"/>
                      <a:r>
                        <a:rPr lang="en-IN" sz="2800" u="none" strike="noStrike">
                          <a:effectLst/>
                        </a:rPr>
                        <a:t>2015</a:t>
                      </a:r>
                      <a:endParaRPr lang="en-IN" sz="2800" b="0" i="0" u="none" strike="noStrike">
                        <a:solidFill>
                          <a:srgbClr val="000000"/>
                        </a:solidFill>
                        <a:effectLst/>
                        <a:latin typeface="Aptos Narrow" panose="020B0004020202020204" pitchFamily="34" charset="0"/>
                      </a:endParaRPr>
                    </a:p>
                  </a:txBody>
                  <a:tcPr marL="11989" marR="11989" marT="11989" marB="0" anchor="ctr"/>
                </a:tc>
                <a:tc>
                  <a:txBody>
                    <a:bodyPr/>
                    <a:lstStyle/>
                    <a:p>
                      <a:pPr algn="r" fontAlgn="ctr"/>
                      <a:r>
                        <a:rPr lang="en-IN" sz="2800" u="none" strike="noStrike" dirty="0">
                          <a:effectLst/>
                        </a:rPr>
                        <a:t>138</a:t>
                      </a:r>
                      <a:endParaRPr lang="en-IN" sz="2800" b="0" i="0" u="none" strike="noStrike" dirty="0">
                        <a:solidFill>
                          <a:srgbClr val="000000"/>
                        </a:solidFill>
                        <a:effectLst/>
                        <a:latin typeface="Aptos Narrow" panose="020B0004020202020204" pitchFamily="34" charset="0"/>
                      </a:endParaRPr>
                    </a:p>
                  </a:txBody>
                  <a:tcPr marL="11989" marR="11989" marT="11989" marB="0" anchor="ctr"/>
                </a:tc>
                <a:tc>
                  <a:txBody>
                    <a:bodyPr/>
                    <a:lstStyle/>
                    <a:p>
                      <a:pPr algn="r" fontAlgn="ctr"/>
                      <a:r>
                        <a:rPr lang="en-IN" sz="2800" u="none" strike="noStrike" dirty="0">
                          <a:effectLst/>
                        </a:rPr>
                        <a:t>9.66</a:t>
                      </a:r>
                      <a:endParaRPr lang="en-IN" sz="2800" b="0" i="0" u="none" strike="noStrike" dirty="0">
                        <a:solidFill>
                          <a:srgbClr val="000000"/>
                        </a:solidFill>
                        <a:effectLst/>
                        <a:latin typeface="Aptos Narrow" panose="020B0004020202020204" pitchFamily="34" charset="0"/>
                      </a:endParaRPr>
                    </a:p>
                  </a:txBody>
                  <a:tcPr marL="11989" marR="11989" marT="11989" marB="0" anchor="ctr"/>
                </a:tc>
                <a:extLst>
                  <a:ext uri="{0D108BD9-81ED-4DB2-BD59-A6C34878D82A}">
                    <a16:rowId xmlns:a16="http://schemas.microsoft.com/office/drawing/2014/main" val="2612419492"/>
                  </a:ext>
                </a:extLst>
              </a:tr>
              <a:tr h="461324">
                <a:tc>
                  <a:txBody>
                    <a:bodyPr/>
                    <a:lstStyle/>
                    <a:p>
                      <a:pPr algn="r" fontAlgn="b"/>
                      <a:r>
                        <a:rPr lang="en-IN" sz="2800" u="none" strike="noStrike">
                          <a:effectLst/>
                        </a:rPr>
                        <a:t>2022</a:t>
                      </a:r>
                      <a:endParaRPr lang="en-IN" sz="2800" b="0" i="0" u="none" strike="noStrike">
                        <a:solidFill>
                          <a:srgbClr val="000000"/>
                        </a:solidFill>
                        <a:effectLst/>
                        <a:latin typeface="Aptos Narrow" panose="020B0004020202020204" pitchFamily="34" charset="0"/>
                      </a:endParaRPr>
                    </a:p>
                  </a:txBody>
                  <a:tcPr marL="11989" marR="11989" marT="11989" marB="0" anchor="b"/>
                </a:tc>
                <a:tc>
                  <a:txBody>
                    <a:bodyPr/>
                    <a:lstStyle/>
                    <a:p>
                      <a:pPr algn="r" fontAlgn="b"/>
                      <a:r>
                        <a:rPr lang="en-IN" sz="2800" u="none" strike="noStrike">
                          <a:effectLst/>
                        </a:rPr>
                        <a:t>261</a:t>
                      </a:r>
                      <a:endParaRPr lang="en-IN" sz="2800" b="0" i="0" u="none" strike="noStrike">
                        <a:solidFill>
                          <a:srgbClr val="000000"/>
                        </a:solidFill>
                        <a:effectLst/>
                        <a:latin typeface="Aptos Narrow" panose="020B0004020202020204" pitchFamily="34" charset="0"/>
                      </a:endParaRPr>
                    </a:p>
                  </a:txBody>
                  <a:tcPr marL="11989" marR="11989" marT="11989" marB="0" anchor="b"/>
                </a:tc>
                <a:tc>
                  <a:txBody>
                    <a:bodyPr/>
                    <a:lstStyle/>
                    <a:p>
                      <a:pPr algn="r" fontAlgn="ctr"/>
                      <a:r>
                        <a:rPr lang="en-IN" sz="2800" u="none" strike="noStrike" dirty="0">
                          <a:effectLst/>
                        </a:rPr>
                        <a:t>16.05</a:t>
                      </a:r>
                      <a:endParaRPr lang="en-IN" sz="2800" b="0" i="0" u="none" strike="noStrike" dirty="0">
                        <a:solidFill>
                          <a:srgbClr val="000000"/>
                        </a:solidFill>
                        <a:effectLst/>
                        <a:latin typeface="Aptos Narrow" panose="020B0004020202020204" pitchFamily="34" charset="0"/>
                      </a:endParaRPr>
                    </a:p>
                  </a:txBody>
                  <a:tcPr marL="11989" marR="11989" marT="11989" marB="0" anchor="ctr"/>
                </a:tc>
                <a:extLst>
                  <a:ext uri="{0D108BD9-81ED-4DB2-BD59-A6C34878D82A}">
                    <a16:rowId xmlns:a16="http://schemas.microsoft.com/office/drawing/2014/main" val="3367033842"/>
                  </a:ext>
                </a:extLst>
              </a:tr>
            </a:tbl>
          </a:graphicData>
        </a:graphic>
      </p:graphicFrame>
      <p:sp>
        <p:nvSpPr>
          <p:cNvPr id="2" name="Title 1">
            <a:extLst>
              <a:ext uri="{FF2B5EF4-FFF2-40B4-BE49-F238E27FC236}">
                <a16:creationId xmlns:a16="http://schemas.microsoft.com/office/drawing/2014/main" id="{742DAA0A-15B6-7241-1D74-472E01EA032A}"/>
              </a:ext>
            </a:extLst>
          </p:cNvPr>
          <p:cNvSpPr>
            <a:spLocks noGrp="1"/>
          </p:cNvSpPr>
          <p:nvPr>
            <p:ph type="title"/>
          </p:nvPr>
        </p:nvSpPr>
        <p:spPr>
          <a:xfrm>
            <a:off x="827689" y="1246152"/>
            <a:ext cx="5152696" cy="524841"/>
          </a:xfrm>
        </p:spPr>
        <p:txBody>
          <a:bodyPr vert="horz" lIns="91440" tIns="45720" rIns="91440" bIns="45720" rtlCol="0" anchor="ctr">
            <a:noAutofit/>
          </a:bodyPr>
          <a:lstStyle/>
          <a:p>
            <a:pPr algn="ctr"/>
            <a:r>
              <a:rPr lang="en-US" sz="3600" b="1" dirty="0">
                <a:solidFill>
                  <a:srgbClr val="0000FF"/>
                </a:solidFill>
                <a:latin typeface="+mn-lt"/>
                <a:ea typeface="+mn-ea"/>
                <a:cs typeface="+mn-cs"/>
              </a:rPr>
              <a:t>PSL Growth </a:t>
            </a:r>
            <a:r>
              <a:rPr lang="en-US" sz="2400" b="1" dirty="0">
                <a:solidFill>
                  <a:srgbClr val="0000FF"/>
                </a:solidFill>
                <a:latin typeface="+mn-lt"/>
                <a:ea typeface="+mn-ea"/>
                <a:cs typeface="+mn-cs"/>
              </a:rPr>
              <a:t>(</a:t>
            </a:r>
            <a:r>
              <a:rPr lang="en-US" sz="2400" b="1" dirty="0" err="1">
                <a:solidFill>
                  <a:srgbClr val="0000FF"/>
                </a:solidFill>
                <a:latin typeface="+mn-lt"/>
                <a:ea typeface="+mn-ea"/>
                <a:cs typeface="+mn-cs"/>
              </a:rPr>
              <a:t>lk</a:t>
            </a:r>
            <a:r>
              <a:rPr lang="en-US" sz="2400" b="1" dirty="0">
                <a:solidFill>
                  <a:srgbClr val="0000FF"/>
                </a:solidFill>
                <a:latin typeface="+mn-lt"/>
                <a:ea typeface="+mn-ea"/>
                <a:cs typeface="+mn-cs"/>
              </a:rPr>
              <a:t> Cr)</a:t>
            </a:r>
            <a:endParaRPr lang="en-US" sz="3600" b="1" dirty="0">
              <a:solidFill>
                <a:srgbClr val="0000FF"/>
              </a:solidFill>
              <a:latin typeface="+mn-lt"/>
              <a:ea typeface="+mn-ea"/>
              <a:cs typeface="+mn-cs"/>
            </a:endParaRPr>
          </a:p>
        </p:txBody>
      </p:sp>
      <p:graphicFrame>
        <p:nvGraphicFramePr>
          <p:cNvPr id="6" name="Content Placeholder 5">
            <a:extLst>
              <a:ext uri="{FF2B5EF4-FFF2-40B4-BE49-F238E27FC236}">
                <a16:creationId xmlns:a16="http://schemas.microsoft.com/office/drawing/2014/main" id="{86BB1DBE-778F-10BF-4858-37A248D6B1FB}"/>
              </a:ext>
            </a:extLst>
          </p:cNvPr>
          <p:cNvGraphicFramePr>
            <a:graphicFrameLocks noGrp="1"/>
          </p:cNvGraphicFramePr>
          <p:nvPr>
            <p:ph idx="1"/>
            <p:extLst>
              <p:ext uri="{D42A27DB-BD31-4B8C-83A1-F6EECF244321}">
                <p14:modId xmlns:p14="http://schemas.microsoft.com/office/powerpoint/2010/main" val="2026007320"/>
              </p:ext>
            </p:extLst>
          </p:nvPr>
        </p:nvGraphicFramePr>
        <p:xfrm>
          <a:off x="642938" y="1770992"/>
          <a:ext cx="5414961" cy="2746325"/>
        </p:xfrm>
        <a:graphic>
          <a:graphicData uri="http://schemas.openxmlformats.org/drawingml/2006/table">
            <a:tbl>
              <a:tblPr>
                <a:tableStyleId>{5C22544A-7EE6-4342-B048-85BDC9FD1C3A}</a:tableStyleId>
              </a:tblPr>
              <a:tblGrid>
                <a:gridCol w="1191730">
                  <a:extLst>
                    <a:ext uri="{9D8B030D-6E8A-4147-A177-3AD203B41FA5}">
                      <a16:colId xmlns:a16="http://schemas.microsoft.com/office/drawing/2014/main" val="396551647"/>
                    </a:ext>
                  </a:extLst>
                </a:gridCol>
                <a:gridCol w="1360784">
                  <a:extLst>
                    <a:ext uri="{9D8B030D-6E8A-4147-A177-3AD203B41FA5}">
                      <a16:colId xmlns:a16="http://schemas.microsoft.com/office/drawing/2014/main" val="64473209"/>
                    </a:ext>
                  </a:extLst>
                </a:gridCol>
                <a:gridCol w="1614365">
                  <a:extLst>
                    <a:ext uri="{9D8B030D-6E8A-4147-A177-3AD203B41FA5}">
                      <a16:colId xmlns:a16="http://schemas.microsoft.com/office/drawing/2014/main" val="4168159119"/>
                    </a:ext>
                  </a:extLst>
                </a:gridCol>
                <a:gridCol w="1248082">
                  <a:extLst>
                    <a:ext uri="{9D8B030D-6E8A-4147-A177-3AD203B41FA5}">
                      <a16:colId xmlns:a16="http://schemas.microsoft.com/office/drawing/2014/main" val="766519598"/>
                    </a:ext>
                  </a:extLst>
                </a:gridCol>
              </a:tblGrid>
              <a:tr h="549265">
                <a:tc>
                  <a:txBody>
                    <a:bodyPr/>
                    <a:lstStyle/>
                    <a:p>
                      <a:pPr algn="ctr" fontAlgn="ctr"/>
                      <a:r>
                        <a:rPr lang="en-IN" sz="2800" u="none" strike="noStrike" dirty="0">
                          <a:effectLst/>
                        </a:rPr>
                        <a:t>FY</a:t>
                      </a:r>
                      <a:endParaRPr lang="en-IN" sz="2800" b="1" i="0" u="none" strike="noStrike" dirty="0">
                        <a:solidFill>
                          <a:srgbClr val="000000"/>
                        </a:solidFill>
                        <a:effectLst/>
                        <a:latin typeface="Arial" panose="020B0604020202020204" pitchFamily="34" charset="0"/>
                      </a:endParaRPr>
                    </a:p>
                  </a:txBody>
                  <a:tcPr marL="4177" marR="4177" marT="4177" marB="0" anchor="ctr">
                    <a:solidFill>
                      <a:schemeClr val="accent2">
                        <a:lumMod val="40000"/>
                        <a:lumOff val="60000"/>
                      </a:schemeClr>
                    </a:solidFill>
                  </a:tcPr>
                </a:tc>
                <a:tc>
                  <a:txBody>
                    <a:bodyPr/>
                    <a:lstStyle/>
                    <a:p>
                      <a:pPr algn="ctr" fontAlgn="ctr"/>
                      <a:r>
                        <a:rPr lang="en-IN" sz="2800" u="none" strike="noStrike" dirty="0">
                          <a:effectLst/>
                        </a:rPr>
                        <a:t>PSBs</a:t>
                      </a:r>
                      <a:endParaRPr lang="en-IN" sz="2800" b="1" i="0" u="none" strike="noStrike" dirty="0">
                        <a:solidFill>
                          <a:srgbClr val="000000"/>
                        </a:solidFill>
                        <a:effectLst/>
                        <a:latin typeface="Arial" panose="020B0604020202020204" pitchFamily="34" charset="0"/>
                      </a:endParaRPr>
                    </a:p>
                  </a:txBody>
                  <a:tcPr marL="4177" marR="4177" marT="4177" marB="0" anchor="ctr">
                    <a:solidFill>
                      <a:schemeClr val="accent2">
                        <a:lumMod val="40000"/>
                        <a:lumOff val="60000"/>
                      </a:schemeClr>
                    </a:solidFill>
                  </a:tcPr>
                </a:tc>
                <a:tc>
                  <a:txBody>
                    <a:bodyPr/>
                    <a:lstStyle/>
                    <a:p>
                      <a:pPr algn="ctr" fontAlgn="ctr"/>
                      <a:r>
                        <a:rPr lang="en-IN" sz="2800" u="none" strike="noStrike">
                          <a:effectLst/>
                        </a:rPr>
                        <a:t>Others</a:t>
                      </a:r>
                      <a:endParaRPr lang="en-IN" sz="2800" b="1" i="0" u="none" strike="noStrike">
                        <a:solidFill>
                          <a:srgbClr val="000000"/>
                        </a:solidFill>
                        <a:effectLst/>
                        <a:latin typeface="Arial" panose="020B0604020202020204" pitchFamily="34" charset="0"/>
                      </a:endParaRPr>
                    </a:p>
                  </a:txBody>
                  <a:tcPr marL="4177" marR="4177" marT="4177" marB="0" anchor="ctr">
                    <a:solidFill>
                      <a:schemeClr val="accent2">
                        <a:lumMod val="40000"/>
                        <a:lumOff val="60000"/>
                      </a:schemeClr>
                    </a:solidFill>
                  </a:tcPr>
                </a:tc>
                <a:tc>
                  <a:txBody>
                    <a:bodyPr/>
                    <a:lstStyle/>
                    <a:p>
                      <a:pPr algn="ctr" fontAlgn="ctr"/>
                      <a:r>
                        <a:rPr lang="en-IN" sz="2800" u="none" strike="noStrike" dirty="0">
                          <a:effectLst/>
                        </a:rPr>
                        <a:t>Total</a:t>
                      </a:r>
                      <a:endParaRPr lang="en-IN" sz="2800" b="1" i="0" u="none" strike="noStrike" dirty="0">
                        <a:solidFill>
                          <a:srgbClr val="000000"/>
                        </a:solidFill>
                        <a:effectLst/>
                        <a:latin typeface="Arial" panose="020B0604020202020204" pitchFamily="34" charset="0"/>
                      </a:endParaRPr>
                    </a:p>
                  </a:txBody>
                  <a:tcPr marL="4177" marR="4177" marT="4177" marB="0" anchor="ctr">
                    <a:solidFill>
                      <a:schemeClr val="accent2">
                        <a:lumMod val="40000"/>
                        <a:lumOff val="60000"/>
                      </a:schemeClr>
                    </a:solidFill>
                  </a:tcPr>
                </a:tc>
                <a:extLst>
                  <a:ext uri="{0D108BD9-81ED-4DB2-BD59-A6C34878D82A}">
                    <a16:rowId xmlns:a16="http://schemas.microsoft.com/office/drawing/2014/main" val="113892460"/>
                  </a:ext>
                </a:extLst>
              </a:tr>
              <a:tr h="549265">
                <a:tc>
                  <a:txBody>
                    <a:bodyPr/>
                    <a:lstStyle/>
                    <a:p>
                      <a:pPr algn="r" fontAlgn="ctr"/>
                      <a:r>
                        <a:rPr lang="en-IN" sz="2800" u="none" strike="noStrike">
                          <a:effectLst/>
                        </a:rPr>
                        <a:t>2014</a:t>
                      </a:r>
                      <a:endParaRPr lang="en-IN" sz="2800" b="0" i="0" u="none" strike="noStrike">
                        <a:solidFill>
                          <a:srgbClr val="000000"/>
                        </a:solidFill>
                        <a:effectLst/>
                        <a:latin typeface="Arial" panose="020B0604020202020204" pitchFamily="34" charset="0"/>
                      </a:endParaRPr>
                    </a:p>
                  </a:txBody>
                  <a:tcPr marL="4177" marR="4177" marT="4177" marB="0" anchor="ctr">
                    <a:solidFill>
                      <a:schemeClr val="accent2">
                        <a:lumMod val="40000"/>
                        <a:lumOff val="60000"/>
                      </a:schemeClr>
                    </a:solidFill>
                  </a:tcPr>
                </a:tc>
                <a:tc>
                  <a:txBody>
                    <a:bodyPr/>
                    <a:lstStyle/>
                    <a:p>
                      <a:pPr algn="r" fontAlgn="ctr"/>
                      <a:r>
                        <a:rPr lang="en-IN" sz="2800" u="none" strike="noStrike" dirty="0">
                          <a:effectLst/>
                        </a:rPr>
                        <a:t>16.2</a:t>
                      </a:r>
                      <a:endParaRPr lang="en-IN" sz="2800" b="0" i="0" u="none" strike="noStrike" dirty="0">
                        <a:solidFill>
                          <a:srgbClr val="000000"/>
                        </a:solidFill>
                        <a:effectLst/>
                        <a:latin typeface="Arial" panose="020B0604020202020204" pitchFamily="34" charset="0"/>
                      </a:endParaRPr>
                    </a:p>
                  </a:txBody>
                  <a:tcPr marL="4177" marR="4177" marT="4177" marB="0" anchor="ctr">
                    <a:solidFill>
                      <a:schemeClr val="accent2">
                        <a:lumMod val="40000"/>
                        <a:lumOff val="60000"/>
                      </a:schemeClr>
                    </a:solidFill>
                  </a:tcPr>
                </a:tc>
                <a:tc>
                  <a:txBody>
                    <a:bodyPr/>
                    <a:lstStyle/>
                    <a:p>
                      <a:pPr algn="r" fontAlgn="ctr"/>
                      <a:r>
                        <a:rPr lang="en-IN" sz="2800" u="none" strike="noStrike" dirty="0">
                          <a:effectLst/>
                        </a:rPr>
                        <a:t>5.6</a:t>
                      </a:r>
                      <a:endParaRPr lang="en-IN" sz="2800" b="0" i="0" u="none" strike="noStrike" dirty="0">
                        <a:solidFill>
                          <a:srgbClr val="000000"/>
                        </a:solidFill>
                        <a:effectLst/>
                        <a:latin typeface="Arial" panose="020B0604020202020204" pitchFamily="34" charset="0"/>
                      </a:endParaRPr>
                    </a:p>
                  </a:txBody>
                  <a:tcPr marL="4177" marR="4177" marT="4177" marB="0" anchor="ctr">
                    <a:solidFill>
                      <a:schemeClr val="accent2">
                        <a:lumMod val="40000"/>
                        <a:lumOff val="60000"/>
                      </a:schemeClr>
                    </a:solidFill>
                  </a:tcPr>
                </a:tc>
                <a:tc>
                  <a:txBody>
                    <a:bodyPr/>
                    <a:lstStyle/>
                    <a:p>
                      <a:pPr algn="r" fontAlgn="ctr"/>
                      <a:r>
                        <a:rPr lang="en-IN" sz="2800" u="none" strike="noStrike" dirty="0">
                          <a:effectLst/>
                        </a:rPr>
                        <a:t>21.7</a:t>
                      </a:r>
                      <a:endParaRPr lang="en-IN" sz="2800" b="0" i="0" u="none" strike="noStrike" dirty="0">
                        <a:solidFill>
                          <a:srgbClr val="000000"/>
                        </a:solidFill>
                        <a:effectLst/>
                        <a:latin typeface="Arial" panose="020B0604020202020204" pitchFamily="34" charset="0"/>
                      </a:endParaRPr>
                    </a:p>
                  </a:txBody>
                  <a:tcPr marL="4177" marR="4177" marT="4177" marB="0" anchor="ctr">
                    <a:solidFill>
                      <a:schemeClr val="accent2">
                        <a:lumMod val="40000"/>
                        <a:lumOff val="60000"/>
                      </a:schemeClr>
                    </a:solidFill>
                  </a:tcPr>
                </a:tc>
                <a:extLst>
                  <a:ext uri="{0D108BD9-81ED-4DB2-BD59-A6C34878D82A}">
                    <a16:rowId xmlns:a16="http://schemas.microsoft.com/office/drawing/2014/main" val="1093784261"/>
                  </a:ext>
                </a:extLst>
              </a:tr>
              <a:tr h="549265">
                <a:tc>
                  <a:txBody>
                    <a:bodyPr/>
                    <a:lstStyle/>
                    <a:p>
                      <a:pPr algn="r" fontAlgn="ctr"/>
                      <a:r>
                        <a:rPr lang="en-IN" sz="2800" u="none" strike="noStrike" dirty="0">
                          <a:effectLst/>
                        </a:rPr>
                        <a:t>2015</a:t>
                      </a:r>
                      <a:endParaRPr lang="en-IN" sz="2800" b="0" i="0" u="none" strike="noStrike" dirty="0">
                        <a:solidFill>
                          <a:srgbClr val="000000"/>
                        </a:solidFill>
                        <a:effectLst/>
                        <a:latin typeface="Arial" panose="020B0604020202020204" pitchFamily="34" charset="0"/>
                      </a:endParaRPr>
                    </a:p>
                  </a:txBody>
                  <a:tcPr marL="4177" marR="4177" marT="4177" marB="0" anchor="ctr">
                    <a:solidFill>
                      <a:schemeClr val="accent2">
                        <a:lumMod val="40000"/>
                        <a:lumOff val="60000"/>
                      </a:schemeClr>
                    </a:solidFill>
                  </a:tcPr>
                </a:tc>
                <a:tc>
                  <a:txBody>
                    <a:bodyPr/>
                    <a:lstStyle/>
                    <a:p>
                      <a:pPr algn="r" fontAlgn="ctr"/>
                      <a:r>
                        <a:rPr lang="en-IN" sz="2800" u="none" strike="noStrike" dirty="0">
                          <a:effectLst/>
                        </a:rPr>
                        <a:t>17.5</a:t>
                      </a:r>
                      <a:endParaRPr lang="en-IN" sz="2800" b="0" i="0" u="none" strike="noStrike" dirty="0">
                        <a:solidFill>
                          <a:srgbClr val="000000"/>
                        </a:solidFill>
                        <a:effectLst/>
                        <a:latin typeface="Arial" panose="020B0604020202020204" pitchFamily="34" charset="0"/>
                      </a:endParaRPr>
                    </a:p>
                  </a:txBody>
                  <a:tcPr marL="4177" marR="4177" marT="4177" marB="0" anchor="ctr">
                    <a:solidFill>
                      <a:schemeClr val="accent2">
                        <a:lumMod val="40000"/>
                        <a:lumOff val="60000"/>
                      </a:schemeClr>
                    </a:solidFill>
                  </a:tcPr>
                </a:tc>
                <a:tc>
                  <a:txBody>
                    <a:bodyPr/>
                    <a:lstStyle/>
                    <a:p>
                      <a:pPr algn="r" fontAlgn="ctr"/>
                      <a:r>
                        <a:rPr lang="en-IN" sz="1400" b="1" u="none" strike="noStrike" dirty="0">
                          <a:solidFill>
                            <a:srgbClr val="0000FF"/>
                          </a:solidFill>
                          <a:effectLst/>
                        </a:rPr>
                        <a:t>(27%)</a:t>
                      </a:r>
                      <a:r>
                        <a:rPr lang="en-IN" sz="2800" u="none" strike="noStrike" dirty="0">
                          <a:effectLst/>
                        </a:rPr>
                        <a:t>6.3</a:t>
                      </a:r>
                      <a:endParaRPr lang="en-IN" sz="2800" b="0" i="0" u="none" strike="noStrike" dirty="0">
                        <a:solidFill>
                          <a:srgbClr val="000000"/>
                        </a:solidFill>
                        <a:effectLst/>
                        <a:latin typeface="Arial" panose="020B0604020202020204" pitchFamily="34" charset="0"/>
                      </a:endParaRPr>
                    </a:p>
                  </a:txBody>
                  <a:tcPr marL="4177" marR="4177" marT="4177" marB="0" anchor="ctr">
                    <a:solidFill>
                      <a:schemeClr val="accent2">
                        <a:lumMod val="40000"/>
                        <a:lumOff val="60000"/>
                      </a:schemeClr>
                    </a:solidFill>
                  </a:tcPr>
                </a:tc>
                <a:tc>
                  <a:txBody>
                    <a:bodyPr/>
                    <a:lstStyle/>
                    <a:p>
                      <a:pPr algn="r" fontAlgn="ctr"/>
                      <a:r>
                        <a:rPr lang="en-IN" sz="2800" u="none" strike="noStrike" dirty="0">
                          <a:effectLst/>
                        </a:rPr>
                        <a:t>23.8</a:t>
                      </a:r>
                      <a:endParaRPr lang="en-IN" sz="2800" b="0" i="0" u="none" strike="noStrike" dirty="0">
                        <a:solidFill>
                          <a:srgbClr val="000000"/>
                        </a:solidFill>
                        <a:effectLst/>
                        <a:latin typeface="Arial" panose="020B0604020202020204" pitchFamily="34" charset="0"/>
                      </a:endParaRPr>
                    </a:p>
                  </a:txBody>
                  <a:tcPr marL="4177" marR="4177" marT="4177" marB="0" anchor="ctr">
                    <a:solidFill>
                      <a:schemeClr val="accent2">
                        <a:lumMod val="40000"/>
                        <a:lumOff val="60000"/>
                      </a:schemeClr>
                    </a:solidFill>
                  </a:tcPr>
                </a:tc>
                <a:extLst>
                  <a:ext uri="{0D108BD9-81ED-4DB2-BD59-A6C34878D82A}">
                    <a16:rowId xmlns:a16="http://schemas.microsoft.com/office/drawing/2014/main" val="1254389404"/>
                  </a:ext>
                </a:extLst>
              </a:tr>
              <a:tr h="549265">
                <a:tc>
                  <a:txBody>
                    <a:bodyPr/>
                    <a:lstStyle/>
                    <a:p>
                      <a:pPr algn="r" fontAlgn="ctr"/>
                      <a:r>
                        <a:rPr lang="en-IN" sz="2800" u="none" strike="noStrike">
                          <a:effectLst/>
                        </a:rPr>
                        <a:t>2022</a:t>
                      </a:r>
                      <a:endParaRPr lang="en-IN" sz="2800" b="0" i="0" u="none" strike="noStrike">
                        <a:solidFill>
                          <a:srgbClr val="000000"/>
                        </a:solidFill>
                        <a:effectLst/>
                        <a:latin typeface="Arial" panose="020B0604020202020204" pitchFamily="34" charset="0"/>
                      </a:endParaRPr>
                    </a:p>
                  </a:txBody>
                  <a:tcPr marL="4177" marR="4177" marT="4177" marB="0" anchor="ctr">
                    <a:solidFill>
                      <a:schemeClr val="accent2">
                        <a:lumMod val="40000"/>
                        <a:lumOff val="60000"/>
                      </a:schemeClr>
                    </a:solidFill>
                  </a:tcPr>
                </a:tc>
                <a:tc>
                  <a:txBody>
                    <a:bodyPr/>
                    <a:lstStyle/>
                    <a:p>
                      <a:pPr algn="r" fontAlgn="ctr"/>
                      <a:r>
                        <a:rPr lang="en-IN" sz="2800" u="none" strike="noStrike">
                          <a:effectLst/>
                        </a:rPr>
                        <a:t>26.5</a:t>
                      </a:r>
                      <a:endParaRPr lang="en-IN" sz="2800" b="0" i="0" u="none" strike="noStrike">
                        <a:solidFill>
                          <a:srgbClr val="000000"/>
                        </a:solidFill>
                        <a:effectLst/>
                        <a:latin typeface="Arial" panose="020B0604020202020204" pitchFamily="34" charset="0"/>
                      </a:endParaRPr>
                    </a:p>
                  </a:txBody>
                  <a:tcPr marL="4177" marR="4177" marT="4177" marB="0" anchor="ctr">
                    <a:solidFill>
                      <a:schemeClr val="accent2">
                        <a:lumMod val="40000"/>
                        <a:lumOff val="60000"/>
                      </a:schemeClr>
                    </a:solidFill>
                  </a:tcPr>
                </a:tc>
                <a:tc>
                  <a:txBody>
                    <a:bodyPr/>
                    <a:lstStyle/>
                    <a:p>
                      <a:pPr algn="r" fontAlgn="ctr"/>
                      <a:r>
                        <a:rPr lang="en-IN" sz="2800" u="none" strike="noStrike" dirty="0">
                          <a:effectLst/>
                        </a:rPr>
                        <a:t>18.9</a:t>
                      </a:r>
                      <a:endParaRPr lang="en-IN" sz="2800" b="0" i="0" u="none" strike="noStrike" dirty="0">
                        <a:solidFill>
                          <a:srgbClr val="000000"/>
                        </a:solidFill>
                        <a:effectLst/>
                        <a:latin typeface="Arial" panose="020B0604020202020204" pitchFamily="34" charset="0"/>
                      </a:endParaRPr>
                    </a:p>
                  </a:txBody>
                  <a:tcPr marL="4177" marR="4177" marT="4177" marB="0" anchor="ctr">
                    <a:solidFill>
                      <a:schemeClr val="accent2">
                        <a:lumMod val="40000"/>
                        <a:lumOff val="60000"/>
                      </a:schemeClr>
                    </a:solidFill>
                  </a:tcPr>
                </a:tc>
                <a:tc>
                  <a:txBody>
                    <a:bodyPr/>
                    <a:lstStyle/>
                    <a:p>
                      <a:pPr algn="r" fontAlgn="ctr"/>
                      <a:r>
                        <a:rPr lang="en-IN" sz="2800" u="none" strike="noStrike">
                          <a:effectLst/>
                        </a:rPr>
                        <a:t>45.4</a:t>
                      </a:r>
                      <a:endParaRPr lang="en-IN" sz="2800" b="0" i="0" u="none" strike="noStrike">
                        <a:solidFill>
                          <a:srgbClr val="000000"/>
                        </a:solidFill>
                        <a:effectLst/>
                        <a:latin typeface="Arial" panose="020B0604020202020204" pitchFamily="34" charset="0"/>
                      </a:endParaRPr>
                    </a:p>
                  </a:txBody>
                  <a:tcPr marL="4177" marR="4177" marT="4177" marB="0" anchor="ctr">
                    <a:solidFill>
                      <a:schemeClr val="accent2">
                        <a:lumMod val="40000"/>
                        <a:lumOff val="60000"/>
                      </a:schemeClr>
                    </a:solidFill>
                  </a:tcPr>
                </a:tc>
                <a:extLst>
                  <a:ext uri="{0D108BD9-81ED-4DB2-BD59-A6C34878D82A}">
                    <a16:rowId xmlns:a16="http://schemas.microsoft.com/office/drawing/2014/main" val="511287927"/>
                  </a:ext>
                </a:extLst>
              </a:tr>
              <a:tr h="549265">
                <a:tc>
                  <a:txBody>
                    <a:bodyPr/>
                    <a:lstStyle/>
                    <a:p>
                      <a:pPr algn="r" fontAlgn="ctr"/>
                      <a:r>
                        <a:rPr lang="en-IN" sz="2800" u="none" strike="noStrike" dirty="0">
                          <a:effectLst/>
                        </a:rPr>
                        <a:t>2023</a:t>
                      </a:r>
                      <a:endParaRPr lang="en-IN" sz="2800" b="0" i="0" u="none" strike="noStrike" dirty="0">
                        <a:solidFill>
                          <a:srgbClr val="000000"/>
                        </a:solidFill>
                        <a:effectLst/>
                        <a:latin typeface="Arial" panose="020B0604020202020204" pitchFamily="34" charset="0"/>
                      </a:endParaRPr>
                    </a:p>
                  </a:txBody>
                  <a:tcPr marL="4177" marR="4177" marT="4177" marB="0" anchor="ctr">
                    <a:solidFill>
                      <a:schemeClr val="accent2">
                        <a:lumMod val="40000"/>
                        <a:lumOff val="60000"/>
                      </a:schemeClr>
                    </a:solidFill>
                  </a:tcPr>
                </a:tc>
                <a:tc>
                  <a:txBody>
                    <a:bodyPr/>
                    <a:lstStyle/>
                    <a:p>
                      <a:pPr algn="r" fontAlgn="ctr"/>
                      <a:r>
                        <a:rPr lang="en-IN" sz="2800" u="none" strike="noStrike" dirty="0">
                          <a:effectLst/>
                        </a:rPr>
                        <a:t>28.6</a:t>
                      </a:r>
                      <a:endParaRPr lang="en-IN" sz="2800" b="0" i="0" u="none" strike="noStrike" dirty="0">
                        <a:solidFill>
                          <a:srgbClr val="000000"/>
                        </a:solidFill>
                        <a:effectLst/>
                        <a:latin typeface="Arial" panose="020B0604020202020204" pitchFamily="34" charset="0"/>
                      </a:endParaRPr>
                    </a:p>
                  </a:txBody>
                  <a:tcPr marL="4177" marR="4177" marT="4177" marB="0" anchor="ctr">
                    <a:solidFill>
                      <a:schemeClr val="accent2">
                        <a:lumMod val="40000"/>
                        <a:lumOff val="60000"/>
                      </a:schemeClr>
                    </a:solidFill>
                  </a:tcPr>
                </a:tc>
                <a:tc>
                  <a:txBody>
                    <a:bodyPr/>
                    <a:lstStyle/>
                    <a:p>
                      <a:pPr algn="r" fontAlgn="ctr"/>
                      <a:r>
                        <a:rPr lang="en-IN" sz="1400" b="1" u="none" strike="noStrike" dirty="0">
                          <a:solidFill>
                            <a:srgbClr val="0000FF"/>
                          </a:solidFill>
                          <a:effectLst/>
                        </a:rPr>
                        <a:t>(44%)</a:t>
                      </a:r>
                      <a:r>
                        <a:rPr lang="en-IN" sz="2800" u="none" strike="noStrike" dirty="0">
                          <a:effectLst/>
                        </a:rPr>
                        <a:t>22.0</a:t>
                      </a:r>
                      <a:endParaRPr lang="en-IN" sz="2800" b="0" i="0" u="none" strike="noStrike" dirty="0">
                        <a:solidFill>
                          <a:srgbClr val="000000"/>
                        </a:solidFill>
                        <a:effectLst/>
                        <a:latin typeface="Arial" panose="020B0604020202020204" pitchFamily="34" charset="0"/>
                      </a:endParaRPr>
                    </a:p>
                  </a:txBody>
                  <a:tcPr marL="4177" marR="4177" marT="4177" marB="0" anchor="ctr">
                    <a:solidFill>
                      <a:schemeClr val="accent2">
                        <a:lumMod val="40000"/>
                        <a:lumOff val="60000"/>
                      </a:schemeClr>
                    </a:solidFill>
                  </a:tcPr>
                </a:tc>
                <a:tc>
                  <a:txBody>
                    <a:bodyPr/>
                    <a:lstStyle/>
                    <a:p>
                      <a:pPr algn="r" fontAlgn="ctr"/>
                      <a:r>
                        <a:rPr lang="en-IN" sz="2800" u="none" strike="noStrike" dirty="0">
                          <a:effectLst/>
                        </a:rPr>
                        <a:t>50.6</a:t>
                      </a:r>
                      <a:endParaRPr lang="en-IN" sz="2800" b="0" i="0" u="none" strike="noStrike" dirty="0">
                        <a:solidFill>
                          <a:srgbClr val="000000"/>
                        </a:solidFill>
                        <a:effectLst/>
                        <a:latin typeface="Arial" panose="020B0604020202020204" pitchFamily="34" charset="0"/>
                      </a:endParaRPr>
                    </a:p>
                  </a:txBody>
                  <a:tcPr marL="4177" marR="4177" marT="4177" marB="0" anchor="ctr">
                    <a:solidFill>
                      <a:schemeClr val="accent2">
                        <a:lumMod val="40000"/>
                        <a:lumOff val="60000"/>
                      </a:schemeClr>
                    </a:solidFill>
                  </a:tcPr>
                </a:tc>
                <a:extLst>
                  <a:ext uri="{0D108BD9-81ED-4DB2-BD59-A6C34878D82A}">
                    <a16:rowId xmlns:a16="http://schemas.microsoft.com/office/drawing/2014/main" val="495997011"/>
                  </a:ext>
                </a:extLst>
              </a:tr>
            </a:tbl>
          </a:graphicData>
        </a:graphic>
      </p:graphicFrame>
      <p:sp>
        <p:nvSpPr>
          <p:cNvPr id="4" name="Footer Placeholder 3">
            <a:extLst>
              <a:ext uri="{FF2B5EF4-FFF2-40B4-BE49-F238E27FC236}">
                <a16:creationId xmlns:a16="http://schemas.microsoft.com/office/drawing/2014/main" id="{EA05368E-617A-BCB9-E3DE-0EDCBE5A628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CA. Maheshwar Marathe, CMRS, PUNE</a:t>
            </a:r>
          </a:p>
        </p:txBody>
      </p:sp>
      <p:sp>
        <p:nvSpPr>
          <p:cNvPr id="3" name="Title 1">
            <a:extLst>
              <a:ext uri="{FF2B5EF4-FFF2-40B4-BE49-F238E27FC236}">
                <a16:creationId xmlns:a16="http://schemas.microsoft.com/office/drawing/2014/main" id="{4E315FEA-057A-2817-308C-14AB6C8AA00F}"/>
              </a:ext>
            </a:extLst>
          </p:cNvPr>
          <p:cNvSpPr txBox="1">
            <a:spLocks/>
          </p:cNvSpPr>
          <p:nvPr/>
        </p:nvSpPr>
        <p:spPr>
          <a:xfrm>
            <a:off x="1284888" y="196470"/>
            <a:ext cx="9052035" cy="5248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00FF"/>
                </a:solidFill>
              </a:rPr>
              <a:t>PSL in last 10 years</a:t>
            </a:r>
          </a:p>
        </p:txBody>
      </p:sp>
      <p:sp>
        <p:nvSpPr>
          <p:cNvPr id="5" name="Title 1">
            <a:extLst>
              <a:ext uri="{FF2B5EF4-FFF2-40B4-BE49-F238E27FC236}">
                <a16:creationId xmlns:a16="http://schemas.microsoft.com/office/drawing/2014/main" id="{FE6BFD63-5030-C1A2-A8F6-33DA6B6C96CC}"/>
              </a:ext>
            </a:extLst>
          </p:cNvPr>
          <p:cNvSpPr txBox="1">
            <a:spLocks/>
          </p:cNvSpPr>
          <p:nvPr/>
        </p:nvSpPr>
        <p:spPr>
          <a:xfrm>
            <a:off x="1608082" y="5042157"/>
            <a:ext cx="9052035" cy="5248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00FF"/>
                </a:solidFill>
              </a:rPr>
              <a:t>Now set to double in </a:t>
            </a:r>
            <a:r>
              <a:rPr lang="en-US" sz="4800" b="1" dirty="0">
                <a:solidFill>
                  <a:srgbClr val="0000FF"/>
                </a:solidFill>
              </a:rPr>
              <a:t>5 years</a:t>
            </a:r>
            <a:endParaRPr lang="en-US" b="1" dirty="0">
              <a:solidFill>
                <a:srgbClr val="0000FF"/>
              </a:solidFill>
            </a:endParaRPr>
          </a:p>
        </p:txBody>
      </p:sp>
    </p:spTree>
    <p:extLst>
      <p:ext uri="{BB962C8B-B14F-4D97-AF65-F5344CB8AC3E}">
        <p14:creationId xmlns:p14="http://schemas.microsoft.com/office/powerpoint/2010/main" val="360878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47FC9C-2ED3-4100-A4EF-E8CDFEE10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15473" y="0"/>
            <a:ext cx="10515600" cy="942664"/>
          </a:xfrm>
        </p:spPr>
        <p:txBody>
          <a:bodyPr vert="horz" lIns="91440" tIns="45720" rIns="91440" bIns="45720" rtlCol="0" anchor="ctr">
            <a:normAutofit/>
          </a:bodyPr>
          <a:lstStyle/>
          <a:p>
            <a:pPr algn="ctr"/>
            <a:r>
              <a:rPr lang="en-US" sz="5200" b="1" kern="1200" dirty="0">
                <a:solidFill>
                  <a:schemeClr val="tx1"/>
                </a:solidFill>
                <a:latin typeface="+mj-lt"/>
                <a:ea typeface="+mj-ea"/>
                <a:cs typeface="+mj-cs"/>
              </a:rPr>
              <a:t>TARGETS</a:t>
            </a:r>
          </a:p>
        </p:txBody>
      </p:sp>
      <p:sp>
        <p:nvSpPr>
          <p:cNvPr id="4" name="Footer Placeholder 3"/>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CA. Maheshwar Marathe, CMRS, PUNE</a:t>
            </a:r>
          </a:p>
        </p:txBody>
      </p:sp>
      <p:graphicFrame>
        <p:nvGraphicFramePr>
          <p:cNvPr id="3" name="Table 2">
            <a:extLst>
              <a:ext uri="{FF2B5EF4-FFF2-40B4-BE49-F238E27FC236}">
                <a16:creationId xmlns:a16="http://schemas.microsoft.com/office/drawing/2014/main" id="{34ED242E-F8A6-9396-AF60-B6DEBBC4DCF3}"/>
              </a:ext>
            </a:extLst>
          </p:cNvPr>
          <p:cNvGraphicFramePr>
            <a:graphicFrameLocks noGrp="1"/>
          </p:cNvGraphicFramePr>
          <p:nvPr>
            <p:extLst>
              <p:ext uri="{D42A27DB-BD31-4B8C-83A1-F6EECF244321}">
                <p14:modId xmlns:p14="http://schemas.microsoft.com/office/powerpoint/2010/main" val="2295757504"/>
              </p:ext>
            </p:extLst>
          </p:nvPr>
        </p:nvGraphicFramePr>
        <p:xfrm>
          <a:off x="521594" y="942664"/>
          <a:ext cx="11217499" cy="5349044"/>
        </p:xfrm>
        <a:graphic>
          <a:graphicData uri="http://schemas.openxmlformats.org/drawingml/2006/table">
            <a:tbl>
              <a:tblPr firstRow="1" bandRow="1">
                <a:tableStyleId>{5C22544A-7EE6-4342-B048-85BDC9FD1C3A}</a:tableStyleId>
              </a:tblPr>
              <a:tblGrid>
                <a:gridCol w="2092547">
                  <a:extLst>
                    <a:ext uri="{9D8B030D-6E8A-4147-A177-3AD203B41FA5}">
                      <a16:colId xmlns:a16="http://schemas.microsoft.com/office/drawing/2014/main" val="1563002620"/>
                    </a:ext>
                  </a:extLst>
                </a:gridCol>
                <a:gridCol w="3522507">
                  <a:extLst>
                    <a:ext uri="{9D8B030D-6E8A-4147-A177-3AD203B41FA5}">
                      <a16:colId xmlns:a16="http://schemas.microsoft.com/office/drawing/2014/main" val="3773658247"/>
                    </a:ext>
                  </a:extLst>
                </a:gridCol>
                <a:gridCol w="5602445">
                  <a:extLst>
                    <a:ext uri="{9D8B030D-6E8A-4147-A177-3AD203B41FA5}">
                      <a16:colId xmlns:a16="http://schemas.microsoft.com/office/drawing/2014/main" val="1920472146"/>
                    </a:ext>
                  </a:extLst>
                </a:gridCol>
              </a:tblGrid>
              <a:tr h="908056">
                <a:tc>
                  <a:txBody>
                    <a:bodyPr/>
                    <a:lstStyle/>
                    <a:p>
                      <a:pPr algn="ctr" fontAlgn="b"/>
                      <a:r>
                        <a:rPr lang="en-IN" sz="2800" u="none" strike="noStrike" dirty="0">
                          <a:effectLst/>
                        </a:rPr>
                        <a:t>Categories</a:t>
                      </a:r>
                      <a:endParaRPr lang="en-IN" sz="2800" b="1" i="0" u="none" strike="noStrike" dirty="0">
                        <a:solidFill>
                          <a:srgbClr val="000000"/>
                        </a:solidFill>
                        <a:effectLst/>
                        <a:latin typeface="Aptos Narrow" panose="020B0004020202020204" pitchFamily="34" charset="0"/>
                      </a:endParaRPr>
                    </a:p>
                  </a:txBody>
                  <a:tcPr marL="9939" marR="9939" marT="9939" marB="0" anchor="b"/>
                </a:tc>
                <a:tc>
                  <a:txBody>
                    <a:bodyPr/>
                    <a:lstStyle/>
                    <a:p>
                      <a:pPr algn="ctr" fontAlgn="b"/>
                      <a:r>
                        <a:rPr lang="en-IN" sz="2800" u="none" strike="noStrike">
                          <a:effectLst/>
                        </a:rPr>
                        <a:t> Domestic commercial banks</a:t>
                      </a:r>
                      <a:endParaRPr lang="en-IN" sz="2800" b="1" i="0" u="none" strike="noStrike">
                        <a:solidFill>
                          <a:srgbClr val="000000"/>
                        </a:solidFill>
                        <a:effectLst/>
                        <a:latin typeface="Aptos Narrow" panose="020B0004020202020204" pitchFamily="34" charset="0"/>
                      </a:endParaRPr>
                    </a:p>
                  </a:txBody>
                  <a:tcPr marL="9939" marR="9939" marT="9939" marB="0" anchor="b"/>
                </a:tc>
                <a:tc>
                  <a:txBody>
                    <a:bodyPr/>
                    <a:lstStyle/>
                    <a:p>
                      <a:pPr algn="ctr" fontAlgn="b"/>
                      <a:r>
                        <a:rPr lang="en-IN" sz="2800" u="none" strike="noStrike">
                          <a:effectLst/>
                        </a:rPr>
                        <a:t>  Regional Rural Banks</a:t>
                      </a:r>
                      <a:endParaRPr lang="en-IN" sz="2800" b="1" i="0" u="none" strike="noStrike">
                        <a:solidFill>
                          <a:srgbClr val="000000"/>
                        </a:solidFill>
                        <a:effectLst/>
                        <a:latin typeface="Aptos Narrow" panose="020B0004020202020204" pitchFamily="34" charset="0"/>
                      </a:endParaRPr>
                    </a:p>
                  </a:txBody>
                  <a:tcPr marL="9939" marR="9939" marT="9939" marB="0" anchor="b"/>
                </a:tc>
                <a:extLst>
                  <a:ext uri="{0D108BD9-81ED-4DB2-BD59-A6C34878D82A}">
                    <a16:rowId xmlns:a16="http://schemas.microsoft.com/office/drawing/2014/main" val="2461678785"/>
                  </a:ext>
                </a:extLst>
              </a:tr>
              <a:tr h="1716441">
                <a:tc>
                  <a:txBody>
                    <a:bodyPr/>
                    <a:lstStyle/>
                    <a:p>
                      <a:pPr algn="l" fontAlgn="b"/>
                      <a:r>
                        <a:rPr lang="en-IN" sz="2800" u="none" strike="noStrike" dirty="0">
                          <a:effectLst/>
                        </a:rPr>
                        <a:t>Total Priority Sector</a:t>
                      </a:r>
                      <a:endParaRPr lang="en-IN" sz="2800" b="1" i="0" u="none" strike="noStrike" dirty="0">
                        <a:solidFill>
                          <a:srgbClr val="000000"/>
                        </a:solidFill>
                        <a:effectLst/>
                        <a:latin typeface="Aptos Narrow" panose="020B0004020202020204" pitchFamily="34" charset="0"/>
                      </a:endParaRPr>
                    </a:p>
                  </a:txBody>
                  <a:tcPr marL="9939" marR="9939" marT="9939" marB="0" anchor="b"/>
                </a:tc>
                <a:tc>
                  <a:txBody>
                    <a:bodyPr/>
                    <a:lstStyle/>
                    <a:p>
                      <a:pPr algn="l" fontAlgn="b"/>
                      <a:r>
                        <a:rPr lang="en-US" sz="2800" b="1" u="none" strike="noStrike" dirty="0">
                          <a:solidFill>
                            <a:srgbClr val="0000FF"/>
                          </a:solidFill>
                          <a:effectLst/>
                        </a:rPr>
                        <a:t>40%</a:t>
                      </a:r>
                      <a:r>
                        <a:rPr lang="en-US" sz="2800" u="none" strike="noStrike" dirty="0">
                          <a:effectLst/>
                        </a:rPr>
                        <a:t> of ANBC or CEOBE </a:t>
                      </a:r>
                      <a:r>
                        <a:rPr lang="en-US" sz="2800" u="none" strike="noStrike" dirty="0" err="1">
                          <a:effectLst/>
                        </a:rPr>
                        <a:t>wei</a:t>
                      </a:r>
                      <a:r>
                        <a:rPr lang="en-US" sz="2800" u="none" strike="noStrike" dirty="0">
                          <a:effectLst/>
                        </a:rPr>
                        <a:t> is higher</a:t>
                      </a:r>
                      <a:endParaRPr lang="en-US" sz="2800" b="0" i="0" u="none" strike="noStrike" dirty="0">
                        <a:solidFill>
                          <a:srgbClr val="000000"/>
                        </a:solidFill>
                        <a:effectLst/>
                        <a:latin typeface="Aptos Narrow" panose="020B0004020202020204" pitchFamily="34" charset="0"/>
                      </a:endParaRPr>
                    </a:p>
                  </a:txBody>
                  <a:tcPr marL="9939" marR="9939" marT="9939" marB="0" anchor="b"/>
                </a:tc>
                <a:tc>
                  <a:txBody>
                    <a:bodyPr/>
                    <a:lstStyle/>
                    <a:p>
                      <a:pPr algn="l" fontAlgn="b"/>
                      <a:r>
                        <a:rPr lang="en-US" sz="2800" b="1" u="none" strike="noStrike" dirty="0">
                          <a:solidFill>
                            <a:srgbClr val="0000FF"/>
                          </a:solidFill>
                          <a:effectLst/>
                        </a:rPr>
                        <a:t>75%</a:t>
                      </a:r>
                      <a:r>
                        <a:rPr lang="en-US" sz="2800" u="none" strike="noStrike" dirty="0">
                          <a:effectLst/>
                        </a:rPr>
                        <a:t> of ANBC or CEOBE </a:t>
                      </a:r>
                      <a:r>
                        <a:rPr lang="en-US" sz="2800" u="none" strike="noStrike" dirty="0" err="1">
                          <a:effectLst/>
                        </a:rPr>
                        <a:t>wei</a:t>
                      </a:r>
                      <a:r>
                        <a:rPr lang="en-US" sz="2800" u="none" strike="noStrike" dirty="0">
                          <a:effectLst/>
                        </a:rPr>
                        <a:t> is higher; (Lending to Medium </a:t>
                      </a:r>
                      <a:r>
                        <a:rPr lang="en-US" sz="2800" u="none" strike="noStrike" dirty="0" err="1">
                          <a:effectLst/>
                        </a:rPr>
                        <a:t>Entp</a:t>
                      </a:r>
                      <a:r>
                        <a:rPr lang="en-US" sz="2800" u="none" strike="noStrike" dirty="0">
                          <a:effectLst/>
                        </a:rPr>
                        <a:t>, Social Infra and Renewable Energy limited to 15% of ANBC.</a:t>
                      </a:r>
                      <a:endParaRPr lang="en-US" sz="2800" b="0" i="0" u="none" strike="noStrike" dirty="0">
                        <a:solidFill>
                          <a:srgbClr val="000000"/>
                        </a:solidFill>
                        <a:effectLst/>
                        <a:latin typeface="Aptos Narrow" panose="020B0004020202020204" pitchFamily="34" charset="0"/>
                      </a:endParaRPr>
                    </a:p>
                  </a:txBody>
                  <a:tcPr marL="9939" marR="9939" marT="9939" marB="0" anchor="b"/>
                </a:tc>
                <a:extLst>
                  <a:ext uri="{0D108BD9-81ED-4DB2-BD59-A6C34878D82A}">
                    <a16:rowId xmlns:a16="http://schemas.microsoft.com/office/drawing/2014/main" val="3651794391"/>
                  </a:ext>
                </a:extLst>
              </a:tr>
              <a:tr h="908056">
                <a:tc>
                  <a:txBody>
                    <a:bodyPr/>
                    <a:lstStyle/>
                    <a:p>
                      <a:pPr algn="l" fontAlgn="b"/>
                      <a:r>
                        <a:rPr lang="en-IN" sz="2800" u="none" strike="noStrike" dirty="0">
                          <a:effectLst/>
                        </a:rPr>
                        <a:t>Agriculture</a:t>
                      </a:r>
                      <a:endParaRPr lang="en-IN" sz="2800" b="1" i="0" u="none" strike="noStrike" dirty="0">
                        <a:solidFill>
                          <a:srgbClr val="000000"/>
                        </a:solidFill>
                        <a:effectLst/>
                        <a:latin typeface="Aptos Narrow" panose="020B0004020202020204" pitchFamily="34" charset="0"/>
                      </a:endParaRPr>
                    </a:p>
                  </a:txBody>
                  <a:tcPr marL="9939" marR="9939" marT="9939" marB="0" anchor="b"/>
                </a:tc>
                <a:tc gridSpan="2">
                  <a:txBody>
                    <a:bodyPr/>
                    <a:lstStyle/>
                    <a:p>
                      <a:pPr algn="l" fontAlgn="b"/>
                      <a:r>
                        <a:rPr lang="en-US" sz="2800" b="1" u="none" strike="noStrike" dirty="0">
                          <a:solidFill>
                            <a:srgbClr val="0000FF"/>
                          </a:solidFill>
                          <a:effectLst/>
                        </a:rPr>
                        <a:t>18%</a:t>
                      </a:r>
                      <a:r>
                        <a:rPr lang="en-US" sz="2800" u="none" strike="noStrike" dirty="0">
                          <a:effectLst/>
                        </a:rPr>
                        <a:t> of ANBC or CEOBE, </a:t>
                      </a:r>
                      <a:r>
                        <a:rPr lang="en-US" sz="2800" u="none" strike="noStrike" dirty="0" err="1">
                          <a:effectLst/>
                        </a:rPr>
                        <a:t>wei</a:t>
                      </a:r>
                      <a:r>
                        <a:rPr lang="en-US" sz="2800" u="none" strike="noStrike" dirty="0">
                          <a:effectLst/>
                        </a:rPr>
                        <a:t> is higher; out of which </a:t>
                      </a:r>
                      <a:r>
                        <a:rPr lang="en-US" sz="2800" b="1" u="none" strike="noStrike" dirty="0">
                          <a:solidFill>
                            <a:srgbClr val="0000FF"/>
                          </a:solidFill>
                          <a:effectLst/>
                        </a:rPr>
                        <a:t>10% </a:t>
                      </a:r>
                      <a:r>
                        <a:rPr lang="en-US" sz="2800" u="none" strike="noStrike" dirty="0">
                          <a:effectLst/>
                        </a:rPr>
                        <a:t>for Small and Marginal Farmers (SMFs)</a:t>
                      </a:r>
                      <a:endParaRPr lang="en-US" sz="2800" b="0" i="0" u="none" strike="noStrike" dirty="0">
                        <a:solidFill>
                          <a:srgbClr val="000000"/>
                        </a:solidFill>
                        <a:effectLst/>
                        <a:latin typeface="Aptos Narrow" panose="020B0004020202020204" pitchFamily="34" charset="0"/>
                      </a:endParaRPr>
                    </a:p>
                  </a:txBody>
                  <a:tcPr marL="9939" marR="9939" marT="9939" marB="0" anchor="b"/>
                </a:tc>
                <a:tc hMerge="1">
                  <a:txBody>
                    <a:bodyPr/>
                    <a:lstStyle/>
                    <a:p>
                      <a:endParaRPr lang="en-IN"/>
                    </a:p>
                  </a:txBody>
                  <a:tcPr/>
                </a:tc>
                <a:extLst>
                  <a:ext uri="{0D108BD9-81ED-4DB2-BD59-A6C34878D82A}">
                    <a16:rowId xmlns:a16="http://schemas.microsoft.com/office/drawing/2014/main" val="3945299568"/>
                  </a:ext>
                </a:extLst>
              </a:tr>
              <a:tr h="503864">
                <a:tc>
                  <a:txBody>
                    <a:bodyPr/>
                    <a:lstStyle/>
                    <a:p>
                      <a:pPr algn="l" fontAlgn="b"/>
                      <a:r>
                        <a:rPr lang="en-IN" sz="2800" u="none" strike="noStrike" dirty="0">
                          <a:effectLst/>
                        </a:rPr>
                        <a:t>Micro </a:t>
                      </a:r>
                      <a:r>
                        <a:rPr lang="en-IN" sz="2800" u="none" strike="noStrike" dirty="0" err="1">
                          <a:effectLst/>
                        </a:rPr>
                        <a:t>Entp</a:t>
                      </a:r>
                      <a:endParaRPr lang="en-IN" sz="2800" b="1" i="0" u="none" strike="noStrike" dirty="0">
                        <a:solidFill>
                          <a:srgbClr val="000000"/>
                        </a:solidFill>
                        <a:effectLst/>
                        <a:latin typeface="Aptos Narrow" panose="020B0004020202020204" pitchFamily="34" charset="0"/>
                      </a:endParaRPr>
                    </a:p>
                  </a:txBody>
                  <a:tcPr marL="9939" marR="9939" marT="9939" marB="0" anchor="b"/>
                </a:tc>
                <a:tc gridSpan="2">
                  <a:txBody>
                    <a:bodyPr/>
                    <a:lstStyle/>
                    <a:p>
                      <a:pPr algn="l" fontAlgn="b"/>
                      <a:r>
                        <a:rPr lang="en-US" sz="2800" b="1" u="none" strike="noStrike" dirty="0">
                          <a:solidFill>
                            <a:srgbClr val="0000FF"/>
                          </a:solidFill>
                          <a:effectLst/>
                        </a:rPr>
                        <a:t>7.5% </a:t>
                      </a:r>
                      <a:r>
                        <a:rPr lang="en-US" sz="2800" u="none" strike="noStrike" dirty="0">
                          <a:effectLst/>
                        </a:rPr>
                        <a:t>of ANBC or CEOBE, </a:t>
                      </a:r>
                      <a:r>
                        <a:rPr lang="en-US" sz="2800" u="none" strike="noStrike" dirty="0" err="1">
                          <a:effectLst/>
                        </a:rPr>
                        <a:t>wei</a:t>
                      </a:r>
                      <a:r>
                        <a:rPr lang="en-US" sz="2800" u="none" strike="noStrike" dirty="0">
                          <a:effectLst/>
                        </a:rPr>
                        <a:t> is higher</a:t>
                      </a:r>
                      <a:endParaRPr lang="en-US" sz="2800" b="0" i="0" u="none" strike="noStrike" dirty="0">
                        <a:solidFill>
                          <a:srgbClr val="000000"/>
                        </a:solidFill>
                        <a:effectLst/>
                        <a:latin typeface="Aptos Narrow" panose="020B0004020202020204" pitchFamily="34" charset="0"/>
                      </a:endParaRPr>
                    </a:p>
                  </a:txBody>
                  <a:tcPr marL="9939" marR="9939" marT="9939" marB="0" anchor="b"/>
                </a:tc>
                <a:tc hMerge="1">
                  <a:txBody>
                    <a:bodyPr/>
                    <a:lstStyle/>
                    <a:p>
                      <a:endParaRPr lang="en-IN"/>
                    </a:p>
                  </a:txBody>
                  <a:tcPr/>
                </a:tc>
                <a:extLst>
                  <a:ext uri="{0D108BD9-81ED-4DB2-BD59-A6C34878D82A}">
                    <a16:rowId xmlns:a16="http://schemas.microsoft.com/office/drawing/2014/main" val="830185062"/>
                  </a:ext>
                </a:extLst>
              </a:tr>
              <a:tr h="1312249">
                <a:tc>
                  <a:txBody>
                    <a:bodyPr/>
                    <a:lstStyle/>
                    <a:p>
                      <a:pPr algn="l" fontAlgn="b"/>
                      <a:r>
                        <a:rPr lang="en-IN" sz="2800" u="none" strike="noStrike" dirty="0">
                          <a:effectLst/>
                        </a:rPr>
                        <a:t>Advances to Weaker Sections</a:t>
                      </a:r>
                      <a:endParaRPr lang="en-IN" sz="2800" b="1" i="0" u="none" strike="noStrike" dirty="0">
                        <a:solidFill>
                          <a:srgbClr val="000000"/>
                        </a:solidFill>
                        <a:effectLst/>
                        <a:latin typeface="Aptos Narrow" panose="020B0004020202020204" pitchFamily="34" charset="0"/>
                      </a:endParaRPr>
                    </a:p>
                  </a:txBody>
                  <a:tcPr marL="9939" marR="9939" marT="9939" marB="0" anchor="b"/>
                </a:tc>
                <a:tc>
                  <a:txBody>
                    <a:bodyPr/>
                    <a:lstStyle/>
                    <a:p>
                      <a:pPr algn="l" fontAlgn="b"/>
                      <a:r>
                        <a:rPr lang="en-US" sz="2800" b="1" u="none" strike="noStrike" dirty="0">
                          <a:solidFill>
                            <a:srgbClr val="0000FF"/>
                          </a:solidFill>
                          <a:effectLst/>
                        </a:rPr>
                        <a:t>12%</a:t>
                      </a:r>
                      <a:r>
                        <a:rPr lang="en-US" sz="2800" u="none" strike="noStrike" dirty="0">
                          <a:effectLst/>
                        </a:rPr>
                        <a:t> of ANBC or CEOBE, </a:t>
                      </a:r>
                      <a:r>
                        <a:rPr lang="en-US" sz="2800" u="none" strike="noStrike" dirty="0" err="1">
                          <a:effectLst/>
                        </a:rPr>
                        <a:t>wei</a:t>
                      </a:r>
                      <a:r>
                        <a:rPr lang="en-US" sz="2800" u="none" strike="noStrike" dirty="0">
                          <a:effectLst/>
                        </a:rPr>
                        <a:t> is higher</a:t>
                      </a:r>
                      <a:endParaRPr lang="en-US" sz="2800" b="0" i="0" u="none" strike="noStrike" dirty="0">
                        <a:solidFill>
                          <a:srgbClr val="000000"/>
                        </a:solidFill>
                        <a:effectLst/>
                        <a:latin typeface="Aptos Narrow" panose="020B0004020202020204" pitchFamily="34" charset="0"/>
                      </a:endParaRPr>
                    </a:p>
                  </a:txBody>
                  <a:tcPr marL="9939" marR="9939" marT="9939" marB="0" anchor="b"/>
                </a:tc>
                <a:tc>
                  <a:txBody>
                    <a:bodyPr/>
                    <a:lstStyle/>
                    <a:p>
                      <a:pPr algn="l" fontAlgn="b"/>
                      <a:r>
                        <a:rPr lang="en-US" sz="2800" b="1" u="none" strike="noStrike" dirty="0">
                          <a:solidFill>
                            <a:srgbClr val="0000FF"/>
                          </a:solidFill>
                          <a:effectLst/>
                        </a:rPr>
                        <a:t>15%</a:t>
                      </a:r>
                      <a:r>
                        <a:rPr lang="en-US" sz="2800" u="none" strike="noStrike" dirty="0">
                          <a:effectLst/>
                        </a:rPr>
                        <a:t> of ANBC or CEOBE, </a:t>
                      </a:r>
                      <a:r>
                        <a:rPr lang="en-US" sz="2800" u="none" strike="noStrike" dirty="0" err="1">
                          <a:effectLst/>
                        </a:rPr>
                        <a:t>wei</a:t>
                      </a:r>
                      <a:r>
                        <a:rPr lang="en-US" sz="2800" u="none" strike="noStrike" dirty="0">
                          <a:effectLst/>
                        </a:rPr>
                        <a:t> is higher</a:t>
                      </a:r>
                      <a:endParaRPr lang="en-US" sz="2800" b="0" i="0" u="none" strike="noStrike" dirty="0">
                        <a:solidFill>
                          <a:srgbClr val="000000"/>
                        </a:solidFill>
                        <a:effectLst/>
                        <a:latin typeface="Aptos Narrow" panose="020B0004020202020204" pitchFamily="34" charset="0"/>
                      </a:endParaRPr>
                    </a:p>
                  </a:txBody>
                  <a:tcPr marL="9939" marR="9939" marT="9939" marB="0" anchor="b"/>
                </a:tc>
                <a:extLst>
                  <a:ext uri="{0D108BD9-81ED-4DB2-BD59-A6C34878D82A}">
                    <a16:rowId xmlns:a16="http://schemas.microsoft.com/office/drawing/2014/main" val="4128396975"/>
                  </a:ext>
                </a:extLst>
              </a:tr>
            </a:tbl>
          </a:graphicData>
        </a:graphic>
      </p:graphicFrame>
    </p:spTree>
    <p:extLst>
      <p:ext uri="{BB962C8B-B14F-4D97-AF65-F5344CB8AC3E}">
        <p14:creationId xmlns:p14="http://schemas.microsoft.com/office/powerpoint/2010/main" val="3551840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310055" y="0"/>
            <a:ext cx="528144" cy="6684579"/>
          </a:xfrm>
        </p:spPr>
        <p:txBody>
          <a:bodyPr>
            <a:normAutofit fontScale="90000"/>
          </a:bodyPr>
          <a:lstStyle/>
          <a:p>
            <a:r>
              <a:rPr lang="en-IN" b="1" dirty="0"/>
              <a:t>UCB</a:t>
            </a:r>
            <a:br>
              <a:rPr lang="en-IN" b="1" dirty="0"/>
            </a:br>
            <a:br>
              <a:rPr lang="en-IN" b="1" dirty="0"/>
            </a:br>
            <a:r>
              <a:rPr lang="en-IN" b="1" dirty="0"/>
              <a:t>Targets</a:t>
            </a:r>
          </a:p>
        </p:txBody>
      </p:sp>
      <p:sp>
        <p:nvSpPr>
          <p:cNvPr id="3" name="Content Placeholder 2"/>
          <p:cNvSpPr>
            <a:spLocks noGrp="1"/>
          </p:cNvSpPr>
          <p:nvPr>
            <p:ph idx="1"/>
          </p:nvPr>
        </p:nvSpPr>
        <p:spPr>
          <a:xfrm>
            <a:off x="1336604" y="4635865"/>
            <a:ext cx="10017196" cy="1785956"/>
          </a:xfrm>
        </p:spPr>
        <p:txBody>
          <a:bodyPr>
            <a:normAutofit/>
          </a:bodyPr>
          <a:lstStyle/>
          <a:p>
            <a:r>
              <a:rPr lang="en-US" sz="2400" dirty="0"/>
              <a:t>Adjusted Net Bank Credit (ANBC)</a:t>
            </a:r>
          </a:p>
          <a:p>
            <a:r>
              <a:rPr lang="en-US" sz="2400" dirty="0"/>
              <a:t>Credit equivalent of Off Balance Exposure (CEOBE)</a:t>
            </a:r>
          </a:p>
          <a:p>
            <a:r>
              <a:rPr lang="en-US" sz="2400" b="1" dirty="0">
                <a:solidFill>
                  <a:srgbClr val="0000FF"/>
                </a:solidFill>
              </a:rPr>
              <a:t>Contingent liabilities/off-balance </a:t>
            </a:r>
            <a:r>
              <a:rPr lang="en-US" sz="2400" dirty="0"/>
              <a:t>sheet items do not form part of priority sector achievement</a:t>
            </a:r>
          </a:p>
          <a:p>
            <a:endParaRPr lang="en-IN" dirty="0"/>
          </a:p>
        </p:txBody>
      </p:sp>
      <p:sp>
        <p:nvSpPr>
          <p:cNvPr id="4" name="Footer Placeholder 3"/>
          <p:cNvSpPr>
            <a:spLocks noGrp="1"/>
          </p:cNvSpPr>
          <p:nvPr>
            <p:ph type="ftr" sz="quarter" idx="11"/>
          </p:nvPr>
        </p:nvSpPr>
        <p:spPr/>
        <p:txBody>
          <a:bodyPr/>
          <a:lstStyle/>
          <a:p>
            <a:r>
              <a:rPr lang="en-US"/>
              <a:t>CA. Maheshwar Marathe, CMRS, PUNE</a:t>
            </a:r>
            <a:endParaRPr lang="en-IN"/>
          </a:p>
        </p:txBody>
      </p:sp>
      <p:sp>
        <p:nvSpPr>
          <p:cNvPr id="7" name="AutoShape 3"/>
          <p:cNvSpPr>
            <a:spLocks noChangeAspect="1" noChangeArrowheads="1" noTextEdit="1"/>
          </p:cNvSpPr>
          <p:nvPr/>
        </p:nvSpPr>
        <p:spPr bwMode="auto">
          <a:xfrm>
            <a:off x="0" y="1047964"/>
            <a:ext cx="12192000" cy="5308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pic>
        <p:nvPicPr>
          <p:cNvPr id="13" name="Picture 12">
            <a:extLst>
              <a:ext uri="{FF2B5EF4-FFF2-40B4-BE49-F238E27FC236}">
                <a16:creationId xmlns:a16="http://schemas.microsoft.com/office/drawing/2014/main" id="{6543EECB-C6CF-BE22-A113-142B7E374543}"/>
              </a:ext>
            </a:extLst>
          </p:cNvPr>
          <p:cNvPicPr>
            <a:picLocks noChangeAspect="1"/>
          </p:cNvPicPr>
          <p:nvPr/>
        </p:nvPicPr>
        <p:blipFill>
          <a:blip r:embed="rId2"/>
          <a:stretch>
            <a:fillRect/>
          </a:stretch>
        </p:blipFill>
        <p:spPr>
          <a:xfrm>
            <a:off x="1336604" y="326726"/>
            <a:ext cx="9131699" cy="4309139"/>
          </a:xfrm>
          <a:prstGeom prst="rect">
            <a:avLst/>
          </a:prstGeom>
        </p:spPr>
      </p:pic>
    </p:spTree>
    <p:extLst>
      <p:ext uri="{BB962C8B-B14F-4D97-AF65-F5344CB8AC3E}">
        <p14:creationId xmlns:p14="http://schemas.microsoft.com/office/powerpoint/2010/main" val="274444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20566"/>
            <a:ext cx="10515600" cy="5856397"/>
          </a:xfrm>
        </p:spPr>
        <p:txBody>
          <a:bodyPr>
            <a:normAutofit/>
          </a:bodyPr>
          <a:lstStyle/>
          <a:p>
            <a:pPr marL="0" indent="0">
              <a:buNone/>
            </a:pPr>
            <a:r>
              <a:rPr lang="en-US" sz="3600" b="1" dirty="0">
                <a:solidFill>
                  <a:srgbClr val="0000FF"/>
                </a:solidFill>
              </a:rPr>
              <a:t>Target Breach?</a:t>
            </a:r>
            <a:endParaRPr lang="en-US" b="1" dirty="0">
              <a:solidFill>
                <a:srgbClr val="0000FF"/>
              </a:solidFill>
            </a:endParaRPr>
          </a:p>
          <a:p>
            <a:r>
              <a:rPr lang="en-US" dirty="0"/>
              <a:t>Non-achievement of priority sector targets and sub-targets will be taken into account while granting </a:t>
            </a:r>
            <a:r>
              <a:rPr lang="en-US" b="1" dirty="0"/>
              <a:t>regulatory clearances. </a:t>
            </a:r>
            <a:endParaRPr lang="en-IN" b="1" dirty="0"/>
          </a:p>
          <a:p>
            <a:r>
              <a:rPr lang="en-IN" dirty="0"/>
              <a:t>Shortfall to be fulfilled by </a:t>
            </a:r>
            <a:r>
              <a:rPr lang="en-US" dirty="0"/>
              <a:t>contribution to the Rural Infrastructure Development Fund - </a:t>
            </a:r>
            <a:r>
              <a:rPr lang="en-US" b="1" dirty="0"/>
              <a:t>RIDZ</a:t>
            </a:r>
          </a:p>
          <a:p>
            <a:r>
              <a:rPr lang="en-US" dirty="0"/>
              <a:t>incremental priority sector credit where the credit flow is comparatively lower </a:t>
            </a:r>
            <a:r>
              <a:rPr lang="en-US" b="1" dirty="0"/>
              <a:t>- </a:t>
            </a:r>
            <a:r>
              <a:rPr lang="en-US" b="1" dirty="0">
                <a:solidFill>
                  <a:srgbClr val="0000FF"/>
                </a:solidFill>
              </a:rPr>
              <a:t>RWA certificate </a:t>
            </a:r>
            <a:endParaRPr lang="en-US" b="1" dirty="0"/>
          </a:p>
          <a:p>
            <a:endParaRPr lang="en-US" dirty="0"/>
          </a:p>
          <a:p>
            <a:endParaRPr lang="en-IN" dirty="0"/>
          </a:p>
        </p:txBody>
      </p:sp>
      <p:sp>
        <p:nvSpPr>
          <p:cNvPr id="4" name="Footer Placeholder 3"/>
          <p:cNvSpPr>
            <a:spLocks noGrp="1"/>
          </p:cNvSpPr>
          <p:nvPr>
            <p:ph type="ftr" sz="quarter" idx="11"/>
          </p:nvPr>
        </p:nvSpPr>
        <p:spPr/>
        <p:txBody>
          <a:bodyPr/>
          <a:lstStyle/>
          <a:p>
            <a:r>
              <a:rPr lang="en-US"/>
              <a:t>CA. Maheshwar Marathe, CMRS, PUNE</a:t>
            </a:r>
            <a:endParaRPr lang="en-IN"/>
          </a:p>
        </p:txBody>
      </p:sp>
      <p:graphicFrame>
        <p:nvGraphicFramePr>
          <p:cNvPr id="7" name="Table 6">
            <a:extLst>
              <a:ext uri="{FF2B5EF4-FFF2-40B4-BE49-F238E27FC236}">
                <a16:creationId xmlns:a16="http://schemas.microsoft.com/office/drawing/2014/main" id="{A54DB4C0-B734-0DD0-87A3-D24A57DAFB5E}"/>
              </a:ext>
            </a:extLst>
          </p:cNvPr>
          <p:cNvGraphicFramePr>
            <a:graphicFrameLocks noGrp="1"/>
          </p:cNvGraphicFramePr>
          <p:nvPr>
            <p:extLst>
              <p:ext uri="{D42A27DB-BD31-4B8C-83A1-F6EECF244321}">
                <p14:modId xmlns:p14="http://schemas.microsoft.com/office/powerpoint/2010/main" val="1154715620"/>
              </p:ext>
            </p:extLst>
          </p:nvPr>
        </p:nvGraphicFramePr>
        <p:xfrm>
          <a:off x="1170274" y="3646695"/>
          <a:ext cx="9723550" cy="2288886"/>
        </p:xfrm>
        <a:graphic>
          <a:graphicData uri="http://schemas.openxmlformats.org/drawingml/2006/table">
            <a:tbl>
              <a:tblPr>
                <a:tableStyleId>{5C22544A-7EE6-4342-B048-85BDC9FD1C3A}</a:tableStyleId>
              </a:tblPr>
              <a:tblGrid>
                <a:gridCol w="2440420">
                  <a:extLst>
                    <a:ext uri="{9D8B030D-6E8A-4147-A177-3AD203B41FA5}">
                      <a16:colId xmlns:a16="http://schemas.microsoft.com/office/drawing/2014/main" val="3640374959"/>
                    </a:ext>
                  </a:extLst>
                </a:gridCol>
                <a:gridCol w="1792184">
                  <a:extLst>
                    <a:ext uri="{9D8B030D-6E8A-4147-A177-3AD203B41FA5}">
                      <a16:colId xmlns:a16="http://schemas.microsoft.com/office/drawing/2014/main" val="2091379095"/>
                    </a:ext>
                  </a:extLst>
                </a:gridCol>
                <a:gridCol w="1601526">
                  <a:extLst>
                    <a:ext uri="{9D8B030D-6E8A-4147-A177-3AD203B41FA5}">
                      <a16:colId xmlns:a16="http://schemas.microsoft.com/office/drawing/2014/main" val="2308779704"/>
                    </a:ext>
                  </a:extLst>
                </a:gridCol>
                <a:gridCol w="3889420">
                  <a:extLst>
                    <a:ext uri="{9D8B030D-6E8A-4147-A177-3AD203B41FA5}">
                      <a16:colId xmlns:a16="http://schemas.microsoft.com/office/drawing/2014/main" val="217564247"/>
                    </a:ext>
                  </a:extLst>
                </a:gridCol>
              </a:tblGrid>
              <a:tr h="557749">
                <a:tc>
                  <a:txBody>
                    <a:bodyPr/>
                    <a:lstStyle/>
                    <a:p>
                      <a:pPr algn="ctr" fontAlgn="b"/>
                      <a:r>
                        <a:rPr lang="en-IN" sz="2400" b="1" u="none" strike="noStrike" dirty="0">
                          <a:effectLst/>
                        </a:rPr>
                        <a:t>PSL exposure</a:t>
                      </a:r>
                      <a:endParaRPr lang="en-IN" sz="2400" b="1" i="0" u="none" strike="noStrike" dirty="0">
                        <a:solidFill>
                          <a:srgbClr val="000000"/>
                        </a:solidFill>
                        <a:effectLst/>
                        <a:latin typeface="Aptos Narrow" panose="020B0004020202020204" pitchFamily="34" charset="0"/>
                      </a:endParaRPr>
                    </a:p>
                  </a:txBody>
                  <a:tcPr marL="4763" marR="4763" marT="4763" marB="0" anchor="b"/>
                </a:tc>
                <a:tc>
                  <a:txBody>
                    <a:bodyPr/>
                    <a:lstStyle/>
                    <a:p>
                      <a:pPr algn="ctr" fontAlgn="b"/>
                      <a:r>
                        <a:rPr lang="en-IN" sz="2400" b="1" u="none" strike="noStrike" dirty="0">
                          <a:effectLst/>
                        </a:rPr>
                        <a:t>Limit </a:t>
                      </a:r>
                      <a:endParaRPr lang="en-IN" sz="2400" b="1" i="0" u="none" strike="noStrike" dirty="0">
                        <a:solidFill>
                          <a:srgbClr val="000000"/>
                        </a:solidFill>
                        <a:effectLst/>
                        <a:latin typeface="Aptos Narrow" panose="020B0004020202020204" pitchFamily="34" charset="0"/>
                      </a:endParaRPr>
                    </a:p>
                  </a:txBody>
                  <a:tcPr marL="4763" marR="4763" marT="4763" marB="0" anchor="b"/>
                </a:tc>
                <a:tc>
                  <a:txBody>
                    <a:bodyPr/>
                    <a:lstStyle/>
                    <a:p>
                      <a:pPr algn="ctr" fontAlgn="b"/>
                      <a:r>
                        <a:rPr lang="en-IN" sz="2400" b="1" u="none" strike="noStrike" dirty="0">
                          <a:effectLst/>
                        </a:rPr>
                        <a:t>Risk weight</a:t>
                      </a:r>
                      <a:endParaRPr lang="en-IN" sz="2400" b="1" i="0" u="none" strike="noStrike" dirty="0">
                        <a:solidFill>
                          <a:srgbClr val="000000"/>
                        </a:solidFill>
                        <a:effectLst/>
                        <a:latin typeface="Aptos Narrow" panose="020B0004020202020204" pitchFamily="34" charset="0"/>
                      </a:endParaRPr>
                    </a:p>
                  </a:txBody>
                  <a:tcPr marL="4763" marR="4763" marT="4763" marB="0" anchor="b"/>
                </a:tc>
                <a:tc>
                  <a:txBody>
                    <a:bodyPr/>
                    <a:lstStyle/>
                    <a:p>
                      <a:pPr algn="ctr" fontAlgn="b"/>
                      <a:r>
                        <a:rPr lang="en-IN" sz="2400" b="1" u="none" strike="noStrike" dirty="0">
                          <a:effectLst/>
                        </a:rPr>
                        <a:t>Districts</a:t>
                      </a:r>
                      <a:endParaRPr lang="en-IN" sz="2400" b="1" i="0" u="none" strike="noStrike" dirty="0">
                        <a:solidFill>
                          <a:srgbClr val="000000"/>
                        </a:solidFill>
                        <a:effectLst/>
                        <a:latin typeface="Aptos Narrow" panose="020B0004020202020204" pitchFamily="34" charset="0"/>
                      </a:endParaRPr>
                    </a:p>
                  </a:txBody>
                  <a:tcPr marL="4763" marR="4763" marT="4763" marB="0" anchor="b"/>
                </a:tc>
                <a:extLst>
                  <a:ext uri="{0D108BD9-81ED-4DB2-BD59-A6C34878D82A}">
                    <a16:rowId xmlns:a16="http://schemas.microsoft.com/office/drawing/2014/main" val="3088366361"/>
                  </a:ext>
                </a:extLst>
              </a:tr>
              <a:tr h="523991">
                <a:tc>
                  <a:txBody>
                    <a:bodyPr/>
                    <a:lstStyle/>
                    <a:p>
                      <a:pPr algn="l" fontAlgn="b"/>
                      <a:r>
                        <a:rPr lang="en-IN" sz="2400" u="none" strike="noStrike" dirty="0">
                          <a:effectLst/>
                        </a:rPr>
                        <a:t>Lower PSL p.c.</a:t>
                      </a:r>
                      <a:endParaRPr lang="en-IN" sz="2400" b="0" i="0" u="none" strike="noStrike" dirty="0">
                        <a:solidFill>
                          <a:srgbClr val="000000"/>
                        </a:solidFill>
                        <a:effectLst/>
                        <a:latin typeface="Aptos Narrow" panose="020B0004020202020204" pitchFamily="34" charset="0"/>
                      </a:endParaRPr>
                    </a:p>
                  </a:txBody>
                  <a:tcPr marL="4763" marR="4763" marT="4763" marB="0" anchor="b"/>
                </a:tc>
                <a:tc>
                  <a:txBody>
                    <a:bodyPr/>
                    <a:lstStyle/>
                    <a:p>
                      <a:pPr algn="l" fontAlgn="b"/>
                      <a:r>
                        <a:rPr lang="en-IN" sz="2400" u="none" strike="noStrike" dirty="0">
                          <a:effectLst/>
                        </a:rPr>
                        <a:t>Rs. 6000</a:t>
                      </a:r>
                      <a:endParaRPr lang="en-IN" sz="2400" b="0" i="0" u="none" strike="noStrike" dirty="0">
                        <a:solidFill>
                          <a:srgbClr val="000000"/>
                        </a:solidFill>
                        <a:effectLst/>
                        <a:latin typeface="Aptos Narrow" panose="020B0004020202020204" pitchFamily="34" charset="0"/>
                      </a:endParaRPr>
                    </a:p>
                  </a:txBody>
                  <a:tcPr marL="4763" marR="4763" marT="4763" marB="0" anchor="b"/>
                </a:tc>
                <a:tc>
                  <a:txBody>
                    <a:bodyPr/>
                    <a:lstStyle/>
                    <a:p>
                      <a:pPr algn="ctr" fontAlgn="b"/>
                      <a:r>
                        <a:rPr lang="en-IN" sz="2400" u="none" strike="noStrike" dirty="0">
                          <a:effectLst/>
                        </a:rPr>
                        <a:t>125%</a:t>
                      </a:r>
                      <a:endParaRPr lang="en-IN" sz="2400" b="0" i="0" u="none" strike="noStrike" dirty="0">
                        <a:solidFill>
                          <a:srgbClr val="000000"/>
                        </a:solidFill>
                        <a:effectLst/>
                        <a:latin typeface="Aptos Narrow" panose="020B0004020202020204" pitchFamily="34" charset="0"/>
                      </a:endParaRPr>
                    </a:p>
                  </a:txBody>
                  <a:tcPr marL="4763" marR="4763" marT="4763" marB="0" anchor="b"/>
                </a:tc>
                <a:tc>
                  <a:txBody>
                    <a:bodyPr/>
                    <a:lstStyle/>
                    <a:p>
                      <a:pPr algn="l" fontAlgn="b"/>
                      <a:r>
                        <a:rPr lang="en-IN" sz="2400" u="none" strike="noStrike" dirty="0" err="1">
                          <a:effectLst/>
                        </a:rPr>
                        <a:t>Gadchiroli</a:t>
                      </a:r>
                      <a:endParaRPr lang="en-IN" sz="2400" b="0" i="0" u="none" strike="noStrike" dirty="0">
                        <a:solidFill>
                          <a:srgbClr val="000000"/>
                        </a:solidFill>
                        <a:effectLst/>
                        <a:latin typeface="Aptos Narrow" panose="020B0004020202020204" pitchFamily="34" charset="0"/>
                      </a:endParaRPr>
                    </a:p>
                  </a:txBody>
                  <a:tcPr marL="4763" marR="4763" marT="4763" marB="0" anchor="b"/>
                </a:tc>
                <a:extLst>
                  <a:ext uri="{0D108BD9-81ED-4DB2-BD59-A6C34878D82A}">
                    <a16:rowId xmlns:a16="http://schemas.microsoft.com/office/drawing/2014/main" val="119175533"/>
                  </a:ext>
                </a:extLst>
              </a:tr>
              <a:tr h="836623">
                <a:tc>
                  <a:txBody>
                    <a:bodyPr/>
                    <a:lstStyle/>
                    <a:p>
                      <a:pPr algn="l" fontAlgn="b"/>
                      <a:r>
                        <a:rPr lang="en-IN" sz="2400" u="none" strike="noStrike" dirty="0">
                          <a:effectLst/>
                        </a:rPr>
                        <a:t>Higher PSL p.c.</a:t>
                      </a:r>
                      <a:endParaRPr lang="en-IN" sz="2400" b="0" i="0" u="none" strike="noStrike" dirty="0">
                        <a:solidFill>
                          <a:srgbClr val="000000"/>
                        </a:solidFill>
                        <a:effectLst/>
                        <a:latin typeface="Aptos Narrow" panose="020B0004020202020204" pitchFamily="34" charset="0"/>
                      </a:endParaRPr>
                    </a:p>
                  </a:txBody>
                  <a:tcPr marL="4763" marR="4763" marT="4763" marB="0" anchor="b"/>
                </a:tc>
                <a:tc>
                  <a:txBody>
                    <a:bodyPr/>
                    <a:lstStyle/>
                    <a:p>
                      <a:pPr algn="l" fontAlgn="b"/>
                      <a:r>
                        <a:rPr lang="en-IN" sz="2400" u="none" strike="noStrike" dirty="0">
                          <a:effectLst/>
                        </a:rPr>
                        <a:t>RS. 25000</a:t>
                      </a:r>
                      <a:endParaRPr lang="en-IN" sz="2400" b="0" i="0" u="none" strike="noStrike" dirty="0">
                        <a:solidFill>
                          <a:srgbClr val="000000"/>
                        </a:solidFill>
                        <a:effectLst/>
                        <a:latin typeface="Aptos Narrow" panose="020B0004020202020204" pitchFamily="34" charset="0"/>
                      </a:endParaRPr>
                    </a:p>
                  </a:txBody>
                  <a:tcPr marL="4763" marR="4763" marT="4763" marB="0" anchor="b"/>
                </a:tc>
                <a:tc>
                  <a:txBody>
                    <a:bodyPr/>
                    <a:lstStyle/>
                    <a:p>
                      <a:pPr algn="ctr" fontAlgn="b"/>
                      <a:r>
                        <a:rPr lang="en-IN" sz="2400" u="none" strike="noStrike" dirty="0">
                          <a:effectLst/>
                        </a:rPr>
                        <a:t>90%</a:t>
                      </a:r>
                      <a:endParaRPr lang="en-IN" sz="2400" b="0" i="0" u="none" strike="noStrike" dirty="0">
                        <a:solidFill>
                          <a:srgbClr val="000000"/>
                        </a:solidFill>
                        <a:effectLst/>
                        <a:latin typeface="Aptos Narrow" panose="020B0004020202020204" pitchFamily="34" charset="0"/>
                      </a:endParaRPr>
                    </a:p>
                  </a:txBody>
                  <a:tcPr marL="4763" marR="4763" marT="4763" marB="0" anchor="b"/>
                </a:tc>
                <a:tc>
                  <a:txBody>
                    <a:bodyPr/>
                    <a:lstStyle/>
                    <a:p>
                      <a:pPr algn="l" fontAlgn="b"/>
                      <a:r>
                        <a:rPr lang="en-IN" sz="2400" u="none" strike="noStrike" dirty="0">
                          <a:effectLst/>
                        </a:rPr>
                        <a:t>Aurangabad, Mumbai, Mumbai Suburban, Nagpur, Nasik, Pune</a:t>
                      </a:r>
                      <a:endParaRPr lang="en-IN" sz="2400" b="0" i="0" u="none" strike="noStrike" dirty="0">
                        <a:solidFill>
                          <a:srgbClr val="000000"/>
                        </a:solidFill>
                        <a:effectLst/>
                        <a:latin typeface="Aptos Narrow" panose="020B0004020202020204" pitchFamily="34" charset="0"/>
                      </a:endParaRPr>
                    </a:p>
                  </a:txBody>
                  <a:tcPr marL="4763" marR="4763" marT="4763" marB="0" anchor="b"/>
                </a:tc>
                <a:extLst>
                  <a:ext uri="{0D108BD9-81ED-4DB2-BD59-A6C34878D82A}">
                    <a16:rowId xmlns:a16="http://schemas.microsoft.com/office/drawing/2014/main" val="2426491978"/>
                  </a:ext>
                </a:extLst>
              </a:tr>
              <a:tr h="278874">
                <a:tc>
                  <a:txBody>
                    <a:bodyPr/>
                    <a:lstStyle/>
                    <a:p>
                      <a:pPr algn="l" fontAlgn="b"/>
                      <a:r>
                        <a:rPr lang="en-IN" sz="2400" u="none" strike="noStrike">
                          <a:effectLst/>
                        </a:rPr>
                        <a:t>Others</a:t>
                      </a:r>
                      <a:endParaRPr lang="en-IN" sz="2400" b="0" i="0" u="none" strike="noStrike">
                        <a:solidFill>
                          <a:srgbClr val="000000"/>
                        </a:solidFill>
                        <a:effectLst/>
                        <a:latin typeface="Aptos Narrow" panose="020B0004020202020204" pitchFamily="34" charset="0"/>
                      </a:endParaRPr>
                    </a:p>
                  </a:txBody>
                  <a:tcPr marL="4763" marR="4763" marT="4763" marB="0" anchor="b"/>
                </a:tc>
                <a:tc>
                  <a:txBody>
                    <a:bodyPr/>
                    <a:lstStyle/>
                    <a:p>
                      <a:pPr algn="l" fontAlgn="b"/>
                      <a:r>
                        <a:rPr lang="en-IN" sz="2400" u="none" strike="noStrike">
                          <a:effectLst/>
                        </a:rPr>
                        <a:t>Others</a:t>
                      </a:r>
                      <a:endParaRPr lang="en-IN" sz="2400" b="0" i="0" u="none" strike="noStrike">
                        <a:solidFill>
                          <a:srgbClr val="000000"/>
                        </a:solidFill>
                        <a:effectLst/>
                        <a:latin typeface="Aptos Narrow" panose="020B0004020202020204" pitchFamily="34" charset="0"/>
                      </a:endParaRPr>
                    </a:p>
                  </a:txBody>
                  <a:tcPr marL="4763" marR="4763" marT="4763" marB="0" anchor="b"/>
                </a:tc>
                <a:tc>
                  <a:txBody>
                    <a:bodyPr/>
                    <a:lstStyle/>
                    <a:p>
                      <a:pPr algn="ctr" fontAlgn="b"/>
                      <a:r>
                        <a:rPr lang="en-IN" sz="2400" u="none" strike="noStrike" dirty="0">
                          <a:effectLst/>
                        </a:rPr>
                        <a:t>100%</a:t>
                      </a:r>
                      <a:endParaRPr lang="en-IN" sz="2400" b="0" i="0" u="none" strike="noStrike" dirty="0">
                        <a:solidFill>
                          <a:srgbClr val="000000"/>
                        </a:solidFill>
                        <a:effectLst/>
                        <a:latin typeface="Aptos Narrow" panose="020B0004020202020204" pitchFamily="34" charset="0"/>
                      </a:endParaRPr>
                    </a:p>
                  </a:txBody>
                  <a:tcPr marL="4763" marR="4763" marT="4763" marB="0" anchor="b"/>
                </a:tc>
                <a:tc>
                  <a:txBody>
                    <a:bodyPr/>
                    <a:lstStyle/>
                    <a:p>
                      <a:pPr algn="l" fontAlgn="b"/>
                      <a:r>
                        <a:rPr lang="en-IN" sz="2400" u="none" strike="noStrike" dirty="0">
                          <a:effectLst/>
                        </a:rPr>
                        <a:t>Others</a:t>
                      </a:r>
                      <a:endParaRPr lang="en-IN" sz="2400" b="0" i="0" u="none" strike="noStrike" dirty="0">
                        <a:solidFill>
                          <a:srgbClr val="000000"/>
                        </a:solidFill>
                        <a:effectLst/>
                        <a:latin typeface="Aptos Narrow" panose="020B0004020202020204" pitchFamily="34" charset="0"/>
                      </a:endParaRPr>
                    </a:p>
                  </a:txBody>
                  <a:tcPr marL="4763" marR="4763" marT="4763" marB="0" anchor="b"/>
                </a:tc>
                <a:extLst>
                  <a:ext uri="{0D108BD9-81ED-4DB2-BD59-A6C34878D82A}">
                    <a16:rowId xmlns:a16="http://schemas.microsoft.com/office/drawing/2014/main" val="3766234692"/>
                  </a:ext>
                </a:extLst>
              </a:tr>
            </a:tbl>
          </a:graphicData>
        </a:graphic>
      </p:graphicFrame>
    </p:spTree>
    <p:extLst>
      <p:ext uri="{BB962C8B-B14F-4D97-AF65-F5344CB8AC3E}">
        <p14:creationId xmlns:p14="http://schemas.microsoft.com/office/powerpoint/2010/main" val="50780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16800</TotalTime>
  <Words>4387</Words>
  <Application>Microsoft Office PowerPoint</Application>
  <PresentationFormat>Widescreen</PresentationFormat>
  <Paragraphs>527</Paragraphs>
  <Slides>59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Aptos Narrow</vt:lpstr>
      <vt:lpstr>Arial</vt:lpstr>
      <vt:lpstr>Calibri</vt:lpstr>
      <vt:lpstr>Calibri Light</vt:lpstr>
      <vt:lpstr>Verdana</vt:lpstr>
      <vt:lpstr>Wingdings 2</vt:lpstr>
      <vt:lpstr>Office Theme</vt:lpstr>
      <vt:lpstr>PowerPoint Presentation</vt:lpstr>
      <vt:lpstr>PowerPoint Presentation</vt:lpstr>
      <vt:lpstr>What is Priority? </vt:lpstr>
      <vt:lpstr>Why priority?</vt:lpstr>
      <vt:lpstr>RBI advisory to banks</vt:lpstr>
      <vt:lpstr>PSL Growth (lk Cr)</vt:lpstr>
      <vt:lpstr>TARGETS</vt:lpstr>
      <vt:lpstr>UCB  Targets</vt:lpstr>
      <vt:lpstr>PowerPoint Presentation</vt:lpstr>
      <vt:lpstr>Before the audit</vt:lpstr>
      <vt:lpstr>PowerPoint Presentation</vt:lpstr>
      <vt:lpstr>Agriculture </vt:lpstr>
      <vt:lpstr>Farm Credit - Individual farmers </vt:lpstr>
      <vt:lpstr>Small and Marginal Farmer (10%)</vt:lpstr>
      <vt:lpstr>Farm Credit - Corporate farmers, FPCs</vt:lpstr>
      <vt:lpstr>Agriculture Infrastructure </vt:lpstr>
      <vt:lpstr>Ancillary Services </vt:lpstr>
      <vt:lpstr>Lending by banks to NBFCs and MFIs for on-lending in agriculture </vt:lpstr>
      <vt:lpstr>Kisan Credit Card (KCC) - Interest Subvention Scheme (ISS)</vt:lpstr>
      <vt:lpstr>Additional interest subvention of 3% (prompt repayment incentive-PRI)</vt:lpstr>
      <vt:lpstr>Total benefit under subvention scheme </vt:lpstr>
      <vt:lpstr>Warehousing and Natural calamity </vt:lpstr>
      <vt:lpstr>Certification</vt:lpstr>
      <vt:lpstr>Certificate of IS</vt:lpstr>
      <vt:lpstr>Common mistakes in certification</vt:lpstr>
      <vt:lpstr>FAQ - Agri</vt:lpstr>
      <vt:lpstr>FAQ….</vt:lpstr>
      <vt:lpstr>Agri: PSL Vs IRAC</vt:lpstr>
      <vt:lpstr>PowerPoint Presentation</vt:lpstr>
      <vt:lpstr>Housing - Priority</vt:lpstr>
      <vt:lpstr>What qualifies?</vt:lpstr>
      <vt:lpstr>Loan to Value (LTV) and Risk Weights (RWs) prescribed </vt:lpstr>
      <vt:lpstr>Export Credit </vt:lpstr>
      <vt:lpstr>Interest Equalization Scheme - EXPORTS</vt:lpstr>
      <vt:lpstr>With effect from FY 2023-24</vt:lpstr>
      <vt:lpstr>Education</vt:lpstr>
      <vt:lpstr>Social Infrastructure</vt:lpstr>
      <vt:lpstr>Renewable Energy</vt:lpstr>
      <vt:lpstr>Weaker Sections </vt:lpstr>
      <vt:lpstr>PowerPoint Presentation</vt:lpstr>
      <vt:lpstr>Definition </vt:lpstr>
      <vt:lpstr>Registration Process</vt:lpstr>
      <vt:lpstr>Old definition </vt:lpstr>
      <vt:lpstr>New Definition of MSME – w.e.f - 1st July, 2020</vt:lpstr>
      <vt:lpstr>Micro Entp – 7.5%</vt:lpstr>
      <vt:lpstr>MSME Products….</vt:lpstr>
      <vt:lpstr>MSME Products </vt:lpstr>
      <vt:lpstr>TReDS</vt:lpstr>
      <vt:lpstr>FAQ</vt:lpstr>
      <vt:lpstr>TReDS platforms business</vt:lpstr>
      <vt:lpstr>PowerPoint Presentation</vt:lpstr>
      <vt:lpstr>PowerPoint Presentation</vt:lpstr>
      <vt:lpstr>Disclosure requirements </vt:lpstr>
      <vt:lpstr>Income Tax Act</vt:lpstr>
      <vt:lpstr>Section 43B</vt:lpstr>
      <vt:lpstr>Audit Procedure</vt:lpstr>
      <vt:lpstr>Classification of MSMEs - Min of MSME Vs RBI</vt:lpstr>
      <vt:lpstr>MSME - FAQ</vt:lpstr>
      <vt:lpstr>अमृत काल के दायित्व निर्वहन के लीये शुभकामना Thank you camarathe@cmrs.in 8055566683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Maheshwar Marathe</dc:creator>
  <cp:lastModifiedBy>CA Maheshwar Marathe</cp:lastModifiedBy>
  <cp:revision>221</cp:revision>
  <dcterms:created xsi:type="dcterms:W3CDTF">2022-03-19T03:44:20Z</dcterms:created>
  <dcterms:modified xsi:type="dcterms:W3CDTF">2024-03-24T04:08:24Z</dcterms:modified>
</cp:coreProperties>
</file>