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2"/>
  </p:notesMasterIdLst>
  <p:sldIdLst>
    <p:sldId id="256" r:id="rId2"/>
    <p:sldId id="279" r:id="rId3"/>
    <p:sldId id="280" r:id="rId4"/>
    <p:sldId id="258" r:id="rId5"/>
    <p:sldId id="275" r:id="rId6"/>
    <p:sldId id="262" r:id="rId7"/>
    <p:sldId id="259" r:id="rId8"/>
    <p:sldId id="263" r:id="rId9"/>
    <p:sldId id="276" r:id="rId10"/>
    <p:sldId id="261" r:id="rId11"/>
    <p:sldId id="264" r:id="rId12"/>
    <p:sldId id="260" r:id="rId13"/>
    <p:sldId id="265" r:id="rId14"/>
    <p:sldId id="273" r:id="rId15"/>
    <p:sldId id="267" r:id="rId16"/>
    <p:sldId id="268" r:id="rId17"/>
    <p:sldId id="269" r:id="rId18"/>
    <p:sldId id="277" r:id="rId19"/>
    <p:sldId id="270" r:id="rId20"/>
    <p:sldId id="271" r:id="rId21"/>
    <p:sldId id="272" r:id="rId22"/>
    <p:sldId id="282" r:id="rId23"/>
    <p:sldId id="278" r:id="rId24"/>
    <p:sldId id="283" r:id="rId25"/>
    <p:sldId id="281" r:id="rId26"/>
    <p:sldId id="285" r:id="rId27"/>
    <p:sldId id="286" r:id="rId28"/>
    <p:sldId id="287" r:id="rId29"/>
    <p:sldId id="284" r:id="rId30"/>
    <p:sldId id="27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ha Dhonde" initials="RD" lastIdx="0" clrIdx="0">
    <p:extLst>
      <p:ext uri="{19B8F6BF-5375-455C-9EA6-DF929625EA0E}">
        <p15:presenceInfo xmlns:p15="http://schemas.microsoft.com/office/powerpoint/2012/main" userId="S-1-5-21-670758634-181136529-2497407958-1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6F54"/>
    <a:srgbClr val="DF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15" d="100"/>
          <a:sy n="115" d="100"/>
        </p:scale>
        <p:origin x="20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A8567-DE79-41DB-9E56-0C2DC33714CD}" type="datetimeFigureOut">
              <a:rPr lang="en-IN" smtClean="0"/>
              <a:t>25-03-2024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4E27C-B3CF-4DC7-8E58-91B407EE3CAA}" type="slidenum">
              <a:rPr lang="en-IN" smtClean="0"/>
              <a:t>‹#›</a:t>
            </a:fld>
            <a:endParaRPr lang="en-IN"/>
          </a:p>
        </p:txBody>
      </p:sp>
    </p:spTree>
    <p:extLst>
      <p:ext uri="{BB962C8B-B14F-4D97-AF65-F5344CB8AC3E}">
        <p14:creationId xmlns:p14="http://schemas.microsoft.com/office/powerpoint/2010/main" val="289434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CCB9EB-D70F-4A13-B0CB-A720DB97C4BC}"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2327552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2A906-8626-472D-92E6-FFDFA80B69F1}"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48192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D5BA14-6319-4DE8-9DF1-0C3586072EC9}"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AC94984-3D95-4C8D-96FA-28A76D700798}"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9352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C29BED7-63B6-4174-B200-852462093FD5}" type="datetime1">
              <a:rPr lang="en-IN" smtClean="0"/>
              <a:t>25-03-2024</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320524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55C9C20-2631-4FC2-8A62-4AE2347BC5A6}" type="datetime1">
              <a:rPr lang="en-IN" smtClean="0"/>
              <a:t>25-03-2024</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C94984-3D95-4C8D-96FA-28A76D700798}"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0138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5824A87-7F4D-4A5C-B57F-C1FB90F171D9}" type="datetime1">
              <a:rPr lang="en-IN" smtClean="0"/>
              <a:t>25-03-2024</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2084139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0E485-BD34-466B-89D1-1663D07271C3}"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67284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ADACA-6E4E-42A3-A77A-3F896F0924E0}"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3605086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4AFC4-06C8-41E8-B1F0-4168781A6F55}"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3946619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092B96-8343-4B60-B0D7-BEB66AF13485}" type="datetime1">
              <a:rPr lang="en-IN" smtClean="0"/>
              <a:t>25-03-2024</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3063444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C81D1F-6A03-413F-AF97-176D7E8EC90C}" type="datetime1">
              <a:rPr lang="en-IN" smtClean="0"/>
              <a:t>25-03-2024</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73455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47E074-71DE-4801-924B-1B0F3E73032A}" type="datetime1">
              <a:rPr lang="en-IN" smtClean="0"/>
              <a:t>25-03-2024</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3430940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FE415D-D293-4B70-9946-65D875D44D57}" type="datetime1">
              <a:rPr lang="en-IN" smtClean="0"/>
              <a:t>25-03-2024</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1129320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3D9E2-239B-4DB9-AF8A-6C7D4556BBB0}" type="datetime1">
              <a:rPr lang="en-IN" smtClean="0"/>
              <a:t>25-03-2024</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74533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0AFEDC-BF8B-411C-A296-FD67A7028CBE}" type="datetime1">
              <a:rPr lang="en-IN" smtClean="0"/>
              <a:t>25-03-2024</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81811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5895A9D-5865-4B05-BB7B-0F90747C1E37}" type="datetime1">
              <a:rPr lang="en-IN" smtClean="0"/>
              <a:t>25-03-2024</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AC94984-3D95-4C8D-96FA-28A76D700798}" type="slidenum">
              <a:rPr lang="en-IN" smtClean="0"/>
              <a:t>‹#›</a:t>
            </a:fld>
            <a:endParaRPr lang="en-IN"/>
          </a:p>
        </p:txBody>
      </p:sp>
    </p:spTree>
    <p:extLst>
      <p:ext uri="{BB962C8B-B14F-4D97-AF65-F5344CB8AC3E}">
        <p14:creationId xmlns:p14="http://schemas.microsoft.com/office/powerpoint/2010/main" val="143483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7DDB6E9-49DF-47C9-8D47-BED1D16F7826}" type="datetime1">
              <a:rPr lang="en-IN" smtClean="0"/>
              <a:t>25-03-2024</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AC94984-3D95-4C8D-96FA-28A76D700798}" type="slidenum">
              <a:rPr lang="en-IN" smtClean="0"/>
              <a:t>‹#›</a:t>
            </a:fld>
            <a:endParaRPr lang="en-IN"/>
          </a:p>
        </p:txBody>
      </p:sp>
    </p:spTree>
    <p:extLst>
      <p:ext uri="{BB962C8B-B14F-4D97-AF65-F5344CB8AC3E}">
        <p14:creationId xmlns:p14="http://schemas.microsoft.com/office/powerpoint/2010/main" val="13077808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9B67-D3B3-4BA4-8BDC-635CF5654D53}"/>
              </a:ext>
            </a:extLst>
          </p:cNvPr>
          <p:cNvSpPr>
            <a:spLocks noGrp="1"/>
          </p:cNvSpPr>
          <p:nvPr>
            <p:ph type="ctrTitle"/>
          </p:nvPr>
        </p:nvSpPr>
        <p:spPr>
          <a:xfrm>
            <a:off x="2589213" y="2238704"/>
            <a:ext cx="8915399" cy="2538678"/>
          </a:xfrm>
        </p:spPr>
        <p:txBody>
          <a:bodyPr>
            <a:noAutofit/>
          </a:bodyPr>
          <a:lstStyle/>
          <a:p>
            <a:r>
              <a:rPr lang="en-GB" dirty="0">
                <a:latin typeface="Calibri" panose="020F0502020204030204" pitchFamily="34" charset="0"/>
                <a:ea typeface="Verdana" panose="020B0604030504040204" pitchFamily="34" charset="0"/>
                <a:cs typeface="Calibri" panose="020F0502020204030204" pitchFamily="34" charset="0"/>
              </a:rPr>
              <a:t>Implications of Sec 43B(h) of Income Tax Act,1961</a:t>
            </a:r>
            <a:br>
              <a:rPr lang="en-GB" dirty="0">
                <a:latin typeface="Calibri" panose="020F0502020204030204" pitchFamily="34" charset="0"/>
                <a:ea typeface="Verdana" panose="020B0604030504040204" pitchFamily="34" charset="0"/>
                <a:cs typeface="Calibri" panose="020F0502020204030204" pitchFamily="34" charset="0"/>
              </a:rPr>
            </a:br>
            <a:endParaRPr lang="en-IN" dirty="0">
              <a:latin typeface="Calibri" panose="020F0502020204030204" pitchFamily="34" charset="0"/>
              <a:ea typeface="Verdana" panose="020B060403050404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52569CB3-20A4-4F7E-8AC9-B09FBF18128E}"/>
              </a:ext>
            </a:extLst>
          </p:cNvPr>
          <p:cNvSpPr>
            <a:spLocks noGrp="1"/>
          </p:cNvSpPr>
          <p:nvPr>
            <p:ph type="ftr" sz="quarter" idx="11"/>
          </p:nvPr>
        </p:nvSpPr>
        <p:spPr>
          <a:xfrm>
            <a:off x="7047187" y="6274676"/>
            <a:ext cx="4854528" cy="300295"/>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788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9C7B77-8FAA-4ED8-9CB1-D81844DF8FF9}"/>
              </a:ext>
            </a:extLst>
          </p:cNvPr>
          <p:cNvSpPr>
            <a:spLocks noGrp="1"/>
          </p:cNvSpPr>
          <p:nvPr>
            <p:ph idx="1"/>
          </p:nvPr>
        </p:nvSpPr>
        <p:spPr>
          <a:xfrm>
            <a:off x="2081048" y="1150883"/>
            <a:ext cx="9080938" cy="4083269"/>
          </a:xfrm>
        </p:spPr>
        <p:txBody>
          <a:bodyPr>
            <a:noAutofit/>
          </a:bodyPr>
          <a:lstStyle/>
          <a:p>
            <a:pPr marL="0" indent="0">
              <a:buNone/>
            </a:pPr>
            <a:r>
              <a:rPr lang="en-IN" sz="3200" dirty="0">
                <a:latin typeface="Calibri" panose="020F0502020204030204" pitchFamily="34" charset="0"/>
                <a:cs typeface="Calibri" panose="020F0502020204030204" pitchFamily="34" charset="0"/>
              </a:rPr>
              <a:t>	                       </a:t>
            </a:r>
            <a:r>
              <a:rPr lang="en-IN" sz="3200" b="1" dirty="0">
                <a:latin typeface="Calibri" panose="020F0502020204030204" pitchFamily="34" charset="0"/>
                <a:cs typeface="Calibri" panose="020F0502020204030204" pitchFamily="34" charset="0"/>
              </a:rPr>
              <a:t>CHAPTER V</a:t>
            </a:r>
          </a:p>
          <a:p>
            <a:pPr marL="0" indent="0">
              <a:buNone/>
            </a:pPr>
            <a:r>
              <a:rPr lang="en-GB" sz="3200" b="1" dirty="0">
                <a:latin typeface="Calibri" panose="020F0502020204030204" pitchFamily="34" charset="0"/>
                <a:cs typeface="Calibri" panose="020F0502020204030204" pitchFamily="34" charset="0"/>
              </a:rPr>
              <a:t> Delayed Payment to Micro and Small Enterprises</a:t>
            </a:r>
            <a:endParaRPr lang="en-IN" sz="3200" b="1" dirty="0">
              <a:latin typeface="Calibri" panose="020F0502020204030204" pitchFamily="34" charset="0"/>
              <a:cs typeface="Calibri" panose="020F0502020204030204" pitchFamily="34" charset="0"/>
            </a:endParaRPr>
          </a:p>
          <a:p>
            <a:pPr marL="0" indent="0">
              <a:buNone/>
            </a:pPr>
            <a:r>
              <a:rPr lang="en-IN" sz="3200" dirty="0">
                <a:latin typeface="Calibri" panose="020F0502020204030204" pitchFamily="34" charset="0"/>
                <a:cs typeface="Calibri" panose="020F0502020204030204" pitchFamily="34" charset="0"/>
              </a:rPr>
              <a:t>Section 15 of MSMED Act,2006 </a:t>
            </a:r>
            <a:endParaRPr lang="en-US" sz="3200" i="1" dirty="0">
              <a:latin typeface="Calibri" panose="020F0502020204030204" pitchFamily="34" charset="0"/>
              <a:cs typeface="Calibri" panose="020F0502020204030204" pitchFamily="34" charset="0"/>
            </a:endParaRPr>
          </a:p>
          <a:p>
            <a:r>
              <a:rPr lang="en-US" sz="2400" i="1" dirty="0">
                <a:latin typeface="Calibri" panose="020F0502020204030204" pitchFamily="34" charset="0"/>
                <a:cs typeface="Calibri" panose="020F0502020204030204" pitchFamily="34" charset="0"/>
              </a:rPr>
              <a:t>Where </a:t>
            </a:r>
            <a:r>
              <a:rPr lang="en-US" sz="2400" b="1" i="1" dirty="0">
                <a:solidFill>
                  <a:srgbClr val="FF0000"/>
                </a:solidFill>
                <a:latin typeface="Calibri" panose="020F0502020204030204" pitchFamily="34" charset="0"/>
                <a:cs typeface="Calibri" panose="020F0502020204030204" pitchFamily="34" charset="0"/>
              </a:rPr>
              <a:t>any supplier, </a:t>
            </a:r>
            <a:r>
              <a:rPr lang="en-US" sz="2400" i="1" dirty="0">
                <a:latin typeface="Calibri" panose="020F0502020204030204" pitchFamily="34" charset="0"/>
                <a:cs typeface="Calibri" panose="020F0502020204030204" pitchFamily="34" charset="0"/>
              </a:rPr>
              <a:t>supplies any goods or renders any services to any buyer, the buyer shall make payment therefor </a:t>
            </a:r>
            <a:r>
              <a:rPr lang="en-US" sz="2400" b="1" i="1" dirty="0">
                <a:latin typeface="Calibri" panose="020F0502020204030204" pitchFamily="34" charset="0"/>
                <a:cs typeface="Calibri" panose="020F0502020204030204" pitchFamily="34" charset="0"/>
              </a:rPr>
              <a:t>on or before the date agreed </a:t>
            </a:r>
            <a:r>
              <a:rPr lang="en-US" sz="2400" i="1" dirty="0">
                <a:latin typeface="Calibri" panose="020F0502020204030204" pitchFamily="34" charset="0"/>
                <a:cs typeface="Calibri" panose="020F0502020204030204" pitchFamily="34" charset="0"/>
              </a:rPr>
              <a:t>upon between him and the supplier in </a:t>
            </a:r>
            <a:r>
              <a:rPr lang="en-US" sz="2400" b="1" i="1" dirty="0">
                <a:latin typeface="Calibri" panose="020F0502020204030204" pitchFamily="34" charset="0"/>
                <a:cs typeface="Calibri" panose="020F0502020204030204" pitchFamily="34" charset="0"/>
              </a:rPr>
              <a:t>writing</a:t>
            </a:r>
            <a:r>
              <a:rPr lang="en-US" sz="2400" i="1" dirty="0">
                <a:latin typeface="Calibri" panose="020F0502020204030204" pitchFamily="34" charset="0"/>
                <a:cs typeface="Calibri" panose="020F0502020204030204" pitchFamily="34" charset="0"/>
              </a:rPr>
              <a:t> or, where there is </a:t>
            </a:r>
            <a:r>
              <a:rPr lang="en-US" sz="2400" b="1" i="1" dirty="0">
                <a:latin typeface="Calibri" panose="020F0502020204030204" pitchFamily="34" charset="0"/>
                <a:cs typeface="Calibri" panose="020F0502020204030204" pitchFamily="34" charset="0"/>
              </a:rPr>
              <a:t>no agreement </a:t>
            </a:r>
            <a:r>
              <a:rPr lang="en-US" sz="2400" i="1" dirty="0">
                <a:latin typeface="Calibri" panose="020F0502020204030204" pitchFamily="34" charset="0"/>
                <a:cs typeface="Calibri" panose="020F0502020204030204" pitchFamily="34" charset="0"/>
              </a:rPr>
              <a:t>in this behalf, </a:t>
            </a:r>
            <a:r>
              <a:rPr lang="en-US" sz="2400" b="1" i="1" dirty="0">
                <a:latin typeface="Calibri" panose="020F0502020204030204" pitchFamily="34" charset="0"/>
                <a:cs typeface="Calibri" panose="020F0502020204030204" pitchFamily="34" charset="0"/>
              </a:rPr>
              <a:t>before the appointed day</a:t>
            </a:r>
            <a:r>
              <a:rPr lang="en-US" sz="2400" i="1" dirty="0">
                <a:latin typeface="Calibri" panose="020F0502020204030204" pitchFamily="34" charset="0"/>
                <a:cs typeface="Calibri" panose="020F0502020204030204" pitchFamily="34" charset="0"/>
              </a:rPr>
              <a:t>:  Provided that </a:t>
            </a:r>
            <a:r>
              <a:rPr lang="en-US" sz="2400" b="1" i="1" dirty="0">
                <a:latin typeface="Calibri" panose="020F0502020204030204" pitchFamily="34" charset="0"/>
                <a:cs typeface="Calibri" panose="020F0502020204030204" pitchFamily="34" charset="0"/>
              </a:rPr>
              <a:t>in no case the period </a:t>
            </a:r>
            <a:r>
              <a:rPr lang="en-US" sz="2400" i="1" dirty="0">
                <a:latin typeface="Calibri" panose="020F0502020204030204" pitchFamily="34" charset="0"/>
                <a:cs typeface="Calibri" panose="020F0502020204030204" pitchFamily="34" charset="0"/>
              </a:rPr>
              <a:t>agreed upon between the supplier and the buyer in writing shall </a:t>
            </a:r>
            <a:r>
              <a:rPr lang="en-US" sz="2400" b="1" i="1" dirty="0">
                <a:latin typeface="Calibri" panose="020F0502020204030204" pitchFamily="34" charset="0"/>
                <a:cs typeface="Calibri" panose="020F0502020204030204" pitchFamily="34" charset="0"/>
              </a:rPr>
              <a:t>exceed forty-five days </a:t>
            </a:r>
            <a:r>
              <a:rPr lang="en-US" sz="2400" i="1" dirty="0">
                <a:latin typeface="Calibri" panose="020F0502020204030204" pitchFamily="34" charset="0"/>
                <a:cs typeface="Calibri" panose="020F0502020204030204" pitchFamily="34" charset="0"/>
              </a:rPr>
              <a:t>from the day of acceptance or the day of deemed acceptance.</a:t>
            </a:r>
          </a:p>
          <a:p>
            <a:endParaRPr lang="en-IN" sz="2400" dirty="0">
              <a:latin typeface="Calibri" panose="020F0502020204030204" pitchFamily="34" charset="0"/>
              <a:cs typeface="Calibri" panose="020F0502020204030204" pitchFamily="34" charset="0"/>
            </a:endParaRPr>
          </a:p>
          <a:p>
            <a:endParaRPr lang="en-IN" sz="2400" dirty="0">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698080DE-DC50-4168-ABF3-2C0DB5A37E96}"/>
              </a:ext>
            </a:extLst>
          </p:cNvPr>
          <p:cNvSpPr>
            <a:spLocks noGrp="1"/>
          </p:cNvSpPr>
          <p:nvPr>
            <p:ph type="ftr" sz="quarter" idx="11"/>
          </p:nvPr>
        </p:nvSpPr>
        <p:spPr>
          <a:xfrm>
            <a:off x="6984125" y="6211614"/>
            <a:ext cx="4917590" cy="348843"/>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775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7213E-B799-4DFC-A66E-28770F7B96B9}"/>
              </a:ext>
            </a:extLst>
          </p:cNvPr>
          <p:cNvSpPr>
            <a:spLocks noGrp="1"/>
          </p:cNvSpPr>
          <p:nvPr>
            <p:ph idx="1"/>
          </p:nvPr>
        </p:nvSpPr>
        <p:spPr>
          <a:xfrm>
            <a:off x="2589212" y="867103"/>
            <a:ext cx="8915400" cy="5423337"/>
          </a:xfrm>
        </p:spPr>
        <p:txBody>
          <a:bodyPr>
            <a:normAutofit/>
          </a:bodyPr>
          <a:lstStyle/>
          <a:p>
            <a:r>
              <a:rPr lang="en-US" sz="2400" dirty="0">
                <a:latin typeface="Calibri" panose="020F0502020204030204" pitchFamily="34" charset="0"/>
                <a:cs typeface="Calibri" panose="020F0502020204030204" pitchFamily="34" charset="0"/>
              </a:rPr>
              <a:t>As per Section 2(n): </a:t>
            </a:r>
            <a:r>
              <a:rPr lang="en-IN" sz="2400" dirty="0">
                <a:latin typeface="Calibri" panose="020F0502020204030204" pitchFamily="34" charset="0"/>
                <a:cs typeface="Calibri" panose="020F0502020204030204" pitchFamily="34" charset="0"/>
              </a:rPr>
              <a:t>"</a:t>
            </a:r>
            <a:r>
              <a:rPr lang="en-IN" sz="2400" b="1" dirty="0">
                <a:latin typeface="Calibri" panose="020F0502020204030204" pitchFamily="34" charset="0"/>
                <a:cs typeface="Calibri" panose="020F0502020204030204" pitchFamily="34" charset="0"/>
              </a:rPr>
              <a:t>supplier" means a micro or small enterprise, which has filed a memorandum </a:t>
            </a:r>
            <a:r>
              <a:rPr lang="en-IN" sz="2400" dirty="0">
                <a:latin typeface="Calibri" panose="020F0502020204030204" pitchFamily="34" charset="0"/>
                <a:cs typeface="Calibri" panose="020F0502020204030204" pitchFamily="34" charset="0"/>
              </a:rPr>
              <a:t>with the authority referred to in sub-section (1) of section 8, </a:t>
            </a:r>
            <a:r>
              <a:rPr lang="en-IN" sz="2400" b="1" dirty="0">
                <a:solidFill>
                  <a:srgbClr val="FF0000"/>
                </a:solidFill>
                <a:latin typeface="Calibri" panose="020F0502020204030204" pitchFamily="34" charset="0"/>
                <a:cs typeface="Calibri" panose="020F0502020204030204" pitchFamily="34" charset="0"/>
              </a:rPr>
              <a:t>and includes,—</a:t>
            </a:r>
          </a:p>
          <a:p>
            <a:pPr marL="0" indent="0">
              <a:buNone/>
            </a:pPr>
            <a:r>
              <a:rPr lang="en-IN" sz="2400" i="1" dirty="0">
                <a:latin typeface="Calibri" panose="020F0502020204030204" pitchFamily="34" charset="0"/>
                <a:cs typeface="Calibri" panose="020F0502020204030204" pitchFamily="34" charset="0"/>
              </a:rPr>
              <a:t>	(</a:t>
            </a:r>
            <a:r>
              <a:rPr lang="en-IN" sz="2400" i="1" dirty="0" err="1">
                <a:latin typeface="Calibri" panose="020F0502020204030204" pitchFamily="34" charset="0"/>
                <a:cs typeface="Calibri" panose="020F0502020204030204" pitchFamily="34" charset="0"/>
              </a:rPr>
              <a:t>i</a:t>
            </a:r>
            <a:r>
              <a:rPr lang="en-IN" sz="2400" i="1" dirty="0">
                <a:latin typeface="Calibri" panose="020F0502020204030204" pitchFamily="34" charset="0"/>
                <a:cs typeface="Calibri" panose="020F0502020204030204" pitchFamily="34" charset="0"/>
              </a:rPr>
              <a:t>)the National Small Industries Corporation, being a company, 	registered under the Companies Act, 1956;</a:t>
            </a:r>
          </a:p>
          <a:p>
            <a:pPr marL="0" indent="0">
              <a:buNone/>
            </a:pPr>
            <a:r>
              <a:rPr lang="en-IN" sz="2400" i="1" dirty="0">
                <a:latin typeface="Calibri" panose="020F0502020204030204" pitchFamily="34" charset="0"/>
                <a:cs typeface="Calibri" panose="020F0502020204030204" pitchFamily="34" charset="0"/>
              </a:rPr>
              <a:t>	(ii)the Small Industries Development Corporation of a State or a 	Union territory, by whatever name called, being a company 	registered under the Companies Act, 1956;</a:t>
            </a:r>
          </a:p>
          <a:p>
            <a:pPr marL="0" indent="0">
              <a:buNone/>
            </a:pPr>
            <a:r>
              <a:rPr lang="en-IN" sz="2400" i="1" dirty="0">
                <a:latin typeface="Calibri" panose="020F0502020204030204" pitchFamily="34" charset="0"/>
                <a:cs typeface="Calibri" panose="020F0502020204030204" pitchFamily="34" charset="0"/>
              </a:rPr>
              <a:t>	(iii)any company, co-operative society, trust </a:t>
            </a:r>
            <a:r>
              <a:rPr lang="en-IN" sz="2400" b="1" i="1" dirty="0">
                <a:solidFill>
                  <a:srgbClr val="FF0000"/>
                </a:solidFill>
                <a:latin typeface="Calibri" panose="020F0502020204030204" pitchFamily="34" charset="0"/>
                <a:cs typeface="Calibri" panose="020F0502020204030204" pitchFamily="34" charset="0"/>
              </a:rPr>
              <a:t>or a body, by 	whatever name called, registered or constituted under any law 	</a:t>
            </a:r>
            <a:r>
              <a:rPr lang="en-IN" sz="2400" i="1" dirty="0">
                <a:latin typeface="Calibri" panose="020F0502020204030204" pitchFamily="34" charset="0"/>
                <a:cs typeface="Calibri" panose="020F0502020204030204" pitchFamily="34" charset="0"/>
              </a:rPr>
              <a:t>for the time being in force and engaged in selling goods 	produced by micro or 	small enterprises and rendering services 	which are 	provided by such enterprises;</a:t>
            </a:r>
          </a:p>
          <a:p>
            <a:endParaRPr lang="en-IN" dirty="0"/>
          </a:p>
        </p:txBody>
      </p:sp>
      <p:sp>
        <p:nvSpPr>
          <p:cNvPr id="4" name="Footer Placeholder 2">
            <a:extLst>
              <a:ext uri="{FF2B5EF4-FFF2-40B4-BE49-F238E27FC236}">
                <a16:creationId xmlns:a16="http://schemas.microsoft.com/office/drawing/2014/main" id="{FBD6EA87-D671-479D-A20C-590F6D591A54}"/>
              </a:ext>
            </a:extLst>
          </p:cNvPr>
          <p:cNvSpPr>
            <a:spLocks noGrp="1"/>
          </p:cNvSpPr>
          <p:nvPr>
            <p:ph type="ftr" sz="quarter" idx="11"/>
          </p:nvPr>
        </p:nvSpPr>
        <p:spPr>
          <a:xfrm>
            <a:off x="7078717" y="6164318"/>
            <a:ext cx="4822997" cy="396140"/>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2790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BF044-046F-4180-B85D-55AA51328F04}"/>
              </a:ext>
            </a:extLst>
          </p:cNvPr>
          <p:cNvSpPr>
            <a:spLocks noGrp="1"/>
          </p:cNvSpPr>
          <p:nvPr>
            <p:ph idx="1"/>
          </p:nvPr>
        </p:nvSpPr>
        <p:spPr>
          <a:xfrm>
            <a:off x="2569778" y="835572"/>
            <a:ext cx="8939049" cy="5274942"/>
          </a:xfrm>
        </p:spPr>
        <p:txBody>
          <a:bodyPr>
            <a:normAutofit/>
          </a:bodyPr>
          <a:lstStyle/>
          <a:p>
            <a:r>
              <a:rPr lang="en-GB" sz="2400" dirty="0">
                <a:latin typeface="Calibri" panose="020F0502020204030204" pitchFamily="34" charset="0"/>
                <a:cs typeface="Calibri" panose="020F0502020204030204" pitchFamily="34" charset="0"/>
              </a:rPr>
              <a:t>Section 2(d) defines buyer as under:</a:t>
            </a:r>
          </a:p>
          <a:p>
            <a:pPr marL="0" indent="0">
              <a:buNone/>
            </a:pPr>
            <a:r>
              <a:rPr lang="en-IN" sz="2400" dirty="0">
                <a:latin typeface="Calibri" panose="020F0502020204030204" pitchFamily="34" charset="0"/>
                <a:cs typeface="Calibri" panose="020F0502020204030204" pitchFamily="34" charset="0"/>
              </a:rPr>
              <a:t>	"buyer" means </a:t>
            </a:r>
            <a:r>
              <a:rPr lang="en-IN" sz="2400" b="1" dirty="0">
                <a:latin typeface="Calibri" panose="020F0502020204030204" pitchFamily="34" charset="0"/>
                <a:cs typeface="Calibri" panose="020F0502020204030204" pitchFamily="34" charset="0"/>
              </a:rPr>
              <a:t>whosoever buys any goods or receives any 			  services </a:t>
            </a:r>
            <a:r>
              <a:rPr lang="en-IN" sz="2400" dirty="0">
                <a:latin typeface="Calibri" panose="020F0502020204030204" pitchFamily="34" charset="0"/>
                <a:cs typeface="Calibri" panose="020F0502020204030204" pitchFamily="34" charset="0"/>
              </a:rPr>
              <a:t>from a supplier for consideration.</a:t>
            </a:r>
          </a:p>
          <a:p>
            <a:r>
              <a:rPr lang="en-GB" sz="2400" dirty="0">
                <a:latin typeface="Calibri" panose="020F0502020204030204" pitchFamily="34" charset="0"/>
                <a:cs typeface="Calibri" panose="020F0502020204030204" pitchFamily="34" charset="0"/>
              </a:rPr>
              <a:t>S</a:t>
            </a:r>
            <a:r>
              <a:rPr lang="en-IN" sz="2400" dirty="0">
                <a:latin typeface="Calibri" panose="020F0502020204030204" pitchFamily="34" charset="0"/>
                <a:cs typeface="Calibri" panose="020F0502020204030204" pitchFamily="34" charset="0"/>
              </a:rPr>
              <a:t>ection 16 of MSMED Act-Rate at which interest is payable</a:t>
            </a:r>
          </a:p>
          <a:p>
            <a:pPr marL="0" indent="0">
              <a:buNone/>
            </a:pPr>
            <a:r>
              <a:rPr lang="en-IN" sz="2400" i="1" dirty="0">
                <a:latin typeface="Calibri" panose="020F0502020204030204" pitchFamily="34" charset="0"/>
                <a:cs typeface="Calibri" panose="020F0502020204030204" pitchFamily="34" charset="0"/>
              </a:rPr>
              <a:t>	Where </a:t>
            </a:r>
            <a:r>
              <a:rPr lang="en-IN" sz="2400" b="1" i="1" dirty="0">
                <a:solidFill>
                  <a:srgbClr val="FF0000"/>
                </a:solidFill>
                <a:latin typeface="Calibri" panose="020F0502020204030204" pitchFamily="34" charset="0"/>
                <a:cs typeface="Calibri" panose="020F0502020204030204" pitchFamily="34" charset="0"/>
              </a:rPr>
              <a:t>any buyer </a:t>
            </a:r>
            <a:r>
              <a:rPr lang="en-IN" sz="2400" i="1" dirty="0">
                <a:latin typeface="Calibri" panose="020F0502020204030204" pitchFamily="34" charset="0"/>
                <a:cs typeface="Calibri" panose="020F0502020204030204" pitchFamily="34" charset="0"/>
              </a:rPr>
              <a:t>fails to make payment of the amount </a:t>
            </a:r>
            <a:r>
              <a:rPr lang="en-IN" sz="2400" b="1" i="1" dirty="0">
                <a:solidFill>
                  <a:srgbClr val="FF0000"/>
                </a:solidFill>
                <a:latin typeface="Calibri" panose="020F0502020204030204" pitchFamily="34" charset="0"/>
                <a:cs typeface="Calibri" panose="020F0502020204030204" pitchFamily="34" charset="0"/>
              </a:rPr>
              <a:t>to the 		supplier</a:t>
            </a:r>
            <a:r>
              <a:rPr lang="en-IN" sz="2400" i="1" dirty="0">
                <a:latin typeface="Calibri" panose="020F0502020204030204" pitchFamily="34" charset="0"/>
                <a:cs typeface="Calibri" panose="020F0502020204030204" pitchFamily="34" charset="0"/>
              </a:rPr>
              <a:t>, as required under section 15, the buyer shall, 	notwithstanding anything contained in any agreement between 	the buyer and the supplier or in any law for the time being in force, 	be liable to </a:t>
            </a:r>
            <a:r>
              <a:rPr lang="en-IN" sz="2400" b="1" i="1" dirty="0">
                <a:latin typeface="Calibri" panose="020F0502020204030204" pitchFamily="34" charset="0"/>
                <a:cs typeface="Calibri" panose="020F0502020204030204" pitchFamily="34" charset="0"/>
              </a:rPr>
              <a:t>pay compound interest with monthly rests </a:t>
            </a:r>
            <a:r>
              <a:rPr lang="en-IN" sz="2400" i="1" dirty="0">
                <a:latin typeface="Calibri" panose="020F0502020204030204" pitchFamily="34" charset="0"/>
                <a:cs typeface="Calibri" panose="020F0502020204030204" pitchFamily="34" charset="0"/>
              </a:rPr>
              <a:t>to the 	supplier on that amount from the appointed day or, as the case 	may be, from the date immediately following the date agreed 	upon, </a:t>
            </a:r>
            <a:r>
              <a:rPr lang="en-IN" sz="2400" b="1" i="1" dirty="0">
                <a:latin typeface="Calibri" panose="020F0502020204030204" pitchFamily="34" charset="0"/>
                <a:cs typeface="Calibri" panose="020F0502020204030204" pitchFamily="34" charset="0"/>
              </a:rPr>
              <a:t>at three times of the bank rate notified by the Reserve 	Bank.</a:t>
            </a:r>
          </a:p>
          <a:p>
            <a:pPr marL="0" indent="0">
              <a:buNone/>
            </a:pPr>
            <a:endParaRPr lang="en-IN" sz="2400" b="1" i="1"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sp>
        <p:nvSpPr>
          <p:cNvPr id="5" name="Footer Placeholder 2">
            <a:extLst>
              <a:ext uri="{FF2B5EF4-FFF2-40B4-BE49-F238E27FC236}">
                <a16:creationId xmlns:a16="http://schemas.microsoft.com/office/drawing/2014/main" id="{17EA049A-08B3-4517-8D25-0D01A1077C2A}"/>
              </a:ext>
            </a:extLst>
          </p:cNvPr>
          <p:cNvSpPr>
            <a:spLocks noGrp="1"/>
          </p:cNvSpPr>
          <p:nvPr>
            <p:ph type="ftr" sz="quarter" idx="11"/>
          </p:nvPr>
        </p:nvSpPr>
        <p:spPr>
          <a:xfrm>
            <a:off x="7031420" y="6110514"/>
            <a:ext cx="4854529" cy="449943"/>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7691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933849-B1A7-4187-9796-D7FEF3302189}"/>
              </a:ext>
            </a:extLst>
          </p:cNvPr>
          <p:cNvSpPr>
            <a:spLocks noGrp="1"/>
          </p:cNvSpPr>
          <p:nvPr>
            <p:ph idx="1"/>
          </p:nvPr>
        </p:nvSpPr>
        <p:spPr>
          <a:xfrm>
            <a:off x="2589212" y="1261241"/>
            <a:ext cx="8915400" cy="3105808"/>
          </a:xfrm>
        </p:spPr>
        <p:txBody>
          <a:bodyPr>
            <a:normAutofit/>
          </a:bodyPr>
          <a:lstStyle/>
          <a:p>
            <a:r>
              <a:rPr lang="en-GB" sz="2400" b="1" dirty="0">
                <a:latin typeface="Calibri" panose="020F0502020204030204" pitchFamily="34" charset="0"/>
                <a:cs typeface="Calibri" panose="020F0502020204030204" pitchFamily="34" charset="0"/>
              </a:rPr>
              <a:t>S</a:t>
            </a:r>
            <a:r>
              <a:rPr lang="en-IN" sz="2400" b="1" dirty="0">
                <a:latin typeface="Calibri" panose="020F0502020204030204" pitchFamily="34" charset="0"/>
                <a:cs typeface="Calibri" panose="020F0502020204030204" pitchFamily="34" charset="0"/>
              </a:rPr>
              <a:t>ection 17 of MSMED Act-Recovery of amount due</a:t>
            </a:r>
          </a:p>
          <a:p>
            <a:endParaRPr lang="en-IN" sz="2400" b="1" dirty="0">
              <a:latin typeface="Calibri" panose="020F0502020204030204" pitchFamily="34" charset="0"/>
              <a:cs typeface="Calibri" panose="020F0502020204030204" pitchFamily="34" charset="0"/>
            </a:endParaRPr>
          </a:p>
          <a:p>
            <a:pPr marL="0" indent="0">
              <a:buNone/>
            </a:pPr>
            <a:r>
              <a:rPr lang="en-IN" sz="2400" i="1" dirty="0">
                <a:latin typeface="Calibri" panose="020F0502020204030204" pitchFamily="34" charset="0"/>
                <a:cs typeface="Calibri" panose="020F0502020204030204" pitchFamily="34" charset="0"/>
              </a:rPr>
              <a:t>	For any goods supplied or services rendered by the supplier, the 	buyer </a:t>
            </a:r>
            <a:r>
              <a:rPr lang="en-IN" sz="2400" b="1" i="1" dirty="0">
                <a:solidFill>
                  <a:srgbClr val="FF0000"/>
                </a:solidFill>
                <a:latin typeface="Calibri" panose="020F0502020204030204" pitchFamily="34" charset="0"/>
                <a:cs typeface="Calibri" panose="020F0502020204030204" pitchFamily="34" charset="0"/>
              </a:rPr>
              <a:t>shall be liable to pay </a:t>
            </a:r>
            <a:r>
              <a:rPr lang="en-IN" sz="2400" i="1" dirty="0">
                <a:latin typeface="Calibri" panose="020F0502020204030204" pitchFamily="34" charset="0"/>
                <a:cs typeface="Calibri" panose="020F0502020204030204" pitchFamily="34" charset="0"/>
              </a:rPr>
              <a:t>the amount with interest thereon as 	provided under section 16.</a:t>
            </a:r>
          </a:p>
          <a:p>
            <a:endParaRPr lang="en-IN" sz="2400" dirty="0"/>
          </a:p>
        </p:txBody>
      </p:sp>
      <p:sp>
        <p:nvSpPr>
          <p:cNvPr id="4" name="Footer Placeholder 2">
            <a:extLst>
              <a:ext uri="{FF2B5EF4-FFF2-40B4-BE49-F238E27FC236}">
                <a16:creationId xmlns:a16="http://schemas.microsoft.com/office/drawing/2014/main" id="{25F0FDD1-F1D3-40C9-A7B5-A39F4A7A5623}"/>
              </a:ext>
            </a:extLst>
          </p:cNvPr>
          <p:cNvSpPr>
            <a:spLocks noGrp="1"/>
          </p:cNvSpPr>
          <p:nvPr>
            <p:ph type="ftr" sz="quarter" idx="11"/>
          </p:nvPr>
        </p:nvSpPr>
        <p:spPr>
          <a:xfrm>
            <a:off x="6936829" y="6148552"/>
            <a:ext cx="4964886" cy="411905"/>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099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ACEE26-9ED1-4C98-9C00-52082869918D}"/>
              </a:ext>
            </a:extLst>
          </p:cNvPr>
          <p:cNvSpPr>
            <a:spLocks noGrp="1"/>
          </p:cNvSpPr>
          <p:nvPr>
            <p:ph idx="1"/>
          </p:nvPr>
        </p:nvSpPr>
        <p:spPr>
          <a:xfrm>
            <a:off x="2589212" y="945931"/>
            <a:ext cx="8915400" cy="4965290"/>
          </a:xfrm>
        </p:spPr>
        <p:txBody>
          <a:bodyPr>
            <a:normAutofit/>
          </a:bodyPr>
          <a:lstStyle/>
          <a:p>
            <a:pPr marL="0" indent="0">
              <a:buNone/>
            </a:pPr>
            <a:r>
              <a:rPr lang="en-GB" sz="2400" i="1" dirty="0">
                <a:latin typeface="Calibri" panose="020F0502020204030204" pitchFamily="34" charset="0"/>
                <a:cs typeface="Calibri" panose="020F0502020204030204" pitchFamily="34" charset="0"/>
              </a:rPr>
              <a:t>      </a:t>
            </a:r>
            <a:r>
              <a:rPr lang="en-GB" sz="2400" b="1" dirty="0">
                <a:latin typeface="Calibri" panose="020F0502020204030204" pitchFamily="34" charset="0"/>
                <a:cs typeface="Calibri" panose="020F0502020204030204" pitchFamily="34" charset="0"/>
              </a:rPr>
              <a:t>Section 22 of MSMED Act,2006</a:t>
            </a:r>
            <a:endParaRPr lang="en-IN" sz="2400" b="1" dirty="0">
              <a:latin typeface="Calibri" panose="020F0502020204030204" pitchFamily="34" charset="0"/>
              <a:cs typeface="Calibri" panose="020F0502020204030204" pitchFamily="34" charset="0"/>
            </a:endParaRPr>
          </a:p>
          <a:p>
            <a:r>
              <a:rPr lang="en-IN" sz="2400" i="1" dirty="0">
                <a:latin typeface="Calibri" panose="020F0502020204030204" pitchFamily="34" charset="0"/>
                <a:cs typeface="Calibri" panose="020F0502020204030204" pitchFamily="34" charset="0"/>
              </a:rPr>
              <a:t>Where any </a:t>
            </a:r>
            <a:r>
              <a:rPr lang="en-IN" sz="2400" b="1" i="1" dirty="0">
                <a:latin typeface="Calibri" panose="020F0502020204030204" pitchFamily="34" charset="0"/>
                <a:cs typeface="Calibri" panose="020F0502020204030204" pitchFamily="34" charset="0"/>
              </a:rPr>
              <a:t>buyer</a:t>
            </a:r>
            <a:r>
              <a:rPr lang="en-IN" sz="2400" i="1" dirty="0">
                <a:latin typeface="Calibri" panose="020F0502020204030204" pitchFamily="34" charset="0"/>
                <a:cs typeface="Calibri" panose="020F0502020204030204" pitchFamily="34" charset="0"/>
              </a:rPr>
              <a:t> is required to get his </a:t>
            </a:r>
            <a:r>
              <a:rPr lang="en-IN" sz="2400" b="1" i="1" dirty="0">
                <a:latin typeface="Calibri" panose="020F0502020204030204" pitchFamily="34" charset="0"/>
                <a:cs typeface="Calibri" panose="020F0502020204030204" pitchFamily="34" charset="0"/>
              </a:rPr>
              <a:t>annual accounts audited </a:t>
            </a:r>
            <a:r>
              <a:rPr lang="en-IN" sz="2400" i="1" dirty="0">
                <a:latin typeface="Calibri" panose="020F0502020204030204" pitchFamily="34" charset="0"/>
                <a:cs typeface="Calibri" panose="020F0502020204030204" pitchFamily="34" charset="0"/>
              </a:rPr>
              <a:t>under </a:t>
            </a:r>
            <a:r>
              <a:rPr lang="en-IN" sz="2400" b="1" i="1" dirty="0">
                <a:latin typeface="Calibri" panose="020F0502020204030204" pitchFamily="34" charset="0"/>
                <a:cs typeface="Calibri" panose="020F0502020204030204" pitchFamily="34" charset="0"/>
              </a:rPr>
              <a:t>any law </a:t>
            </a:r>
            <a:r>
              <a:rPr lang="en-IN" sz="2400" i="1" dirty="0">
                <a:latin typeface="Calibri" panose="020F0502020204030204" pitchFamily="34" charset="0"/>
                <a:cs typeface="Calibri" panose="020F0502020204030204" pitchFamily="34" charset="0"/>
              </a:rPr>
              <a:t>for the time being in force, such buyer shall furnish the following additional information in his annual statement of accounts, namely:</a:t>
            </a:r>
          </a:p>
          <a:p>
            <a:pPr marL="0" indent="0">
              <a:buNone/>
            </a:pPr>
            <a:r>
              <a:rPr lang="en-IN" sz="2400" i="1" dirty="0">
                <a:latin typeface="Calibri" panose="020F0502020204030204" pitchFamily="34" charset="0"/>
                <a:cs typeface="Calibri" panose="020F0502020204030204" pitchFamily="34" charset="0"/>
              </a:rPr>
              <a:t>	(</a:t>
            </a:r>
            <a:r>
              <a:rPr lang="en-IN" sz="2400" i="1" dirty="0" err="1">
                <a:latin typeface="Calibri" panose="020F0502020204030204" pitchFamily="34" charset="0"/>
                <a:cs typeface="Calibri" panose="020F0502020204030204" pitchFamily="34" charset="0"/>
              </a:rPr>
              <a:t>i</a:t>
            </a:r>
            <a:r>
              <a:rPr lang="en-IN" sz="2400" i="1" dirty="0">
                <a:latin typeface="Calibri" panose="020F0502020204030204" pitchFamily="34" charset="0"/>
                <a:cs typeface="Calibri" panose="020F0502020204030204" pitchFamily="34" charset="0"/>
              </a:rPr>
              <a:t>)the principal amount </a:t>
            </a:r>
            <a:r>
              <a:rPr lang="en-IN" sz="2400" b="1" i="1" dirty="0">
                <a:solidFill>
                  <a:srgbClr val="FF0000"/>
                </a:solidFill>
                <a:latin typeface="Calibri" panose="020F0502020204030204" pitchFamily="34" charset="0"/>
                <a:cs typeface="Calibri" panose="020F0502020204030204" pitchFamily="34" charset="0"/>
              </a:rPr>
              <a:t>and the interest due thereon </a:t>
            </a:r>
            <a:r>
              <a:rPr lang="en-IN" sz="2400" i="1" dirty="0">
                <a:latin typeface="Calibri" panose="020F0502020204030204" pitchFamily="34" charset="0"/>
                <a:cs typeface="Calibri" panose="020F0502020204030204" pitchFamily="34" charset="0"/>
              </a:rPr>
              <a:t>(to be shown 	separately) remaining unpaid to </a:t>
            </a:r>
            <a:r>
              <a:rPr lang="en-IN" sz="2400" b="1" dirty="0">
                <a:solidFill>
                  <a:srgbClr val="FF0000"/>
                </a:solidFill>
                <a:latin typeface="Calibri" panose="020F0502020204030204" pitchFamily="34" charset="0"/>
                <a:cs typeface="Calibri" panose="020F0502020204030204" pitchFamily="34" charset="0"/>
              </a:rPr>
              <a:t>any supplier </a:t>
            </a:r>
            <a:r>
              <a:rPr lang="en-IN" sz="2400" i="1" dirty="0">
                <a:latin typeface="Calibri" panose="020F0502020204030204" pitchFamily="34" charset="0"/>
                <a:cs typeface="Calibri" panose="020F0502020204030204" pitchFamily="34" charset="0"/>
              </a:rPr>
              <a:t>as at the end of each 	accounting year;</a:t>
            </a:r>
          </a:p>
          <a:p>
            <a:pPr marL="0" indent="0">
              <a:buNone/>
            </a:pPr>
            <a:r>
              <a:rPr lang="en-IN" sz="2400" i="1" dirty="0">
                <a:latin typeface="Calibri" panose="020F0502020204030204" pitchFamily="34" charset="0"/>
                <a:cs typeface="Calibri" panose="020F0502020204030204" pitchFamily="34" charset="0"/>
              </a:rPr>
              <a:t>	(ii)the amount of interest paid by the buyer in terms of section 16, 	along with the </a:t>
            </a:r>
            <a:r>
              <a:rPr lang="en-IN" sz="2400" b="1" i="1" dirty="0">
                <a:solidFill>
                  <a:srgbClr val="FF0000"/>
                </a:solidFill>
                <a:latin typeface="Calibri" panose="020F0502020204030204" pitchFamily="34" charset="0"/>
                <a:cs typeface="Calibri" panose="020F0502020204030204" pitchFamily="34" charset="0"/>
              </a:rPr>
              <a:t>amounts of the payment made to the supplier 	beyond the appointed day during each accounting year</a:t>
            </a:r>
            <a:r>
              <a:rPr lang="en-IN" sz="2400" i="1" dirty="0">
                <a:latin typeface="Calibri" panose="020F0502020204030204" pitchFamily="34" charset="0"/>
                <a:cs typeface="Calibri" panose="020F0502020204030204" pitchFamily="34" charset="0"/>
              </a:rPr>
              <a:t>;</a:t>
            </a:r>
          </a:p>
          <a:p>
            <a:endParaRPr lang="en-IN" sz="2400" dirty="0"/>
          </a:p>
        </p:txBody>
      </p:sp>
      <p:sp>
        <p:nvSpPr>
          <p:cNvPr id="4" name="Footer Placeholder 2">
            <a:extLst>
              <a:ext uri="{FF2B5EF4-FFF2-40B4-BE49-F238E27FC236}">
                <a16:creationId xmlns:a16="http://schemas.microsoft.com/office/drawing/2014/main" id="{06D456B9-B286-4280-80DB-3073F98E2C50}"/>
              </a:ext>
            </a:extLst>
          </p:cNvPr>
          <p:cNvSpPr>
            <a:spLocks noGrp="1"/>
          </p:cNvSpPr>
          <p:nvPr>
            <p:ph type="ftr" sz="quarter" idx="11"/>
          </p:nvPr>
        </p:nvSpPr>
        <p:spPr>
          <a:xfrm>
            <a:off x="6952593" y="6195848"/>
            <a:ext cx="4949121" cy="364609"/>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95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DD4DF9-ACFB-49B0-B459-6F603F345F8C}"/>
              </a:ext>
            </a:extLst>
          </p:cNvPr>
          <p:cNvSpPr>
            <a:spLocks noGrp="1"/>
          </p:cNvSpPr>
          <p:nvPr>
            <p:ph idx="1"/>
          </p:nvPr>
        </p:nvSpPr>
        <p:spPr>
          <a:xfrm>
            <a:off x="2589212" y="1292772"/>
            <a:ext cx="8915400" cy="4650828"/>
          </a:xfrm>
        </p:spPr>
        <p:txBody>
          <a:bodyPr>
            <a:normAutofit/>
          </a:bodyPr>
          <a:lstStyle/>
          <a:p>
            <a:pPr marL="0" indent="0">
              <a:buNone/>
            </a:pPr>
            <a:r>
              <a:rPr lang="en-IN" sz="2400" i="1" dirty="0">
                <a:latin typeface="Calibri" panose="020F0502020204030204" pitchFamily="34" charset="0"/>
                <a:cs typeface="Calibri" panose="020F0502020204030204" pitchFamily="34" charset="0"/>
              </a:rPr>
              <a:t>	iii)the </a:t>
            </a:r>
            <a:r>
              <a:rPr lang="en-IN" sz="2400" b="1" i="1" dirty="0">
                <a:solidFill>
                  <a:srgbClr val="FF0000"/>
                </a:solidFill>
                <a:latin typeface="Calibri" panose="020F0502020204030204" pitchFamily="34" charset="0"/>
                <a:cs typeface="Calibri" panose="020F0502020204030204" pitchFamily="34" charset="0"/>
              </a:rPr>
              <a:t>amount of interest due and payable </a:t>
            </a:r>
            <a:r>
              <a:rPr lang="en-IN" sz="2400" i="1" dirty="0">
                <a:latin typeface="Calibri" panose="020F0502020204030204" pitchFamily="34" charset="0"/>
                <a:cs typeface="Calibri" panose="020F0502020204030204" pitchFamily="34" charset="0"/>
              </a:rPr>
              <a:t>for the period of delay 	in making payment (which have been paid but beyond the 	appointed day during the year) but without adding the interest 	specified under this Act;</a:t>
            </a:r>
          </a:p>
          <a:p>
            <a:pPr marL="0" indent="0">
              <a:buNone/>
            </a:pPr>
            <a:r>
              <a:rPr lang="en-IN" sz="2400" i="1" dirty="0">
                <a:latin typeface="Calibri" panose="020F0502020204030204" pitchFamily="34" charset="0"/>
                <a:cs typeface="Calibri" panose="020F0502020204030204" pitchFamily="34" charset="0"/>
              </a:rPr>
              <a:t>	(iv)the amount of </a:t>
            </a:r>
            <a:r>
              <a:rPr lang="en-IN" sz="2400" b="1" i="1" dirty="0">
                <a:solidFill>
                  <a:srgbClr val="FF0000"/>
                </a:solidFill>
                <a:latin typeface="Calibri" panose="020F0502020204030204" pitchFamily="34" charset="0"/>
                <a:cs typeface="Calibri" panose="020F0502020204030204" pitchFamily="34" charset="0"/>
              </a:rPr>
              <a:t>interest accrued and remaining unpaid </a:t>
            </a:r>
            <a:r>
              <a:rPr lang="en-IN" sz="2400" i="1" dirty="0">
                <a:latin typeface="Calibri" panose="020F0502020204030204" pitchFamily="34" charset="0"/>
                <a:cs typeface="Calibri" panose="020F0502020204030204" pitchFamily="34" charset="0"/>
              </a:rPr>
              <a:t>at the 	end of 	each accounting year; and</a:t>
            </a:r>
          </a:p>
          <a:p>
            <a:pPr marL="0" indent="0">
              <a:buNone/>
            </a:pPr>
            <a:r>
              <a:rPr lang="en-IN" sz="2400" i="1" dirty="0">
                <a:latin typeface="Calibri" panose="020F0502020204030204" pitchFamily="34" charset="0"/>
                <a:cs typeface="Calibri" panose="020F0502020204030204" pitchFamily="34" charset="0"/>
              </a:rPr>
              <a:t>	(v)the amount of further interest remaining due and payable even 	in the succeeding years, until such date when the interest dues as 	above are actually </a:t>
            </a:r>
            <a:r>
              <a:rPr lang="en-IN" sz="2400" b="1" dirty="0">
                <a:solidFill>
                  <a:srgbClr val="FF0000"/>
                </a:solidFill>
                <a:latin typeface="Calibri" panose="020F0502020204030204" pitchFamily="34" charset="0"/>
                <a:cs typeface="Calibri" panose="020F0502020204030204" pitchFamily="34" charset="0"/>
              </a:rPr>
              <a:t>paid to the small enterprise</a:t>
            </a:r>
            <a:r>
              <a:rPr lang="en-IN" sz="2400" i="1" dirty="0">
                <a:latin typeface="Calibri" panose="020F0502020204030204" pitchFamily="34" charset="0"/>
                <a:cs typeface="Calibri" panose="020F0502020204030204" pitchFamily="34" charset="0"/>
              </a:rPr>
              <a:t>, </a:t>
            </a:r>
          </a:p>
          <a:p>
            <a:pPr marL="0" indent="0">
              <a:buNone/>
            </a:pPr>
            <a:r>
              <a:rPr lang="en-IN" sz="2400" b="1" i="1" dirty="0">
                <a:solidFill>
                  <a:schemeClr val="accent6">
                    <a:lumMod val="75000"/>
                  </a:schemeClr>
                </a:solidFill>
                <a:latin typeface="Calibri" panose="020F0502020204030204" pitchFamily="34" charset="0"/>
                <a:cs typeface="Calibri" panose="020F0502020204030204" pitchFamily="34" charset="0"/>
              </a:rPr>
              <a:t>      for the purpose of 	disallowance as a deductible expenditure   </a:t>
            </a:r>
          </a:p>
          <a:p>
            <a:pPr marL="0" indent="0">
              <a:buNone/>
            </a:pPr>
            <a:r>
              <a:rPr lang="en-IN" sz="2400" b="1" i="1" dirty="0">
                <a:solidFill>
                  <a:schemeClr val="accent6">
                    <a:lumMod val="75000"/>
                  </a:schemeClr>
                </a:solidFill>
                <a:latin typeface="Calibri" panose="020F0502020204030204" pitchFamily="34" charset="0"/>
                <a:cs typeface="Calibri" panose="020F0502020204030204" pitchFamily="34" charset="0"/>
              </a:rPr>
              <a:t>     under section 23.</a:t>
            </a:r>
          </a:p>
        </p:txBody>
      </p:sp>
      <p:sp>
        <p:nvSpPr>
          <p:cNvPr id="4" name="Footer Placeholder 2">
            <a:extLst>
              <a:ext uri="{FF2B5EF4-FFF2-40B4-BE49-F238E27FC236}">
                <a16:creationId xmlns:a16="http://schemas.microsoft.com/office/drawing/2014/main" id="{ADE0C7BE-BAEA-4316-A9E7-EBCCEAFBE844}"/>
              </a:ext>
            </a:extLst>
          </p:cNvPr>
          <p:cNvSpPr>
            <a:spLocks noGrp="1"/>
          </p:cNvSpPr>
          <p:nvPr>
            <p:ph type="ftr" sz="quarter" idx="11"/>
          </p:nvPr>
        </p:nvSpPr>
        <p:spPr>
          <a:xfrm>
            <a:off x="6936829" y="6195848"/>
            <a:ext cx="4964886" cy="364609"/>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670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6B46EA-5ABC-46EE-810D-70478EF5ECC4}"/>
              </a:ext>
            </a:extLst>
          </p:cNvPr>
          <p:cNvSpPr>
            <a:spLocks noGrp="1"/>
          </p:cNvSpPr>
          <p:nvPr>
            <p:ph idx="1"/>
          </p:nvPr>
        </p:nvSpPr>
        <p:spPr>
          <a:xfrm>
            <a:off x="3058511" y="1229709"/>
            <a:ext cx="8446100" cy="4335517"/>
          </a:xfrm>
        </p:spPr>
        <p:txBody>
          <a:bodyPr>
            <a:normAutofit/>
          </a:bodyPr>
          <a:lstStyle/>
          <a:p>
            <a:pPr marL="0" indent="0">
              <a:buNone/>
            </a:pPr>
            <a:r>
              <a:rPr lang="en-IN" sz="3200" dirty="0">
                <a:latin typeface="Calibri" panose="020F0502020204030204" pitchFamily="34" charset="0"/>
                <a:cs typeface="Calibri" panose="020F0502020204030204" pitchFamily="34" charset="0"/>
              </a:rPr>
              <a:t>Section 23 of MSMED Act-Interest not to be allowed as deduction from income </a:t>
            </a:r>
            <a:endParaRPr lang="en-IN" sz="3200" i="1" dirty="0">
              <a:latin typeface="Calibri" panose="020F0502020204030204" pitchFamily="34" charset="0"/>
              <a:cs typeface="Calibri" panose="020F0502020204030204" pitchFamily="34" charset="0"/>
            </a:endParaRPr>
          </a:p>
          <a:p>
            <a:r>
              <a:rPr lang="en-IN" sz="2400" i="1" dirty="0">
                <a:latin typeface="Calibri" panose="020F0502020204030204" pitchFamily="34" charset="0"/>
                <a:cs typeface="Calibri" panose="020F0502020204030204" pitchFamily="34" charset="0"/>
              </a:rPr>
              <a:t>Notwithstanding anything contained in the Income-tax Act, 1961 (43 of 1961), the amount of interest payable or paid by any buyer, under or in accordance with the provisions of this Act, shall not, for the purposes of computation of income under the Income-tax Act, 1961, be allowed as deduction.</a:t>
            </a:r>
          </a:p>
        </p:txBody>
      </p:sp>
      <p:sp>
        <p:nvSpPr>
          <p:cNvPr id="4" name="Footer Placeholder 2">
            <a:extLst>
              <a:ext uri="{FF2B5EF4-FFF2-40B4-BE49-F238E27FC236}">
                <a16:creationId xmlns:a16="http://schemas.microsoft.com/office/drawing/2014/main" id="{EF16C050-55AC-4B3B-AB82-0A1CA85F40E8}"/>
              </a:ext>
            </a:extLst>
          </p:cNvPr>
          <p:cNvSpPr>
            <a:spLocks noGrp="1"/>
          </p:cNvSpPr>
          <p:nvPr>
            <p:ph type="ftr" sz="quarter" idx="11"/>
          </p:nvPr>
        </p:nvSpPr>
        <p:spPr>
          <a:xfrm>
            <a:off x="6952593" y="6227379"/>
            <a:ext cx="4949121" cy="333078"/>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7289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758E6-5E3F-4292-810F-50CBB752B860}"/>
              </a:ext>
            </a:extLst>
          </p:cNvPr>
          <p:cNvSpPr>
            <a:spLocks noGrp="1"/>
          </p:cNvSpPr>
          <p:nvPr>
            <p:ph idx="1"/>
          </p:nvPr>
        </p:nvSpPr>
        <p:spPr>
          <a:xfrm>
            <a:off x="2727434" y="1087820"/>
            <a:ext cx="9112469" cy="3941380"/>
          </a:xfrm>
        </p:spPr>
        <p:txBody>
          <a:bodyPr>
            <a:normAutofit/>
          </a:bodyPr>
          <a:lstStyle/>
          <a:p>
            <a:pPr marL="0" indent="0">
              <a:buNone/>
            </a:pPr>
            <a:r>
              <a:rPr lang="en-GB" sz="3200" dirty="0">
                <a:latin typeface="Calibri" panose="020F0502020204030204" pitchFamily="34" charset="0"/>
                <a:cs typeface="Calibri" panose="020F0502020204030204" pitchFamily="34" charset="0"/>
              </a:rPr>
              <a:t>Section 27 of MSMED Act- Penalty for Contravention</a:t>
            </a:r>
          </a:p>
          <a:p>
            <a:pPr marL="0" indent="0">
              <a:buNone/>
            </a:pPr>
            <a:endParaRPr lang="en-GB" sz="32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Sub clause 2 of Section 27 states –</a:t>
            </a:r>
          </a:p>
          <a:p>
            <a:pPr marL="0" indent="0">
              <a:buNone/>
            </a:pPr>
            <a:r>
              <a:rPr lang="en-IN" sz="2400" i="1" dirty="0">
                <a:latin typeface="Calibri" panose="020F0502020204030204" pitchFamily="34" charset="0"/>
                <a:cs typeface="Calibri" panose="020F0502020204030204" pitchFamily="34" charset="0"/>
              </a:rPr>
              <a:t>	Where a buyer contravenes the provisions of section 22, he shall  	be </a:t>
            </a:r>
            <a:r>
              <a:rPr lang="en-IN" sz="2400" b="1" i="1" dirty="0">
                <a:latin typeface="Calibri" panose="020F0502020204030204" pitchFamily="34" charset="0"/>
                <a:cs typeface="Calibri" panose="020F0502020204030204" pitchFamily="34" charset="0"/>
              </a:rPr>
              <a:t>punishable with a fine </a:t>
            </a:r>
            <a:r>
              <a:rPr lang="en-IN" sz="2400" i="1" dirty="0">
                <a:latin typeface="Calibri" panose="020F0502020204030204" pitchFamily="34" charset="0"/>
                <a:cs typeface="Calibri" panose="020F0502020204030204" pitchFamily="34" charset="0"/>
              </a:rPr>
              <a:t>which shall </a:t>
            </a:r>
            <a:r>
              <a:rPr lang="en-IN" sz="2400" b="1" i="1" dirty="0">
                <a:latin typeface="Calibri" panose="020F0502020204030204" pitchFamily="34" charset="0"/>
                <a:cs typeface="Calibri" panose="020F0502020204030204" pitchFamily="34" charset="0"/>
              </a:rPr>
              <a:t>not be less than </a:t>
            </a:r>
            <a:r>
              <a:rPr lang="en-IN" sz="2400" b="1" i="1" dirty="0">
                <a:solidFill>
                  <a:srgbClr val="FF0000"/>
                </a:solidFill>
                <a:latin typeface="Calibri" panose="020F0502020204030204" pitchFamily="34" charset="0"/>
                <a:cs typeface="Calibri" panose="020F0502020204030204" pitchFamily="34" charset="0"/>
              </a:rPr>
              <a:t>rupees ten 	thousand.</a:t>
            </a:r>
          </a:p>
        </p:txBody>
      </p:sp>
      <p:sp>
        <p:nvSpPr>
          <p:cNvPr id="4" name="Footer Placeholder 2">
            <a:extLst>
              <a:ext uri="{FF2B5EF4-FFF2-40B4-BE49-F238E27FC236}">
                <a16:creationId xmlns:a16="http://schemas.microsoft.com/office/drawing/2014/main" id="{B315C02C-50F6-4979-AA05-85C66D3B467A}"/>
              </a:ext>
            </a:extLst>
          </p:cNvPr>
          <p:cNvSpPr>
            <a:spLocks noGrp="1"/>
          </p:cNvSpPr>
          <p:nvPr>
            <p:ph type="ftr" sz="quarter" idx="11"/>
          </p:nvPr>
        </p:nvSpPr>
        <p:spPr>
          <a:xfrm>
            <a:off x="6952593" y="6195848"/>
            <a:ext cx="4949121" cy="364609"/>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113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A3127C5-FC8C-46B8-9F78-13E70D1C6E20}"/>
              </a:ext>
            </a:extLst>
          </p:cNvPr>
          <p:cNvGraphicFramePr>
            <a:graphicFrameLocks noGrp="1"/>
          </p:cNvGraphicFramePr>
          <p:nvPr>
            <p:ph idx="1"/>
            <p:extLst>
              <p:ext uri="{D42A27DB-BD31-4B8C-83A1-F6EECF244321}">
                <p14:modId xmlns:p14="http://schemas.microsoft.com/office/powerpoint/2010/main" val="2305547441"/>
              </p:ext>
            </p:extLst>
          </p:nvPr>
        </p:nvGraphicFramePr>
        <p:xfrm>
          <a:off x="2554514" y="1059542"/>
          <a:ext cx="9100456" cy="5003892"/>
        </p:xfrm>
        <a:graphic>
          <a:graphicData uri="http://schemas.openxmlformats.org/drawingml/2006/table">
            <a:tbl>
              <a:tblPr>
                <a:tableStyleId>{5C22544A-7EE6-4342-B048-85BDC9FD1C3A}</a:tableStyleId>
              </a:tblPr>
              <a:tblGrid>
                <a:gridCol w="1017530">
                  <a:extLst>
                    <a:ext uri="{9D8B030D-6E8A-4147-A177-3AD203B41FA5}">
                      <a16:colId xmlns:a16="http://schemas.microsoft.com/office/drawing/2014/main" val="3597618547"/>
                    </a:ext>
                  </a:extLst>
                </a:gridCol>
                <a:gridCol w="2452110">
                  <a:extLst>
                    <a:ext uri="{9D8B030D-6E8A-4147-A177-3AD203B41FA5}">
                      <a16:colId xmlns:a16="http://schemas.microsoft.com/office/drawing/2014/main" val="1569890244"/>
                    </a:ext>
                  </a:extLst>
                </a:gridCol>
                <a:gridCol w="2348542">
                  <a:extLst>
                    <a:ext uri="{9D8B030D-6E8A-4147-A177-3AD203B41FA5}">
                      <a16:colId xmlns:a16="http://schemas.microsoft.com/office/drawing/2014/main" val="1201562301"/>
                    </a:ext>
                  </a:extLst>
                </a:gridCol>
                <a:gridCol w="3282274">
                  <a:extLst>
                    <a:ext uri="{9D8B030D-6E8A-4147-A177-3AD203B41FA5}">
                      <a16:colId xmlns:a16="http://schemas.microsoft.com/office/drawing/2014/main" val="870392492"/>
                    </a:ext>
                  </a:extLst>
                </a:gridCol>
              </a:tblGrid>
              <a:tr h="492570">
                <a:tc>
                  <a:txBody>
                    <a:bodyPr/>
                    <a:lstStyle/>
                    <a:p>
                      <a:pPr algn="l" fontAlgn="b"/>
                      <a:r>
                        <a:rPr lang="en-IN" sz="1800" u="none" strike="noStrike">
                          <a:effectLst/>
                          <a:latin typeface="Calibri" panose="020F0502020204030204" pitchFamily="34" charset="0"/>
                          <a:cs typeface="Calibri" panose="020F0502020204030204" pitchFamily="34" charset="0"/>
                        </a:rPr>
                        <a:t>Particulars</a:t>
                      </a:r>
                      <a:endParaRPr lang="en-IN"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a:effectLst/>
                          <a:latin typeface="Calibri" panose="020F0502020204030204" pitchFamily="34" charset="0"/>
                          <a:cs typeface="Calibri" panose="020F0502020204030204" pitchFamily="34" charset="0"/>
                        </a:rPr>
                        <a:t>44AD</a:t>
                      </a:r>
                      <a:endParaRPr lang="en-IN"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44ADA</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a:effectLst/>
                          <a:latin typeface="Calibri" panose="020F0502020204030204" pitchFamily="34" charset="0"/>
                          <a:cs typeface="Calibri" panose="020F0502020204030204" pitchFamily="34" charset="0"/>
                        </a:rPr>
                        <a:t>44AE</a:t>
                      </a:r>
                      <a:endParaRPr lang="en-IN"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518841063"/>
                  </a:ext>
                </a:extLst>
              </a:tr>
              <a:tr h="929831">
                <a:tc>
                  <a:txBody>
                    <a:bodyPr/>
                    <a:lstStyle/>
                    <a:p>
                      <a:pPr algn="l" fontAlgn="b"/>
                      <a:r>
                        <a:rPr lang="en-IN" sz="1800" u="none" strike="noStrike" dirty="0">
                          <a:effectLst/>
                          <a:latin typeface="Calibri" panose="020F0502020204030204" pitchFamily="34" charset="0"/>
                          <a:cs typeface="Calibri" panose="020F0502020204030204" pitchFamily="34" charset="0"/>
                        </a:rPr>
                        <a:t>Eligible assessee</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Assessee engaged in Business</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Assessee engaged in Profession</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Assessee engaged in the business of plying, hiring or leasing goods carriages</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336284690"/>
                  </a:ext>
                </a:extLst>
              </a:tr>
              <a:tr h="1103086">
                <a:tc>
                  <a:txBody>
                    <a:bodyPr/>
                    <a:lstStyle/>
                    <a:p>
                      <a:pPr algn="l" fontAlgn="b"/>
                      <a:r>
                        <a:rPr lang="en-IN" sz="1800" u="none" strike="noStrike">
                          <a:effectLst/>
                          <a:latin typeface="Calibri" panose="020F0502020204030204" pitchFamily="34" charset="0"/>
                          <a:cs typeface="Calibri" panose="020F0502020204030204" pitchFamily="34" charset="0"/>
                        </a:rPr>
                        <a:t>Turnover/Condition</a:t>
                      </a:r>
                      <a:endParaRPr lang="en-IN"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turnover or gross receipts does not exceed 2/3 crore rupees</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gross receipts do not exceed 50/75 lakh rupees</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Assessee who owns not more than 10 goods carriages at any time during the previous year</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217103813"/>
                  </a:ext>
                </a:extLst>
              </a:tr>
              <a:tr h="1805834">
                <a:tc>
                  <a:txBody>
                    <a:bodyPr/>
                    <a:lstStyle/>
                    <a:p>
                      <a:pPr algn="l" fontAlgn="b"/>
                      <a:r>
                        <a:rPr lang="en-IN" sz="1800" u="none" strike="noStrike" dirty="0">
                          <a:effectLst/>
                          <a:latin typeface="Calibri" panose="020F0502020204030204" pitchFamily="34" charset="0"/>
                          <a:cs typeface="Calibri" panose="020F0502020204030204" pitchFamily="34" charset="0"/>
                        </a:rPr>
                        <a:t>Deemed     Profit</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8/6 % of turnover/gross receipts</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50 % of gross receipts</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IN" sz="1800" u="none" strike="noStrike" dirty="0">
                          <a:effectLst/>
                          <a:latin typeface="Calibri" panose="020F0502020204030204" pitchFamily="34" charset="0"/>
                          <a:cs typeface="Calibri" panose="020F0502020204030204" pitchFamily="34" charset="0"/>
                        </a:rPr>
                        <a:t>a)heavy goods vehicle-  Rs.1000 per ton or amount actually earned from such vehicle , whichever is higher.              </a:t>
                      </a:r>
                    </a:p>
                    <a:p>
                      <a:pPr algn="l" fontAlgn="b"/>
                      <a:endParaRPr lang="en-IN" sz="1800" u="none" strike="noStrike" dirty="0">
                        <a:effectLst/>
                        <a:latin typeface="Calibri" panose="020F0502020204030204" pitchFamily="34" charset="0"/>
                        <a:cs typeface="Calibri" panose="020F0502020204030204" pitchFamily="34" charset="0"/>
                      </a:endParaRPr>
                    </a:p>
                    <a:p>
                      <a:pPr algn="l" fontAlgn="b"/>
                      <a:r>
                        <a:rPr lang="en-IN" sz="1800" u="none" strike="noStrike" dirty="0">
                          <a:effectLst/>
                          <a:latin typeface="Calibri" panose="020F0502020204030204" pitchFamily="34" charset="0"/>
                          <a:cs typeface="Calibri" panose="020F0502020204030204" pitchFamily="34" charset="0"/>
                        </a:rPr>
                        <a:t>b)other than heavy goods vehicle-Rs.7,500 for every month/part of the month or amount actually earned, whichever is higher</a:t>
                      </a:r>
                      <a:endParaRPr lang="en-IN"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385622250"/>
                  </a:ext>
                </a:extLst>
              </a:tr>
            </a:tbl>
          </a:graphicData>
        </a:graphic>
      </p:graphicFrame>
      <p:sp>
        <p:nvSpPr>
          <p:cNvPr id="6" name="Footer Placeholder 2">
            <a:extLst>
              <a:ext uri="{FF2B5EF4-FFF2-40B4-BE49-F238E27FC236}">
                <a16:creationId xmlns:a16="http://schemas.microsoft.com/office/drawing/2014/main" id="{05313EF0-48F2-4FC6-9243-A4AEE8D979DC}"/>
              </a:ext>
            </a:extLst>
          </p:cNvPr>
          <p:cNvSpPr>
            <a:spLocks noGrp="1"/>
          </p:cNvSpPr>
          <p:nvPr>
            <p:ph type="ftr" sz="quarter" idx="11"/>
          </p:nvPr>
        </p:nvSpPr>
        <p:spPr>
          <a:xfrm>
            <a:off x="7141029" y="6197600"/>
            <a:ext cx="4760685" cy="362857"/>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2700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92A3-7CF4-4031-9457-5B3DF16BCBD0}"/>
              </a:ext>
            </a:extLst>
          </p:cNvPr>
          <p:cNvSpPr>
            <a:spLocks noGrp="1"/>
          </p:cNvSpPr>
          <p:nvPr>
            <p:ph type="title"/>
          </p:nvPr>
        </p:nvSpPr>
        <p:spPr>
          <a:xfrm>
            <a:off x="2592925" y="624110"/>
            <a:ext cx="8911687" cy="1251987"/>
          </a:xfrm>
        </p:spPr>
        <p:txBody>
          <a:bodyPr>
            <a:normAutofit/>
          </a:bodyPr>
          <a:lstStyle/>
          <a:p>
            <a:r>
              <a:rPr lang="en-IN" dirty="0">
                <a:solidFill>
                  <a:srgbClr val="000000"/>
                </a:solidFill>
                <a:latin typeface="Calibri" panose="020F0502020204030204" pitchFamily="34" charset="0"/>
              </a:rPr>
              <a:t>Will Section 43B(h) be applicable to buyer who opts for Presumptive Taxation?</a:t>
            </a:r>
            <a:r>
              <a:rPr lang="en-IN" dirty="0"/>
              <a:t> </a:t>
            </a:r>
          </a:p>
        </p:txBody>
      </p:sp>
      <p:sp>
        <p:nvSpPr>
          <p:cNvPr id="3" name="Content Placeholder 2">
            <a:extLst>
              <a:ext uri="{FF2B5EF4-FFF2-40B4-BE49-F238E27FC236}">
                <a16:creationId xmlns:a16="http://schemas.microsoft.com/office/drawing/2014/main" id="{3F659BE4-9F22-4095-9B55-2684DAEDF306}"/>
              </a:ext>
            </a:extLst>
          </p:cNvPr>
          <p:cNvSpPr>
            <a:spLocks noGrp="1"/>
          </p:cNvSpPr>
          <p:nvPr>
            <p:ph idx="1"/>
          </p:nvPr>
        </p:nvSpPr>
        <p:spPr>
          <a:xfrm>
            <a:off x="2711668" y="2554014"/>
            <a:ext cx="8792943" cy="3357208"/>
          </a:xfrm>
        </p:spPr>
        <p:txBody>
          <a:bodyPr>
            <a:normAutofit/>
          </a:bodyPr>
          <a:lstStyle/>
          <a:p>
            <a:r>
              <a:rPr lang="en-GB" sz="2400" dirty="0">
                <a:latin typeface="Calibri" panose="020F0502020204030204" pitchFamily="34" charset="0"/>
                <a:cs typeface="Calibri" panose="020F0502020204030204" pitchFamily="34" charset="0"/>
              </a:rPr>
              <a:t>Sub-clause (1) of Section 44AD,44ADA and 44AE state as under:</a:t>
            </a:r>
          </a:p>
          <a:p>
            <a:pPr marL="0" indent="0">
              <a:buNone/>
            </a:pPr>
            <a:r>
              <a:rPr lang="en-IN" sz="2400" b="1" i="1" dirty="0">
                <a:latin typeface="Calibri" panose="020F0502020204030204" pitchFamily="34" charset="0"/>
                <a:cs typeface="Calibri" panose="020F0502020204030204" pitchFamily="34" charset="0"/>
              </a:rPr>
              <a:t>	‘Notwithstanding anything to the contrary contained in sections 	 28 to 43C’ of the Act…</a:t>
            </a:r>
          </a:p>
          <a:p>
            <a:r>
              <a:rPr lang="en-GB" sz="2400" dirty="0">
                <a:latin typeface="Calibri" panose="020F0502020204030204" pitchFamily="34" charset="0"/>
                <a:cs typeface="Calibri" panose="020F0502020204030204" pitchFamily="34" charset="0"/>
              </a:rPr>
              <a:t>Hence, this section will not be applicable to buyers who opt for presumptive taxation.</a:t>
            </a:r>
            <a:endParaRPr lang="en-IN" sz="2400" dirty="0">
              <a:latin typeface="Calibri" panose="020F0502020204030204" pitchFamily="34" charset="0"/>
              <a:cs typeface="Calibri" panose="020F0502020204030204" pitchFamily="34" charset="0"/>
            </a:endParaRPr>
          </a:p>
          <a:p>
            <a:endParaRPr lang="en-IN" sz="2400" i="1" dirty="0">
              <a:latin typeface="Calibri" panose="020F0502020204030204" pitchFamily="34" charset="0"/>
              <a:cs typeface="Calibri" panose="020F0502020204030204" pitchFamily="34" charset="0"/>
            </a:endParaRPr>
          </a:p>
          <a:p>
            <a:endParaRPr lang="en-GB" sz="2400" i="1" dirty="0">
              <a:latin typeface="Calibri" panose="020F0502020204030204" pitchFamily="34" charset="0"/>
              <a:cs typeface="Calibri" panose="020F0502020204030204" pitchFamily="34" charset="0"/>
            </a:endParaRPr>
          </a:p>
          <a:p>
            <a:endParaRPr lang="en-IN" sz="2400" i="1" dirty="0">
              <a:latin typeface="Calibri" panose="020F0502020204030204" pitchFamily="34" charset="0"/>
              <a:cs typeface="Calibri" panose="020F0502020204030204" pitchFamily="34" charset="0"/>
            </a:endParaRPr>
          </a:p>
          <a:p>
            <a:endParaRPr lang="en-IN" sz="2400" i="1" dirty="0">
              <a:latin typeface="Calibri" panose="020F0502020204030204" pitchFamily="34" charset="0"/>
              <a:cs typeface="Calibri" panose="020F0502020204030204" pitchFamily="34" charset="0"/>
            </a:endParaRPr>
          </a:p>
        </p:txBody>
      </p:sp>
      <p:sp>
        <p:nvSpPr>
          <p:cNvPr id="5" name="Footer Placeholder 2">
            <a:extLst>
              <a:ext uri="{FF2B5EF4-FFF2-40B4-BE49-F238E27FC236}">
                <a16:creationId xmlns:a16="http://schemas.microsoft.com/office/drawing/2014/main" id="{E157F5AC-5169-43B9-8F97-28E804BB42FA}"/>
              </a:ext>
            </a:extLst>
          </p:cNvPr>
          <p:cNvSpPr>
            <a:spLocks noGrp="1"/>
          </p:cNvSpPr>
          <p:nvPr>
            <p:ph type="ftr" sz="quarter" idx="11"/>
          </p:nvPr>
        </p:nvSpPr>
        <p:spPr>
          <a:xfrm>
            <a:off x="7141029" y="6197600"/>
            <a:ext cx="4760685" cy="362857"/>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28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25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BFE4-DA68-4007-AEA1-24B3E563E5E2}"/>
              </a:ext>
            </a:extLst>
          </p:cNvPr>
          <p:cNvSpPr>
            <a:spLocks noGrp="1"/>
          </p:cNvSpPr>
          <p:nvPr>
            <p:ph type="title"/>
          </p:nvPr>
        </p:nvSpPr>
        <p:spPr>
          <a:xfrm>
            <a:off x="3033486" y="493486"/>
            <a:ext cx="8389257" cy="566057"/>
          </a:xfrm>
        </p:spPr>
        <p:txBody>
          <a:bodyPr>
            <a:normAutofit fontScale="90000"/>
          </a:bodyPr>
          <a:lstStyle/>
          <a:p>
            <a:r>
              <a:rPr lang="en-US" dirty="0"/>
              <a:t>PM Narendra Modi’s speech  on MSMEs</a:t>
            </a:r>
            <a:endParaRPr lang="en-IN" dirty="0"/>
          </a:p>
        </p:txBody>
      </p:sp>
      <p:pic>
        <p:nvPicPr>
          <p:cNvPr id="4" name="PM Shri Narendra Modi talked about MSME Samadhaan portal">
            <a:hlinkClick r:id="" action="ppaction://media"/>
            <a:extLst>
              <a:ext uri="{FF2B5EF4-FFF2-40B4-BE49-F238E27FC236}">
                <a16:creationId xmlns:a16="http://schemas.microsoft.com/office/drawing/2014/main" id="{93B2B2A0-2C8C-46CF-BC08-46DAB5CAAA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4114" y="1059544"/>
            <a:ext cx="7895772" cy="4397827"/>
          </a:xfrm>
        </p:spPr>
      </p:pic>
      <p:sp>
        <p:nvSpPr>
          <p:cNvPr id="7" name="Footer Placeholder 2">
            <a:extLst>
              <a:ext uri="{FF2B5EF4-FFF2-40B4-BE49-F238E27FC236}">
                <a16:creationId xmlns:a16="http://schemas.microsoft.com/office/drawing/2014/main" id="{04EB017D-8B3A-443F-9696-45261A7F5221}"/>
              </a:ext>
            </a:extLst>
          </p:cNvPr>
          <p:cNvSpPr>
            <a:spLocks noGrp="1"/>
          </p:cNvSpPr>
          <p:nvPr>
            <p:ph type="ftr" sz="quarter" idx="11"/>
          </p:nvPr>
        </p:nvSpPr>
        <p:spPr>
          <a:xfrm>
            <a:off x="7094483" y="6243145"/>
            <a:ext cx="4807231" cy="317312"/>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123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27CDE-F7CA-4E4F-9E01-4F211C428514}"/>
              </a:ext>
            </a:extLst>
          </p:cNvPr>
          <p:cNvSpPr>
            <a:spLocks noGrp="1"/>
          </p:cNvSpPr>
          <p:nvPr>
            <p:ph idx="1"/>
          </p:nvPr>
        </p:nvSpPr>
        <p:spPr>
          <a:xfrm>
            <a:off x="2917371" y="851338"/>
            <a:ext cx="8587240" cy="5265684"/>
          </a:xfrm>
        </p:spPr>
        <p:txBody>
          <a:bodyPr>
            <a:normAutofit/>
          </a:bodyPr>
          <a:lstStyle/>
          <a:p>
            <a:pPr marL="0" indent="0">
              <a:buNone/>
            </a:pPr>
            <a:r>
              <a:rPr lang="en-GB" sz="2400" dirty="0">
                <a:solidFill>
                  <a:srgbClr val="000000"/>
                </a:solidFill>
                <a:latin typeface="Calibri" panose="020F0502020204030204" pitchFamily="34" charset="0"/>
              </a:rPr>
              <a:t>     </a:t>
            </a:r>
            <a:r>
              <a:rPr lang="en-GB" sz="3200" dirty="0">
                <a:solidFill>
                  <a:srgbClr val="000000"/>
                </a:solidFill>
                <a:latin typeface="Calibri" panose="020F0502020204030204" pitchFamily="34" charset="0"/>
              </a:rPr>
              <a:t>Practical issues</a:t>
            </a:r>
            <a:endParaRPr lang="en-IN" sz="3200" dirty="0">
              <a:solidFill>
                <a:srgbClr val="000000"/>
              </a:solidFill>
              <a:latin typeface="Calibri" panose="020F0502020204030204" pitchFamily="34" charset="0"/>
            </a:endParaRPr>
          </a:p>
          <a:p>
            <a:r>
              <a:rPr lang="en-IN" sz="2400" dirty="0">
                <a:solidFill>
                  <a:srgbClr val="000000"/>
                </a:solidFill>
                <a:latin typeface="Calibri" panose="020F0502020204030204" pitchFamily="34" charset="0"/>
              </a:rPr>
              <a:t>Who’s responsibility is it to communicate, whether Supplier is Udyam registered or not?</a:t>
            </a:r>
          </a:p>
          <a:p>
            <a:r>
              <a:rPr lang="en-IN" sz="2400" dirty="0">
                <a:solidFill>
                  <a:srgbClr val="000000"/>
                </a:solidFill>
                <a:latin typeface="Calibri" panose="020F0502020204030204" pitchFamily="34" charset="0"/>
              </a:rPr>
              <a:t>What if payments are not done bill-wise by the buyer i.e. consolidated payments are done?</a:t>
            </a:r>
          </a:p>
          <a:p>
            <a:r>
              <a:rPr lang="en-GB" sz="2400" dirty="0">
                <a:solidFill>
                  <a:srgbClr val="000000"/>
                </a:solidFill>
                <a:latin typeface="Calibri" panose="020F0502020204030204" pitchFamily="34" charset="0"/>
              </a:rPr>
              <a:t>Does disallowance attract if provisions are made instead of crediting individual accounts of the trade creditors/suppliers?</a:t>
            </a:r>
            <a:endParaRPr lang="en-IN" sz="2400" dirty="0">
              <a:solidFill>
                <a:srgbClr val="000000"/>
              </a:solidFill>
              <a:latin typeface="Calibri" panose="020F0502020204030204" pitchFamily="34" charset="0"/>
            </a:endParaRPr>
          </a:p>
          <a:p>
            <a:r>
              <a:rPr lang="en-IN" sz="2400" dirty="0">
                <a:solidFill>
                  <a:srgbClr val="000000"/>
                </a:solidFill>
                <a:latin typeface="Calibri" panose="020F0502020204030204" pitchFamily="34" charset="0"/>
              </a:rPr>
              <a:t>What will be the date of actual payment if payments are settled via cheque by the buyer i.e. date of handing over of cheque or date of realization of cheque?</a:t>
            </a:r>
          </a:p>
        </p:txBody>
      </p:sp>
      <p:sp>
        <p:nvSpPr>
          <p:cNvPr id="4" name="Footer Placeholder 2">
            <a:extLst>
              <a:ext uri="{FF2B5EF4-FFF2-40B4-BE49-F238E27FC236}">
                <a16:creationId xmlns:a16="http://schemas.microsoft.com/office/drawing/2014/main" id="{0DFC6209-C21B-4A0C-BB4D-D6484A7CC2ED}"/>
              </a:ext>
            </a:extLst>
          </p:cNvPr>
          <p:cNvSpPr>
            <a:spLocks noGrp="1"/>
          </p:cNvSpPr>
          <p:nvPr>
            <p:ph type="ftr" sz="quarter" idx="11"/>
          </p:nvPr>
        </p:nvSpPr>
        <p:spPr>
          <a:xfrm>
            <a:off x="7141029" y="6197600"/>
            <a:ext cx="4760685" cy="362857"/>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012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D8293-E9A3-4EED-A94E-EC3CF60E608B}"/>
              </a:ext>
            </a:extLst>
          </p:cNvPr>
          <p:cNvSpPr>
            <a:spLocks noGrp="1"/>
          </p:cNvSpPr>
          <p:nvPr>
            <p:ph idx="1"/>
          </p:nvPr>
        </p:nvSpPr>
        <p:spPr>
          <a:xfrm>
            <a:off x="2774731" y="725214"/>
            <a:ext cx="8715366" cy="5234153"/>
          </a:xfrm>
        </p:spPr>
        <p:txBody>
          <a:bodyPr>
            <a:normAutofit lnSpcReduction="10000"/>
          </a:bodyPr>
          <a:lstStyle/>
          <a:p>
            <a:pPr marL="0" indent="0">
              <a:buNone/>
            </a:pPr>
            <a:endParaRPr lang="en-IN" sz="2000" dirty="0">
              <a:solidFill>
                <a:srgbClr val="000000"/>
              </a:solidFill>
              <a:latin typeface="Calibri" panose="020F0502020204030204" pitchFamily="34" charset="0"/>
              <a:cs typeface="Calibri" panose="020F0502020204030204" pitchFamily="34" charset="0"/>
            </a:endParaRPr>
          </a:p>
          <a:p>
            <a:r>
              <a:rPr lang="en-IN" sz="2400" dirty="0">
                <a:solidFill>
                  <a:srgbClr val="000000"/>
                </a:solidFill>
                <a:latin typeface="Calibri" panose="020F0502020204030204" pitchFamily="34" charset="0"/>
                <a:cs typeface="Calibri" panose="020F0502020204030204" pitchFamily="34" charset="0"/>
              </a:rPr>
              <a:t>What if Supplier is registered under Udyam but fails to inform it to the buyer?</a:t>
            </a:r>
          </a:p>
          <a:p>
            <a:pPr marL="0" indent="0">
              <a:buNone/>
            </a:pPr>
            <a:r>
              <a:rPr lang="en-GB" sz="2400" dirty="0">
                <a:latin typeface="Calibri" panose="020F0502020204030204" pitchFamily="34" charset="0"/>
                <a:cs typeface="Calibri" panose="020F0502020204030204" pitchFamily="34" charset="0"/>
              </a:rPr>
              <a:t>	OM No.2(28)/2007-MSME(Pol), dated 26-08-2008, which clarifies   	that- it is </a:t>
            </a:r>
            <a:r>
              <a:rPr lang="en-GB" sz="2400" b="1" dirty="0">
                <a:solidFill>
                  <a:srgbClr val="FF0000"/>
                </a:solidFill>
                <a:latin typeface="Calibri" panose="020F0502020204030204" pitchFamily="34" charset="0"/>
                <a:cs typeface="Calibri" panose="020F0502020204030204" pitchFamily="34" charset="0"/>
              </a:rPr>
              <a:t>advisable</a:t>
            </a:r>
            <a:r>
              <a:rPr lang="en-GB" sz="2400" dirty="0">
                <a:latin typeface="Calibri" panose="020F0502020204030204" pitchFamily="34" charset="0"/>
                <a:cs typeface="Calibri" panose="020F0502020204030204" pitchFamily="34" charset="0"/>
              </a:rPr>
              <a:t> that the Micro or Small Enterprises should 	mention/get printed……</a:t>
            </a:r>
            <a:endParaRPr lang="en-IN" sz="2400" dirty="0">
              <a:solidFill>
                <a:srgbClr val="000000"/>
              </a:solidFill>
              <a:latin typeface="Calibri" panose="020F0502020204030204" pitchFamily="34" charset="0"/>
              <a:cs typeface="Calibri" panose="020F0502020204030204" pitchFamily="34" charset="0"/>
            </a:endParaRPr>
          </a:p>
          <a:p>
            <a:r>
              <a:rPr lang="en-GB" sz="2400" dirty="0">
                <a:solidFill>
                  <a:srgbClr val="000000"/>
                </a:solidFill>
                <a:latin typeface="Calibri" panose="020F0502020204030204" pitchFamily="34" charset="0"/>
                <a:cs typeface="Calibri" panose="020F0502020204030204" pitchFamily="34" charset="0"/>
              </a:rPr>
              <a:t>Interplay of sec 2(n)(iii){supplier} and Chapter V heading</a:t>
            </a:r>
            <a:endParaRPr lang="en-IN" sz="2400" dirty="0">
              <a:solidFill>
                <a:srgbClr val="000000"/>
              </a:solidFill>
              <a:latin typeface="Calibri" panose="020F0502020204030204" pitchFamily="34" charset="0"/>
              <a:cs typeface="Calibri" panose="020F0502020204030204" pitchFamily="34" charset="0"/>
            </a:endParaRPr>
          </a:p>
          <a:p>
            <a:r>
              <a:rPr lang="en-IN" sz="2400" dirty="0">
                <a:solidFill>
                  <a:srgbClr val="000000"/>
                </a:solidFill>
                <a:latin typeface="Calibri" panose="020F0502020204030204" pitchFamily="34" charset="0"/>
                <a:cs typeface="Calibri" panose="020F0502020204030204" pitchFamily="34" charset="0"/>
              </a:rPr>
              <a:t>Traders will not get covered by clause h of 43B, which is clarified by the Office Memorandum </a:t>
            </a:r>
            <a:r>
              <a:rPr lang="en-US" sz="2400" dirty="0">
                <a:solidFill>
                  <a:srgbClr val="000000"/>
                </a:solidFill>
                <a:latin typeface="Calibri" panose="020F0502020204030204" pitchFamily="34" charset="0"/>
                <a:cs typeface="Calibri" panose="020F0502020204030204" pitchFamily="34" charset="0"/>
              </a:rPr>
              <a:t>5/2(2)/2021</a:t>
            </a:r>
            <a:r>
              <a:rPr lang="en-IN" sz="2400" dirty="0">
                <a:solidFill>
                  <a:srgbClr val="000000"/>
                </a:solidFill>
                <a:latin typeface="Calibri" panose="020F0502020204030204" pitchFamily="34" charset="0"/>
                <a:cs typeface="Calibri" panose="020F0502020204030204" pitchFamily="34" charset="0"/>
              </a:rPr>
              <a:t>. </a:t>
            </a:r>
            <a:r>
              <a:rPr lang="en-GB" sz="2400" dirty="0">
                <a:solidFill>
                  <a:srgbClr val="000000"/>
                </a:solidFill>
                <a:latin typeface="Calibri" panose="020F0502020204030204" pitchFamily="34" charset="0"/>
                <a:cs typeface="Calibri" panose="020F0502020204030204" pitchFamily="34" charset="0"/>
              </a:rPr>
              <a:t>Although there does not appear to be any legal basis in MSMED Act for the Office Memorandum and Wholesale &amp; Retail Trade are treated as </a:t>
            </a:r>
            <a:r>
              <a:rPr lang="en-GB" sz="2400" b="1" dirty="0">
                <a:solidFill>
                  <a:srgbClr val="FF0000"/>
                </a:solidFill>
                <a:latin typeface="Calibri" panose="020F0502020204030204" pitchFamily="34" charset="0"/>
                <a:cs typeface="Calibri" panose="020F0502020204030204" pitchFamily="34" charset="0"/>
              </a:rPr>
              <a:t>distribution services </a:t>
            </a:r>
            <a:r>
              <a:rPr lang="en-GB" sz="2400" dirty="0">
                <a:solidFill>
                  <a:srgbClr val="000000"/>
                </a:solidFill>
                <a:latin typeface="Calibri" panose="020F0502020204030204" pitchFamily="34" charset="0"/>
                <a:cs typeface="Calibri" panose="020F0502020204030204" pitchFamily="34" charset="0"/>
              </a:rPr>
              <a:t>under GATT/WTO, the above position will prevail till any Trader/Traders body challenges the OM in Court and gets it quashed</a:t>
            </a:r>
            <a:endParaRPr lang="en-IN" sz="2400" dirty="0">
              <a:solidFill>
                <a:srgbClr val="000000"/>
              </a:solidFill>
              <a:latin typeface="Calibri" panose="020F0502020204030204" pitchFamily="34" charset="0"/>
              <a:cs typeface="Calibri" panose="020F0502020204030204" pitchFamily="34" charset="0"/>
            </a:endParaRPr>
          </a:p>
          <a:p>
            <a:pPr marL="0" indent="0">
              <a:buNone/>
            </a:pPr>
            <a:endParaRPr lang="en-IN" sz="2000" dirty="0">
              <a:solidFill>
                <a:srgbClr val="000000"/>
              </a:solidFill>
              <a:latin typeface="Calibri" panose="020F0502020204030204" pitchFamily="34" charset="0"/>
              <a:cs typeface="Calibri" panose="020F0502020204030204" pitchFamily="34" charset="0"/>
            </a:endParaRPr>
          </a:p>
          <a:p>
            <a:pPr marL="0" indent="0">
              <a:buNone/>
            </a:pPr>
            <a:endParaRPr lang="en-IN" sz="2000" dirty="0">
              <a:solidFill>
                <a:srgbClr val="000000"/>
              </a:solidFill>
              <a:latin typeface="Calibri" panose="020F0502020204030204" pitchFamily="34" charset="0"/>
              <a:cs typeface="Calibri" panose="020F0502020204030204" pitchFamily="34" charset="0"/>
            </a:endParaRPr>
          </a:p>
          <a:p>
            <a:pPr marL="0" indent="0">
              <a:buNone/>
            </a:pPr>
            <a:endParaRPr lang="en-IN" sz="2000" dirty="0">
              <a:solidFill>
                <a:srgbClr val="000000"/>
              </a:solidFill>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350A786A-3E94-46BA-8426-05320328E74F}"/>
              </a:ext>
            </a:extLst>
          </p:cNvPr>
          <p:cNvSpPr>
            <a:spLocks noGrp="1"/>
          </p:cNvSpPr>
          <p:nvPr>
            <p:ph type="ftr" sz="quarter" idx="11"/>
          </p:nvPr>
        </p:nvSpPr>
        <p:spPr>
          <a:xfrm>
            <a:off x="7141029" y="6197600"/>
            <a:ext cx="4760685" cy="362857"/>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392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812F4E-3029-410F-BE1B-86CCC59102D5}"/>
              </a:ext>
            </a:extLst>
          </p:cNvPr>
          <p:cNvSpPr>
            <a:spLocks noGrp="1"/>
          </p:cNvSpPr>
          <p:nvPr>
            <p:ph idx="1"/>
          </p:nvPr>
        </p:nvSpPr>
        <p:spPr>
          <a:xfrm>
            <a:off x="2873828" y="1335314"/>
            <a:ext cx="8630783" cy="4470400"/>
          </a:xfrm>
        </p:spPr>
        <p:txBody>
          <a:bodyPr>
            <a:normAutofit lnSpcReduction="10000"/>
          </a:bodyPr>
          <a:lstStyle/>
          <a:p>
            <a:r>
              <a:rPr lang="en-IN" sz="2400" dirty="0">
                <a:solidFill>
                  <a:srgbClr val="000000"/>
                </a:solidFill>
                <a:latin typeface="Calibri" panose="020F0502020204030204" pitchFamily="34" charset="0"/>
                <a:cs typeface="Calibri" panose="020F0502020204030204" pitchFamily="34" charset="0"/>
              </a:rPr>
              <a:t>Will setting off of dues against receivable/payable from the same party be counted as actual payment?</a:t>
            </a:r>
          </a:p>
          <a:p>
            <a:endParaRPr lang="en-IN" sz="2400" dirty="0">
              <a:solidFill>
                <a:srgbClr val="000000"/>
              </a:solidFill>
              <a:latin typeface="Calibri" panose="020F0502020204030204" pitchFamily="34" charset="0"/>
              <a:cs typeface="Calibri" panose="020F0502020204030204" pitchFamily="34" charset="0"/>
            </a:endParaRPr>
          </a:p>
          <a:p>
            <a:r>
              <a:rPr lang="en-IN" sz="2400" dirty="0">
                <a:solidFill>
                  <a:srgbClr val="000000"/>
                </a:solidFill>
                <a:latin typeface="Calibri" panose="020F0502020204030204" pitchFamily="34" charset="0"/>
                <a:cs typeface="Calibri" panose="020F0502020204030204" pitchFamily="34" charset="0"/>
              </a:rPr>
              <a:t>What if Trader gets converted to manufacturer/service provider or vice versa during the financial year?</a:t>
            </a:r>
          </a:p>
          <a:p>
            <a:pPr marL="0" indent="0">
              <a:buNone/>
            </a:pPr>
            <a:endParaRPr lang="en-IN" sz="2400" dirty="0">
              <a:solidFill>
                <a:srgbClr val="000000"/>
              </a:solidFill>
              <a:latin typeface="Calibri" panose="020F0502020204030204" pitchFamily="34" charset="0"/>
              <a:cs typeface="Calibri" panose="020F0502020204030204" pitchFamily="34" charset="0"/>
            </a:endParaRPr>
          </a:p>
          <a:p>
            <a:r>
              <a:rPr lang="en-IN" sz="2400" dirty="0">
                <a:solidFill>
                  <a:srgbClr val="000000"/>
                </a:solidFill>
                <a:latin typeface="Calibri" panose="020F0502020204030204" pitchFamily="34" charset="0"/>
                <a:cs typeface="Calibri" panose="020F0502020204030204" pitchFamily="34" charset="0"/>
              </a:rPr>
              <a:t>What is </a:t>
            </a:r>
            <a:r>
              <a:rPr lang="en-IN" sz="2400" i="1" dirty="0">
                <a:solidFill>
                  <a:srgbClr val="000000"/>
                </a:solidFill>
                <a:latin typeface="Calibri" panose="020F0502020204030204" pitchFamily="34" charset="0"/>
                <a:cs typeface="Calibri" panose="020F0502020204030204" pitchFamily="34" charset="0"/>
              </a:rPr>
              <a:t>written agreement</a:t>
            </a:r>
            <a:r>
              <a:rPr lang="en-IN" sz="2400" dirty="0">
                <a:solidFill>
                  <a:srgbClr val="000000"/>
                </a:solidFill>
                <a:latin typeface="Calibri" panose="020F0502020204030204" pitchFamily="34" charset="0"/>
                <a:cs typeface="Calibri" panose="020F0502020204030204" pitchFamily="34" charset="0"/>
              </a:rPr>
              <a:t> for ascertaining due date of payment?</a:t>
            </a:r>
          </a:p>
          <a:p>
            <a:endParaRPr lang="en-IN" sz="2400" dirty="0">
              <a:solidFill>
                <a:srgbClr val="000000"/>
              </a:solidFill>
              <a:latin typeface="Calibri" panose="020F0502020204030204" pitchFamily="34" charset="0"/>
              <a:cs typeface="Calibri" panose="020F0502020204030204" pitchFamily="34" charset="0"/>
            </a:endParaRPr>
          </a:p>
          <a:p>
            <a:r>
              <a:rPr lang="en-US" sz="2400" dirty="0">
                <a:solidFill>
                  <a:srgbClr val="000000"/>
                </a:solidFill>
                <a:latin typeface="Calibri" panose="020F0502020204030204" pitchFamily="34" charset="0"/>
                <a:cs typeface="Calibri" panose="020F0502020204030204" pitchFamily="34" charset="0"/>
              </a:rPr>
              <a:t>What if the agreed credit period between buyer and supplier is for more than 45 days?</a:t>
            </a:r>
          </a:p>
          <a:p>
            <a:endParaRPr lang="en-IN" sz="2400" dirty="0">
              <a:solidFill>
                <a:srgbClr val="000000"/>
              </a:solidFill>
              <a:latin typeface="Calibri" panose="020F0502020204030204" pitchFamily="34" charset="0"/>
              <a:cs typeface="Calibri" panose="020F0502020204030204" pitchFamily="34" charset="0"/>
            </a:endParaRPr>
          </a:p>
          <a:p>
            <a:endParaRPr lang="en-IN" sz="2400" dirty="0">
              <a:latin typeface="Calibri" panose="020F0502020204030204" pitchFamily="34" charset="0"/>
              <a:cs typeface="Calibri" panose="020F0502020204030204" pitchFamily="34" charset="0"/>
            </a:endParaRPr>
          </a:p>
          <a:p>
            <a:endParaRPr lang="en-IN" dirty="0">
              <a:solidFill>
                <a:srgbClr val="000000"/>
              </a:solidFill>
              <a:latin typeface="Calibri" panose="020F0502020204030204" pitchFamily="34" charset="0"/>
            </a:endParaRPr>
          </a:p>
          <a:p>
            <a:endParaRPr lang="en-IN" dirty="0">
              <a:solidFill>
                <a:srgbClr val="000000"/>
              </a:solidFill>
              <a:latin typeface="Calibri" panose="020F0502020204030204" pitchFamily="34" charset="0"/>
            </a:endParaRPr>
          </a:p>
          <a:p>
            <a:endParaRPr lang="en-IN" dirty="0">
              <a:solidFill>
                <a:srgbClr val="000000"/>
              </a:solidFill>
              <a:latin typeface="Calibri" panose="020F0502020204030204" pitchFamily="34" charset="0"/>
            </a:endParaRPr>
          </a:p>
          <a:p>
            <a:endParaRPr lang="en-IN" dirty="0">
              <a:solidFill>
                <a:srgbClr val="000000"/>
              </a:solidFill>
              <a:latin typeface="Calibri" panose="020F0502020204030204" pitchFamily="34" charset="0"/>
            </a:endParaRPr>
          </a:p>
          <a:p>
            <a:endParaRPr lang="en-IN" dirty="0"/>
          </a:p>
        </p:txBody>
      </p:sp>
      <p:sp>
        <p:nvSpPr>
          <p:cNvPr id="6" name="Footer Placeholder 2">
            <a:extLst>
              <a:ext uri="{FF2B5EF4-FFF2-40B4-BE49-F238E27FC236}">
                <a16:creationId xmlns:a16="http://schemas.microsoft.com/office/drawing/2014/main" id="{45D0B9A1-031D-41CD-B7D2-8E25C70D8B57}"/>
              </a:ext>
            </a:extLst>
          </p:cNvPr>
          <p:cNvSpPr>
            <a:spLocks noGrp="1"/>
          </p:cNvSpPr>
          <p:nvPr>
            <p:ph type="ftr" sz="quarter" idx="11"/>
          </p:nvPr>
        </p:nvSpPr>
        <p:spPr>
          <a:xfrm>
            <a:off x="7141029" y="6197600"/>
            <a:ext cx="4760685" cy="362857"/>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288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E3E22-3603-47AE-8D5A-33A065E5D8ED}"/>
              </a:ext>
            </a:extLst>
          </p:cNvPr>
          <p:cNvSpPr>
            <a:spLocks noGrp="1"/>
          </p:cNvSpPr>
          <p:nvPr>
            <p:ph idx="1"/>
          </p:nvPr>
        </p:nvSpPr>
        <p:spPr>
          <a:xfrm>
            <a:off x="2728686" y="1262744"/>
            <a:ext cx="8863014" cy="4601028"/>
          </a:xfrm>
        </p:spPr>
        <p:txBody>
          <a:bodyPr>
            <a:normAutofit/>
          </a:bodyPr>
          <a:lstStyle/>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What if Udyam registration is obtained during the financial year, say 30</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Sept, will clause (h) apply to all the transactions in the said financial year or only transactions after 30</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Sept?</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What if Udyam registration is given up during the financial year, say 30</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Sept, will clause (h) apply to all the transactions in the said financial year or only transactions after 30</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Sept? </a:t>
            </a:r>
          </a:p>
          <a:p>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IN" sz="2400" dirty="0">
              <a:latin typeface="Calibri" panose="020F0502020204030204" pitchFamily="34" charset="0"/>
              <a:cs typeface="Calibri" panose="020F0502020204030204" pitchFamily="34" charset="0"/>
            </a:endParaRPr>
          </a:p>
          <a:p>
            <a:endParaRPr lang="en-IN" sz="2400" dirty="0">
              <a:latin typeface="Calibri" panose="020F0502020204030204" pitchFamily="34" charset="0"/>
              <a:cs typeface="Calibri" panose="020F0502020204030204" pitchFamily="34" charset="0"/>
            </a:endParaRPr>
          </a:p>
        </p:txBody>
      </p:sp>
      <p:sp>
        <p:nvSpPr>
          <p:cNvPr id="5" name="Footer Placeholder 2">
            <a:extLst>
              <a:ext uri="{FF2B5EF4-FFF2-40B4-BE49-F238E27FC236}">
                <a16:creationId xmlns:a16="http://schemas.microsoft.com/office/drawing/2014/main" id="{7E7F0C84-6A38-409D-AA3F-6E128E1B65AE}"/>
              </a:ext>
            </a:extLst>
          </p:cNvPr>
          <p:cNvSpPr>
            <a:spLocks noGrp="1"/>
          </p:cNvSpPr>
          <p:nvPr>
            <p:ph type="ftr" sz="quarter" idx="11"/>
          </p:nvPr>
        </p:nvSpPr>
        <p:spPr>
          <a:xfrm>
            <a:off x="7141029" y="6197600"/>
            <a:ext cx="4760685" cy="362857"/>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1390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A730A-2599-4B79-80DA-545145889552}"/>
              </a:ext>
            </a:extLst>
          </p:cNvPr>
          <p:cNvSpPr>
            <a:spLocks noGrp="1"/>
          </p:cNvSpPr>
          <p:nvPr>
            <p:ph idx="1"/>
          </p:nvPr>
        </p:nvSpPr>
        <p:spPr>
          <a:xfrm>
            <a:off x="2589212" y="1059543"/>
            <a:ext cx="8915400" cy="4851679"/>
          </a:xfrm>
        </p:spPr>
        <p:txBody>
          <a:bodyPr>
            <a:normAutofit/>
          </a:bodyPr>
          <a:lstStyle/>
          <a:p>
            <a:r>
              <a:rPr lang="en-US" sz="2400" dirty="0">
                <a:latin typeface="Calibri" panose="020F0502020204030204" pitchFamily="34" charset="0"/>
                <a:cs typeface="Calibri" panose="020F0502020204030204" pitchFamily="34" charset="0"/>
              </a:rPr>
              <a:t>Supreme Court Judgement  in </a:t>
            </a:r>
            <a:r>
              <a:rPr lang="en-US" sz="2400" b="1" dirty="0">
                <a:solidFill>
                  <a:srgbClr val="FF0000"/>
                </a:solidFill>
                <a:latin typeface="Calibri" panose="020F0502020204030204" pitchFamily="34" charset="0"/>
                <a:cs typeface="Calibri" panose="020F0502020204030204" pitchFamily="34" charset="0"/>
              </a:rPr>
              <a:t>Silpi Industries v Kerela State Road Transport Corporation </a:t>
            </a:r>
            <a:r>
              <a:rPr lang="en-US" sz="2400" dirty="0">
                <a:latin typeface="Calibri" panose="020F0502020204030204" pitchFamily="34" charset="0"/>
                <a:cs typeface="Calibri" panose="020F0502020204030204" pitchFamily="34" charset="0"/>
              </a:rPr>
              <a:t>– dated  29.06.2021.</a:t>
            </a:r>
          </a:p>
          <a:p>
            <a:pPr lvl="1"/>
            <a:r>
              <a:rPr lang="en-IN" sz="2200" dirty="0">
                <a:latin typeface="Calibri" panose="020F0502020204030204" pitchFamily="34" charset="0"/>
                <a:cs typeface="Calibri" panose="020F0502020204030204" pitchFamily="34" charset="0"/>
              </a:rPr>
              <a:t>Silpi Industries was denied any relief for the reason that it was not registered by submitting the memorandum under section 8 of the MSMED Act on the date of supply of goods and services.</a:t>
            </a:r>
          </a:p>
          <a:p>
            <a:pPr lvl="1"/>
            <a:r>
              <a:rPr lang="en-US" sz="2200" dirty="0">
                <a:latin typeface="Calibri" panose="020F0502020204030204" pitchFamily="34" charset="0"/>
                <a:cs typeface="Calibri" panose="020F0502020204030204" pitchFamily="34" charset="0"/>
              </a:rPr>
              <a:t>bi</a:t>
            </a:r>
            <a:r>
              <a:rPr lang="en-IN" sz="2200" dirty="0">
                <a:latin typeface="Calibri" panose="020F0502020204030204" pitchFamily="34" charset="0"/>
                <a:cs typeface="Calibri" panose="020F0502020204030204" pitchFamily="34" charset="0"/>
              </a:rPr>
              <a:t>lls , only after registration shall be covered.</a:t>
            </a:r>
          </a:p>
          <a:p>
            <a:pPr lvl="1"/>
            <a:r>
              <a:rPr lang="en-IN" sz="2200" dirty="0">
                <a:latin typeface="Calibri" panose="020F0502020204030204" pitchFamily="34" charset="0"/>
                <a:cs typeface="Calibri" panose="020F0502020204030204" pitchFamily="34" charset="0"/>
              </a:rPr>
              <a:t>any registration obtained under the MSMED Act is prospective in nature</a:t>
            </a:r>
          </a:p>
          <a:p>
            <a:r>
              <a:rPr lang="en-US" sz="2400" dirty="0">
                <a:latin typeface="Calibri" panose="020F0502020204030204" pitchFamily="34" charset="0"/>
                <a:cs typeface="Calibri" panose="020F0502020204030204" pitchFamily="34" charset="0"/>
              </a:rPr>
              <a:t>D</a:t>
            </a:r>
            <a:r>
              <a:rPr lang="en-IN" sz="2400" dirty="0">
                <a:latin typeface="Calibri" panose="020F0502020204030204" pitchFamily="34" charset="0"/>
                <a:cs typeface="Calibri" panose="020F0502020204030204" pitchFamily="34" charset="0"/>
              </a:rPr>
              <a:t>elhi High Court  in </a:t>
            </a:r>
            <a:r>
              <a:rPr lang="en-IN" sz="2400" b="1" dirty="0">
                <a:solidFill>
                  <a:srgbClr val="FF0000"/>
                </a:solidFill>
                <a:latin typeface="Calibri" panose="020F0502020204030204" pitchFamily="34" charset="0"/>
                <a:cs typeface="Calibri" panose="020F0502020204030204" pitchFamily="34" charset="0"/>
              </a:rPr>
              <a:t>Ramky Infrastructure Private Limited  v  Micro and Small Enterprises Facilitation Council</a:t>
            </a:r>
          </a:p>
          <a:p>
            <a:pPr lvl="1"/>
            <a:r>
              <a:rPr lang="en-US" sz="2200" dirty="0">
                <a:latin typeface="Calibri" panose="020F0502020204030204" pitchFamily="34" charset="0"/>
                <a:cs typeface="Calibri" panose="020F0502020204030204" pitchFamily="34" charset="0"/>
              </a:rPr>
              <a:t>R</a:t>
            </a:r>
            <a:r>
              <a:rPr lang="en-IN" sz="2200" dirty="0">
                <a:latin typeface="Calibri" panose="020F0502020204030204" pitchFamily="34" charset="0"/>
                <a:cs typeface="Calibri" panose="020F0502020204030204" pitchFamily="34" charset="0"/>
              </a:rPr>
              <a:t>egistration not compulsory – Section 8 says  ‘ may’  </a:t>
            </a:r>
          </a:p>
        </p:txBody>
      </p:sp>
      <p:sp>
        <p:nvSpPr>
          <p:cNvPr id="5" name="Footer Placeholder 2">
            <a:extLst>
              <a:ext uri="{FF2B5EF4-FFF2-40B4-BE49-F238E27FC236}">
                <a16:creationId xmlns:a16="http://schemas.microsoft.com/office/drawing/2014/main" id="{30E336C4-E78A-4A2F-B5AC-1B988D736B8A}"/>
              </a:ext>
            </a:extLst>
          </p:cNvPr>
          <p:cNvSpPr>
            <a:spLocks noGrp="1"/>
          </p:cNvSpPr>
          <p:nvPr>
            <p:ph type="ftr" sz="quarter" idx="11"/>
          </p:nvPr>
        </p:nvSpPr>
        <p:spPr>
          <a:xfrm>
            <a:off x="6999891" y="6195848"/>
            <a:ext cx="4901824" cy="364609"/>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9330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8E1E10-D21A-481D-905F-738E36AA8E4E}"/>
              </a:ext>
            </a:extLst>
          </p:cNvPr>
          <p:cNvSpPr>
            <a:spLocks noGrp="1"/>
          </p:cNvSpPr>
          <p:nvPr>
            <p:ph idx="1"/>
          </p:nvPr>
        </p:nvSpPr>
        <p:spPr>
          <a:xfrm>
            <a:off x="2743200" y="662153"/>
            <a:ext cx="8761412" cy="5249070"/>
          </a:xfrm>
        </p:spPr>
        <p:txBody>
          <a:bodyPr/>
          <a:lstStyle/>
          <a:p>
            <a:endParaRPr lang="en-US" sz="2400" dirty="0">
              <a:latin typeface="Calibri" panose="020F0502020204030204" pitchFamily="34" charset="0"/>
              <a:cs typeface="Calibri" panose="020F0502020204030204" pitchFamily="34" charset="0"/>
            </a:endParaRPr>
          </a:p>
          <a:p>
            <a:r>
              <a:rPr lang="en-IN" sz="2400" dirty="0">
                <a:latin typeface="Calibri" panose="020F0502020204030204" pitchFamily="34" charset="0"/>
                <a:cs typeface="Calibri" panose="020F0502020204030204" pitchFamily="34" charset="0"/>
              </a:rPr>
              <a:t>Will the GST component be disallowed if the sum payable to MSE attracts Section 43B(h) disallowance?</a:t>
            </a:r>
          </a:p>
          <a:p>
            <a:r>
              <a:rPr lang="en-US" sz="2400" dirty="0">
                <a:latin typeface="Calibri" panose="020F0502020204030204" pitchFamily="34" charset="0"/>
                <a:cs typeface="Calibri" panose="020F0502020204030204" pitchFamily="34" charset="0"/>
              </a:rPr>
              <a:t>Can</a:t>
            </a:r>
            <a:r>
              <a:rPr lang="en-US" dirty="0"/>
              <a:t> </a:t>
            </a:r>
            <a:r>
              <a:rPr lang="en-US" sz="2400" dirty="0">
                <a:latin typeface="Calibri" panose="020F0502020204030204" pitchFamily="34" charset="0"/>
                <a:cs typeface="Calibri" panose="020F0502020204030204" pitchFamily="34" charset="0"/>
              </a:rPr>
              <a:t>disallowance be attracted under section 43B(h) for dues outstanding in relation to capital expenditure?</a:t>
            </a:r>
          </a:p>
          <a:p>
            <a:pPr lvl="1"/>
            <a:r>
              <a:rPr lang="en-GB" sz="1800" dirty="0">
                <a:latin typeface="Calibri" panose="020F0502020204030204" pitchFamily="34" charset="0"/>
                <a:cs typeface="Calibri" panose="020F0502020204030204" pitchFamily="34" charset="0"/>
              </a:rPr>
              <a:t>100% of capital expenditure under Section 35AD</a:t>
            </a:r>
          </a:p>
          <a:p>
            <a:pPr lvl="1"/>
            <a:r>
              <a:rPr lang="en-IN" sz="1800" dirty="0">
                <a:latin typeface="Calibri" panose="020F0502020204030204" pitchFamily="34" charset="0"/>
                <a:cs typeface="Calibri" panose="020F0502020204030204" pitchFamily="34" charset="0"/>
              </a:rPr>
              <a:t>100% of </a:t>
            </a:r>
            <a:r>
              <a:rPr lang="en-GB" sz="1800" dirty="0">
                <a:latin typeface="Calibri" panose="020F0502020204030204" pitchFamily="34" charset="0"/>
                <a:cs typeface="Calibri" panose="020F0502020204030204" pitchFamily="34" charset="0"/>
              </a:rPr>
              <a:t>capital expenditure on scientific research</a:t>
            </a:r>
          </a:p>
          <a:p>
            <a:pPr lvl="1"/>
            <a:r>
              <a:rPr lang="en-IN" sz="1800" i="1" dirty="0">
                <a:latin typeface="Calibri" panose="020F0502020204030204" pitchFamily="34" charset="0"/>
                <a:cs typeface="Calibri" panose="020F0502020204030204" pitchFamily="34" charset="0"/>
              </a:rPr>
              <a:t>Lemnisk (P.) Ltd</a:t>
            </a:r>
            <a:r>
              <a:rPr lang="en-IN" sz="1800" dirty="0">
                <a:latin typeface="Calibri" panose="020F0502020204030204" pitchFamily="34" charset="0"/>
                <a:cs typeface="Calibri" panose="020F0502020204030204" pitchFamily="34" charset="0"/>
              </a:rPr>
              <a:t>. v. </a:t>
            </a:r>
            <a:r>
              <a:rPr lang="en-IN" sz="1800" i="1" dirty="0">
                <a:latin typeface="Calibri" panose="020F0502020204030204" pitchFamily="34" charset="0"/>
                <a:cs typeface="Calibri" panose="020F0502020204030204" pitchFamily="34" charset="0"/>
              </a:rPr>
              <a:t>Dy. CIT  </a:t>
            </a:r>
            <a:r>
              <a:rPr lang="en-IN" sz="1800" dirty="0">
                <a:latin typeface="Calibri" panose="020F0502020204030204" pitchFamily="34" charset="0"/>
                <a:cs typeface="Calibri" panose="020F0502020204030204" pitchFamily="34" charset="0"/>
              </a:rPr>
              <a:t>141-95 (Bang-</a:t>
            </a:r>
            <a:r>
              <a:rPr lang="en-IN" sz="1800" dirty="0" err="1">
                <a:latin typeface="Calibri" panose="020F0502020204030204" pitchFamily="34" charset="0"/>
                <a:cs typeface="Calibri" panose="020F0502020204030204" pitchFamily="34" charset="0"/>
              </a:rPr>
              <a:t>Trib</a:t>
            </a:r>
            <a:r>
              <a:rPr lang="en-IN" sz="1800" dirty="0">
                <a:latin typeface="Calibri" panose="020F0502020204030204" pitchFamily="34" charset="0"/>
                <a:cs typeface="Calibri" panose="020F0502020204030204" pitchFamily="34" charset="0"/>
              </a:rPr>
              <a:t>)…depreciation</a:t>
            </a:r>
            <a:endParaRPr lang="en-US" sz="1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Cheques issued within 45 days but there is no bank balance and cleared within 90 days, whether the disallowance will be attracted?</a:t>
            </a:r>
          </a:p>
          <a:p>
            <a:endParaRPr lang="en-US" sz="2400" dirty="0">
              <a:latin typeface="Calibri" panose="020F0502020204030204" pitchFamily="34" charset="0"/>
              <a:cs typeface="Calibri" panose="020F0502020204030204" pitchFamily="34" charset="0"/>
            </a:endParaRPr>
          </a:p>
          <a:p>
            <a:endParaRPr lang="en-IN" sz="2400" dirty="0">
              <a:latin typeface="Calibri" panose="020F0502020204030204" pitchFamily="34" charset="0"/>
              <a:cs typeface="Calibri" panose="020F0502020204030204" pitchFamily="34" charset="0"/>
            </a:endParaRPr>
          </a:p>
        </p:txBody>
      </p:sp>
      <p:sp>
        <p:nvSpPr>
          <p:cNvPr id="5" name="Footer Placeholder 2">
            <a:extLst>
              <a:ext uri="{FF2B5EF4-FFF2-40B4-BE49-F238E27FC236}">
                <a16:creationId xmlns:a16="http://schemas.microsoft.com/office/drawing/2014/main" id="{47121C3B-3BCA-4AE6-9EF2-635FC16C2E73}"/>
              </a:ext>
            </a:extLst>
          </p:cNvPr>
          <p:cNvSpPr>
            <a:spLocks noGrp="1"/>
          </p:cNvSpPr>
          <p:nvPr>
            <p:ph type="ftr" sz="quarter" idx="11"/>
          </p:nvPr>
        </p:nvSpPr>
        <p:spPr>
          <a:xfrm>
            <a:off x="6936828" y="6180084"/>
            <a:ext cx="4964887" cy="380374"/>
          </a:xfrm>
        </p:spPr>
        <p:txBody>
          <a:bodyPr/>
          <a:lstStyle/>
          <a:p>
            <a:r>
              <a:rPr lang="en-US" sz="2400" dirty="0">
                <a:solidFill>
                  <a:srgbClr val="FF0000"/>
                </a:solidFill>
                <a:latin typeface="Calibri" panose="020F0502020204030204" pitchFamily="34" charset="0"/>
                <a:cs typeface="Calibri" panose="020F0502020204030204" pitchFamily="34" charset="0"/>
              </a:rPr>
              <a:t>V. 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677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AE9A28-3431-4632-8D9C-744B79F0E929}"/>
              </a:ext>
            </a:extLst>
          </p:cNvPr>
          <p:cNvSpPr>
            <a:spLocks noGrp="1"/>
          </p:cNvSpPr>
          <p:nvPr>
            <p:ph idx="1"/>
          </p:nvPr>
        </p:nvSpPr>
        <p:spPr>
          <a:xfrm>
            <a:off x="2885090" y="977462"/>
            <a:ext cx="8663064" cy="5158346"/>
          </a:xfrm>
        </p:spPr>
        <p:txBody>
          <a:bodyPr>
            <a:normAutofit/>
          </a:bodyPr>
          <a:lstStyle/>
          <a:p>
            <a:r>
              <a:rPr lang="en-US" sz="2400" dirty="0">
                <a:latin typeface="Calibri" panose="020F0502020204030204" pitchFamily="34" charset="0"/>
                <a:cs typeface="Calibri" panose="020F0502020204030204" pitchFamily="34" charset="0"/>
              </a:rPr>
              <a:t>Should an outstanding as on 31.03.24 which is due post 31.03.24 be subjected to disallowance if not paid in time in subsequent year?</a:t>
            </a:r>
          </a:p>
          <a:p>
            <a:pPr marL="0" indent="0">
              <a:buNone/>
            </a:pPr>
            <a:endParaRPr lang="en-US" sz="2400" dirty="0">
              <a:latin typeface="Calibri" panose="020F0502020204030204" pitchFamily="34" charset="0"/>
              <a:cs typeface="Calibri" panose="020F0502020204030204" pitchFamily="34" charset="0"/>
            </a:endParaRPr>
          </a:p>
          <a:p>
            <a:r>
              <a:rPr lang="en-GB" sz="2400" b="1" dirty="0">
                <a:latin typeface="Calibri" panose="020F0502020204030204" pitchFamily="34" charset="0"/>
                <a:cs typeface="Calibri" panose="020F0502020204030204" pitchFamily="34" charset="0"/>
              </a:rPr>
              <a:t>Advance Paid </a:t>
            </a:r>
            <a:r>
              <a:rPr lang="en-GB" sz="2400" b="1" dirty="0" smtClean="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Is the delayed payment interest a cost of purchase(as in GST)?</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Should the interest on delayed payment be subjected to TDS u/s  194A?</a:t>
            </a:r>
          </a:p>
          <a:p>
            <a:pPr marL="0" indent="0">
              <a:buNone/>
            </a:pPr>
            <a:r>
              <a:rPr lang="en-GB" b="1" dirty="0"/>
              <a:t> </a:t>
            </a:r>
            <a:endParaRPr lang="en-US" sz="2400" dirty="0">
              <a:latin typeface="Calibri" panose="020F0502020204030204" pitchFamily="34" charset="0"/>
              <a:cs typeface="Calibri" panose="020F0502020204030204" pitchFamily="34" charset="0"/>
            </a:endParaRPr>
          </a:p>
        </p:txBody>
      </p:sp>
      <p:sp>
        <p:nvSpPr>
          <p:cNvPr id="5" name="Footer Placeholder 2">
            <a:extLst>
              <a:ext uri="{FF2B5EF4-FFF2-40B4-BE49-F238E27FC236}">
                <a16:creationId xmlns:a16="http://schemas.microsoft.com/office/drawing/2014/main" id="{123C8217-594B-4379-8CC8-F30DFA2FABAA}"/>
              </a:ext>
            </a:extLst>
          </p:cNvPr>
          <p:cNvSpPr>
            <a:spLocks noGrp="1"/>
          </p:cNvSpPr>
          <p:nvPr>
            <p:ph type="ftr" sz="quarter" idx="11"/>
          </p:nvPr>
        </p:nvSpPr>
        <p:spPr>
          <a:xfrm>
            <a:off x="6936828" y="6180084"/>
            <a:ext cx="4964887" cy="380374"/>
          </a:xfrm>
        </p:spPr>
        <p:txBody>
          <a:bodyPr/>
          <a:lstStyle/>
          <a:p>
            <a:r>
              <a:rPr lang="en-US" sz="2400" dirty="0">
                <a:solidFill>
                  <a:srgbClr val="FF0000"/>
                </a:solidFill>
                <a:latin typeface="Calibri" panose="020F0502020204030204" pitchFamily="34" charset="0"/>
                <a:cs typeface="Calibri" panose="020F0502020204030204" pitchFamily="34" charset="0"/>
              </a:rPr>
              <a:t>V. 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6803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432C5-415B-49E8-ADA7-EE9B9F081445}"/>
              </a:ext>
            </a:extLst>
          </p:cNvPr>
          <p:cNvSpPr>
            <a:spLocks noGrp="1"/>
          </p:cNvSpPr>
          <p:nvPr>
            <p:ph idx="1"/>
          </p:nvPr>
        </p:nvSpPr>
        <p:spPr>
          <a:xfrm>
            <a:off x="2743200" y="1072055"/>
            <a:ext cx="8761412" cy="4854933"/>
          </a:xfrm>
        </p:spPr>
        <p:txBody>
          <a:bodyPr>
            <a:normAutofit/>
          </a:bodyPr>
          <a:lstStyle/>
          <a:p>
            <a:r>
              <a:rPr lang="en-IN" sz="2400" dirty="0">
                <a:solidFill>
                  <a:srgbClr val="000000"/>
                </a:solidFill>
                <a:latin typeface="Calibri" panose="020F0502020204030204" pitchFamily="34" charset="0"/>
                <a:cs typeface="Calibri" panose="020F0502020204030204" pitchFamily="34" charset="0"/>
              </a:rPr>
              <a:t>Meaning of “actual payment” for Section 43B(h) </a:t>
            </a:r>
          </a:p>
          <a:p>
            <a:pPr marL="0" indent="0">
              <a:buNone/>
            </a:pPr>
            <a:endParaRPr lang="en-IN" sz="2400" dirty="0">
              <a:solidFill>
                <a:srgbClr val="000000"/>
              </a:solidFill>
              <a:latin typeface="Calibri" panose="020F0502020204030204" pitchFamily="34" charset="0"/>
              <a:cs typeface="Calibri" panose="020F0502020204030204" pitchFamily="34" charset="0"/>
            </a:endParaRPr>
          </a:p>
          <a:p>
            <a:r>
              <a:rPr lang="en-GB" sz="2400" dirty="0">
                <a:solidFill>
                  <a:srgbClr val="000000"/>
                </a:solidFill>
                <a:latin typeface="Calibri" panose="020F0502020204030204" pitchFamily="34" charset="0"/>
                <a:cs typeface="Calibri" panose="020F0502020204030204" pitchFamily="34" charset="0"/>
              </a:rPr>
              <a:t>Will Section 43B(h) apply if any charitable trust is making payment to an MSME?</a:t>
            </a:r>
          </a:p>
          <a:p>
            <a:pPr marL="0" indent="0">
              <a:buNone/>
            </a:pPr>
            <a:endParaRPr lang="en-GB" sz="2400" dirty="0">
              <a:solidFill>
                <a:srgbClr val="000000"/>
              </a:solidFill>
              <a:latin typeface="Calibri" panose="020F0502020204030204" pitchFamily="34" charset="0"/>
              <a:cs typeface="Calibri" panose="020F0502020204030204" pitchFamily="34" charset="0"/>
            </a:endParaRPr>
          </a:p>
          <a:p>
            <a:r>
              <a:rPr lang="en-GB" sz="2400" dirty="0">
                <a:solidFill>
                  <a:srgbClr val="000000"/>
                </a:solidFill>
                <a:latin typeface="Calibri" panose="020F0502020204030204" pitchFamily="34" charset="0"/>
                <a:cs typeface="Calibri" panose="020F0502020204030204" pitchFamily="34" charset="0"/>
              </a:rPr>
              <a:t>Will Section 43B(h) apply to an assessee who is also a </a:t>
            </a:r>
            <a:r>
              <a:rPr lang="en-GB" sz="2400" dirty="0" err="1">
                <a:solidFill>
                  <a:srgbClr val="000000"/>
                </a:solidFill>
                <a:latin typeface="Calibri" panose="020F0502020204030204" pitchFamily="34" charset="0"/>
                <a:cs typeface="Calibri" panose="020F0502020204030204" pitchFamily="34" charset="0"/>
              </a:rPr>
              <a:t>Udyam</a:t>
            </a:r>
            <a:r>
              <a:rPr lang="en-GB" sz="2400" dirty="0">
                <a:solidFill>
                  <a:srgbClr val="000000"/>
                </a:solidFill>
                <a:latin typeface="Calibri" panose="020F0502020204030204" pitchFamily="34" charset="0"/>
                <a:cs typeface="Calibri" panose="020F0502020204030204" pitchFamily="34" charset="0"/>
              </a:rPr>
              <a:t> Registered Micro or Small </a:t>
            </a:r>
            <a:r>
              <a:rPr lang="en-IN" sz="2400" dirty="0">
                <a:solidFill>
                  <a:srgbClr val="000000"/>
                </a:solidFill>
                <a:latin typeface="Calibri" panose="020F0502020204030204" pitchFamily="34" charset="0"/>
                <a:cs typeface="Calibri" panose="020F0502020204030204" pitchFamily="34" charset="0"/>
              </a:rPr>
              <a:t>Enterprise?</a:t>
            </a:r>
          </a:p>
          <a:p>
            <a:endParaRPr lang="en-IN" sz="2400" dirty="0">
              <a:solidFill>
                <a:srgbClr val="000000"/>
              </a:solidFill>
              <a:latin typeface="Calibri" panose="020F0502020204030204" pitchFamily="34" charset="0"/>
              <a:cs typeface="Calibri" panose="020F0502020204030204" pitchFamily="34" charset="0"/>
            </a:endParaRPr>
          </a:p>
          <a:p>
            <a:r>
              <a:rPr lang="en-GB" sz="2400" dirty="0">
                <a:solidFill>
                  <a:srgbClr val="000000"/>
                </a:solidFill>
                <a:latin typeface="Calibri" panose="020F0502020204030204" pitchFamily="34" charset="0"/>
                <a:cs typeface="Calibri" panose="020F0502020204030204" pitchFamily="34" charset="0"/>
              </a:rPr>
              <a:t>Can disallowance under Section 43B(h) be made while computing book profit for MAT </a:t>
            </a:r>
            <a:r>
              <a:rPr lang="en-IN" sz="2400" dirty="0">
                <a:solidFill>
                  <a:srgbClr val="000000"/>
                </a:solidFill>
                <a:latin typeface="Calibri" panose="020F0502020204030204" pitchFamily="34" charset="0"/>
                <a:cs typeface="Calibri" panose="020F0502020204030204" pitchFamily="34" charset="0"/>
              </a:rPr>
              <a:t>purposes?</a:t>
            </a:r>
            <a:endParaRPr lang="en-US" sz="2400" dirty="0">
              <a:solidFill>
                <a:srgbClr val="000000"/>
              </a:solidFill>
              <a:latin typeface="Calibri" panose="020F0502020204030204" pitchFamily="34" charset="0"/>
              <a:cs typeface="Calibri" panose="020F0502020204030204" pitchFamily="34" charset="0"/>
            </a:endParaRPr>
          </a:p>
          <a:p>
            <a:endParaRPr lang="en-IN" sz="2400" dirty="0">
              <a:latin typeface="Calibri" panose="020F0502020204030204" pitchFamily="34" charset="0"/>
              <a:cs typeface="Calibri" panose="020F0502020204030204" pitchFamily="34" charset="0"/>
            </a:endParaRPr>
          </a:p>
        </p:txBody>
      </p:sp>
      <p:sp>
        <p:nvSpPr>
          <p:cNvPr id="6" name="Footer Placeholder 2">
            <a:extLst>
              <a:ext uri="{FF2B5EF4-FFF2-40B4-BE49-F238E27FC236}">
                <a16:creationId xmlns:a16="http://schemas.microsoft.com/office/drawing/2014/main" id="{C2E2CD60-721B-4C45-A8C2-763A6D21947E}"/>
              </a:ext>
            </a:extLst>
          </p:cNvPr>
          <p:cNvSpPr>
            <a:spLocks noGrp="1"/>
          </p:cNvSpPr>
          <p:nvPr>
            <p:ph type="ftr" sz="quarter" idx="11"/>
          </p:nvPr>
        </p:nvSpPr>
        <p:spPr>
          <a:xfrm>
            <a:off x="6936828" y="6180084"/>
            <a:ext cx="4964887" cy="380374"/>
          </a:xfrm>
        </p:spPr>
        <p:txBody>
          <a:bodyPr/>
          <a:lstStyle/>
          <a:p>
            <a:r>
              <a:rPr lang="en-US" sz="2400" dirty="0">
                <a:solidFill>
                  <a:srgbClr val="FF0000"/>
                </a:solidFill>
                <a:latin typeface="Calibri" panose="020F0502020204030204" pitchFamily="34" charset="0"/>
                <a:cs typeface="Calibri" panose="020F0502020204030204" pitchFamily="34" charset="0"/>
              </a:rPr>
              <a:t>V. 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119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10BB9-9C51-48CD-887B-F346EFFAEFD1}"/>
              </a:ext>
            </a:extLst>
          </p:cNvPr>
          <p:cNvSpPr>
            <a:spLocks noGrp="1"/>
          </p:cNvSpPr>
          <p:nvPr>
            <p:ph idx="1"/>
          </p:nvPr>
        </p:nvSpPr>
        <p:spPr>
          <a:xfrm>
            <a:off x="2711669" y="1040524"/>
            <a:ext cx="8792942" cy="4870698"/>
          </a:xfrm>
        </p:spPr>
        <p:txBody>
          <a:bodyPr>
            <a:normAutofit/>
          </a:bodyPr>
          <a:lstStyle/>
          <a:p>
            <a:r>
              <a:rPr lang="en-IN" sz="2400" dirty="0">
                <a:latin typeface="Calibri" panose="020F0502020204030204" pitchFamily="34" charset="0"/>
                <a:cs typeface="Calibri" panose="020F0502020204030204" pitchFamily="34" charset="0"/>
              </a:rPr>
              <a:t>How to verify if the Udyam Number furnished by the supplier by printing on the invoice or otherwise is genuine?</a:t>
            </a:r>
          </a:p>
          <a:p>
            <a:r>
              <a:rPr lang="en-IN" sz="2400" dirty="0">
                <a:latin typeface="Calibri" panose="020F0502020204030204" pitchFamily="34" charset="0"/>
                <a:cs typeface="Calibri" panose="020F0502020204030204" pitchFamily="34" charset="0"/>
              </a:rPr>
              <a:t>Can it be inferred from the Udyam Number printed on the supplier's invoice that he is a micro or small enterprise?</a:t>
            </a:r>
          </a:p>
          <a:p>
            <a:r>
              <a:rPr lang="en-IN" sz="2400" dirty="0">
                <a:latin typeface="Calibri" panose="020F0502020204030204" pitchFamily="34" charset="0"/>
                <a:cs typeface="Calibri" panose="020F0502020204030204" pitchFamily="34" charset="0"/>
              </a:rPr>
              <a:t>Should terms mentioned on the invoice or purchase order be treated as an agreement?</a:t>
            </a:r>
          </a:p>
          <a:p>
            <a:r>
              <a:rPr lang="en-IN" sz="2400" dirty="0">
                <a:latin typeface="Calibri" panose="020F0502020204030204" pitchFamily="34" charset="0"/>
                <a:cs typeface="Calibri" panose="020F0502020204030204" pitchFamily="34" charset="0"/>
              </a:rPr>
              <a:t>Is it mandatory for the supplier to update the details of turnover and investment on the Udyam Registration Portal?</a:t>
            </a:r>
          </a:p>
          <a:p>
            <a:pPr marL="0" indent="0">
              <a:buNone/>
            </a:pPr>
            <a:r>
              <a:rPr lang="en-US" sz="2000" dirty="0">
                <a:latin typeface="Calibri" panose="020F0502020204030204" pitchFamily="34" charset="0"/>
                <a:cs typeface="Calibri" panose="020F0502020204030204" pitchFamily="34" charset="0"/>
              </a:rPr>
              <a:t>	A</a:t>
            </a:r>
            <a:r>
              <a:rPr lang="en-IN" sz="2000" dirty="0">
                <a:latin typeface="Calibri" panose="020F0502020204030204" pitchFamily="34" charset="0"/>
                <a:cs typeface="Calibri" panose="020F0502020204030204" pitchFamily="34" charset="0"/>
              </a:rPr>
              <a:t>s per Para 8 of Notification no 2119(E),failure to update the relevant 	information will render the enterprise liable for suspension of its status. </a:t>
            </a:r>
          </a:p>
        </p:txBody>
      </p:sp>
      <p:sp>
        <p:nvSpPr>
          <p:cNvPr id="5" name="Footer Placeholder 2">
            <a:extLst>
              <a:ext uri="{FF2B5EF4-FFF2-40B4-BE49-F238E27FC236}">
                <a16:creationId xmlns:a16="http://schemas.microsoft.com/office/drawing/2014/main" id="{2C6259F4-C5E5-4CDB-91C5-D26BD280E23D}"/>
              </a:ext>
            </a:extLst>
          </p:cNvPr>
          <p:cNvSpPr>
            <a:spLocks noGrp="1"/>
          </p:cNvSpPr>
          <p:nvPr>
            <p:ph type="ftr" sz="quarter" idx="11"/>
          </p:nvPr>
        </p:nvSpPr>
        <p:spPr>
          <a:xfrm>
            <a:off x="6936828" y="6180084"/>
            <a:ext cx="4964887" cy="380374"/>
          </a:xfrm>
        </p:spPr>
        <p:txBody>
          <a:bodyPr/>
          <a:lstStyle/>
          <a:p>
            <a:r>
              <a:rPr lang="en-US" sz="2400" dirty="0">
                <a:solidFill>
                  <a:srgbClr val="FF0000"/>
                </a:solidFill>
                <a:latin typeface="Calibri" panose="020F0502020204030204" pitchFamily="34" charset="0"/>
                <a:cs typeface="Calibri" panose="020F0502020204030204" pitchFamily="34" charset="0"/>
              </a:rPr>
              <a:t>V. 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3840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0BCB07-011B-4C1F-8AD6-B2CEA20DF6E4}"/>
              </a:ext>
            </a:extLst>
          </p:cNvPr>
          <p:cNvSpPr>
            <a:spLocks noGrp="1"/>
          </p:cNvSpPr>
          <p:nvPr>
            <p:ph idx="1"/>
          </p:nvPr>
        </p:nvSpPr>
        <p:spPr>
          <a:xfrm>
            <a:off x="3468414" y="1497724"/>
            <a:ext cx="8166538" cy="3941379"/>
          </a:xfrm>
        </p:spPr>
        <p:txBody>
          <a:bodyPr>
            <a:normAutofit/>
          </a:bodyPr>
          <a:lstStyle/>
          <a:p>
            <a:r>
              <a:rPr lang="en-US" sz="4800" dirty="0">
                <a:latin typeface="Calibri" panose="020F0502020204030204" pitchFamily="34" charset="0"/>
                <a:cs typeface="Calibri" panose="020F0502020204030204" pitchFamily="34" charset="0"/>
              </a:rPr>
              <a:t>Liable to pay v accrual</a:t>
            </a:r>
          </a:p>
          <a:p>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Buyer vis-à-vis supplier</a:t>
            </a:r>
            <a:endParaRPr lang="en-IN" sz="4800" dirty="0">
              <a:latin typeface="Calibri" panose="020F0502020204030204" pitchFamily="34" charset="0"/>
              <a:cs typeface="Calibri" panose="020F0502020204030204" pitchFamily="34" charset="0"/>
            </a:endParaRPr>
          </a:p>
        </p:txBody>
      </p:sp>
      <p:sp>
        <p:nvSpPr>
          <p:cNvPr id="5" name="Footer Placeholder 2">
            <a:extLst>
              <a:ext uri="{FF2B5EF4-FFF2-40B4-BE49-F238E27FC236}">
                <a16:creationId xmlns:a16="http://schemas.microsoft.com/office/drawing/2014/main" id="{1B211D88-4330-4603-8055-82E67A9D64AE}"/>
              </a:ext>
            </a:extLst>
          </p:cNvPr>
          <p:cNvSpPr>
            <a:spLocks noGrp="1"/>
          </p:cNvSpPr>
          <p:nvPr>
            <p:ph type="ftr" sz="quarter" idx="11"/>
          </p:nvPr>
        </p:nvSpPr>
        <p:spPr>
          <a:xfrm>
            <a:off x="6936828" y="6180084"/>
            <a:ext cx="4964887" cy="380374"/>
          </a:xfrm>
        </p:spPr>
        <p:txBody>
          <a:bodyPr/>
          <a:lstStyle/>
          <a:p>
            <a:r>
              <a:rPr lang="en-US" sz="2400" dirty="0">
                <a:solidFill>
                  <a:srgbClr val="FF0000"/>
                </a:solidFill>
                <a:latin typeface="Calibri" panose="020F0502020204030204" pitchFamily="34" charset="0"/>
                <a:cs typeface="Calibri" panose="020F0502020204030204" pitchFamily="34" charset="0"/>
              </a:rPr>
              <a:t>V. 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142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45166F2-DC31-4D2B-ACBF-F66356C4C8A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68" b="-4142"/>
          <a:stretch/>
        </p:blipFill>
        <p:spPr>
          <a:xfrm>
            <a:off x="783773" y="1074057"/>
            <a:ext cx="5312227" cy="4688114"/>
          </a:xfrm>
        </p:spPr>
      </p:pic>
      <p:sp>
        <p:nvSpPr>
          <p:cNvPr id="4" name="Text Placeholder 3">
            <a:extLst>
              <a:ext uri="{FF2B5EF4-FFF2-40B4-BE49-F238E27FC236}">
                <a16:creationId xmlns:a16="http://schemas.microsoft.com/office/drawing/2014/main" id="{C5197BFF-C58C-4D83-89C6-EB0C94C6C55B}"/>
              </a:ext>
            </a:extLst>
          </p:cNvPr>
          <p:cNvSpPr>
            <a:spLocks noGrp="1"/>
          </p:cNvSpPr>
          <p:nvPr>
            <p:ph type="body" sz="half" idx="2"/>
          </p:nvPr>
        </p:nvSpPr>
        <p:spPr>
          <a:xfrm>
            <a:off x="6357257" y="2100037"/>
            <a:ext cx="5050970" cy="2167164"/>
          </a:xfrm>
        </p:spPr>
        <p:txBody>
          <a:bodyPr>
            <a:noAutofit/>
          </a:bodyPr>
          <a:lstStyle/>
          <a:p>
            <a:r>
              <a:rPr lang="en-IN" sz="2400" dirty="0">
                <a:latin typeface="Calibri" panose="020F0502020204030204" pitchFamily="34" charset="0"/>
                <a:cs typeface="Calibri" panose="020F0502020204030204" pitchFamily="34" charset="0"/>
              </a:rPr>
              <a:t>Moreover, to support MSMEs in timely receipt of payments, I propose to allow deduction for expenditure incurred on payments made to them only when payment is actually made.							      -</a:t>
            </a:r>
            <a:r>
              <a:rPr lang="en-IN" sz="2400" b="1" dirty="0">
                <a:latin typeface="Calibri" panose="020F0502020204030204" pitchFamily="34" charset="0"/>
                <a:cs typeface="Calibri" panose="020F0502020204030204" pitchFamily="34" charset="0"/>
              </a:rPr>
              <a:t>FM’s Budget Speech</a:t>
            </a:r>
            <a:endParaRPr lang="en-IN" sz="2400" dirty="0">
              <a:latin typeface="Calibri" panose="020F0502020204030204" pitchFamily="34" charset="0"/>
              <a:cs typeface="Calibri" panose="020F0502020204030204" pitchFamily="34" charset="0"/>
            </a:endParaRPr>
          </a:p>
          <a:p>
            <a:endParaRPr lang="en-IN" sz="2400" dirty="0">
              <a:latin typeface="Calibri" panose="020F0502020204030204" pitchFamily="34" charset="0"/>
              <a:cs typeface="Calibri" panose="020F0502020204030204" pitchFamily="34" charset="0"/>
            </a:endParaRPr>
          </a:p>
          <a:p>
            <a:endParaRPr lang="en-IN" sz="2400" dirty="0"/>
          </a:p>
        </p:txBody>
      </p:sp>
      <p:sp>
        <p:nvSpPr>
          <p:cNvPr id="8" name="Footer Placeholder 2">
            <a:extLst>
              <a:ext uri="{FF2B5EF4-FFF2-40B4-BE49-F238E27FC236}">
                <a16:creationId xmlns:a16="http://schemas.microsoft.com/office/drawing/2014/main" id="{DD023148-BCA7-4BA0-A3BF-87BDB47B9C48}"/>
              </a:ext>
            </a:extLst>
          </p:cNvPr>
          <p:cNvSpPr>
            <a:spLocks noGrp="1"/>
          </p:cNvSpPr>
          <p:nvPr>
            <p:ph type="ftr" sz="quarter" idx="11"/>
          </p:nvPr>
        </p:nvSpPr>
        <p:spPr>
          <a:xfrm>
            <a:off x="7062953" y="6211614"/>
            <a:ext cx="4838762" cy="348843"/>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594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A12D-811B-443A-8B56-61BCFB83D513}"/>
              </a:ext>
            </a:extLst>
          </p:cNvPr>
          <p:cNvSpPr>
            <a:spLocks noGrp="1"/>
          </p:cNvSpPr>
          <p:nvPr>
            <p:ph type="title"/>
          </p:nvPr>
        </p:nvSpPr>
        <p:spPr>
          <a:xfrm>
            <a:off x="6531557" y="2624958"/>
            <a:ext cx="4976649" cy="804042"/>
          </a:xfrm>
          <a:solidFill>
            <a:schemeClr val="accent5">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a:normAutofit/>
          </a:bodyPr>
          <a:lstStyle/>
          <a:p>
            <a:r>
              <a:rPr lang="en-GB" sz="4400" dirty="0"/>
              <a:t>THANK YOU</a:t>
            </a:r>
            <a:endParaRPr lang="en-IN" sz="4400" dirty="0"/>
          </a:p>
        </p:txBody>
      </p:sp>
      <p:pic>
        <p:nvPicPr>
          <p:cNvPr id="5" name="Picture Placeholder 4">
            <a:extLst>
              <a:ext uri="{FF2B5EF4-FFF2-40B4-BE49-F238E27FC236}">
                <a16:creationId xmlns:a16="http://schemas.microsoft.com/office/drawing/2014/main" id="{6A214A3C-9686-4381-A4EC-49AE494C2E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456" r="8456"/>
          <a:stretch>
            <a:fillRect/>
          </a:stretch>
        </p:blipFill>
        <p:spPr>
          <a:xfrm>
            <a:off x="2443655" y="635000"/>
            <a:ext cx="3263462" cy="5387975"/>
          </a:xfrm>
          <a:prstGeom prst="rect">
            <a:avLst/>
          </a:prstGeom>
        </p:spPr>
      </p:pic>
      <p:sp>
        <p:nvSpPr>
          <p:cNvPr id="6" name="Footer Placeholder 2">
            <a:extLst>
              <a:ext uri="{FF2B5EF4-FFF2-40B4-BE49-F238E27FC236}">
                <a16:creationId xmlns:a16="http://schemas.microsoft.com/office/drawing/2014/main" id="{C3B59CA7-E64E-4E08-BBB3-855D586006CE}"/>
              </a:ext>
            </a:extLst>
          </p:cNvPr>
          <p:cNvSpPr>
            <a:spLocks noGrp="1"/>
          </p:cNvSpPr>
          <p:nvPr>
            <p:ph type="ftr" sz="quarter" idx="11"/>
          </p:nvPr>
        </p:nvSpPr>
        <p:spPr>
          <a:xfrm>
            <a:off x="7047187" y="6022976"/>
            <a:ext cx="4854528" cy="537482"/>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536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3F2C1-3133-4288-8992-60CD5E24D083}"/>
              </a:ext>
            </a:extLst>
          </p:cNvPr>
          <p:cNvSpPr>
            <a:spLocks noGrp="1"/>
          </p:cNvSpPr>
          <p:nvPr>
            <p:ph idx="1"/>
          </p:nvPr>
        </p:nvSpPr>
        <p:spPr>
          <a:xfrm>
            <a:off x="2830285" y="898636"/>
            <a:ext cx="7910286" cy="4635062"/>
          </a:xfrm>
        </p:spPr>
        <p:txBody>
          <a:bodyPr>
            <a:noAutofit/>
          </a:bodyPr>
          <a:lstStyle/>
          <a:p>
            <a:r>
              <a:rPr lang="en-IN" sz="2400" b="1" dirty="0"/>
              <a:t>Sec 43B –”Certain deductions to be only on actual payment”</a:t>
            </a:r>
          </a:p>
          <a:p>
            <a:pPr marL="0" indent="0">
              <a:buNone/>
            </a:pPr>
            <a:endParaRPr lang="en-IN" sz="2400" b="1" i="1" dirty="0">
              <a:solidFill>
                <a:srgbClr val="444444"/>
              </a:solidFill>
              <a:latin typeface="Calibri" panose="020F0502020204030204" pitchFamily="34" charset="0"/>
              <a:cs typeface="Calibri" panose="020F0502020204030204" pitchFamily="34" charset="0"/>
            </a:endParaRPr>
          </a:p>
          <a:p>
            <a:r>
              <a:rPr lang="en-IN" sz="2400" i="1" dirty="0">
                <a:solidFill>
                  <a:srgbClr val="FF0000"/>
                </a:solidFill>
                <a:latin typeface="Calibri" panose="020F0502020204030204" pitchFamily="34" charset="0"/>
                <a:cs typeface="Calibri" panose="020F0502020204030204" pitchFamily="34" charset="0"/>
              </a:rPr>
              <a:t>(</a:t>
            </a:r>
            <a:r>
              <a:rPr lang="en-IN" sz="2400" b="1" i="1" dirty="0">
                <a:solidFill>
                  <a:srgbClr val="FF0000"/>
                </a:solidFill>
                <a:latin typeface="Calibri" panose="020F0502020204030204" pitchFamily="34" charset="0"/>
                <a:cs typeface="Calibri" panose="020F0502020204030204" pitchFamily="34" charset="0"/>
              </a:rPr>
              <a:t>h)any sum payable </a:t>
            </a:r>
            <a:r>
              <a:rPr lang="en-IN" sz="2400" i="1" dirty="0">
                <a:solidFill>
                  <a:srgbClr val="444444"/>
                </a:solidFill>
                <a:latin typeface="Calibri" panose="020F0502020204030204" pitchFamily="34" charset="0"/>
                <a:cs typeface="Calibri" panose="020F0502020204030204" pitchFamily="34" charset="0"/>
              </a:rPr>
              <a:t>by the assessee to a </a:t>
            </a:r>
            <a:r>
              <a:rPr lang="en-IN" sz="2400" b="1" i="1" dirty="0">
                <a:solidFill>
                  <a:srgbClr val="FF0000"/>
                </a:solidFill>
                <a:latin typeface="Calibri" panose="020F0502020204030204" pitchFamily="34" charset="0"/>
                <a:cs typeface="Calibri" panose="020F0502020204030204" pitchFamily="34" charset="0"/>
              </a:rPr>
              <a:t>micro or small enterprise</a:t>
            </a:r>
            <a:r>
              <a:rPr lang="en-IN" sz="2400" i="1" dirty="0">
                <a:solidFill>
                  <a:srgbClr val="444444"/>
                </a:solidFill>
                <a:latin typeface="Calibri" panose="020F0502020204030204" pitchFamily="34" charset="0"/>
                <a:cs typeface="Calibri" panose="020F0502020204030204" pitchFamily="34" charset="0"/>
              </a:rPr>
              <a:t> beyond the time limit specified in section 15 of the Micro, Small and Medium Enterprises Development Act, 2006 (27 of 2006) will be disallowed.</a:t>
            </a:r>
          </a:p>
          <a:p>
            <a:pPr marL="0" indent="0">
              <a:buNone/>
            </a:pPr>
            <a:endParaRPr lang="en-US" sz="2400" i="1" dirty="0">
              <a:latin typeface="Calibri" panose="020F0502020204030204" pitchFamily="34" charset="0"/>
              <a:cs typeface="Calibri" panose="020F0502020204030204" pitchFamily="34" charset="0"/>
            </a:endParaRPr>
          </a:p>
          <a:p>
            <a:pPr marL="0" indent="0">
              <a:buNone/>
            </a:pPr>
            <a:endParaRPr lang="en-IN" sz="24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endParaRPr lang="en-IN" dirty="0">
              <a:latin typeface="Calibri" panose="020F0502020204030204" pitchFamily="34" charset="0"/>
              <a:cs typeface="Calibri" panose="020F0502020204030204" pitchFamily="34" charset="0"/>
            </a:endParaRPr>
          </a:p>
          <a:p>
            <a:pPr marL="0" indent="0">
              <a:buNone/>
            </a:pPr>
            <a:endParaRPr lang="en-IN" i="1" dirty="0">
              <a:latin typeface="Calibri" panose="020F0502020204030204" pitchFamily="34" charset="0"/>
              <a:cs typeface="Calibri" panose="020F0502020204030204" pitchFamily="34" charset="0"/>
            </a:endParaRPr>
          </a:p>
          <a:p>
            <a:pPr marL="0" indent="0">
              <a:buNone/>
            </a:pPr>
            <a:endParaRPr lang="en-IN" dirty="0">
              <a:latin typeface="Calibri" panose="020F0502020204030204" pitchFamily="34" charset="0"/>
              <a:cs typeface="Calibri" panose="020F0502020204030204" pitchFamily="34" charset="0"/>
            </a:endParaRPr>
          </a:p>
          <a:p>
            <a:endParaRPr lang="en-IN" i="1" dirty="0">
              <a:solidFill>
                <a:srgbClr val="444444"/>
              </a:solidFill>
              <a:latin typeface="Calibri" panose="020F0502020204030204" pitchFamily="34" charset="0"/>
              <a:cs typeface="Calibri" panose="020F0502020204030204" pitchFamily="34" charset="0"/>
            </a:endParaRPr>
          </a:p>
          <a:p>
            <a:endParaRPr lang="en-IN" i="1" dirty="0">
              <a:solidFill>
                <a:srgbClr val="444444"/>
              </a:solidFill>
              <a:latin typeface="Calibri" panose="020F0502020204030204" pitchFamily="34" charset="0"/>
              <a:cs typeface="Calibri" panose="020F0502020204030204" pitchFamily="34" charset="0"/>
            </a:endParaRPr>
          </a:p>
          <a:p>
            <a:endParaRPr lang="en-GB" i="1" dirty="0">
              <a:solidFill>
                <a:srgbClr val="444444"/>
              </a:solidFill>
              <a:latin typeface="Calibri" panose="020F0502020204030204" pitchFamily="34" charset="0"/>
              <a:cs typeface="Calibri" panose="020F0502020204030204" pitchFamily="34" charset="0"/>
            </a:endParaRPr>
          </a:p>
          <a:p>
            <a:endParaRPr lang="en-IN" dirty="0">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AA983D81-5A30-42A9-A421-2CDD9B9B9890}"/>
              </a:ext>
            </a:extLst>
          </p:cNvPr>
          <p:cNvSpPr>
            <a:spLocks noGrp="1"/>
          </p:cNvSpPr>
          <p:nvPr>
            <p:ph type="ftr" sz="quarter" idx="11"/>
          </p:nvPr>
        </p:nvSpPr>
        <p:spPr>
          <a:xfrm>
            <a:off x="6968359" y="6148552"/>
            <a:ext cx="4933355" cy="411905"/>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674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D9C8A0-53D3-4DF2-8E3E-C391A851232C}"/>
              </a:ext>
            </a:extLst>
          </p:cNvPr>
          <p:cNvSpPr>
            <a:spLocks noGrp="1"/>
          </p:cNvSpPr>
          <p:nvPr>
            <p:ph idx="1"/>
          </p:nvPr>
        </p:nvSpPr>
        <p:spPr>
          <a:xfrm>
            <a:off x="2822028" y="1024758"/>
            <a:ext cx="8682584" cy="4524703"/>
          </a:xfrm>
        </p:spPr>
        <p:txBody>
          <a:bodyPr>
            <a:normAutofit/>
          </a:bodyPr>
          <a:lstStyle/>
          <a:p>
            <a:r>
              <a:rPr lang="en-IN" sz="2400" dirty="0">
                <a:latin typeface="Calibri" panose="020F0502020204030204" pitchFamily="34" charset="0"/>
                <a:cs typeface="Calibri" panose="020F0502020204030204" pitchFamily="34" charset="0"/>
              </a:rPr>
              <a:t>Explanation 4 to Section 43B states-</a:t>
            </a:r>
          </a:p>
          <a:p>
            <a:pPr marL="0" indent="0">
              <a:buNone/>
            </a:pPr>
            <a:endParaRPr lang="en-IN" sz="2400" dirty="0">
              <a:latin typeface="Calibri" panose="020F0502020204030204" pitchFamily="34" charset="0"/>
              <a:cs typeface="Calibri" panose="020F0502020204030204" pitchFamily="34" charset="0"/>
            </a:endParaRPr>
          </a:p>
          <a:p>
            <a:pPr marL="0" indent="0">
              <a:buNone/>
            </a:pPr>
            <a:r>
              <a:rPr lang="en-IN" sz="2400" i="1" dirty="0">
                <a:latin typeface="Calibri" panose="020F0502020204030204" pitchFamily="34" charset="0"/>
                <a:cs typeface="Calibri" panose="020F0502020204030204" pitchFamily="34" charset="0"/>
              </a:rPr>
              <a:t>	(e) "micro enterprise" shall have the meaning assigned to it in  	clause (h) of section 2 	of the Micro, Small and Medium 	Enterprises Act, 2006 (27 of 2006);</a:t>
            </a:r>
          </a:p>
          <a:p>
            <a:pPr marL="0" indent="0">
              <a:buNone/>
            </a:pPr>
            <a:endParaRPr lang="en-IN" sz="2400" i="1"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	</a:t>
            </a:r>
            <a:r>
              <a:rPr lang="en-US" sz="2400" i="1" dirty="0">
                <a:latin typeface="Calibri" panose="020F0502020204030204" pitchFamily="34" charset="0"/>
                <a:cs typeface="Calibri" panose="020F0502020204030204" pitchFamily="34" charset="0"/>
              </a:rPr>
              <a:t>(g) "small enterprise" shall have the meaning assigned to it in 	clause (m) of section 2 of the Micro, Small and Medium 	Enterprises Development Act, 2006 (27 of 2006).</a:t>
            </a:r>
          </a:p>
          <a:p>
            <a:endParaRPr lang="en-IN" sz="2400" dirty="0">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C7FA9D99-28C5-48FF-AA51-31565FFC4A81}"/>
              </a:ext>
            </a:extLst>
          </p:cNvPr>
          <p:cNvSpPr>
            <a:spLocks noGrp="1"/>
          </p:cNvSpPr>
          <p:nvPr>
            <p:ph type="ftr" sz="quarter" idx="11"/>
          </p:nvPr>
        </p:nvSpPr>
        <p:spPr>
          <a:xfrm>
            <a:off x="6999891" y="6148552"/>
            <a:ext cx="4901824" cy="411905"/>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4841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AE85AD-C330-4DA1-A4A0-333CBF3A62E9}"/>
              </a:ext>
            </a:extLst>
          </p:cNvPr>
          <p:cNvSpPr>
            <a:spLocks noGrp="1"/>
          </p:cNvSpPr>
          <p:nvPr>
            <p:ph idx="1"/>
          </p:nvPr>
        </p:nvSpPr>
        <p:spPr>
          <a:xfrm>
            <a:off x="2475186" y="1340068"/>
            <a:ext cx="9029426" cy="5076497"/>
          </a:xfrm>
        </p:spPr>
        <p:txBody>
          <a:bodyPr>
            <a:normAutofit/>
          </a:bodyPr>
          <a:lstStyle/>
          <a:p>
            <a:pPr>
              <a:buFont typeface="Wingdings" panose="05000000000000000000" pitchFamily="2" charset="2"/>
              <a:buChar char="Ø"/>
            </a:pPr>
            <a:r>
              <a:rPr lang="en-IN" sz="2400" dirty="0">
                <a:latin typeface="Calibri" panose="020F0502020204030204" pitchFamily="34" charset="0"/>
                <a:cs typeface="Calibri" panose="020F0502020204030204" pitchFamily="34" charset="0"/>
              </a:rPr>
              <a:t>Clause (h) and (m) of Section 2 of Micro, Small and Medium Enterprises Development Act, 2006 (27 of 2006) (MSMED Act) state as under;</a:t>
            </a:r>
          </a:p>
          <a:p>
            <a:pPr marL="0" indent="0">
              <a:buNone/>
            </a:pPr>
            <a:r>
              <a:rPr lang="en-GB" sz="2400" dirty="0">
                <a:latin typeface="Calibri" panose="020F0502020204030204" pitchFamily="34" charset="0"/>
                <a:cs typeface="Calibri" panose="020F0502020204030204" pitchFamily="34" charset="0"/>
              </a:rPr>
              <a:t>	</a:t>
            </a:r>
            <a:r>
              <a:rPr lang="en-IN" sz="2400" i="1" dirty="0">
                <a:latin typeface="Calibri" panose="020F0502020204030204" pitchFamily="34" charset="0"/>
                <a:cs typeface="Calibri" panose="020F0502020204030204" pitchFamily="34" charset="0"/>
              </a:rPr>
              <a:t>(h) "micro enterprise" means an enterprise classified as such under 	sub-clause(</a:t>
            </a:r>
            <a:r>
              <a:rPr lang="en-IN" sz="2400" i="1" dirty="0" err="1">
                <a:latin typeface="Calibri" panose="020F0502020204030204" pitchFamily="34" charset="0"/>
                <a:cs typeface="Calibri" panose="020F0502020204030204" pitchFamily="34" charset="0"/>
              </a:rPr>
              <a:t>i</a:t>
            </a:r>
            <a:r>
              <a:rPr lang="en-IN" sz="2400" i="1" dirty="0">
                <a:latin typeface="Calibri" panose="020F0502020204030204" pitchFamily="34" charset="0"/>
                <a:cs typeface="Calibri" panose="020F0502020204030204" pitchFamily="34" charset="0"/>
              </a:rPr>
              <a:t>) of clause (a) or sub-clause (I) of clause (b) of sub-	section (1) of section 7</a:t>
            </a:r>
          </a:p>
          <a:p>
            <a:pPr marL="0" indent="0">
              <a:buNone/>
            </a:pPr>
            <a:r>
              <a:rPr lang="en-IN" sz="2400" i="1" dirty="0">
                <a:latin typeface="Calibri" panose="020F0502020204030204" pitchFamily="34" charset="0"/>
                <a:cs typeface="Calibri" panose="020F0502020204030204" pitchFamily="34" charset="0"/>
              </a:rPr>
              <a:t>	(m) "small enterprise" means an enterprise classified as such under 	sub-clause(ii) of clause a) or sub-clause (ii) of clause (b) of sub-	section (1) of section 7</a:t>
            </a:r>
          </a:p>
          <a:p>
            <a:endParaRPr lang="en-IN" sz="2400" dirty="0"/>
          </a:p>
        </p:txBody>
      </p:sp>
      <p:sp>
        <p:nvSpPr>
          <p:cNvPr id="4" name="Footer Placeholder 2">
            <a:extLst>
              <a:ext uri="{FF2B5EF4-FFF2-40B4-BE49-F238E27FC236}">
                <a16:creationId xmlns:a16="http://schemas.microsoft.com/office/drawing/2014/main" id="{C36688D2-61D2-4EAD-B80C-32C55C54C26B}"/>
              </a:ext>
            </a:extLst>
          </p:cNvPr>
          <p:cNvSpPr>
            <a:spLocks noGrp="1"/>
          </p:cNvSpPr>
          <p:nvPr>
            <p:ph type="ftr" sz="quarter" idx="11"/>
          </p:nvPr>
        </p:nvSpPr>
        <p:spPr>
          <a:xfrm>
            <a:off x="7078717" y="6227379"/>
            <a:ext cx="4822997" cy="333078"/>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181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28BB0-964C-4A77-9BDB-D57ECCA495F7}"/>
              </a:ext>
            </a:extLst>
          </p:cNvPr>
          <p:cNvSpPr>
            <a:spLocks noGrp="1"/>
          </p:cNvSpPr>
          <p:nvPr>
            <p:ph idx="1"/>
          </p:nvPr>
        </p:nvSpPr>
        <p:spPr>
          <a:xfrm>
            <a:off x="2351314" y="1119351"/>
            <a:ext cx="8665029" cy="5249917"/>
          </a:xfrm>
        </p:spPr>
        <p:txBody>
          <a:bodyPr>
            <a:normAutofit/>
          </a:bodyPr>
          <a:lstStyle/>
          <a:p>
            <a:r>
              <a:rPr lang="en-IN" sz="2400" dirty="0">
                <a:latin typeface="Calibri" panose="020F0502020204030204" pitchFamily="34" charset="0"/>
                <a:cs typeface="Calibri" panose="020F0502020204030204" pitchFamily="34" charset="0"/>
              </a:rPr>
              <a:t>Both the sections refer to enterprise which is defined in section 2(e) as under:</a:t>
            </a:r>
          </a:p>
          <a:p>
            <a:endParaRPr lang="en-IN" sz="2400" dirty="0">
              <a:latin typeface="Calibri" panose="020F0502020204030204" pitchFamily="34" charset="0"/>
              <a:cs typeface="Calibri" panose="020F0502020204030204" pitchFamily="34" charset="0"/>
            </a:endParaRPr>
          </a:p>
          <a:p>
            <a:pPr marL="0" indent="0">
              <a:buNone/>
            </a:pPr>
            <a:r>
              <a:rPr lang="en-IN" sz="2400" i="1" dirty="0">
                <a:latin typeface="Calibri" panose="020F0502020204030204" pitchFamily="34" charset="0"/>
                <a:cs typeface="Calibri" panose="020F0502020204030204" pitchFamily="34" charset="0"/>
              </a:rPr>
              <a:t>	(e) "enterprise" means an industrial undertaking or a business 	concern or any other establishment, by whatever name 	called, 	</a:t>
            </a:r>
            <a:r>
              <a:rPr lang="en-IN" sz="2400" b="1" i="1" dirty="0">
                <a:solidFill>
                  <a:srgbClr val="FF0000"/>
                </a:solidFill>
                <a:latin typeface="Calibri" panose="020F0502020204030204" pitchFamily="34" charset="0"/>
                <a:cs typeface="Calibri" panose="020F0502020204030204" pitchFamily="34" charset="0"/>
              </a:rPr>
              <a:t>engaged</a:t>
            </a:r>
            <a:r>
              <a:rPr lang="en-IN" sz="2400" b="1" i="1" dirty="0">
                <a:latin typeface="Calibri" panose="020F0502020204030204" pitchFamily="34" charset="0"/>
                <a:cs typeface="Calibri" panose="020F0502020204030204" pitchFamily="34" charset="0"/>
              </a:rPr>
              <a:t> in the manufacture or production of goods</a:t>
            </a:r>
            <a:r>
              <a:rPr lang="en-IN" sz="2400" i="1" dirty="0">
                <a:latin typeface="Calibri" panose="020F0502020204030204" pitchFamily="34" charset="0"/>
                <a:cs typeface="Calibri" panose="020F0502020204030204" pitchFamily="34" charset="0"/>
              </a:rPr>
              <a:t>, in any 	manner, pertaining to any industry specified in the First 	Schedule 	to the Industries (Development and Regulation) Act, 1951 or 	engaged in </a:t>
            </a:r>
            <a:r>
              <a:rPr lang="en-IN" sz="2400" b="1" i="1" dirty="0">
                <a:latin typeface="Calibri" panose="020F0502020204030204" pitchFamily="34" charset="0"/>
                <a:cs typeface="Calibri" panose="020F0502020204030204" pitchFamily="34" charset="0"/>
              </a:rPr>
              <a:t>providing or rendering of any service or services;</a:t>
            </a:r>
          </a:p>
          <a:p>
            <a:r>
              <a:rPr lang="en-IN" b="1" i="1" dirty="0">
                <a:solidFill>
                  <a:schemeClr val="accent2"/>
                </a:solidFill>
              </a:rPr>
              <a:t>National Projects Construction </a:t>
            </a:r>
            <a:r>
              <a:rPr lang="en-IN" b="1" i="1" dirty="0" err="1">
                <a:solidFill>
                  <a:schemeClr val="accent2"/>
                </a:solidFill>
              </a:rPr>
              <a:t>Corpn</a:t>
            </a:r>
            <a:r>
              <a:rPr lang="en-IN" b="1" i="1" dirty="0">
                <a:solidFill>
                  <a:schemeClr val="accent2"/>
                </a:solidFill>
              </a:rPr>
              <a:t>. Ltd. </a:t>
            </a:r>
            <a:r>
              <a:rPr lang="en-IN" b="1" dirty="0">
                <a:solidFill>
                  <a:schemeClr val="accent2"/>
                </a:solidFill>
              </a:rPr>
              <a:t>v. </a:t>
            </a:r>
            <a:r>
              <a:rPr lang="en-IN" b="1" i="1" dirty="0">
                <a:solidFill>
                  <a:schemeClr val="accent2"/>
                </a:solidFill>
              </a:rPr>
              <a:t>CWT </a:t>
            </a:r>
          </a:p>
          <a:p>
            <a:pPr marL="0" indent="0">
              <a:buNone/>
            </a:pPr>
            <a:r>
              <a:rPr lang="en-IN" b="1" dirty="0">
                <a:solidFill>
                  <a:schemeClr val="accent2"/>
                </a:solidFill>
              </a:rPr>
              <a:t>      [1969] 74 ITR 465 (Delhi)</a:t>
            </a:r>
            <a:endParaRPr lang="en-GB" b="1" dirty="0">
              <a:solidFill>
                <a:schemeClr val="accent2"/>
              </a:solidFill>
              <a:latin typeface="Calibri" panose="020F0502020204030204" pitchFamily="34" charset="0"/>
              <a:cs typeface="Calibri" panose="020F0502020204030204" pitchFamily="34" charset="0"/>
            </a:endParaRPr>
          </a:p>
          <a:p>
            <a:endParaRPr lang="en-IN" dirty="0">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E6E0DD9B-EFF7-4960-8069-E457A00B564F}"/>
              </a:ext>
            </a:extLst>
          </p:cNvPr>
          <p:cNvSpPr>
            <a:spLocks noGrp="1"/>
          </p:cNvSpPr>
          <p:nvPr>
            <p:ph type="ftr" sz="quarter" idx="11"/>
          </p:nvPr>
        </p:nvSpPr>
        <p:spPr>
          <a:xfrm>
            <a:off x="7031421" y="6195848"/>
            <a:ext cx="4870293" cy="364609"/>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780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9789F2-53CE-46C9-8430-F43DED14B073}"/>
              </a:ext>
            </a:extLst>
          </p:cNvPr>
          <p:cNvSpPr>
            <a:spLocks noGrp="1"/>
          </p:cNvSpPr>
          <p:nvPr>
            <p:ph idx="1"/>
          </p:nvPr>
        </p:nvSpPr>
        <p:spPr>
          <a:xfrm>
            <a:off x="2445486" y="898634"/>
            <a:ext cx="9014209" cy="5123793"/>
          </a:xfrm>
        </p:spPr>
        <p:txBody>
          <a:bodyPr>
            <a:normAutofit/>
          </a:bodyPr>
          <a:lstStyle/>
          <a:p>
            <a:r>
              <a:rPr lang="en-GB" sz="2400" dirty="0">
                <a:latin typeface="Calibri" panose="020F0502020204030204" pitchFamily="34" charset="0"/>
                <a:cs typeface="Calibri" panose="020F0502020204030204" pitchFamily="34" charset="0"/>
              </a:rPr>
              <a:t>Classification of enterprise will be made on the basis of Turnover and Investment in Plant &amp; Machinery</a:t>
            </a:r>
          </a:p>
          <a:p>
            <a:r>
              <a:rPr lang="en-GB" dirty="0"/>
              <a:t>Section 7(1) amended by Notification No.</a:t>
            </a:r>
            <a:r>
              <a:rPr lang="pl-PL" dirty="0"/>
              <a:t>F. No. 21(5)/2019-P&amp;G/Policy (Pt-IV)]</a:t>
            </a:r>
            <a:r>
              <a:rPr lang="en-GB" dirty="0"/>
              <a:t> dated 26.06.2020</a:t>
            </a:r>
            <a:endParaRPr lang="en-GB" sz="24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Notification No. </a:t>
            </a:r>
            <a:r>
              <a:rPr lang="en-IN" b="1" dirty="0"/>
              <a:t>5/2(2)/2021-E/P &amp; G/Policy (E – 19025) dated 02.07.2021</a:t>
            </a:r>
          </a:p>
          <a:p>
            <a:pPr marL="0" indent="0">
              <a:buNone/>
            </a:pPr>
            <a:r>
              <a:rPr lang="en-GB" b="1" dirty="0">
                <a:latin typeface="Calibri" panose="020F0502020204030204" pitchFamily="34" charset="0"/>
                <a:cs typeface="Calibri" panose="020F0502020204030204" pitchFamily="34" charset="0"/>
              </a:rPr>
              <a:t>        For Regn in FY 2023 – 24 data of FY 2021 – 22)</a:t>
            </a:r>
          </a:p>
          <a:p>
            <a:endParaRPr lang="en-IN" dirty="0"/>
          </a:p>
        </p:txBody>
      </p:sp>
      <p:pic>
        <p:nvPicPr>
          <p:cNvPr id="4" name="Picture 3">
            <a:extLst>
              <a:ext uri="{FF2B5EF4-FFF2-40B4-BE49-F238E27FC236}">
                <a16:creationId xmlns:a16="http://schemas.microsoft.com/office/drawing/2014/main" id="{701DC2CC-E104-4F8B-A1D1-9F52BE71BCC4}"/>
              </a:ext>
            </a:extLst>
          </p:cNvPr>
          <p:cNvPicPr>
            <a:picLocks noChangeAspect="1"/>
          </p:cNvPicPr>
          <p:nvPr/>
        </p:nvPicPr>
        <p:blipFill>
          <a:blip r:embed="rId2"/>
          <a:stretch>
            <a:fillRect/>
          </a:stretch>
        </p:blipFill>
        <p:spPr>
          <a:xfrm>
            <a:off x="2921778" y="3279228"/>
            <a:ext cx="7535917" cy="2743199"/>
          </a:xfrm>
          <a:prstGeom prst="rect">
            <a:avLst/>
          </a:prstGeom>
        </p:spPr>
      </p:pic>
      <p:sp>
        <p:nvSpPr>
          <p:cNvPr id="5" name="Footer Placeholder 2">
            <a:extLst>
              <a:ext uri="{FF2B5EF4-FFF2-40B4-BE49-F238E27FC236}">
                <a16:creationId xmlns:a16="http://schemas.microsoft.com/office/drawing/2014/main" id="{09574689-E82F-47BD-A16E-F9BDC041DF3A}"/>
              </a:ext>
            </a:extLst>
          </p:cNvPr>
          <p:cNvSpPr>
            <a:spLocks noGrp="1"/>
          </p:cNvSpPr>
          <p:nvPr>
            <p:ph type="ftr" sz="quarter" idx="11"/>
          </p:nvPr>
        </p:nvSpPr>
        <p:spPr>
          <a:xfrm>
            <a:off x="7078717" y="6195848"/>
            <a:ext cx="4822997" cy="364609"/>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4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A10CE-4F20-497A-8B93-8669675AE8E4}"/>
              </a:ext>
            </a:extLst>
          </p:cNvPr>
          <p:cNvSpPr>
            <a:spLocks noGrp="1"/>
          </p:cNvSpPr>
          <p:nvPr>
            <p:ph idx="1"/>
          </p:nvPr>
        </p:nvSpPr>
        <p:spPr>
          <a:xfrm>
            <a:off x="2837792" y="1190171"/>
            <a:ext cx="8666819" cy="4406588"/>
          </a:xfrm>
        </p:spPr>
        <p:txBody>
          <a:bodyPr>
            <a:normAutofit/>
          </a:bodyPr>
          <a:lstStyle/>
          <a:p>
            <a:r>
              <a:rPr lang="en-US" sz="3200" dirty="0">
                <a:latin typeface="Calibri" panose="020F0502020204030204" pitchFamily="34" charset="0"/>
                <a:cs typeface="Calibri" panose="020F0502020204030204" pitchFamily="34" charset="0"/>
              </a:rPr>
              <a:t>Will traders be covered</a:t>
            </a:r>
            <a:r>
              <a:rPr lang="en-IN" sz="3200" dirty="0">
                <a:solidFill>
                  <a:srgbClr val="000000"/>
                </a:solidFill>
                <a:latin typeface="Calibri" panose="020F0502020204030204" pitchFamily="34" charset="0"/>
                <a:cs typeface="Calibri" panose="020F0502020204030204" pitchFamily="34" charset="0"/>
              </a:rPr>
              <a:t>?...............</a:t>
            </a:r>
            <a:r>
              <a:rPr lang="en-IN" sz="3200" b="1" dirty="0">
                <a:solidFill>
                  <a:srgbClr val="FF0000"/>
                </a:solidFill>
                <a:latin typeface="Calibri" panose="020F0502020204030204" pitchFamily="34" charset="0"/>
                <a:cs typeface="Calibri" panose="020F0502020204030204" pitchFamily="34" charset="0"/>
              </a:rPr>
              <a:t>NO</a:t>
            </a:r>
          </a:p>
          <a:p>
            <a:r>
              <a:rPr lang="en-US" sz="2400" dirty="0">
                <a:latin typeface="Calibri" panose="020F0502020204030204" pitchFamily="34" charset="0"/>
                <a:cs typeface="Calibri" panose="020F0502020204030204" pitchFamily="34" charset="0"/>
              </a:rPr>
              <a:t>As per the Office Memorandum No 5/2(2)/2021-E/P &amp; G/Policy (E-19025) dated 02.07.2021 issued by The Ministry of Micro, Small and Medium Enterprises, Retail trades are included in the definition of MSMEs and they are allowed to be registered on Udyam Registration Portal. </a:t>
            </a:r>
          </a:p>
          <a:p>
            <a:r>
              <a:rPr lang="en-US" sz="2400" b="1" dirty="0">
                <a:latin typeface="Calibri" panose="020F0502020204030204" pitchFamily="34" charset="0"/>
                <a:cs typeface="Calibri" panose="020F0502020204030204" pitchFamily="34" charset="0"/>
              </a:rPr>
              <a:t>However, benefits to Retail and Wholesale trade MSMEs are to be restricted to Priority Sector Lending only(clarified by OM No 1/4 (1)/2021-P &amp; G/Policy)dated 01.09.2021</a:t>
            </a:r>
            <a:endParaRPr lang="en-IN" sz="2400" b="1" dirty="0">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071D3F53-8C89-4AB8-9D55-069993B2A130}"/>
              </a:ext>
            </a:extLst>
          </p:cNvPr>
          <p:cNvSpPr>
            <a:spLocks noGrp="1"/>
          </p:cNvSpPr>
          <p:nvPr>
            <p:ph type="ftr" sz="quarter" idx="11"/>
          </p:nvPr>
        </p:nvSpPr>
        <p:spPr>
          <a:xfrm>
            <a:off x="7078717" y="6195848"/>
            <a:ext cx="4822997" cy="379123"/>
          </a:xfrm>
        </p:spPr>
        <p:txBody>
          <a:bodyPr/>
          <a:lstStyle/>
          <a:p>
            <a:r>
              <a:rPr lang="en-US" sz="2400" dirty="0">
                <a:solidFill>
                  <a:srgbClr val="FF0000"/>
                </a:solidFill>
                <a:latin typeface="Calibri" panose="020F0502020204030204" pitchFamily="34" charset="0"/>
                <a:cs typeface="Calibri" panose="020F0502020204030204" pitchFamily="34" charset="0"/>
              </a:rPr>
              <a:t>V.L. Jain &amp; Co. Chartered Accountants </a:t>
            </a:r>
            <a:endParaRPr lang="en-IN"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499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1692</TotalTime>
  <Words>1504</Words>
  <Application>Microsoft Office PowerPoint</Application>
  <PresentationFormat>Widescreen</PresentationFormat>
  <Paragraphs>184</Paragraphs>
  <Slides>30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Verdana</vt:lpstr>
      <vt:lpstr>Wingdings</vt:lpstr>
      <vt:lpstr>Wingdings 3</vt:lpstr>
      <vt:lpstr>Wisp</vt:lpstr>
      <vt:lpstr>Implications of Sec 43B(h) of Income Tax Act,1961 </vt:lpstr>
      <vt:lpstr>PM Narendra Modi’s speech  on MSMEs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 Section 43B(h) be applicable to buyer who opts for Presumptive Taxation?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Implications of Sec 43B(h) of Income Tax Act</dc:title>
  <dc:creator>Radha Dhonde</dc:creator>
  <cp:lastModifiedBy>jain</cp:lastModifiedBy>
  <cp:revision>275</cp:revision>
  <dcterms:created xsi:type="dcterms:W3CDTF">2024-02-10T04:37:38Z</dcterms:created>
  <dcterms:modified xsi:type="dcterms:W3CDTF">2024-03-25T09:37:53Z</dcterms:modified>
</cp:coreProperties>
</file>