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6"/>
  </p:notesMasterIdLst>
  <p:sldIdLst>
    <p:sldId id="256" r:id="rId2"/>
    <p:sldId id="290" r:id="rId3"/>
    <p:sldId id="383" r:id="rId4"/>
    <p:sldId id="506" r:id="rId5"/>
    <p:sldId id="501" r:id="rId6"/>
    <p:sldId id="321" r:id="rId7"/>
    <p:sldId id="520" r:id="rId8"/>
    <p:sldId id="521" r:id="rId9"/>
    <p:sldId id="315" r:id="rId10"/>
    <p:sldId id="435" r:id="rId11"/>
    <p:sldId id="375" r:id="rId12"/>
    <p:sldId id="516" r:id="rId13"/>
    <p:sldId id="510" r:id="rId14"/>
    <p:sldId id="513" r:id="rId15"/>
    <p:sldId id="509" r:id="rId16"/>
    <p:sldId id="502" r:id="rId17"/>
    <p:sldId id="503" r:id="rId18"/>
    <p:sldId id="475" r:id="rId19"/>
    <p:sldId id="514" r:id="rId20"/>
    <p:sldId id="472" r:id="rId21"/>
    <p:sldId id="504" r:id="rId22"/>
    <p:sldId id="505" r:id="rId23"/>
    <p:sldId id="511" r:id="rId24"/>
    <p:sldId id="415" r:id="rId25"/>
    <p:sldId id="512" r:id="rId26"/>
    <p:sldId id="517" r:id="rId27"/>
    <p:sldId id="518" r:id="rId28"/>
    <p:sldId id="519" r:id="rId29"/>
    <p:sldId id="515" r:id="rId30"/>
    <p:sldId id="309" r:id="rId31"/>
    <p:sldId id="357" r:id="rId32"/>
    <p:sldId id="306" r:id="rId33"/>
    <p:sldId id="358" r:id="rId34"/>
    <p:sldId id="31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310632-0824-445C-9EE4-E33E86F051F1}">
          <p14:sldIdLst>
            <p14:sldId id="256"/>
            <p14:sldId id="290"/>
            <p14:sldId id="383"/>
            <p14:sldId id="506"/>
            <p14:sldId id="501"/>
            <p14:sldId id="321"/>
            <p14:sldId id="520"/>
            <p14:sldId id="521"/>
            <p14:sldId id="315"/>
            <p14:sldId id="435"/>
            <p14:sldId id="375"/>
            <p14:sldId id="516"/>
            <p14:sldId id="510"/>
            <p14:sldId id="513"/>
            <p14:sldId id="509"/>
            <p14:sldId id="502"/>
            <p14:sldId id="503"/>
            <p14:sldId id="475"/>
            <p14:sldId id="514"/>
            <p14:sldId id="472"/>
            <p14:sldId id="504"/>
            <p14:sldId id="505"/>
            <p14:sldId id="511"/>
            <p14:sldId id="415"/>
            <p14:sldId id="512"/>
            <p14:sldId id="517"/>
            <p14:sldId id="518"/>
            <p14:sldId id="519"/>
            <p14:sldId id="515"/>
            <p14:sldId id="309"/>
            <p14:sldId id="357"/>
            <p14:sldId id="306"/>
            <p14:sldId id="358"/>
          </p14:sldIdLst>
        </p14:section>
        <p14:section name="Untitled Section" id="{7740CEF7-E6B7-4D56-904F-4455E05AF7A4}">
          <p14:sldIdLst>
            <p14:sldId id="3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98A4B-EFBD-9947-B49C-1DC1F677BB45}" v="9" dt="2023-10-11T14:30:06.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5728"/>
  </p:normalViewPr>
  <p:slideViewPr>
    <p:cSldViewPr snapToGrid="0">
      <p:cViewPr varScale="1">
        <p:scale>
          <a:sx n="104" d="100"/>
          <a:sy n="104" d="100"/>
        </p:scale>
        <p:origin x="88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K MITTAL" userId="5480834573f4f864" providerId="LiveId" clId="{EED98A4B-EFBD-9947-B49C-1DC1F677BB45}"/>
    <pc:docChg chg="undo custSel addSld delSld modSld modSection">
      <pc:chgData name="JK MITTAL" userId="5480834573f4f864" providerId="LiveId" clId="{EED98A4B-EFBD-9947-B49C-1DC1F677BB45}" dt="2023-10-11T14:30:45.363" v="118" actId="14100"/>
      <pc:docMkLst>
        <pc:docMk/>
      </pc:docMkLst>
      <pc:sldChg chg="modSp mod">
        <pc:chgData name="JK MITTAL" userId="5480834573f4f864" providerId="LiveId" clId="{EED98A4B-EFBD-9947-B49C-1DC1F677BB45}" dt="2023-10-11T08:38:53.394" v="72" actId="20577"/>
        <pc:sldMkLst>
          <pc:docMk/>
          <pc:sldMk cId="2309008265" sldId="256"/>
        </pc:sldMkLst>
        <pc:spChg chg="mod">
          <ac:chgData name="JK MITTAL" userId="5480834573f4f864" providerId="LiveId" clId="{EED98A4B-EFBD-9947-B49C-1DC1F677BB45}" dt="2023-10-11T08:38:53.394" v="72" actId="20577"/>
          <ac:spMkLst>
            <pc:docMk/>
            <pc:sldMk cId="2309008265" sldId="256"/>
            <ac:spMk id="2" creationId="{91F5BD9D-0FF8-4DC5-8BC3-05B342803108}"/>
          </ac:spMkLst>
        </pc:spChg>
      </pc:sldChg>
      <pc:sldChg chg="modSp mod">
        <pc:chgData name="JK MITTAL" userId="5480834573f4f864" providerId="LiveId" clId="{EED98A4B-EFBD-9947-B49C-1DC1F677BB45}" dt="2023-10-11T14:13:37.017" v="76" actId="27636"/>
        <pc:sldMkLst>
          <pc:docMk/>
          <pc:sldMk cId="1980129773" sldId="315"/>
        </pc:sldMkLst>
        <pc:spChg chg="mod">
          <ac:chgData name="JK MITTAL" userId="5480834573f4f864" providerId="LiveId" clId="{EED98A4B-EFBD-9947-B49C-1DC1F677BB45}" dt="2023-10-11T14:13:37.003" v="75" actId="27636"/>
          <ac:spMkLst>
            <pc:docMk/>
            <pc:sldMk cId="1980129773" sldId="315"/>
            <ac:spMk id="2" creationId="{3D59669E-D2E7-4BFC-A6A5-C3AEAD82B122}"/>
          </ac:spMkLst>
        </pc:spChg>
        <pc:spChg chg="mod">
          <ac:chgData name="JK MITTAL" userId="5480834573f4f864" providerId="LiveId" clId="{EED98A4B-EFBD-9947-B49C-1DC1F677BB45}" dt="2023-10-11T14:13:37.017" v="76" actId="27636"/>
          <ac:spMkLst>
            <pc:docMk/>
            <pc:sldMk cId="1980129773" sldId="315"/>
            <ac:spMk id="3" creationId="{3137309F-2C2C-41C0-9F87-51D7FD6A4C68}"/>
          </ac:spMkLst>
        </pc:spChg>
      </pc:sldChg>
      <pc:sldChg chg="modSp mod">
        <pc:chgData name="JK MITTAL" userId="5480834573f4f864" providerId="LiveId" clId="{EED98A4B-EFBD-9947-B49C-1DC1F677BB45}" dt="2023-10-11T14:13:37.991" v="84" actId="27636"/>
        <pc:sldMkLst>
          <pc:docMk/>
          <pc:sldMk cId="791596909" sldId="321"/>
        </pc:sldMkLst>
        <pc:spChg chg="mod">
          <ac:chgData name="JK MITTAL" userId="5480834573f4f864" providerId="LiveId" clId="{EED98A4B-EFBD-9947-B49C-1DC1F677BB45}" dt="2023-10-11T14:13:37.991" v="84" actId="27636"/>
          <ac:spMkLst>
            <pc:docMk/>
            <pc:sldMk cId="791596909" sldId="321"/>
            <ac:spMk id="2" creationId="{04D39AC4-B0BA-4480-B1B1-2F50F619C387}"/>
          </ac:spMkLst>
        </pc:spChg>
      </pc:sldChg>
      <pc:sldChg chg="modSp mod">
        <pc:chgData name="JK MITTAL" userId="5480834573f4f864" providerId="LiveId" clId="{EED98A4B-EFBD-9947-B49C-1DC1F677BB45}" dt="2023-10-11T14:13:37.108" v="77" actId="27636"/>
        <pc:sldMkLst>
          <pc:docMk/>
          <pc:sldMk cId="3819478437" sldId="435"/>
        </pc:sldMkLst>
        <pc:spChg chg="mod">
          <ac:chgData name="JK MITTAL" userId="5480834573f4f864" providerId="LiveId" clId="{EED98A4B-EFBD-9947-B49C-1DC1F677BB45}" dt="2023-10-11T14:13:37.108" v="77" actId="27636"/>
          <ac:spMkLst>
            <pc:docMk/>
            <pc:sldMk cId="3819478437" sldId="435"/>
            <ac:spMk id="2" creationId="{C7CA0178-A525-486B-99DB-14741914C88F}"/>
          </ac:spMkLst>
        </pc:spChg>
      </pc:sldChg>
      <pc:sldChg chg="modSp mod">
        <pc:chgData name="JK MITTAL" userId="5480834573f4f864" providerId="LiveId" clId="{EED98A4B-EFBD-9947-B49C-1DC1F677BB45}" dt="2023-10-11T14:13:37.985" v="83" actId="27636"/>
        <pc:sldMkLst>
          <pc:docMk/>
          <pc:sldMk cId="519339932" sldId="501"/>
        </pc:sldMkLst>
        <pc:spChg chg="mod">
          <ac:chgData name="JK MITTAL" userId="5480834573f4f864" providerId="LiveId" clId="{EED98A4B-EFBD-9947-B49C-1DC1F677BB45}" dt="2023-10-11T14:13:37.985" v="83" actId="27636"/>
          <ac:spMkLst>
            <pc:docMk/>
            <pc:sldMk cId="519339932" sldId="501"/>
            <ac:spMk id="2" creationId="{04D39AC4-B0BA-4480-B1B1-2F50F619C387}"/>
          </ac:spMkLst>
        </pc:spChg>
        <pc:spChg chg="mod">
          <ac:chgData name="JK MITTAL" userId="5480834573f4f864" providerId="LiveId" clId="{EED98A4B-EFBD-9947-B49C-1DC1F677BB45}" dt="2023-10-11T14:13:37.984" v="82" actId="27636"/>
          <ac:spMkLst>
            <pc:docMk/>
            <pc:sldMk cId="519339932" sldId="501"/>
            <ac:spMk id="3" creationId="{2E872989-24C1-497B-B128-A73FB9B14511}"/>
          </ac:spMkLst>
        </pc:spChg>
      </pc:sldChg>
      <pc:sldChg chg="modSp mod">
        <pc:chgData name="JK MITTAL" userId="5480834573f4f864" providerId="LiveId" clId="{EED98A4B-EFBD-9947-B49C-1DC1F677BB45}" dt="2023-10-11T14:13:37.905" v="81" actId="27636"/>
        <pc:sldMkLst>
          <pc:docMk/>
          <pc:sldMk cId="642762695" sldId="506"/>
        </pc:sldMkLst>
        <pc:spChg chg="mod">
          <ac:chgData name="JK MITTAL" userId="5480834573f4f864" providerId="LiveId" clId="{EED98A4B-EFBD-9947-B49C-1DC1F677BB45}" dt="2023-10-11T14:13:37.905" v="81" actId="27636"/>
          <ac:spMkLst>
            <pc:docMk/>
            <pc:sldMk cId="642762695" sldId="506"/>
            <ac:spMk id="2" creationId="{04D39AC4-B0BA-4480-B1B1-2F50F619C387}"/>
          </ac:spMkLst>
        </pc:spChg>
      </pc:sldChg>
      <pc:sldChg chg="modSp mod">
        <pc:chgData name="JK MITTAL" userId="5480834573f4f864" providerId="LiveId" clId="{EED98A4B-EFBD-9947-B49C-1DC1F677BB45}" dt="2023-10-11T14:13:37.758" v="78" actId="27636"/>
        <pc:sldMkLst>
          <pc:docMk/>
          <pc:sldMk cId="785790857" sldId="512"/>
        </pc:sldMkLst>
        <pc:spChg chg="mod">
          <ac:chgData name="JK MITTAL" userId="5480834573f4f864" providerId="LiveId" clId="{EED98A4B-EFBD-9947-B49C-1DC1F677BB45}" dt="2023-10-11T14:13:37.758" v="78" actId="27636"/>
          <ac:spMkLst>
            <pc:docMk/>
            <pc:sldMk cId="785790857" sldId="512"/>
            <ac:spMk id="3" creationId="{00000000-0000-0000-0000-000000000000}"/>
          </ac:spMkLst>
        </pc:spChg>
      </pc:sldChg>
      <pc:sldChg chg="modSp mod">
        <pc:chgData name="JK MITTAL" userId="5480834573f4f864" providerId="LiveId" clId="{EED98A4B-EFBD-9947-B49C-1DC1F677BB45}" dt="2023-10-11T14:13:37.825" v="79" actId="27636"/>
        <pc:sldMkLst>
          <pc:docMk/>
          <pc:sldMk cId="3962600420" sldId="517"/>
        </pc:sldMkLst>
        <pc:spChg chg="mod">
          <ac:chgData name="JK MITTAL" userId="5480834573f4f864" providerId="LiveId" clId="{EED98A4B-EFBD-9947-B49C-1DC1F677BB45}" dt="2023-10-11T14:13:37.825" v="79" actId="27636"/>
          <ac:spMkLst>
            <pc:docMk/>
            <pc:sldMk cId="3962600420" sldId="517"/>
            <ac:spMk id="3" creationId="{00000000-0000-0000-0000-000000000000}"/>
          </ac:spMkLst>
        </pc:spChg>
      </pc:sldChg>
      <pc:sldChg chg="modSp mod">
        <pc:chgData name="JK MITTAL" userId="5480834573f4f864" providerId="LiveId" clId="{EED98A4B-EFBD-9947-B49C-1DC1F677BB45}" dt="2023-10-11T14:13:37.864" v="80" actId="27636"/>
        <pc:sldMkLst>
          <pc:docMk/>
          <pc:sldMk cId="3748312517" sldId="518"/>
        </pc:sldMkLst>
        <pc:spChg chg="mod">
          <ac:chgData name="JK MITTAL" userId="5480834573f4f864" providerId="LiveId" clId="{EED98A4B-EFBD-9947-B49C-1DC1F677BB45}" dt="2023-10-11T14:13:37.864" v="80" actId="27636"/>
          <ac:spMkLst>
            <pc:docMk/>
            <pc:sldMk cId="3748312517" sldId="518"/>
            <ac:spMk id="3" creationId="{00000000-0000-0000-0000-000000000000}"/>
          </ac:spMkLst>
        </pc:spChg>
      </pc:sldChg>
      <pc:sldChg chg="addSp delSp modSp new add del mod">
        <pc:chgData name="JK MITTAL" userId="5480834573f4f864" providerId="LiveId" clId="{EED98A4B-EFBD-9947-B49C-1DC1F677BB45}" dt="2023-10-11T14:23:57.062" v="108" actId="14100"/>
        <pc:sldMkLst>
          <pc:docMk/>
          <pc:sldMk cId="2155426683" sldId="520"/>
        </pc:sldMkLst>
        <pc:spChg chg="del">
          <ac:chgData name="JK MITTAL" userId="5480834573f4f864" providerId="LiveId" clId="{EED98A4B-EFBD-9947-B49C-1DC1F677BB45}" dt="2023-10-11T14:13:49.334" v="85" actId="21"/>
          <ac:spMkLst>
            <pc:docMk/>
            <pc:sldMk cId="2155426683" sldId="520"/>
            <ac:spMk id="2" creationId="{2F80233F-0825-6664-858C-6B605F55C721}"/>
          </ac:spMkLst>
        </pc:spChg>
        <pc:spChg chg="del">
          <ac:chgData name="JK MITTAL" userId="5480834573f4f864" providerId="LiveId" clId="{EED98A4B-EFBD-9947-B49C-1DC1F677BB45}" dt="2023-10-11T14:13:36.785" v="74"/>
          <ac:spMkLst>
            <pc:docMk/>
            <pc:sldMk cId="2155426683" sldId="520"/>
            <ac:spMk id="3" creationId="{268ADC28-EA1A-7F9D-6788-2371FEEB03BE}"/>
          </ac:spMkLst>
        </pc:spChg>
        <pc:spChg chg="add del mod">
          <ac:chgData name="JK MITTAL" userId="5480834573f4f864" providerId="LiveId" clId="{EED98A4B-EFBD-9947-B49C-1DC1F677BB45}" dt="2023-10-11T14:23:47.081" v="105"/>
          <ac:spMkLst>
            <pc:docMk/>
            <pc:sldMk cId="2155426683" sldId="520"/>
            <ac:spMk id="6" creationId="{47CC1F39-53D6-05B2-A42C-ECC359C80B79}"/>
          </ac:spMkLst>
        </pc:spChg>
        <pc:spChg chg="add del mod">
          <ac:chgData name="JK MITTAL" userId="5480834573f4f864" providerId="LiveId" clId="{EED98A4B-EFBD-9947-B49C-1DC1F677BB45}" dt="2023-10-11T14:21:21.521" v="104"/>
          <ac:spMkLst>
            <pc:docMk/>
            <pc:sldMk cId="2155426683" sldId="520"/>
            <ac:spMk id="10" creationId="{A4EE9C8B-ABB2-03B1-A401-B016FB732C2B}"/>
          </ac:spMkLst>
        </pc:spChg>
        <pc:graphicFrameChg chg="add del mod">
          <ac:chgData name="JK MITTAL" userId="5480834573f4f864" providerId="LiveId" clId="{EED98A4B-EFBD-9947-B49C-1DC1F677BB45}" dt="2023-10-11T14:21:21.521" v="104"/>
          <ac:graphicFrameMkLst>
            <pc:docMk/>
            <pc:sldMk cId="2155426683" sldId="520"/>
            <ac:graphicFrameMk id="9" creationId="{E559C6D4-7F3B-174E-A338-5D53D136B425}"/>
          </ac:graphicFrameMkLst>
        </pc:graphicFrameChg>
        <pc:picChg chg="add del mod modCrop">
          <ac:chgData name="JK MITTAL" userId="5480834573f4f864" providerId="LiveId" clId="{EED98A4B-EFBD-9947-B49C-1DC1F677BB45}" dt="2023-10-11T14:18:51.029" v="92" actId="21"/>
          <ac:picMkLst>
            <pc:docMk/>
            <pc:sldMk cId="2155426683" sldId="520"/>
            <ac:picMk id="4" creationId="{CDF8C3F5-E235-27DE-E087-0443F9B73645}"/>
          </ac:picMkLst>
        </pc:picChg>
        <pc:picChg chg="add del mod">
          <ac:chgData name="JK MITTAL" userId="5480834573f4f864" providerId="LiveId" clId="{EED98A4B-EFBD-9947-B49C-1DC1F677BB45}" dt="2023-10-11T14:20:45.893" v="100"/>
          <ac:picMkLst>
            <pc:docMk/>
            <pc:sldMk cId="2155426683" sldId="520"/>
            <ac:picMk id="7" creationId="{E7EF923A-B747-31B6-1C19-7D17FB2D7444}"/>
          </ac:picMkLst>
        </pc:picChg>
        <pc:picChg chg="add del mod">
          <ac:chgData name="JK MITTAL" userId="5480834573f4f864" providerId="LiveId" clId="{EED98A4B-EFBD-9947-B49C-1DC1F677BB45}" dt="2023-10-11T14:21:16.182" v="102"/>
          <ac:picMkLst>
            <pc:docMk/>
            <pc:sldMk cId="2155426683" sldId="520"/>
            <ac:picMk id="8" creationId="{761BF275-7A93-FF79-F484-AE5E9B7EEC5E}"/>
          </ac:picMkLst>
        </pc:picChg>
        <pc:picChg chg="add mod">
          <ac:chgData name="JK MITTAL" userId="5480834573f4f864" providerId="LiveId" clId="{EED98A4B-EFBD-9947-B49C-1DC1F677BB45}" dt="2023-10-11T14:23:57.062" v="108" actId="14100"/>
          <ac:picMkLst>
            <pc:docMk/>
            <pc:sldMk cId="2155426683" sldId="520"/>
            <ac:picMk id="12" creationId="{785BBFB1-A6BF-1B62-3E6F-665A7E96E388}"/>
          </ac:picMkLst>
        </pc:picChg>
      </pc:sldChg>
      <pc:sldChg chg="addSp delSp modSp new mod">
        <pc:chgData name="JK MITTAL" userId="5480834573f4f864" providerId="LiveId" clId="{EED98A4B-EFBD-9947-B49C-1DC1F677BB45}" dt="2023-10-11T14:30:45.363" v="118" actId="14100"/>
        <pc:sldMkLst>
          <pc:docMk/>
          <pc:sldMk cId="2140603247" sldId="521"/>
        </pc:sldMkLst>
        <pc:spChg chg="del">
          <ac:chgData name="JK MITTAL" userId="5480834573f4f864" providerId="LiveId" clId="{EED98A4B-EFBD-9947-B49C-1DC1F677BB45}" dt="2023-10-11T14:30:13.095" v="111" actId="21"/>
          <ac:spMkLst>
            <pc:docMk/>
            <pc:sldMk cId="2140603247" sldId="521"/>
            <ac:spMk id="2" creationId="{58EE8BDF-F853-612B-D954-80FD02DCFE81}"/>
          </ac:spMkLst>
        </pc:spChg>
        <pc:spChg chg="del">
          <ac:chgData name="JK MITTAL" userId="5480834573f4f864" providerId="LiveId" clId="{EED98A4B-EFBD-9947-B49C-1DC1F677BB45}" dt="2023-10-11T14:30:06.896" v="110"/>
          <ac:spMkLst>
            <pc:docMk/>
            <pc:sldMk cId="2140603247" sldId="521"/>
            <ac:spMk id="3" creationId="{A377ED87-8DF8-52F6-C204-82C3F738462C}"/>
          </ac:spMkLst>
        </pc:spChg>
        <pc:picChg chg="add mod modCrop">
          <ac:chgData name="JK MITTAL" userId="5480834573f4f864" providerId="LiveId" clId="{EED98A4B-EFBD-9947-B49C-1DC1F677BB45}" dt="2023-10-11T14:30:45.363" v="118" actId="14100"/>
          <ac:picMkLst>
            <pc:docMk/>
            <pc:sldMk cId="2140603247" sldId="521"/>
            <ac:picMk id="5" creationId="{FE901876-CB84-A706-3F9B-5AEC94D9BC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11C93-43F0-AC46-AB52-A6D0305192CF}" type="datetimeFigureOut">
              <a:rPr lang="en-US" smtClean="0"/>
              <a:t>4/13/24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5922F-3389-0E45-8836-55AD2B3C2081}" type="slidenum">
              <a:rPr lang="en-US" smtClean="0"/>
              <a:t>‹#›</a:t>
            </a:fld>
            <a:endParaRPr lang="en-US"/>
          </a:p>
        </p:txBody>
      </p:sp>
    </p:spTree>
    <p:extLst>
      <p:ext uri="{BB962C8B-B14F-4D97-AF65-F5344CB8AC3E}">
        <p14:creationId xmlns:p14="http://schemas.microsoft.com/office/powerpoint/2010/main" val="148347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5922F-3389-0E45-8836-55AD2B3C2081}" type="slidenum">
              <a:rPr lang="en-US" smtClean="0"/>
              <a:t>31</a:t>
            </a:fld>
            <a:endParaRPr lang="en-US"/>
          </a:p>
        </p:txBody>
      </p:sp>
    </p:spTree>
    <p:extLst>
      <p:ext uri="{BB962C8B-B14F-4D97-AF65-F5344CB8AC3E}">
        <p14:creationId xmlns:p14="http://schemas.microsoft.com/office/powerpoint/2010/main" val="405976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A58D97D-7DED-4066-AB05-14C4C8D42532}"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7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8D97D-7DED-4066-AB05-14C4C8D42532}"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102643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8D97D-7DED-4066-AB05-14C4C8D42532}"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42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8D97D-7DED-4066-AB05-14C4C8D42532}"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273695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8D97D-7DED-4066-AB05-14C4C8D42532}"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84130-AF0A-4E9D-9AF0-4A196B512A7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6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58D97D-7DED-4066-AB05-14C4C8D42532}"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162871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8D97D-7DED-4066-AB05-14C4C8D42532}" type="datetimeFigureOut">
              <a:rPr lang="en-US" smtClean="0"/>
              <a:t>4/13/24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343628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58D97D-7DED-4066-AB05-14C4C8D42532}" type="datetimeFigureOut">
              <a:rPr lang="en-US" smtClean="0"/>
              <a:t>4/13/24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163459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8D97D-7DED-4066-AB05-14C4C8D42532}" type="datetimeFigureOut">
              <a:rPr lang="en-US" smtClean="0"/>
              <a:t>4/13/24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311070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58D97D-7DED-4066-AB05-14C4C8D42532}"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4130-AF0A-4E9D-9AF0-4A196B512A7A}" type="slidenum">
              <a:rPr lang="en-US" smtClean="0"/>
              <a:t>‹#›</a:t>
            </a:fld>
            <a:endParaRPr lang="en-US"/>
          </a:p>
        </p:txBody>
      </p:sp>
    </p:spTree>
    <p:extLst>
      <p:ext uri="{BB962C8B-B14F-4D97-AF65-F5344CB8AC3E}">
        <p14:creationId xmlns:p14="http://schemas.microsoft.com/office/powerpoint/2010/main" val="88311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8D97D-7DED-4066-AB05-14C4C8D42532}"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84130-AF0A-4E9D-9AF0-4A196B512A7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20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58D97D-7DED-4066-AB05-14C4C8D42532}" type="datetimeFigureOut">
              <a:rPr lang="en-US" smtClean="0"/>
              <a:t>4/13/24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B84130-AF0A-4E9D-9AF0-4A196B512A7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466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kmittalservicetax@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cconline.com/Members/BrowseResult.aspx#BS4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kmittalgst@gmail.com" TargetMode="External"/><Relationship Id="rId2" Type="http://schemas.openxmlformats.org/officeDocument/2006/relationships/hyperlink" Target="mailto:jkmittalservicetax@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kmittalgst@gmail.com" TargetMode="External"/><Relationship Id="rId2" Type="http://schemas.openxmlformats.org/officeDocument/2006/relationships/hyperlink" Target="mailto:jkmittalservicetax@gmail.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cconline.com/Members/BrowseResult.aspx#BS10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diankanoon.org/doc/1126016/" TargetMode="External"/><Relationship Id="rId2" Type="http://schemas.openxmlformats.org/officeDocument/2006/relationships/hyperlink" Target="https://indiankanoon.org/doc/1268864/" TargetMode="External"/><Relationship Id="rId1" Type="http://schemas.openxmlformats.org/officeDocument/2006/relationships/slideLayout" Target="../slideLayouts/slideLayout2.xml"/><Relationship Id="rId4" Type="http://schemas.openxmlformats.org/officeDocument/2006/relationships/hyperlink" Target="https://indiankanoon.org/doc/16071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BD9D-0FF8-4DC5-8BC3-05B342803108}"/>
              </a:ext>
            </a:extLst>
          </p:cNvPr>
          <p:cNvSpPr>
            <a:spLocks noGrp="1"/>
          </p:cNvSpPr>
          <p:nvPr>
            <p:ph type="ctrTitle"/>
          </p:nvPr>
        </p:nvSpPr>
        <p:spPr>
          <a:xfrm>
            <a:off x="79022" y="4674907"/>
            <a:ext cx="8313138" cy="1748270"/>
          </a:xfrm>
        </p:spPr>
        <p:txBody>
          <a:bodyPr>
            <a:noAutofit/>
          </a:bodyPr>
          <a:lstStyle/>
          <a:p>
            <a:r>
              <a:rPr lang="en-US" sz="1900" b="0" i="0" u="none" strike="noStrike" baseline="0" dirty="0">
                <a:solidFill>
                  <a:srgbClr val="000000"/>
                </a:solidFill>
              </a:rPr>
              <a:t>Topic </a:t>
            </a:r>
            <a:r>
              <a:rPr lang="en-US" sz="1900" dirty="0">
                <a:solidFill>
                  <a:srgbClr val="000000"/>
                </a:solidFill>
              </a:rPr>
              <a:t>– “HOW TO HANDLE </a:t>
            </a:r>
            <a:r>
              <a:rPr lang="en-IN" sz="1900" dirty="0">
                <a:solidFill>
                  <a:srgbClr val="000000"/>
                </a:solidFill>
              </a:rPr>
              <a:t>Search AND INVESTIGATION IN GST</a:t>
            </a:r>
            <a:r>
              <a:rPr lang="en-US" sz="1900" dirty="0">
                <a:solidFill>
                  <a:srgbClr val="000000"/>
                </a:solidFill>
              </a:rPr>
              <a:t>”</a:t>
            </a:r>
            <a:br>
              <a:rPr lang="en-US" sz="1800" dirty="0">
                <a:solidFill>
                  <a:srgbClr val="000000"/>
                </a:solidFill>
              </a:rPr>
            </a:br>
            <a:br>
              <a:rPr lang="en-US" sz="1800" dirty="0">
                <a:solidFill>
                  <a:srgbClr val="000000"/>
                </a:solidFill>
              </a:rPr>
            </a:br>
            <a:r>
              <a:rPr lang="en-US" sz="1800" dirty="0">
                <a:solidFill>
                  <a:srgbClr val="000000"/>
                </a:solidFill>
              </a:rPr>
              <a:t>BY PUNE branch of </a:t>
            </a:r>
            <a:r>
              <a:rPr lang="en-US" sz="1800" dirty="0" err="1">
                <a:solidFill>
                  <a:srgbClr val="000000"/>
                </a:solidFill>
              </a:rPr>
              <a:t>Wirc</a:t>
            </a:r>
            <a:r>
              <a:rPr lang="en-US" sz="1800" dirty="0">
                <a:solidFill>
                  <a:srgbClr val="000000"/>
                </a:solidFill>
              </a:rPr>
              <a:t> of </a:t>
            </a:r>
            <a:r>
              <a:rPr lang="en-US" sz="1800" dirty="0" err="1">
                <a:solidFill>
                  <a:srgbClr val="000000"/>
                </a:solidFill>
              </a:rPr>
              <a:t>icai</a:t>
            </a:r>
            <a:br>
              <a:rPr lang="en-US" sz="1800" dirty="0">
                <a:solidFill>
                  <a:srgbClr val="000000"/>
                </a:solidFill>
              </a:rPr>
            </a:br>
            <a:r>
              <a:rPr lang="en-US" sz="1200" b="1" dirty="0">
                <a:solidFill>
                  <a:srgbClr val="000000"/>
                </a:solidFill>
                <a:latin typeface="Calibri" panose="020F0502020204030204" pitchFamily="34" charset="0"/>
                <a:cs typeface="Times New Roman" panose="02020603050405020304" pitchFamily="18" charset="0"/>
              </a:rPr>
              <a:t>Saturday day</a:t>
            </a:r>
            <a:r>
              <a:rPr lang="en-US" sz="1200" b="1" dirty="0">
                <a:effectLst/>
                <a:latin typeface="Calibri" panose="020F0502020204030204" pitchFamily="34" charset="0"/>
                <a:ea typeface="Calibri" panose="020F0502020204030204" pitchFamily="34" charset="0"/>
                <a:cs typeface="Times New Roman" panose="02020603050405020304" pitchFamily="18" charset="0"/>
              </a:rPr>
              <a:t>,13</a:t>
            </a:r>
            <a:r>
              <a:rPr lang="en-US" sz="12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April  2024 – 03:00 PM – 05:00 PM</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solidFill>
                <a:srgbClr val="0070C0"/>
              </a:solidFill>
            </a:endParaRPr>
          </a:p>
        </p:txBody>
      </p:sp>
      <p:sp>
        <p:nvSpPr>
          <p:cNvPr id="6" name="Subtitle 2">
            <a:extLst>
              <a:ext uri="{FF2B5EF4-FFF2-40B4-BE49-F238E27FC236}">
                <a16:creationId xmlns:a16="http://schemas.microsoft.com/office/drawing/2014/main" id="{09AA2A18-C5B8-4C61-8504-22D045553B46}"/>
              </a:ext>
            </a:extLst>
          </p:cNvPr>
          <p:cNvSpPr txBox="1">
            <a:spLocks/>
          </p:cNvSpPr>
          <p:nvPr/>
        </p:nvSpPr>
        <p:spPr>
          <a:xfrm>
            <a:off x="8921308" y="4852072"/>
            <a:ext cx="2189672" cy="1463040"/>
          </a:xfrm>
          <a:prstGeom prst="rect">
            <a:avLst/>
          </a:prstGeom>
        </p:spPr>
        <p:txBody>
          <a:bodyPr vert="horz" lIns="91440" tIns="45720" rIns="91440" bIns="45720" rtlCol="0" anchor="ctr">
            <a:normAutofit fontScale="40000" lnSpcReduction="20000"/>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spcBef>
                <a:spcPct val="20000"/>
              </a:spcBef>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a:spcBef>
                <a:spcPct val="20000"/>
              </a:spcBef>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a:spcBef>
                <a:spcPct val="20000"/>
              </a:spcBef>
            </a:pPr>
            <a:r>
              <a:rPr lang="en-US" altLang="en-US" dirty="0">
                <a:latin typeface="Arial Black" panose="020B0A04020102020204" pitchFamily="34" charset="0"/>
              </a:rPr>
              <a:t>Co-Chairman, National Council (Indirect Taxes), ASSOCHAM</a:t>
            </a:r>
          </a:p>
          <a:p>
            <a:pPr algn="ctr">
              <a:spcBef>
                <a:spcPct val="20000"/>
              </a:spcBef>
            </a:pPr>
            <a:r>
              <a:rPr lang="en-US" altLang="en-US" dirty="0">
                <a:solidFill>
                  <a:srgbClr val="993366"/>
                </a:solidFill>
                <a:latin typeface="Arial Black" panose="020B0A04020102020204" pitchFamily="34" charset="0"/>
              </a:rPr>
              <a:t>LL.B.,F.C.A., F.C.S. </a:t>
            </a:r>
          </a:p>
          <a:p>
            <a:pPr algn="ctr">
              <a:spcBef>
                <a:spcPct val="20000"/>
              </a:spcBef>
            </a:pPr>
            <a:r>
              <a:rPr lang="en-US" altLang="en-US" sz="2000" dirty="0">
                <a:latin typeface="Arial Black" panose="020B0A04020102020204" pitchFamily="34" charset="0"/>
              </a:rPr>
              <a:t>NEW DELHI </a:t>
            </a:r>
          </a:p>
          <a:p>
            <a:pPr algn="ctr">
              <a:spcBef>
                <a:spcPct val="20000"/>
              </a:spcBef>
            </a:pPr>
            <a:r>
              <a:rPr lang="en-US" altLang="en-US" dirty="0">
                <a:latin typeface="Arial Black" panose="020B0A04020102020204" pitchFamily="34" charset="0"/>
              </a:rPr>
              <a:t>Ph:  011- 22447420, 011-22461071,72,76</a:t>
            </a:r>
          </a:p>
          <a:p>
            <a:pPr algn="ctr">
              <a:spcBef>
                <a:spcPct val="20000"/>
              </a:spcBef>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jkmittalgst@gmail.com</a:t>
            </a:r>
          </a:p>
        </p:txBody>
      </p:sp>
    </p:spTree>
    <p:extLst>
      <p:ext uri="{BB962C8B-B14F-4D97-AF65-F5344CB8AC3E}">
        <p14:creationId xmlns:p14="http://schemas.microsoft.com/office/powerpoint/2010/main" val="230900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0178-A525-486B-99DB-14741914C88F}"/>
              </a:ext>
            </a:extLst>
          </p:cNvPr>
          <p:cNvSpPr>
            <a:spLocks noGrp="1"/>
          </p:cNvSpPr>
          <p:nvPr>
            <p:ph type="title"/>
          </p:nvPr>
        </p:nvSpPr>
        <p:spPr>
          <a:xfrm>
            <a:off x="1092820" y="585216"/>
            <a:ext cx="9651380" cy="953652"/>
          </a:xfrm>
        </p:spPr>
        <p:txBody>
          <a:bodyPr>
            <a:normAutofit/>
          </a:bodyPr>
          <a:lstStyle/>
          <a:p>
            <a:r>
              <a:rPr lang="en-US" dirty="0"/>
              <a:t>Search – Section 165 </a:t>
            </a:r>
            <a:r>
              <a:rPr lang="en-US" dirty="0" err="1"/>
              <a:t>Cr.p.c</a:t>
            </a:r>
            <a:r>
              <a:rPr lang="en-US" dirty="0"/>
              <a:t>. SHALL APPLY</a:t>
            </a:r>
          </a:p>
        </p:txBody>
      </p:sp>
      <p:sp>
        <p:nvSpPr>
          <p:cNvPr id="3" name="Content Placeholder 2">
            <a:extLst>
              <a:ext uri="{FF2B5EF4-FFF2-40B4-BE49-F238E27FC236}">
                <a16:creationId xmlns:a16="http://schemas.microsoft.com/office/drawing/2014/main" id="{01FAB1A1-CF3F-4FBC-BBF8-A7921C7891DD}"/>
              </a:ext>
            </a:extLst>
          </p:cNvPr>
          <p:cNvSpPr>
            <a:spLocks noGrp="1"/>
          </p:cNvSpPr>
          <p:nvPr>
            <p:ph idx="1"/>
          </p:nvPr>
        </p:nvSpPr>
        <p:spPr>
          <a:xfrm>
            <a:off x="970156" y="2084832"/>
            <a:ext cx="10943548" cy="4594264"/>
          </a:xfrm>
        </p:spPr>
        <p:txBody>
          <a:bodyPr>
            <a:normAutofit fontScale="70000" lnSpcReduction="20000"/>
          </a:bodyPr>
          <a:lstStyle/>
          <a:p>
            <a:pPr algn="just">
              <a:lnSpc>
                <a:spcPct val="150000"/>
              </a:lnSpc>
              <a:buFont typeface="Wingdings" panose="05000000000000000000" pitchFamily="2" charset="2"/>
              <a:buChar char="q"/>
            </a:pPr>
            <a:r>
              <a:rPr lang="en-US" sz="1800" dirty="0">
                <a:solidFill>
                  <a:srgbClr val="00B0F0"/>
                </a:solidFill>
                <a:effectLst/>
                <a:highlight>
                  <a:srgbClr val="FFFF00"/>
                </a:highlight>
                <a:latin typeface="Bookman Old Style" panose="02050604050505020204" pitchFamily="18" charset="0"/>
                <a:ea typeface="Times New Roman" panose="02020603050405020304" pitchFamily="18" charset="0"/>
                <a:cs typeface="Times New Roman" panose="02020603050405020304" pitchFamily="18" charset="0"/>
              </a:rPr>
              <a:t>State of U.P. v </a:t>
            </a:r>
            <a:r>
              <a:rPr lang="en-US" sz="1800" dirty="0" err="1">
                <a:solidFill>
                  <a:srgbClr val="00B0F0"/>
                </a:solidFill>
                <a:effectLst/>
                <a:highlight>
                  <a:srgbClr val="FFFF00"/>
                </a:highlight>
                <a:latin typeface="Bookman Old Style" panose="02050604050505020204" pitchFamily="18" charset="0"/>
                <a:ea typeface="Times New Roman" panose="02020603050405020304" pitchFamily="18" charset="0"/>
                <a:cs typeface="Times New Roman" panose="02020603050405020304" pitchFamily="18" charset="0"/>
              </a:rPr>
              <a:t>Lavkush</a:t>
            </a:r>
            <a:r>
              <a:rPr lang="en-US" sz="1800" dirty="0">
                <a:solidFill>
                  <a:srgbClr val="00B0F0"/>
                </a:solidFill>
                <a:effectLst/>
                <a:highlight>
                  <a:srgbClr val="FFFF00"/>
                </a:highlight>
                <a:latin typeface="Bookman Old Style" panose="02050604050505020204" pitchFamily="18" charset="0"/>
                <a:ea typeface="Times New Roman" panose="02020603050405020304" pitchFamily="18" charset="0"/>
                <a:cs typeface="Times New Roman" panose="02020603050405020304" pitchFamily="18" charset="0"/>
              </a:rPr>
              <a:t> Kumar and Others 1986 (26) E.L.T. 922 (All.), </a:t>
            </a:r>
            <a:r>
              <a:rPr lang="en-US" sz="1800" b="1" dirty="0">
                <a:effectLst/>
                <a:latin typeface="Bookman Old Style" panose="02050604050505020204" pitchFamily="18" charset="0"/>
                <a:ea typeface="Times New Roman" panose="02020603050405020304" pitchFamily="18" charset="0"/>
                <a:cs typeface="Times New Roman" panose="02020603050405020304" pitchFamily="18" charset="0"/>
              </a:rPr>
              <a:t>[para 16] </a:t>
            </a: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Section 165 </a:t>
            </a:r>
            <a:r>
              <a:rPr lang="en-US" sz="1800" dirty="0" err="1">
                <a:effectLst/>
                <a:latin typeface="Bookman Old Style" panose="02050604050505020204" pitchFamily="18" charset="0"/>
                <a:ea typeface="Times New Roman" panose="02020603050405020304" pitchFamily="18" charset="0"/>
                <a:cs typeface="Times New Roman" panose="02020603050405020304" pitchFamily="18" charset="0"/>
              </a:rPr>
              <a:t>Cr.P.C</a:t>
            </a: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 are mandatory to be followed for search, non-compliance renders his action of carrying out search illegal</a:t>
            </a:r>
          </a:p>
          <a:p>
            <a:pPr algn="just">
              <a:lnSpc>
                <a:spcPct val="150000"/>
              </a:lnSpc>
              <a:buFont typeface="Wingdings" panose="05000000000000000000" pitchFamily="2" charset="2"/>
              <a:buChar char="q"/>
            </a:pPr>
            <a:r>
              <a:rPr lang="en-US" b="1" i="0" u="none" strike="noStrike" dirty="0">
                <a:solidFill>
                  <a:srgbClr val="0000FF"/>
                </a:solidFill>
                <a:effectLst/>
                <a:latin typeface="Open Sans" panose="020B0606030504020204" pitchFamily="34" charset="0"/>
                <a:hlinkClick r:id="rId2"/>
              </a:rPr>
              <a:t>165. Search by police officer</a:t>
            </a:r>
            <a:r>
              <a:rPr lang="en-US" b="0" i="0" dirty="0">
                <a:solidFill>
                  <a:srgbClr val="000000"/>
                </a:solidFill>
                <a:effectLst/>
                <a:latin typeface="Open Sans" panose="020B0606030504020204" pitchFamily="34" charset="0"/>
              </a:rPr>
              <a:t>.—(1) Whenever an officer in charge of a police station or a police officer making an investigation has reasonable grounds for believing that anything necessary for the purposes of an investigation into any offence which he is </a:t>
            </a:r>
            <a:r>
              <a:rPr lang="en-US" b="0" i="0" dirty="0" err="1">
                <a:solidFill>
                  <a:srgbClr val="000000"/>
                </a:solidFill>
                <a:effectLst/>
                <a:latin typeface="Open Sans" panose="020B0606030504020204" pitchFamily="34" charset="0"/>
              </a:rPr>
              <a:t>authorised</a:t>
            </a:r>
            <a:r>
              <a:rPr lang="en-US" b="0" i="0" dirty="0">
                <a:solidFill>
                  <a:srgbClr val="000000"/>
                </a:solidFill>
                <a:effectLst/>
                <a:latin typeface="Open Sans" panose="020B0606030504020204" pitchFamily="34" charset="0"/>
              </a:rPr>
              <a:t> to investigate may be found in any place within the limits of the police station of which he is in charge, or to which he is attached, and that such thing cannot in his opinion be otherwise obtained without undue delay, such officer may, </a:t>
            </a:r>
            <a:r>
              <a:rPr lang="en-US" b="0" i="0" dirty="0">
                <a:solidFill>
                  <a:srgbClr val="FF0000"/>
                </a:solidFill>
                <a:effectLst/>
                <a:latin typeface="Open Sans" panose="020B0606030504020204" pitchFamily="34" charset="0"/>
              </a:rPr>
              <a:t>after recording in writing the grounds of his belief and specifying in such writing, so far as possible, the thing for which search is to be made</a:t>
            </a:r>
            <a:r>
              <a:rPr lang="en-US" b="0" i="0" dirty="0">
                <a:solidFill>
                  <a:srgbClr val="000000"/>
                </a:solidFill>
                <a:effectLst/>
                <a:latin typeface="Open Sans" panose="020B0606030504020204" pitchFamily="34" charset="0"/>
              </a:rPr>
              <a:t>, search, or cause search to be made, for such thing in any place within the limits of such station.</a:t>
            </a:r>
          </a:p>
          <a:p>
            <a:pPr algn="just">
              <a:lnSpc>
                <a:spcPct val="150000"/>
              </a:lnSpc>
              <a:buFont typeface="Wingdings" panose="05000000000000000000" pitchFamily="2" charset="2"/>
              <a:buChar char="q"/>
            </a:pPr>
            <a:r>
              <a:rPr lang="en-US" b="0" i="0" dirty="0">
                <a:solidFill>
                  <a:srgbClr val="000000"/>
                </a:solidFill>
                <a:effectLst/>
                <a:latin typeface="Open Sans" panose="020B0606030504020204" pitchFamily="34" charset="0"/>
              </a:rPr>
              <a:t>(5) Copies of any record made under sub-section (1) or sub-section (3) shall forthwith be sent to the nearest Magistrate empowered to take cognizance of the offence, and the owner or occupier of the place searched shall, on application, be furnished, free of cost, with a copy of the same by the Magistrate. </a:t>
            </a:r>
            <a:r>
              <a:rPr lang="en-US" b="0" i="0" dirty="0">
                <a:solidFill>
                  <a:srgbClr val="000000"/>
                </a:solidFill>
                <a:effectLst/>
                <a:highlight>
                  <a:srgbClr val="FFFF00"/>
                </a:highlight>
                <a:latin typeface="Open Sans" panose="020B0606030504020204" pitchFamily="34" charset="0"/>
              </a:rPr>
              <a:t>[As per section 67(10) CGST Act, 2017, in section 165(5), the word “Magistrate” shall be substituted with the word “commissioner”]. </a:t>
            </a:r>
            <a:endParaRPr lang="en-US" dirty="0">
              <a:highlight>
                <a:srgbClr val="FFFF00"/>
              </a:highlight>
            </a:endParaRPr>
          </a:p>
        </p:txBody>
      </p:sp>
    </p:spTree>
    <p:extLst>
      <p:ext uri="{BB962C8B-B14F-4D97-AF65-F5344CB8AC3E}">
        <p14:creationId xmlns:p14="http://schemas.microsoft.com/office/powerpoint/2010/main" val="381947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Release of documents seized- can taxpayers approached to court? Yes.</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a:bodyPr>
          <a:lstStyle/>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rPr>
              <a:t>In </a:t>
            </a:r>
            <a:r>
              <a:rPr lang="en-US" sz="1800" b="1" i="1" dirty="0">
                <a:solidFill>
                  <a:srgbClr val="000000"/>
                </a:solidFill>
                <a:effectLst/>
                <a:highlight>
                  <a:srgbClr val="FFFF00"/>
                </a:highlight>
                <a:latin typeface="Times New Roman" panose="02020603050405020304" pitchFamily="18" charset="0"/>
                <a:ea typeface="Times New Roman" panose="02020603050405020304" pitchFamily="18" charset="0"/>
              </a:rPr>
              <a:t>ITO v. Seth Bros.</a:t>
            </a:r>
            <a:r>
              <a:rPr lang="en-US" sz="1800" b="1" dirty="0">
                <a:solidFill>
                  <a:srgbClr val="000000"/>
                </a:solidFill>
                <a:effectLst/>
                <a:highlight>
                  <a:srgbClr val="FFFF00"/>
                </a:highlight>
                <a:latin typeface="Times New Roman" panose="02020603050405020304" pitchFamily="18" charset="0"/>
                <a:ea typeface="Times New Roman" panose="02020603050405020304" pitchFamily="18" charset="0"/>
              </a:rPr>
              <a:t>, (1969) 2 SCC 324</a:t>
            </a:r>
            <a:r>
              <a:rPr lang="en-US" sz="1800" b="1" dirty="0">
                <a:solidFill>
                  <a:srgbClr val="000000"/>
                </a:solidFill>
                <a:effectLst/>
                <a:latin typeface="Times New Roman" panose="02020603050405020304" pitchFamily="18" charset="0"/>
                <a:ea typeface="Times New Roman" panose="02020603050405020304" pitchFamily="18" charset="0"/>
              </a:rPr>
              <a:t> (para 10)</a:t>
            </a:r>
            <a:r>
              <a:rPr lang="en-US" sz="1800" dirty="0">
                <a:solidFill>
                  <a:srgbClr val="000000"/>
                </a:solidFill>
                <a:effectLst/>
                <a:latin typeface="Times New Roman" panose="02020603050405020304" pitchFamily="18" charset="0"/>
                <a:ea typeface="Times New Roman" panose="02020603050405020304" pitchFamily="18" charset="0"/>
              </a:rPr>
              <a:t>, the Supreme Court has observed that </a:t>
            </a:r>
          </a:p>
          <a:p>
            <a:pPr algn="just">
              <a:lnSpc>
                <a:spcPct val="107000"/>
              </a:lnSpc>
              <a:spcAft>
                <a:spcPts val="800"/>
              </a:spcAft>
            </a:pPr>
            <a:endParaRPr lang="en-US" sz="1800" dirty="0">
              <a:solidFill>
                <a:srgbClr val="000000"/>
              </a:solidFill>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rPr>
              <a:t>“10…..The aggrieved party may undoubtedly move a competent Court for an order releasing the documents seized. In such a proceeding the Officer who has made the search will be called upon to prove how the documents seized are likely to be useful for or relevant to a proceeding under the Act. If he is unable to do so, the Court may order that those documents be released.” </a:t>
            </a:r>
            <a:endParaRPr lang="en-IN"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981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Search is invasion of privacy </a:t>
            </a:r>
            <a:endParaRPr lang="en-IN" sz="4000" b="1" dirty="0"/>
          </a:p>
        </p:txBody>
      </p:sp>
      <p:sp>
        <p:nvSpPr>
          <p:cNvPr id="3" name="Content Placeholder 2"/>
          <p:cNvSpPr>
            <a:spLocks noGrp="1"/>
          </p:cNvSpPr>
          <p:nvPr>
            <p:ph idx="1"/>
          </p:nvPr>
        </p:nvSpPr>
        <p:spPr/>
        <p:txBody>
          <a:bodyPr/>
          <a:lstStyle/>
          <a:p>
            <a:pPr algn="just"/>
            <a:r>
              <a:rPr lang="en-US" dirty="0"/>
              <a:t>In the case </a:t>
            </a:r>
            <a:r>
              <a:rPr lang="en-US" b="1" dirty="0" err="1"/>
              <a:t>Mapsa</a:t>
            </a:r>
            <a:r>
              <a:rPr lang="en-US" b="1" dirty="0"/>
              <a:t> Tapes Pvt. Ltd. v Union of India 2006 (201) E.L.T. 7 (P&amp;H.)</a:t>
            </a:r>
            <a:r>
              <a:rPr lang="en-US" dirty="0"/>
              <a:t> it was observed that the power of search and seizure affects not only the right of possession and enjoyment of property but also the privacy of a citizen. The said decision of the High Court is affirmed by the Supreme Court by Order dated 15.02.2008 – Union of India v </a:t>
            </a:r>
            <a:r>
              <a:rPr lang="en-US" dirty="0" err="1"/>
              <a:t>Mapsa</a:t>
            </a:r>
            <a:r>
              <a:rPr lang="en-US" dirty="0"/>
              <a:t> Tapes Pvt. Ltd. – 2008 (225) ELT (SC). </a:t>
            </a:r>
            <a:r>
              <a:rPr lang="en-GB" b="1" dirty="0"/>
              <a:t>In Deepak </a:t>
            </a:r>
            <a:r>
              <a:rPr lang="en-GB" b="1" dirty="0" err="1"/>
              <a:t>Khandelwal</a:t>
            </a:r>
            <a:r>
              <a:rPr lang="en-GB" b="1" dirty="0"/>
              <a:t> v Commissioner of CGST (East) (2023) 9 </a:t>
            </a:r>
            <a:r>
              <a:rPr lang="en-GB" b="1" dirty="0" err="1"/>
              <a:t>Centax</a:t>
            </a:r>
            <a:r>
              <a:rPr lang="en-GB" b="1" dirty="0"/>
              <a:t> 244 (Del.)</a:t>
            </a:r>
            <a:r>
              <a:rPr lang="en-GB" dirty="0"/>
              <a:t>, it is held that “47…..It is necessary to bear in mind that power of search and seizure is a drastic power; it is invasive of the rights of a taxpayer and his private space. Conferring of unguided or unbridled power of this nature would fall foul of the constitutional guarantees. It necessarily follows that such power must be read as circumscribed by the guidelines that qualify the exercise of such power, and the intended purpose for which it has been granted….”</a:t>
            </a:r>
            <a:endParaRPr lang="en-IN" dirty="0"/>
          </a:p>
        </p:txBody>
      </p:sp>
    </p:spTree>
    <p:extLst>
      <p:ext uri="{BB962C8B-B14F-4D97-AF65-F5344CB8AC3E}">
        <p14:creationId xmlns:p14="http://schemas.microsoft.com/office/powerpoint/2010/main" val="31890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12942"/>
            <a:ext cx="9720072" cy="1871890"/>
          </a:xfrm>
        </p:spPr>
        <p:txBody>
          <a:bodyPr>
            <a:normAutofit fontScale="90000"/>
          </a:bodyPr>
          <a:lstStyle/>
          <a:p>
            <a:pPr lvl="0"/>
            <a:r>
              <a:rPr lang="en-GB" b="1" dirty="0"/>
              <a:t>DGCEI Manual-2004 applies to search under GST:</a:t>
            </a:r>
            <a:r>
              <a:rPr lang="en-GB" dirty="0"/>
              <a:t> </a:t>
            </a:r>
            <a:br>
              <a:rPr lang="en-GB" dirty="0"/>
            </a:br>
            <a:endParaRPr lang="en-IN" dirty="0"/>
          </a:p>
        </p:txBody>
      </p:sp>
      <p:sp>
        <p:nvSpPr>
          <p:cNvPr id="3" name="Content Placeholder 2"/>
          <p:cNvSpPr>
            <a:spLocks noGrp="1"/>
          </p:cNvSpPr>
          <p:nvPr>
            <p:ph idx="1"/>
          </p:nvPr>
        </p:nvSpPr>
        <p:spPr/>
        <p:txBody>
          <a:bodyPr/>
          <a:lstStyle/>
          <a:p>
            <a:pPr lvl="0" algn="just"/>
            <a:endParaRPr lang="en-GB" dirty="0"/>
          </a:p>
          <a:p>
            <a:pPr lvl="0" algn="just"/>
            <a:r>
              <a:rPr lang="en-GB" dirty="0"/>
              <a:t>The Ministry of Finance in the aforesaid Instructions No. 01/2020-21. [GST-investigation], dated 02.02.2021 has also stated that “the instructions contained in the Central Excise Intelligence and Investigation Manual (2004), which hold good even in GST regime, are hereby, re-iterated for compliance by DGGI/ file formations.”</a:t>
            </a:r>
            <a:endParaRPr lang="en-IN" dirty="0"/>
          </a:p>
          <a:p>
            <a:endParaRPr lang="en-IN" dirty="0"/>
          </a:p>
        </p:txBody>
      </p:sp>
    </p:spTree>
    <p:extLst>
      <p:ext uri="{BB962C8B-B14F-4D97-AF65-F5344CB8AC3E}">
        <p14:creationId xmlns:p14="http://schemas.microsoft.com/office/powerpoint/2010/main" val="106313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GB" sz="3200" b="1" dirty="0"/>
              <a:t>Search under GST only can be authorised for limited purposes: </a:t>
            </a:r>
            <a:endParaRPr lang="en-IN" sz="3200" dirty="0"/>
          </a:p>
        </p:txBody>
      </p:sp>
      <p:sp>
        <p:nvSpPr>
          <p:cNvPr id="3" name="Content Placeholder 2"/>
          <p:cNvSpPr>
            <a:spLocks noGrp="1"/>
          </p:cNvSpPr>
          <p:nvPr>
            <p:ph idx="1"/>
          </p:nvPr>
        </p:nvSpPr>
        <p:spPr/>
        <p:txBody>
          <a:bodyPr/>
          <a:lstStyle/>
          <a:p>
            <a:pPr lvl="0" algn="just"/>
            <a:r>
              <a:rPr lang="en-GB" dirty="0"/>
              <a:t>For alleged tax evasion – power is of inspection and not of search </a:t>
            </a:r>
          </a:p>
          <a:p>
            <a:pPr lvl="0" algn="just"/>
            <a:endParaRPr lang="en-GB" dirty="0"/>
          </a:p>
          <a:p>
            <a:pPr lvl="0" algn="just"/>
            <a:r>
              <a:rPr lang="en-GB" dirty="0"/>
              <a:t>In </a:t>
            </a:r>
            <a:r>
              <a:rPr lang="en-GB" b="1" dirty="0"/>
              <a:t>Deepak </a:t>
            </a:r>
            <a:r>
              <a:rPr lang="en-GB" b="1" dirty="0" err="1"/>
              <a:t>Khandelwal</a:t>
            </a:r>
            <a:r>
              <a:rPr lang="en-GB" b="1" dirty="0"/>
              <a:t> v Commissioner of CGST (East) (2023) 9 </a:t>
            </a:r>
            <a:r>
              <a:rPr lang="en-GB" b="1" dirty="0" err="1"/>
              <a:t>Centax</a:t>
            </a:r>
            <a:r>
              <a:rPr lang="en-GB" b="1" dirty="0"/>
              <a:t> 244 (Del.)</a:t>
            </a:r>
            <a:r>
              <a:rPr lang="en-GB" dirty="0"/>
              <a:t>, it is held that 16. It is apparent from the above, the power of inspection under Sub-section (1) of Section 67 of the Act is conferred to unearth any evasion of tax or any attempt to evade tax. Sub-section (1) of Section 67 of the Act is not a provision for recovery of tax or for securing the same.” Thus, to find out evasion, power is given under section 67(1), which only limited to inspection and not to search and seizure. </a:t>
            </a:r>
            <a:endParaRPr lang="en-IN" dirty="0"/>
          </a:p>
          <a:p>
            <a:pPr algn="just"/>
            <a:endParaRPr lang="en-IN" dirty="0"/>
          </a:p>
        </p:txBody>
      </p:sp>
    </p:spTree>
    <p:extLst>
      <p:ext uri="{BB962C8B-B14F-4D97-AF65-F5344CB8AC3E}">
        <p14:creationId xmlns:p14="http://schemas.microsoft.com/office/powerpoint/2010/main" val="222033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Can officer carry our search merely on the communication received from other officer, without his own independent opinion</a:t>
            </a:r>
            <a:r>
              <a:rPr lang="en-IN" sz="1800" b="1" dirty="0">
                <a:solidFill>
                  <a:srgbClr val="00B0F0"/>
                </a:solidFill>
                <a:latin typeface="Arial" panose="020B0604020202020204" pitchFamily="34" charset="0"/>
                <a:ea typeface="Calibri" panose="020F0502020204030204" pitchFamily="34" charset="0"/>
              </a:rPr>
              <a:t> -no</a:t>
            </a:r>
            <a:r>
              <a:rPr lang="en-IN" sz="1800" b="1" dirty="0">
                <a:solidFill>
                  <a:srgbClr val="00B0F0"/>
                </a:solidFill>
                <a:effectLst/>
                <a:latin typeface="Arial" panose="020B0604020202020204" pitchFamily="34" charset="0"/>
                <a:ea typeface="Calibri" panose="020F0502020204030204" pitchFamily="34" charset="0"/>
              </a:rPr>
              <a:t>.</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a:bodyPr>
          <a:lstStyle/>
          <a:p>
            <a:pPr algn="just">
              <a:lnSpc>
                <a:spcPct val="107000"/>
              </a:lnSpc>
              <a:spcAft>
                <a:spcPts val="800"/>
              </a:spcAft>
            </a:pPr>
            <a:r>
              <a:rPr lang="en-US" sz="1800" dirty="0">
                <a:effectLst/>
                <a:latin typeface="Bookman Old Style" panose="02050604050505020204" pitchFamily="18" charset="0"/>
                <a:ea typeface="Times New Roman" panose="02020603050405020304" pitchFamily="18" charset="0"/>
                <a:cs typeface="Mangal" panose="02040503050203030202" pitchFamily="18" charset="0"/>
              </a:rPr>
              <a:t>In the matter of R.J. Trading Co. V Commissioner of CGST, Delhi North reported in 2021 (55) G.S.T.L. 277 (Del.), </a:t>
            </a:r>
          </a:p>
          <a:p>
            <a:pPr algn="just">
              <a:lnSpc>
                <a:spcPct val="107000"/>
              </a:lnSpc>
              <a:spcAft>
                <a:spcPts val="800"/>
              </a:spcAft>
            </a:pPr>
            <a:endParaRPr lang="en-US" sz="18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07000"/>
              </a:lnSpc>
              <a:spcAft>
                <a:spcPts val="800"/>
              </a:spcAft>
            </a:pPr>
            <a:r>
              <a:rPr lang="en-US" sz="1800" dirty="0">
                <a:effectLst/>
                <a:latin typeface="Bookman Old Style" panose="02050604050505020204" pitchFamily="18" charset="0"/>
                <a:ea typeface="Times New Roman" panose="02020603050405020304" pitchFamily="18" charset="0"/>
                <a:cs typeface="Mangal" panose="02040503050203030202" pitchFamily="18" charset="0"/>
              </a:rPr>
              <a:t>the search and seizure conducted by CGST Delhi North Commissionerate was declared unlawful by observing that </a:t>
            </a:r>
            <a:r>
              <a:rPr lang="en-US" sz="1800" b="1" dirty="0">
                <a:effectLst/>
                <a:latin typeface="Bookman Old Style" panose="02050604050505020204" pitchFamily="18" charset="0"/>
                <a:ea typeface="Times New Roman" panose="02020603050405020304" pitchFamily="18" charset="0"/>
                <a:cs typeface="Mangal" panose="02040503050203030202" pitchFamily="18" charset="0"/>
              </a:rPr>
              <a:t>“12</a:t>
            </a:r>
            <a:r>
              <a:rPr lang="en-US" sz="1800" dirty="0">
                <a:effectLst/>
                <a:latin typeface="Bookman Old Style" panose="02050604050505020204" pitchFamily="18" charset="0"/>
                <a:ea typeface="Times New Roman" panose="02020603050405020304" pitchFamily="18" charset="0"/>
                <a:cs typeface="Mangal" panose="02040503050203030202" pitchFamily="18" charset="0"/>
              </a:rPr>
              <a:t>….The request of Joint Commissioner (AE), Gautam </a:t>
            </a:r>
            <a:r>
              <a:rPr lang="en-US" sz="1800" dirty="0" err="1">
                <a:effectLst/>
                <a:latin typeface="Bookman Old Style" panose="02050604050505020204" pitchFamily="18" charset="0"/>
                <a:ea typeface="Times New Roman" panose="02020603050405020304" pitchFamily="18" charset="0"/>
                <a:cs typeface="Mangal" panose="02040503050203030202" pitchFamily="18" charset="0"/>
              </a:rPr>
              <a:t>Budh</a:t>
            </a:r>
            <a:r>
              <a:rPr lang="en-US" sz="1800" dirty="0">
                <a:effectLst/>
                <a:latin typeface="Bookman Old Style" panose="02050604050505020204" pitchFamily="18" charset="0"/>
                <a:ea typeface="Times New Roman" panose="02020603050405020304" pitchFamily="18" charset="0"/>
                <a:cs typeface="Mangal" panose="02040503050203030202" pitchFamily="18" charset="0"/>
              </a:rPr>
              <a:t> Nagar conveyed through the communication dated 5-3-2021, was only to ascertain as to whether RJT, which was the L2 supplier of M/s. </a:t>
            </a:r>
            <a:r>
              <a:rPr lang="en-US" sz="1800" dirty="0" err="1">
                <a:effectLst/>
                <a:latin typeface="Bookman Old Style" panose="02050604050505020204" pitchFamily="18" charset="0"/>
                <a:ea typeface="Times New Roman" panose="02020603050405020304" pitchFamily="18" charset="0"/>
                <a:cs typeface="Mangal" panose="02040503050203030202" pitchFamily="18" charset="0"/>
              </a:rPr>
              <a:t>Mridul</a:t>
            </a:r>
            <a:r>
              <a:rPr lang="en-US" sz="1800" dirty="0">
                <a:effectLst/>
                <a:latin typeface="Bookman Old Style" panose="02050604050505020204" pitchFamily="18" charset="0"/>
                <a:ea typeface="Times New Roman" panose="02020603050405020304" pitchFamily="18" charset="0"/>
                <a:cs typeface="Mangal" panose="02040503050203030202" pitchFamily="18" charset="0"/>
              </a:rPr>
              <a:t> Tobie Inc., was in existence. There was no independent application of mind by the Additional Commissioner, CGST Delhi North Commissionerate” to carry out search and seizure.</a:t>
            </a:r>
            <a:r>
              <a:rPr lang="en-IN" sz="1400" dirty="0">
                <a:effectLst/>
              </a:rPr>
              <a:t> </a:t>
            </a:r>
            <a:endParaRPr lang="en-IN"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375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Whether CASH CAN BE SEIZUED DURING SEARCH? No.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a:bodyPr>
          <a:lstStyle/>
          <a:p>
            <a:pPr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Section 67(</a:t>
            </a:r>
            <a:r>
              <a:rPr lang="en-IN" sz="1800" dirty="0">
                <a:effectLst/>
                <a:latin typeface="Calibri" panose="020F0502020204030204" pitchFamily="34" charset="0"/>
                <a:ea typeface="Calibri" panose="020F0502020204030204" pitchFamily="34" charset="0"/>
                <a:cs typeface="Times-Italic"/>
              </a:rPr>
              <a:t>2</a:t>
            </a:r>
            <a:r>
              <a:rPr lang="en-IN" sz="1800" dirty="0">
                <a:effectLst/>
                <a:latin typeface="Calibri" panose="020F0502020204030204" pitchFamily="34" charset="0"/>
                <a:ea typeface="Calibri" panose="020F0502020204030204" pitchFamily="34" charset="0"/>
                <a:cs typeface="Times New Roman" panose="02020603050405020304" pitchFamily="18" charset="0"/>
              </a:rPr>
              <a:t>) Where the proper officer, not below the rank of Joint Commissioner, either pursuant to an inspection carried out under sub-section (</a:t>
            </a:r>
            <a:r>
              <a:rPr lang="en-IN" sz="1800" dirty="0">
                <a:effectLst/>
                <a:latin typeface="Calibri" panose="020F0502020204030204" pitchFamily="34" charset="0"/>
                <a:ea typeface="Calibri" panose="020F0502020204030204" pitchFamily="34" charset="0"/>
                <a:cs typeface="Times-Italic"/>
              </a:rPr>
              <a:t>1</a:t>
            </a:r>
            <a:r>
              <a:rPr lang="en-IN" sz="1800" dirty="0">
                <a:effectLst/>
                <a:latin typeface="Calibri" panose="020F0502020204030204" pitchFamily="34" charset="0"/>
                <a:ea typeface="Calibri" panose="020F0502020204030204" pitchFamily="34" charset="0"/>
                <a:cs typeface="Times New Roman" panose="02020603050405020304" pitchFamily="18" charset="0"/>
              </a:rPr>
              <a:t>) or otherwise, has reasons to believe that </a:t>
            </a:r>
            <a:r>
              <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any goods </a:t>
            </a:r>
            <a:r>
              <a:rPr lang="en-IN" sz="1800" dirty="0">
                <a:effectLst/>
                <a:latin typeface="Calibri" panose="020F0502020204030204" pitchFamily="34" charset="0"/>
                <a:ea typeface="Calibri" panose="020F0502020204030204" pitchFamily="34" charset="0"/>
                <a:cs typeface="Times New Roman" panose="02020603050405020304" pitchFamily="18" charset="0"/>
              </a:rPr>
              <a:t>liable to confiscation </a:t>
            </a:r>
            <a:r>
              <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 any documents </a:t>
            </a:r>
            <a:r>
              <a:rPr lang="en-IN" sz="1800" dirty="0">
                <a:effectLst/>
                <a:latin typeface="Calibri" panose="020F0502020204030204" pitchFamily="34" charset="0"/>
                <a:ea typeface="Calibri" panose="020F0502020204030204" pitchFamily="34" charset="0"/>
                <a:cs typeface="Times New Roman" panose="02020603050405020304" pitchFamily="18" charset="0"/>
              </a:rPr>
              <a:t>or </a:t>
            </a:r>
            <a:r>
              <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books or things</a:t>
            </a:r>
            <a:r>
              <a:rPr lang="en-IN" sz="1800" dirty="0">
                <a:effectLst/>
                <a:latin typeface="Calibri" panose="020F0502020204030204" pitchFamily="34" charset="0"/>
                <a:ea typeface="Calibri" panose="020F0502020204030204" pitchFamily="34" charset="0"/>
                <a:cs typeface="Times New Roman" panose="02020603050405020304" pitchFamily="18" charset="0"/>
              </a:rPr>
              <a:t>, which in his opinion shall be useful for or </a:t>
            </a:r>
            <a:r>
              <a:rPr lang="en-IN"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relevant to any proceedings under this Act</a:t>
            </a:r>
            <a:r>
              <a:rPr lang="en-IN" sz="1800" dirty="0">
                <a:effectLst/>
                <a:latin typeface="Calibri" panose="020F0502020204030204" pitchFamily="34" charset="0"/>
                <a:ea typeface="Calibri" panose="020F0502020204030204" pitchFamily="34" charset="0"/>
                <a:cs typeface="Times New Roman" panose="02020603050405020304" pitchFamily="18" charset="0"/>
              </a:rPr>
              <a:t>, are secreted in any place, he may authorise in writing any other officer of central tax to search and seize or may himself search and seize such goods, documents or books or things;</a:t>
            </a:r>
          </a:p>
          <a:p>
            <a:pPr algn="just">
              <a:lnSpc>
                <a:spcPct val="107000"/>
              </a:lnSpc>
              <a:spcAft>
                <a:spcPts val="800"/>
              </a:spcAft>
            </a:pPr>
            <a:r>
              <a:rPr lang="en-US" sz="1800" dirty="0">
                <a:solidFill>
                  <a:srgbClr val="FF0000"/>
                </a:solidFill>
                <a:effectLst/>
                <a:latin typeface="Times New Roman" panose="02020603050405020304" pitchFamily="18" charset="0"/>
                <a:ea typeface="Times New Roman" panose="02020603050405020304" pitchFamily="18" charset="0"/>
              </a:rPr>
              <a:t>Second proviso to section 67(2):   </a:t>
            </a:r>
            <a:r>
              <a:rPr lang="en-US" sz="1800" dirty="0">
                <a:solidFill>
                  <a:srgbClr val="000000"/>
                </a:solidFill>
                <a:effectLst/>
                <a:latin typeface="Times New Roman" panose="02020603050405020304" pitchFamily="18" charset="0"/>
                <a:ea typeface="Times New Roman" panose="02020603050405020304" pitchFamily="18" charset="0"/>
              </a:rPr>
              <a:t>“Provided further that the documents or books or things so seized shall be retained by such officer only for so long as may be necessary for their examination and for any inquiry or proceedings under this Act.”</a:t>
            </a:r>
          </a:p>
          <a:p>
            <a:pPr algn="just">
              <a:lnSpc>
                <a:spcPct val="107000"/>
              </a:lnSpc>
              <a:spcAft>
                <a:spcPts val="800"/>
              </a:spcAft>
            </a:pP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Section 2(52)</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“goods”</a:t>
            </a:r>
            <a:r>
              <a:rPr lang="en-US" sz="1800" dirty="0">
                <a:solidFill>
                  <a:srgbClr val="000000"/>
                </a:solidFill>
                <a:effectLst/>
                <a:latin typeface="Times New Roman" panose="02020603050405020304" pitchFamily="18" charset="0"/>
                <a:ea typeface="Times New Roman" panose="02020603050405020304" pitchFamily="18" charset="0"/>
              </a:rPr>
              <a:t> means every kind of movable property other than money and securities but includes actionable claim, growing crops, grass and things attached to or forming part of the land which are agreed to be severed before supply or under a contract of supply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en-IN"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751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Whether CASH CAN BE SEIZUED DURING SEARCH? No.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fontScale="92500" lnSpcReduction="20000"/>
          </a:bodyPr>
          <a:lstStyle/>
          <a:p>
            <a:pPr marL="0" indent="0" algn="l">
              <a:buNone/>
            </a:pPr>
            <a:r>
              <a:rPr lang="en-US" sz="1800" b="0" i="0" u="none" strike="noStrike" baseline="0" dirty="0">
                <a:solidFill>
                  <a:srgbClr val="000000"/>
                </a:solidFill>
                <a:latin typeface="Times New Roman" panose="02020603050405020304" pitchFamily="18" charset="0"/>
              </a:rPr>
              <a:t> M/S </a:t>
            </a:r>
            <a:r>
              <a:rPr lang="en-US" sz="1800" b="0" i="0" u="none" strike="noStrike" baseline="0" dirty="0">
                <a:solidFill>
                  <a:srgbClr val="00B0F0"/>
                </a:solidFill>
                <a:latin typeface="Times New Roman" panose="02020603050405020304" pitchFamily="18" charset="0"/>
              </a:rPr>
              <a:t>Vijay </a:t>
            </a:r>
            <a:r>
              <a:rPr lang="en-US" sz="1800" b="0" i="0" u="none" strike="noStrike" baseline="0" dirty="0" err="1">
                <a:solidFill>
                  <a:srgbClr val="00B0F0"/>
                </a:solidFill>
                <a:latin typeface="Times New Roman" panose="02020603050405020304" pitchFamily="18" charset="0"/>
              </a:rPr>
              <a:t>Steelcon</a:t>
            </a:r>
            <a:r>
              <a:rPr lang="en-US" sz="1800" b="0" i="0" u="none" strike="noStrike" baseline="0" dirty="0">
                <a:solidFill>
                  <a:srgbClr val="00B0F0"/>
                </a:solidFill>
                <a:latin typeface="Times New Roman" panose="02020603050405020304" pitchFamily="18" charset="0"/>
              </a:rPr>
              <a:t> Private Limited v Pr. Comm</a:t>
            </a:r>
            <a:r>
              <a:rPr lang="en-US" sz="1800" b="0" i="0" u="none" strike="noStrike" baseline="0" dirty="0">
                <a:solidFill>
                  <a:srgbClr val="000000"/>
                </a:solidFill>
                <a:latin typeface="Times New Roman" panose="02020603050405020304" pitchFamily="18" charset="0"/>
              </a:rPr>
              <a:t>. CGST East in </a:t>
            </a:r>
            <a:r>
              <a:rPr lang="en-IN" sz="1800" b="1" i="0" u="none" strike="noStrike" baseline="0" dirty="0">
                <a:solidFill>
                  <a:srgbClr val="000000"/>
                </a:solidFill>
                <a:latin typeface="Times New Roman" panose="02020603050405020304" pitchFamily="18" charset="0"/>
              </a:rPr>
              <a:t>W.P.(C) 13034/2021  Order dated 18.11.2021</a:t>
            </a:r>
            <a:endParaRPr lang="en-US" sz="1800" b="0" i="0" u="none" strike="noStrike" baseline="0" dirty="0">
              <a:solidFill>
                <a:srgbClr val="000000"/>
              </a:solidFill>
              <a:latin typeface="Times New Roman" panose="02020603050405020304" pitchFamily="18" charset="0"/>
            </a:endParaRPr>
          </a:p>
          <a:p>
            <a:pPr algn="just">
              <a:lnSpc>
                <a:spcPct val="107000"/>
              </a:lnSpc>
              <a:spcAft>
                <a:spcPts val="800"/>
              </a:spcAft>
            </a:pPr>
            <a:r>
              <a:rPr lang="en-US" sz="1800" b="0" i="0" u="none" strike="noStrike" baseline="0" dirty="0">
                <a:solidFill>
                  <a:srgbClr val="000000"/>
                </a:solidFill>
                <a:latin typeface="Times New Roman" panose="02020603050405020304" pitchFamily="18" charset="0"/>
              </a:rPr>
              <a:t>“16….As far as the power to </a:t>
            </a:r>
            <a:r>
              <a:rPr lang="en-US" sz="1800" b="0" i="0" u="none" strike="noStrike" baseline="0" dirty="0">
                <a:solidFill>
                  <a:srgbClr val="000000"/>
                </a:solidFill>
                <a:highlight>
                  <a:srgbClr val="FFFF00"/>
                </a:highlight>
                <a:latin typeface="Times New Roman" panose="02020603050405020304" pitchFamily="18" charset="0"/>
              </a:rPr>
              <a:t>seize cash is concerned, the same need not be adjudicated </a:t>
            </a:r>
            <a:r>
              <a:rPr lang="en-US" sz="1800" b="0" i="0" u="none" strike="noStrike" baseline="0" dirty="0">
                <a:solidFill>
                  <a:srgbClr val="000000"/>
                </a:solidFill>
                <a:latin typeface="Times New Roman" panose="02020603050405020304" pitchFamily="18" charset="0"/>
              </a:rPr>
              <a:t>by us in the present petition for the reason that it is an admitted fact that on the basis of the representation/letter dated 24.03.2021 referred hereinabove, the cash amount so seized was released in </a:t>
            </a:r>
            <a:r>
              <a:rPr lang="en-US" sz="1800" b="0" i="0" u="none" strike="noStrike" baseline="0" dirty="0" err="1">
                <a:solidFill>
                  <a:srgbClr val="000000"/>
                </a:solidFill>
                <a:latin typeface="Times New Roman" panose="02020603050405020304" pitchFamily="18" charset="0"/>
              </a:rPr>
              <a:t>favour</a:t>
            </a:r>
            <a:r>
              <a:rPr lang="en-US" sz="1800" b="0" i="0" u="none" strike="noStrike" baseline="0" dirty="0">
                <a:solidFill>
                  <a:srgbClr val="000000"/>
                </a:solidFill>
                <a:latin typeface="Times New Roman" panose="02020603050405020304" pitchFamily="18" charset="0"/>
              </a:rPr>
              <a:t> of the petitioner. The said question, therefore, in the present petition is merely of an academic importance and is, therefore, left open to be adjudicated in an appropriate case.</a:t>
            </a:r>
            <a:r>
              <a:rPr lang="en-IN" sz="1800" b="1" i="0" u="none" strike="noStrike" baseline="0" dirty="0">
                <a:solidFill>
                  <a:srgbClr val="00B0F0"/>
                </a:solidFill>
                <a:latin typeface="Calibri" panose="020F0502020204030204" pitchFamily="34" charset="0"/>
                <a:cs typeface="Times New Roman" panose="02020603050405020304" pitchFamily="18" charset="0"/>
              </a:rPr>
              <a:t>”</a:t>
            </a:r>
          </a:p>
          <a:p>
            <a:pPr algn="just">
              <a:lnSpc>
                <a:spcPct val="107000"/>
              </a:lnSpc>
              <a:spcAft>
                <a:spcPts val="800"/>
              </a:spcAft>
            </a:pPr>
            <a:r>
              <a:rPr lang="en-GB" sz="1800" dirty="0">
                <a:effectLst/>
                <a:highlight>
                  <a:srgbClr val="FFFF00"/>
                </a:highlight>
                <a:latin typeface="Bookman Old Style" panose="02050604050505020204" pitchFamily="18" charset="0"/>
                <a:ea typeface="Times New Roman" panose="02020603050405020304" pitchFamily="18" charset="0"/>
                <a:cs typeface="Mangal" panose="02040503050203030202" pitchFamily="18" charset="0"/>
              </a:rPr>
              <a:t>Arvind Goyal CA v. Union of India, 2023 SCC </a:t>
            </a:r>
            <a:r>
              <a:rPr lang="en-GB" sz="1800" dirty="0" err="1">
                <a:effectLst/>
                <a:highlight>
                  <a:srgbClr val="FFFF00"/>
                </a:highlight>
                <a:latin typeface="Bookman Old Style" panose="02050604050505020204" pitchFamily="18" charset="0"/>
                <a:ea typeface="Times New Roman" panose="02020603050405020304" pitchFamily="18" charset="0"/>
                <a:cs typeface="Mangal" panose="02040503050203030202" pitchFamily="18" charset="0"/>
              </a:rPr>
              <a:t>OnLine</a:t>
            </a:r>
            <a:r>
              <a:rPr lang="en-GB" sz="1800" dirty="0">
                <a:effectLst/>
                <a:highlight>
                  <a:srgbClr val="FFFF00"/>
                </a:highlight>
                <a:latin typeface="Bookman Old Style" panose="02050604050505020204" pitchFamily="18" charset="0"/>
                <a:ea typeface="Times New Roman" panose="02020603050405020304" pitchFamily="18" charset="0"/>
                <a:cs typeface="Mangal" panose="02040503050203030202" pitchFamily="18" charset="0"/>
              </a:rPr>
              <a:t> Del 765 </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seeking refund along with interest on Rs. 1,22,87,000/- taken away illegally by the Respondents on 04.12.2020 during search at the Petitioner’s premises as well as seeking compensation for deprivation the Petitioner and his family members from his property (taking away Cash of Rs. 1,22,87,000/- as well as mobile phone and laptop) without authority of law in violation of Article 300A to the Constitution of India.</a:t>
            </a:r>
          </a:p>
          <a:p>
            <a:pPr algn="just">
              <a:lnSpc>
                <a:spcPct val="107000"/>
              </a:lnSpc>
              <a:spcAft>
                <a:spcPts val="800"/>
              </a:spcAft>
            </a:pPr>
            <a:r>
              <a:rPr lang="en-US" sz="1800" b="0" i="0" u="none" strike="noStrike" baseline="0" dirty="0">
                <a:solidFill>
                  <a:srgbClr val="000000"/>
                </a:solidFill>
                <a:latin typeface="Times New Roman" panose="02020603050405020304" pitchFamily="18" charset="0"/>
              </a:rPr>
              <a:t>Final order dated 19.01.2023- </a:t>
            </a:r>
            <a:r>
              <a:rPr lang="en-US" sz="1800" dirty="0">
                <a:effectLst/>
                <a:latin typeface="Times New Roman" panose="02020603050405020304" pitchFamily="18" charset="0"/>
                <a:ea typeface="Times New Roman" panose="02020603050405020304" pitchFamily="18" charset="0"/>
              </a:rPr>
              <a:t>Hon’ble Court directing refund of cash with accrued interest by holding that cash taken illegal and without authority of law. The High Court intend to take further action, directed to the concerned officers be present in the Courts. </a:t>
            </a: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9592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Whether CASH CAN BE SEIZUED DURING SEARCH? No.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fontScale="92500"/>
          </a:bodyPr>
          <a:lstStyle/>
          <a:p>
            <a:r>
              <a:rPr lang="en-US" sz="1800" b="0" i="0" u="none" strike="noStrike" baseline="0" dirty="0">
                <a:solidFill>
                  <a:srgbClr val="000000"/>
                </a:solidFill>
                <a:latin typeface="Times New Roman" panose="02020603050405020304" pitchFamily="18" charset="0"/>
              </a:rPr>
              <a:t> </a:t>
            </a:r>
            <a:r>
              <a:rPr lang="en-IN" sz="1800" dirty="0">
                <a:solidFill>
                  <a:srgbClr val="000000"/>
                </a:solidFill>
                <a:effectLst/>
                <a:latin typeface="Arial" panose="020B0604020202020204" pitchFamily="34" charset="0"/>
                <a:ea typeface="Calibri" panose="020F0502020204030204" pitchFamily="34" charset="0"/>
              </a:rPr>
              <a:t>In Writ Petition No.8204/2020 (</a:t>
            </a:r>
            <a:r>
              <a:rPr lang="en-IN" sz="1800" dirty="0">
                <a:solidFill>
                  <a:srgbClr val="000000"/>
                </a:solidFill>
                <a:effectLst/>
                <a:highlight>
                  <a:srgbClr val="FFFF00"/>
                </a:highlight>
                <a:latin typeface="Arial" panose="020B0604020202020204" pitchFamily="34" charset="0"/>
                <a:ea typeface="Calibri" panose="020F0502020204030204" pitchFamily="34" charset="0"/>
              </a:rPr>
              <a:t>Smt. Kanishka Matta Vs. Union of India and Others</a:t>
            </a:r>
            <a:r>
              <a:rPr lang="en-IN" sz="1800" dirty="0">
                <a:solidFill>
                  <a:srgbClr val="000000"/>
                </a:solidFill>
                <a:effectLst/>
                <a:latin typeface="Arial" panose="020B0604020202020204" pitchFamily="34" charset="0"/>
                <a:ea typeface="Calibri" panose="020F0502020204030204" pitchFamily="34" charset="0"/>
              </a:rPr>
              <a:t>) - </a:t>
            </a:r>
            <a:r>
              <a:rPr lang="en-IN" sz="1800" dirty="0">
                <a:solidFill>
                  <a:srgbClr val="000000"/>
                </a:solidFill>
                <a:effectLst/>
                <a:latin typeface="Times New Roman" panose="02020603050405020304" pitchFamily="18" charset="0"/>
                <a:ea typeface="Calibri" panose="020F0502020204030204" pitchFamily="34" charset="0"/>
              </a:rPr>
              <a:t>1 </a:t>
            </a:r>
            <a:r>
              <a:rPr lang="en-IN" sz="1800" dirty="0">
                <a:solidFill>
                  <a:srgbClr val="000000"/>
                </a:solidFill>
                <a:effectLst/>
                <a:latin typeface="Arial" panose="020B0604020202020204" pitchFamily="34" charset="0"/>
                <a:ea typeface="Calibri" panose="020F0502020204030204" pitchFamily="34" charset="0"/>
              </a:rPr>
              <a:t>- </a:t>
            </a:r>
          </a:p>
          <a:p>
            <a:pPr algn="just"/>
            <a:r>
              <a:rPr lang="en-IN" sz="1800" dirty="0">
                <a:solidFill>
                  <a:srgbClr val="000000"/>
                </a:solidFill>
                <a:effectLst/>
                <a:latin typeface="Arial" panose="020B0604020202020204" pitchFamily="34" charset="0"/>
                <a:ea typeface="Calibri" panose="020F0502020204030204" pitchFamily="34" charset="0"/>
              </a:rPr>
              <a:t> </a:t>
            </a:r>
            <a:r>
              <a:rPr lang="en-IN" sz="1800" b="1" u="sng" dirty="0">
                <a:solidFill>
                  <a:srgbClr val="000000"/>
                </a:solidFill>
                <a:effectLst/>
                <a:latin typeface="Arial" panose="020B0604020202020204" pitchFamily="34" charset="0"/>
                <a:ea typeface="Calibri" panose="020F0502020204030204" pitchFamily="34" charset="0"/>
              </a:rPr>
              <a:t>Indore, dated 26/08/2020 </a:t>
            </a:r>
            <a:r>
              <a:rPr lang="en-GB" sz="1600" b="1" dirty="0"/>
              <a:t>2020 (42) G.S.T.L. 52 (M.P.)</a:t>
            </a:r>
            <a:r>
              <a:rPr lang="en-IN" sz="1800" u="sng" dirty="0">
                <a:solidFill>
                  <a:srgbClr val="000000"/>
                </a:solidFill>
                <a:effectLst/>
                <a:latin typeface="Arial" panose="020B0604020202020204" pitchFamily="34" charset="0"/>
                <a:ea typeface="Calibri" panose="020F0502020204030204" pitchFamily="34" charset="0"/>
              </a:rPr>
              <a:t>, </a:t>
            </a:r>
            <a:r>
              <a:rPr lang="en-IN" sz="1800" dirty="0">
                <a:solidFill>
                  <a:srgbClr val="000000"/>
                </a:solidFill>
                <a:effectLst/>
                <a:latin typeface="Arial" panose="020B0604020202020204" pitchFamily="34" charset="0"/>
                <a:ea typeface="Calibri" panose="020F0502020204030204" pitchFamily="34" charset="0"/>
              </a:rPr>
              <a:t>the prayer is made to release the cash amounting to Rs.66,43,130/- seized from the petitioner </a:t>
            </a:r>
            <a:r>
              <a:rPr lang="en-IN" sz="1800" i="1" dirty="0">
                <a:solidFill>
                  <a:srgbClr val="000000"/>
                </a:solidFill>
                <a:effectLst/>
                <a:latin typeface="Arial" panose="020B0604020202020204" pitchFamily="34" charset="0"/>
                <a:ea typeface="Calibri" panose="020F0502020204030204" pitchFamily="34" charset="0"/>
              </a:rPr>
              <a:t>vide </a:t>
            </a:r>
            <a:r>
              <a:rPr lang="en-IN" sz="1800" i="1" dirty="0" err="1">
                <a:solidFill>
                  <a:srgbClr val="000000"/>
                </a:solidFill>
                <a:effectLst/>
                <a:latin typeface="Arial" panose="020B0604020202020204" pitchFamily="34" charset="0"/>
                <a:ea typeface="Calibri" panose="020F0502020204030204" pitchFamily="34" charset="0"/>
              </a:rPr>
              <a:t>Panchnama</a:t>
            </a:r>
            <a:r>
              <a:rPr lang="en-IN" sz="1800" i="1" dirty="0">
                <a:solidFill>
                  <a:srgbClr val="000000"/>
                </a:solidFill>
                <a:effectLst/>
                <a:latin typeface="Arial" panose="020B0604020202020204" pitchFamily="34" charset="0"/>
                <a:ea typeface="Calibri" panose="020F0502020204030204" pitchFamily="34" charset="0"/>
              </a:rPr>
              <a:t> </a:t>
            </a:r>
            <a:r>
              <a:rPr lang="en-IN" sz="1800" dirty="0">
                <a:solidFill>
                  <a:srgbClr val="000000"/>
                </a:solidFill>
                <a:effectLst/>
                <a:latin typeface="Arial" panose="020B0604020202020204" pitchFamily="34" charset="0"/>
                <a:ea typeface="Calibri" panose="020F0502020204030204" pitchFamily="34" charset="0"/>
              </a:rPr>
              <a:t>dated 30/05/2020 from the residential premises of the petitioner and her husband. The High Court in para 25 held that “the material available in the case diary and also keeping in view Section 67(2) of the CGST Act, 2017, this Court is of the opinion that the authorities have rightly seized the amount from the husband of the petitioner and unless and until the investigation is carried out and the matter is finally adjudicated, the question of releasing the amount does not arise.” </a:t>
            </a:r>
          </a:p>
          <a:p>
            <a:pPr algn="just"/>
            <a:r>
              <a:rPr lang="en-IN" sz="1800" b="1" dirty="0">
                <a:solidFill>
                  <a:srgbClr val="000000"/>
                </a:solidFill>
                <a:effectLst/>
                <a:latin typeface="Arial" panose="020B0604020202020204" pitchFamily="34" charset="0"/>
                <a:ea typeface="Calibri" panose="020F0502020204030204" pitchFamily="34" charset="0"/>
              </a:rPr>
              <a:t>The High Court in para 19 observed that </a:t>
            </a:r>
            <a:endParaRPr lang="en-IN" sz="1800" dirty="0">
              <a:solidFill>
                <a:srgbClr val="000000"/>
              </a:solidFill>
              <a:effectLst/>
              <a:latin typeface="Arial" panose="020B0604020202020204" pitchFamily="34" charset="0"/>
              <a:ea typeface="Calibri" panose="020F0502020204030204" pitchFamily="34" charset="0"/>
            </a:endParaRPr>
          </a:p>
          <a:p>
            <a:r>
              <a:rPr lang="en-IN" sz="1800" b="1" dirty="0">
                <a:solidFill>
                  <a:srgbClr val="000000"/>
                </a:solidFill>
                <a:effectLst/>
                <a:latin typeface="Arial" panose="020B0604020202020204" pitchFamily="34" charset="0"/>
                <a:ea typeface="Calibri" panose="020F0502020204030204" pitchFamily="34" charset="0"/>
              </a:rPr>
              <a:t>“19-</a:t>
            </a:r>
            <a:r>
              <a:rPr lang="en-IN" sz="1800" dirty="0">
                <a:solidFill>
                  <a:srgbClr val="000000"/>
                </a:solidFill>
                <a:effectLst/>
                <a:latin typeface="Arial" panose="020B0604020202020204" pitchFamily="34" charset="0"/>
                <a:ea typeface="Calibri" panose="020F0502020204030204" pitchFamily="34" charset="0"/>
              </a:rPr>
              <a:t>The word “things” appears in Section 67(2) of the CGST Act, 2017 is to be given wide meaning</a:t>
            </a:r>
          </a:p>
          <a:p>
            <a:pPr algn="just"/>
            <a:r>
              <a:rPr lang="en-US" sz="1800" dirty="0">
                <a:effectLst/>
                <a:latin typeface="Calibri" panose="020F0502020204030204" pitchFamily="34" charset="0"/>
                <a:ea typeface="Calibri" panose="020F0502020204030204" pitchFamily="34" charset="0"/>
                <a:cs typeface="Mangal" panose="02040503050203030202" pitchFamily="18" charset="0"/>
              </a:rPr>
              <a:t>the High Court in the aforesaid case has not considered the definition of “goods” under GST. </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As per section 2(52) of the said Act wherein the term “goods” has been defined as specifically excludes the money from the definition of goods. Therefore, as per section 67(2), officer can </a:t>
            </a:r>
            <a:r>
              <a:rPr lang="en-US" sz="1800" dirty="0">
                <a:effectLst/>
                <a:latin typeface="Bookman Old Style" panose="02050604050505020204" pitchFamily="18" charset="0"/>
                <a:ea typeface="Calibri" panose="020F0502020204030204" pitchFamily="34" charset="0"/>
                <a:cs typeface="Mangal" panose="02040503050203030202" pitchFamily="18" charset="0"/>
              </a:rPr>
              <a:t>seize ‘goods, documents or books or things’, hence once money is excluded from the ‘goods’, it would not be appropriate to ‘assume’ that ‘things’ will includes the cash.</a:t>
            </a:r>
            <a:r>
              <a:rPr lang="en-IN" sz="1800" dirty="0">
                <a:solidFill>
                  <a:srgbClr val="000000"/>
                </a:solidFill>
                <a:effectLst/>
                <a:latin typeface="Arial" panose="020B0604020202020204" pitchFamily="34" charset="0"/>
                <a:ea typeface="Calibri" panose="020F0502020204030204" pitchFamily="34" charset="0"/>
              </a:rPr>
              <a:t>..”</a:t>
            </a: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4925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Cash cannot be seized</a:t>
            </a:r>
            <a:endParaRPr lang="en-IN" dirty="0"/>
          </a:p>
        </p:txBody>
      </p:sp>
      <p:sp>
        <p:nvSpPr>
          <p:cNvPr id="3" name="Content Placeholder 2"/>
          <p:cNvSpPr>
            <a:spLocks noGrp="1"/>
          </p:cNvSpPr>
          <p:nvPr>
            <p:ph idx="1"/>
          </p:nvPr>
        </p:nvSpPr>
        <p:spPr/>
        <p:txBody>
          <a:bodyPr/>
          <a:lstStyle/>
          <a:p>
            <a:pPr algn="just"/>
            <a:r>
              <a:rPr lang="en-GB" b="1" dirty="0"/>
              <a:t>In Deepak </a:t>
            </a:r>
            <a:r>
              <a:rPr lang="en-GB" b="1" dirty="0" err="1"/>
              <a:t>Khandelwal</a:t>
            </a:r>
            <a:r>
              <a:rPr lang="en-GB" b="1" dirty="0"/>
              <a:t> v Commissioner of CGST (East) (2023) 9 </a:t>
            </a:r>
            <a:r>
              <a:rPr lang="en-GB" b="1" dirty="0" err="1"/>
              <a:t>Centax</a:t>
            </a:r>
            <a:r>
              <a:rPr lang="en-GB" b="1" dirty="0"/>
              <a:t> 244 (Del.) </a:t>
            </a:r>
            <a:r>
              <a:rPr lang="en-GB" dirty="0"/>
              <a:t>it is held that “56…Cash or other assets, which are not required in species in aid of any proceedings, but represent unaccounted wealth, cannot be seized under Section 67 of the Act.” </a:t>
            </a:r>
          </a:p>
          <a:p>
            <a:pPr algn="just"/>
            <a:endParaRPr lang="en-GB" dirty="0"/>
          </a:p>
          <a:p>
            <a:pPr algn="just"/>
            <a:r>
              <a:rPr lang="en-GB" dirty="0"/>
              <a:t>In this decision, the Delhi High Court </a:t>
            </a:r>
            <a:r>
              <a:rPr lang="en-GB" dirty="0" err="1"/>
              <a:t>disagee</a:t>
            </a:r>
            <a:r>
              <a:rPr lang="en-GB" dirty="0"/>
              <a:t> with the decision of Madhya Pradesh High Court in </a:t>
            </a:r>
            <a:r>
              <a:rPr lang="en-GB" b="1" dirty="0" err="1"/>
              <a:t>Kanishka</a:t>
            </a:r>
            <a:r>
              <a:rPr lang="en-GB" b="1" dirty="0"/>
              <a:t> </a:t>
            </a:r>
            <a:r>
              <a:rPr lang="en-GB" b="1" dirty="0" err="1"/>
              <a:t>Matta</a:t>
            </a:r>
            <a:r>
              <a:rPr lang="en-GB" b="1" dirty="0"/>
              <a:t> Vs. Union of India and Others 2020 (42) G.S.T.L. 52 (M.P.),</a:t>
            </a:r>
            <a:r>
              <a:rPr lang="en-GB" dirty="0"/>
              <a:t> in which it was held that cash can be seized by treating the same falls within the meaning of “things”.</a:t>
            </a:r>
            <a:endParaRPr lang="en-IN" dirty="0"/>
          </a:p>
        </p:txBody>
      </p:sp>
    </p:spTree>
    <p:extLst>
      <p:ext uri="{BB962C8B-B14F-4D97-AF65-F5344CB8AC3E}">
        <p14:creationId xmlns:p14="http://schemas.microsoft.com/office/powerpoint/2010/main" val="116744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F26B5-1BFE-43E7-8D48-753C5F60BCC4}"/>
              </a:ext>
            </a:extLst>
          </p:cNvPr>
          <p:cNvSpPr/>
          <p:nvPr/>
        </p:nvSpPr>
        <p:spPr>
          <a:xfrm>
            <a:off x="3048000" y="1680829"/>
            <a:ext cx="6096000" cy="4161139"/>
          </a:xfrm>
          <a:prstGeom prst="rect">
            <a:avLst/>
          </a:prstGeom>
        </p:spPr>
        <p:txBody>
          <a:bodyPr>
            <a:spAutoFit/>
          </a:bodyPr>
          <a:lstStyle/>
          <a:p>
            <a:pPr algn="ctr">
              <a:spcBef>
                <a:spcPct val="20000"/>
              </a:spcBef>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a:spcBef>
                <a:spcPct val="20000"/>
              </a:spcBef>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a:spcBef>
                <a:spcPct val="20000"/>
              </a:spcBef>
            </a:pPr>
            <a:r>
              <a:rPr lang="en-US" altLang="en-US" dirty="0">
                <a:latin typeface="Arial Black" panose="020B0A04020102020204" pitchFamily="34" charset="0"/>
              </a:rPr>
              <a:t>Co-Chairman, National Council (Indirect Taxes), ASSOCHAM</a:t>
            </a:r>
          </a:p>
          <a:p>
            <a:pPr algn="ctr">
              <a:spcBef>
                <a:spcPct val="20000"/>
              </a:spcBef>
            </a:pPr>
            <a:r>
              <a:rPr lang="en-US" altLang="en-US" dirty="0">
                <a:solidFill>
                  <a:srgbClr val="993366"/>
                </a:solidFill>
                <a:latin typeface="Arial Black" panose="020B0A04020102020204" pitchFamily="34" charset="0"/>
              </a:rPr>
              <a:t>LL.B.,F.C.A., F.C.S. </a:t>
            </a:r>
          </a:p>
          <a:p>
            <a:pPr algn="ctr">
              <a:spcBef>
                <a:spcPct val="20000"/>
              </a:spcBef>
            </a:pPr>
            <a:r>
              <a:rPr lang="en-US" altLang="en-US" sz="2000" dirty="0">
                <a:latin typeface="Arial Black" panose="020B0A04020102020204" pitchFamily="34" charset="0"/>
              </a:rPr>
              <a:t>NEW DELHI </a:t>
            </a:r>
          </a:p>
          <a:p>
            <a:pPr algn="ctr">
              <a:spcBef>
                <a:spcPct val="20000"/>
              </a:spcBef>
            </a:pPr>
            <a:r>
              <a:rPr lang="en-US" altLang="en-US" dirty="0">
                <a:latin typeface="Arial Black" panose="020B0A04020102020204" pitchFamily="34" charset="0"/>
              </a:rPr>
              <a:t>Ph:  011- 22447420, 011-22461071,72,76</a:t>
            </a:r>
          </a:p>
          <a:p>
            <a:pPr algn="ctr">
              <a:spcBef>
                <a:spcPct val="20000"/>
              </a:spcBef>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hlinkClick r:id="rId3"/>
              </a:rPr>
              <a:t>jkmittalgst@gmail.com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Twitter @</a:t>
            </a:r>
            <a:r>
              <a:rPr lang="en-US" altLang="en-US" dirty="0" err="1">
                <a:solidFill>
                  <a:srgbClr val="993366"/>
                </a:solidFill>
                <a:latin typeface="Arial Black" panose="020B0A04020102020204" pitchFamily="34" charset="0"/>
              </a:rPr>
              <a:t>mittaldelhi</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LinkedIn JK Mittal</a:t>
            </a:r>
          </a:p>
          <a:p>
            <a:pPr algn="ctr">
              <a:spcBef>
                <a:spcPct val="20000"/>
              </a:spcBef>
            </a:pPr>
            <a:r>
              <a:rPr lang="en-US" altLang="en-US" dirty="0">
                <a:solidFill>
                  <a:srgbClr val="993366"/>
                </a:solidFill>
                <a:latin typeface="Arial Black" panose="020B0A04020102020204" pitchFamily="34" charset="0"/>
              </a:rPr>
              <a:t>Facebook Jai Mittal</a:t>
            </a:r>
          </a:p>
        </p:txBody>
      </p:sp>
    </p:spTree>
    <p:extLst>
      <p:ext uri="{BB962C8B-B14F-4D97-AF65-F5344CB8AC3E}">
        <p14:creationId xmlns:p14="http://schemas.microsoft.com/office/powerpoint/2010/main" val="106476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DD20-D792-436D-A334-70523E3DEAF9}"/>
              </a:ext>
            </a:extLst>
          </p:cNvPr>
          <p:cNvSpPr>
            <a:spLocks noGrp="1"/>
          </p:cNvSpPr>
          <p:nvPr>
            <p:ph type="title"/>
          </p:nvPr>
        </p:nvSpPr>
        <p:spPr>
          <a:xfrm>
            <a:off x="1024128" y="585216"/>
            <a:ext cx="9720072" cy="835267"/>
          </a:xfrm>
        </p:spPr>
        <p:txBody>
          <a:bodyPr>
            <a:noAutofit/>
          </a:bodyPr>
          <a:lstStyle/>
          <a:p>
            <a:r>
              <a:rPr lang="en-US" sz="2400" b="1" dirty="0">
                <a:effectLst/>
                <a:latin typeface="Times New Roman" panose="02020603050405020304" pitchFamily="18" charset="0"/>
                <a:ea typeface="Times New Roman" panose="02020603050405020304" pitchFamily="18" charset="0"/>
              </a:rPr>
              <a:t>Sanwaria Sweets Pvt. Ltd. v UOI 2019 (24) G.S.T.L. 193 (Raj.) </a:t>
            </a:r>
            <a:r>
              <a:rPr lang="en-US" sz="2400" b="1" dirty="0">
                <a:solidFill>
                  <a:srgbClr val="00B0F0"/>
                </a:solidFill>
                <a:effectLst/>
                <a:latin typeface="Times New Roman" panose="02020603050405020304" pitchFamily="18" charset="0"/>
                <a:ea typeface="Times New Roman" panose="02020603050405020304" pitchFamily="18" charset="0"/>
              </a:rPr>
              <a:t>ORDERED FOR RETURN OF ORIGINAL SALE DEED</a:t>
            </a:r>
            <a:endParaRPr lang="en-IN" sz="2400" b="1" dirty="0">
              <a:solidFill>
                <a:srgbClr val="00B0F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A2DB9760-040F-44E2-9276-DD0CFA0BF8C2}"/>
              </a:ext>
            </a:extLst>
          </p:cNvPr>
          <p:cNvSpPr>
            <a:spLocks noGrp="1"/>
          </p:cNvSpPr>
          <p:nvPr>
            <p:ph idx="1"/>
          </p:nvPr>
        </p:nvSpPr>
        <p:spPr>
          <a:xfrm>
            <a:off x="1070136" y="1521125"/>
            <a:ext cx="9720073" cy="4023360"/>
          </a:xfrm>
        </p:spPr>
        <p:txBody>
          <a:bodyPr>
            <a:normAutofit lnSpcReduction="10000"/>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The Hon’ble </a:t>
            </a:r>
            <a:r>
              <a:rPr lang="en-US" sz="2800" dirty="0">
                <a:solidFill>
                  <a:srgbClr val="000000"/>
                </a:solidFill>
                <a:latin typeface="Times New Roman" panose="02020603050405020304" pitchFamily="18" charset="0"/>
                <a:ea typeface="Times New Roman" panose="02020603050405020304" pitchFamily="18" charset="0"/>
              </a:rPr>
              <a:t>Rajasthan </a:t>
            </a:r>
            <a:r>
              <a:rPr lang="en-US" sz="2800" dirty="0">
                <a:solidFill>
                  <a:srgbClr val="000000"/>
                </a:solidFill>
                <a:effectLst/>
                <a:latin typeface="Times New Roman" panose="02020603050405020304" pitchFamily="18" charset="0"/>
                <a:ea typeface="Times New Roman" panose="02020603050405020304" pitchFamily="18" charset="0"/>
              </a:rPr>
              <a:t>High Court by judgment dated 17.12.2019 in </a:t>
            </a:r>
            <a:r>
              <a:rPr lang="en-US" sz="2800" b="1" dirty="0">
                <a:effectLst/>
                <a:latin typeface="Times New Roman" panose="02020603050405020304" pitchFamily="18" charset="0"/>
                <a:ea typeface="Times New Roman" panose="02020603050405020304" pitchFamily="18" charset="0"/>
              </a:rPr>
              <a:t>Sanwaria Sweets Pvt. Ltd. v UOI 2019 (24) G.S.T.L. 193 (Raj.) </a:t>
            </a:r>
            <a:r>
              <a:rPr lang="en-US" sz="1800" dirty="0">
                <a:effectLst/>
                <a:latin typeface="Times New Roman" panose="02020603050405020304" pitchFamily="18" charset="0"/>
                <a:ea typeface="Times New Roman" panose="02020603050405020304" pitchFamily="18" charset="0"/>
              </a:rPr>
              <a:t>Considering the submissions that after repeal of Central Excise Act with introduction of GST, there is no power to initiate fresh proceedings, it was held that considering that proceeding is in continuation of the proceedings initiated prior to GST Law, it was held to be valid, as </a:t>
            </a:r>
            <a:r>
              <a:rPr lang="en-US" altLang="en-US" sz="1800" dirty="0">
                <a:latin typeface="Times New Roman" panose="02020603050405020304" pitchFamily="18" charset="0"/>
              </a:rPr>
              <a:t>Subsequent search was not fresh proceedings and it was saved under Section 174 of Central Goods and Services Tax Act, 2017. </a:t>
            </a:r>
            <a:r>
              <a:rPr lang="en-US" altLang="en-US" sz="1800" dirty="0">
                <a:highlight>
                  <a:srgbClr val="FFFF00"/>
                </a:highlight>
                <a:latin typeface="Times New Roman" panose="02020603050405020304" pitchFamily="18" charset="0"/>
              </a:rPr>
              <a:t>[para 21]</a:t>
            </a:r>
            <a:endParaRPr lang="en-US" sz="1800" dirty="0">
              <a:highlight>
                <a:srgbClr val="FFFF00"/>
              </a:highlight>
              <a:latin typeface="Times New Roman" panose="02020603050405020304" pitchFamily="18" charset="0"/>
            </a:endParaRPr>
          </a:p>
          <a:p>
            <a:pPr algn="just"/>
            <a:r>
              <a:rPr lang="en-US" sz="1400" dirty="0"/>
              <a:t>“21……So far as the question of relevance of the documents seized by the respondents, most of which were original title deeds/sale deeds of the immovable properties, is concerned, we find that certain incriminating material was found from drawer of the table in the cabin of Mr. Natwar Lal Sharda, Managing Director of the petitioner-company, which shows that </a:t>
            </a:r>
            <a:r>
              <a:rPr lang="en-US" sz="1400" dirty="0">
                <a:solidFill>
                  <a:srgbClr val="FF0000"/>
                </a:solidFill>
              </a:rPr>
              <a:t>he is the real owner of the unregistered factory and actual beneficiary of the business </a:t>
            </a:r>
            <a:r>
              <a:rPr lang="en-US" sz="1400" dirty="0"/>
              <a:t>in Village </a:t>
            </a:r>
            <a:r>
              <a:rPr lang="en-US" sz="1400" dirty="0" err="1"/>
              <a:t>Belinga</a:t>
            </a:r>
            <a:r>
              <a:rPr lang="en-US" sz="1400" dirty="0"/>
              <a:t>, District </a:t>
            </a:r>
            <a:r>
              <a:rPr lang="en-US" sz="1400" dirty="0" err="1"/>
              <a:t>Bastar</a:t>
            </a:r>
            <a:r>
              <a:rPr lang="en-US" sz="1400" dirty="0"/>
              <a:t>, Chhattisgarh. </a:t>
            </a:r>
            <a:r>
              <a:rPr lang="en-US" sz="1400" dirty="0">
                <a:highlight>
                  <a:srgbClr val="FFFF00"/>
                </a:highlight>
              </a:rPr>
              <a:t>Merely because some of the files that were seized by the search team contained original sale/title deeds of the immovable properties and the same were eventually returned back </a:t>
            </a:r>
            <a:r>
              <a:rPr lang="en-US" sz="1400" dirty="0"/>
              <a:t>would not be sufficient to vitiate the entire action of the respondents because the material suggests that the officials of the respondents in doing so acted </a:t>
            </a:r>
            <a:r>
              <a:rPr lang="en-US" sz="1400" i="1" dirty="0"/>
              <a:t>bona fide</a:t>
            </a:r>
            <a:r>
              <a:rPr lang="en-US" sz="1400" dirty="0"/>
              <a:t>. Mere use of the word, “resumed” in place of “seized” at certain places in the </a:t>
            </a:r>
            <a:r>
              <a:rPr lang="en-US" sz="1400" dirty="0" err="1"/>
              <a:t>panchnama</a:t>
            </a:r>
            <a:r>
              <a:rPr lang="en-US" sz="1400" dirty="0"/>
              <a:t> would not in any manner invalidate the action of the respondents in ultimately seizing certain documents in the course of investigation” </a:t>
            </a:r>
            <a:r>
              <a:rPr lang="en-US" sz="1400" dirty="0">
                <a:solidFill>
                  <a:srgbClr val="FF0000"/>
                </a:solidFill>
              </a:rPr>
              <a:t>[Review </a:t>
            </a:r>
            <a:r>
              <a:rPr lang="en-US" sz="1400" dirty="0" err="1">
                <a:solidFill>
                  <a:srgbClr val="FF0000"/>
                </a:solidFill>
              </a:rPr>
              <a:t>PetitionNo</a:t>
            </a:r>
            <a:r>
              <a:rPr lang="en-US" sz="1400" dirty="0">
                <a:solidFill>
                  <a:srgbClr val="FF0000"/>
                </a:solidFill>
              </a:rPr>
              <a:t>. 113/2019 is pending particularly for the observations made above in red fonts]</a:t>
            </a:r>
            <a:endParaRPr lang="en-US" sz="1800" dirty="0">
              <a:solidFill>
                <a:srgbClr val="FF0000"/>
              </a:solidFill>
              <a:latin typeface="Times New Roman" panose="02020603050405020304" pitchFamily="18" charset="0"/>
            </a:endParaRPr>
          </a:p>
          <a:p>
            <a:pPr algn="just"/>
            <a:endParaRPr lang="en-IN" sz="4000" dirty="0"/>
          </a:p>
        </p:txBody>
      </p:sp>
    </p:spTree>
    <p:extLst>
      <p:ext uri="{BB962C8B-B14F-4D97-AF65-F5344CB8AC3E}">
        <p14:creationId xmlns:p14="http://schemas.microsoft.com/office/powerpoint/2010/main" val="302459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effectLst/>
                <a:latin typeface="Arial" panose="020B0604020202020204" pitchFamily="34" charset="0"/>
                <a:ea typeface="Calibri" panose="020F0502020204030204" pitchFamily="34" charset="0"/>
              </a:rPr>
              <a:t>during Search, Goods seized – can such action be challenged in court - YES.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264356"/>
            <a:ext cx="9720073" cy="5441243"/>
          </a:xfrm>
        </p:spPr>
        <p:txBody>
          <a:bodyPr>
            <a:normAutofit/>
          </a:bodyPr>
          <a:lstStyle/>
          <a:p>
            <a:pPr marL="0" indent="0" algn="just">
              <a:lnSpc>
                <a:spcPct val="100000"/>
              </a:lnSpc>
              <a:buNone/>
            </a:pPr>
            <a:r>
              <a:rPr lang="en-IN" sz="1800" b="0" i="0" u="none" strike="noStrike" baseline="0" dirty="0">
                <a:solidFill>
                  <a:srgbClr val="000000"/>
                </a:solidFill>
                <a:latin typeface="Times New Roman" panose="02020603050405020304" pitchFamily="18" charset="0"/>
              </a:rPr>
              <a:t> </a:t>
            </a:r>
            <a:r>
              <a:rPr lang="en-IN" sz="1800" b="0" i="0" u="none" strike="noStrike" baseline="0" dirty="0">
                <a:solidFill>
                  <a:srgbClr val="000000"/>
                </a:solidFill>
                <a:highlight>
                  <a:srgbClr val="FFFF00"/>
                </a:highlight>
                <a:latin typeface="Times New Roman" panose="02020603050405020304" pitchFamily="18" charset="0"/>
              </a:rPr>
              <a:t>KISHORE KUMAR ARORA  V  UNION OF INDIA &amp; ANR. </a:t>
            </a:r>
            <a:r>
              <a:rPr lang="en-IN" sz="1400" b="1" i="0" dirty="0">
                <a:solidFill>
                  <a:srgbClr val="000000"/>
                </a:solidFill>
                <a:effectLst/>
                <a:latin typeface="Verdana" panose="020B0604030504040204" pitchFamily="34" charset="0"/>
              </a:rPr>
              <a:t>2022 (64) G.S.T.L. 197 (Del.)</a:t>
            </a:r>
            <a:endParaRPr lang="en-IN" sz="1800" dirty="0">
              <a:solidFill>
                <a:srgbClr val="000000"/>
              </a:solidFill>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Mangal" panose="02040503050203030202" pitchFamily="18" charset="0"/>
              </a:rPr>
              <a:t>The High Court held that </a:t>
            </a:r>
          </a:p>
          <a:p>
            <a:pPr algn="just"/>
            <a:r>
              <a:rPr lang="en-US" sz="1600" dirty="0">
                <a:latin typeface="Times New Roman" panose="02020603050405020304" pitchFamily="18" charset="0"/>
                <a:ea typeface="Times New Roman" panose="02020603050405020304" pitchFamily="18" charset="0"/>
                <a:cs typeface="Mangal" panose="02040503050203030202" pitchFamily="18" charset="0"/>
              </a:rPr>
              <a:t>“7.1 </a:t>
            </a:r>
            <a:r>
              <a:rPr lang="en-IN" sz="1600" dirty="0"/>
              <a:t>A careful perusal of the provisions of Section 2(6) would show that, while ascertaining the aggregate value of taxable supplies, what needs to be, inter alia, excluded are Central tax, State tax, Union Territory tax, Integrated tax and cess</a:t>
            </a:r>
            <a:r>
              <a:rPr lang="en-US" sz="1600" dirty="0">
                <a:latin typeface="Times New Roman" panose="02020603050405020304" pitchFamily="18" charset="0"/>
                <a:cs typeface="Mangal" panose="02040503050203030202" pitchFamily="18" charset="0"/>
              </a:rPr>
              <a:t>”</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p>
            <a:pPr algn="just"/>
            <a:r>
              <a:rPr lang="en-IN" sz="1600" dirty="0"/>
              <a:t>9.2. We are, therefore, inclined to agree with Mr Mittal that the respondents had no jurisdiction to issue the impugned show cause notice and/or pass the impugned orders.</a:t>
            </a:r>
            <a:endParaRPr lang="en-US" sz="1600" dirty="0">
              <a:latin typeface="Times New Roman" panose="02020603050405020304" pitchFamily="18" charset="0"/>
              <a:cs typeface="Mangal" panose="02040503050203030202" pitchFamily="18" charset="0"/>
            </a:endParaRPr>
          </a:p>
          <a:p>
            <a:pPr algn="just"/>
            <a:r>
              <a:rPr lang="en-IN" sz="1600" dirty="0"/>
              <a:t>9.4. The consequential relief which the petitioner has sought would also have to be given effect to. Accordingly, the respondents are directed to refund</a:t>
            </a:r>
            <a:r>
              <a:rPr lang="en-US" sz="1600" dirty="0">
                <a:latin typeface="Times New Roman" panose="02020603050405020304" pitchFamily="18" charset="0"/>
                <a:cs typeface="Mangal" panose="02040503050203030202" pitchFamily="18" charset="0"/>
              </a:rPr>
              <a:t> </a:t>
            </a:r>
            <a:r>
              <a:rPr lang="en-IN" sz="1600" dirty="0"/>
              <a:t>Rs.18,69,400/-, deposited by the petitioner, along with interest @6% (simple) per annum. Interest will run from the date the aforementioned amount was deposited with the respondents, up until the date of payment. </a:t>
            </a:r>
          </a:p>
          <a:p>
            <a:pPr algn="just"/>
            <a:r>
              <a:rPr lang="en-IN" sz="1600" dirty="0"/>
              <a:t>9.5. Needless to add, the respondents will process the refund expeditiously, though not later than two weeks from today. </a:t>
            </a:r>
          </a:p>
          <a:p>
            <a:pPr algn="just"/>
            <a:r>
              <a:rPr lang="en-IN" sz="1600" dirty="0"/>
              <a:t>9.6. Insofar as the relief qua compensation is concerned, the same is declined. However, liberty is given to take recourse to an appropriate remedy that may be available to the petitioner, albeit as per law. </a:t>
            </a:r>
          </a:p>
          <a:p>
            <a:pPr algn="just"/>
            <a:r>
              <a:rPr lang="en-IN" sz="1600" dirty="0"/>
              <a:t>10. At this stage, Mr Mittal says that the petitioner’s premises remain sealed. In view of our conclusion, the respondents will ensure that the subject premises are de-sealed forthwith.</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92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Whether during Search on-the-spot collection/ deposit of tax justified in law. No. </a:t>
            </a:r>
            <a:r>
              <a:rPr lang="en-IN"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fontScale="77500" lnSpcReduction="20000"/>
          </a:bodyPr>
          <a:lstStyle/>
          <a:p>
            <a:pPr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Section 67(</a:t>
            </a:r>
            <a:r>
              <a:rPr lang="en-IN" sz="1800" dirty="0">
                <a:effectLst/>
                <a:latin typeface="Calibri" panose="020F0502020204030204" pitchFamily="34" charset="0"/>
                <a:ea typeface="Calibri" panose="020F0502020204030204" pitchFamily="34" charset="0"/>
                <a:cs typeface="Times-Italic"/>
              </a:rPr>
              <a:t>2</a:t>
            </a:r>
            <a:r>
              <a:rPr lang="en-IN" sz="1800" dirty="0">
                <a:effectLst/>
                <a:latin typeface="Calibri" panose="020F0502020204030204" pitchFamily="34" charset="0"/>
                <a:ea typeface="Calibri" panose="020F0502020204030204" pitchFamily="34" charset="0"/>
                <a:cs typeface="Times New Roman" panose="02020603050405020304" pitchFamily="18" charset="0"/>
              </a:rPr>
              <a:t>) Where the proper officer, not below the rank of Joint Commissioner, either pursuant to an inspection carried out under sub-section (</a:t>
            </a:r>
            <a:r>
              <a:rPr lang="en-IN" sz="1800" dirty="0">
                <a:effectLst/>
                <a:latin typeface="Calibri" panose="020F0502020204030204" pitchFamily="34" charset="0"/>
                <a:ea typeface="Calibri" panose="020F0502020204030204" pitchFamily="34" charset="0"/>
                <a:cs typeface="Times-Italic"/>
              </a:rPr>
              <a:t>1</a:t>
            </a:r>
            <a:r>
              <a:rPr lang="en-IN" sz="1800" dirty="0">
                <a:effectLst/>
                <a:latin typeface="Calibri" panose="020F0502020204030204" pitchFamily="34" charset="0"/>
                <a:ea typeface="Calibri" panose="020F0502020204030204" pitchFamily="34" charset="0"/>
                <a:cs typeface="Times New Roman" panose="02020603050405020304" pitchFamily="18" charset="0"/>
              </a:rPr>
              <a:t>) or otherwise, has reasons to believe that any goods liable to confiscation or any documents or books or things, which in his opinion shall be useful for or relevant to any proceedings under this Act, are secreted in any place, he may authorise in writing any other officer of central tax to search and seize or may himself search and seize such goods, documents or books or things;</a:t>
            </a:r>
          </a:p>
          <a:p>
            <a:pPr algn="just">
              <a:lnSpc>
                <a:spcPct val="107000"/>
              </a:lnSpc>
              <a:spcAft>
                <a:spcPts val="800"/>
              </a:spcAft>
            </a:pPr>
            <a:r>
              <a:rPr lang="en-IN"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Issues </a:t>
            </a:r>
          </a:p>
          <a:p>
            <a:pPr marL="342900" lvl="0" indent="-342900" algn="just">
              <a:buFont typeface="+mj-lt"/>
              <a:buAutoNum type="arabicPeriod"/>
            </a:pPr>
            <a:r>
              <a:rPr lang="en-US" sz="1800" dirty="0">
                <a:effectLst/>
                <a:latin typeface="Arial" panose="020B0604020202020204" pitchFamily="34" charset="0"/>
                <a:ea typeface="Times New Roman" panose="02020603050405020304" pitchFamily="18" charset="0"/>
              </a:rPr>
              <a:t>Whether the Revenue Authority can recover the amount of tax during the search or inspection procedure under undue harassment, coercion and by pressurizing the </a:t>
            </a:r>
            <a:r>
              <a:rPr lang="en-US" sz="1800" dirty="0" err="1">
                <a:effectLst/>
                <a:latin typeface="Arial" panose="020B0604020202020204" pitchFamily="34" charset="0"/>
                <a:ea typeface="Times New Roman" panose="02020603050405020304" pitchFamily="18" charset="0"/>
              </a:rPr>
              <a:t>assessees</a:t>
            </a:r>
            <a:r>
              <a:rPr lang="en-US" sz="1800" dirty="0">
                <a:effectLst/>
                <a:latin typeface="Arial" panose="020B0604020202020204" pitchFamily="34"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r>
              <a:rPr lang="en-IN" sz="2100" dirty="0">
                <a:solidFill>
                  <a:srgbClr val="00B0F0"/>
                </a:solidFill>
                <a:latin typeface="Calibri" panose="020F0502020204030204" pitchFamily="34" charset="0"/>
                <a:ea typeface="Calibri" panose="020F0502020204030204" pitchFamily="34" charset="0"/>
                <a:cs typeface="Times New Roman" panose="02020603050405020304" pitchFamily="18" charset="0"/>
              </a:rPr>
              <a:t>2</a:t>
            </a:r>
            <a:r>
              <a:rPr lang="en-IN" sz="1500" dirty="0">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Arial" panose="020B0604020202020204" pitchFamily="34" charset="0"/>
                <a:ea typeface="Calibri" panose="020F0502020204030204" pitchFamily="34" charset="0"/>
              </a:rPr>
              <a:t>When the Search is permissible under section 67(2)?</a:t>
            </a:r>
            <a:endParaRPr lang="en-IN" sz="1800" b="1" dirty="0">
              <a:highlight>
                <a:srgbClr val="FFFF00"/>
              </a:highlight>
              <a:latin typeface="Times New Roman" panose="02020603050405020304" pitchFamily="18" charset="0"/>
              <a:ea typeface="Calibri" panose="020F0502020204030204" pitchFamily="34" charset="0"/>
            </a:endParaRPr>
          </a:p>
          <a:p>
            <a:pPr algn="just">
              <a:lnSpc>
                <a:spcPct val="107000"/>
              </a:lnSpc>
              <a:spcAft>
                <a:spcPts val="800"/>
              </a:spcAft>
            </a:pPr>
            <a:r>
              <a:rPr lang="en-IN" sz="1800" b="1" dirty="0">
                <a:highlight>
                  <a:srgbClr val="FFFF00"/>
                </a:highlight>
                <a:latin typeface="Times New Roman" panose="02020603050405020304" pitchFamily="18" charset="0"/>
                <a:ea typeface="Calibri" panose="020F0502020204030204" pitchFamily="34" charset="0"/>
              </a:rPr>
              <a:t>Cases pending on this issues:</a:t>
            </a:r>
          </a:p>
          <a:p>
            <a:pPr marL="342900" lvl="0" indent="-342900" algn="just">
              <a:buAutoNum type="arabicPeriod"/>
            </a:pPr>
            <a:r>
              <a:rPr lang="en-IN" sz="1700" dirty="0">
                <a:effectLst/>
                <a:latin typeface="Calibri" panose="020F0502020204030204" pitchFamily="34" charset="0"/>
                <a:ea typeface="Calibri" panose="020F0502020204030204" pitchFamily="34" charset="0"/>
                <a:cs typeface="Calibri" panose="020F0502020204030204" pitchFamily="34" charset="0"/>
              </a:rPr>
              <a:t>Bhumi Associate v UOI R/Special Civil Application No. 3196 of 2021 and Niraj Cement </a:t>
            </a:r>
            <a:r>
              <a:rPr lang="en-IN" sz="1700" dirty="0" err="1">
                <a:effectLst/>
                <a:latin typeface="Calibri" panose="020F0502020204030204" pitchFamily="34" charset="0"/>
                <a:ea typeface="Calibri" panose="020F0502020204030204" pitchFamily="34" charset="0"/>
                <a:cs typeface="Calibri" panose="020F0502020204030204" pitchFamily="34" charset="0"/>
              </a:rPr>
              <a:t>Structurals</a:t>
            </a:r>
            <a:r>
              <a:rPr lang="en-IN" sz="1700" dirty="0">
                <a:effectLst/>
                <a:latin typeface="Calibri" panose="020F0502020204030204" pitchFamily="34" charset="0"/>
                <a:ea typeface="Calibri" panose="020F0502020204030204" pitchFamily="34" charset="0"/>
                <a:cs typeface="Calibri" panose="020F0502020204030204" pitchFamily="34" charset="0"/>
              </a:rPr>
              <a:t> </a:t>
            </a:r>
            <a:r>
              <a:rPr lang="en-IN" sz="1700" dirty="0" err="1">
                <a:effectLst/>
                <a:latin typeface="Calibri" panose="020F0502020204030204" pitchFamily="34" charset="0"/>
                <a:ea typeface="Calibri" panose="020F0502020204030204" pitchFamily="34" charset="0"/>
                <a:cs typeface="Calibri" panose="020F0502020204030204" pitchFamily="34" charset="0"/>
              </a:rPr>
              <a:t>LTd.</a:t>
            </a:r>
            <a:r>
              <a:rPr lang="en-IN" sz="1700" dirty="0">
                <a:effectLst/>
                <a:latin typeface="Calibri" panose="020F0502020204030204" pitchFamily="34" charset="0"/>
                <a:ea typeface="Calibri" panose="020F0502020204030204" pitchFamily="34" charset="0"/>
                <a:cs typeface="Calibri" panose="020F0502020204030204" pitchFamily="34" charset="0"/>
              </a:rPr>
              <a:t> v UOI R/Special Civil Application No. 4760 of 2021 pending in Gujarat High Court. </a:t>
            </a:r>
          </a:p>
          <a:p>
            <a:pPr marL="342900" lvl="0" indent="-342900" algn="just">
              <a:buAutoNum type="arabicPeriod"/>
            </a:pPr>
            <a:r>
              <a:rPr lang="en-IN" sz="1700" dirty="0">
                <a:highlight>
                  <a:srgbClr val="FF0000"/>
                </a:highlight>
                <a:latin typeface="Calibri" panose="020F0502020204030204" pitchFamily="34" charset="0"/>
                <a:ea typeface="Calibri" panose="020F0502020204030204" pitchFamily="34" charset="0"/>
                <a:cs typeface="Calibri" panose="020F0502020204030204" pitchFamily="34" charset="0"/>
              </a:rPr>
              <a:t>Interim order: </a:t>
            </a:r>
            <a:r>
              <a:rPr lang="en-IN" sz="18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Niraj Cement </a:t>
            </a:r>
            <a:r>
              <a:rPr lang="en-IN" sz="1800" b="1"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Structurals</a:t>
            </a:r>
            <a:r>
              <a:rPr lang="en-IN" sz="18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Ltd. v UOI</a:t>
            </a:r>
            <a:r>
              <a:rPr lang="en-IN" sz="1800" b="1" dirty="0">
                <a:solidFill>
                  <a:srgbClr val="00B0F0"/>
                </a:solidFill>
                <a:effectLst/>
                <a:latin typeface="Verdana" panose="020B0604030504040204" pitchFamily="34" charset="0"/>
                <a:ea typeface="Calibri" panose="020F0502020204030204" pitchFamily="34" charset="0"/>
                <a:cs typeface="Times New Roman" panose="02020603050405020304" pitchFamily="18" charset="0"/>
              </a:rPr>
              <a:t> </a:t>
            </a:r>
            <a:r>
              <a:rPr lang="en-IN" sz="1800" dirty="0">
                <a:effectLst/>
                <a:latin typeface="Verdana" panose="020B0604030504040204" pitchFamily="34" charset="0"/>
                <a:ea typeface="Calibri" panose="020F0502020204030204" pitchFamily="34" charset="0"/>
                <a:cs typeface="Times New Roman" panose="02020603050405020304" pitchFamily="18" charset="0"/>
              </a:rPr>
              <a:t>R/Special Civil Application No. 4760 of 2021 - The Hon’ble Gujarat High Court also in R/Special Civil Application No. 4760 of 2021 by interim order dated 12.03.2021 directed that “no coercive recovery from the petitioners”</a:t>
            </a:r>
          </a:p>
          <a:p>
            <a:pPr marL="342900" lvl="0" indent="-342900" algn="just">
              <a:buAutoNum type="arabicPeriod"/>
            </a:pPr>
            <a:r>
              <a:rPr lang="en-IN" sz="1800" dirty="0">
                <a:latin typeface="Verdana" panose="020B0604030504040204" pitchFamily="34" charset="0"/>
                <a:ea typeface="Calibri" panose="020F0502020204030204" pitchFamily="34" charset="0"/>
                <a:cs typeface="Times New Roman" panose="02020603050405020304" pitchFamily="18" charset="0"/>
              </a:rPr>
              <a:t>See </a:t>
            </a:r>
            <a:r>
              <a:rPr lang="en-IN" sz="1800" b="1" dirty="0">
                <a:highlight>
                  <a:srgbClr val="FFFF00"/>
                </a:highlight>
                <a:latin typeface="Verdana" panose="020B0604030504040204" pitchFamily="34" charset="0"/>
                <a:ea typeface="Calibri" panose="020F0502020204030204" pitchFamily="34" charset="0"/>
                <a:cs typeface="Times New Roman" panose="02020603050405020304" pitchFamily="18" charset="0"/>
              </a:rPr>
              <a:t>Instruction no. 01/2022-23 [GST Investigation], DATED 25.05.2022</a:t>
            </a:r>
            <a:endParaRPr lang="en-IN"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AutoNum type="arabicPeriod"/>
            </a:pP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090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GB" sz="2800" b="1" dirty="0"/>
              <a:t>Search and seizure power under GST cannot be used a tool to recovery of tax:</a:t>
            </a:r>
            <a:r>
              <a:rPr lang="en-GB" sz="2800" dirty="0"/>
              <a:t> </a:t>
            </a:r>
            <a:endParaRPr lang="en-IN" sz="2800" b="1" dirty="0"/>
          </a:p>
        </p:txBody>
      </p:sp>
      <p:sp>
        <p:nvSpPr>
          <p:cNvPr id="3" name="Content Placeholder 2"/>
          <p:cNvSpPr>
            <a:spLocks noGrp="1"/>
          </p:cNvSpPr>
          <p:nvPr>
            <p:ph idx="1"/>
          </p:nvPr>
        </p:nvSpPr>
        <p:spPr/>
        <p:txBody>
          <a:bodyPr/>
          <a:lstStyle/>
          <a:p>
            <a:pPr algn="just"/>
            <a:r>
              <a:rPr lang="en-GB" dirty="0"/>
              <a:t>In </a:t>
            </a:r>
            <a:r>
              <a:rPr lang="en-GB" b="1" i="1" dirty="0" err="1"/>
              <a:t>Dabur</a:t>
            </a:r>
            <a:r>
              <a:rPr lang="en-GB" b="1" i="1" dirty="0"/>
              <a:t> India Ltd. v. State of U.P.</a:t>
            </a:r>
            <a:r>
              <a:rPr lang="en-GB" b="1" dirty="0"/>
              <a:t>, (1990) 4 SCC 113</a:t>
            </a:r>
            <a:r>
              <a:rPr lang="en-GB" dirty="0"/>
              <a:t> </a:t>
            </a:r>
            <a:r>
              <a:rPr lang="en-GB" b="1" dirty="0"/>
              <a:t>[Para 31] </a:t>
            </a:r>
            <a:r>
              <a:rPr lang="en-GB" dirty="0"/>
              <a:t>the Supreme Court observed that</a:t>
            </a:r>
            <a:r>
              <a:rPr lang="en-GB" b="1" dirty="0"/>
              <a:t> </a:t>
            </a:r>
            <a:r>
              <a:rPr lang="en-GB" dirty="0"/>
              <a:t>“31. … We would not like to hear from a litigant in this country that the government is coercing citizens of this country to make payment of duties which the litigant is contending not to be </a:t>
            </a:r>
            <a:r>
              <a:rPr lang="en-GB" dirty="0" err="1"/>
              <a:t>leviable</a:t>
            </a:r>
            <a:r>
              <a:rPr lang="en-GB" dirty="0"/>
              <a:t>. Government, of course, is entitled to enforce payment and for that purpose to take all legal steps but the government, Central or State, cannot be permitted to play dirty games with the citizens of this country to coerce them in making payments which the citizens were not legally obliged to make. If any money is due to the government, the government should take steps but not take extra-legal steps or manoeuvre….” </a:t>
            </a:r>
            <a:endParaRPr lang="en-IN" dirty="0"/>
          </a:p>
        </p:txBody>
      </p:sp>
    </p:spTree>
    <p:extLst>
      <p:ext uri="{BB962C8B-B14F-4D97-AF65-F5344CB8AC3E}">
        <p14:creationId xmlns:p14="http://schemas.microsoft.com/office/powerpoint/2010/main" val="281612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Whether during Search on-the-spot collection/ deposit of tax justified in law. No. </a:t>
            </a:r>
            <a:r>
              <a:rPr lang="en-IN"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a:bodyPr>
          <a:lstStyle/>
          <a:p>
            <a:pPr algn="just">
              <a:lnSpc>
                <a:spcPct val="107000"/>
              </a:lnSpc>
              <a:spcAft>
                <a:spcPts val="800"/>
              </a:spcAft>
            </a:pPr>
            <a:r>
              <a:rPr lang="en-IN" sz="1800" dirty="0">
                <a:solidFill>
                  <a:srgbClr val="00B0F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Decisions:</a:t>
            </a:r>
            <a:endParaRPr lang="en-IN" sz="1800" dirty="0">
              <a:solidFill>
                <a:srgbClr val="00B0F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dirty="0">
                <a:effectLst/>
                <a:latin typeface="Verdana" panose="020B0604030504040204" pitchFamily="34" charset="0"/>
                <a:ea typeface="Calibri" panose="020F0502020204030204" pitchFamily="34" charset="0"/>
                <a:cs typeface="Segoe UI" panose="020B0502040204020203" pitchFamily="34" charset="0"/>
              </a:rPr>
              <a:t>(a) In </a:t>
            </a:r>
            <a:r>
              <a:rPr lang="en-IN" sz="1800" dirty="0" err="1">
                <a:solidFill>
                  <a:srgbClr val="00B0F0"/>
                </a:solidFill>
                <a:effectLst/>
                <a:latin typeface="Verdana" panose="020B0604030504040204" pitchFamily="34" charset="0"/>
                <a:ea typeface="Calibri" panose="020F0502020204030204" pitchFamily="34" charset="0"/>
                <a:cs typeface="Segoe UI" panose="020B0502040204020203" pitchFamily="34" charset="0"/>
              </a:rPr>
              <a:t>Digipro</a:t>
            </a:r>
            <a:r>
              <a:rPr lang="en-IN" sz="1800" dirty="0">
                <a:solidFill>
                  <a:srgbClr val="00B0F0"/>
                </a:solidFill>
                <a:effectLst/>
                <a:latin typeface="Verdana" panose="020B0604030504040204" pitchFamily="34" charset="0"/>
                <a:ea typeface="Calibri" panose="020F0502020204030204" pitchFamily="34" charset="0"/>
                <a:cs typeface="Segoe UI" panose="020B0502040204020203" pitchFamily="34" charset="0"/>
              </a:rPr>
              <a:t> Import &amp; Export </a:t>
            </a:r>
            <a:r>
              <a:rPr lang="en-IN" sz="1800" dirty="0" err="1">
                <a:solidFill>
                  <a:srgbClr val="00B0F0"/>
                </a:solidFill>
                <a:effectLst/>
                <a:latin typeface="Verdana" panose="020B0604030504040204" pitchFamily="34" charset="0"/>
                <a:ea typeface="Calibri" panose="020F0502020204030204" pitchFamily="34" charset="0"/>
                <a:cs typeface="Segoe UI" panose="020B0502040204020203" pitchFamily="34" charset="0"/>
              </a:rPr>
              <a:t>Pvt.</a:t>
            </a:r>
            <a:r>
              <a:rPr lang="en-IN" sz="1800" dirty="0">
                <a:solidFill>
                  <a:srgbClr val="00B0F0"/>
                </a:solidFill>
                <a:effectLst/>
                <a:latin typeface="Verdana" panose="020B0604030504040204" pitchFamily="34" charset="0"/>
                <a:ea typeface="Calibri" panose="020F0502020204030204" pitchFamily="34" charset="0"/>
                <a:cs typeface="Segoe UI" panose="020B0502040204020203" pitchFamily="34" charset="0"/>
              </a:rPr>
              <a:t> Ltd. V UOI  2017 (350) E.L.T. 145 (Del.), </a:t>
            </a:r>
            <a:r>
              <a:rPr lang="en-IN" sz="1800" dirty="0">
                <a:effectLst/>
                <a:latin typeface="Verdana" panose="020B0604030504040204" pitchFamily="34" charset="0"/>
                <a:ea typeface="Calibri" panose="020F0502020204030204" pitchFamily="34" charset="0"/>
                <a:cs typeface="Segoe UI" panose="020B0502040204020203" pitchFamily="34" charset="0"/>
              </a:rPr>
              <a:t>the Hon’ble Delhi High Court deprecate the practice of cheque collected on the spot  and termed it as illegal as no provision under Central Excise Act, 1944 or Rules or CBEC circulars authorizes officers to collect such differential duty liability during search or survey.</a:t>
            </a:r>
          </a:p>
          <a:p>
            <a:pPr algn="just">
              <a:lnSpc>
                <a:spcPct val="107000"/>
              </a:lnSpc>
              <a:spcAft>
                <a:spcPts val="800"/>
              </a:spcAft>
            </a:pPr>
            <a:r>
              <a:rPr lang="en-IN" sz="1800" dirty="0">
                <a:effectLst/>
                <a:latin typeface="Verdana" panose="020B0604030504040204" pitchFamily="34" charset="0"/>
                <a:ea typeface="Calibri" panose="020F0502020204030204" pitchFamily="34" charset="0"/>
                <a:cs typeface="Segoe UI" panose="020B0502040204020203" pitchFamily="34" charset="0"/>
              </a:rPr>
              <a:t>(b) In </a:t>
            </a:r>
            <a:r>
              <a:rPr lang="en-IN" sz="1800" dirty="0" err="1">
                <a:solidFill>
                  <a:srgbClr val="00B0F0"/>
                </a:solidFill>
                <a:effectLst/>
                <a:latin typeface="Verdana" panose="020B0604030504040204" pitchFamily="34" charset="0"/>
                <a:ea typeface="Calibri" panose="020F0502020204030204" pitchFamily="34" charset="0"/>
                <a:cs typeface="Segoe UI" panose="020B0502040204020203" pitchFamily="34" charset="0"/>
              </a:rPr>
              <a:t>Gullu’s</a:t>
            </a:r>
            <a:r>
              <a:rPr lang="en-IN" sz="1800" dirty="0">
                <a:solidFill>
                  <a:srgbClr val="00B0F0"/>
                </a:solidFill>
                <a:effectLst/>
                <a:latin typeface="Verdana" panose="020B0604030504040204" pitchFamily="34" charset="0"/>
                <a:ea typeface="Calibri" panose="020F0502020204030204" pitchFamily="34" charset="0"/>
                <a:cs typeface="Segoe UI" panose="020B0502040204020203" pitchFamily="34" charset="0"/>
              </a:rPr>
              <a:t> v Commissioner Of Trade &amp; Taxes 2016 (334) E.L.T. 396 (Del.) </a:t>
            </a:r>
            <a:r>
              <a:rPr lang="en-IN" sz="1800" dirty="0">
                <a:effectLst/>
                <a:latin typeface="Verdana" panose="020B0604030504040204" pitchFamily="34" charset="0"/>
                <a:ea typeface="Calibri" panose="020F0502020204030204" pitchFamily="34" charset="0"/>
                <a:cs typeface="Segoe UI" panose="020B0502040204020203" pitchFamily="34" charset="0"/>
              </a:rPr>
              <a:t>Hon’ble Delhi High Court, directed the Department not to take any coercive steps and to return cheque so obtained, and Commissioner was also directed to issue instructions that no amount be collected forcibly as a pretext of collecting tax during search/survey in future</a:t>
            </a:r>
            <a:r>
              <a:rPr lang="en-IN" sz="1800" b="1" dirty="0">
                <a:effectLst/>
                <a:latin typeface="Verdana" panose="020B0604030504040204" pitchFamily="34" charset="0"/>
                <a:ea typeface="Calibri" panose="020F0502020204030204" pitchFamily="34" charset="0"/>
                <a:cs typeface="Segoe UI" panose="020B0502040204020203" pitchFamily="34" charset="0"/>
              </a:rPr>
              <a:t>.</a:t>
            </a:r>
            <a:endParaRPr lang="en-IN" sz="17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AutoNum type="arabicPeriod"/>
            </a:pP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066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Tax pad during search – voluntary or not</a:t>
            </a:r>
            <a:endParaRPr lang="en-IN" sz="3600" dirty="0"/>
          </a:p>
        </p:txBody>
      </p:sp>
      <p:sp>
        <p:nvSpPr>
          <p:cNvPr id="3" name="Content Placeholder 2"/>
          <p:cNvSpPr>
            <a:spLocks noGrp="1"/>
          </p:cNvSpPr>
          <p:nvPr>
            <p:ph idx="1"/>
          </p:nvPr>
        </p:nvSpPr>
        <p:spPr/>
        <p:txBody>
          <a:bodyPr>
            <a:normAutofit fontScale="92500"/>
          </a:bodyPr>
          <a:lstStyle/>
          <a:p>
            <a:pPr algn="just"/>
            <a:r>
              <a:rPr lang="en-GB" dirty="0"/>
              <a:t>In </a:t>
            </a:r>
            <a:r>
              <a:rPr lang="en-GB" b="1" dirty="0"/>
              <a:t>M/s. </a:t>
            </a:r>
            <a:r>
              <a:rPr lang="en-GB" b="1" dirty="0" err="1"/>
              <a:t>Vallabh</a:t>
            </a:r>
            <a:r>
              <a:rPr lang="en-GB" b="1" dirty="0"/>
              <a:t> Textiles v Senior Intelligence Officer and </a:t>
            </a:r>
            <a:r>
              <a:rPr lang="en-GB" b="1" dirty="0" err="1"/>
              <a:t>Ors</a:t>
            </a:r>
            <a:r>
              <a:rPr lang="en-GB" b="1" dirty="0"/>
              <a:t>. (2022) 1 </a:t>
            </a:r>
            <a:r>
              <a:rPr lang="en-GB" b="1" dirty="0" err="1"/>
              <a:t>Centax</a:t>
            </a:r>
            <a:r>
              <a:rPr lang="en-GB" b="1" dirty="0"/>
              <a:t> 241 (Del.)</a:t>
            </a:r>
            <a:r>
              <a:rPr lang="en-GB" dirty="0"/>
              <a:t> </a:t>
            </a:r>
            <a:r>
              <a:rPr lang="en-GB" b="1" dirty="0"/>
              <a:t>[Para 31, 32, 35]</a:t>
            </a:r>
            <a:r>
              <a:rPr lang="en-GB" dirty="0"/>
              <a:t> while considering the matter whether the amount deposited during search proceedings was voluntary act or not, held that when the amount is deposited on DRC-03, then “</a:t>
            </a:r>
            <a:r>
              <a:rPr lang="en-GB" b="1" dirty="0"/>
              <a:t>31.2.</a:t>
            </a:r>
            <a:r>
              <a:rPr lang="en-GB" dirty="0"/>
              <a:t> The proper officer thereafter, is required to issue an acknowledgment, accepting the payments made by the person in prescribed form i.e. GST DRC-04.” It is also observed that “</a:t>
            </a:r>
            <a:r>
              <a:rPr lang="en-GB" b="1" dirty="0"/>
              <a:t>31.3</a:t>
            </a:r>
            <a:r>
              <a:rPr lang="en-GB" dirty="0"/>
              <a:t> This is also required to be done [i.e. the acknowledgment of acceptance of payment] where tax, interest and penalty are ascertained by the proper officer, under Rule 142(1A).”  it is further held that “</a:t>
            </a:r>
            <a:r>
              <a:rPr lang="en-GB" b="1" dirty="0"/>
              <a:t>32.</a:t>
            </a:r>
            <a:r>
              <a:rPr lang="en-GB" dirty="0"/>
              <a:t> Clearly, the facts which have emerged, disclosed that although payments were made in the prescribed form i.e., GST DRC-03, no documents has been placed on record by the official respondents/ revenue, demonstrating acknowledgement of having accepted the payment.” In these facts and circumstances, the </a:t>
            </a:r>
            <a:r>
              <a:rPr lang="en-GB" dirty="0" err="1"/>
              <a:t>Hon’ble</a:t>
            </a:r>
            <a:r>
              <a:rPr lang="en-GB" dirty="0"/>
              <a:t> High Court has concluded in </a:t>
            </a:r>
            <a:r>
              <a:rPr lang="en-GB" dirty="0" err="1"/>
              <a:t>para</a:t>
            </a:r>
            <a:r>
              <a:rPr lang="en-GB" dirty="0"/>
              <a:t> 32.1 and </a:t>
            </a:r>
            <a:r>
              <a:rPr lang="en-GB" dirty="0" err="1"/>
              <a:t>para</a:t>
            </a:r>
            <a:r>
              <a:rPr lang="en-GB" dirty="0"/>
              <a:t> 35 that the deposits made is not voluntarily and also took a note that entire payments were made when the search was in progress and such payments are not aligned with the provisions of Section 73(5) or Section 74(5) of the CGST Act, 2017.</a:t>
            </a:r>
            <a:endParaRPr lang="en-IN" dirty="0"/>
          </a:p>
        </p:txBody>
      </p:sp>
    </p:spTree>
    <p:extLst>
      <p:ext uri="{BB962C8B-B14F-4D97-AF65-F5344CB8AC3E}">
        <p14:creationId xmlns:p14="http://schemas.microsoft.com/office/powerpoint/2010/main" val="78579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2800" b="1" dirty="0"/>
              <a:t>“reasons to believe” based on tangible materials </a:t>
            </a:r>
            <a:endParaRPr lang="en-IN" sz="2800" b="1" dirty="0"/>
          </a:p>
        </p:txBody>
      </p:sp>
      <p:sp>
        <p:nvSpPr>
          <p:cNvPr id="3" name="Content Placeholder 2"/>
          <p:cNvSpPr>
            <a:spLocks noGrp="1"/>
          </p:cNvSpPr>
          <p:nvPr>
            <p:ph idx="1"/>
          </p:nvPr>
        </p:nvSpPr>
        <p:spPr/>
        <p:txBody>
          <a:bodyPr>
            <a:normAutofit/>
          </a:bodyPr>
          <a:lstStyle/>
          <a:p>
            <a:pPr algn="just"/>
            <a:r>
              <a:rPr lang="en-GB" dirty="0"/>
              <a:t>The Supreme Court in </a:t>
            </a:r>
            <a:r>
              <a:rPr lang="en-US" b="1" dirty="0" err="1"/>
              <a:t>Radha</a:t>
            </a:r>
            <a:r>
              <a:rPr lang="en-US" b="1" dirty="0"/>
              <a:t> </a:t>
            </a:r>
            <a:r>
              <a:rPr lang="en-US" b="1" dirty="0" err="1"/>
              <a:t>Krishan</a:t>
            </a:r>
            <a:r>
              <a:rPr lang="en-US" b="1" dirty="0"/>
              <a:t> Industries v State of Himachal Pradesh </a:t>
            </a:r>
            <a:r>
              <a:rPr lang="en-IN" b="1" dirty="0"/>
              <a:t>2021 SCC </a:t>
            </a:r>
            <a:r>
              <a:rPr lang="en-IN" b="1" dirty="0" err="1"/>
              <a:t>OnLine</a:t>
            </a:r>
            <a:r>
              <a:rPr lang="en-IN" b="1" dirty="0"/>
              <a:t> SC 334 </a:t>
            </a:r>
            <a:r>
              <a:rPr lang="en-GB" dirty="0"/>
              <a:t>in matter related to GST, for attachment of bank account under section 83 of the Act, taken note of the fact that “</a:t>
            </a:r>
            <a:r>
              <a:rPr lang="en-GB" b="1" dirty="0"/>
              <a:t>52</a:t>
            </a:r>
            <a:r>
              <a:rPr lang="en-GB" dirty="0"/>
              <a:t>…Section 83 of the HPGST Act uses the expression “opinion” as distinguished from “reasons to believe”. However for the reasons that we have indicated earlier we are clearly of the view that the formation of the opinion must be based on tangible material which indicates a live link to the necessity to order a provisional attachment to protect the interest of the government revenue.”</a:t>
            </a:r>
          </a:p>
          <a:p>
            <a:pPr algn="just"/>
            <a:r>
              <a:rPr lang="en-GB" dirty="0"/>
              <a:t>The Supreme Court in this case clearly expressed its views that “</a:t>
            </a:r>
            <a:r>
              <a:rPr lang="en-IN" b="1" dirty="0"/>
              <a:t>51…..</a:t>
            </a:r>
            <a:r>
              <a:rPr lang="en-IN" dirty="0"/>
              <a:t>the Commissioner must in the formation of the opinion act on the basis of tangible material on the basis of which the formation of opinion is based in regard to the existence of the statutory requirement…”</a:t>
            </a:r>
          </a:p>
        </p:txBody>
      </p:sp>
    </p:spTree>
    <p:extLst>
      <p:ext uri="{BB962C8B-B14F-4D97-AF65-F5344CB8AC3E}">
        <p14:creationId xmlns:p14="http://schemas.microsoft.com/office/powerpoint/2010/main" val="396260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2800" b="1" dirty="0"/>
              <a:t>“reasons to believe” reasons to be recorded in file </a:t>
            </a:r>
            <a:endParaRPr lang="en-IN" sz="2800" b="1" dirty="0"/>
          </a:p>
        </p:txBody>
      </p:sp>
      <p:sp>
        <p:nvSpPr>
          <p:cNvPr id="3" name="Content Placeholder 2"/>
          <p:cNvSpPr>
            <a:spLocks noGrp="1"/>
          </p:cNvSpPr>
          <p:nvPr>
            <p:ph idx="1"/>
          </p:nvPr>
        </p:nvSpPr>
        <p:spPr/>
        <p:txBody>
          <a:bodyPr>
            <a:normAutofit/>
          </a:bodyPr>
          <a:lstStyle/>
          <a:p>
            <a:pPr algn="just"/>
            <a:r>
              <a:rPr lang="en-GB" dirty="0"/>
              <a:t>in </a:t>
            </a:r>
            <a:r>
              <a:rPr lang="en-GB" b="1" dirty="0"/>
              <a:t>J </a:t>
            </a:r>
            <a:r>
              <a:rPr lang="en-GB" b="1" dirty="0" err="1"/>
              <a:t>Sekar</a:t>
            </a:r>
            <a:r>
              <a:rPr lang="en-GB" b="1" dirty="0"/>
              <a:t> v UOI 2018 (361) E.L.T. 689 (Del.); 2018 SCC </a:t>
            </a:r>
            <a:r>
              <a:rPr lang="en-GB" b="1" dirty="0" err="1"/>
              <a:t>OnLine</a:t>
            </a:r>
            <a:r>
              <a:rPr lang="en-GB" b="1" dirty="0"/>
              <a:t> Del. 6523</a:t>
            </a:r>
            <a:r>
              <a:rPr lang="en-GB" dirty="0"/>
              <a:t>, while examining the matter related to the PMLA Act, has made useful observations regarding the expression “reasons to believe”. The High Court observed that “</a:t>
            </a:r>
            <a:r>
              <a:rPr lang="en-GB" b="1" dirty="0"/>
              <a:t>72</a:t>
            </a:r>
            <a:r>
              <a:rPr lang="en-GB" dirty="0"/>
              <a:t>. Reasons to believe cannot be a rubber stamping of the opinion already formed by someone else. The officer who is supposed to write down his reasons to believe has to independently apply his mind. Further, and more importantly, it cannot be a mechanical reproduction of the words in the statute. When an authority judicially reviewing such a decision peruses such reasons to believe, it must be apparent to the reviewing authority that the officer penning the reasons has applied his mind to the materials available on record and has, on that basis, arrived at his reasons to believe. The process of thinking of the officer must be discernible. The reasons have to be made explicit. It is only the reasons that can enable the reviewing authority to discern how the officer formed his reasons to believe.”</a:t>
            </a:r>
            <a:endParaRPr lang="en-IN" dirty="0"/>
          </a:p>
        </p:txBody>
      </p:sp>
    </p:spTree>
    <p:extLst>
      <p:ext uri="{BB962C8B-B14F-4D97-AF65-F5344CB8AC3E}">
        <p14:creationId xmlns:p14="http://schemas.microsoft.com/office/powerpoint/2010/main" val="3748312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2800" b="1" dirty="0"/>
              <a:t>“reasons to believe” reasons to be recorded in file </a:t>
            </a:r>
            <a:endParaRPr lang="en-IN" sz="2800" b="1" dirty="0"/>
          </a:p>
        </p:txBody>
      </p:sp>
      <p:sp>
        <p:nvSpPr>
          <p:cNvPr id="3" name="Content Placeholder 2"/>
          <p:cNvSpPr>
            <a:spLocks noGrp="1"/>
          </p:cNvSpPr>
          <p:nvPr>
            <p:ph idx="1"/>
          </p:nvPr>
        </p:nvSpPr>
        <p:spPr/>
        <p:txBody>
          <a:bodyPr>
            <a:normAutofit/>
          </a:bodyPr>
          <a:lstStyle/>
          <a:p>
            <a:pPr algn="just"/>
            <a:r>
              <a:rPr lang="en-GB" dirty="0"/>
              <a:t>In the case of </a:t>
            </a:r>
            <a:r>
              <a:rPr lang="en-GB" b="1" dirty="0"/>
              <a:t>Union of India v. Magnum Steel Ltd. - (2023) 4 </a:t>
            </a:r>
            <a:r>
              <a:rPr lang="en-GB" b="1" dirty="0" err="1"/>
              <a:t>Centax</a:t>
            </a:r>
            <a:r>
              <a:rPr lang="en-GB" b="1" dirty="0"/>
              <a:t> 106 (S.C.) [02-03-2023],</a:t>
            </a:r>
            <a:r>
              <a:rPr lang="en-GB" dirty="0"/>
              <a:t> the Supreme Court while examine the order passed by the High Court, wherein the Madhya Pradesh High Court had quashed the initiation of search and seizure proceedings and all consequential proceedings, launched against the respondent/</a:t>
            </a:r>
            <a:r>
              <a:rPr lang="en-GB" dirty="0" err="1"/>
              <a:t>assessee</a:t>
            </a:r>
            <a:r>
              <a:rPr lang="en-GB" dirty="0"/>
              <a:t>., note that “</a:t>
            </a:r>
            <a:r>
              <a:rPr lang="en-GB" b="1" dirty="0"/>
              <a:t>3..</a:t>
            </a:r>
            <a:r>
              <a:rPr lang="en-GB" dirty="0"/>
              <a:t>the file itself did not contain any material to disclose what was placed before the officer - nor was there any noting on it to link the nature of the materials (however briefly) with the decision to search to legitimize the search proceedings.”</a:t>
            </a:r>
            <a:endParaRPr lang="en-IN" dirty="0"/>
          </a:p>
        </p:txBody>
      </p:sp>
    </p:spTree>
    <p:extLst>
      <p:ext uri="{BB962C8B-B14F-4D97-AF65-F5344CB8AC3E}">
        <p14:creationId xmlns:p14="http://schemas.microsoft.com/office/powerpoint/2010/main" val="1986681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GB" sz="2400" b="1" dirty="0"/>
              <a:t>For seizure, opinion to be formed by the Proper Officer and not by the authorized officer and before the search is carried out</a:t>
            </a:r>
            <a:endParaRPr lang="en-IN" sz="2400" dirty="0"/>
          </a:p>
        </p:txBody>
      </p:sp>
      <p:sp>
        <p:nvSpPr>
          <p:cNvPr id="3" name="Content Placeholder 2"/>
          <p:cNvSpPr>
            <a:spLocks noGrp="1"/>
          </p:cNvSpPr>
          <p:nvPr>
            <p:ph idx="1"/>
          </p:nvPr>
        </p:nvSpPr>
        <p:spPr/>
        <p:txBody>
          <a:bodyPr/>
          <a:lstStyle/>
          <a:p>
            <a:pPr lvl="0" algn="just"/>
            <a:r>
              <a:rPr lang="en-GB" dirty="0"/>
              <a:t>The Supreme Court, in </a:t>
            </a:r>
            <a:r>
              <a:rPr lang="en-GB" b="1" dirty="0"/>
              <a:t>State of Rajasthan v. </a:t>
            </a:r>
            <a:r>
              <a:rPr lang="en-GB" b="1" dirty="0" err="1"/>
              <a:t>Rehman</a:t>
            </a:r>
            <a:r>
              <a:rPr lang="en-GB" b="1" dirty="0"/>
              <a:t>, 1978 (2) E.L.T. 294 (S.C.); (1960) 1 SCR 991, </a:t>
            </a:r>
            <a:r>
              <a:rPr lang="en-GB" dirty="0"/>
              <a:t>while referring to section 165 of </a:t>
            </a:r>
            <a:r>
              <a:rPr lang="en-GB" dirty="0" err="1"/>
              <a:t>Cr.P.C</a:t>
            </a:r>
            <a:r>
              <a:rPr lang="en-GB" dirty="0"/>
              <a:t>. in context of central excise search matter, it is held that “8…..(ii) he should record in writing the grounds of his belief and specify in such writing as far as possible the things for which the search is to be made;” Similarly, in </a:t>
            </a:r>
            <a:r>
              <a:rPr lang="en-GB" b="1" dirty="0"/>
              <a:t>Commissioner of Commercial Taxes ... </a:t>
            </a:r>
            <a:r>
              <a:rPr lang="en-GB" b="1" dirty="0" err="1"/>
              <a:t>vs</a:t>
            </a:r>
            <a:r>
              <a:rPr lang="en-GB" b="1" dirty="0"/>
              <a:t> </a:t>
            </a:r>
            <a:r>
              <a:rPr lang="en-GB" b="1" dirty="0" err="1"/>
              <a:t>Ramkishan</a:t>
            </a:r>
            <a:r>
              <a:rPr lang="en-GB" b="1" dirty="0"/>
              <a:t> </a:t>
            </a:r>
            <a:r>
              <a:rPr lang="en-GB" b="1" dirty="0" err="1"/>
              <a:t>Shrikishan</a:t>
            </a:r>
            <a:r>
              <a:rPr lang="en-GB" b="1" dirty="0"/>
              <a:t> </a:t>
            </a:r>
            <a:r>
              <a:rPr lang="en-GB" b="1" dirty="0" err="1"/>
              <a:t>Jhaver</a:t>
            </a:r>
            <a:r>
              <a:rPr lang="en-GB" b="1" dirty="0"/>
              <a:t> And reported in AIR 1968 SC 59</a:t>
            </a:r>
            <a:r>
              <a:rPr lang="en-GB" dirty="0"/>
              <a:t> while referring to section 165 of </a:t>
            </a:r>
            <a:r>
              <a:rPr lang="en-GB" dirty="0" err="1"/>
              <a:t>Cr.P.C</a:t>
            </a:r>
            <a:r>
              <a:rPr lang="en-GB" dirty="0"/>
              <a:t>. in context of Sale Tax search matter “17…..(</a:t>
            </a:r>
            <a:r>
              <a:rPr lang="en-GB" i="1" dirty="0"/>
              <a:t>iv</a:t>
            </a:r>
            <a:r>
              <a:rPr lang="en-GB" dirty="0"/>
              <a:t>) he must specify in such writing so far as possible the thing for which search is to be made. After he has done these things, he can make the search.”</a:t>
            </a:r>
            <a:endParaRPr lang="en-IN" dirty="0"/>
          </a:p>
          <a:p>
            <a:endParaRPr lang="en-IN" dirty="0"/>
          </a:p>
        </p:txBody>
      </p:sp>
    </p:spTree>
    <p:extLst>
      <p:ext uri="{BB962C8B-B14F-4D97-AF65-F5344CB8AC3E}">
        <p14:creationId xmlns:p14="http://schemas.microsoft.com/office/powerpoint/2010/main" val="329818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F26B5-1BFE-43E7-8D48-753C5F60BCC4}"/>
              </a:ext>
            </a:extLst>
          </p:cNvPr>
          <p:cNvSpPr/>
          <p:nvPr/>
        </p:nvSpPr>
        <p:spPr>
          <a:xfrm>
            <a:off x="3048000" y="1680829"/>
            <a:ext cx="6096000" cy="4161139"/>
          </a:xfrm>
          <a:prstGeom prst="rect">
            <a:avLst/>
          </a:prstGeom>
        </p:spPr>
        <p:txBody>
          <a:bodyPr>
            <a:spAutoFit/>
          </a:bodyPr>
          <a:lstStyle/>
          <a:p>
            <a:pPr algn="ctr">
              <a:spcBef>
                <a:spcPct val="20000"/>
              </a:spcBef>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a:spcBef>
                <a:spcPct val="20000"/>
              </a:spcBef>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a:spcBef>
                <a:spcPct val="20000"/>
              </a:spcBef>
            </a:pPr>
            <a:r>
              <a:rPr lang="en-US" altLang="en-US" dirty="0">
                <a:latin typeface="Arial Black" panose="020B0A04020102020204" pitchFamily="34" charset="0"/>
              </a:rPr>
              <a:t>Co-Chairman, National Council (Indirect Taxes), ASSOCHAM</a:t>
            </a:r>
          </a:p>
          <a:p>
            <a:pPr algn="ctr">
              <a:spcBef>
                <a:spcPct val="20000"/>
              </a:spcBef>
            </a:pPr>
            <a:r>
              <a:rPr lang="en-US" altLang="en-US" dirty="0">
                <a:solidFill>
                  <a:srgbClr val="993366"/>
                </a:solidFill>
                <a:latin typeface="Arial Black" panose="020B0A04020102020204" pitchFamily="34" charset="0"/>
              </a:rPr>
              <a:t>LL.B.,F.C.A., F.C.S. </a:t>
            </a:r>
          </a:p>
          <a:p>
            <a:pPr algn="ctr">
              <a:spcBef>
                <a:spcPct val="20000"/>
              </a:spcBef>
            </a:pPr>
            <a:r>
              <a:rPr lang="en-US" altLang="en-US" sz="2000" dirty="0">
                <a:latin typeface="Arial Black" panose="020B0A04020102020204" pitchFamily="34" charset="0"/>
              </a:rPr>
              <a:t>NEW DELHI </a:t>
            </a:r>
          </a:p>
          <a:p>
            <a:pPr algn="ctr">
              <a:spcBef>
                <a:spcPct val="20000"/>
              </a:spcBef>
            </a:pPr>
            <a:r>
              <a:rPr lang="en-US" altLang="en-US" dirty="0">
                <a:latin typeface="Arial Black" panose="020B0A04020102020204" pitchFamily="34" charset="0"/>
              </a:rPr>
              <a:t>Ph:  011- 22447420, 011-22461071,72,76</a:t>
            </a:r>
          </a:p>
          <a:p>
            <a:pPr algn="ctr">
              <a:spcBef>
                <a:spcPct val="20000"/>
              </a:spcBef>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hlinkClick r:id="rId3"/>
              </a:rPr>
              <a:t>jkmittalgst@gmail.com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Twitter @</a:t>
            </a:r>
            <a:r>
              <a:rPr lang="en-US" altLang="en-US" dirty="0" err="1">
                <a:solidFill>
                  <a:srgbClr val="993366"/>
                </a:solidFill>
                <a:latin typeface="Arial Black" panose="020B0A04020102020204" pitchFamily="34" charset="0"/>
              </a:rPr>
              <a:t>mittaldelhi</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LinkedIn JK Mittal</a:t>
            </a:r>
          </a:p>
          <a:p>
            <a:pPr algn="ctr">
              <a:spcBef>
                <a:spcPct val="20000"/>
              </a:spcBef>
            </a:pPr>
            <a:r>
              <a:rPr lang="en-US" altLang="en-US" dirty="0">
                <a:solidFill>
                  <a:srgbClr val="993366"/>
                </a:solidFill>
                <a:latin typeface="Arial Black" panose="020B0A04020102020204" pitchFamily="34" charset="0"/>
              </a:rPr>
              <a:t>Facebook Jai Mittal</a:t>
            </a:r>
          </a:p>
        </p:txBody>
      </p:sp>
      <p:pic>
        <p:nvPicPr>
          <p:cNvPr id="3" name="Picture 2">
            <a:extLst>
              <a:ext uri="{FF2B5EF4-FFF2-40B4-BE49-F238E27FC236}">
                <a16:creationId xmlns:a16="http://schemas.microsoft.com/office/drawing/2014/main" id="{B4980A23-1149-50E9-FDED-F086CD291061}"/>
              </a:ext>
            </a:extLst>
          </p:cNvPr>
          <p:cNvPicPr>
            <a:picLocks noChangeAspect="1"/>
          </p:cNvPicPr>
          <p:nvPr/>
        </p:nvPicPr>
        <p:blipFill>
          <a:blip r:embed="rId4"/>
          <a:stretch>
            <a:fillRect/>
          </a:stretch>
        </p:blipFill>
        <p:spPr>
          <a:xfrm>
            <a:off x="2209800" y="514350"/>
            <a:ext cx="7772400" cy="5829300"/>
          </a:xfrm>
          <a:prstGeom prst="rect">
            <a:avLst/>
          </a:prstGeom>
        </p:spPr>
      </p:pic>
    </p:spTree>
    <p:extLst>
      <p:ext uri="{BB962C8B-B14F-4D97-AF65-F5344CB8AC3E}">
        <p14:creationId xmlns:p14="http://schemas.microsoft.com/office/powerpoint/2010/main" val="1124232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A74C-B10A-43E3-A778-29EC74C87A40}"/>
              </a:ext>
            </a:extLst>
          </p:cNvPr>
          <p:cNvSpPr>
            <a:spLocks noGrp="1"/>
          </p:cNvSpPr>
          <p:nvPr>
            <p:ph type="title"/>
          </p:nvPr>
        </p:nvSpPr>
        <p:spPr/>
        <p:txBody>
          <a:bodyPr/>
          <a:lstStyle/>
          <a:p>
            <a:r>
              <a:rPr lang="en-US" dirty="0"/>
              <a:t>Under Central excise Act, 1944</a:t>
            </a:r>
          </a:p>
        </p:txBody>
      </p:sp>
      <p:sp>
        <p:nvSpPr>
          <p:cNvPr id="3" name="Content Placeholder 2">
            <a:extLst>
              <a:ext uri="{FF2B5EF4-FFF2-40B4-BE49-F238E27FC236}">
                <a16:creationId xmlns:a16="http://schemas.microsoft.com/office/drawing/2014/main" id="{963B339C-BB79-4278-BBAC-EAD818BA9904}"/>
              </a:ext>
            </a:extLst>
          </p:cNvPr>
          <p:cNvSpPr>
            <a:spLocks noGrp="1"/>
          </p:cNvSpPr>
          <p:nvPr>
            <p:ph idx="1"/>
          </p:nvPr>
        </p:nvSpPr>
        <p:spPr/>
        <p:txBody>
          <a:bodyPr>
            <a:normAutofit fontScale="77500" lnSpcReduction="20000"/>
          </a:bodyPr>
          <a:lstStyle/>
          <a:p>
            <a:r>
              <a:rPr lang="en-US" b="1" dirty="0"/>
              <a:t>Section 14. Power to summon persons to give evidence and produce documents in inquiries under this Act.—</a:t>
            </a:r>
            <a:r>
              <a:rPr lang="en-US" dirty="0"/>
              <a:t>(1) Any Central Excise Officer duly empowered by the Central Government in this behalf, shall have power to summon any person whose attendance he considers necessary either to give evidence or to produce a document or any other thing in any inquiry </a:t>
            </a:r>
            <a:r>
              <a:rPr lang="en-US" u="sng" dirty="0">
                <a:solidFill>
                  <a:srgbClr val="FF0000"/>
                </a:solidFill>
              </a:rPr>
              <a:t>which such officer is making </a:t>
            </a:r>
            <a:r>
              <a:rPr lang="en-US" dirty="0"/>
              <a:t>for any of the purposes of this Act. A summons to produce document</a:t>
            </a:r>
            <a:r>
              <a:rPr lang="en-US" dirty="0">
                <a:highlight>
                  <a:srgbClr val="FFFF00"/>
                </a:highlight>
              </a:rPr>
              <a:t>s</a:t>
            </a:r>
            <a:r>
              <a:rPr lang="en-US" dirty="0"/>
              <a:t> or other things may be for the production of certain specified documents or things or for the production of </a:t>
            </a:r>
            <a:r>
              <a:rPr lang="en-US" dirty="0">
                <a:highlight>
                  <a:srgbClr val="FFFF00"/>
                </a:highlight>
              </a:rPr>
              <a:t>all documents </a:t>
            </a:r>
            <a:r>
              <a:rPr lang="en-US" dirty="0"/>
              <a:t>or things of a certain description in the possession or under the control of the person summoned.</a:t>
            </a:r>
            <a:endParaRPr lang="en-US" b="1" dirty="0"/>
          </a:p>
          <a:p>
            <a:r>
              <a:rPr lang="en-US" dirty="0"/>
              <a:t>(2) All persons so summoned shall be bound to attend, </a:t>
            </a:r>
            <a:r>
              <a:rPr lang="en-US" dirty="0">
                <a:highlight>
                  <a:srgbClr val="FFFF00"/>
                </a:highlight>
              </a:rPr>
              <a:t>either in person or by an </a:t>
            </a:r>
            <a:r>
              <a:rPr lang="en-US" dirty="0" err="1">
                <a:highlight>
                  <a:srgbClr val="FFFF00"/>
                </a:highlight>
              </a:rPr>
              <a:t>authorised</a:t>
            </a:r>
            <a:r>
              <a:rPr lang="en-US" dirty="0">
                <a:highlight>
                  <a:srgbClr val="FFFF00"/>
                </a:highlight>
              </a:rPr>
              <a:t> agent</a:t>
            </a:r>
            <a:r>
              <a:rPr lang="en-US" dirty="0"/>
              <a:t>, as such officer may direct; and all persons so summoned shall be bound to state the truth upon any subject respecting which they are examined or make statements and to produce such documents and other things as may be required:</a:t>
            </a:r>
          </a:p>
          <a:p>
            <a:r>
              <a:rPr lang="en-US" dirty="0"/>
              <a:t>Provided that the exemptions under sections 132 and 133 of the Code of Civil Procedure, 1908 (5 of 1908) shall be applicable to requisitions for attendance under this section.</a:t>
            </a:r>
          </a:p>
          <a:p>
            <a:r>
              <a:rPr lang="en-US" dirty="0"/>
              <a:t>(3) Every such inquiry as aforesaid shall be deemed to be a “judicial proceeding” within the meaning of section 193 and section 228 of the Indian Penal Code, 1860 (45 of 1860).</a:t>
            </a:r>
          </a:p>
          <a:p>
            <a:r>
              <a:rPr lang="en-US" b="1" dirty="0"/>
              <a:t>	.</a:t>
            </a:r>
            <a:r>
              <a:rPr lang="en-US" dirty="0"/>
              <a:t> 	Officers empowered not below the rank of Superintendent of Central Excise </a:t>
            </a:r>
            <a:r>
              <a:rPr lang="en-US" i="1" dirty="0"/>
              <a:t>vide</a:t>
            </a:r>
            <a:r>
              <a:rPr lang="en-US" dirty="0"/>
              <a:t> Notification No. 9/99-CE (N.T.), dated 10-2-1999.</a:t>
            </a:r>
          </a:p>
          <a:p>
            <a:endParaRPr lang="en-US" dirty="0"/>
          </a:p>
        </p:txBody>
      </p:sp>
    </p:spTree>
    <p:extLst>
      <p:ext uri="{BB962C8B-B14F-4D97-AF65-F5344CB8AC3E}">
        <p14:creationId xmlns:p14="http://schemas.microsoft.com/office/powerpoint/2010/main" val="290379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02CE7-9327-4366-951D-43F638A38A71}"/>
              </a:ext>
            </a:extLst>
          </p:cNvPr>
          <p:cNvSpPr txBox="1"/>
          <p:nvPr/>
        </p:nvSpPr>
        <p:spPr>
          <a:xfrm>
            <a:off x="414866" y="133486"/>
            <a:ext cx="11184467" cy="6303777"/>
          </a:xfrm>
          <a:prstGeom prst="rect">
            <a:avLst/>
          </a:prstGeom>
          <a:noFill/>
        </p:spPr>
        <p:txBody>
          <a:bodyPr wrap="square">
            <a:spAutoFit/>
          </a:bodyPr>
          <a:lstStyle/>
          <a:p>
            <a:pPr algn="ctr">
              <a:lnSpc>
                <a:spcPct val="107000"/>
              </a:lnSpc>
              <a:spcAft>
                <a:spcPts val="800"/>
              </a:spcAft>
            </a:pPr>
            <a:r>
              <a:rPr lang="en-US" sz="3200" b="1" dirty="0">
                <a:solidFill>
                  <a:srgbClr val="00B0F0"/>
                </a:solidFill>
                <a:latin typeface="Times New Roman" panose="02020603050405020304" pitchFamily="18" charset="0"/>
                <a:cs typeface="Times New Roman" panose="02020603050405020304" pitchFamily="18" charset="0"/>
              </a:rPr>
              <a:t>Summons – provisions </a:t>
            </a:r>
            <a:endParaRPr lang="en-IN" sz="3200" b="1" dirty="0">
              <a:solidFill>
                <a:srgbClr val="00B0F0"/>
              </a:solidFill>
              <a:latin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Section 70. </a:t>
            </a:r>
            <a:r>
              <a:rPr lang="en-IN"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Power to summon persons to give evidence and produce documents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IN"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proper officer</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under this Act shall have power to summon any person whose attendance he </a:t>
            </a:r>
            <a:r>
              <a:rPr lang="en-IN"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considers necessary</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either to give evidence or to produce a document or any other thing </a:t>
            </a:r>
            <a:r>
              <a:rPr lang="en-IN"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any inquiry</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in the same manner, as provided in the case of a civil court under the provisions of the Code of Civil Procedure, 1908 (5 of 1908).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r>
              <a:rPr lang="en-IN"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Issues: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Who can issue summons?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Whether power to summons itself is power of conducting inquiry?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What are the circumstances when summons can be issued?</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Who is the proper officer for empowering to issue summons?</a:t>
            </a:r>
          </a:p>
          <a:p>
            <a:pPr marL="342900" lvl="0" indent="-342900">
              <a:lnSpc>
                <a:spcPct val="107000"/>
              </a:lnSpc>
              <a:spcAft>
                <a:spcPts val="800"/>
              </a:spcAft>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459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9139-13DF-43E6-8516-CAA48503F617}"/>
              </a:ext>
            </a:extLst>
          </p:cNvPr>
          <p:cNvSpPr>
            <a:spLocks noGrp="1"/>
          </p:cNvSpPr>
          <p:nvPr>
            <p:ph type="title"/>
          </p:nvPr>
        </p:nvSpPr>
        <p:spPr/>
        <p:txBody>
          <a:bodyPr/>
          <a:lstStyle/>
          <a:p>
            <a:r>
              <a:rPr lang="en-US" dirty="0"/>
              <a:t>Essentials of issuing summons</a:t>
            </a:r>
          </a:p>
        </p:txBody>
      </p:sp>
      <p:sp>
        <p:nvSpPr>
          <p:cNvPr id="3" name="Content Placeholder 2">
            <a:extLst>
              <a:ext uri="{FF2B5EF4-FFF2-40B4-BE49-F238E27FC236}">
                <a16:creationId xmlns:a16="http://schemas.microsoft.com/office/drawing/2014/main" id="{4847E0E0-1B15-417A-955B-01A9A73EB223}"/>
              </a:ext>
            </a:extLst>
          </p:cNvPr>
          <p:cNvSpPr>
            <a:spLocks noGrp="1"/>
          </p:cNvSpPr>
          <p:nvPr>
            <p:ph idx="1"/>
          </p:nvPr>
        </p:nvSpPr>
        <p:spPr/>
        <p:txBody>
          <a:bodyPr>
            <a:normAutofit fontScale="85000" lnSpcReduction="20000"/>
          </a:bodyPr>
          <a:lstStyle/>
          <a:p>
            <a:pPr>
              <a:buFont typeface="Wingdings" panose="05000000000000000000" pitchFamily="2" charset="2"/>
              <a:buChar char="q"/>
            </a:pPr>
            <a:r>
              <a:rPr lang="en-US" dirty="0"/>
              <a:t> any provisions of law of such purported inquiry;</a:t>
            </a:r>
          </a:p>
          <a:p>
            <a:pPr>
              <a:buFont typeface="Wingdings" panose="05000000000000000000" pitchFamily="2" charset="2"/>
              <a:buChar char="q"/>
            </a:pPr>
            <a:r>
              <a:rPr lang="en-US" dirty="0"/>
              <a:t>said officer under the said law, is competent to conduct said inquiry;</a:t>
            </a:r>
          </a:p>
          <a:p>
            <a:pPr>
              <a:buFont typeface="Wingdings" panose="05000000000000000000" pitchFamily="2" charset="2"/>
              <a:buChar char="q"/>
            </a:pPr>
            <a:r>
              <a:rPr lang="en-US" dirty="0"/>
              <a:t>“inquiry” must exist/ precede issuance of summons;</a:t>
            </a:r>
          </a:p>
          <a:p>
            <a:pPr>
              <a:buFont typeface="Wingdings" panose="05000000000000000000" pitchFamily="2" charset="2"/>
              <a:buChar char="q"/>
            </a:pPr>
            <a:r>
              <a:rPr lang="en-US" dirty="0"/>
              <a:t>section 70 itself cannot be ignition point of inquiry;</a:t>
            </a:r>
          </a:p>
          <a:p>
            <a:pPr>
              <a:buFont typeface="Wingdings" panose="05000000000000000000" pitchFamily="2" charset="2"/>
              <a:buChar char="q"/>
            </a:pPr>
            <a:r>
              <a:rPr lang="en-US" dirty="0"/>
              <a:t>Section 70(1) is like a machinery provisions which is for collection of evidence in an ‘inquiry’, therefore, it cannot be read as substantive provisions to conduct an inquiry;</a:t>
            </a:r>
          </a:p>
          <a:p>
            <a:pPr>
              <a:buFont typeface="Wingdings" panose="05000000000000000000" pitchFamily="2" charset="2"/>
              <a:buChar char="q"/>
            </a:pPr>
            <a:r>
              <a:rPr lang="en-US" dirty="0"/>
              <a:t>“whose attendance he considers necessary” - </a:t>
            </a:r>
            <a:r>
              <a:rPr lang="en-US" dirty="0">
                <a:solidFill>
                  <a:srgbClr val="FF0000"/>
                </a:solidFill>
              </a:rPr>
              <a:t>J. </a:t>
            </a:r>
            <a:r>
              <a:rPr lang="en-US" dirty="0" err="1">
                <a:solidFill>
                  <a:srgbClr val="FF0000"/>
                </a:solidFill>
              </a:rPr>
              <a:t>Sekar</a:t>
            </a:r>
            <a:r>
              <a:rPr lang="en-US" dirty="0">
                <a:solidFill>
                  <a:srgbClr val="FF0000"/>
                </a:solidFill>
              </a:rPr>
              <a:t> v UOI 2018 (361) E.L.T. 689 (Del.); 2018 SCC </a:t>
            </a:r>
            <a:r>
              <a:rPr lang="en-US" dirty="0" err="1">
                <a:solidFill>
                  <a:srgbClr val="FF0000"/>
                </a:solidFill>
              </a:rPr>
              <a:t>OnLine</a:t>
            </a:r>
            <a:r>
              <a:rPr lang="en-US" dirty="0">
                <a:solidFill>
                  <a:srgbClr val="FF0000"/>
                </a:solidFill>
              </a:rPr>
              <a:t> Del. 6523</a:t>
            </a:r>
            <a:r>
              <a:rPr lang="en-US" dirty="0"/>
              <a:t>– </a:t>
            </a:r>
            <a:r>
              <a:rPr lang="en-US" dirty="0">
                <a:highlight>
                  <a:srgbClr val="FFFF00"/>
                </a:highlight>
              </a:rPr>
              <a:t>“72.. more importantly, it cannot be a mechanical reproduction of the words in the statute.”</a:t>
            </a:r>
          </a:p>
          <a:p>
            <a:pPr>
              <a:buFont typeface="Wingdings" panose="05000000000000000000" pitchFamily="2" charset="2"/>
              <a:buChar char="q"/>
            </a:pPr>
            <a:r>
              <a:rPr lang="en-US" dirty="0"/>
              <a:t>in the same manner, “as provided in the case of a civil court” under the provisions of CPC, 1908. As per CPC- “Every summons shall be accompanied by a copy of the plaint or, if so permitted, by a concise statement”.</a:t>
            </a:r>
          </a:p>
          <a:p>
            <a:pPr>
              <a:buFont typeface="Wingdings" panose="05000000000000000000" pitchFamily="2" charset="2"/>
              <a:buChar char="q"/>
            </a:pPr>
            <a:r>
              <a:rPr lang="en-US" dirty="0"/>
              <a:t>“document” is preceded by “a” as opposed to the words “documents”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5529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02CE7-9327-4366-951D-43F638A38A71}"/>
              </a:ext>
            </a:extLst>
          </p:cNvPr>
          <p:cNvSpPr txBox="1"/>
          <p:nvPr/>
        </p:nvSpPr>
        <p:spPr>
          <a:xfrm>
            <a:off x="414866" y="133486"/>
            <a:ext cx="11184467" cy="6812506"/>
          </a:xfrm>
          <a:prstGeom prst="rect">
            <a:avLst/>
          </a:prstGeom>
          <a:noFill/>
        </p:spPr>
        <p:txBody>
          <a:bodyPr wrap="square">
            <a:spAutoFit/>
          </a:bodyPr>
          <a:lstStyle/>
          <a:p>
            <a:pPr algn="ctr">
              <a:lnSpc>
                <a:spcPct val="107000"/>
              </a:lnSpc>
              <a:spcAft>
                <a:spcPts val="800"/>
              </a:spcAft>
            </a:pPr>
            <a:r>
              <a:rPr lang="en-US" sz="3200" b="1" dirty="0">
                <a:solidFill>
                  <a:srgbClr val="00B0F0"/>
                </a:solidFill>
                <a:latin typeface="Times New Roman" panose="02020603050405020304" pitchFamily="18" charset="0"/>
                <a:cs typeface="Times New Roman" panose="02020603050405020304" pitchFamily="18" charset="0"/>
              </a:rPr>
              <a:t>Summons – judgments </a:t>
            </a:r>
            <a:endParaRPr lang="en-IN" sz="3200" b="1" dirty="0">
              <a:solidFill>
                <a:srgbClr val="00B0F0"/>
              </a:solidFill>
              <a:latin typeface="Times New Roman" panose="02020603050405020304" pitchFamily="18" charset="0"/>
              <a:cs typeface="Times New Roman" panose="02020603050405020304" pitchFamily="18" charset="0"/>
            </a:endParaRPr>
          </a:p>
          <a:p>
            <a:pPr marL="457200" algn="just">
              <a:lnSpc>
                <a:spcPct val="107000"/>
              </a:lnSpc>
              <a:spcAft>
                <a:spcPts val="800"/>
              </a:spcAft>
            </a:pPr>
            <a:r>
              <a:rPr lang="en-IN"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Canon India (P.) Ltd vs Commissioner of Customs 2021 (376) ELT 3 (SC);</a:t>
            </a:r>
            <a:r>
              <a:rPr lang="en-IN" sz="1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2021 SCC </a:t>
            </a:r>
            <a:r>
              <a:rPr lang="en-IN" sz="18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OnLine</a:t>
            </a:r>
            <a:r>
              <a:rPr lang="en-IN" sz="1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SC 200</a:t>
            </a:r>
            <a:r>
              <a:rPr lang="en-IN"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“14…when the statute directs that </a:t>
            </a:r>
            <a:r>
              <a:rPr lang="en-IN"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“the proper officer”</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can determine duty not levied/not paid, it does </a:t>
            </a:r>
            <a:r>
              <a:rPr lang="en-IN"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 mean </a:t>
            </a:r>
            <a:r>
              <a:rPr lang="en-IN" sz="18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any</a:t>
            </a:r>
            <a:r>
              <a:rPr lang="en-IN"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proper officer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but that proper officer alone.”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endPar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a:t>
            </a:r>
            <a:r>
              <a:rPr lang="en-US" sz="1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Menka</a:t>
            </a: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Gambhir  v  UOI AND ORS. 2020 SCC </a:t>
            </a:r>
            <a:r>
              <a:rPr lang="en-US" sz="1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OnLine</a:t>
            </a: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Cal 995 : (2020) 373 ELT 604 : (2020) </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Cal LT 158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while considering the section 108 of the Customs Act, 1962 for issuance of summons, held that: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“30. Thus the necessary elements of a valid summons under Section 108 are: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 a gazetted officer must conduct the inquiry himself;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(b) the same officer must consider the attendance of the summoned necessary; and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(c) the attendance must be </a:t>
            </a:r>
            <a:r>
              <a:rPr lang="en-IN"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before the same officer</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Tw Cen MT" panose="020B0602020104020603" pitchFamily="34" charset="0"/>
              <a:buChar char=" "/>
              <a:tabLst>
                <a:tab pos="457200" algn="l"/>
              </a:tabLst>
            </a:pP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Tw Cen MT" panose="020B0602020104020603" pitchFamily="34" charset="0"/>
              <a:buChar char=" "/>
              <a:tabLst>
                <a:tab pos="457200" algn="l"/>
              </a:tabLs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EBIZ.com Pvt. Ltd. v UOI,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2016 (338) ELT 562 (Del.) [para 5];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eBiz.Com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Pvt. Ltd v UOI reported in 2016 (44) STR 526 (Del.) [ para 77] -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Summons to prepare reconciliations/ create other documents not backed by law, cannot be issued.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w Cen MT" panose="020B0602020104020603" pitchFamily="34" charset="0"/>
              <a:buChar char=" "/>
              <a:tabLst>
                <a:tab pos="457200" algn="l"/>
              </a:tabLs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99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514D-7DA9-41F3-BDF1-BDF2044DE6F2}"/>
              </a:ext>
            </a:extLst>
          </p:cNvPr>
          <p:cNvSpPr>
            <a:spLocks noGrp="1"/>
          </p:cNvSpPr>
          <p:nvPr>
            <p:ph type="title"/>
          </p:nvPr>
        </p:nvSpPr>
        <p:spPr/>
        <p:txBody>
          <a:bodyPr/>
          <a:lstStyle/>
          <a:p>
            <a:r>
              <a:rPr lang="en-US" sz="5400" b="1" i="1" dirty="0">
                <a:solidFill>
                  <a:srgbClr val="FFC000"/>
                </a:solidFill>
                <a:cs typeface="Arial" charset="0"/>
              </a:rPr>
              <a:t>Thanks to all</a:t>
            </a:r>
            <a:br>
              <a:rPr lang="en-US" sz="5400" b="1" i="1" dirty="0">
                <a:solidFill>
                  <a:srgbClr val="2C5800"/>
                </a:solidFill>
                <a:cs typeface="Arial" charset="0"/>
              </a:rPr>
            </a:br>
            <a:endParaRPr lang="en-US" dirty="0"/>
          </a:p>
        </p:txBody>
      </p:sp>
      <p:sp>
        <p:nvSpPr>
          <p:cNvPr id="3" name="Content Placeholder 2">
            <a:extLst>
              <a:ext uri="{FF2B5EF4-FFF2-40B4-BE49-F238E27FC236}">
                <a16:creationId xmlns:a16="http://schemas.microsoft.com/office/drawing/2014/main" id="{4B89F9BA-D268-4DB3-8F69-609D144357AA}"/>
              </a:ext>
            </a:extLst>
          </p:cNvPr>
          <p:cNvSpPr>
            <a:spLocks noGrp="1"/>
          </p:cNvSpPr>
          <p:nvPr>
            <p:ph idx="1"/>
          </p:nvPr>
        </p:nvSpPr>
        <p:spPr/>
        <p:txBody>
          <a:bodyPr>
            <a:normAutofit/>
          </a:bodyPr>
          <a:lstStyle/>
          <a:p>
            <a:pPr algn="ctr">
              <a:defRPr/>
            </a:pPr>
            <a:r>
              <a:rPr lang="en-US" sz="5400" b="1" i="1" dirty="0">
                <a:solidFill>
                  <a:srgbClr val="0070C0"/>
                </a:solidFill>
                <a:cs typeface="Arial" charset="0"/>
              </a:rPr>
              <a:t>WISH FOR GOOD HEALTH </a:t>
            </a:r>
            <a:endParaRPr lang="en-US" sz="5400" dirty="0">
              <a:solidFill>
                <a:srgbClr val="0070C0"/>
              </a:solidFill>
            </a:endParaRPr>
          </a:p>
        </p:txBody>
      </p:sp>
    </p:spTree>
    <p:extLst>
      <p:ext uri="{BB962C8B-B14F-4D97-AF65-F5344CB8AC3E}">
        <p14:creationId xmlns:p14="http://schemas.microsoft.com/office/powerpoint/2010/main" val="249415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9AC4-B0BA-4480-B1B1-2F50F619C387}"/>
              </a:ext>
            </a:extLst>
          </p:cNvPr>
          <p:cNvSpPr>
            <a:spLocks noGrp="1"/>
          </p:cNvSpPr>
          <p:nvPr>
            <p:ph type="title"/>
          </p:nvPr>
        </p:nvSpPr>
        <p:spPr>
          <a:xfrm>
            <a:off x="1024129" y="188290"/>
            <a:ext cx="9720072" cy="893701"/>
          </a:xfrm>
        </p:spPr>
        <p:txBody>
          <a:bodyPr>
            <a:normAutofit/>
          </a:bodyPr>
          <a:lstStyle/>
          <a:p>
            <a:r>
              <a:rPr lang="en-US" sz="4400" b="1" dirty="0">
                <a:solidFill>
                  <a:srgbClr val="00B0F0"/>
                </a:solidFill>
              </a:rPr>
              <a:t>Section 67. Power of search and seizure</a:t>
            </a:r>
            <a:endParaRPr lang="en-US" sz="4400" dirty="0">
              <a:solidFill>
                <a:srgbClr val="00B0F0"/>
              </a:solidFill>
            </a:endParaRPr>
          </a:p>
        </p:txBody>
      </p:sp>
      <p:sp>
        <p:nvSpPr>
          <p:cNvPr id="3" name="Content Placeholder 2">
            <a:extLst>
              <a:ext uri="{FF2B5EF4-FFF2-40B4-BE49-F238E27FC236}">
                <a16:creationId xmlns:a16="http://schemas.microsoft.com/office/drawing/2014/main" id="{2E872989-24C1-497B-B128-A73FB9B14511}"/>
              </a:ext>
            </a:extLst>
          </p:cNvPr>
          <p:cNvSpPr>
            <a:spLocks noGrp="1"/>
          </p:cNvSpPr>
          <p:nvPr>
            <p:ph idx="1"/>
          </p:nvPr>
        </p:nvSpPr>
        <p:spPr>
          <a:xfrm>
            <a:off x="1024128" y="1640628"/>
            <a:ext cx="9720073" cy="4845438"/>
          </a:xfrm>
        </p:spPr>
        <p:txBody>
          <a:bodyPr>
            <a:normAutofit/>
          </a:bodyPr>
          <a:lstStyle/>
          <a:p>
            <a:pPr indent="228600" algn="just">
              <a:lnSpc>
                <a:spcPts val="1770"/>
              </a:lnSpc>
              <a:spcBef>
                <a:spcPts val="375"/>
              </a:spcBef>
              <a:spcAft>
                <a:spcPts val="750"/>
              </a:spcAft>
            </a:pPr>
            <a:r>
              <a:rPr lang="en-IN" sz="1800" b="1" dirty="0">
                <a:solidFill>
                  <a:srgbClr val="000000"/>
                </a:solidFill>
                <a:effectLst/>
                <a:latin typeface="Open Sans" panose="020B0606030504020204" pitchFamily="34" charset="0"/>
                <a:ea typeface="Times New Roman" panose="02020603050405020304" pitchFamily="18" charset="0"/>
              </a:rPr>
              <a:t>Section</a:t>
            </a:r>
            <a:r>
              <a:rPr lang="en-IN" sz="1800" dirty="0">
                <a:solidFill>
                  <a:srgbClr val="000000"/>
                </a:solidFill>
                <a:effectLst/>
                <a:latin typeface="Open Sans" panose="020B0606030504020204" pitchFamily="34" charset="0"/>
                <a:ea typeface="Times New Roman" panose="02020603050405020304" pitchFamily="18" charset="0"/>
              </a:rPr>
              <a:t> </a:t>
            </a:r>
            <a:r>
              <a:rPr lang="en-IN" sz="1800" b="1" u="sng" dirty="0">
                <a:solidFill>
                  <a:srgbClr val="000000"/>
                </a:solidFill>
                <a:effectLst/>
                <a:latin typeface="Open Sans" panose="020B0606030504020204" pitchFamily="34" charset="0"/>
                <a:ea typeface="Times New Roman" panose="02020603050405020304" pitchFamily="18" charset="0"/>
                <a:hlinkClick r:id="rId2"/>
              </a:rPr>
              <a:t>67. Power of inspection, search and seizure</a:t>
            </a:r>
            <a:r>
              <a:rPr lang="en-IN" sz="1800" dirty="0">
                <a:solidFill>
                  <a:srgbClr val="000000"/>
                </a:solidFill>
                <a:effectLst/>
                <a:latin typeface="Open Sans" panose="020B0606030504020204" pitchFamily="34" charset="0"/>
                <a:ea typeface="Times New Roman" panose="02020603050405020304" pitchFamily="18" charset="0"/>
              </a:rPr>
              <a:t>.—</a:t>
            </a:r>
          </a:p>
          <a:p>
            <a:pPr indent="228600" algn="just">
              <a:lnSpc>
                <a:spcPts val="1770"/>
              </a:lnSpc>
              <a:spcBef>
                <a:spcPts val="375"/>
              </a:spcBef>
              <a:spcAft>
                <a:spcPts val="750"/>
              </a:spcAft>
            </a:pPr>
            <a:r>
              <a:rPr lang="en-IN" sz="1800" dirty="0">
                <a:solidFill>
                  <a:srgbClr val="000000"/>
                </a:solidFill>
                <a:effectLst/>
                <a:latin typeface="Open Sans" panose="020B0606030504020204" pitchFamily="34" charset="0"/>
                <a:ea typeface="Times New Roman" panose="02020603050405020304" pitchFamily="18" charset="0"/>
              </a:rPr>
              <a:t>(1) Where the proper officer, not below the rank of Joint Commissioner, </a:t>
            </a:r>
            <a:r>
              <a:rPr lang="en-IN" sz="1800" dirty="0">
                <a:solidFill>
                  <a:srgbClr val="000000"/>
                </a:solidFill>
                <a:effectLst/>
                <a:highlight>
                  <a:srgbClr val="FFFF00"/>
                </a:highlight>
                <a:latin typeface="Open Sans" panose="020B0606030504020204" pitchFamily="34" charset="0"/>
                <a:ea typeface="Times New Roman" panose="02020603050405020304" pitchFamily="18" charset="0"/>
              </a:rPr>
              <a:t>has reasons to believe</a:t>
            </a:r>
            <a:r>
              <a:rPr lang="en-IN" sz="1800" dirty="0">
                <a:solidFill>
                  <a:srgbClr val="000000"/>
                </a:solidFill>
                <a:effectLst/>
                <a:latin typeface="Open Sans" panose="020B0606030504020204" pitchFamily="34" charset="0"/>
                <a:ea typeface="Times New Roman" panose="02020603050405020304" pitchFamily="18" charset="0"/>
              </a:rPr>
              <a:t> that—</a:t>
            </a:r>
            <a:endParaRPr lang="en-IN" sz="1800" dirty="0">
              <a:effectLst/>
              <a:latin typeface="Times New Roman" panose="02020603050405020304" pitchFamily="18" charset="0"/>
              <a:ea typeface="Times New Roman" panose="02020603050405020304" pitchFamily="18" charset="0"/>
            </a:endParaRPr>
          </a:p>
          <a:p>
            <a:pPr marL="685800" indent="-228600" algn="just">
              <a:lnSpc>
                <a:spcPts val="1595"/>
              </a:lnSpc>
              <a:spcBef>
                <a:spcPts val="375"/>
              </a:spcBef>
              <a:spcAft>
                <a:spcPts val="750"/>
              </a:spcAft>
            </a:pPr>
            <a:r>
              <a:rPr lang="en-IN" sz="1800" dirty="0">
                <a:solidFill>
                  <a:srgbClr val="000000"/>
                </a:solidFill>
                <a:effectLst/>
                <a:latin typeface="Open Sans" panose="020B0606030504020204" pitchFamily="34" charset="0"/>
                <a:ea typeface="Times New Roman" panose="02020603050405020304" pitchFamily="18" charset="0"/>
              </a:rPr>
              <a:t>(</a:t>
            </a:r>
            <a:r>
              <a:rPr lang="en-IN" sz="1800" i="1" dirty="0">
                <a:solidFill>
                  <a:srgbClr val="000000"/>
                </a:solidFill>
                <a:effectLst/>
                <a:latin typeface="Open Sans" panose="020B0606030504020204" pitchFamily="34" charset="0"/>
                <a:ea typeface="Times New Roman" panose="02020603050405020304" pitchFamily="18" charset="0"/>
              </a:rPr>
              <a:t>a</a:t>
            </a:r>
            <a:r>
              <a:rPr lang="en-IN" sz="1800" dirty="0">
                <a:solidFill>
                  <a:srgbClr val="000000"/>
                </a:solidFill>
                <a:effectLst/>
                <a:latin typeface="Open Sans" panose="020B0606030504020204" pitchFamily="34" charset="0"/>
                <a:ea typeface="Times New Roman" panose="02020603050405020304" pitchFamily="18" charset="0"/>
              </a:rPr>
              <a:t>) a taxable person has </a:t>
            </a:r>
            <a:r>
              <a:rPr lang="en-IN" sz="1800" dirty="0">
                <a:solidFill>
                  <a:srgbClr val="FF0000"/>
                </a:solidFill>
                <a:effectLst/>
                <a:latin typeface="Open Sans" panose="020B0606030504020204" pitchFamily="34" charset="0"/>
                <a:ea typeface="Times New Roman" panose="02020603050405020304" pitchFamily="18" charset="0"/>
              </a:rPr>
              <a:t>suppressed any transaction </a:t>
            </a:r>
            <a:r>
              <a:rPr lang="en-IN" sz="1800" dirty="0">
                <a:solidFill>
                  <a:srgbClr val="000000"/>
                </a:solidFill>
                <a:effectLst/>
                <a:latin typeface="Open Sans" panose="020B0606030504020204" pitchFamily="34" charset="0"/>
                <a:ea typeface="Times New Roman" panose="02020603050405020304" pitchFamily="18" charset="0"/>
              </a:rPr>
              <a:t>relating to supply of goods or services or both or the stock of goods in hand, or has </a:t>
            </a:r>
            <a:r>
              <a:rPr lang="en-IN" sz="1800" dirty="0">
                <a:solidFill>
                  <a:srgbClr val="000000"/>
                </a:solidFill>
                <a:effectLst/>
                <a:highlight>
                  <a:srgbClr val="FFFF00"/>
                </a:highlight>
                <a:latin typeface="Open Sans" panose="020B0606030504020204" pitchFamily="34" charset="0"/>
                <a:ea typeface="Times New Roman" panose="02020603050405020304" pitchFamily="18" charset="0"/>
              </a:rPr>
              <a:t>claimed input tax credit </a:t>
            </a:r>
            <a:r>
              <a:rPr lang="en-IN" sz="1800" dirty="0">
                <a:solidFill>
                  <a:srgbClr val="000000"/>
                </a:solidFill>
                <a:effectLst/>
                <a:latin typeface="Open Sans" panose="020B0606030504020204" pitchFamily="34" charset="0"/>
                <a:ea typeface="Times New Roman" panose="02020603050405020304" pitchFamily="18" charset="0"/>
              </a:rPr>
              <a:t>in excess of his entitlement under this Act or has indulged </a:t>
            </a:r>
            <a:r>
              <a:rPr lang="en-IN" sz="1800" dirty="0">
                <a:solidFill>
                  <a:srgbClr val="000000"/>
                </a:solidFill>
                <a:effectLst/>
                <a:highlight>
                  <a:srgbClr val="FFFF00"/>
                </a:highlight>
                <a:latin typeface="Open Sans" panose="020B0606030504020204" pitchFamily="34" charset="0"/>
                <a:ea typeface="Times New Roman" panose="02020603050405020304" pitchFamily="18" charset="0"/>
              </a:rPr>
              <a:t>in contravention of any </a:t>
            </a:r>
            <a:r>
              <a:rPr lang="en-IN" sz="1800" dirty="0">
                <a:solidFill>
                  <a:srgbClr val="000000"/>
                </a:solidFill>
                <a:effectLst/>
                <a:latin typeface="Open Sans" panose="020B0606030504020204" pitchFamily="34" charset="0"/>
                <a:ea typeface="Times New Roman" panose="02020603050405020304" pitchFamily="18" charset="0"/>
              </a:rPr>
              <a:t>of the provisions of this Act or the rules made thereunder </a:t>
            </a:r>
            <a:r>
              <a:rPr lang="en-IN" sz="1800" dirty="0">
                <a:solidFill>
                  <a:srgbClr val="000000"/>
                </a:solidFill>
                <a:effectLst/>
                <a:highlight>
                  <a:srgbClr val="FFFF00"/>
                </a:highlight>
                <a:latin typeface="Open Sans" panose="020B0606030504020204" pitchFamily="34" charset="0"/>
                <a:ea typeface="Times New Roman" panose="02020603050405020304" pitchFamily="18" charset="0"/>
              </a:rPr>
              <a:t>to evade tax </a:t>
            </a:r>
            <a:r>
              <a:rPr lang="en-IN" sz="1800" dirty="0">
                <a:solidFill>
                  <a:srgbClr val="000000"/>
                </a:solidFill>
                <a:effectLst/>
                <a:latin typeface="Open Sans" panose="020B0606030504020204" pitchFamily="34" charset="0"/>
                <a:ea typeface="Times New Roman" panose="02020603050405020304" pitchFamily="18" charset="0"/>
              </a:rPr>
              <a:t>under this Act; or</a:t>
            </a:r>
            <a:endParaRPr lang="en-IN" sz="1800" dirty="0">
              <a:effectLst/>
              <a:latin typeface="Times New Roman" panose="02020603050405020304" pitchFamily="18" charset="0"/>
              <a:ea typeface="Times New Roman" panose="02020603050405020304" pitchFamily="18" charset="0"/>
            </a:endParaRPr>
          </a:p>
          <a:p>
            <a:pPr marL="685800" indent="-228600" algn="just">
              <a:lnSpc>
                <a:spcPts val="1595"/>
              </a:lnSpc>
              <a:spcBef>
                <a:spcPts val="375"/>
              </a:spcBef>
              <a:spcAft>
                <a:spcPts val="750"/>
              </a:spcAft>
            </a:pPr>
            <a:r>
              <a:rPr lang="en-IN" sz="1800" dirty="0">
                <a:solidFill>
                  <a:srgbClr val="000000"/>
                </a:solidFill>
                <a:effectLst/>
                <a:latin typeface="Open Sans" panose="020B0606030504020204" pitchFamily="34" charset="0"/>
                <a:ea typeface="Times New Roman" panose="02020603050405020304" pitchFamily="18" charset="0"/>
              </a:rPr>
              <a:t>(</a:t>
            </a:r>
            <a:r>
              <a:rPr lang="en-IN" sz="1800" i="1" dirty="0">
                <a:solidFill>
                  <a:srgbClr val="000000"/>
                </a:solidFill>
                <a:effectLst/>
                <a:latin typeface="Open Sans" panose="020B0606030504020204" pitchFamily="34" charset="0"/>
                <a:ea typeface="Times New Roman" panose="02020603050405020304" pitchFamily="18" charset="0"/>
              </a:rPr>
              <a:t>b</a:t>
            </a:r>
            <a:r>
              <a:rPr lang="en-IN" sz="1800" dirty="0">
                <a:solidFill>
                  <a:srgbClr val="000000"/>
                </a:solidFill>
                <a:effectLst/>
                <a:latin typeface="Open Sans" panose="020B0606030504020204" pitchFamily="34" charset="0"/>
                <a:ea typeface="Times New Roman" panose="02020603050405020304" pitchFamily="18" charset="0"/>
              </a:rPr>
              <a:t>) any person engaged in the business of transporting goods or an owner or operator of a warehouse or a </a:t>
            </a:r>
            <a:r>
              <a:rPr lang="en-IN" sz="1800" dirty="0" err="1">
                <a:solidFill>
                  <a:srgbClr val="000000"/>
                </a:solidFill>
                <a:effectLst/>
                <a:latin typeface="Open Sans" panose="020B0606030504020204" pitchFamily="34" charset="0"/>
                <a:ea typeface="Times New Roman" panose="02020603050405020304" pitchFamily="18" charset="0"/>
              </a:rPr>
              <a:t>godown</a:t>
            </a:r>
            <a:r>
              <a:rPr lang="en-IN" sz="1800" dirty="0">
                <a:solidFill>
                  <a:srgbClr val="000000"/>
                </a:solidFill>
                <a:effectLst/>
                <a:latin typeface="Open Sans" panose="020B0606030504020204" pitchFamily="34" charset="0"/>
                <a:ea typeface="Times New Roman" panose="02020603050405020304" pitchFamily="18" charset="0"/>
              </a:rPr>
              <a:t> or any other place is keeping goods which have escaped payment of tax or has kept his accounts or goods in such a manner as is likely to cause evasion of tax payable under this Act,</a:t>
            </a:r>
            <a:endParaRPr lang="en-IN" sz="1800" dirty="0">
              <a:effectLst/>
              <a:latin typeface="Times New Roman" panose="02020603050405020304" pitchFamily="18" charset="0"/>
              <a:ea typeface="Times New Roman" panose="02020603050405020304" pitchFamily="18" charset="0"/>
            </a:endParaRPr>
          </a:p>
          <a:p>
            <a:pPr algn="just">
              <a:lnSpc>
                <a:spcPts val="1770"/>
              </a:lnSpc>
              <a:spcBef>
                <a:spcPts val="375"/>
              </a:spcBef>
              <a:spcAft>
                <a:spcPts val="750"/>
              </a:spcAft>
            </a:pPr>
            <a:r>
              <a:rPr lang="en-IN" sz="1800" dirty="0">
                <a:solidFill>
                  <a:srgbClr val="000000"/>
                </a:solidFill>
                <a:effectLst/>
                <a:latin typeface="Open Sans" panose="020B0606030504020204" pitchFamily="34" charset="0"/>
                <a:ea typeface="Times New Roman" panose="02020603050405020304" pitchFamily="18" charset="0"/>
              </a:rPr>
              <a:t>he may authorise in writing any other officer of central tax </a:t>
            </a:r>
            <a:r>
              <a:rPr lang="en-IN" sz="1800" dirty="0">
                <a:solidFill>
                  <a:srgbClr val="FF0000"/>
                </a:solidFill>
                <a:effectLst/>
                <a:latin typeface="Open Sans" panose="020B0606030504020204" pitchFamily="34" charset="0"/>
                <a:ea typeface="Times New Roman" panose="02020603050405020304" pitchFamily="18" charset="0"/>
              </a:rPr>
              <a:t>to inspect</a:t>
            </a:r>
            <a:r>
              <a:rPr lang="en-IN" sz="1800" dirty="0">
                <a:solidFill>
                  <a:srgbClr val="000000"/>
                </a:solidFill>
                <a:effectLst/>
                <a:latin typeface="Open Sans" panose="020B0606030504020204" pitchFamily="34" charset="0"/>
                <a:ea typeface="Times New Roman" panose="02020603050405020304" pitchFamily="18" charset="0"/>
              </a:rPr>
              <a:t> any places of business of the taxable person or the persons engaged in the business of transporting goods or the owner or the operator of warehouse or </a:t>
            </a:r>
            <a:r>
              <a:rPr lang="en-IN" sz="1800" dirty="0" err="1">
                <a:solidFill>
                  <a:srgbClr val="000000"/>
                </a:solidFill>
                <a:effectLst/>
                <a:latin typeface="Open Sans" panose="020B0606030504020204" pitchFamily="34" charset="0"/>
                <a:ea typeface="Times New Roman" panose="02020603050405020304" pitchFamily="18" charset="0"/>
              </a:rPr>
              <a:t>godown</a:t>
            </a:r>
            <a:r>
              <a:rPr lang="en-IN" sz="1800" dirty="0">
                <a:solidFill>
                  <a:srgbClr val="000000"/>
                </a:solidFill>
                <a:effectLst/>
                <a:latin typeface="Open Sans" panose="020B0606030504020204" pitchFamily="34" charset="0"/>
                <a:ea typeface="Times New Roman" panose="02020603050405020304" pitchFamily="18" charset="0"/>
              </a:rPr>
              <a:t> or any other place.</a:t>
            </a:r>
            <a:endParaRPr lang="en-IN"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64276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9AC4-B0BA-4480-B1B1-2F50F619C387}"/>
              </a:ext>
            </a:extLst>
          </p:cNvPr>
          <p:cNvSpPr>
            <a:spLocks noGrp="1"/>
          </p:cNvSpPr>
          <p:nvPr>
            <p:ph type="title"/>
          </p:nvPr>
        </p:nvSpPr>
        <p:spPr>
          <a:xfrm>
            <a:off x="1024129" y="188290"/>
            <a:ext cx="9720072" cy="893701"/>
          </a:xfrm>
        </p:spPr>
        <p:txBody>
          <a:bodyPr>
            <a:normAutofit/>
          </a:bodyPr>
          <a:lstStyle/>
          <a:p>
            <a:r>
              <a:rPr lang="en-US" sz="4400" b="1" dirty="0">
                <a:solidFill>
                  <a:srgbClr val="00B0F0"/>
                </a:solidFill>
              </a:rPr>
              <a:t>Section 67. Power of search and seizure</a:t>
            </a:r>
            <a:endParaRPr lang="en-US" sz="4400" dirty="0">
              <a:solidFill>
                <a:srgbClr val="00B0F0"/>
              </a:solidFill>
            </a:endParaRPr>
          </a:p>
        </p:txBody>
      </p:sp>
      <p:sp>
        <p:nvSpPr>
          <p:cNvPr id="3" name="Content Placeholder 2">
            <a:extLst>
              <a:ext uri="{FF2B5EF4-FFF2-40B4-BE49-F238E27FC236}">
                <a16:creationId xmlns:a16="http://schemas.microsoft.com/office/drawing/2014/main" id="{2E872989-24C1-497B-B128-A73FB9B14511}"/>
              </a:ext>
            </a:extLst>
          </p:cNvPr>
          <p:cNvSpPr>
            <a:spLocks noGrp="1"/>
          </p:cNvSpPr>
          <p:nvPr>
            <p:ph idx="1"/>
          </p:nvPr>
        </p:nvSpPr>
        <p:spPr>
          <a:xfrm>
            <a:off x="1024128" y="1640628"/>
            <a:ext cx="9720073" cy="4845438"/>
          </a:xfrm>
        </p:spPr>
        <p:txBody>
          <a:bodyPr>
            <a:normAutofit fontScale="77500" lnSpcReduction="20000"/>
          </a:bodyPr>
          <a:lstStyle/>
          <a:p>
            <a:r>
              <a:rPr lang="en-US" dirty="0">
                <a:solidFill>
                  <a:srgbClr val="00B0F0"/>
                </a:solidFill>
                <a:highlight>
                  <a:srgbClr val="FFFF00"/>
                </a:highlight>
              </a:rPr>
              <a:t>Section 67</a:t>
            </a:r>
          </a:p>
          <a:p>
            <a:r>
              <a:rPr lang="en-US" dirty="0"/>
              <a:t>****</a:t>
            </a:r>
          </a:p>
          <a:p>
            <a:pPr algn="just"/>
            <a:r>
              <a:rPr lang="en-US" sz="2300" dirty="0"/>
              <a:t>(2) Where the proper officer, not below the rank of Joint Commissioner, either pursuant to an inspection carried out under sub-section (1) or otherwise, has </a:t>
            </a:r>
            <a:r>
              <a:rPr lang="en-US" sz="2300" dirty="0">
                <a:highlight>
                  <a:srgbClr val="FFFF00"/>
                </a:highlight>
              </a:rPr>
              <a:t>reasons to believe </a:t>
            </a:r>
            <a:r>
              <a:rPr lang="en-US" sz="2300" dirty="0"/>
              <a:t>that any goods liable to confiscation or any documents or books or things, which in his opinion shall be useful for or relevant to any proceedings under this Act, are </a:t>
            </a:r>
            <a:r>
              <a:rPr lang="en-US" sz="2300" dirty="0">
                <a:solidFill>
                  <a:srgbClr val="FF0000"/>
                </a:solidFill>
              </a:rPr>
              <a:t>secreted in any place</a:t>
            </a:r>
            <a:r>
              <a:rPr lang="en-US" sz="2300" dirty="0"/>
              <a:t>, he may </a:t>
            </a:r>
            <a:r>
              <a:rPr lang="en-US" sz="2300" dirty="0" err="1"/>
              <a:t>authorise</a:t>
            </a:r>
            <a:r>
              <a:rPr lang="en-US" sz="2300" dirty="0"/>
              <a:t> in writing any other officer of central tax to search and </a:t>
            </a:r>
            <a:r>
              <a:rPr lang="en-US" sz="2300" dirty="0">
                <a:highlight>
                  <a:srgbClr val="FFFF00"/>
                </a:highlight>
              </a:rPr>
              <a:t>seize or may himself search and seize such goods</a:t>
            </a:r>
            <a:r>
              <a:rPr lang="en-US" sz="2300" dirty="0"/>
              <a:t>, documents or books or things:</a:t>
            </a:r>
          </a:p>
          <a:p>
            <a:pPr algn="just"/>
            <a:r>
              <a:rPr lang="en-US" sz="2300" dirty="0"/>
              <a:t>Provided that where it is not practicable to seize any such goods, the proper officer, or any officer </a:t>
            </a:r>
            <a:r>
              <a:rPr lang="en-US" sz="2300" dirty="0" err="1"/>
              <a:t>authorised</a:t>
            </a:r>
            <a:r>
              <a:rPr lang="en-US" sz="2300" dirty="0"/>
              <a:t> by him, may serve on the owner or the custodian of the goods an order that he shall not remove, part with, or otherwise deal with the goods except with the previous permission of such officer:</a:t>
            </a:r>
          </a:p>
          <a:p>
            <a:pPr algn="just"/>
            <a:r>
              <a:rPr lang="en-US" sz="2300" dirty="0"/>
              <a:t>Provided further that the documents or books or things so seized shall be retained by such officer only for so long as may be necessary for their examination and for any inquiry or proceedings under this Act.</a:t>
            </a:r>
          </a:p>
          <a:p>
            <a:pPr algn="just"/>
            <a:r>
              <a:rPr lang="en-US" sz="2300" dirty="0" err="1"/>
              <a:t>xxxx</a:t>
            </a:r>
            <a:endParaRPr lang="en-US" sz="2300" dirty="0"/>
          </a:p>
          <a:p>
            <a:r>
              <a:rPr lang="en-US" sz="2300" dirty="0"/>
              <a:t>(10) </a:t>
            </a:r>
            <a:r>
              <a:rPr lang="en-US" sz="2300" dirty="0">
                <a:highlight>
                  <a:srgbClr val="FFFF00"/>
                </a:highlight>
              </a:rPr>
              <a:t>The provisions of the Code of Criminal Procedure, 1973 (2 of 1974), relating to search and seizure, shall, so far as may be, apply</a:t>
            </a:r>
            <a:r>
              <a:rPr lang="en-US" sz="2300" dirty="0"/>
              <a:t> to search and seizure under this section subject to the modification that sub-section (5) of section 165 of the said Code shall have effect as if for the word “Magistrate”, wherever it occurs, the word “Commissioner” were substituted.</a:t>
            </a:r>
          </a:p>
          <a:p>
            <a:endParaRPr lang="en-US" dirty="0"/>
          </a:p>
          <a:p>
            <a:endParaRPr lang="en-US" dirty="0"/>
          </a:p>
        </p:txBody>
      </p:sp>
    </p:spTree>
    <p:extLst>
      <p:ext uri="{BB962C8B-B14F-4D97-AF65-F5344CB8AC3E}">
        <p14:creationId xmlns:p14="http://schemas.microsoft.com/office/powerpoint/2010/main" val="51933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9AC4-B0BA-4480-B1B1-2F50F619C387}"/>
              </a:ext>
            </a:extLst>
          </p:cNvPr>
          <p:cNvSpPr>
            <a:spLocks noGrp="1"/>
          </p:cNvSpPr>
          <p:nvPr>
            <p:ph type="title"/>
          </p:nvPr>
        </p:nvSpPr>
        <p:spPr>
          <a:xfrm>
            <a:off x="1024129" y="188290"/>
            <a:ext cx="9720072" cy="893701"/>
          </a:xfrm>
        </p:spPr>
        <p:txBody>
          <a:bodyPr>
            <a:normAutofit/>
          </a:bodyPr>
          <a:lstStyle/>
          <a:p>
            <a:r>
              <a:rPr lang="en-US" sz="4400" b="1" dirty="0">
                <a:solidFill>
                  <a:srgbClr val="00B0F0"/>
                </a:solidFill>
              </a:rPr>
              <a:t>Section 67. Power of search and seizure</a:t>
            </a:r>
            <a:endParaRPr lang="en-US" sz="4400" dirty="0">
              <a:solidFill>
                <a:srgbClr val="00B0F0"/>
              </a:solidFill>
            </a:endParaRPr>
          </a:p>
        </p:txBody>
      </p:sp>
      <p:sp>
        <p:nvSpPr>
          <p:cNvPr id="3" name="Content Placeholder 2">
            <a:extLst>
              <a:ext uri="{FF2B5EF4-FFF2-40B4-BE49-F238E27FC236}">
                <a16:creationId xmlns:a16="http://schemas.microsoft.com/office/drawing/2014/main" id="{2E872989-24C1-497B-B128-A73FB9B14511}"/>
              </a:ext>
            </a:extLst>
          </p:cNvPr>
          <p:cNvSpPr>
            <a:spLocks noGrp="1"/>
          </p:cNvSpPr>
          <p:nvPr>
            <p:ph idx="1"/>
          </p:nvPr>
        </p:nvSpPr>
        <p:spPr>
          <a:xfrm>
            <a:off x="1024129" y="1081991"/>
            <a:ext cx="9720073" cy="4845438"/>
          </a:xfrm>
        </p:spPr>
        <p:txBody>
          <a:bodyPr>
            <a:normAutofit lnSpcReduction="10000"/>
          </a:bodyPr>
          <a:lstStyle/>
          <a:p>
            <a:r>
              <a:rPr lang="en-US" dirty="0">
                <a:highlight>
                  <a:srgbClr val="FFFF00"/>
                </a:highlight>
              </a:rPr>
              <a:t>QUESTIONS need to be discussed/ raised? </a:t>
            </a:r>
          </a:p>
          <a:p>
            <a:pPr marL="457200" indent="-457200">
              <a:buFont typeface="+mj-lt"/>
              <a:buAutoNum type="arabicPeriod"/>
            </a:pPr>
            <a:r>
              <a:rPr lang="en-US" dirty="0"/>
              <a:t>Difference between inspection u/s 67(1) and search u/s 67(2)</a:t>
            </a:r>
          </a:p>
          <a:p>
            <a:pPr marL="457200" indent="-457200">
              <a:buFont typeface="+mj-lt"/>
              <a:buAutoNum type="arabicPeriod"/>
            </a:pPr>
            <a:r>
              <a:rPr lang="en-US" dirty="0"/>
              <a:t>Can a search be carried out for alleged evasion of GST?</a:t>
            </a:r>
          </a:p>
          <a:p>
            <a:pPr marL="457200" indent="-457200">
              <a:buFont typeface="+mj-lt"/>
              <a:buAutoNum type="arabicPeriod"/>
            </a:pPr>
            <a:r>
              <a:rPr lang="en-US" dirty="0"/>
              <a:t>Can during search cash can be seized or taken away by GST officers?</a:t>
            </a:r>
          </a:p>
          <a:p>
            <a:pPr marL="457200" indent="-457200">
              <a:buFont typeface="+mj-lt"/>
              <a:buAutoNum type="arabicPeriod"/>
            </a:pPr>
            <a:r>
              <a:rPr lang="en-US" dirty="0"/>
              <a:t>Can GST officer insist for on the spot payments of GST/ reversal in ITC?</a:t>
            </a:r>
          </a:p>
          <a:p>
            <a:pPr marL="457200" indent="-457200">
              <a:buFont typeface="+mj-lt"/>
              <a:buAutoNum type="arabicPeriod"/>
            </a:pPr>
            <a:r>
              <a:rPr lang="en-US" dirty="0"/>
              <a:t>Can GST officer issue on the spot summons to the taxpayers?</a:t>
            </a:r>
          </a:p>
          <a:p>
            <a:pPr marL="457200" indent="-457200">
              <a:buFont typeface="+mj-lt"/>
              <a:buAutoNum type="arabicPeriod"/>
            </a:pPr>
            <a:r>
              <a:rPr lang="en-US" dirty="0"/>
              <a:t>Can GST officer during search record a statement?</a:t>
            </a:r>
          </a:p>
          <a:p>
            <a:pPr marL="457200" indent="-457200">
              <a:buFont typeface="+mj-lt"/>
              <a:buAutoNum type="arabicPeriod"/>
            </a:pPr>
            <a:r>
              <a:rPr lang="en-US" dirty="0"/>
              <a:t>Can GST officer rank of Dy. Commissioner or Superintendent or Intelligence Officer has the power to make form opinion - reason to believe for seizure of goods, documents etc.? </a:t>
            </a:r>
          </a:p>
          <a:p>
            <a:pPr marL="457200" indent="-457200">
              <a:buFont typeface="+mj-lt"/>
              <a:buAutoNum type="arabicPeriod"/>
            </a:pPr>
            <a:r>
              <a:rPr lang="en-US" dirty="0"/>
              <a:t>Can copy of reasons to believe recorded to carry out search and seizure be obtained? </a:t>
            </a:r>
          </a:p>
          <a:p>
            <a:endParaRPr lang="en-US" dirty="0"/>
          </a:p>
          <a:p>
            <a:endParaRPr lang="en-US" dirty="0"/>
          </a:p>
        </p:txBody>
      </p:sp>
    </p:spTree>
    <p:extLst>
      <p:ext uri="{BB962C8B-B14F-4D97-AF65-F5344CB8AC3E}">
        <p14:creationId xmlns:p14="http://schemas.microsoft.com/office/powerpoint/2010/main" val="79159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document with red marker marks&#10;&#10;Description automatically generated">
            <a:extLst>
              <a:ext uri="{FF2B5EF4-FFF2-40B4-BE49-F238E27FC236}">
                <a16:creationId xmlns:a16="http://schemas.microsoft.com/office/drawing/2014/main" id="{785BBFB1-A6BF-1B62-3E6F-665A7E96E3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909" y="471056"/>
            <a:ext cx="9019309" cy="5837670"/>
          </a:xfrm>
        </p:spPr>
      </p:pic>
    </p:spTree>
    <p:extLst>
      <p:ext uri="{BB962C8B-B14F-4D97-AF65-F5344CB8AC3E}">
        <p14:creationId xmlns:p14="http://schemas.microsoft.com/office/powerpoint/2010/main" val="215542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paper&#10;&#10;Description automatically generated">
            <a:extLst>
              <a:ext uri="{FF2B5EF4-FFF2-40B4-BE49-F238E27FC236}">
                <a16:creationId xmlns:a16="http://schemas.microsoft.com/office/drawing/2014/main" id="{FE901876-CB84-A706-3F9B-5AEC94D9BC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52" b="5298"/>
          <a:stretch/>
        </p:blipFill>
        <p:spPr>
          <a:xfrm>
            <a:off x="2008910" y="0"/>
            <a:ext cx="8742218" cy="6858000"/>
          </a:xfrm>
        </p:spPr>
      </p:pic>
    </p:spTree>
    <p:extLst>
      <p:ext uri="{BB962C8B-B14F-4D97-AF65-F5344CB8AC3E}">
        <p14:creationId xmlns:p14="http://schemas.microsoft.com/office/powerpoint/2010/main" val="214060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669E-D2E7-4BFC-A6A5-C3AEAD82B122}"/>
              </a:ext>
            </a:extLst>
          </p:cNvPr>
          <p:cNvSpPr>
            <a:spLocks noGrp="1"/>
          </p:cNvSpPr>
          <p:nvPr>
            <p:ph type="title"/>
          </p:nvPr>
        </p:nvSpPr>
        <p:spPr>
          <a:xfrm>
            <a:off x="1024128" y="585216"/>
            <a:ext cx="9720072" cy="829017"/>
          </a:xfrm>
        </p:spPr>
        <p:txBody>
          <a:bodyPr>
            <a:normAutofit/>
          </a:bodyPr>
          <a:lstStyle/>
          <a:p>
            <a:r>
              <a:rPr lang="en-US" sz="3200" b="1" dirty="0">
                <a:solidFill>
                  <a:srgbClr val="00B0F0"/>
                </a:solidFill>
              </a:rPr>
              <a:t>Section 100 in The Code Of Criminal Procedure, 1973</a:t>
            </a:r>
            <a:endParaRPr lang="en-US" sz="3200" dirty="0">
              <a:solidFill>
                <a:srgbClr val="00B0F0"/>
              </a:solidFill>
            </a:endParaRPr>
          </a:p>
        </p:txBody>
      </p:sp>
      <p:sp>
        <p:nvSpPr>
          <p:cNvPr id="3" name="Content Placeholder 2">
            <a:extLst>
              <a:ext uri="{FF2B5EF4-FFF2-40B4-BE49-F238E27FC236}">
                <a16:creationId xmlns:a16="http://schemas.microsoft.com/office/drawing/2014/main" id="{3137309F-2C2C-41C0-9F87-51D7FD6A4C68}"/>
              </a:ext>
            </a:extLst>
          </p:cNvPr>
          <p:cNvSpPr>
            <a:spLocks noGrp="1"/>
          </p:cNvSpPr>
          <p:nvPr>
            <p:ph idx="1"/>
          </p:nvPr>
        </p:nvSpPr>
        <p:spPr/>
        <p:txBody>
          <a:bodyPr>
            <a:normAutofit fontScale="92500" lnSpcReduction="20000"/>
          </a:bodyPr>
          <a:lstStyle/>
          <a:p>
            <a:r>
              <a:rPr lang="en-US" dirty="0"/>
              <a:t>(4) Before making a search under this Chapter, the officer or other person about to make it shall call upon two or more independent and respectable inhabitants of the locality in which the place to be searched is situate or of any other locality if no such </a:t>
            </a:r>
            <a:r>
              <a:rPr lang="en-US" dirty="0">
                <a:highlight>
                  <a:srgbClr val="FFFF00"/>
                </a:highlight>
              </a:rPr>
              <a:t>inhabitant </a:t>
            </a:r>
            <a:r>
              <a:rPr lang="en-US" dirty="0"/>
              <a:t>of the said locality is available or is willing to be a witness to the search, to attend and </a:t>
            </a:r>
            <a:r>
              <a:rPr lang="en-US" dirty="0">
                <a:solidFill>
                  <a:srgbClr val="FF0000"/>
                </a:solidFill>
              </a:rPr>
              <a:t>witness</a:t>
            </a:r>
            <a:r>
              <a:rPr lang="en-US" dirty="0"/>
              <a:t> the search and may issue an order in writing to them or any of them so to do.</a:t>
            </a:r>
          </a:p>
          <a:p>
            <a:r>
              <a:rPr lang="en-US" dirty="0">
                <a:hlinkClick r:id="rId2"/>
              </a:rPr>
              <a:t>(5)</a:t>
            </a:r>
            <a:r>
              <a:rPr lang="en-US" dirty="0"/>
              <a:t> The search shall be made in their presence, and a </a:t>
            </a:r>
            <a:r>
              <a:rPr lang="en-US" dirty="0">
                <a:highlight>
                  <a:srgbClr val="FFFF00"/>
                </a:highlight>
              </a:rPr>
              <a:t>list of all things seized </a:t>
            </a:r>
            <a:r>
              <a:rPr lang="en-US" dirty="0"/>
              <a:t>in the course of such search and of the places in which they are respectively found shall be prepared by such officer or other person and signed by such witnesses; but no person witnessing a search under this section shall be required to attend the Court as a witness of the search unless specially summoned by it.</a:t>
            </a:r>
          </a:p>
          <a:p>
            <a:r>
              <a:rPr lang="en-US" dirty="0">
                <a:hlinkClick r:id="rId3"/>
              </a:rPr>
              <a:t>(6)</a:t>
            </a:r>
            <a:r>
              <a:rPr lang="en-US" dirty="0"/>
              <a:t> The occupant of the place searched, or some person in his behalf, shall, in every instance, be permitted to attend during the search. and a copy of the list prepared under this section, signed by the said witnesses, shall be delivered to such occupant or person.</a:t>
            </a:r>
          </a:p>
          <a:p>
            <a:r>
              <a:rPr lang="en-US" dirty="0">
                <a:hlinkClick r:id="rId4"/>
              </a:rPr>
              <a:t>(7)</a:t>
            </a:r>
            <a:r>
              <a:rPr lang="en-US" dirty="0"/>
              <a:t> When any person is searched under sub- section (3), a list of all things taken possession of shall be prepared, and a copy thereof shall be delivered to such person.</a:t>
            </a:r>
          </a:p>
          <a:p>
            <a:endParaRPr lang="en-US" dirty="0"/>
          </a:p>
          <a:p>
            <a:endParaRPr lang="en-US" dirty="0"/>
          </a:p>
        </p:txBody>
      </p:sp>
    </p:spTree>
    <p:extLst>
      <p:ext uri="{BB962C8B-B14F-4D97-AF65-F5344CB8AC3E}">
        <p14:creationId xmlns:p14="http://schemas.microsoft.com/office/powerpoint/2010/main" val="1980129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3670</TotalTime>
  <Words>6081</Words>
  <Application>Microsoft Macintosh PowerPoint</Application>
  <PresentationFormat>Widescreen</PresentationFormat>
  <Paragraphs>174</Paragraphs>
  <Slides>34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Arial Black</vt:lpstr>
      <vt:lpstr>Bookman Old Style</vt:lpstr>
      <vt:lpstr>Calibri</vt:lpstr>
      <vt:lpstr>Open Sans</vt:lpstr>
      <vt:lpstr>Symbol</vt:lpstr>
      <vt:lpstr>Times New Roman</vt:lpstr>
      <vt:lpstr>Tw Cen MT</vt:lpstr>
      <vt:lpstr>Tw Cen MT Condensed</vt:lpstr>
      <vt:lpstr>Verdana</vt:lpstr>
      <vt:lpstr>Wingdings</vt:lpstr>
      <vt:lpstr>Wingdings 3</vt:lpstr>
      <vt:lpstr>Integral</vt:lpstr>
      <vt:lpstr>Topic – “HOW TO HANDLE Search AND INVESTIGATION IN GST”  BY PUNE branch of Wirc of icai Saturday day,13th April  2024 – 03:00 PM – 05:00 PM  </vt:lpstr>
      <vt:lpstr>PowerPoint Presentation</vt:lpstr>
      <vt:lpstr>PowerPoint Presentation</vt:lpstr>
      <vt:lpstr>Section 67. Power of search and seizure</vt:lpstr>
      <vt:lpstr>Section 67. Power of search and seizure</vt:lpstr>
      <vt:lpstr>Section 67. Power of search and seizure</vt:lpstr>
      <vt:lpstr>PowerPoint Presentation</vt:lpstr>
      <vt:lpstr>PowerPoint Presentation</vt:lpstr>
      <vt:lpstr>Section 100 in The Code Of Criminal Procedure, 1973</vt:lpstr>
      <vt:lpstr>Search – Section 165 Cr.p.c. SHALL APPLY</vt:lpstr>
      <vt:lpstr> Release of documents seized- can taxpayers approached to court? Yes.</vt:lpstr>
      <vt:lpstr>Search is invasion of privacy </vt:lpstr>
      <vt:lpstr>DGCEI Manual-2004 applies to search under GST:  </vt:lpstr>
      <vt:lpstr>Search under GST only can be authorised for limited purposes: </vt:lpstr>
      <vt:lpstr> Can officer carry our search merely on the communication received from other officer, without his own independent opinion -no.</vt:lpstr>
      <vt:lpstr> Whether CASH CAN BE SEIZUED DURING SEARCH? No. </vt:lpstr>
      <vt:lpstr> Whether CASH CAN BE SEIZUED DURING SEARCH? No. </vt:lpstr>
      <vt:lpstr> Whether CASH CAN BE SEIZUED DURING SEARCH? No. </vt:lpstr>
      <vt:lpstr>Cash cannot be seized</vt:lpstr>
      <vt:lpstr>Sanwaria Sweets Pvt. Ltd. v UOI 2019 (24) G.S.T.L. 193 (Raj.) ORDERED FOR RETURN OF ORIGINAL SALE DEED</vt:lpstr>
      <vt:lpstr>during Search, Goods seized – can such action be challenged in court - YES. </vt:lpstr>
      <vt:lpstr> Whether during Search on-the-spot collection/ deposit of tax justified in law. No.  </vt:lpstr>
      <vt:lpstr>Search and seizure power under GST cannot be used a tool to recovery of tax: </vt:lpstr>
      <vt:lpstr> Whether during Search on-the-spot collection/ deposit of tax justified in law. No.  </vt:lpstr>
      <vt:lpstr>Tax pad during search – voluntary or not</vt:lpstr>
      <vt:lpstr>“reasons to believe” based on tangible materials </vt:lpstr>
      <vt:lpstr>“reasons to believe” reasons to be recorded in file </vt:lpstr>
      <vt:lpstr>“reasons to believe” reasons to be recorded in file </vt:lpstr>
      <vt:lpstr>For seizure, opinion to be formed by the Proper Officer and not by the authorized officer and before the search is carried out</vt:lpstr>
      <vt:lpstr>Under Central excise Act, 1944</vt:lpstr>
      <vt:lpstr>PowerPoint Presentation</vt:lpstr>
      <vt:lpstr>Essentials of issuing summons</vt:lpstr>
      <vt:lpstr>PowerPoint Presentation</vt:lpstr>
      <vt:lpstr>Thanks to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CONTROVERSIES UNDER GST</dc:title>
  <dc:creator>PC3</dc:creator>
  <cp:lastModifiedBy>JK MITTAL</cp:lastModifiedBy>
  <cp:revision>118</cp:revision>
  <dcterms:created xsi:type="dcterms:W3CDTF">2019-12-10T11:24:04Z</dcterms:created>
  <dcterms:modified xsi:type="dcterms:W3CDTF">2024-04-13T08:59:16Z</dcterms:modified>
</cp:coreProperties>
</file>