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68" r:id="rId13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0" autoAdjust="0"/>
    <p:restoredTop sz="94584" autoAdjust="0"/>
  </p:normalViewPr>
  <p:slideViewPr>
    <p:cSldViewPr>
      <p:cViewPr varScale="1">
        <p:scale>
          <a:sx n="60" d="100"/>
          <a:sy n="60" d="100"/>
        </p:scale>
        <p:origin x="-702" y="-9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93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0175" y="0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0175" y="8842375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894C4-A77D-4D35-92E0-BFC1A9ACB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21188"/>
            <a:ext cx="5564188" cy="4189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75" y="8842375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22518-CAF1-4A81-BB37-347AF10C8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22518-CAF1-4A81-BB37-347AF10C8EB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AutoShape 2"/>
          <p:cNvSpPr>
            <a:spLocks noChangeArrowheads="1"/>
          </p:cNvSpPr>
          <p:nvPr/>
        </p:nvSpPr>
        <p:spPr bwMode="blackWhite">
          <a:xfrm>
            <a:off x="1600200" y="-2209800"/>
            <a:ext cx="9144000" cy="9067800"/>
          </a:xfrm>
          <a:prstGeom prst="diamond">
            <a:avLst/>
          </a:pr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20000"/>
              </a:spcBef>
              <a:buFontTx/>
              <a:buChar char="•"/>
            </a:pPr>
            <a:endParaRPr kumimoji="1" lang="en-US" sz="3000"/>
          </a:p>
        </p:txBody>
      </p:sp>
      <p:sp>
        <p:nvSpPr>
          <p:cNvPr id="199683" name="Rectangle 3"/>
          <p:cNvSpPr>
            <a:spLocks noChangeArrowheads="1"/>
          </p:cNvSpPr>
          <p:nvPr/>
        </p:nvSpPr>
        <p:spPr bwMode="auto">
          <a:xfrm>
            <a:off x="0" y="0"/>
            <a:ext cx="381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20000"/>
              </a:spcBef>
              <a:buFontTx/>
              <a:buChar char="•"/>
            </a:pPr>
            <a:endParaRPr kumimoji="1" lang="en-US" sz="3000"/>
          </a:p>
        </p:txBody>
      </p:sp>
      <p:sp>
        <p:nvSpPr>
          <p:cNvPr id="199684" name="Rectangle 4"/>
          <p:cNvSpPr>
            <a:spLocks noChangeArrowheads="1"/>
          </p:cNvSpPr>
          <p:nvPr/>
        </p:nvSpPr>
        <p:spPr bwMode="auto">
          <a:xfrm>
            <a:off x="0" y="0"/>
            <a:ext cx="3810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20000"/>
              </a:spcBef>
            </a:pPr>
            <a:endParaRPr lang="en-US" altLang="en-US" sz="3000"/>
          </a:p>
        </p:txBody>
      </p:sp>
      <p:sp>
        <p:nvSpPr>
          <p:cNvPr id="19968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144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19968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276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199687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16-03-2017</a:t>
            </a:fld>
            <a:endParaRPr lang="en-US"/>
          </a:p>
        </p:txBody>
      </p:sp>
      <p:sp>
        <p:nvSpPr>
          <p:cNvPr id="199688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99689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9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9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96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9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9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9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9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9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5" grpId="0"/>
      <p:bldP spid="199686" grpId="0" build="p">
        <p:tmplLst>
          <p:tmpl lvl="1">
            <p:tnLst>
              <p:par>
                <p:cTn presetID="49" presetClass="entr" presetSubtype="0" decel="10000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96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9968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9968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99686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9968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16-03-2017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609600"/>
            <a:ext cx="18859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5054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16-03-2017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16-03-2017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16-03-2017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286000"/>
            <a:ext cx="36957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2286000"/>
            <a:ext cx="36957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16-03-2017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16-03-2017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16-03-2017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16-03-2017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16-03-2017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16-03-2017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AutoShape 2"/>
          <p:cNvSpPr>
            <a:spLocks noChangeArrowheads="1"/>
          </p:cNvSpPr>
          <p:nvPr/>
        </p:nvSpPr>
        <p:spPr bwMode="blackWhite">
          <a:xfrm>
            <a:off x="1600200" y="-2209800"/>
            <a:ext cx="9144000" cy="9067800"/>
          </a:xfrm>
          <a:prstGeom prst="diamond">
            <a:avLst/>
          </a:pr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20000"/>
              </a:spcBef>
              <a:buFontTx/>
              <a:buChar char="•"/>
            </a:pPr>
            <a:endParaRPr kumimoji="1" lang="en-US" sz="3000"/>
          </a:p>
        </p:txBody>
      </p:sp>
      <p:sp>
        <p:nvSpPr>
          <p:cNvPr id="198659" name="Rectangle 3"/>
          <p:cNvSpPr>
            <a:spLocks noChangeArrowheads="1"/>
          </p:cNvSpPr>
          <p:nvPr/>
        </p:nvSpPr>
        <p:spPr bwMode="auto">
          <a:xfrm>
            <a:off x="0" y="0"/>
            <a:ext cx="381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20000"/>
              </a:spcBef>
              <a:buFontTx/>
              <a:buChar char="•"/>
            </a:pPr>
            <a:endParaRPr kumimoji="1" lang="en-US" sz="3000"/>
          </a:p>
        </p:txBody>
      </p:sp>
      <p:sp>
        <p:nvSpPr>
          <p:cNvPr id="198660" name="Rectangle 4"/>
          <p:cNvSpPr>
            <a:spLocks noChangeArrowheads="1"/>
          </p:cNvSpPr>
          <p:nvPr/>
        </p:nvSpPr>
        <p:spPr bwMode="auto">
          <a:xfrm>
            <a:off x="0" y="0"/>
            <a:ext cx="3810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20000"/>
              </a:spcBef>
              <a:buFontTx/>
              <a:buChar char="•"/>
            </a:pPr>
            <a:endParaRPr lang="en-US" altLang="en-US" sz="3000"/>
          </a:p>
        </p:txBody>
      </p:sp>
      <p:sp>
        <p:nvSpPr>
          <p:cNvPr id="1986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754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9866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286000"/>
            <a:ext cx="7543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 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  <a:p>
            <a:pPr lvl="3"/>
            <a:endParaRPr lang="en-US" altLang="en-US" smtClean="0"/>
          </a:p>
        </p:txBody>
      </p:sp>
      <p:sp>
        <p:nvSpPr>
          <p:cNvPr id="19866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096000"/>
            <a:ext cx="228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20000"/>
              </a:spcBef>
              <a:defRPr sz="1400"/>
            </a:lvl1pPr>
          </a:lstStyle>
          <a:p>
            <a:fld id="{1D8BD707-D9CF-40AE-B4C6-C98DA3205C09}" type="datetimeFigureOut">
              <a:rPr lang="en-US" smtClean="0"/>
              <a:pPr/>
              <a:t>16-03-2017</a:t>
            </a:fld>
            <a:endParaRPr lang="en-US"/>
          </a:p>
        </p:txBody>
      </p:sp>
      <p:sp>
        <p:nvSpPr>
          <p:cNvPr id="19866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0" y="6096000"/>
            <a:ext cx="43434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1986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400800"/>
            <a:ext cx="228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20000"/>
              </a:spcBef>
              <a:defRPr sz="14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8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8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8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8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8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8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8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8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86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86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86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86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86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86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86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86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86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86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86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86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1" grpId="0"/>
      <p:bldP spid="198662" grpId="0" build="p">
        <p:tmplLst>
          <p:tmpl lvl="1">
            <p:tnLst>
              <p:par>
                <p:cTn presetID="49" presetClass="entr" presetSubtype="0" decel="10000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86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9866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9866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98662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9866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86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9866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9866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98662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9866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86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9866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9866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98662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9866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86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9866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9866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98662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98662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86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9866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9866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98662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9866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60000"/>
        </a:spcBef>
        <a:spcAft>
          <a:spcPct val="0"/>
        </a:spcAft>
        <a:buClr>
          <a:schemeClr val="tx1"/>
        </a:buClr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40000"/>
        </a:spcBef>
        <a:spcAft>
          <a:spcPct val="0"/>
        </a:spcAft>
        <a:buClr>
          <a:schemeClr val="tx1"/>
        </a:buClr>
        <a:buChar char="–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914400" y="609600"/>
            <a:ext cx="7772400" cy="3657600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 smtClean="0">
                <a:solidFill>
                  <a:srgbClr val="FFC000"/>
                </a:solidFill>
                <a:latin typeface="+mn-lt"/>
                <a:cs typeface="Aharoni" pitchFamily="2" charset="-79"/>
              </a:rPr>
              <a:t>ROLE OF</a:t>
            </a:r>
            <a:br>
              <a:rPr lang="en-US" sz="3600" b="1" dirty="0" smtClean="0">
                <a:solidFill>
                  <a:srgbClr val="FFC000"/>
                </a:solidFill>
                <a:latin typeface="+mn-lt"/>
                <a:cs typeface="Aharoni" pitchFamily="2" charset="-79"/>
              </a:rPr>
            </a:br>
            <a:r>
              <a:rPr lang="en-US" sz="3600" b="1" dirty="0" smtClean="0">
                <a:solidFill>
                  <a:srgbClr val="FFC000"/>
                </a:solidFill>
                <a:latin typeface="+mn-lt"/>
                <a:cs typeface="Aharoni" pitchFamily="2" charset="-79"/>
              </a:rPr>
              <a:t> STATUTORY BRANCH AUDITOR</a:t>
            </a:r>
            <a:r>
              <a:rPr lang="en-US" sz="3600" dirty="0" smtClean="0">
                <a:latin typeface="+mn-lt"/>
                <a:cs typeface="Aharoni" pitchFamily="2" charset="-79"/>
              </a:rPr>
              <a:t/>
            </a:r>
            <a:br>
              <a:rPr lang="en-US" sz="3600" dirty="0" smtClean="0">
                <a:latin typeface="+mn-lt"/>
                <a:cs typeface="Aharoni" pitchFamily="2" charset="-79"/>
              </a:rPr>
            </a:br>
            <a:r>
              <a:rPr lang="en-US" sz="3600" b="1" dirty="0" smtClean="0">
                <a:latin typeface="+mn-lt"/>
                <a:cs typeface="Aharoni" pitchFamily="2" charset="-79"/>
              </a:rPr>
              <a:t>IN</a:t>
            </a:r>
            <a:r>
              <a:rPr lang="en-US" sz="3600" dirty="0" smtClean="0">
                <a:latin typeface="+mn-lt"/>
                <a:cs typeface="Aharoni" pitchFamily="2" charset="-79"/>
              </a:rPr>
              <a:t/>
            </a:r>
            <a:br>
              <a:rPr lang="en-US" sz="3600" dirty="0" smtClean="0">
                <a:latin typeface="+mn-lt"/>
                <a:cs typeface="Aharoni" pitchFamily="2" charset="-79"/>
              </a:rPr>
            </a:br>
            <a:r>
              <a:rPr lang="en-US" sz="3600" b="1" dirty="0" smtClean="0">
                <a:solidFill>
                  <a:srgbClr val="FFC000"/>
                </a:solidFill>
                <a:latin typeface="+mn-lt"/>
                <a:cs typeface="Aharoni" pitchFamily="2" charset="-79"/>
              </a:rPr>
              <a:t> DEMONETISATION </a:t>
            </a:r>
            <a:endParaRPr lang="en-US" sz="3600" dirty="0" smtClean="0">
              <a:solidFill>
                <a:schemeClr val="tx1"/>
              </a:solidFill>
              <a:latin typeface="+mn-lt"/>
              <a:cs typeface="Aharoni" pitchFamily="2" charset="-79"/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914400" y="4953000"/>
            <a:ext cx="7772400" cy="838200"/>
          </a:xfrm>
        </p:spPr>
        <p:txBody>
          <a:bodyPr/>
          <a:lstStyle/>
          <a:p>
            <a:pPr algn="r" eaLnBrk="1" hangingPunct="1"/>
            <a:r>
              <a:rPr lang="en-US" sz="32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CA Shriniwas Y. Joshi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>
          <a:xfrm>
            <a:off x="914400" y="381000"/>
            <a:ext cx="754380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AUDITOR’S RESPONSIBILITY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676400"/>
            <a:ext cx="7543800" cy="4267200"/>
          </a:xfrm>
        </p:spPr>
        <p:txBody>
          <a:bodyPr/>
          <a:lstStyle/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FFC000"/>
                </a:solidFill>
              </a:rPr>
              <a:t>Monitoring Aspects –</a:t>
            </a:r>
          </a:p>
          <a:p>
            <a:pPr marL="922338" lvl="1" indent="-465138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/>
              <a:t>Abnormal transactions in newly opened accounts</a:t>
            </a:r>
          </a:p>
          <a:p>
            <a:pPr marL="922338" lvl="1" indent="-465138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Foreign Outward remittance of SBN deposited</a:t>
            </a:r>
          </a:p>
          <a:p>
            <a:pPr marL="922338" lvl="1" indent="-465138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New loans disbursed in cash</a:t>
            </a:r>
          </a:p>
          <a:p>
            <a:pPr marL="922338" lvl="1" indent="-465138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Withdrawal of amounts in excess of permissible limit</a:t>
            </a:r>
          </a:p>
          <a:p>
            <a:pPr eaLnBrk="1" hangingPunct="1">
              <a:buClr>
                <a:schemeClr val="accent1"/>
              </a:buClr>
              <a:buNone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 smtClean="0"/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410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r>
              <a:rPr lang="en-US" smtClean="0"/>
              <a:t>CA Shriniwas Y. Joshi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55829DDD-B287-42BD-AF96-2F8E0D879832}" type="slidenum">
              <a:rPr lang="en-US" smtClean="0"/>
              <a:pPr fontAlgn="base"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543800" cy="12954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AUDITOR’S RESPONSIBILITY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371600"/>
            <a:ext cx="7543800" cy="4572000"/>
          </a:xfrm>
        </p:spPr>
        <p:txBody>
          <a:bodyPr/>
          <a:lstStyle/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FFC000"/>
                </a:solidFill>
              </a:rPr>
              <a:t>Monitoring Aspects - Contd.. </a:t>
            </a:r>
          </a:p>
          <a:p>
            <a:pPr marL="922338" lvl="1" indent="-465138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/>
              <a:t>Cash deposit in small saving accounts</a:t>
            </a:r>
          </a:p>
          <a:p>
            <a:pPr marL="922338" lvl="1" indent="-465138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/>
              <a:t>Cash deposits Jana </a:t>
            </a:r>
            <a:r>
              <a:rPr lang="en-US" dirty="0" err="1" smtClean="0"/>
              <a:t>Dhana</a:t>
            </a:r>
            <a:r>
              <a:rPr lang="en-US" dirty="0" smtClean="0"/>
              <a:t> Account with transfer to other accounts</a:t>
            </a:r>
          </a:p>
          <a:p>
            <a:pPr marL="922338" lvl="1" indent="-465138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/>
              <a:t>New Accounts opened and closed during short period</a:t>
            </a:r>
          </a:p>
          <a:p>
            <a:pPr marL="922338" lvl="1" indent="-465138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/>
              <a:t>Acceptance of SBN for </a:t>
            </a:r>
            <a:r>
              <a:rPr lang="en-US" dirty="0" err="1" smtClean="0"/>
              <a:t>para</a:t>
            </a:r>
            <a:r>
              <a:rPr lang="en-US" dirty="0" smtClean="0"/>
              <a:t> banking activities</a:t>
            </a:r>
          </a:p>
          <a:p>
            <a:pPr marL="922338" lvl="1" indent="-465138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/>
              <a:t>FIR for fake notes.</a:t>
            </a:r>
          </a:p>
          <a:p>
            <a:pPr eaLnBrk="1" hangingPunct="1">
              <a:buClr>
                <a:schemeClr val="accent1"/>
              </a:buClr>
              <a:buNone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 smtClean="0"/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410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r>
              <a:rPr lang="en-US" smtClean="0"/>
              <a:t>CA Shriniwas Y. Joshi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55829DDD-B287-42BD-AF96-2F8E0D879832}" type="slidenum">
              <a:rPr lang="en-US" smtClean="0"/>
              <a:pPr fontAlgn="base"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914400" y="1143000"/>
            <a:ext cx="7543800" cy="4800600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algn="ctr" eaLnBrk="1" hangingPunct="1">
              <a:buFontTx/>
              <a:buNone/>
            </a:pPr>
            <a:r>
              <a:rPr lang="en-US" sz="5400" dirty="0" smtClean="0">
                <a:latin typeface="Aharoni" pitchFamily="2" charset="-79"/>
                <a:cs typeface="Aharoni" pitchFamily="2" charset="-79"/>
              </a:rPr>
              <a:t>               </a:t>
            </a:r>
            <a:r>
              <a:rPr lang="en-US" sz="5400" dirty="0" smtClean="0">
                <a:solidFill>
                  <a:srgbClr val="FFC000"/>
                </a:solidFill>
                <a:latin typeface="Californian FB" pitchFamily="18" charset="0"/>
                <a:cs typeface="Aharoni" pitchFamily="2" charset="-79"/>
              </a:rPr>
              <a:t>Thank you..</a:t>
            </a:r>
          </a:p>
        </p:txBody>
      </p:sp>
      <p:sp>
        <p:nvSpPr>
          <p:cNvPr id="430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r>
              <a:rPr lang="en-US" smtClean="0"/>
              <a:t>CA Shriniwas Y. Joshi</a:t>
            </a:r>
          </a:p>
        </p:txBody>
      </p:sp>
      <p:sp>
        <p:nvSpPr>
          <p:cNvPr id="4301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DE4CDAA4-8360-4207-B723-35F28C85EF14}" type="slidenum">
              <a:rPr lang="en-US" smtClean="0"/>
              <a:pPr fontAlgn="base"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PURPOSE</a:t>
            </a:r>
            <a:endParaRPr lang="en-US" sz="4000" dirty="0" smtClean="0">
              <a:solidFill>
                <a:srgbClr val="FFC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FFC000"/>
                </a:solidFill>
              </a:rPr>
              <a:t>Fulfilling Election Promise</a:t>
            </a: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rgbClr val="FFC000"/>
                </a:solidFill>
              </a:rPr>
              <a:t>  </a:t>
            </a:r>
            <a:r>
              <a:rPr lang="en-US" sz="2800" dirty="0" smtClean="0">
                <a:solidFill>
                  <a:srgbClr val="FFC000"/>
                </a:solidFill>
              </a:rPr>
              <a:t>Eradication of black money</a:t>
            </a: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rgbClr val="FFC000"/>
                </a:solidFill>
              </a:rPr>
              <a:t>  Removal of fake currency from the system</a:t>
            </a:r>
          </a:p>
          <a:p>
            <a:pPr marL="568325" indent="-568325"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rgbClr val="FFC000"/>
                </a:solidFill>
              </a:rPr>
              <a:t>Stopping financing to terrorism, Espionage, Smuggling of arms, Drugs and other contra bands into India</a:t>
            </a: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 smtClean="0"/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410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r>
              <a:rPr lang="en-US" smtClean="0"/>
              <a:t>CA Shriniwas Y. Joshi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55829DDD-B287-42BD-AF96-2F8E0D879832}" type="slidenum">
              <a:rPr lang="en-US" smtClean="0"/>
              <a:pPr fontAlgn="base"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AUDITOR’S RESPONSIBILITY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FFC000"/>
                </a:solidFill>
              </a:rPr>
              <a:t>Ensuring Compliance with RBI Circulars </a:t>
            </a:r>
          </a:p>
          <a:p>
            <a:pPr marL="577850" indent="-577850"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rgbClr val="FFC000"/>
                </a:solidFill>
              </a:rPr>
              <a:t>Ensuring Compliance with directions of Controlling authority</a:t>
            </a:r>
          </a:p>
          <a:p>
            <a:pPr marL="577850" indent="-577850"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rgbClr val="FFC000"/>
                </a:solidFill>
              </a:rPr>
              <a:t> Comment on Control Issues</a:t>
            </a:r>
          </a:p>
          <a:p>
            <a:pPr marL="577850" indent="-577850"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rgbClr val="FFC000"/>
                </a:solidFill>
              </a:rPr>
              <a:t> Read Concurrent Auditor’s or Special Auditor’s Report</a:t>
            </a: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 smtClean="0"/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410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r>
              <a:rPr lang="en-US" smtClean="0"/>
              <a:t>CA Shriniwas Y. Joshi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55829DDD-B287-42BD-AF96-2F8E0D879832}" type="slidenum">
              <a:rPr lang="en-US" smtClean="0"/>
              <a:pPr fontAlgn="base"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543800" cy="12954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AUDITOR’S RESPONSIBILITY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828800"/>
            <a:ext cx="7543800" cy="4114800"/>
          </a:xfrm>
        </p:spPr>
        <p:txBody>
          <a:bodyPr/>
          <a:lstStyle/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FFC000"/>
                </a:solidFill>
              </a:rPr>
              <a:t>Exchange of Notes –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Adherence to limits  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Documents to be obtained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Authority Letter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CCTV Recording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Application of indelible ink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/>
              <a:t>Capacity to handle customers</a:t>
            </a: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Clr>
                <a:schemeClr val="accent1"/>
              </a:buClr>
              <a:buNone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 smtClean="0"/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410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r>
              <a:rPr lang="en-US" smtClean="0"/>
              <a:t>CA Shriniwas Y. Joshi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55829DDD-B287-42BD-AF96-2F8E0D879832}" type="slidenum">
              <a:rPr lang="en-US" smtClean="0"/>
              <a:pPr fontAlgn="base"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>
          <a:xfrm>
            <a:off x="914400" y="381000"/>
            <a:ext cx="754380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AUDITOR’S RESPONSIBILITY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676400"/>
            <a:ext cx="7543800" cy="4267200"/>
          </a:xfrm>
        </p:spPr>
        <p:txBody>
          <a:bodyPr/>
          <a:lstStyle/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FFC000"/>
                </a:solidFill>
              </a:rPr>
              <a:t>Payments –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Limits for withdrawal in cash / ATM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System Level Control /CCTV Footage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Withdrawals for marriage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Operations in CA/CC/OD opened within three months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/>
              <a:t>Transactions beyond branch hours</a:t>
            </a:r>
          </a:p>
          <a:p>
            <a:pPr lvl="1">
              <a:buClr>
                <a:schemeClr val="accent1"/>
              </a:buClr>
              <a:buNone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Clr>
                <a:schemeClr val="accent1"/>
              </a:buClr>
              <a:buNone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 smtClean="0"/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410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r>
              <a:rPr lang="en-US" smtClean="0"/>
              <a:t>CA Shriniwas Y. Joshi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55829DDD-B287-42BD-AF96-2F8E0D879832}" type="slidenum">
              <a:rPr lang="en-US" smtClean="0"/>
              <a:pPr fontAlgn="base"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>
          <a:xfrm>
            <a:off x="914400" y="381000"/>
            <a:ext cx="754380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AUDITOR’S RESPONSIBILITY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676400"/>
            <a:ext cx="7543800" cy="4267200"/>
          </a:xfrm>
        </p:spPr>
        <p:txBody>
          <a:bodyPr/>
          <a:lstStyle/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FFC000"/>
                </a:solidFill>
              </a:rPr>
              <a:t>Receipts –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Limits for cash deposits over the counter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Documents required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Cash Deposit by person other than account holder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Use of separate pay-in slip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Account where KYC is pending</a:t>
            </a: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Clr>
                <a:schemeClr val="accent1"/>
              </a:buClr>
              <a:buNone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 smtClean="0"/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410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r>
              <a:rPr lang="en-US" smtClean="0"/>
              <a:t>CA Shriniwas Y. Joshi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55829DDD-B287-42BD-AF96-2F8E0D879832}" type="slidenum">
              <a:rPr lang="en-US" smtClean="0"/>
              <a:pPr fontAlgn="base"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>
          <a:xfrm>
            <a:off x="914400" y="381000"/>
            <a:ext cx="754380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AUDITOR’S RESPONSIBILITY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676400"/>
            <a:ext cx="7543800" cy="4267200"/>
          </a:xfrm>
        </p:spPr>
        <p:txBody>
          <a:bodyPr/>
          <a:lstStyle/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FFC000"/>
                </a:solidFill>
              </a:rPr>
              <a:t>Receipts Contd. –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/>
              <a:t>Transactions through office accounts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Movement of SBN to currency chest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Recalibration of cash recycler/cash deposit machines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Deposits in NRO account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Due diligence for deposits in minor/trust/ association/society account</a:t>
            </a: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Clr>
                <a:schemeClr val="accent1"/>
              </a:buClr>
              <a:buNone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 smtClean="0"/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410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r>
              <a:rPr lang="en-US" smtClean="0"/>
              <a:t>CA Shriniwas Y. Joshi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55829DDD-B287-42BD-AF96-2F8E0D879832}" type="slidenum">
              <a:rPr lang="en-US" smtClean="0"/>
              <a:pPr fontAlgn="base"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543800" cy="9144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AUDITOR’S RESPONSIBILITY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066800"/>
            <a:ext cx="7924800" cy="4876800"/>
          </a:xfrm>
        </p:spPr>
        <p:txBody>
          <a:bodyPr/>
          <a:lstStyle/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FFC000"/>
                </a:solidFill>
              </a:rPr>
              <a:t>Reporting –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Closing balance as on 8</a:t>
            </a:r>
            <a:r>
              <a:rPr lang="en-US" baseline="30000" dirty="0" smtClean="0">
                <a:solidFill>
                  <a:srgbClr val="FFC000"/>
                </a:solidFill>
              </a:rPr>
              <a:t>th</a:t>
            </a:r>
            <a:r>
              <a:rPr lang="en-US" dirty="0" smtClean="0">
                <a:solidFill>
                  <a:srgbClr val="FFC000"/>
                </a:solidFill>
              </a:rPr>
              <a:t> November, 2016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Daily reporting of cash deposits and exchanges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/>
              <a:t>CTR and STR (Enquiry with customer)</a:t>
            </a:r>
          </a:p>
          <a:p>
            <a:pPr marL="522288" indent="-522288"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rgbClr val="FFC000"/>
                </a:solidFill>
              </a:rPr>
              <a:t>New Account opening from 10.11.2016</a:t>
            </a:r>
          </a:p>
          <a:p>
            <a:pPr marL="922338" lvl="1" indent="-465138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Activation only after completion of KYC formalities</a:t>
            </a:r>
          </a:p>
          <a:p>
            <a:pPr marL="922338" lvl="1" indent="-465138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PAN for SBN in excess of Rs.50,000/-</a:t>
            </a:r>
          </a:p>
          <a:p>
            <a:pPr marL="922338" lvl="1" indent="-465138">
              <a:buClr>
                <a:schemeClr val="accent1"/>
              </a:buClr>
              <a:buNone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Clr>
                <a:schemeClr val="accent1"/>
              </a:buClr>
              <a:buNone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 smtClean="0"/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410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r>
              <a:rPr lang="en-US" smtClean="0"/>
              <a:t>CA Shriniwas Y. Joshi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55829DDD-B287-42BD-AF96-2F8E0D879832}" type="slidenum">
              <a:rPr lang="en-US" smtClean="0"/>
              <a:pPr fontAlgn="base"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>
          <a:xfrm>
            <a:off x="914400" y="381000"/>
            <a:ext cx="754380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AUDITOR’S RESPONSIBILITY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676400"/>
            <a:ext cx="7543800" cy="4267200"/>
          </a:xfrm>
        </p:spPr>
        <p:txBody>
          <a:bodyPr/>
          <a:lstStyle/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FFC000"/>
                </a:solidFill>
              </a:rPr>
              <a:t>Other Aspects –</a:t>
            </a:r>
          </a:p>
          <a:p>
            <a:pPr marL="922338" lvl="1" indent="-465138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/>
              <a:t>Withdrawals through Office account beyond prescribed limit</a:t>
            </a:r>
          </a:p>
          <a:p>
            <a:pPr marL="922338" lvl="1" indent="-465138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Review of accounts of staff and their relatives</a:t>
            </a:r>
          </a:p>
          <a:p>
            <a:pPr marL="922338" lvl="1" indent="-465138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C000"/>
                </a:solidFill>
              </a:rPr>
              <a:t>Use of multiple accounts of the same customer for bulk deposits</a:t>
            </a:r>
          </a:p>
          <a:p>
            <a:pPr marL="922338" lvl="1" indent="-465138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dirty="0" smtClean="0"/>
              <a:t>Lifting of dormancy flags post 8th Nov.</a:t>
            </a:r>
          </a:p>
          <a:p>
            <a:pPr marL="922338" lvl="1" indent="-465138">
              <a:buClr>
                <a:schemeClr val="accent1"/>
              </a:buClr>
              <a:buNone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Clr>
                <a:schemeClr val="accent1"/>
              </a:buClr>
              <a:buNone/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 smtClean="0"/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  <a:defRPr/>
            </a:pP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410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r>
              <a:rPr lang="en-US" smtClean="0"/>
              <a:t>CA Shriniwas Y. Joshi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55829DDD-B287-42BD-AF96-2F8E0D879832}" type="slidenum">
              <a:rPr lang="en-US" smtClean="0"/>
              <a:pPr fontAlgn="base"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2">
  <a:themeElements>
    <a:clrScheme name="Introducing A Speaker 1">
      <a:dk1>
        <a:srgbClr val="F1B60F"/>
      </a:dk1>
      <a:lt1>
        <a:srgbClr val="FFFFFF"/>
      </a:lt1>
      <a:dk2>
        <a:srgbClr val="115606"/>
      </a:dk2>
      <a:lt2>
        <a:srgbClr val="F1B60F"/>
      </a:lt2>
      <a:accent1>
        <a:srgbClr val="CC9900"/>
      </a:accent1>
      <a:accent2>
        <a:srgbClr val="000000"/>
      </a:accent2>
      <a:accent3>
        <a:srgbClr val="AAB4AA"/>
      </a:accent3>
      <a:accent4>
        <a:srgbClr val="DADADA"/>
      </a:accent4>
      <a:accent5>
        <a:srgbClr val="E2CAAA"/>
      </a:accent5>
      <a:accent6>
        <a:srgbClr val="000000"/>
      </a:accent6>
      <a:hlink>
        <a:srgbClr val="FF6600"/>
      </a:hlink>
      <a:folHlink>
        <a:srgbClr val="DC5900"/>
      </a:folHlink>
    </a:clrScheme>
    <a:fontScheme name="Introducing A Speak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ntroducing A Speaker 1">
        <a:dk1>
          <a:srgbClr val="F1B60F"/>
        </a:dk1>
        <a:lt1>
          <a:srgbClr val="FFFFFF"/>
        </a:lt1>
        <a:dk2>
          <a:srgbClr val="115606"/>
        </a:dk2>
        <a:lt2>
          <a:srgbClr val="F1B60F"/>
        </a:lt2>
        <a:accent1>
          <a:srgbClr val="CC9900"/>
        </a:accent1>
        <a:accent2>
          <a:srgbClr val="000000"/>
        </a:accent2>
        <a:accent3>
          <a:srgbClr val="AAB4AA"/>
        </a:accent3>
        <a:accent4>
          <a:srgbClr val="DADADA"/>
        </a:accent4>
        <a:accent5>
          <a:srgbClr val="E2CAAA"/>
        </a:accent5>
        <a:accent6>
          <a:srgbClr val="000000"/>
        </a:accent6>
        <a:hlink>
          <a:srgbClr val="FF6600"/>
        </a:hlink>
        <a:folHlink>
          <a:srgbClr val="DC5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ducing A Speaker 2">
        <a:dk1>
          <a:srgbClr val="FF9900"/>
        </a:dk1>
        <a:lt1>
          <a:srgbClr val="FFFFFF"/>
        </a:lt1>
        <a:dk2>
          <a:srgbClr val="4DC024"/>
        </a:dk2>
        <a:lt2>
          <a:srgbClr val="FFFFFF"/>
        </a:lt2>
        <a:accent1>
          <a:srgbClr val="FF6600"/>
        </a:accent1>
        <a:accent2>
          <a:srgbClr val="24864C"/>
        </a:accent2>
        <a:accent3>
          <a:srgbClr val="B2DCAC"/>
        </a:accent3>
        <a:accent4>
          <a:srgbClr val="DADADA"/>
        </a:accent4>
        <a:accent5>
          <a:srgbClr val="FFB8AA"/>
        </a:accent5>
        <a:accent6>
          <a:srgbClr val="207944"/>
        </a:accent6>
        <a:hlink>
          <a:srgbClr val="4D4D4D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ducing A Speaker 3">
        <a:dk1>
          <a:srgbClr val="777777"/>
        </a:dk1>
        <a:lt1>
          <a:srgbClr val="FFFFFF"/>
        </a:lt1>
        <a:dk2>
          <a:srgbClr val="727272"/>
        </a:dk2>
        <a:lt2>
          <a:srgbClr val="FFFFFF"/>
        </a:lt2>
        <a:accent1>
          <a:srgbClr val="808080"/>
        </a:accent1>
        <a:accent2>
          <a:srgbClr val="555555"/>
        </a:accent2>
        <a:accent3>
          <a:srgbClr val="BCBCBC"/>
        </a:accent3>
        <a:accent4>
          <a:srgbClr val="DADADA"/>
        </a:accent4>
        <a:accent5>
          <a:srgbClr val="C0C0C0"/>
        </a:accent5>
        <a:accent6>
          <a:srgbClr val="4C4C4C"/>
        </a:accent6>
        <a:hlink>
          <a:srgbClr val="969696"/>
        </a:hlink>
        <a:folHlink>
          <a:srgbClr val="4D4D4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71</TotalTime>
  <Words>431</Words>
  <Application>Microsoft Office PowerPoint</Application>
  <PresentationFormat>On-screen Show (4:3)</PresentationFormat>
  <Paragraphs>112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Theme2</vt:lpstr>
      <vt:lpstr>ROLE OF  STATUTORY BRANCH AUDITOR IN  DEMONETISATION </vt:lpstr>
      <vt:lpstr>PURPOSE</vt:lpstr>
      <vt:lpstr>AUDITOR’S RESPONSIBILITY</vt:lpstr>
      <vt:lpstr>AUDITOR’S RESPONSIBILITY</vt:lpstr>
      <vt:lpstr>AUDITOR’S RESPONSIBILITY</vt:lpstr>
      <vt:lpstr>AUDITOR’S RESPONSIBILITY</vt:lpstr>
      <vt:lpstr>AUDITOR’S RESPONSIBILITY</vt:lpstr>
      <vt:lpstr>AUDITOR’S RESPONSIBILITY</vt:lpstr>
      <vt:lpstr>AUDITOR’S RESPONSIBILITY</vt:lpstr>
      <vt:lpstr>AUDITOR’S RESPONSIBILITY</vt:lpstr>
      <vt:lpstr>AUDITOR’S RESPONSIBILITY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DEMONETISATION</dc:title>
  <dc:creator>vasanti deshpande</dc:creator>
  <cp:lastModifiedBy>vasanti</cp:lastModifiedBy>
  <cp:revision>18</cp:revision>
  <dcterms:created xsi:type="dcterms:W3CDTF">2006-08-16T00:00:00Z</dcterms:created>
  <dcterms:modified xsi:type="dcterms:W3CDTF">2017-03-16T06:20:50Z</dcterms:modified>
</cp:coreProperties>
</file>