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54"/>
  </p:notesMasterIdLst>
  <p:handoutMasterIdLst>
    <p:handoutMasterId r:id="rId55"/>
  </p:handoutMasterIdLst>
  <p:sldIdLst>
    <p:sldId id="387" r:id="rId3"/>
    <p:sldId id="406" r:id="rId4"/>
    <p:sldId id="338" r:id="rId5"/>
    <p:sldId id="281" r:id="rId6"/>
    <p:sldId id="291" r:id="rId7"/>
    <p:sldId id="282" r:id="rId8"/>
    <p:sldId id="285" r:id="rId9"/>
    <p:sldId id="286" r:id="rId10"/>
    <p:sldId id="382" r:id="rId11"/>
    <p:sldId id="287" r:id="rId12"/>
    <p:sldId id="315" r:id="rId13"/>
    <p:sldId id="272" r:id="rId14"/>
    <p:sldId id="275" r:id="rId15"/>
    <p:sldId id="310" r:id="rId16"/>
    <p:sldId id="339" r:id="rId17"/>
    <p:sldId id="293" r:id="rId18"/>
    <p:sldId id="294" r:id="rId19"/>
    <p:sldId id="295" r:id="rId20"/>
    <p:sldId id="299" r:id="rId21"/>
    <p:sldId id="300" r:id="rId22"/>
    <p:sldId id="301" r:id="rId23"/>
    <p:sldId id="390" r:id="rId24"/>
    <p:sldId id="302" r:id="rId25"/>
    <p:sldId id="388" r:id="rId26"/>
    <p:sldId id="398" r:id="rId27"/>
    <p:sldId id="389" r:id="rId28"/>
    <p:sldId id="303" r:id="rId29"/>
    <p:sldId id="334" r:id="rId30"/>
    <p:sldId id="410" r:id="rId31"/>
    <p:sldId id="305" r:id="rId32"/>
    <p:sldId id="409" r:id="rId33"/>
    <p:sldId id="328" r:id="rId34"/>
    <p:sldId id="399" r:id="rId35"/>
    <p:sldId id="400" r:id="rId36"/>
    <p:sldId id="393" r:id="rId37"/>
    <p:sldId id="283" r:id="rId38"/>
    <p:sldId id="313" r:id="rId39"/>
    <p:sldId id="304" r:id="rId40"/>
    <p:sldId id="391" r:id="rId41"/>
    <p:sldId id="396" r:id="rId42"/>
    <p:sldId id="392" r:id="rId43"/>
    <p:sldId id="397" r:id="rId44"/>
    <p:sldId id="407" r:id="rId45"/>
    <p:sldId id="401" r:id="rId46"/>
    <p:sldId id="408" r:id="rId47"/>
    <p:sldId id="402" r:id="rId48"/>
    <p:sldId id="403" r:id="rId49"/>
    <p:sldId id="404" r:id="rId50"/>
    <p:sldId id="405" r:id="rId51"/>
    <p:sldId id="306" r:id="rId52"/>
    <p:sldId id="395" r:id="rId53"/>
  </p:sldIdLst>
  <p:sldSz cx="12188825" cy="6858000"/>
  <p:notesSz cx="6858000" cy="9144000"/>
  <p:defaultTextStyle>
    <a:defPPr>
      <a:defRPr lang="en-US"/>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3" pos="3839">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CEED"/>
    <a:srgbClr val="75B6E5"/>
    <a:srgbClr val="FFFFCC"/>
    <a:srgbClr val="6FD2F5"/>
    <a:srgbClr val="B3F8FB"/>
    <a:srgbClr val="71D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271" autoAdjust="0"/>
    <p:restoredTop sz="94492" autoAdjust="0"/>
  </p:normalViewPr>
  <p:slideViewPr>
    <p:cSldViewPr>
      <p:cViewPr>
        <p:scale>
          <a:sx n="77" d="100"/>
          <a:sy n="77" d="100"/>
        </p:scale>
        <p:origin x="-234" y="-72"/>
      </p:cViewPr>
      <p:guideLst>
        <p:guide orient="horz" pos="2160"/>
        <p:guide pos="3839"/>
      </p:guideLst>
    </p:cSldViewPr>
  </p:slideViewPr>
  <p:notesTextViewPr>
    <p:cViewPr>
      <p:scale>
        <a:sx n="1" d="1"/>
        <a:sy n="1" d="1"/>
      </p:scale>
      <p:origin x="0" y="0"/>
    </p:cViewPr>
  </p:notesTextViewPr>
  <p:notesViewPr>
    <p:cSldViewPr showGuides="1">
      <p:cViewPr varScale="1">
        <p:scale>
          <a:sx n="63" d="100"/>
          <a:sy n="63" d="100"/>
        </p:scale>
        <p:origin x="1986"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05E03B7-B591-4A2A-B695-014C5A39F13E}" type="datetimeFigureOut">
              <a:rPr lang="en-US"/>
              <a:pPr/>
              <a:t>14-Apr-17</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E322BB-75AD-4A1E-9661-2724167329F0}" type="slidenum">
              <a:rPr/>
              <a:pPr/>
              <a:t>‹#›</a:t>
            </a:fld>
            <a:endParaRPr/>
          </a:p>
        </p:txBody>
      </p:sp>
    </p:spTree>
    <p:extLst>
      <p:ext uri="{BB962C8B-B14F-4D97-AF65-F5344CB8AC3E}">
        <p14:creationId xmlns:p14="http://schemas.microsoft.com/office/powerpoint/2010/main" val="2512705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DFBD7B-E4FB-4AA8-9540-FD148073ACB3}" type="datetimeFigureOut">
              <a:rPr lang="en-US"/>
              <a:pPr/>
              <a:t>14-Apr-17</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45B7DE-1198-4F2F-B574-CA8CAE341642}" type="slidenum">
              <a:rPr/>
              <a:pPr/>
              <a:t>‹#›</a:t>
            </a:fld>
            <a:endParaRPr/>
          </a:p>
        </p:txBody>
      </p:sp>
    </p:spTree>
    <p:extLst>
      <p:ext uri="{BB962C8B-B14F-4D97-AF65-F5344CB8AC3E}">
        <p14:creationId xmlns:p14="http://schemas.microsoft.com/office/powerpoint/2010/main" val="1882312455"/>
      </p:ext>
    </p:extLst>
  </p:cSld>
  <p:clrMap bg1="lt1" tx1="dk1" bg2="lt2" tx2="dk2" accent1="accent1" accent2="accent2" accent3="accent3" accent4="accent4" accent5="accent5" accent6="accent6" hlink="hlink" folHlink="folHlink"/>
  <p:notesStyle>
    <a:lvl1pPr marL="0" algn="l" defTabSz="1218987" rtl="0" eaLnBrk="1" latinLnBrk="0" hangingPunct="1">
      <a:defRPr sz="1600" kern="1200">
        <a:solidFill>
          <a:schemeClr val="tx1"/>
        </a:solidFill>
        <a:latin typeface="+mn-lt"/>
        <a:ea typeface="+mn-ea"/>
        <a:cs typeface="+mn-cs"/>
      </a:defRPr>
    </a:lvl1pPr>
    <a:lvl2pPr marL="609493" algn="l" defTabSz="1218987" rtl="0" eaLnBrk="1" latinLnBrk="0" hangingPunct="1">
      <a:defRPr sz="1600" kern="1200">
        <a:solidFill>
          <a:schemeClr val="tx1"/>
        </a:solidFill>
        <a:latin typeface="+mn-lt"/>
        <a:ea typeface="+mn-ea"/>
        <a:cs typeface="+mn-cs"/>
      </a:defRPr>
    </a:lvl2pPr>
    <a:lvl3pPr marL="1218987" algn="l" defTabSz="1218987" rtl="0" eaLnBrk="1" latinLnBrk="0" hangingPunct="1">
      <a:defRPr sz="1600" kern="1200">
        <a:solidFill>
          <a:schemeClr val="tx1"/>
        </a:solidFill>
        <a:latin typeface="+mn-lt"/>
        <a:ea typeface="+mn-ea"/>
        <a:cs typeface="+mn-cs"/>
      </a:defRPr>
    </a:lvl3pPr>
    <a:lvl4pPr marL="1828480" algn="l" defTabSz="1218987" rtl="0" eaLnBrk="1" latinLnBrk="0" hangingPunct="1">
      <a:defRPr sz="1600" kern="1200">
        <a:solidFill>
          <a:schemeClr val="tx1"/>
        </a:solidFill>
        <a:latin typeface="+mn-lt"/>
        <a:ea typeface="+mn-ea"/>
        <a:cs typeface="+mn-cs"/>
      </a:defRPr>
    </a:lvl4pPr>
    <a:lvl5pPr marL="2437973" algn="l" defTabSz="1218987" rtl="0" eaLnBrk="1" latinLnBrk="0" hangingPunct="1">
      <a:defRPr sz="1600" kern="1200">
        <a:solidFill>
          <a:schemeClr val="tx1"/>
        </a:solidFill>
        <a:latin typeface="+mn-lt"/>
        <a:ea typeface="+mn-ea"/>
        <a:cs typeface="+mn-cs"/>
      </a:defRPr>
    </a:lvl5pPr>
    <a:lvl6pPr marL="3047467" algn="l" defTabSz="1218987" rtl="0" eaLnBrk="1" latinLnBrk="0" hangingPunct="1">
      <a:defRPr sz="1600" kern="1200">
        <a:solidFill>
          <a:schemeClr val="tx1"/>
        </a:solidFill>
        <a:latin typeface="+mn-lt"/>
        <a:ea typeface="+mn-ea"/>
        <a:cs typeface="+mn-cs"/>
      </a:defRPr>
    </a:lvl6pPr>
    <a:lvl7pPr marL="3656960" algn="l" defTabSz="1218987" rtl="0" eaLnBrk="1" latinLnBrk="0" hangingPunct="1">
      <a:defRPr sz="1600" kern="1200">
        <a:solidFill>
          <a:schemeClr val="tx1"/>
        </a:solidFill>
        <a:latin typeface="+mn-lt"/>
        <a:ea typeface="+mn-ea"/>
        <a:cs typeface="+mn-cs"/>
      </a:defRPr>
    </a:lvl7pPr>
    <a:lvl8pPr marL="4266453" algn="l" defTabSz="1218987" rtl="0" eaLnBrk="1" latinLnBrk="0" hangingPunct="1">
      <a:defRPr sz="1600" kern="1200">
        <a:solidFill>
          <a:schemeClr val="tx1"/>
        </a:solidFill>
        <a:latin typeface="+mn-lt"/>
        <a:ea typeface="+mn-ea"/>
        <a:cs typeface="+mn-cs"/>
      </a:defRPr>
    </a:lvl8pPr>
    <a:lvl9pPr marL="4875947" algn="l" defTabSz="1218987"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3</a:t>
            </a:fld>
            <a:endParaRPr lang="en-US"/>
          </a:p>
        </p:txBody>
      </p:sp>
    </p:spTree>
    <p:extLst>
      <p:ext uri="{BB962C8B-B14F-4D97-AF65-F5344CB8AC3E}">
        <p14:creationId xmlns:p14="http://schemas.microsoft.com/office/powerpoint/2010/main" val="3086631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13</a:t>
            </a:fld>
            <a:endParaRPr lang="en-US"/>
          </a:p>
        </p:txBody>
      </p:sp>
    </p:spTree>
    <p:extLst>
      <p:ext uri="{BB962C8B-B14F-4D97-AF65-F5344CB8AC3E}">
        <p14:creationId xmlns:p14="http://schemas.microsoft.com/office/powerpoint/2010/main" val="10123533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E61351F-DBB1-4664-ADA9-83BC7CB8848D}" type="slidenum">
              <a:rPr lang="en-US" smtClean="0"/>
              <a:pPr/>
              <a:t>14</a:t>
            </a:fld>
            <a:endParaRPr lang="en-US"/>
          </a:p>
        </p:txBody>
      </p:sp>
    </p:spTree>
    <p:extLst>
      <p:ext uri="{BB962C8B-B14F-4D97-AF65-F5344CB8AC3E}">
        <p14:creationId xmlns:p14="http://schemas.microsoft.com/office/powerpoint/2010/main" val="37424311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15</a:t>
            </a:fld>
            <a:endParaRPr lang="en-US"/>
          </a:p>
        </p:txBody>
      </p:sp>
    </p:spTree>
    <p:extLst>
      <p:ext uri="{BB962C8B-B14F-4D97-AF65-F5344CB8AC3E}">
        <p14:creationId xmlns:p14="http://schemas.microsoft.com/office/powerpoint/2010/main" val="25348122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16</a:t>
            </a:fld>
            <a:endParaRPr lang="en-US"/>
          </a:p>
        </p:txBody>
      </p:sp>
    </p:spTree>
    <p:extLst>
      <p:ext uri="{BB962C8B-B14F-4D97-AF65-F5344CB8AC3E}">
        <p14:creationId xmlns:p14="http://schemas.microsoft.com/office/powerpoint/2010/main" val="197836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17</a:t>
            </a:fld>
            <a:endParaRPr lang="en-US"/>
          </a:p>
        </p:txBody>
      </p:sp>
    </p:spTree>
    <p:extLst>
      <p:ext uri="{BB962C8B-B14F-4D97-AF65-F5344CB8AC3E}">
        <p14:creationId xmlns:p14="http://schemas.microsoft.com/office/powerpoint/2010/main" val="23131949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18</a:t>
            </a:fld>
            <a:endParaRPr lang="en-US"/>
          </a:p>
        </p:txBody>
      </p:sp>
    </p:spTree>
    <p:extLst>
      <p:ext uri="{BB962C8B-B14F-4D97-AF65-F5344CB8AC3E}">
        <p14:creationId xmlns:p14="http://schemas.microsoft.com/office/powerpoint/2010/main" val="26322393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19</a:t>
            </a:fld>
            <a:endParaRPr lang="en-US"/>
          </a:p>
        </p:txBody>
      </p:sp>
    </p:spTree>
    <p:extLst>
      <p:ext uri="{BB962C8B-B14F-4D97-AF65-F5344CB8AC3E}">
        <p14:creationId xmlns:p14="http://schemas.microsoft.com/office/powerpoint/2010/main" val="31508695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20</a:t>
            </a:fld>
            <a:endParaRPr lang="en-US"/>
          </a:p>
        </p:txBody>
      </p:sp>
    </p:spTree>
    <p:extLst>
      <p:ext uri="{BB962C8B-B14F-4D97-AF65-F5344CB8AC3E}">
        <p14:creationId xmlns:p14="http://schemas.microsoft.com/office/powerpoint/2010/main" val="26849742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21</a:t>
            </a:fld>
            <a:endParaRPr lang="en-US"/>
          </a:p>
        </p:txBody>
      </p:sp>
    </p:spTree>
    <p:extLst>
      <p:ext uri="{BB962C8B-B14F-4D97-AF65-F5344CB8AC3E}">
        <p14:creationId xmlns:p14="http://schemas.microsoft.com/office/powerpoint/2010/main" val="34782187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23</a:t>
            </a:fld>
            <a:endParaRPr lang="en-US"/>
          </a:p>
        </p:txBody>
      </p:sp>
    </p:spTree>
    <p:extLst>
      <p:ext uri="{BB962C8B-B14F-4D97-AF65-F5344CB8AC3E}">
        <p14:creationId xmlns:p14="http://schemas.microsoft.com/office/powerpoint/2010/main" val="2877538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4</a:t>
            </a:fld>
            <a:endParaRPr lang="en-US"/>
          </a:p>
        </p:txBody>
      </p:sp>
    </p:spTree>
    <p:extLst>
      <p:ext uri="{BB962C8B-B14F-4D97-AF65-F5344CB8AC3E}">
        <p14:creationId xmlns:p14="http://schemas.microsoft.com/office/powerpoint/2010/main" val="312051652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27</a:t>
            </a:fld>
            <a:endParaRPr lang="en-US"/>
          </a:p>
        </p:txBody>
      </p:sp>
    </p:spTree>
    <p:extLst>
      <p:ext uri="{BB962C8B-B14F-4D97-AF65-F5344CB8AC3E}">
        <p14:creationId xmlns:p14="http://schemas.microsoft.com/office/powerpoint/2010/main" val="22115445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28</a:t>
            </a:fld>
            <a:endParaRPr lang="en-US"/>
          </a:p>
        </p:txBody>
      </p:sp>
    </p:spTree>
    <p:extLst>
      <p:ext uri="{BB962C8B-B14F-4D97-AF65-F5344CB8AC3E}">
        <p14:creationId xmlns:p14="http://schemas.microsoft.com/office/powerpoint/2010/main" val="30312326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F927B498-7DB5-4AF8-9224-CC44F62246ED}" type="slidenum">
              <a:rPr lang="en-US" smtClean="0"/>
              <a:pPr>
                <a:defRPr/>
              </a:pPr>
              <a:t>30</a:t>
            </a:fld>
            <a:endParaRPr lang="en-US"/>
          </a:p>
        </p:txBody>
      </p:sp>
    </p:spTree>
    <p:extLst>
      <p:ext uri="{BB962C8B-B14F-4D97-AF65-F5344CB8AC3E}">
        <p14:creationId xmlns:p14="http://schemas.microsoft.com/office/powerpoint/2010/main" val="27509012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32</a:t>
            </a:fld>
            <a:endParaRPr lang="en-US"/>
          </a:p>
        </p:txBody>
      </p:sp>
    </p:spTree>
    <p:extLst>
      <p:ext uri="{BB962C8B-B14F-4D97-AF65-F5344CB8AC3E}">
        <p14:creationId xmlns:p14="http://schemas.microsoft.com/office/powerpoint/2010/main" val="15615716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36</a:t>
            </a:fld>
            <a:endParaRPr lang="en-US"/>
          </a:p>
        </p:txBody>
      </p:sp>
    </p:spTree>
    <p:extLst>
      <p:ext uri="{BB962C8B-B14F-4D97-AF65-F5344CB8AC3E}">
        <p14:creationId xmlns:p14="http://schemas.microsoft.com/office/powerpoint/2010/main" val="29762865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37</a:t>
            </a:fld>
            <a:endParaRPr lang="en-US"/>
          </a:p>
        </p:txBody>
      </p:sp>
    </p:spTree>
    <p:extLst>
      <p:ext uri="{BB962C8B-B14F-4D97-AF65-F5344CB8AC3E}">
        <p14:creationId xmlns:p14="http://schemas.microsoft.com/office/powerpoint/2010/main" val="11736503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38</a:t>
            </a:fld>
            <a:endParaRPr lang="en-US"/>
          </a:p>
        </p:txBody>
      </p:sp>
    </p:spTree>
    <p:extLst>
      <p:ext uri="{BB962C8B-B14F-4D97-AF65-F5344CB8AC3E}">
        <p14:creationId xmlns:p14="http://schemas.microsoft.com/office/powerpoint/2010/main" val="20566164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D:\MyData\My Documents\</a:t>
            </a:r>
            <a:r>
              <a:rPr lang="en-US" dirty="0" err="1"/>
              <a:t>PPT</a:t>
            </a:r>
            <a:r>
              <a:rPr lang="en-US" dirty="0"/>
              <a:t> by </a:t>
            </a:r>
            <a:r>
              <a:rPr lang="en-US" dirty="0" err="1"/>
              <a:t>VYK</a:t>
            </a:r>
            <a:r>
              <a:rPr lang="en-US" dirty="0"/>
              <a:t>\</a:t>
            </a:r>
            <a:r>
              <a:rPr lang="en-US" dirty="0" err="1"/>
              <a:t>Hydrabad</a:t>
            </a:r>
            <a:r>
              <a:rPr lang="en-US" dirty="0"/>
              <a:t> Seminar 17 may 2010 as showed.pptx</a:t>
            </a:r>
          </a:p>
        </p:txBody>
      </p:sp>
      <p:sp>
        <p:nvSpPr>
          <p:cNvPr id="4" name="Slide Number Placeholder 3"/>
          <p:cNvSpPr>
            <a:spLocks noGrp="1"/>
          </p:cNvSpPr>
          <p:nvPr>
            <p:ph type="sldNum" sz="quarter" idx="10"/>
          </p:nvPr>
        </p:nvSpPr>
        <p:spPr/>
        <p:txBody>
          <a:bodyPr/>
          <a:lstStyle/>
          <a:p>
            <a:pPr>
              <a:defRPr/>
            </a:pPr>
            <a:fld id="{0817C98C-69B6-4DF3-9CC5-D110F678450C}" type="slidenum">
              <a:rPr lang="en-US" smtClean="0"/>
              <a:pPr>
                <a:defRPr/>
              </a:pPr>
              <a:t>50</a:t>
            </a:fld>
            <a:endParaRPr lang="en-US" dirty="0"/>
          </a:p>
        </p:txBody>
      </p:sp>
    </p:spTree>
    <p:extLst>
      <p:ext uri="{BB962C8B-B14F-4D97-AF65-F5344CB8AC3E}">
        <p14:creationId xmlns:p14="http://schemas.microsoft.com/office/powerpoint/2010/main" val="2270179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5</a:t>
            </a:fld>
            <a:endParaRPr lang="en-US"/>
          </a:p>
        </p:txBody>
      </p:sp>
    </p:spTree>
    <p:extLst>
      <p:ext uri="{BB962C8B-B14F-4D97-AF65-F5344CB8AC3E}">
        <p14:creationId xmlns:p14="http://schemas.microsoft.com/office/powerpoint/2010/main" val="1788892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6</a:t>
            </a:fld>
            <a:endParaRPr lang="en-US"/>
          </a:p>
        </p:txBody>
      </p:sp>
    </p:spTree>
    <p:extLst>
      <p:ext uri="{BB962C8B-B14F-4D97-AF65-F5344CB8AC3E}">
        <p14:creationId xmlns:p14="http://schemas.microsoft.com/office/powerpoint/2010/main" val="33323595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7</a:t>
            </a:fld>
            <a:endParaRPr lang="en-US"/>
          </a:p>
        </p:txBody>
      </p:sp>
    </p:spTree>
    <p:extLst>
      <p:ext uri="{BB962C8B-B14F-4D97-AF65-F5344CB8AC3E}">
        <p14:creationId xmlns:p14="http://schemas.microsoft.com/office/powerpoint/2010/main" val="3657342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8</a:t>
            </a:fld>
            <a:endParaRPr lang="en-US"/>
          </a:p>
        </p:txBody>
      </p:sp>
    </p:spTree>
    <p:extLst>
      <p:ext uri="{BB962C8B-B14F-4D97-AF65-F5344CB8AC3E}">
        <p14:creationId xmlns:p14="http://schemas.microsoft.com/office/powerpoint/2010/main" val="2091947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10</a:t>
            </a:fld>
            <a:endParaRPr lang="en-US"/>
          </a:p>
        </p:txBody>
      </p:sp>
    </p:spTree>
    <p:extLst>
      <p:ext uri="{BB962C8B-B14F-4D97-AF65-F5344CB8AC3E}">
        <p14:creationId xmlns:p14="http://schemas.microsoft.com/office/powerpoint/2010/main" val="1496100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45B7DE-1198-4F2F-B574-CA8CAE341642}" type="slidenum">
              <a:rPr lang="en-US" smtClean="0"/>
              <a:pPr/>
              <a:t>11</a:t>
            </a:fld>
            <a:endParaRPr lang="en-US"/>
          </a:p>
        </p:txBody>
      </p:sp>
    </p:spTree>
    <p:extLst>
      <p:ext uri="{BB962C8B-B14F-4D97-AF65-F5344CB8AC3E}">
        <p14:creationId xmlns:p14="http://schemas.microsoft.com/office/powerpoint/2010/main" val="81319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BE0ABD4-D99C-46DF-8B51-16C9B8EF667F}" type="slidenum">
              <a:rPr lang="en-US" smtClean="0"/>
              <a:pPr/>
              <a:t>12</a:t>
            </a:fld>
            <a:endParaRPr lang="en-US"/>
          </a:p>
        </p:txBody>
      </p:sp>
    </p:spTree>
    <p:extLst>
      <p:ext uri="{BB962C8B-B14F-4D97-AF65-F5344CB8AC3E}">
        <p14:creationId xmlns:p14="http://schemas.microsoft.com/office/powerpoint/2010/main" val="2950823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squares"/>
          <p:cNvGrpSpPr/>
          <p:nvPr/>
        </p:nvGrpSpPr>
        <p:grpSpPr>
          <a:xfrm>
            <a:off x="0" y="1135743"/>
            <a:ext cx="1622332" cy="799981"/>
            <a:chOff x="0" y="452558"/>
            <a:chExt cx="914400" cy="524182"/>
          </a:xfrm>
        </p:grpSpPr>
        <p:sp>
          <p:nvSpPr>
            <p:cNvPr id="8" name="Rounded Rectangle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ounded Rectangle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ound Same Side Corner Rectangle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828324" y="362396"/>
            <a:ext cx="9141619" cy="1676400"/>
          </a:xfrm>
        </p:spPr>
        <p:txBody>
          <a:bodyPr>
            <a:noAutofit/>
          </a:bodyPr>
          <a:lstStyle>
            <a:lvl1pPr>
              <a:lnSpc>
                <a:spcPct val="80000"/>
              </a:lnSpc>
              <a:defRPr sz="6000"/>
            </a:lvl1pPr>
          </a:lstStyle>
          <a:p>
            <a:r>
              <a:rPr/>
              <a:t>Click to edit Master title style</a:t>
            </a:r>
          </a:p>
        </p:txBody>
      </p:sp>
      <p:sp>
        <p:nvSpPr>
          <p:cNvPr id="3" name="Subtitle 2"/>
          <p:cNvSpPr>
            <a:spLocks noGrp="1"/>
          </p:cNvSpPr>
          <p:nvPr>
            <p:ph type="subTitle" idx="1"/>
          </p:nvPr>
        </p:nvSpPr>
        <p:spPr>
          <a:xfrm>
            <a:off x="1828324" y="2089595"/>
            <a:ext cx="9141619" cy="886344"/>
          </a:xfrm>
        </p:spPr>
        <p:txBody>
          <a:bodyPr>
            <a:normAutofit/>
          </a:bodyPr>
          <a:lstStyle>
            <a:lvl1pPr marL="0" indent="0" algn="l">
              <a:buNone/>
              <a:defRPr sz="2800">
                <a:solidFill>
                  <a:schemeClr val="accent1"/>
                </a:solidFill>
              </a:defRPr>
            </a:lvl1pPr>
            <a:lvl2pPr marL="609493" indent="0" algn="ctr">
              <a:buNone/>
              <a:defRPr>
                <a:solidFill>
                  <a:schemeClr val="tx1">
                    <a:tint val="75000"/>
                  </a:schemeClr>
                </a:solidFill>
              </a:defRPr>
            </a:lvl2pPr>
            <a:lvl3pPr marL="1218987" indent="0" algn="ctr">
              <a:buNone/>
              <a:defRPr>
                <a:solidFill>
                  <a:schemeClr val="tx1">
                    <a:tint val="75000"/>
                  </a:schemeClr>
                </a:solidFill>
              </a:defRPr>
            </a:lvl3pPr>
            <a:lvl4pPr marL="1828480" indent="0" algn="ctr">
              <a:buNone/>
              <a:defRPr>
                <a:solidFill>
                  <a:schemeClr val="tx1">
                    <a:tint val="75000"/>
                  </a:schemeClr>
                </a:solidFill>
              </a:defRPr>
            </a:lvl4pPr>
            <a:lvl5pPr marL="2437973" indent="0" algn="ctr">
              <a:buNone/>
              <a:defRPr>
                <a:solidFill>
                  <a:schemeClr val="tx1">
                    <a:tint val="75000"/>
                  </a:schemeClr>
                </a:solidFill>
              </a:defRPr>
            </a:lvl5pPr>
            <a:lvl6pPr marL="3047467" indent="0" algn="ctr">
              <a:buNone/>
              <a:defRPr>
                <a:solidFill>
                  <a:schemeClr val="tx1">
                    <a:tint val="75000"/>
                  </a:schemeClr>
                </a:solidFill>
              </a:defRPr>
            </a:lvl6pPr>
            <a:lvl7pPr marL="3656960" indent="0" algn="ctr">
              <a:buNone/>
              <a:defRPr>
                <a:solidFill>
                  <a:schemeClr val="tx1">
                    <a:tint val="75000"/>
                  </a:schemeClr>
                </a:solidFill>
              </a:defRPr>
            </a:lvl7pPr>
            <a:lvl8pPr marL="4266453" indent="0" algn="ctr">
              <a:buNone/>
              <a:defRPr>
                <a:solidFill>
                  <a:schemeClr val="tx1">
                    <a:tint val="75000"/>
                  </a:schemeClr>
                </a:solidFill>
              </a:defRPr>
            </a:lvl8pPr>
            <a:lvl9pPr marL="4875947" indent="0" algn="ctr">
              <a:buNone/>
              <a:defRPr>
                <a:solidFill>
                  <a:schemeClr val="tx1">
                    <a:tint val="75000"/>
                  </a:schemeClr>
                </a:solidFill>
              </a:defRPr>
            </a:lvl9pPr>
          </a:lstStyle>
          <a:p>
            <a:r>
              <a:rPr/>
              <a:t>Click to edit Master subtitle style</a:t>
            </a:r>
          </a:p>
        </p:txBody>
      </p:sp>
      <p:sp>
        <p:nvSpPr>
          <p:cNvPr id="4" name="Date Placeholder 3"/>
          <p:cNvSpPr>
            <a:spLocks noGrp="1"/>
          </p:cNvSpPr>
          <p:nvPr>
            <p:ph type="dt" sz="half" idx="10"/>
          </p:nvPr>
        </p:nvSpPr>
        <p:spPr/>
        <p:txBody>
          <a:bodyPr/>
          <a:lstStyle/>
          <a:p>
            <a:fld id="{39F91331-1BAB-4F17-8B1B-C9BC30616B83}" type="datetime1">
              <a:rPr lang="en-US" smtClean="0"/>
              <a:t>14-Apr-17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3887510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Click to edit Master title style</a:t>
            </a:r>
          </a:p>
        </p:txBody>
      </p:sp>
      <p:sp>
        <p:nvSpPr>
          <p:cNvPr id="3" name="Vertical Text Placeholder 2"/>
          <p:cNvSpPr>
            <a:spLocks noGrp="1"/>
          </p:cNvSpPr>
          <p:nvPr>
            <p:ph type="body" orient="vert" idx="1"/>
          </p:nvPr>
        </p:nvSpPr>
        <p:spPr/>
        <p:txBody>
          <a:bodyPr vert="eaVert"/>
          <a:lstStyle>
            <a:lvl5pPr>
              <a:defRPr/>
            </a:lvl5pPr>
            <a:lvl6pPr>
              <a:defRPr/>
            </a:lvl6pPr>
            <a:lvl7pPr>
              <a:defRPr/>
            </a:lvl7pPr>
            <a:lvl8pPr>
              <a:defRPr baseline="0"/>
            </a:lvl8pPr>
            <a:lvl9pPr>
              <a:defRPr baseline="0"/>
            </a:lvl9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Date Placeholder 3"/>
          <p:cNvSpPr>
            <a:spLocks noGrp="1"/>
          </p:cNvSpPr>
          <p:nvPr>
            <p:ph type="dt" sz="half" idx="10"/>
          </p:nvPr>
        </p:nvSpPr>
        <p:spPr/>
        <p:txBody>
          <a:bodyPr/>
          <a:lstStyle/>
          <a:p>
            <a:fld id="{E00C9B6E-8B96-4898-87EC-1DB0F4B699F0}" type="datetime1">
              <a:rPr lang="en-US" smtClean="0"/>
              <a:t>14-Apr-17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2640825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squares"/>
          <p:cNvGrpSpPr/>
          <p:nvPr/>
        </p:nvGrpSpPr>
        <p:grpSpPr>
          <a:xfrm rot="5400000">
            <a:off x="9583007" y="233864"/>
            <a:ext cx="1063300" cy="524046"/>
            <a:chOff x="0" y="452558"/>
            <a:chExt cx="914400" cy="524182"/>
          </a:xfrm>
        </p:grpSpPr>
        <p:sp>
          <p:nvSpPr>
            <p:cNvPr id="8" name="Rounded Rectangle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ounded Rectangle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ound Same Side Corner Rectangle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5" name="bottom graphic"/>
          <p:cNvGrpSpPr/>
          <p:nvPr/>
        </p:nvGrpSpPr>
        <p:grpSpPr>
          <a:xfrm>
            <a:off x="0" y="5395517"/>
            <a:ext cx="12188825" cy="1462483"/>
            <a:chOff x="0" y="4046638"/>
            <a:chExt cx="9144000" cy="1096862"/>
          </a:xfrm>
        </p:grpSpPr>
        <p:sp>
          <p:nvSpPr>
            <p:cNvPr id="16" name="Freeform 15"/>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7" name="Rectangle 72"/>
            <p:cNvSpPr/>
            <p:nvPr/>
          </p:nvSpPr>
          <p:spPr bwMode="ltGray">
            <a:xfrm rot="5400000">
              <a:off x="4023569" y="23069"/>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Vertical Title 1"/>
          <p:cNvSpPr>
            <a:spLocks noGrp="1"/>
          </p:cNvSpPr>
          <p:nvPr>
            <p:ph type="title" orient="vert"/>
          </p:nvPr>
        </p:nvSpPr>
        <p:spPr>
          <a:xfrm>
            <a:off x="9751060" y="1150514"/>
            <a:ext cx="1828324" cy="5021685"/>
          </a:xfrm>
        </p:spPr>
        <p:txBody>
          <a:bodyPr vert="eaVert"/>
          <a:lstStyle/>
          <a:p>
            <a:r>
              <a:rPr/>
              <a:t>Click to edit Master title style</a:t>
            </a:r>
          </a:p>
        </p:txBody>
      </p:sp>
      <p:sp>
        <p:nvSpPr>
          <p:cNvPr id="3" name="Vertical Text Placeholder 2"/>
          <p:cNvSpPr>
            <a:spLocks noGrp="1"/>
          </p:cNvSpPr>
          <p:nvPr>
            <p:ph type="body" orient="vert" idx="1"/>
          </p:nvPr>
        </p:nvSpPr>
        <p:spPr>
          <a:xfrm>
            <a:off x="1218882" y="1150514"/>
            <a:ext cx="8227457" cy="5021685"/>
          </a:xfrm>
        </p:spPr>
        <p:txBody>
          <a:bodyPr vert="eaVert"/>
          <a:lstStyle>
            <a:lvl5pPr>
              <a:defRPr/>
            </a:lvl5pPr>
            <a:lvl6pPr>
              <a:defRPr/>
            </a:lvl6pPr>
            <a:lvl7pPr>
              <a:defRPr/>
            </a:lvl7pPr>
            <a:lvl8pPr>
              <a:defRPr baseline="0"/>
            </a:lvl8pPr>
            <a:lvl9pPr>
              <a:defRPr baseline="0"/>
            </a:lvl9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Date Placeholder 3"/>
          <p:cNvSpPr>
            <a:spLocks noGrp="1"/>
          </p:cNvSpPr>
          <p:nvPr>
            <p:ph type="dt" sz="half" idx="10"/>
          </p:nvPr>
        </p:nvSpPr>
        <p:spPr/>
        <p:txBody>
          <a:bodyPr/>
          <a:lstStyle/>
          <a:p>
            <a:fld id="{9E6964F8-0E36-4544-A5B4-8172481FAA4D}" type="datetime1">
              <a:rPr lang="en-US" smtClean="0"/>
              <a:t>14-Apr-17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81644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Click to edit Master title style</a:t>
            </a: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Date Placeholder 3"/>
          <p:cNvSpPr>
            <a:spLocks noGrp="1"/>
          </p:cNvSpPr>
          <p:nvPr>
            <p:ph type="dt" sz="half" idx="10"/>
          </p:nvPr>
        </p:nvSpPr>
        <p:spPr/>
        <p:txBody>
          <a:bodyPr/>
          <a:lstStyle/>
          <a:p>
            <a:fld id="{CB8B0481-F208-4E70-8F1B-F1E9EDEF980C}" type="datetime1">
              <a:rPr lang="en-US" smtClean="0"/>
              <a:t>14-Apr-17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3435150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7" name="squares"/>
          <p:cNvGrpSpPr/>
          <p:nvPr/>
        </p:nvGrpSpPr>
        <p:grpSpPr>
          <a:xfrm>
            <a:off x="0" y="3124415"/>
            <a:ext cx="1622332" cy="805061"/>
            <a:chOff x="0" y="2343311"/>
            <a:chExt cx="1217066" cy="603796"/>
          </a:xfrm>
        </p:grpSpPr>
        <p:sp>
          <p:nvSpPr>
            <p:cNvPr id="8" name="Rounded Rectangle 7"/>
            <p:cNvSpPr/>
            <p:nvPr/>
          </p:nvSpPr>
          <p:spPr>
            <a:xfrm>
              <a:off x="787514" y="2347123"/>
              <a:ext cx="429552" cy="599984"/>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ounded Rectangle 8"/>
            <p:cNvSpPr/>
            <p:nvPr/>
          </p:nvSpPr>
          <p:spPr>
            <a:xfrm>
              <a:off x="286370" y="2347123"/>
              <a:ext cx="429552" cy="599984"/>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ound Same Side Corner Rectangle 9"/>
            <p:cNvSpPr/>
            <p:nvPr/>
          </p:nvSpPr>
          <p:spPr>
            <a:xfrm rot="5400000">
              <a:off x="-192604" y="2535915"/>
              <a:ext cx="599986" cy="214778"/>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9" name="bottom graphic"/>
          <p:cNvGrpSpPr/>
          <p:nvPr/>
        </p:nvGrpSpPr>
        <p:grpSpPr>
          <a:xfrm>
            <a:off x="0" y="5409216"/>
            <a:ext cx="12188825" cy="1462483"/>
            <a:chOff x="0" y="4056912"/>
            <a:chExt cx="9144000" cy="1096862"/>
          </a:xfrm>
        </p:grpSpPr>
        <p:sp>
          <p:nvSpPr>
            <p:cNvPr id="20" name="Freeform 19"/>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Rectangle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Title 1"/>
          <p:cNvSpPr>
            <a:spLocks noGrp="1"/>
          </p:cNvSpPr>
          <p:nvPr>
            <p:ph type="title"/>
          </p:nvPr>
        </p:nvSpPr>
        <p:spPr>
          <a:xfrm>
            <a:off x="1828324" y="1932518"/>
            <a:ext cx="9141619" cy="2105367"/>
          </a:xfrm>
        </p:spPr>
        <p:txBody>
          <a:bodyPr anchor="b">
            <a:normAutofit/>
          </a:bodyPr>
          <a:lstStyle>
            <a:lvl1pPr algn="l">
              <a:defRPr sz="6000" b="0" cap="none" baseline="0"/>
            </a:lvl1pPr>
          </a:lstStyle>
          <a:p>
            <a:r>
              <a:rPr/>
              <a:t>Click to edit Master title style</a:t>
            </a:r>
          </a:p>
        </p:txBody>
      </p:sp>
      <p:sp>
        <p:nvSpPr>
          <p:cNvPr id="3" name="Text Placeholder 2"/>
          <p:cNvSpPr>
            <a:spLocks noGrp="1"/>
          </p:cNvSpPr>
          <p:nvPr>
            <p:ph type="body" idx="1"/>
          </p:nvPr>
        </p:nvSpPr>
        <p:spPr>
          <a:xfrm>
            <a:off x="1828324" y="4084264"/>
            <a:ext cx="9141619" cy="933297"/>
          </a:xfrm>
        </p:spPr>
        <p:txBody>
          <a:bodyPr anchor="t">
            <a:normAutofit/>
          </a:bodyPr>
          <a:lstStyle>
            <a:lvl1pPr marL="0" indent="0">
              <a:buNone/>
              <a:defRPr sz="2800">
                <a:solidFill>
                  <a:schemeClr val="accent1"/>
                </a:solidFill>
              </a:defRPr>
            </a:lvl1pPr>
            <a:lvl2pPr marL="609493" indent="0">
              <a:buNone/>
              <a:defRPr sz="2400">
                <a:solidFill>
                  <a:schemeClr val="tx1">
                    <a:tint val="75000"/>
                  </a:schemeClr>
                </a:solidFill>
              </a:defRPr>
            </a:lvl2pPr>
            <a:lvl3pPr marL="1218987" indent="0">
              <a:buNone/>
              <a:defRPr sz="2100">
                <a:solidFill>
                  <a:schemeClr val="tx1">
                    <a:tint val="75000"/>
                  </a:schemeClr>
                </a:solidFill>
              </a:defRPr>
            </a:lvl3pPr>
            <a:lvl4pPr marL="1828480" indent="0">
              <a:buNone/>
              <a:defRPr sz="1900">
                <a:solidFill>
                  <a:schemeClr val="tx1">
                    <a:tint val="75000"/>
                  </a:schemeClr>
                </a:solidFill>
              </a:defRPr>
            </a:lvl4pPr>
            <a:lvl5pPr marL="2437973" indent="0">
              <a:buNone/>
              <a:defRPr sz="1900">
                <a:solidFill>
                  <a:schemeClr val="tx1">
                    <a:tint val="75000"/>
                  </a:schemeClr>
                </a:solidFill>
              </a:defRPr>
            </a:lvl5pPr>
            <a:lvl6pPr marL="3047467" indent="0">
              <a:buNone/>
              <a:defRPr sz="1900">
                <a:solidFill>
                  <a:schemeClr val="tx1">
                    <a:tint val="75000"/>
                  </a:schemeClr>
                </a:solidFill>
              </a:defRPr>
            </a:lvl6pPr>
            <a:lvl7pPr marL="3656960" indent="0">
              <a:buNone/>
              <a:defRPr sz="1900">
                <a:solidFill>
                  <a:schemeClr val="tx1">
                    <a:tint val="75000"/>
                  </a:schemeClr>
                </a:solidFill>
              </a:defRPr>
            </a:lvl7pPr>
            <a:lvl8pPr marL="4266453" indent="0">
              <a:buNone/>
              <a:defRPr sz="1900">
                <a:solidFill>
                  <a:schemeClr val="tx1">
                    <a:tint val="75000"/>
                  </a:schemeClr>
                </a:solidFill>
              </a:defRPr>
            </a:lvl8pPr>
            <a:lvl9pPr marL="4875947" indent="0">
              <a:buNone/>
              <a:defRPr sz="1900">
                <a:solidFill>
                  <a:schemeClr val="tx1">
                    <a:tint val="75000"/>
                  </a:schemeClr>
                </a:solidFill>
              </a:defRPr>
            </a:lvl9pPr>
          </a:lstStyle>
          <a:p>
            <a:pPr lvl="0"/>
            <a:r>
              <a:rPr/>
              <a:t>Click to edit Master text styles</a:t>
            </a:r>
          </a:p>
        </p:txBody>
      </p:sp>
      <p:sp>
        <p:nvSpPr>
          <p:cNvPr id="4" name="Date Placeholder 3"/>
          <p:cNvSpPr>
            <a:spLocks noGrp="1"/>
          </p:cNvSpPr>
          <p:nvPr>
            <p:ph type="dt" sz="half" idx="10"/>
          </p:nvPr>
        </p:nvSpPr>
        <p:spPr/>
        <p:txBody>
          <a:bodyPr/>
          <a:lstStyle/>
          <a:p>
            <a:fld id="{4F7BFB25-2231-4303-83C3-FB0FF373F746}" type="datetime1">
              <a:rPr lang="en-US" smtClean="0"/>
              <a:t>14-Apr-17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1435693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Click to edit Master title style</a:t>
            </a:r>
          </a:p>
        </p:txBody>
      </p:sp>
      <p:sp>
        <p:nvSpPr>
          <p:cNvPr id="3" name="Content Placeholder 2"/>
          <p:cNvSpPr>
            <a:spLocks noGrp="1"/>
          </p:cNvSpPr>
          <p:nvPr>
            <p:ph sz="half" idx="1"/>
          </p:nvPr>
        </p:nvSpPr>
        <p:spPr>
          <a:xfrm>
            <a:off x="1218882" y="1600200"/>
            <a:ext cx="4875530" cy="4572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Content Placeholder 3"/>
          <p:cNvSpPr>
            <a:spLocks noGrp="1"/>
          </p:cNvSpPr>
          <p:nvPr>
            <p:ph sz="half" idx="2"/>
          </p:nvPr>
        </p:nvSpPr>
        <p:spPr>
          <a:xfrm>
            <a:off x="6094412" y="1600200"/>
            <a:ext cx="4875530" cy="4572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5" name="Date Placeholder 4"/>
          <p:cNvSpPr>
            <a:spLocks noGrp="1"/>
          </p:cNvSpPr>
          <p:nvPr>
            <p:ph type="dt" sz="half" idx="10"/>
          </p:nvPr>
        </p:nvSpPr>
        <p:spPr/>
        <p:txBody>
          <a:bodyPr/>
          <a:lstStyle/>
          <a:p>
            <a:fld id="{8E60C2D3-2B5C-4CFD-836F-3730EB06BD5E}" type="datetime1">
              <a:rPr lang="en-US" smtClean="0"/>
              <a:t>14-Apr-17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1297796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a:t>Click to edit Master title style</a:t>
            </a:r>
          </a:p>
        </p:txBody>
      </p:sp>
      <p:sp>
        <p:nvSpPr>
          <p:cNvPr id="3" name="Text Placeholder 2"/>
          <p:cNvSpPr>
            <a:spLocks noGrp="1"/>
          </p:cNvSpPr>
          <p:nvPr>
            <p:ph type="body" idx="1"/>
          </p:nvPr>
        </p:nvSpPr>
        <p:spPr>
          <a:xfrm>
            <a:off x="1218882" y="1596571"/>
            <a:ext cx="4875530" cy="816429"/>
          </a:xfrm>
        </p:spPr>
        <p:txBody>
          <a:bodyPr anchor="ctr">
            <a:normAutofit/>
          </a:bodyPr>
          <a:lstStyle>
            <a:lvl1pPr marL="0" indent="0">
              <a:buNone/>
              <a:defRPr sz="2800" b="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a:t>Click to edit Master text styles</a:t>
            </a:r>
          </a:p>
        </p:txBody>
      </p:sp>
      <p:sp>
        <p:nvSpPr>
          <p:cNvPr id="4" name="Content Placeholder 3"/>
          <p:cNvSpPr>
            <a:spLocks noGrp="1"/>
          </p:cNvSpPr>
          <p:nvPr>
            <p:ph sz="half" idx="2"/>
          </p:nvPr>
        </p:nvSpPr>
        <p:spPr>
          <a:xfrm>
            <a:off x="1218882" y="2413000"/>
            <a:ext cx="4875530" cy="3759199"/>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5" name="Text Placeholder 4"/>
          <p:cNvSpPr>
            <a:spLocks noGrp="1"/>
          </p:cNvSpPr>
          <p:nvPr>
            <p:ph type="body" sz="quarter" idx="3"/>
          </p:nvPr>
        </p:nvSpPr>
        <p:spPr>
          <a:xfrm>
            <a:off x="6094412" y="1596571"/>
            <a:ext cx="4875530" cy="816429"/>
          </a:xfrm>
        </p:spPr>
        <p:txBody>
          <a:bodyPr anchor="ctr">
            <a:normAutofit/>
          </a:bodyPr>
          <a:lstStyle>
            <a:lvl1pPr marL="0" indent="0">
              <a:buNone/>
              <a:defRPr sz="2800" b="0">
                <a:solidFill>
                  <a:schemeClr val="accent1"/>
                </a:solidFill>
              </a:defRPr>
            </a:lvl1pPr>
            <a:lvl2pPr marL="609493" indent="0">
              <a:buNone/>
              <a:defRPr sz="2700" b="1"/>
            </a:lvl2pPr>
            <a:lvl3pPr marL="1218987" indent="0">
              <a:buNone/>
              <a:defRPr sz="2400" b="1"/>
            </a:lvl3pPr>
            <a:lvl4pPr marL="1828480" indent="0">
              <a:buNone/>
              <a:defRPr sz="2100" b="1"/>
            </a:lvl4pPr>
            <a:lvl5pPr marL="2437973" indent="0">
              <a:buNone/>
              <a:defRPr sz="2100" b="1"/>
            </a:lvl5pPr>
            <a:lvl6pPr marL="3047467" indent="0">
              <a:buNone/>
              <a:defRPr sz="2100" b="1"/>
            </a:lvl6pPr>
            <a:lvl7pPr marL="3656960" indent="0">
              <a:buNone/>
              <a:defRPr sz="2100" b="1"/>
            </a:lvl7pPr>
            <a:lvl8pPr marL="4266453" indent="0">
              <a:buNone/>
              <a:defRPr sz="2100" b="1"/>
            </a:lvl8pPr>
            <a:lvl9pPr marL="4875947" indent="0">
              <a:buNone/>
              <a:defRPr sz="2100" b="1"/>
            </a:lvl9pPr>
          </a:lstStyle>
          <a:p>
            <a:pPr lvl="0"/>
            <a:r>
              <a:rPr/>
              <a:t>Click to edit Master text styles</a:t>
            </a:r>
          </a:p>
        </p:txBody>
      </p:sp>
      <p:sp>
        <p:nvSpPr>
          <p:cNvPr id="6" name="Content Placeholder 5"/>
          <p:cNvSpPr>
            <a:spLocks noGrp="1"/>
          </p:cNvSpPr>
          <p:nvPr>
            <p:ph sz="quarter" idx="4"/>
          </p:nvPr>
        </p:nvSpPr>
        <p:spPr>
          <a:xfrm>
            <a:off x="6094412" y="2413000"/>
            <a:ext cx="4875530" cy="3759199"/>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baseline="0"/>
            </a:lvl8pPr>
            <a:lvl9pPr>
              <a:defRPr sz="2000" baseline="0"/>
            </a:lvl9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7" name="Date Placeholder 6"/>
          <p:cNvSpPr>
            <a:spLocks noGrp="1"/>
          </p:cNvSpPr>
          <p:nvPr>
            <p:ph type="dt" sz="half" idx="10"/>
          </p:nvPr>
        </p:nvSpPr>
        <p:spPr/>
        <p:txBody>
          <a:bodyPr/>
          <a:lstStyle/>
          <a:p>
            <a:fld id="{554A2304-929B-4ADA-9020-18FDAD321D25}" type="datetime1">
              <a:rPr lang="en-US" smtClean="0"/>
              <a:t>14-Apr-17</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487039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a:t>Click to edit Master title style</a:t>
            </a:r>
          </a:p>
        </p:txBody>
      </p:sp>
      <p:sp>
        <p:nvSpPr>
          <p:cNvPr id="3" name="Date Placeholder 2"/>
          <p:cNvSpPr>
            <a:spLocks noGrp="1"/>
          </p:cNvSpPr>
          <p:nvPr>
            <p:ph type="dt" sz="half" idx="10"/>
          </p:nvPr>
        </p:nvSpPr>
        <p:spPr/>
        <p:txBody>
          <a:bodyPr/>
          <a:lstStyle/>
          <a:p>
            <a:fld id="{589CF795-1813-44D3-98AC-35972BD2F74E}" type="datetime1">
              <a:rPr lang="en-US" smtClean="0"/>
              <a:t>14-Apr-17</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96903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8" name="bottom graphic"/>
          <p:cNvGrpSpPr/>
          <p:nvPr/>
        </p:nvGrpSpPr>
        <p:grpSpPr>
          <a:xfrm>
            <a:off x="0" y="5409216"/>
            <a:ext cx="12188825" cy="1462483"/>
            <a:chOff x="0" y="4056912"/>
            <a:chExt cx="9144000" cy="1096862"/>
          </a:xfrm>
        </p:grpSpPr>
        <p:sp>
          <p:nvSpPr>
            <p:cNvPr id="9" name="Freeform 8"/>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sp>
        <p:nvSpPr>
          <p:cNvPr id="2" name="Date Placeholder 1"/>
          <p:cNvSpPr>
            <a:spLocks noGrp="1"/>
          </p:cNvSpPr>
          <p:nvPr>
            <p:ph type="dt" sz="half" idx="10"/>
          </p:nvPr>
        </p:nvSpPr>
        <p:spPr/>
        <p:txBody>
          <a:bodyPr/>
          <a:lstStyle/>
          <a:p>
            <a:fld id="{81B85FBE-A9BA-4D10-BA93-359936890E78}" type="datetime1">
              <a:rPr lang="en-US" smtClean="0"/>
              <a:t>14-Apr-17</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2225395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ormAutofit/>
          </a:bodyPr>
          <a:lstStyle>
            <a:lvl1pPr algn="l">
              <a:defRPr sz="3600" b="0"/>
            </a:lvl1pPr>
          </a:lstStyle>
          <a:p>
            <a:r>
              <a:rPr/>
              <a:t>Click to edit Master title style</a:t>
            </a:r>
          </a:p>
        </p:txBody>
      </p:sp>
      <p:sp>
        <p:nvSpPr>
          <p:cNvPr id="3" name="Content Placeholder 2"/>
          <p:cNvSpPr>
            <a:spLocks noGrp="1"/>
          </p:cNvSpPr>
          <p:nvPr>
            <p:ph idx="1"/>
          </p:nvPr>
        </p:nvSpPr>
        <p:spPr>
          <a:xfrm>
            <a:off x="4875530" y="1600200"/>
            <a:ext cx="6094413" cy="4572000"/>
          </a:xfrm>
        </p:spPr>
        <p:txBody>
          <a:bodyPr>
            <a:normAutofit/>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Text Placeholder 3"/>
          <p:cNvSpPr>
            <a:spLocks noGrp="1"/>
          </p:cNvSpPr>
          <p:nvPr>
            <p:ph type="body" sz="half" idx="2"/>
          </p:nvPr>
        </p:nvSpPr>
        <p:spPr>
          <a:xfrm>
            <a:off x="1218883" y="1600202"/>
            <a:ext cx="3453500" cy="4571999"/>
          </a:xfrm>
        </p:spPr>
        <p:txBody>
          <a:bodyPr>
            <a:normAutofit/>
          </a:bodyPr>
          <a:lstStyle>
            <a:lvl1pPr marL="0" indent="0">
              <a:buNone/>
              <a:defRPr sz="2800">
                <a:solidFill>
                  <a:schemeClr val="accent1"/>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a:t>Click to edit Master text styles</a:t>
            </a:r>
          </a:p>
        </p:txBody>
      </p:sp>
      <p:sp>
        <p:nvSpPr>
          <p:cNvPr id="5" name="Date Placeholder 4"/>
          <p:cNvSpPr>
            <a:spLocks noGrp="1"/>
          </p:cNvSpPr>
          <p:nvPr>
            <p:ph type="dt" sz="half" idx="10"/>
          </p:nvPr>
        </p:nvSpPr>
        <p:spPr/>
        <p:txBody>
          <a:bodyPr/>
          <a:lstStyle/>
          <a:p>
            <a:fld id="{F5E5BA9A-20A4-440A-8B66-29F6620DCF5E}" type="datetime1">
              <a:rPr lang="en-US" smtClean="0"/>
              <a:t>14-Apr-17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34839606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normAutofit/>
          </a:bodyPr>
          <a:lstStyle>
            <a:lvl1pPr algn="l">
              <a:defRPr sz="3600" b="0"/>
            </a:lvl1pPr>
          </a:lstStyle>
          <a:p>
            <a:r>
              <a:rPr/>
              <a:t>Click to edit Master title style</a:t>
            </a:r>
          </a:p>
        </p:txBody>
      </p:sp>
      <p:sp>
        <p:nvSpPr>
          <p:cNvPr id="3" name="Picture Placeholder 2"/>
          <p:cNvSpPr>
            <a:spLocks noGrp="1"/>
          </p:cNvSpPr>
          <p:nvPr>
            <p:ph type="pic" idx="1"/>
          </p:nvPr>
        </p:nvSpPr>
        <p:spPr>
          <a:xfrm>
            <a:off x="1218887" y="1600200"/>
            <a:ext cx="6703850" cy="3657600"/>
          </a:xfrm>
          <a:prstGeom prst="roundRect">
            <a:avLst>
              <a:gd name="adj" fmla="val 3098"/>
            </a:avLst>
          </a:prstGeom>
        </p:spPr>
        <p:txBody>
          <a:bodyPr>
            <a:normAutofit/>
          </a:bodyPr>
          <a:lstStyle>
            <a:lvl1pPr marL="0" indent="0">
              <a:buNone/>
              <a:defRPr sz="2700"/>
            </a:lvl1pPr>
            <a:lvl2pPr marL="609493" indent="0">
              <a:buNone/>
              <a:defRPr sz="3700"/>
            </a:lvl2pPr>
            <a:lvl3pPr marL="1218987" indent="0">
              <a:buNone/>
              <a:defRPr sz="3200"/>
            </a:lvl3pPr>
            <a:lvl4pPr marL="1828480" indent="0">
              <a:buNone/>
              <a:defRPr sz="2700"/>
            </a:lvl4pPr>
            <a:lvl5pPr marL="2437973" indent="0">
              <a:buNone/>
              <a:defRPr sz="2700"/>
            </a:lvl5pPr>
            <a:lvl6pPr marL="3047467" indent="0">
              <a:buNone/>
              <a:defRPr sz="2700"/>
            </a:lvl6pPr>
            <a:lvl7pPr marL="3656960" indent="0">
              <a:buNone/>
              <a:defRPr sz="2700"/>
            </a:lvl7pPr>
            <a:lvl8pPr marL="4266453" indent="0">
              <a:buNone/>
              <a:defRPr sz="2700"/>
            </a:lvl8pPr>
            <a:lvl9pPr marL="4875947" indent="0">
              <a:buNone/>
              <a:defRPr sz="2700"/>
            </a:lvl9pPr>
          </a:lstStyle>
          <a:p>
            <a:r>
              <a:rPr/>
              <a:t>Click icon to add picture</a:t>
            </a:r>
          </a:p>
        </p:txBody>
      </p:sp>
      <p:sp>
        <p:nvSpPr>
          <p:cNvPr id="4" name="Text Placeholder 3"/>
          <p:cNvSpPr>
            <a:spLocks noGrp="1"/>
          </p:cNvSpPr>
          <p:nvPr>
            <p:ph type="body" sz="half" idx="2"/>
          </p:nvPr>
        </p:nvSpPr>
        <p:spPr>
          <a:xfrm>
            <a:off x="8125883" y="1600200"/>
            <a:ext cx="2844059" cy="3759200"/>
          </a:xfrm>
        </p:spPr>
        <p:txBody>
          <a:bodyPr anchor="b">
            <a:normAutofit/>
          </a:bodyPr>
          <a:lstStyle>
            <a:lvl1pPr marL="0" indent="0">
              <a:buNone/>
              <a:defRPr sz="2800">
                <a:solidFill>
                  <a:schemeClr val="accent1"/>
                </a:solidFill>
              </a:defRPr>
            </a:lvl1pPr>
            <a:lvl2pPr marL="609493" indent="0">
              <a:buNone/>
              <a:defRPr sz="1600"/>
            </a:lvl2pPr>
            <a:lvl3pPr marL="1218987" indent="0">
              <a:buNone/>
              <a:defRPr sz="1300"/>
            </a:lvl3pPr>
            <a:lvl4pPr marL="1828480" indent="0">
              <a:buNone/>
              <a:defRPr sz="1200"/>
            </a:lvl4pPr>
            <a:lvl5pPr marL="2437973" indent="0">
              <a:buNone/>
              <a:defRPr sz="1200"/>
            </a:lvl5pPr>
            <a:lvl6pPr marL="3047467" indent="0">
              <a:buNone/>
              <a:defRPr sz="1200"/>
            </a:lvl6pPr>
            <a:lvl7pPr marL="3656960" indent="0">
              <a:buNone/>
              <a:defRPr sz="1200"/>
            </a:lvl7pPr>
            <a:lvl8pPr marL="4266453" indent="0">
              <a:buNone/>
              <a:defRPr sz="1200"/>
            </a:lvl8pPr>
            <a:lvl9pPr marL="4875947" indent="0">
              <a:buNone/>
              <a:defRPr sz="1200"/>
            </a:lvl9pPr>
          </a:lstStyle>
          <a:p>
            <a:pPr lvl="0"/>
            <a:r>
              <a:rPr/>
              <a:t>Click to edit Master text styles</a:t>
            </a:r>
          </a:p>
        </p:txBody>
      </p:sp>
      <p:sp>
        <p:nvSpPr>
          <p:cNvPr id="5" name="Date Placeholder 4"/>
          <p:cNvSpPr>
            <a:spLocks noGrp="1"/>
          </p:cNvSpPr>
          <p:nvPr>
            <p:ph type="dt" sz="half" idx="10"/>
          </p:nvPr>
        </p:nvSpPr>
        <p:spPr/>
        <p:txBody>
          <a:bodyPr/>
          <a:lstStyle/>
          <a:p>
            <a:fld id="{AEDCEB22-074F-4A2E-B3EE-B15A53DA1CAB}" type="datetime1">
              <a:rPr lang="en-US" smtClean="0"/>
              <a:t>14-Apr-17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34C99D79-8A4B-4031-B1E0-AF26F8EDF2BC}" type="slidenum">
              <a:rPr/>
              <a:pPr/>
              <a:t>‹#›</a:t>
            </a:fld>
            <a:endParaRPr/>
          </a:p>
        </p:txBody>
      </p:sp>
    </p:spTree>
    <p:extLst>
      <p:ext uri="{BB962C8B-B14F-4D97-AF65-F5344CB8AC3E}">
        <p14:creationId xmlns:p14="http://schemas.microsoft.com/office/powerpoint/2010/main" val="14429850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grpSp>
        <p:nvGrpSpPr>
          <p:cNvPr id="11" name="bottom graphic"/>
          <p:cNvGrpSpPr/>
          <p:nvPr/>
        </p:nvGrpSpPr>
        <p:grpSpPr>
          <a:xfrm>
            <a:off x="0" y="5409216"/>
            <a:ext cx="12188825" cy="1462483"/>
            <a:chOff x="0" y="4056912"/>
            <a:chExt cx="9144000" cy="1096862"/>
          </a:xfrm>
        </p:grpSpPr>
        <p:sp>
          <p:nvSpPr>
            <p:cNvPr id="21" name="Freeform 20"/>
            <p:cNvSpPr/>
            <p:nvPr/>
          </p:nvSpPr>
          <p:spPr bwMode="ltGray">
            <a:xfrm rot="5400000">
              <a:off x="4119794" y="119293"/>
              <a:ext cx="904412" cy="9144000"/>
            </a:xfrm>
            <a:custGeom>
              <a:avLst/>
              <a:gdLst/>
              <a:ahLst/>
              <a:cxnLst/>
              <a:rect l="l" t="t" r="r" b="b"/>
              <a:pathLst>
                <a:path w="904412" h="9144000">
                  <a:moveTo>
                    <a:pt x="0" y="0"/>
                  </a:moveTo>
                  <a:lnTo>
                    <a:pt x="904412" y="0"/>
                  </a:lnTo>
                  <a:lnTo>
                    <a:pt x="904412" y="9144000"/>
                  </a:lnTo>
                  <a:lnTo>
                    <a:pt x="391235" y="9144000"/>
                  </a:lnTo>
                  <a:cubicBezTo>
                    <a:pt x="445385" y="6730684"/>
                    <a:pt x="250230" y="1995757"/>
                    <a:pt x="0" y="0"/>
                  </a:cubicBezTo>
                  <a:close/>
                </a:path>
              </a:pathLst>
            </a:custGeom>
            <a:solidFill>
              <a:schemeClr val="tx1">
                <a:alpha val="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8" name="Rectangle 72"/>
            <p:cNvSpPr/>
            <p:nvPr/>
          </p:nvSpPr>
          <p:spPr bwMode="ltGray">
            <a:xfrm rot="5400000">
              <a:off x="4023569" y="33343"/>
              <a:ext cx="1096862" cy="9144000"/>
            </a:xfrm>
            <a:custGeom>
              <a:avLst/>
              <a:gdLst/>
              <a:ahLst/>
              <a:cxnLst/>
              <a:rect l="l" t="t" r="r" b="b"/>
              <a:pathLst>
                <a:path w="1096862" h="9144000">
                  <a:moveTo>
                    <a:pt x="1096861" y="9136375"/>
                  </a:moveTo>
                  <a:lnTo>
                    <a:pt x="1096861" y="0"/>
                  </a:lnTo>
                  <a:lnTo>
                    <a:pt x="1096862" y="0"/>
                  </a:lnTo>
                  <a:lnTo>
                    <a:pt x="1096862" y="9136375"/>
                  </a:lnTo>
                  <a:close/>
                  <a:moveTo>
                    <a:pt x="0" y="0"/>
                  </a:moveTo>
                  <a:lnTo>
                    <a:pt x="142171" y="0"/>
                  </a:lnTo>
                  <a:cubicBezTo>
                    <a:pt x="214017" y="532804"/>
                    <a:pt x="281641" y="1260834"/>
                    <a:pt x="340913" y="2087809"/>
                  </a:cubicBezTo>
                  <a:cubicBezTo>
                    <a:pt x="492781" y="4358443"/>
                    <a:pt x="587048" y="7374964"/>
                    <a:pt x="547354" y="9144000"/>
                  </a:cubicBezTo>
                  <a:lnTo>
                    <a:pt x="452132" y="9144000"/>
                  </a:lnTo>
                  <a:cubicBezTo>
                    <a:pt x="484963" y="4670358"/>
                    <a:pt x="240277" y="2482661"/>
                    <a:pt x="0" y="0"/>
                  </a:cubicBezTo>
                  <a:close/>
                </a:path>
              </a:pathLst>
            </a:custGeom>
            <a:solidFill>
              <a:schemeClr val="tx1">
                <a:alpha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grpSp>
      <p:grpSp>
        <p:nvGrpSpPr>
          <p:cNvPr id="7" name="squares"/>
          <p:cNvGrpSpPr/>
          <p:nvPr/>
        </p:nvGrpSpPr>
        <p:grpSpPr>
          <a:xfrm>
            <a:off x="1" y="800551"/>
            <a:ext cx="1063023" cy="524183"/>
            <a:chOff x="0" y="452558"/>
            <a:chExt cx="914400" cy="524182"/>
          </a:xfrm>
        </p:grpSpPr>
        <p:sp>
          <p:nvSpPr>
            <p:cNvPr id="8" name="Rounded Rectangle 7"/>
            <p:cNvSpPr/>
            <p:nvPr/>
          </p:nvSpPr>
          <p:spPr>
            <a:xfrm>
              <a:off x="591671" y="452558"/>
              <a:ext cx="322729" cy="524180"/>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ounded Rectangle 8"/>
            <p:cNvSpPr/>
            <p:nvPr/>
          </p:nvSpPr>
          <p:spPr>
            <a:xfrm>
              <a:off x="215154" y="452558"/>
              <a:ext cx="322729" cy="52418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ound Same Side Corner Rectangle 9"/>
            <p:cNvSpPr/>
            <p:nvPr/>
          </p:nvSpPr>
          <p:spPr>
            <a:xfrm rot="5400000">
              <a:off x="-181408" y="633966"/>
              <a:ext cx="524182" cy="161366"/>
            </a:xfrm>
            <a:prstGeom prst="round2SameRect">
              <a:avLst>
                <a:gd name="adj1" fmla="val 29167"/>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5" name="Footer Placeholder 4"/>
          <p:cNvSpPr>
            <a:spLocks noGrp="1"/>
          </p:cNvSpPr>
          <p:nvPr>
            <p:ph type="ftr" sz="quarter" idx="3"/>
          </p:nvPr>
        </p:nvSpPr>
        <p:spPr>
          <a:xfrm>
            <a:off x="1218883" y="6448425"/>
            <a:ext cx="8288401" cy="180976"/>
          </a:xfrm>
          <a:prstGeom prst="rect">
            <a:avLst/>
          </a:prstGeom>
        </p:spPr>
        <p:txBody>
          <a:bodyPr vert="horz" lIns="121899" tIns="60949" rIns="121899" bIns="60949" rtlCol="0" anchor="ctr"/>
          <a:lstStyle>
            <a:lvl1pPr algn="l">
              <a:defRPr sz="1200">
                <a:solidFill>
                  <a:schemeClr val="tx1"/>
                </a:solidFill>
              </a:defRPr>
            </a:lvl1pPr>
          </a:lstStyle>
          <a:p>
            <a:endParaRPr/>
          </a:p>
        </p:txBody>
      </p:sp>
      <p:sp>
        <p:nvSpPr>
          <p:cNvPr id="2" name="Title Placeholder 1"/>
          <p:cNvSpPr>
            <a:spLocks noGrp="1"/>
          </p:cNvSpPr>
          <p:nvPr>
            <p:ph type="title"/>
          </p:nvPr>
        </p:nvSpPr>
        <p:spPr>
          <a:xfrm>
            <a:off x="1218883" y="152400"/>
            <a:ext cx="9751060" cy="1295400"/>
          </a:xfrm>
          <a:prstGeom prst="rect">
            <a:avLst/>
          </a:prstGeom>
        </p:spPr>
        <p:txBody>
          <a:bodyPr vert="horz" lIns="121899" tIns="60949" rIns="121899" bIns="60949" rtlCol="0" anchor="b">
            <a:normAutofit/>
          </a:bodyPr>
          <a:lstStyle/>
          <a:p>
            <a:r>
              <a:rPr/>
              <a:t>Click to edit Master title style</a:t>
            </a:r>
          </a:p>
        </p:txBody>
      </p:sp>
      <p:sp>
        <p:nvSpPr>
          <p:cNvPr id="3" name="Text Placeholder 2"/>
          <p:cNvSpPr>
            <a:spLocks noGrp="1"/>
          </p:cNvSpPr>
          <p:nvPr>
            <p:ph type="body" idx="1"/>
          </p:nvPr>
        </p:nvSpPr>
        <p:spPr>
          <a:xfrm>
            <a:off x="1218883" y="1600200"/>
            <a:ext cx="9751060" cy="4572000"/>
          </a:xfrm>
          <a:prstGeom prst="rect">
            <a:avLst/>
          </a:prstGeom>
        </p:spPr>
        <p:txBody>
          <a:bodyPr vert="horz" lIns="121899" tIns="60949" rIns="121899" bIns="60949" rtlCol="0">
            <a:normAutofit/>
          </a:bodyPr>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4" name="Date Placeholder 3"/>
          <p:cNvSpPr>
            <a:spLocks noGrp="1"/>
          </p:cNvSpPr>
          <p:nvPr>
            <p:ph type="dt" sz="half" idx="2"/>
          </p:nvPr>
        </p:nvSpPr>
        <p:spPr>
          <a:xfrm>
            <a:off x="9547913" y="6448425"/>
            <a:ext cx="1422030" cy="180976"/>
          </a:xfrm>
          <a:prstGeom prst="rect">
            <a:avLst/>
          </a:prstGeom>
        </p:spPr>
        <p:txBody>
          <a:bodyPr vert="horz" lIns="121899" tIns="60949" rIns="121899" bIns="60949" rtlCol="0" anchor="ctr"/>
          <a:lstStyle>
            <a:lvl1pPr algn="r">
              <a:defRPr sz="1200">
                <a:solidFill>
                  <a:schemeClr val="tx1"/>
                </a:solidFill>
              </a:defRPr>
            </a:lvl1pPr>
          </a:lstStyle>
          <a:p>
            <a:fld id="{5D84D5D7-5789-4744-BF1A-7EC073D3399D}" type="datetime1">
              <a:rPr lang="en-US" smtClean="0"/>
              <a:t>14-Apr-17</a:t>
            </a:fld>
            <a:endParaRPr/>
          </a:p>
        </p:txBody>
      </p:sp>
      <p:sp>
        <p:nvSpPr>
          <p:cNvPr id="6" name="Slide Number Placeholder 5"/>
          <p:cNvSpPr>
            <a:spLocks noGrp="1"/>
          </p:cNvSpPr>
          <p:nvPr>
            <p:ph type="sldNum" sz="quarter" idx="4"/>
          </p:nvPr>
        </p:nvSpPr>
        <p:spPr>
          <a:xfrm>
            <a:off x="11071516" y="6448425"/>
            <a:ext cx="812588" cy="180976"/>
          </a:xfrm>
          <a:prstGeom prst="rect">
            <a:avLst/>
          </a:prstGeom>
        </p:spPr>
        <p:txBody>
          <a:bodyPr vert="horz" lIns="121899" tIns="60949" rIns="121899" bIns="60949" rtlCol="0" anchor="ctr"/>
          <a:lstStyle>
            <a:lvl1pPr algn="r">
              <a:defRPr sz="1200">
                <a:solidFill>
                  <a:schemeClr val="tx1"/>
                </a:solidFill>
              </a:defRPr>
            </a:lvl1pPr>
          </a:lstStyle>
          <a:p>
            <a:fld id="{34C99D79-8A4B-4031-B1E0-AF26F8EDF2BC}" type="slidenum">
              <a:rPr/>
              <a:pPr/>
              <a:t>‹#›</a:t>
            </a:fld>
            <a:endParaRPr/>
          </a:p>
        </p:txBody>
      </p:sp>
    </p:spTree>
    <p:extLst>
      <p:ext uri="{BB962C8B-B14F-4D97-AF65-F5344CB8AC3E}">
        <p14:creationId xmlns:p14="http://schemas.microsoft.com/office/powerpoint/2010/main" val="1782682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1218987" rtl="0" eaLnBrk="1" latinLnBrk="0" hangingPunct="1">
        <a:spcBef>
          <a:spcPct val="0"/>
        </a:spcBef>
        <a:buNone/>
        <a:defRPr sz="3600" kern="1200">
          <a:solidFill>
            <a:schemeClr val="tx1"/>
          </a:solidFill>
          <a:latin typeface="+mj-lt"/>
          <a:ea typeface="+mj-ea"/>
          <a:cs typeface="+mj-cs"/>
        </a:defRPr>
      </a:lvl1pPr>
    </p:titleStyle>
    <p:bodyStyle>
      <a:lvl1pPr marL="304747" indent="-304747" algn="l" defTabSz="1218987" rtl="0" eaLnBrk="1" latinLnBrk="0" hangingPunct="1">
        <a:lnSpc>
          <a:spcPct val="90000"/>
        </a:lnSpc>
        <a:spcBef>
          <a:spcPts val="1800"/>
        </a:spcBef>
        <a:buClr>
          <a:schemeClr val="accent1"/>
        </a:buClr>
        <a:buFont typeface="Arial" pitchFamily="34" charset="0"/>
        <a:buChar char="•"/>
        <a:defRPr sz="2800" kern="1200">
          <a:solidFill>
            <a:schemeClr val="tx1"/>
          </a:solidFill>
          <a:latin typeface="+mn-lt"/>
          <a:ea typeface="+mn-ea"/>
          <a:cs typeface="+mn-cs"/>
        </a:defRPr>
      </a:lvl1pPr>
      <a:lvl2pPr marL="755772" indent="-304747" algn="l" defTabSz="1218987" rtl="0" eaLnBrk="1" latinLnBrk="0" hangingPunct="1">
        <a:lnSpc>
          <a:spcPct val="90000"/>
        </a:lnSpc>
        <a:spcBef>
          <a:spcPts val="1200"/>
        </a:spcBef>
        <a:buClr>
          <a:schemeClr val="accent1"/>
        </a:buClr>
        <a:buFont typeface="Arial" pitchFamily="34" charset="0"/>
        <a:buChar char="–"/>
        <a:defRPr sz="2400" kern="1200">
          <a:solidFill>
            <a:schemeClr val="tx1"/>
          </a:solidFill>
          <a:latin typeface="+mn-lt"/>
          <a:ea typeface="+mn-ea"/>
          <a:cs typeface="+mn-cs"/>
        </a:defRPr>
      </a:lvl2pPr>
      <a:lvl3pPr marL="1206797" indent="-304747" algn="l" defTabSz="1218987" rtl="0" eaLnBrk="1" latinLnBrk="0" hangingPunct="1">
        <a:lnSpc>
          <a:spcPct val="90000"/>
        </a:lnSpc>
        <a:spcBef>
          <a:spcPts val="800"/>
        </a:spcBef>
        <a:buClr>
          <a:schemeClr val="accent1"/>
        </a:buClr>
        <a:buFont typeface="Arial" pitchFamily="34" charset="0"/>
        <a:buChar char="•"/>
        <a:defRPr sz="2000" kern="1200">
          <a:solidFill>
            <a:schemeClr val="tx1"/>
          </a:solidFill>
          <a:latin typeface="+mn-lt"/>
          <a:ea typeface="+mn-ea"/>
          <a:cs typeface="+mn-cs"/>
        </a:defRPr>
      </a:lvl3pPr>
      <a:lvl4pPr marL="1657822" indent="-304747" algn="l" defTabSz="1218987" rtl="0" eaLnBrk="1" latinLnBrk="0" hangingPunct="1">
        <a:lnSpc>
          <a:spcPct val="90000"/>
        </a:lnSpc>
        <a:spcBef>
          <a:spcPts val="800"/>
        </a:spcBef>
        <a:buClr>
          <a:schemeClr val="accent1"/>
        </a:buClr>
        <a:buFont typeface="Arial" pitchFamily="34" charset="0"/>
        <a:buChar char="•"/>
        <a:defRPr sz="2000" kern="1200">
          <a:solidFill>
            <a:schemeClr val="tx1"/>
          </a:solidFill>
          <a:latin typeface="+mn-lt"/>
          <a:ea typeface="+mn-ea"/>
          <a:cs typeface="+mn-cs"/>
        </a:defRPr>
      </a:lvl4pPr>
      <a:lvl5pPr marL="2108847" indent="-304747" algn="l" defTabSz="1218987" rtl="0" eaLnBrk="1" latinLnBrk="0" hangingPunct="1">
        <a:lnSpc>
          <a:spcPct val="90000"/>
        </a:lnSpc>
        <a:spcBef>
          <a:spcPts val="800"/>
        </a:spcBef>
        <a:buClr>
          <a:schemeClr val="accent1"/>
        </a:buClr>
        <a:buFont typeface="Arial" pitchFamily="34" charset="0"/>
        <a:buChar char="•"/>
        <a:defRPr sz="2000" kern="1200">
          <a:solidFill>
            <a:schemeClr val="tx1"/>
          </a:solidFill>
          <a:latin typeface="+mn-lt"/>
          <a:ea typeface="+mn-ea"/>
          <a:cs typeface="+mn-cs"/>
        </a:defRPr>
      </a:lvl5pPr>
      <a:lvl6pPr marL="255987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6pPr>
      <a:lvl7pPr marL="301089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7pPr>
      <a:lvl8pPr marL="3461922"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8pPr>
      <a:lvl9pPr marL="3912947" indent="-304747" algn="l" defTabSz="1218987" rtl="0" eaLnBrk="1" latinLnBrk="0" hangingPunct="1">
        <a:lnSpc>
          <a:spcPct val="90000"/>
        </a:lnSpc>
        <a:spcBef>
          <a:spcPts val="800"/>
        </a:spcBef>
        <a:buClr>
          <a:schemeClr val="accent1"/>
        </a:buClr>
        <a:buFont typeface="Arial" pitchFamily="34" charset="0"/>
        <a:buChar char="•"/>
        <a:defRPr sz="2000" kern="1200" baseline="0">
          <a:solidFill>
            <a:schemeClr val="tx1"/>
          </a:solidFill>
          <a:latin typeface="+mn-lt"/>
          <a:ea typeface="+mn-ea"/>
          <a:cs typeface="+mn-cs"/>
        </a:defRPr>
      </a:lvl9pPr>
    </p:bodyStyle>
    <p:otherStyle>
      <a:defPPr>
        <a:defRPr/>
      </a:defPPr>
      <a:lvl1pPr marL="0" algn="l" defTabSz="1218987" rtl="0" eaLnBrk="1" latinLnBrk="0" hangingPunct="1">
        <a:defRPr sz="2400" kern="1200">
          <a:solidFill>
            <a:schemeClr val="tx1"/>
          </a:solidFill>
          <a:latin typeface="+mn-lt"/>
          <a:ea typeface="+mn-ea"/>
          <a:cs typeface="+mn-cs"/>
        </a:defRPr>
      </a:lvl1pPr>
      <a:lvl2pPr marL="609493" algn="l" defTabSz="1218987" rtl="0" eaLnBrk="1" latinLnBrk="0" hangingPunct="1">
        <a:defRPr sz="2400" kern="1200">
          <a:solidFill>
            <a:schemeClr val="tx1"/>
          </a:solidFill>
          <a:latin typeface="+mn-lt"/>
          <a:ea typeface="+mn-ea"/>
          <a:cs typeface="+mn-cs"/>
        </a:defRPr>
      </a:lvl2pPr>
      <a:lvl3pPr marL="1218987" algn="l" defTabSz="1218987" rtl="0" eaLnBrk="1" latinLnBrk="0" hangingPunct="1">
        <a:defRPr sz="2400" kern="1200">
          <a:solidFill>
            <a:schemeClr val="tx1"/>
          </a:solidFill>
          <a:latin typeface="+mn-lt"/>
          <a:ea typeface="+mn-ea"/>
          <a:cs typeface="+mn-cs"/>
        </a:defRPr>
      </a:lvl3pPr>
      <a:lvl4pPr marL="1828480" algn="l" defTabSz="1218987" rtl="0" eaLnBrk="1" latinLnBrk="0" hangingPunct="1">
        <a:defRPr sz="2400" kern="1200">
          <a:solidFill>
            <a:schemeClr val="tx1"/>
          </a:solidFill>
          <a:latin typeface="+mn-lt"/>
          <a:ea typeface="+mn-ea"/>
          <a:cs typeface="+mn-cs"/>
        </a:defRPr>
      </a:lvl4pPr>
      <a:lvl5pPr marL="2437973" algn="l" defTabSz="1218987" rtl="0" eaLnBrk="1" latinLnBrk="0" hangingPunct="1">
        <a:defRPr sz="2400" kern="1200">
          <a:solidFill>
            <a:schemeClr val="tx1"/>
          </a:solidFill>
          <a:latin typeface="+mn-lt"/>
          <a:ea typeface="+mn-ea"/>
          <a:cs typeface="+mn-cs"/>
        </a:defRPr>
      </a:lvl5pPr>
      <a:lvl6pPr marL="3047467" algn="l" defTabSz="1218987" rtl="0" eaLnBrk="1" latinLnBrk="0" hangingPunct="1">
        <a:defRPr sz="2400" kern="1200">
          <a:solidFill>
            <a:schemeClr val="tx1"/>
          </a:solidFill>
          <a:latin typeface="+mn-lt"/>
          <a:ea typeface="+mn-ea"/>
          <a:cs typeface="+mn-cs"/>
        </a:defRPr>
      </a:lvl6pPr>
      <a:lvl7pPr marL="3656960" algn="l" defTabSz="1218987" rtl="0" eaLnBrk="1" latinLnBrk="0" hangingPunct="1">
        <a:defRPr sz="2400" kern="1200">
          <a:solidFill>
            <a:schemeClr val="tx1"/>
          </a:solidFill>
          <a:latin typeface="+mn-lt"/>
          <a:ea typeface="+mn-ea"/>
          <a:cs typeface="+mn-cs"/>
        </a:defRPr>
      </a:lvl7pPr>
      <a:lvl8pPr marL="4266453" algn="l" defTabSz="1218987" rtl="0" eaLnBrk="1" latinLnBrk="0" hangingPunct="1">
        <a:defRPr sz="2400" kern="1200">
          <a:solidFill>
            <a:schemeClr val="tx1"/>
          </a:solidFill>
          <a:latin typeface="+mn-lt"/>
          <a:ea typeface="+mn-ea"/>
          <a:cs typeface="+mn-cs"/>
        </a:defRPr>
      </a:lvl8pPr>
      <a:lvl9pPr marL="4875947" algn="l" defTabSz="1218987" rtl="0" eaLnBrk="1" latinLnBrk="0" hangingPunct="1">
        <a:defRPr sz="24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hyperlink" Target="mailto:vinayak.khanvalkar@kanjcs.com"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218883" y="1447800"/>
            <a:ext cx="9751060" cy="4724400"/>
          </a:xfrm>
        </p:spPr>
        <p:txBody>
          <a:bodyPr>
            <a:normAutofit/>
          </a:bodyPr>
          <a:lstStyle/>
          <a:p>
            <a:pPr marL="451025" lvl="1" indent="0" algn="ctr">
              <a:buNone/>
            </a:pPr>
            <a:r>
              <a:rPr lang="en-US" sz="3600" dirty="0">
                <a:latin typeface="Andalus" panose="02020603050405020304" pitchFamily="18" charset="-78"/>
                <a:cs typeface="Andalus" panose="02020603050405020304" pitchFamily="18" charset="-78"/>
              </a:rPr>
              <a:t>RELATED PARTY </a:t>
            </a:r>
            <a:r>
              <a:rPr lang="en-US" sz="3600" dirty="0" smtClean="0">
                <a:latin typeface="Andalus" panose="02020603050405020304" pitchFamily="18" charset="-78"/>
                <a:cs typeface="Andalus" panose="02020603050405020304" pitchFamily="18" charset="-78"/>
              </a:rPr>
              <a:t>TRANSACTIONS </a:t>
            </a:r>
          </a:p>
          <a:p>
            <a:pPr marL="451025" lvl="1" indent="0" algn="ctr">
              <a:buNone/>
            </a:pPr>
            <a:r>
              <a:rPr lang="en-US" sz="3600" dirty="0" smtClean="0">
                <a:latin typeface="Andalus" panose="02020603050405020304" pitchFamily="18" charset="-78"/>
                <a:cs typeface="Andalus" panose="02020603050405020304" pitchFamily="18" charset="-78"/>
              </a:rPr>
              <a:t>AND </a:t>
            </a:r>
          </a:p>
          <a:p>
            <a:pPr marL="451025" lvl="1" indent="0" algn="ctr">
              <a:buNone/>
            </a:pPr>
            <a:r>
              <a:rPr lang="en-US" sz="3600" dirty="0" smtClean="0">
                <a:latin typeface="Andalus" panose="02020603050405020304" pitchFamily="18" charset="-78"/>
                <a:cs typeface="Andalus" panose="02020603050405020304" pitchFamily="18" charset="-78"/>
              </a:rPr>
              <a:t>DEPOSITS</a:t>
            </a:r>
            <a:endParaRPr lang="en-US" sz="3600" dirty="0">
              <a:latin typeface="Andalus" panose="02020603050405020304" pitchFamily="18" charset="-78"/>
              <a:cs typeface="Andalus" panose="02020603050405020304" pitchFamily="18" charset="-78"/>
            </a:endParaRPr>
          </a:p>
          <a:p>
            <a:pPr marL="0" indent="0" algn="ctr">
              <a:buNone/>
            </a:pPr>
            <a:endParaRPr lang="en-US" dirty="0">
              <a:latin typeface="Andalus" panose="02020603050405020304" pitchFamily="18" charset="-78"/>
              <a:cs typeface="Andalus" panose="02020603050405020304" pitchFamily="18" charset="-78"/>
            </a:endParaRPr>
          </a:p>
          <a:p>
            <a:pPr marL="0" indent="0" algn="ctr">
              <a:buNone/>
            </a:pPr>
            <a:r>
              <a:rPr lang="en-US" dirty="0">
                <a:latin typeface="Andalus" panose="02020603050405020304" pitchFamily="18" charset="-78"/>
                <a:cs typeface="Andalus" panose="02020603050405020304" pitchFamily="18" charset="-78"/>
              </a:rPr>
              <a:t>CS Vinayak S Khanvalkar,</a:t>
            </a:r>
          </a:p>
          <a:p>
            <a:pPr marL="0" indent="0" algn="ctr">
              <a:buNone/>
            </a:pPr>
            <a:r>
              <a:rPr lang="en-US" dirty="0">
                <a:latin typeface="Andalus" panose="02020603050405020304" pitchFamily="18" charset="-78"/>
                <a:cs typeface="Andalus" panose="02020603050405020304" pitchFamily="18" charset="-78"/>
              </a:rPr>
              <a:t>Partner</a:t>
            </a:r>
          </a:p>
          <a:p>
            <a:pPr marL="0" indent="0" algn="ctr">
              <a:buNone/>
            </a:pPr>
            <a:r>
              <a:rPr lang="en-US" dirty="0">
                <a:latin typeface="Andalus" panose="02020603050405020304" pitchFamily="18" charset="-78"/>
                <a:cs typeface="Andalus" panose="02020603050405020304" pitchFamily="18" charset="-78"/>
              </a:rPr>
              <a:t>KANJ &amp; Associates, Company Secretaries</a:t>
            </a:r>
          </a:p>
          <a:p>
            <a:pPr algn="ctr"/>
            <a:endParaRPr lang="en-US" sz="2400" dirty="0">
              <a:latin typeface="Garamond" pitchFamily="18" charset="0"/>
            </a:endParaRPr>
          </a:p>
          <a:p>
            <a:pPr marL="0" indent="0" algn="ctr">
              <a:buNone/>
            </a:pPr>
            <a:endParaRPr lang="en-US" sz="2400" dirty="0">
              <a:latin typeface="Garamond" pitchFamily="18" charset="0"/>
            </a:endParaRPr>
          </a:p>
          <a:p>
            <a:pPr marL="451025" lvl="1" indent="0" algn="ctr">
              <a:buNone/>
            </a:pPr>
            <a:endParaRPr lang="en-US" sz="3600"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1</a:t>
            </a:fld>
            <a:endParaRPr lang="en-US"/>
          </a:p>
        </p:txBody>
      </p:sp>
    </p:spTree>
    <p:extLst>
      <p:ext uri="{BB962C8B-B14F-4D97-AF65-F5344CB8AC3E}">
        <p14:creationId xmlns:p14="http://schemas.microsoft.com/office/powerpoint/2010/main" val="3182751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latin typeface="Andalus" panose="02020603050405020304" pitchFamily="18" charset="-78"/>
                <a:cs typeface="Andalus" panose="02020603050405020304" pitchFamily="18" charset="-78"/>
              </a:rPr>
              <a:t>RELATED PARTY : Sec  2(76)</a:t>
            </a:r>
          </a:p>
        </p:txBody>
      </p:sp>
      <p:sp>
        <p:nvSpPr>
          <p:cNvPr id="3" name="Content Placeholder 2"/>
          <p:cNvSpPr>
            <a:spLocks noGrp="1"/>
          </p:cNvSpPr>
          <p:nvPr>
            <p:ph sz="quarter" idx="1"/>
          </p:nvPr>
        </p:nvSpPr>
        <p:spPr>
          <a:xfrm>
            <a:off x="277629" y="1376311"/>
            <a:ext cx="11265833" cy="5253089"/>
          </a:xfrm>
        </p:spPr>
        <p:txBody>
          <a:bodyPr/>
          <a:lstStyle/>
          <a:p>
            <a:pPr>
              <a:buNone/>
            </a:pPr>
            <a:r>
              <a:rPr lang="en-US" dirty="0"/>
              <a:t> </a:t>
            </a:r>
          </a:p>
        </p:txBody>
      </p:sp>
      <p:sp>
        <p:nvSpPr>
          <p:cNvPr id="4" name="Rectangle 3"/>
          <p:cNvSpPr/>
          <p:nvPr/>
        </p:nvSpPr>
        <p:spPr>
          <a:xfrm>
            <a:off x="4570412" y="4876800"/>
            <a:ext cx="3828337" cy="1603169"/>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tx1"/>
                </a:solidFill>
                <a:latin typeface="Andalus" panose="02020603050405020304" pitchFamily="18" charset="-78"/>
                <a:cs typeface="Andalus" panose="02020603050405020304" pitchFamily="18" charset="-78"/>
              </a:rPr>
              <a:t>Private Company in which (iv)</a:t>
            </a:r>
          </a:p>
          <a:p>
            <a:pPr marL="342900" indent="-342900" algn="ctr"/>
            <a:r>
              <a:rPr lang="en-US" sz="1800" dirty="0">
                <a:solidFill>
                  <a:schemeClr val="tx1"/>
                </a:solidFill>
                <a:latin typeface="Andalus" panose="02020603050405020304" pitchFamily="18" charset="-78"/>
                <a:cs typeface="Andalus" panose="02020603050405020304" pitchFamily="18" charset="-78"/>
              </a:rPr>
              <a:t>    a. Director or</a:t>
            </a:r>
          </a:p>
          <a:p>
            <a:pPr marL="342900" indent="-342900" algn="ctr"/>
            <a:r>
              <a:rPr lang="en-US" sz="1800" dirty="0">
                <a:solidFill>
                  <a:schemeClr val="tx1"/>
                </a:solidFill>
                <a:latin typeface="Andalus" panose="02020603050405020304" pitchFamily="18" charset="-78"/>
                <a:cs typeface="Andalus" panose="02020603050405020304" pitchFamily="18" charset="-78"/>
              </a:rPr>
              <a:t>b. Manager</a:t>
            </a:r>
          </a:p>
          <a:p>
            <a:pPr marL="342900" indent="-342900" algn="ctr"/>
            <a:r>
              <a:rPr lang="en-US" sz="1800" dirty="0">
                <a:solidFill>
                  <a:schemeClr val="tx1"/>
                </a:solidFill>
                <a:latin typeface="Andalus" panose="02020603050405020304" pitchFamily="18" charset="-78"/>
                <a:cs typeface="Andalus" panose="02020603050405020304" pitchFamily="18" charset="-78"/>
              </a:rPr>
              <a:t>=</a:t>
            </a:r>
          </a:p>
          <a:p>
            <a:pPr marL="342900" indent="-342900" algn="ctr"/>
            <a:r>
              <a:rPr lang="en-US" sz="1800" dirty="0">
                <a:solidFill>
                  <a:schemeClr val="tx1"/>
                </a:solidFill>
                <a:latin typeface="Andalus" panose="02020603050405020304" pitchFamily="18" charset="-78"/>
                <a:cs typeface="Andalus" panose="02020603050405020304" pitchFamily="18" charset="-78"/>
              </a:rPr>
              <a:t>Director / Member</a:t>
            </a:r>
          </a:p>
        </p:txBody>
      </p:sp>
      <p:sp>
        <p:nvSpPr>
          <p:cNvPr id="5" name="Rectangle 4"/>
          <p:cNvSpPr/>
          <p:nvPr/>
        </p:nvSpPr>
        <p:spPr>
          <a:xfrm>
            <a:off x="7992751" y="2671712"/>
            <a:ext cx="2980846" cy="1720932"/>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Andalus" panose="02020603050405020304" pitchFamily="18" charset="-78"/>
                <a:cs typeface="Andalus" panose="02020603050405020304" pitchFamily="18" charset="-78"/>
              </a:rPr>
              <a:t>Firm in which (iii) </a:t>
            </a:r>
          </a:p>
          <a:p>
            <a:pPr marL="457200">
              <a:buAutoNum type="alphaLcPeriod"/>
            </a:pPr>
            <a:r>
              <a:rPr lang="en-US" sz="1800" dirty="0">
                <a:solidFill>
                  <a:schemeClr val="tx1"/>
                </a:solidFill>
                <a:latin typeface="Andalus" panose="02020603050405020304" pitchFamily="18" charset="-78"/>
                <a:cs typeface="Andalus" panose="02020603050405020304" pitchFamily="18" charset="-78"/>
              </a:rPr>
              <a:t>Director,</a:t>
            </a:r>
          </a:p>
          <a:p>
            <a:pPr marL="457200">
              <a:buAutoNum type="alphaLcPeriod"/>
            </a:pPr>
            <a:r>
              <a:rPr lang="en-US" sz="1800" dirty="0">
                <a:solidFill>
                  <a:schemeClr val="tx1"/>
                </a:solidFill>
                <a:latin typeface="Andalus" panose="02020603050405020304" pitchFamily="18" charset="-78"/>
                <a:cs typeface="Andalus" panose="02020603050405020304" pitchFamily="18" charset="-78"/>
              </a:rPr>
              <a:t>Manager</a:t>
            </a:r>
          </a:p>
          <a:p>
            <a:pPr marL="457200" lvl="1">
              <a:buFont typeface="+mj-lt"/>
              <a:buAutoNum type="alphaLcPeriod" startAt="3"/>
            </a:pPr>
            <a:r>
              <a:rPr lang="en-US" sz="1800" dirty="0">
                <a:solidFill>
                  <a:schemeClr val="tx1"/>
                </a:solidFill>
                <a:latin typeface="Andalus" panose="02020603050405020304" pitchFamily="18" charset="-78"/>
                <a:cs typeface="Andalus" panose="02020603050405020304" pitchFamily="18" charset="-78"/>
              </a:rPr>
              <a:t>a)/ (b) ‘s Relative</a:t>
            </a:r>
          </a:p>
          <a:p>
            <a:pPr marL="457200"/>
            <a:r>
              <a:rPr lang="en-US" sz="1800" dirty="0">
                <a:solidFill>
                  <a:schemeClr val="tx1"/>
                </a:solidFill>
                <a:latin typeface="Andalus" panose="02020603050405020304" pitchFamily="18" charset="-78"/>
                <a:cs typeface="Andalus" panose="02020603050405020304" pitchFamily="18" charset="-78"/>
              </a:rPr>
              <a:t> is a  partner</a:t>
            </a:r>
          </a:p>
          <a:p>
            <a:pPr marL="228600" indent="-228600" algn="ctr"/>
            <a:endParaRPr lang="en-US" sz="1600" dirty="0">
              <a:solidFill>
                <a:schemeClr val="tx1"/>
              </a:solidFill>
              <a:latin typeface="Arial" pitchFamily="34" charset="0"/>
              <a:cs typeface="Arial" pitchFamily="34" charset="0"/>
            </a:endParaRPr>
          </a:p>
        </p:txBody>
      </p:sp>
      <p:sp>
        <p:nvSpPr>
          <p:cNvPr id="7" name="Rectangle 6"/>
          <p:cNvSpPr/>
          <p:nvPr/>
        </p:nvSpPr>
        <p:spPr>
          <a:xfrm>
            <a:off x="227012" y="3048000"/>
            <a:ext cx="4083522" cy="1650671"/>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solidFill>
                  <a:schemeClr val="tx1"/>
                </a:solidFill>
                <a:latin typeface="Andalus" panose="02020603050405020304" pitchFamily="18" charset="-78"/>
                <a:cs typeface="Andalus" panose="02020603050405020304" pitchFamily="18" charset="-78"/>
              </a:rPr>
              <a:t>Public Company in which (v)</a:t>
            </a:r>
          </a:p>
          <a:p>
            <a:pPr marL="285750" indent="-285750" algn="ctr">
              <a:buAutoNum type="romanLcParenBoth"/>
            </a:pPr>
            <a:r>
              <a:rPr lang="en-US" sz="1800" dirty="0">
                <a:solidFill>
                  <a:schemeClr val="tx1"/>
                </a:solidFill>
                <a:latin typeface="Andalus" panose="02020603050405020304" pitchFamily="18" charset="-78"/>
                <a:cs typeface="Andalus" panose="02020603050405020304" pitchFamily="18" charset="-78"/>
              </a:rPr>
              <a:t>Director     (ii) Manager and they are Shareholder of &gt;2% paid up capital Singly or along with </a:t>
            </a:r>
            <a:r>
              <a:rPr lang="en-US" sz="1800" dirty="0" smtClean="0">
                <a:solidFill>
                  <a:schemeClr val="tx1"/>
                </a:solidFill>
                <a:latin typeface="Andalus" panose="02020603050405020304" pitchFamily="18" charset="-78"/>
                <a:cs typeface="Andalus" panose="02020603050405020304" pitchFamily="18" charset="-78"/>
              </a:rPr>
              <a:t>relatives</a:t>
            </a:r>
            <a:endParaRPr lang="en-US" sz="1800" dirty="0">
              <a:solidFill>
                <a:schemeClr val="tx1"/>
              </a:solidFill>
              <a:latin typeface="Andalus" panose="02020603050405020304" pitchFamily="18" charset="-78"/>
              <a:cs typeface="Andalus" panose="02020603050405020304" pitchFamily="18" charset="-78"/>
            </a:endParaRPr>
          </a:p>
          <a:p>
            <a:pPr marL="285750" indent="-285750" algn="ctr"/>
            <a:r>
              <a:rPr lang="en-US" dirty="0">
                <a:solidFill>
                  <a:schemeClr val="tx1"/>
                </a:solidFill>
                <a:latin typeface="Arial" pitchFamily="34" charset="0"/>
                <a:cs typeface="Arial" pitchFamily="34" charset="0"/>
              </a:rPr>
              <a:t> </a:t>
            </a:r>
          </a:p>
        </p:txBody>
      </p:sp>
      <p:sp>
        <p:nvSpPr>
          <p:cNvPr id="8" name="Rectangle 7"/>
          <p:cNvSpPr/>
          <p:nvPr/>
        </p:nvSpPr>
        <p:spPr>
          <a:xfrm>
            <a:off x="4570412" y="1447800"/>
            <a:ext cx="3048000" cy="914399"/>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Andalus" panose="02020603050405020304" pitchFamily="18" charset="-78"/>
                <a:cs typeface="Andalus" panose="02020603050405020304" pitchFamily="18" charset="-78"/>
              </a:rPr>
              <a:t>Natural persons</a:t>
            </a:r>
          </a:p>
          <a:p>
            <a:pPr marL="228600" indent="-228600">
              <a:buAutoNum type="alphaLcPeriod"/>
            </a:pPr>
            <a:r>
              <a:rPr lang="en-US" sz="1800" dirty="0">
                <a:solidFill>
                  <a:schemeClr val="tx1"/>
                </a:solidFill>
                <a:latin typeface="Andalus" panose="02020603050405020304" pitchFamily="18" charset="-78"/>
                <a:cs typeface="Andalus" panose="02020603050405020304" pitchFamily="18" charset="-78"/>
              </a:rPr>
              <a:t>Director (</a:t>
            </a:r>
            <a:r>
              <a:rPr lang="en-US" sz="1800" dirty="0" err="1">
                <a:solidFill>
                  <a:schemeClr val="tx1"/>
                </a:solidFill>
                <a:latin typeface="Andalus" panose="02020603050405020304" pitchFamily="18" charset="-78"/>
                <a:cs typeface="Andalus" panose="02020603050405020304" pitchFamily="18" charset="-78"/>
              </a:rPr>
              <a:t>i</a:t>
            </a:r>
            <a:r>
              <a:rPr lang="en-US" sz="1800" dirty="0">
                <a:solidFill>
                  <a:schemeClr val="tx1"/>
                </a:solidFill>
                <a:latin typeface="Andalus" panose="02020603050405020304" pitchFamily="18" charset="-78"/>
                <a:cs typeface="Andalus" panose="02020603050405020304" pitchFamily="18" charset="-78"/>
              </a:rPr>
              <a:t>)</a:t>
            </a:r>
          </a:p>
          <a:p>
            <a:pPr marL="228600" indent="-228600">
              <a:buAutoNum type="alphaLcPeriod"/>
            </a:pPr>
            <a:r>
              <a:rPr lang="en-US" sz="1800" dirty="0">
                <a:solidFill>
                  <a:schemeClr val="tx1"/>
                </a:solidFill>
                <a:latin typeface="Andalus" panose="02020603050405020304" pitchFamily="18" charset="-78"/>
                <a:cs typeface="Andalus" panose="02020603050405020304" pitchFamily="18" charset="-78"/>
              </a:rPr>
              <a:t>Director's Relative (</a:t>
            </a:r>
            <a:r>
              <a:rPr lang="en-US" sz="1800" dirty="0" err="1">
                <a:solidFill>
                  <a:schemeClr val="tx1"/>
                </a:solidFill>
                <a:latin typeface="Andalus" panose="02020603050405020304" pitchFamily="18" charset="-78"/>
                <a:cs typeface="Andalus" panose="02020603050405020304" pitchFamily="18" charset="-78"/>
              </a:rPr>
              <a:t>i</a:t>
            </a:r>
            <a:r>
              <a:rPr lang="en-US" sz="1800" dirty="0">
                <a:solidFill>
                  <a:schemeClr val="tx1"/>
                </a:solidFill>
                <a:latin typeface="Andalus" panose="02020603050405020304" pitchFamily="18" charset="-78"/>
                <a:cs typeface="Andalus" panose="02020603050405020304" pitchFamily="18" charset="-78"/>
              </a:rPr>
              <a:t>)</a:t>
            </a:r>
          </a:p>
        </p:txBody>
      </p:sp>
      <p:sp>
        <p:nvSpPr>
          <p:cNvPr id="9" name="Quad Arrow 8"/>
          <p:cNvSpPr/>
          <p:nvPr/>
        </p:nvSpPr>
        <p:spPr>
          <a:xfrm>
            <a:off x="5027612" y="3200400"/>
            <a:ext cx="2337917" cy="1216152"/>
          </a:xfrm>
          <a:prstGeom prst="quadArrow">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ndalus" panose="02020603050405020304" pitchFamily="18" charset="-78"/>
                <a:cs typeface="Andalus" panose="02020603050405020304" pitchFamily="18" charset="-78"/>
              </a:rPr>
              <a:t>COMPANY</a:t>
            </a:r>
          </a:p>
        </p:txBody>
      </p:sp>
      <p:sp>
        <p:nvSpPr>
          <p:cNvPr id="11" name="Rectangle 10"/>
          <p:cNvSpPr/>
          <p:nvPr/>
        </p:nvSpPr>
        <p:spPr>
          <a:xfrm>
            <a:off x="4570412" y="2400300"/>
            <a:ext cx="3048000" cy="609600"/>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buAutoNum type="alphaLcPeriod" startAt="3"/>
            </a:pPr>
            <a:r>
              <a:rPr lang="en-US" sz="1800" dirty="0" err="1">
                <a:solidFill>
                  <a:schemeClr val="tx1"/>
                </a:solidFill>
                <a:latin typeface="Andalus" panose="02020603050405020304" pitchFamily="18" charset="-78"/>
                <a:cs typeface="Andalus" panose="02020603050405020304" pitchFamily="18" charset="-78"/>
              </a:rPr>
              <a:t>KMP</a:t>
            </a:r>
            <a:r>
              <a:rPr lang="en-US" sz="1800" dirty="0">
                <a:solidFill>
                  <a:schemeClr val="tx1"/>
                </a:solidFill>
                <a:latin typeface="Andalus" panose="02020603050405020304" pitchFamily="18" charset="-78"/>
                <a:cs typeface="Andalus" panose="02020603050405020304" pitchFamily="18" charset="-78"/>
              </a:rPr>
              <a:t> (ii)</a:t>
            </a:r>
          </a:p>
          <a:p>
            <a:pPr marL="228600" indent="-228600">
              <a:buAutoNum type="alphaLcPeriod" startAt="3"/>
            </a:pPr>
            <a:r>
              <a:rPr lang="en-US" sz="1800" dirty="0" err="1">
                <a:solidFill>
                  <a:schemeClr val="tx1"/>
                </a:solidFill>
                <a:latin typeface="Andalus" panose="02020603050405020304" pitchFamily="18" charset="-78"/>
                <a:cs typeface="Andalus" panose="02020603050405020304" pitchFamily="18" charset="-78"/>
              </a:rPr>
              <a:t>KMP’s</a:t>
            </a:r>
            <a:r>
              <a:rPr lang="en-US" sz="1800" dirty="0">
                <a:solidFill>
                  <a:schemeClr val="tx1"/>
                </a:solidFill>
                <a:latin typeface="Andalus" panose="02020603050405020304" pitchFamily="18" charset="-78"/>
                <a:cs typeface="Andalus" panose="02020603050405020304" pitchFamily="18" charset="-78"/>
              </a:rPr>
              <a:t> Relative (ii) </a:t>
            </a:r>
          </a:p>
        </p:txBody>
      </p:sp>
      <p:sp>
        <p:nvSpPr>
          <p:cNvPr id="6" name="Slide Number Placeholder 5"/>
          <p:cNvSpPr>
            <a:spLocks noGrp="1"/>
          </p:cNvSpPr>
          <p:nvPr>
            <p:ph type="sldNum" sz="quarter" idx="12"/>
          </p:nvPr>
        </p:nvSpPr>
        <p:spPr/>
        <p:txBody>
          <a:bodyPr/>
          <a:lstStyle/>
          <a:p>
            <a:fld id="{34C99D79-8A4B-4031-B1E0-AF26F8EDF2BC}" type="slidenum">
              <a:rPr lang="en-US" smtClean="0"/>
              <a:pPr/>
              <a:t>10</a:t>
            </a:fld>
            <a:endParaRPr lang="en-US"/>
          </a:p>
        </p:txBody>
      </p: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40959" y="477390"/>
            <a:ext cx="9751060" cy="1074240"/>
          </a:xfrm>
          <a:ln>
            <a:noFill/>
          </a:ln>
        </p:spPr>
        <p:txBody>
          <a:bodyPr>
            <a:normAutofit/>
          </a:bodyPr>
          <a:lstStyle/>
          <a:p>
            <a:pPr algn="just"/>
            <a:r>
              <a:rPr lang="en-US" sz="2400" dirty="0">
                <a:latin typeface="Andalus" panose="02020603050405020304" pitchFamily="18" charset="-78"/>
                <a:cs typeface="Andalus" panose="02020603050405020304" pitchFamily="18" charset="-78"/>
              </a:rPr>
              <a:t>2 (77) “Relative’’, with reference to any person, means any one who is</a:t>
            </a:r>
            <a:br>
              <a:rPr lang="en-US" sz="2400" dirty="0">
                <a:latin typeface="Andalus" panose="02020603050405020304" pitchFamily="18" charset="-78"/>
                <a:cs typeface="Andalus" panose="02020603050405020304" pitchFamily="18" charset="-78"/>
              </a:rPr>
            </a:br>
            <a:r>
              <a:rPr lang="en-US" sz="2400" dirty="0">
                <a:latin typeface="Andalus" panose="02020603050405020304" pitchFamily="18" charset="-78"/>
                <a:cs typeface="Andalus" panose="02020603050405020304" pitchFamily="18" charset="-78"/>
              </a:rPr>
              <a:t> related to another, if—</a:t>
            </a:r>
          </a:p>
        </p:txBody>
      </p:sp>
      <p:sp>
        <p:nvSpPr>
          <p:cNvPr id="6" name="TextBox 5"/>
          <p:cNvSpPr txBox="1"/>
          <p:nvPr/>
        </p:nvSpPr>
        <p:spPr>
          <a:xfrm>
            <a:off x="4532312" y="1609011"/>
            <a:ext cx="2590800" cy="461665"/>
          </a:xfrm>
          <a:prstGeom prst="rect">
            <a:avLst/>
          </a:prstGeom>
          <a:noFill/>
          <a:ln>
            <a:solidFill>
              <a:srgbClr val="FF0000"/>
            </a:solidFill>
          </a:ln>
        </p:spPr>
        <p:txBody>
          <a:bodyPr wrap="square" rtlCol="0">
            <a:spAutoFit/>
          </a:bodyPr>
          <a:lstStyle/>
          <a:p>
            <a:pPr algn="r"/>
            <a:r>
              <a:rPr lang="en-US" dirty="0">
                <a:latin typeface="Andalus" panose="02020603050405020304" pitchFamily="18" charset="-78"/>
                <a:cs typeface="Andalus" panose="02020603050405020304" pitchFamily="18" charset="-78"/>
              </a:rPr>
              <a:t>Person/ Individual</a:t>
            </a:r>
          </a:p>
        </p:txBody>
      </p:sp>
      <p:sp>
        <p:nvSpPr>
          <p:cNvPr id="7" name="TextBox 6"/>
          <p:cNvSpPr txBox="1"/>
          <p:nvPr/>
        </p:nvSpPr>
        <p:spPr>
          <a:xfrm>
            <a:off x="7841732" y="1638241"/>
            <a:ext cx="3048000" cy="461665"/>
          </a:xfrm>
          <a:prstGeom prst="rect">
            <a:avLst/>
          </a:prstGeom>
          <a:noFill/>
          <a:ln>
            <a:solidFill>
              <a:srgbClr val="00B0F0"/>
            </a:solidFill>
          </a:ln>
        </p:spPr>
        <p:txBody>
          <a:bodyPr wrap="square" rtlCol="0">
            <a:spAutoFit/>
          </a:bodyPr>
          <a:lstStyle/>
          <a:p>
            <a:pPr algn="ctr"/>
            <a:r>
              <a:rPr lang="en-US" dirty="0">
                <a:latin typeface="Andalus" panose="02020603050405020304" pitchFamily="18" charset="-78"/>
                <a:cs typeface="Andalus" panose="02020603050405020304" pitchFamily="18" charset="-78"/>
              </a:rPr>
              <a:t>Member of </a:t>
            </a:r>
            <a:r>
              <a:rPr lang="en-US" dirty="0" err="1">
                <a:latin typeface="Andalus" panose="02020603050405020304" pitchFamily="18" charset="-78"/>
                <a:cs typeface="Andalus" panose="02020603050405020304" pitchFamily="18" charset="-78"/>
              </a:rPr>
              <a:t>HUF</a:t>
            </a:r>
            <a:endParaRPr lang="en-US" dirty="0">
              <a:latin typeface="Andalus" panose="02020603050405020304" pitchFamily="18" charset="-78"/>
              <a:cs typeface="Andalus" panose="02020603050405020304" pitchFamily="18" charset="-78"/>
            </a:endParaRPr>
          </a:p>
        </p:txBody>
      </p:sp>
      <p:sp>
        <p:nvSpPr>
          <p:cNvPr id="8" name="Right Arrow 7"/>
          <p:cNvSpPr/>
          <p:nvPr/>
        </p:nvSpPr>
        <p:spPr>
          <a:xfrm>
            <a:off x="7215722" y="1648968"/>
            <a:ext cx="5334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150812" y="3124200"/>
            <a:ext cx="1600201" cy="830997"/>
          </a:xfrm>
          <a:prstGeom prst="rect">
            <a:avLst/>
          </a:prstGeom>
          <a:noFill/>
          <a:ln>
            <a:solidFill>
              <a:srgbClr val="7030A0"/>
            </a:solidFill>
          </a:ln>
        </p:spPr>
        <p:txBody>
          <a:bodyPr wrap="square" rtlCol="0">
            <a:spAutoFit/>
          </a:bodyPr>
          <a:lstStyle/>
          <a:p>
            <a:pPr algn="ctr"/>
            <a:r>
              <a:rPr lang="en-US" dirty="0">
                <a:latin typeface="Andalus" panose="02020603050405020304" pitchFamily="18" charset="-78"/>
                <a:cs typeface="Andalus" panose="02020603050405020304" pitchFamily="18" charset="-78"/>
              </a:rPr>
              <a:t>Husband</a:t>
            </a:r>
            <a:r>
              <a:rPr lang="en-US" sz="2000" dirty="0">
                <a:latin typeface="Andalus" panose="02020603050405020304" pitchFamily="18" charset="-78"/>
                <a:cs typeface="Andalus" panose="02020603050405020304" pitchFamily="18" charset="-78"/>
              </a:rPr>
              <a:t>/  </a:t>
            </a:r>
            <a:r>
              <a:rPr lang="en-US" dirty="0">
                <a:latin typeface="Andalus" panose="02020603050405020304" pitchFamily="18" charset="-78"/>
                <a:cs typeface="Andalus" panose="02020603050405020304" pitchFamily="18" charset="-78"/>
              </a:rPr>
              <a:t>Wife</a:t>
            </a:r>
          </a:p>
        </p:txBody>
      </p:sp>
      <p:cxnSp>
        <p:nvCxnSpPr>
          <p:cNvPr id="12" name="Straight Connector 11"/>
          <p:cNvCxnSpPr/>
          <p:nvPr/>
        </p:nvCxnSpPr>
        <p:spPr>
          <a:xfrm>
            <a:off x="1065212" y="2590800"/>
            <a:ext cx="98298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827212" y="3116759"/>
            <a:ext cx="1447800" cy="1200329"/>
          </a:xfrm>
          <a:prstGeom prst="rect">
            <a:avLst/>
          </a:prstGeom>
          <a:noFill/>
          <a:ln>
            <a:solidFill>
              <a:srgbClr val="7030A0"/>
            </a:solidFill>
          </a:ln>
        </p:spPr>
        <p:txBody>
          <a:bodyPr wrap="square" rtlCol="0">
            <a:spAutoFit/>
          </a:bodyPr>
          <a:lstStyle/>
          <a:p>
            <a:pPr algn="ctr"/>
            <a:r>
              <a:rPr lang="en-US" dirty="0">
                <a:latin typeface="Andalus" panose="02020603050405020304" pitchFamily="18" charset="-78"/>
                <a:cs typeface="Andalus" panose="02020603050405020304" pitchFamily="18" charset="-78"/>
              </a:rPr>
              <a:t>Father/ step-father.</a:t>
            </a:r>
          </a:p>
        </p:txBody>
      </p:sp>
      <p:sp>
        <p:nvSpPr>
          <p:cNvPr id="16" name="TextBox 15"/>
          <p:cNvSpPr txBox="1"/>
          <p:nvPr/>
        </p:nvSpPr>
        <p:spPr>
          <a:xfrm>
            <a:off x="3427412" y="3124200"/>
            <a:ext cx="1600200" cy="1200329"/>
          </a:xfrm>
          <a:prstGeom prst="rect">
            <a:avLst/>
          </a:prstGeom>
          <a:noFill/>
          <a:ln>
            <a:solidFill>
              <a:srgbClr val="7030A0"/>
            </a:solidFill>
          </a:ln>
        </p:spPr>
        <p:txBody>
          <a:bodyPr wrap="square" rtlCol="0">
            <a:spAutoFit/>
          </a:bodyPr>
          <a:lstStyle/>
          <a:p>
            <a:pPr algn="ctr"/>
            <a:r>
              <a:rPr lang="en-US" dirty="0">
                <a:latin typeface="Andalus" panose="02020603050405020304" pitchFamily="18" charset="-78"/>
                <a:cs typeface="Andalus" panose="02020603050405020304" pitchFamily="18" charset="-78"/>
              </a:rPr>
              <a:t>Mother/</a:t>
            </a:r>
            <a:r>
              <a:rPr lang="en-US" sz="2000" dirty="0">
                <a:latin typeface="Andalus" panose="02020603050405020304" pitchFamily="18" charset="-78"/>
                <a:cs typeface="Andalus" panose="02020603050405020304" pitchFamily="18" charset="-78"/>
              </a:rPr>
              <a:t> </a:t>
            </a:r>
            <a:r>
              <a:rPr lang="en-US" dirty="0">
                <a:latin typeface="Andalus" panose="02020603050405020304" pitchFamily="18" charset="-78"/>
                <a:cs typeface="Andalus" panose="02020603050405020304" pitchFamily="18" charset="-78"/>
              </a:rPr>
              <a:t>step-mother</a:t>
            </a:r>
          </a:p>
        </p:txBody>
      </p:sp>
      <p:sp>
        <p:nvSpPr>
          <p:cNvPr id="17" name="TextBox 16"/>
          <p:cNvSpPr txBox="1"/>
          <p:nvPr/>
        </p:nvSpPr>
        <p:spPr>
          <a:xfrm>
            <a:off x="5194836" y="3151256"/>
            <a:ext cx="1371600" cy="1200329"/>
          </a:xfrm>
          <a:prstGeom prst="rect">
            <a:avLst/>
          </a:prstGeom>
          <a:noFill/>
          <a:ln>
            <a:solidFill>
              <a:srgbClr val="7030A0"/>
            </a:solidFill>
          </a:ln>
        </p:spPr>
        <p:txBody>
          <a:bodyPr wrap="square" rtlCol="0">
            <a:spAutoFit/>
          </a:bodyPr>
          <a:lstStyle/>
          <a:p>
            <a:pPr algn="ctr"/>
            <a:r>
              <a:rPr lang="en-US" dirty="0">
                <a:latin typeface="Andalus" panose="02020603050405020304" pitchFamily="18" charset="-78"/>
                <a:cs typeface="Andalus" panose="02020603050405020304" pitchFamily="18" charset="-78"/>
              </a:rPr>
              <a:t>Son /Step Son</a:t>
            </a:r>
          </a:p>
        </p:txBody>
      </p:sp>
      <p:sp>
        <p:nvSpPr>
          <p:cNvPr id="18" name="TextBox 17"/>
          <p:cNvSpPr txBox="1"/>
          <p:nvPr/>
        </p:nvSpPr>
        <p:spPr>
          <a:xfrm>
            <a:off x="6733660" y="3124200"/>
            <a:ext cx="1494352" cy="461665"/>
          </a:xfrm>
          <a:prstGeom prst="rect">
            <a:avLst/>
          </a:prstGeom>
          <a:noFill/>
          <a:ln>
            <a:solidFill>
              <a:srgbClr val="7030A0"/>
            </a:solidFill>
          </a:ln>
        </p:spPr>
        <p:txBody>
          <a:bodyPr wrap="square" rtlCol="0">
            <a:spAutoFit/>
          </a:bodyPr>
          <a:lstStyle/>
          <a:p>
            <a:pPr algn="ctr"/>
            <a:r>
              <a:rPr lang="en-US" dirty="0">
                <a:latin typeface="Andalus" panose="02020603050405020304" pitchFamily="18" charset="-78"/>
                <a:cs typeface="Andalus" panose="02020603050405020304" pitchFamily="18" charset="-78"/>
              </a:rPr>
              <a:t>Daughter</a:t>
            </a:r>
            <a:endParaRPr lang="en-US" sz="2000" dirty="0">
              <a:latin typeface="Andalus" panose="02020603050405020304" pitchFamily="18" charset="-78"/>
              <a:cs typeface="Andalus" panose="02020603050405020304" pitchFamily="18" charset="-78"/>
            </a:endParaRPr>
          </a:p>
        </p:txBody>
      </p:sp>
      <p:sp>
        <p:nvSpPr>
          <p:cNvPr id="20" name="TextBox 19"/>
          <p:cNvSpPr txBox="1"/>
          <p:nvPr/>
        </p:nvSpPr>
        <p:spPr>
          <a:xfrm>
            <a:off x="8380412" y="3124200"/>
            <a:ext cx="1600200" cy="1200329"/>
          </a:xfrm>
          <a:prstGeom prst="rect">
            <a:avLst/>
          </a:prstGeom>
          <a:noFill/>
          <a:ln>
            <a:solidFill>
              <a:srgbClr val="7030A0"/>
            </a:solidFill>
          </a:ln>
        </p:spPr>
        <p:txBody>
          <a:bodyPr wrap="square" rtlCol="0">
            <a:spAutoFit/>
          </a:bodyPr>
          <a:lstStyle/>
          <a:p>
            <a:pPr algn="ctr"/>
            <a:r>
              <a:rPr lang="en-US" dirty="0">
                <a:latin typeface="Andalus" panose="02020603050405020304" pitchFamily="18" charset="-78"/>
                <a:cs typeface="Andalus" panose="02020603050405020304" pitchFamily="18" charset="-78"/>
              </a:rPr>
              <a:t>Brother/ Step Brother</a:t>
            </a:r>
          </a:p>
        </p:txBody>
      </p:sp>
      <p:sp>
        <p:nvSpPr>
          <p:cNvPr id="21" name="TextBox 20"/>
          <p:cNvSpPr txBox="1"/>
          <p:nvPr/>
        </p:nvSpPr>
        <p:spPr>
          <a:xfrm>
            <a:off x="10209212" y="3124200"/>
            <a:ext cx="1585376" cy="830997"/>
          </a:xfrm>
          <a:prstGeom prst="rect">
            <a:avLst/>
          </a:prstGeom>
          <a:noFill/>
          <a:ln>
            <a:solidFill>
              <a:srgbClr val="7030A0"/>
            </a:solidFill>
          </a:ln>
        </p:spPr>
        <p:txBody>
          <a:bodyPr wrap="square" rtlCol="0">
            <a:spAutoFit/>
          </a:bodyPr>
          <a:lstStyle/>
          <a:p>
            <a:pPr algn="ctr"/>
            <a:r>
              <a:rPr lang="en-US" dirty="0">
                <a:latin typeface="Andalus" panose="02020603050405020304" pitchFamily="18" charset="-78"/>
                <a:cs typeface="Andalus" panose="02020603050405020304" pitchFamily="18" charset="-78"/>
              </a:rPr>
              <a:t>Sister/Step Sister</a:t>
            </a:r>
          </a:p>
        </p:txBody>
      </p:sp>
      <p:cxnSp>
        <p:nvCxnSpPr>
          <p:cNvPr id="23" name="Straight Connector 22"/>
          <p:cNvCxnSpPr/>
          <p:nvPr/>
        </p:nvCxnSpPr>
        <p:spPr>
          <a:xfrm>
            <a:off x="1065212" y="2667000"/>
            <a:ext cx="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2513012" y="2667000"/>
            <a:ext cx="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960812" y="2667000"/>
            <a:ext cx="0" cy="457200"/>
          </a:xfrm>
          <a:prstGeom prst="line">
            <a:avLst/>
          </a:prstGeom>
        </p:spPr>
        <p:style>
          <a:lnRef idx="1">
            <a:schemeClr val="accent1"/>
          </a:lnRef>
          <a:fillRef idx="0">
            <a:schemeClr val="accent1"/>
          </a:fillRef>
          <a:effectRef idx="0">
            <a:schemeClr val="accent1"/>
          </a:effectRef>
          <a:fontRef idx="minor">
            <a:schemeClr val="tx1"/>
          </a:fontRef>
        </p:style>
      </p:cxnSp>
      <p:sp>
        <p:nvSpPr>
          <p:cNvPr id="26" name="Down Arrow 25"/>
          <p:cNvSpPr/>
          <p:nvPr/>
        </p:nvSpPr>
        <p:spPr>
          <a:xfrm>
            <a:off x="5637212" y="2106544"/>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5194836" y="4808041"/>
            <a:ext cx="1371600" cy="1138773"/>
          </a:xfrm>
          <a:prstGeom prst="rect">
            <a:avLst/>
          </a:prstGeom>
          <a:noFill/>
          <a:ln>
            <a:solidFill>
              <a:srgbClr val="00B0F0"/>
            </a:solidFill>
          </a:ln>
        </p:spPr>
        <p:txBody>
          <a:bodyPr wrap="square" rtlCol="0">
            <a:spAutoFit/>
          </a:bodyPr>
          <a:lstStyle/>
          <a:p>
            <a:pPr algn="ctr"/>
            <a:r>
              <a:rPr lang="en-US" dirty="0">
                <a:latin typeface="Andalus" panose="02020603050405020304" pitchFamily="18" charset="-78"/>
                <a:cs typeface="Andalus" panose="02020603050405020304" pitchFamily="18" charset="-78"/>
              </a:rPr>
              <a:t>Son’s</a:t>
            </a:r>
          </a:p>
          <a:p>
            <a:pPr algn="ctr"/>
            <a:r>
              <a:rPr lang="en-US" dirty="0">
                <a:latin typeface="Andalus" panose="02020603050405020304" pitchFamily="18" charset="-78"/>
                <a:cs typeface="Andalus" panose="02020603050405020304" pitchFamily="18" charset="-78"/>
              </a:rPr>
              <a:t>Wife</a:t>
            </a:r>
          </a:p>
          <a:p>
            <a:endParaRPr lang="en-US" sz="2000" dirty="0"/>
          </a:p>
        </p:txBody>
      </p:sp>
      <p:sp>
        <p:nvSpPr>
          <p:cNvPr id="28" name="TextBox 27"/>
          <p:cNvSpPr txBox="1"/>
          <p:nvPr/>
        </p:nvSpPr>
        <p:spPr>
          <a:xfrm>
            <a:off x="6733660" y="4350841"/>
            <a:ext cx="1646752" cy="1138773"/>
          </a:xfrm>
          <a:prstGeom prst="rect">
            <a:avLst/>
          </a:prstGeom>
          <a:noFill/>
          <a:ln>
            <a:solidFill>
              <a:srgbClr val="00B0F0"/>
            </a:solidFill>
          </a:ln>
        </p:spPr>
        <p:txBody>
          <a:bodyPr wrap="square" rtlCol="0">
            <a:spAutoFit/>
          </a:bodyPr>
          <a:lstStyle/>
          <a:p>
            <a:pPr algn="ctr"/>
            <a:r>
              <a:rPr lang="en-US" dirty="0">
                <a:latin typeface="Andalus" panose="02020603050405020304" pitchFamily="18" charset="-78"/>
                <a:cs typeface="Andalus" panose="02020603050405020304" pitchFamily="18" charset="-78"/>
              </a:rPr>
              <a:t>Daughter’s Husband</a:t>
            </a:r>
          </a:p>
          <a:p>
            <a:endParaRPr lang="en-US" sz="2000" dirty="0"/>
          </a:p>
        </p:txBody>
      </p:sp>
      <p:cxnSp>
        <p:nvCxnSpPr>
          <p:cNvPr id="29" name="Straight Connector 28"/>
          <p:cNvCxnSpPr/>
          <p:nvPr/>
        </p:nvCxnSpPr>
        <p:spPr>
          <a:xfrm>
            <a:off x="5865812" y="2667000"/>
            <a:ext cx="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7542212" y="2667000"/>
            <a:ext cx="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9218612" y="2667000"/>
            <a:ext cx="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10895012" y="2667000"/>
            <a:ext cx="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7542212" y="3585865"/>
            <a:ext cx="0" cy="764976"/>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865812" y="4350841"/>
            <a:ext cx="0" cy="457200"/>
          </a:xfrm>
          <a:prstGeom prst="line">
            <a:avLst/>
          </a:prstGeom>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34C99D79-8A4B-4031-B1E0-AF26F8EDF2BC}" type="slidenum">
              <a:rPr lang="en-US" smtClean="0"/>
              <a:pPr/>
              <a:t>11</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86086" y="1745672"/>
            <a:ext cx="11008518" cy="4731327"/>
          </a:xfrm>
        </p:spPr>
        <p:txBody>
          <a:bodyPr/>
          <a:lstStyle/>
          <a:p>
            <a:pPr>
              <a:lnSpc>
                <a:spcPct val="100000"/>
              </a:lnSpc>
              <a:buNone/>
            </a:pPr>
            <a:endParaRPr lang="en-US" dirty="0"/>
          </a:p>
          <a:p>
            <a:pPr>
              <a:lnSpc>
                <a:spcPct val="100000"/>
              </a:lnSpc>
              <a:buNone/>
            </a:pPr>
            <a:endParaRPr lang="en-US" dirty="0"/>
          </a:p>
          <a:p>
            <a:pPr>
              <a:lnSpc>
                <a:spcPct val="100000"/>
              </a:lnSpc>
              <a:buNone/>
            </a:pPr>
            <a:endParaRPr lang="en-US" dirty="0"/>
          </a:p>
        </p:txBody>
      </p:sp>
      <p:sp>
        <p:nvSpPr>
          <p:cNvPr id="4" name="Title 3"/>
          <p:cNvSpPr>
            <a:spLocks noGrp="1"/>
          </p:cNvSpPr>
          <p:nvPr>
            <p:ph type="title"/>
          </p:nvPr>
        </p:nvSpPr>
        <p:spPr>
          <a:xfrm>
            <a:off x="1214815" y="667718"/>
            <a:ext cx="9751060" cy="1295400"/>
          </a:xfrm>
          <a:ln>
            <a:noFill/>
          </a:ln>
        </p:spPr>
        <p:txBody>
          <a:bodyPr/>
          <a:lstStyle/>
          <a:p>
            <a:pPr algn="ctr"/>
            <a:r>
              <a:rPr lang="en-US" sz="3200" dirty="0" smtClean="0">
                <a:latin typeface="Andalus" panose="02020603050405020304" pitchFamily="18" charset="-78"/>
                <a:ea typeface="+mn-ea"/>
                <a:cs typeface="Andalus" panose="02020603050405020304" pitchFamily="18" charset="-78"/>
              </a:rPr>
              <a:t>Related </a:t>
            </a:r>
            <a:r>
              <a:rPr lang="en-US" sz="3200" dirty="0">
                <a:latin typeface="Andalus" panose="02020603050405020304" pitchFamily="18" charset="-78"/>
                <a:ea typeface="+mn-ea"/>
                <a:cs typeface="Andalus" panose="02020603050405020304" pitchFamily="18" charset="-78"/>
              </a:rPr>
              <a:t>Party Transactions under Companies Act, 2013 - Practice and </a:t>
            </a:r>
            <a:r>
              <a:rPr lang="en-US" sz="3200" dirty="0" smtClean="0">
                <a:latin typeface="Andalus" panose="02020603050405020304" pitchFamily="18" charset="-78"/>
                <a:ea typeface="+mn-ea"/>
                <a:cs typeface="Andalus" panose="02020603050405020304" pitchFamily="18" charset="-78"/>
              </a:rPr>
              <a:t>Procedures</a:t>
            </a:r>
            <a:endParaRPr lang="en-US" sz="3200" dirty="0">
              <a:latin typeface="Andalus" panose="02020603050405020304" pitchFamily="18" charset="-78"/>
              <a:ea typeface="+mn-ea"/>
              <a:cs typeface="Andalus" panose="02020603050405020304" pitchFamily="18" charset="-78"/>
            </a:endParaRPr>
          </a:p>
        </p:txBody>
      </p:sp>
      <p:sp>
        <p:nvSpPr>
          <p:cNvPr id="5" name="Content Placeholder 2"/>
          <p:cNvSpPr txBox="1">
            <a:spLocks/>
          </p:cNvSpPr>
          <p:nvPr/>
        </p:nvSpPr>
        <p:spPr>
          <a:xfrm>
            <a:off x="455612" y="2271486"/>
            <a:ext cx="11277600" cy="4176939"/>
          </a:xfrm>
          <a:prstGeom prst="rect">
            <a:avLst/>
          </a:prstGeom>
          <a:noFill/>
        </p:spPr>
        <p:txBody>
          <a:bodyPr vert="horz" lIns="121899" tIns="60949" rIns="121899" bIns="60949" rtlCol="0">
            <a:normAutofit/>
          </a:bodyPr>
          <a:lstStyle/>
          <a:p>
            <a:pPr marL="304747" marR="0" lvl="0" indent="-304747" algn="just" defTabSz="1218987" rtl="0" eaLnBrk="1" fontAlgn="auto" latinLnBrk="0" hangingPunct="1">
              <a:lnSpc>
                <a:spcPct val="90000"/>
              </a:lnSpc>
              <a:spcBef>
                <a:spcPts val="1800"/>
              </a:spcBef>
              <a:spcAft>
                <a:spcPts val="0"/>
              </a:spcAft>
              <a:buClr>
                <a:schemeClr val="accent1"/>
              </a:buClr>
              <a:buSzTx/>
              <a:buFont typeface="Arial" pitchFamily="34" charset="0"/>
              <a:buChar char="•"/>
              <a:tabLst/>
              <a:defRPr/>
            </a:pPr>
            <a:r>
              <a:rPr kumimoji="0" lang="en-US" b="0" i="0" u="none" strike="noStrike" kern="1200" cap="none" spc="0" normalizeH="0" baseline="0" noProof="0" dirty="0">
                <a:ln>
                  <a:noFill/>
                </a:ln>
                <a:solidFill>
                  <a:schemeClr val="tx1"/>
                </a:solidFill>
                <a:effectLst/>
                <a:uLnTx/>
                <a:uFillTx/>
                <a:latin typeface="Andalus" panose="02020603050405020304" pitchFamily="18" charset="-78"/>
                <a:cs typeface="Andalus" panose="02020603050405020304" pitchFamily="18" charset="-78"/>
              </a:rPr>
              <a:t>Sec.184: Disclosure of interest by director.</a:t>
            </a:r>
          </a:p>
          <a:p>
            <a:pPr marL="304747" marR="0" lvl="0" indent="-304747" algn="just" defTabSz="1218987" rtl="0" eaLnBrk="1" fontAlgn="auto" latinLnBrk="0" hangingPunct="1">
              <a:lnSpc>
                <a:spcPct val="90000"/>
              </a:lnSpc>
              <a:spcBef>
                <a:spcPts val="1800"/>
              </a:spcBef>
              <a:spcAft>
                <a:spcPts val="0"/>
              </a:spcAft>
              <a:buClr>
                <a:schemeClr val="accent1"/>
              </a:buClr>
              <a:buSzTx/>
              <a:buFont typeface="Arial" pitchFamily="34" charset="0"/>
              <a:buChar char="•"/>
              <a:tabLst/>
              <a:defRPr/>
            </a:pPr>
            <a:r>
              <a:rPr kumimoji="0" lang="en-US" b="0" i="0" u="none" strike="noStrike" kern="1200" cap="none" spc="0" normalizeH="0" baseline="0" noProof="0" dirty="0">
                <a:ln>
                  <a:noFill/>
                </a:ln>
                <a:solidFill>
                  <a:schemeClr val="tx1"/>
                </a:solidFill>
                <a:effectLst/>
                <a:uLnTx/>
                <a:uFillTx/>
                <a:latin typeface="Andalus" panose="02020603050405020304" pitchFamily="18" charset="-78"/>
                <a:cs typeface="Andalus" panose="02020603050405020304" pitchFamily="18" charset="-78"/>
              </a:rPr>
              <a:t>Sec.188: Related Party Transactions</a:t>
            </a:r>
          </a:p>
          <a:p>
            <a:pPr marL="304747" marR="0" lvl="0" indent="-304747" algn="just" defTabSz="1218987" rtl="0" eaLnBrk="1" fontAlgn="auto" latinLnBrk="0" hangingPunct="1">
              <a:lnSpc>
                <a:spcPct val="90000"/>
              </a:lnSpc>
              <a:spcBef>
                <a:spcPts val="1800"/>
              </a:spcBef>
              <a:spcAft>
                <a:spcPts val="0"/>
              </a:spcAft>
              <a:buClr>
                <a:schemeClr val="accent1"/>
              </a:buClr>
              <a:buSzTx/>
              <a:buFont typeface="Arial" pitchFamily="34" charset="0"/>
              <a:buChar char="•"/>
              <a:tabLst/>
              <a:defRPr/>
            </a:pPr>
            <a:r>
              <a:rPr kumimoji="0" lang="en-US" b="0" i="0" u="none" strike="noStrike" kern="1200" cap="none" spc="0" normalizeH="0" baseline="0" noProof="0" dirty="0">
                <a:ln>
                  <a:noFill/>
                </a:ln>
                <a:solidFill>
                  <a:schemeClr val="tx1"/>
                </a:solidFill>
                <a:effectLst/>
                <a:uLnTx/>
                <a:uFillTx/>
                <a:latin typeface="Andalus" panose="02020603050405020304" pitchFamily="18" charset="-78"/>
                <a:cs typeface="Andalus" panose="02020603050405020304" pitchFamily="18" charset="-78"/>
              </a:rPr>
              <a:t>Sec.189: Register of Contracts</a:t>
            </a:r>
          </a:p>
          <a:p>
            <a:pPr marL="304747" marR="0" lvl="0" indent="-304747" algn="just" defTabSz="1218987" rtl="0" eaLnBrk="1" fontAlgn="auto" latinLnBrk="0" hangingPunct="1">
              <a:lnSpc>
                <a:spcPct val="90000"/>
              </a:lnSpc>
              <a:spcBef>
                <a:spcPts val="1800"/>
              </a:spcBef>
              <a:spcAft>
                <a:spcPts val="0"/>
              </a:spcAft>
              <a:buClr>
                <a:schemeClr val="accent1"/>
              </a:buClr>
              <a:buSzTx/>
              <a:buFont typeface="Arial" pitchFamily="34" charset="0"/>
              <a:buChar char="•"/>
              <a:tabLst/>
              <a:defRPr/>
            </a:pPr>
            <a:r>
              <a:rPr lang="en-US" dirty="0">
                <a:latin typeface="Andalus" panose="02020603050405020304" pitchFamily="18" charset="-78"/>
                <a:cs typeface="Andalus" panose="02020603050405020304" pitchFamily="18" charset="-78"/>
              </a:rPr>
              <a:t>Rules Framed under Chapter </a:t>
            </a:r>
            <a:r>
              <a:rPr lang="en-US" dirty="0" smtClean="0">
                <a:latin typeface="Andalus" panose="02020603050405020304" pitchFamily="18" charset="-78"/>
                <a:cs typeface="Andalus" panose="02020603050405020304" pitchFamily="18" charset="-78"/>
              </a:rPr>
              <a:t>XII – Meeting of Board And </a:t>
            </a:r>
            <a:r>
              <a:rPr lang="en-US" dirty="0">
                <a:latin typeface="Andalus" panose="02020603050405020304" pitchFamily="18" charset="-78"/>
                <a:cs typeface="Andalus" panose="02020603050405020304" pitchFamily="18" charset="-78"/>
              </a:rPr>
              <a:t>I</a:t>
            </a:r>
            <a:r>
              <a:rPr lang="en-US" dirty="0" smtClean="0">
                <a:latin typeface="Andalus" panose="02020603050405020304" pitchFamily="18" charset="-78"/>
                <a:cs typeface="Andalus" panose="02020603050405020304" pitchFamily="18" charset="-78"/>
              </a:rPr>
              <a:t>ts Powers</a:t>
            </a:r>
            <a:endParaRPr lang="en-US" dirty="0">
              <a:latin typeface="Andalus" panose="02020603050405020304" pitchFamily="18" charset="-78"/>
              <a:cs typeface="Andalus" panose="02020603050405020304" pitchFamily="18" charset="-78"/>
            </a:endParaRPr>
          </a:p>
          <a:p>
            <a:pPr marL="304747" marR="0" lvl="0" indent="-304747" algn="just" defTabSz="1218987" rtl="0" eaLnBrk="1" fontAlgn="auto" latinLnBrk="0" hangingPunct="1">
              <a:lnSpc>
                <a:spcPct val="90000"/>
              </a:lnSpc>
              <a:spcBef>
                <a:spcPts val="1800"/>
              </a:spcBef>
              <a:spcAft>
                <a:spcPts val="0"/>
              </a:spcAft>
              <a:buClr>
                <a:schemeClr val="accent1"/>
              </a:buClr>
              <a:buSzTx/>
              <a:buFont typeface="Arial" pitchFamily="34" charset="0"/>
              <a:buChar char="•"/>
              <a:tabLst/>
              <a:defRPr/>
            </a:pPr>
            <a:r>
              <a:rPr kumimoji="0" lang="en-US" b="0" i="0" u="none" strike="noStrike" kern="1200" cap="none" spc="0" normalizeH="0" baseline="0" noProof="0" dirty="0">
                <a:ln>
                  <a:noFill/>
                </a:ln>
                <a:solidFill>
                  <a:schemeClr val="tx1"/>
                </a:solidFill>
                <a:effectLst/>
                <a:uLnTx/>
                <a:uFillTx/>
                <a:latin typeface="Andalus" panose="02020603050405020304" pitchFamily="18" charset="-78"/>
                <a:cs typeface="Andalus" panose="02020603050405020304" pitchFamily="18" charset="-78"/>
              </a:rPr>
              <a:t>Circulars Issued by</a:t>
            </a:r>
            <a:r>
              <a:rPr kumimoji="0" lang="en-US" b="0" i="0" u="none" strike="noStrike" kern="1200" cap="none" spc="0" normalizeH="0" noProof="0" dirty="0">
                <a:ln>
                  <a:noFill/>
                </a:ln>
                <a:solidFill>
                  <a:schemeClr val="tx1"/>
                </a:solidFill>
                <a:effectLst/>
                <a:uLnTx/>
                <a:uFillTx/>
                <a:latin typeface="Andalus" panose="02020603050405020304" pitchFamily="18" charset="-78"/>
                <a:cs typeface="Andalus" panose="02020603050405020304" pitchFamily="18" charset="-78"/>
              </a:rPr>
              <a:t> MCA</a:t>
            </a:r>
          </a:p>
          <a:p>
            <a:pPr marL="304747" marR="0" lvl="0" indent="-304747" algn="just" defTabSz="1218987" rtl="0" eaLnBrk="1" fontAlgn="auto" latinLnBrk="0" hangingPunct="1">
              <a:lnSpc>
                <a:spcPct val="90000"/>
              </a:lnSpc>
              <a:spcBef>
                <a:spcPts val="1800"/>
              </a:spcBef>
              <a:spcAft>
                <a:spcPts val="0"/>
              </a:spcAft>
              <a:buClr>
                <a:schemeClr val="accent1"/>
              </a:buClr>
              <a:buSzTx/>
              <a:tabLst/>
              <a:defRPr/>
            </a:pPr>
            <a:r>
              <a:rPr lang="en-US" sz="2800" dirty="0" smtClean="0">
                <a:solidFill>
                  <a:srgbClr val="00B0F0"/>
                </a:solidFill>
                <a:effectLst>
                  <a:outerShdw blurRad="38100" dist="38100" dir="2700000" algn="tl">
                    <a:srgbClr val="000000">
                      <a:alpha val="43137"/>
                    </a:srgbClr>
                  </a:outerShdw>
                </a:effectLst>
                <a:latin typeface="Andalus" panose="02020603050405020304" pitchFamily="18" charset="-78"/>
                <a:cs typeface="Andalus" panose="02020603050405020304" pitchFamily="18" charset="-78"/>
              </a:rPr>
              <a:t> </a:t>
            </a:r>
            <a:endParaRPr kumimoji="0" lang="en-US" sz="2800" b="0" i="0" u="none" strike="noStrike" kern="1200" cap="none" spc="0" normalizeH="0" baseline="0" noProof="0" dirty="0">
              <a:ln>
                <a:noFill/>
              </a:ln>
              <a:solidFill>
                <a:srgbClr val="00B0F0"/>
              </a:solidFill>
              <a:effectLst>
                <a:outerShdw blurRad="38100" dist="38100" dir="2700000" algn="tl">
                  <a:srgbClr val="000000">
                    <a:alpha val="43137"/>
                  </a:srgbClr>
                </a:outerShdw>
              </a:effectLst>
              <a:uLnTx/>
              <a:uFillTx/>
              <a:latin typeface="Andalus" panose="02020603050405020304" pitchFamily="18" charset="-78"/>
              <a:cs typeface="Andalus" panose="02020603050405020304" pitchFamily="18" charset="-78"/>
            </a:endParaRPr>
          </a:p>
        </p:txBody>
      </p:sp>
      <p:sp>
        <p:nvSpPr>
          <p:cNvPr id="2" name="Slide Number Placeholder 1"/>
          <p:cNvSpPr>
            <a:spLocks noGrp="1"/>
          </p:cNvSpPr>
          <p:nvPr>
            <p:ph type="sldNum" sz="quarter" idx="12"/>
          </p:nvPr>
        </p:nvSpPr>
        <p:spPr/>
        <p:txBody>
          <a:bodyPr/>
          <a:lstStyle/>
          <a:p>
            <a:fld id="{34C99D79-8A4B-4031-B1E0-AF26F8EDF2BC}" type="slidenum">
              <a:rPr lang="en-US" smtClean="0"/>
              <a:pPr/>
              <a:t>12</a:t>
            </a:fld>
            <a:endParaRPr lang="en-US"/>
          </a:p>
        </p:txBody>
      </p:sp>
    </p:spTree>
    <p:extLst>
      <p:ext uri="{BB962C8B-B14F-4D97-AF65-F5344CB8AC3E}">
        <p14:creationId xmlns:p14="http://schemas.microsoft.com/office/powerpoint/2010/main" val="4067804353"/>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989011" y="723231"/>
            <a:ext cx="11047413" cy="990601"/>
          </a:xfrm>
        </p:spPr>
        <p:txBody>
          <a:bodyPr>
            <a:normAutofit fontScale="90000"/>
          </a:bodyPr>
          <a:lstStyle/>
          <a:p>
            <a:pPr algn="ctr"/>
            <a:r>
              <a:rPr lang="en-US" b="1" dirty="0">
                <a:latin typeface="Andalus" panose="02020603050405020304" pitchFamily="18" charset="-78"/>
                <a:cs typeface="Andalus" panose="02020603050405020304" pitchFamily="18" charset="-78"/>
              </a:rPr>
              <a:t>Sec.184: Disclosure of Interest by Director</a:t>
            </a:r>
            <a:r>
              <a:rPr lang="en-US" dirty="0"/>
              <a:t>.</a:t>
            </a:r>
            <a:br>
              <a:rPr lang="en-US" dirty="0"/>
            </a:br>
            <a:endParaRPr lang="en-US" dirty="0"/>
          </a:p>
        </p:txBody>
      </p:sp>
      <p:sp>
        <p:nvSpPr>
          <p:cNvPr id="4" name="Content Placeholder 2"/>
          <p:cNvSpPr txBox="1">
            <a:spLocks/>
          </p:cNvSpPr>
          <p:nvPr/>
        </p:nvSpPr>
        <p:spPr>
          <a:xfrm>
            <a:off x="836612" y="1371600"/>
            <a:ext cx="11352212" cy="5486400"/>
          </a:xfrm>
          <a:prstGeom prst="rect">
            <a:avLst/>
          </a:prstGeom>
        </p:spPr>
        <p:txBody>
          <a:bodyPr vert="horz" lIns="121899" tIns="60949" rIns="121899" bIns="60949" rtlCol="0">
            <a:noAutofit/>
          </a:bodyPr>
          <a:lstStyle/>
          <a:p>
            <a:pPr marL="304747" marR="0" lvl="0" indent="-304747" algn="just" fontAlgn="auto">
              <a:spcBef>
                <a:spcPts val="1800"/>
              </a:spcBef>
              <a:spcAft>
                <a:spcPts val="0"/>
              </a:spcAft>
              <a:buClr>
                <a:schemeClr val="accent1"/>
              </a:buClr>
              <a:buSzTx/>
              <a:buFont typeface="Arial" pitchFamily="34" charset="0"/>
              <a:buChar char="•"/>
              <a:tabLst/>
              <a:defRPr/>
            </a:pPr>
            <a:r>
              <a:rPr lang="en-US" b="1" dirty="0">
                <a:latin typeface="Andalus" panose="02020603050405020304" pitchFamily="18" charset="-78"/>
                <a:cs typeface="Andalus" panose="02020603050405020304" pitchFamily="18" charset="-78"/>
              </a:rPr>
              <a:t>What is method of Disclosure of Interest ?     Form MBP-1</a:t>
            </a:r>
          </a:p>
          <a:p>
            <a:pPr marL="304747" marR="0" lvl="0" indent="-304747" algn="just" fontAlgn="auto">
              <a:spcBef>
                <a:spcPts val="1800"/>
              </a:spcBef>
              <a:spcAft>
                <a:spcPts val="0"/>
              </a:spcAft>
              <a:buClr>
                <a:schemeClr val="accent1"/>
              </a:buClr>
              <a:buSzTx/>
              <a:buFont typeface="Arial" pitchFamily="34" charset="0"/>
              <a:buChar char="•"/>
              <a:tabLst/>
              <a:defRPr/>
            </a:pPr>
            <a:r>
              <a:rPr lang="en-US" b="1" dirty="0">
                <a:latin typeface="Andalus" panose="02020603050405020304" pitchFamily="18" charset="-78"/>
                <a:cs typeface="Andalus" panose="02020603050405020304" pitchFamily="18" charset="-78"/>
              </a:rPr>
              <a:t>When to make Disclosure:</a:t>
            </a:r>
          </a:p>
          <a:p>
            <a:pPr marL="457200" marR="0" lvl="0" indent="-457200" algn="just" fontAlgn="auto">
              <a:spcBef>
                <a:spcPts val="1800"/>
              </a:spcBef>
              <a:spcAft>
                <a:spcPts val="0"/>
              </a:spcAft>
              <a:buClr>
                <a:schemeClr val="accent1"/>
              </a:buClr>
              <a:buSzTx/>
              <a:buFont typeface="+mj-lt"/>
              <a:buAutoNum type="alphaLcParenR"/>
              <a:tabLst/>
              <a:defRPr/>
            </a:pPr>
            <a:r>
              <a:rPr lang="en-US" dirty="0">
                <a:latin typeface="Andalus" panose="02020603050405020304" pitchFamily="18" charset="-78"/>
                <a:cs typeface="Andalus" panose="02020603050405020304" pitchFamily="18" charset="-78"/>
              </a:rPr>
              <a:t>Every director shall at the first meeting of the Board in which </a:t>
            </a:r>
            <a:r>
              <a:rPr lang="en-US" b="1" u="sng" dirty="0">
                <a:latin typeface="Andalus" panose="02020603050405020304" pitchFamily="18" charset="-78"/>
                <a:cs typeface="Andalus" panose="02020603050405020304" pitchFamily="18" charset="-78"/>
              </a:rPr>
              <a:t>he participates </a:t>
            </a:r>
            <a:r>
              <a:rPr lang="en-US" dirty="0">
                <a:latin typeface="Andalus" panose="02020603050405020304" pitchFamily="18" charset="-78"/>
                <a:cs typeface="Andalus" panose="02020603050405020304" pitchFamily="18" charset="-78"/>
              </a:rPr>
              <a:t>as a director </a:t>
            </a:r>
          </a:p>
          <a:p>
            <a:pPr marL="457200" marR="0" lvl="0" indent="-457200" algn="just" fontAlgn="auto">
              <a:spcBef>
                <a:spcPts val="1800"/>
              </a:spcBef>
              <a:spcAft>
                <a:spcPts val="0"/>
              </a:spcAft>
              <a:buClr>
                <a:schemeClr val="accent1"/>
              </a:buClr>
              <a:buSzTx/>
              <a:buFont typeface="+mj-lt"/>
              <a:buAutoNum type="alphaLcParenR"/>
              <a:tabLst/>
              <a:defRPr/>
            </a:pPr>
            <a:r>
              <a:rPr lang="en-US" dirty="0">
                <a:latin typeface="Andalus" panose="02020603050405020304" pitchFamily="18" charset="-78"/>
                <a:cs typeface="Andalus" panose="02020603050405020304" pitchFamily="18" charset="-78"/>
              </a:rPr>
              <a:t>And thereafter at the first meeting of the Board in every financial year or </a:t>
            </a:r>
          </a:p>
          <a:p>
            <a:pPr marL="457200" marR="0" lvl="0" indent="-457200" algn="just" fontAlgn="auto">
              <a:spcBef>
                <a:spcPts val="1800"/>
              </a:spcBef>
              <a:spcAft>
                <a:spcPts val="0"/>
              </a:spcAft>
              <a:buClr>
                <a:schemeClr val="accent1"/>
              </a:buClr>
              <a:buSzTx/>
              <a:buFont typeface="+mj-lt"/>
              <a:buAutoNum type="alphaLcParenR"/>
              <a:tabLst/>
              <a:defRPr/>
            </a:pPr>
            <a:r>
              <a:rPr lang="en-US" dirty="0">
                <a:latin typeface="Andalus" panose="02020603050405020304" pitchFamily="18" charset="-78"/>
                <a:cs typeface="Andalus" panose="02020603050405020304" pitchFamily="18" charset="-78"/>
              </a:rPr>
              <a:t>Whenever </a:t>
            </a:r>
            <a:r>
              <a:rPr lang="en-US" b="1" dirty="0">
                <a:latin typeface="Andalus" panose="02020603050405020304" pitchFamily="18" charset="-78"/>
                <a:cs typeface="Andalus" panose="02020603050405020304" pitchFamily="18" charset="-78"/>
              </a:rPr>
              <a:t>there is any change in the disclosures already made</a:t>
            </a:r>
            <a:r>
              <a:rPr lang="en-US" dirty="0">
                <a:latin typeface="Andalus" panose="02020603050405020304" pitchFamily="18" charset="-78"/>
                <a:cs typeface="Andalus" panose="02020603050405020304" pitchFamily="18" charset="-78"/>
              </a:rPr>
              <a:t>, then at the first Board meeting held after such change, </a:t>
            </a:r>
            <a:endParaRPr lang="en-US" b="1" dirty="0">
              <a:solidFill>
                <a:srgbClr val="FF0000"/>
              </a:solidFill>
              <a:latin typeface="Andalus" panose="02020603050405020304" pitchFamily="18" charset="-78"/>
              <a:cs typeface="Andalus" panose="02020603050405020304" pitchFamily="18" charset="-78"/>
            </a:endParaRPr>
          </a:p>
          <a:p>
            <a:pPr marL="457200" marR="0" lvl="0" indent="-457200" algn="just" fontAlgn="auto">
              <a:spcBef>
                <a:spcPts val="1800"/>
              </a:spcBef>
              <a:spcAft>
                <a:spcPts val="0"/>
              </a:spcAft>
              <a:buClr>
                <a:schemeClr val="accent1"/>
              </a:buClr>
              <a:buSzTx/>
              <a:buFont typeface="+mj-lt"/>
              <a:buAutoNum type="alphaLcParenR"/>
              <a:tabLst/>
              <a:defRPr/>
            </a:pPr>
            <a:r>
              <a:rPr lang="en-US" dirty="0">
                <a:latin typeface="Andalus" panose="02020603050405020304" pitchFamily="18" charset="-78"/>
                <a:cs typeface="Andalus" panose="02020603050405020304" pitchFamily="18" charset="-78"/>
              </a:rPr>
              <a:t>Disclose his concern or interest in any company or companies or bodies corporate, firms, or other association of individuals which shall include the shareholding, in such manner as may be prescribed</a:t>
            </a:r>
            <a:r>
              <a:rPr kumimoji="0" lang="en-US" b="0" u="none" strike="noStrike" kern="1200" cap="none" spc="0" normalizeH="0" baseline="0" noProof="0" dirty="0">
                <a:ln>
                  <a:noFill/>
                </a:ln>
                <a:solidFill>
                  <a:schemeClr val="tx1"/>
                </a:solidFill>
                <a:effectLst/>
                <a:uLnTx/>
                <a:uFillTx/>
                <a:latin typeface="Andalus" panose="02020603050405020304" pitchFamily="18" charset="-78"/>
                <a:cs typeface="Andalus" panose="02020603050405020304" pitchFamily="18" charset="-78"/>
              </a:rPr>
              <a:t>.</a:t>
            </a:r>
          </a:p>
        </p:txBody>
      </p:sp>
      <p:sp>
        <p:nvSpPr>
          <p:cNvPr id="3" name="Slide Number Placeholder 2"/>
          <p:cNvSpPr>
            <a:spLocks noGrp="1"/>
          </p:cNvSpPr>
          <p:nvPr>
            <p:ph type="sldNum" sz="quarter" idx="12"/>
          </p:nvPr>
        </p:nvSpPr>
        <p:spPr/>
        <p:txBody>
          <a:bodyPr/>
          <a:lstStyle/>
          <a:p>
            <a:fld id="{34C99D79-8A4B-4031-B1E0-AF26F8EDF2BC}" type="slidenum">
              <a:rPr lang="en-US" smtClean="0"/>
              <a:pPr/>
              <a:t>13</a:t>
            </a:fld>
            <a:endParaRPr lang="en-US"/>
          </a:p>
        </p:txBody>
      </p:sp>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1"/>
            </a:solidFill>
          </a:ln>
        </p:spPr>
        <p:txBody>
          <a:bodyPr>
            <a:noAutofit/>
          </a:bodyPr>
          <a:lstStyle/>
          <a:p>
            <a:pPr algn="just"/>
            <a:r>
              <a:rPr lang="en-US" sz="2400" dirty="0">
                <a:latin typeface="Andalus" panose="02020603050405020304" pitchFamily="18" charset="-78"/>
                <a:cs typeface="Andalus" panose="02020603050405020304" pitchFamily="18" charset="-78"/>
              </a:rPr>
              <a:t>Every director of a company who is in any way, whether directly or indirectly, concerned or interested in a contract or arrangement or proposed contract or arrangement entered into or to be entered into </a:t>
            </a:r>
            <a:r>
              <a:rPr lang="en-US" sz="2400" b="1" dirty="0">
                <a:latin typeface="Andalus" panose="02020603050405020304" pitchFamily="18" charset="-78"/>
                <a:cs typeface="Andalus" panose="02020603050405020304" pitchFamily="18" charset="-78"/>
              </a:rPr>
              <a:t>WITH</a:t>
            </a:r>
          </a:p>
        </p:txBody>
      </p:sp>
      <p:sp>
        <p:nvSpPr>
          <p:cNvPr id="10" name="TextBox 9"/>
          <p:cNvSpPr txBox="1"/>
          <p:nvPr/>
        </p:nvSpPr>
        <p:spPr>
          <a:xfrm>
            <a:off x="227012" y="1676401"/>
            <a:ext cx="2971800" cy="400110"/>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en-US" sz="2000" b="1" dirty="0">
                <a:effectLst>
                  <a:outerShdw blurRad="50800" dist="38100" algn="tr" rotWithShape="0">
                    <a:prstClr val="black">
                      <a:alpha val="40000"/>
                    </a:prstClr>
                  </a:outerShdw>
                </a:effectLst>
                <a:latin typeface="Andalus" panose="02020603050405020304" pitchFamily="18" charset="-78"/>
                <a:cs typeface="Andalus" panose="02020603050405020304" pitchFamily="18" charset="-78"/>
              </a:rPr>
              <a:t>Body corporate  In which  </a:t>
            </a:r>
            <a:endParaRPr lang="en-US" dirty="0">
              <a:latin typeface="Andalus" panose="02020603050405020304" pitchFamily="18" charset="-78"/>
              <a:cs typeface="Andalus" panose="02020603050405020304" pitchFamily="18" charset="-78"/>
            </a:endParaRPr>
          </a:p>
        </p:txBody>
      </p:sp>
      <p:sp>
        <p:nvSpPr>
          <p:cNvPr id="11" name="TextBox 10"/>
          <p:cNvSpPr txBox="1"/>
          <p:nvPr/>
        </p:nvSpPr>
        <p:spPr>
          <a:xfrm>
            <a:off x="227012" y="2590800"/>
            <a:ext cx="3124200" cy="1015663"/>
          </a:xfrm>
          <a:prstGeom prst="rect">
            <a:avLst/>
          </a:prstGeom>
          <a:noFill/>
          <a:ln>
            <a:solidFill>
              <a:srgbClr val="FFC000"/>
            </a:solidFill>
          </a:ln>
        </p:spPr>
        <p:txBody>
          <a:bodyPr wrap="square" rtlCol="0">
            <a:spAutoFit/>
          </a:bodyPr>
          <a:lstStyle/>
          <a:p>
            <a:pPr algn="ctr"/>
            <a:r>
              <a:rPr lang="en-US" sz="2000" dirty="0">
                <a:latin typeface="Andalus" panose="02020603050405020304" pitchFamily="18" charset="-78"/>
                <a:cs typeface="Andalus" panose="02020603050405020304" pitchFamily="18" charset="-78"/>
              </a:rPr>
              <a:t>Such Director (SD) holds more than two per cent. Shareholding  (no. of  </a:t>
            </a:r>
            <a:r>
              <a:rPr lang="en-US" sz="2000" dirty="0" err="1">
                <a:latin typeface="Andalus" panose="02020603050405020304" pitchFamily="18" charset="-78"/>
                <a:cs typeface="Andalus" panose="02020603050405020304" pitchFamily="18" charset="-78"/>
              </a:rPr>
              <a:t>Shs</a:t>
            </a:r>
            <a:r>
              <a:rPr lang="en-US" sz="2000" dirty="0">
                <a:latin typeface="Andalus" panose="02020603050405020304" pitchFamily="18" charset="-78"/>
                <a:cs typeface="Andalus" panose="02020603050405020304" pitchFamily="18" charset="-78"/>
              </a:rPr>
              <a:t>)</a:t>
            </a:r>
            <a:endParaRPr lang="en-US" dirty="0">
              <a:latin typeface="Andalus" panose="02020603050405020304" pitchFamily="18" charset="-78"/>
              <a:cs typeface="Andalus" panose="02020603050405020304" pitchFamily="18" charset="-78"/>
            </a:endParaRPr>
          </a:p>
        </p:txBody>
      </p:sp>
      <p:sp>
        <p:nvSpPr>
          <p:cNvPr id="12" name="TextBox 11"/>
          <p:cNvSpPr txBox="1"/>
          <p:nvPr/>
        </p:nvSpPr>
        <p:spPr>
          <a:xfrm>
            <a:off x="303212" y="3962400"/>
            <a:ext cx="2970212" cy="1323439"/>
          </a:xfrm>
          <a:prstGeom prst="rect">
            <a:avLst/>
          </a:prstGeom>
          <a:noFill/>
          <a:ln>
            <a:solidFill>
              <a:srgbClr val="FFC000"/>
            </a:solidFill>
          </a:ln>
        </p:spPr>
        <p:txBody>
          <a:bodyPr wrap="square" rtlCol="0">
            <a:spAutoFit/>
          </a:bodyPr>
          <a:lstStyle/>
          <a:p>
            <a:pPr algn="ctr"/>
            <a:r>
              <a:rPr lang="en-US" sz="2000" dirty="0">
                <a:latin typeface="Andalus" panose="02020603050405020304" pitchFamily="18" charset="-78"/>
                <a:cs typeface="Andalus" panose="02020603050405020304" pitchFamily="18" charset="-78"/>
              </a:rPr>
              <a:t>SD + </a:t>
            </a:r>
            <a:r>
              <a:rPr lang="en-US" sz="2000" dirty="0">
                <a:solidFill>
                  <a:schemeClr val="tx1">
                    <a:lumMod val="95000"/>
                    <a:lumOff val="5000"/>
                  </a:schemeClr>
                </a:solidFill>
                <a:latin typeface="Andalus" panose="02020603050405020304" pitchFamily="18" charset="-78"/>
                <a:cs typeface="Andalus" panose="02020603050405020304" pitchFamily="18" charset="-78"/>
              </a:rPr>
              <a:t>in </a:t>
            </a:r>
            <a:r>
              <a:rPr lang="en-US" sz="2000" dirty="0" smtClean="0">
                <a:solidFill>
                  <a:schemeClr val="tx1">
                    <a:lumMod val="95000"/>
                    <a:lumOff val="5000"/>
                  </a:schemeClr>
                </a:solidFill>
                <a:latin typeface="Andalus" panose="02020603050405020304" pitchFamily="18" charset="-78"/>
                <a:cs typeface="Andalus" panose="02020603050405020304" pitchFamily="18" charset="-78"/>
              </a:rPr>
              <a:t>association </a:t>
            </a:r>
            <a:r>
              <a:rPr lang="en-US" sz="2000" dirty="0">
                <a:solidFill>
                  <a:schemeClr val="tx1">
                    <a:lumMod val="95000"/>
                    <a:lumOff val="5000"/>
                  </a:schemeClr>
                </a:solidFill>
                <a:latin typeface="Andalus" panose="02020603050405020304" pitchFamily="18" charset="-78"/>
                <a:cs typeface="Andalus" panose="02020603050405020304" pitchFamily="18" charset="-78"/>
              </a:rPr>
              <a:t>with </a:t>
            </a:r>
            <a:r>
              <a:rPr lang="en-US" sz="2000" dirty="0">
                <a:latin typeface="Andalus" panose="02020603050405020304" pitchFamily="18" charset="-78"/>
                <a:cs typeface="Andalus" panose="02020603050405020304" pitchFamily="18" charset="-78"/>
              </a:rPr>
              <a:t>Other Director (s) holds more than two per cent. shareholding </a:t>
            </a:r>
          </a:p>
        </p:txBody>
      </p:sp>
      <p:sp>
        <p:nvSpPr>
          <p:cNvPr id="13" name="TextBox 12"/>
          <p:cNvSpPr txBox="1"/>
          <p:nvPr/>
        </p:nvSpPr>
        <p:spPr>
          <a:xfrm>
            <a:off x="265906" y="5529314"/>
            <a:ext cx="2970212" cy="1015663"/>
          </a:xfrm>
          <a:prstGeom prst="rect">
            <a:avLst/>
          </a:prstGeom>
          <a:noFill/>
          <a:ln>
            <a:solidFill>
              <a:srgbClr val="FFC000"/>
            </a:solidFill>
          </a:ln>
        </p:spPr>
        <p:txBody>
          <a:bodyPr wrap="square" rtlCol="0">
            <a:spAutoFit/>
          </a:bodyPr>
          <a:lstStyle/>
          <a:p>
            <a:pPr algn="ctr"/>
            <a:r>
              <a:rPr lang="en-US" sz="2000" dirty="0">
                <a:latin typeface="Andalus" panose="02020603050405020304" pitchFamily="18" charset="-78"/>
                <a:cs typeface="Andalus" panose="02020603050405020304" pitchFamily="18" charset="-78"/>
              </a:rPr>
              <a:t>or is a promoter, manager, Chief Executive Officer of that body corporate</a:t>
            </a:r>
            <a:endParaRPr lang="en-US" dirty="0">
              <a:latin typeface="Andalus" panose="02020603050405020304" pitchFamily="18" charset="-78"/>
              <a:cs typeface="Andalus" panose="02020603050405020304" pitchFamily="18" charset="-78"/>
            </a:endParaRPr>
          </a:p>
        </p:txBody>
      </p:sp>
      <p:sp>
        <p:nvSpPr>
          <p:cNvPr id="15" name="TextBox 14"/>
          <p:cNvSpPr txBox="1"/>
          <p:nvPr/>
        </p:nvSpPr>
        <p:spPr>
          <a:xfrm>
            <a:off x="3732212" y="1654314"/>
            <a:ext cx="2667000" cy="707886"/>
          </a:xfrm>
          <a:prstGeom prst="rect">
            <a:avLst/>
          </a:prstGeom>
          <a:solidFill>
            <a:srgbClr val="92D050"/>
          </a:solidFill>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en-US" sz="2000" b="1" dirty="0">
                <a:effectLst>
                  <a:outerShdw blurRad="50800" dist="38100" algn="tr" rotWithShape="0">
                    <a:prstClr val="black">
                      <a:alpha val="40000"/>
                    </a:prstClr>
                  </a:outerShdw>
                </a:effectLst>
                <a:latin typeface="Andalus" panose="02020603050405020304" pitchFamily="18" charset="-78"/>
                <a:cs typeface="Andalus" panose="02020603050405020304" pitchFamily="18" charset="-78"/>
              </a:rPr>
              <a:t>A firm or </a:t>
            </a:r>
            <a:r>
              <a:rPr lang="en-US" sz="2000" b="1" u="sng" dirty="0">
                <a:effectLst>
                  <a:outerShdw blurRad="50800" dist="38100" algn="tr" rotWithShape="0">
                    <a:prstClr val="black">
                      <a:alpha val="40000"/>
                    </a:prstClr>
                  </a:outerShdw>
                </a:effectLst>
                <a:latin typeface="Andalus" panose="02020603050405020304" pitchFamily="18" charset="-78"/>
                <a:cs typeface="Andalus" panose="02020603050405020304" pitchFamily="18" charset="-78"/>
              </a:rPr>
              <a:t>other entity </a:t>
            </a:r>
            <a:r>
              <a:rPr lang="en-US" sz="2000" b="1" dirty="0">
                <a:effectLst>
                  <a:outerShdw blurRad="50800" dist="38100" algn="tr" rotWithShape="0">
                    <a:prstClr val="black">
                      <a:alpha val="40000"/>
                    </a:prstClr>
                  </a:outerShdw>
                </a:effectLst>
                <a:latin typeface="Andalus" panose="02020603050405020304" pitchFamily="18" charset="-78"/>
                <a:cs typeface="Andalus" panose="02020603050405020304" pitchFamily="18" charset="-78"/>
              </a:rPr>
              <a:t>in which</a:t>
            </a:r>
          </a:p>
        </p:txBody>
      </p:sp>
      <p:sp>
        <p:nvSpPr>
          <p:cNvPr id="17" name="TextBox 16"/>
          <p:cNvSpPr txBox="1"/>
          <p:nvPr/>
        </p:nvSpPr>
        <p:spPr>
          <a:xfrm>
            <a:off x="3503612" y="2667000"/>
            <a:ext cx="2819400" cy="707886"/>
          </a:xfrm>
          <a:prstGeom prst="rect">
            <a:avLst/>
          </a:prstGeom>
          <a:noFill/>
          <a:ln>
            <a:solidFill>
              <a:srgbClr val="92D050"/>
            </a:solidFill>
          </a:ln>
        </p:spPr>
        <p:txBody>
          <a:bodyPr wrap="square" rtlCol="0">
            <a:spAutoFit/>
          </a:bodyPr>
          <a:lstStyle/>
          <a:p>
            <a:pPr algn="ctr"/>
            <a:r>
              <a:rPr lang="en-US" sz="2000" dirty="0">
                <a:latin typeface="Andalus" panose="02020603050405020304" pitchFamily="18" charset="-78"/>
                <a:cs typeface="Andalus" panose="02020603050405020304" pitchFamily="18" charset="-78"/>
              </a:rPr>
              <a:t>Such director is a partner</a:t>
            </a:r>
            <a:r>
              <a:rPr lang="en-US" sz="2000" dirty="0"/>
              <a:t>, </a:t>
            </a:r>
          </a:p>
        </p:txBody>
      </p:sp>
      <p:sp>
        <p:nvSpPr>
          <p:cNvPr id="18" name="TextBox 17"/>
          <p:cNvSpPr txBox="1"/>
          <p:nvPr/>
        </p:nvSpPr>
        <p:spPr>
          <a:xfrm>
            <a:off x="3503612" y="4016514"/>
            <a:ext cx="2819400" cy="707886"/>
          </a:xfrm>
          <a:prstGeom prst="rect">
            <a:avLst/>
          </a:prstGeom>
          <a:noFill/>
          <a:ln>
            <a:solidFill>
              <a:srgbClr val="92D050"/>
            </a:solidFill>
          </a:ln>
        </p:spPr>
        <p:txBody>
          <a:bodyPr wrap="square" rtlCol="0">
            <a:spAutoFit/>
          </a:bodyPr>
          <a:lstStyle/>
          <a:p>
            <a:pPr algn="ctr"/>
            <a:r>
              <a:rPr lang="en-US" sz="2000" dirty="0">
                <a:latin typeface="Andalus" panose="02020603050405020304" pitchFamily="18" charset="-78"/>
                <a:cs typeface="Andalus" panose="02020603050405020304" pitchFamily="18" charset="-78"/>
              </a:rPr>
              <a:t>Such director is an </a:t>
            </a:r>
            <a:r>
              <a:rPr lang="en-US" sz="2000" dirty="0">
                <a:solidFill>
                  <a:schemeClr val="tx1">
                    <a:lumMod val="95000"/>
                    <a:lumOff val="5000"/>
                  </a:schemeClr>
                </a:solidFill>
                <a:latin typeface="Andalus" panose="02020603050405020304" pitchFamily="18" charset="-78"/>
                <a:cs typeface="Andalus" panose="02020603050405020304" pitchFamily="18" charset="-78"/>
              </a:rPr>
              <a:t>owner</a:t>
            </a:r>
          </a:p>
        </p:txBody>
      </p:sp>
      <p:sp>
        <p:nvSpPr>
          <p:cNvPr id="19" name="TextBox 18"/>
          <p:cNvSpPr txBox="1"/>
          <p:nvPr/>
        </p:nvSpPr>
        <p:spPr>
          <a:xfrm>
            <a:off x="3503612" y="5257800"/>
            <a:ext cx="2819400" cy="707886"/>
          </a:xfrm>
          <a:prstGeom prst="rect">
            <a:avLst/>
          </a:prstGeom>
          <a:noFill/>
          <a:ln>
            <a:solidFill>
              <a:srgbClr val="92D050"/>
            </a:solidFill>
          </a:ln>
        </p:spPr>
        <p:txBody>
          <a:bodyPr wrap="square" rtlCol="0">
            <a:spAutoFit/>
          </a:bodyPr>
          <a:lstStyle/>
          <a:p>
            <a:pPr algn="ctr"/>
            <a:r>
              <a:rPr lang="en-US" sz="2000" dirty="0">
                <a:latin typeface="Andalus" panose="02020603050405020304" pitchFamily="18" charset="-78"/>
                <a:cs typeface="Andalus" panose="02020603050405020304" pitchFamily="18" charset="-78"/>
              </a:rPr>
              <a:t>Such director is a </a:t>
            </a:r>
            <a:r>
              <a:rPr lang="en-US" sz="2000" dirty="0">
                <a:solidFill>
                  <a:schemeClr val="tx1">
                    <a:lumMod val="95000"/>
                    <a:lumOff val="5000"/>
                  </a:schemeClr>
                </a:solidFill>
                <a:latin typeface="Andalus" panose="02020603050405020304" pitchFamily="18" charset="-78"/>
                <a:cs typeface="Andalus" panose="02020603050405020304" pitchFamily="18" charset="-78"/>
              </a:rPr>
              <a:t>member</a:t>
            </a:r>
          </a:p>
        </p:txBody>
      </p:sp>
      <p:sp>
        <p:nvSpPr>
          <p:cNvPr id="20" name="Left-Right Arrow 19"/>
          <p:cNvSpPr/>
          <p:nvPr/>
        </p:nvSpPr>
        <p:spPr>
          <a:xfrm>
            <a:off x="3254518" y="1863800"/>
            <a:ext cx="457200" cy="247712"/>
          </a:xfrm>
          <a:prstGeom prst="lef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Left-Right Arrow 20"/>
          <p:cNvSpPr/>
          <p:nvPr/>
        </p:nvSpPr>
        <p:spPr>
          <a:xfrm>
            <a:off x="6475412" y="1959112"/>
            <a:ext cx="533400" cy="291697"/>
          </a:xfrm>
          <a:prstGeom prst="leftRight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7008812" y="1600200"/>
            <a:ext cx="4495800" cy="1692771"/>
          </a:xfrm>
          <a:prstGeom prst="rect">
            <a:avLst/>
          </a:prstGeom>
          <a:solidFill>
            <a:schemeClr val="accent3">
              <a:lumMod val="20000"/>
              <a:lumOff val="80000"/>
            </a:schemeClr>
          </a:solidFill>
          <a:ln>
            <a:solidFill>
              <a:srgbClr val="FF0000"/>
            </a:solidFill>
          </a:ln>
        </p:spPr>
        <p:txBody>
          <a:bodyPr wrap="square" rtlCol="0">
            <a:spAutoFit/>
          </a:bodyPr>
          <a:lstStyle/>
          <a:p>
            <a:pPr algn="just"/>
            <a:r>
              <a:rPr lang="en-US" sz="2000" dirty="0">
                <a:latin typeface="Andalus" panose="02020603050405020304" pitchFamily="18" charset="-78"/>
                <a:cs typeface="Andalus" panose="02020603050405020304" pitchFamily="18" charset="-78"/>
              </a:rPr>
              <a:t>as the case may be, shall disclose the nature of his concern or interest at the meeting of the Board in which the contract or arrangement is discussed </a:t>
            </a:r>
            <a:r>
              <a:rPr lang="en-US" sz="2000" b="1" dirty="0">
                <a:latin typeface="Andalus" panose="02020603050405020304" pitchFamily="18" charset="-78"/>
                <a:cs typeface="Andalus" panose="02020603050405020304" pitchFamily="18" charset="-78"/>
              </a:rPr>
              <a:t>and shall not participate in such </a:t>
            </a:r>
            <a:r>
              <a:rPr lang="en-US" sz="2000" b="1" dirty="0">
                <a:solidFill>
                  <a:schemeClr val="tx1">
                    <a:lumMod val="95000"/>
                    <a:lumOff val="5000"/>
                  </a:schemeClr>
                </a:solidFill>
                <a:latin typeface="Andalus" panose="02020603050405020304" pitchFamily="18" charset="-78"/>
                <a:cs typeface="Andalus" panose="02020603050405020304" pitchFamily="18" charset="-78"/>
              </a:rPr>
              <a:t>meeting</a:t>
            </a:r>
            <a:r>
              <a:rPr lang="en-US" b="1" dirty="0">
                <a:solidFill>
                  <a:schemeClr val="tx1">
                    <a:lumMod val="95000"/>
                    <a:lumOff val="5000"/>
                  </a:schemeClr>
                </a:solidFill>
                <a:latin typeface="Andalus" panose="02020603050405020304" pitchFamily="18" charset="-78"/>
                <a:cs typeface="Andalus" panose="02020603050405020304" pitchFamily="18" charset="-78"/>
              </a:rPr>
              <a:t>:</a:t>
            </a:r>
            <a:endParaRPr lang="en-US" dirty="0">
              <a:solidFill>
                <a:schemeClr val="tx1">
                  <a:lumMod val="95000"/>
                  <a:lumOff val="5000"/>
                </a:schemeClr>
              </a:solidFill>
              <a:latin typeface="Andalus" panose="02020603050405020304" pitchFamily="18" charset="-78"/>
              <a:cs typeface="Andalus" panose="02020603050405020304" pitchFamily="18" charset="-78"/>
            </a:endParaRPr>
          </a:p>
        </p:txBody>
      </p:sp>
      <p:sp>
        <p:nvSpPr>
          <p:cNvPr id="23" name="TextBox 22"/>
          <p:cNvSpPr txBox="1"/>
          <p:nvPr/>
        </p:nvSpPr>
        <p:spPr>
          <a:xfrm>
            <a:off x="305591" y="1224315"/>
            <a:ext cx="1065214" cy="461665"/>
          </a:xfrm>
          <a:prstGeom prst="rect">
            <a:avLst/>
          </a:prstGeom>
          <a:noFill/>
        </p:spPr>
        <p:txBody>
          <a:bodyPr wrap="square" rtlCol="0">
            <a:spAutoFit/>
          </a:bodyPr>
          <a:lstStyle/>
          <a:p>
            <a:r>
              <a:rPr lang="en-US" dirty="0">
                <a:latin typeface="Andalus" panose="02020603050405020304" pitchFamily="18" charset="-78"/>
                <a:cs typeface="Andalus" panose="02020603050405020304" pitchFamily="18" charset="-78"/>
              </a:rPr>
              <a:t>184(2)</a:t>
            </a:r>
          </a:p>
        </p:txBody>
      </p:sp>
      <p:sp>
        <p:nvSpPr>
          <p:cNvPr id="24" name="Down Arrow 23"/>
          <p:cNvSpPr/>
          <p:nvPr/>
        </p:nvSpPr>
        <p:spPr>
          <a:xfrm>
            <a:off x="1598612" y="2250809"/>
            <a:ext cx="304800" cy="2286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Down Arrow 24"/>
          <p:cNvSpPr/>
          <p:nvPr/>
        </p:nvSpPr>
        <p:spPr>
          <a:xfrm>
            <a:off x="1598612" y="3657600"/>
            <a:ext cx="304800" cy="2286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Down Arrow 25"/>
          <p:cNvSpPr/>
          <p:nvPr/>
        </p:nvSpPr>
        <p:spPr>
          <a:xfrm>
            <a:off x="1590097" y="5300533"/>
            <a:ext cx="304800" cy="22860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Down Arrow 26"/>
          <p:cNvSpPr/>
          <p:nvPr/>
        </p:nvSpPr>
        <p:spPr>
          <a:xfrm>
            <a:off x="4875212" y="2438400"/>
            <a:ext cx="304800" cy="2286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Down Arrow 27"/>
          <p:cNvSpPr/>
          <p:nvPr/>
        </p:nvSpPr>
        <p:spPr>
          <a:xfrm>
            <a:off x="4799012" y="3505200"/>
            <a:ext cx="304800" cy="2286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Down Arrow 28"/>
          <p:cNvSpPr/>
          <p:nvPr/>
        </p:nvSpPr>
        <p:spPr>
          <a:xfrm>
            <a:off x="4799012" y="4800600"/>
            <a:ext cx="304800" cy="228600"/>
          </a:xfrm>
          <a:prstGeom prst="down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7161212" y="3810625"/>
            <a:ext cx="4534693" cy="2862322"/>
          </a:xfrm>
          <a:prstGeom prst="rect">
            <a:avLst/>
          </a:prstGeom>
          <a:solidFill>
            <a:schemeClr val="accent3">
              <a:lumMod val="20000"/>
              <a:lumOff val="80000"/>
            </a:schemeClr>
          </a:solidFill>
          <a:ln>
            <a:solidFill>
              <a:srgbClr val="FF0000"/>
            </a:solidFill>
          </a:ln>
        </p:spPr>
        <p:txBody>
          <a:bodyPr wrap="square" rtlCol="0">
            <a:spAutoFit/>
          </a:bodyPr>
          <a:lstStyle/>
          <a:p>
            <a:pPr algn="just"/>
            <a:r>
              <a:rPr lang="en-US" sz="2000" dirty="0">
                <a:latin typeface="Andalus" panose="02020603050405020304" pitchFamily="18" charset="-78"/>
                <a:cs typeface="Andalus" panose="02020603050405020304" pitchFamily="18" charset="-78"/>
              </a:rPr>
              <a:t>if he becomes concerned or interested after the contract or arrangement is entered into, disclose his concern or interest </a:t>
            </a:r>
          </a:p>
          <a:p>
            <a:pPr marL="457200" indent="-457200" algn="just">
              <a:buAutoNum type="alphaLcParenBoth"/>
            </a:pPr>
            <a:r>
              <a:rPr lang="en-US" sz="2000" dirty="0">
                <a:latin typeface="Andalus" panose="02020603050405020304" pitchFamily="18" charset="-78"/>
                <a:cs typeface="Andalus" panose="02020603050405020304" pitchFamily="18" charset="-78"/>
              </a:rPr>
              <a:t>forthwith when he becomes concerned or interested or </a:t>
            </a:r>
          </a:p>
          <a:p>
            <a:pPr marL="457200" indent="-457200" algn="just">
              <a:buAutoNum type="alphaLcParenBoth"/>
            </a:pPr>
            <a:r>
              <a:rPr lang="en-US" sz="2000" dirty="0">
                <a:latin typeface="Andalus" panose="02020603050405020304" pitchFamily="18" charset="-78"/>
                <a:cs typeface="Andalus" panose="02020603050405020304" pitchFamily="18" charset="-78"/>
              </a:rPr>
              <a:t>at the first meeting of the Board held after he becomes so concerned or interested</a:t>
            </a:r>
            <a:r>
              <a:rPr lang="en-US" sz="2000" dirty="0"/>
              <a:t>.</a:t>
            </a:r>
          </a:p>
        </p:txBody>
      </p:sp>
      <p:sp>
        <p:nvSpPr>
          <p:cNvPr id="31" name="Down Arrow 30"/>
          <p:cNvSpPr/>
          <p:nvPr/>
        </p:nvSpPr>
        <p:spPr>
          <a:xfrm>
            <a:off x="9066212" y="3361298"/>
            <a:ext cx="381000" cy="381000"/>
          </a:xfrm>
          <a:prstGeom prst="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10996064" y="1087701"/>
            <a:ext cx="1059906" cy="461665"/>
          </a:xfrm>
          <a:prstGeom prst="rect">
            <a:avLst/>
          </a:prstGeom>
          <a:noFill/>
        </p:spPr>
        <p:txBody>
          <a:bodyPr wrap="none" rtlCol="0">
            <a:spAutoFit/>
          </a:bodyPr>
          <a:lstStyle/>
          <a:p>
            <a:r>
              <a:rPr lang="en-US" dirty="0">
                <a:latin typeface="Andalus" panose="02020603050405020304" pitchFamily="18" charset="-78"/>
                <a:cs typeface="Andalus" panose="02020603050405020304" pitchFamily="18" charset="-78"/>
              </a:rPr>
              <a:t>184(3)</a:t>
            </a:r>
          </a:p>
        </p:txBody>
      </p:sp>
      <p:sp>
        <p:nvSpPr>
          <p:cNvPr id="3" name="Slide Number Placeholder 2"/>
          <p:cNvSpPr>
            <a:spLocks noGrp="1"/>
          </p:cNvSpPr>
          <p:nvPr>
            <p:ph type="sldNum" sz="quarter" idx="12"/>
          </p:nvPr>
        </p:nvSpPr>
        <p:spPr/>
        <p:txBody>
          <a:bodyPr/>
          <a:lstStyle/>
          <a:p>
            <a:fld id="{34C99D79-8A4B-4031-B1E0-AF26F8EDF2BC}" type="slidenum">
              <a:rPr lang="en-US" smtClean="0"/>
              <a:pPr/>
              <a:t>14</a:t>
            </a:fld>
            <a:endParaRPr lang="en-US"/>
          </a:p>
        </p:txBody>
      </p:sp>
    </p:spTree>
    <p:extLst>
      <p:ext uri="{BB962C8B-B14F-4D97-AF65-F5344CB8AC3E}">
        <p14:creationId xmlns:p14="http://schemas.microsoft.com/office/powerpoint/2010/main" val="1547476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latin typeface="Andalus" panose="02020603050405020304" pitchFamily="18" charset="-78"/>
                <a:cs typeface="Andalus" panose="02020603050405020304" pitchFamily="18" charset="-78"/>
              </a:rPr>
              <a:t>RELATED PARTY TRANSACTIONS S. 188</a:t>
            </a:r>
            <a:endParaRPr lang="en-US" sz="3200" b="1" dirty="0">
              <a:solidFill>
                <a:schemeClr val="accent4">
                  <a:lumMod val="60000"/>
                  <a:lumOff val="40000"/>
                </a:schemeClr>
              </a:solidFill>
              <a:latin typeface="Andalus" panose="02020603050405020304" pitchFamily="18" charset="-78"/>
              <a:cs typeface="Andalus" panose="02020603050405020304" pitchFamily="18" charset="-78"/>
            </a:endParaRPr>
          </a:p>
        </p:txBody>
      </p:sp>
      <p:sp>
        <p:nvSpPr>
          <p:cNvPr id="3" name="Content Placeholder 2"/>
          <p:cNvSpPr>
            <a:spLocks noGrp="1"/>
          </p:cNvSpPr>
          <p:nvPr>
            <p:ph sz="quarter" idx="1"/>
          </p:nvPr>
        </p:nvSpPr>
        <p:spPr/>
        <p:txBody>
          <a:bodyPr>
            <a:normAutofit/>
          </a:bodyPr>
          <a:lstStyle/>
          <a:p>
            <a:pPr marL="0" indent="0" algn="just">
              <a:buNone/>
            </a:pPr>
            <a:r>
              <a:rPr lang="en-IN" sz="2400" dirty="0">
                <a:latin typeface="Andalus" panose="02020603050405020304" pitchFamily="18" charset="-78"/>
                <a:cs typeface="Andalus" panose="02020603050405020304" pitchFamily="18" charset="-78"/>
              </a:rPr>
              <a:t>Except with the consent of the Board of Directors given by a resolution at a meeting of the Board and subject to such conditions as may be prescribed, no company shall enter into any contract or arrangement with a related party with respect to— </a:t>
            </a:r>
          </a:p>
          <a:p>
            <a:r>
              <a:rPr lang="en-IN" sz="2400" dirty="0">
                <a:latin typeface="Andalus" panose="02020603050405020304" pitchFamily="18" charset="-78"/>
                <a:cs typeface="Andalus" panose="02020603050405020304" pitchFamily="18" charset="-78"/>
              </a:rPr>
              <a:t>(</a:t>
            </a:r>
            <a:r>
              <a:rPr lang="en-IN" sz="2400" i="1" dirty="0">
                <a:latin typeface="Andalus" panose="02020603050405020304" pitchFamily="18" charset="-78"/>
                <a:cs typeface="Andalus" panose="02020603050405020304" pitchFamily="18" charset="-78"/>
              </a:rPr>
              <a:t>a</a:t>
            </a:r>
            <a:r>
              <a:rPr lang="en-IN" sz="2400" dirty="0">
                <a:latin typeface="Andalus" panose="02020603050405020304" pitchFamily="18" charset="-78"/>
                <a:cs typeface="Andalus" panose="02020603050405020304" pitchFamily="18" charset="-78"/>
              </a:rPr>
              <a:t>) sale, purchase or supply of any goods or materials;</a:t>
            </a:r>
            <a:endParaRPr lang="en-US" sz="2400" dirty="0">
              <a:latin typeface="Andalus" panose="02020603050405020304" pitchFamily="18" charset="-78"/>
              <a:cs typeface="Andalus" panose="02020603050405020304" pitchFamily="18" charset="-78"/>
            </a:endParaRPr>
          </a:p>
          <a:p>
            <a:r>
              <a:rPr lang="en-IN" sz="2400" dirty="0">
                <a:latin typeface="Andalus" panose="02020603050405020304" pitchFamily="18" charset="-78"/>
                <a:cs typeface="Andalus" panose="02020603050405020304" pitchFamily="18" charset="-78"/>
              </a:rPr>
              <a:t>(</a:t>
            </a:r>
            <a:r>
              <a:rPr lang="en-IN" sz="2400" i="1" dirty="0">
                <a:latin typeface="Andalus" panose="02020603050405020304" pitchFamily="18" charset="-78"/>
                <a:cs typeface="Andalus" panose="02020603050405020304" pitchFamily="18" charset="-78"/>
              </a:rPr>
              <a:t>b</a:t>
            </a:r>
            <a:r>
              <a:rPr lang="en-IN" sz="2400" dirty="0">
                <a:latin typeface="Andalus" panose="02020603050405020304" pitchFamily="18" charset="-78"/>
                <a:cs typeface="Andalus" panose="02020603050405020304" pitchFamily="18" charset="-78"/>
              </a:rPr>
              <a:t>) selling or otherwise disposing of, or buying, property of any kind; </a:t>
            </a:r>
          </a:p>
          <a:p>
            <a:r>
              <a:rPr lang="en-IN" sz="2400" dirty="0">
                <a:latin typeface="Andalus" panose="02020603050405020304" pitchFamily="18" charset="-78"/>
                <a:cs typeface="Andalus" panose="02020603050405020304" pitchFamily="18" charset="-78"/>
              </a:rPr>
              <a:t>(</a:t>
            </a:r>
            <a:r>
              <a:rPr lang="en-IN" sz="2400" i="1" dirty="0">
                <a:latin typeface="Andalus" panose="02020603050405020304" pitchFamily="18" charset="-78"/>
                <a:cs typeface="Andalus" panose="02020603050405020304" pitchFamily="18" charset="-78"/>
              </a:rPr>
              <a:t>c</a:t>
            </a:r>
            <a:r>
              <a:rPr lang="en-IN" sz="2400" dirty="0">
                <a:latin typeface="Andalus" panose="02020603050405020304" pitchFamily="18" charset="-78"/>
                <a:cs typeface="Andalus" panose="02020603050405020304" pitchFamily="18" charset="-78"/>
              </a:rPr>
              <a:t>) leasing of property of any kind;</a:t>
            </a:r>
          </a:p>
          <a:p>
            <a:r>
              <a:rPr lang="en-IN" sz="2400" dirty="0">
                <a:latin typeface="Andalus" panose="02020603050405020304" pitchFamily="18" charset="-78"/>
                <a:cs typeface="Andalus" panose="02020603050405020304" pitchFamily="18" charset="-78"/>
              </a:rPr>
              <a:t>(</a:t>
            </a:r>
            <a:r>
              <a:rPr lang="en-IN" sz="2400" i="1" dirty="0">
                <a:latin typeface="Andalus" panose="02020603050405020304" pitchFamily="18" charset="-78"/>
                <a:cs typeface="Andalus" panose="02020603050405020304" pitchFamily="18" charset="-78"/>
              </a:rPr>
              <a:t>d</a:t>
            </a:r>
            <a:r>
              <a:rPr lang="en-IN" sz="2400" dirty="0">
                <a:latin typeface="Andalus" panose="02020603050405020304" pitchFamily="18" charset="-78"/>
                <a:cs typeface="Andalus" panose="02020603050405020304" pitchFamily="18" charset="-78"/>
              </a:rPr>
              <a:t>) availing or rendering of any services</a:t>
            </a:r>
          </a:p>
          <a:p>
            <a:pPr marL="0" indent="0" algn="just">
              <a:buNone/>
            </a:pPr>
            <a:endParaRPr lang="en-US" sz="2400"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15</a:t>
            </a:fld>
            <a:endParaRPr lang="en-US"/>
          </a:p>
        </p:txBody>
      </p:sp>
    </p:spTree>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latin typeface="Andalus" panose="02020603050405020304" pitchFamily="18" charset="-78"/>
                <a:cs typeface="Andalus" panose="02020603050405020304" pitchFamily="18" charset="-78"/>
              </a:rPr>
              <a:t>RELATED PARTY TRANSACTIONS S. 188</a:t>
            </a:r>
          </a:p>
        </p:txBody>
      </p:sp>
      <p:sp>
        <p:nvSpPr>
          <p:cNvPr id="3" name="Content Placeholder 2"/>
          <p:cNvSpPr>
            <a:spLocks noGrp="1"/>
          </p:cNvSpPr>
          <p:nvPr>
            <p:ph sz="quarter" idx="1"/>
          </p:nvPr>
        </p:nvSpPr>
        <p:spPr>
          <a:xfrm>
            <a:off x="816651" y="1600201"/>
            <a:ext cx="10868369" cy="3945835"/>
          </a:xfrm>
        </p:spPr>
        <p:txBody>
          <a:bodyPr>
            <a:normAutofit/>
          </a:bodyPr>
          <a:lstStyle/>
          <a:p>
            <a:r>
              <a:rPr lang="en-IN" sz="2400" dirty="0">
                <a:latin typeface="Andalus" panose="02020603050405020304" pitchFamily="18" charset="-78"/>
                <a:cs typeface="Andalus" panose="02020603050405020304" pitchFamily="18" charset="-78"/>
              </a:rPr>
              <a:t>(</a:t>
            </a:r>
            <a:r>
              <a:rPr lang="en-IN" sz="2400" i="1" dirty="0">
                <a:latin typeface="Andalus" panose="02020603050405020304" pitchFamily="18" charset="-78"/>
                <a:cs typeface="Andalus" panose="02020603050405020304" pitchFamily="18" charset="-78"/>
              </a:rPr>
              <a:t>e</a:t>
            </a:r>
            <a:r>
              <a:rPr lang="en-IN" sz="2400" dirty="0">
                <a:latin typeface="Andalus" panose="02020603050405020304" pitchFamily="18" charset="-78"/>
                <a:cs typeface="Andalus" panose="02020603050405020304" pitchFamily="18" charset="-78"/>
              </a:rPr>
              <a:t>) appointment of any agent for purchase or sale of goods, materials, services or property;</a:t>
            </a:r>
            <a:endParaRPr lang="en-US" sz="2400" dirty="0">
              <a:latin typeface="Andalus" panose="02020603050405020304" pitchFamily="18" charset="-78"/>
              <a:cs typeface="Andalus" panose="02020603050405020304" pitchFamily="18" charset="-78"/>
            </a:endParaRPr>
          </a:p>
          <a:p>
            <a:r>
              <a:rPr lang="en-IN" sz="2400" i="1" dirty="0">
                <a:latin typeface="Andalus" panose="02020603050405020304" pitchFamily="18" charset="-78"/>
                <a:cs typeface="Andalus" panose="02020603050405020304" pitchFamily="18" charset="-78"/>
              </a:rPr>
              <a:t>(f) </a:t>
            </a:r>
            <a:r>
              <a:rPr lang="en-IN" sz="2400" dirty="0">
                <a:latin typeface="Andalus" panose="02020603050405020304" pitchFamily="18" charset="-78"/>
                <a:cs typeface="Andalus" panose="02020603050405020304" pitchFamily="18" charset="-78"/>
              </a:rPr>
              <a:t>such related party's appointment to any office or place of profit in the company, its subsidiary company or associate company; and</a:t>
            </a:r>
          </a:p>
          <a:p>
            <a:r>
              <a:rPr lang="en-IN" sz="2400" dirty="0">
                <a:latin typeface="Andalus" panose="02020603050405020304" pitchFamily="18" charset="-78"/>
                <a:cs typeface="Andalus" panose="02020603050405020304" pitchFamily="18" charset="-78"/>
              </a:rPr>
              <a:t>(</a:t>
            </a:r>
            <a:r>
              <a:rPr lang="en-IN" sz="2400" i="1" dirty="0">
                <a:latin typeface="Andalus" panose="02020603050405020304" pitchFamily="18" charset="-78"/>
                <a:cs typeface="Andalus" panose="02020603050405020304" pitchFamily="18" charset="-78"/>
              </a:rPr>
              <a:t>g</a:t>
            </a:r>
            <a:r>
              <a:rPr lang="en-IN" sz="2400" dirty="0">
                <a:latin typeface="Andalus" panose="02020603050405020304" pitchFamily="18" charset="-78"/>
                <a:cs typeface="Andalus" panose="02020603050405020304" pitchFamily="18" charset="-78"/>
              </a:rPr>
              <a:t>) underwriting the subscription of any securities or derivatives thereof, of the company:</a:t>
            </a:r>
            <a:endParaRPr lang="en-US" sz="2400" dirty="0">
              <a:latin typeface="Andalus" panose="02020603050405020304" pitchFamily="18" charset="-78"/>
              <a:cs typeface="Andalus" panose="02020603050405020304" pitchFamily="18" charset="-78"/>
            </a:endParaRPr>
          </a:p>
        </p:txBody>
      </p:sp>
      <p:sp>
        <p:nvSpPr>
          <p:cNvPr id="4" name="TextBox 3"/>
          <p:cNvSpPr txBox="1"/>
          <p:nvPr/>
        </p:nvSpPr>
        <p:spPr>
          <a:xfrm>
            <a:off x="2360612" y="4360984"/>
            <a:ext cx="8001000" cy="1200329"/>
          </a:xfrm>
          <a:prstGeom prst="rect">
            <a:avLst/>
          </a:prstGeom>
          <a:noFill/>
          <a:ln>
            <a:solidFill>
              <a:srgbClr val="0070C0"/>
            </a:solidFill>
          </a:ln>
        </p:spPr>
        <p:txBody>
          <a:bodyPr wrap="square" rtlCol="0">
            <a:spAutoFit/>
          </a:bodyPr>
          <a:lstStyle/>
          <a:p>
            <a:pPr marL="82550" indent="0" algn="ctr">
              <a:buFont typeface="Wingdings 2" pitchFamily="18" charset="2"/>
              <a:buNone/>
            </a:pPr>
            <a:r>
              <a:rPr lang="en-US" altLang="en-US" sz="2400" b="1" dirty="0">
                <a:latin typeface="Andalus" panose="02020603050405020304" pitchFamily="18" charset="-78"/>
                <a:cs typeface="Andalus" panose="02020603050405020304" pitchFamily="18" charset="-78"/>
              </a:rPr>
              <a:t>Applicable to all companies – including private companies.</a:t>
            </a:r>
          </a:p>
          <a:p>
            <a:pPr marL="82550" indent="0" algn="ctr">
              <a:buFont typeface="Wingdings 2" pitchFamily="18" charset="2"/>
              <a:buNone/>
            </a:pPr>
            <a:endParaRPr lang="en-US" altLang="en-US" b="1" dirty="0">
              <a:latin typeface="Andalus" panose="02020603050405020304" pitchFamily="18" charset="-78"/>
              <a:cs typeface="Andalus" panose="02020603050405020304" pitchFamily="18" charset="-78"/>
            </a:endParaRPr>
          </a:p>
          <a:p>
            <a:endParaRPr lang="en-US" dirty="0"/>
          </a:p>
        </p:txBody>
      </p:sp>
      <p:sp>
        <p:nvSpPr>
          <p:cNvPr id="5" name="Slide Number Placeholder 4"/>
          <p:cNvSpPr>
            <a:spLocks noGrp="1"/>
          </p:cNvSpPr>
          <p:nvPr>
            <p:ph type="sldNum" sz="quarter" idx="12"/>
          </p:nvPr>
        </p:nvSpPr>
        <p:spPr/>
        <p:txBody>
          <a:bodyPr/>
          <a:lstStyle/>
          <a:p>
            <a:fld id="{34C99D79-8A4B-4031-B1E0-AF26F8EDF2BC}" type="slidenum">
              <a:rPr lang="en-US" smtClean="0"/>
              <a:pPr/>
              <a:t>16</a:t>
            </a:fld>
            <a:endParaRPr lang="en-US"/>
          </a:p>
        </p:txBody>
      </p:sp>
    </p:spTree>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latin typeface="Andalus" panose="02020603050405020304" pitchFamily="18" charset="-78"/>
                <a:ea typeface="+mn-ea"/>
                <a:cs typeface="Andalus" panose="02020603050405020304" pitchFamily="18" charset="-78"/>
              </a:rPr>
              <a:t>RELATED PARTY TRANSACTIONS S. 188</a:t>
            </a:r>
          </a:p>
        </p:txBody>
      </p:sp>
      <p:sp>
        <p:nvSpPr>
          <p:cNvPr id="3" name="Content Placeholder 2"/>
          <p:cNvSpPr>
            <a:spLocks noGrp="1"/>
          </p:cNvSpPr>
          <p:nvPr>
            <p:ph sz="quarter" idx="1"/>
          </p:nvPr>
        </p:nvSpPr>
        <p:spPr>
          <a:xfrm>
            <a:off x="1218883" y="1600200"/>
            <a:ext cx="9692640" cy="4480560"/>
          </a:xfrm>
        </p:spPr>
        <p:txBody>
          <a:bodyPr>
            <a:normAutofit/>
          </a:bodyPr>
          <a:lstStyle/>
          <a:p>
            <a:pPr marL="0" indent="0" algn="just">
              <a:buNone/>
            </a:pPr>
            <a:r>
              <a:rPr lang="en-US" sz="2400" u="sng" dirty="0">
                <a:latin typeface="Andalus" panose="02020603050405020304" pitchFamily="18" charset="-78"/>
                <a:cs typeface="Andalus" panose="02020603050405020304" pitchFamily="18" charset="-78"/>
              </a:rPr>
              <a:t>RPT can be entered into only with </a:t>
            </a:r>
            <a:r>
              <a:rPr lang="en-US" sz="2400" b="1" u="sng" dirty="0">
                <a:latin typeface="Andalus" panose="02020603050405020304" pitchFamily="18" charset="-78"/>
                <a:cs typeface="Andalus" panose="02020603050405020304" pitchFamily="18" charset="-78"/>
              </a:rPr>
              <a:t>the approval of Board of Directors </a:t>
            </a:r>
            <a:r>
              <a:rPr lang="en-US" sz="2400" dirty="0">
                <a:latin typeface="Andalus" panose="02020603050405020304" pitchFamily="18" charset="-78"/>
                <a:cs typeface="Andalus" panose="02020603050405020304" pitchFamily="18" charset="-78"/>
              </a:rPr>
              <a:t>by passing of resolution in the meeting. </a:t>
            </a:r>
          </a:p>
          <a:p>
            <a:pPr marL="0" indent="0" algn="just">
              <a:buNone/>
            </a:pPr>
            <a:r>
              <a:rPr lang="en-US" sz="2400" dirty="0">
                <a:latin typeface="Andalus" panose="02020603050405020304" pitchFamily="18" charset="-78"/>
                <a:cs typeface="Andalus" panose="02020603050405020304" pitchFamily="18" charset="-78"/>
              </a:rPr>
              <a:t>The agenda of the Board meeting at which the resolution is proposed to </a:t>
            </a:r>
            <a:r>
              <a:rPr lang="en-US" sz="2400" dirty="0" smtClean="0">
                <a:latin typeface="Andalus" panose="02020603050405020304" pitchFamily="18" charset="-78"/>
                <a:cs typeface="Andalus" panose="02020603050405020304" pitchFamily="18" charset="-78"/>
              </a:rPr>
              <a:t>be moved </a:t>
            </a:r>
            <a:r>
              <a:rPr lang="en-US" sz="2400" dirty="0">
                <a:latin typeface="Andalus" panose="02020603050405020304" pitchFamily="18" charset="-78"/>
                <a:cs typeface="Andalus" panose="02020603050405020304" pitchFamily="18" charset="-78"/>
              </a:rPr>
              <a:t>shall disclose- </a:t>
            </a:r>
          </a:p>
          <a:p>
            <a:pPr marL="0" indent="0" algn="just">
              <a:buNone/>
            </a:pPr>
            <a:r>
              <a:rPr lang="en-US" sz="2400" dirty="0">
                <a:latin typeface="Andalus" panose="02020603050405020304" pitchFamily="18" charset="-78"/>
                <a:cs typeface="Andalus" panose="02020603050405020304" pitchFamily="18" charset="-78"/>
              </a:rPr>
              <a:t>(a) the </a:t>
            </a:r>
            <a:r>
              <a:rPr lang="en-US" sz="2400" b="1" dirty="0">
                <a:latin typeface="Andalus" panose="02020603050405020304" pitchFamily="18" charset="-78"/>
                <a:cs typeface="Andalus" panose="02020603050405020304" pitchFamily="18" charset="-78"/>
              </a:rPr>
              <a:t>name</a:t>
            </a:r>
            <a:r>
              <a:rPr lang="en-US" sz="2400" dirty="0">
                <a:latin typeface="Andalus" panose="02020603050405020304" pitchFamily="18" charset="-78"/>
                <a:cs typeface="Andalus" panose="02020603050405020304" pitchFamily="18" charset="-78"/>
              </a:rPr>
              <a:t> of the related party </a:t>
            </a:r>
            <a:r>
              <a:rPr lang="en-US" sz="2400" b="1" dirty="0">
                <a:latin typeface="Andalus" panose="02020603050405020304" pitchFamily="18" charset="-78"/>
                <a:cs typeface="Andalus" panose="02020603050405020304" pitchFamily="18" charset="-78"/>
              </a:rPr>
              <a:t>and nature </a:t>
            </a:r>
            <a:r>
              <a:rPr lang="en-US" sz="2400" dirty="0">
                <a:latin typeface="Andalus" panose="02020603050405020304" pitchFamily="18" charset="-78"/>
                <a:cs typeface="Andalus" panose="02020603050405020304" pitchFamily="18" charset="-78"/>
              </a:rPr>
              <a:t>of relationship; </a:t>
            </a:r>
          </a:p>
          <a:p>
            <a:pPr marL="0" indent="0" algn="just">
              <a:buNone/>
            </a:pPr>
            <a:r>
              <a:rPr lang="en-US" sz="2400" dirty="0">
                <a:latin typeface="Andalus" panose="02020603050405020304" pitchFamily="18" charset="-78"/>
                <a:cs typeface="Andalus" panose="02020603050405020304" pitchFamily="18" charset="-78"/>
              </a:rPr>
              <a:t>(b) the </a:t>
            </a:r>
            <a:r>
              <a:rPr lang="en-US" sz="2400" b="1" dirty="0">
                <a:latin typeface="Andalus" panose="02020603050405020304" pitchFamily="18" charset="-78"/>
                <a:cs typeface="Andalus" panose="02020603050405020304" pitchFamily="18" charset="-78"/>
              </a:rPr>
              <a:t>nature, duration</a:t>
            </a:r>
            <a:r>
              <a:rPr lang="en-US" sz="2400" dirty="0">
                <a:latin typeface="Andalus" panose="02020603050405020304" pitchFamily="18" charset="-78"/>
                <a:cs typeface="Andalus" panose="02020603050405020304" pitchFamily="18" charset="-78"/>
              </a:rPr>
              <a:t> of the contract and particulars of the contract or arrangement; </a:t>
            </a:r>
          </a:p>
          <a:p>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17</a:t>
            </a:fld>
            <a:endParaRPr lang="en-US"/>
          </a:p>
        </p:txBody>
      </p:sp>
    </p:spTree>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latin typeface="Andalus" panose="02020603050405020304" pitchFamily="18" charset="-78"/>
                <a:ea typeface="+mn-ea"/>
                <a:cs typeface="Andalus" panose="02020603050405020304" pitchFamily="18" charset="-78"/>
              </a:rPr>
              <a:t>RELATED PARTY TRANSACTIONS S. 188</a:t>
            </a:r>
          </a:p>
        </p:txBody>
      </p:sp>
      <p:sp>
        <p:nvSpPr>
          <p:cNvPr id="3" name="Content Placeholder 2"/>
          <p:cNvSpPr>
            <a:spLocks noGrp="1"/>
          </p:cNvSpPr>
          <p:nvPr>
            <p:ph sz="quarter" idx="1"/>
          </p:nvPr>
        </p:nvSpPr>
        <p:spPr/>
        <p:txBody>
          <a:bodyPr>
            <a:normAutofit lnSpcReduction="10000"/>
          </a:bodyPr>
          <a:lstStyle/>
          <a:p>
            <a:pPr marL="0" indent="0" algn="just">
              <a:buNone/>
            </a:pPr>
            <a:r>
              <a:rPr lang="en-US" sz="2400" dirty="0">
                <a:latin typeface="Andalus" panose="02020603050405020304" pitchFamily="18" charset="-78"/>
                <a:cs typeface="Andalus" panose="02020603050405020304" pitchFamily="18" charset="-78"/>
              </a:rPr>
              <a:t>(c) the </a:t>
            </a:r>
            <a:r>
              <a:rPr lang="en-US" sz="2400" b="1" dirty="0">
                <a:latin typeface="Andalus" panose="02020603050405020304" pitchFamily="18" charset="-78"/>
                <a:cs typeface="Andalus" panose="02020603050405020304" pitchFamily="18" charset="-78"/>
              </a:rPr>
              <a:t>material terms</a:t>
            </a:r>
            <a:r>
              <a:rPr lang="en-US" sz="2400" dirty="0">
                <a:latin typeface="Andalus" panose="02020603050405020304" pitchFamily="18" charset="-78"/>
                <a:cs typeface="Andalus" panose="02020603050405020304" pitchFamily="18" charset="-78"/>
              </a:rPr>
              <a:t> of the contract or arrangement including the value, if any; </a:t>
            </a:r>
          </a:p>
          <a:p>
            <a:pPr marL="0" indent="0" algn="just">
              <a:buNone/>
            </a:pPr>
            <a:r>
              <a:rPr lang="en-US" sz="2400" dirty="0">
                <a:latin typeface="Andalus" panose="02020603050405020304" pitchFamily="18" charset="-78"/>
                <a:cs typeface="Andalus" panose="02020603050405020304" pitchFamily="18" charset="-78"/>
              </a:rPr>
              <a:t>(d) any </a:t>
            </a:r>
            <a:r>
              <a:rPr lang="en-US" sz="2400" b="1" dirty="0">
                <a:latin typeface="Andalus" panose="02020603050405020304" pitchFamily="18" charset="-78"/>
                <a:cs typeface="Andalus" panose="02020603050405020304" pitchFamily="18" charset="-78"/>
              </a:rPr>
              <a:t>advance paid or received</a:t>
            </a:r>
            <a:r>
              <a:rPr lang="en-US" sz="2400" dirty="0">
                <a:latin typeface="Andalus" panose="02020603050405020304" pitchFamily="18" charset="-78"/>
                <a:cs typeface="Andalus" panose="02020603050405020304" pitchFamily="18" charset="-78"/>
              </a:rPr>
              <a:t> for the contract or arrangement, if any; </a:t>
            </a:r>
          </a:p>
          <a:p>
            <a:pPr marL="0" indent="0" algn="just">
              <a:buNone/>
            </a:pPr>
            <a:r>
              <a:rPr lang="en-US" sz="2400" dirty="0">
                <a:latin typeface="Andalus" panose="02020603050405020304" pitchFamily="18" charset="-78"/>
                <a:cs typeface="Andalus" panose="02020603050405020304" pitchFamily="18" charset="-78"/>
              </a:rPr>
              <a:t>(e) the manner of determining the </a:t>
            </a:r>
            <a:r>
              <a:rPr lang="en-US" sz="2400" b="1" dirty="0">
                <a:latin typeface="Andalus" panose="02020603050405020304" pitchFamily="18" charset="-78"/>
                <a:cs typeface="Andalus" panose="02020603050405020304" pitchFamily="18" charset="-78"/>
              </a:rPr>
              <a:t>pricing and other commercial terms,</a:t>
            </a:r>
            <a:r>
              <a:rPr lang="en-US" sz="2400" dirty="0">
                <a:latin typeface="Andalus" panose="02020603050405020304" pitchFamily="18" charset="-78"/>
                <a:cs typeface="Andalus" panose="02020603050405020304" pitchFamily="18" charset="-78"/>
              </a:rPr>
              <a:t> both included as part of contract and not considered as part of the contract;</a:t>
            </a:r>
          </a:p>
          <a:p>
            <a:pPr marL="0" indent="0" algn="just">
              <a:lnSpc>
                <a:spcPct val="120000"/>
              </a:lnSpc>
              <a:buNone/>
            </a:pPr>
            <a:r>
              <a:rPr lang="en-US" sz="2400" dirty="0">
                <a:latin typeface="Andalus" panose="02020603050405020304" pitchFamily="18" charset="-78"/>
                <a:cs typeface="Andalus" panose="02020603050405020304" pitchFamily="18" charset="-78"/>
              </a:rPr>
              <a:t>(f) whether all factors relevant to the contract have been considered, if not, the </a:t>
            </a:r>
            <a:r>
              <a:rPr lang="en-US" sz="2400" b="1" dirty="0">
                <a:latin typeface="Andalus" panose="02020603050405020304" pitchFamily="18" charset="-78"/>
                <a:cs typeface="Andalus" panose="02020603050405020304" pitchFamily="18" charset="-78"/>
              </a:rPr>
              <a:t>details of factors not considered </a:t>
            </a:r>
            <a:r>
              <a:rPr lang="en-US" sz="2400" dirty="0">
                <a:latin typeface="Andalus" panose="02020603050405020304" pitchFamily="18" charset="-78"/>
                <a:cs typeface="Andalus" panose="02020603050405020304" pitchFamily="18" charset="-78"/>
              </a:rPr>
              <a:t>with the rationale for not considering those factors; and </a:t>
            </a:r>
          </a:p>
          <a:p>
            <a:pPr marL="0" indent="0" algn="just">
              <a:lnSpc>
                <a:spcPct val="120000"/>
              </a:lnSpc>
              <a:buNone/>
            </a:pPr>
            <a:r>
              <a:rPr lang="en-US" sz="2400" dirty="0">
                <a:latin typeface="Andalus" panose="02020603050405020304" pitchFamily="18" charset="-78"/>
                <a:cs typeface="Andalus" panose="02020603050405020304" pitchFamily="18" charset="-78"/>
              </a:rPr>
              <a:t>(g) any </a:t>
            </a:r>
            <a:r>
              <a:rPr lang="en-US" sz="2400" b="1" dirty="0">
                <a:latin typeface="Andalus" panose="02020603050405020304" pitchFamily="18" charset="-78"/>
                <a:cs typeface="Andalus" panose="02020603050405020304" pitchFamily="18" charset="-78"/>
              </a:rPr>
              <a:t>other information relevant or important </a:t>
            </a:r>
            <a:r>
              <a:rPr lang="en-US" sz="2400" dirty="0">
                <a:latin typeface="Andalus" panose="02020603050405020304" pitchFamily="18" charset="-78"/>
                <a:cs typeface="Andalus" panose="02020603050405020304" pitchFamily="18" charset="-78"/>
              </a:rPr>
              <a:t>for the Board to take a decision on the proposed transaction </a:t>
            </a:r>
          </a:p>
          <a:p>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18</a:t>
            </a:fld>
            <a:endParaRPr lang="en-US"/>
          </a:p>
        </p:txBody>
      </p:sp>
    </p:spTree>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2412" y="358566"/>
            <a:ext cx="9751060" cy="685800"/>
          </a:xfrm>
        </p:spPr>
        <p:txBody>
          <a:bodyPr>
            <a:normAutofit/>
          </a:bodyPr>
          <a:lstStyle/>
          <a:p>
            <a:r>
              <a:rPr lang="en-US" sz="3200" dirty="0">
                <a:latin typeface="Andalus" panose="02020603050405020304" pitchFamily="18" charset="-78"/>
                <a:cs typeface="Andalus" panose="02020603050405020304" pitchFamily="18" charset="-78"/>
              </a:rPr>
              <a:t>RPTs THAT REQUIRE SHAREHOLDERS’ </a:t>
            </a:r>
            <a:r>
              <a:rPr lang="en-US" sz="3200" dirty="0" smtClean="0">
                <a:latin typeface="Andalus" panose="02020603050405020304" pitchFamily="18" charset="-78"/>
                <a:cs typeface="Andalus" panose="02020603050405020304" pitchFamily="18" charset="-78"/>
              </a:rPr>
              <a:t>APPROVAL</a:t>
            </a:r>
            <a:endParaRPr lang="en-US" sz="3200" dirty="0">
              <a:latin typeface="Andalus" panose="02020603050405020304" pitchFamily="18" charset="-78"/>
              <a:cs typeface="Andalus" panose="02020603050405020304" pitchFamily="18" charset="-78"/>
            </a:endParaRPr>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955618931"/>
              </p:ext>
            </p:extLst>
          </p:nvPr>
        </p:nvGraphicFramePr>
        <p:xfrm>
          <a:off x="553212" y="1059864"/>
          <a:ext cx="11330892" cy="5798136"/>
        </p:xfrm>
        <a:graphic>
          <a:graphicData uri="http://schemas.openxmlformats.org/drawingml/2006/table">
            <a:tbl>
              <a:tblPr firstRow="1" bandRow="1">
                <a:tableStyleId>{5C22544A-7EE6-4342-B048-85BDC9FD1C3A}</a:tableStyleId>
              </a:tblPr>
              <a:tblGrid>
                <a:gridCol w="6856311">
                  <a:extLst>
                    <a:ext uri="{9D8B030D-6E8A-4147-A177-3AD203B41FA5}">
                      <a16:colId xmlns="" xmlns:a16="http://schemas.microsoft.com/office/drawing/2014/main" val="20000"/>
                    </a:ext>
                  </a:extLst>
                </a:gridCol>
                <a:gridCol w="4474581">
                  <a:extLst>
                    <a:ext uri="{9D8B030D-6E8A-4147-A177-3AD203B41FA5}">
                      <a16:colId xmlns="" xmlns:a16="http://schemas.microsoft.com/office/drawing/2014/main" val="20001"/>
                    </a:ext>
                  </a:extLst>
                </a:gridCol>
              </a:tblGrid>
              <a:tr h="883919">
                <a:tc>
                  <a:txBody>
                    <a:bodyPr/>
                    <a:lstStyle/>
                    <a:p>
                      <a:pPr algn="l"/>
                      <a:r>
                        <a:rPr lang="en-US" sz="2400" b="0" kern="1200" dirty="0">
                          <a:solidFill>
                            <a:schemeClr val="tx1"/>
                          </a:solidFill>
                          <a:latin typeface="Andalus" panose="02020603050405020304" pitchFamily="18" charset="-78"/>
                          <a:ea typeface="+mn-ea"/>
                          <a:cs typeface="Andalus" panose="02020603050405020304" pitchFamily="18" charset="-78"/>
                        </a:rPr>
                        <a:t>Sale, Purchase or Supply of goods directly or through an agent</a:t>
                      </a:r>
                      <a:endParaRPr lang="en-US" sz="2400" b="0" dirty="0">
                        <a:solidFill>
                          <a:schemeClr val="tx1"/>
                        </a:solidFill>
                        <a:latin typeface="Andalus" panose="02020603050405020304" pitchFamily="18" charset="-78"/>
                        <a:cs typeface="Andalus" panose="02020603050405020304" pitchFamily="18" charset="-78"/>
                      </a:endParaRPr>
                    </a:p>
                  </a:txBody>
                  <a:tcPr marL="112512" marR="112512">
                    <a:solidFill>
                      <a:srgbClr val="A3CEED"/>
                    </a:solidFill>
                  </a:tcPr>
                </a:tc>
                <a:tc>
                  <a:txBody>
                    <a:bodyPr/>
                    <a:lstStyle/>
                    <a:p>
                      <a:pPr algn="l"/>
                      <a:r>
                        <a:rPr lang="en-US" sz="2400" b="0" kern="1200" dirty="0">
                          <a:solidFill>
                            <a:schemeClr val="tx1"/>
                          </a:solidFill>
                          <a:latin typeface="Andalus" panose="02020603050405020304" pitchFamily="18" charset="-78"/>
                          <a:ea typeface="+mn-ea"/>
                          <a:cs typeface="Andalus" panose="02020603050405020304" pitchFamily="18" charset="-78"/>
                        </a:rPr>
                        <a:t>Exceeding 10% of Annual Turnover</a:t>
                      </a:r>
                      <a:r>
                        <a:rPr lang="en-US" sz="2400" b="0" kern="1200" baseline="0" dirty="0">
                          <a:solidFill>
                            <a:schemeClr val="tx1"/>
                          </a:solidFill>
                          <a:latin typeface="Andalus" panose="02020603050405020304" pitchFamily="18" charset="-78"/>
                          <a:ea typeface="+mn-ea"/>
                          <a:cs typeface="Andalus" panose="02020603050405020304" pitchFamily="18" charset="-78"/>
                        </a:rPr>
                        <a:t> or </a:t>
                      </a:r>
                      <a:r>
                        <a:rPr lang="en-US" sz="2400" b="0" kern="1200" baseline="0" dirty="0" smtClean="0">
                          <a:solidFill>
                            <a:schemeClr val="tx1"/>
                          </a:solidFill>
                          <a:latin typeface="Andalus" panose="02020603050405020304" pitchFamily="18" charset="-78"/>
                          <a:ea typeface="+mn-ea"/>
                          <a:cs typeface="Andalus" panose="02020603050405020304" pitchFamily="18" charset="-78"/>
                        </a:rPr>
                        <a:t>Rs. </a:t>
                      </a:r>
                      <a:r>
                        <a:rPr lang="en-US" sz="2400" b="0" kern="1200" baseline="0" dirty="0">
                          <a:solidFill>
                            <a:schemeClr val="tx1"/>
                          </a:solidFill>
                          <a:latin typeface="Andalus" panose="02020603050405020304" pitchFamily="18" charset="-78"/>
                          <a:ea typeface="+mn-ea"/>
                          <a:cs typeface="Andalus" panose="02020603050405020304" pitchFamily="18" charset="-78"/>
                        </a:rPr>
                        <a:t>100 crore whichever lower.</a:t>
                      </a:r>
                      <a:endParaRPr lang="en-US" sz="2400" b="0" dirty="0">
                        <a:solidFill>
                          <a:schemeClr val="tx1"/>
                        </a:solidFill>
                        <a:latin typeface="Andalus" panose="02020603050405020304" pitchFamily="18" charset="-78"/>
                        <a:cs typeface="Andalus" panose="02020603050405020304" pitchFamily="18" charset="-78"/>
                      </a:endParaRPr>
                    </a:p>
                  </a:txBody>
                  <a:tcPr marL="112512" marR="112512">
                    <a:solidFill>
                      <a:srgbClr val="A3CEED"/>
                    </a:solidFill>
                  </a:tcPr>
                </a:tc>
                <a:extLst>
                  <a:ext uri="{0D108BD9-81ED-4DB2-BD59-A6C34878D82A}">
                    <a16:rowId xmlns="" xmlns:a16="http://schemas.microsoft.com/office/drawing/2014/main" val="10000"/>
                  </a:ext>
                </a:extLst>
              </a:tr>
              <a:tr h="1128484">
                <a:tc>
                  <a:txBody>
                    <a:bodyPr/>
                    <a:lstStyle/>
                    <a:p>
                      <a:pPr algn="just"/>
                      <a:r>
                        <a:rPr lang="en-US" sz="2400" kern="1200" dirty="0" smtClean="0">
                          <a:solidFill>
                            <a:schemeClr val="dk1"/>
                          </a:solidFill>
                          <a:latin typeface="Andalus" panose="02020603050405020304" pitchFamily="18" charset="-78"/>
                          <a:ea typeface="+mn-ea"/>
                          <a:cs typeface="Andalus" panose="02020603050405020304" pitchFamily="18" charset="-78"/>
                        </a:rPr>
                        <a:t>Selling </a:t>
                      </a:r>
                      <a:r>
                        <a:rPr lang="en-US" sz="2400" kern="1200" dirty="0">
                          <a:solidFill>
                            <a:schemeClr val="dk1"/>
                          </a:solidFill>
                          <a:latin typeface="Andalus" panose="02020603050405020304" pitchFamily="18" charset="-78"/>
                          <a:ea typeface="+mn-ea"/>
                          <a:cs typeface="Andalus" panose="02020603050405020304" pitchFamily="18" charset="-78"/>
                        </a:rPr>
                        <a:t>or otherwise disposing of or buying  of property, </a:t>
                      </a:r>
                      <a:r>
                        <a:rPr lang="en-US" sz="2400" b="0" kern="1200" dirty="0">
                          <a:solidFill>
                            <a:schemeClr val="tx1"/>
                          </a:solidFill>
                          <a:latin typeface="Andalus" panose="02020603050405020304" pitchFamily="18" charset="-78"/>
                          <a:ea typeface="+mn-ea"/>
                          <a:cs typeface="Andalus" panose="02020603050405020304" pitchFamily="18" charset="-78"/>
                        </a:rPr>
                        <a:t>directly or through an agent</a:t>
                      </a:r>
                      <a:endParaRPr lang="en-US" sz="2400" dirty="0">
                        <a:latin typeface="Andalus" panose="02020603050405020304" pitchFamily="18" charset="-78"/>
                        <a:cs typeface="Andalus" panose="02020603050405020304" pitchFamily="18" charset="-78"/>
                      </a:endParaRPr>
                    </a:p>
                  </a:txBody>
                  <a:tcPr marL="112512" marR="112512">
                    <a:solidFill>
                      <a:srgbClr val="A3CEED"/>
                    </a:solidFill>
                  </a:tcPr>
                </a:tc>
                <a:tc>
                  <a:txBody>
                    <a:bodyPr/>
                    <a:lstStyle/>
                    <a:p>
                      <a:pPr marL="0" marR="0" indent="0" algn="l" defTabSz="1218987" rtl="0" eaLnBrk="1" fontAlgn="auto" latinLnBrk="0" hangingPunct="1">
                        <a:lnSpc>
                          <a:spcPct val="100000"/>
                        </a:lnSpc>
                        <a:spcBef>
                          <a:spcPts val="0"/>
                        </a:spcBef>
                        <a:spcAft>
                          <a:spcPts val="0"/>
                        </a:spcAft>
                        <a:buClrTx/>
                        <a:buSzTx/>
                        <a:buFontTx/>
                        <a:buNone/>
                        <a:tabLst/>
                        <a:defRPr/>
                      </a:pPr>
                      <a:r>
                        <a:rPr lang="en-US" sz="2400" kern="1200" dirty="0">
                          <a:solidFill>
                            <a:schemeClr val="dk1"/>
                          </a:solidFill>
                          <a:latin typeface="Andalus" panose="02020603050405020304" pitchFamily="18" charset="-78"/>
                          <a:ea typeface="+mn-ea"/>
                          <a:cs typeface="Andalus" panose="02020603050405020304" pitchFamily="18" charset="-78"/>
                        </a:rPr>
                        <a:t>Exceeding 10% of Net Worth or </a:t>
                      </a:r>
                      <a:r>
                        <a:rPr lang="en-US" sz="2400" b="0" kern="1200" baseline="0" dirty="0" smtClean="0">
                          <a:solidFill>
                            <a:schemeClr val="tx1"/>
                          </a:solidFill>
                          <a:latin typeface="Andalus" panose="02020603050405020304" pitchFamily="18" charset="-78"/>
                          <a:ea typeface="+mn-ea"/>
                          <a:cs typeface="Andalus" panose="02020603050405020304" pitchFamily="18" charset="-78"/>
                        </a:rPr>
                        <a:t>Rs. </a:t>
                      </a:r>
                      <a:r>
                        <a:rPr lang="en-US" sz="2400" b="0" kern="1200" baseline="0" dirty="0">
                          <a:solidFill>
                            <a:schemeClr val="tx1"/>
                          </a:solidFill>
                          <a:latin typeface="Andalus" panose="02020603050405020304" pitchFamily="18" charset="-78"/>
                          <a:ea typeface="+mn-ea"/>
                          <a:cs typeface="Andalus" panose="02020603050405020304" pitchFamily="18" charset="-78"/>
                        </a:rPr>
                        <a:t>100 crore whichever lower.</a:t>
                      </a:r>
                      <a:endParaRPr lang="en-US" sz="2400" b="0" dirty="0">
                        <a:solidFill>
                          <a:schemeClr val="tx1"/>
                        </a:solidFill>
                        <a:latin typeface="Andalus" panose="02020603050405020304" pitchFamily="18" charset="-78"/>
                        <a:cs typeface="Andalus" panose="02020603050405020304" pitchFamily="18" charset="-78"/>
                      </a:endParaRPr>
                    </a:p>
                    <a:p>
                      <a:endParaRPr lang="en-US" sz="2400" dirty="0">
                        <a:latin typeface="Andalus" panose="02020603050405020304" pitchFamily="18" charset="-78"/>
                        <a:cs typeface="Andalus" panose="02020603050405020304" pitchFamily="18" charset="-78"/>
                      </a:endParaRPr>
                    </a:p>
                  </a:txBody>
                  <a:tcPr marL="112512" marR="112512">
                    <a:solidFill>
                      <a:srgbClr val="A3CEED"/>
                    </a:solidFill>
                  </a:tcPr>
                </a:tc>
                <a:extLst>
                  <a:ext uri="{0D108BD9-81ED-4DB2-BD59-A6C34878D82A}">
                    <a16:rowId xmlns="" xmlns:a16="http://schemas.microsoft.com/office/drawing/2014/main" val="10001"/>
                  </a:ext>
                </a:extLst>
              </a:tr>
              <a:tr h="1128484">
                <a:tc>
                  <a:txBody>
                    <a:bodyPr/>
                    <a:lstStyle/>
                    <a:p>
                      <a:pPr marL="0" marR="0">
                        <a:spcBef>
                          <a:spcPts val="0"/>
                        </a:spcBef>
                        <a:spcAft>
                          <a:spcPts val="0"/>
                        </a:spcAft>
                      </a:pPr>
                      <a:r>
                        <a:rPr lang="en-US" sz="2400" kern="1200" dirty="0">
                          <a:solidFill>
                            <a:schemeClr val="dk1"/>
                          </a:solidFill>
                          <a:latin typeface="Andalus" panose="02020603050405020304" pitchFamily="18" charset="-78"/>
                          <a:ea typeface="+mn-ea"/>
                          <a:cs typeface="Andalus" panose="02020603050405020304" pitchFamily="18" charset="-78"/>
                        </a:rPr>
                        <a:t>Leasing of Property </a:t>
                      </a:r>
                      <a:endParaRPr lang="en-US" sz="1600" dirty="0">
                        <a:solidFill>
                          <a:srgbClr val="000000"/>
                        </a:solidFill>
                        <a:latin typeface="Andalus" panose="02020603050405020304" pitchFamily="18" charset="-78"/>
                        <a:ea typeface="Calibri"/>
                        <a:cs typeface="Andalus" panose="02020603050405020304" pitchFamily="18" charset="-78"/>
                      </a:endParaRPr>
                    </a:p>
                  </a:txBody>
                  <a:tcPr marL="84384" marR="84384" marT="0" marB="0">
                    <a:solidFill>
                      <a:schemeClr val="accent2">
                        <a:lumMod val="40000"/>
                        <a:lumOff val="60000"/>
                      </a:schemeClr>
                    </a:solidFill>
                  </a:tcPr>
                </a:tc>
                <a:tc>
                  <a:txBody>
                    <a:bodyPr/>
                    <a:lstStyle/>
                    <a:p>
                      <a:r>
                        <a:rPr lang="en-US" sz="2400" kern="1200" dirty="0">
                          <a:solidFill>
                            <a:schemeClr val="dk1"/>
                          </a:solidFill>
                          <a:latin typeface="Andalus" panose="02020603050405020304" pitchFamily="18" charset="-78"/>
                          <a:ea typeface="+mn-ea"/>
                          <a:cs typeface="Andalus" panose="02020603050405020304" pitchFamily="18" charset="-78"/>
                        </a:rPr>
                        <a:t>Exceeding 10% of net</a:t>
                      </a:r>
                      <a:r>
                        <a:rPr lang="en-US" sz="2400" kern="1200" baseline="0" dirty="0">
                          <a:solidFill>
                            <a:schemeClr val="dk1"/>
                          </a:solidFill>
                          <a:latin typeface="Andalus" panose="02020603050405020304" pitchFamily="18" charset="-78"/>
                          <a:ea typeface="+mn-ea"/>
                          <a:cs typeface="Andalus" panose="02020603050405020304" pitchFamily="18" charset="-78"/>
                        </a:rPr>
                        <a:t> </a:t>
                      </a:r>
                      <a:r>
                        <a:rPr lang="en-US" sz="2400" kern="1200" dirty="0">
                          <a:solidFill>
                            <a:schemeClr val="dk1"/>
                          </a:solidFill>
                          <a:latin typeface="Andalus" panose="02020603050405020304" pitchFamily="18" charset="-78"/>
                          <a:ea typeface="+mn-ea"/>
                          <a:cs typeface="Andalus" panose="02020603050405020304" pitchFamily="18" charset="-78"/>
                        </a:rPr>
                        <a:t>worth or 10% of the Turnover or </a:t>
                      </a:r>
                      <a:r>
                        <a:rPr lang="en-US" sz="2400" b="0" kern="1200" baseline="0" dirty="0" smtClean="0">
                          <a:solidFill>
                            <a:schemeClr val="tx1"/>
                          </a:solidFill>
                          <a:latin typeface="Andalus" panose="02020603050405020304" pitchFamily="18" charset="-78"/>
                          <a:ea typeface="+mn-ea"/>
                          <a:cs typeface="Andalus" panose="02020603050405020304" pitchFamily="18" charset="-78"/>
                        </a:rPr>
                        <a:t>Rs. </a:t>
                      </a:r>
                      <a:r>
                        <a:rPr lang="en-US" sz="2400" b="0" kern="1200" baseline="0" dirty="0">
                          <a:solidFill>
                            <a:schemeClr val="tx1"/>
                          </a:solidFill>
                          <a:latin typeface="Andalus" panose="02020603050405020304" pitchFamily="18" charset="-78"/>
                          <a:ea typeface="+mn-ea"/>
                          <a:cs typeface="Andalus" panose="02020603050405020304" pitchFamily="18" charset="-78"/>
                        </a:rPr>
                        <a:t>100 crore whichever lower.</a:t>
                      </a:r>
                      <a:endParaRPr lang="en-US" sz="2400" dirty="0">
                        <a:latin typeface="Andalus" panose="02020603050405020304" pitchFamily="18" charset="-78"/>
                        <a:cs typeface="Andalus" panose="02020603050405020304" pitchFamily="18" charset="-78"/>
                      </a:endParaRPr>
                    </a:p>
                  </a:txBody>
                  <a:tcPr marL="112512" marR="112512">
                    <a:solidFill>
                      <a:schemeClr val="accent2">
                        <a:lumMod val="40000"/>
                        <a:lumOff val="60000"/>
                      </a:schemeClr>
                    </a:solidFill>
                  </a:tcPr>
                </a:tc>
                <a:extLst>
                  <a:ext uri="{0D108BD9-81ED-4DB2-BD59-A6C34878D82A}">
                    <a16:rowId xmlns="" xmlns:a16="http://schemas.microsoft.com/office/drawing/2014/main" val="10002"/>
                  </a:ext>
                </a:extLst>
              </a:tr>
              <a:tr h="781258">
                <a:tc>
                  <a:txBody>
                    <a:bodyPr/>
                    <a:lstStyle/>
                    <a:p>
                      <a:r>
                        <a:rPr lang="en-US" sz="2400" kern="1200" dirty="0">
                          <a:solidFill>
                            <a:schemeClr val="dk1"/>
                          </a:solidFill>
                          <a:latin typeface="Andalus" panose="02020603050405020304" pitchFamily="18" charset="-78"/>
                          <a:ea typeface="+mn-ea"/>
                          <a:cs typeface="Andalus" panose="02020603050405020304" pitchFamily="18" charset="-78"/>
                        </a:rPr>
                        <a:t>Availing or Rendering of services directly or through an agent</a:t>
                      </a:r>
                      <a:endParaRPr lang="en-US" sz="2400" dirty="0">
                        <a:latin typeface="Andalus" panose="02020603050405020304" pitchFamily="18" charset="-78"/>
                        <a:cs typeface="Andalus" panose="02020603050405020304" pitchFamily="18" charset="-78"/>
                      </a:endParaRPr>
                    </a:p>
                  </a:txBody>
                  <a:tcPr marL="112512" marR="112512">
                    <a:solidFill>
                      <a:schemeClr val="accent2">
                        <a:lumMod val="40000"/>
                        <a:lumOff val="60000"/>
                      </a:schemeClr>
                    </a:solidFill>
                  </a:tcPr>
                </a:tc>
                <a:tc>
                  <a:txBody>
                    <a:bodyPr/>
                    <a:lstStyle/>
                    <a:p>
                      <a:r>
                        <a:rPr lang="en-US" sz="2400" kern="1200" dirty="0">
                          <a:solidFill>
                            <a:schemeClr val="dk1"/>
                          </a:solidFill>
                          <a:latin typeface="Andalus" panose="02020603050405020304" pitchFamily="18" charset="-78"/>
                          <a:ea typeface="+mn-ea"/>
                          <a:cs typeface="Andalus" panose="02020603050405020304" pitchFamily="18" charset="-78"/>
                        </a:rPr>
                        <a:t>Exceeding 10% of</a:t>
                      </a:r>
                      <a:r>
                        <a:rPr lang="en-US" sz="2400" kern="1200" baseline="0" dirty="0">
                          <a:solidFill>
                            <a:schemeClr val="dk1"/>
                          </a:solidFill>
                          <a:latin typeface="Andalus" panose="02020603050405020304" pitchFamily="18" charset="-78"/>
                          <a:ea typeface="+mn-ea"/>
                          <a:cs typeface="Andalus" panose="02020603050405020304" pitchFamily="18" charset="-78"/>
                        </a:rPr>
                        <a:t> turnover</a:t>
                      </a:r>
                      <a:r>
                        <a:rPr lang="en-US" sz="2400" kern="1200" dirty="0">
                          <a:solidFill>
                            <a:schemeClr val="dk1"/>
                          </a:solidFill>
                          <a:latin typeface="Andalus" panose="02020603050405020304" pitchFamily="18" charset="-78"/>
                          <a:ea typeface="+mn-ea"/>
                          <a:cs typeface="Andalus" panose="02020603050405020304" pitchFamily="18" charset="-78"/>
                        </a:rPr>
                        <a:t> or </a:t>
                      </a:r>
                      <a:r>
                        <a:rPr lang="en-US" sz="2400" kern="1200" dirty="0" smtClean="0">
                          <a:solidFill>
                            <a:schemeClr val="dk1"/>
                          </a:solidFill>
                          <a:latin typeface="Andalus" panose="02020603050405020304" pitchFamily="18" charset="-78"/>
                          <a:ea typeface="+mn-ea"/>
                          <a:cs typeface="Andalus" panose="02020603050405020304" pitchFamily="18" charset="-78"/>
                        </a:rPr>
                        <a:t>Rs.</a:t>
                      </a:r>
                      <a:r>
                        <a:rPr lang="en-US" sz="2400" kern="1200" baseline="0" dirty="0" smtClean="0">
                          <a:solidFill>
                            <a:schemeClr val="dk1"/>
                          </a:solidFill>
                          <a:latin typeface="Andalus" panose="02020603050405020304" pitchFamily="18" charset="-78"/>
                          <a:ea typeface="+mn-ea"/>
                          <a:cs typeface="Andalus" panose="02020603050405020304" pitchFamily="18" charset="-78"/>
                        </a:rPr>
                        <a:t> </a:t>
                      </a:r>
                      <a:r>
                        <a:rPr lang="en-US" sz="2400" kern="1200" baseline="0" dirty="0">
                          <a:solidFill>
                            <a:schemeClr val="dk1"/>
                          </a:solidFill>
                          <a:latin typeface="Andalus" panose="02020603050405020304" pitchFamily="18" charset="-78"/>
                          <a:ea typeface="+mn-ea"/>
                          <a:cs typeface="Andalus" panose="02020603050405020304" pitchFamily="18" charset="-78"/>
                        </a:rPr>
                        <a:t>50 crore whichever lower.</a:t>
                      </a:r>
                      <a:endParaRPr lang="en-US" sz="2400" dirty="0">
                        <a:latin typeface="Andalus" panose="02020603050405020304" pitchFamily="18" charset="-78"/>
                        <a:cs typeface="Andalus" panose="02020603050405020304" pitchFamily="18" charset="-78"/>
                      </a:endParaRPr>
                    </a:p>
                  </a:txBody>
                  <a:tcPr marL="112512" marR="112512">
                    <a:solidFill>
                      <a:schemeClr val="accent2">
                        <a:lumMod val="40000"/>
                        <a:lumOff val="60000"/>
                      </a:schemeClr>
                    </a:solidFill>
                  </a:tcPr>
                </a:tc>
                <a:extLst>
                  <a:ext uri="{0D108BD9-81ED-4DB2-BD59-A6C34878D82A}">
                    <a16:rowId xmlns="" xmlns:a16="http://schemas.microsoft.com/office/drawing/2014/main" val="10003"/>
                  </a:ext>
                </a:extLst>
              </a:tr>
              <a:tr h="781258">
                <a:tc>
                  <a:txBody>
                    <a:bodyPr/>
                    <a:lstStyle/>
                    <a:p>
                      <a:r>
                        <a:rPr lang="en-US" sz="2400" kern="1200" dirty="0">
                          <a:solidFill>
                            <a:schemeClr val="dk1"/>
                          </a:solidFill>
                          <a:latin typeface="Andalus" panose="02020603050405020304" pitchFamily="18" charset="-78"/>
                          <a:ea typeface="+mn-ea"/>
                          <a:cs typeface="Andalus" panose="02020603050405020304" pitchFamily="18" charset="-78"/>
                        </a:rPr>
                        <a:t>Appointment to any office or place of profit</a:t>
                      </a:r>
                    </a:p>
                  </a:txBody>
                  <a:tcPr marL="112512" marR="112512">
                    <a:solidFill>
                      <a:schemeClr val="accent2">
                        <a:lumMod val="40000"/>
                        <a:lumOff val="60000"/>
                      </a:schemeClr>
                    </a:solidFill>
                  </a:tcPr>
                </a:tc>
                <a:tc>
                  <a:txBody>
                    <a:bodyPr/>
                    <a:lstStyle/>
                    <a:p>
                      <a:r>
                        <a:rPr lang="en-US" sz="2400" kern="1200" dirty="0">
                          <a:solidFill>
                            <a:schemeClr val="dk1"/>
                          </a:solidFill>
                          <a:latin typeface="Andalus" panose="02020603050405020304" pitchFamily="18" charset="-78"/>
                          <a:ea typeface="+mn-ea"/>
                          <a:cs typeface="Andalus" panose="02020603050405020304" pitchFamily="18" charset="-78"/>
                        </a:rPr>
                        <a:t>Monthly remuneration exceeding Rs. </a:t>
                      </a:r>
                      <a:r>
                        <a:rPr lang="en-US" sz="2400" kern="1200" dirty="0" smtClean="0">
                          <a:solidFill>
                            <a:schemeClr val="dk1"/>
                          </a:solidFill>
                          <a:latin typeface="Andalus" panose="02020603050405020304" pitchFamily="18" charset="-78"/>
                          <a:ea typeface="+mn-ea"/>
                          <a:cs typeface="Andalus" panose="02020603050405020304" pitchFamily="18" charset="-78"/>
                        </a:rPr>
                        <a:t>2,50,000</a:t>
                      </a:r>
                      <a:endParaRPr lang="en-US" sz="2400" kern="1200" dirty="0">
                        <a:solidFill>
                          <a:schemeClr val="dk1"/>
                        </a:solidFill>
                        <a:latin typeface="Andalus" panose="02020603050405020304" pitchFamily="18" charset="-78"/>
                        <a:ea typeface="+mn-ea"/>
                        <a:cs typeface="Andalus" panose="02020603050405020304" pitchFamily="18" charset="-78"/>
                      </a:endParaRPr>
                    </a:p>
                  </a:txBody>
                  <a:tcPr marL="112512" marR="112512">
                    <a:solidFill>
                      <a:schemeClr val="accent2">
                        <a:lumMod val="40000"/>
                        <a:lumOff val="60000"/>
                      </a:schemeClr>
                    </a:solidFill>
                  </a:tcPr>
                </a:tc>
                <a:extLst>
                  <a:ext uri="{0D108BD9-81ED-4DB2-BD59-A6C34878D82A}">
                    <a16:rowId xmlns="" xmlns:a16="http://schemas.microsoft.com/office/drawing/2014/main" val="10004"/>
                  </a:ext>
                </a:extLst>
              </a:tr>
              <a:tr h="586056">
                <a:tc>
                  <a:txBody>
                    <a:bodyPr/>
                    <a:lstStyle/>
                    <a:p>
                      <a:r>
                        <a:rPr lang="en-US" sz="2400" kern="1200" dirty="0">
                          <a:solidFill>
                            <a:schemeClr val="dk1"/>
                          </a:solidFill>
                          <a:latin typeface="Andalus" panose="02020603050405020304" pitchFamily="18" charset="-78"/>
                          <a:ea typeface="+mn-ea"/>
                          <a:cs typeface="Andalus" panose="02020603050405020304" pitchFamily="18" charset="-78"/>
                        </a:rPr>
                        <a:t>Remuneration for underwriting </a:t>
                      </a:r>
                    </a:p>
                  </a:txBody>
                  <a:tcPr marL="112512" marR="112512">
                    <a:solidFill>
                      <a:schemeClr val="accent2">
                        <a:lumMod val="40000"/>
                        <a:lumOff val="60000"/>
                      </a:schemeClr>
                    </a:solidFill>
                  </a:tcPr>
                </a:tc>
                <a:tc>
                  <a:txBody>
                    <a:bodyPr/>
                    <a:lstStyle/>
                    <a:p>
                      <a:r>
                        <a:rPr lang="en-US" sz="2400" kern="1200" dirty="0">
                          <a:solidFill>
                            <a:schemeClr val="dk1"/>
                          </a:solidFill>
                          <a:latin typeface="Andalus" panose="02020603050405020304" pitchFamily="18" charset="-78"/>
                          <a:ea typeface="+mn-ea"/>
                          <a:cs typeface="Andalus" panose="02020603050405020304" pitchFamily="18" charset="-78"/>
                        </a:rPr>
                        <a:t>Exceeding 1% of Net Worth</a:t>
                      </a:r>
                    </a:p>
                  </a:txBody>
                  <a:tcPr marL="112512" marR="112512">
                    <a:solidFill>
                      <a:schemeClr val="accent2">
                        <a:lumMod val="40000"/>
                        <a:lumOff val="60000"/>
                      </a:schemeClr>
                    </a:solidFill>
                  </a:tcPr>
                </a:tc>
                <a:extLst>
                  <a:ext uri="{0D108BD9-81ED-4DB2-BD59-A6C34878D82A}">
                    <a16:rowId xmlns="" xmlns:a16="http://schemas.microsoft.com/office/drawing/2014/main" val="10005"/>
                  </a:ext>
                </a:extLst>
              </a:tr>
            </a:tbl>
          </a:graphicData>
        </a:graphic>
      </p:graphicFrame>
      <p:sp>
        <p:nvSpPr>
          <p:cNvPr id="3" name="Slide Number Placeholder 2"/>
          <p:cNvSpPr>
            <a:spLocks noGrp="1"/>
          </p:cNvSpPr>
          <p:nvPr>
            <p:ph type="sldNum" sz="quarter" idx="12"/>
          </p:nvPr>
        </p:nvSpPr>
        <p:spPr/>
        <p:txBody>
          <a:bodyPr/>
          <a:lstStyle/>
          <a:p>
            <a:fld id="{34C99D79-8A4B-4031-B1E0-AF26F8EDF2BC}" type="slidenum">
              <a:rPr lang="en-US" smtClean="0"/>
              <a:pPr/>
              <a:t>19</a:t>
            </a:fld>
            <a:endParaRPr lang="en-US"/>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89012" y="2438400"/>
            <a:ext cx="9751060" cy="1295400"/>
          </a:xfrm>
        </p:spPr>
        <p:txBody>
          <a:bodyPr>
            <a:normAutofit/>
          </a:bodyPr>
          <a:lstStyle/>
          <a:p>
            <a:pPr algn="ctr"/>
            <a:r>
              <a:rPr lang="en-US" sz="4000" dirty="0" smtClean="0">
                <a:latin typeface="Andalus" panose="02020603050405020304" pitchFamily="18" charset="-78"/>
                <a:cs typeface="Andalus" panose="02020603050405020304" pitchFamily="18" charset="-78"/>
              </a:rPr>
              <a:t>RELATED PARTY </a:t>
            </a:r>
            <a:r>
              <a:rPr lang="en-US" sz="4000" dirty="0" smtClean="0">
                <a:latin typeface="Andalus" panose="02020603050405020304" pitchFamily="18" charset="-78"/>
                <a:cs typeface="Andalus" panose="02020603050405020304" pitchFamily="18" charset="-78"/>
              </a:rPr>
              <a:t>TRANSACTIONS </a:t>
            </a:r>
            <a:endParaRPr lang="en-US" sz="4000"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2</a:t>
            </a:fld>
            <a:endParaRPr lang="en-US"/>
          </a:p>
        </p:txBody>
      </p:sp>
    </p:spTree>
    <p:extLst>
      <p:ext uri="{BB962C8B-B14F-4D97-AF65-F5344CB8AC3E}">
        <p14:creationId xmlns:p14="http://schemas.microsoft.com/office/powerpoint/2010/main" val="3943403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2" y="367761"/>
            <a:ext cx="9751060" cy="699039"/>
          </a:xfrm>
        </p:spPr>
        <p:txBody>
          <a:bodyPr>
            <a:normAutofit/>
          </a:bodyPr>
          <a:lstStyle/>
          <a:p>
            <a:pPr algn="ctr"/>
            <a:r>
              <a:rPr lang="en-US" sz="3200" dirty="0">
                <a:latin typeface="Andalus" panose="02020603050405020304" pitchFamily="18" charset="-78"/>
                <a:cs typeface="Andalus" panose="02020603050405020304" pitchFamily="18" charset="-78"/>
              </a:rPr>
              <a:t>RELATED PARTY TRANSACTIONS S. </a:t>
            </a:r>
            <a:r>
              <a:rPr lang="en-US" sz="3200" dirty="0" smtClean="0">
                <a:latin typeface="Andalus" panose="02020603050405020304" pitchFamily="18" charset="-78"/>
                <a:cs typeface="Andalus" panose="02020603050405020304" pitchFamily="18" charset="-78"/>
              </a:rPr>
              <a:t>188</a:t>
            </a:r>
            <a:endParaRPr lang="en-US" sz="3200" dirty="0">
              <a:latin typeface="Andalus" panose="02020603050405020304" pitchFamily="18" charset="-78"/>
              <a:cs typeface="Andalus" panose="02020603050405020304" pitchFamily="18" charset="-78"/>
            </a:endParaRPr>
          </a:p>
        </p:txBody>
      </p:sp>
      <p:sp>
        <p:nvSpPr>
          <p:cNvPr id="3" name="Content Placeholder 2"/>
          <p:cNvSpPr>
            <a:spLocks noGrp="1"/>
          </p:cNvSpPr>
          <p:nvPr>
            <p:ph sz="quarter" idx="1"/>
          </p:nvPr>
        </p:nvSpPr>
        <p:spPr>
          <a:xfrm>
            <a:off x="1293037" y="990599"/>
            <a:ext cx="9751060" cy="5638801"/>
          </a:xfrm>
        </p:spPr>
        <p:txBody>
          <a:bodyPr>
            <a:normAutofit fontScale="25000" lnSpcReduction="20000"/>
          </a:bodyPr>
          <a:lstStyle/>
          <a:p>
            <a:pPr algn="just"/>
            <a:endParaRPr lang="en-US" sz="2400" dirty="0" smtClean="0">
              <a:latin typeface="Andalus" panose="02020603050405020304" pitchFamily="18" charset="-78"/>
              <a:cs typeface="Andalus" panose="02020603050405020304" pitchFamily="18" charset="-78"/>
            </a:endParaRPr>
          </a:p>
          <a:p>
            <a:pPr algn="just">
              <a:lnSpc>
                <a:spcPct val="120000"/>
              </a:lnSpc>
            </a:pPr>
            <a:r>
              <a:rPr lang="en-US" sz="9600" dirty="0" smtClean="0">
                <a:latin typeface="Andalus" panose="02020603050405020304" pitchFamily="18" charset="-78"/>
                <a:cs typeface="Andalus" panose="02020603050405020304" pitchFamily="18" charset="-78"/>
              </a:rPr>
              <a:t>Ordinary Resolution is sufficient to approve RPT. Earlier requirement of special resolution done away with by Companies (Amendment) Act, 2015 </a:t>
            </a:r>
            <a:r>
              <a:rPr lang="en-US" sz="9600" dirty="0" err="1" smtClean="0">
                <a:latin typeface="Andalus" panose="02020603050405020304" pitchFamily="18" charset="-78"/>
                <a:cs typeface="Andalus" panose="02020603050405020304" pitchFamily="18" charset="-78"/>
              </a:rPr>
              <a:t>w.e.f</a:t>
            </a:r>
            <a:r>
              <a:rPr lang="en-US" sz="9600" dirty="0" smtClean="0">
                <a:latin typeface="Andalus" panose="02020603050405020304" pitchFamily="18" charset="-78"/>
                <a:cs typeface="Andalus" panose="02020603050405020304" pitchFamily="18" charset="-78"/>
              </a:rPr>
              <a:t>. 29.5.2015. Further approval of shareholders is not required if the transactions are between holding company and its wholly owned subsidiary whose accounts are consolidated with that of the holding company</a:t>
            </a:r>
          </a:p>
          <a:p>
            <a:pPr algn="just">
              <a:lnSpc>
                <a:spcPct val="120000"/>
              </a:lnSpc>
            </a:pPr>
            <a:r>
              <a:rPr lang="en-US" sz="9600" dirty="0" smtClean="0">
                <a:latin typeface="Andalus" panose="02020603050405020304" pitchFamily="18" charset="-78"/>
                <a:cs typeface="Andalus" panose="02020603050405020304" pitchFamily="18" charset="-78"/>
              </a:rPr>
              <a:t>While </a:t>
            </a:r>
            <a:r>
              <a:rPr lang="en-US" sz="9600" dirty="0">
                <a:latin typeface="Andalus" panose="02020603050405020304" pitchFamily="18" charset="-78"/>
                <a:cs typeface="Andalus" panose="02020603050405020304" pitchFamily="18" charset="-78"/>
              </a:rPr>
              <a:t>passing of the Board Resolution for RPT, the interested Director </a:t>
            </a:r>
            <a:r>
              <a:rPr lang="en-US" sz="9600" dirty="0">
                <a:solidFill>
                  <a:schemeClr val="tx1">
                    <a:lumMod val="95000"/>
                    <a:lumOff val="5000"/>
                  </a:schemeClr>
                </a:solidFill>
                <a:latin typeface="Andalus" panose="02020603050405020304" pitchFamily="18" charset="-78"/>
                <a:cs typeface="Andalus" panose="02020603050405020304" pitchFamily="18" charset="-78"/>
              </a:rPr>
              <a:t>shall not be present at the meeting </a:t>
            </a:r>
            <a:r>
              <a:rPr lang="en-US" sz="9600" dirty="0" smtClean="0">
                <a:latin typeface="Andalus" panose="02020603050405020304" pitchFamily="18" charset="-78"/>
                <a:cs typeface="Andalus" panose="02020603050405020304" pitchFamily="18" charset="-78"/>
              </a:rPr>
              <a:t>. However </a:t>
            </a:r>
            <a:r>
              <a:rPr lang="en-US" sz="9600" dirty="0" err="1" smtClean="0">
                <a:latin typeface="Andalus" panose="02020603050405020304" pitchFamily="18" charset="-78"/>
                <a:cs typeface="Andalus" panose="02020603050405020304" pitchFamily="18" charset="-78"/>
              </a:rPr>
              <a:t>w.e.f</a:t>
            </a:r>
            <a:r>
              <a:rPr lang="en-US" sz="9600" dirty="0" smtClean="0">
                <a:latin typeface="Andalus" panose="02020603050405020304" pitchFamily="18" charset="-78"/>
                <a:cs typeface="Andalus" panose="02020603050405020304" pitchFamily="18" charset="-78"/>
              </a:rPr>
              <a:t>  05.06.2015, in respect of private companies, </a:t>
            </a:r>
            <a:r>
              <a:rPr lang="en-US" sz="9600" dirty="0">
                <a:latin typeface="Andalus" panose="02020603050405020304" pitchFamily="18" charset="-78"/>
                <a:cs typeface="Andalus" panose="02020603050405020304" pitchFamily="18" charset="-78"/>
              </a:rPr>
              <a:t>the </a:t>
            </a:r>
            <a:r>
              <a:rPr lang="en-US" sz="9600" dirty="0" smtClean="0">
                <a:latin typeface="Andalus" panose="02020603050405020304" pitchFamily="18" charset="-78"/>
                <a:cs typeface="Andalus" panose="02020603050405020304" pitchFamily="18" charset="-78"/>
              </a:rPr>
              <a:t>interested director may </a:t>
            </a:r>
            <a:r>
              <a:rPr lang="en-US" sz="9600" b="1" u="sng" dirty="0" smtClean="0">
                <a:solidFill>
                  <a:srgbClr val="FF0000"/>
                </a:solidFill>
                <a:latin typeface="Andalus" panose="02020603050405020304" pitchFamily="18" charset="-78"/>
                <a:cs typeface="Andalus" panose="02020603050405020304" pitchFamily="18" charset="-78"/>
              </a:rPr>
              <a:t>participate</a:t>
            </a:r>
            <a:r>
              <a:rPr lang="en-US" sz="9600" dirty="0" smtClean="0">
                <a:latin typeface="Andalus" panose="02020603050405020304" pitchFamily="18" charset="-78"/>
                <a:cs typeface="Andalus" panose="02020603050405020304" pitchFamily="18" charset="-78"/>
              </a:rPr>
              <a:t> after disclosure of his interest. </a:t>
            </a:r>
            <a:r>
              <a:rPr lang="en-US" sz="9600" dirty="0">
                <a:solidFill>
                  <a:srgbClr val="FF0000"/>
                </a:solidFill>
              </a:rPr>
              <a:t>*</a:t>
            </a:r>
            <a:endParaRPr lang="en-US" sz="9600" dirty="0">
              <a:latin typeface="Andalus" panose="02020603050405020304" pitchFamily="18" charset="-78"/>
              <a:cs typeface="Andalus" panose="02020603050405020304" pitchFamily="18" charset="-78"/>
            </a:endParaRPr>
          </a:p>
          <a:p>
            <a:pPr algn="just">
              <a:lnSpc>
                <a:spcPct val="120000"/>
              </a:lnSpc>
            </a:pPr>
            <a:r>
              <a:rPr lang="en-US" sz="9600" dirty="0">
                <a:latin typeface="Andalus" panose="02020603050405020304" pitchFamily="18" charset="-78"/>
                <a:cs typeface="Andalus" panose="02020603050405020304" pitchFamily="18" charset="-78"/>
              </a:rPr>
              <a:t>While passing of the resolution,</a:t>
            </a:r>
            <a:r>
              <a:rPr lang="en-US" sz="9600" dirty="0">
                <a:solidFill>
                  <a:srgbClr val="C00000"/>
                </a:solidFill>
                <a:latin typeface="Andalus" panose="02020603050405020304" pitchFamily="18" charset="-78"/>
                <a:cs typeface="Andalus" panose="02020603050405020304" pitchFamily="18" charset="-78"/>
              </a:rPr>
              <a:t> </a:t>
            </a:r>
            <a:r>
              <a:rPr lang="en-US" sz="9600" dirty="0">
                <a:solidFill>
                  <a:schemeClr val="tx1">
                    <a:lumMod val="95000"/>
                    <a:lumOff val="5000"/>
                  </a:schemeClr>
                </a:solidFill>
                <a:latin typeface="Andalus" panose="02020603050405020304" pitchFamily="18" charset="-78"/>
                <a:cs typeface="Andalus" panose="02020603050405020304" pitchFamily="18" charset="-78"/>
              </a:rPr>
              <a:t>SUCH related member shall not vote</a:t>
            </a:r>
            <a:r>
              <a:rPr lang="en-US" sz="9600" dirty="0" smtClean="0">
                <a:solidFill>
                  <a:schemeClr val="tx1">
                    <a:lumMod val="95000"/>
                    <a:lumOff val="5000"/>
                  </a:schemeClr>
                </a:solidFill>
                <a:latin typeface="Andalus" panose="02020603050405020304" pitchFamily="18" charset="-78"/>
                <a:cs typeface="Andalus" panose="02020603050405020304" pitchFamily="18" charset="-78"/>
              </a:rPr>
              <a:t>. </a:t>
            </a:r>
            <a:r>
              <a:rPr lang="en-US" sz="9600" dirty="0">
                <a:latin typeface="Andalus" panose="02020603050405020304" pitchFamily="18" charset="-78"/>
                <a:cs typeface="Andalus" panose="02020603050405020304" pitchFamily="18" charset="-78"/>
              </a:rPr>
              <a:t>However </a:t>
            </a:r>
            <a:r>
              <a:rPr lang="en-US" sz="9600" dirty="0" err="1">
                <a:latin typeface="Andalus" panose="02020603050405020304" pitchFamily="18" charset="-78"/>
                <a:cs typeface="Andalus" panose="02020603050405020304" pitchFamily="18" charset="-78"/>
              </a:rPr>
              <a:t>w.e.f</a:t>
            </a:r>
            <a:r>
              <a:rPr lang="en-US" sz="9600" dirty="0">
                <a:latin typeface="Andalus" panose="02020603050405020304" pitchFamily="18" charset="-78"/>
                <a:cs typeface="Andalus" panose="02020603050405020304" pitchFamily="18" charset="-78"/>
              </a:rPr>
              <a:t>  </a:t>
            </a:r>
            <a:r>
              <a:rPr lang="en-US" sz="9600" dirty="0" smtClean="0">
                <a:latin typeface="Andalus" panose="02020603050405020304" pitchFamily="18" charset="-78"/>
                <a:cs typeface="Andalus" panose="02020603050405020304" pitchFamily="18" charset="-78"/>
              </a:rPr>
              <a:t>05.06.2015, </a:t>
            </a:r>
            <a:r>
              <a:rPr lang="en-US" sz="9600" dirty="0">
                <a:latin typeface="Andalus" panose="02020603050405020304" pitchFamily="18" charset="-78"/>
                <a:cs typeface="Andalus" panose="02020603050405020304" pitchFamily="18" charset="-78"/>
              </a:rPr>
              <a:t>in </a:t>
            </a:r>
            <a:r>
              <a:rPr lang="en-US" sz="9600" dirty="0" smtClean="0">
                <a:latin typeface="Andalus" panose="02020603050405020304" pitchFamily="18" charset="-78"/>
                <a:cs typeface="Andalus" panose="02020603050405020304" pitchFamily="18" charset="-78"/>
              </a:rPr>
              <a:t>respect of private companies the member can vote if not directly related.</a:t>
            </a:r>
            <a:r>
              <a:rPr lang="en-US" sz="9600" dirty="0">
                <a:solidFill>
                  <a:srgbClr val="FF0000"/>
                </a:solidFill>
              </a:rPr>
              <a:t> </a:t>
            </a:r>
            <a:endParaRPr lang="en-US" sz="9600" dirty="0">
              <a:solidFill>
                <a:srgbClr val="C00000"/>
              </a:solidFill>
              <a:latin typeface="Andalus" panose="02020603050405020304" pitchFamily="18" charset="-78"/>
              <a:cs typeface="Andalus" panose="02020603050405020304" pitchFamily="18" charset="-78"/>
            </a:endParaRPr>
          </a:p>
          <a:p>
            <a:pPr>
              <a:buNone/>
            </a:pPr>
            <a:endParaRPr lang="en-US" dirty="0"/>
          </a:p>
        </p:txBody>
      </p:sp>
      <p:sp>
        <p:nvSpPr>
          <p:cNvPr id="7" name="Slide Number Placeholder 6"/>
          <p:cNvSpPr>
            <a:spLocks noGrp="1"/>
          </p:cNvSpPr>
          <p:nvPr>
            <p:ph type="sldNum" sz="quarter" idx="12"/>
          </p:nvPr>
        </p:nvSpPr>
        <p:spPr/>
        <p:txBody>
          <a:bodyPr/>
          <a:lstStyle/>
          <a:p>
            <a:fld id="{34C99D79-8A4B-4031-B1E0-AF26F8EDF2BC}" type="slidenum">
              <a:rPr lang="en-US" smtClean="0"/>
              <a:pPr/>
              <a:t>20</a:t>
            </a:fld>
            <a:endParaRPr lang="en-US"/>
          </a:p>
        </p:txBody>
      </p:sp>
    </p:spTree>
  </p:cSld>
  <p:clrMapOvr>
    <a:masterClrMapping/>
  </p:clrMapOvr>
  <p:transition spd="med">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65212" y="-123825"/>
            <a:ext cx="9751060" cy="1295400"/>
          </a:xfrm>
        </p:spPr>
        <p:txBody>
          <a:bodyPr>
            <a:normAutofit/>
          </a:bodyPr>
          <a:lstStyle/>
          <a:p>
            <a:pPr algn="ctr"/>
            <a:r>
              <a:rPr lang="en-US" sz="3200" dirty="0">
                <a:latin typeface="Andalus" panose="02020603050405020304" pitchFamily="18" charset="-78"/>
                <a:cs typeface="Andalus" panose="02020603050405020304" pitchFamily="18" charset="-78"/>
              </a:rPr>
              <a:t>RELATED PARTY TRANSACTIONS S. 188 </a:t>
            </a:r>
          </a:p>
        </p:txBody>
      </p:sp>
      <p:sp>
        <p:nvSpPr>
          <p:cNvPr id="3" name="Content Placeholder 2"/>
          <p:cNvSpPr>
            <a:spLocks noGrp="1"/>
          </p:cNvSpPr>
          <p:nvPr>
            <p:ph sz="quarter" idx="1"/>
          </p:nvPr>
        </p:nvSpPr>
        <p:spPr>
          <a:xfrm>
            <a:off x="455612" y="1171575"/>
            <a:ext cx="11428492" cy="5000625"/>
          </a:xfrm>
        </p:spPr>
        <p:txBody>
          <a:bodyPr>
            <a:normAutofit/>
          </a:bodyPr>
          <a:lstStyle/>
          <a:p>
            <a:pPr algn="just">
              <a:lnSpc>
                <a:spcPct val="120000"/>
              </a:lnSpc>
            </a:pPr>
            <a:r>
              <a:rPr lang="en-US" sz="2600" dirty="0">
                <a:latin typeface="Andalus" panose="02020603050405020304" pitchFamily="18" charset="-78"/>
                <a:cs typeface="Andalus" panose="02020603050405020304" pitchFamily="18" charset="-78"/>
              </a:rPr>
              <a:t>Details of the </a:t>
            </a:r>
            <a:r>
              <a:rPr lang="en-US" sz="2600" dirty="0">
                <a:solidFill>
                  <a:schemeClr val="tx1">
                    <a:lumMod val="95000"/>
                    <a:lumOff val="5000"/>
                  </a:schemeClr>
                </a:solidFill>
                <a:latin typeface="Andalus" panose="02020603050405020304" pitchFamily="18" charset="-78"/>
                <a:cs typeface="Andalus" panose="02020603050405020304" pitchFamily="18" charset="-78"/>
              </a:rPr>
              <a:t>RPT shall be referred in the Board’s Report and justification for such RPT to be given.  </a:t>
            </a:r>
          </a:p>
          <a:p>
            <a:pPr marL="0" indent="0" algn="just">
              <a:buNone/>
            </a:pPr>
            <a:r>
              <a:rPr lang="en-US" sz="2600" dirty="0">
                <a:solidFill>
                  <a:schemeClr val="tx1">
                    <a:lumMod val="95000"/>
                    <a:lumOff val="5000"/>
                  </a:schemeClr>
                </a:solidFill>
              </a:rPr>
              <a:t>*</a:t>
            </a:r>
            <a:r>
              <a:rPr lang="en-US" sz="2600" dirty="0">
                <a:solidFill>
                  <a:srgbClr val="FF0000"/>
                </a:solidFill>
              </a:rPr>
              <a:t> </a:t>
            </a:r>
            <a:r>
              <a:rPr lang="en-US" sz="2600" dirty="0">
                <a:latin typeface="Andalus" panose="02020603050405020304" pitchFamily="18" charset="-78"/>
                <a:cs typeface="Andalus" panose="02020603050405020304" pitchFamily="18" charset="-78"/>
              </a:rPr>
              <a:t>Notification No. GSR 464 (E) dated </a:t>
            </a:r>
            <a:r>
              <a:rPr lang="en-US" sz="2600" dirty="0" smtClean="0">
                <a:latin typeface="Andalus" panose="02020603050405020304" pitchFamily="18" charset="-78"/>
                <a:cs typeface="Andalus" panose="02020603050405020304" pitchFamily="18" charset="-78"/>
              </a:rPr>
              <a:t>5-6-2015</a:t>
            </a:r>
            <a:endParaRPr lang="en-IN" sz="2600" dirty="0" smtClean="0">
              <a:latin typeface="Andalus" panose="02020603050405020304" pitchFamily="18" charset="-78"/>
              <a:cs typeface="Andalus" panose="02020603050405020304" pitchFamily="18" charset="-78"/>
            </a:endParaRPr>
          </a:p>
          <a:p>
            <a:pPr algn="just"/>
            <a:r>
              <a:rPr lang="en-IN" sz="2600" dirty="0" smtClean="0">
                <a:latin typeface="Andalus" panose="02020603050405020304" pitchFamily="18" charset="-78"/>
                <a:cs typeface="Andalus" panose="02020603050405020304" pitchFamily="18" charset="-78"/>
              </a:rPr>
              <a:t>Section </a:t>
            </a:r>
            <a:r>
              <a:rPr lang="en-IN" sz="2600" dirty="0">
                <a:latin typeface="Andalus" panose="02020603050405020304" pitchFamily="18" charset="-78"/>
                <a:cs typeface="Andalus" panose="02020603050405020304" pitchFamily="18" charset="-78"/>
              </a:rPr>
              <a:t>188(3</a:t>
            </a:r>
            <a:r>
              <a:rPr lang="en-IN" sz="2600" dirty="0" smtClean="0">
                <a:latin typeface="Andalus" panose="02020603050405020304" pitchFamily="18" charset="-78"/>
                <a:cs typeface="Andalus" panose="02020603050405020304" pitchFamily="18" charset="-78"/>
              </a:rPr>
              <a:t>): Contract or arrangement entered into by director or employee shall be </a:t>
            </a:r>
            <a:r>
              <a:rPr lang="en-IN" sz="2600" dirty="0" smtClean="0">
                <a:solidFill>
                  <a:srgbClr val="FF0000"/>
                </a:solidFill>
                <a:latin typeface="Andalus" panose="02020603050405020304" pitchFamily="18" charset="-78"/>
                <a:cs typeface="Andalus" panose="02020603050405020304" pitchFamily="18" charset="-78"/>
              </a:rPr>
              <a:t>voidable</a:t>
            </a:r>
            <a:r>
              <a:rPr lang="en-IN" sz="2600" dirty="0" smtClean="0">
                <a:latin typeface="Andalus" panose="02020603050405020304" pitchFamily="18" charset="-78"/>
                <a:cs typeface="Andalus" panose="02020603050405020304" pitchFamily="18" charset="-78"/>
              </a:rPr>
              <a:t> at the option of the Board if: </a:t>
            </a:r>
          </a:p>
          <a:p>
            <a:pPr algn="just"/>
            <a:r>
              <a:rPr lang="en-IN" sz="2600" dirty="0" smtClean="0">
                <a:latin typeface="Andalus" panose="02020603050405020304" pitchFamily="18" charset="-78"/>
                <a:cs typeface="Andalus" panose="02020603050405020304" pitchFamily="18" charset="-78"/>
              </a:rPr>
              <a:t>Consent of Board or members(if required) has not been obtained  and</a:t>
            </a:r>
          </a:p>
          <a:p>
            <a:pPr algn="just"/>
            <a:r>
              <a:rPr lang="en-IN" sz="2600" dirty="0" smtClean="0">
                <a:latin typeface="Andalus" panose="02020603050405020304" pitchFamily="18" charset="-78"/>
                <a:cs typeface="Andalus" panose="02020603050405020304" pitchFamily="18" charset="-78"/>
              </a:rPr>
              <a:t>It is not ratified within </a:t>
            </a:r>
            <a:r>
              <a:rPr lang="en-IN" sz="2600" dirty="0" smtClean="0">
                <a:solidFill>
                  <a:srgbClr val="FF0000"/>
                </a:solidFill>
                <a:latin typeface="Andalus" panose="02020603050405020304" pitchFamily="18" charset="-78"/>
                <a:cs typeface="Andalus" panose="02020603050405020304" pitchFamily="18" charset="-78"/>
              </a:rPr>
              <a:t>3 months </a:t>
            </a:r>
            <a:r>
              <a:rPr lang="en-IN" sz="2600" dirty="0" smtClean="0">
                <a:latin typeface="Andalus" panose="02020603050405020304" pitchFamily="18" charset="-78"/>
                <a:cs typeface="Andalus" panose="02020603050405020304" pitchFamily="18" charset="-78"/>
              </a:rPr>
              <a:t>of entering into contract or arrangement .</a:t>
            </a:r>
          </a:p>
          <a:p>
            <a:pPr algn="just"/>
            <a:r>
              <a:rPr lang="en-IN" sz="2600" dirty="0" smtClean="0">
                <a:latin typeface="Andalus" panose="02020603050405020304" pitchFamily="18" charset="-78"/>
                <a:cs typeface="Andalus" panose="02020603050405020304" pitchFamily="18" charset="-78"/>
              </a:rPr>
              <a:t>If the contract is with a related party to a director, or authorised by a director, then he shall indemnify the Company for the loss. </a:t>
            </a:r>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21</a:t>
            </a:fld>
            <a:endParaRPr lang="en-US"/>
          </a:p>
        </p:txBody>
      </p:sp>
    </p:spTree>
  </p:cSld>
  <p:clrMapOvr>
    <a:masterClrMapping/>
  </p:clrMapOvr>
  <p:transition spd="med">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94448" y="609600"/>
            <a:ext cx="9599930" cy="1752600"/>
          </a:xfrm>
        </p:spPr>
        <p:txBody>
          <a:bodyPr>
            <a:normAutofit fontScale="90000"/>
          </a:bodyPr>
          <a:lstStyle/>
          <a:p>
            <a:pPr algn="ctr"/>
            <a:r>
              <a:rPr lang="en-US" dirty="0">
                <a:latin typeface="Andalus" panose="02020603050405020304" pitchFamily="18" charset="-78"/>
                <a:cs typeface="Andalus" panose="02020603050405020304" pitchFamily="18" charset="-78"/>
              </a:rPr>
              <a:t>ANSWER THE FOLLOWING QUESTIONS TO ASCERTAIN THE APPLICABILITY OF SECTION 188</a:t>
            </a:r>
            <a:r>
              <a:rPr lang="en-US" dirty="0"/>
              <a:t/>
            </a:r>
            <a:br>
              <a:rPr lang="en-US" dirty="0"/>
            </a:br>
            <a:endParaRPr lang="en-US" dirty="0"/>
          </a:p>
        </p:txBody>
      </p:sp>
      <p:sp>
        <p:nvSpPr>
          <p:cNvPr id="3" name="Content Placeholder 2"/>
          <p:cNvSpPr>
            <a:spLocks noGrp="1"/>
          </p:cNvSpPr>
          <p:nvPr>
            <p:ph idx="1"/>
          </p:nvPr>
        </p:nvSpPr>
        <p:spPr>
          <a:xfrm>
            <a:off x="1294448" y="2076774"/>
            <a:ext cx="9751060" cy="4572000"/>
          </a:xfrm>
        </p:spPr>
        <p:txBody>
          <a:bodyPr/>
          <a:lstStyle/>
          <a:p>
            <a:pPr marL="0" indent="0" algn="ctr">
              <a:buNone/>
            </a:pPr>
            <a:endParaRPr lang="en-US" dirty="0">
              <a:latin typeface="Andalus" panose="02020603050405020304" pitchFamily="18" charset="-78"/>
              <a:cs typeface="Andalus" panose="02020603050405020304" pitchFamily="18" charset="-78"/>
            </a:endParaRPr>
          </a:p>
          <a:p>
            <a:r>
              <a:rPr lang="en-US" sz="2400" dirty="0">
                <a:latin typeface="Andalus" panose="02020603050405020304" pitchFamily="18" charset="-78"/>
                <a:cs typeface="Andalus" panose="02020603050405020304" pitchFamily="18" charset="-78"/>
              </a:rPr>
              <a:t>Whether the transaction falls under any of the 7 items in </a:t>
            </a:r>
            <a:r>
              <a:rPr lang="en-US" sz="2400" dirty="0" smtClean="0">
                <a:latin typeface="Andalus" panose="02020603050405020304" pitchFamily="18" charset="-78"/>
                <a:cs typeface="Andalus" panose="02020603050405020304" pitchFamily="18" charset="-78"/>
              </a:rPr>
              <a:t>Section </a:t>
            </a:r>
            <a:r>
              <a:rPr lang="en-US" sz="2400" dirty="0">
                <a:latin typeface="Andalus" panose="02020603050405020304" pitchFamily="18" charset="-78"/>
                <a:cs typeface="Andalus" panose="02020603050405020304" pitchFamily="18" charset="-78"/>
              </a:rPr>
              <a:t>188?</a:t>
            </a:r>
          </a:p>
          <a:p>
            <a:endParaRPr lang="en-US" sz="2400" dirty="0">
              <a:latin typeface="Andalus" panose="02020603050405020304" pitchFamily="18" charset="-78"/>
              <a:cs typeface="Andalus" panose="02020603050405020304" pitchFamily="18" charset="-78"/>
            </a:endParaRPr>
          </a:p>
          <a:p>
            <a:r>
              <a:rPr lang="en-US" sz="2400" dirty="0">
                <a:latin typeface="Andalus" panose="02020603050405020304" pitchFamily="18" charset="-78"/>
                <a:cs typeface="Andalus" panose="02020603050405020304" pitchFamily="18" charset="-78"/>
              </a:rPr>
              <a:t>Whether you are a related party?</a:t>
            </a:r>
          </a:p>
        </p:txBody>
      </p:sp>
      <p:sp>
        <p:nvSpPr>
          <p:cNvPr id="4" name="Slide Number Placeholder 3"/>
          <p:cNvSpPr>
            <a:spLocks noGrp="1"/>
          </p:cNvSpPr>
          <p:nvPr>
            <p:ph type="sldNum" sz="quarter" idx="12"/>
          </p:nvPr>
        </p:nvSpPr>
        <p:spPr/>
        <p:txBody>
          <a:bodyPr/>
          <a:lstStyle/>
          <a:p>
            <a:fld id="{34C99D79-8A4B-4031-B1E0-AF26F8EDF2BC}" type="slidenum">
              <a:rPr lang="en-US" smtClean="0"/>
              <a:pPr/>
              <a:t>22</a:t>
            </a:fld>
            <a:endParaRPr lang="en-US"/>
          </a:p>
        </p:txBody>
      </p:sp>
    </p:spTree>
    <p:extLst>
      <p:ext uri="{BB962C8B-B14F-4D97-AF65-F5344CB8AC3E}">
        <p14:creationId xmlns:p14="http://schemas.microsoft.com/office/powerpoint/2010/main" val="236640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latin typeface="Andalus" panose="02020603050405020304" pitchFamily="18" charset="-78"/>
                <a:cs typeface="Andalus" panose="02020603050405020304" pitchFamily="18" charset="-78"/>
              </a:rPr>
              <a:t>RELATED PARTY TRANSACTIONS S. 188</a:t>
            </a:r>
          </a:p>
        </p:txBody>
      </p:sp>
      <p:sp>
        <p:nvSpPr>
          <p:cNvPr id="3" name="Content Placeholder 2"/>
          <p:cNvSpPr>
            <a:spLocks noGrp="1"/>
          </p:cNvSpPr>
          <p:nvPr>
            <p:ph sz="quarter" idx="1"/>
          </p:nvPr>
        </p:nvSpPr>
        <p:spPr/>
        <p:txBody>
          <a:bodyPr>
            <a:normAutofit/>
          </a:bodyPr>
          <a:lstStyle/>
          <a:p>
            <a:pPr algn="just"/>
            <a:r>
              <a:rPr lang="en-US" sz="2400" b="1" dirty="0">
                <a:latin typeface="Andalus" panose="02020603050405020304" pitchFamily="18" charset="-78"/>
                <a:cs typeface="Andalus" panose="02020603050405020304" pitchFamily="18" charset="-78"/>
              </a:rPr>
              <a:t>Exemptions: The following transactions are outside the purview of section </a:t>
            </a:r>
            <a:r>
              <a:rPr lang="en-US" sz="2400" b="1" dirty="0" smtClean="0">
                <a:latin typeface="Andalus" panose="02020603050405020304" pitchFamily="18" charset="-78"/>
                <a:cs typeface="Andalus" panose="02020603050405020304" pitchFamily="18" charset="-78"/>
              </a:rPr>
              <a:t>188.</a:t>
            </a:r>
          </a:p>
          <a:p>
            <a:pPr marL="0" indent="0" algn="just">
              <a:buNone/>
            </a:pPr>
            <a:endParaRPr lang="en-US" sz="2400" b="1" dirty="0">
              <a:latin typeface="Andalus" panose="02020603050405020304" pitchFamily="18" charset="-78"/>
              <a:cs typeface="Andalus" panose="02020603050405020304" pitchFamily="18" charset="-78"/>
            </a:endParaRPr>
          </a:p>
          <a:p>
            <a:pPr lvl="1" algn="just"/>
            <a:r>
              <a:rPr lang="en-US" dirty="0">
                <a:latin typeface="Andalus" panose="02020603050405020304" pitchFamily="18" charset="-78"/>
                <a:cs typeface="Andalus" panose="02020603050405020304" pitchFamily="18" charset="-78"/>
              </a:rPr>
              <a:t>Transactions entered into by the </a:t>
            </a:r>
            <a:r>
              <a:rPr lang="en-US" dirty="0" smtClean="0">
                <a:latin typeface="Andalus" panose="02020603050405020304" pitchFamily="18" charset="-78"/>
                <a:cs typeface="Andalus" panose="02020603050405020304" pitchFamily="18" charset="-78"/>
              </a:rPr>
              <a:t>company </a:t>
            </a:r>
            <a:r>
              <a:rPr lang="en-US" dirty="0">
                <a:latin typeface="Andalus" panose="02020603050405020304" pitchFamily="18" charset="-78"/>
                <a:cs typeface="Andalus" panose="02020603050405020304" pitchFamily="18" charset="-78"/>
              </a:rPr>
              <a:t>in its ordinary course of business and </a:t>
            </a:r>
          </a:p>
          <a:p>
            <a:pPr lvl="1" algn="just"/>
            <a:r>
              <a:rPr lang="en-US" dirty="0">
                <a:latin typeface="Andalus" panose="02020603050405020304" pitchFamily="18" charset="-78"/>
                <a:cs typeface="Andalus" panose="02020603050405020304" pitchFamily="18" charset="-78"/>
              </a:rPr>
              <a:t>Transactions at arm’s </a:t>
            </a:r>
            <a:r>
              <a:rPr lang="en-US" dirty="0" smtClean="0">
                <a:latin typeface="Andalus" panose="02020603050405020304" pitchFamily="18" charset="-78"/>
                <a:cs typeface="Andalus" panose="02020603050405020304" pitchFamily="18" charset="-78"/>
              </a:rPr>
              <a:t>length.</a:t>
            </a:r>
          </a:p>
          <a:p>
            <a:pPr lvl="1" algn="just"/>
            <a:r>
              <a:rPr lang="en-US" dirty="0" smtClean="0">
                <a:solidFill>
                  <a:schemeClr val="tx1">
                    <a:lumMod val="95000"/>
                    <a:lumOff val="5000"/>
                  </a:schemeClr>
                </a:solidFill>
                <a:latin typeface="Andalus" panose="02020603050405020304" pitchFamily="18" charset="-78"/>
                <a:cs typeface="Andalus" panose="02020603050405020304" pitchFamily="18" charset="-78"/>
              </a:rPr>
              <a:t>Corporate restructuring transactions (exclusion through MCA clarification). </a:t>
            </a:r>
            <a:endParaRPr lang="en-US" dirty="0">
              <a:solidFill>
                <a:schemeClr val="tx1">
                  <a:lumMod val="95000"/>
                  <a:lumOff val="5000"/>
                </a:schemeClr>
              </a:solidFill>
              <a:latin typeface="Andalus" panose="02020603050405020304" pitchFamily="18" charset="-78"/>
              <a:cs typeface="Andalus" panose="02020603050405020304" pitchFamily="18" charset="-78"/>
            </a:endParaRPr>
          </a:p>
          <a:p>
            <a:pPr lvl="1"/>
            <a:endParaRPr lang="en-US" dirty="0"/>
          </a:p>
          <a:p>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23</a:t>
            </a:fld>
            <a:endParaRPr lang="en-US"/>
          </a:p>
        </p:txBody>
      </p:sp>
    </p:spTree>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dirty="0">
                <a:latin typeface="Andalus" panose="02020603050405020304" pitchFamily="18" charset="-78"/>
                <a:cs typeface="Andalus" panose="02020603050405020304" pitchFamily="18" charset="-78"/>
              </a:rPr>
              <a:t>What is </a:t>
            </a:r>
            <a:r>
              <a:rPr lang="en-US" sz="3600" dirty="0" smtClean="0">
                <a:latin typeface="Andalus" panose="02020603050405020304" pitchFamily="18" charset="-78"/>
                <a:cs typeface="Andalus" panose="02020603050405020304" pitchFamily="18" charset="-78"/>
              </a:rPr>
              <a:t>in the “ordinary </a:t>
            </a:r>
            <a:r>
              <a:rPr lang="en-US" sz="3600" dirty="0">
                <a:latin typeface="Andalus" panose="02020603050405020304" pitchFamily="18" charset="-78"/>
                <a:cs typeface="Andalus" panose="02020603050405020304" pitchFamily="18" charset="-78"/>
              </a:rPr>
              <a:t>course of business</a:t>
            </a:r>
            <a:r>
              <a:rPr lang="en-US" sz="3600" dirty="0" smtClean="0">
                <a:latin typeface="Andalus" panose="02020603050405020304" pitchFamily="18" charset="-78"/>
                <a:cs typeface="Andalus" panose="02020603050405020304" pitchFamily="18" charset="-78"/>
              </a:rPr>
              <a:t>?” </a:t>
            </a:r>
            <a:endParaRPr lang="en-US" sz="3600" dirty="0"/>
          </a:p>
        </p:txBody>
      </p:sp>
      <p:sp>
        <p:nvSpPr>
          <p:cNvPr id="3" name="Content Placeholder 2"/>
          <p:cNvSpPr>
            <a:spLocks noGrp="1"/>
          </p:cNvSpPr>
          <p:nvPr>
            <p:ph idx="1"/>
          </p:nvPr>
        </p:nvSpPr>
        <p:spPr>
          <a:xfrm>
            <a:off x="379412" y="1447800"/>
            <a:ext cx="11504692" cy="4800600"/>
          </a:xfrm>
        </p:spPr>
        <p:txBody>
          <a:bodyPr/>
          <a:lstStyle/>
          <a:p>
            <a:r>
              <a:rPr lang="en-US" sz="2400" dirty="0">
                <a:latin typeface="Andalus" panose="02020603050405020304" pitchFamily="18" charset="-78"/>
                <a:ea typeface="+mj-ea"/>
                <a:cs typeface="Andalus" panose="02020603050405020304" pitchFamily="18" charset="-78"/>
              </a:rPr>
              <a:t>No precise definition of ordinary course of </a:t>
            </a:r>
            <a:r>
              <a:rPr lang="en-US" sz="2400" dirty="0" smtClean="0">
                <a:latin typeface="Andalus" panose="02020603050405020304" pitchFamily="18" charset="-78"/>
                <a:ea typeface="+mj-ea"/>
                <a:cs typeface="Andalus" panose="02020603050405020304" pitchFamily="18" charset="-78"/>
              </a:rPr>
              <a:t>business.</a:t>
            </a:r>
          </a:p>
          <a:p>
            <a:pPr algn="just"/>
            <a:r>
              <a:rPr lang="en-US" sz="2400" dirty="0" smtClean="0">
                <a:latin typeface="Andalus" panose="02020603050405020304" pitchFamily="18" charset="-78"/>
                <a:ea typeface="+mj-ea"/>
                <a:cs typeface="Andalus" panose="02020603050405020304" pitchFamily="18" charset="-78"/>
              </a:rPr>
              <a:t>Sales are considered to be in ordinary course of trade when the sales are not affected by any relationship between the buyer and the sellers and are based on commercial considerations and are at Arm’s length.</a:t>
            </a:r>
          </a:p>
          <a:p>
            <a:pPr algn="just"/>
            <a:r>
              <a:rPr lang="en-US" sz="2400" dirty="0" smtClean="0">
                <a:latin typeface="Andalus" panose="02020603050405020304" pitchFamily="18" charset="-78"/>
                <a:ea typeface="+mj-ea"/>
                <a:cs typeface="Andalus" panose="02020603050405020304" pitchFamily="18" charset="-78"/>
              </a:rPr>
              <a:t>A transaction entered into by the company which is not in an extra ordinary course or in an unusual or abnormal nature, but in the regular routine of the business, then it can be said that the transaction is entered by company is in the “ordinary course of business.” </a:t>
            </a:r>
            <a:endParaRPr lang="en-US" sz="2400" dirty="0">
              <a:latin typeface="Andalus" panose="02020603050405020304" pitchFamily="18" charset="-78"/>
              <a:ea typeface="+mj-ea"/>
              <a:cs typeface="Andalus" panose="02020603050405020304" pitchFamily="18" charset="-78"/>
            </a:endParaRPr>
          </a:p>
          <a:p>
            <a:pPr marL="0" indent="0">
              <a:buNone/>
            </a:pPr>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24</a:t>
            </a:fld>
            <a:endParaRPr lang="en-US"/>
          </a:p>
        </p:txBody>
      </p:sp>
    </p:spTree>
    <p:extLst>
      <p:ext uri="{BB962C8B-B14F-4D97-AF65-F5344CB8AC3E}">
        <p14:creationId xmlns:p14="http://schemas.microsoft.com/office/powerpoint/2010/main" val="2866741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8883" y="990600"/>
            <a:ext cx="9751060" cy="1295400"/>
          </a:xfrm>
        </p:spPr>
        <p:txBody>
          <a:bodyPr>
            <a:normAutofit/>
          </a:bodyPr>
          <a:lstStyle/>
          <a:p>
            <a:pPr algn="ctr"/>
            <a:r>
              <a:rPr lang="en-US" sz="3200" dirty="0">
                <a:latin typeface="Andalus" panose="02020603050405020304" pitchFamily="18" charset="-78"/>
                <a:ea typeface="+mn-ea"/>
                <a:cs typeface="Andalus" panose="02020603050405020304" pitchFamily="18" charset="-78"/>
              </a:rPr>
              <a:t>Broad factors </a:t>
            </a:r>
            <a:r>
              <a:rPr lang="en-US" sz="3200" dirty="0" smtClean="0">
                <a:latin typeface="Andalus" panose="02020603050405020304" pitchFamily="18" charset="-78"/>
                <a:ea typeface="+mn-ea"/>
                <a:cs typeface="Andalus" panose="02020603050405020304" pitchFamily="18" charset="-78"/>
              </a:rPr>
              <a:t>for </a:t>
            </a:r>
            <a:r>
              <a:rPr lang="en-US" sz="3200" dirty="0">
                <a:latin typeface="Andalus" panose="02020603050405020304" pitchFamily="18" charset="-78"/>
                <a:ea typeface="+mn-ea"/>
                <a:cs typeface="Andalus" panose="02020603050405020304" pitchFamily="18" charset="-78"/>
              </a:rPr>
              <a:t>determining ordinary course of business</a:t>
            </a:r>
          </a:p>
        </p:txBody>
      </p:sp>
      <p:sp>
        <p:nvSpPr>
          <p:cNvPr id="3" name="Content Placeholder 2"/>
          <p:cNvSpPr>
            <a:spLocks noGrp="1"/>
          </p:cNvSpPr>
          <p:nvPr>
            <p:ph idx="1"/>
          </p:nvPr>
        </p:nvSpPr>
        <p:spPr>
          <a:xfrm>
            <a:off x="1218883" y="2590800"/>
            <a:ext cx="9751060" cy="4572000"/>
          </a:xfrm>
        </p:spPr>
        <p:txBody>
          <a:bodyPr>
            <a:normAutofit/>
          </a:bodyPr>
          <a:lstStyle/>
          <a:p>
            <a:r>
              <a:rPr lang="en-US" sz="2400" dirty="0" smtClean="0">
                <a:latin typeface="Andalus" panose="02020603050405020304" pitchFamily="18" charset="-78"/>
                <a:cs typeface="Andalus" panose="02020603050405020304" pitchFamily="18" charset="-78"/>
              </a:rPr>
              <a:t>Object clause</a:t>
            </a:r>
          </a:p>
          <a:p>
            <a:r>
              <a:rPr lang="en-US" sz="2400" dirty="0" smtClean="0">
                <a:latin typeface="Andalus" panose="02020603050405020304" pitchFamily="18" charset="-78"/>
                <a:cs typeface="Andalus" panose="02020603050405020304" pitchFamily="18" charset="-78"/>
              </a:rPr>
              <a:t>Nature of business and industry</a:t>
            </a:r>
          </a:p>
          <a:p>
            <a:r>
              <a:rPr lang="en-US" sz="2400" dirty="0" smtClean="0">
                <a:latin typeface="Andalus" panose="02020603050405020304" pitchFamily="18" charset="-78"/>
                <a:cs typeface="Andalus" panose="02020603050405020304" pitchFamily="18" charset="-78"/>
              </a:rPr>
              <a:t>History of the transaction</a:t>
            </a:r>
          </a:p>
          <a:p>
            <a:r>
              <a:rPr lang="en-US" sz="2400" dirty="0" smtClean="0">
                <a:latin typeface="Andalus" panose="02020603050405020304" pitchFamily="18" charset="-78"/>
                <a:cs typeface="Andalus" panose="02020603050405020304" pitchFamily="18" charset="-78"/>
              </a:rPr>
              <a:t>Periodicity</a:t>
            </a:r>
            <a:endParaRPr lang="en-US" sz="2400"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25</a:t>
            </a:fld>
            <a:endParaRPr lang="en-US"/>
          </a:p>
        </p:txBody>
      </p:sp>
    </p:spTree>
    <p:extLst>
      <p:ext uri="{BB962C8B-B14F-4D97-AF65-F5344CB8AC3E}">
        <p14:creationId xmlns:p14="http://schemas.microsoft.com/office/powerpoint/2010/main" val="967974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65212" y="0"/>
            <a:ext cx="9751060" cy="1295400"/>
          </a:xfrm>
        </p:spPr>
        <p:txBody>
          <a:bodyPr/>
          <a:lstStyle/>
          <a:p>
            <a:pPr algn="ctr"/>
            <a:r>
              <a:rPr lang="en-US" dirty="0"/>
              <a:t>What is Arm’s length price?</a:t>
            </a:r>
          </a:p>
        </p:txBody>
      </p:sp>
      <p:sp>
        <p:nvSpPr>
          <p:cNvPr id="3" name="Content Placeholder 2"/>
          <p:cNvSpPr>
            <a:spLocks noGrp="1"/>
          </p:cNvSpPr>
          <p:nvPr>
            <p:ph idx="1"/>
          </p:nvPr>
        </p:nvSpPr>
        <p:spPr>
          <a:xfrm>
            <a:off x="608012" y="1524000"/>
            <a:ext cx="11276092" cy="4724400"/>
          </a:xfrm>
        </p:spPr>
        <p:txBody>
          <a:bodyPr/>
          <a:lstStyle/>
          <a:p>
            <a:pPr algn="just"/>
            <a:r>
              <a:rPr lang="en-US" sz="2400" dirty="0">
                <a:latin typeface="Andalus" panose="02020603050405020304" pitchFamily="18" charset="-78"/>
                <a:cs typeface="Andalus" panose="02020603050405020304" pitchFamily="18" charset="-78"/>
              </a:rPr>
              <a:t>According to explanation (b) to section 188 (1), Arm’s Length means : </a:t>
            </a:r>
          </a:p>
          <a:p>
            <a:pPr lvl="1" algn="just"/>
            <a:r>
              <a:rPr lang="en-US" dirty="0">
                <a:latin typeface="Andalus" panose="02020603050405020304" pitchFamily="18" charset="-78"/>
                <a:cs typeface="Andalus" panose="02020603050405020304" pitchFamily="18" charset="-78"/>
              </a:rPr>
              <a:t>Transaction between two related parties</a:t>
            </a:r>
          </a:p>
          <a:p>
            <a:pPr lvl="1" algn="just"/>
            <a:r>
              <a:rPr lang="en-US" dirty="0">
                <a:latin typeface="Andalus" panose="02020603050405020304" pitchFamily="18" charset="-78"/>
                <a:cs typeface="Andalus" panose="02020603050405020304" pitchFamily="18" charset="-78"/>
              </a:rPr>
              <a:t>Conducted as if they were unrelated, so that there is no conflict of interest</a:t>
            </a:r>
            <a:r>
              <a:rPr lang="en-US" dirty="0"/>
              <a:t>.  </a:t>
            </a:r>
          </a:p>
          <a:p>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26</a:t>
            </a:fld>
            <a:endParaRPr lang="en-US"/>
          </a:p>
        </p:txBody>
      </p:sp>
    </p:spTree>
    <p:extLst>
      <p:ext uri="{BB962C8B-B14F-4D97-AF65-F5344CB8AC3E}">
        <p14:creationId xmlns:p14="http://schemas.microsoft.com/office/powerpoint/2010/main" val="35525660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18128" y="-171951"/>
            <a:ext cx="9751060" cy="1295400"/>
          </a:xfrm>
        </p:spPr>
        <p:txBody>
          <a:bodyPr>
            <a:normAutofit/>
          </a:bodyPr>
          <a:lstStyle/>
          <a:p>
            <a:pPr algn="ctr"/>
            <a:r>
              <a:rPr lang="en-US" sz="3200" dirty="0">
                <a:latin typeface="Andalus" panose="02020603050405020304" pitchFamily="18" charset="-78"/>
                <a:cs typeface="Andalus" panose="02020603050405020304" pitchFamily="18" charset="-78"/>
              </a:rPr>
              <a:t>ARM’S LENGTH PRICE</a:t>
            </a:r>
          </a:p>
        </p:txBody>
      </p:sp>
      <p:sp>
        <p:nvSpPr>
          <p:cNvPr id="3" name="Content Placeholder 2"/>
          <p:cNvSpPr>
            <a:spLocks noGrp="1"/>
          </p:cNvSpPr>
          <p:nvPr>
            <p:ph sz="quarter" idx="1"/>
          </p:nvPr>
        </p:nvSpPr>
        <p:spPr>
          <a:xfrm>
            <a:off x="303212" y="1447800"/>
            <a:ext cx="11580892" cy="4648200"/>
          </a:xfrm>
        </p:spPr>
        <p:txBody>
          <a:bodyPr>
            <a:normAutofit/>
          </a:bodyPr>
          <a:lstStyle/>
          <a:p>
            <a:pPr algn="just"/>
            <a:r>
              <a:rPr lang="en-US" sz="2400" dirty="0">
                <a:latin typeface="Andalus" panose="02020603050405020304" pitchFamily="18" charset="-78"/>
                <a:cs typeface="Andalus" panose="02020603050405020304" pitchFamily="18" charset="-78"/>
              </a:rPr>
              <a:t>Board of Directors have to decide about the Arm’s Length.</a:t>
            </a:r>
          </a:p>
          <a:p>
            <a:pPr lvl="1" algn="just"/>
            <a:r>
              <a:rPr lang="en-US" dirty="0">
                <a:latin typeface="Andalus" panose="02020603050405020304" pitchFamily="18" charset="-78"/>
                <a:cs typeface="Andalus" panose="02020603050405020304" pitchFamily="18" charset="-78"/>
              </a:rPr>
              <a:t>Price: Arm’s Length Price : Domestic Transfer Pricing </a:t>
            </a:r>
          </a:p>
          <a:p>
            <a:pPr lvl="1" algn="just"/>
            <a:r>
              <a:rPr lang="en-US" dirty="0">
                <a:latin typeface="Andalus" panose="02020603050405020304" pitchFamily="18" charset="-78"/>
                <a:cs typeface="Andalus" panose="02020603050405020304" pitchFamily="18" charset="-78"/>
              </a:rPr>
              <a:t>Quantum of the transaction.</a:t>
            </a:r>
          </a:p>
          <a:p>
            <a:pPr lvl="1" algn="just"/>
            <a:r>
              <a:rPr lang="en-US" dirty="0">
                <a:latin typeface="Andalus" panose="02020603050405020304" pitchFamily="18" charset="-78"/>
                <a:cs typeface="Andalus" panose="02020603050405020304" pitchFamily="18" charset="-78"/>
              </a:rPr>
              <a:t>Terms of Payment</a:t>
            </a:r>
          </a:p>
          <a:p>
            <a:pPr lvl="1" algn="just"/>
            <a:r>
              <a:rPr lang="en-US" dirty="0">
                <a:latin typeface="Andalus" panose="02020603050405020304" pitchFamily="18" charset="-78"/>
                <a:cs typeface="Andalus" panose="02020603050405020304" pitchFamily="18" charset="-78"/>
              </a:rPr>
              <a:t>Period of the Transaction. </a:t>
            </a:r>
          </a:p>
          <a:p>
            <a:pPr marL="276225" lvl="1" indent="0" algn="just">
              <a:buClr>
                <a:schemeClr val="tx1"/>
              </a:buClr>
              <a:buNone/>
              <a:defRPr/>
            </a:pPr>
            <a:endParaRPr lang="en-US" b="1" dirty="0">
              <a:latin typeface="Andalus" panose="02020603050405020304" pitchFamily="18" charset="-78"/>
              <a:cs typeface="Andalus" panose="02020603050405020304" pitchFamily="18" charset="-78"/>
            </a:endParaRPr>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27</a:t>
            </a:fld>
            <a:endParaRPr lang="en-US"/>
          </a:p>
        </p:txBody>
      </p:sp>
    </p:spTree>
  </p:cSld>
  <p:clrMapOvr>
    <a:masterClrMapping/>
  </p:clrMapOvr>
  <p:transition spd="med">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65212" y="228600"/>
            <a:ext cx="9751060" cy="990600"/>
          </a:xfrm>
        </p:spPr>
        <p:txBody>
          <a:bodyPr>
            <a:normAutofit/>
          </a:bodyPr>
          <a:lstStyle/>
          <a:p>
            <a:pPr algn="ctr"/>
            <a:r>
              <a:rPr lang="en-US" sz="3200" dirty="0" smtClean="0">
                <a:latin typeface="Andalus" panose="02020603050405020304" pitchFamily="18" charset="-78"/>
                <a:ea typeface="+mn-ea"/>
                <a:cs typeface="Andalus" panose="02020603050405020304" pitchFamily="18" charset="-78"/>
              </a:rPr>
              <a:t>RPT – Auditors’ Perspective</a:t>
            </a:r>
            <a:endParaRPr lang="en-US" sz="3200" dirty="0">
              <a:latin typeface="Andalus" panose="02020603050405020304" pitchFamily="18" charset="-78"/>
              <a:ea typeface="+mn-ea"/>
              <a:cs typeface="Andalus" panose="02020603050405020304" pitchFamily="18" charset="-78"/>
            </a:endParaRPr>
          </a:p>
        </p:txBody>
      </p:sp>
      <p:sp>
        <p:nvSpPr>
          <p:cNvPr id="3" name="Content Placeholder 2"/>
          <p:cNvSpPr>
            <a:spLocks noGrp="1"/>
          </p:cNvSpPr>
          <p:nvPr>
            <p:ph idx="1"/>
          </p:nvPr>
        </p:nvSpPr>
        <p:spPr>
          <a:xfrm>
            <a:off x="455612" y="1295400"/>
            <a:ext cx="11428492" cy="5257800"/>
          </a:xfrm>
        </p:spPr>
        <p:txBody>
          <a:bodyPr>
            <a:normAutofit/>
          </a:bodyPr>
          <a:lstStyle/>
          <a:p>
            <a:pPr algn="just"/>
            <a:r>
              <a:rPr lang="en-US" sz="2400" dirty="0" smtClean="0">
                <a:latin typeface="Andalus" panose="02020603050405020304" pitchFamily="18" charset="-78"/>
                <a:cs typeface="Andalus" panose="02020603050405020304" pitchFamily="18" charset="-78"/>
              </a:rPr>
              <a:t>Check if MBP </a:t>
            </a:r>
            <a:r>
              <a:rPr lang="en-US" sz="2400" dirty="0">
                <a:latin typeface="Andalus" panose="02020603050405020304" pitchFamily="18" charset="-78"/>
                <a:cs typeface="Andalus" panose="02020603050405020304" pitchFamily="18" charset="-78"/>
              </a:rPr>
              <a:t>1 </a:t>
            </a:r>
            <a:r>
              <a:rPr lang="en-US" sz="2400" dirty="0" smtClean="0">
                <a:latin typeface="Andalus" panose="02020603050405020304" pitchFamily="18" charset="-78"/>
                <a:cs typeface="Andalus" panose="02020603050405020304" pitchFamily="18" charset="-78"/>
              </a:rPr>
              <a:t>has </a:t>
            </a:r>
            <a:r>
              <a:rPr lang="en-US" sz="2400" dirty="0" smtClean="0">
                <a:latin typeface="Andalus" panose="02020603050405020304" pitchFamily="18" charset="-78"/>
                <a:cs typeface="Andalus" panose="02020603050405020304" pitchFamily="18" charset="-78"/>
              </a:rPr>
              <a:t>been circulated to </a:t>
            </a:r>
            <a:r>
              <a:rPr lang="en-US" sz="2400" dirty="0">
                <a:latin typeface="Andalus" panose="02020603050405020304" pitchFamily="18" charset="-78"/>
                <a:cs typeface="Andalus" panose="02020603050405020304" pitchFamily="18" charset="-78"/>
              </a:rPr>
              <a:t>the </a:t>
            </a:r>
            <a:r>
              <a:rPr lang="en-US" sz="2400" dirty="0" smtClean="0">
                <a:latin typeface="Andalus" panose="02020603050405020304" pitchFamily="18" charset="-78"/>
                <a:cs typeface="Andalus" panose="02020603050405020304" pitchFamily="18" charset="-78"/>
              </a:rPr>
              <a:t>departments concerned e.g. Purchase</a:t>
            </a:r>
            <a:r>
              <a:rPr lang="en-US" sz="2400" dirty="0">
                <a:latin typeface="Andalus" panose="02020603050405020304" pitchFamily="18" charset="-78"/>
                <a:cs typeface="Andalus" panose="02020603050405020304" pitchFamily="18" charset="-78"/>
              </a:rPr>
              <a:t>, Sales, Finance, Accounts and Marketing, HR</a:t>
            </a:r>
            <a:r>
              <a:rPr lang="en-US" sz="2400" dirty="0" smtClean="0">
                <a:latin typeface="Andalus" panose="02020603050405020304" pitchFamily="18" charset="-78"/>
                <a:cs typeface="Andalus" panose="02020603050405020304" pitchFamily="18" charset="-78"/>
              </a:rPr>
              <a:t>.</a:t>
            </a:r>
          </a:p>
          <a:p>
            <a:pPr algn="just"/>
            <a:r>
              <a:rPr lang="en-US" sz="2400" dirty="0" smtClean="0">
                <a:latin typeface="Andalus" panose="02020603050405020304" pitchFamily="18" charset="-78"/>
                <a:cs typeface="Andalus" panose="02020603050405020304" pitchFamily="18" charset="-78"/>
              </a:rPr>
              <a:t>The noting of such </a:t>
            </a:r>
            <a:r>
              <a:rPr lang="en-US" sz="2400" dirty="0" err="1" smtClean="0">
                <a:latin typeface="Andalus" panose="02020603050405020304" pitchFamily="18" charset="-78"/>
                <a:cs typeface="Andalus" panose="02020603050405020304" pitchFamily="18" charset="-78"/>
              </a:rPr>
              <a:t>MBP</a:t>
            </a:r>
            <a:r>
              <a:rPr lang="en-US" sz="2400" dirty="0" smtClean="0">
                <a:latin typeface="Andalus" panose="02020603050405020304" pitchFamily="18" charset="-78"/>
                <a:cs typeface="Andalus" panose="02020603050405020304" pitchFamily="18" charset="-78"/>
              </a:rPr>
              <a:t> -1 has been taken in the board meeting.</a:t>
            </a:r>
            <a:endParaRPr lang="en-US" sz="2400" dirty="0">
              <a:latin typeface="Andalus" panose="02020603050405020304" pitchFamily="18" charset="-78"/>
              <a:cs typeface="Andalus" panose="02020603050405020304" pitchFamily="18" charset="-78"/>
            </a:endParaRPr>
          </a:p>
          <a:p>
            <a:r>
              <a:rPr lang="en-US" sz="2400" dirty="0" smtClean="0">
                <a:latin typeface="Andalus" panose="02020603050405020304" pitchFamily="18" charset="-78"/>
                <a:cs typeface="Andalus" panose="02020603050405020304" pitchFamily="18" charset="-78"/>
              </a:rPr>
              <a:t>Check if Board approval has been taken for entering into related party transaction.</a:t>
            </a:r>
          </a:p>
          <a:p>
            <a:r>
              <a:rPr lang="en-US" sz="2400" dirty="0" smtClean="0">
                <a:latin typeface="Andalus" panose="02020603050405020304" pitchFamily="18" charset="-78"/>
                <a:cs typeface="Andalus" panose="02020603050405020304" pitchFamily="18" charset="-78"/>
              </a:rPr>
              <a:t>Check if shareholders approval has been obtained , if required</a:t>
            </a:r>
          </a:p>
          <a:p>
            <a:r>
              <a:rPr lang="en-US" sz="2400" dirty="0" smtClean="0">
                <a:latin typeface="Andalus" panose="02020603050405020304" pitchFamily="18" charset="-78"/>
                <a:cs typeface="Andalus" panose="02020603050405020304" pitchFamily="18" charset="-78"/>
              </a:rPr>
              <a:t>Check if necessary entries have been made in the Register of Contracts.</a:t>
            </a:r>
            <a:endParaRPr lang="en-US" sz="2400"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cs typeface="Andalus" panose="02020603050405020304"/>
              </a:rPr>
              <a:pPr/>
              <a:t>28</a:t>
            </a:fld>
            <a:endParaRPr lang="en-US" dirty="0">
              <a:cs typeface="Andalus" panose="02020603050405020304"/>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Andalus" panose="02020603050405020304" pitchFamily="18" charset="-78"/>
                <a:cs typeface="Andalus" panose="02020603050405020304" pitchFamily="18" charset="-78"/>
              </a:rPr>
              <a:t>Exemptions to Private Companies</a:t>
            </a:r>
            <a:endParaRPr lang="en-US"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531812" y="1600200"/>
            <a:ext cx="11198860" cy="4572000"/>
          </a:xfrm>
        </p:spPr>
        <p:txBody>
          <a:bodyPr>
            <a:normAutofit/>
          </a:bodyPr>
          <a:lstStyle/>
          <a:p>
            <a:r>
              <a:rPr lang="en-US" sz="2400" dirty="0">
                <a:latin typeface="Andalus" panose="02020603050405020304" pitchFamily="18" charset="-78"/>
                <a:cs typeface="Andalus" panose="02020603050405020304" pitchFamily="18" charset="-78"/>
              </a:rPr>
              <a:t>Following parties shall not be treated as Related Parties in respect of a Private Company:</a:t>
            </a:r>
          </a:p>
          <a:p>
            <a:r>
              <a:rPr lang="en-US" sz="2400" dirty="0">
                <a:latin typeface="Andalus" panose="02020603050405020304" pitchFamily="18" charset="-78"/>
                <a:cs typeface="Andalus" panose="02020603050405020304" pitchFamily="18" charset="-78"/>
              </a:rPr>
              <a:t>Holding Company </a:t>
            </a:r>
          </a:p>
          <a:p>
            <a:r>
              <a:rPr lang="en-US" sz="2400" dirty="0">
                <a:latin typeface="Andalus" panose="02020603050405020304" pitchFamily="18" charset="-78"/>
                <a:cs typeface="Andalus" panose="02020603050405020304" pitchFamily="18" charset="-78"/>
              </a:rPr>
              <a:t>Subsidiary Company</a:t>
            </a:r>
          </a:p>
          <a:p>
            <a:r>
              <a:rPr lang="en-US" sz="2400" dirty="0">
                <a:latin typeface="Andalus" panose="02020603050405020304" pitchFamily="18" charset="-78"/>
                <a:cs typeface="Andalus" panose="02020603050405020304" pitchFamily="18" charset="-78"/>
              </a:rPr>
              <a:t>Associate Company</a:t>
            </a:r>
          </a:p>
          <a:p>
            <a:r>
              <a:rPr lang="en-US" sz="2400" dirty="0">
                <a:latin typeface="Andalus" panose="02020603050405020304" pitchFamily="18" charset="-78"/>
                <a:cs typeface="Andalus" panose="02020603050405020304" pitchFamily="18" charset="-78"/>
              </a:rPr>
              <a:t>Subsidiary company of holding to which  the company is also a </a:t>
            </a:r>
            <a:r>
              <a:rPr lang="en-US" sz="2400" dirty="0" smtClean="0">
                <a:latin typeface="Andalus" panose="02020603050405020304" pitchFamily="18" charset="-78"/>
                <a:cs typeface="Andalus" panose="02020603050405020304" pitchFamily="18" charset="-78"/>
              </a:rPr>
              <a:t>subsidiary</a:t>
            </a:r>
          </a:p>
          <a:p>
            <a:pPr marL="0" indent="0">
              <a:buNone/>
            </a:pPr>
            <a:r>
              <a:rPr lang="en-US" sz="2400" smtClean="0">
                <a:solidFill>
                  <a:srgbClr val="FF0000"/>
                </a:solidFill>
                <a:latin typeface="Andalus" panose="02020603050405020304" pitchFamily="18" charset="-78"/>
                <a:cs typeface="Andalus" panose="02020603050405020304" pitchFamily="18" charset="-78"/>
              </a:rPr>
              <a:t>(Exemption </a:t>
            </a:r>
            <a:r>
              <a:rPr lang="en-US" sz="2400" dirty="0" smtClean="0">
                <a:solidFill>
                  <a:srgbClr val="FF0000"/>
                </a:solidFill>
                <a:latin typeface="Andalus" panose="02020603050405020304" pitchFamily="18" charset="-78"/>
                <a:cs typeface="Andalus" panose="02020603050405020304" pitchFamily="18" charset="-78"/>
              </a:rPr>
              <a:t>inserted vide MCA Notification dated 5</a:t>
            </a:r>
            <a:r>
              <a:rPr lang="en-US" sz="2400" baseline="30000" dirty="0" smtClean="0">
                <a:solidFill>
                  <a:srgbClr val="FF0000"/>
                </a:solidFill>
                <a:latin typeface="Andalus" panose="02020603050405020304" pitchFamily="18" charset="-78"/>
                <a:cs typeface="Andalus" panose="02020603050405020304" pitchFamily="18" charset="-78"/>
              </a:rPr>
              <a:t>th</a:t>
            </a:r>
            <a:r>
              <a:rPr lang="en-US" sz="2400" dirty="0" smtClean="0">
                <a:solidFill>
                  <a:srgbClr val="FF0000"/>
                </a:solidFill>
                <a:latin typeface="Andalus" panose="02020603050405020304" pitchFamily="18" charset="-78"/>
                <a:cs typeface="Andalus" panose="02020603050405020304" pitchFamily="18" charset="-78"/>
              </a:rPr>
              <a:t> June</a:t>
            </a:r>
            <a:r>
              <a:rPr lang="en-US" sz="2400" smtClean="0">
                <a:solidFill>
                  <a:srgbClr val="FF0000"/>
                </a:solidFill>
                <a:latin typeface="Andalus" panose="02020603050405020304" pitchFamily="18" charset="-78"/>
                <a:cs typeface="Andalus" panose="02020603050405020304" pitchFamily="18" charset="-78"/>
              </a:rPr>
              <a:t>, 2015)</a:t>
            </a:r>
            <a:endParaRPr lang="en-US" sz="2400" dirty="0">
              <a:solidFill>
                <a:srgbClr val="FF0000"/>
              </a:solidFill>
              <a:latin typeface="Andalus" panose="02020603050405020304" pitchFamily="18" charset="-78"/>
              <a:cs typeface="Andalus" panose="02020603050405020304" pitchFamily="18" charset="-78"/>
            </a:endParaRPr>
          </a:p>
          <a:p>
            <a:endParaRPr lang="en-US" sz="2400"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29</a:t>
            </a:fld>
            <a:endParaRPr lang="en-US"/>
          </a:p>
        </p:txBody>
      </p:sp>
    </p:spTree>
    <p:extLst>
      <p:ext uri="{BB962C8B-B14F-4D97-AF65-F5344CB8AC3E}">
        <p14:creationId xmlns:p14="http://schemas.microsoft.com/office/powerpoint/2010/main" val="2645652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27747" y="533400"/>
            <a:ext cx="10285729" cy="762000"/>
          </a:xfrm>
        </p:spPr>
        <p:txBody>
          <a:bodyPr>
            <a:normAutofit/>
          </a:bodyPr>
          <a:lstStyle/>
          <a:p>
            <a:pPr algn="ctr"/>
            <a:r>
              <a:rPr lang="en-US" sz="3200" dirty="0">
                <a:latin typeface="Andalus" panose="02020603050405020304" pitchFamily="18" charset="-78"/>
                <a:cs typeface="Andalus" panose="02020603050405020304" pitchFamily="18" charset="-78"/>
              </a:rPr>
              <a:t>OBJECTIVES BEHIND </a:t>
            </a:r>
            <a:r>
              <a:rPr lang="en-US" sz="3200" dirty="0" smtClean="0">
                <a:latin typeface="Andalus" panose="02020603050405020304" pitchFamily="18" charset="-78"/>
                <a:cs typeface="Andalus" panose="02020603050405020304" pitchFamily="18" charset="-78"/>
              </a:rPr>
              <a:t>REGULATION OF RPT</a:t>
            </a:r>
            <a:endParaRPr lang="en-US" sz="3200"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760412" y="1600200"/>
            <a:ext cx="10820400" cy="4938713"/>
          </a:xfrm>
        </p:spPr>
        <p:txBody>
          <a:bodyPr/>
          <a:lstStyle/>
          <a:p>
            <a:r>
              <a:rPr lang="en-US" sz="2400" dirty="0">
                <a:latin typeface="Andalus" panose="02020603050405020304" pitchFamily="18" charset="-78"/>
                <a:cs typeface="Andalus" panose="02020603050405020304" pitchFamily="18" charset="-78"/>
              </a:rPr>
              <a:t>To achieve transparency in dealing with Related Parties</a:t>
            </a:r>
          </a:p>
          <a:p>
            <a:r>
              <a:rPr lang="en-US" sz="2400" dirty="0">
                <a:latin typeface="Andalus" panose="02020603050405020304" pitchFamily="18" charset="-78"/>
                <a:cs typeface="Andalus" panose="02020603050405020304" pitchFamily="18" charset="-78"/>
              </a:rPr>
              <a:t>Public interest</a:t>
            </a:r>
          </a:p>
          <a:p>
            <a:r>
              <a:rPr lang="en-US" sz="2400" dirty="0">
                <a:latin typeface="Andalus" panose="02020603050405020304" pitchFamily="18" charset="-78"/>
                <a:cs typeface="Andalus" panose="02020603050405020304" pitchFamily="18" charset="-78"/>
              </a:rPr>
              <a:t>Prevent dwindling or siphoning of Investors/ Stake holders money </a:t>
            </a:r>
          </a:p>
          <a:p>
            <a:r>
              <a:rPr lang="en-US" sz="2400" dirty="0">
                <a:latin typeface="Andalus" panose="02020603050405020304" pitchFamily="18" charset="-78"/>
                <a:cs typeface="Andalus" panose="02020603050405020304" pitchFamily="18" charset="-78"/>
              </a:rPr>
              <a:t>Prevent misuse of resources </a:t>
            </a:r>
          </a:p>
          <a:p>
            <a:r>
              <a:rPr lang="en-US" sz="2400" dirty="0">
                <a:latin typeface="Andalus" panose="02020603050405020304" pitchFamily="18" charset="-78"/>
                <a:cs typeface="Andalus" panose="02020603050405020304" pitchFamily="18" charset="-78"/>
              </a:rPr>
              <a:t>Prevent evasion of taxes </a:t>
            </a:r>
          </a:p>
          <a:p>
            <a:pPr>
              <a:buNone/>
            </a:pPr>
            <a:endParaRPr lang="en-US" dirty="0"/>
          </a:p>
          <a:p>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3</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3186" name="Title 1"/>
          <p:cNvSpPr>
            <a:spLocks noGrp="1"/>
          </p:cNvSpPr>
          <p:nvPr>
            <p:ph type="title"/>
          </p:nvPr>
        </p:nvSpPr>
        <p:spPr bwMode="auto">
          <a:xfrm>
            <a:off x="1218883" y="609600"/>
            <a:ext cx="9928616" cy="762000"/>
          </a:xfrm>
        </p:spPr>
        <p:txBody>
          <a:bodyPr vert="horz" wrap="square" lIns="91440" tIns="45720" rIns="91440" bIns="45720" numCol="1" anchorCtr="0" compatLnSpc="1">
            <a:prstTxWarp prst="textNoShape">
              <a:avLst/>
            </a:prstTxWarp>
            <a:normAutofit/>
          </a:bodyPr>
          <a:lstStyle/>
          <a:p>
            <a:pPr marL="342900" indent="-342900" algn="ctr" eaLnBrk="1" hangingPunct="1">
              <a:spcBef>
                <a:spcPts val="600"/>
              </a:spcBef>
              <a:buClr>
                <a:schemeClr val="accent1"/>
              </a:buClr>
              <a:buSzPct val="80000"/>
            </a:pPr>
            <a:r>
              <a:rPr lang="en-US" altLang="en-US" sz="3200" dirty="0">
                <a:latin typeface="Andalus" panose="02020603050405020304" pitchFamily="18" charset="-78"/>
                <a:ea typeface="+mn-ea"/>
                <a:cs typeface="Andalus" panose="02020603050405020304" pitchFamily="18" charset="-78"/>
              </a:rPr>
              <a:t>Sec 189 : REGISTER OF CONTRACTS</a:t>
            </a:r>
          </a:p>
        </p:txBody>
      </p:sp>
      <p:sp>
        <p:nvSpPr>
          <p:cNvPr id="93187" name="Content Placeholder 2"/>
          <p:cNvSpPr>
            <a:spLocks noGrp="1"/>
          </p:cNvSpPr>
          <p:nvPr>
            <p:ph idx="1"/>
          </p:nvPr>
        </p:nvSpPr>
        <p:spPr>
          <a:xfrm>
            <a:off x="379412" y="1600200"/>
            <a:ext cx="11504691" cy="4572000"/>
          </a:xfrm>
        </p:spPr>
        <p:txBody>
          <a:bodyPr>
            <a:normAutofit/>
          </a:bodyPr>
          <a:lstStyle/>
          <a:p>
            <a:pPr algn="just">
              <a:buClrTx/>
            </a:pPr>
            <a:r>
              <a:rPr lang="en-US" altLang="en-US" sz="2400" dirty="0">
                <a:latin typeface="Andalus" panose="02020603050405020304" pitchFamily="18" charset="-78"/>
                <a:cs typeface="Andalus" panose="02020603050405020304" pitchFamily="18" charset="-78"/>
              </a:rPr>
              <a:t>Entries shall be made in the register on a chronological basis and be authenticated by the CS or any other person authorised by the </a:t>
            </a:r>
            <a:r>
              <a:rPr lang="en-US" altLang="en-US" sz="2400" dirty="0" smtClean="0">
                <a:latin typeface="Andalus" panose="02020603050405020304" pitchFamily="18" charset="-78"/>
                <a:cs typeface="Andalus" panose="02020603050405020304" pitchFamily="18" charset="-78"/>
              </a:rPr>
              <a:t>Board.</a:t>
            </a:r>
            <a:endParaRPr lang="en-US" altLang="en-US" sz="2400" dirty="0">
              <a:latin typeface="Andalus" panose="02020603050405020304" pitchFamily="18" charset="-78"/>
              <a:cs typeface="Andalus" panose="02020603050405020304" pitchFamily="18" charset="-78"/>
            </a:endParaRPr>
          </a:p>
          <a:p>
            <a:pPr algn="just">
              <a:buClrTx/>
            </a:pPr>
            <a:r>
              <a:rPr lang="en-US" altLang="en-US" sz="2400" dirty="0">
                <a:latin typeface="Andalus" panose="02020603050405020304" pitchFamily="18" charset="-78"/>
                <a:cs typeface="Andalus" panose="02020603050405020304" pitchFamily="18" charset="-78"/>
              </a:rPr>
              <a:t>Register to be placed at Board meeting and signed by all directors at the </a:t>
            </a:r>
            <a:r>
              <a:rPr lang="en-US" altLang="en-US" sz="2400" dirty="0" smtClean="0">
                <a:latin typeface="Andalus" panose="02020603050405020304" pitchFamily="18" charset="-78"/>
                <a:cs typeface="Andalus" panose="02020603050405020304" pitchFamily="18" charset="-78"/>
              </a:rPr>
              <a:t>meeting.</a:t>
            </a:r>
            <a:endParaRPr lang="en-US" altLang="en-US" sz="2400" dirty="0">
              <a:latin typeface="Andalus" panose="02020603050405020304" pitchFamily="18" charset="-78"/>
              <a:cs typeface="Andalus" panose="02020603050405020304" pitchFamily="18" charset="-78"/>
            </a:endParaRPr>
          </a:p>
          <a:p>
            <a:pPr algn="just">
              <a:buClrTx/>
            </a:pPr>
            <a:r>
              <a:rPr lang="en-US" altLang="en-US" sz="2400" dirty="0">
                <a:latin typeface="Andalus" panose="02020603050405020304" pitchFamily="18" charset="-78"/>
                <a:cs typeface="Andalus" panose="02020603050405020304" pitchFamily="18" charset="-78"/>
              </a:rPr>
              <a:t>Register of contracts in which directors are interested shall remain open at every annual general meeting for inspection by </a:t>
            </a:r>
            <a:r>
              <a:rPr lang="en-US" altLang="en-US" sz="2400" dirty="0" smtClean="0">
                <a:latin typeface="Andalus" panose="02020603050405020304" pitchFamily="18" charset="-78"/>
                <a:cs typeface="Andalus" panose="02020603050405020304" pitchFamily="18" charset="-78"/>
              </a:rPr>
              <a:t>members/proxies.</a:t>
            </a:r>
          </a:p>
          <a:p>
            <a:pPr algn="just">
              <a:buClrTx/>
            </a:pPr>
            <a:r>
              <a:rPr lang="en-US" altLang="en-US" sz="2400" dirty="0" smtClean="0">
                <a:latin typeface="Andalus" panose="02020603050405020304" pitchFamily="18" charset="-78"/>
                <a:cs typeface="Andalus" panose="02020603050405020304" pitchFamily="18" charset="-78"/>
              </a:rPr>
              <a:t>For </a:t>
            </a:r>
            <a:r>
              <a:rPr lang="en-US" altLang="en-US" sz="2400" dirty="0">
                <a:latin typeface="Andalus" panose="02020603050405020304" pitchFamily="18" charset="-78"/>
                <a:cs typeface="Andalus" panose="02020603050405020304" pitchFamily="18" charset="-78"/>
              </a:rPr>
              <a:t>non-compliance – every director will be liable to a penalty of Rs. 25,000</a:t>
            </a:r>
            <a:r>
              <a:rPr lang="en-US" altLang="en-US" sz="2400" dirty="0" smtClean="0">
                <a:latin typeface="Andalus" panose="02020603050405020304" pitchFamily="18" charset="-78"/>
                <a:cs typeface="Andalus" panose="02020603050405020304" pitchFamily="18" charset="-78"/>
              </a:rPr>
              <a:t>/-.</a:t>
            </a:r>
            <a:endParaRPr lang="en-US" altLang="en-US" sz="2400" dirty="0">
              <a:latin typeface="Andalus" panose="02020603050405020304" pitchFamily="18" charset="-78"/>
              <a:cs typeface="Andalus" panose="02020603050405020304" pitchFamily="18" charset="-78"/>
            </a:endParaRPr>
          </a:p>
          <a:p>
            <a:pPr algn="just">
              <a:buClrTx/>
            </a:pPr>
            <a:endParaRPr lang="en-US" altLang="en-US" sz="2400" dirty="0"/>
          </a:p>
          <a:p>
            <a:endParaRPr lang="en-US" altLang="en-US" dirty="0"/>
          </a:p>
        </p:txBody>
      </p:sp>
      <p:sp>
        <p:nvSpPr>
          <p:cNvPr id="4" name="Slide Number Placeholder 3"/>
          <p:cNvSpPr>
            <a:spLocks noGrp="1"/>
          </p:cNvSpPr>
          <p:nvPr>
            <p:ph type="sldNum" sz="quarter" idx="12"/>
          </p:nvPr>
        </p:nvSpPr>
        <p:spPr/>
        <p:txBody>
          <a:bodyPr>
            <a:normAutofit fontScale="32500" lnSpcReduction="20000"/>
          </a:bodyPr>
          <a:lstStyle/>
          <a:p>
            <a:pPr>
              <a:defRPr/>
            </a:pPr>
            <a:fld id="{10C1B08A-2404-4559-B804-DF48D4BC7732}" type="slidenum">
              <a:rPr lang="en-US" smtClean="0"/>
              <a:pPr>
                <a:defRPr/>
              </a:pPr>
              <a:t>30</a:t>
            </a:fld>
            <a:endParaRPr lang="en-US"/>
          </a:p>
        </p:txBody>
      </p:sp>
    </p:spTree>
  </p:cSld>
  <p:clrMapOvr>
    <a:masterClrMapping/>
  </p:clrMapOvr>
  <p:transition spd="med">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4212" y="1752600"/>
            <a:ext cx="11090061" cy="1752600"/>
          </a:xfrm>
        </p:spPr>
        <p:txBody>
          <a:bodyPr/>
          <a:lstStyle/>
          <a:p>
            <a:pPr algn="ctr"/>
            <a:r>
              <a:rPr lang="en-US" dirty="0" smtClean="0">
                <a:latin typeface="Andalus" panose="02020603050405020304" pitchFamily="18" charset="-78"/>
                <a:cs typeface="Andalus" panose="02020603050405020304" pitchFamily="18" charset="-78"/>
              </a:rPr>
              <a:t>SEBI (Listing Obligations and Disclosure Requirements) Regulations, 2015</a:t>
            </a:r>
            <a:endParaRPr lang="en-US"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31</a:t>
            </a:fld>
            <a:endParaRPr lang="en-US"/>
          </a:p>
        </p:txBody>
      </p:sp>
    </p:spTree>
    <p:extLst>
      <p:ext uri="{BB962C8B-B14F-4D97-AF65-F5344CB8AC3E}">
        <p14:creationId xmlns:p14="http://schemas.microsoft.com/office/powerpoint/2010/main" val="2902574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18883" y="0"/>
            <a:ext cx="9751060" cy="1524000"/>
          </a:xfrm>
        </p:spPr>
        <p:txBody>
          <a:bodyPr>
            <a:normAutofit/>
          </a:bodyPr>
          <a:lstStyle/>
          <a:p>
            <a:pPr algn="ctr"/>
            <a:r>
              <a:rPr lang="en-US" sz="3200" dirty="0" smtClean="0">
                <a:latin typeface="Andalus" panose="02020603050405020304" pitchFamily="18" charset="-78"/>
                <a:cs typeface="Andalus" panose="02020603050405020304" pitchFamily="18" charset="-78"/>
              </a:rPr>
              <a:t>Regulation 23 of the LODR Regulations</a:t>
            </a:r>
            <a:r>
              <a:rPr lang="en-US" sz="3200" dirty="0">
                <a:latin typeface="Andalus" panose="02020603050405020304" pitchFamily="18" charset="-78"/>
                <a:cs typeface="Andalus" panose="02020603050405020304" pitchFamily="18" charset="-78"/>
              </a:rPr>
              <a:t/>
            </a:r>
            <a:br>
              <a:rPr lang="en-US" sz="3200" dirty="0">
                <a:latin typeface="Andalus" panose="02020603050405020304" pitchFamily="18" charset="-78"/>
                <a:cs typeface="Andalus" panose="02020603050405020304" pitchFamily="18" charset="-78"/>
              </a:rPr>
            </a:br>
            <a:r>
              <a:rPr lang="en-US" sz="3200" dirty="0" smtClean="0">
                <a:latin typeface="Andalus" panose="02020603050405020304" pitchFamily="18" charset="-78"/>
                <a:cs typeface="Andalus" panose="02020603050405020304" pitchFamily="18" charset="-78"/>
              </a:rPr>
              <a:t> </a:t>
            </a:r>
            <a:r>
              <a:rPr lang="en-US" sz="3200" dirty="0">
                <a:latin typeface="Andalus" panose="02020603050405020304" pitchFamily="18" charset="-78"/>
                <a:cs typeface="Andalus" panose="02020603050405020304" pitchFamily="18" charset="-78"/>
              </a:rPr>
              <a:t>Related Party Transactions</a:t>
            </a:r>
            <a:endParaRPr lang="en-US" sz="3200" dirty="0">
              <a:latin typeface="Andalus" panose="02020603050405020304" pitchFamily="18" charset="-78"/>
              <a:ea typeface="+mn-ea"/>
              <a:cs typeface="Andalus" panose="02020603050405020304" pitchFamily="18" charset="-78"/>
            </a:endParaRPr>
          </a:p>
        </p:txBody>
      </p:sp>
      <p:sp>
        <p:nvSpPr>
          <p:cNvPr id="3" name="Content Placeholder 2"/>
          <p:cNvSpPr>
            <a:spLocks noGrp="1"/>
          </p:cNvSpPr>
          <p:nvPr>
            <p:ph idx="1"/>
          </p:nvPr>
        </p:nvSpPr>
        <p:spPr>
          <a:xfrm>
            <a:off x="608012" y="1524001"/>
            <a:ext cx="10972800" cy="4924424"/>
          </a:xfrm>
          <a:ln>
            <a:noFill/>
          </a:ln>
        </p:spPr>
        <p:txBody>
          <a:bodyPr>
            <a:normAutofit/>
          </a:bodyPr>
          <a:lstStyle/>
          <a:p>
            <a:pPr algn="just">
              <a:lnSpc>
                <a:spcPct val="120000"/>
              </a:lnSpc>
            </a:pPr>
            <a:r>
              <a:rPr lang="en-US" sz="2400" dirty="0" smtClean="0">
                <a:latin typeface="Andalus" panose="02020603050405020304" pitchFamily="18" charset="-78"/>
                <a:cs typeface="Andalus" panose="02020603050405020304" pitchFamily="18" charset="-78"/>
              </a:rPr>
              <a:t>Listing agreement substituted by SEBI (Listing Obligations and Disclosure Requirements) Regulations, 2015</a:t>
            </a:r>
          </a:p>
          <a:p>
            <a:pPr algn="just">
              <a:lnSpc>
                <a:spcPct val="120000"/>
              </a:lnSpc>
            </a:pPr>
            <a:r>
              <a:rPr lang="en-US" sz="2400" dirty="0" smtClean="0">
                <a:latin typeface="Andalus" panose="02020603050405020304" pitchFamily="18" charset="-78"/>
                <a:cs typeface="Andalus" panose="02020603050405020304" pitchFamily="18" charset="-78"/>
              </a:rPr>
              <a:t>Listed entities to formulate a policy on the materiality of related party transactions.</a:t>
            </a:r>
          </a:p>
          <a:p>
            <a:pPr algn="just">
              <a:lnSpc>
                <a:spcPct val="120000"/>
              </a:lnSpc>
            </a:pPr>
            <a:r>
              <a:rPr lang="en-US" sz="2400" dirty="0" smtClean="0">
                <a:latin typeface="Andalus" panose="02020603050405020304" pitchFamily="18" charset="-78"/>
                <a:cs typeface="Andalus" panose="02020603050405020304" pitchFamily="18" charset="-78"/>
              </a:rPr>
              <a:t>Transaction with related party shall be considered “material” if: transaction to be entered into individually or together with previous transactions during the FY, </a:t>
            </a:r>
            <a:r>
              <a:rPr lang="en-US" sz="2400" dirty="0" smtClean="0">
                <a:solidFill>
                  <a:srgbClr val="FF0000"/>
                </a:solidFill>
                <a:latin typeface="Andalus" panose="02020603050405020304" pitchFamily="18" charset="-78"/>
                <a:cs typeface="Andalus" panose="02020603050405020304" pitchFamily="18" charset="-78"/>
              </a:rPr>
              <a:t>exceeds 10% of the annual consolidated turnover </a:t>
            </a:r>
            <a:r>
              <a:rPr lang="en-US" sz="2400" dirty="0" smtClean="0">
                <a:latin typeface="Andalus" panose="02020603050405020304" pitchFamily="18" charset="-78"/>
                <a:cs typeface="Andalus" panose="02020603050405020304" pitchFamily="18" charset="-78"/>
              </a:rPr>
              <a:t>as per the last audited financials.</a:t>
            </a:r>
          </a:p>
          <a:p>
            <a:pPr algn="just">
              <a:lnSpc>
                <a:spcPct val="120000"/>
              </a:lnSpc>
            </a:pPr>
            <a:r>
              <a:rPr lang="en-US" sz="2400" dirty="0" smtClean="0">
                <a:latin typeface="Andalus" panose="02020603050405020304" pitchFamily="18" charset="-78"/>
                <a:cs typeface="Andalus" panose="02020603050405020304" pitchFamily="18" charset="-78"/>
              </a:rPr>
              <a:t>RPT shall require prior approval of Audit Committee.</a:t>
            </a:r>
            <a:endParaRPr lang="en-US" sz="2400" dirty="0">
              <a:latin typeface="Andalus" panose="02020603050405020304" pitchFamily="18" charset="-78"/>
              <a:cs typeface="Andalus" panose="02020603050405020304" pitchFamily="18" charset="-78"/>
            </a:endParaRPr>
          </a:p>
          <a:p>
            <a:pPr algn="just">
              <a:lnSpc>
                <a:spcPct val="120000"/>
              </a:lnSpc>
            </a:pPr>
            <a:endParaRPr lang="en-US" sz="2400" dirty="0"/>
          </a:p>
          <a:p>
            <a:endParaRPr lang="en-US"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32</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2" y="152400"/>
            <a:ext cx="11429999" cy="1066800"/>
          </a:xfrm>
        </p:spPr>
        <p:txBody>
          <a:bodyPr>
            <a:normAutofit fontScale="90000"/>
          </a:bodyPr>
          <a:lstStyle/>
          <a:p>
            <a:pPr algn="ctr"/>
            <a:r>
              <a:rPr lang="en-US" dirty="0">
                <a:latin typeface="Andalus" panose="02020603050405020304" pitchFamily="18" charset="-78"/>
                <a:cs typeface="Andalus" panose="02020603050405020304" pitchFamily="18" charset="-78"/>
              </a:rPr>
              <a:t>Regulation 23 of the LODR Regulations</a:t>
            </a:r>
            <a:br>
              <a:rPr lang="en-US" dirty="0">
                <a:latin typeface="Andalus" panose="02020603050405020304" pitchFamily="18" charset="-78"/>
                <a:cs typeface="Andalus" panose="02020603050405020304" pitchFamily="18" charset="-78"/>
              </a:rPr>
            </a:br>
            <a:r>
              <a:rPr lang="en-US" dirty="0">
                <a:latin typeface="Andalus" panose="02020603050405020304" pitchFamily="18" charset="-78"/>
                <a:cs typeface="Andalus" panose="02020603050405020304" pitchFamily="18" charset="-78"/>
              </a:rPr>
              <a:t> Related Party Transactions</a:t>
            </a:r>
          </a:p>
        </p:txBody>
      </p:sp>
      <p:sp>
        <p:nvSpPr>
          <p:cNvPr id="3" name="Content Placeholder 2"/>
          <p:cNvSpPr>
            <a:spLocks noGrp="1"/>
          </p:cNvSpPr>
          <p:nvPr>
            <p:ph idx="1"/>
          </p:nvPr>
        </p:nvSpPr>
        <p:spPr>
          <a:xfrm>
            <a:off x="303212" y="1219200"/>
            <a:ext cx="11580892" cy="5410200"/>
          </a:xfrm>
        </p:spPr>
        <p:txBody>
          <a:bodyPr>
            <a:normAutofit/>
          </a:bodyPr>
          <a:lstStyle/>
          <a:p>
            <a:pPr marL="0" indent="0">
              <a:buNone/>
            </a:pPr>
            <a:r>
              <a:rPr lang="en-US" sz="2400" dirty="0" smtClean="0">
                <a:latin typeface="Andalus" panose="02020603050405020304" pitchFamily="18" charset="-78"/>
                <a:cs typeface="Andalus" panose="02020603050405020304" pitchFamily="18" charset="-78"/>
              </a:rPr>
              <a:t>Audit Committee may grant omnibus approval for RPT subject to the following conditions:</a:t>
            </a:r>
          </a:p>
          <a:p>
            <a:pPr marL="457200" indent="-457200">
              <a:buFont typeface="+mj-lt"/>
              <a:buAutoNum type="alphaLcParenR"/>
            </a:pPr>
            <a:r>
              <a:rPr lang="en-US" sz="2400" dirty="0" smtClean="0">
                <a:latin typeface="Andalus" panose="02020603050405020304" pitchFamily="18" charset="-78"/>
                <a:cs typeface="Andalus" panose="02020603050405020304" pitchFamily="18" charset="-78"/>
              </a:rPr>
              <a:t>Criteria shall be laid down granting omnibus approval on the basis of RPT policy of the Company</a:t>
            </a:r>
          </a:p>
          <a:p>
            <a:pPr marL="457200" indent="-457200">
              <a:buFont typeface="+mj-lt"/>
              <a:buAutoNum type="alphaLcParenR"/>
            </a:pPr>
            <a:r>
              <a:rPr lang="en-US" sz="2400" dirty="0" smtClean="0">
                <a:latin typeface="Andalus" panose="02020603050405020304" pitchFamily="18" charset="-78"/>
                <a:cs typeface="Andalus" panose="02020603050405020304" pitchFamily="18" charset="-78"/>
              </a:rPr>
              <a:t>Approval shall be in the interest of the listed entity</a:t>
            </a:r>
          </a:p>
          <a:p>
            <a:pPr marL="457200" indent="-457200">
              <a:buFont typeface="+mj-lt"/>
              <a:buAutoNum type="alphaLcParenR"/>
            </a:pPr>
            <a:r>
              <a:rPr lang="en-US" sz="2400" dirty="0" smtClean="0">
                <a:latin typeface="Andalus" panose="02020603050405020304" pitchFamily="18" charset="-78"/>
                <a:cs typeface="Andalus" panose="02020603050405020304" pitchFamily="18" charset="-78"/>
              </a:rPr>
              <a:t>Omnibus approval shall specify:</a:t>
            </a:r>
          </a:p>
          <a:p>
            <a:pPr marL="690563" indent="-177800" algn="just"/>
            <a:r>
              <a:rPr lang="en-US" sz="2400" dirty="0" smtClean="0">
                <a:latin typeface="Andalus" panose="02020603050405020304" pitchFamily="18" charset="-78"/>
                <a:cs typeface="Andalus" panose="02020603050405020304" pitchFamily="18" charset="-78"/>
              </a:rPr>
              <a:t>Name of RPT, nature of transaction, period of transaction, maximum amount of transactions that can be entered into.</a:t>
            </a:r>
          </a:p>
          <a:p>
            <a:pPr marL="690563" indent="-177800" algn="just"/>
            <a:r>
              <a:rPr lang="en-US" sz="2400" dirty="0" smtClean="0">
                <a:latin typeface="Andalus" panose="02020603050405020304" pitchFamily="18" charset="-78"/>
                <a:cs typeface="Andalus" panose="02020603050405020304" pitchFamily="18" charset="-78"/>
              </a:rPr>
              <a:t>Indicative base price/ current contracted price and formula for variation of price, if any.</a:t>
            </a:r>
          </a:p>
          <a:p>
            <a:pPr marL="690563" indent="-177800" algn="just"/>
            <a:r>
              <a:rPr lang="en-US" sz="2400" dirty="0" smtClean="0">
                <a:latin typeface="Andalus" panose="02020603050405020304" pitchFamily="18" charset="-78"/>
                <a:cs typeface="Andalus" panose="02020603050405020304" pitchFamily="18" charset="-78"/>
              </a:rPr>
              <a:t>Any other conditions as the committee may deem fit.  </a:t>
            </a:r>
            <a:endParaRPr lang="en-US" sz="2400"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33</a:t>
            </a:fld>
            <a:endParaRPr lang="en-US"/>
          </a:p>
        </p:txBody>
      </p:sp>
    </p:spTree>
    <p:extLst>
      <p:ext uri="{BB962C8B-B14F-4D97-AF65-F5344CB8AC3E}">
        <p14:creationId xmlns:p14="http://schemas.microsoft.com/office/powerpoint/2010/main" val="39801306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2" y="152400"/>
            <a:ext cx="11504692" cy="1295400"/>
          </a:xfrm>
        </p:spPr>
        <p:txBody>
          <a:bodyPr/>
          <a:lstStyle/>
          <a:p>
            <a:pPr algn="ctr"/>
            <a:r>
              <a:rPr lang="en-US" sz="3200" dirty="0">
                <a:solidFill>
                  <a:prstClr val="black"/>
                </a:solidFill>
                <a:latin typeface="Andalus" panose="02020603050405020304" pitchFamily="18" charset="-78"/>
                <a:cs typeface="Andalus" panose="02020603050405020304" pitchFamily="18" charset="-78"/>
              </a:rPr>
              <a:t>Regulation 23 of the LODR Regulations</a:t>
            </a:r>
            <a:br>
              <a:rPr lang="en-US" sz="3200" dirty="0">
                <a:solidFill>
                  <a:prstClr val="black"/>
                </a:solidFill>
                <a:latin typeface="Andalus" panose="02020603050405020304" pitchFamily="18" charset="-78"/>
                <a:cs typeface="Andalus" panose="02020603050405020304" pitchFamily="18" charset="-78"/>
              </a:rPr>
            </a:br>
            <a:r>
              <a:rPr lang="en-US" sz="3200" dirty="0">
                <a:solidFill>
                  <a:prstClr val="black"/>
                </a:solidFill>
                <a:latin typeface="Andalus" panose="02020603050405020304" pitchFamily="18" charset="-78"/>
                <a:cs typeface="Andalus" panose="02020603050405020304" pitchFamily="18" charset="-78"/>
              </a:rPr>
              <a:t> Related Party Transactions</a:t>
            </a:r>
            <a:endParaRPr lang="en-US" dirty="0"/>
          </a:p>
        </p:txBody>
      </p:sp>
      <p:sp>
        <p:nvSpPr>
          <p:cNvPr id="3" name="Content Placeholder 2"/>
          <p:cNvSpPr>
            <a:spLocks noGrp="1"/>
          </p:cNvSpPr>
          <p:nvPr>
            <p:ph idx="1"/>
          </p:nvPr>
        </p:nvSpPr>
        <p:spPr>
          <a:xfrm>
            <a:off x="379412" y="1447800"/>
            <a:ext cx="11504691" cy="4724400"/>
          </a:xfrm>
        </p:spPr>
        <p:txBody>
          <a:bodyPr>
            <a:normAutofit/>
          </a:bodyPr>
          <a:lstStyle/>
          <a:p>
            <a:pPr algn="just"/>
            <a:r>
              <a:rPr lang="en-US" sz="2400" dirty="0" smtClean="0">
                <a:latin typeface="Andalus" panose="02020603050405020304" pitchFamily="18" charset="-78"/>
                <a:cs typeface="Andalus" panose="02020603050405020304" pitchFamily="18" charset="-78"/>
              </a:rPr>
              <a:t>Audit committee can grant omnibus approval for such transactions whose value does </a:t>
            </a:r>
            <a:r>
              <a:rPr lang="en-US" sz="2400" dirty="0" smtClean="0">
                <a:solidFill>
                  <a:srgbClr val="FF0000"/>
                </a:solidFill>
                <a:latin typeface="Andalus" panose="02020603050405020304" pitchFamily="18" charset="-78"/>
                <a:cs typeface="Andalus" panose="02020603050405020304" pitchFamily="18" charset="-78"/>
              </a:rPr>
              <a:t>not exceed rupees one crore per transaction</a:t>
            </a:r>
            <a:r>
              <a:rPr lang="en-US" sz="2400" dirty="0" smtClean="0">
                <a:latin typeface="Andalus" panose="02020603050405020304" pitchFamily="18" charset="-78"/>
                <a:cs typeface="Andalus" panose="02020603050405020304" pitchFamily="18" charset="-78"/>
              </a:rPr>
              <a:t>.</a:t>
            </a:r>
          </a:p>
          <a:p>
            <a:pPr algn="just"/>
            <a:r>
              <a:rPr lang="en-US" sz="2400" dirty="0" smtClean="0">
                <a:latin typeface="Andalus" panose="02020603050405020304" pitchFamily="18" charset="-78"/>
                <a:cs typeface="Andalus" panose="02020603050405020304" pitchFamily="18" charset="-78"/>
              </a:rPr>
              <a:t>Omnibus approval shall be valid for a period of one year.</a:t>
            </a:r>
          </a:p>
          <a:p>
            <a:r>
              <a:rPr lang="en-US" sz="2400" dirty="0" smtClean="0">
                <a:latin typeface="Andalus" panose="02020603050405020304" pitchFamily="18" charset="-78"/>
                <a:cs typeface="Andalus" panose="02020603050405020304" pitchFamily="18" charset="-78"/>
              </a:rPr>
              <a:t>Exemption from audit committee approval:</a:t>
            </a:r>
          </a:p>
          <a:p>
            <a:pPr marL="457200" indent="-457200">
              <a:buFont typeface="+mj-lt"/>
              <a:buAutoNum type="alphaLcPeriod"/>
            </a:pPr>
            <a:r>
              <a:rPr lang="en-US" sz="2400" dirty="0" smtClean="0">
                <a:latin typeface="Andalus" panose="02020603050405020304" pitchFamily="18" charset="-78"/>
                <a:cs typeface="Andalus" panose="02020603050405020304" pitchFamily="18" charset="-78"/>
              </a:rPr>
              <a:t>Transactions between two Government companies</a:t>
            </a:r>
          </a:p>
          <a:p>
            <a:pPr marL="457200" indent="-457200" algn="just">
              <a:buFont typeface="+mj-lt"/>
              <a:buAutoNum type="alphaLcPeriod"/>
            </a:pPr>
            <a:r>
              <a:rPr lang="en-US" sz="2400" dirty="0" smtClean="0">
                <a:latin typeface="Andalus" panose="02020603050405020304" pitchFamily="18" charset="-78"/>
                <a:cs typeface="Andalus" panose="02020603050405020304" pitchFamily="18" charset="-78"/>
              </a:rPr>
              <a:t>Transactions entered into between a holding company and its wholly owned subsidiary whose accounts are consolidated and placed before the shareholders.</a:t>
            </a:r>
          </a:p>
          <a:p>
            <a:endParaRPr lang="en-US" sz="2400"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34</a:t>
            </a:fld>
            <a:endParaRPr lang="en-US"/>
          </a:p>
        </p:txBody>
      </p:sp>
    </p:spTree>
    <p:extLst>
      <p:ext uri="{BB962C8B-B14F-4D97-AF65-F5344CB8AC3E}">
        <p14:creationId xmlns:p14="http://schemas.microsoft.com/office/powerpoint/2010/main" val="487470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ctrTitle"/>
          </p:nvPr>
        </p:nvSpPr>
        <p:spPr>
          <a:xfrm>
            <a:off x="1828325" y="1828800"/>
            <a:ext cx="9141619" cy="1676400"/>
          </a:xfrm>
        </p:spPr>
        <p:txBody>
          <a:bodyPr/>
          <a:lstStyle/>
          <a:p>
            <a:pPr algn="ctr"/>
            <a:r>
              <a:rPr lang="en-US" sz="3200" dirty="0"/>
              <a:t>CONSEQUENCES</a:t>
            </a:r>
            <a:r>
              <a:rPr lang="en-US" dirty="0"/>
              <a:t> </a:t>
            </a:r>
            <a:r>
              <a:rPr lang="en-US" sz="3200" dirty="0"/>
              <a:t>OF NON COMPLIANCE</a:t>
            </a:r>
          </a:p>
        </p:txBody>
      </p:sp>
      <p:sp>
        <p:nvSpPr>
          <p:cNvPr id="4" name="Slide Number Placeholder 3"/>
          <p:cNvSpPr>
            <a:spLocks noGrp="1"/>
          </p:cNvSpPr>
          <p:nvPr>
            <p:ph type="sldNum" sz="quarter" idx="12"/>
          </p:nvPr>
        </p:nvSpPr>
        <p:spPr/>
        <p:txBody>
          <a:bodyPr/>
          <a:lstStyle/>
          <a:p>
            <a:fld id="{34C99D79-8A4B-4031-B1E0-AF26F8EDF2BC}" type="slidenum">
              <a:rPr lang="en-US" smtClean="0"/>
              <a:pPr/>
              <a:t>35</a:t>
            </a:fld>
            <a:endParaRPr lang="en-US"/>
          </a:p>
        </p:txBody>
      </p:sp>
    </p:spTree>
    <p:extLst>
      <p:ext uri="{BB962C8B-B14F-4D97-AF65-F5344CB8AC3E}">
        <p14:creationId xmlns:p14="http://schemas.microsoft.com/office/powerpoint/2010/main" val="4266342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1183" y="752475"/>
            <a:ext cx="11606865" cy="990600"/>
          </a:xfrm>
        </p:spPr>
        <p:txBody>
          <a:bodyPr>
            <a:normAutofit fontScale="90000"/>
          </a:bodyPr>
          <a:lstStyle/>
          <a:p>
            <a:pPr algn="ctr"/>
            <a:r>
              <a:rPr lang="en-US" b="1" dirty="0">
                <a:latin typeface="Andalus" panose="02020603050405020304" pitchFamily="18" charset="-78"/>
                <a:ea typeface="+mn-ea"/>
                <a:cs typeface="Andalus" panose="02020603050405020304" pitchFamily="18" charset="-78"/>
              </a:rPr>
              <a:t>Section 167: vacation of office</a:t>
            </a:r>
            <a:r>
              <a:rPr lang="en-US" dirty="0"/>
              <a:t/>
            </a:r>
            <a:br>
              <a:rPr lang="en-US" dirty="0"/>
            </a:br>
            <a:endParaRPr lang="en-US" dirty="0"/>
          </a:p>
        </p:txBody>
      </p:sp>
      <p:sp>
        <p:nvSpPr>
          <p:cNvPr id="3" name="Content Placeholder 2"/>
          <p:cNvSpPr>
            <a:spLocks noGrp="1"/>
          </p:cNvSpPr>
          <p:nvPr>
            <p:ph sz="quarter" idx="1"/>
          </p:nvPr>
        </p:nvSpPr>
        <p:spPr>
          <a:xfrm>
            <a:off x="379412" y="1447800"/>
            <a:ext cx="11473169" cy="4648200"/>
          </a:xfrm>
        </p:spPr>
        <p:txBody>
          <a:bodyPr>
            <a:normAutofit/>
          </a:bodyPr>
          <a:lstStyle/>
          <a:p>
            <a:pPr algn="just"/>
            <a:r>
              <a:rPr lang="en-US" sz="2400" b="1" dirty="0">
                <a:latin typeface="Andalus" panose="02020603050405020304" pitchFamily="18" charset="-78"/>
                <a:cs typeface="Andalus" panose="02020603050405020304" pitchFamily="18" charset="-78"/>
              </a:rPr>
              <a:t>167. (1) The office of a director shall become vacant in case—</a:t>
            </a:r>
          </a:p>
          <a:p>
            <a:pPr marL="902050" lvl="2" indent="0" algn="just">
              <a:buNone/>
            </a:pPr>
            <a:r>
              <a:rPr lang="en-US" sz="2400" dirty="0">
                <a:latin typeface="Andalus" panose="02020603050405020304" pitchFamily="18" charset="-78"/>
                <a:cs typeface="Andalus" panose="02020603050405020304" pitchFamily="18" charset="-78"/>
              </a:rPr>
              <a:t>(a)..</a:t>
            </a:r>
          </a:p>
          <a:p>
            <a:pPr marL="902050" lvl="2" indent="0" algn="just">
              <a:buNone/>
            </a:pPr>
            <a:r>
              <a:rPr lang="en-US" sz="2400" dirty="0">
                <a:latin typeface="Andalus" panose="02020603050405020304" pitchFamily="18" charset="-78"/>
                <a:cs typeface="Andalus" panose="02020603050405020304" pitchFamily="18" charset="-78"/>
              </a:rPr>
              <a:t>(b) ..</a:t>
            </a:r>
          </a:p>
          <a:p>
            <a:pPr marL="902050" lvl="2" indent="0" algn="just">
              <a:buNone/>
            </a:pPr>
            <a:r>
              <a:rPr lang="en-US" sz="2400" dirty="0">
                <a:latin typeface="Andalus" panose="02020603050405020304" pitchFamily="18" charset="-78"/>
                <a:cs typeface="Andalus" panose="02020603050405020304" pitchFamily="18" charset="-78"/>
              </a:rPr>
              <a:t>(c) he acts in contravention of the provisions of section 184 relating to entering into contracts or arrangements in which he is directly or indirectly interested;</a:t>
            </a:r>
          </a:p>
          <a:p>
            <a:pPr marL="902050" lvl="2" indent="0" algn="just">
              <a:buNone/>
            </a:pPr>
            <a:r>
              <a:rPr lang="en-US" sz="2400" dirty="0">
                <a:latin typeface="Andalus" panose="02020603050405020304" pitchFamily="18" charset="-78"/>
                <a:cs typeface="Andalus" panose="02020603050405020304" pitchFamily="18" charset="-78"/>
              </a:rPr>
              <a:t>(d) he fails to disclose his interest in any contract or arrangement in which he is directly or indirectly interested, in contravention of the provisions of section 184</a:t>
            </a:r>
            <a:r>
              <a:rPr lang="en-US" dirty="0">
                <a:latin typeface="Andalus" panose="02020603050405020304" pitchFamily="18" charset="-78"/>
                <a:cs typeface="Andalus" panose="02020603050405020304" pitchFamily="18" charset="-78"/>
              </a:rPr>
              <a:t>;</a:t>
            </a:r>
            <a:endParaRPr lang="en-US" sz="1600"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36</a:t>
            </a:fld>
            <a:endParaRPr lang="en-US"/>
          </a:p>
        </p:txBody>
      </p:sp>
    </p:spTree>
  </p:cSld>
  <p:clrMapOvr>
    <a:masterClrMapping/>
  </p:clrMapOvr>
  <p:transition spd="med">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18882" y="152400"/>
            <a:ext cx="9751060" cy="1295400"/>
          </a:xfrm>
        </p:spPr>
        <p:txBody>
          <a:bodyPr/>
          <a:lstStyle/>
          <a:p>
            <a:pPr algn="ctr"/>
            <a:r>
              <a:rPr lang="en-US" b="1" dirty="0">
                <a:solidFill>
                  <a:srgbClr val="FF0000"/>
                </a:solidFill>
                <a:latin typeface="Andalus" panose="02020603050405020304" pitchFamily="18" charset="-78"/>
                <a:cs typeface="Andalus" panose="02020603050405020304" pitchFamily="18" charset="-78"/>
              </a:rPr>
              <a:t> </a:t>
            </a:r>
            <a:r>
              <a:rPr lang="en-US" sz="3200" b="1" dirty="0">
                <a:latin typeface="Andalus" panose="02020603050405020304" pitchFamily="18" charset="-78"/>
                <a:cs typeface="Andalus" panose="02020603050405020304" pitchFamily="18" charset="-78"/>
              </a:rPr>
              <a:t>Penalty under Section 184(4)</a:t>
            </a:r>
            <a:endParaRPr lang="en-US" b="1" dirty="0">
              <a:latin typeface="Andalus" panose="02020603050405020304" pitchFamily="18" charset="-78"/>
              <a:cs typeface="Andalus" panose="02020603050405020304" pitchFamily="18" charset="-78"/>
            </a:endParaRPr>
          </a:p>
        </p:txBody>
      </p:sp>
      <p:sp>
        <p:nvSpPr>
          <p:cNvPr id="3" name="Content Placeholder 2"/>
          <p:cNvSpPr>
            <a:spLocks noGrp="1"/>
          </p:cNvSpPr>
          <p:nvPr>
            <p:ph sz="half" idx="1"/>
          </p:nvPr>
        </p:nvSpPr>
        <p:spPr>
          <a:xfrm>
            <a:off x="1218882" y="1600200"/>
            <a:ext cx="10133330" cy="4572000"/>
          </a:xfrm>
        </p:spPr>
        <p:txBody>
          <a:bodyPr>
            <a:normAutofit/>
          </a:bodyPr>
          <a:lstStyle/>
          <a:p>
            <a:pPr algn="just"/>
            <a:r>
              <a:rPr lang="en-US" sz="2400" dirty="0">
                <a:latin typeface="Andalus" panose="02020603050405020304" pitchFamily="18" charset="-78"/>
                <a:cs typeface="Andalus" panose="02020603050405020304" pitchFamily="18" charset="-78"/>
              </a:rPr>
              <a:t>If a director of the company contravenes the provisions of sub-section (1) or subsection (2), such director shall be punishable </a:t>
            </a:r>
          </a:p>
          <a:p>
            <a:pPr algn="just"/>
            <a:r>
              <a:rPr lang="en-US" sz="2400" dirty="0">
                <a:latin typeface="Andalus" panose="02020603050405020304" pitchFamily="18" charset="-78"/>
                <a:cs typeface="Andalus" panose="02020603050405020304" pitchFamily="18" charset="-78"/>
              </a:rPr>
              <a:t>with imprisonment for a term which may extend to one year</a:t>
            </a:r>
          </a:p>
          <a:p>
            <a:pPr algn="just">
              <a:buNone/>
            </a:pPr>
            <a:r>
              <a:rPr lang="en-US" sz="2400" dirty="0">
                <a:latin typeface="Andalus" panose="02020603050405020304" pitchFamily="18" charset="-78"/>
                <a:cs typeface="Andalus" panose="02020603050405020304" pitchFamily="18" charset="-78"/>
              </a:rPr>
              <a:t>or </a:t>
            </a:r>
          </a:p>
          <a:p>
            <a:pPr algn="just"/>
            <a:r>
              <a:rPr lang="en-US" sz="2400" dirty="0">
                <a:latin typeface="Andalus" panose="02020603050405020304" pitchFamily="18" charset="-78"/>
                <a:cs typeface="Andalus" panose="02020603050405020304" pitchFamily="18" charset="-78"/>
              </a:rPr>
              <a:t>with fine which shall not be less than fifty thousand rupees but which may extend to one </a:t>
            </a:r>
            <a:r>
              <a:rPr lang="en-US" sz="2400" dirty="0" err="1">
                <a:latin typeface="Andalus" panose="02020603050405020304" pitchFamily="18" charset="-78"/>
                <a:cs typeface="Andalus" panose="02020603050405020304" pitchFamily="18" charset="-78"/>
              </a:rPr>
              <a:t>lakh</a:t>
            </a:r>
            <a:r>
              <a:rPr lang="en-US" sz="2400" dirty="0">
                <a:latin typeface="Andalus" panose="02020603050405020304" pitchFamily="18" charset="-78"/>
                <a:cs typeface="Andalus" panose="02020603050405020304" pitchFamily="18" charset="-78"/>
              </a:rPr>
              <a:t> rupees, </a:t>
            </a:r>
          </a:p>
          <a:p>
            <a:pPr algn="just">
              <a:buNone/>
            </a:pPr>
            <a:r>
              <a:rPr lang="en-US" sz="2400" dirty="0">
                <a:latin typeface="Andalus" panose="02020603050405020304" pitchFamily="18" charset="-78"/>
                <a:cs typeface="Andalus" panose="02020603050405020304" pitchFamily="18" charset="-78"/>
              </a:rPr>
              <a:t>or </a:t>
            </a:r>
          </a:p>
          <a:p>
            <a:pPr algn="just"/>
            <a:r>
              <a:rPr lang="en-US" sz="2400" dirty="0">
                <a:latin typeface="Andalus" panose="02020603050405020304" pitchFamily="18" charset="-78"/>
                <a:cs typeface="Andalus" panose="02020603050405020304" pitchFamily="18" charset="-78"/>
              </a:rPr>
              <a:t>with both.</a:t>
            </a:r>
          </a:p>
        </p:txBody>
      </p:sp>
      <p:sp>
        <p:nvSpPr>
          <p:cNvPr id="6" name="Rectangle 5"/>
          <p:cNvSpPr/>
          <p:nvPr/>
        </p:nvSpPr>
        <p:spPr>
          <a:xfrm>
            <a:off x="11276012" y="5867400"/>
            <a:ext cx="261610" cy="461665"/>
          </a:xfrm>
          <a:prstGeom prst="rect">
            <a:avLst/>
          </a:prstGeom>
        </p:spPr>
        <p:txBody>
          <a:bodyPr wrap="none">
            <a:spAutoFit/>
          </a:bodyPr>
          <a:lstStyle/>
          <a:p>
            <a:r>
              <a:rPr lang="en-US" dirty="0"/>
              <a:t> </a:t>
            </a:r>
            <a:endParaRPr lang="en-US" dirty="0">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37</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18883" y="533400"/>
            <a:ext cx="9751060" cy="838200"/>
          </a:xfrm>
        </p:spPr>
        <p:txBody>
          <a:bodyPr>
            <a:normAutofit/>
          </a:bodyPr>
          <a:lstStyle/>
          <a:p>
            <a:pPr algn="ctr"/>
            <a:r>
              <a:rPr lang="en-US" sz="3200" b="1" dirty="0" smtClean="0">
                <a:latin typeface="Andalus" panose="02020603050405020304" pitchFamily="18" charset="-78"/>
                <a:ea typeface="+mn-ea"/>
                <a:cs typeface="Andalus" panose="02020603050405020304" pitchFamily="18" charset="-78"/>
              </a:rPr>
              <a:t>Penalty under Section 188</a:t>
            </a:r>
            <a:endParaRPr lang="en-US" sz="3200" b="1" dirty="0">
              <a:latin typeface="Andalus" panose="02020603050405020304" pitchFamily="18" charset="-78"/>
              <a:ea typeface="+mn-ea"/>
              <a:cs typeface="Andalus" panose="02020603050405020304" pitchFamily="18" charset="-78"/>
            </a:endParaRPr>
          </a:p>
        </p:txBody>
      </p:sp>
      <p:sp>
        <p:nvSpPr>
          <p:cNvPr id="3" name="Content Placeholder 2"/>
          <p:cNvSpPr>
            <a:spLocks noGrp="1"/>
          </p:cNvSpPr>
          <p:nvPr>
            <p:ph sz="quarter" idx="1"/>
          </p:nvPr>
        </p:nvSpPr>
        <p:spPr/>
        <p:txBody>
          <a:bodyPr/>
          <a:lstStyle/>
          <a:p>
            <a:pPr marL="0" indent="0">
              <a:buNone/>
            </a:pPr>
            <a:r>
              <a:rPr lang="en-US" sz="2400" b="1" dirty="0">
                <a:latin typeface="Andalus" panose="02020603050405020304" pitchFamily="18" charset="-78"/>
                <a:cs typeface="Andalus" panose="02020603050405020304" pitchFamily="18" charset="-78"/>
              </a:rPr>
              <a:t>Penalties for directors or any employees:</a:t>
            </a:r>
            <a:r>
              <a:rPr lang="en-US" sz="2400" b="1" dirty="0"/>
              <a:t> </a:t>
            </a:r>
          </a:p>
          <a:p>
            <a:r>
              <a:rPr lang="en-US" sz="2400" dirty="0">
                <a:latin typeface="Andalus" panose="02020603050405020304" pitchFamily="18" charset="-78"/>
                <a:cs typeface="Andalus" panose="02020603050405020304" pitchFamily="18" charset="-78"/>
              </a:rPr>
              <a:t>For listed companies:</a:t>
            </a:r>
          </a:p>
          <a:p>
            <a:pPr lvl="1"/>
            <a:r>
              <a:rPr lang="en-US" dirty="0">
                <a:latin typeface="Andalus" panose="02020603050405020304" pitchFamily="18" charset="-78"/>
                <a:cs typeface="Andalus" panose="02020603050405020304" pitchFamily="18" charset="-78"/>
              </a:rPr>
              <a:t>Imprisonment </a:t>
            </a:r>
            <a:r>
              <a:rPr lang="en-US" dirty="0" err="1">
                <a:latin typeface="Andalus" panose="02020603050405020304" pitchFamily="18" charset="-78"/>
                <a:cs typeface="Andalus" panose="02020603050405020304" pitchFamily="18" charset="-78"/>
              </a:rPr>
              <a:t>upto</a:t>
            </a:r>
            <a:r>
              <a:rPr lang="en-US" dirty="0">
                <a:latin typeface="Andalus" panose="02020603050405020304" pitchFamily="18" charset="-78"/>
                <a:cs typeface="Andalus" panose="02020603050405020304" pitchFamily="18" charset="-78"/>
              </a:rPr>
              <a:t> 1 year or </a:t>
            </a:r>
          </a:p>
          <a:p>
            <a:pPr lvl="1"/>
            <a:r>
              <a:rPr lang="en-US" dirty="0">
                <a:latin typeface="Andalus" panose="02020603050405020304" pitchFamily="18" charset="-78"/>
                <a:cs typeface="Andalus" panose="02020603050405020304" pitchFamily="18" charset="-78"/>
              </a:rPr>
              <a:t>Fine minimum Rs. 25,000 </a:t>
            </a:r>
            <a:r>
              <a:rPr lang="en-US" dirty="0" err="1">
                <a:latin typeface="Andalus" panose="02020603050405020304" pitchFamily="18" charset="-78"/>
                <a:cs typeface="Andalus" panose="02020603050405020304" pitchFamily="18" charset="-78"/>
              </a:rPr>
              <a:t>upto</a:t>
            </a:r>
            <a:r>
              <a:rPr lang="en-US" dirty="0">
                <a:latin typeface="Andalus" panose="02020603050405020304" pitchFamily="18" charset="-78"/>
                <a:cs typeface="Andalus" panose="02020603050405020304" pitchFamily="18" charset="-78"/>
              </a:rPr>
              <a:t> Rs. 5,00,000 </a:t>
            </a:r>
          </a:p>
          <a:p>
            <a:pPr lvl="1"/>
            <a:r>
              <a:rPr lang="en-US" dirty="0">
                <a:latin typeface="Andalus" panose="02020603050405020304" pitchFamily="18" charset="-78"/>
                <a:cs typeface="Andalus" panose="02020603050405020304" pitchFamily="18" charset="-78"/>
              </a:rPr>
              <a:t>Or both.</a:t>
            </a:r>
          </a:p>
          <a:p>
            <a:r>
              <a:rPr lang="en-US" sz="2400" dirty="0">
                <a:latin typeface="Andalus" panose="02020603050405020304" pitchFamily="18" charset="-78"/>
                <a:cs typeface="Andalus" panose="02020603050405020304" pitchFamily="18" charset="-78"/>
              </a:rPr>
              <a:t> For other companies:</a:t>
            </a:r>
          </a:p>
          <a:p>
            <a:pPr lvl="1"/>
            <a:r>
              <a:rPr lang="en-US" dirty="0">
                <a:latin typeface="Andalus" panose="02020603050405020304" pitchFamily="18" charset="-78"/>
                <a:cs typeface="Andalus" panose="02020603050405020304" pitchFamily="18" charset="-78"/>
              </a:rPr>
              <a:t>Fine minimum Rs. 25,000 </a:t>
            </a:r>
            <a:r>
              <a:rPr lang="en-US" dirty="0" err="1">
                <a:latin typeface="Andalus" panose="02020603050405020304" pitchFamily="18" charset="-78"/>
                <a:cs typeface="Andalus" panose="02020603050405020304" pitchFamily="18" charset="-78"/>
              </a:rPr>
              <a:t>upto</a:t>
            </a:r>
            <a:r>
              <a:rPr lang="en-US" dirty="0">
                <a:latin typeface="Andalus" panose="02020603050405020304" pitchFamily="18" charset="-78"/>
                <a:cs typeface="Andalus" panose="02020603050405020304" pitchFamily="18" charset="-78"/>
              </a:rPr>
              <a:t> Rs. 5,00,000</a:t>
            </a:r>
          </a:p>
          <a:p>
            <a:pPr lvl="1"/>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38</a:t>
            </a:fld>
            <a:endParaRPr lang="en-US"/>
          </a:p>
        </p:txBody>
      </p:sp>
    </p:spTree>
  </p:cSld>
  <p:clrMapOvr>
    <a:masterClrMapping/>
  </p:clrMapOvr>
  <p:transition spd="med">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latin typeface="Andalus" panose="02020603050405020304" pitchFamily="18" charset="-78"/>
                <a:ea typeface="+mn-ea"/>
                <a:cs typeface="Andalus" panose="02020603050405020304" pitchFamily="18" charset="-78"/>
              </a:rPr>
              <a:t>COMPARISON BETWEEN SECTION 188 OF COMPANIES ACT 2013 AND AS 18</a:t>
            </a:r>
          </a:p>
        </p:txBody>
      </p:sp>
      <p:sp>
        <p:nvSpPr>
          <p:cNvPr id="5" name="Text Placeholder 4"/>
          <p:cNvSpPr>
            <a:spLocks noGrp="1"/>
          </p:cNvSpPr>
          <p:nvPr>
            <p:ph type="body" idx="1"/>
          </p:nvPr>
        </p:nvSpPr>
        <p:spPr>
          <a:xfrm>
            <a:off x="608012" y="1596571"/>
            <a:ext cx="5486400" cy="816429"/>
          </a:xfrm>
          <a:ln>
            <a:solidFill>
              <a:schemeClr val="accent1"/>
            </a:solidFill>
          </a:ln>
        </p:spPr>
        <p:txBody>
          <a:bodyPr>
            <a:normAutofit/>
          </a:bodyPr>
          <a:lstStyle/>
          <a:p>
            <a:pPr algn="ctr"/>
            <a:r>
              <a:rPr lang="en-US" sz="2400" dirty="0">
                <a:solidFill>
                  <a:schemeClr val="tx1"/>
                </a:solidFill>
                <a:latin typeface="Andalus" panose="02020603050405020304" pitchFamily="18" charset="-78"/>
                <a:cs typeface="Andalus" panose="02020603050405020304" pitchFamily="18" charset="-78"/>
              </a:rPr>
              <a:t>SECTION 188</a:t>
            </a:r>
          </a:p>
        </p:txBody>
      </p:sp>
      <p:sp>
        <p:nvSpPr>
          <p:cNvPr id="6" name="Content Placeholder 5"/>
          <p:cNvSpPr>
            <a:spLocks noGrp="1"/>
          </p:cNvSpPr>
          <p:nvPr>
            <p:ph sz="half" idx="2"/>
          </p:nvPr>
        </p:nvSpPr>
        <p:spPr>
          <a:xfrm>
            <a:off x="608012" y="2413000"/>
            <a:ext cx="5486400" cy="3759199"/>
          </a:xfrm>
          <a:ln>
            <a:solidFill>
              <a:schemeClr val="accent1"/>
            </a:solidFill>
          </a:ln>
        </p:spPr>
        <p:txBody>
          <a:bodyPr>
            <a:normAutofit fontScale="25000" lnSpcReduction="20000"/>
          </a:bodyPr>
          <a:lstStyle/>
          <a:p>
            <a:pPr algn="just"/>
            <a:r>
              <a:rPr lang="en-US" sz="9600" dirty="0">
                <a:latin typeface="Andalus" panose="02020603050405020304" pitchFamily="18" charset="-78"/>
                <a:cs typeface="Andalus" panose="02020603050405020304" pitchFamily="18" charset="-78"/>
              </a:rPr>
              <a:t>2(76) “related party”, with reference to a company, means—</a:t>
            </a:r>
          </a:p>
          <a:p>
            <a:pPr marL="463725" lvl="1" indent="-12700" algn="just">
              <a:buNone/>
            </a:pPr>
            <a:r>
              <a:rPr lang="en-US" sz="9600" dirty="0" err="1">
                <a:latin typeface="Andalus" panose="02020603050405020304" pitchFamily="18" charset="-78"/>
                <a:cs typeface="Andalus" panose="02020603050405020304" pitchFamily="18" charset="-78"/>
              </a:rPr>
              <a:t>i</a:t>
            </a:r>
            <a:r>
              <a:rPr lang="en-US" sz="9600" dirty="0">
                <a:latin typeface="Andalus" panose="02020603050405020304" pitchFamily="18" charset="-78"/>
                <a:cs typeface="Andalus" panose="02020603050405020304" pitchFamily="18" charset="-78"/>
              </a:rPr>
              <a:t>) a director or his relative; </a:t>
            </a:r>
          </a:p>
          <a:p>
            <a:pPr marL="463725" lvl="1" indent="-12700" algn="just">
              <a:buNone/>
            </a:pPr>
            <a:r>
              <a:rPr lang="en-US" sz="9600" dirty="0">
                <a:latin typeface="Andalus" panose="02020603050405020304" pitchFamily="18" charset="-78"/>
                <a:cs typeface="Andalus" panose="02020603050405020304" pitchFamily="18" charset="-78"/>
              </a:rPr>
              <a:t>ii) a key managerial personnel or his relative;</a:t>
            </a:r>
          </a:p>
          <a:p>
            <a:pPr marL="463725" lvl="1" indent="-12700" algn="just">
              <a:buNone/>
            </a:pPr>
            <a:r>
              <a:rPr lang="en-US" sz="9600" dirty="0">
                <a:latin typeface="Andalus" panose="02020603050405020304" pitchFamily="18" charset="-78"/>
                <a:cs typeface="Andalus" panose="02020603050405020304" pitchFamily="18" charset="-78"/>
              </a:rPr>
              <a:t>iii) a firm, in which a director, manager or his relative is a partner</a:t>
            </a:r>
            <a:r>
              <a:rPr lang="en-US" sz="9600" dirty="0" smtClean="0">
                <a:latin typeface="Andalus" panose="02020603050405020304" pitchFamily="18" charset="-78"/>
                <a:cs typeface="Andalus" panose="02020603050405020304" pitchFamily="18" charset="-78"/>
              </a:rPr>
              <a:t>;</a:t>
            </a:r>
          </a:p>
          <a:p>
            <a:pPr marL="463725" lvl="1" indent="-12700" algn="just">
              <a:buNone/>
            </a:pPr>
            <a:r>
              <a:rPr lang="en-US" sz="9600" dirty="0">
                <a:latin typeface="Andalus" panose="02020603050405020304" pitchFamily="18" charset="-78"/>
                <a:cs typeface="Andalus" panose="02020603050405020304" pitchFamily="18" charset="-78"/>
              </a:rPr>
              <a:t>iv) a private company in which a director or manager is a member or director;</a:t>
            </a:r>
          </a:p>
          <a:p>
            <a:pPr marL="463725" lvl="1" indent="-12700" algn="just">
              <a:buNone/>
            </a:pPr>
            <a:endParaRPr lang="en-US" sz="7600" dirty="0">
              <a:latin typeface="Andalus" panose="02020603050405020304" pitchFamily="18" charset="-78"/>
              <a:cs typeface="Andalus" panose="02020603050405020304" pitchFamily="18" charset="-78"/>
            </a:endParaRPr>
          </a:p>
          <a:p>
            <a:r>
              <a:rPr lang="en-US" dirty="0" smtClean="0"/>
              <a:t> </a:t>
            </a:r>
            <a:endParaRPr lang="en-US" sz="2200" dirty="0">
              <a:latin typeface="Andalus" pitchFamily="18" charset="-78"/>
              <a:cs typeface="Andalus" pitchFamily="18" charset="-78"/>
            </a:endParaRPr>
          </a:p>
          <a:p>
            <a:endParaRPr lang="en-US" sz="2200" dirty="0">
              <a:latin typeface="Andalus" pitchFamily="18" charset="-78"/>
              <a:cs typeface="Andalus" pitchFamily="18" charset="-78"/>
            </a:endParaRPr>
          </a:p>
          <a:p>
            <a:endParaRPr lang="en-US" sz="2200" dirty="0">
              <a:latin typeface="Andalus" pitchFamily="18" charset="-78"/>
              <a:cs typeface="Andalus" pitchFamily="18" charset="-78"/>
            </a:endParaRPr>
          </a:p>
          <a:p>
            <a:endParaRPr lang="en-US" sz="2200" dirty="0">
              <a:latin typeface="Andalus" pitchFamily="18" charset="-78"/>
              <a:cs typeface="Andalus" pitchFamily="18" charset="-78"/>
            </a:endParaRPr>
          </a:p>
          <a:p>
            <a:endParaRPr lang="en-US" sz="2200" dirty="0">
              <a:latin typeface="Andalus" pitchFamily="18" charset="-78"/>
              <a:cs typeface="Andalus" pitchFamily="18" charset="-78"/>
            </a:endParaRPr>
          </a:p>
          <a:p>
            <a:endParaRPr lang="en-US" sz="2200" dirty="0">
              <a:latin typeface="Andalus" pitchFamily="18" charset="-78"/>
              <a:cs typeface="Andalus" pitchFamily="18" charset="-78"/>
            </a:endParaRPr>
          </a:p>
          <a:p>
            <a:endParaRPr lang="en-US" sz="2200" dirty="0">
              <a:latin typeface="Andalus" pitchFamily="18" charset="-78"/>
              <a:cs typeface="Andalus" pitchFamily="18" charset="-78"/>
            </a:endParaRPr>
          </a:p>
          <a:p>
            <a:endParaRPr lang="en-US" sz="2200" dirty="0">
              <a:latin typeface="Andalus" pitchFamily="18" charset="-78"/>
              <a:cs typeface="Andalus" pitchFamily="18" charset="-78"/>
            </a:endParaRPr>
          </a:p>
          <a:p>
            <a:endParaRPr lang="en-US" sz="2200" dirty="0">
              <a:latin typeface="Andalus" pitchFamily="18" charset="-78"/>
              <a:cs typeface="Andalus" pitchFamily="18" charset="-78"/>
            </a:endParaRPr>
          </a:p>
          <a:p>
            <a:endParaRPr lang="en-US" sz="2200" dirty="0">
              <a:latin typeface="Andalus" pitchFamily="18" charset="-78"/>
              <a:cs typeface="Andalus" pitchFamily="18" charset="-78"/>
            </a:endParaRPr>
          </a:p>
          <a:p>
            <a:pPr marL="0" indent="0">
              <a:buNone/>
            </a:pPr>
            <a:endParaRPr lang="en-US" sz="2200" dirty="0">
              <a:latin typeface="Andalus" pitchFamily="18" charset="-78"/>
              <a:cs typeface="Andalus" pitchFamily="18" charset="-78"/>
            </a:endParaRPr>
          </a:p>
        </p:txBody>
      </p:sp>
      <p:sp>
        <p:nvSpPr>
          <p:cNvPr id="7" name="Text Placeholder 6"/>
          <p:cNvSpPr>
            <a:spLocks noGrp="1"/>
          </p:cNvSpPr>
          <p:nvPr>
            <p:ph type="body" sz="quarter" idx="3"/>
          </p:nvPr>
        </p:nvSpPr>
        <p:spPr>
          <a:xfrm>
            <a:off x="6094412" y="1596571"/>
            <a:ext cx="5476068" cy="816429"/>
          </a:xfrm>
          <a:ln>
            <a:solidFill>
              <a:schemeClr val="accent1"/>
            </a:solidFill>
          </a:ln>
        </p:spPr>
        <p:txBody>
          <a:bodyPr>
            <a:normAutofit/>
          </a:bodyPr>
          <a:lstStyle/>
          <a:p>
            <a:pPr algn="ctr"/>
            <a:r>
              <a:rPr lang="en-US" sz="2400" dirty="0">
                <a:solidFill>
                  <a:schemeClr val="tx1"/>
                </a:solidFill>
                <a:latin typeface="Andalus" panose="02020603050405020304" pitchFamily="18" charset="-78"/>
                <a:cs typeface="Andalus" panose="02020603050405020304" pitchFamily="18" charset="-78"/>
              </a:rPr>
              <a:t>AS 18</a:t>
            </a:r>
          </a:p>
        </p:txBody>
      </p:sp>
      <p:sp>
        <p:nvSpPr>
          <p:cNvPr id="8" name="Content Placeholder 7"/>
          <p:cNvSpPr>
            <a:spLocks noGrp="1"/>
          </p:cNvSpPr>
          <p:nvPr>
            <p:ph sz="quarter" idx="4"/>
          </p:nvPr>
        </p:nvSpPr>
        <p:spPr>
          <a:xfrm>
            <a:off x="6084080" y="2409252"/>
            <a:ext cx="5486400" cy="3759199"/>
          </a:xfrm>
          <a:ln>
            <a:solidFill>
              <a:schemeClr val="accent1"/>
            </a:solidFill>
          </a:ln>
        </p:spPr>
        <p:txBody>
          <a:bodyPr>
            <a:normAutofit/>
          </a:bodyPr>
          <a:lstStyle/>
          <a:p>
            <a:pPr algn="just">
              <a:lnSpc>
                <a:spcPct val="120000"/>
              </a:lnSpc>
            </a:pPr>
            <a:r>
              <a:rPr lang="en-US" sz="2400" dirty="0">
                <a:latin typeface="Andalus" pitchFamily="18" charset="-78"/>
                <a:cs typeface="Andalus" pitchFamily="18" charset="-78"/>
              </a:rPr>
              <a:t>Parties are considered to be related if at any time during the reporting period one party has the ability to </a:t>
            </a:r>
          </a:p>
          <a:p>
            <a:pPr lvl="1" algn="just">
              <a:lnSpc>
                <a:spcPct val="120000"/>
              </a:lnSpc>
            </a:pPr>
            <a:r>
              <a:rPr lang="en-US" dirty="0">
                <a:latin typeface="Andalus" pitchFamily="18" charset="-78"/>
                <a:cs typeface="Andalus" pitchFamily="18" charset="-78"/>
              </a:rPr>
              <a:t>Control the other party or </a:t>
            </a:r>
          </a:p>
          <a:p>
            <a:pPr lvl="1" algn="just">
              <a:lnSpc>
                <a:spcPct val="120000"/>
              </a:lnSpc>
            </a:pPr>
            <a:r>
              <a:rPr lang="en-US" dirty="0">
                <a:latin typeface="Andalus" pitchFamily="18" charset="-78"/>
                <a:cs typeface="Andalus" pitchFamily="18" charset="-78"/>
              </a:rPr>
              <a:t>exercise significant influence over the other party in making financial and/or operating decisions</a:t>
            </a:r>
          </a:p>
          <a:p>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39</a:t>
            </a:fld>
            <a:endParaRPr lang="en-US"/>
          </a:p>
        </p:txBody>
      </p:sp>
    </p:spTree>
    <p:extLst>
      <p:ext uri="{BB962C8B-B14F-4D97-AF65-F5344CB8AC3E}">
        <p14:creationId xmlns:p14="http://schemas.microsoft.com/office/powerpoint/2010/main" val="2843214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65516" y="433388"/>
            <a:ext cx="9906000" cy="990600"/>
          </a:xfrm>
        </p:spPr>
        <p:txBody>
          <a:bodyPr>
            <a:normAutofit fontScale="90000"/>
          </a:bodyPr>
          <a:lstStyle/>
          <a:p>
            <a:pPr algn="ctr"/>
            <a:r>
              <a:rPr lang="en-US" sz="3200" dirty="0">
                <a:latin typeface="Andalus" panose="02020603050405020304" pitchFamily="18" charset="-78"/>
                <a:ea typeface="+mn-ea"/>
                <a:cs typeface="Andalus" panose="02020603050405020304" pitchFamily="18" charset="-78"/>
              </a:rPr>
              <a:t>Important definitions related to “related party transactions”</a:t>
            </a:r>
          </a:p>
        </p:txBody>
      </p:sp>
      <p:sp>
        <p:nvSpPr>
          <p:cNvPr id="3" name="Content Placeholder 2"/>
          <p:cNvSpPr>
            <a:spLocks noGrp="1"/>
          </p:cNvSpPr>
          <p:nvPr>
            <p:ph sz="quarter" idx="1"/>
          </p:nvPr>
        </p:nvSpPr>
        <p:spPr>
          <a:xfrm>
            <a:off x="379413" y="1524000"/>
            <a:ext cx="11493102" cy="5140272"/>
          </a:xfrm>
        </p:spPr>
        <p:txBody>
          <a:bodyPr>
            <a:normAutofit/>
          </a:bodyPr>
          <a:lstStyle/>
          <a:p>
            <a:pPr algn="just">
              <a:buNone/>
            </a:pPr>
            <a:r>
              <a:rPr lang="en-US" sz="2400" dirty="0">
                <a:latin typeface="Andalus" panose="02020603050405020304" pitchFamily="18" charset="-78"/>
                <a:cs typeface="Andalus" panose="02020603050405020304" pitchFamily="18" charset="-78"/>
              </a:rPr>
              <a:t>2(11) “body corporate” or “corporation” includes a company incorporated outside India, but does not include —</a:t>
            </a:r>
          </a:p>
          <a:p>
            <a:pPr lvl="1" algn="just">
              <a:buNone/>
            </a:pPr>
            <a:r>
              <a:rPr lang="en-US" dirty="0">
                <a:latin typeface="Andalus" panose="02020603050405020304" pitchFamily="18" charset="-78"/>
                <a:cs typeface="Andalus" panose="02020603050405020304" pitchFamily="18" charset="-78"/>
              </a:rPr>
              <a:t>(i) a co-operative society registered under any law relating to co-operative societies; and</a:t>
            </a:r>
          </a:p>
          <a:p>
            <a:pPr lvl="1" algn="just">
              <a:buNone/>
            </a:pPr>
            <a:r>
              <a:rPr lang="en-US" dirty="0">
                <a:latin typeface="Andalus" panose="02020603050405020304" pitchFamily="18" charset="-78"/>
                <a:cs typeface="Andalus" panose="02020603050405020304" pitchFamily="18" charset="-78"/>
              </a:rPr>
              <a:t>(ii) any other body corporate (not being a company as defined in this Act), which the Central Government may, by notification, specify in this behalf;</a:t>
            </a:r>
          </a:p>
          <a:p>
            <a:pPr algn="just">
              <a:buNone/>
            </a:pPr>
            <a:endParaRPr lang="en-US" sz="2400" dirty="0">
              <a:latin typeface="Algerian" panose="04020705040A02060702" pitchFamily="82" charset="0"/>
              <a:cs typeface="Andalus" panose="02020603050405020304"/>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4</a:t>
            </a:fld>
            <a:endParaRPr lang="en-US"/>
          </a:p>
        </p:txBody>
      </p:sp>
    </p:spTree>
  </p:cSld>
  <p:clrMapOvr>
    <a:masterClrMapping/>
  </p:clrMapOvr>
  <p:transition spd="med">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107043"/>
            <a:ext cx="10972800" cy="1295400"/>
          </a:xfrm>
        </p:spPr>
        <p:txBody>
          <a:bodyPr/>
          <a:lstStyle/>
          <a:p>
            <a:endParaRPr lang="en-US" dirty="0"/>
          </a:p>
        </p:txBody>
      </p:sp>
      <p:sp>
        <p:nvSpPr>
          <p:cNvPr id="3" name="Text Placeholder 2"/>
          <p:cNvSpPr>
            <a:spLocks noGrp="1"/>
          </p:cNvSpPr>
          <p:nvPr>
            <p:ph type="body" idx="1"/>
          </p:nvPr>
        </p:nvSpPr>
        <p:spPr>
          <a:xfrm>
            <a:off x="684212" y="1596571"/>
            <a:ext cx="5410200" cy="816429"/>
          </a:xfrm>
          <a:ln>
            <a:solidFill>
              <a:schemeClr val="accent1"/>
            </a:solidFill>
          </a:ln>
        </p:spPr>
        <p:txBody>
          <a:bodyPr>
            <a:normAutofit fontScale="25000" lnSpcReduction="20000"/>
          </a:bodyPr>
          <a:lstStyle/>
          <a:p>
            <a:pPr algn="ctr"/>
            <a:endParaRPr lang="en-US" dirty="0" smtClean="0">
              <a:solidFill>
                <a:schemeClr val="tx1"/>
              </a:solidFill>
              <a:latin typeface="Andalus" panose="02020603050405020304" pitchFamily="18" charset="-78"/>
              <a:cs typeface="Andalus" panose="02020603050405020304" pitchFamily="18" charset="-78"/>
            </a:endParaRPr>
          </a:p>
          <a:p>
            <a:pPr algn="ctr"/>
            <a:endParaRPr lang="en-US" sz="3800" dirty="0" smtClean="0">
              <a:solidFill>
                <a:schemeClr val="tx1"/>
              </a:solidFill>
              <a:latin typeface="Andalus" panose="02020603050405020304" pitchFamily="18" charset="-78"/>
              <a:cs typeface="Andalus" panose="02020603050405020304" pitchFamily="18" charset="-78"/>
            </a:endParaRPr>
          </a:p>
          <a:p>
            <a:pPr algn="ctr"/>
            <a:r>
              <a:rPr lang="en-US" sz="9600" dirty="0" smtClean="0">
                <a:solidFill>
                  <a:schemeClr val="tx1"/>
                </a:solidFill>
                <a:latin typeface="Andalus" panose="02020603050405020304" pitchFamily="18" charset="-78"/>
                <a:cs typeface="Andalus" panose="02020603050405020304" pitchFamily="18" charset="-78"/>
              </a:rPr>
              <a:t>SECTION </a:t>
            </a:r>
            <a:r>
              <a:rPr lang="en-US" sz="9600" dirty="0">
                <a:solidFill>
                  <a:schemeClr val="tx1"/>
                </a:solidFill>
                <a:latin typeface="Andalus" panose="02020603050405020304" pitchFamily="18" charset="-78"/>
                <a:cs typeface="Andalus" panose="02020603050405020304" pitchFamily="18" charset="-78"/>
              </a:rPr>
              <a:t>188</a:t>
            </a:r>
          </a:p>
          <a:p>
            <a:pPr algn="ctr"/>
            <a:endParaRPr lang="en-US" dirty="0"/>
          </a:p>
        </p:txBody>
      </p:sp>
      <p:sp>
        <p:nvSpPr>
          <p:cNvPr id="4" name="Content Placeholder 3"/>
          <p:cNvSpPr>
            <a:spLocks noGrp="1"/>
          </p:cNvSpPr>
          <p:nvPr>
            <p:ph sz="half" idx="2"/>
          </p:nvPr>
        </p:nvSpPr>
        <p:spPr>
          <a:xfrm>
            <a:off x="684212" y="2413000"/>
            <a:ext cx="5410200" cy="3759199"/>
          </a:xfrm>
          <a:ln>
            <a:solidFill>
              <a:schemeClr val="accent1"/>
            </a:solidFill>
          </a:ln>
        </p:spPr>
        <p:txBody>
          <a:bodyPr>
            <a:normAutofit/>
          </a:bodyPr>
          <a:lstStyle/>
          <a:p>
            <a:pPr marL="463725" lvl="1" indent="-12700" algn="just">
              <a:buNone/>
            </a:pPr>
            <a:r>
              <a:rPr lang="en-US" sz="2800" dirty="0" smtClean="0">
                <a:latin typeface="Andalus" panose="02020603050405020304" pitchFamily="18" charset="-78"/>
                <a:cs typeface="Andalus" panose="02020603050405020304" pitchFamily="18" charset="-78"/>
              </a:rPr>
              <a:t>v</a:t>
            </a:r>
            <a:r>
              <a:rPr lang="en-US" dirty="0">
                <a:latin typeface="Andalus" panose="02020603050405020304" pitchFamily="18" charset="-78"/>
                <a:cs typeface="Andalus" panose="02020603050405020304" pitchFamily="18" charset="-78"/>
              </a:rPr>
              <a:t>) a public company in which a director or manager is a director and</a:t>
            </a:r>
            <a:r>
              <a:rPr lang="en-US" dirty="0">
                <a:solidFill>
                  <a:srgbClr val="FF0000"/>
                </a:solidFill>
                <a:latin typeface="Andalus" panose="02020603050405020304" pitchFamily="18" charset="-78"/>
                <a:cs typeface="Andalus" panose="02020603050405020304" pitchFamily="18" charset="-78"/>
              </a:rPr>
              <a:t> </a:t>
            </a:r>
            <a:r>
              <a:rPr lang="en-US" dirty="0">
                <a:latin typeface="Andalus" panose="02020603050405020304" pitchFamily="18" charset="-78"/>
                <a:cs typeface="Andalus" panose="02020603050405020304" pitchFamily="18" charset="-78"/>
              </a:rPr>
              <a:t>holds along with his relatives, more than two per cent. of its paid-up share capital;</a:t>
            </a:r>
          </a:p>
          <a:p>
            <a:endParaRPr lang="en-US" dirty="0"/>
          </a:p>
        </p:txBody>
      </p:sp>
      <p:sp>
        <p:nvSpPr>
          <p:cNvPr id="5" name="Text Placeholder 4"/>
          <p:cNvSpPr>
            <a:spLocks noGrp="1"/>
          </p:cNvSpPr>
          <p:nvPr>
            <p:ph type="body" sz="quarter" idx="3"/>
          </p:nvPr>
        </p:nvSpPr>
        <p:spPr>
          <a:xfrm>
            <a:off x="6094412" y="1596571"/>
            <a:ext cx="5562600" cy="816429"/>
          </a:xfrm>
          <a:ln>
            <a:solidFill>
              <a:schemeClr val="accent1"/>
            </a:solidFill>
          </a:ln>
        </p:spPr>
        <p:txBody>
          <a:bodyPr>
            <a:normAutofit fontScale="62500" lnSpcReduction="20000"/>
          </a:bodyPr>
          <a:lstStyle/>
          <a:p>
            <a:endParaRPr lang="en-US" dirty="0" smtClean="0">
              <a:solidFill>
                <a:schemeClr val="tx1"/>
              </a:solidFill>
              <a:latin typeface="Andalus" panose="02020603050405020304" pitchFamily="18" charset="-78"/>
              <a:cs typeface="Andalus" panose="02020603050405020304" pitchFamily="18" charset="-78"/>
            </a:endParaRPr>
          </a:p>
          <a:p>
            <a:pPr algn="ctr"/>
            <a:r>
              <a:rPr lang="en-US" sz="3800" dirty="0" smtClean="0">
                <a:solidFill>
                  <a:schemeClr val="tx1"/>
                </a:solidFill>
                <a:latin typeface="Andalus" panose="02020603050405020304" pitchFamily="18" charset="-78"/>
                <a:cs typeface="Andalus" panose="02020603050405020304" pitchFamily="18" charset="-78"/>
              </a:rPr>
              <a:t>AS </a:t>
            </a:r>
            <a:r>
              <a:rPr lang="en-US" sz="3800" dirty="0">
                <a:solidFill>
                  <a:schemeClr val="tx1"/>
                </a:solidFill>
                <a:latin typeface="Andalus" panose="02020603050405020304" pitchFamily="18" charset="-78"/>
                <a:cs typeface="Andalus" panose="02020603050405020304" pitchFamily="18" charset="-78"/>
              </a:rPr>
              <a:t>18</a:t>
            </a:r>
          </a:p>
          <a:p>
            <a:endParaRPr lang="en-US" dirty="0"/>
          </a:p>
        </p:txBody>
      </p:sp>
      <p:sp>
        <p:nvSpPr>
          <p:cNvPr id="6" name="Content Placeholder 5"/>
          <p:cNvSpPr>
            <a:spLocks noGrp="1"/>
          </p:cNvSpPr>
          <p:nvPr>
            <p:ph sz="quarter" idx="4"/>
          </p:nvPr>
        </p:nvSpPr>
        <p:spPr>
          <a:xfrm>
            <a:off x="6094412" y="2413000"/>
            <a:ext cx="5562600" cy="3759199"/>
          </a:xfrm>
          <a:ln>
            <a:solidFill>
              <a:schemeClr val="accent1"/>
            </a:solidFill>
          </a:ln>
        </p:spPr>
        <p:txBody>
          <a:bodyPr/>
          <a:lstStyle/>
          <a:p>
            <a:pPr algn="just"/>
            <a:r>
              <a:rPr lang="en-US" sz="2400" dirty="0">
                <a:latin typeface="Andalus" pitchFamily="18" charset="-78"/>
                <a:cs typeface="Andalus" pitchFamily="18" charset="-78"/>
              </a:rPr>
              <a:t>enterprises that directly, or indirectly through one or more intermediaries, control, or are controlled by, or are under common control with, the reporting enterprise (this includes holding companies, subsidiaries and fellow subsidiaries); </a:t>
            </a:r>
          </a:p>
          <a:p>
            <a:endParaRPr lang="en-US" dirty="0"/>
          </a:p>
        </p:txBody>
      </p:sp>
      <p:sp>
        <p:nvSpPr>
          <p:cNvPr id="7" name="Slide Number Placeholder 6"/>
          <p:cNvSpPr>
            <a:spLocks noGrp="1"/>
          </p:cNvSpPr>
          <p:nvPr>
            <p:ph type="sldNum" sz="quarter" idx="12"/>
          </p:nvPr>
        </p:nvSpPr>
        <p:spPr/>
        <p:txBody>
          <a:bodyPr/>
          <a:lstStyle/>
          <a:p>
            <a:fld id="{34C99D79-8A4B-4031-B1E0-AF26F8EDF2BC}" type="slidenum">
              <a:rPr lang="en-US" smtClean="0"/>
              <a:pPr/>
              <a:t>40</a:t>
            </a:fld>
            <a:endParaRPr lang="en-US"/>
          </a:p>
        </p:txBody>
      </p:sp>
    </p:spTree>
    <p:extLst>
      <p:ext uri="{BB962C8B-B14F-4D97-AF65-F5344CB8AC3E}">
        <p14:creationId xmlns:p14="http://schemas.microsoft.com/office/powerpoint/2010/main" val="1938229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a:latin typeface="Andalus" panose="02020603050405020304" pitchFamily="18" charset="-78"/>
                <a:cs typeface="Andalus" panose="02020603050405020304" pitchFamily="18" charset="-78"/>
              </a:rPr>
              <a:t>COMPARISON BETWEEN SECTION 188 OF COMPANIES ACT 2013 AND AS 18</a:t>
            </a:r>
            <a:endParaRPr lang="en-US" sz="2800" dirty="0"/>
          </a:p>
        </p:txBody>
      </p:sp>
      <p:sp>
        <p:nvSpPr>
          <p:cNvPr id="3" name="Text Placeholder 2"/>
          <p:cNvSpPr>
            <a:spLocks noGrp="1"/>
          </p:cNvSpPr>
          <p:nvPr>
            <p:ph type="body" idx="1"/>
          </p:nvPr>
        </p:nvSpPr>
        <p:spPr>
          <a:xfrm>
            <a:off x="531812" y="1596571"/>
            <a:ext cx="5562600" cy="816429"/>
          </a:xfrm>
          <a:ln>
            <a:solidFill>
              <a:schemeClr val="accent1"/>
            </a:solidFill>
          </a:ln>
        </p:spPr>
        <p:txBody>
          <a:bodyPr>
            <a:normAutofit fontScale="62500" lnSpcReduction="20000"/>
          </a:bodyPr>
          <a:lstStyle/>
          <a:p>
            <a:r>
              <a:rPr lang="en-US" dirty="0"/>
              <a:t>    </a:t>
            </a:r>
          </a:p>
          <a:p>
            <a:pPr algn="ctr"/>
            <a:r>
              <a:rPr lang="en-US" sz="3800" dirty="0">
                <a:solidFill>
                  <a:schemeClr val="tx1"/>
                </a:solidFill>
                <a:latin typeface="Andalus" panose="02020603050405020304" pitchFamily="18" charset="-78"/>
                <a:cs typeface="Andalus" panose="02020603050405020304" pitchFamily="18" charset="-78"/>
              </a:rPr>
              <a:t>SECTION 188</a:t>
            </a:r>
          </a:p>
          <a:p>
            <a:endParaRPr lang="en-US" dirty="0"/>
          </a:p>
        </p:txBody>
      </p:sp>
      <p:sp>
        <p:nvSpPr>
          <p:cNvPr id="4" name="Content Placeholder 3"/>
          <p:cNvSpPr>
            <a:spLocks noGrp="1"/>
          </p:cNvSpPr>
          <p:nvPr>
            <p:ph sz="half" idx="2"/>
          </p:nvPr>
        </p:nvSpPr>
        <p:spPr>
          <a:xfrm>
            <a:off x="531812" y="2413000"/>
            <a:ext cx="5562600" cy="4216401"/>
          </a:xfrm>
          <a:ln>
            <a:solidFill>
              <a:schemeClr val="accent1"/>
            </a:solidFill>
          </a:ln>
        </p:spPr>
        <p:txBody>
          <a:bodyPr>
            <a:normAutofit fontScale="25000" lnSpcReduction="20000"/>
          </a:bodyPr>
          <a:lstStyle/>
          <a:p>
            <a:pPr marL="914750" lvl="2" indent="-12700" algn="just">
              <a:buNone/>
            </a:pPr>
            <a:endParaRPr lang="en-US" sz="2400" dirty="0">
              <a:latin typeface="Andalus" panose="02020603050405020304" pitchFamily="18" charset="-78"/>
              <a:cs typeface="Andalus" panose="02020603050405020304" pitchFamily="18" charset="-78"/>
            </a:endParaRPr>
          </a:p>
          <a:p>
            <a:pPr algn="just">
              <a:buNone/>
            </a:pPr>
            <a:r>
              <a:rPr lang="en-US" sz="9600" dirty="0">
                <a:latin typeface="Andalus" panose="02020603050405020304" pitchFamily="18" charset="-78"/>
                <a:cs typeface="Andalus" panose="02020603050405020304" pitchFamily="18" charset="-78"/>
              </a:rPr>
              <a:t>(vi) any body corporate whose Board of Directors, managing director or manager is accustomed to act in accordance with the advice, directions or instructions of a director or manager;</a:t>
            </a:r>
          </a:p>
          <a:p>
            <a:pPr algn="just">
              <a:buNone/>
            </a:pPr>
            <a:r>
              <a:rPr lang="en-US" sz="9600" dirty="0">
                <a:latin typeface="Andalus" panose="02020603050405020304" pitchFamily="18" charset="-78"/>
                <a:cs typeface="Andalus" panose="02020603050405020304" pitchFamily="18" charset="-78"/>
              </a:rPr>
              <a:t> (vii) any person on whose advice, directions or instructions a director or manager is accustomed to act:</a:t>
            </a:r>
          </a:p>
          <a:p>
            <a:pPr algn="just">
              <a:buNone/>
            </a:pPr>
            <a:r>
              <a:rPr lang="en-US" sz="9600" dirty="0">
                <a:latin typeface="Andalus" panose="02020603050405020304" pitchFamily="18" charset="-78"/>
                <a:cs typeface="Andalus" panose="02020603050405020304" pitchFamily="18" charset="-78"/>
              </a:rPr>
              <a:t>    </a:t>
            </a:r>
            <a:endParaRPr lang="en-US" dirty="0"/>
          </a:p>
        </p:txBody>
      </p:sp>
      <p:sp>
        <p:nvSpPr>
          <p:cNvPr id="5" name="Text Placeholder 4"/>
          <p:cNvSpPr>
            <a:spLocks noGrp="1"/>
          </p:cNvSpPr>
          <p:nvPr>
            <p:ph type="body" sz="quarter" idx="3"/>
          </p:nvPr>
        </p:nvSpPr>
        <p:spPr>
          <a:xfrm>
            <a:off x="6094412" y="1596571"/>
            <a:ext cx="5789692" cy="816429"/>
          </a:xfrm>
          <a:ln>
            <a:solidFill>
              <a:schemeClr val="accent1"/>
            </a:solidFill>
          </a:ln>
        </p:spPr>
        <p:txBody>
          <a:bodyPr>
            <a:normAutofit/>
          </a:bodyPr>
          <a:lstStyle/>
          <a:p>
            <a:pPr algn="ctr"/>
            <a:r>
              <a:rPr lang="en-US" sz="2400" dirty="0" smtClean="0">
                <a:solidFill>
                  <a:schemeClr val="tx1"/>
                </a:solidFill>
                <a:latin typeface="Andalus" panose="02020603050405020304" pitchFamily="18" charset="-78"/>
                <a:cs typeface="Andalus" panose="02020603050405020304" pitchFamily="18" charset="-78"/>
              </a:rPr>
              <a:t>AS 18</a:t>
            </a:r>
            <a:endParaRPr lang="en-US" sz="2400" dirty="0">
              <a:solidFill>
                <a:schemeClr val="tx1"/>
              </a:solidFill>
              <a:latin typeface="Andalus" panose="02020603050405020304" pitchFamily="18" charset="-78"/>
              <a:cs typeface="Andalus" panose="02020603050405020304" pitchFamily="18" charset="-78"/>
            </a:endParaRPr>
          </a:p>
        </p:txBody>
      </p:sp>
      <p:sp>
        <p:nvSpPr>
          <p:cNvPr id="6" name="Content Placeholder 5"/>
          <p:cNvSpPr>
            <a:spLocks noGrp="1"/>
          </p:cNvSpPr>
          <p:nvPr>
            <p:ph sz="quarter" idx="4"/>
          </p:nvPr>
        </p:nvSpPr>
        <p:spPr>
          <a:xfrm>
            <a:off x="6094412" y="2413000"/>
            <a:ext cx="5789692" cy="4216401"/>
          </a:xfrm>
          <a:ln>
            <a:solidFill>
              <a:schemeClr val="accent1"/>
            </a:solidFill>
          </a:ln>
        </p:spPr>
        <p:txBody>
          <a:bodyPr>
            <a:normAutofit/>
          </a:bodyPr>
          <a:lstStyle/>
          <a:p>
            <a:pPr marL="0" indent="0" algn="just">
              <a:buNone/>
            </a:pPr>
            <a:endParaRPr lang="en-US" dirty="0">
              <a:latin typeface="Andalus" pitchFamily="18" charset="-78"/>
              <a:cs typeface="Andalus" pitchFamily="18" charset="-78"/>
            </a:endParaRPr>
          </a:p>
          <a:p>
            <a:pPr algn="just"/>
            <a:r>
              <a:rPr lang="en-US" sz="2400" dirty="0" smtClean="0">
                <a:latin typeface="Andalus" pitchFamily="18" charset="-78"/>
                <a:cs typeface="Andalus" pitchFamily="18" charset="-78"/>
              </a:rPr>
              <a:t>associates </a:t>
            </a:r>
            <a:r>
              <a:rPr lang="en-US" sz="2400" dirty="0">
                <a:latin typeface="Andalus" pitchFamily="18" charset="-78"/>
                <a:cs typeface="Andalus" pitchFamily="18" charset="-78"/>
              </a:rPr>
              <a:t>and joint ventures of the reporting enterprise and the investing party or </a:t>
            </a:r>
            <a:r>
              <a:rPr lang="en-US" sz="2400" dirty="0" err="1">
                <a:latin typeface="Andalus" pitchFamily="18" charset="-78"/>
                <a:cs typeface="Andalus" pitchFamily="18" charset="-78"/>
              </a:rPr>
              <a:t>venturer</a:t>
            </a:r>
            <a:r>
              <a:rPr lang="en-US" sz="2400" dirty="0">
                <a:latin typeface="Andalus" pitchFamily="18" charset="-78"/>
                <a:cs typeface="Andalus" pitchFamily="18" charset="-78"/>
              </a:rPr>
              <a:t> in respect of which the reporting enterprise is an associate or a joint venture</a:t>
            </a:r>
          </a:p>
          <a:p>
            <a:endParaRPr lang="en-US" dirty="0"/>
          </a:p>
        </p:txBody>
      </p:sp>
      <p:sp>
        <p:nvSpPr>
          <p:cNvPr id="7" name="Slide Number Placeholder 6"/>
          <p:cNvSpPr>
            <a:spLocks noGrp="1"/>
          </p:cNvSpPr>
          <p:nvPr>
            <p:ph type="sldNum" sz="quarter" idx="12"/>
          </p:nvPr>
        </p:nvSpPr>
        <p:spPr/>
        <p:txBody>
          <a:bodyPr/>
          <a:lstStyle/>
          <a:p>
            <a:fld id="{34C99D79-8A4B-4031-B1E0-AF26F8EDF2BC}" type="slidenum">
              <a:rPr lang="en-US" smtClean="0"/>
              <a:pPr/>
              <a:t>41</a:t>
            </a:fld>
            <a:endParaRPr lang="en-US"/>
          </a:p>
        </p:txBody>
      </p:sp>
    </p:spTree>
    <p:extLst>
      <p:ext uri="{BB962C8B-B14F-4D97-AF65-F5344CB8AC3E}">
        <p14:creationId xmlns:p14="http://schemas.microsoft.com/office/powerpoint/2010/main" val="1957281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a:xfrm>
            <a:off x="455612" y="1596571"/>
            <a:ext cx="5638800" cy="816429"/>
          </a:xfrm>
          <a:ln>
            <a:solidFill>
              <a:schemeClr val="accent1"/>
            </a:solidFill>
          </a:ln>
        </p:spPr>
        <p:txBody>
          <a:bodyPr>
            <a:normAutofit fontScale="55000" lnSpcReduction="20000"/>
          </a:bodyPr>
          <a:lstStyle/>
          <a:p>
            <a:endParaRPr lang="en-US" dirty="0" smtClean="0">
              <a:solidFill>
                <a:schemeClr val="tx1"/>
              </a:solidFill>
              <a:latin typeface="Andalus" panose="02020603050405020304" pitchFamily="18" charset="-78"/>
              <a:cs typeface="Andalus" panose="02020603050405020304" pitchFamily="18" charset="-78"/>
            </a:endParaRPr>
          </a:p>
          <a:p>
            <a:pPr algn="ctr"/>
            <a:r>
              <a:rPr lang="en-US" sz="4400" dirty="0" smtClean="0">
                <a:solidFill>
                  <a:schemeClr val="tx1"/>
                </a:solidFill>
                <a:latin typeface="Andalus" panose="02020603050405020304" pitchFamily="18" charset="-78"/>
                <a:cs typeface="Andalus" panose="02020603050405020304" pitchFamily="18" charset="-78"/>
              </a:rPr>
              <a:t>SECTION </a:t>
            </a:r>
            <a:r>
              <a:rPr lang="en-US" sz="4400" dirty="0">
                <a:solidFill>
                  <a:schemeClr val="tx1"/>
                </a:solidFill>
                <a:latin typeface="Andalus" panose="02020603050405020304" pitchFamily="18" charset="-78"/>
                <a:cs typeface="Andalus" panose="02020603050405020304" pitchFamily="18" charset="-78"/>
              </a:rPr>
              <a:t>188</a:t>
            </a:r>
          </a:p>
          <a:p>
            <a:endParaRPr lang="en-US" dirty="0"/>
          </a:p>
        </p:txBody>
      </p:sp>
      <p:sp>
        <p:nvSpPr>
          <p:cNvPr id="4" name="Content Placeholder 3"/>
          <p:cNvSpPr>
            <a:spLocks noGrp="1"/>
          </p:cNvSpPr>
          <p:nvPr>
            <p:ph sz="half" idx="2"/>
          </p:nvPr>
        </p:nvSpPr>
        <p:spPr>
          <a:xfrm>
            <a:off x="455612" y="2413000"/>
            <a:ext cx="5638800" cy="3759199"/>
          </a:xfrm>
          <a:ln>
            <a:solidFill>
              <a:schemeClr val="accent1"/>
            </a:solidFill>
          </a:ln>
        </p:spPr>
        <p:txBody>
          <a:bodyPr>
            <a:normAutofit fontScale="25000" lnSpcReduction="20000"/>
          </a:bodyPr>
          <a:lstStyle/>
          <a:p>
            <a:pPr algn="just">
              <a:buNone/>
            </a:pPr>
            <a:r>
              <a:rPr lang="en-US" sz="9600" dirty="0">
                <a:latin typeface="Andalus" panose="02020603050405020304" pitchFamily="18" charset="-78"/>
                <a:cs typeface="Andalus" panose="02020603050405020304" pitchFamily="18" charset="-78"/>
              </a:rPr>
              <a:t>Provided that nothing in sub-clauses (vi) and (vii) shall apply to the advice, directions or instructions given in a professional capacity</a:t>
            </a:r>
            <a:r>
              <a:rPr lang="en-US" sz="9600" dirty="0" smtClean="0">
                <a:latin typeface="Andalus" panose="02020603050405020304" pitchFamily="18" charset="-78"/>
                <a:cs typeface="Andalus" panose="02020603050405020304" pitchFamily="18" charset="-78"/>
              </a:rPr>
              <a:t>;</a:t>
            </a:r>
          </a:p>
          <a:p>
            <a:pPr algn="just">
              <a:buNone/>
            </a:pPr>
            <a:r>
              <a:rPr lang="en-US" sz="9600" dirty="0" smtClean="0">
                <a:latin typeface="Andalus" panose="02020603050405020304" pitchFamily="18" charset="-78"/>
                <a:cs typeface="Andalus" panose="02020603050405020304" pitchFamily="18" charset="-78"/>
              </a:rPr>
              <a:t>(</a:t>
            </a:r>
            <a:r>
              <a:rPr lang="en-US" sz="9600" dirty="0">
                <a:latin typeface="Andalus" panose="02020603050405020304" pitchFamily="18" charset="-78"/>
                <a:cs typeface="Andalus" panose="02020603050405020304" pitchFamily="18" charset="-78"/>
              </a:rPr>
              <a:t>viii) any company which is—</a:t>
            </a:r>
          </a:p>
          <a:p>
            <a:pPr algn="just">
              <a:buNone/>
            </a:pPr>
            <a:r>
              <a:rPr lang="en-US" sz="9600" dirty="0">
                <a:latin typeface="Andalus" panose="02020603050405020304" pitchFamily="18" charset="-78"/>
                <a:cs typeface="Andalus" panose="02020603050405020304" pitchFamily="18" charset="-78"/>
              </a:rPr>
              <a:t>    (A) a holding, subsidiary or an associate company of such company; or</a:t>
            </a:r>
          </a:p>
          <a:p>
            <a:pPr algn="just">
              <a:buNone/>
            </a:pPr>
            <a:r>
              <a:rPr lang="en-US" sz="9600" dirty="0">
                <a:latin typeface="Andalus" panose="02020603050405020304" pitchFamily="18" charset="-78"/>
                <a:cs typeface="Andalus" panose="02020603050405020304" pitchFamily="18" charset="-78"/>
              </a:rPr>
              <a:t>    (B) a subsidiary of a holding company to which it is also a subsidiary;</a:t>
            </a:r>
          </a:p>
          <a:p>
            <a:endParaRPr lang="en-US" dirty="0"/>
          </a:p>
        </p:txBody>
      </p:sp>
      <p:sp>
        <p:nvSpPr>
          <p:cNvPr id="5" name="Text Placeholder 4"/>
          <p:cNvSpPr>
            <a:spLocks noGrp="1"/>
          </p:cNvSpPr>
          <p:nvPr>
            <p:ph type="body" sz="quarter" idx="3"/>
          </p:nvPr>
        </p:nvSpPr>
        <p:spPr>
          <a:xfrm>
            <a:off x="6094412" y="1596571"/>
            <a:ext cx="5789692" cy="816429"/>
          </a:xfrm>
          <a:ln>
            <a:solidFill>
              <a:schemeClr val="accent1"/>
            </a:solidFill>
          </a:ln>
        </p:spPr>
        <p:txBody>
          <a:bodyPr>
            <a:normAutofit fontScale="55000" lnSpcReduction="20000"/>
          </a:bodyPr>
          <a:lstStyle/>
          <a:p>
            <a:endParaRPr lang="en-US" dirty="0" smtClean="0">
              <a:solidFill>
                <a:schemeClr val="tx1"/>
              </a:solidFill>
              <a:latin typeface="Andalus" panose="02020603050405020304" pitchFamily="18" charset="-78"/>
              <a:cs typeface="Andalus" panose="02020603050405020304" pitchFamily="18" charset="-78"/>
            </a:endParaRPr>
          </a:p>
          <a:p>
            <a:pPr algn="ctr"/>
            <a:r>
              <a:rPr lang="en-US" sz="4400" dirty="0" smtClean="0">
                <a:solidFill>
                  <a:schemeClr val="tx1"/>
                </a:solidFill>
                <a:latin typeface="Andalus" panose="02020603050405020304" pitchFamily="18" charset="-78"/>
                <a:cs typeface="Andalus" panose="02020603050405020304" pitchFamily="18" charset="-78"/>
              </a:rPr>
              <a:t>AS </a:t>
            </a:r>
            <a:r>
              <a:rPr lang="en-US" sz="4400" dirty="0">
                <a:solidFill>
                  <a:schemeClr val="tx1"/>
                </a:solidFill>
                <a:latin typeface="Andalus" panose="02020603050405020304" pitchFamily="18" charset="-78"/>
                <a:cs typeface="Andalus" panose="02020603050405020304" pitchFamily="18" charset="-78"/>
              </a:rPr>
              <a:t>18</a:t>
            </a:r>
          </a:p>
          <a:p>
            <a:endParaRPr lang="en-US" dirty="0"/>
          </a:p>
        </p:txBody>
      </p:sp>
      <p:sp>
        <p:nvSpPr>
          <p:cNvPr id="6" name="Content Placeholder 5"/>
          <p:cNvSpPr>
            <a:spLocks noGrp="1"/>
          </p:cNvSpPr>
          <p:nvPr>
            <p:ph sz="quarter" idx="4"/>
          </p:nvPr>
        </p:nvSpPr>
        <p:spPr>
          <a:xfrm>
            <a:off x="6094412" y="2413000"/>
            <a:ext cx="5789692" cy="3759199"/>
          </a:xfrm>
          <a:ln>
            <a:solidFill>
              <a:schemeClr val="accent1"/>
            </a:solidFill>
          </a:ln>
        </p:spPr>
        <p:txBody>
          <a:bodyPr/>
          <a:lstStyle/>
          <a:p>
            <a:pPr algn="just"/>
            <a:r>
              <a:rPr lang="en-US" sz="2400" dirty="0">
                <a:latin typeface="Andalus" pitchFamily="18" charset="-78"/>
                <a:cs typeface="Andalus" pitchFamily="18" charset="-78"/>
              </a:rPr>
              <a:t>individuals owning, directly or indirectly, an interest in the voting power of the reporting enterprise that gives them control or significant influence over the enterprise, and relatives of any such individual;</a:t>
            </a:r>
          </a:p>
          <a:p>
            <a:endParaRPr lang="en-US" dirty="0"/>
          </a:p>
        </p:txBody>
      </p:sp>
      <p:sp>
        <p:nvSpPr>
          <p:cNvPr id="7" name="Slide Number Placeholder 6"/>
          <p:cNvSpPr>
            <a:spLocks noGrp="1"/>
          </p:cNvSpPr>
          <p:nvPr>
            <p:ph type="sldNum" sz="quarter" idx="12"/>
          </p:nvPr>
        </p:nvSpPr>
        <p:spPr/>
        <p:txBody>
          <a:bodyPr/>
          <a:lstStyle/>
          <a:p>
            <a:fld id="{34C99D79-8A4B-4031-B1E0-AF26F8EDF2BC}" type="slidenum">
              <a:rPr lang="en-US" smtClean="0"/>
              <a:pPr/>
              <a:t>42</a:t>
            </a:fld>
            <a:endParaRPr lang="en-US"/>
          </a:p>
        </p:txBody>
      </p:sp>
    </p:spTree>
    <p:extLst>
      <p:ext uri="{BB962C8B-B14F-4D97-AF65-F5344CB8AC3E}">
        <p14:creationId xmlns:p14="http://schemas.microsoft.com/office/powerpoint/2010/main" val="2344454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608012" y="2209800"/>
            <a:ext cx="11049000" cy="1295400"/>
          </a:xfrm>
        </p:spPr>
        <p:txBody>
          <a:bodyPr>
            <a:normAutofit/>
          </a:bodyPr>
          <a:lstStyle/>
          <a:p>
            <a:pPr algn="ctr"/>
            <a:r>
              <a:rPr lang="en-US" sz="4400" dirty="0" smtClean="0">
                <a:latin typeface="Andalus" panose="02020603050405020304" pitchFamily="18" charset="-78"/>
                <a:cs typeface="Andalus" panose="02020603050405020304" pitchFamily="18" charset="-78"/>
              </a:rPr>
              <a:t>Deposits </a:t>
            </a:r>
            <a:endParaRPr lang="en-US" sz="4400" dirty="0">
              <a:latin typeface="Andalus" panose="02020603050405020304" pitchFamily="18" charset="-78"/>
              <a:cs typeface="Andalus" panose="02020603050405020304" pitchFamily="18" charset="-78"/>
            </a:endParaRPr>
          </a:p>
        </p:txBody>
      </p:sp>
      <p:sp>
        <p:nvSpPr>
          <p:cNvPr id="7" name="Slide Number Placeholder 6"/>
          <p:cNvSpPr>
            <a:spLocks noGrp="1"/>
          </p:cNvSpPr>
          <p:nvPr>
            <p:ph type="sldNum" sz="quarter" idx="12"/>
          </p:nvPr>
        </p:nvSpPr>
        <p:spPr/>
        <p:txBody>
          <a:bodyPr/>
          <a:lstStyle/>
          <a:p>
            <a:fld id="{34C99D79-8A4B-4031-B1E0-AF26F8EDF2BC}" type="slidenum">
              <a:rPr lang="en-US" smtClean="0"/>
              <a:pPr/>
              <a:t>43</a:t>
            </a:fld>
            <a:endParaRPr lang="en-US"/>
          </a:p>
        </p:txBody>
      </p:sp>
    </p:spTree>
    <p:extLst>
      <p:ext uri="{BB962C8B-B14F-4D97-AF65-F5344CB8AC3E}">
        <p14:creationId xmlns:p14="http://schemas.microsoft.com/office/powerpoint/2010/main" val="35193299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141412" y="52638"/>
            <a:ext cx="9751060" cy="1295400"/>
          </a:xfrm>
        </p:spPr>
        <p:txBody>
          <a:bodyPr/>
          <a:lstStyle/>
          <a:p>
            <a:pPr algn="ctr"/>
            <a:r>
              <a:rPr lang="en-US" dirty="0">
                <a:latin typeface="Andalus" panose="02020603050405020304" pitchFamily="18" charset="-78"/>
                <a:cs typeface="Andalus" panose="02020603050405020304" pitchFamily="18" charset="-78"/>
              </a:rPr>
              <a:t>Deposits S. 73</a:t>
            </a:r>
          </a:p>
        </p:txBody>
      </p:sp>
      <p:sp>
        <p:nvSpPr>
          <p:cNvPr id="9" name="Content Placeholder 8"/>
          <p:cNvSpPr>
            <a:spLocks noGrp="1"/>
          </p:cNvSpPr>
          <p:nvPr>
            <p:ph idx="1"/>
          </p:nvPr>
        </p:nvSpPr>
        <p:spPr>
          <a:xfrm>
            <a:off x="608012" y="1348038"/>
            <a:ext cx="11125200" cy="4824162"/>
          </a:xfrm>
        </p:spPr>
        <p:txBody>
          <a:bodyPr>
            <a:normAutofit/>
          </a:bodyPr>
          <a:lstStyle/>
          <a:p>
            <a:r>
              <a:rPr lang="en-US" sz="2400" dirty="0">
                <a:latin typeface="Andalus" panose="02020603050405020304" pitchFamily="18" charset="-78"/>
                <a:cs typeface="Andalus" panose="02020603050405020304" pitchFamily="18" charset="-78"/>
              </a:rPr>
              <a:t>S. 2(31) “deposit” includes any receipt of money </a:t>
            </a:r>
            <a:r>
              <a:rPr lang="en-US" sz="2400" dirty="0">
                <a:solidFill>
                  <a:srgbClr val="FF0000"/>
                </a:solidFill>
                <a:latin typeface="Andalus" panose="02020603050405020304" pitchFamily="18" charset="-78"/>
                <a:cs typeface="Andalus" panose="02020603050405020304" pitchFamily="18" charset="-78"/>
              </a:rPr>
              <a:t>by way of deposit or loan or in any other form by a company</a:t>
            </a:r>
            <a:r>
              <a:rPr lang="en-US" sz="2400" dirty="0">
                <a:latin typeface="Andalus" panose="02020603050405020304" pitchFamily="18" charset="-78"/>
                <a:cs typeface="Andalus" panose="02020603050405020304" pitchFamily="18" charset="-78"/>
              </a:rPr>
              <a:t>, but does not include such categories of amount as may be prescribed in consultation with the Reserve Bank of India</a:t>
            </a:r>
            <a:r>
              <a:rPr lang="en-US" sz="2400" dirty="0" smtClean="0">
                <a:latin typeface="Andalus" panose="02020603050405020304" pitchFamily="18" charset="-78"/>
                <a:cs typeface="Andalus" panose="02020603050405020304" pitchFamily="18" charset="-78"/>
              </a:rPr>
              <a:t>;</a:t>
            </a:r>
          </a:p>
          <a:p>
            <a:r>
              <a:rPr lang="en-US" sz="2400" dirty="0" smtClean="0">
                <a:latin typeface="Andalus" panose="02020603050405020304" pitchFamily="18" charset="-78"/>
                <a:cs typeface="Andalus" panose="02020603050405020304" pitchFamily="18" charset="-78"/>
              </a:rPr>
              <a:t>Eligibility:</a:t>
            </a:r>
          </a:p>
          <a:p>
            <a:r>
              <a:rPr lang="en-US" sz="2400" dirty="0">
                <a:latin typeface="Andalus" panose="02020603050405020304" pitchFamily="18" charset="-78"/>
                <a:cs typeface="Andalus" panose="02020603050405020304" pitchFamily="18" charset="-78"/>
              </a:rPr>
              <a:t>FROM </a:t>
            </a:r>
            <a:r>
              <a:rPr lang="en-US" sz="2400" dirty="0" smtClean="0">
                <a:latin typeface="Andalus" panose="02020603050405020304" pitchFamily="18" charset="-78"/>
                <a:cs typeface="Andalus" panose="02020603050405020304" pitchFamily="18" charset="-78"/>
              </a:rPr>
              <a:t>MEMBERS- Not exceeding 10% of the aggregate paid up share capital and free reserves</a:t>
            </a:r>
            <a:endParaRPr lang="en-US" sz="2400" dirty="0">
              <a:latin typeface="Andalus" panose="02020603050405020304" pitchFamily="18" charset="-78"/>
              <a:cs typeface="Andalus" panose="02020603050405020304" pitchFamily="18" charset="-78"/>
            </a:endParaRPr>
          </a:p>
          <a:p>
            <a:r>
              <a:rPr lang="en-US" sz="2400" dirty="0">
                <a:latin typeface="Andalus" panose="02020603050405020304" pitchFamily="18" charset="-78"/>
                <a:cs typeface="Andalus" panose="02020603050405020304" pitchFamily="18" charset="-78"/>
              </a:rPr>
              <a:t>OTHER THAN MEMBERS – Public Deposit – Only eligible companies – Net Worth not less than 100 crore or Turnover not less than 500 </a:t>
            </a:r>
            <a:r>
              <a:rPr lang="en-US" sz="2400" dirty="0" smtClean="0">
                <a:latin typeface="Andalus" panose="02020603050405020304" pitchFamily="18" charset="-78"/>
                <a:cs typeface="Andalus" panose="02020603050405020304" pitchFamily="18" charset="-78"/>
              </a:rPr>
              <a:t>crore- Not exceeding 25% of the paid up share capital and free reserves.</a:t>
            </a:r>
            <a:endParaRPr lang="en-US" sz="2400" dirty="0">
              <a:latin typeface="Andalus" panose="02020603050405020304" pitchFamily="18" charset="-78"/>
              <a:cs typeface="Andalus" panose="02020603050405020304" pitchFamily="18" charset="-78"/>
            </a:endParaRPr>
          </a:p>
          <a:p>
            <a:endParaRPr lang="en-US" sz="2400" dirty="0" smtClean="0">
              <a:latin typeface="Andalus" panose="02020603050405020304" pitchFamily="18" charset="-78"/>
              <a:cs typeface="Andalus" panose="02020603050405020304" pitchFamily="18" charset="-78"/>
            </a:endParaRPr>
          </a:p>
          <a:p>
            <a:endParaRPr lang="en-US" sz="2400" dirty="0">
              <a:latin typeface="Andalus" panose="02020603050405020304" pitchFamily="18" charset="-78"/>
              <a:cs typeface="Andalus" panose="02020603050405020304" pitchFamily="18" charset="-78"/>
            </a:endParaRPr>
          </a:p>
          <a:p>
            <a:endParaRPr lang="en-US" sz="2400" dirty="0">
              <a:latin typeface="Andalus" panose="02020603050405020304" pitchFamily="18" charset="-78"/>
              <a:cs typeface="Andalus" panose="02020603050405020304" pitchFamily="18" charset="-78"/>
            </a:endParaRPr>
          </a:p>
        </p:txBody>
      </p:sp>
      <p:sp>
        <p:nvSpPr>
          <p:cNvPr id="7" name="Slide Number Placeholder 6"/>
          <p:cNvSpPr>
            <a:spLocks noGrp="1"/>
          </p:cNvSpPr>
          <p:nvPr>
            <p:ph type="sldNum" sz="quarter" idx="12"/>
          </p:nvPr>
        </p:nvSpPr>
        <p:spPr/>
        <p:txBody>
          <a:bodyPr/>
          <a:lstStyle/>
          <a:p>
            <a:fld id="{34C99D79-8A4B-4031-B1E0-AF26F8EDF2BC}" type="slidenum">
              <a:rPr lang="en-US" smtClean="0"/>
              <a:pPr/>
              <a:t>44</a:t>
            </a:fld>
            <a:endParaRPr lang="en-US"/>
          </a:p>
        </p:txBody>
      </p:sp>
    </p:spTree>
    <p:extLst>
      <p:ext uri="{BB962C8B-B14F-4D97-AF65-F5344CB8AC3E}">
        <p14:creationId xmlns:p14="http://schemas.microsoft.com/office/powerpoint/2010/main" val="1539888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8012" y="2286000"/>
            <a:ext cx="11125200" cy="1295400"/>
          </a:xfrm>
        </p:spPr>
        <p:txBody>
          <a:bodyPr/>
          <a:lstStyle/>
          <a:p>
            <a:pPr algn="ctr"/>
            <a:r>
              <a:rPr lang="en-US" dirty="0" smtClean="0">
                <a:latin typeface="Andalus" panose="02020603050405020304" pitchFamily="18" charset="-78"/>
                <a:cs typeface="Andalus" panose="02020603050405020304" pitchFamily="18" charset="-78"/>
              </a:rPr>
              <a:t>Exempted Deposits – Companies (Acceptance of Deposits) Rules, 2014 </a:t>
            </a:r>
            <a:endParaRPr lang="en-US"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45</a:t>
            </a:fld>
            <a:endParaRPr lang="en-US"/>
          </a:p>
        </p:txBody>
      </p:sp>
    </p:spTree>
    <p:extLst>
      <p:ext uri="{BB962C8B-B14F-4D97-AF65-F5344CB8AC3E}">
        <p14:creationId xmlns:p14="http://schemas.microsoft.com/office/powerpoint/2010/main" val="421392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8883" y="152400"/>
            <a:ext cx="9751060" cy="1447800"/>
          </a:xfrm>
        </p:spPr>
        <p:txBody>
          <a:bodyPr>
            <a:normAutofit fontScale="90000"/>
          </a:bodyPr>
          <a:lstStyle/>
          <a:p>
            <a:pPr algn="ctr"/>
            <a:r>
              <a:rPr lang="en-US" dirty="0">
                <a:latin typeface="Andalus" panose="02020603050405020304" pitchFamily="18" charset="-78"/>
                <a:cs typeface="Andalus" panose="02020603050405020304" pitchFamily="18" charset="-78"/>
              </a:rPr>
              <a:t>Exempted deposits: Rule 2 -  Companies (Acceptance of Deposits) Rules, 2014;</a:t>
            </a:r>
            <a:r>
              <a:rPr lang="en-US" dirty="0"/>
              <a:t/>
            </a:r>
            <a:br>
              <a:rPr lang="en-US" dirty="0"/>
            </a:br>
            <a:endParaRPr lang="en-US" dirty="0"/>
          </a:p>
        </p:txBody>
      </p:sp>
      <p:sp>
        <p:nvSpPr>
          <p:cNvPr id="3" name="Content Placeholder 2"/>
          <p:cNvSpPr>
            <a:spLocks noGrp="1"/>
          </p:cNvSpPr>
          <p:nvPr>
            <p:ph idx="1"/>
          </p:nvPr>
        </p:nvSpPr>
        <p:spPr>
          <a:xfrm>
            <a:off x="455612" y="1219200"/>
            <a:ext cx="11201400" cy="4953000"/>
          </a:xfrm>
        </p:spPr>
        <p:txBody>
          <a:bodyPr>
            <a:normAutofit/>
          </a:bodyPr>
          <a:lstStyle/>
          <a:p>
            <a:r>
              <a:rPr lang="en-US" sz="2400" dirty="0">
                <a:latin typeface="Andalus" panose="02020603050405020304" pitchFamily="18" charset="-78"/>
                <a:cs typeface="Andalus" panose="02020603050405020304" pitchFamily="18" charset="-78"/>
              </a:rPr>
              <a:t>Any money received from CG/State Govt./local authority/ Statutory Body</a:t>
            </a:r>
          </a:p>
          <a:p>
            <a:pPr marL="304747" lvl="1">
              <a:spcBef>
                <a:spcPts val="1800"/>
              </a:spcBef>
              <a:buFont typeface="Arial" pitchFamily="34" charset="0"/>
              <a:buChar char="•"/>
            </a:pPr>
            <a:r>
              <a:rPr lang="en-US" dirty="0">
                <a:latin typeface="Andalus" panose="02020603050405020304" pitchFamily="18" charset="-78"/>
                <a:cs typeface="Andalus" panose="02020603050405020304" pitchFamily="18" charset="-78"/>
              </a:rPr>
              <a:t>Receipts from Foreign Govt., foreign /International Banks, MFI, foreign collaborators, foreign corporate bodies, foreign citizens, foreign authorities or persons resident outside India subject to the provisions under FEMA. </a:t>
            </a:r>
            <a:endParaRPr lang="en-IN" dirty="0">
              <a:latin typeface="Andalus" panose="02020603050405020304" pitchFamily="18" charset="-78"/>
              <a:cs typeface="Andalus" panose="02020603050405020304" pitchFamily="18" charset="-78"/>
            </a:endParaRPr>
          </a:p>
          <a:p>
            <a:r>
              <a:rPr lang="en-US" sz="2400" dirty="0">
                <a:latin typeface="Andalus" panose="02020603050405020304" pitchFamily="18" charset="-78"/>
                <a:cs typeface="Andalus" panose="02020603050405020304" pitchFamily="18" charset="-78"/>
              </a:rPr>
              <a:t>Loan facility from Banking Co. / PFI</a:t>
            </a:r>
          </a:p>
          <a:p>
            <a:r>
              <a:rPr lang="en-US" sz="2400" dirty="0">
                <a:latin typeface="Andalus" panose="02020603050405020304" pitchFamily="18" charset="-78"/>
                <a:cs typeface="Andalus" panose="02020603050405020304" pitchFamily="18" charset="-78"/>
              </a:rPr>
              <a:t>Unsecured loan from Credit Co-op. Society? Whether falls under exemption….</a:t>
            </a:r>
          </a:p>
          <a:p>
            <a:r>
              <a:rPr lang="en-US" sz="2400" dirty="0" smtClean="0">
                <a:latin typeface="Andalus" panose="02020603050405020304" pitchFamily="18" charset="-78"/>
                <a:cs typeface="Andalus" panose="02020603050405020304" pitchFamily="18" charset="-78"/>
              </a:rPr>
              <a:t>ICDs</a:t>
            </a:r>
          </a:p>
          <a:p>
            <a:r>
              <a:rPr lang="en-US" sz="2400" dirty="0">
                <a:latin typeface="Andalus" panose="02020603050405020304" pitchFamily="18" charset="-78"/>
                <a:cs typeface="Andalus" panose="02020603050405020304" pitchFamily="18" charset="-78"/>
              </a:rPr>
              <a:t>Subscription money towards any securities provided the securities are allotted within 60 days of receipt or the amount is refunded within 15 days of expiry of 60 days</a:t>
            </a:r>
          </a:p>
          <a:p>
            <a:endParaRPr lang="en-US" sz="2400" dirty="0" smtClean="0">
              <a:latin typeface="Andalus" panose="02020603050405020304" pitchFamily="18" charset="-78"/>
              <a:cs typeface="Andalus" panose="02020603050405020304" pitchFamily="18" charset="-78"/>
            </a:endParaRPr>
          </a:p>
          <a:p>
            <a:endParaRPr lang="en-US" sz="2400"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46</a:t>
            </a:fld>
            <a:endParaRPr lang="en-US"/>
          </a:p>
        </p:txBody>
      </p:sp>
    </p:spTree>
    <p:extLst>
      <p:ext uri="{BB962C8B-B14F-4D97-AF65-F5344CB8AC3E}">
        <p14:creationId xmlns:p14="http://schemas.microsoft.com/office/powerpoint/2010/main" val="2601900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2" y="152400"/>
            <a:ext cx="11504692" cy="1676400"/>
          </a:xfrm>
        </p:spPr>
        <p:txBody>
          <a:bodyPr>
            <a:normAutofit fontScale="90000"/>
          </a:bodyPr>
          <a:lstStyle/>
          <a:p>
            <a:pPr algn="ctr"/>
            <a:r>
              <a:rPr lang="en-US" dirty="0">
                <a:latin typeface="Andalus" panose="02020603050405020304" pitchFamily="18" charset="-78"/>
                <a:cs typeface="Andalus" panose="02020603050405020304" pitchFamily="18" charset="-78"/>
              </a:rPr>
              <a:t>Exempted deposits: Rule 2 -  Companies (Acceptance of Deposits) Rules, 2014;</a:t>
            </a:r>
            <a:r>
              <a:rPr lang="en-US" dirty="0"/>
              <a:t/>
            </a:r>
            <a:br>
              <a:rPr lang="en-US" dirty="0"/>
            </a:br>
            <a:endParaRPr lang="en-US" dirty="0"/>
          </a:p>
        </p:txBody>
      </p:sp>
      <p:sp>
        <p:nvSpPr>
          <p:cNvPr id="3" name="Content Placeholder 2"/>
          <p:cNvSpPr>
            <a:spLocks noGrp="1"/>
          </p:cNvSpPr>
          <p:nvPr>
            <p:ph idx="1"/>
          </p:nvPr>
        </p:nvSpPr>
        <p:spPr>
          <a:xfrm>
            <a:off x="531812" y="1371600"/>
            <a:ext cx="11201400" cy="4800600"/>
          </a:xfrm>
        </p:spPr>
        <p:txBody>
          <a:bodyPr>
            <a:normAutofit/>
          </a:bodyPr>
          <a:lstStyle/>
          <a:p>
            <a:pPr lvl="0" algn="just">
              <a:buClr>
                <a:srgbClr val="2DA2BF"/>
              </a:buClr>
            </a:pPr>
            <a:r>
              <a:rPr lang="en-US" sz="2400" dirty="0">
                <a:solidFill>
                  <a:prstClr val="black"/>
                </a:solidFill>
                <a:latin typeface="Andalus" panose="02020603050405020304" pitchFamily="18" charset="-78"/>
                <a:cs typeface="Andalus" panose="02020603050405020304" pitchFamily="18" charset="-78"/>
              </a:rPr>
              <a:t>Amount received from a director and / or his relative out of his owned funds – </a:t>
            </a:r>
            <a:r>
              <a:rPr lang="en-US" sz="2400" dirty="0">
                <a:solidFill>
                  <a:srgbClr val="FF0000"/>
                </a:solidFill>
                <a:latin typeface="Andalus" panose="02020603050405020304" pitchFamily="18" charset="-78"/>
                <a:cs typeface="Andalus" panose="02020603050405020304" pitchFamily="18" charset="-78"/>
              </a:rPr>
              <a:t>Declaration</a:t>
            </a:r>
          </a:p>
          <a:p>
            <a:pPr lvl="0" algn="just">
              <a:buClr>
                <a:srgbClr val="2DA2BF"/>
              </a:buClr>
            </a:pPr>
            <a:r>
              <a:rPr lang="en-US" sz="2400" dirty="0">
                <a:solidFill>
                  <a:prstClr val="black"/>
                </a:solidFill>
                <a:latin typeface="Andalus" panose="02020603050405020304" pitchFamily="18" charset="-78"/>
                <a:cs typeface="Andalus" panose="02020603050405020304" pitchFamily="18" charset="-78"/>
              </a:rPr>
              <a:t>Secured Bonds or debentures against first charge on the property of the Company provided in Schedule III (excluding intellectual property)</a:t>
            </a:r>
          </a:p>
          <a:p>
            <a:pPr lvl="0" algn="just">
              <a:buClr>
                <a:srgbClr val="2DA2BF"/>
              </a:buClr>
            </a:pPr>
            <a:r>
              <a:rPr lang="en-US" sz="2400" dirty="0">
                <a:solidFill>
                  <a:prstClr val="black"/>
                </a:solidFill>
                <a:latin typeface="Andalus" panose="02020603050405020304" pitchFamily="18" charset="-78"/>
                <a:cs typeface="Andalus" panose="02020603050405020304" pitchFamily="18" charset="-78"/>
              </a:rPr>
              <a:t>Convertible Bonds or Debentures – provided the conversion is within 5 </a:t>
            </a:r>
            <a:r>
              <a:rPr lang="en-US" sz="2400" dirty="0" smtClean="0">
                <a:solidFill>
                  <a:prstClr val="black"/>
                </a:solidFill>
                <a:latin typeface="Andalus" panose="02020603050405020304" pitchFamily="18" charset="-78"/>
                <a:cs typeface="Andalus" panose="02020603050405020304" pitchFamily="18" charset="-78"/>
              </a:rPr>
              <a:t>years</a:t>
            </a:r>
          </a:p>
          <a:p>
            <a:pPr lvl="0" algn="just">
              <a:buClr>
                <a:srgbClr val="2DA2BF"/>
              </a:buClr>
            </a:pPr>
            <a:r>
              <a:rPr lang="en-US" sz="2400" dirty="0">
                <a:latin typeface="Andalus" panose="02020603050405020304" pitchFamily="18" charset="-78"/>
                <a:cs typeface="Andalus" panose="02020603050405020304" pitchFamily="18" charset="-78"/>
              </a:rPr>
              <a:t>Security Deposits from Employee – not exceeding annual salary</a:t>
            </a:r>
          </a:p>
          <a:p>
            <a:pPr lvl="0" algn="just">
              <a:buClr>
                <a:srgbClr val="2DA2BF"/>
              </a:buClr>
            </a:pPr>
            <a:r>
              <a:rPr lang="en-US" sz="2400" dirty="0">
                <a:latin typeface="Andalus" panose="02020603050405020304" pitchFamily="18" charset="-78"/>
                <a:cs typeface="Andalus" panose="02020603050405020304" pitchFamily="18" charset="-78"/>
              </a:rPr>
              <a:t>Advance against Supply of Goods / Services – provided the goods /services are delivered within 365 days</a:t>
            </a:r>
          </a:p>
          <a:p>
            <a:pPr lvl="0" algn="just">
              <a:buClr>
                <a:srgbClr val="2DA2BF"/>
              </a:buClr>
            </a:pPr>
            <a:r>
              <a:rPr lang="en-US" sz="2400" dirty="0">
                <a:latin typeface="Andalus" panose="02020603050405020304" pitchFamily="18" charset="-78"/>
                <a:cs typeface="Andalus" panose="02020603050405020304" pitchFamily="18" charset="-78"/>
              </a:rPr>
              <a:t>Advance in connection with any property under an agreement or arrangement</a:t>
            </a:r>
          </a:p>
          <a:p>
            <a:pPr lvl="0" algn="just">
              <a:buClr>
                <a:srgbClr val="2DA2BF"/>
              </a:buClr>
            </a:pPr>
            <a:endParaRPr lang="en-US" sz="2400" dirty="0">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47</a:t>
            </a:fld>
            <a:endParaRPr lang="en-US"/>
          </a:p>
        </p:txBody>
      </p:sp>
    </p:spTree>
    <p:extLst>
      <p:ext uri="{BB962C8B-B14F-4D97-AF65-F5344CB8AC3E}">
        <p14:creationId xmlns:p14="http://schemas.microsoft.com/office/powerpoint/2010/main" val="29291207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3212" y="152400"/>
            <a:ext cx="11580892" cy="1295400"/>
          </a:xfrm>
        </p:spPr>
        <p:txBody>
          <a:bodyPr/>
          <a:lstStyle/>
          <a:p>
            <a:pPr algn="ctr"/>
            <a:r>
              <a:rPr lang="en-US" dirty="0">
                <a:latin typeface="Andalus" panose="02020603050405020304" pitchFamily="18" charset="-78"/>
                <a:cs typeface="Andalus" panose="02020603050405020304" pitchFamily="18" charset="-78"/>
              </a:rPr>
              <a:t>Exempted deposits: Rule 2 -  Companies (Acceptance of Deposits) Rules, 2014;</a:t>
            </a:r>
            <a:endParaRPr lang="en-US" dirty="0"/>
          </a:p>
        </p:txBody>
      </p:sp>
      <p:sp>
        <p:nvSpPr>
          <p:cNvPr id="3" name="Content Placeholder 2"/>
          <p:cNvSpPr>
            <a:spLocks noGrp="1"/>
          </p:cNvSpPr>
          <p:nvPr>
            <p:ph idx="1"/>
          </p:nvPr>
        </p:nvSpPr>
        <p:spPr>
          <a:xfrm>
            <a:off x="303212" y="1447799"/>
            <a:ext cx="11580892" cy="5181601"/>
          </a:xfrm>
        </p:spPr>
        <p:txBody>
          <a:bodyPr>
            <a:normAutofit/>
          </a:bodyPr>
          <a:lstStyle/>
          <a:p>
            <a:r>
              <a:rPr lang="en-US" sz="2400" dirty="0">
                <a:latin typeface="Andalus" panose="02020603050405020304" pitchFamily="18" charset="-78"/>
                <a:cs typeface="Andalus" panose="02020603050405020304" pitchFamily="18" charset="-78"/>
              </a:rPr>
              <a:t>Security Deposit for performance of contract or services</a:t>
            </a:r>
          </a:p>
          <a:p>
            <a:r>
              <a:rPr lang="en-US" sz="2400" dirty="0">
                <a:latin typeface="Andalus" panose="02020603050405020304" pitchFamily="18" charset="-78"/>
                <a:cs typeface="Andalus" panose="02020603050405020304" pitchFamily="18" charset="-78"/>
              </a:rPr>
              <a:t>Advance received against long term projects for supply capital goods</a:t>
            </a:r>
          </a:p>
          <a:p>
            <a:r>
              <a:rPr lang="en-US" sz="2400" dirty="0">
                <a:latin typeface="Andalus" panose="02020603050405020304" pitchFamily="18" charset="-78"/>
                <a:cs typeface="Andalus" panose="02020603050405020304" pitchFamily="18" charset="-78"/>
              </a:rPr>
              <a:t>Any amount brought in by the Promoters as contribution – as per requirement of bank loan</a:t>
            </a:r>
          </a:p>
          <a:p>
            <a:r>
              <a:rPr lang="en-US" sz="2400" dirty="0" smtClean="0">
                <a:solidFill>
                  <a:srgbClr val="FF0000"/>
                </a:solidFill>
                <a:latin typeface="Andalus" panose="02020603050405020304" pitchFamily="18" charset="-78"/>
                <a:cs typeface="Andalus" panose="02020603050405020304" pitchFamily="18" charset="-78"/>
              </a:rPr>
              <a:t>Exemptions to Private Companies:</a:t>
            </a:r>
          </a:p>
          <a:p>
            <a:pPr algn="just"/>
            <a:r>
              <a:rPr lang="en-US" sz="2400" dirty="0">
                <a:solidFill>
                  <a:srgbClr val="FF0000"/>
                </a:solidFill>
                <a:latin typeface="Andalus" panose="02020603050405020304" pitchFamily="18" charset="-78"/>
                <a:cs typeface="Andalus" panose="02020603050405020304" pitchFamily="18" charset="-78"/>
              </a:rPr>
              <a:t>Acceptance of Deposit from members - Provisions of section 73 sub section (2) clauses (a) to (e) shall not apply to a private company which accepts from its members monies not exceeding 100% of aggregate of the paid up share capital and free reserves, and such company shall file  the details of monies so accepted to the Registrar in such manner as may be specified.</a:t>
            </a:r>
          </a:p>
          <a:p>
            <a:endParaRPr lang="en-US" sz="2400" dirty="0">
              <a:solidFill>
                <a:srgbClr val="FF0000"/>
              </a:solidFill>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48</a:t>
            </a:fld>
            <a:endParaRPr lang="en-US"/>
          </a:p>
        </p:txBody>
      </p:sp>
    </p:spTree>
    <p:extLst>
      <p:ext uri="{BB962C8B-B14F-4D97-AF65-F5344CB8AC3E}">
        <p14:creationId xmlns:p14="http://schemas.microsoft.com/office/powerpoint/2010/main" val="3077357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8883" y="-228600"/>
            <a:ext cx="9751060" cy="1295400"/>
          </a:xfrm>
        </p:spPr>
        <p:txBody>
          <a:bodyPr/>
          <a:lstStyle/>
          <a:p>
            <a:pPr algn="ctr"/>
            <a:r>
              <a:rPr lang="en-US" dirty="0" smtClean="0">
                <a:latin typeface="Andalus" panose="02020603050405020304" pitchFamily="18" charset="-78"/>
                <a:cs typeface="Andalus" panose="02020603050405020304" pitchFamily="18" charset="-78"/>
              </a:rPr>
              <a:t>Conditions for acceptance of Deposits</a:t>
            </a:r>
            <a:endParaRPr lang="en-US" dirty="0">
              <a:latin typeface="Andalus" panose="02020603050405020304" pitchFamily="18" charset="-78"/>
              <a:cs typeface="Andalus" panose="02020603050405020304" pitchFamily="18" charset="-78"/>
            </a:endParaRPr>
          </a:p>
        </p:txBody>
      </p:sp>
      <p:sp>
        <p:nvSpPr>
          <p:cNvPr id="3" name="Content Placeholder 2"/>
          <p:cNvSpPr>
            <a:spLocks noGrp="1"/>
          </p:cNvSpPr>
          <p:nvPr>
            <p:ph idx="1"/>
          </p:nvPr>
        </p:nvSpPr>
        <p:spPr>
          <a:xfrm>
            <a:off x="531812" y="1066800"/>
            <a:ext cx="11352292" cy="5105400"/>
          </a:xfrm>
        </p:spPr>
        <p:txBody>
          <a:bodyPr>
            <a:normAutofit/>
          </a:bodyPr>
          <a:lstStyle/>
          <a:p>
            <a:pPr algn="just"/>
            <a:r>
              <a:rPr lang="en-US" sz="2400" dirty="0" smtClean="0">
                <a:latin typeface="Andalus" panose="02020603050405020304" pitchFamily="18" charset="-78"/>
                <a:cs typeface="Andalus" panose="02020603050405020304" pitchFamily="18" charset="-78"/>
              </a:rPr>
              <a:t>No company can accept deposits that are repayable within a period of less than 6 months and more than 36 months.</a:t>
            </a:r>
          </a:p>
          <a:p>
            <a:pPr algn="just"/>
            <a:r>
              <a:rPr lang="en-US" sz="2400" dirty="0" smtClean="0">
                <a:solidFill>
                  <a:srgbClr val="FF0000"/>
                </a:solidFill>
                <a:latin typeface="Andalus" panose="02020603050405020304" pitchFamily="18" charset="-78"/>
                <a:cs typeface="Andalus" panose="02020603050405020304" pitchFamily="18" charset="-78"/>
              </a:rPr>
              <a:t>Exception: A Company can accept deposits for its short term fund requirements whose repayment is before 6 months; but it should not exceed 10% of the aggregate paid up share capital and free reserves of the Company and shall not be repayable before 3 months.</a:t>
            </a:r>
          </a:p>
          <a:p>
            <a:pPr marL="0" indent="0" algn="just">
              <a:buNone/>
            </a:pPr>
            <a:endParaRPr lang="en-US" sz="2400" dirty="0">
              <a:solidFill>
                <a:srgbClr val="FF0000"/>
              </a:solidFill>
              <a:latin typeface="Andalus" panose="02020603050405020304" pitchFamily="18" charset="-78"/>
              <a:cs typeface="Andalus" panose="02020603050405020304" pitchFamily="18" charset="-78"/>
            </a:endParaRPr>
          </a:p>
        </p:txBody>
      </p:sp>
      <p:sp>
        <p:nvSpPr>
          <p:cNvPr id="4" name="Slide Number Placeholder 3"/>
          <p:cNvSpPr>
            <a:spLocks noGrp="1"/>
          </p:cNvSpPr>
          <p:nvPr>
            <p:ph type="sldNum" sz="quarter" idx="12"/>
          </p:nvPr>
        </p:nvSpPr>
        <p:spPr/>
        <p:txBody>
          <a:bodyPr/>
          <a:lstStyle/>
          <a:p>
            <a:fld id="{34C99D79-8A4B-4031-B1E0-AF26F8EDF2BC}" type="slidenum">
              <a:rPr lang="en-US" smtClean="0"/>
              <a:pPr/>
              <a:t>49</a:t>
            </a:fld>
            <a:endParaRPr lang="en-US"/>
          </a:p>
        </p:txBody>
      </p:sp>
    </p:spTree>
    <p:extLst>
      <p:ext uri="{BB962C8B-B14F-4D97-AF65-F5344CB8AC3E}">
        <p14:creationId xmlns:p14="http://schemas.microsoft.com/office/powerpoint/2010/main" val="4004537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endParaRPr lang="en-US" sz="3200" dirty="0">
              <a:latin typeface="Andalus" panose="02020603050405020304" pitchFamily="18" charset="-78"/>
              <a:cs typeface="Andalus" panose="02020603050405020304" pitchFamily="18" charset="-78"/>
            </a:endParaRPr>
          </a:p>
        </p:txBody>
      </p:sp>
      <p:sp>
        <p:nvSpPr>
          <p:cNvPr id="3" name="Content Placeholder 2"/>
          <p:cNvSpPr>
            <a:spLocks noGrp="1"/>
          </p:cNvSpPr>
          <p:nvPr>
            <p:ph sz="quarter" idx="1"/>
          </p:nvPr>
        </p:nvSpPr>
        <p:spPr>
          <a:xfrm>
            <a:off x="531812" y="1600200"/>
            <a:ext cx="11049000" cy="4572000"/>
          </a:xfrm>
        </p:spPr>
        <p:txBody>
          <a:bodyPr>
            <a:normAutofit/>
          </a:bodyPr>
          <a:lstStyle/>
          <a:p>
            <a:pPr marL="0" indent="0">
              <a:buNone/>
              <a:defRPr/>
            </a:pPr>
            <a:r>
              <a:rPr lang="en-US" sz="2400" cap="all" spc="-60" dirty="0">
                <a:latin typeface="Andalus" panose="02020603050405020304" pitchFamily="18" charset="-78"/>
                <a:cs typeface="Andalus" panose="02020603050405020304" pitchFamily="18" charset="-78"/>
              </a:rPr>
              <a:t> 2(51) </a:t>
            </a:r>
            <a:r>
              <a:rPr lang="en-US" sz="2400" spc="-60" dirty="0">
                <a:latin typeface="Andalus" panose="02020603050405020304" pitchFamily="18" charset="-78"/>
                <a:cs typeface="Andalus" panose="02020603050405020304" pitchFamily="18" charset="-78"/>
              </a:rPr>
              <a:t>Key managerial personnel” in relation to  company means -</a:t>
            </a:r>
          </a:p>
          <a:p>
            <a:pPr marL="1359250" lvl="2" indent="-457200" algn="just">
              <a:buClr>
                <a:schemeClr val="tx1"/>
              </a:buClr>
              <a:buFont typeface="+mj-lt"/>
              <a:buAutoNum type="alphaLcParenR"/>
              <a:defRPr/>
            </a:pPr>
            <a:r>
              <a:rPr lang="en-US" altLang="en-US" sz="2400" dirty="0">
                <a:latin typeface="Andalus" panose="02020603050405020304" pitchFamily="18" charset="-78"/>
                <a:cs typeface="Andalus" panose="02020603050405020304" pitchFamily="18" charset="-78"/>
              </a:rPr>
              <a:t>Managing Director or Chief Executive Officer or Manager </a:t>
            </a:r>
            <a:r>
              <a:rPr lang="en-US" altLang="en-US" sz="2400" i="1" dirty="0">
                <a:latin typeface="Andalus" panose="02020603050405020304" pitchFamily="18" charset="-78"/>
                <a:cs typeface="Andalus" panose="02020603050405020304" pitchFamily="18" charset="-78"/>
              </a:rPr>
              <a:t>(CEO and Manager need not be a member of the Board)</a:t>
            </a:r>
            <a:endParaRPr lang="en-US" altLang="en-US" sz="2400" dirty="0">
              <a:latin typeface="Andalus" panose="02020603050405020304" pitchFamily="18" charset="-78"/>
              <a:cs typeface="Andalus" panose="02020603050405020304" pitchFamily="18" charset="-78"/>
            </a:endParaRPr>
          </a:p>
          <a:p>
            <a:pPr marL="1359250" lvl="2" indent="-457200" algn="just">
              <a:buClr>
                <a:schemeClr val="tx1"/>
              </a:buClr>
              <a:buFont typeface="+mj-lt"/>
              <a:buAutoNum type="alphaLcParenR"/>
              <a:defRPr/>
            </a:pPr>
            <a:r>
              <a:rPr lang="en-US" altLang="en-US" sz="2400" dirty="0">
                <a:latin typeface="Andalus" panose="02020603050405020304" pitchFamily="18" charset="-78"/>
                <a:cs typeface="Andalus" panose="02020603050405020304" pitchFamily="18" charset="-78"/>
              </a:rPr>
              <a:t>Whole time Director</a:t>
            </a:r>
          </a:p>
          <a:p>
            <a:pPr marL="1359250" lvl="2" indent="-457200" algn="just">
              <a:buClr>
                <a:schemeClr val="tx1"/>
              </a:buClr>
              <a:buFont typeface="+mj-lt"/>
              <a:buAutoNum type="alphaLcParenR"/>
              <a:defRPr/>
            </a:pPr>
            <a:r>
              <a:rPr lang="en-US" altLang="en-US" sz="2400" dirty="0">
                <a:latin typeface="Andalus" panose="02020603050405020304" pitchFamily="18" charset="-78"/>
                <a:cs typeface="Andalus" panose="02020603050405020304" pitchFamily="18" charset="-78"/>
              </a:rPr>
              <a:t>Company Secretary.</a:t>
            </a:r>
          </a:p>
          <a:p>
            <a:pPr marL="1359250" lvl="2" indent="-457200" algn="just">
              <a:buClr>
                <a:schemeClr val="tx1"/>
              </a:buClr>
              <a:buFont typeface="+mj-lt"/>
              <a:buAutoNum type="alphaLcParenR"/>
              <a:defRPr/>
            </a:pPr>
            <a:r>
              <a:rPr lang="en-US" altLang="en-US" sz="2400" dirty="0">
                <a:latin typeface="Andalus" panose="02020603050405020304" pitchFamily="18" charset="-78"/>
                <a:cs typeface="Andalus" panose="02020603050405020304" pitchFamily="18" charset="-78"/>
              </a:rPr>
              <a:t>Chief Financial Officer.</a:t>
            </a:r>
          </a:p>
          <a:p>
            <a:pPr marL="1359250" lvl="2" indent="-457200" algn="just">
              <a:buClr>
                <a:schemeClr val="tx1"/>
              </a:buClr>
              <a:buFont typeface="+mj-lt"/>
              <a:buAutoNum type="alphaLcParenR"/>
              <a:defRPr/>
            </a:pPr>
            <a:r>
              <a:rPr lang="en-US" altLang="en-US" sz="2400" dirty="0">
                <a:latin typeface="Andalus" panose="02020603050405020304" pitchFamily="18" charset="-78"/>
                <a:cs typeface="Andalus" panose="02020603050405020304" pitchFamily="18" charset="-78"/>
              </a:rPr>
              <a:t>Such other officer as may be prescribed*</a:t>
            </a:r>
          </a:p>
          <a:p>
            <a:pPr marL="1359250" lvl="2" indent="-457200" algn="just">
              <a:buClr>
                <a:schemeClr val="tx1"/>
              </a:buClr>
              <a:buFont typeface="+mj-lt"/>
              <a:buAutoNum type="alphaLcParenR"/>
              <a:defRPr/>
            </a:pPr>
            <a:endParaRPr lang="en-US" sz="2400" dirty="0">
              <a:latin typeface="Andalus" panose="02020603050405020304" pitchFamily="18" charset="-78"/>
              <a:cs typeface="Andalus" panose="02020603050405020304" pitchFamily="18" charset="-78"/>
            </a:endParaRPr>
          </a:p>
          <a:p>
            <a:pPr marL="902050" lvl="2" indent="0" algn="just">
              <a:buClr>
                <a:schemeClr val="tx1"/>
              </a:buClr>
              <a:buNone/>
              <a:defRPr/>
            </a:pPr>
            <a:r>
              <a:rPr lang="en-US" sz="2400" dirty="0">
                <a:latin typeface="Andalus" panose="02020603050405020304" pitchFamily="18" charset="-78"/>
                <a:cs typeface="Andalus" panose="02020603050405020304" pitchFamily="18" charset="-78"/>
              </a:rPr>
              <a:t>(*No such prescription made till date)</a:t>
            </a:r>
          </a:p>
        </p:txBody>
      </p:sp>
      <p:sp>
        <p:nvSpPr>
          <p:cNvPr id="4" name="Slide Number Placeholder 3"/>
          <p:cNvSpPr>
            <a:spLocks noGrp="1"/>
          </p:cNvSpPr>
          <p:nvPr>
            <p:ph type="sldNum" sz="quarter" idx="12"/>
          </p:nvPr>
        </p:nvSpPr>
        <p:spPr/>
        <p:txBody>
          <a:bodyPr/>
          <a:lstStyle/>
          <a:p>
            <a:fld id="{34C99D79-8A4B-4031-B1E0-AF26F8EDF2BC}" type="slidenum">
              <a:rPr lang="en-US" smtClean="0"/>
              <a:pPr/>
              <a:t>5</a:t>
            </a:fld>
            <a:endParaRPr lang="en-US"/>
          </a:p>
        </p:txBody>
      </p:sp>
    </p:spTree>
  </p:cSld>
  <p:clrMapOvr>
    <a:masterClrMapping/>
  </p:clrMapOvr>
  <p:transition spd="med">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4C99D79-8A4B-4031-B1E0-AF26F8EDF2BC}" type="slidenum">
              <a:rPr lang="en-US" smtClean="0"/>
              <a:pPr/>
              <a:t>50</a:t>
            </a:fld>
            <a:endParaRPr lang="en-US"/>
          </a:p>
        </p:txBody>
      </p:sp>
      <p:pic>
        <p:nvPicPr>
          <p:cNvPr id="4"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427412" y="1478498"/>
            <a:ext cx="4464050" cy="417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275012" y="555168"/>
            <a:ext cx="4807842" cy="769441"/>
          </a:xfrm>
          <a:prstGeom prst="rect">
            <a:avLst/>
          </a:prstGeom>
          <a:noFill/>
        </p:spPr>
        <p:txBody>
          <a:bodyPr wrap="square" rtlCol="0">
            <a:spAutoFit/>
          </a:bodyPr>
          <a:lstStyle/>
          <a:p>
            <a:pPr algn="ctr"/>
            <a:r>
              <a:rPr lang="en-US" sz="4400" dirty="0">
                <a:latin typeface="Andalus" panose="02020603050405020304" pitchFamily="18" charset="-78"/>
                <a:cs typeface="Andalus" panose="02020603050405020304" pitchFamily="18" charset="-78"/>
              </a:rPr>
              <a:t>ANY QUERIES ?</a:t>
            </a:r>
          </a:p>
        </p:txBody>
      </p:sp>
    </p:spTree>
  </p:cSld>
  <p:clrMapOvr>
    <a:masterClrMapping/>
  </p:clrMapOvr>
  <p:transition spd="med">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51156" y="1524000"/>
            <a:ext cx="9751060" cy="2895600"/>
          </a:xfrm>
        </p:spPr>
        <p:txBody>
          <a:bodyPr>
            <a:normAutofit fontScale="90000"/>
          </a:bodyPr>
          <a:lstStyle/>
          <a:p>
            <a:pPr algn="ctr"/>
            <a:r>
              <a:rPr lang="en-US" sz="7200" dirty="0" smtClean="0">
                <a:solidFill>
                  <a:srgbClr val="FF0000"/>
                </a:solidFill>
                <a:latin typeface="Andalus" panose="02020603050405020304" pitchFamily="18" charset="-78"/>
                <a:cs typeface="Andalus" panose="02020603050405020304" pitchFamily="18" charset="-78"/>
              </a:rPr>
              <a:t/>
            </a:r>
            <a:br>
              <a:rPr lang="en-US" sz="7200" dirty="0" smtClean="0">
                <a:solidFill>
                  <a:srgbClr val="FF0000"/>
                </a:solidFill>
                <a:latin typeface="Andalus" panose="02020603050405020304" pitchFamily="18" charset="-78"/>
                <a:cs typeface="Andalus" panose="02020603050405020304" pitchFamily="18" charset="-78"/>
              </a:rPr>
            </a:br>
            <a:r>
              <a:rPr lang="en-US" sz="7200" dirty="0">
                <a:solidFill>
                  <a:srgbClr val="FF0000"/>
                </a:solidFill>
                <a:latin typeface="Andalus" panose="02020603050405020304" pitchFamily="18" charset="-78"/>
                <a:cs typeface="Andalus" panose="02020603050405020304" pitchFamily="18" charset="-78"/>
              </a:rPr>
              <a:t/>
            </a:r>
            <a:br>
              <a:rPr lang="en-US" sz="7200" dirty="0">
                <a:solidFill>
                  <a:srgbClr val="FF0000"/>
                </a:solidFill>
                <a:latin typeface="Andalus" panose="02020603050405020304" pitchFamily="18" charset="-78"/>
                <a:cs typeface="Andalus" panose="02020603050405020304" pitchFamily="18" charset="-78"/>
              </a:rPr>
            </a:br>
            <a:r>
              <a:rPr lang="en-US" sz="7200" dirty="0" smtClean="0">
                <a:solidFill>
                  <a:srgbClr val="FF0000"/>
                </a:solidFill>
                <a:latin typeface="Andalus" panose="02020603050405020304" pitchFamily="18" charset="-78"/>
                <a:cs typeface="Andalus" panose="02020603050405020304" pitchFamily="18" charset="-78"/>
              </a:rPr>
              <a:t/>
            </a:r>
            <a:br>
              <a:rPr lang="en-US" sz="7200" dirty="0" smtClean="0">
                <a:solidFill>
                  <a:srgbClr val="FF0000"/>
                </a:solidFill>
                <a:latin typeface="Andalus" panose="02020603050405020304" pitchFamily="18" charset="-78"/>
                <a:cs typeface="Andalus" panose="02020603050405020304" pitchFamily="18" charset="-78"/>
              </a:rPr>
            </a:br>
            <a:r>
              <a:rPr lang="en-US" sz="7200" dirty="0">
                <a:solidFill>
                  <a:srgbClr val="FF0000"/>
                </a:solidFill>
                <a:latin typeface="Andalus" panose="02020603050405020304" pitchFamily="18" charset="-78"/>
                <a:cs typeface="Andalus" panose="02020603050405020304" pitchFamily="18" charset="-78"/>
              </a:rPr>
              <a:t/>
            </a:r>
            <a:br>
              <a:rPr lang="en-US" sz="7200" dirty="0">
                <a:solidFill>
                  <a:srgbClr val="FF0000"/>
                </a:solidFill>
                <a:latin typeface="Andalus" panose="02020603050405020304" pitchFamily="18" charset="-78"/>
                <a:cs typeface="Andalus" panose="02020603050405020304" pitchFamily="18" charset="-78"/>
              </a:rPr>
            </a:br>
            <a:r>
              <a:rPr lang="en-US" sz="7200" dirty="0" smtClean="0">
                <a:solidFill>
                  <a:srgbClr val="FF0000"/>
                </a:solidFill>
                <a:latin typeface="Andalus" panose="02020603050405020304" pitchFamily="18" charset="-78"/>
                <a:cs typeface="Andalus" panose="02020603050405020304" pitchFamily="18" charset="-78"/>
              </a:rPr>
              <a:t/>
            </a:r>
            <a:br>
              <a:rPr lang="en-US" sz="7200" dirty="0" smtClean="0">
                <a:solidFill>
                  <a:srgbClr val="FF0000"/>
                </a:solidFill>
                <a:latin typeface="Andalus" panose="02020603050405020304" pitchFamily="18" charset="-78"/>
                <a:cs typeface="Andalus" panose="02020603050405020304" pitchFamily="18" charset="-78"/>
              </a:rPr>
            </a:br>
            <a:r>
              <a:rPr lang="en-US" sz="7200" dirty="0" smtClean="0">
                <a:solidFill>
                  <a:srgbClr val="FF0000"/>
                </a:solidFill>
                <a:latin typeface="Andalus" panose="02020603050405020304" pitchFamily="18" charset="-78"/>
                <a:cs typeface="Andalus" panose="02020603050405020304" pitchFamily="18" charset="-78"/>
              </a:rPr>
              <a:t/>
            </a:r>
            <a:br>
              <a:rPr lang="en-US" sz="7200" dirty="0" smtClean="0">
                <a:solidFill>
                  <a:srgbClr val="FF0000"/>
                </a:solidFill>
                <a:latin typeface="Andalus" panose="02020603050405020304" pitchFamily="18" charset="-78"/>
                <a:cs typeface="Andalus" panose="02020603050405020304" pitchFamily="18" charset="-78"/>
              </a:rPr>
            </a:br>
            <a:r>
              <a:rPr lang="en-US" sz="7200" dirty="0">
                <a:solidFill>
                  <a:srgbClr val="FF0000"/>
                </a:solidFill>
                <a:latin typeface="Andalus" panose="02020603050405020304" pitchFamily="18" charset="-78"/>
                <a:cs typeface="Andalus" panose="02020603050405020304" pitchFamily="18" charset="-78"/>
              </a:rPr>
              <a:t/>
            </a:r>
            <a:br>
              <a:rPr lang="en-US" sz="7200" dirty="0">
                <a:solidFill>
                  <a:srgbClr val="FF0000"/>
                </a:solidFill>
                <a:latin typeface="Andalus" panose="02020603050405020304" pitchFamily="18" charset="-78"/>
                <a:cs typeface="Andalus" panose="02020603050405020304" pitchFamily="18" charset="-78"/>
              </a:rPr>
            </a:br>
            <a:r>
              <a:rPr lang="en-US" sz="7200" dirty="0" smtClean="0">
                <a:solidFill>
                  <a:srgbClr val="FF0000"/>
                </a:solidFill>
              </a:rPr>
              <a:t> </a:t>
            </a:r>
            <a:br>
              <a:rPr lang="en-US" sz="7200" dirty="0" smtClean="0">
                <a:solidFill>
                  <a:srgbClr val="FF0000"/>
                </a:solidFill>
              </a:rPr>
            </a:br>
            <a:r>
              <a:rPr lang="en-US" sz="7200" dirty="0">
                <a:solidFill>
                  <a:srgbClr val="FF0000"/>
                </a:solidFill>
              </a:rPr>
              <a:t/>
            </a:r>
            <a:br>
              <a:rPr lang="en-US" sz="7200" dirty="0">
                <a:solidFill>
                  <a:srgbClr val="FF0000"/>
                </a:solidFill>
              </a:rPr>
            </a:br>
            <a:r>
              <a:rPr lang="en-US" sz="7200" dirty="0" err="1">
                <a:solidFill>
                  <a:srgbClr val="FF0000"/>
                </a:solidFill>
                <a:latin typeface="Andalus" panose="02020603050405020304" pitchFamily="18" charset="-78"/>
                <a:cs typeface="Andalus" panose="02020603050405020304" pitchFamily="18" charset="-78"/>
              </a:rPr>
              <a:t>DHANYAWAD</a:t>
            </a:r>
            <a:r>
              <a:rPr lang="en-US" sz="7200" smtClean="0">
                <a:solidFill>
                  <a:srgbClr val="FF0000"/>
                </a:solidFill>
              </a:rPr>
              <a:t/>
            </a:r>
            <a:br>
              <a:rPr lang="en-US" sz="7200" smtClean="0">
                <a:solidFill>
                  <a:srgbClr val="FF0000"/>
                </a:solidFill>
              </a:rPr>
            </a:br>
            <a:r>
              <a:rPr lang="en-US" sz="2000" smtClean="0">
                <a:solidFill>
                  <a:srgbClr val="FF0000"/>
                </a:solidFill>
                <a:hlinkClick r:id="rId2"/>
              </a:rPr>
              <a:t>vinayak.khanvalkar@kanjcs.com</a:t>
            </a:r>
            <a:r>
              <a:rPr lang="en-US" sz="2000" dirty="0" smtClean="0">
                <a:solidFill>
                  <a:srgbClr val="FF0000"/>
                </a:solidFill>
              </a:rPr>
              <a:t/>
            </a:r>
            <a:br>
              <a:rPr lang="en-US" sz="2000" dirty="0" smtClean="0">
                <a:solidFill>
                  <a:srgbClr val="FF0000"/>
                </a:solidFill>
              </a:rPr>
            </a:br>
            <a:r>
              <a:rPr lang="en-US" sz="2000" dirty="0" smtClean="0">
                <a:solidFill>
                  <a:srgbClr val="FF0000"/>
                </a:solidFill>
              </a:rPr>
              <a:t>98220 44370</a:t>
            </a:r>
            <a:endParaRPr lang="en-US" sz="7200" dirty="0">
              <a:solidFill>
                <a:srgbClr val="FF0000"/>
              </a:solidFill>
            </a:endParaRPr>
          </a:p>
        </p:txBody>
      </p:sp>
      <p:sp>
        <p:nvSpPr>
          <p:cNvPr id="2" name="Slide Number Placeholder 1"/>
          <p:cNvSpPr>
            <a:spLocks noGrp="1"/>
          </p:cNvSpPr>
          <p:nvPr>
            <p:ph type="sldNum" sz="quarter" idx="12"/>
          </p:nvPr>
        </p:nvSpPr>
        <p:spPr/>
        <p:txBody>
          <a:bodyPr/>
          <a:lstStyle/>
          <a:p>
            <a:fld id="{34C99D79-8A4B-4031-B1E0-AF26F8EDF2BC}" type="slidenum">
              <a:rPr lang="en-US" smtClean="0"/>
              <a:pPr/>
              <a:t>51</a:t>
            </a:fld>
            <a:endParaRPr lang="en-US"/>
          </a:p>
        </p:txBody>
      </p:sp>
    </p:spTree>
    <p:extLst>
      <p:ext uri="{BB962C8B-B14F-4D97-AF65-F5344CB8AC3E}">
        <p14:creationId xmlns:p14="http://schemas.microsoft.com/office/powerpoint/2010/main" val="3039486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228600"/>
            <a:ext cx="10210800" cy="990600"/>
          </a:xfrm>
        </p:spPr>
        <p:txBody>
          <a:bodyPr>
            <a:normAutofit/>
          </a:bodyPr>
          <a:lstStyle/>
          <a:p>
            <a:pPr algn="ctr"/>
            <a:endParaRPr lang="en-US" dirty="0">
              <a:latin typeface="Andalus" panose="02020603050405020304" pitchFamily="18" charset="-78"/>
              <a:cs typeface="Andalus" panose="02020603050405020304" pitchFamily="18" charset="-78"/>
            </a:endParaRPr>
          </a:p>
        </p:txBody>
      </p:sp>
      <p:sp>
        <p:nvSpPr>
          <p:cNvPr id="3" name="Content Placeholder 2"/>
          <p:cNvSpPr>
            <a:spLocks noGrp="1"/>
          </p:cNvSpPr>
          <p:nvPr>
            <p:ph sz="quarter" idx="1"/>
          </p:nvPr>
        </p:nvSpPr>
        <p:spPr>
          <a:xfrm>
            <a:off x="816651" y="1600200"/>
            <a:ext cx="11035930" cy="4495800"/>
          </a:xfrm>
        </p:spPr>
        <p:txBody>
          <a:bodyPr>
            <a:normAutofit/>
          </a:bodyPr>
          <a:lstStyle/>
          <a:p>
            <a:pPr algn="just">
              <a:buNone/>
            </a:pPr>
            <a:r>
              <a:rPr lang="en-US" sz="2400" dirty="0">
                <a:latin typeface="Andalus" panose="02020603050405020304" pitchFamily="18" charset="-78"/>
                <a:cs typeface="Andalus" panose="02020603050405020304" pitchFamily="18" charset="-78"/>
              </a:rPr>
              <a:t>2 (69) “promoter” means a person—</a:t>
            </a:r>
          </a:p>
          <a:p>
            <a:pPr marL="1433513" lvl="2" indent="-530225" algn="just">
              <a:buNone/>
            </a:pPr>
            <a:r>
              <a:rPr lang="en-US" sz="2400" dirty="0">
                <a:latin typeface="Andalus" panose="02020603050405020304" pitchFamily="18" charset="-78"/>
                <a:cs typeface="Andalus" panose="02020603050405020304" pitchFamily="18" charset="-78"/>
              </a:rPr>
              <a:t>(a) who has been named as such in a prospectus or is identified by the company in the annual return referred to in section 92; or</a:t>
            </a:r>
          </a:p>
          <a:p>
            <a:pPr marL="1371600" lvl="2" indent="-468313" algn="just">
              <a:buNone/>
            </a:pPr>
            <a:r>
              <a:rPr lang="en-US" sz="2400" dirty="0">
                <a:latin typeface="Andalus" panose="02020603050405020304" pitchFamily="18" charset="-78"/>
                <a:cs typeface="Andalus" panose="02020603050405020304" pitchFamily="18" charset="-78"/>
              </a:rPr>
              <a:t>(b) who has control over the affairs of the company, directly or indirectly whether as a shareholder, director or otherwise; or</a:t>
            </a:r>
          </a:p>
          <a:p>
            <a:pPr marL="1371600" lvl="2" indent="-468313" algn="just">
              <a:buNone/>
            </a:pPr>
            <a:r>
              <a:rPr lang="en-US" sz="2400" dirty="0">
                <a:latin typeface="Andalus" panose="02020603050405020304" pitchFamily="18" charset="-78"/>
                <a:cs typeface="Andalus" panose="02020603050405020304" pitchFamily="18" charset="-78"/>
              </a:rPr>
              <a:t>(c) in accordance with whose advice, directions or instructions the Board of </a:t>
            </a:r>
            <a:r>
              <a:rPr lang="en-US" sz="2400" dirty="0">
                <a:latin typeface="Andalus" panose="02020603050405020304" pitchFamily="18" charset="-78"/>
                <a:cs typeface="Andalus" panose="02020603050405020304"/>
              </a:rPr>
              <a:t>Directors</a:t>
            </a:r>
            <a:r>
              <a:rPr lang="en-US" sz="2400" dirty="0">
                <a:latin typeface="Andalus" panose="02020603050405020304" pitchFamily="18" charset="-78"/>
                <a:cs typeface="Andalus" panose="02020603050405020304" pitchFamily="18" charset="-78"/>
              </a:rPr>
              <a:t> of the company is accustomed to act:</a:t>
            </a:r>
          </a:p>
          <a:p>
            <a:pPr marL="457200" lvl="1" indent="-4763" algn="just">
              <a:buNone/>
            </a:pPr>
            <a:r>
              <a:rPr lang="en-US" dirty="0">
                <a:latin typeface="Andalus" panose="02020603050405020304" pitchFamily="18" charset="-78"/>
                <a:cs typeface="Andalus" panose="02020603050405020304" pitchFamily="18" charset="-78"/>
              </a:rPr>
              <a:t>Provided that nothing in sub-clause (c) shall apply to a person who is acting merely in a professional capacity;</a:t>
            </a:r>
          </a:p>
        </p:txBody>
      </p:sp>
      <p:sp>
        <p:nvSpPr>
          <p:cNvPr id="4" name="Slide Number Placeholder 3"/>
          <p:cNvSpPr>
            <a:spLocks noGrp="1"/>
          </p:cNvSpPr>
          <p:nvPr>
            <p:ph type="sldNum" sz="quarter" idx="12"/>
          </p:nvPr>
        </p:nvSpPr>
        <p:spPr/>
        <p:txBody>
          <a:bodyPr/>
          <a:lstStyle/>
          <a:p>
            <a:fld id="{34C99D79-8A4B-4031-B1E0-AF26F8EDF2BC}" type="slidenum">
              <a:rPr lang="en-US" smtClean="0"/>
              <a:pPr/>
              <a:t>6</a:t>
            </a:fld>
            <a:endParaRPr lang="en-US"/>
          </a:p>
        </p:txBody>
      </p:sp>
    </p:spTree>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endParaRPr lang="en-US" sz="3200" dirty="0">
              <a:latin typeface="Andalus" panose="02020603050405020304" pitchFamily="18" charset="-78"/>
              <a:cs typeface="Andalus" panose="02020603050405020304" pitchFamily="18" charset="-78"/>
            </a:endParaRPr>
          </a:p>
        </p:txBody>
      </p:sp>
      <p:sp>
        <p:nvSpPr>
          <p:cNvPr id="3" name="Content Placeholder 2"/>
          <p:cNvSpPr>
            <a:spLocks noGrp="1"/>
          </p:cNvSpPr>
          <p:nvPr>
            <p:ph sz="quarter" idx="1"/>
          </p:nvPr>
        </p:nvSpPr>
        <p:spPr>
          <a:xfrm>
            <a:off x="455612" y="1600200"/>
            <a:ext cx="11428492" cy="5029200"/>
          </a:xfrm>
        </p:spPr>
        <p:txBody>
          <a:bodyPr>
            <a:normAutofit/>
          </a:bodyPr>
          <a:lstStyle/>
          <a:p>
            <a:pPr algn="just"/>
            <a:r>
              <a:rPr lang="en-US" sz="2400" dirty="0">
                <a:latin typeface="Andalus" panose="02020603050405020304" pitchFamily="18" charset="-78"/>
                <a:cs typeface="Andalus" panose="02020603050405020304" pitchFamily="18" charset="-78"/>
              </a:rPr>
              <a:t>2(76) “related party”, with reference to a company, means—</a:t>
            </a:r>
          </a:p>
          <a:p>
            <a:pPr marL="902050" lvl="2" indent="0" algn="just">
              <a:buNone/>
            </a:pPr>
            <a:r>
              <a:rPr lang="en-US" sz="2400" dirty="0" err="1" smtClean="0">
                <a:latin typeface="Andalus" panose="02020603050405020304" pitchFamily="18" charset="-78"/>
                <a:cs typeface="Andalus" panose="02020603050405020304" pitchFamily="18" charset="-78"/>
              </a:rPr>
              <a:t>i</a:t>
            </a:r>
            <a:r>
              <a:rPr lang="en-US" sz="2400" dirty="0" smtClean="0">
                <a:latin typeface="Andalus" panose="02020603050405020304" pitchFamily="18" charset="-78"/>
                <a:cs typeface="Andalus" panose="02020603050405020304" pitchFamily="18" charset="-78"/>
              </a:rPr>
              <a:t>. a </a:t>
            </a:r>
            <a:r>
              <a:rPr lang="en-US" sz="2400" dirty="0">
                <a:latin typeface="Andalus" panose="02020603050405020304" pitchFamily="18" charset="-78"/>
                <a:cs typeface="Andalus" panose="02020603050405020304" pitchFamily="18" charset="-78"/>
              </a:rPr>
              <a:t>director or his relative; </a:t>
            </a:r>
          </a:p>
          <a:p>
            <a:pPr marL="902050" lvl="2" indent="0" algn="just">
              <a:buNone/>
            </a:pPr>
            <a:r>
              <a:rPr lang="en-US" sz="2400" dirty="0" smtClean="0">
                <a:latin typeface="Andalus" panose="02020603050405020304" pitchFamily="18" charset="-78"/>
                <a:cs typeface="Andalus" panose="02020603050405020304" pitchFamily="18" charset="-78"/>
              </a:rPr>
              <a:t>ii. </a:t>
            </a:r>
            <a:r>
              <a:rPr lang="en-US" sz="2400" dirty="0">
                <a:latin typeface="Andalus" panose="02020603050405020304" pitchFamily="18" charset="-78"/>
                <a:cs typeface="Andalus" panose="02020603050405020304" pitchFamily="18" charset="-78"/>
              </a:rPr>
              <a:t>a key managerial personnel or his relative;</a:t>
            </a:r>
          </a:p>
          <a:p>
            <a:pPr marL="914750" lvl="2" indent="-12700" algn="just">
              <a:buNone/>
            </a:pPr>
            <a:r>
              <a:rPr lang="en-US" sz="2400" dirty="0" smtClean="0">
                <a:latin typeface="Andalus" panose="02020603050405020304" pitchFamily="18" charset="-78"/>
                <a:cs typeface="Andalus" panose="02020603050405020304" pitchFamily="18" charset="-78"/>
              </a:rPr>
              <a:t>iii. </a:t>
            </a:r>
            <a:r>
              <a:rPr lang="en-US" sz="2400" dirty="0">
                <a:latin typeface="Andalus" panose="02020603050405020304" pitchFamily="18" charset="-78"/>
                <a:cs typeface="Andalus" panose="02020603050405020304" pitchFamily="18" charset="-78"/>
              </a:rPr>
              <a:t>a firm, in which a director, manager or his relative is a partner;</a:t>
            </a:r>
          </a:p>
          <a:p>
            <a:pPr marL="1198563" lvl="2" indent="-296863" algn="just">
              <a:buNone/>
            </a:pPr>
            <a:r>
              <a:rPr lang="en-US" sz="2400" dirty="0" smtClean="0">
                <a:latin typeface="Andalus" panose="02020603050405020304" pitchFamily="18" charset="-78"/>
                <a:cs typeface="Andalus" panose="02020603050405020304" pitchFamily="18" charset="-78"/>
              </a:rPr>
              <a:t>iv. </a:t>
            </a:r>
            <a:r>
              <a:rPr lang="en-US" sz="2400" dirty="0">
                <a:latin typeface="Andalus" panose="02020603050405020304" pitchFamily="18" charset="-78"/>
                <a:cs typeface="Andalus" panose="02020603050405020304" pitchFamily="18" charset="-78"/>
              </a:rPr>
              <a:t>a private company in which a director or manager is a member or director;</a:t>
            </a:r>
          </a:p>
          <a:p>
            <a:pPr marL="1309688" lvl="2" indent="-407988" algn="just">
              <a:buNone/>
            </a:pPr>
            <a:r>
              <a:rPr lang="en-US" sz="2400" dirty="0" smtClean="0">
                <a:latin typeface="Andalus" panose="02020603050405020304" pitchFamily="18" charset="-78"/>
                <a:cs typeface="Andalus" panose="02020603050405020304" pitchFamily="18" charset="-78"/>
              </a:rPr>
              <a:t>v. </a:t>
            </a:r>
            <a:r>
              <a:rPr lang="en-US" sz="2400" dirty="0">
                <a:latin typeface="Andalus" panose="02020603050405020304" pitchFamily="18" charset="-78"/>
                <a:cs typeface="Andalus" panose="02020603050405020304" pitchFamily="18" charset="-78"/>
              </a:rPr>
              <a:t>a public company in which a director or manager is a director </a:t>
            </a:r>
            <a:r>
              <a:rPr lang="en-US" sz="2400" dirty="0">
                <a:solidFill>
                  <a:srgbClr val="FF0000"/>
                </a:solidFill>
                <a:latin typeface="Andalus" panose="02020603050405020304" pitchFamily="18" charset="-78"/>
                <a:cs typeface="Andalus" panose="02020603050405020304" pitchFamily="18" charset="-78"/>
              </a:rPr>
              <a:t>*</a:t>
            </a:r>
            <a:r>
              <a:rPr lang="en-US" sz="2400" strike="sngStrike" dirty="0">
                <a:solidFill>
                  <a:srgbClr val="FF0000"/>
                </a:solidFill>
                <a:latin typeface="Andalus" panose="02020603050405020304" pitchFamily="18" charset="-78"/>
                <a:cs typeface="Andalus" panose="02020603050405020304" pitchFamily="18" charset="-78"/>
              </a:rPr>
              <a:t>or</a:t>
            </a:r>
            <a:r>
              <a:rPr lang="en-US" sz="2400" dirty="0">
                <a:solidFill>
                  <a:srgbClr val="FF0000"/>
                </a:solidFill>
                <a:latin typeface="Andalus" panose="02020603050405020304" pitchFamily="18" charset="-78"/>
                <a:cs typeface="Andalus" panose="02020603050405020304" pitchFamily="18" charset="-78"/>
              </a:rPr>
              <a:t> and </a:t>
            </a:r>
            <a:r>
              <a:rPr lang="en-US" sz="2400" dirty="0">
                <a:latin typeface="Andalus" panose="02020603050405020304" pitchFamily="18" charset="-78"/>
                <a:cs typeface="Andalus" panose="02020603050405020304" pitchFamily="18" charset="-78"/>
              </a:rPr>
              <a:t>holds along with his relatives, more than two per cent. of its paid-up share capital;</a:t>
            </a:r>
          </a:p>
          <a:p>
            <a:pPr lvl="1" algn="just">
              <a:buNone/>
            </a:pPr>
            <a:r>
              <a:rPr lang="en-US" sz="2800" dirty="0">
                <a:solidFill>
                  <a:srgbClr val="FF0000"/>
                </a:solidFill>
              </a:rPr>
              <a:t>* </a:t>
            </a:r>
            <a:r>
              <a:rPr lang="en-US" dirty="0">
                <a:solidFill>
                  <a:srgbClr val="FF0000"/>
                </a:solidFill>
                <a:latin typeface="Andalus" panose="02020603050405020304" pitchFamily="18" charset="-78"/>
                <a:cs typeface="Andalus" panose="02020603050405020304" pitchFamily="18" charset="-78"/>
              </a:rPr>
              <a:t>Removal Of Difficulties Order </a:t>
            </a:r>
            <a:r>
              <a:rPr lang="en-US" dirty="0" err="1">
                <a:solidFill>
                  <a:srgbClr val="FF0000"/>
                </a:solidFill>
                <a:latin typeface="Andalus" panose="02020603050405020304" pitchFamily="18" charset="-78"/>
                <a:cs typeface="Andalus" panose="02020603050405020304" pitchFamily="18" charset="-78"/>
              </a:rPr>
              <a:t>w.e.f</a:t>
            </a:r>
            <a:r>
              <a:rPr lang="en-US" dirty="0">
                <a:solidFill>
                  <a:srgbClr val="FF0000"/>
                </a:solidFill>
                <a:latin typeface="Andalus" panose="02020603050405020304" pitchFamily="18" charset="-78"/>
                <a:cs typeface="Andalus" panose="02020603050405020304" pitchFamily="18" charset="-78"/>
              </a:rPr>
              <a:t> 9/7/2014</a:t>
            </a:r>
          </a:p>
          <a:p>
            <a:pPr>
              <a:buNone/>
            </a:pPr>
            <a:endParaRPr lang="en-US" dirty="0"/>
          </a:p>
          <a:p>
            <a:pPr>
              <a:buNone/>
            </a:pPr>
            <a:endParaRPr lang="en-US" dirty="0"/>
          </a:p>
          <a:p>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7</a:t>
            </a:fld>
            <a:endParaRPr lang="en-US"/>
          </a:p>
        </p:txBody>
      </p:sp>
    </p:spTree>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endParaRPr lang="en-US" sz="3200" dirty="0">
              <a:latin typeface="Andalus" panose="02020603050405020304" pitchFamily="18" charset="-78"/>
              <a:cs typeface="Andalus" panose="02020603050405020304" pitchFamily="18" charset="-78"/>
            </a:endParaRPr>
          </a:p>
        </p:txBody>
      </p:sp>
      <p:sp>
        <p:nvSpPr>
          <p:cNvPr id="3" name="Content Placeholder 2"/>
          <p:cNvSpPr>
            <a:spLocks noGrp="1"/>
          </p:cNvSpPr>
          <p:nvPr>
            <p:ph sz="quarter" idx="1"/>
          </p:nvPr>
        </p:nvSpPr>
        <p:spPr>
          <a:xfrm>
            <a:off x="531812" y="1143000"/>
            <a:ext cx="11201400" cy="5029200"/>
          </a:xfrm>
        </p:spPr>
        <p:txBody>
          <a:bodyPr>
            <a:normAutofit fontScale="62500" lnSpcReduction="20000"/>
          </a:bodyPr>
          <a:lstStyle/>
          <a:p>
            <a:pPr marL="630238" indent="-630238" algn="just">
              <a:buNone/>
            </a:pPr>
            <a:r>
              <a:rPr lang="en-US" dirty="0"/>
              <a:t> </a:t>
            </a:r>
            <a:r>
              <a:rPr lang="en-US" sz="4400" dirty="0">
                <a:latin typeface="Andalus" panose="02020603050405020304" pitchFamily="18" charset="-78"/>
                <a:cs typeface="Andalus" panose="02020603050405020304" pitchFamily="18" charset="-78"/>
              </a:rPr>
              <a:t>(vi) any body corporate whose Board of Directors, managing director or manager is accustomed to act in accordance with the advice, directions or instructions of a director or manager;</a:t>
            </a:r>
          </a:p>
          <a:p>
            <a:pPr marL="630238" indent="-630238" algn="just">
              <a:buNone/>
            </a:pPr>
            <a:r>
              <a:rPr lang="en-US" sz="4400" dirty="0">
                <a:latin typeface="Andalus" panose="02020603050405020304" pitchFamily="18" charset="-78"/>
                <a:cs typeface="Andalus" panose="02020603050405020304" pitchFamily="18" charset="-78"/>
              </a:rPr>
              <a:t> (vii) any person on whose advice, directions or instructions a director or manager is accustomed to act:</a:t>
            </a:r>
          </a:p>
          <a:p>
            <a:pPr algn="just">
              <a:buNone/>
            </a:pPr>
            <a:r>
              <a:rPr lang="en-US" sz="4400" dirty="0">
                <a:latin typeface="Andalus" panose="02020603050405020304" pitchFamily="18" charset="-78"/>
                <a:cs typeface="Andalus" panose="02020603050405020304" pitchFamily="18" charset="-78"/>
              </a:rPr>
              <a:t>    </a:t>
            </a:r>
            <a:r>
              <a:rPr lang="en-US" sz="4400" dirty="0" smtClean="0">
                <a:latin typeface="Andalus" panose="02020603050405020304" pitchFamily="18" charset="-78"/>
                <a:cs typeface="Andalus" panose="02020603050405020304" pitchFamily="18" charset="-78"/>
              </a:rPr>
              <a:t>	Provided </a:t>
            </a:r>
            <a:r>
              <a:rPr lang="en-US" sz="4400" dirty="0">
                <a:latin typeface="Andalus" panose="02020603050405020304" pitchFamily="18" charset="-78"/>
                <a:cs typeface="Andalus" panose="02020603050405020304" pitchFamily="18" charset="-78"/>
              </a:rPr>
              <a:t>that nothing in sub-clauses (vi) and (vii) shall apply to the advice, directions or instructions given in a professional capacity;</a:t>
            </a:r>
          </a:p>
          <a:p>
            <a:pPr algn="just">
              <a:buNone/>
            </a:pPr>
            <a:r>
              <a:rPr lang="en-US" sz="4400" dirty="0">
                <a:latin typeface="Andalus" panose="02020603050405020304" pitchFamily="18" charset="-78"/>
                <a:cs typeface="Andalus" panose="02020603050405020304" pitchFamily="18" charset="-78"/>
              </a:rPr>
              <a:t>  (viii) any company which is—</a:t>
            </a:r>
          </a:p>
          <a:p>
            <a:pPr algn="just">
              <a:buNone/>
            </a:pPr>
            <a:r>
              <a:rPr lang="en-US" sz="4400" dirty="0">
                <a:latin typeface="Andalus" panose="02020603050405020304" pitchFamily="18" charset="-78"/>
                <a:cs typeface="Andalus" panose="02020603050405020304" pitchFamily="18" charset="-78"/>
              </a:rPr>
              <a:t>    (A) a holding, subsidiary or an associate company of such company; or</a:t>
            </a:r>
          </a:p>
          <a:p>
            <a:pPr algn="just">
              <a:buNone/>
            </a:pPr>
            <a:r>
              <a:rPr lang="en-US" sz="4400" dirty="0">
                <a:latin typeface="Andalus" panose="02020603050405020304" pitchFamily="18" charset="-78"/>
                <a:cs typeface="Andalus" panose="02020603050405020304" pitchFamily="18" charset="-78"/>
              </a:rPr>
              <a:t>    (B) a subsidiary of a holding company to which it is also a subsidiary;</a:t>
            </a:r>
          </a:p>
          <a:p>
            <a:pPr algn="just">
              <a:buNone/>
            </a:pPr>
            <a:r>
              <a:rPr lang="en-US" sz="4400" dirty="0">
                <a:latin typeface="Andalus" panose="02020603050405020304" pitchFamily="18" charset="-78"/>
                <a:cs typeface="Andalus" panose="02020603050405020304" pitchFamily="18" charset="-78"/>
              </a:rPr>
              <a:t> </a:t>
            </a:r>
            <a:endParaRPr lang="en-US" dirty="0"/>
          </a:p>
          <a:p>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8</a:t>
            </a:fld>
            <a:endParaRPr lang="en-US"/>
          </a:p>
        </p:txBody>
      </p:sp>
    </p:spTree>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08012" y="1600200"/>
            <a:ext cx="11048999" cy="4572000"/>
          </a:xfrm>
        </p:spPr>
        <p:txBody>
          <a:bodyPr/>
          <a:lstStyle/>
          <a:p>
            <a:pPr algn="just">
              <a:buNone/>
            </a:pPr>
            <a:r>
              <a:rPr lang="en-US" dirty="0">
                <a:latin typeface="Andalus" panose="02020603050405020304" pitchFamily="18" charset="-78"/>
                <a:cs typeface="Andalus" panose="02020603050405020304" pitchFamily="18" charset="-78"/>
              </a:rPr>
              <a:t>(ix) </a:t>
            </a:r>
            <a:r>
              <a:rPr lang="en-US" sz="2400" dirty="0">
                <a:latin typeface="Andalus" panose="02020603050405020304" pitchFamily="18" charset="-78"/>
                <a:cs typeface="Andalus" panose="02020603050405020304" pitchFamily="18" charset="-78"/>
              </a:rPr>
              <a:t>such other person as may be prescribed;</a:t>
            </a:r>
          </a:p>
          <a:p>
            <a:pPr algn="just">
              <a:buNone/>
            </a:pPr>
            <a:r>
              <a:rPr lang="en-US" sz="2400" dirty="0">
                <a:latin typeface="Andalus" panose="02020603050405020304" pitchFamily="18" charset="-78"/>
                <a:cs typeface="Andalus" panose="02020603050405020304" pitchFamily="18" charset="-78"/>
              </a:rPr>
              <a:t>     For the purposes of sub-clause (ix) of clause (76) of section 2 of the Act, a director or key managerial personnel of the holding company or his relative with reference to a company, shall be deemed to be a related party.</a:t>
            </a:r>
          </a:p>
          <a:p>
            <a:pPr algn="just">
              <a:buNone/>
            </a:pPr>
            <a:r>
              <a:rPr lang="en-US" sz="2400" dirty="0">
                <a:latin typeface="Andalus" panose="02020603050405020304" pitchFamily="18" charset="-78"/>
                <a:cs typeface="Andalus" panose="02020603050405020304" pitchFamily="18" charset="-78"/>
              </a:rPr>
              <a:t>    </a:t>
            </a:r>
          </a:p>
          <a:p>
            <a:endParaRPr lang="en-US" dirty="0"/>
          </a:p>
        </p:txBody>
      </p:sp>
      <p:sp>
        <p:nvSpPr>
          <p:cNvPr id="4" name="Slide Number Placeholder 3"/>
          <p:cNvSpPr>
            <a:spLocks noGrp="1"/>
          </p:cNvSpPr>
          <p:nvPr>
            <p:ph type="sldNum" sz="quarter" idx="12"/>
          </p:nvPr>
        </p:nvSpPr>
        <p:spPr/>
        <p:txBody>
          <a:bodyPr/>
          <a:lstStyle/>
          <a:p>
            <a:fld id="{34C99D79-8A4B-4031-B1E0-AF26F8EDF2BC}" type="slidenum">
              <a:rPr lang="en-US" smtClean="0"/>
              <a:pPr/>
              <a:t>9</a:t>
            </a:fld>
            <a:endParaRPr lang="en-US"/>
          </a:p>
        </p:txBody>
      </p:sp>
    </p:spTree>
    <p:extLst>
      <p:ext uri="{BB962C8B-B14F-4D97-AF65-F5344CB8AC3E}">
        <p14:creationId xmlns:p14="http://schemas.microsoft.com/office/powerpoint/2010/main" val="1009609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Cooking 16x9">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ppt/theme/theme2.xml><?xml version="1.0" encoding="utf-8"?>
<a:theme xmlns:a="http://schemas.openxmlformats.org/drawingml/2006/main" name="Office Theme">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ppt/theme/theme3.xml><?xml version="1.0" encoding="utf-8"?>
<a:theme xmlns:a="http://schemas.openxmlformats.org/drawingml/2006/main" name="Office Theme">
  <a:themeElements>
    <a:clrScheme name="Cooking_16x9">
      <a:dk1>
        <a:srgbClr val="000000"/>
      </a:dk1>
      <a:lt1>
        <a:sysClr val="window" lastClr="FFFFFF"/>
      </a:lt1>
      <a:dk2>
        <a:srgbClr val="7F7F7F"/>
      </a:dk2>
      <a:lt2>
        <a:srgbClr val="E6E6E6"/>
      </a:lt2>
      <a:accent1>
        <a:srgbClr val="89C01C"/>
      </a:accent1>
      <a:accent2>
        <a:srgbClr val="FCB22C"/>
      </a:accent2>
      <a:accent3>
        <a:srgbClr val="FE750E"/>
      </a:accent3>
      <a:accent4>
        <a:srgbClr val="F23610"/>
      </a:accent4>
      <a:accent5>
        <a:srgbClr val="7C283A"/>
      </a:accent5>
      <a:accent6>
        <a:srgbClr val="3E7520"/>
      </a:accent6>
      <a:hlink>
        <a:srgbClr val="89C01C"/>
      </a:hlink>
      <a:folHlink>
        <a:srgbClr val="A6A6A6"/>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gradFill rotWithShape="1">
          <a:gsLst>
            <a:gs pos="0">
              <a:schemeClr val="phClr">
                <a:tint val="50000"/>
                <a:satMod val="180000"/>
              </a:schemeClr>
            </a:gs>
            <a:gs pos="100000">
              <a:schemeClr val="phClr">
                <a:shade val="45000"/>
                <a:satMod val="120000"/>
              </a:schemeClr>
            </a:gs>
          </a:gsLst>
          <a:path path="circle">
            <a:fillToRect l="180000" t="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863CEF8-E427-41A3-B701-02CD4579E28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3740</Words>
  <Application>Microsoft Office PowerPoint</Application>
  <PresentationFormat>Custom</PresentationFormat>
  <Paragraphs>412</Paragraphs>
  <Slides>51</Slides>
  <Notes>27</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Cooking 16x9</vt:lpstr>
      <vt:lpstr>PowerPoint Presentation</vt:lpstr>
      <vt:lpstr>RELATED PARTY TRANSACTIONS </vt:lpstr>
      <vt:lpstr>OBJECTIVES BEHIND REGULATION OF RPT</vt:lpstr>
      <vt:lpstr>Important definitions related to “related party transactions”</vt:lpstr>
      <vt:lpstr>PowerPoint Presentation</vt:lpstr>
      <vt:lpstr>PowerPoint Presentation</vt:lpstr>
      <vt:lpstr>PowerPoint Presentation</vt:lpstr>
      <vt:lpstr>PowerPoint Presentation</vt:lpstr>
      <vt:lpstr>PowerPoint Presentation</vt:lpstr>
      <vt:lpstr>RELATED PARTY : Sec  2(76)</vt:lpstr>
      <vt:lpstr>2 (77) “Relative’’, with reference to any person, means any one who is  related to another, if—</vt:lpstr>
      <vt:lpstr>Related Party Transactions under Companies Act, 2013 - Practice and Procedures</vt:lpstr>
      <vt:lpstr>Sec.184: Disclosure of Interest by Director. </vt:lpstr>
      <vt:lpstr>Every director of a company who is in any way, whether directly or indirectly, concerned or interested in a contract or arrangement or proposed contract or arrangement entered into or to be entered into WITH</vt:lpstr>
      <vt:lpstr>RELATED PARTY TRANSACTIONS S. 188</vt:lpstr>
      <vt:lpstr>RELATED PARTY TRANSACTIONS S. 188</vt:lpstr>
      <vt:lpstr>RELATED PARTY TRANSACTIONS S. 188</vt:lpstr>
      <vt:lpstr>RELATED PARTY TRANSACTIONS S. 188</vt:lpstr>
      <vt:lpstr>RPTs THAT REQUIRE SHAREHOLDERS’ APPROVAL</vt:lpstr>
      <vt:lpstr>RELATED PARTY TRANSACTIONS S. 188</vt:lpstr>
      <vt:lpstr>RELATED PARTY TRANSACTIONS S. 188 </vt:lpstr>
      <vt:lpstr>ANSWER THE FOLLOWING QUESTIONS TO ASCERTAIN THE APPLICABILITY OF SECTION 188 </vt:lpstr>
      <vt:lpstr>RELATED PARTY TRANSACTIONS S. 188</vt:lpstr>
      <vt:lpstr>What is in the “ordinary course of business?” </vt:lpstr>
      <vt:lpstr>Broad factors for determining ordinary course of business</vt:lpstr>
      <vt:lpstr>What is Arm’s length price?</vt:lpstr>
      <vt:lpstr>ARM’S LENGTH PRICE</vt:lpstr>
      <vt:lpstr>RPT – Auditors’ Perspective</vt:lpstr>
      <vt:lpstr>Exemptions to Private Companies</vt:lpstr>
      <vt:lpstr>Sec 189 : REGISTER OF CONTRACTS</vt:lpstr>
      <vt:lpstr>SEBI (Listing Obligations and Disclosure Requirements) Regulations, 2015</vt:lpstr>
      <vt:lpstr>Regulation 23 of the LODR Regulations  Related Party Transactions</vt:lpstr>
      <vt:lpstr>Regulation 23 of the LODR Regulations  Related Party Transactions</vt:lpstr>
      <vt:lpstr>Regulation 23 of the LODR Regulations  Related Party Transactions</vt:lpstr>
      <vt:lpstr>CONSEQUENCES OF NON COMPLIANCE</vt:lpstr>
      <vt:lpstr>Section 167: vacation of office </vt:lpstr>
      <vt:lpstr> Penalty under Section 184(4)</vt:lpstr>
      <vt:lpstr>Penalty under Section 188</vt:lpstr>
      <vt:lpstr>COMPARISON BETWEEN SECTION 188 OF COMPANIES ACT 2013 AND AS 18</vt:lpstr>
      <vt:lpstr>PowerPoint Presentation</vt:lpstr>
      <vt:lpstr>COMPARISON BETWEEN SECTION 188 OF COMPANIES ACT 2013 AND AS 18</vt:lpstr>
      <vt:lpstr>PowerPoint Presentation</vt:lpstr>
      <vt:lpstr>Deposits </vt:lpstr>
      <vt:lpstr>Deposits S. 73</vt:lpstr>
      <vt:lpstr>Exempted Deposits – Companies (Acceptance of Deposits) Rules, 2014 </vt:lpstr>
      <vt:lpstr>Exempted deposits: Rule 2 -  Companies (Acceptance of Deposits) Rules, 2014; </vt:lpstr>
      <vt:lpstr>Exempted deposits: Rule 2 -  Companies (Acceptance of Deposits) Rules, 2014; </vt:lpstr>
      <vt:lpstr>Exempted deposits: Rule 2 -  Companies (Acceptance of Deposits) Rules, 2014;</vt:lpstr>
      <vt:lpstr>Conditions for acceptance of Deposits</vt:lpstr>
      <vt:lpstr>PowerPoint Presentation</vt:lpstr>
      <vt:lpstr>          DHANYAWAD vinayak.khanvalkar@kanjcs.com 98220 44370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2017-04-14T06:39:28Z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TC027879429991</vt:lpwstr>
  </property>
</Properties>
</file>