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1"/>
  </p:notesMasterIdLst>
  <p:sldIdLst>
    <p:sldId id="323" r:id="rId2"/>
    <p:sldId id="256"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05" r:id="rId83"/>
    <p:sldId id="406" r:id="rId84"/>
    <p:sldId id="407" r:id="rId85"/>
    <p:sldId id="408" r:id="rId86"/>
    <p:sldId id="409" r:id="rId87"/>
    <p:sldId id="410" r:id="rId88"/>
    <p:sldId id="411" r:id="rId89"/>
    <p:sldId id="412" r:id="rId90"/>
    <p:sldId id="413" r:id="rId91"/>
    <p:sldId id="414" r:id="rId92"/>
    <p:sldId id="415" r:id="rId93"/>
    <p:sldId id="416" r:id="rId94"/>
    <p:sldId id="417" r:id="rId95"/>
    <p:sldId id="418" r:id="rId96"/>
    <p:sldId id="419" r:id="rId97"/>
    <p:sldId id="420" r:id="rId98"/>
    <p:sldId id="421" r:id="rId99"/>
    <p:sldId id="422" r:id="rId100"/>
    <p:sldId id="423" r:id="rId101"/>
    <p:sldId id="424" r:id="rId102"/>
    <p:sldId id="425" r:id="rId103"/>
    <p:sldId id="426" r:id="rId104"/>
    <p:sldId id="427" r:id="rId105"/>
    <p:sldId id="428" r:id="rId106"/>
    <p:sldId id="429" r:id="rId107"/>
    <p:sldId id="430" r:id="rId108"/>
    <p:sldId id="431" r:id="rId109"/>
    <p:sldId id="432" r:id="rId110"/>
    <p:sldId id="433" r:id="rId111"/>
    <p:sldId id="434" r:id="rId112"/>
    <p:sldId id="435" r:id="rId113"/>
    <p:sldId id="436" r:id="rId114"/>
    <p:sldId id="437" r:id="rId115"/>
    <p:sldId id="438" r:id="rId116"/>
    <p:sldId id="439" r:id="rId117"/>
    <p:sldId id="440" r:id="rId118"/>
    <p:sldId id="441" r:id="rId119"/>
    <p:sldId id="442" r:id="rId120"/>
    <p:sldId id="443" r:id="rId121"/>
    <p:sldId id="444" r:id="rId122"/>
    <p:sldId id="445" r:id="rId123"/>
    <p:sldId id="446" r:id="rId124"/>
    <p:sldId id="447" r:id="rId125"/>
    <p:sldId id="448" r:id="rId126"/>
    <p:sldId id="449" r:id="rId127"/>
    <p:sldId id="450" r:id="rId128"/>
    <p:sldId id="451" r:id="rId129"/>
    <p:sldId id="452" r:id="rId130"/>
    <p:sldId id="453" r:id="rId131"/>
    <p:sldId id="454" r:id="rId132"/>
    <p:sldId id="455" r:id="rId133"/>
    <p:sldId id="456" r:id="rId134"/>
    <p:sldId id="457" r:id="rId135"/>
    <p:sldId id="458" r:id="rId136"/>
    <p:sldId id="459" r:id="rId137"/>
    <p:sldId id="460" r:id="rId138"/>
    <p:sldId id="461" r:id="rId139"/>
    <p:sldId id="462" r:id="rId140"/>
    <p:sldId id="463" r:id="rId141"/>
    <p:sldId id="464" r:id="rId142"/>
    <p:sldId id="465" r:id="rId143"/>
    <p:sldId id="466" r:id="rId144"/>
    <p:sldId id="467" r:id="rId145"/>
    <p:sldId id="468" r:id="rId146"/>
    <p:sldId id="469" r:id="rId147"/>
    <p:sldId id="470" r:id="rId148"/>
    <p:sldId id="471" r:id="rId149"/>
    <p:sldId id="472" r:id="rId150"/>
    <p:sldId id="473" r:id="rId151"/>
    <p:sldId id="474" r:id="rId152"/>
    <p:sldId id="475" r:id="rId153"/>
    <p:sldId id="476" r:id="rId154"/>
    <p:sldId id="477" r:id="rId155"/>
    <p:sldId id="478" r:id="rId156"/>
    <p:sldId id="479" r:id="rId157"/>
    <p:sldId id="480" r:id="rId158"/>
    <p:sldId id="481" r:id="rId159"/>
    <p:sldId id="482" r:id="rId160"/>
    <p:sldId id="483" r:id="rId161"/>
    <p:sldId id="484" r:id="rId162"/>
    <p:sldId id="485" r:id="rId163"/>
    <p:sldId id="486" r:id="rId164"/>
    <p:sldId id="487" r:id="rId165"/>
    <p:sldId id="488" r:id="rId166"/>
    <p:sldId id="489" r:id="rId167"/>
    <p:sldId id="490" r:id="rId168"/>
    <p:sldId id="491" r:id="rId169"/>
    <p:sldId id="492" r:id="rId170"/>
    <p:sldId id="493" r:id="rId171"/>
    <p:sldId id="494" r:id="rId172"/>
    <p:sldId id="495" r:id="rId173"/>
    <p:sldId id="496" r:id="rId174"/>
    <p:sldId id="497" r:id="rId175"/>
    <p:sldId id="498" r:id="rId176"/>
    <p:sldId id="499" r:id="rId177"/>
    <p:sldId id="500" r:id="rId178"/>
    <p:sldId id="501" r:id="rId179"/>
    <p:sldId id="502" r:id="rId180"/>
    <p:sldId id="503" r:id="rId181"/>
    <p:sldId id="504" r:id="rId182"/>
    <p:sldId id="505" r:id="rId183"/>
    <p:sldId id="506" r:id="rId184"/>
    <p:sldId id="507" r:id="rId185"/>
    <p:sldId id="508" r:id="rId186"/>
    <p:sldId id="509" r:id="rId187"/>
    <p:sldId id="510" r:id="rId188"/>
    <p:sldId id="511" r:id="rId189"/>
    <p:sldId id="512" r:id="rId190"/>
    <p:sldId id="513" r:id="rId191"/>
    <p:sldId id="514" r:id="rId192"/>
    <p:sldId id="515" r:id="rId193"/>
    <p:sldId id="516" r:id="rId194"/>
    <p:sldId id="517" r:id="rId195"/>
    <p:sldId id="518" r:id="rId196"/>
    <p:sldId id="519" r:id="rId197"/>
    <p:sldId id="520" r:id="rId198"/>
    <p:sldId id="521" r:id="rId199"/>
    <p:sldId id="522" r:id="rId200"/>
    <p:sldId id="523" r:id="rId201"/>
    <p:sldId id="524" r:id="rId202"/>
    <p:sldId id="525" r:id="rId203"/>
    <p:sldId id="526" r:id="rId204"/>
    <p:sldId id="527" r:id="rId205"/>
    <p:sldId id="528" r:id="rId206"/>
    <p:sldId id="529" r:id="rId207"/>
    <p:sldId id="530" r:id="rId208"/>
    <p:sldId id="531" r:id="rId209"/>
    <p:sldId id="532" r:id="rId2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434" autoAdjust="0"/>
  </p:normalViewPr>
  <p:slideViewPr>
    <p:cSldViewPr snapToGrid="0">
      <p:cViewPr varScale="1">
        <p:scale>
          <a:sx n="46" d="100"/>
          <a:sy n="46" d="100"/>
        </p:scale>
        <p:origin x="10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9C7B8-C9EB-4CA8-AF29-8E3F74B308CB}" type="datetimeFigureOut">
              <a:rPr lang="en-IN" smtClean="0"/>
              <a:t>28-12-2017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B135F-B7FF-4E0E-A6B6-ABA60DFDF456}" type="slidenum">
              <a:rPr lang="en-IN" smtClean="0"/>
              <a:t>‹#›</a:t>
            </a:fld>
            <a:endParaRPr lang="en-IN"/>
          </a:p>
        </p:txBody>
      </p:sp>
    </p:spTree>
    <p:extLst>
      <p:ext uri="{BB962C8B-B14F-4D97-AF65-F5344CB8AC3E}">
        <p14:creationId xmlns:p14="http://schemas.microsoft.com/office/powerpoint/2010/main" val="83382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D8B135F-B7FF-4E0E-A6B6-ABA60DFDF456}" type="slidenum">
              <a:rPr lang="en-IN" smtClean="0"/>
              <a:t>1</a:t>
            </a:fld>
            <a:endParaRPr lang="en-IN"/>
          </a:p>
        </p:txBody>
      </p:sp>
    </p:spTree>
    <p:extLst>
      <p:ext uri="{BB962C8B-B14F-4D97-AF65-F5344CB8AC3E}">
        <p14:creationId xmlns:p14="http://schemas.microsoft.com/office/powerpoint/2010/main" val="214617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178</a:t>
            </a:fld>
            <a:endParaRPr lang="en-IN"/>
          </a:p>
        </p:txBody>
      </p:sp>
    </p:spTree>
    <p:extLst>
      <p:ext uri="{BB962C8B-B14F-4D97-AF65-F5344CB8AC3E}">
        <p14:creationId xmlns:p14="http://schemas.microsoft.com/office/powerpoint/2010/main" val="37316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179</a:t>
            </a:fld>
            <a:endParaRPr lang="en-IN"/>
          </a:p>
        </p:txBody>
      </p:sp>
    </p:spTree>
    <p:extLst>
      <p:ext uri="{BB962C8B-B14F-4D97-AF65-F5344CB8AC3E}">
        <p14:creationId xmlns:p14="http://schemas.microsoft.com/office/powerpoint/2010/main" val="260119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180</a:t>
            </a:fld>
            <a:endParaRPr lang="en-IN"/>
          </a:p>
        </p:txBody>
      </p:sp>
    </p:spTree>
    <p:extLst>
      <p:ext uri="{BB962C8B-B14F-4D97-AF65-F5344CB8AC3E}">
        <p14:creationId xmlns:p14="http://schemas.microsoft.com/office/powerpoint/2010/main" val="116842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181</a:t>
            </a:fld>
            <a:endParaRPr lang="en-IN"/>
          </a:p>
        </p:txBody>
      </p:sp>
    </p:spTree>
    <p:extLst>
      <p:ext uri="{BB962C8B-B14F-4D97-AF65-F5344CB8AC3E}">
        <p14:creationId xmlns:p14="http://schemas.microsoft.com/office/powerpoint/2010/main" val="43318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182</a:t>
            </a:fld>
            <a:endParaRPr lang="en-IN"/>
          </a:p>
        </p:txBody>
      </p:sp>
    </p:spTree>
    <p:extLst>
      <p:ext uri="{BB962C8B-B14F-4D97-AF65-F5344CB8AC3E}">
        <p14:creationId xmlns:p14="http://schemas.microsoft.com/office/powerpoint/2010/main" val="285580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183</a:t>
            </a:fld>
            <a:endParaRPr lang="en-IN"/>
          </a:p>
        </p:txBody>
      </p:sp>
    </p:spTree>
    <p:extLst>
      <p:ext uri="{BB962C8B-B14F-4D97-AF65-F5344CB8AC3E}">
        <p14:creationId xmlns:p14="http://schemas.microsoft.com/office/powerpoint/2010/main" val="393858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184</a:t>
            </a:fld>
            <a:endParaRPr lang="en-IN"/>
          </a:p>
        </p:txBody>
      </p:sp>
    </p:spTree>
    <p:extLst>
      <p:ext uri="{BB962C8B-B14F-4D97-AF65-F5344CB8AC3E}">
        <p14:creationId xmlns:p14="http://schemas.microsoft.com/office/powerpoint/2010/main" val="349965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185</a:t>
            </a:fld>
            <a:endParaRPr lang="en-IN"/>
          </a:p>
        </p:txBody>
      </p:sp>
    </p:spTree>
    <p:extLst>
      <p:ext uri="{BB962C8B-B14F-4D97-AF65-F5344CB8AC3E}">
        <p14:creationId xmlns:p14="http://schemas.microsoft.com/office/powerpoint/2010/main" val="45568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186</a:t>
            </a:fld>
            <a:endParaRPr lang="en-IN"/>
          </a:p>
        </p:txBody>
      </p:sp>
    </p:spTree>
    <p:extLst>
      <p:ext uri="{BB962C8B-B14F-4D97-AF65-F5344CB8AC3E}">
        <p14:creationId xmlns:p14="http://schemas.microsoft.com/office/powerpoint/2010/main" val="334018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187</a:t>
            </a:fld>
            <a:endParaRPr lang="en-IN"/>
          </a:p>
        </p:txBody>
      </p:sp>
    </p:spTree>
    <p:extLst>
      <p:ext uri="{BB962C8B-B14F-4D97-AF65-F5344CB8AC3E}">
        <p14:creationId xmlns:p14="http://schemas.microsoft.com/office/powerpoint/2010/main" val="245097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169</a:t>
            </a:fld>
            <a:endParaRPr lang="en-IN"/>
          </a:p>
        </p:txBody>
      </p:sp>
    </p:spTree>
    <p:extLst>
      <p:ext uri="{BB962C8B-B14F-4D97-AF65-F5344CB8AC3E}">
        <p14:creationId xmlns:p14="http://schemas.microsoft.com/office/powerpoint/2010/main" val="319964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188</a:t>
            </a:fld>
            <a:endParaRPr lang="en-IN"/>
          </a:p>
        </p:txBody>
      </p:sp>
    </p:spTree>
    <p:extLst>
      <p:ext uri="{BB962C8B-B14F-4D97-AF65-F5344CB8AC3E}">
        <p14:creationId xmlns:p14="http://schemas.microsoft.com/office/powerpoint/2010/main" val="81412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189</a:t>
            </a:fld>
            <a:endParaRPr lang="en-IN"/>
          </a:p>
        </p:txBody>
      </p:sp>
    </p:spTree>
    <p:extLst>
      <p:ext uri="{BB962C8B-B14F-4D97-AF65-F5344CB8AC3E}">
        <p14:creationId xmlns:p14="http://schemas.microsoft.com/office/powerpoint/2010/main" val="269612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190</a:t>
            </a:fld>
            <a:endParaRPr lang="en-IN"/>
          </a:p>
        </p:txBody>
      </p:sp>
    </p:spTree>
    <p:extLst>
      <p:ext uri="{BB962C8B-B14F-4D97-AF65-F5344CB8AC3E}">
        <p14:creationId xmlns:p14="http://schemas.microsoft.com/office/powerpoint/2010/main" val="2608313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191</a:t>
            </a:fld>
            <a:endParaRPr lang="en-IN"/>
          </a:p>
        </p:txBody>
      </p:sp>
    </p:spTree>
    <p:extLst>
      <p:ext uri="{BB962C8B-B14F-4D97-AF65-F5344CB8AC3E}">
        <p14:creationId xmlns:p14="http://schemas.microsoft.com/office/powerpoint/2010/main" val="64788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192</a:t>
            </a:fld>
            <a:endParaRPr lang="en-IN"/>
          </a:p>
        </p:txBody>
      </p:sp>
    </p:spTree>
    <p:extLst>
      <p:ext uri="{BB962C8B-B14F-4D97-AF65-F5344CB8AC3E}">
        <p14:creationId xmlns:p14="http://schemas.microsoft.com/office/powerpoint/2010/main" val="335520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170</a:t>
            </a:fld>
            <a:endParaRPr lang="en-IN"/>
          </a:p>
        </p:txBody>
      </p:sp>
    </p:spTree>
    <p:extLst>
      <p:ext uri="{BB962C8B-B14F-4D97-AF65-F5344CB8AC3E}">
        <p14:creationId xmlns:p14="http://schemas.microsoft.com/office/powerpoint/2010/main" val="195808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171</a:t>
            </a:fld>
            <a:endParaRPr lang="en-IN"/>
          </a:p>
        </p:txBody>
      </p:sp>
    </p:spTree>
    <p:extLst>
      <p:ext uri="{BB962C8B-B14F-4D97-AF65-F5344CB8AC3E}">
        <p14:creationId xmlns:p14="http://schemas.microsoft.com/office/powerpoint/2010/main" val="199793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172</a:t>
            </a:fld>
            <a:endParaRPr lang="en-IN"/>
          </a:p>
        </p:txBody>
      </p:sp>
    </p:spTree>
    <p:extLst>
      <p:ext uri="{BB962C8B-B14F-4D97-AF65-F5344CB8AC3E}">
        <p14:creationId xmlns:p14="http://schemas.microsoft.com/office/powerpoint/2010/main" val="137113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174</a:t>
            </a:fld>
            <a:endParaRPr lang="en-IN"/>
          </a:p>
        </p:txBody>
      </p:sp>
    </p:spTree>
    <p:extLst>
      <p:ext uri="{BB962C8B-B14F-4D97-AF65-F5344CB8AC3E}">
        <p14:creationId xmlns:p14="http://schemas.microsoft.com/office/powerpoint/2010/main" val="249633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175</a:t>
            </a:fld>
            <a:endParaRPr lang="en-IN"/>
          </a:p>
        </p:txBody>
      </p:sp>
    </p:spTree>
    <p:extLst>
      <p:ext uri="{BB962C8B-B14F-4D97-AF65-F5344CB8AC3E}">
        <p14:creationId xmlns:p14="http://schemas.microsoft.com/office/powerpoint/2010/main" val="211016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176</a:t>
            </a:fld>
            <a:endParaRPr lang="en-IN"/>
          </a:p>
        </p:txBody>
      </p:sp>
    </p:spTree>
    <p:extLst>
      <p:ext uri="{BB962C8B-B14F-4D97-AF65-F5344CB8AC3E}">
        <p14:creationId xmlns:p14="http://schemas.microsoft.com/office/powerpoint/2010/main" val="284252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2B847B7-772D-4065-A70E-C5020D9EE56C}" type="slidenum">
              <a:rPr lang="en-IN" smtClean="0"/>
              <a:t>177</a:t>
            </a:fld>
            <a:endParaRPr lang="en-IN"/>
          </a:p>
        </p:txBody>
      </p:sp>
    </p:spTree>
    <p:extLst>
      <p:ext uri="{BB962C8B-B14F-4D97-AF65-F5344CB8AC3E}">
        <p14:creationId xmlns:p14="http://schemas.microsoft.com/office/powerpoint/2010/main" val="131089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63A8615-AE45-4797-9D9C-048BCCA40271}" type="datetimeFigureOut">
              <a:rPr lang="en-IN" smtClean="0"/>
              <a:t>28-12-2017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393386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A8615-AE45-4797-9D9C-048BCCA40271}" type="datetimeFigureOut">
              <a:rPr lang="en-IN" smtClean="0"/>
              <a:t>28-12-2017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39100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3A8615-AE45-4797-9D9C-048BCCA40271}" type="datetimeFigureOut">
              <a:rPr lang="en-IN" smtClean="0"/>
              <a:t>28-12-2017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401672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3A8615-AE45-4797-9D9C-048BCCA40271}" type="datetimeFigureOut">
              <a:rPr lang="en-IN" smtClean="0"/>
              <a:t>28-12-2017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44870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3A8615-AE45-4797-9D9C-048BCCA40271}" type="datetimeFigureOut">
              <a:rPr lang="en-IN" smtClean="0"/>
              <a:t>28-12-2017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0729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63A8615-AE45-4797-9D9C-048BCCA40271}" type="datetimeFigureOut">
              <a:rPr lang="en-IN" smtClean="0"/>
              <a:t>28-12-2017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310425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A8615-AE45-4797-9D9C-048BCCA40271}" type="datetimeFigureOut">
              <a:rPr lang="en-IN" smtClean="0"/>
              <a:t>28-12-2017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47009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63A8615-AE45-4797-9D9C-048BCCA40271}" type="datetimeFigureOut">
              <a:rPr lang="en-IN" smtClean="0"/>
              <a:t>28-12-2017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417719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63A8615-AE45-4797-9D9C-048BCCA40271}" type="datetimeFigureOut">
              <a:rPr lang="en-IN" smtClean="0"/>
              <a:t>28-12-2017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65930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63A8615-AE45-4797-9D9C-048BCCA40271}" type="datetimeFigureOut">
              <a:rPr lang="en-IN" smtClean="0"/>
              <a:t>28-12-2017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31762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A8615-AE45-4797-9D9C-048BCCA40271}" type="datetimeFigureOut">
              <a:rPr lang="en-IN" smtClean="0"/>
              <a:t>28-12-2017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15289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A8615-AE45-4797-9D9C-048BCCA40271}" type="datetimeFigureOut">
              <a:rPr lang="en-IN" smtClean="0"/>
              <a:t>28-12-2017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093B45-7C7C-49D9-A3FD-13CBD9C5B170}" type="slidenum">
              <a:rPr lang="en-IN" smtClean="0"/>
              <a:t>‹#›</a:t>
            </a:fld>
            <a:endParaRPr lang="en-IN"/>
          </a:p>
        </p:txBody>
      </p:sp>
    </p:spTree>
    <p:extLst>
      <p:ext uri="{BB962C8B-B14F-4D97-AF65-F5344CB8AC3E}">
        <p14:creationId xmlns:p14="http://schemas.microsoft.com/office/powerpoint/2010/main" val="199590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A8615-AE45-4797-9D9C-048BCCA40271}" type="datetimeFigureOut">
              <a:rPr lang="en-IN" smtClean="0"/>
              <a:t>28-12-2017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93B45-7C7C-49D9-A3FD-13CBD9C5B170}" type="slidenum">
              <a:rPr lang="en-IN" smtClean="0"/>
              <a:t>‹#›</a:t>
            </a:fld>
            <a:endParaRPr lang="en-IN"/>
          </a:p>
        </p:txBody>
      </p:sp>
    </p:spTree>
    <p:extLst>
      <p:ext uri="{BB962C8B-B14F-4D97-AF65-F5344CB8AC3E}">
        <p14:creationId xmlns:p14="http://schemas.microsoft.com/office/powerpoint/2010/main" val="65390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29424"/>
          </a:xfrm>
          <a:prstGeom prst="rect">
            <a:avLst/>
          </a:prstGeom>
        </p:spPr>
      </p:pic>
    </p:spTree>
    <p:extLst>
      <p:ext uri="{BB962C8B-B14F-4D97-AF65-F5344CB8AC3E}">
        <p14:creationId xmlns:p14="http://schemas.microsoft.com/office/powerpoint/2010/main" val="82751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KBPO\Desktop\G SIR G\PPT\PSI 2013 Anu\550x285xrrps-550x285.jpg.pagespeed.ic.Go6bju3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C:\Users\KBPO\Desktop\G SIR G\PPT\PSI 2013 Anu\rajasthan summ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876106"/>
      </p:ext>
    </p:extLst>
  </p:cSld>
  <p:clrMapOvr>
    <a:masterClrMapping/>
  </p:clrMapOvr>
  <p:transition spd="med">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620488[1].jpg"/>
          <p:cNvPicPr>
            <a:picLocks noChangeAspect="1"/>
          </p:cNvPicPr>
          <p:nvPr/>
        </p:nvPicPr>
        <p:blipFill>
          <a:blip r:embed="rId2" cstate="print"/>
          <a:stretch>
            <a:fillRect/>
          </a:stretch>
        </p:blipFill>
        <p:spPr>
          <a:xfrm>
            <a:off x="-1" y="0"/>
            <a:ext cx="6065950" cy="4005330"/>
          </a:xfrm>
          <a:prstGeom prst="rect">
            <a:avLst/>
          </a:prstGeom>
        </p:spPr>
      </p:pic>
      <p:pic>
        <p:nvPicPr>
          <p:cNvPr id="3" name="Picture 2" descr="rupee3--621x414[1].jpg"/>
          <p:cNvPicPr>
            <a:picLocks noChangeAspect="1"/>
          </p:cNvPicPr>
          <p:nvPr/>
        </p:nvPicPr>
        <p:blipFill>
          <a:blip r:embed="rId3" cstate="print"/>
          <a:stretch>
            <a:fillRect/>
          </a:stretch>
        </p:blipFill>
        <p:spPr>
          <a:xfrm>
            <a:off x="6065949" y="0"/>
            <a:ext cx="6126051" cy="4005330"/>
          </a:xfrm>
          <a:prstGeom prst="rect">
            <a:avLst/>
          </a:prstGeom>
        </p:spPr>
      </p:pic>
      <p:sp>
        <p:nvSpPr>
          <p:cNvPr id="4" name="TextBox 3"/>
          <p:cNvSpPr txBox="1"/>
          <p:nvPr/>
        </p:nvSpPr>
        <p:spPr>
          <a:xfrm>
            <a:off x="0" y="6119612"/>
            <a:ext cx="12192000" cy="584775"/>
          </a:xfrm>
          <a:prstGeom prst="rect">
            <a:avLst/>
          </a:prstGeom>
          <a:solidFill>
            <a:srgbClr val="92D050"/>
          </a:solidFill>
        </p:spPr>
        <p:txBody>
          <a:bodyPr wrap="square" rtlCol="0">
            <a:spAutoFit/>
          </a:bodyPr>
          <a:lstStyle/>
          <a:p>
            <a:r>
              <a:rPr lang="en-US" sz="3200" b="1" dirty="0" smtClean="0"/>
              <a:t>VENTURE  CAPITAL  ASSISTANCE</a:t>
            </a:r>
            <a:endParaRPr lang="en-US" sz="3200" b="1" dirty="0"/>
          </a:p>
        </p:txBody>
      </p:sp>
    </p:spTree>
    <p:extLst>
      <p:ext uri="{BB962C8B-B14F-4D97-AF65-F5344CB8AC3E}">
        <p14:creationId xmlns:p14="http://schemas.microsoft.com/office/powerpoint/2010/main" val="1983035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5" y="33220"/>
            <a:ext cx="12054625" cy="6740307"/>
          </a:xfrm>
          <a:prstGeom prst="rect">
            <a:avLst/>
          </a:prstGeom>
          <a:noFill/>
        </p:spPr>
        <p:txBody>
          <a:bodyPr wrap="square" rtlCol="0">
            <a:spAutoFit/>
          </a:bodyPr>
          <a:lstStyle/>
          <a:p>
            <a:pPr algn="just"/>
            <a:endParaRPr lang="en-US" sz="2400" dirty="0" smtClean="0"/>
          </a:p>
          <a:p>
            <a:pPr algn="just"/>
            <a:r>
              <a:rPr lang="en-US" sz="2400" dirty="0" smtClean="0"/>
              <a:t>SFAC provides interest-free venture capital to agribusiness projects by way of soft loan to supplement the financial gap worked out by the sanctioning authority of term Finance with respect to the cost of the project.</a:t>
            </a:r>
          </a:p>
          <a:p>
            <a:pPr algn="just"/>
            <a:endParaRPr lang="en-US" sz="2400" dirty="0"/>
          </a:p>
          <a:p>
            <a:pPr algn="just"/>
            <a:r>
              <a:rPr lang="en-US" sz="2400" dirty="0" smtClean="0"/>
              <a:t>The quantum of SFAC venture capital Assistance will be the </a:t>
            </a:r>
            <a:r>
              <a:rPr lang="en-US" sz="2400" dirty="0" smtClean="0">
                <a:solidFill>
                  <a:srgbClr val="FF0000"/>
                </a:solidFill>
              </a:rPr>
              <a:t>lower</a:t>
            </a:r>
            <a:r>
              <a:rPr lang="en-US" sz="2400" dirty="0" smtClean="0"/>
              <a:t> of the following:</a:t>
            </a:r>
          </a:p>
          <a:p>
            <a:pPr algn="just"/>
            <a:endParaRPr lang="en-US" sz="2400" dirty="0"/>
          </a:p>
          <a:p>
            <a:pPr marL="342900" indent="-342900" algn="just">
              <a:buFont typeface="Wingdings" panose="05000000000000000000" pitchFamily="2" charset="2"/>
              <a:buChar char="q"/>
            </a:pPr>
            <a:r>
              <a:rPr lang="en-US" sz="2400" dirty="0" smtClean="0">
                <a:solidFill>
                  <a:srgbClr val="00B0F0"/>
                </a:solidFill>
              </a:rPr>
              <a:t>26% of the promoters equity.</a:t>
            </a:r>
          </a:p>
          <a:p>
            <a:pPr marL="342900" indent="-342900" algn="just">
              <a:buFont typeface="Wingdings" panose="05000000000000000000" pitchFamily="2" charset="2"/>
              <a:buChar char="q"/>
            </a:pPr>
            <a:r>
              <a:rPr lang="en" sz="2400" dirty="0" smtClean="0">
                <a:solidFill>
                  <a:srgbClr val="00B0F0"/>
                </a:solidFill>
              </a:rPr>
              <a:t>Rs.</a:t>
            </a:r>
            <a:r>
              <a:rPr lang="en-US" sz="2400" dirty="0" smtClean="0">
                <a:solidFill>
                  <a:srgbClr val="00B0F0"/>
                </a:solidFill>
              </a:rPr>
              <a:t>50.00 lakhs (maximum).</a:t>
            </a:r>
          </a:p>
          <a:p>
            <a:pPr algn="just"/>
            <a:endParaRPr lang="en-US" sz="2400" dirty="0" smtClean="0"/>
          </a:p>
          <a:p>
            <a:pPr algn="just"/>
            <a:r>
              <a:rPr lang="en-US" sz="2400" dirty="0" smtClean="0"/>
              <a:t>However, for agribusiness projects set up in the </a:t>
            </a:r>
            <a:r>
              <a:rPr lang="en-US" sz="2400" dirty="0" smtClean="0">
                <a:solidFill>
                  <a:schemeClr val="accent3">
                    <a:lumMod val="75000"/>
                  </a:schemeClr>
                </a:solidFill>
              </a:rPr>
              <a:t>North-Eastern Region, </a:t>
            </a:r>
            <a:r>
              <a:rPr lang="en-US" sz="2400" dirty="0"/>
              <a:t>H</a:t>
            </a:r>
            <a:r>
              <a:rPr lang="en-US" sz="2400" dirty="0" smtClean="0"/>
              <a:t>illy States, (</a:t>
            </a:r>
            <a:r>
              <a:rPr lang="en-US" sz="2400" dirty="0" smtClean="0">
                <a:solidFill>
                  <a:schemeClr val="accent3">
                    <a:lumMod val="75000"/>
                  </a:schemeClr>
                </a:solidFill>
              </a:rPr>
              <a:t>Uttarakhand,</a:t>
            </a:r>
            <a:r>
              <a:rPr lang="en-US" sz="2400" dirty="0" smtClean="0"/>
              <a:t> </a:t>
            </a:r>
            <a:r>
              <a:rPr lang="en-US" sz="2400" dirty="0" smtClean="0">
                <a:solidFill>
                  <a:schemeClr val="accent2">
                    <a:lumMod val="75000"/>
                  </a:schemeClr>
                </a:solidFill>
              </a:rPr>
              <a:t>Himachal Pradesh , </a:t>
            </a:r>
            <a:r>
              <a:rPr lang="en-US" sz="2400" dirty="0">
                <a:solidFill>
                  <a:schemeClr val="accent4">
                    <a:lumMod val="75000"/>
                  </a:schemeClr>
                </a:solidFill>
              </a:rPr>
              <a:t>J</a:t>
            </a:r>
            <a:r>
              <a:rPr lang="en-US" sz="2400" dirty="0" smtClean="0">
                <a:solidFill>
                  <a:schemeClr val="accent4">
                    <a:lumMod val="75000"/>
                  </a:schemeClr>
                </a:solidFill>
              </a:rPr>
              <a:t>ammu &amp; Kashmir</a:t>
            </a:r>
            <a:r>
              <a:rPr lang="en-US" sz="2400" dirty="0" smtClean="0"/>
              <a:t>) and in all cases in any part of the country where the projects is promoted by Farmer producer Orgnisation, the quantum of venture capital will be the lower of the following:</a:t>
            </a:r>
          </a:p>
          <a:p>
            <a:pPr algn="just"/>
            <a:endParaRPr lang="en-US" sz="2400" dirty="0" smtClean="0"/>
          </a:p>
          <a:p>
            <a:pPr marL="342900" indent="-342900" algn="just">
              <a:buFont typeface="Wingdings" panose="05000000000000000000" pitchFamily="2" charset="2"/>
              <a:buChar char="q"/>
            </a:pPr>
            <a:r>
              <a:rPr lang="en-US" sz="2400" dirty="0" smtClean="0">
                <a:solidFill>
                  <a:srgbClr val="00B0F0"/>
                </a:solidFill>
              </a:rPr>
              <a:t>40% of the promoters equity</a:t>
            </a:r>
          </a:p>
          <a:p>
            <a:pPr marL="342900" indent="-342900" algn="just">
              <a:buFont typeface="Wingdings" panose="05000000000000000000" pitchFamily="2" charset="2"/>
              <a:buChar char="q"/>
            </a:pPr>
            <a:r>
              <a:rPr lang="en" sz="2400" dirty="0" smtClean="0">
                <a:solidFill>
                  <a:srgbClr val="00B0F0"/>
                </a:solidFill>
              </a:rPr>
              <a:t>Rs. </a:t>
            </a:r>
            <a:r>
              <a:rPr lang="en-US" sz="2400" dirty="0" smtClean="0">
                <a:solidFill>
                  <a:srgbClr val="00B0F0"/>
                </a:solidFill>
              </a:rPr>
              <a:t>50.00 lakhs  </a:t>
            </a:r>
          </a:p>
          <a:p>
            <a:pPr algn="just"/>
            <a:endParaRPr lang="en-US" sz="2400" dirty="0"/>
          </a:p>
        </p:txBody>
      </p:sp>
    </p:spTree>
    <p:extLst>
      <p:ext uri="{BB962C8B-B14F-4D97-AF65-F5344CB8AC3E}">
        <p14:creationId xmlns:p14="http://schemas.microsoft.com/office/powerpoint/2010/main" val="39901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anim calcmode="lin" valueType="num">
                                      <p:cBhvr>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additive="base">
                                        <p:cTn id="32"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1000"/>
                                        <p:tgtEl>
                                          <p:spTgt spid="2">
                                            <p:txEl>
                                              <p:pRg st="10" end="10"/>
                                            </p:txEl>
                                          </p:spTgt>
                                        </p:tgtEl>
                                      </p:cBhvr>
                                    </p:animEffect>
                                    <p:anim calcmode="lin" valueType="num">
                                      <p:cBhvr>
                                        <p:cTn id="3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1000"/>
                                        <p:tgtEl>
                                          <p:spTgt spid="2">
                                            <p:txEl>
                                              <p:pRg st="11" end="11"/>
                                            </p:txEl>
                                          </p:spTgt>
                                        </p:tgtEl>
                                      </p:cBhvr>
                                    </p:animEffect>
                                    <p:anim calcmode="lin" valueType="num">
                                      <p:cBhvr>
                                        <p:cTn id="4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photo1[1].png"/>
          <p:cNvPicPr>
            <a:picLocks noChangeAspect="1"/>
          </p:cNvPicPr>
          <p:nvPr/>
        </p:nvPicPr>
        <p:blipFill>
          <a:blip r:embed="rId2" cstate="print"/>
          <a:stretch>
            <a:fillRect/>
          </a:stretch>
        </p:blipFill>
        <p:spPr>
          <a:xfrm>
            <a:off x="-1" y="0"/>
            <a:ext cx="5962919" cy="4456090"/>
          </a:xfrm>
          <a:prstGeom prst="rect">
            <a:avLst/>
          </a:prstGeom>
        </p:spPr>
      </p:pic>
      <p:pic>
        <p:nvPicPr>
          <p:cNvPr id="3" name="Picture 2" descr="Agriculture-sector[1].jpg"/>
          <p:cNvPicPr>
            <a:picLocks noChangeAspect="1"/>
          </p:cNvPicPr>
          <p:nvPr/>
        </p:nvPicPr>
        <p:blipFill>
          <a:blip r:embed="rId3" cstate="print"/>
          <a:stretch>
            <a:fillRect/>
          </a:stretch>
        </p:blipFill>
        <p:spPr>
          <a:xfrm>
            <a:off x="5962918" y="0"/>
            <a:ext cx="6229083" cy="4456090"/>
          </a:xfrm>
          <a:prstGeom prst="rect">
            <a:avLst/>
          </a:prstGeom>
        </p:spPr>
      </p:pic>
      <p:sp>
        <p:nvSpPr>
          <p:cNvPr id="4" name="TextBox 3"/>
          <p:cNvSpPr txBox="1"/>
          <p:nvPr/>
        </p:nvSpPr>
        <p:spPr>
          <a:xfrm>
            <a:off x="0" y="5858262"/>
            <a:ext cx="12192000" cy="523220"/>
          </a:xfrm>
          <a:prstGeom prst="rect">
            <a:avLst/>
          </a:prstGeom>
          <a:solidFill>
            <a:srgbClr val="92D050"/>
          </a:solidFill>
        </p:spPr>
        <p:txBody>
          <a:bodyPr wrap="square" rtlCol="0">
            <a:spAutoFit/>
          </a:bodyPr>
          <a:lstStyle/>
          <a:p>
            <a:r>
              <a:rPr lang="en-US" sz="2800" dirty="0" smtClean="0"/>
              <a:t>ELIGIBLE COST OF PROJECT</a:t>
            </a:r>
            <a:endParaRPr lang="en-US" sz="2800" dirty="0"/>
          </a:p>
        </p:txBody>
      </p:sp>
    </p:spTree>
    <p:extLst>
      <p:ext uri="{BB962C8B-B14F-4D97-AF65-F5344CB8AC3E}">
        <p14:creationId xmlns:p14="http://schemas.microsoft.com/office/powerpoint/2010/main" val="326360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3" y="51516"/>
            <a:ext cx="12050332" cy="5170646"/>
          </a:xfrm>
          <a:prstGeom prst="rect">
            <a:avLst/>
          </a:prstGeom>
          <a:noFill/>
        </p:spPr>
        <p:txBody>
          <a:bodyPr wrap="square" rtlCol="0">
            <a:spAutoFit/>
          </a:bodyPr>
          <a:lstStyle/>
          <a:p>
            <a:pPr>
              <a:buFont typeface="Wingdings" pitchFamily="2" charset="2"/>
              <a:buChar char="Ø"/>
            </a:pPr>
            <a:endParaRPr lang="en-US" sz="2200" dirty="0" smtClean="0">
              <a:solidFill>
                <a:srgbClr val="00B0F0"/>
              </a:solidFill>
            </a:endParaRPr>
          </a:p>
          <a:p>
            <a:pPr>
              <a:buFont typeface="Wingdings" pitchFamily="2" charset="2"/>
              <a:buChar char="Ø"/>
            </a:pPr>
            <a:r>
              <a:rPr lang="en-US" sz="2200" dirty="0" smtClean="0">
                <a:solidFill>
                  <a:srgbClr val="00B0F0"/>
                </a:solidFill>
              </a:rPr>
              <a:t>Minimum </a:t>
            </a:r>
            <a:r>
              <a:rPr lang="en" sz="2200" dirty="0" smtClean="0">
                <a:solidFill>
                  <a:srgbClr val="00B0F0"/>
                </a:solidFill>
              </a:rPr>
              <a:t>Rs.15.00lakh (Rs.10.00 lakh for hilly and North Eatern States and backward districts.)</a:t>
            </a:r>
          </a:p>
          <a:p>
            <a:endParaRPr lang="en" sz="2200" dirty="0" smtClean="0"/>
          </a:p>
          <a:p>
            <a:pPr>
              <a:buFont typeface="Wingdings" pitchFamily="2" charset="2"/>
              <a:buChar char="Ø"/>
            </a:pPr>
            <a:r>
              <a:rPr lang="en" sz="2200" dirty="0" smtClean="0">
                <a:solidFill>
                  <a:srgbClr val="00B0F0"/>
                </a:solidFill>
              </a:rPr>
              <a:t>Maximum upto Rs. 500.00 lakh</a:t>
            </a:r>
            <a:r>
              <a:rPr lang="en" sz="2200" dirty="0" smtClean="0"/>
              <a:t>.</a:t>
            </a:r>
          </a:p>
          <a:p>
            <a:endParaRPr lang="en" sz="2200" dirty="0" smtClean="0"/>
          </a:p>
          <a:p>
            <a:r>
              <a:rPr lang="en-US" sz="2200" dirty="0" smtClean="0"/>
              <a:t>H</a:t>
            </a:r>
            <a:r>
              <a:rPr lang="en" sz="2200" dirty="0" smtClean="0"/>
              <a:t>igher venture Capital Assistance can be considered by SFAC to deserving projects on merit provided:</a:t>
            </a:r>
          </a:p>
          <a:p>
            <a:endParaRPr lang="en" sz="2200" dirty="0" smtClean="0"/>
          </a:p>
          <a:p>
            <a:pPr>
              <a:buFont typeface="Wingdings" pitchFamily="2" charset="2"/>
              <a:buChar char="Ø"/>
            </a:pPr>
            <a:r>
              <a:rPr lang="en" sz="2200" dirty="0"/>
              <a:t> </a:t>
            </a:r>
            <a:r>
              <a:rPr lang="en-US" sz="2200" dirty="0" smtClean="0"/>
              <a:t>P</a:t>
            </a:r>
            <a:r>
              <a:rPr lang="en" sz="2200" dirty="0" smtClean="0"/>
              <a:t>rovision for higher VCA has been appraised and approved by the sanctioning authorityof term loans, subject to a maximum of Rs. 3.00 crore.</a:t>
            </a:r>
          </a:p>
          <a:p>
            <a:endParaRPr lang="en" sz="2200" dirty="0" smtClean="0"/>
          </a:p>
          <a:p>
            <a:pPr>
              <a:buFont typeface="Wingdings" pitchFamily="2" charset="2"/>
              <a:buChar char="Ø"/>
            </a:pPr>
            <a:r>
              <a:rPr lang="en-US" sz="2200" dirty="0" smtClean="0"/>
              <a:t>T</a:t>
            </a:r>
            <a:r>
              <a:rPr lang="en" sz="2200" dirty="0" smtClean="0"/>
              <a:t>he total cost of project is not more than Rs.10.00 crore.</a:t>
            </a:r>
          </a:p>
          <a:p>
            <a:pPr>
              <a:buFont typeface="Wingdings" pitchFamily="2" charset="2"/>
              <a:buChar char="Ø"/>
            </a:pPr>
            <a:endParaRPr lang="en-US" sz="2200" dirty="0" smtClean="0"/>
          </a:p>
          <a:p>
            <a:pPr>
              <a:buFont typeface="Wingdings" pitchFamily="2" charset="2"/>
              <a:buChar char="Ø"/>
            </a:pPr>
            <a:r>
              <a:rPr lang="en-US" sz="2200" dirty="0" smtClean="0"/>
              <a:t>T</a:t>
            </a:r>
            <a:r>
              <a:rPr lang="en" sz="2200" dirty="0" smtClean="0"/>
              <a:t>he projects are located in the North Eastern Region (NER) and other pre-identified district declared backward by the Backward Regions Grant Fund Scheme.</a:t>
            </a:r>
          </a:p>
          <a:p>
            <a:r>
              <a:rPr lang="en-US" sz="2200" dirty="0" smtClean="0"/>
              <a:t> </a:t>
            </a:r>
            <a:endParaRPr lang="en-US" sz="2200" dirty="0"/>
          </a:p>
        </p:txBody>
      </p:sp>
      <p:sp>
        <p:nvSpPr>
          <p:cNvPr id="3" name="TextBox 2"/>
          <p:cNvSpPr txBox="1"/>
          <p:nvPr/>
        </p:nvSpPr>
        <p:spPr>
          <a:xfrm>
            <a:off x="77273" y="5398571"/>
            <a:ext cx="12337960" cy="769441"/>
          </a:xfrm>
          <a:prstGeom prst="rect">
            <a:avLst/>
          </a:prstGeom>
          <a:solidFill>
            <a:schemeClr val="accent1">
              <a:lumMod val="60000"/>
              <a:lumOff val="40000"/>
            </a:schemeClr>
          </a:solidFill>
        </p:spPr>
        <p:txBody>
          <a:bodyPr wrap="square" rtlCol="0">
            <a:spAutoFit/>
          </a:bodyPr>
          <a:lstStyle/>
          <a:p>
            <a:pPr algn="just">
              <a:buFont typeface="Wingdings" pitchFamily="2" charset="2"/>
              <a:buChar char="Ø"/>
            </a:pPr>
            <a:r>
              <a:rPr lang="en-US" sz="2200" b="1" dirty="0" smtClean="0"/>
              <a:t>T</a:t>
            </a:r>
            <a:r>
              <a:rPr lang="en" sz="2200" b="1" dirty="0" smtClean="0"/>
              <a:t>he benificiary will repay the venture capital in lump sum to SFAC after full repayment of the banks term loan as per the original schedule or earliar..</a:t>
            </a:r>
          </a:p>
        </p:txBody>
      </p:sp>
    </p:spTree>
    <p:extLst>
      <p:ext uri="{BB962C8B-B14F-4D97-AF65-F5344CB8AC3E}">
        <p14:creationId xmlns:p14="http://schemas.microsoft.com/office/powerpoint/2010/main" val="1012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 calcmode="lin" valueType="num">
                                      <p:cBhvr additive="base">
                                        <p:cTn id="26" dur="1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 calcmode="lin" valueType="num">
                                      <p:cBhvr additive="base">
                                        <p:cTn id="32" dur="10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 calcmode="lin" valueType="num">
                                      <p:cBhvr additive="base">
                                        <p:cTn id="38" dur="10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89433"/>
            <a:ext cx="12192000" cy="523220"/>
          </a:xfrm>
          <a:prstGeom prst="rect">
            <a:avLst/>
          </a:prstGeom>
          <a:solidFill>
            <a:srgbClr val="92D050"/>
          </a:solidFill>
        </p:spPr>
        <p:txBody>
          <a:bodyPr wrap="square" rtlCol="0">
            <a:spAutoFit/>
          </a:bodyPr>
          <a:lstStyle/>
          <a:p>
            <a:r>
              <a:rPr lang="en-US" sz="2800" b="1" dirty="0" smtClean="0"/>
              <a:t>PROJECT  DEVELOPMENT  FACILITY</a:t>
            </a:r>
          </a:p>
        </p:txBody>
      </p:sp>
      <p:pic>
        <p:nvPicPr>
          <p:cNvPr id="3" name="Picture 2" descr="banner2[1].jpg"/>
          <p:cNvPicPr>
            <a:picLocks noChangeAspect="1"/>
          </p:cNvPicPr>
          <p:nvPr/>
        </p:nvPicPr>
        <p:blipFill>
          <a:blip r:embed="rId2" cstate="print"/>
          <a:stretch>
            <a:fillRect/>
          </a:stretch>
        </p:blipFill>
        <p:spPr>
          <a:xfrm>
            <a:off x="0" y="0"/>
            <a:ext cx="12192000" cy="4816699"/>
          </a:xfrm>
          <a:prstGeom prst="rect">
            <a:avLst/>
          </a:prstGeom>
        </p:spPr>
      </p:pic>
    </p:spTree>
    <p:extLst>
      <p:ext uri="{BB962C8B-B14F-4D97-AF65-F5344CB8AC3E}">
        <p14:creationId xmlns:p14="http://schemas.microsoft.com/office/powerpoint/2010/main" val="35127347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53" y="399245"/>
            <a:ext cx="12003110" cy="5262979"/>
          </a:xfrm>
          <a:prstGeom prst="rect">
            <a:avLst/>
          </a:prstGeom>
          <a:noFill/>
        </p:spPr>
        <p:txBody>
          <a:bodyPr wrap="square" rtlCol="0">
            <a:spAutoFit/>
          </a:bodyPr>
          <a:lstStyle/>
          <a:p>
            <a:pPr algn="just">
              <a:buFont typeface="Wingdings" pitchFamily="2" charset="2"/>
              <a:buChar char="Ø"/>
            </a:pPr>
            <a:r>
              <a:rPr lang="en-IN" sz="2400" dirty="0" smtClean="0">
                <a:solidFill>
                  <a:srgbClr val="0070C0"/>
                </a:solidFill>
              </a:rPr>
              <a:t>Consultants/ Agency promoted by public sector banks. </a:t>
            </a:r>
          </a:p>
          <a:p>
            <a:pPr algn="just">
              <a:buFont typeface="Wingdings" pitchFamily="2" charset="2"/>
              <a:buChar char="Ø"/>
            </a:pPr>
            <a:r>
              <a:rPr lang="en-IN" sz="2400" dirty="0" smtClean="0">
                <a:solidFill>
                  <a:srgbClr val="0070C0"/>
                </a:solidFill>
              </a:rPr>
              <a:t>Consultants/Agency promoted by state governments. </a:t>
            </a:r>
          </a:p>
          <a:p>
            <a:pPr algn="just">
              <a:buFont typeface="Wingdings" pitchFamily="2" charset="2"/>
              <a:buChar char="Ø"/>
            </a:pPr>
            <a:endParaRPr lang="en-IN" sz="2400" dirty="0" smtClean="0">
              <a:solidFill>
                <a:srgbClr val="0070C0"/>
              </a:solidFill>
            </a:endParaRPr>
          </a:p>
          <a:p>
            <a:pPr algn="just">
              <a:buFont typeface="Wingdings" pitchFamily="2" charset="2"/>
              <a:buChar char="Ø"/>
            </a:pPr>
            <a:r>
              <a:rPr lang="en-IN" sz="2400" dirty="0" smtClean="0">
                <a:solidFill>
                  <a:srgbClr val="0070C0"/>
                </a:solidFill>
              </a:rPr>
              <a:t>Registered Consulting firms promoted by a group of professional. </a:t>
            </a:r>
          </a:p>
          <a:p>
            <a:pPr algn="just">
              <a:buFont typeface="Wingdings" pitchFamily="2" charset="2"/>
              <a:buChar char="Ø"/>
            </a:pPr>
            <a:r>
              <a:rPr lang="en-IN" sz="2400" dirty="0" smtClean="0">
                <a:solidFill>
                  <a:srgbClr val="0070C0"/>
                </a:solidFill>
              </a:rPr>
              <a:t>Individual consultants/ proprietary firms. </a:t>
            </a:r>
          </a:p>
          <a:p>
            <a:pPr algn="just"/>
            <a:endParaRPr lang="en-IN" sz="2400" dirty="0" smtClean="0">
              <a:solidFill>
                <a:srgbClr val="0070C0"/>
              </a:solidFill>
            </a:endParaRPr>
          </a:p>
          <a:p>
            <a:pPr algn="just"/>
            <a:r>
              <a:rPr lang="en-IN" sz="2400" dirty="0" smtClean="0"/>
              <a:t>However, the</a:t>
            </a:r>
            <a:r>
              <a:rPr lang="en-IN" sz="2400" dirty="0" smtClean="0">
                <a:solidFill>
                  <a:srgbClr val="0070C0"/>
                </a:solidFill>
              </a:rPr>
              <a:t> </a:t>
            </a:r>
            <a:r>
              <a:rPr lang="en-IN" sz="2400" dirty="0" smtClean="0"/>
              <a:t>applicant organisation/ individual must be a qualified expert with a minimum of post graduate degree level qualification approved by UGC/AICTE. Institute of Chartered Accounts of India, as the case may be; from any of the following categories of expertise: </a:t>
            </a:r>
          </a:p>
          <a:p>
            <a:pPr algn="just"/>
            <a:endParaRPr lang="en-IN" sz="2400" dirty="0" smtClean="0"/>
          </a:p>
          <a:p>
            <a:pPr algn="just">
              <a:buFont typeface="Wingdings" pitchFamily="2" charset="2"/>
              <a:buChar char="Ø"/>
            </a:pPr>
            <a:r>
              <a:rPr lang="en-IN" sz="2400" dirty="0" smtClean="0">
                <a:solidFill>
                  <a:srgbClr val="0070C0"/>
                </a:solidFill>
              </a:rPr>
              <a:t>Agriculture, Horticulture, Agribusiness, Agro processing, Food Processing, Engineering, Fisheries, Poultry &amp; Dairy, Management, Finance, Rural Management. </a:t>
            </a:r>
          </a:p>
          <a:p>
            <a:pPr algn="just"/>
            <a:endParaRPr lang="en-IN" sz="2400" dirty="0" smtClean="0">
              <a:solidFill>
                <a:srgbClr val="0070C0"/>
              </a:solidFill>
            </a:endParaRPr>
          </a:p>
          <a:p>
            <a:pPr algn="just">
              <a:buFont typeface="Wingdings" pitchFamily="2" charset="2"/>
              <a:buChar char="Ø"/>
            </a:pPr>
            <a:r>
              <a:rPr lang="en-IN" sz="2400" dirty="0" smtClean="0">
                <a:solidFill>
                  <a:srgbClr val="0070C0"/>
                </a:solidFill>
              </a:rPr>
              <a:t>Chartered Accountants. </a:t>
            </a:r>
          </a:p>
        </p:txBody>
      </p:sp>
    </p:spTree>
    <p:extLst>
      <p:ext uri="{BB962C8B-B14F-4D97-AF65-F5344CB8AC3E}">
        <p14:creationId xmlns:p14="http://schemas.microsoft.com/office/powerpoint/2010/main" val="35323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additive="base">
                                        <p:cTn id="38"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 calcmode="lin" valueType="num">
                                      <p:cBhvr additive="base">
                                        <p:cTn id="44" dur="10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 y="0"/>
            <a:ext cx="6310649" cy="4275786"/>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6310647" y="0"/>
            <a:ext cx="5881352" cy="4275786"/>
          </a:xfrm>
          <a:prstGeom prst="rect">
            <a:avLst/>
          </a:prstGeom>
          <a:noFill/>
          <a:ln w="9525">
            <a:noFill/>
            <a:miter lim="800000"/>
            <a:headEnd/>
            <a:tailEnd/>
          </a:ln>
        </p:spPr>
      </p:pic>
      <p:sp>
        <p:nvSpPr>
          <p:cNvPr id="4" name="Rectangle 3"/>
          <p:cNvSpPr/>
          <p:nvPr/>
        </p:nvSpPr>
        <p:spPr>
          <a:xfrm>
            <a:off x="1" y="5301803"/>
            <a:ext cx="12191999" cy="954107"/>
          </a:xfrm>
          <a:prstGeom prst="rect">
            <a:avLst/>
          </a:prstGeom>
          <a:solidFill>
            <a:srgbClr val="92D050"/>
          </a:solidFill>
        </p:spPr>
        <p:txBody>
          <a:bodyPr wrap="square">
            <a:spAutoFit/>
          </a:bodyPr>
          <a:lstStyle/>
          <a:p>
            <a:pPr algn="ctr"/>
            <a:r>
              <a:rPr lang="en-IN" sz="2800" b="1" dirty="0" smtClean="0"/>
              <a:t>ILLUSTRATIVE LIST OF ESSENTIAL DOCUMENTS REQUIRED FOR PROCESSING THE VCA PROPOSAL</a:t>
            </a:r>
            <a:endParaRPr lang="en-IN" sz="2800" b="1" dirty="0"/>
          </a:p>
        </p:txBody>
      </p:sp>
    </p:spTree>
    <p:extLst>
      <p:ext uri="{BB962C8B-B14F-4D97-AF65-F5344CB8AC3E}">
        <p14:creationId xmlns:p14="http://schemas.microsoft.com/office/powerpoint/2010/main" val="4263164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53" y="399245"/>
            <a:ext cx="12003110" cy="5632311"/>
          </a:xfrm>
          <a:prstGeom prst="rect">
            <a:avLst/>
          </a:prstGeom>
          <a:noFill/>
        </p:spPr>
        <p:txBody>
          <a:bodyPr wrap="square" rtlCol="0">
            <a:spAutoFit/>
          </a:bodyPr>
          <a:lstStyle/>
          <a:p>
            <a:pPr algn="just"/>
            <a:r>
              <a:rPr lang="en-IN" sz="2400" dirty="0" smtClean="0"/>
              <a:t>Application Format (available of SFAC website).</a:t>
            </a:r>
          </a:p>
          <a:p>
            <a:pPr algn="just"/>
            <a:endParaRPr lang="en-IN" sz="2400" dirty="0"/>
          </a:p>
          <a:p>
            <a:pPr marL="342900" indent="-342900" algn="just">
              <a:buFont typeface="Wingdings" panose="05000000000000000000" pitchFamily="2" charset="2"/>
              <a:buChar char="Ø"/>
            </a:pPr>
            <a:r>
              <a:rPr lang="en-IN" sz="2400" dirty="0" smtClean="0"/>
              <a:t>Promoters request letter addressed to the managing director, SFAC, </a:t>
            </a:r>
            <a:r>
              <a:rPr lang="en-US" sz="2400" dirty="0" smtClean="0"/>
              <a:t>New on original letterhead of firm / company</a:t>
            </a:r>
          </a:p>
          <a:p>
            <a:pPr algn="just"/>
            <a:endParaRPr lang="en-IN" sz="2400" dirty="0" smtClean="0"/>
          </a:p>
          <a:p>
            <a:pPr algn="just">
              <a:buFont typeface="Wingdings" pitchFamily="2" charset="2"/>
              <a:buChar char="Ø"/>
            </a:pPr>
            <a:r>
              <a:rPr lang="en-IN" sz="2400" dirty="0" smtClean="0"/>
              <a:t>Sanction letter of sanctioning Authority addressed to recommending branch.</a:t>
            </a:r>
          </a:p>
          <a:p>
            <a:pPr algn="just">
              <a:buFont typeface="Wingdings" pitchFamily="2" charset="2"/>
              <a:buChar char="Ø"/>
            </a:pPr>
            <a:endParaRPr lang="en-US" sz="2400" dirty="0"/>
          </a:p>
          <a:p>
            <a:pPr algn="just">
              <a:buFont typeface="Wingdings" pitchFamily="2" charset="2"/>
              <a:buChar char="Ø"/>
            </a:pPr>
            <a:r>
              <a:rPr lang="en-US" sz="2400" dirty="0" smtClean="0"/>
              <a:t>Bank approval appraisal/process note bearing signature of sanctioning authority.</a:t>
            </a:r>
          </a:p>
          <a:p>
            <a:pPr algn="just">
              <a:buFont typeface="Wingdings" pitchFamily="2" charset="2"/>
              <a:buChar char="Ø"/>
            </a:pPr>
            <a:endParaRPr lang="en-US" sz="2400" dirty="0"/>
          </a:p>
          <a:p>
            <a:pPr algn="just">
              <a:buFont typeface="Wingdings" pitchFamily="2" charset="2"/>
              <a:buChar char="Ø"/>
            </a:pPr>
            <a:r>
              <a:rPr lang="en-US" sz="2400" dirty="0" smtClean="0"/>
              <a:t>Potential impact on small farmer producers</a:t>
            </a:r>
          </a:p>
          <a:p>
            <a:pPr algn="just">
              <a:buFont typeface="Wingdings" pitchFamily="2" charset="2"/>
              <a:buChar char="Ø"/>
            </a:pPr>
            <a:endParaRPr lang="en-US" sz="2400" dirty="0"/>
          </a:p>
          <a:p>
            <a:pPr marL="457200" indent="-457200" algn="just">
              <a:buFont typeface="+mj-lt"/>
              <a:buAutoNum type="alphaLcParenR"/>
            </a:pPr>
            <a:r>
              <a:rPr lang="en-US" sz="2400" dirty="0" smtClean="0"/>
              <a:t>Social impact </a:t>
            </a:r>
          </a:p>
          <a:p>
            <a:pPr marL="457200" indent="-457200" algn="just">
              <a:buFont typeface="+mj-lt"/>
              <a:buAutoNum type="alphaLcParenR"/>
            </a:pPr>
            <a:r>
              <a:rPr lang="en-US" sz="2400" dirty="0" smtClean="0"/>
              <a:t>Environmental Impact</a:t>
            </a:r>
          </a:p>
          <a:p>
            <a:pPr marL="457200" indent="-457200" algn="just">
              <a:buFont typeface="+mj-lt"/>
              <a:buAutoNum type="alphaLcParenR"/>
            </a:pPr>
            <a:r>
              <a:rPr lang="en-US" sz="2400" dirty="0" smtClean="0"/>
              <a:t>Risk Analyze and</a:t>
            </a:r>
          </a:p>
          <a:p>
            <a:pPr marL="457200" indent="-457200" algn="just">
              <a:buFont typeface="+mj-lt"/>
              <a:buAutoNum type="alphaLcParenR"/>
            </a:pPr>
            <a:r>
              <a:rPr lang="en-US" sz="2400" dirty="0" smtClean="0"/>
              <a:t>Replication Factor</a:t>
            </a:r>
            <a:endParaRPr lang="en-IN" sz="2400" dirty="0"/>
          </a:p>
        </p:txBody>
      </p:sp>
    </p:spTree>
    <p:extLst>
      <p:ext uri="{BB962C8B-B14F-4D97-AF65-F5344CB8AC3E}">
        <p14:creationId xmlns:p14="http://schemas.microsoft.com/office/powerpoint/2010/main" val="32063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1000"/>
                                        <p:tgtEl>
                                          <p:spTgt spid="3">
                                            <p:txEl>
                                              <p:pRg st="11" end="11"/>
                                            </p:txEl>
                                          </p:spTgt>
                                        </p:tgtEl>
                                      </p:cBhvr>
                                    </p:animEffect>
                                    <p:anim calcmode="lin" valueType="num">
                                      <p:cBhvr>
                                        <p:cTn id="4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000"/>
                                        <p:tgtEl>
                                          <p:spTgt spid="3">
                                            <p:txEl>
                                              <p:pRg st="12" end="12"/>
                                            </p:txEl>
                                          </p:spTgt>
                                        </p:tgtEl>
                                      </p:cBhvr>
                                    </p:animEffect>
                                    <p:anim calcmode="lin" valueType="num">
                                      <p:cBhvr>
                                        <p:cTn id="5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anim calcmode="lin" valueType="num">
                                      <p:cBhvr>
                                        <p:cTn id="6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53" y="399245"/>
            <a:ext cx="12003110" cy="5632311"/>
          </a:xfrm>
          <a:prstGeom prst="rect">
            <a:avLst/>
          </a:prstGeom>
          <a:noFill/>
        </p:spPr>
        <p:txBody>
          <a:bodyPr wrap="square" rtlCol="0">
            <a:spAutoFit/>
          </a:bodyPr>
          <a:lstStyle/>
          <a:p>
            <a:pPr algn="just"/>
            <a:r>
              <a:rPr lang="en-IN" sz="2400" dirty="0" smtClean="0"/>
              <a:t>Specific recommendation with amount of VCA on banks original letterhead with date and dispatch number duly signed by the Branch Manager on each page.</a:t>
            </a:r>
          </a:p>
          <a:p>
            <a:pPr algn="just"/>
            <a:endParaRPr lang="en-IN" sz="2400" dirty="0"/>
          </a:p>
          <a:p>
            <a:pPr marL="342900" indent="-342900" algn="just">
              <a:buFont typeface="Wingdings" panose="05000000000000000000" pitchFamily="2" charset="2"/>
              <a:buChar char="Ø"/>
            </a:pPr>
            <a:r>
              <a:rPr lang="en-US" sz="2400" dirty="0" smtClean="0"/>
              <a:t>Implementation schedule confirmed by the bank.</a:t>
            </a:r>
          </a:p>
          <a:p>
            <a:pPr algn="just"/>
            <a:endParaRPr lang="en-IN" sz="2400" dirty="0" smtClean="0"/>
          </a:p>
          <a:p>
            <a:pPr algn="just">
              <a:buFont typeface="Wingdings" pitchFamily="2" charset="2"/>
              <a:buChar char="Ø"/>
            </a:pPr>
            <a:r>
              <a:rPr lang="en-US" sz="2400" dirty="0" smtClean="0"/>
              <a:t>Up-to date statement of account of term loan and cash credit (if sanctioned).</a:t>
            </a:r>
            <a:endParaRPr lang="en-IN" sz="2400" dirty="0" smtClean="0"/>
          </a:p>
          <a:p>
            <a:pPr algn="just">
              <a:buFont typeface="Wingdings" pitchFamily="2" charset="2"/>
              <a:buChar char="Ø"/>
            </a:pPr>
            <a:endParaRPr lang="en-US" sz="2400" dirty="0"/>
          </a:p>
          <a:p>
            <a:pPr algn="just">
              <a:buFont typeface="Wingdings" pitchFamily="2" charset="2"/>
              <a:buChar char="Ø"/>
            </a:pPr>
            <a:r>
              <a:rPr lang="en-US" sz="2400" dirty="0" smtClean="0"/>
              <a:t>Equity certificate a) CA Certificate in case of partnership or proprietorship firm (b)form -2, form-5  and form-23 field with ROC for company.</a:t>
            </a:r>
          </a:p>
          <a:p>
            <a:pPr algn="just">
              <a:buFont typeface="Wingdings" pitchFamily="2" charset="2"/>
              <a:buChar char="Ø"/>
            </a:pPr>
            <a:endParaRPr lang="en-US" sz="2400" dirty="0"/>
          </a:p>
          <a:p>
            <a:pPr algn="just">
              <a:buFont typeface="Wingdings" pitchFamily="2" charset="2"/>
              <a:buChar char="Ø"/>
            </a:pPr>
            <a:r>
              <a:rPr lang="en-US" sz="2400" dirty="0" smtClean="0"/>
              <a:t>List of farmers (backward linkage) confirmed by promoter and bank.</a:t>
            </a:r>
          </a:p>
          <a:p>
            <a:pPr algn="just"/>
            <a:endParaRPr lang="en-US" sz="2400" dirty="0" smtClean="0"/>
          </a:p>
          <a:p>
            <a:pPr algn="just">
              <a:buFont typeface="Wingdings" pitchFamily="2" charset="2"/>
              <a:buChar char="Ø"/>
            </a:pPr>
            <a:r>
              <a:rPr lang="en-US" sz="2400" dirty="0" smtClean="0"/>
              <a:t>Affidavit of promoter that they have not availed VCA in the past from SFAC.</a:t>
            </a:r>
          </a:p>
          <a:p>
            <a:pPr algn="just"/>
            <a:endParaRPr lang="en-US" sz="2400" dirty="0" smtClean="0"/>
          </a:p>
          <a:p>
            <a:pPr algn="just">
              <a:buFont typeface="Wingdings" pitchFamily="2" charset="2"/>
              <a:buChar char="Ø"/>
            </a:pPr>
            <a:r>
              <a:rPr lang="en-US" sz="2400" dirty="0" smtClean="0"/>
              <a:t>Field inspection report of bank official as on recent date.</a:t>
            </a:r>
            <a:endParaRPr lang="en-US" sz="2400" dirty="0"/>
          </a:p>
        </p:txBody>
      </p:sp>
    </p:spTree>
    <p:extLst>
      <p:ext uri="{BB962C8B-B14F-4D97-AF65-F5344CB8AC3E}">
        <p14:creationId xmlns:p14="http://schemas.microsoft.com/office/powerpoint/2010/main" val="24838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25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25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1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35639"/>
          </a:xfrm>
          <a:prstGeom prst="rect">
            <a:avLst/>
          </a:prstGeom>
        </p:spPr>
      </p:pic>
      <p:sp>
        <p:nvSpPr>
          <p:cNvPr id="3" name="Rectangle 2"/>
          <p:cNvSpPr/>
          <p:nvPr/>
        </p:nvSpPr>
        <p:spPr>
          <a:xfrm>
            <a:off x="1" y="5507865"/>
            <a:ext cx="12191999" cy="523220"/>
          </a:xfrm>
          <a:prstGeom prst="rect">
            <a:avLst/>
          </a:prstGeom>
          <a:solidFill>
            <a:srgbClr val="92D050"/>
          </a:solidFill>
        </p:spPr>
        <p:txBody>
          <a:bodyPr wrap="square">
            <a:spAutoFit/>
          </a:bodyPr>
          <a:lstStyle/>
          <a:p>
            <a:pPr algn="ctr"/>
            <a:r>
              <a:rPr lang="en-IN" sz="2800" b="1" dirty="0" smtClean="0"/>
              <a:t>OTHER SCHEME OF SFAC</a:t>
            </a:r>
            <a:endParaRPr lang="en-IN" sz="2800" b="1" dirty="0"/>
          </a:p>
        </p:txBody>
      </p:sp>
    </p:spTree>
    <p:extLst>
      <p:ext uri="{BB962C8B-B14F-4D97-AF65-F5344CB8AC3E}">
        <p14:creationId xmlns:p14="http://schemas.microsoft.com/office/powerpoint/2010/main" val="2799398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0701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90" y="1416676"/>
            <a:ext cx="12003110" cy="1569660"/>
          </a:xfrm>
          <a:prstGeom prst="rect">
            <a:avLst/>
          </a:prstGeom>
          <a:noFill/>
        </p:spPr>
        <p:txBody>
          <a:bodyPr wrap="square" rtlCol="0">
            <a:spAutoFit/>
          </a:bodyPr>
          <a:lstStyle/>
          <a:p>
            <a:pPr algn="just"/>
            <a:endParaRPr lang="en-IN" sz="2400" dirty="0"/>
          </a:p>
          <a:p>
            <a:pPr marL="342900" indent="-342900" algn="just">
              <a:buFont typeface="Wingdings" panose="05000000000000000000" pitchFamily="2" charset="2"/>
              <a:buChar char="Ø"/>
            </a:pPr>
            <a:r>
              <a:rPr lang="en-US" sz="2400" dirty="0" smtClean="0"/>
              <a:t>Equity Grants &amp; Credit guarantee fund scheme for farmer production companies.</a:t>
            </a:r>
          </a:p>
          <a:p>
            <a:pPr algn="just"/>
            <a:endParaRPr lang="en-IN" sz="2400" dirty="0" smtClean="0"/>
          </a:p>
          <a:p>
            <a:pPr algn="just">
              <a:buFont typeface="Wingdings" pitchFamily="2" charset="2"/>
              <a:buChar char="Ø"/>
            </a:pPr>
            <a:r>
              <a:rPr lang="en-US" sz="2400" dirty="0" smtClean="0"/>
              <a:t>Promotion of Farmer Production Organisation (FPOs)</a:t>
            </a:r>
            <a:endParaRPr lang="en-US" sz="2400" dirty="0"/>
          </a:p>
        </p:txBody>
      </p:sp>
    </p:spTree>
    <p:extLst>
      <p:ext uri="{BB962C8B-B14F-4D97-AF65-F5344CB8AC3E}">
        <p14:creationId xmlns:p14="http://schemas.microsoft.com/office/powerpoint/2010/main" val="13814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0" y="115910"/>
            <a:ext cx="12192000" cy="779316"/>
          </a:xfrm>
          <a:prstGeom prst="rect">
            <a:avLst/>
          </a:prstGeom>
          <a:solidFill>
            <a:schemeClr val="accent1">
              <a:lumMod val="40000"/>
              <a:lumOff val="60000"/>
            </a:schemeClr>
          </a:solidFill>
        </p:spPr>
        <p:txBody>
          <a:bodyPr wrap="square">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IN" sz="2400" b="1" cap="small" dirty="0"/>
              <a:t>Schedule of rates payable to empanelled consultants under </a:t>
            </a:r>
            <a:r>
              <a:rPr lang="en-IN" sz="2400" b="1" cap="small" dirty="0" smtClean="0"/>
              <a:t> </a:t>
            </a:r>
            <a:r>
              <a:rPr lang="en-IN" sz="2400" b="1" cap="small" dirty="0"/>
              <a:t>Schemes implemented by </a:t>
            </a:r>
            <a:r>
              <a:rPr lang="en-IN" sz="2400" b="1" cap="small" dirty="0" smtClean="0"/>
              <a:t>SFAC</a:t>
            </a:r>
            <a:endParaRPr lang="en-US" sz="2400" dirty="0"/>
          </a:p>
        </p:txBody>
      </p:sp>
      <p:sp>
        <p:nvSpPr>
          <p:cNvPr id="3" name="TextBox 2"/>
          <p:cNvSpPr txBox="1"/>
          <p:nvPr/>
        </p:nvSpPr>
        <p:spPr>
          <a:xfrm>
            <a:off x="141668" y="1030311"/>
            <a:ext cx="11925836" cy="3631763"/>
          </a:xfrm>
          <a:prstGeom prst="rect">
            <a:avLst/>
          </a:prstGeom>
          <a:noFill/>
        </p:spPr>
        <p:txBody>
          <a:bodyPr wrap="square">
            <a:spAutoFit/>
          </a:bodyPr>
          <a:lstStyle/>
          <a:p>
            <a:pPr>
              <a:lnSpc>
                <a:spcPct val="150000"/>
              </a:lnSpc>
              <a:defRPr/>
            </a:pPr>
            <a:r>
              <a:rPr lang="en-IN" sz="2000" b="1" dirty="0" smtClean="0"/>
              <a:t>  </a:t>
            </a:r>
            <a:endParaRPr lang="en-US" sz="2000" b="1" dirty="0"/>
          </a:p>
          <a:p>
            <a:pPr>
              <a:lnSpc>
                <a:spcPct val="150000"/>
              </a:lnSpc>
              <a:defRPr/>
            </a:pPr>
            <a:r>
              <a:rPr lang="en-IN" sz="2000" dirty="0" smtClean="0">
                <a:latin typeface="Arial Rounded MT Bold" pitchFamily="34" charset="0"/>
                <a:ea typeface="Batang" pitchFamily="18" charset="-127"/>
                <a:cs typeface="Arial" pitchFamily="34" charset="0"/>
              </a:rPr>
              <a:t>During </a:t>
            </a:r>
            <a:r>
              <a:rPr lang="en-IN" sz="2000" dirty="0">
                <a:latin typeface="Arial Rounded MT Bold" pitchFamily="34" charset="0"/>
                <a:ea typeface="Batang" pitchFamily="18" charset="-127"/>
                <a:cs typeface="Arial" pitchFamily="34" charset="0"/>
              </a:rPr>
              <a:t>the XII Plan, SFAC is implementing the </a:t>
            </a:r>
            <a:r>
              <a:rPr lang="en-IN" sz="2000" dirty="0" smtClean="0">
                <a:latin typeface="Arial Rounded MT Bold" pitchFamily="34" charset="0"/>
                <a:ea typeface="Batang" pitchFamily="18" charset="-127"/>
                <a:cs typeface="Arial" pitchFamily="34" charset="0"/>
              </a:rPr>
              <a:t>following:</a:t>
            </a:r>
            <a:endParaRPr lang="en-IN" sz="2000" dirty="0">
              <a:latin typeface="Arial Rounded MT Bold" pitchFamily="34" charset="0"/>
              <a:ea typeface="Batang" pitchFamily="18" charset="-127"/>
              <a:cs typeface="Arial" pitchFamily="34" charset="0"/>
            </a:endParaRPr>
          </a:p>
          <a:p>
            <a:pPr>
              <a:lnSpc>
                <a:spcPct val="150000"/>
              </a:lnSpc>
              <a:defRPr/>
            </a:pPr>
            <a:r>
              <a:rPr lang="en-IN" sz="2000" dirty="0" smtClean="0">
                <a:latin typeface="Arial Rounded MT Bold" pitchFamily="34" charset="0"/>
                <a:ea typeface="Batang" pitchFamily="18" charset="-127"/>
                <a:cs typeface="Arial" pitchFamily="34" charset="0"/>
              </a:rPr>
              <a:t>Central </a:t>
            </a:r>
            <a:r>
              <a:rPr lang="en-IN" sz="2000" dirty="0">
                <a:latin typeface="Arial Rounded MT Bold" pitchFamily="34" charset="0"/>
                <a:ea typeface="Batang" pitchFamily="18" charset="-127"/>
                <a:cs typeface="Arial" pitchFamily="34" charset="0"/>
              </a:rPr>
              <a:t>Sector Schemes which involve the use of </a:t>
            </a:r>
            <a:r>
              <a:rPr lang="en-IN" sz="2000" dirty="0" smtClean="0">
                <a:latin typeface="Arial Rounded MT Bold" pitchFamily="34" charset="0"/>
                <a:ea typeface="Batang" pitchFamily="18" charset="-127"/>
                <a:cs typeface="Arial" pitchFamily="34" charset="0"/>
              </a:rPr>
              <a:t>consultants for </a:t>
            </a:r>
            <a:r>
              <a:rPr lang="en-IN" sz="2000" dirty="0">
                <a:latin typeface="Arial Rounded MT Bold" pitchFamily="34" charset="0"/>
                <a:ea typeface="Batang" pitchFamily="18" charset="-127"/>
                <a:cs typeface="Arial" pitchFamily="34" charset="0"/>
              </a:rPr>
              <a:t>preparation of applications / Detailed Project Reports </a:t>
            </a:r>
            <a:r>
              <a:rPr lang="en-IN" sz="2000" dirty="0" smtClean="0">
                <a:latin typeface="Arial Rounded MT Bold" pitchFamily="34" charset="0"/>
                <a:ea typeface="Batang" pitchFamily="18" charset="-127"/>
                <a:cs typeface="Arial" pitchFamily="34" charset="0"/>
              </a:rPr>
              <a:t>(</a:t>
            </a:r>
            <a:r>
              <a:rPr lang="en-IN" sz="2000" dirty="0">
                <a:latin typeface="Arial Rounded MT Bold" pitchFamily="34" charset="0"/>
                <a:ea typeface="Batang" pitchFamily="18" charset="-127"/>
                <a:cs typeface="Arial" pitchFamily="34" charset="0"/>
              </a:rPr>
              <a:t>DPRs) / documents: </a:t>
            </a:r>
          </a:p>
          <a:p>
            <a:pPr>
              <a:lnSpc>
                <a:spcPct val="150000"/>
              </a:lnSpc>
              <a:defRPr/>
            </a:pPr>
            <a:r>
              <a:rPr lang="en-US" sz="2000" dirty="0">
                <a:latin typeface="Arial Rounded MT Bold" pitchFamily="34" charset="0"/>
                <a:ea typeface="Batang" pitchFamily="18" charset="-127"/>
                <a:cs typeface="Arial" pitchFamily="34" charset="0"/>
              </a:rPr>
              <a:t>   </a:t>
            </a:r>
            <a:endParaRPr lang="en-IN" sz="2000" dirty="0">
              <a:latin typeface="Arial Rounded MT Bold" pitchFamily="34" charset="0"/>
              <a:ea typeface="Batang" pitchFamily="18" charset="-127"/>
              <a:cs typeface="Arial" pitchFamily="34" charset="0"/>
            </a:endParaRPr>
          </a:p>
          <a:p>
            <a:pPr marL="457200" indent="-457200">
              <a:buFont typeface="+mj-lt"/>
              <a:buAutoNum type="arabicPeriod"/>
              <a:defRPr/>
            </a:pPr>
            <a:r>
              <a:rPr lang="en-IN" sz="2000" dirty="0" smtClean="0">
                <a:latin typeface="Arial Rounded MT Bold" pitchFamily="34" charset="0"/>
                <a:ea typeface="Batang" pitchFamily="18" charset="-127"/>
                <a:cs typeface="Arial" pitchFamily="34" charset="0"/>
              </a:rPr>
              <a:t>Venture </a:t>
            </a:r>
            <a:r>
              <a:rPr lang="en-IN" sz="2000" dirty="0">
                <a:latin typeface="Arial Rounded MT Bold" pitchFamily="34" charset="0"/>
                <a:ea typeface="Batang" pitchFamily="18" charset="-127"/>
                <a:cs typeface="Arial" pitchFamily="34" charset="0"/>
              </a:rPr>
              <a:t>Capital Assistance Scheme for Agribusiness Development. </a:t>
            </a:r>
          </a:p>
          <a:p>
            <a:pPr marL="342900" indent="-342900">
              <a:defRPr/>
            </a:pPr>
            <a:endParaRPr lang="en-IN" sz="2000" dirty="0">
              <a:latin typeface="Arial Rounded MT Bold" pitchFamily="34" charset="0"/>
              <a:ea typeface="Batang" pitchFamily="18" charset="-127"/>
              <a:cs typeface="Arial" pitchFamily="34" charset="0"/>
            </a:endParaRPr>
          </a:p>
          <a:p>
            <a:pPr marL="342900" indent="-342900">
              <a:defRPr/>
            </a:pPr>
            <a:r>
              <a:rPr lang="en-IN" sz="2000" dirty="0">
                <a:latin typeface="Arial Rounded MT Bold" pitchFamily="34" charset="0"/>
                <a:ea typeface="Batang" pitchFamily="18" charset="-127"/>
                <a:cs typeface="Arial" pitchFamily="34" charset="0"/>
              </a:rPr>
              <a:t>2.   Equity Grant &amp; Credit Guarantee Fund Scheme for Farmer Producer Companies. </a:t>
            </a:r>
          </a:p>
          <a:p>
            <a:pPr marL="342900" indent="-342900">
              <a:defRPr/>
            </a:pPr>
            <a:endParaRPr lang="en-IN" sz="2000" dirty="0"/>
          </a:p>
        </p:txBody>
      </p:sp>
    </p:spTree>
    <p:extLst>
      <p:ext uri="{BB962C8B-B14F-4D97-AF65-F5344CB8AC3E}">
        <p14:creationId xmlns:p14="http://schemas.microsoft.com/office/powerpoint/2010/main" val="41531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25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25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25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0" y="115910"/>
            <a:ext cx="12192000" cy="779316"/>
          </a:xfrm>
          <a:prstGeom prst="rect">
            <a:avLst/>
          </a:prstGeom>
          <a:solidFill>
            <a:schemeClr val="accent1">
              <a:lumMod val="40000"/>
              <a:lumOff val="60000"/>
            </a:schemeClr>
          </a:solidFill>
        </p:spPr>
        <p:txBody>
          <a:bodyPr wrap="square">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IN" sz="2400" dirty="0">
                <a:latin typeface="Arial Rounded MT Bold" pitchFamily="34" charset="0"/>
              </a:rPr>
              <a:t>The schedule of fee payable to consultants for various activities under these schemes is summarized </a:t>
            </a:r>
            <a:r>
              <a:rPr lang="en-IN" sz="2400" dirty="0" smtClean="0">
                <a:latin typeface="Arial Rounded MT Bold" pitchFamily="34" charset="0"/>
              </a:rPr>
              <a:t>below</a:t>
            </a:r>
            <a:endParaRPr lang="en-IN" sz="2400" dirty="0">
              <a:latin typeface="Arial Rounded MT Bold" pitchFamily="34" charset="0"/>
            </a:endParaRPr>
          </a:p>
        </p:txBody>
      </p:sp>
      <p:sp>
        <p:nvSpPr>
          <p:cNvPr id="3" name="TextBox 2"/>
          <p:cNvSpPr txBox="1"/>
          <p:nvPr/>
        </p:nvSpPr>
        <p:spPr>
          <a:xfrm>
            <a:off x="133082" y="3296993"/>
            <a:ext cx="11925836" cy="1631216"/>
          </a:xfrm>
          <a:prstGeom prst="rect">
            <a:avLst/>
          </a:prstGeom>
          <a:noFill/>
        </p:spPr>
        <p:txBody>
          <a:bodyPr wrap="square">
            <a:spAutoFit/>
          </a:bodyPr>
          <a:lstStyle/>
          <a:p>
            <a:pPr algn="just">
              <a:lnSpc>
                <a:spcPct val="150000"/>
              </a:lnSpc>
              <a:defRPr/>
            </a:pPr>
            <a:r>
              <a:rPr lang="en-IN" sz="2000" dirty="0" smtClean="0">
                <a:latin typeface="Arial Rounded MT Bold" pitchFamily="34" charset="0"/>
              </a:rPr>
              <a:t>However</a:t>
            </a:r>
            <a:r>
              <a:rPr lang="en-IN" sz="2000" dirty="0">
                <a:latin typeface="Arial Rounded MT Bold" pitchFamily="34" charset="0"/>
              </a:rPr>
              <a:t>, in every case where an empanelled consultant takes up the work of preparing documentation under any scheme, prior approval of SFAC will have to be obtained in writing.</a:t>
            </a:r>
            <a:endParaRPr lang="en-IN" sz="2000" dirty="0" smtClean="0">
              <a:latin typeface="Arial Rounded MT Bold" pitchFamily="34" charset="0"/>
              <a:ea typeface="Batang" pitchFamily="18" charset="-127"/>
              <a:cs typeface="Arial" pitchFamily="34" charset="0"/>
            </a:endParaRPr>
          </a:p>
          <a:p>
            <a:pPr marL="342900" indent="-342900" algn="just">
              <a:defRPr/>
            </a:pPr>
            <a:endParaRPr lang="en-US" sz="2000" dirty="0" smtClean="0"/>
          </a:p>
          <a:p>
            <a:pPr marL="342900" indent="-342900" algn="just">
              <a:defRPr/>
            </a:pPr>
            <a:r>
              <a:rPr lang="en-IN" sz="2000" dirty="0">
                <a:latin typeface="Arial Rounded MT Bold" pitchFamily="34" charset="0"/>
              </a:rPr>
              <a:t>All State SFACs and empanelled consultants are requested to take note for compliance. </a:t>
            </a:r>
            <a:endParaRPr lang="en-IN" sz="2000" dirty="0"/>
          </a:p>
        </p:txBody>
      </p:sp>
      <p:sp>
        <p:nvSpPr>
          <p:cNvPr id="4" name="Rectangle 3"/>
          <p:cNvSpPr/>
          <p:nvPr/>
        </p:nvSpPr>
        <p:spPr>
          <a:xfrm>
            <a:off x="1737574" y="1713964"/>
            <a:ext cx="8153400" cy="1200329"/>
          </a:xfrm>
          <a:prstGeom prst="rect">
            <a:avLst/>
          </a:prstGeom>
        </p:spPr>
        <p:txBody>
          <a:bodyPr wrap="square">
            <a:spAutoFit/>
          </a:bodyPr>
          <a:lstStyle/>
          <a:p>
            <a:pPr algn="ctr"/>
            <a:r>
              <a:rPr lang="en-IN" sz="2400" b="1" dirty="0" smtClean="0">
                <a:latin typeface="Arial Rounded MT Bold" pitchFamily="34" charset="0"/>
              </a:rPr>
              <a:t>Venture Capital Assistance Scheme</a:t>
            </a:r>
          </a:p>
          <a:p>
            <a:pPr algn="ctr"/>
            <a:r>
              <a:rPr lang="en-IN" sz="2400" b="1" dirty="0" smtClean="0">
                <a:latin typeface="Arial Rounded MT Bold" pitchFamily="34" charset="0"/>
              </a:rPr>
              <a:t> for</a:t>
            </a:r>
          </a:p>
          <a:p>
            <a:pPr algn="ctr"/>
            <a:r>
              <a:rPr lang="en-IN" sz="2400" b="1" dirty="0" smtClean="0">
                <a:latin typeface="Arial Rounded MT Bold" pitchFamily="34" charset="0"/>
              </a:rPr>
              <a:t> Agribusiness Development</a:t>
            </a:r>
            <a:endParaRPr lang="en-IN" sz="2400" b="1" dirty="0">
              <a:latin typeface="Arial Rounded MT Bold" pitchFamily="34" charset="0"/>
            </a:endParaRPr>
          </a:p>
        </p:txBody>
      </p:sp>
    </p:spTree>
    <p:extLst>
      <p:ext uri="{BB962C8B-B14F-4D97-AF65-F5344CB8AC3E}">
        <p14:creationId xmlns:p14="http://schemas.microsoft.com/office/powerpoint/2010/main" val="9938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65160" y="756545"/>
          <a:ext cx="9684912" cy="4704759"/>
        </p:xfrm>
        <a:graphic>
          <a:graphicData uri="http://schemas.openxmlformats.org/drawingml/2006/table">
            <a:tbl>
              <a:tblPr firstRow="1" bandRow="1">
                <a:tableStyleId>{5C22544A-7EE6-4342-B048-85BDC9FD1C3A}</a:tableStyleId>
              </a:tblPr>
              <a:tblGrid>
                <a:gridCol w="1880315"/>
                <a:gridCol w="5035640"/>
                <a:gridCol w="2768957"/>
              </a:tblGrid>
              <a:tr h="1082487">
                <a:tc>
                  <a:txBody>
                    <a:bodyPr/>
                    <a:lstStyle/>
                    <a:p>
                      <a:pPr algn="ctr"/>
                      <a:endParaRPr lang="en-US" sz="2000" dirty="0" smtClean="0">
                        <a:latin typeface="Arial Rounded MT Bold" pitchFamily="34" charset="0"/>
                      </a:endParaRPr>
                    </a:p>
                    <a:p>
                      <a:pPr algn="ctr"/>
                      <a:r>
                        <a:rPr lang="en-US" sz="2000" dirty="0" smtClean="0">
                          <a:latin typeface="Arial Rounded MT Bold" pitchFamily="34" charset="0"/>
                        </a:rPr>
                        <a:t>Category</a:t>
                      </a:r>
                      <a:endParaRPr lang="en-IN" sz="2000" dirty="0">
                        <a:latin typeface="Arial Rounded MT Bold" pitchFamily="34" charset="0"/>
                      </a:endParaRPr>
                    </a:p>
                  </a:txBody>
                  <a:tcPr/>
                </a:tc>
                <a:tc>
                  <a:txBody>
                    <a:bodyPr/>
                    <a:lstStyle/>
                    <a:p>
                      <a:pPr algn="ctr"/>
                      <a:endParaRPr lang="en-US" sz="2000" dirty="0" smtClean="0">
                        <a:latin typeface="Arial Rounded MT Bold" pitchFamily="34" charset="0"/>
                      </a:endParaRPr>
                    </a:p>
                    <a:p>
                      <a:pPr algn="ctr"/>
                      <a:r>
                        <a:rPr lang="en-US" sz="2000" dirty="0" smtClean="0">
                          <a:latin typeface="Arial Rounded MT Bold" pitchFamily="34" charset="0"/>
                        </a:rPr>
                        <a:t>Project Size</a:t>
                      </a:r>
                      <a:endParaRPr lang="en-IN" sz="2000" dirty="0">
                        <a:latin typeface="Arial Rounded MT Bold" pitchFamily="34" charset="0"/>
                      </a:endParaRPr>
                    </a:p>
                  </a:txBody>
                  <a:tcPr/>
                </a:tc>
                <a:tc>
                  <a:txBody>
                    <a:bodyPr/>
                    <a:lstStyle/>
                    <a:p>
                      <a:pPr algn="ctr"/>
                      <a:endParaRPr lang="en-US" sz="2000" dirty="0" smtClean="0">
                        <a:latin typeface="Arial Rounded MT Bold" pitchFamily="34" charset="0"/>
                      </a:endParaRPr>
                    </a:p>
                    <a:p>
                      <a:pPr algn="ctr"/>
                      <a:r>
                        <a:rPr lang="en-US" sz="2000" dirty="0" smtClean="0">
                          <a:latin typeface="Arial Rounded MT Bold" pitchFamily="34" charset="0"/>
                        </a:rPr>
                        <a:t>Total Fees in Lakh</a:t>
                      </a:r>
                      <a:endParaRPr lang="en-IN" sz="2000" dirty="0">
                        <a:latin typeface="Arial Rounded MT Bold" pitchFamily="34" charset="0"/>
                      </a:endParaRPr>
                    </a:p>
                  </a:txBody>
                  <a:tcPr/>
                </a:tc>
              </a:tr>
              <a:tr h="839774">
                <a:tc>
                  <a:txBody>
                    <a:bodyPr/>
                    <a:lstStyle/>
                    <a:p>
                      <a:pPr algn="ctr"/>
                      <a:r>
                        <a:rPr lang="en-US" sz="2000" dirty="0" smtClean="0">
                          <a:latin typeface="Arial Rounded MT Bold" pitchFamily="34" charset="0"/>
                        </a:rPr>
                        <a:t>I</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Rs.10.00 lakh to Rs.25.00 lakh</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Rs.25,000.00 </a:t>
                      </a:r>
                      <a:endParaRPr lang="en-IN" sz="2000" dirty="0">
                        <a:latin typeface="Arial Rounded MT Bold" pitchFamily="34" charset="0"/>
                      </a:endParaRPr>
                    </a:p>
                  </a:txBody>
                  <a:tcPr/>
                </a:tc>
              </a:tr>
              <a:tr h="850006">
                <a:tc>
                  <a:txBody>
                    <a:bodyPr/>
                    <a:lstStyle/>
                    <a:p>
                      <a:pPr algn="ctr"/>
                      <a:r>
                        <a:rPr lang="en-US" sz="2000" dirty="0" smtClean="0">
                          <a:latin typeface="Arial Rounded MT Bold" pitchFamily="34" charset="0"/>
                        </a:rPr>
                        <a:t>II</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Rs.25.00 lakh and upto Rs.1.00 crore</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Rs.50,000.00 </a:t>
                      </a:r>
                      <a:endParaRPr lang="en-IN" sz="2000" dirty="0">
                        <a:latin typeface="Arial Rounded MT Bold" pitchFamily="34" charset="0"/>
                      </a:endParaRPr>
                    </a:p>
                  </a:txBody>
                  <a:tcPr/>
                </a:tc>
              </a:tr>
              <a:tr h="850005">
                <a:tc>
                  <a:txBody>
                    <a:bodyPr/>
                    <a:lstStyle/>
                    <a:p>
                      <a:pPr algn="ctr"/>
                      <a:r>
                        <a:rPr lang="en-US" sz="2000" dirty="0" smtClean="0">
                          <a:latin typeface="Arial Rounded MT Bold" pitchFamily="34" charset="0"/>
                        </a:rPr>
                        <a:t>III</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Rs.1.00 crore and upto Rs.3.00 crore</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Rs.75,000.00 </a:t>
                      </a:r>
                      <a:endParaRPr lang="en-IN" sz="2000" dirty="0">
                        <a:latin typeface="Arial Rounded MT Bold" pitchFamily="34" charset="0"/>
                      </a:endParaRPr>
                    </a:p>
                  </a:txBody>
                  <a:tcPr/>
                </a:tc>
              </a:tr>
              <a:tr h="1082487">
                <a:tc>
                  <a:txBody>
                    <a:bodyPr/>
                    <a:lstStyle/>
                    <a:p>
                      <a:pPr algn="ctr"/>
                      <a:r>
                        <a:rPr lang="en-US" sz="2000" dirty="0" smtClean="0">
                          <a:latin typeface="Arial Rounded MT Bold" pitchFamily="34" charset="0"/>
                        </a:rPr>
                        <a:t>IV</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Rs.3.00 crore and upto Rs.5.00 crore</a:t>
                      </a:r>
                      <a:endParaRPr lang="en-IN" sz="2000" dirty="0">
                        <a:latin typeface="Arial Rounded MT Bold" pitchFamily="34" charset="0"/>
                      </a:endParaRPr>
                    </a:p>
                  </a:txBody>
                  <a:tcPr/>
                </a:tc>
                <a:tc>
                  <a:txBody>
                    <a:bodyPr/>
                    <a:lstStyle/>
                    <a:p>
                      <a:pPr algn="ctr"/>
                      <a:r>
                        <a:rPr kumimoji="0" lang="en-IN" sz="2000" kern="1200" dirty="0" smtClean="0">
                          <a:solidFill>
                            <a:schemeClr val="dk1"/>
                          </a:solidFill>
                          <a:latin typeface="Arial Rounded MT Bold" pitchFamily="34" charset="0"/>
                          <a:ea typeface="+mn-ea"/>
                          <a:cs typeface="+mn-cs"/>
                        </a:rPr>
                        <a:t>Rs.1,00,000.00 </a:t>
                      </a:r>
                      <a:endParaRPr lang="en-IN" sz="2000" dirty="0">
                        <a:latin typeface="Arial Rounded MT Bold" pitchFamily="34" charset="0"/>
                      </a:endParaRPr>
                    </a:p>
                  </a:txBody>
                  <a:tcPr/>
                </a:tc>
              </a:tr>
            </a:tbl>
          </a:graphicData>
        </a:graphic>
      </p:graphicFrame>
    </p:spTree>
    <p:extLst>
      <p:ext uri="{BB962C8B-B14F-4D97-AF65-F5344CB8AC3E}">
        <p14:creationId xmlns:p14="http://schemas.microsoft.com/office/powerpoint/2010/main" val="14413650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709952" y="484881"/>
            <a:ext cx="6279155" cy="523220"/>
          </a:xfrm>
          <a:prstGeom prst="rect">
            <a:avLst/>
          </a:prstGeom>
          <a:noFill/>
          <a:ln w="9525">
            <a:noFill/>
            <a:miter lim="800000"/>
            <a:headEnd/>
            <a:tailEnd/>
          </a:ln>
        </p:spPr>
        <p:txBody>
          <a:bodyPr wrap="none">
            <a:spAutoFit/>
          </a:bodyPr>
          <a:lstStyle/>
          <a:p>
            <a:r>
              <a:rPr lang="en-IN" sz="2800" dirty="0">
                <a:latin typeface="Arial Rounded MT Bold" pitchFamily="34" charset="0"/>
              </a:rPr>
              <a:t>Terms of payment of all Categories</a:t>
            </a:r>
          </a:p>
        </p:txBody>
      </p:sp>
      <p:graphicFrame>
        <p:nvGraphicFramePr>
          <p:cNvPr id="3" name="Table 2"/>
          <p:cNvGraphicFramePr>
            <a:graphicFrameLocks noGrp="1"/>
          </p:cNvGraphicFramePr>
          <p:nvPr>
            <p:extLst/>
          </p:nvPr>
        </p:nvGraphicFramePr>
        <p:xfrm>
          <a:off x="1506625" y="1371242"/>
          <a:ext cx="9427537" cy="3943878"/>
        </p:xfrm>
        <a:graphic>
          <a:graphicData uri="http://schemas.openxmlformats.org/drawingml/2006/table">
            <a:tbl>
              <a:tblPr firstRow="1" bandRow="1">
                <a:tableStyleId>{5C22544A-7EE6-4342-B048-85BDC9FD1C3A}</a:tableStyleId>
              </a:tblPr>
              <a:tblGrid>
                <a:gridCol w="1340889"/>
                <a:gridCol w="8086648"/>
              </a:tblGrid>
              <a:tr h="699153">
                <a:tc>
                  <a:txBody>
                    <a:bodyPr/>
                    <a:lstStyle/>
                    <a:p>
                      <a:pPr algn="ctr"/>
                      <a:endParaRPr kumimoji="0" lang="en-IN" sz="2000" b="1" kern="1200" dirty="0" smtClean="0">
                        <a:solidFill>
                          <a:schemeClr val="lt1"/>
                        </a:solidFill>
                        <a:latin typeface="Arial Rounded MT Bold" pitchFamily="34" charset="0"/>
                        <a:ea typeface="+mn-ea"/>
                        <a:cs typeface="+mn-cs"/>
                      </a:endParaRPr>
                    </a:p>
                    <a:p>
                      <a:pPr algn="ctr"/>
                      <a:r>
                        <a:rPr kumimoji="0" lang="en-IN" sz="2000" b="1" kern="1200" dirty="0" smtClean="0">
                          <a:solidFill>
                            <a:schemeClr val="lt1"/>
                          </a:solidFill>
                          <a:latin typeface="Arial Rounded MT Bold" pitchFamily="34" charset="0"/>
                          <a:ea typeface="+mn-ea"/>
                          <a:cs typeface="+mn-cs"/>
                        </a:rPr>
                        <a:t>Stage</a:t>
                      </a:r>
                    </a:p>
                    <a:p>
                      <a:pPr algn="ctr"/>
                      <a:endParaRPr lang="en-IN" sz="2000" dirty="0">
                        <a:latin typeface="Arial Rounded MT Bold" pitchFamily="34" charset="0"/>
                      </a:endParaRPr>
                    </a:p>
                  </a:txBody>
                  <a:tcPr/>
                </a:tc>
                <a:tc>
                  <a:txBody>
                    <a:bodyPr/>
                    <a:lstStyle/>
                    <a:p>
                      <a:pPr algn="ctr"/>
                      <a:endParaRPr lang="en-US" sz="2000" dirty="0" smtClean="0">
                        <a:latin typeface="Arial Rounded MT Bold" pitchFamily="34" charset="0"/>
                      </a:endParaRPr>
                    </a:p>
                    <a:p>
                      <a:pPr algn="ctr"/>
                      <a:r>
                        <a:rPr lang="en-US" sz="2000" dirty="0" smtClean="0">
                          <a:latin typeface="Arial Rounded MT Bold" pitchFamily="34" charset="0"/>
                        </a:rPr>
                        <a:t>% of Fees</a:t>
                      </a:r>
                      <a:endParaRPr lang="en-IN" sz="2000" dirty="0">
                        <a:latin typeface="Arial Rounded MT Bold" pitchFamily="34" charset="0"/>
                      </a:endParaRPr>
                    </a:p>
                  </a:txBody>
                  <a:tcPr/>
                </a:tc>
              </a:tr>
              <a:tr h="945667">
                <a:tc>
                  <a:txBody>
                    <a:bodyPr/>
                    <a:lstStyle/>
                    <a:p>
                      <a:pPr algn="ctr"/>
                      <a:r>
                        <a:rPr lang="en-US" sz="2000" dirty="0" smtClean="0">
                          <a:latin typeface="Arial Rounded MT Bold" pitchFamily="34" charset="0"/>
                        </a:rPr>
                        <a:t>I</a:t>
                      </a:r>
                      <a:endParaRPr lang="en-IN" sz="2000" dirty="0">
                        <a:latin typeface="Arial Rounded MT Bold" pitchFamily="34" charset="0"/>
                      </a:endParaRPr>
                    </a:p>
                  </a:txBody>
                  <a:tcPr/>
                </a:tc>
                <a:tc>
                  <a:txBody>
                    <a:bodyPr/>
                    <a:lstStyle/>
                    <a:p>
                      <a:pPr algn="l"/>
                      <a:r>
                        <a:rPr kumimoji="0" lang="en-IN" sz="2000" kern="1200" dirty="0" smtClean="0">
                          <a:solidFill>
                            <a:schemeClr val="dk1"/>
                          </a:solidFill>
                          <a:latin typeface="Arial Rounded MT Bold" pitchFamily="34" charset="0"/>
                          <a:ea typeface="+mn-ea"/>
                          <a:cs typeface="+mn-cs"/>
                        </a:rPr>
                        <a:t>20% after submission of DPR and Other documents to the bank </a:t>
                      </a:r>
                      <a:endParaRPr lang="en-IN" sz="2000" dirty="0">
                        <a:latin typeface="Arial Rounded MT Bold" pitchFamily="34" charset="0"/>
                      </a:endParaRPr>
                    </a:p>
                  </a:txBody>
                  <a:tcPr/>
                </a:tc>
              </a:tr>
              <a:tr h="785612">
                <a:tc>
                  <a:txBody>
                    <a:bodyPr/>
                    <a:lstStyle/>
                    <a:p>
                      <a:pPr algn="ctr"/>
                      <a:r>
                        <a:rPr lang="en-US" sz="2000" dirty="0" smtClean="0">
                          <a:latin typeface="Arial Rounded MT Bold" pitchFamily="34" charset="0"/>
                        </a:rPr>
                        <a:t>II</a:t>
                      </a:r>
                      <a:endParaRPr lang="en-IN" sz="2000" dirty="0">
                        <a:latin typeface="Arial Rounded MT Bold" pitchFamily="34" charset="0"/>
                      </a:endParaRPr>
                    </a:p>
                  </a:txBody>
                  <a:tcPr/>
                </a:tc>
                <a:tc>
                  <a:txBody>
                    <a:bodyPr/>
                    <a:lstStyle/>
                    <a:p>
                      <a:pPr algn="l"/>
                      <a:r>
                        <a:rPr kumimoji="0" lang="en-IN" sz="2000" kern="1200" dirty="0" smtClean="0">
                          <a:solidFill>
                            <a:schemeClr val="dk1"/>
                          </a:solidFill>
                          <a:latin typeface="Arial Rounded MT Bold" pitchFamily="34" charset="0"/>
                          <a:ea typeface="+mn-ea"/>
                          <a:cs typeface="+mn-cs"/>
                        </a:rPr>
                        <a:t>40% after sanction of term loan by bank / Financial Institution with provision of VCA.</a:t>
                      </a:r>
                      <a:endParaRPr lang="en-IN" sz="2000" dirty="0">
                        <a:latin typeface="Arial Rounded MT Bold" pitchFamily="34" charset="0"/>
                      </a:endParaRPr>
                    </a:p>
                  </a:txBody>
                  <a:tcPr/>
                </a:tc>
              </a:tr>
              <a:tr h="1206759">
                <a:tc>
                  <a:txBody>
                    <a:bodyPr/>
                    <a:lstStyle/>
                    <a:p>
                      <a:pPr algn="ctr"/>
                      <a:r>
                        <a:rPr lang="en-US" sz="2000" dirty="0" smtClean="0">
                          <a:latin typeface="Arial Rounded MT Bold" pitchFamily="34" charset="0"/>
                        </a:rPr>
                        <a:t>III</a:t>
                      </a:r>
                      <a:endParaRPr lang="en-IN" sz="2000" dirty="0">
                        <a:latin typeface="Arial Rounded MT Bold"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dk1"/>
                          </a:solidFill>
                          <a:latin typeface="Arial Rounded MT Bold" pitchFamily="34" charset="0"/>
                          <a:ea typeface="+mn-ea"/>
                          <a:cs typeface="+mn-cs"/>
                        </a:rPr>
                        <a:t>40% after sanction and disbursement of VCA by SFAC.</a:t>
                      </a:r>
                    </a:p>
                  </a:txBody>
                  <a:tcPr/>
                </a:tc>
              </a:tr>
            </a:tbl>
          </a:graphicData>
        </a:graphic>
      </p:graphicFrame>
    </p:spTree>
    <p:extLst>
      <p:ext uri="{BB962C8B-B14F-4D97-AF65-F5344CB8AC3E}">
        <p14:creationId xmlns:p14="http://schemas.microsoft.com/office/powerpoint/2010/main" val="19325669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153" y="2264533"/>
            <a:ext cx="11990231" cy="1477328"/>
          </a:xfrm>
          <a:prstGeom prst="rect">
            <a:avLst/>
          </a:prstGeom>
          <a:noFill/>
          <a:ln w="9525">
            <a:noFill/>
            <a:miter lim="800000"/>
            <a:headEnd/>
            <a:tailEnd/>
          </a:ln>
        </p:spPr>
        <p:txBody>
          <a:bodyPr wrap="square">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50000"/>
              </a:lnSpc>
            </a:pPr>
            <a:r>
              <a:rPr lang="en-IN" sz="2000" dirty="0">
                <a:latin typeface="Arial" panose="020B0604020202020204" pitchFamily="34" charset="0"/>
                <a:cs typeface="Arial" panose="020B0604020202020204" pitchFamily="34" charset="0"/>
              </a:rPr>
              <a:t>However, in every case where an empanelled consultant takes up the work of preparing documentation under any scheme, prior approval of SFAC will have to be obtained in writing</a:t>
            </a:r>
            <a:r>
              <a:rPr lang="en-IN"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p>
            <a:pPr>
              <a:lnSpc>
                <a:spcPct val="150000"/>
              </a:lnSpc>
            </a:pPr>
            <a:r>
              <a:rPr lang="en-IN" sz="2000" dirty="0" smtClean="0">
                <a:latin typeface="Arial" panose="020B0604020202020204" pitchFamily="34" charset="0"/>
                <a:cs typeface="Arial" panose="020B0604020202020204" pitchFamily="34" charset="0"/>
              </a:rPr>
              <a:t>All </a:t>
            </a:r>
            <a:r>
              <a:rPr lang="en-IN" sz="2000" dirty="0">
                <a:latin typeface="Arial" panose="020B0604020202020204" pitchFamily="34" charset="0"/>
                <a:cs typeface="Arial" panose="020B0604020202020204" pitchFamily="34" charset="0"/>
              </a:rPr>
              <a:t>State SFACs and empanelled consultants are </a:t>
            </a:r>
            <a:r>
              <a:rPr lang="en-IN" sz="2000" dirty="0" smtClean="0">
                <a:latin typeface="Arial" panose="020B0604020202020204" pitchFamily="34" charset="0"/>
                <a:cs typeface="Arial" panose="020B0604020202020204" pitchFamily="34" charset="0"/>
              </a:rPr>
              <a:t>requested to </a:t>
            </a:r>
            <a:r>
              <a:rPr lang="en-IN" sz="2000" dirty="0">
                <a:latin typeface="Arial" panose="020B0604020202020204" pitchFamily="34" charset="0"/>
                <a:cs typeface="Arial" panose="020B0604020202020204" pitchFamily="34" charset="0"/>
              </a:rPr>
              <a:t>take note for compliance</a:t>
            </a:r>
            <a:r>
              <a:rPr lang="en-IN"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p:txBody>
      </p:sp>
      <p:sp>
        <p:nvSpPr>
          <p:cNvPr id="3" name="TextBox 3"/>
          <p:cNvSpPr txBox="1">
            <a:spLocks noChangeArrowheads="1"/>
          </p:cNvSpPr>
          <p:nvPr/>
        </p:nvSpPr>
        <p:spPr bwMode="auto">
          <a:xfrm>
            <a:off x="0" y="0"/>
            <a:ext cx="12192000" cy="1077218"/>
          </a:xfrm>
          <a:prstGeom prst="rect">
            <a:avLst/>
          </a:prstGeom>
          <a:solidFill>
            <a:schemeClr val="accent1">
              <a:lumMod val="60000"/>
              <a:lumOff val="40000"/>
            </a:schemeClr>
          </a:solidFill>
          <a:ln w="9525">
            <a:noFill/>
            <a:miter lim="800000"/>
            <a:headEnd/>
            <a:tailEnd/>
          </a:ln>
        </p:spPr>
        <p:txBody>
          <a:bodyPr wrap="square">
            <a:spAutoFit/>
          </a:bodyPr>
          <a:lstStyle/>
          <a:p>
            <a:pPr algn="ctr"/>
            <a:r>
              <a:rPr lang="en-IN" sz="3200" dirty="0">
                <a:latin typeface="Arial Rounded MT Bold" pitchFamily="34" charset="0"/>
              </a:rPr>
              <a:t>Equity Grant and Credit Guarantee Fund Scheme for </a:t>
            </a:r>
          </a:p>
          <a:p>
            <a:pPr algn="ctr"/>
            <a:r>
              <a:rPr lang="en-IN" sz="3200" dirty="0">
                <a:latin typeface="Arial Rounded MT Bold" pitchFamily="34" charset="0"/>
              </a:rPr>
              <a:t>Farmer Producer Companies</a:t>
            </a:r>
          </a:p>
        </p:txBody>
      </p:sp>
    </p:spTree>
    <p:extLst>
      <p:ext uri="{BB962C8B-B14F-4D97-AF65-F5344CB8AC3E}">
        <p14:creationId xmlns:p14="http://schemas.microsoft.com/office/powerpoint/2010/main" val="11140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5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54107"/>
          </a:xfrm>
          <a:prstGeom prst="rect">
            <a:avLst/>
          </a:prstGeom>
          <a:solidFill>
            <a:schemeClr val="accent1">
              <a:lumMod val="60000"/>
              <a:lumOff val="40000"/>
            </a:schemeClr>
          </a:solidFill>
        </p:spPr>
        <p:txBody>
          <a:bodyPr wrap="square" rtlCol="0">
            <a:spAutoFit/>
          </a:bodyPr>
          <a:lstStyle/>
          <a:p>
            <a:pPr algn="ctr"/>
            <a:r>
              <a:rPr lang="en-IN" sz="2800" b="1" dirty="0" smtClean="0">
                <a:latin typeface="Arial Rounded MT Bold" pitchFamily="34" charset="0"/>
              </a:rPr>
              <a:t>For preparing applications under Equity </a:t>
            </a:r>
          </a:p>
          <a:p>
            <a:pPr algn="ctr"/>
            <a:r>
              <a:rPr lang="en-IN" sz="2800" b="1" dirty="0" smtClean="0">
                <a:latin typeface="Arial Rounded MT Bold" pitchFamily="34" charset="0"/>
              </a:rPr>
              <a:t>   Grant Fund on behalf of FPC:</a:t>
            </a:r>
          </a:p>
        </p:txBody>
      </p:sp>
      <p:sp>
        <p:nvSpPr>
          <p:cNvPr id="3" name="TextBox 2"/>
          <p:cNvSpPr txBox="1">
            <a:spLocks noChangeArrowheads="1"/>
          </p:cNvSpPr>
          <p:nvPr/>
        </p:nvSpPr>
        <p:spPr bwMode="auto">
          <a:xfrm>
            <a:off x="193183" y="1371600"/>
            <a:ext cx="11887199" cy="4062651"/>
          </a:xfrm>
          <a:prstGeom prst="rect">
            <a:avLst/>
          </a:prstGeom>
          <a:noFill/>
          <a:ln w="9525">
            <a:noFill/>
            <a:miter lim="800000"/>
            <a:headEnd/>
            <a:tailEnd/>
          </a:ln>
        </p:spPr>
        <p:txBody>
          <a:bodyPr wrap="square">
            <a:spAutoFit/>
          </a:bodyPr>
          <a:lstStyle/>
          <a:p>
            <a:endParaRPr lang="en-IN" sz="2800" b="1" dirty="0">
              <a:latin typeface="Arial Rounded MT Bold" pitchFamily="34" charset="0"/>
            </a:endParaRPr>
          </a:p>
          <a:p>
            <a:endParaRPr lang="en-IN" sz="2000" b="1" dirty="0">
              <a:latin typeface="Arial Rounded MT Bold" pitchFamily="34" charset="0"/>
            </a:endParaRPr>
          </a:p>
          <a:p>
            <a:pPr>
              <a:lnSpc>
                <a:spcPct val="150000"/>
              </a:lnSpc>
            </a:pPr>
            <a:r>
              <a:rPr lang="en-IN" sz="2000" dirty="0" smtClean="0">
                <a:latin typeface="Arial Rounded MT Bold" pitchFamily="34" charset="0"/>
              </a:rPr>
              <a:t>The </a:t>
            </a:r>
            <a:r>
              <a:rPr lang="en-IN" sz="2000" dirty="0">
                <a:latin typeface="Arial Rounded MT Bold" pitchFamily="34" charset="0"/>
              </a:rPr>
              <a:t>total fee of Rs.15,000/- will be payable in two instalments</a:t>
            </a:r>
            <a:r>
              <a:rPr lang="en-IN" sz="2000" dirty="0" smtClean="0">
                <a:latin typeface="Arial Rounded MT Bold" pitchFamily="34" charset="0"/>
              </a:rPr>
              <a:t>; 50</a:t>
            </a:r>
            <a:r>
              <a:rPr lang="en-IN" sz="2000" dirty="0">
                <a:latin typeface="Arial Rounded MT Bold" pitchFamily="34" charset="0"/>
              </a:rPr>
              <a:t>%  after application has been submitted to SFAC and </a:t>
            </a:r>
            <a:r>
              <a:rPr lang="en-IN" sz="2000" dirty="0" smtClean="0">
                <a:latin typeface="Arial Rounded MT Bold" pitchFamily="34" charset="0"/>
              </a:rPr>
              <a:t>is accepted </a:t>
            </a:r>
            <a:r>
              <a:rPr lang="en-IN" sz="2000" dirty="0">
                <a:latin typeface="Arial Rounded MT Bold" pitchFamily="34" charset="0"/>
              </a:rPr>
              <a:t>for processing. </a:t>
            </a:r>
          </a:p>
          <a:p>
            <a:endParaRPr lang="en-IN" sz="2000" dirty="0">
              <a:latin typeface="Arial Rounded MT Bold" pitchFamily="34" charset="0"/>
            </a:endParaRPr>
          </a:p>
          <a:p>
            <a:pPr>
              <a:lnSpc>
                <a:spcPct val="150000"/>
              </a:lnSpc>
            </a:pPr>
            <a:r>
              <a:rPr lang="en-IN" sz="2000" dirty="0" smtClean="0">
                <a:latin typeface="Arial Rounded MT Bold" pitchFamily="34" charset="0"/>
              </a:rPr>
              <a:t>The </a:t>
            </a:r>
            <a:r>
              <a:rPr lang="en-IN" sz="2000" dirty="0">
                <a:latin typeface="Arial Rounded MT Bold" pitchFamily="34" charset="0"/>
              </a:rPr>
              <a:t>remaining 50% will be paid upon sanction of equity grant </a:t>
            </a:r>
            <a:r>
              <a:rPr lang="en-IN" sz="2000" dirty="0" smtClean="0">
                <a:latin typeface="Arial Rounded MT Bold" pitchFamily="34" charset="0"/>
              </a:rPr>
              <a:t>by SFAC.</a:t>
            </a:r>
          </a:p>
          <a:p>
            <a:pPr>
              <a:lnSpc>
                <a:spcPct val="150000"/>
              </a:lnSpc>
            </a:pPr>
            <a:r>
              <a:rPr lang="en-IN" sz="2000" dirty="0" smtClean="0">
                <a:latin typeface="Arial Rounded MT Bold" pitchFamily="34" charset="0"/>
              </a:rPr>
              <a:t>However</a:t>
            </a:r>
            <a:r>
              <a:rPr lang="en-IN" sz="2000" dirty="0">
                <a:latin typeface="Arial Rounded MT Bold" pitchFamily="34" charset="0"/>
              </a:rPr>
              <a:t>, if for technical reasons the Equity Grant is </a:t>
            </a:r>
            <a:r>
              <a:rPr lang="en-IN" sz="2000" dirty="0" smtClean="0">
                <a:latin typeface="Arial Rounded MT Bold" pitchFamily="34" charset="0"/>
              </a:rPr>
              <a:t>declined, the </a:t>
            </a:r>
            <a:r>
              <a:rPr lang="en-IN" sz="2000" dirty="0">
                <a:latin typeface="Arial Rounded MT Bold" pitchFamily="34" charset="0"/>
              </a:rPr>
              <a:t>consultant will be paid only 50% of the second instalment. </a:t>
            </a:r>
          </a:p>
          <a:p>
            <a:endParaRPr lang="en-IN" sz="2000" dirty="0">
              <a:latin typeface="Arial Rounded MT Bold" pitchFamily="34" charset="0"/>
            </a:endParaRPr>
          </a:p>
          <a:p>
            <a:endParaRPr lang="en-IN" sz="2000" dirty="0">
              <a:latin typeface="Arial Rounded MT Bold" pitchFamily="34" charset="0"/>
            </a:endParaRPr>
          </a:p>
        </p:txBody>
      </p:sp>
    </p:spTree>
    <p:extLst>
      <p:ext uri="{BB962C8B-B14F-4D97-AF65-F5344CB8AC3E}">
        <p14:creationId xmlns:p14="http://schemas.microsoft.com/office/powerpoint/2010/main" val="16076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25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25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 y="25758"/>
            <a:ext cx="12192000" cy="830997"/>
          </a:xfrm>
          <a:prstGeom prst="rect">
            <a:avLst/>
          </a:prstGeom>
          <a:solidFill>
            <a:schemeClr val="accent1">
              <a:lumMod val="40000"/>
              <a:lumOff val="60000"/>
            </a:schemeClr>
          </a:solidFill>
        </p:spPr>
        <p:txBody>
          <a:bodyPr wrap="square">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100000"/>
              </a:lnSpc>
              <a:defRPr/>
            </a:pPr>
            <a:r>
              <a:rPr lang="en-IN" sz="2400" b="1" dirty="0">
                <a:latin typeface="Arial Rounded MT Bold" pitchFamily="34" charset="0"/>
              </a:rPr>
              <a:t>For preparing </a:t>
            </a:r>
            <a:r>
              <a:rPr lang="en-IN" sz="2400" b="1" dirty="0" err="1">
                <a:latin typeface="Arial Rounded MT Bold" pitchFamily="34" charset="0"/>
              </a:rPr>
              <a:t>DPRs</a:t>
            </a:r>
            <a:r>
              <a:rPr lang="en-IN" sz="2400" b="1" dirty="0">
                <a:latin typeface="Arial Rounded MT Bold" pitchFamily="34" charset="0"/>
              </a:rPr>
              <a:t> under Credit Guarantee Fund </a:t>
            </a:r>
          </a:p>
          <a:p>
            <a:pPr algn="ctr">
              <a:lnSpc>
                <a:spcPct val="100000"/>
              </a:lnSpc>
              <a:defRPr/>
            </a:pPr>
            <a:r>
              <a:rPr lang="en-IN" sz="2400" b="1" dirty="0">
                <a:latin typeface="Arial Rounded MT Bold" pitchFamily="34" charset="0"/>
              </a:rPr>
              <a:t>     for submission to </a:t>
            </a:r>
            <a:r>
              <a:rPr lang="en-IN" sz="2400" b="1" dirty="0" smtClean="0">
                <a:latin typeface="Arial Rounded MT Bold" pitchFamily="34" charset="0"/>
              </a:rPr>
              <a:t>bank</a:t>
            </a:r>
            <a:endParaRPr lang="en-IN" sz="2400" b="1" dirty="0">
              <a:latin typeface="Arial Rounded MT Bold" pitchFamily="34" charset="0"/>
            </a:endParaRPr>
          </a:p>
        </p:txBody>
      </p:sp>
      <p:sp>
        <p:nvSpPr>
          <p:cNvPr id="3" name="TextBox 2"/>
          <p:cNvSpPr txBox="1">
            <a:spLocks noChangeArrowheads="1"/>
          </p:cNvSpPr>
          <p:nvPr/>
        </p:nvSpPr>
        <p:spPr bwMode="auto">
          <a:xfrm>
            <a:off x="332705" y="1035676"/>
            <a:ext cx="11526592" cy="4920450"/>
          </a:xfrm>
          <a:prstGeom prst="rect">
            <a:avLst/>
          </a:prstGeom>
          <a:noFill/>
          <a:ln w="9525">
            <a:noFill/>
            <a:miter lim="800000"/>
            <a:headEnd/>
            <a:tailEnd/>
          </a:ln>
        </p:spPr>
        <p:txBody>
          <a:bodyPr wrap="square">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50000"/>
              </a:lnSpc>
            </a:pPr>
            <a:endParaRPr lang="en-IN" b="1" dirty="0">
              <a:latin typeface="Arial Rounded MT Bold" pitchFamily="34" charset="0"/>
            </a:endParaRPr>
          </a:p>
          <a:p>
            <a:pPr>
              <a:lnSpc>
                <a:spcPct val="150000"/>
              </a:lnSpc>
            </a:pPr>
            <a:r>
              <a:rPr lang="en-IN" sz="2000" dirty="0" smtClean="0">
                <a:latin typeface="Arial Rounded MT Bold" pitchFamily="34" charset="0"/>
              </a:rPr>
              <a:t>The </a:t>
            </a:r>
            <a:r>
              <a:rPr lang="en-IN" sz="2000" dirty="0">
                <a:latin typeface="Arial Rounded MT Bold" pitchFamily="34" charset="0"/>
              </a:rPr>
              <a:t>total fee payable is Rs.25,000/-_ which includes all the </a:t>
            </a:r>
            <a:r>
              <a:rPr lang="en-IN" sz="2000" dirty="0" smtClean="0">
                <a:latin typeface="Arial Rounded MT Bold" pitchFamily="34" charset="0"/>
              </a:rPr>
              <a:t>assistance  </a:t>
            </a:r>
            <a:r>
              <a:rPr lang="en-IN" sz="2000" dirty="0">
                <a:latin typeface="Arial Rounded MT Bold" pitchFamily="34" charset="0"/>
              </a:rPr>
              <a:t>required by the FPC for preparation of Detailed </a:t>
            </a:r>
            <a:r>
              <a:rPr lang="en-IN" sz="2000" dirty="0" smtClean="0">
                <a:latin typeface="Arial Rounded MT Bold" pitchFamily="34" charset="0"/>
              </a:rPr>
              <a:t>Project </a:t>
            </a:r>
            <a:r>
              <a:rPr lang="en-IN" sz="2000" dirty="0">
                <a:latin typeface="Arial Rounded MT Bold" pitchFamily="34" charset="0"/>
              </a:rPr>
              <a:t>Report (DPR), submission of documentation to the </a:t>
            </a:r>
            <a:r>
              <a:rPr lang="en-IN" sz="2000" dirty="0" smtClean="0">
                <a:latin typeface="Arial Rounded MT Bold" pitchFamily="34" charset="0"/>
              </a:rPr>
              <a:t>bank </a:t>
            </a:r>
            <a:r>
              <a:rPr lang="en-IN" sz="2000" dirty="0">
                <a:latin typeface="Arial Rounded MT Bold" pitchFamily="34" charset="0"/>
              </a:rPr>
              <a:t>and execution of documents</a:t>
            </a:r>
            <a:r>
              <a:rPr lang="en-IN" sz="2000" dirty="0" smtClean="0">
                <a:latin typeface="Arial Rounded MT Bold" pitchFamily="34" charset="0"/>
              </a:rPr>
              <a:t>.</a:t>
            </a:r>
            <a:endParaRPr lang="en-IN" sz="2000" dirty="0">
              <a:latin typeface="Arial Rounded MT Bold" pitchFamily="34" charset="0"/>
            </a:endParaRPr>
          </a:p>
          <a:p>
            <a:pPr>
              <a:lnSpc>
                <a:spcPct val="150000"/>
              </a:lnSpc>
            </a:pPr>
            <a:endParaRPr lang="en-IN" sz="2000" dirty="0">
              <a:latin typeface="Arial Rounded MT Bold" pitchFamily="34" charset="0"/>
            </a:endParaRPr>
          </a:p>
          <a:p>
            <a:pPr marL="342900" indent="-342900">
              <a:lnSpc>
                <a:spcPct val="150000"/>
              </a:lnSpc>
              <a:buFont typeface="Wingdings" panose="05000000000000000000" pitchFamily="2" charset="2"/>
              <a:buChar char="v"/>
            </a:pPr>
            <a:r>
              <a:rPr lang="en-IN" sz="2000" dirty="0" smtClean="0">
                <a:latin typeface="Arial Rounded MT Bold" pitchFamily="34" charset="0"/>
              </a:rPr>
              <a:t>The </a:t>
            </a:r>
            <a:r>
              <a:rPr lang="en-IN" sz="2000" dirty="0">
                <a:latin typeface="Arial Rounded MT Bold" pitchFamily="34" charset="0"/>
              </a:rPr>
              <a:t>fee will be payable in the following manner: </a:t>
            </a:r>
          </a:p>
          <a:p>
            <a:pPr>
              <a:lnSpc>
                <a:spcPct val="100000"/>
              </a:lnSpc>
            </a:pPr>
            <a:endParaRPr lang="en-IN" sz="2000" dirty="0">
              <a:latin typeface="Arial Rounded MT Bold" pitchFamily="34" charset="0"/>
            </a:endParaRPr>
          </a:p>
          <a:p>
            <a:pPr>
              <a:lnSpc>
                <a:spcPct val="100000"/>
              </a:lnSpc>
            </a:pPr>
            <a:r>
              <a:rPr lang="en-IN" sz="2000" dirty="0" smtClean="0">
                <a:latin typeface="Arial Rounded MT Bold" pitchFamily="34" charset="0"/>
              </a:rPr>
              <a:t>     -</a:t>
            </a:r>
            <a:r>
              <a:rPr lang="en-IN" sz="2000" dirty="0">
                <a:latin typeface="Arial Rounded MT Bold" pitchFamily="34" charset="0"/>
              </a:rPr>
              <a:t>25% on submission of completed application to the bank. </a:t>
            </a:r>
          </a:p>
          <a:p>
            <a:pPr>
              <a:lnSpc>
                <a:spcPct val="100000"/>
              </a:lnSpc>
            </a:pPr>
            <a:endParaRPr lang="en-IN" sz="2000" dirty="0">
              <a:latin typeface="Arial Rounded MT Bold" pitchFamily="34" charset="0"/>
            </a:endParaRPr>
          </a:p>
          <a:p>
            <a:pPr>
              <a:lnSpc>
                <a:spcPct val="100000"/>
              </a:lnSpc>
            </a:pPr>
            <a:r>
              <a:rPr lang="en-IN" sz="2000" dirty="0" smtClean="0">
                <a:latin typeface="Arial Rounded MT Bold" pitchFamily="34" charset="0"/>
              </a:rPr>
              <a:t>     -</a:t>
            </a:r>
            <a:r>
              <a:rPr lang="en-IN" sz="2000" dirty="0">
                <a:latin typeface="Arial Rounded MT Bold" pitchFamily="34" charset="0"/>
              </a:rPr>
              <a:t>50% on issue of sanction letter by the bank &amp;</a:t>
            </a:r>
          </a:p>
          <a:p>
            <a:pPr>
              <a:lnSpc>
                <a:spcPct val="100000"/>
              </a:lnSpc>
            </a:pPr>
            <a:endParaRPr lang="en-IN" sz="2000" dirty="0">
              <a:latin typeface="Arial Rounded MT Bold" pitchFamily="34" charset="0"/>
            </a:endParaRPr>
          </a:p>
          <a:p>
            <a:pPr>
              <a:lnSpc>
                <a:spcPct val="100000"/>
              </a:lnSpc>
            </a:pPr>
            <a:r>
              <a:rPr lang="en-IN" sz="2000" dirty="0" smtClean="0">
                <a:latin typeface="Arial Rounded MT Bold" pitchFamily="34" charset="0"/>
              </a:rPr>
              <a:t>    - </a:t>
            </a:r>
            <a:r>
              <a:rPr lang="en-IN" sz="2000" dirty="0">
                <a:latin typeface="Arial Rounded MT Bold" pitchFamily="34" charset="0"/>
              </a:rPr>
              <a:t>25% on completion of documentation and disbursal by bank</a:t>
            </a:r>
            <a:r>
              <a:rPr lang="en-IN" sz="2000" dirty="0" smtClean="0">
                <a:latin typeface="Arial Rounded MT Bold" pitchFamily="34" charset="0"/>
              </a:rPr>
              <a:t>.</a:t>
            </a:r>
            <a:endParaRPr lang="en-IN" dirty="0">
              <a:latin typeface="Arial Rounded MT Bold" pitchFamily="34" charset="0"/>
            </a:endParaRPr>
          </a:p>
          <a:p>
            <a:endParaRPr lang="en-IN" dirty="0">
              <a:latin typeface="Arial Rounded MT Bold" pitchFamily="34" charset="0"/>
            </a:endParaRPr>
          </a:p>
        </p:txBody>
      </p:sp>
    </p:spTree>
    <p:extLst>
      <p:ext uri="{BB962C8B-B14F-4D97-AF65-F5344CB8AC3E}">
        <p14:creationId xmlns:p14="http://schemas.microsoft.com/office/powerpoint/2010/main" val="81131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25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25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25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25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95400" y="1844824"/>
            <a:ext cx="10328275" cy="1312863"/>
          </a:xfrm>
        </p:spPr>
        <p:txBody>
          <a:bodyPr>
            <a:noAutofit/>
          </a:bodyPr>
          <a:lstStyle/>
          <a:p>
            <a:pPr algn="ctr"/>
            <a:r>
              <a:rPr lang="en-US" sz="5000" b="1" dirty="0" smtClean="0">
                <a:solidFill>
                  <a:srgbClr val="002060"/>
                </a:solidFill>
                <a:latin typeface="Times New Roman" panose="02020603050405020304" pitchFamily="18" charset="0"/>
                <a:cs typeface="Times New Roman" panose="02020603050405020304" pitchFamily="18" charset="0"/>
              </a:rPr>
              <a:t>Cold </a:t>
            </a:r>
            <a:r>
              <a:rPr lang="en-US" sz="5000" b="1" dirty="0">
                <a:solidFill>
                  <a:srgbClr val="002060"/>
                </a:solidFill>
                <a:latin typeface="Times New Roman" panose="02020603050405020304" pitchFamily="18" charset="0"/>
                <a:cs typeface="Times New Roman" panose="02020603050405020304" pitchFamily="18" charset="0"/>
              </a:rPr>
              <a:t>Storage Subsidy From National Horticulture Board </a:t>
            </a:r>
          </a:p>
        </p:txBody>
      </p:sp>
      <p:sp>
        <p:nvSpPr>
          <p:cNvPr id="6" name="TextBox 5"/>
          <p:cNvSpPr txBox="1"/>
          <p:nvPr/>
        </p:nvSpPr>
        <p:spPr>
          <a:xfrm>
            <a:off x="6664995" y="5173727"/>
            <a:ext cx="5346701" cy="1569660"/>
          </a:xfrm>
          <a:prstGeom prst="rect">
            <a:avLst/>
          </a:prstGeom>
          <a:noFill/>
        </p:spPr>
        <p:txBody>
          <a:bodyPr wrap="square" rtlCol="0">
            <a:spAutoFit/>
          </a:bodyPr>
          <a:lstStyle/>
          <a:p>
            <a:r>
              <a:rPr lang="en-US" sz="2400" dirty="0" smtClean="0"/>
              <a:t>Presented By,</a:t>
            </a:r>
          </a:p>
          <a:p>
            <a:r>
              <a:rPr lang="en-US" sz="2400" dirty="0" smtClean="0"/>
              <a:t>CA. G.B.Modi, B.com, FCA (Dhule)</a:t>
            </a:r>
          </a:p>
          <a:p>
            <a:r>
              <a:rPr lang="en-US" sz="2400" dirty="0" smtClean="0"/>
              <a:t>Email:- gbmodi@hotmail.com </a:t>
            </a:r>
          </a:p>
          <a:p>
            <a:r>
              <a:rPr lang="en-US" sz="2400" dirty="0" smtClean="0"/>
              <a:t>Mob:- 09422285096</a:t>
            </a:r>
          </a:p>
        </p:txBody>
      </p:sp>
      <p:sp>
        <p:nvSpPr>
          <p:cNvPr id="7" name="Rectangle 6"/>
          <p:cNvSpPr/>
          <p:nvPr/>
        </p:nvSpPr>
        <p:spPr>
          <a:xfrm flipV="1">
            <a:off x="115909" y="5092950"/>
            <a:ext cx="1200311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54423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74" y="4429207"/>
            <a:ext cx="9234152" cy="2400657"/>
          </a:xfrm>
          <a:prstGeom prst="rect">
            <a:avLst/>
          </a:prstGeom>
          <a:noFill/>
        </p:spPr>
        <p:txBody>
          <a:bodyPr wrap="square" rtlCol="0">
            <a:spAutoFit/>
          </a:bodyPr>
          <a:lstStyle/>
          <a:p>
            <a:pPr algn="ctr"/>
            <a:r>
              <a:rPr lang="en-US" sz="3000" b="1" dirty="0">
                <a:solidFill>
                  <a:srgbClr val="FF0000"/>
                </a:solidFill>
                <a:latin typeface="Garamond" panose="02020404030301010803" pitchFamily="18" charset="0"/>
              </a:rPr>
              <a:t>CAPITAL INVESTMENT SUBSIDY SCHEME FOR CONSTRUCTION /EXPANSION/MODERNIZATION OF COLD STORAGES/STORAGES HORTICULTURE PRODUCE </a:t>
            </a:r>
            <a:endParaRPr lang="en-IN" sz="3000" b="1" dirty="0">
              <a:solidFill>
                <a:srgbClr val="FF0000"/>
              </a:solidFill>
              <a:latin typeface="Garamond" panose="02020404030301010803" pitchFamily="18" charset="0"/>
            </a:endParaRPr>
          </a:p>
        </p:txBody>
      </p:sp>
      <p:pic>
        <p:nvPicPr>
          <p:cNvPr id="6" name="Picture 2" descr="Cold-Stor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56" y="51516"/>
            <a:ext cx="10789920" cy="424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9587132" y="6459977"/>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281427712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BPO\Desktop\G SIR G\PPT\PSI 2013 Anu\punjab-deputy-chief-minister-sukhbir-singh-badal-357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C:\Users\KBPO\Desktop\G SIR G\PPT\PSI 2013 An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953">
            <a:off x="7224713" y="654050"/>
            <a:ext cx="3541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45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68" y="154546"/>
            <a:ext cx="11716870" cy="1224087"/>
          </a:xfrm>
        </p:spPr>
        <p:txBody>
          <a:bodyPr>
            <a:noAutofit/>
          </a:bodyPr>
          <a:lstStyle/>
          <a:p>
            <a:pPr marL="0" indent="0" algn="just">
              <a:buNone/>
            </a:pPr>
            <a:r>
              <a:rPr lang="en-US" sz="2800" b="1" dirty="0">
                <a:latin typeface="Garamond" panose="02020404030301010803" pitchFamily="18" charset="0"/>
              </a:rPr>
              <a:t>Making Application for a Letter of Intent under the scheme“ Capital Investment Subsidy Scheme for Construction / Expansion / Modernization  of Cold  Storages / Storages"</a:t>
            </a:r>
          </a:p>
        </p:txBody>
      </p:sp>
      <p:pic>
        <p:nvPicPr>
          <p:cNvPr id="4" name="Picture 3" descr="compan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17" y="1364565"/>
            <a:ext cx="12056011" cy="520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52074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1multi-commodity-cold-stor-250x25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2698" y="84408"/>
            <a:ext cx="9580099" cy="417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64118" y="4494429"/>
            <a:ext cx="11716870" cy="1878235"/>
          </a:xfrm>
        </p:spPr>
        <p:txBody>
          <a:bodyPr>
            <a:noAutofit/>
          </a:bodyPr>
          <a:lstStyle/>
          <a:p>
            <a:pPr algn="ct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COMPONENTS</a:t>
            </a:r>
          </a:p>
          <a:p>
            <a:pPr algn="ct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Credit </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linked projects relating to cold storages including  controlled atmosphere (CA) and modified atmosphere (MA) stores, pre-cooling units, other storages for onion, etc., their modernization are eligible for assistance under this component.</a:t>
            </a:r>
          </a:p>
        </p:txBody>
      </p:sp>
      <p:sp>
        <p:nvSpPr>
          <p:cNvPr id="6" name="TextBox 3"/>
          <p:cNvSpPr txBox="1">
            <a:spLocks noChangeArrowheads="1"/>
          </p:cNvSpPr>
          <p:nvPr/>
        </p:nvSpPr>
        <p:spPr bwMode="auto">
          <a:xfrm>
            <a:off x="9601200" y="648791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308244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1344" y="4869160"/>
            <a:ext cx="118906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600" dirty="0" smtClean="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PATTERN </a:t>
            </a:r>
            <a:r>
              <a:rPr lang="en-US" sz="3600" dirty="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OR </a:t>
            </a:r>
            <a:r>
              <a:rPr lang="en-US" sz="3600" dirty="0" smtClean="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ASSISTANCE</a:t>
            </a:r>
          </a:p>
          <a:p>
            <a:pPr algn="just"/>
            <a:r>
              <a:rPr lang="en-US" sz="2800" dirty="0" smtClean="0">
                <a:latin typeface="Times New Roman" panose="02020603050405020304" pitchFamily="18" charset="0"/>
                <a:ea typeface="Arial Unicode MS" panose="020B0604020202020204" pitchFamily="34" charset="-128"/>
                <a:cs typeface="Times New Roman" panose="02020603050405020304" pitchFamily="18" charset="0"/>
              </a:rPr>
              <a:t>The </a:t>
            </a:r>
            <a:r>
              <a:rPr lang="en-US" sz="2800" dirty="0">
                <a:latin typeface="Times New Roman" panose="02020603050405020304" pitchFamily="18" charset="0"/>
                <a:ea typeface="Arial Unicode MS" panose="020B0604020202020204" pitchFamily="34" charset="-128"/>
                <a:cs typeface="Times New Roman" panose="02020603050405020304" pitchFamily="18" charset="0"/>
              </a:rPr>
              <a:t>assistance will be as credit linked back-ended subsidy @35% of the capital cost of project in general areas and 50% in case of Hilly &amp;  scheduled areas for a maximum storage capacity of 10000 MT per project.</a:t>
            </a:r>
            <a:endParaRPr lang="en-IN" sz="2800"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 name="TextBox 3"/>
          <p:cNvSpPr txBox="1">
            <a:spLocks noChangeArrowheads="1"/>
          </p:cNvSpPr>
          <p:nvPr/>
        </p:nvSpPr>
        <p:spPr bwMode="auto">
          <a:xfrm>
            <a:off x="9336360" y="6493973"/>
            <a:ext cx="276186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 y="0"/>
            <a:ext cx="12192000" cy="4941168"/>
          </a:xfrm>
          <a:prstGeom prst="rect">
            <a:avLst/>
          </a:prstGeom>
        </p:spPr>
      </p:pic>
    </p:spTree>
    <p:extLst>
      <p:ext uri="{BB962C8B-B14F-4D97-AF65-F5344CB8AC3E}">
        <p14:creationId xmlns:p14="http://schemas.microsoft.com/office/powerpoint/2010/main" val="425401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7852" y="325807"/>
            <a:ext cx="1198567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GENERAL CONDITIONS FOR COLD STORAGE </a:t>
            </a:r>
            <a:r>
              <a:rPr lang="en-US" sz="2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PROJECTS</a:t>
            </a:r>
            <a:endParaRPr 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US" sz="2400" dirty="0">
                <a:latin typeface="Garamond" panose="02020404030301010803" pitchFamily="18" charset="0"/>
                <a:ea typeface="Arial Unicode MS" panose="020B0604020202020204" pitchFamily="34" charset="-128"/>
                <a:cs typeface="Arial Unicode MS" panose="020B0604020202020204" pitchFamily="34" charset="-128"/>
              </a:rPr>
              <a:t>                                                                                                                             </a:t>
            </a:r>
            <a:r>
              <a:rPr lang="en-US" sz="2400" b="1" dirty="0">
                <a:solidFill>
                  <a:srgbClr val="C00000"/>
                </a:solidFill>
                <a:latin typeface="Garamond" panose="02020404030301010803" pitchFamily="18" charset="0"/>
                <a:ea typeface="Arial Unicode MS" panose="020B0604020202020204" pitchFamily="34" charset="-128"/>
                <a:cs typeface="Arial Unicode MS" panose="020B0604020202020204" pitchFamily="34" charset="-128"/>
              </a:rPr>
              <a:t>   </a:t>
            </a:r>
          </a:p>
          <a:p>
            <a:pPr algn="just"/>
            <a:r>
              <a:rPr lang="en-US" sz="3200" b="1" dirty="0">
                <a:latin typeface="Garamond" panose="02020404030301010803" pitchFamily="18" charset="0"/>
                <a:ea typeface="Arial Unicode MS" panose="020B0604020202020204" pitchFamily="34" charset="-128"/>
                <a:cs typeface="Arial Unicode MS" panose="020B0604020202020204" pitchFamily="34" charset="-128"/>
              </a:rPr>
              <a:t>Multi-chamber cold storage with mezzanine floors of RCC</a:t>
            </a:r>
            <a:r>
              <a:rPr lang="en-US" sz="2400" b="1" dirty="0">
                <a:latin typeface="Garamond" panose="02020404030301010803" pitchFamily="18" charset="0"/>
                <a:ea typeface="Arial Unicode MS" panose="020B0604020202020204" pitchFamily="34" charset="-128"/>
                <a:cs typeface="Arial Unicode MS" panose="020B0604020202020204" pitchFamily="34" charset="-128"/>
              </a:rPr>
              <a:t> </a:t>
            </a:r>
          </a:p>
          <a:p>
            <a:pPr algn="just"/>
            <a:endParaRPr lang="en-US" sz="2400" dirty="0">
              <a:solidFill>
                <a:srgbClr val="3366FF"/>
              </a:solidFill>
              <a:latin typeface="Garamond" panose="02020404030301010803" pitchFamily="18" charset="0"/>
              <a:ea typeface="Arial Unicode MS" panose="020B0604020202020204" pitchFamily="34" charset="-128"/>
              <a:cs typeface="Arial Unicode MS" panose="020B0604020202020204" pitchFamily="34" charset="-128"/>
            </a:endParaRPr>
          </a:p>
          <a:p>
            <a:r>
              <a:rPr lang="en-US" sz="2400" dirty="0">
                <a:solidFill>
                  <a:srgbClr val="3366FF"/>
                </a:solidFill>
                <a:latin typeface="Garamond" panose="02020404030301010803" pitchFamily="18" charset="0"/>
                <a:ea typeface="Arial Unicode MS" panose="020B0604020202020204" pitchFamily="34" charset="-128"/>
                <a:cs typeface="Arial Unicode MS" panose="020B0604020202020204" pitchFamily="34" charset="-128"/>
              </a:rPr>
              <a:t>                                                    </a:t>
            </a:r>
            <a:r>
              <a:rPr lang="en-US" sz="2400" dirty="0" smtClean="0">
                <a:solidFill>
                  <a:srgbClr val="3366FF"/>
                </a:solidFill>
                <a:latin typeface="Garamond" panose="02020404030301010803" pitchFamily="18" charset="0"/>
                <a:ea typeface="Arial Unicode MS" panose="020B0604020202020204" pitchFamily="34" charset="-128"/>
                <a:cs typeface="Arial Unicode MS" panose="020B0604020202020204" pitchFamily="34" charset="-128"/>
              </a:rPr>
              <a:t>			 </a:t>
            </a:r>
            <a:r>
              <a:rPr lang="en-US" sz="2400" b="1"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AND OR</a:t>
            </a:r>
            <a:endParaRPr lang="en-US" sz="2400" dirty="0">
              <a:solidFill>
                <a:srgbClr val="C00000"/>
              </a:solidFill>
              <a:latin typeface="Garamond" panose="02020404030301010803" pitchFamily="18" charset="0"/>
              <a:ea typeface="Arial Unicode MS" panose="020B0604020202020204" pitchFamily="34" charset="-128"/>
              <a:cs typeface="Arial Unicode MS" panose="020B0604020202020204" pitchFamily="34" charset="-128"/>
            </a:endParaRPr>
          </a:p>
          <a:p>
            <a:pPr algn="just"/>
            <a:r>
              <a:rPr lang="en-US" sz="2800" dirty="0">
                <a:latin typeface="Garamond" panose="02020404030301010803" pitchFamily="18" charset="0"/>
                <a:ea typeface="Arial Unicode MS" panose="020B0604020202020204" pitchFamily="34" charset="-128"/>
                <a:cs typeface="Arial Unicode MS" panose="020B0604020202020204" pitchFamily="34" charset="-128"/>
              </a:rPr>
              <a:t>wooden structure for products not requiring pre-cooling,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temperature range </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0 degree Celsius plus  to 16 degree Celsius or above  with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fin-coil </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cooling system, with control system for humidity (RH 80% to 95% in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general </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and 65%-70% for onion &amp; garlic or appropriate level for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seed storage </a:t>
            </a:r>
            <a:r>
              <a:rPr lang="en-US" sz="2800" dirty="0" err="1">
                <a:latin typeface="Garamond" panose="02020404030301010803" pitchFamily="18" charset="0"/>
                <a:ea typeface="Arial Unicode MS" panose="020B0604020202020204" pitchFamily="34" charset="-128"/>
                <a:cs typeface="Arial Unicode MS" panose="020B0604020202020204" pitchFamily="34" charset="-128"/>
              </a:rPr>
              <a:t>etc</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 and appropriate handling of stored commodity with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safety system </a:t>
            </a:r>
            <a:r>
              <a:rPr lang="en-US" sz="2800" dirty="0">
                <a:latin typeface="Garamond" panose="02020404030301010803" pitchFamily="18" charset="0"/>
                <a:ea typeface="Arial Unicode MS" panose="020B0604020202020204" pitchFamily="34" charset="-128"/>
                <a:cs typeface="Arial Unicode MS" panose="020B0604020202020204" pitchFamily="34" charset="-128"/>
              </a:rPr>
              <a:t>against accidents of fire, leakage of refrigerant etc</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a:t>
            </a:r>
          </a:p>
          <a:p>
            <a:pPr algn="just"/>
            <a:endParaRPr lang="en-US" sz="2800" dirty="0">
              <a:latin typeface="Garamond" panose="02020404030301010803" pitchFamily="18" charset="0"/>
              <a:ea typeface="Arial Unicode MS" panose="020B0604020202020204" pitchFamily="34" charset="-128"/>
              <a:cs typeface="Arial Unicode MS" panose="020B0604020202020204" pitchFamily="34" charset="-128"/>
            </a:endParaRPr>
          </a:p>
          <a:p>
            <a:pPr algn="just"/>
            <a:r>
              <a:rPr lang="en-US" sz="2800" dirty="0">
                <a:latin typeface="Garamond" panose="02020404030301010803" pitchFamily="18" charset="0"/>
                <a:ea typeface="Arial Unicode MS" panose="020B0604020202020204" pitchFamily="34" charset="-128"/>
                <a:cs typeface="Arial Unicode MS" panose="020B0604020202020204" pitchFamily="34" charset="-128"/>
              </a:rPr>
              <a:t>Minimum of two chambers, standard insulation material, with civil structure, insulations and cooling system as per prescribed </a:t>
            </a:r>
            <a:r>
              <a:rPr lang="en-US" sz="2800" dirty="0" smtClean="0">
                <a:latin typeface="Garamond" panose="02020404030301010803" pitchFamily="18" charset="0"/>
                <a:ea typeface="Arial Unicode MS" panose="020B0604020202020204" pitchFamily="34" charset="-128"/>
                <a:cs typeface="Arial Unicode MS" panose="020B0604020202020204" pitchFamily="34" charset="-128"/>
              </a:rPr>
              <a:t>standards-</a:t>
            </a:r>
            <a:endParaRPr lang="en-US" sz="2800" dirty="0">
              <a:latin typeface="Garamond" panose="02020404030301010803" pitchFamily="18" charset="0"/>
              <a:ea typeface="Arial Unicode MS" panose="020B0604020202020204" pitchFamily="34" charset="-128"/>
              <a:cs typeface="Arial Unicode MS" panose="020B0604020202020204" pitchFamily="34" charset="-128"/>
            </a:endParaRPr>
          </a:p>
        </p:txBody>
      </p:sp>
      <p:sp>
        <p:nvSpPr>
          <p:cNvPr id="5" name="TextBox 2"/>
          <p:cNvSpPr txBox="1">
            <a:spLocks noChangeArrowheads="1"/>
          </p:cNvSpPr>
          <p:nvPr/>
        </p:nvSpPr>
        <p:spPr bwMode="auto">
          <a:xfrm>
            <a:off x="9558998" y="6459980"/>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85465291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6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266" y="56268"/>
            <a:ext cx="10424160" cy="440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463039" y="4583095"/>
            <a:ext cx="929874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dirty="0" smtClean="0">
                <a:solidFill>
                  <a:srgbClr val="002060"/>
                </a:solidFill>
                <a:latin typeface="Garamond" panose="02020404030301010803" pitchFamily="18" charset="0"/>
              </a:rPr>
              <a:t>CAPITAL </a:t>
            </a:r>
            <a:r>
              <a:rPr lang="en-US" sz="2800" dirty="0">
                <a:solidFill>
                  <a:srgbClr val="002060"/>
                </a:solidFill>
                <a:latin typeface="Garamond" panose="02020404030301010803" pitchFamily="18" charset="0"/>
              </a:rPr>
              <a:t>COST PER TON:-</a:t>
            </a:r>
          </a:p>
          <a:p>
            <a:pPr algn="ctr"/>
            <a:r>
              <a:rPr lang="en-US" sz="2800" dirty="0" smtClean="0">
                <a:latin typeface="Garamond" panose="02020404030301010803" pitchFamily="18" charset="0"/>
              </a:rPr>
              <a:t>@</a:t>
            </a:r>
            <a:r>
              <a:rPr lang="en-US" sz="2800" dirty="0">
                <a:latin typeface="Garamond" panose="02020404030301010803" pitchFamily="18" charset="0"/>
              </a:rPr>
              <a:t>Rs 8,000 per MT </a:t>
            </a:r>
          </a:p>
          <a:p>
            <a:pPr algn="ctr"/>
            <a:r>
              <a:rPr lang="en-US" sz="2800" dirty="0" smtClean="0">
                <a:latin typeface="Garamond" panose="02020404030301010803" pitchFamily="18" charset="0"/>
              </a:rPr>
              <a:t>FOR </a:t>
            </a:r>
            <a:r>
              <a:rPr lang="en-US" sz="2800" dirty="0">
                <a:latin typeface="Garamond" panose="02020404030301010803" pitchFamily="18" charset="0"/>
              </a:rPr>
              <a:t>5000 MT  @Rs 8,000 per MT =4 CRORE</a:t>
            </a:r>
          </a:p>
          <a:p>
            <a:pPr algn="ctr"/>
            <a:r>
              <a:rPr lang="en-US" sz="2800" dirty="0" smtClean="0">
                <a:latin typeface="Garamond" panose="02020404030301010803" pitchFamily="18" charset="0"/>
              </a:rPr>
              <a:t>SUBSIDY@35</a:t>
            </a:r>
            <a:r>
              <a:rPr lang="en-US" sz="2800" dirty="0">
                <a:latin typeface="Garamond" panose="02020404030301010803" pitchFamily="18" charset="0"/>
              </a:rPr>
              <a:t>% ON 4 CRORE =1.4 CRORE</a:t>
            </a:r>
          </a:p>
          <a:p>
            <a:pPr algn="ctr"/>
            <a:r>
              <a:rPr lang="en-US" sz="2800" dirty="0" smtClean="0">
                <a:latin typeface="Garamond" panose="02020404030301010803" pitchFamily="18" charset="0"/>
              </a:rPr>
              <a:t>SUBSIDY@50</a:t>
            </a:r>
            <a:r>
              <a:rPr lang="en-US" sz="2800" dirty="0">
                <a:latin typeface="Garamond" panose="02020404030301010803" pitchFamily="18" charset="0"/>
              </a:rPr>
              <a:t>% ON 4 CRORE =2.00CRORE</a:t>
            </a:r>
            <a:endParaRPr lang="en-IN" sz="2800" dirty="0">
              <a:latin typeface="Garamond" panose="02020404030301010803" pitchFamily="18" charset="0"/>
            </a:endParaRPr>
          </a:p>
        </p:txBody>
      </p:sp>
      <p:sp>
        <p:nvSpPr>
          <p:cNvPr id="8"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66259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801860" y="1899139"/>
            <a:ext cx="10832122" cy="3221501"/>
          </a:xfrm>
        </p:spPr>
        <p:txBody>
          <a:bodyPr>
            <a:normAutofit/>
          </a:bodyPr>
          <a:lstStyle/>
          <a:p>
            <a:pPr algn="ctr" eaLnBrk="1" fontAlgn="auto" hangingPunct="1">
              <a:spcAft>
                <a:spcPts val="0"/>
              </a:spcAft>
              <a:defRPr/>
            </a:pPr>
            <a:r>
              <a:rPr lang="en-US" sz="6600" dirty="0" smtClean="0">
                <a:solidFill>
                  <a:schemeClr val="tx1"/>
                </a:solidFill>
              </a:rPr>
              <a:t>Cold Storage Units Type1</a:t>
            </a:r>
            <a:br>
              <a:rPr lang="en-US" sz="6600" dirty="0" smtClean="0">
                <a:solidFill>
                  <a:schemeClr val="tx1"/>
                </a:solidFill>
              </a:rPr>
            </a:br>
            <a:r>
              <a:rPr lang="en-US" sz="6600" dirty="0" smtClean="0">
                <a:solidFill>
                  <a:schemeClr val="tx1"/>
                </a:solidFill>
              </a:rPr>
              <a:t>Basic Type With Single Temperature Zone</a:t>
            </a:r>
          </a:p>
        </p:txBody>
      </p:sp>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76729196"/>
      </p:ext>
    </p:extLst>
  </p:cSld>
  <p:clrMapOvr>
    <a:masterClrMapping/>
  </p:clrMapOvr>
  <p:transition spd="slow">
    <p:comb/>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6"/>
          <p:cNvGraphicFramePr>
            <a:graphicFrameLocks noGrp="1"/>
          </p:cNvGraphicFramePr>
          <p:nvPr>
            <p:ph/>
            <p:extLst/>
          </p:nvPr>
        </p:nvGraphicFramePr>
        <p:xfrm>
          <a:off x="191344" y="188640"/>
          <a:ext cx="11865609" cy="6183248"/>
        </p:xfrm>
        <a:graphic>
          <a:graphicData uri="http://schemas.openxmlformats.org/drawingml/2006/table">
            <a:tbl>
              <a:tblPr/>
              <a:tblGrid>
                <a:gridCol w="1234434"/>
                <a:gridCol w="2485482"/>
                <a:gridCol w="2295019"/>
                <a:gridCol w="2326542"/>
                <a:gridCol w="1957851"/>
                <a:gridCol w="1566281"/>
              </a:tblGrid>
              <a:tr h="10967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Sr.no.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Rate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Per MT In 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Project 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Subsidy In RS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49310">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US"/>
                    </a:p>
                  </a:txBody>
                  <a:tcPr/>
                </a:tc>
                <a:tc hMerge="1">
                  <a:txBody>
                    <a:bodyPr/>
                    <a:lstStyle/>
                    <a:p>
                      <a:endParaRPr lang="en-IN"/>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61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Up to 5000 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2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5001 MT  to 6500 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7600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6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6501 MT To 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7200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99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8001 To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6363795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121920" y="2335237"/>
            <a:ext cx="11901267" cy="1533379"/>
          </a:xfrm>
        </p:spPr>
        <p:txBody>
          <a:bodyPr>
            <a:noAutofit/>
          </a:bodyPr>
          <a:lstStyle/>
          <a:p>
            <a:pPr algn="ctr" eaLnBrk="1" hangingPunct="1"/>
            <a:r>
              <a:rPr lang="en-US" sz="4400" dirty="0" smtClean="0"/>
              <a:t>Cold Storage Unit Type 2 with Multiple    </a:t>
            </a:r>
          </a:p>
          <a:p>
            <a:pPr algn="ctr" eaLnBrk="1" hangingPunct="1">
              <a:buFont typeface="Wingdings 3" panose="05040102010807070707" pitchFamily="18" charset="2"/>
              <a:buNone/>
            </a:pPr>
            <a:r>
              <a:rPr lang="en-US" sz="4400" dirty="0" smtClean="0"/>
              <a:t>Temperature Zones And Basic Material Handling</a:t>
            </a:r>
          </a:p>
        </p:txBody>
      </p:sp>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4541218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1"/>
          <p:cNvGraphicFramePr>
            <a:graphicFrameLocks noGrp="1"/>
          </p:cNvGraphicFramePr>
          <p:nvPr>
            <p:ph/>
            <p:extLst/>
          </p:nvPr>
        </p:nvGraphicFramePr>
        <p:xfrm>
          <a:off x="56266" y="70338"/>
          <a:ext cx="12079462" cy="6371937"/>
        </p:xfrm>
        <a:graphic>
          <a:graphicData uri="http://schemas.openxmlformats.org/drawingml/2006/table">
            <a:tbl>
              <a:tblPr/>
              <a:tblGrid>
                <a:gridCol w="1037819"/>
                <a:gridCol w="2755730"/>
                <a:gridCol w="1857261"/>
                <a:gridCol w="2834764"/>
                <a:gridCol w="1796944"/>
                <a:gridCol w="1796944"/>
              </a:tblGrid>
              <a:tr h="1805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Arial" charset="0"/>
                          <a:cs typeface="Arial" charset="0"/>
                        </a:rPr>
                        <a:t>Sr.no</a:t>
                      </a:r>
                      <a:r>
                        <a:rPr kumimoji="0" lang="en-US" sz="2800" b="1" i="0" u="none" strike="noStrike" cap="none" normalizeH="0" baseline="0" dirty="0" smtClean="0">
                          <a:ln>
                            <a:noFill/>
                          </a:ln>
                          <a:solidFill>
                            <a:srgbClr val="002060"/>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Rate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Per MT In 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Project 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Subsidy In RS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50634">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6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Up to 5000 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4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5001MT  to 6500MT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216.12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308.75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1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6501 MT To 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0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8001 To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425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64085098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21920" y="2335237"/>
            <a:ext cx="11901267" cy="1069145"/>
          </a:xfrm>
        </p:spPr>
        <p:txBody>
          <a:bodyPr>
            <a:noAutofit/>
          </a:bodyPr>
          <a:lstStyle/>
          <a:p>
            <a:pPr algn="ctr"/>
            <a:r>
              <a:rPr lang="en-US" sz="4000" dirty="0"/>
              <a:t>Cold Storage Units Type 2 With Add On Technology For Controlled Atmosphere</a:t>
            </a:r>
          </a:p>
        </p:txBody>
      </p:sp>
      <p:sp>
        <p:nvSpPr>
          <p:cNvPr id="5"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86108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3070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2" y="4797152"/>
            <a:ext cx="11083636" cy="1865662"/>
          </a:xfrm>
          <a:prstGeom prst="rect">
            <a:avLst/>
          </a:prstGeom>
        </p:spPr>
      </p:pic>
    </p:spTree>
    <p:extLst>
      <p:ext uri="{BB962C8B-B14F-4D97-AF65-F5344CB8AC3E}">
        <p14:creationId xmlns:p14="http://schemas.microsoft.com/office/powerpoint/2010/main" val="42821643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0"/>
          <p:cNvGraphicFramePr>
            <a:graphicFrameLocks noGrp="1"/>
          </p:cNvGraphicFramePr>
          <p:nvPr>
            <p:ph/>
            <p:extLst/>
          </p:nvPr>
        </p:nvGraphicFramePr>
        <p:xfrm>
          <a:off x="1280159" y="942536"/>
          <a:ext cx="10146336" cy="4487594"/>
        </p:xfrm>
        <a:graphic>
          <a:graphicData uri="http://schemas.openxmlformats.org/drawingml/2006/table">
            <a:tbl>
              <a:tblPr/>
              <a:tblGrid>
                <a:gridCol w="1223890"/>
                <a:gridCol w="1550977"/>
                <a:gridCol w="165282"/>
                <a:gridCol w="2521647"/>
                <a:gridCol w="1983544"/>
                <a:gridCol w="1192149"/>
                <a:gridCol w="1508847"/>
              </a:tblGrid>
              <a:tr h="157814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Arial" charset="0"/>
                          <a:cs typeface="Arial" charset="0"/>
                        </a:rPr>
                        <a:t>Sr.no</a:t>
                      </a:r>
                      <a:r>
                        <a:rPr kumimoji="0" lang="en-US" sz="2800" b="1" i="0" u="none" strike="noStrike" cap="none" normalizeH="0" baseline="0" dirty="0" smtClean="0">
                          <a:ln>
                            <a:noFill/>
                          </a:ln>
                          <a:solidFill>
                            <a:srgbClr val="002060"/>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206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Rate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Per MT In 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Project 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charset="0"/>
                          <a:cs typeface="Arial" charset="0"/>
                        </a:rPr>
                        <a:t>Subsidy In 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547768">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16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5000 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500 Lac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175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6422170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150056" y="2560321"/>
            <a:ext cx="11901267" cy="745588"/>
          </a:xfrm>
        </p:spPr>
        <p:txBody>
          <a:bodyPr>
            <a:noAutofit/>
          </a:bodyPr>
          <a:lstStyle/>
          <a:p>
            <a:pPr algn="ctr"/>
            <a:r>
              <a:rPr lang="en-US" sz="4000" dirty="0"/>
              <a:t>Technology Induction And Modernization Of Cold Chain</a:t>
            </a:r>
          </a:p>
        </p:txBody>
      </p:sp>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841517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ph/>
            <p:extLst/>
          </p:nvPr>
        </p:nvGraphicFramePr>
        <p:xfrm>
          <a:off x="1308300" y="759657"/>
          <a:ext cx="9537894" cy="5496705"/>
        </p:xfrm>
        <a:graphic>
          <a:graphicData uri="http://schemas.openxmlformats.org/drawingml/2006/table">
            <a:tbl>
              <a:tblPr/>
              <a:tblGrid>
                <a:gridCol w="1276610"/>
                <a:gridCol w="1718761"/>
                <a:gridCol w="1900185"/>
                <a:gridCol w="1804618"/>
                <a:gridCol w="1418860"/>
                <a:gridCol w="1418860"/>
              </a:tblGrid>
              <a:tr h="16881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charset="0"/>
                          <a:cs typeface="Arial" charset="0"/>
                        </a:rPr>
                        <a:t>Sr.no</a:t>
                      </a:r>
                      <a:r>
                        <a:rPr kumimoji="0" lang="en-US" sz="2800" b="1"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Rate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Per MT In 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Project 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Subsidy In 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56768">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US"/>
                    </a:p>
                  </a:txBody>
                  <a:tcPr/>
                </a:tc>
                <a:tc hMerge="1">
                  <a:txBody>
                    <a:bodyPr/>
                    <a:lstStyle/>
                    <a:p>
                      <a:endParaRPr lang="en-IN"/>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18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5000 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 Lac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8.75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12.5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3"/>
          <p:cNvSpPr txBox="1">
            <a:spLocks noChangeArrowheads="1"/>
          </p:cNvSpPr>
          <p:nvPr/>
        </p:nvSpPr>
        <p:spPr bwMode="auto">
          <a:xfrm>
            <a:off x="9507420" y="649397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3366FF"/>
                </a:solidFill>
                <a:latin typeface="Garamond" panose="02020404030301010803" pitchFamily="18" charset="0"/>
              </a:rPr>
              <a:t>www.industrialsubsidy.com</a:t>
            </a:r>
            <a:endParaRPr lang="en-IN"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33450946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1424" y="2132856"/>
            <a:ext cx="10081120" cy="2923877"/>
          </a:xfrm>
          <a:prstGeom prst="rect">
            <a:avLst/>
          </a:prstGeom>
          <a:noFill/>
          <a:ln>
            <a:solidFill>
              <a:srgbClr val="FF0000"/>
            </a:solidFill>
          </a:ln>
          <a:effectLst>
            <a:glow rad="228600">
              <a:schemeClr val="accent2">
                <a:satMod val="175000"/>
                <a:alpha val="40000"/>
              </a:schemeClr>
            </a:glow>
          </a:effectLst>
        </p:spPr>
        <p:txBody>
          <a:bodyPr wrap="square" rtlCol="0">
            <a:spAutoFit/>
          </a:bodyPr>
          <a:lstStyle/>
          <a:p>
            <a:pPr algn="ctr"/>
            <a:r>
              <a:rPr lang="en-US" sz="4400" b="1" dirty="0" smtClean="0">
                <a:ln w="22225">
                  <a:solidFill>
                    <a:schemeClr val="tx1"/>
                  </a:solidFill>
                  <a:prstDash val="solid"/>
                </a:ln>
                <a:solidFill>
                  <a:srgbClr val="FFFF00"/>
                </a:solidFill>
                <a:latin typeface="Times New Roman" panose="02020603050405020304" pitchFamily="18" charset="0"/>
                <a:cs typeface="Times New Roman" panose="02020603050405020304" pitchFamily="18" charset="0"/>
              </a:rPr>
              <a:t>India  BPO Promotion Scheme (IBPS)</a:t>
            </a:r>
          </a:p>
          <a:p>
            <a:pPr algn="ctr"/>
            <a:endParaRPr lang="en-US" sz="2800" b="1" dirty="0">
              <a:ln w="22225">
                <a:solidFill>
                  <a:schemeClr val="tx1"/>
                </a:solidFill>
                <a:prstDash val="solid"/>
              </a:ln>
              <a:solidFill>
                <a:srgbClr val="FFFF00"/>
              </a:solidFill>
              <a:latin typeface="Britannic Bold" panose="020B0903060703020204" pitchFamily="34" charset="0"/>
            </a:endParaRPr>
          </a:p>
          <a:p>
            <a:pPr algn="ctr"/>
            <a:r>
              <a:rPr lang="en-US" sz="2800" dirty="0">
                <a:latin typeface="Times New Roman" panose="02020603050405020304" pitchFamily="18" charset="0"/>
                <a:cs typeface="Times New Roman" panose="02020603050405020304" pitchFamily="18" charset="0"/>
              </a:rPr>
              <a:t>SOFTWARE TECHNOLOGY PARKS OF INDIA</a:t>
            </a:r>
          </a:p>
          <a:p>
            <a:pPr algn="ctr"/>
            <a:r>
              <a:rPr lang="en-US" sz="2800" dirty="0">
                <a:latin typeface="Times New Roman" panose="02020603050405020304" pitchFamily="18" charset="0"/>
                <a:cs typeface="Times New Roman" panose="02020603050405020304" pitchFamily="18" charset="0"/>
              </a:rPr>
              <a:t>Department of Electronics and Information Technology (DeitY),</a:t>
            </a:r>
          </a:p>
          <a:p>
            <a:pPr algn="ctr"/>
            <a:r>
              <a:rPr lang="en-US" sz="2800" dirty="0">
                <a:latin typeface="Times New Roman" panose="02020603050405020304" pitchFamily="18" charset="0"/>
                <a:cs typeface="Times New Roman" panose="02020603050405020304" pitchFamily="18" charset="0"/>
              </a:rPr>
              <a:t>Ministry of Communications and IT,</a:t>
            </a:r>
          </a:p>
          <a:p>
            <a:pPr algn="ctr"/>
            <a:r>
              <a:rPr lang="en-IN" sz="2800" dirty="0">
                <a:latin typeface="Times New Roman" panose="02020603050405020304" pitchFamily="18" charset="0"/>
                <a:cs typeface="Times New Roman" panose="02020603050405020304" pitchFamily="18" charset="0"/>
              </a:rPr>
              <a:t>Government of India</a:t>
            </a:r>
          </a:p>
        </p:txBody>
      </p:sp>
    </p:spTree>
    <p:extLst>
      <p:ext uri="{BB962C8B-B14F-4D97-AF65-F5344CB8AC3E}">
        <p14:creationId xmlns:p14="http://schemas.microsoft.com/office/powerpoint/2010/main" val="188604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35963"/>
            <a:ext cx="12111792" cy="6777413"/>
          </a:xfrm>
          <a:prstGeom prst="rect">
            <a:avLst/>
          </a:prstGeom>
        </p:spPr>
      </p:pic>
    </p:spTree>
    <p:extLst>
      <p:ext uri="{BB962C8B-B14F-4D97-AF65-F5344CB8AC3E}">
        <p14:creationId xmlns:p14="http://schemas.microsoft.com/office/powerpoint/2010/main" val="27625903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20688"/>
            <a:ext cx="12000656" cy="532453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INTRODUCTION</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Department of Electronics and IT (DeitY), Ministry of Communications and IT,</a:t>
            </a:r>
          </a:p>
          <a:p>
            <a:pPr algn="just"/>
            <a:r>
              <a:rPr lang="en-US" sz="2200" dirty="0">
                <a:latin typeface="Times New Roman" panose="02020603050405020304" pitchFamily="18" charset="0"/>
                <a:cs typeface="Times New Roman" panose="02020603050405020304" pitchFamily="18" charset="0"/>
              </a:rPr>
              <a:t>Government of India has notified the “India BPO Promotion Scheme (IBPS)” under Digital India</a:t>
            </a:r>
          </a:p>
          <a:p>
            <a:pPr algn="just"/>
            <a:r>
              <a:rPr lang="en-US" sz="2200" dirty="0">
                <a:latin typeface="Times New Roman" panose="02020603050405020304" pitchFamily="18" charset="0"/>
                <a:cs typeface="Times New Roman" panose="02020603050405020304" pitchFamily="18" charset="0"/>
              </a:rPr>
              <a:t>Programme, which provides financial support in the form of Viability Gap Funding to eligible</a:t>
            </a:r>
          </a:p>
          <a:p>
            <a:pPr algn="just"/>
            <a:r>
              <a:rPr lang="en-US" sz="2200" dirty="0">
                <a:latin typeface="Times New Roman" panose="02020603050405020304" pitchFamily="18" charset="0"/>
                <a:cs typeface="Times New Roman" panose="02020603050405020304" pitchFamily="18" charset="0"/>
              </a:rPr>
              <a:t>Companies, with the following objectives</a:t>
            </a:r>
            <a:r>
              <a:rPr lang="en-US"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(i) Creation of employment opportunities for the youth, by promoting the </a:t>
            </a:r>
            <a:r>
              <a:rPr lang="en-US" sz="2200" dirty="0" smtClean="0">
                <a:latin typeface="Times New Roman" panose="02020603050405020304" pitchFamily="18" charset="0"/>
                <a:cs typeface="Times New Roman" panose="02020603050405020304" pitchFamily="18" charset="0"/>
              </a:rPr>
              <a:t>IT/ITES Industry </a:t>
            </a:r>
            <a:r>
              <a:rPr lang="en-US" sz="2200" dirty="0">
                <a:latin typeface="Times New Roman" panose="02020603050405020304" pitchFamily="18" charset="0"/>
                <a:cs typeface="Times New Roman" panose="02020603050405020304" pitchFamily="18" charset="0"/>
              </a:rPr>
              <a:t>particularly by setting up the BPO/ITES operations.</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ii) Promotion of investment in IT/ITES Sector in order to expand the base of IT Industry</a:t>
            </a:r>
          </a:p>
          <a:p>
            <a:pPr algn="just"/>
            <a:r>
              <a:rPr lang="en-US" sz="2200" dirty="0">
                <a:latin typeface="Times New Roman" panose="02020603050405020304" pitchFamily="18" charset="0"/>
                <a:cs typeface="Times New Roman" panose="02020603050405020304" pitchFamily="18" charset="0"/>
              </a:rPr>
              <a:t>and secure balanced regional growth.</a:t>
            </a:r>
          </a:p>
          <a:p>
            <a:pPr algn="just"/>
            <a:endParaRPr lang="en-US" sz="2200" dirty="0">
              <a:latin typeface="Times New Roman" panose="02020603050405020304" pitchFamily="18" charset="0"/>
              <a:cs typeface="Times New Roman" panose="02020603050405020304" pitchFamily="18" charset="0"/>
            </a:endParaRPr>
          </a:p>
          <a:p>
            <a:pPr algn="just"/>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031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332656"/>
            <a:ext cx="12000656" cy="6001643"/>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SALIENT FEATURES OF IBPS</a:t>
            </a:r>
            <a:endParaRPr lang="en-IN" sz="3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 IBPS aims to incentivize establishment of 48,300 seats in respect of </a:t>
            </a:r>
            <a:r>
              <a:rPr lang="en-US" sz="2200" dirty="0" smtClean="0">
                <a:latin typeface="Times New Roman" panose="02020603050405020304" pitchFamily="18" charset="0"/>
                <a:cs typeface="Times New Roman" panose="02020603050405020304" pitchFamily="18" charset="0"/>
              </a:rPr>
              <a:t>BPO/ITES operations </a:t>
            </a:r>
            <a:r>
              <a:rPr lang="en-US" sz="2200" dirty="0">
                <a:latin typeface="Times New Roman" panose="02020603050405020304" pitchFamily="18" charset="0"/>
                <a:cs typeface="Times New Roman" panose="02020603050405020304" pitchFamily="18" charset="0"/>
              </a:rPr>
              <a:t>across the country (excluding Urban Agglomeration of certain cities and the States </a:t>
            </a:r>
            <a:r>
              <a:rPr lang="en-US" sz="2200" dirty="0" smtClean="0">
                <a:latin typeface="Times New Roman" panose="02020603050405020304" pitchFamily="18" charset="0"/>
                <a:cs typeface="Times New Roman" panose="02020603050405020304" pitchFamily="18" charset="0"/>
              </a:rPr>
              <a:t>of </a:t>
            </a:r>
            <a:r>
              <a:rPr lang="en-IN" sz="2200" dirty="0" smtClean="0">
                <a:latin typeface="Times New Roman" panose="02020603050405020304" pitchFamily="18" charset="0"/>
                <a:cs typeface="Times New Roman" panose="02020603050405020304" pitchFamily="18" charset="0"/>
              </a:rPr>
              <a:t>North </a:t>
            </a:r>
            <a:r>
              <a:rPr lang="en-IN" sz="2200" dirty="0">
                <a:latin typeface="Times New Roman" panose="02020603050405020304" pitchFamily="18" charset="0"/>
                <a:cs typeface="Times New Roman" panose="02020603050405020304" pitchFamily="18" charset="0"/>
              </a:rPr>
              <a:t>East Region viz. Assam, Arunachal Pradesh, Manipur, Meghalaya, Mizoram, </a:t>
            </a:r>
            <a:r>
              <a:rPr lang="en-IN" sz="2200" dirty="0" smtClean="0">
                <a:latin typeface="Times New Roman" panose="02020603050405020304" pitchFamily="18" charset="0"/>
                <a:cs typeface="Times New Roman" panose="02020603050405020304" pitchFamily="18" charset="0"/>
              </a:rPr>
              <a:t>Nagaland, </a:t>
            </a:r>
            <a:r>
              <a:rPr lang="en-US" sz="2200" dirty="0" smtClean="0">
                <a:latin typeface="Times New Roman" panose="02020603050405020304" pitchFamily="18" charset="0"/>
                <a:cs typeface="Times New Roman" panose="02020603050405020304" pitchFamily="18" charset="0"/>
              </a:rPr>
              <a:t>Sikkim </a:t>
            </a:r>
            <a:r>
              <a:rPr lang="en-US" sz="2200" dirty="0">
                <a:latin typeface="Times New Roman" panose="02020603050405020304" pitchFamily="18" charset="0"/>
                <a:cs typeface="Times New Roman" panose="02020603050405020304" pitchFamily="18" charset="0"/>
              </a:rPr>
              <a:t>and Tripura as per </a:t>
            </a:r>
            <a:r>
              <a:rPr lang="en-US" sz="2200" b="1" i="1" dirty="0">
                <a:latin typeface="Times New Roman" panose="02020603050405020304" pitchFamily="18" charset="0"/>
                <a:cs typeface="Times New Roman" panose="02020603050405020304" pitchFamily="18" charset="0"/>
              </a:rPr>
              <a:t>Appendix-J)</a:t>
            </a:r>
            <a:r>
              <a:rPr lang="en-US" sz="2200" dirty="0">
                <a:latin typeface="Times New Roman" panose="02020603050405020304" pitchFamily="18" charset="0"/>
                <a:cs typeface="Times New Roman" panose="02020603050405020304" pitchFamily="18" charset="0"/>
              </a:rPr>
              <a:t>, distributed among each State in proportion of </a:t>
            </a:r>
            <a:r>
              <a:rPr lang="en-US" sz="2200" dirty="0" smtClean="0">
                <a:latin typeface="Times New Roman" panose="02020603050405020304" pitchFamily="18" charset="0"/>
                <a:cs typeface="Times New Roman" panose="02020603050405020304" pitchFamily="18" charset="0"/>
              </a:rPr>
              <a:t>State’s population </a:t>
            </a:r>
            <a:r>
              <a:rPr lang="en-US" sz="2200" dirty="0">
                <a:latin typeface="Times New Roman" panose="02020603050405020304" pitchFamily="18" charset="0"/>
                <a:cs typeface="Times New Roman" panose="02020603050405020304" pitchFamily="18" charset="0"/>
              </a:rPr>
              <a:t>as in </a:t>
            </a:r>
            <a:r>
              <a:rPr lang="en-US" sz="2200" b="1" i="1" dirty="0">
                <a:latin typeface="Times New Roman" panose="02020603050405020304" pitchFamily="18" charset="0"/>
                <a:cs typeface="Times New Roman" panose="02020603050405020304" pitchFamily="18" charset="0"/>
              </a:rPr>
              <a:t>Appendix-K. </a:t>
            </a:r>
            <a:r>
              <a:rPr lang="en-US" sz="2200" dirty="0">
                <a:latin typeface="Times New Roman" panose="02020603050405020304" pitchFamily="18" charset="0"/>
                <a:cs typeface="Times New Roman" panose="02020603050405020304" pitchFamily="18" charset="0"/>
              </a:rPr>
              <a:t>IBPS provides the following financial supports in the form </a:t>
            </a:r>
            <a:r>
              <a:rPr lang="en-US" sz="2200" dirty="0" smtClean="0">
                <a:latin typeface="Times New Roman" panose="02020603050405020304" pitchFamily="18" charset="0"/>
                <a:cs typeface="Times New Roman" panose="02020603050405020304" pitchFamily="18" charset="0"/>
              </a:rPr>
              <a:t>of Viability </a:t>
            </a:r>
            <a:r>
              <a:rPr lang="en-US" sz="2200" dirty="0">
                <a:latin typeface="Times New Roman" panose="02020603050405020304" pitchFamily="18" charset="0"/>
                <a:cs typeface="Times New Roman" panose="02020603050405020304" pitchFamily="18" charset="0"/>
              </a:rPr>
              <a:t>Gap Funding (VGF) to eligible Companies:</a:t>
            </a:r>
          </a:p>
          <a:p>
            <a:pPr algn="just"/>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Capital Support: </a:t>
            </a:r>
            <a:endParaRPr lang="en-US" sz="2200" b="1"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Up </a:t>
            </a:r>
            <a:r>
              <a:rPr lang="en-US" sz="2200" dirty="0">
                <a:latin typeface="Times New Roman" panose="02020603050405020304" pitchFamily="18" charset="0"/>
                <a:cs typeface="Times New Roman" panose="02020603050405020304" pitchFamily="18" charset="0"/>
              </a:rPr>
              <a:t>to 50% of one time expenditure incurred on admissible </a:t>
            </a:r>
            <a:r>
              <a:rPr lang="en-US" sz="2200" dirty="0" smtClean="0">
                <a:latin typeface="Times New Roman" panose="02020603050405020304" pitchFamily="18" charset="0"/>
                <a:cs typeface="Times New Roman" panose="02020603050405020304" pitchFamily="18" charset="0"/>
              </a:rPr>
              <a:t>items (Appendix-E</a:t>
            </a:r>
            <a:r>
              <a:rPr lang="en-US" sz="2200" dirty="0">
                <a:latin typeface="Times New Roman" panose="02020603050405020304" pitchFamily="18" charset="0"/>
                <a:cs typeface="Times New Roman" panose="02020603050405020304" pitchFamily="18" charset="0"/>
              </a:rPr>
              <a:t>) subject to an upper ceiling of Rs. 1 </a:t>
            </a:r>
            <a:r>
              <a:rPr lang="en-US" sz="2200" dirty="0" smtClean="0">
                <a:latin typeface="Times New Roman" panose="02020603050405020304" pitchFamily="18" charset="0"/>
                <a:cs typeface="Times New Roman" panose="02020603050405020304" pitchFamily="18" charset="0"/>
              </a:rPr>
              <a:t>Lakh/Seat. </a:t>
            </a:r>
          </a:p>
          <a:p>
            <a:endParaRPr lang="en-US" sz="2200" dirty="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Special </a:t>
            </a:r>
            <a:r>
              <a:rPr lang="en-US" sz="2200" b="1" dirty="0">
                <a:latin typeface="Times New Roman" panose="02020603050405020304" pitchFamily="18" charset="0"/>
                <a:cs typeface="Times New Roman" panose="02020603050405020304" pitchFamily="18" charset="0"/>
              </a:rPr>
              <a:t>Incentives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following special incentives will be provided within the ceiling of</a:t>
            </a:r>
          </a:p>
          <a:p>
            <a:r>
              <a:rPr lang="en-US" sz="2200" dirty="0">
                <a:latin typeface="Times New Roman" panose="02020603050405020304" pitchFamily="18" charset="0"/>
                <a:cs typeface="Times New Roman" panose="02020603050405020304" pitchFamily="18" charset="0"/>
              </a:rPr>
              <a:t>total financial support i.e. Rs. 1 Lakh/seat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9989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92696"/>
            <a:ext cx="12000656" cy="4216539"/>
          </a:xfrm>
          <a:prstGeom prst="rect">
            <a:avLst/>
          </a:prstGeom>
          <a:noFill/>
        </p:spPr>
        <p:txBody>
          <a:bodyPr wrap="square" rtlCol="0">
            <a:spAutoFit/>
          </a:bodyPr>
          <a:lstStyle/>
          <a:p>
            <a:pPr algn="ctr"/>
            <a:r>
              <a:rPr lang="en-IN" sz="3000" b="1" dirty="0">
                <a:latin typeface="Times New Roman" panose="02020603050405020304" pitchFamily="18" charset="0"/>
                <a:cs typeface="Times New Roman" panose="02020603050405020304" pitchFamily="18" charset="0"/>
              </a:rPr>
              <a:t>ELIGIBILITY CRITERIA</a:t>
            </a:r>
          </a:p>
          <a:p>
            <a:r>
              <a:rPr lang="en-US" sz="2200" dirty="0">
                <a:latin typeface="Times New Roman" panose="02020603050405020304" pitchFamily="18" charset="0"/>
                <a:cs typeface="Times New Roman" panose="02020603050405020304" pitchFamily="18" charset="0"/>
              </a:rPr>
              <a:t>The bidder (any Indian company not restricted to BPO/ITES company) would be required to </a:t>
            </a:r>
            <a:r>
              <a:rPr lang="en-US" sz="2200" dirty="0" smtClean="0">
                <a:latin typeface="Times New Roman" panose="02020603050405020304" pitchFamily="18" charset="0"/>
                <a:cs typeface="Times New Roman" panose="02020603050405020304" pitchFamily="18" charset="0"/>
              </a:rPr>
              <a:t>meet </a:t>
            </a:r>
            <a:r>
              <a:rPr lang="en-IN" sz="2200" dirty="0" smtClean="0">
                <a:latin typeface="Times New Roman" panose="02020603050405020304" pitchFamily="18" charset="0"/>
                <a:cs typeface="Times New Roman" panose="02020603050405020304" pitchFamily="18" charset="0"/>
              </a:rPr>
              <a:t>the </a:t>
            </a:r>
            <a:r>
              <a:rPr lang="en-IN" sz="2200" dirty="0">
                <a:latin typeface="Times New Roman" panose="02020603050405020304" pitchFamily="18" charset="0"/>
                <a:cs typeface="Times New Roman" panose="02020603050405020304" pitchFamily="18" charset="0"/>
              </a:rPr>
              <a:t>following conditions</a:t>
            </a:r>
            <a:r>
              <a:rPr lang="en-IN"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bidder must be registered in India under The Companies Act, 1956 </a:t>
            </a:r>
            <a:r>
              <a:rPr lang="en-US" sz="2200" dirty="0" smtClean="0">
                <a:latin typeface="Times New Roman" panose="02020603050405020304" pitchFamily="18" charset="0"/>
                <a:cs typeface="Times New Roman" panose="02020603050405020304" pitchFamily="18" charset="0"/>
              </a:rPr>
              <a:t>or The </a:t>
            </a:r>
            <a:r>
              <a:rPr lang="en-US" sz="2200" dirty="0">
                <a:latin typeface="Times New Roman" panose="02020603050405020304" pitchFamily="18" charset="0"/>
                <a:cs typeface="Times New Roman" panose="02020603050405020304" pitchFamily="18" charset="0"/>
              </a:rPr>
              <a:t>Companies Act 2013 (as amended till date), as applicable</a:t>
            </a:r>
            <a:r>
              <a:rPr lang="en-US" sz="220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bidder must be willing a setup a new BPO/ITES operations, with </a:t>
            </a:r>
            <a:r>
              <a:rPr lang="en-US" sz="2200" dirty="0" smtClean="0">
                <a:latin typeface="Times New Roman" panose="02020603050405020304" pitchFamily="18" charset="0"/>
                <a:cs typeface="Times New Roman" panose="02020603050405020304" pitchFamily="18" charset="0"/>
              </a:rPr>
              <a:t>a minimum </a:t>
            </a:r>
            <a:r>
              <a:rPr lang="en-US" sz="2200" dirty="0">
                <a:latin typeface="Times New Roman" panose="02020603050405020304" pitchFamily="18" charset="0"/>
                <a:cs typeface="Times New Roman" panose="02020603050405020304" pitchFamily="18" charset="0"/>
              </a:rPr>
              <a:t>of 100 seats (minimum 50 seats in case of Hilly Region) at </a:t>
            </a:r>
            <a:r>
              <a:rPr lang="en-US" sz="2200" dirty="0" smtClean="0">
                <a:latin typeface="Times New Roman" panose="02020603050405020304" pitchFamily="18" charset="0"/>
                <a:cs typeface="Times New Roman" panose="02020603050405020304" pitchFamily="18" charset="0"/>
              </a:rPr>
              <a:t>one location</a:t>
            </a:r>
            <a:r>
              <a:rPr lang="en-US" sz="2200" dirty="0">
                <a:latin typeface="Times New Roman" panose="02020603050405020304" pitchFamily="18" charset="0"/>
                <a:cs typeface="Times New Roman" panose="02020603050405020304" pitchFamily="18" charset="0"/>
              </a:rPr>
              <a:t>. However, the bidder would be at liberty to bid for a </a:t>
            </a:r>
            <a:r>
              <a:rPr lang="en-US" sz="2200" dirty="0" smtClean="0">
                <a:latin typeface="Times New Roman" panose="02020603050405020304" pitchFamily="18" charset="0"/>
                <a:cs typeface="Times New Roman" panose="02020603050405020304" pitchFamily="18" charset="0"/>
              </a:rPr>
              <a:t>maximum 5000 </a:t>
            </a:r>
            <a:r>
              <a:rPr lang="en-US" sz="2200" dirty="0">
                <a:latin typeface="Times New Roman" panose="02020603050405020304" pitchFamily="18" charset="0"/>
                <a:cs typeface="Times New Roman" panose="02020603050405020304" pitchFamily="18" charset="0"/>
              </a:rPr>
              <a:t>seats at multiple locations (cities/States) across the country. </a:t>
            </a:r>
            <a:r>
              <a:rPr lang="en-US" sz="2200" dirty="0" smtClean="0">
                <a:latin typeface="Times New Roman" panose="02020603050405020304" pitchFamily="18" charset="0"/>
                <a:cs typeface="Times New Roman" panose="02020603050405020304" pitchFamily="18" charset="0"/>
              </a:rPr>
              <a:t>Maximum seat </a:t>
            </a:r>
            <a:r>
              <a:rPr lang="en-US" sz="2200" dirty="0">
                <a:latin typeface="Times New Roman" panose="02020603050405020304" pitchFamily="18" charset="0"/>
                <a:cs typeface="Times New Roman" panose="02020603050405020304" pitchFamily="18" charset="0"/>
              </a:rPr>
              <a:t>per bidder in a </a:t>
            </a:r>
            <a:r>
              <a:rPr lang="en-US" sz="2200" dirty="0" smtClean="0">
                <a:latin typeface="Times New Roman" panose="02020603050405020304" pitchFamily="18" charset="0"/>
                <a:cs typeface="Times New Roman" panose="02020603050405020304" pitchFamily="18" charset="0"/>
              </a:rPr>
              <a:t>State/UT).</a:t>
            </a:r>
            <a:endParaRPr lang="en-US" sz="22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034250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000656" cy="6494085"/>
          </a:xfrm>
          <a:prstGeom prst="rect">
            <a:avLst/>
          </a:prstGeom>
          <a:noFill/>
        </p:spPr>
        <p:txBody>
          <a:bodyPr wrap="square" rtlCol="0">
            <a:spAutoFit/>
          </a:bodyPr>
          <a:lstStyle/>
          <a:p>
            <a:pPr algn="ctr"/>
            <a:r>
              <a:rPr lang="en-IN" sz="3000" b="1" dirty="0">
                <a:latin typeface="Times New Roman" panose="02020603050405020304" pitchFamily="18" charset="0"/>
                <a:cs typeface="Times New Roman" panose="02020603050405020304" pitchFamily="18" charset="0"/>
              </a:rPr>
              <a:t>ELIGIBILITY CRITERIA</a:t>
            </a:r>
          </a:p>
          <a:p>
            <a:pPr algn="just"/>
            <a:endParaRPr lang="en-US" sz="2400" dirty="0" smtClean="0"/>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bidder should have achieved a minimum average annual turnover </a:t>
            </a:r>
            <a:r>
              <a:rPr lang="en-US" sz="2200" dirty="0" smtClean="0">
                <a:latin typeface="Times New Roman" panose="02020603050405020304" pitchFamily="18" charset="0"/>
                <a:cs typeface="Times New Roman" panose="02020603050405020304" pitchFamily="18" charset="0"/>
              </a:rPr>
              <a:t>during last </a:t>
            </a:r>
            <a:r>
              <a:rPr lang="en-US" sz="2200" dirty="0">
                <a:latin typeface="Times New Roman" panose="02020603050405020304" pitchFamily="18" charset="0"/>
                <a:cs typeface="Times New Roman" panose="02020603050405020304" pitchFamily="18" charset="0"/>
              </a:rPr>
              <a:t>3 financial years, as per total number of seats applied under </a:t>
            </a:r>
            <a:r>
              <a:rPr lang="en-US" sz="2200" dirty="0" smtClean="0">
                <a:latin typeface="Times New Roman" panose="02020603050405020304" pitchFamily="18" charset="0"/>
                <a:cs typeface="Times New Roman" panose="02020603050405020304" pitchFamily="18" charset="0"/>
              </a:rPr>
              <a:t>IBPS, </a:t>
            </a:r>
            <a:r>
              <a:rPr lang="en-IN" sz="2200" dirty="0" smtClean="0">
                <a:latin typeface="Times New Roman" panose="02020603050405020304" pitchFamily="18" charset="0"/>
                <a:cs typeface="Times New Roman" panose="02020603050405020304" pitchFamily="18" charset="0"/>
              </a:rPr>
              <a:t>detailed </a:t>
            </a:r>
            <a:r>
              <a:rPr lang="en-IN" sz="2200" dirty="0">
                <a:latin typeface="Times New Roman" panose="02020603050405020304" pitchFamily="18" charset="0"/>
                <a:cs typeface="Times New Roman" panose="02020603050405020304" pitchFamily="18" charset="0"/>
              </a:rPr>
              <a:t>as follows</a:t>
            </a:r>
            <a:r>
              <a:rPr lang="en-IN"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endParaRPr lang="en-IN" sz="2200" dirty="0" smtClean="0">
              <a:latin typeface="Times New Roman" panose="02020603050405020304" pitchFamily="18" charset="0"/>
              <a:cs typeface="Times New Roman" panose="02020603050405020304" pitchFamily="18" charset="0"/>
            </a:endParaRPr>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r>
              <a:rPr lang="en-US" sz="2200" dirty="0">
                <a:latin typeface="Times New Roman" panose="02020603050405020304" pitchFamily="18" charset="0"/>
                <a:cs typeface="Times New Roman" panose="02020603050405020304" pitchFamily="18" charset="0"/>
              </a:rPr>
              <a:t>A bidder with higher turnover can always apply for minimum numbers </a:t>
            </a:r>
            <a:r>
              <a:rPr lang="en-US" sz="2200" dirty="0" smtClean="0">
                <a:latin typeface="Times New Roman" panose="02020603050405020304" pitchFamily="18" charset="0"/>
                <a:cs typeface="Times New Roman" panose="02020603050405020304" pitchFamily="18" charset="0"/>
              </a:rPr>
              <a:t>of seats </a:t>
            </a:r>
            <a:r>
              <a:rPr lang="en-US" sz="2200" dirty="0">
                <a:latin typeface="Times New Roman" panose="02020603050405020304" pitchFamily="18" charset="0"/>
                <a:cs typeface="Times New Roman" panose="02020603050405020304" pitchFamily="18" charset="0"/>
              </a:rPr>
              <a:t>e.g. a bidder having average annual turnover during last 3 </a:t>
            </a:r>
            <a:r>
              <a:rPr lang="en-US" sz="2200" dirty="0" smtClean="0">
                <a:latin typeface="Times New Roman" panose="02020603050405020304" pitchFamily="18" charset="0"/>
                <a:cs typeface="Times New Roman" panose="02020603050405020304" pitchFamily="18" charset="0"/>
              </a:rPr>
              <a:t>financial years </a:t>
            </a:r>
            <a:r>
              <a:rPr lang="en-US" sz="2200" dirty="0">
                <a:latin typeface="Times New Roman" panose="02020603050405020304" pitchFamily="18" charset="0"/>
                <a:cs typeface="Times New Roman" panose="02020603050405020304" pitchFamily="18" charset="0"/>
              </a:rPr>
              <a:t>as ₹40 crore can apply for minimum 100 seats (minimum 50 seats </a:t>
            </a:r>
            <a:r>
              <a:rPr lang="en-US" sz="2200" dirty="0" smtClean="0">
                <a:latin typeface="Times New Roman" panose="02020603050405020304" pitchFamily="18" charset="0"/>
                <a:cs typeface="Times New Roman" panose="02020603050405020304" pitchFamily="18" charset="0"/>
              </a:rPr>
              <a:t>in case </a:t>
            </a:r>
            <a:r>
              <a:rPr lang="en-US" sz="2200" dirty="0">
                <a:latin typeface="Times New Roman" panose="02020603050405020304" pitchFamily="18" charset="0"/>
                <a:cs typeface="Times New Roman" panose="02020603050405020304" pitchFamily="18" charset="0"/>
              </a:rPr>
              <a:t>of Hilly Region) and maximum 2,000 seats across States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191344" y="1690856"/>
          <a:ext cx="11449272" cy="3322320"/>
        </p:xfrm>
        <a:graphic>
          <a:graphicData uri="http://schemas.openxmlformats.org/drawingml/2006/table">
            <a:tbl>
              <a:tblPr firstRow="1" bandRow="1">
                <a:tableStyleId>{5C22544A-7EE6-4342-B048-85BDC9FD1C3A}</a:tableStyleId>
              </a:tblPr>
              <a:tblGrid>
                <a:gridCol w="5724636"/>
                <a:gridCol w="5724636"/>
              </a:tblGrid>
              <a:tr h="370840">
                <a:tc>
                  <a:txBody>
                    <a:bodyPr/>
                    <a:lstStyle/>
                    <a:p>
                      <a:r>
                        <a:rPr lang="en-IN" sz="2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Number of seats/bidder across States/UTs*</a:t>
                      </a:r>
                      <a:endParaRPr lang="en-IN" sz="22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r>
                        <a:rPr lang="en-IN" sz="2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Minimum Average Annual </a:t>
                      </a:r>
                      <a:r>
                        <a:rPr lang="en-US" sz="2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Turnover of last 3 FYs</a:t>
                      </a:r>
                    </a:p>
                    <a:p>
                      <a:r>
                        <a:rPr lang="en-IN" sz="2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(Rs. in Crore)</a:t>
                      </a:r>
                      <a:endParaRPr lang="en-IN" sz="22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50 [Available in HP, J&amp;K, and UK only ]</a:t>
                      </a:r>
                      <a:endPar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Up to 500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5</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Up to 1000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Up to 2000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Up to 5000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150</a:t>
                      </a:r>
                      <a:endParaRPr lang="en-IN"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251223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000656"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Based on the above Seat-slab, the eligible seat-slab among each State and </a:t>
            </a:r>
            <a:r>
              <a:rPr lang="en-US" sz="2200" dirty="0" smtClean="0">
                <a:latin typeface="Times New Roman" panose="02020603050405020304" pitchFamily="18" charset="0"/>
                <a:cs typeface="Times New Roman" panose="02020603050405020304" pitchFamily="18" charset="0"/>
              </a:rPr>
              <a:t>maximum number </a:t>
            </a:r>
            <a:r>
              <a:rPr lang="en-US" sz="2200" dirty="0">
                <a:latin typeface="Times New Roman" panose="02020603050405020304" pitchFamily="18" charset="0"/>
                <a:cs typeface="Times New Roman" panose="02020603050405020304" pitchFamily="18" charset="0"/>
              </a:rPr>
              <a:t>of seats per bidder in a State is as under</a:t>
            </a:r>
            <a:r>
              <a:rPr lang="en-US" sz="2200" dirty="0" smtClean="0">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nvPr>
        </p:nvGraphicFramePr>
        <p:xfrm>
          <a:off x="119336" y="736867"/>
          <a:ext cx="11449272" cy="5953760"/>
        </p:xfrm>
        <a:graphic>
          <a:graphicData uri="http://schemas.openxmlformats.org/drawingml/2006/table">
            <a:tbl>
              <a:tblPr firstRow="1" bandRow="1">
                <a:tableStyleId>{5C22544A-7EE6-4342-B048-85BDC9FD1C3A}</a:tableStyleId>
              </a:tblPr>
              <a:tblGrid>
                <a:gridCol w="2208074"/>
                <a:gridCol w="2544454"/>
                <a:gridCol w="4176464"/>
                <a:gridCol w="25202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State/UTs</a:t>
                      </a:r>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Total Seats in a State/UT</a:t>
                      </a:r>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r>
                        <a:rPr lang="en-IN" sz="20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Max. seats per bidder for each State/UT</a:t>
                      </a:r>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r>
                        <a:rPr lang="en-IN" sz="20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Eligible Seats Slabs available for Bidding</a:t>
                      </a:r>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r>
              <a:tr h="370840">
                <a:tc>
                  <a:txBody>
                    <a:bodyPr/>
                    <a:lstStyle/>
                    <a:p>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Goa, Andaman &amp; Nicobar,</a:t>
                      </a:r>
                    </a:p>
                    <a:p>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Chandigarh, Dadra &amp; Nagar</a:t>
                      </a:r>
                    </a:p>
                    <a:p>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Haveli, Daman &amp; Diu,</a:t>
                      </a:r>
                    </a:p>
                    <a:p>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Lakshadweep, Puducherry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each</a:t>
                      </a:r>
                    </a:p>
                    <a:p>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a:t>
                      </a:r>
                    </a:p>
                    <a:p>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SS1</a:t>
                      </a:r>
                    </a:p>
                    <a:p>
                      <a:endParaRPr lang="en-IN" sz="2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Himachal Pradesh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SS0, SS1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Madhya Pradesh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3200</a:t>
                      </a:r>
                    </a:p>
                  </a:txBody>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1000</a:t>
                      </a:r>
                    </a:p>
                  </a:txBody>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SS1, SS2, SS3, SS4, SS5</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Maharashtra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3900</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Bihar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4600</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8800</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West Bengal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3400</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Rajasthan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3000</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5994735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177946"/>
      </p:ext>
    </p:extLst>
  </p:cSld>
  <p:clrMapOvr>
    <a:masterClrMapping/>
  </p:clrMapOvr>
  <p:transition spd="slow">
    <p:comb/>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8" y="260648"/>
            <a:ext cx="12000656" cy="6186309"/>
          </a:xfrm>
          <a:prstGeom prst="rect">
            <a:avLst/>
          </a:prstGeom>
          <a:noFill/>
        </p:spPr>
        <p:txBody>
          <a:bodyPr wrap="square" rtlCol="0">
            <a:spAutoFit/>
          </a:bodyPr>
          <a:lstStyle/>
          <a:p>
            <a:pPr algn="ctr"/>
            <a:r>
              <a:rPr lang="en-IN" sz="2500" b="1" dirty="0">
                <a:latin typeface="Times New Roman" panose="02020603050405020304" pitchFamily="18" charset="0"/>
                <a:cs typeface="Times New Roman" panose="02020603050405020304" pitchFamily="18" charset="0"/>
              </a:rPr>
              <a:t>PERFORMANCE AND EXIT MANAGEMENT</a:t>
            </a:r>
            <a:endParaRPr lang="en-IN" sz="25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Upon completion of the agreement period or upon termination of the agreement for </a:t>
            </a:r>
            <a:r>
              <a:rPr lang="en-US" sz="2200" dirty="0" smtClean="0">
                <a:latin typeface="Times New Roman" panose="02020603050405020304" pitchFamily="18" charset="0"/>
                <a:cs typeface="Times New Roman" panose="02020603050405020304" pitchFamily="18" charset="0"/>
              </a:rPr>
              <a:t>any reasons</a:t>
            </a:r>
            <a:r>
              <a:rPr lang="en-US" sz="2200" dirty="0">
                <a:latin typeface="Times New Roman" panose="02020603050405020304" pitchFamily="18" charset="0"/>
                <a:cs typeface="Times New Roman" panose="02020603050405020304" pitchFamily="18" charset="0"/>
              </a:rPr>
              <a:t>, the Successful bidder shall comply with the following</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the event of the BPO Unit not being able to claim Capital Support within 6 </a:t>
            </a:r>
            <a:r>
              <a:rPr lang="en-US" sz="2200" dirty="0" smtClean="0">
                <a:latin typeface="Times New Roman" panose="02020603050405020304" pitchFamily="18" charset="0"/>
                <a:cs typeface="Times New Roman" panose="02020603050405020304" pitchFamily="18" charset="0"/>
              </a:rPr>
              <a:t>months from </a:t>
            </a:r>
            <a:r>
              <a:rPr lang="en-US" sz="2200" dirty="0">
                <a:latin typeface="Times New Roman" panose="02020603050405020304" pitchFamily="18" charset="0"/>
                <a:cs typeface="Times New Roman" panose="02020603050405020304" pitchFamily="18" charset="0"/>
              </a:rPr>
              <a:t>the date of commencement of its operations, the BPO Unit will not be eligible </a:t>
            </a:r>
            <a:r>
              <a:rPr lang="en-US" sz="2200" dirty="0" smtClean="0">
                <a:latin typeface="Times New Roman" panose="02020603050405020304" pitchFamily="18" charset="0"/>
                <a:cs typeface="Times New Roman" panose="02020603050405020304" pitchFamily="18" charset="0"/>
              </a:rPr>
              <a:t>for any </a:t>
            </a:r>
            <a:r>
              <a:rPr lang="en-US" sz="2200" dirty="0">
                <a:latin typeface="Times New Roman" panose="02020603050405020304" pitchFamily="18" charset="0"/>
                <a:cs typeface="Times New Roman" panose="02020603050405020304" pitchFamily="18" charset="0"/>
              </a:rPr>
              <a:t>support whatsoever and the IPA/Agreement shall be deemed to have </a:t>
            </a:r>
            <a:r>
              <a:rPr lang="en-US" sz="2200" dirty="0" smtClean="0">
                <a:latin typeface="Times New Roman" panose="02020603050405020304" pitchFamily="18" charset="0"/>
                <a:cs typeface="Times New Roman" panose="02020603050405020304" pitchFamily="18" charset="0"/>
              </a:rPr>
              <a:t>been cancelled</a:t>
            </a:r>
            <a:r>
              <a:rPr lang="en-US" sz="2200" dirty="0">
                <a:latin typeface="Times New Roman" panose="02020603050405020304" pitchFamily="18" charset="0"/>
                <a:cs typeface="Times New Roman" panose="02020603050405020304" pitchFamily="18" charset="0"/>
              </a:rPr>
              <a:t>/ terminated except extension of 3 months as per Para 8(i) </a:t>
            </a:r>
            <a:r>
              <a:rPr lang="en-US" sz="2200" dirty="0" smtClean="0">
                <a:latin typeface="Times New Roman" panose="02020603050405020304" pitchFamily="18" charset="0"/>
                <a:cs typeface="Times New Roman" panose="02020603050405020304" pitchFamily="18" charset="0"/>
              </a:rPr>
              <a:t>above.</a:t>
            </a:r>
          </a:p>
          <a:p>
            <a:endParaRPr lang="en-US"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the event of the BPO Unit not being able to achieve minimum employment target </a:t>
            </a:r>
            <a:r>
              <a:rPr lang="en-US" sz="2200" dirty="0" smtClean="0">
                <a:latin typeface="Times New Roman" panose="02020603050405020304" pitchFamily="18" charset="0"/>
                <a:cs typeface="Times New Roman" panose="02020603050405020304" pitchFamily="18" charset="0"/>
              </a:rPr>
              <a:t>of 50</a:t>
            </a:r>
            <a:r>
              <a:rPr lang="en-US" sz="2200" dirty="0">
                <a:latin typeface="Times New Roman" panose="02020603050405020304" pitchFamily="18" charset="0"/>
                <a:cs typeface="Times New Roman" panose="02020603050405020304" pitchFamily="18" charset="0"/>
              </a:rPr>
              <a:t>%, within 6 months from the date of commencement of its operations, the Unit </a:t>
            </a:r>
            <a:r>
              <a:rPr lang="en-US" sz="2200" dirty="0" smtClean="0">
                <a:latin typeface="Times New Roman" panose="02020603050405020304" pitchFamily="18" charset="0"/>
                <a:cs typeface="Times New Roman" panose="02020603050405020304" pitchFamily="18" charset="0"/>
              </a:rPr>
              <a:t>shall not </a:t>
            </a:r>
            <a:r>
              <a:rPr lang="en-US" sz="2200" dirty="0">
                <a:latin typeface="Times New Roman" panose="02020603050405020304" pitchFamily="18" charset="0"/>
                <a:cs typeface="Times New Roman" panose="02020603050405020304" pitchFamily="18" charset="0"/>
              </a:rPr>
              <a:t>be eligible for any support whatsoever and the IPA/Agreement shall be deemed </a:t>
            </a:r>
            <a:r>
              <a:rPr lang="en-US" sz="2200" dirty="0" smtClean="0">
                <a:latin typeface="Times New Roman" panose="02020603050405020304" pitchFamily="18" charset="0"/>
                <a:cs typeface="Times New Roman" panose="02020603050405020304" pitchFamily="18" charset="0"/>
              </a:rPr>
              <a:t>to </a:t>
            </a:r>
            <a:r>
              <a:rPr lang="en-IN" sz="2200" dirty="0" smtClean="0">
                <a:latin typeface="Times New Roman" panose="02020603050405020304" pitchFamily="18" charset="0"/>
                <a:cs typeface="Times New Roman" panose="02020603050405020304" pitchFamily="18" charset="0"/>
              </a:rPr>
              <a:t>have </a:t>
            </a:r>
            <a:r>
              <a:rPr lang="en-IN" sz="2200" dirty="0">
                <a:latin typeface="Times New Roman" panose="02020603050405020304" pitchFamily="18" charset="0"/>
                <a:cs typeface="Times New Roman" panose="02020603050405020304" pitchFamily="18" charset="0"/>
              </a:rPr>
              <a:t>been cancelled/ </a:t>
            </a:r>
            <a:r>
              <a:rPr lang="en-IN" sz="2200" dirty="0" smtClean="0">
                <a:latin typeface="Times New Roman" panose="02020603050405020304" pitchFamily="18" charset="0"/>
                <a:cs typeface="Times New Roman" panose="02020603050405020304" pitchFamily="18" charset="0"/>
              </a:rPr>
              <a:t>terminated. </a:t>
            </a: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BPO Unit will be obligated to furnish quarterly performance report, </a:t>
            </a:r>
            <a:r>
              <a:rPr lang="en-US" sz="2200" dirty="0" smtClean="0">
                <a:latin typeface="Times New Roman" panose="02020603050405020304" pitchFamily="18" charset="0"/>
                <a:cs typeface="Times New Roman" panose="02020603050405020304" pitchFamily="18" charset="0"/>
              </a:rPr>
              <a:t>inter-alia,</a:t>
            </a:r>
          </a:p>
          <a:p>
            <a:endParaRPr lang="en-US"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indicating the average monthly employment in the Unit. At the stage of release of Bank Guarantee, average employment of last two years will be calculated. In the event of the BPO Unit not meeting the employment target (based on which the capital support was released), the STPI would be at liberty to invoke the Bank Guarantee.</a:t>
            </a:r>
          </a:p>
        </p:txBody>
      </p:sp>
    </p:spTree>
    <p:extLst>
      <p:ext uri="{BB962C8B-B14F-4D97-AF65-F5344CB8AC3E}">
        <p14:creationId xmlns:p14="http://schemas.microsoft.com/office/powerpoint/2010/main" val="3233157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432" y="2420888"/>
            <a:ext cx="10081120" cy="1692771"/>
          </a:xfrm>
          <a:prstGeom prst="rect">
            <a:avLst/>
          </a:prstGeom>
          <a:noFill/>
          <a:ln>
            <a:solidFill>
              <a:srgbClr val="FF0000"/>
            </a:solidFill>
          </a:ln>
          <a:effectLst>
            <a:glow rad="228600">
              <a:schemeClr val="accent2">
                <a:satMod val="175000"/>
                <a:alpha val="40000"/>
              </a:schemeClr>
            </a:glow>
          </a:effectLst>
        </p:spPr>
        <p:txBody>
          <a:bodyPr wrap="square" rtlCol="0">
            <a:spAutoFit/>
          </a:bodyPr>
          <a:lstStyle/>
          <a:p>
            <a:pPr algn="ctr"/>
            <a:r>
              <a:rPr lang="en-IN" sz="4000" b="1" dirty="0">
                <a:latin typeface="Times New Roman" panose="02020603050405020304" pitchFamily="18" charset="0"/>
                <a:cs typeface="Times New Roman" panose="02020603050405020304" pitchFamily="18" charset="0"/>
              </a:rPr>
              <a:t>ELECTRONICS </a:t>
            </a:r>
            <a:r>
              <a:rPr lang="en-IN" sz="4000" b="1" dirty="0" smtClean="0">
                <a:latin typeface="Times New Roman" panose="02020603050405020304" pitchFamily="18" charset="0"/>
                <a:cs typeface="Times New Roman" panose="02020603050405020304" pitchFamily="18" charset="0"/>
              </a:rPr>
              <a:t>POLICY</a:t>
            </a:r>
          </a:p>
          <a:p>
            <a:pPr algn="ctr"/>
            <a:endParaRPr lang="en-US" sz="3200" dirty="0">
              <a:latin typeface="Times New Roman" panose="02020603050405020304" pitchFamily="18" charset="0"/>
              <a:cs typeface="Times New Roman" panose="02020603050405020304" pitchFamily="18" charset="0"/>
            </a:endParaRPr>
          </a:p>
          <a:p>
            <a:pPr algn="ctr"/>
            <a:r>
              <a:rPr lang="en-IN" sz="3200" dirty="0">
                <a:latin typeface="Times New Roman" panose="02020603050405020304" pitchFamily="18" charset="0"/>
                <a:cs typeface="Times New Roman" panose="02020603050405020304" pitchFamily="18" charset="0"/>
              </a:rPr>
              <a:t>INDUSTRIES </a:t>
            </a:r>
            <a:r>
              <a:rPr lang="en-IN" sz="3200" dirty="0" smtClean="0">
                <a:latin typeface="Times New Roman" panose="02020603050405020304" pitchFamily="18" charset="0"/>
                <a:cs typeface="Times New Roman" panose="02020603050405020304" pitchFamily="18" charset="0"/>
              </a:rPr>
              <a:t>DEPARTMENT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48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3" y="260648"/>
            <a:ext cx="12192000" cy="5601533"/>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Applicability</a:t>
            </a:r>
            <a:endParaRPr lang="en-IN"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Incentives/ benefits covered under this policy will be applicable to all areas of the state</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the purpose of Package Scheme of Incentives-2013 (issued by State Government vide Resolution </a:t>
            </a:r>
            <a:r>
              <a:rPr lang="en-US" sz="2200" dirty="0" smtClean="0">
                <a:latin typeface="Times New Roman" panose="02020603050405020304" pitchFamily="18" charset="0"/>
                <a:cs typeface="Times New Roman" panose="02020603050405020304" pitchFamily="18" charset="0"/>
              </a:rPr>
              <a:t>no. PSI-2013</a:t>
            </a:r>
            <a:r>
              <a:rPr lang="en-US" sz="2200" dirty="0">
                <a:latin typeface="Times New Roman" panose="02020603050405020304" pitchFamily="18" charset="0"/>
                <a:cs typeface="Times New Roman" panose="02020603050405020304" pitchFamily="18" charset="0"/>
              </a:rPr>
              <a:t>/(CR-54)/IND-8 dated 1st April 2013) areas of State are classified as Group, A/B/C/D/D+/No </a:t>
            </a:r>
            <a:r>
              <a:rPr lang="en-US" sz="2200" dirty="0" smtClean="0">
                <a:latin typeface="Times New Roman" panose="02020603050405020304" pitchFamily="18" charset="0"/>
                <a:cs typeface="Times New Roman" panose="02020603050405020304" pitchFamily="18" charset="0"/>
              </a:rPr>
              <a:t>industry district </a:t>
            </a:r>
            <a:r>
              <a:rPr lang="en-US" sz="2200" dirty="0">
                <a:latin typeface="Times New Roman" panose="02020603050405020304" pitchFamily="18" charset="0"/>
                <a:cs typeface="Times New Roman" panose="02020603050405020304" pitchFamily="18" charset="0"/>
              </a:rPr>
              <a:t>a Naxalism affected area, on the basis of their level of industrial development; the same classification </a:t>
            </a:r>
            <a:r>
              <a:rPr lang="en-US" sz="2200" dirty="0" smtClean="0">
                <a:latin typeface="Times New Roman" panose="02020603050405020304" pitchFamily="18" charset="0"/>
                <a:cs typeface="Times New Roman" panose="02020603050405020304" pitchFamily="18" charset="0"/>
              </a:rPr>
              <a:t>is </a:t>
            </a:r>
            <a:r>
              <a:rPr lang="en-IN" sz="2200" dirty="0" smtClean="0">
                <a:latin typeface="Times New Roman" panose="02020603050405020304" pitchFamily="18" charset="0"/>
                <a:cs typeface="Times New Roman" panose="02020603050405020304" pitchFamily="18" charset="0"/>
              </a:rPr>
              <a:t>adapted </a:t>
            </a:r>
            <a:r>
              <a:rPr lang="en-IN" sz="2200" dirty="0">
                <a:latin typeface="Times New Roman" panose="02020603050405020304" pitchFamily="18" charset="0"/>
                <a:cs typeface="Times New Roman" panose="02020603050405020304" pitchFamily="18" charset="0"/>
              </a:rPr>
              <a:t>for this policy</a:t>
            </a:r>
            <a:r>
              <a:rPr lang="en-IN" sz="2200" dirty="0" smtClean="0">
                <a:latin typeface="Times New Roman" panose="02020603050405020304" pitchFamily="18" charset="0"/>
                <a:cs typeface="Times New Roman" panose="02020603050405020304" pitchFamily="18" charset="0"/>
              </a:rPr>
              <a:t>.</a:t>
            </a:r>
          </a:p>
          <a:p>
            <a:endParaRPr lang="en-IN"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Industrial units which are approved under the “Modified Special Incentive Package Scheme” (M-SIPS) </a:t>
            </a:r>
            <a:r>
              <a:rPr lang="en-US" sz="2200" dirty="0" smtClean="0">
                <a:latin typeface="Times New Roman" panose="02020603050405020304" pitchFamily="18" charset="0"/>
                <a:cs typeface="Times New Roman" panose="02020603050405020304" pitchFamily="18" charset="0"/>
              </a:rPr>
              <a:t>of Department </a:t>
            </a:r>
            <a:r>
              <a:rPr lang="en-US" sz="2200" dirty="0">
                <a:latin typeface="Times New Roman" panose="02020603050405020304" pitchFamily="18" charset="0"/>
                <a:cs typeface="Times New Roman" panose="02020603050405020304" pitchFamily="18" charset="0"/>
              </a:rPr>
              <a:t>of Electronics &amp; Information Technology, Government of India, will be eligible for incentives </a:t>
            </a:r>
            <a:r>
              <a:rPr lang="en-US" sz="2200" dirty="0" smtClean="0">
                <a:latin typeface="Times New Roman" panose="02020603050405020304" pitchFamily="18" charset="0"/>
                <a:cs typeface="Times New Roman" panose="02020603050405020304" pitchFamily="18" charset="0"/>
              </a:rPr>
              <a:t>under </a:t>
            </a:r>
            <a:r>
              <a:rPr lang="en-IN" sz="2200" dirty="0" smtClean="0">
                <a:latin typeface="Times New Roman" panose="02020603050405020304" pitchFamily="18" charset="0"/>
                <a:cs typeface="Times New Roman" panose="02020603050405020304" pitchFamily="18" charset="0"/>
              </a:rPr>
              <a:t>this scheme.</a:t>
            </a:r>
          </a:p>
          <a:p>
            <a:endParaRPr lang="en-IN"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Industrial units which are not covered under the (M-SIPS) Scheme of Government of India will be eligible </a:t>
            </a:r>
            <a:r>
              <a:rPr lang="en-US" sz="2200" dirty="0" smtClean="0">
                <a:latin typeface="Times New Roman" panose="02020603050405020304" pitchFamily="18" charset="0"/>
                <a:cs typeface="Times New Roman" panose="02020603050405020304" pitchFamily="18" charset="0"/>
              </a:rPr>
              <a:t>for regular </a:t>
            </a:r>
            <a:r>
              <a:rPr lang="en-US" sz="2200" dirty="0">
                <a:latin typeface="Times New Roman" panose="02020603050405020304" pitchFamily="18" charset="0"/>
                <a:cs typeface="Times New Roman" panose="02020603050405020304" pitchFamily="18" charset="0"/>
              </a:rPr>
              <a:t>incentives under the Industrial Policy-2013.</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214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12192000" cy="553997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Creating ecosystem for globally competitive ESDM sector through:</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Fiscal </a:t>
            </a:r>
            <a:r>
              <a:rPr lang="en-IN" sz="2200" dirty="0" smtClean="0">
                <a:latin typeface="Times New Roman" panose="02020603050405020304" pitchFamily="18" charset="0"/>
                <a:cs typeface="Times New Roman" panose="02020603050405020304" pitchFamily="18" charset="0"/>
              </a:rPr>
              <a:t>incentives.</a:t>
            </a:r>
          </a:p>
          <a:p>
            <a:pPr marL="342900" indent="-342900">
              <a:buFont typeface="Wingdings" panose="05000000000000000000" pitchFamily="2" charset="2"/>
              <a:buChar char="Ø"/>
            </a:pPr>
            <a:endParaRPr lang="en-I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Facilitating </a:t>
            </a:r>
            <a:r>
              <a:rPr lang="en-US" sz="2200" dirty="0">
                <a:latin typeface="Times New Roman" panose="02020603050405020304" pitchFamily="18" charset="0"/>
                <a:cs typeface="Times New Roman" panose="02020603050405020304" pitchFamily="18" charset="0"/>
              </a:rPr>
              <a:t>setting up projects like Lithium ion battery, LED manufacturing </a:t>
            </a:r>
            <a:r>
              <a:rPr lang="en-US" sz="2200" dirty="0" smtClean="0">
                <a:latin typeface="Times New Roman" panose="02020603050405020304" pitchFamily="18" charset="0"/>
                <a:cs typeface="Times New Roman" panose="02020603050405020304" pitchFamily="18" charset="0"/>
              </a:rPr>
              <a:t>etc.</a:t>
            </a:r>
          </a:p>
          <a:p>
            <a:pPr marL="34290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Rationalizing </a:t>
            </a:r>
            <a:r>
              <a:rPr lang="en-US" sz="2200" dirty="0">
                <a:latin typeface="Times New Roman" panose="02020603050405020304" pitchFamily="18" charset="0"/>
                <a:cs typeface="Times New Roman" panose="02020603050405020304" pitchFamily="18" charset="0"/>
              </a:rPr>
              <a:t>and establishing industry-friendly stable tax </a:t>
            </a:r>
            <a:r>
              <a:rPr lang="en-US" sz="2200" dirty="0" smtClean="0">
                <a:latin typeface="Times New Roman" panose="02020603050405020304" pitchFamily="18" charset="0"/>
                <a:cs typeface="Times New Roman" panose="02020603050405020304" pitchFamily="18" charset="0"/>
              </a:rPr>
              <a:t>system.</a:t>
            </a:r>
          </a:p>
          <a:p>
            <a:pPr marL="34290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Incentivisation </a:t>
            </a:r>
            <a:r>
              <a:rPr lang="en-US" sz="2200" dirty="0">
                <a:latin typeface="Times New Roman" panose="02020603050405020304" pitchFamily="18" charset="0"/>
                <a:cs typeface="Times New Roman" panose="02020603050405020304" pitchFamily="18" charset="0"/>
              </a:rPr>
              <a:t>of Technology transfer, R&amp;D and IPR </a:t>
            </a:r>
            <a:r>
              <a:rPr lang="en-US" sz="2200" dirty="0" smtClean="0">
                <a:latin typeface="Times New Roman" panose="02020603050405020304" pitchFamily="18" charset="0"/>
                <a:cs typeface="Times New Roman" panose="02020603050405020304" pitchFamily="18" charset="0"/>
              </a:rPr>
              <a:t>creation.</a:t>
            </a:r>
          </a:p>
          <a:p>
            <a:pPr marL="34290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Encouraging </a:t>
            </a:r>
            <a:r>
              <a:rPr lang="en-US" sz="2200" dirty="0">
                <a:latin typeface="Times New Roman" panose="02020603050405020304" pitchFamily="18" charset="0"/>
                <a:cs typeface="Times New Roman" panose="02020603050405020304" pitchFamily="18" charset="0"/>
              </a:rPr>
              <a:t>industry associations in vendor and dealer network </a:t>
            </a:r>
            <a:r>
              <a:rPr lang="en-US" sz="2200" dirty="0" smtClean="0">
                <a:latin typeface="Times New Roman" panose="02020603050405020304" pitchFamily="18" charset="0"/>
                <a:cs typeface="Times New Roman" panose="02020603050405020304" pitchFamily="18" charset="0"/>
              </a:rPr>
              <a:t>development.</a:t>
            </a:r>
          </a:p>
          <a:p>
            <a:pPr marL="34290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Making </a:t>
            </a:r>
            <a:r>
              <a:rPr lang="en-US" sz="2200" dirty="0">
                <a:latin typeface="Times New Roman" panose="02020603050405020304" pitchFamily="18" charset="0"/>
                <a:cs typeface="Times New Roman" panose="02020603050405020304" pitchFamily="18" charset="0"/>
              </a:rPr>
              <a:t>available 24 x 7 uninterrupted quality </a:t>
            </a:r>
            <a:r>
              <a:rPr lang="en-US" sz="2200" dirty="0" smtClean="0">
                <a:latin typeface="Times New Roman" panose="02020603050405020304" pitchFamily="18" charset="0"/>
                <a:cs typeface="Times New Roman" panose="02020603050405020304" pitchFamily="18" charset="0"/>
              </a:rPr>
              <a:t>power.</a:t>
            </a:r>
          </a:p>
          <a:p>
            <a:pPr marL="34290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Create </a:t>
            </a:r>
            <a:r>
              <a:rPr lang="en-US" sz="2200" dirty="0">
                <a:latin typeface="Times New Roman" panose="02020603050405020304" pitchFamily="18" charset="0"/>
                <a:cs typeface="Times New Roman" panose="02020603050405020304" pitchFamily="18" charset="0"/>
              </a:rPr>
              <a:t>electronics development fund for ESDM sector.</a:t>
            </a:r>
          </a:p>
          <a:p>
            <a:endParaRPr lang="en-IN"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35760" y="5154"/>
            <a:ext cx="3816424" cy="646331"/>
          </a:xfrm>
          <a:prstGeom prst="rect">
            <a:avLst/>
          </a:prstGeom>
          <a:noFill/>
        </p:spPr>
        <p:txBody>
          <a:bodyPr wrap="square" rtlCol="0">
            <a:spAutoFit/>
          </a:bodyPr>
          <a:lstStyle/>
          <a:p>
            <a:pPr algn="ctr"/>
            <a:r>
              <a:rPr lang="en-IN" sz="3600" b="1" dirty="0" smtClean="0">
                <a:latin typeface="Times New Roman" panose="02020603050405020304" pitchFamily="18" charset="0"/>
                <a:cs typeface="Times New Roman" panose="02020603050405020304" pitchFamily="18" charset="0"/>
              </a:rPr>
              <a:t>Strategies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147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12192000" cy="3447098"/>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Promotion of Exports</a:t>
            </a:r>
            <a:endParaRPr lang="en-IN" sz="3200" dirty="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Incentives to EOU</a:t>
            </a:r>
            <a:r>
              <a:rPr lang="en-IN"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To encourage coordination and tie up with global electronics cities in the leading countries and engage with </a:t>
            </a:r>
            <a:r>
              <a:rPr lang="en-US" sz="2400" dirty="0" smtClean="0">
                <a:latin typeface="Times New Roman" panose="02020603050405020304" pitchFamily="18" charset="0"/>
                <a:cs typeface="Times New Roman" panose="02020603050405020304" pitchFamily="18" charset="0"/>
              </a:rPr>
              <a:t>top ESDM </a:t>
            </a:r>
            <a:r>
              <a:rPr lang="en-US" sz="2400" dirty="0">
                <a:latin typeface="Times New Roman" panose="02020603050405020304" pitchFamily="18" charset="0"/>
                <a:cs typeface="Times New Roman" panose="02020603050405020304" pitchFamily="18" charset="0"/>
              </a:rPr>
              <a:t>companies to proactively invite investments in the State.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21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12192000" cy="4278094"/>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Human Resource </a:t>
            </a:r>
            <a:r>
              <a:rPr lang="en-IN" sz="2800" b="1" dirty="0" smtClean="0">
                <a:latin typeface="Times New Roman" panose="02020603050405020304" pitchFamily="18" charset="0"/>
                <a:cs typeface="Times New Roman" panose="02020603050405020304" pitchFamily="18" charset="0"/>
              </a:rPr>
              <a:t>Development</a:t>
            </a:r>
            <a:endParaRPr lang="en-US" sz="28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Electronics manufacturing industries require skilled manpower to be competitive. The State Government will </a:t>
            </a:r>
            <a:r>
              <a:rPr lang="en-US" sz="2200" dirty="0" smtClean="0">
                <a:latin typeface="Times New Roman" panose="02020603050405020304" pitchFamily="18" charset="0"/>
                <a:cs typeface="Times New Roman" panose="02020603050405020304" pitchFamily="18" charset="0"/>
              </a:rPr>
              <a:t>focus on </a:t>
            </a:r>
            <a:r>
              <a:rPr lang="en-US" sz="2200" dirty="0">
                <a:latin typeface="Times New Roman" panose="02020603050405020304" pitchFamily="18" charset="0"/>
                <a:cs typeface="Times New Roman" panose="02020603050405020304" pitchFamily="18" charset="0"/>
              </a:rPr>
              <a:t>imparting the necessary skills to ensure availability of a quality labour pool required for the sector. This </a:t>
            </a:r>
            <a:r>
              <a:rPr lang="en-US" sz="2200" dirty="0" smtClean="0">
                <a:latin typeface="Times New Roman" panose="02020603050405020304" pitchFamily="18" charset="0"/>
                <a:cs typeface="Times New Roman" panose="02020603050405020304" pitchFamily="18" charset="0"/>
              </a:rPr>
              <a:t>will </a:t>
            </a:r>
            <a:r>
              <a:rPr lang="en-IN" sz="2200" dirty="0" smtClean="0">
                <a:latin typeface="Times New Roman" panose="02020603050405020304" pitchFamily="18" charset="0"/>
                <a:cs typeface="Times New Roman" panose="02020603050405020304" pitchFamily="18" charset="0"/>
              </a:rPr>
              <a:t>involve </a:t>
            </a:r>
            <a:r>
              <a:rPr lang="en-IN" sz="2200" dirty="0">
                <a:latin typeface="Times New Roman" panose="02020603050405020304" pitchFamily="18" charset="0"/>
                <a:cs typeface="Times New Roman" panose="02020603050405020304" pitchFamily="18" charset="0"/>
              </a:rPr>
              <a:t>in</a:t>
            </a:r>
            <a:r>
              <a:rPr lang="en-IN"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endParaRPr lang="en-IN"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Suitably </a:t>
            </a:r>
            <a:r>
              <a:rPr lang="en-US" sz="2200" dirty="0">
                <a:latin typeface="Times New Roman" panose="02020603050405020304" pitchFamily="18" charset="0"/>
                <a:cs typeface="Times New Roman" panose="02020603050405020304" pitchFamily="18" charset="0"/>
              </a:rPr>
              <a:t>designing the syllabus at institutes as per requirement to make available trained and skilled </a:t>
            </a:r>
            <a:r>
              <a:rPr lang="en-US" sz="2200" dirty="0" smtClean="0">
                <a:latin typeface="Times New Roman" panose="02020603050405020304" pitchFamily="18" charset="0"/>
                <a:cs typeface="Times New Roman" panose="02020603050405020304" pitchFamily="18" charset="0"/>
              </a:rPr>
              <a:t>manpower.</a:t>
            </a:r>
          </a:p>
          <a:p>
            <a:pPr marL="342900" indent="-342900" algn="just">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Creation </a:t>
            </a:r>
            <a:r>
              <a:rPr lang="en-US" sz="2200" dirty="0">
                <a:latin typeface="Times New Roman" panose="02020603050405020304" pitchFamily="18" charset="0"/>
                <a:cs typeface="Times New Roman" panose="02020603050405020304" pitchFamily="18" charset="0"/>
              </a:rPr>
              <a:t>of an institutional mechanism for the faculty development in various ESDM related subjects</a:t>
            </a:r>
            <a:r>
              <a:rPr lang="en-US" sz="2400" dirty="0"/>
              <a: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9564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5" y="764704"/>
            <a:ext cx="12192000" cy="3231654"/>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Incubation centers/manufacturing park</a:t>
            </a:r>
            <a:endParaRPr lang="en-IN" sz="28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Government will promote setting up of incubation centers for ESDM related sectors in association with </a:t>
            </a:r>
            <a:r>
              <a:rPr lang="en-US" sz="2200" dirty="0" smtClean="0">
                <a:latin typeface="Times New Roman" panose="02020603050405020304" pitchFamily="18" charset="0"/>
                <a:cs typeface="Times New Roman" panose="02020603050405020304" pitchFamily="18" charset="0"/>
              </a:rPr>
              <a:t>Academic Institutions/Industry</a:t>
            </a:r>
            <a:r>
              <a:rPr lang="en-US" sz="2200" dirty="0">
                <a:latin typeface="Times New Roman" panose="02020603050405020304" pitchFamily="18" charset="0"/>
                <a:cs typeface="Times New Roman" panose="02020603050405020304" pitchFamily="18" charset="0"/>
              </a:rPr>
              <a:t>. MIDC will provide infrastructure for such incubation centers at nominal cost.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parcel of land up to 100 acres will be kept reserved in DMIC project at Aurangabad for setting up of electronics</a:t>
            </a:r>
          </a:p>
          <a:p>
            <a:pPr algn="just"/>
            <a:r>
              <a:rPr lang="en-US" sz="2200" dirty="0">
                <a:latin typeface="Times New Roman" panose="02020603050405020304" pitchFamily="18" charset="0"/>
                <a:cs typeface="Times New Roman" panose="02020603050405020304" pitchFamily="18" charset="0"/>
              </a:rPr>
              <a:t>manufacturing park under the Greenfield Electronic Cluster scheme of Govt of India</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1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12192000" cy="289310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Handling e-waste</a:t>
            </a:r>
            <a:endParaRPr lang="en-IN" sz="2800" dirty="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Facilitating environment-friendly e-waste handling policies by creating a mechanism with industry to streamline </a:t>
            </a:r>
            <a:r>
              <a:rPr lang="en-US" sz="2200" dirty="0" smtClean="0">
                <a:latin typeface="Times New Roman" panose="02020603050405020304" pitchFamily="18" charset="0"/>
                <a:cs typeface="Times New Roman" panose="02020603050405020304" pitchFamily="18" charset="0"/>
              </a:rPr>
              <a:t>the implementation </a:t>
            </a:r>
            <a:r>
              <a:rPr lang="en-US" sz="2200" dirty="0">
                <a:latin typeface="Times New Roman" panose="02020603050405020304" pitchFamily="18" charset="0"/>
                <a:cs typeface="Times New Roman" panose="02020603050405020304" pitchFamily="18" charset="0"/>
              </a:rPr>
              <a:t>of e-waste (Management and Handling) rules, 2011 including restriction on usage of </a:t>
            </a:r>
            <a:r>
              <a:rPr lang="en-US" sz="2200" dirty="0" smtClean="0">
                <a:latin typeface="Times New Roman" panose="02020603050405020304" pitchFamily="18" charset="0"/>
                <a:cs typeface="Times New Roman" panose="02020603050405020304" pitchFamily="18" charset="0"/>
              </a:rPr>
              <a:t>hazardous </a:t>
            </a:r>
            <a:r>
              <a:rPr lang="en-IN" sz="2200" dirty="0" smtClean="0">
                <a:latin typeface="Times New Roman" panose="02020603050405020304" pitchFamily="18" charset="0"/>
                <a:cs typeface="Times New Roman" panose="02020603050405020304" pitchFamily="18" charset="0"/>
              </a:rPr>
              <a:t>substances.</a:t>
            </a:r>
          </a:p>
          <a:p>
            <a:pPr algn="just"/>
            <a:endParaRPr lang="en-IN"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To </a:t>
            </a:r>
            <a:r>
              <a:rPr lang="en-US" sz="2200" dirty="0">
                <a:latin typeface="Times New Roman" panose="02020603050405020304" pitchFamily="18" charset="0"/>
                <a:cs typeface="Times New Roman" panose="02020603050405020304" pitchFamily="18" charset="0"/>
              </a:rPr>
              <a:t>constitute a high level committee with due representation from the industry for marketing the State's </a:t>
            </a:r>
            <a:r>
              <a:rPr lang="en-US" sz="2200" dirty="0" smtClean="0">
                <a:latin typeface="Times New Roman" panose="02020603050405020304" pitchFamily="18" charset="0"/>
                <a:cs typeface="Times New Roman" panose="02020603050405020304" pitchFamily="18" charset="0"/>
              </a:rPr>
              <a:t>offers based </a:t>
            </a:r>
            <a:r>
              <a:rPr lang="en-US" sz="2200" dirty="0">
                <a:latin typeface="Times New Roman" panose="02020603050405020304" pitchFamily="18" charset="0"/>
                <a:cs typeface="Times New Roman" panose="02020603050405020304" pitchFamily="18" charset="0"/>
              </a:rPr>
              <a:t>on its competencies and thereby attract investments into the State.</a:t>
            </a:r>
          </a:p>
        </p:txBody>
      </p:sp>
    </p:spTree>
    <p:extLst>
      <p:ext uri="{BB962C8B-B14F-4D97-AF65-F5344CB8AC3E}">
        <p14:creationId xmlns:p14="http://schemas.microsoft.com/office/powerpoint/2010/main" val="2319198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12192000" cy="6278642"/>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Fiscal </a:t>
            </a:r>
            <a:r>
              <a:rPr lang="en-IN" sz="2800" b="1" dirty="0" smtClean="0">
                <a:latin typeface="Times New Roman" panose="02020603050405020304" pitchFamily="18" charset="0"/>
                <a:cs typeface="Times New Roman" panose="02020603050405020304" pitchFamily="18" charset="0"/>
              </a:rPr>
              <a:t>Incentives</a:t>
            </a:r>
            <a:endParaRPr lang="en-US" sz="22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Fiscal incentives shall be extended to eligible ESDM units under the umbrella of package Scheme of </a:t>
            </a:r>
            <a:r>
              <a:rPr lang="en-US" sz="2200" dirty="0" smtClean="0">
                <a:latin typeface="Times New Roman" panose="02020603050405020304" pitchFamily="18" charset="0"/>
                <a:cs typeface="Times New Roman" panose="02020603050405020304" pitchFamily="18" charset="0"/>
              </a:rPr>
              <a:t>Incentives (PSI</a:t>
            </a:r>
            <a:r>
              <a:rPr lang="en-US" sz="2200" dirty="0">
                <a:latin typeface="Times New Roman" panose="02020603050405020304" pitchFamily="18" charset="0"/>
                <a:cs typeface="Times New Roman" panose="02020603050405020304" pitchFamily="18" charset="0"/>
              </a:rPr>
              <a:t>). A basket of incentives will be offered to eligible Micro, Small, Medium manufacturing enterprises (MSME) </a:t>
            </a:r>
            <a:r>
              <a:rPr lang="en-US" sz="2200" dirty="0" smtClean="0">
                <a:latin typeface="Times New Roman" panose="02020603050405020304" pitchFamily="18" charset="0"/>
                <a:cs typeface="Times New Roman" panose="02020603050405020304" pitchFamily="18" charset="0"/>
              </a:rPr>
              <a:t>and Large </a:t>
            </a:r>
            <a:r>
              <a:rPr lang="en-US" sz="2200" dirty="0">
                <a:latin typeface="Times New Roman" panose="02020603050405020304" pitchFamily="18" charset="0"/>
                <a:cs typeface="Times New Roman" panose="02020603050405020304" pitchFamily="18" charset="0"/>
              </a:rPr>
              <a:t>manufacturing enterprises (LE) covering the incentives under paras 4.1 to 4.3, the total quantum of which </a:t>
            </a:r>
            <a:r>
              <a:rPr lang="en-US" sz="2200" dirty="0" smtClean="0">
                <a:latin typeface="Times New Roman" panose="02020603050405020304" pitchFamily="18" charset="0"/>
                <a:cs typeface="Times New Roman" panose="02020603050405020304" pitchFamily="18" charset="0"/>
              </a:rPr>
              <a:t>will be </a:t>
            </a:r>
            <a:r>
              <a:rPr lang="en-US" sz="2200" dirty="0">
                <a:latin typeface="Times New Roman" panose="02020603050405020304" pitchFamily="18" charset="0"/>
                <a:cs typeface="Times New Roman" panose="02020603050405020304" pitchFamily="18" charset="0"/>
              </a:rPr>
              <a:t>limited to a ceiling of 100% of FCI or eligibility period of 10 years, whichever is earlier. The incentives </a:t>
            </a:r>
            <a:r>
              <a:rPr lang="en-US" sz="2200" dirty="0" smtClean="0">
                <a:latin typeface="Times New Roman" panose="02020603050405020304" pitchFamily="18" charset="0"/>
                <a:cs typeface="Times New Roman" panose="02020603050405020304" pitchFamily="18" charset="0"/>
              </a:rPr>
              <a:t>mentioned in </a:t>
            </a:r>
            <a:r>
              <a:rPr lang="en-US" sz="2200" dirty="0">
                <a:latin typeface="Times New Roman" panose="02020603050405020304" pitchFamily="18" charset="0"/>
                <a:cs typeface="Times New Roman" panose="02020603050405020304" pitchFamily="18" charset="0"/>
              </a:rPr>
              <a:t>paras 4.4 to 4.6 would be available in addition to the basket of incentives </a:t>
            </a:r>
            <a:r>
              <a:rPr lang="en-US" sz="2200" dirty="0" smtClean="0">
                <a:latin typeface="Times New Roman" panose="02020603050405020304" pitchFamily="18" charset="0"/>
                <a:cs typeface="Times New Roman" panose="02020603050405020304" pitchFamily="18" charset="0"/>
              </a:rPr>
              <a:t>above.</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ESDM </a:t>
            </a:r>
            <a:r>
              <a:rPr lang="en-US" sz="2200" dirty="0">
                <a:latin typeface="Times New Roman" panose="02020603050405020304" pitchFamily="18" charset="0"/>
                <a:cs typeface="Times New Roman" panose="02020603050405020304" pitchFamily="18" charset="0"/>
              </a:rPr>
              <a:t>units in A and B category areas with minimum Fixed Capital Investment (FCI) equal to Rs. 250.00 crores </a:t>
            </a:r>
            <a:r>
              <a:rPr lang="en-US" sz="2200" dirty="0" smtClean="0">
                <a:latin typeface="Times New Roman" panose="02020603050405020304" pitchFamily="18" charset="0"/>
                <a:cs typeface="Times New Roman" panose="02020603050405020304" pitchFamily="18" charset="0"/>
              </a:rPr>
              <a:t>or minimum </a:t>
            </a:r>
            <a:r>
              <a:rPr lang="en-US" sz="2200" dirty="0">
                <a:latin typeface="Times New Roman" panose="02020603050405020304" pitchFamily="18" charset="0"/>
                <a:cs typeface="Times New Roman" panose="02020603050405020304" pitchFamily="18" charset="0"/>
              </a:rPr>
              <a:t>employment of 500 people and units in rest of the state with minimum FCI of Rs.100.00 crores or </a:t>
            </a:r>
            <a:r>
              <a:rPr lang="en-US" sz="2200" dirty="0" smtClean="0">
                <a:latin typeface="Times New Roman" panose="02020603050405020304" pitchFamily="18" charset="0"/>
                <a:cs typeface="Times New Roman" panose="02020603050405020304" pitchFamily="18" charset="0"/>
              </a:rPr>
              <a:t>providing employment </a:t>
            </a:r>
            <a:r>
              <a:rPr lang="en-US" sz="2200" dirty="0">
                <a:latin typeface="Times New Roman" panose="02020603050405020304" pitchFamily="18" charset="0"/>
                <a:cs typeface="Times New Roman" panose="02020603050405020304" pitchFamily="18" charset="0"/>
              </a:rPr>
              <a:t>to 250 people will be accorded Mega project status. The quantum of incentives for mega projects </a:t>
            </a:r>
            <a:r>
              <a:rPr lang="en-US" sz="2200" dirty="0" smtClean="0">
                <a:latin typeface="Times New Roman" panose="02020603050405020304" pitchFamily="18" charset="0"/>
                <a:cs typeface="Times New Roman" panose="02020603050405020304" pitchFamily="18" charset="0"/>
              </a:rPr>
              <a:t>shall be </a:t>
            </a:r>
            <a:r>
              <a:rPr lang="en-US" sz="2200" dirty="0">
                <a:latin typeface="Times New Roman" panose="02020603050405020304" pitchFamily="18" charset="0"/>
                <a:cs typeface="Times New Roman" panose="02020603050405020304" pitchFamily="18" charset="0"/>
              </a:rPr>
              <a:t>decided as per the provisions of IE&amp;LD GR No. PSI-2013/C.R.- 54/ Ind-8 dated April 1, 2013 and any </a:t>
            </a:r>
            <a:r>
              <a:rPr lang="en-US" sz="2200" dirty="0" smtClean="0">
                <a:latin typeface="Times New Roman" panose="02020603050405020304" pitchFamily="18" charset="0"/>
                <a:cs typeface="Times New Roman" panose="02020603050405020304" pitchFamily="18" charset="0"/>
              </a:rPr>
              <a:t>subsequent GRs </a:t>
            </a:r>
            <a:r>
              <a:rPr lang="en-US" sz="2200" dirty="0">
                <a:latin typeface="Times New Roman" panose="02020603050405020304" pitchFamily="18" charset="0"/>
                <a:cs typeface="Times New Roman" panose="02020603050405020304" pitchFamily="18" charset="0"/>
              </a:rPr>
              <a:t>or Guidelines issued based on the decisions in the Cabinet Sub-Committee or High Power </a:t>
            </a:r>
            <a:r>
              <a:rPr lang="en-US" sz="2200" dirty="0" smtClean="0">
                <a:latin typeface="Times New Roman" panose="02020603050405020304" pitchFamily="18" charset="0"/>
                <a:cs typeface="Times New Roman" panose="02020603050405020304" pitchFamily="18" charset="0"/>
              </a:rPr>
              <a:t>Committee.</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Admissible </a:t>
            </a:r>
            <a:r>
              <a:rPr lang="en-US" sz="2200" dirty="0">
                <a:latin typeface="Times New Roman" panose="02020603050405020304" pitchFamily="18" charset="0"/>
                <a:cs typeface="Times New Roman" panose="02020603050405020304" pitchFamily="18" charset="0"/>
              </a:rPr>
              <a:t>investment period for ESDM units will be extended by 3 years in Category A and B areas and by 5 </a:t>
            </a:r>
            <a:r>
              <a:rPr lang="en-US" sz="2200" dirty="0" smtClean="0">
                <a:latin typeface="Times New Roman" panose="02020603050405020304" pitchFamily="18" charset="0"/>
                <a:cs typeface="Times New Roman" panose="02020603050405020304" pitchFamily="18" charset="0"/>
              </a:rPr>
              <a:t>years in </a:t>
            </a:r>
            <a:r>
              <a:rPr lang="en-US" sz="2200" dirty="0">
                <a:latin typeface="Times New Roman" panose="02020603050405020304" pitchFamily="18" charset="0"/>
                <a:cs typeface="Times New Roman" panose="02020603050405020304" pitchFamily="18" charset="0"/>
              </a:rPr>
              <a:t>other parts of state compared to what is available under prevailing Package Scheme of </a:t>
            </a:r>
            <a:r>
              <a:rPr lang="en-US" sz="2200" dirty="0" smtClean="0">
                <a:latin typeface="Times New Roman" panose="02020603050405020304" pitchFamily="18" charset="0"/>
                <a:cs typeface="Times New Roman" panose="02020603050405020304" pitchFamily="18" charset="0"/>
              </a:rPr>
              <a:t>Incentives.</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incentives, if any, offered by Government of India or any of its agencies or local bodies shall be over and </a:t>
            </a:r>
            <a:r>
              <a:rPr lang="en-US" sz="2200" dirty="0" smtClean="0">
                <a:latin typeface="Times New Roman" panose="02020603050405020304" pitchFamily="18" charset="0"/>
                <a:cs typeface="Times New Roman" panose="02020603050405020304" pitchFamily="18" charset="0"/>
              </a:rPr>
              <a:t>above the </a:t>
            </a:r>
            <a:r>
              <a:rPr lang="en-US" sz="2200" dirty="0">
                <a:latin typeface="Times New Roman" panose="02020603050405020304" pitchFamily="18" charset="0"/>
                <a:cs typeface="Times New Roman" panose="02020603050405020304" pitchFamily="18" charset="0"/>
              </a:rPr>
              <a:t>incentives offered under this policy</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9550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12192000" cy="3754874"/>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Industrial Promotion Subsidy (IPS</a:t>
            </a:r>
            <a:r>
              <a:rPr lang="en-IN" sz="2800" b="1" dirty="0" smtClean="0">
                <a:latin typeface="Times New Roman" panose="02020603050405020304" pitchFamily="18" charset="0"/>
                <a:cs typeface="Times New Roman" panose="02020603050405020304" pitchFamily="18" charset="0"/>
              </a:rPr>
              <a:t>)</a:t>
            </a:r>
          </a:p>
          <a:p>
            <a:endParaRPr lang="en-US" sz="2800" b="1" dirty="0"/>
          </a:p>
          <a:p>
            <a:r>
              <a:rPr lang="en-US" sz="2200" dirty="0">
                <a:latin typeface="Times New Roman" panose="02020603050405020304" pitchFamily="18" charset="0"/>
                <a:cs typeface="Times New Roman" panose="02020603050405020304" pitchFamily="18" charset="0"/>
              </a:rPr>
              <a:t>All eligible MSMEs and LEs in category A and B area will be offered IPS equal to [VAT on local sales minus </a:t>
            </a:r>
            <a:r>
              <a:rPr lang="en-US" sz="2200" dirty="0" smtClean="0">
                <a:latin typeface="Times New Roman" panose="02020603050405020304" pitchFamily="18" charset="0"/>
                <a:cs typeface="Times New Roman" panose="02020603050405020304" pitchFamily="18" charset="0"/>
              </a:rPr>
              <a:t>ITC (Input </a:t>
            </a:r>
            <a:r>
              <a:rPr lang="en-US" sz="2200" dirty="0">
                <a:latin typeface="Times New Roman" panose="02020603050405020304" pitchFamily="18" charset="0"/>
                <a:cs typeface="Times New Roman" panose="02020603050405020304" pitchFamily="18" charset="0"/>
              </a:rPr>
              <a:t>Tax Credit) or zero whichever is more + CST payable + 75% of ITC] and in other parts of state [VAT on </a:t>
            </a:r>
            <a:r>
              <a:rPr lang="en-US" sz="2200" dirty="0" smtClean="0">
                <a:latin typeface="Times New Roman" panose="02020603050405020304" pitchFamily="18" charset="0"/>
                <a:cs typeface="Times New Roman" panose="02020603050405020304" pitchFamily="18" charset="0"/>
              </a:rPr>
              <a:t>local sales minus </a:t>
            </a:r>
            <a:r>
              <a:rPr lang="en-US" sz="2200" dirty="0">
                <a:latin typeface="Times New Roman" panose="02020603050405020304" pitchFamily="18" charset="0"/>
                <a:cs typeface="Times New Roman" panose="02020603050405020304" pitchFamily="18" charset="0"/>
              </a:rPr>
              <a:t>ITC or zero whichever is more + CST payable + 100% of ITC] on eligible finished products</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Note - </a:t>
            </a:r>
            <a:r>
              <a:rPr lang="en-US" sz="2200" dirty="0">
                <a:latin typeface="Times New Roman" panose="02020603050405020304" pitchFamily="18" charset="0"/>
                <a:cs typeface="Times New Roman" panose="02020603050405020304" pitchFamily="18" charset="0"/>
              </a:rPr>
              <a:t>Modalities regarding disbursement of incentives, related to VAT &amp; CST, will be modified accordingly </a:t>
            </a:r>
            <a:r>
              <a:rPr lang="en-US" sz="2200" dirty="0" smtClean="0">
                <a:latin typeface="Times New Roman" panose="02020603050405020304" pitchFamily="18" charset="0"/>
                <a:cs typeface="Times New Roman" panose="02020603050405020304" pitchFamily="18" charset="0"/>
              </a:rPr>
              <a:t>when GST </a:t>
            </a:r>
            <a:r>
              <a:rPr lang="en-US" sz="2200" dirty="0">
                <a:latin typeface="Times New Roman" panose="02020603050405020304" pitchFamily="18" charset="0"/>
                <a:cs typeface="Times New Roman" panose="02020603050405020304" pitchFamily="18" charset="0"/>
              </a:rPr>
              <a:t>is made applicable to the state.</a:t>
            </a:r>
          </a:p>
          <a:p>
            <a:endParaRPr lang="en-IN" sz="2800" dirty="0"/>
          </a:p>
        </p:txBody>
      </p:sp>
    </p:spTree>
    <p:extLst>
      <p:ext uri="{BB962C8B-B14F-4D97-AF65-F5344CB8AC3E}">
        <p14:creationId xmlns:p14="http://schemas.microsoft.com/office/powerpoint/2010/main" val="14499262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 y="0"/>
            <a:ext cx="12200438" cy="6821191"/>
          </a:xfrm>
          <a:prstGeom prst="rect">
            <a:avLst/>
          </a:prstGeom>
        </p:spPr>
      </p:pic>
    </p:spTree>
    <p:extLst>
      <p:ext uri="{BB962C8B-B14F-4D97-AF65-F5344CB8AC3E}">
        <p14:creationId xmlns:p14="http://schemas.microsoft.com/office/powerpoint/2010/main" val="336686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12192000" cy="4924425"/>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Interest Subsidy</a:t>
            </a:r>
            <a:endParaRPr lang="en-IN" sz="2800"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All new/expansion units will be eligible for interest subsidy on term loans availed from Banks and Public </a:t>
            </a:r>
            <a:r>
              <a:rPr lang="en-US" sz="2200" dirty="0" smtClean="0">
                <a:latin typeface="Times New Roman" panose="02020603050405020304" pitchFamily="18" charset="0"/>
                <a:cs typeface="Times New Roman" panose="02020603050405020304" pitchFamily="18" charset="0"/>
              </a:rPr>
              <a:t>Financial Institutions </a:t>
            </a:r>
            <a:r>
              <a:rPr lang="en-US" sz="2200" dirty="0">
                <a:latin typeface="Times New Roman" panose="02020603050405020304" pitchFamily="18" charset="0"/>
                <a:cs typeface="Times New Roman" panose="02020603050405020304" pitchFamily="18" charset="0"/>
              </a:rPr>
              <a:t>for acquisition of fixed assets for the eligible project. For the purpose of this assistance, bank’s </a:t>
            </a:r>
            <a:r>
              <a:rPr lang="en-US" sz="2200" dirty="0" smtClean="0">
                <a:latin typeface="Times New Roman" panose="02020603050405020304" pitchFamily="18" charset="0"/>
                <a:cs typeface="Times New Roman" panose="02020603050405020304" pitchFamily="18" charset="0"/>
              </a:rPr>
              <a:t>prime lending </a:t>
            </a:r>
            <a:r>
              <a:rPr lang="en-US" sz="2200" dirty="0">
                <a:latin typeface="Times New Roman" panose="02020603050405020304" pitchFamily="18" charset="0"/>
                <a:cs typeface="Times New Roman" panose="02020603050405020304" pitchFamily="18" charset="0"/>
              </a:rPr>
              <a:t>rate or the rate of interest actually charged, minus penal interest if any, whichever is less, will be taken </a:t>
            </a:r>
            <a:r>
              <a:rPr lang="en-US" sz="2200" dirty="0" smtClean="0">
                <a:latin typeface="Times New Roman" panose="02020603050405020304" pitchFamily="18" charset="0"/>
                <a:cs typeface="Times New Roman" panose="02020603050405020304" pitchFamily="18" charset="0"/>
              </a:rPr>
              <a:t>as </a:t>
            </a:r>
            <a:r>
              <a:rPr lang="en-IN" sz="2200" dirty="0" smtClean="0">
                <a:latin typeface="Times New Roman" panose="02020603050405020304" pitchFamily="18" charset="0"/>
                <a:cs typeface="Times New Roman" panose="02020603050405020304" pitchFamily="18" charset="0"/>
              </a:rPr>
              <a:t>the </a:t>
            </a:r>
            <a:r>
              <a:rPr lang="en-IN" sz="2200" dirty="0">
                <a:latin typeface="Times New Roman" panose="02020603050405020304" pitchFamily="18" charset="0"/>
                <a:cs typeface="Times New Roman" panose="02020603050405020304" pitchFamily="18" charset="0"/>
              </a:rPr>
              <a:t>effective interest rate</a:t>
            </a:r>
            <a:r>
              <a:rPr lang="en-IN" sz="2200" dirty="0" smtClean="0">
                <a:latin typeface="Times New Roman" panose="02020603050405020304" pitchFamily="18" charset="0"/>
                <a:cs typeface="Times New Roman" panose="02020603050405020304" pitchFamily="18" charset="0"/>
              </a:rPr>
              <a:t>.</a:t>
            </a:r>
          </a:p>
          <a:p>
            <a:endParaRPr lang="en-I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 quantum of interest subsidy will be calculated at effective rate of interest, after deducting the interest </a:t>
            </a:r>
            <a:r>
              <a:rPr lang="en-US" sz="2200" dirty="0" smtClean="0">
                <a:latin typeface="Times New Roman" panose="02020603050405020304" pitchFamily="18" charset="0"/>
                <a:cs typeface="Times New Roman" panose="02020603050405020304" pitchFamily="18" charset="0"/>
              </a:rPr>
              <a:t>subsidy receivable </a:t>
            </a:r>
            <a:r>
              <a:rPr lang="en-US" sz="2200" dirty="0">
                <a:latin typeface="Times New Roman" panose="02020603050405020304" pitchFamily="18" charset="0"/>
                <a:cs typeface="Times New Roman" panose="02020603050405020304" pitchFamily="18" charset="0"/>
              </a:rPr>
              <a:t>under any Govt. of India scheme or 5% per annum, whichever is less, provided that minimum </a:t>
            </a:r>
            <a:r>
              <a:rPr lang="en-US" sz="2200" dirty="0" smtClean="0">
                <a:latin typeface="Times New Roman" panose="02020603050405020304" pitchFamily="18" charset="0"/>
                <a:cs typeface="Times New Roman" panose="02020603050405020304" pitchFamily="18" charset="0"/>
              </a:rPr>
              <a:t>7% effective </a:t>
            </a:r>
            <a:r>
              <a:rPr lang="en-US" sz="2200" dirty="0">
                <a:latin typeface="Times New Roman" panose="02020603050405020304" pitchFamily="18" charset="0"/>
                <a:cs typeface="Times New Roman" panose="02020603050405020304" pitchFamily="18" charset="0"/>
              </a:rPr>
              <a:t>interest per annum is borne by the industrial unit. Overall Ceiling of the interest subsidy shall be up to </a:t>
            </a:r>
            <a:r>
              <a:rPr lang="en-US" sz="2200" dirty="0" smtClean="0">
                <a:latin typeface="Times New Roman" panose="02020603050405020304" pitchFamily="18" charset="0"/>
                <a:cs typeface="Times New Roman" panose="02020603050405020304" pitchFamily="18" charset="0"/>
              </a:rPr>
              <a:t>the Quantum </a:t>
            </a:r>
            <a:r>
              <a:rPr lang="en-US" sz="2200" dirty="0">
                <a:latin typeface="Times New Roman" panose="02020603050405020304" pitchFamily="18" charset="0"/>
                <a:cs typeface="Times New Roman" panose="02020603050405020304" pitchFamily="18" charset="0"/>
              </a:rPr>
              <a:t>of VAT + CST collected during that year. If any unit in ‘A’ &amp; ‘B’ category area maintains </a:t>
            </a:r>
            <a:r>
              <a:rPr lang="en-US" sz="2200" dirty="0" smtClean="0">
                <a:latin typeface="Times New Roman" panose="02020603050405020304" pitchFamily="18" charset="0"/>
                <a:cs typeface="Times New Roman" panose="02020603050405020304" pitchFamily="18" charset="0"/>
              </a:rPr>
              <a:t>permanent employees </a:t>
            </a:r>
            <a:r>
              <a:rPr lang="en-US" sz="2200" dirty="0">
                <a:latin typeface="Times New Roman" panose="02020603050405020304" pitchFamily="18" charset="0"/>
                <a:cs typeface="Times New Roman" panose="02020603050405020304" pitchFamily="18" charset="0"/>
              </a:rPr>
              <a:t>more than 1000 and in other category area maintains permanent employees more than 500, then </a:t>
            </a:r>
            <a:r>
              <a:rPr lang="en-US" sz="2200" dirty="0" smtClean="0">
                <a:latin typeface="Times New Roman" panose="02020603050405020304" pitchFamily="18" charset="0"/>
                <a:cs typeface="Times New Roman" panose="02020603050405020304" pitchFamily="18" charset="0"/>
              </a:rPr>
              <a:t>for such </a:t>
            </a:r>
            <a:r>
              <a:rPr lang="en-US" sz="2200" dirty="0">
                <a:latin typeface="Times New Roman" panose="02020603050405020304" pitchFamily="18" charset="0"/>
                <a:cs typeface="Times New Roman" panose="02020603050405020304" pitchFamily="18" charset="0"/>
              </a:rPr>
              <a:t>units 50% more interest subsidy than their eligible interest subsidy will be offered.</a:t>
            </a:r>
          </a:p>
        </p:txBody>
      </p:sp>
    </p:spTree>
    <p:extLst>
      <p:ext uri="{BB962C8B-B14F-4D97-AF65-F5344CB8AC3E}">
        <p14:creationId xmlns:p14="http://schemas.microsoft.com/office/powerpoint/2010/main" val="38279173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196752"/>
            <a:ext cx="12192000" cy="196977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Power Tariff </a:t>
            </a:r>
            <a:r>
              <a:rPr lang="en-IN" sz="2800" b="1" dirty="0" smtClean="0">
                <a:latin typeface="Times New Roman" panose="02020603050405020304" pitchFamily="18" charset="0"/>
                <a:cs typeface="Times New Roman" panose="02020603050405020304" pitchFamily="18" charset="0"/>
              </a:rPr>
              <a:t>Subsidy</a:t>
            </a:r>
          </a:p>
          <a:p>
            <a:pPr algn="ctr"/>
            <a:endParaRPr lang="en-IN" sz="28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Eligible new ESDM units will be eligible for power tariff subsidy to the tune of Rs. 1/- per unit for a period of 3 </a:t>
            </a:r>
            <a:r>
              <a:rPr lang="en-US" sz="2200" dirty="0" smtClean="0">
                <a:latin typeface="Times New Roman" panose="02020603050405020304" pitchFamily="18" charset="0"/>
                <a:cs typeface="Times New Roman" panose="02020603050405020304" pitchFamily="18" charset="0"/>
              </a:rPr>
              <a:t>years in </a:t>
            </a:r>
            <a:r>
              <a:rPr lang="en-US" sz="2200" dirty="0">
                <a:latin typeface="Times New Roman" panose="02020603050405020304" pitchFamily="18" charset="0"/>
                <a:cs typeface="Times New Roman" panose="02020603050405020304" pitchFamily="18" charset="0"/>
              </a:rPr>
              <a:t>category A and B areas and 5 years in other parts of state, subject to ceiling stipulated in para 4.7</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307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12192000" cy="2154436"/>
          </a:xfrm>
          <a:prstGeom prst="rect">
            <a:avLst/>
          </a:prstGeom>
          <a:noFill/>
        </p:spPr>
        <p:txBody>
          <a:bodyPr wrap="square" rtlCol="0">
            <a:spAutoFit/>
          </a:bodyPr>
          <a:lstStyle/>
          <a:p>
            <a:pPr algn="ctr"/>
            <a:endParaRPr lang="en-IN" sz="2800" b="1" dirty="0" smtClean="0">
              <a:latin typeface="Times New Roman" panose="02020603050405020304" pitchFamily="18" charset="0"/>
              <a:cs typeface="Times New Roman" panose="02020603050405020304" pitchFamily="18" charset="0"/>
            </a:endParaRPr>
          </a:p>
          <a:p>
            <a:pPr algn="ctr"/>
            <a:r>
              <a:rPr lang="en-IN" sz="2800" b="1" dirty="0" smtClean="0">
                <a:latin typeface="Times New Roman" panose="02020603050405020304" pitchFamily="18" charset="0"/>
                <a:cs typeface="Times New Roman" panose="02020603050405020304" pitchFamily="18" charset="0"/>
              </a:rPr>
              <a:t>Exemption </a:t>
            </a:r>
            <a:r>
              <a:rPr lang="en-IN" sz="2800" b="1" dirty="0">
                <a:latin typeface="Times New Roman" panose="02020603050405020304" pitchFamily="18" charset="0"/>
                <a:cs typeface="Times New Roman" panose="02020603050405020304" pitchFamily="18" charset="0"/>
              </a:rPr>
              <a:t>from Electricity </a:t>
            </a:r>
            <a:r>
              <a:rPr lang="en-IN" sz="2800" b="1" dirty="0" smtClean="0">
                <a:latin typeface="Times New Roman" panose="02020603050405020304" pitchFamily="18" charset="0"/>
                <a:cs typeface="Times New Roman" panose="02020603050405020304" pitchFamily="18" charset="0"/>
              </a:rPr>
              <a:t>Duty</a:t>
            </a:r>
          </a:p>
          <a:p>
            <a:pPr algn="ctr"/>
            <a:endParaRPr lang="en-US" sz="2800" b="1" dirty="0">
              <a:latin typeface="Times New Roman" panose="02020603050405020304" pitchFamily="18" charset="0"/>
              <a:cs typeface="Times New Roman" panose="02020603050405020304" pitchFamily="18" charset="0"/>
            </a:endParaRPr>
          </a:p>
          <a:p>
            <a:pPr algn="ctr"/>
            <a:endParaRPr lang="en-IN" sz="2800" b="1"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Eligible new ESDM units will be exempted from paying Electricity Duty for 15 years</a:t>
            </a:r>
            <a:r>
              <a:rPr lang="en-US"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00119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12192000" cy="2400657"/>
          </a:xfrm>
          <a:prstGeom prst="rect">
            <a:avLst/>
          </a:prstGeom>
          <a:noFill/>
        </p:spPr>
        <p:txBody>
          <a:bodyPr wrap="square" rtlCol="0">
            <a:spAutoFit/>
          </a:bodyPr>
          <a:lstStyle/>
          <a:p>
            <a:pPr algn="ctr"/>
            <a:endParaRPr lang="en-IN" sz="2800" b="1" dirty="0" smtClean="0">
              <a:latin typeface="Times New Roman" panose="02020603050405020304" pitchFamily="18" charset="0"/>
              <a:cs typeface="Times New Roman" panose="02020603050405020304" pitchFamily="18" charset="0"/>
            </a:endParaRPr>
          </a:p>
          <a:p>
            <a:pPr algn="ctr"/>
            <a:r>
              <a:rPr lang="en-IN" sz="2800" b="1" dirty="0" smtClean="0">
                <a:latin typeface="Times New Roman" panose="02020603050405020304" pitchFamily="18" charset="0"/>
                <a:cs typeface="Times New Roman" panose="02020603050405020304" pitchFamily="18" charset="0"/>
              </a:rPr>
              <a:t>Waiver </a:t>
            </a:r>
            <a:r>
              <a:rPr lang="en-IN" sz="2800" b="1" dirty="0">
                <a:latin typeface="Times New Roman" panose="02020603050405020304" pitchFamily="18" charset="0"/>
                <a:cs typeface="Times New Roman" panose="02020603050405020304" pitchFamily="18" charset="0"/>
              </a:rPr>
              <a:t>of Stamp </a:t>
            </a:r>
            <a:r>
              <a:rPr lang="en-IN" sz="2800" b="1" dirty="0" smtClean="0">
                <a:latin typeface="Times New Roman" panose="02020603050405020304" pitchFamily="18" charset="0"/>
                <a:cs typeface="Times New Roman" panose="02020603050405020304" pitchFamily="18" charset="0"/>
              </a:rPr>
              <a:t>Duty</a:t>
            </a:r>
          </a:p>
          <a:p>
            <a:pPr algn="ctr"/>
            <a:endParaRPr lang="en-IN" sz="28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Eligible ESDM units will be exempted from payment of stamp duty during the investment period, for acquiring </a:t>
            </a:r>
            <a:r>
              <a:rPr lang="en-US" sz="2200" dirty="0" smtClean="0">
                <a:latin typeface="Times New Roman" panose="02020603050405020304" pitchFamily="18" charset="0"/>
                <a:cs typeface="Times New Roman" panose="02020603050405020304" pitchFamily="18" charset="0"/>
              </a:rPr>
              <a:t>land and </a:t>
            </a:r>
            <a:r>
              <a:rPr lang="en-US" sz="2200" dirty="0">
                <a:latin typeface="Times New Roman" panose="02020603050405020304" pitchFamily="18" charset="0"/>
                <a:cs typeface="Times New Roman" panose="02020603050405020304" pitchFamily="18" charset="0"/>
              </a:rPr>
              <a:t>for term loan purposes. Subject to condition that, units shall be required to submit NOC from </a:t>
            </a:r>
            <a:r>
              <a:rPr lang="en-US" sz="2200" dirty="0" smtClean="0">
                <a:latin typeface="Times New Roman" panose="02020603050405020304" pitchFamily="18" charset="0"/>
                <a:cs typeface="Times New Roman" panose="02020603050405020304" pitchFamily="18" charset="0"/>
              </a:rPr>
              <a:t>competent Authority </a:t>
            </a:r>
            <a:r>
              <a:rPr lang="en-US" sz="2200" dirty="0">
                <a:latin typeface="Times New Roman" panose="02020603050405020304" pitchFamily="18" charset="0"/>
                <a:cs typeface="Times New Roman" panose="02020603050405020304" pitchFamily="18" charset="0"/>
              </a:rPr>
              <a:t>of Directorate of Industries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6880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 y="260648"/>
            <a:ext cx="12192000" cy="6278642"/>
          </a:xfrm>
          <a:prstGeom prst="rect">
            <a:avLst/>
          </a:prstGeom>
          <a:noFill/>
        </p:spPr>
        <p:txBody>
          <a:bodyPr wrap="square" rtlCol="0">
            <a:spAutoFit/>
          </a:bodyPr>
          <a:lstStyle/>
          <a:p>
            <a:pPr algn="ctr"/>
            <a:r>
              <a:rPr lang="en-IN" sz="2800" b="1" dirty="0" smtClean="0">
                <a:latin typeface="Times New Roman" panose="02020603050405020304" pitchFamily="18" charset="0"/>
                <a:cs typeface="Times New Roman" panose="02020603050405020304" pitchFamily="18" charset="0"/>
              </a:rPr>
              <a:t>Incentives </a:t>
            </a:r>
            <a:r>
              <a:rPr lang="en-IN" sz="2800" b="1" dirty="0">
                <a:latin typeface="Times New Roman" panose="02020603050405020304" pitchFamily="18" charset="0"/>
                <a:cs typeface="Times New Roman" panose="02020603050405020304" pitchFamily="18" charset="0"/>
              </a:rPr>
              <a:t>for strengthening </a:t>
            </a:r>
            <a:r>
              <a:rPr lang="en-IN" sz="2800" b="1" dirty="0" smtClean="0">
                <a:latin typeface="Times New Roman" panose="02020603050405020304" pitchFamily="18" charset="0"/>
                <a:cs typeface="Times New Roman" panose="02020603050405020304" pitchFamily="18" charset="0"/>
              </a:rPr>
              <a:t>MSMEs</a:t>
            </a:r>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Following incentives will be admissible to eligible MSMEs:</a:t>
            </a:r>
          </a:p>
          <a:p>
            <a:pPr algn="just"/>
            <a:endParaRPr lang="en-US" sz="22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25</a:t>
            </a:r>
            <a:r>
              <a:rPr lang="en-US" sz="2200" dirty="0">
                <a:latin typeface="Times New Roman" panose="02020603050405020304" pitchFamily="18" charset="0"/>
                <a:cs typeface="Times New Roman" panose="02020603050405020304" pitchFamily="18" charset="0"/>
              </a:rPr>
              <a:t>% one time subsidy on capital equipment for technology </a:t>
            </a:r>
            <a:r>
              <a:rPr lang="en-US" sz="2200" dirty="0" smtClean="0">
                <a:latin typeface="Times New Roman" panose="02020603050405020304" pitchFamily="18" charset="0"/>
                <a:cs typeface="Times New Roman" panose="02020603050405020304" pitchFamily="18" charset="0"/>
              </a:rPr>
              <a:t>Upgradation, </a:t>
            </a:r>
            <a:r>
              <a:rPr lang="en-US" sz="2200" dirty="0">
                <a:latin typeface="Times New Roman" panose="02020603050405020304" pitchFamily="18" charset="0"/>
                <a:cs typeface="Times New Roman" panose="02020603050405020304" pitchFamily="18" charset="0"/>
              </a:rPr>
              <a:t>limited to Rs. 25 </a:t>
            </a:r>
            <a:r>
              <a:rPr lang="en-US" sz="2200" dirty="0" smtClean="0">
                <a:latin typeface="Times New Roman" panose="02020603050405020304" pitchFamily="18" charset="0"/>
                <a:cs typeface="Times New Roman" panose="02020603050405020304" pitchFamily="18" charset="0"/>
              </a:rPr>
              <a:t>lakh.</a:t>
            </a:r>
          </a:p>
          <a:p>
            <a:pPr marL="342900" indent="-342900" algn="just">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25</a:t>
            </a:r>
            <a:r>
              <a:rPr lang="en-US" sz="2200" dirty="0">
                <a:latin typeface="Times New Roman" panose="02020603050405020304" pitchFamily="18" charset="0"/>
                <a:cs typeface="Times New Roman" panose="02020603050405020304" pitchFamily="18" charset="0"/>
              </a:rPr>
              <a:t>% one time subsidy on capital equipment for cleaner production measures, limited to Rs. 5 </a:t>
            </a:r>
            <a:r>
              <a:rPr lang="en-US" sz="2200" dirty="0" smtClean="0">
                <a:latin typeface="Times New Roman" panose="02020603050405020304" pitchFamily="18" charset="0"/>
                <a:cs typeface="Times New Roman" panose="02020603050405020304" pitchFamily="18" charset="0"/>
              </a:rPr>
              <a:t>lakh.</a:t>
            </a:r>
          </a:p>
          <a:p>
            <a:pPr marL="342900" indent="-342900" algn="just">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75</a:t>
            </a:r>
            <a:r>
              <a:rPr lang="en-US" sz="2200" dirty="0">
                <a:latin typeface="Times New Roman" panose="02020603050405020304" pitchFamily="18" charset="0"/>
                <a:cs typeface="Times New Roman" panose="02020603050405020304" pitchFamily="18" charset="0"/>
              </a:rPr>
              <a:t>% subsidy on the expenses incurred on patent registration limited to Rs.10 lakh for national patents </a:t>
            </a:r>
            <a:r>
              <a:rPr lang="en-US" sz="2200" dirty="0" smtClean="0">
                <a:latin typeface="Times New Roman" panose="02020603050405020304" pitchFamily="18" charset="0"/>
                <a:cs typeface="Times New Roman" panose="02020603050405020304" pitchFamily="18" charset="0"/>
              </a:rPr>
              <a:t>and Rs</a:t>
            </a:r>
            <a:r>
              <a:rPr lang="en-US" sz="2200" dirty="0">
                <a:latin typeface="Times New Roman" panose="02020603050405020304" pitchFamily="18" charset="0"/>
                <a:cs typeface="Times New Roman" panose="02020603050405020304" pitchFamily="18" charset="0"/>
              </a:rPr>
              <a:t>. 25 lakh for the international patents.</a:t>
            </a:r>
          </a:p>
          <a:p>
            <a:pPr algn="just"/>
            <a:r>
              <a:rPr lang="en-US" sz="2200" dirty="0">
                <a:latin typeface="Times New Roman" panose="02020603050405020304" pitchFamily="18" charset="0"/>
                <a:cs typeface="Times New Roman" panose="02020603050405020304" pitchFamily="18" charset="0"/>
              </a:rPr>
              <a:t>Assistance for a maximum of three industry standard quality certifications, at a rate of 50% of cost of </a:t>
            </a:r>
            <a:r>
              <a:rPr lang="en-US" sz="2200" dirty="0" smtClean="0">
                <a:latin typeface="Times New Roman" panose="02020603050405020304" pitchFamily="18" charset="0"/>
                <a:cs typeface="Times New Roman" panose="02020603050405020304" pitchFamily="18" charset="0"/>
              </a:rPr>
              <a:t>quality certification </a:t>
            </a:r>
            <a:r>
              <a:rPr lang="en-US" sz="2200" dirty="0">
                <a:latin typeface="Times New Roman" panose="02020603050405020304" pitchFamily="18" charset="0"/>
                <a:cs typeface="Times New Roman" panose="02020603050405020304" pitchFamily="18" charset="0"/>
              </a:rPr>
              <a:t>within the overall ceiling of Rs. 6 lakh in 5 years. The amount of assistance will include :</a:t>
            </a:r>
          </a:p>
          <a:p>
            <a:pPr algn="just"/>
            <a:r>
              <a:rPr lang="en-US" sz="2200" dirty="0">
                <a:latin typeface="Times New Roman" panose="02020603050405020304" pitchFamily="18" charset="0"/>
                <a:cs typeface="Times New Roman" panose="02020603050405020304" pitchFamily="18" charset="0"/>
              </a:rPr>
              <a:t>i) Fees charged by certification agency.</a:t>
            </a:r>
          </a:p>
          <a:p>
            <a:pPr algn="just"/>
            <a:r>
              <a:rPr lang="en-US" sz="2200" dirty="0">
                <a:latin typeface="Times New Roman" panose="02020603050405020304" pitchFamily="18" charset="0"/>
                <a:cs typeface="Times New Roman" panose="02020603050405020304" pitchFamily="18" charset="0"/>
              </a:rPr>
              <a:t>ii) Consulting fees and training charges.</a:t>
            </a:r>
          </a:p>
          <a:p>
            <a:pPr algn="just"/>
            <a:r>
              <a:rPr lang="en-US" sz="2200" dirty="0">
                <a:latin typeface="Times New Roman" panose="02020603050405020304" pitchFamily="18" charset="0"/>
                <a:cs typeface="Times New Roman" panose="02020603050405020304" pitchFamily="18" charset="0"/>
              </a:rPr>
              <a:t>iii) Cost of testing equipment as suggested by BIS.</a:t>
            </a:r>
          </a:p>
          <a:p>
            <a:pPr algn="just"/>
            <a:r>
              <a:rPr lang="en-US" sz="2200" dirty="0">
                <a:latin typeface="Times New Roman" panose="02020603050405020304" pitchFamily="18" charset="0"/>
                <a:cs typeface="Times New Roman" panose="02020603050405020304" pitchFamily="18" charset="0"/>
              </a:rPr>
              <a:t>iv) Calibration charges of equipment.</a:t>
            </a:r>
          </a:p>
          <a:p>
            <a:pPr algn="just"/>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4929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 y="260648"/>
            <a:ext cx="12192000" cy="2616101"/>
          </a:xfrm>
          <a:prstGeom prst="rect">
            <a:avLst/>
          </a:prstGeom>
          <a:noFill/>
        </p:spPr>
        <p:txBody>
          <a:bodyPr wrap="square" rtlCol="0">
            <a:spAutoFit/>
          </a:bodyPr>
          <a:lstStyle/>
          <a:p>
            <a:pPr algn="ctr"/>
            <a:r>
              <a:rPr lang="en-IN" sz="2800" b="1" dirty="0" smtClean="0">
                <a:latin typeface="Times New Roman" panose="02020603050405020304" pitchFamily="18" charset="0"/>
                <a:cs typeface="Times New Roman" panose="02020603050405020304" pitchFamily="18" charset="0"/>
              </a:rPr>
              <a:t>Incentives </a:t>
            </a:r>
            <a:r>
              <a:rPr lang="en-IN" sz="2800" b="1" dirty="0">
                <a:latin typeface="Times New Roman" panose="02020603050405020304" pitchFamily="18" charset="0"/>
                <a:cs typeface="Times New Roman" panose="02020603050405020304" pitchFamily="18" charset="0"/>
              </a:rPr>
              <a:t>for strengthening </a:t>
            </a:r>
            <a:r>
              <a:rPr lang="en-IN" sz="2800" b="1" dirty="0" smtClean="0">
                <a:latin typeface="Times New Roman" panose="02020603050405020304" pitchFamily="18" charset="0"/>
                <a:cs typeface="Times New Roman" panose="02020603050405020304" pitchFamily="18" charset="0"/>
              </a:rPr>
              <a:t>MSMEs</a:t>
            </a:r>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One time incentives for credit rating of </a:t>
            </a:r>
            <a:r>
              <a:rPr lang="en-US" sz="2200" b="1" dirty="0" smtClean="0">
                <a:latin typeface="Times New Roman" panose="02020603050405020304" pitchFamily="18" charset="0"/>
                <a:cs typeface="Times New Roman" panose="02020603050405020304" pitchFamily="18" charset="0"/>
              </a:rPr>
              <a:t>MSMEs</a:t>
            </a:r>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75% of the cost of carrying out credit rating by Small Industries Development Bank </a:t>
            </a:r>
            <a:r>
              <a:rPr lang="en-US" sz="2200" dirty="0" smtClean="0">
                <a:latin typeface="Times New Roman" panose="02020603050405020304" pitchFamily="18" charset="0"/>
                <a:cs typeface="Times New Roman" panose="02020603050405020304" pitchFamily="18" charset="0"/>
              </a:rPr>
              <a:t>of India/Government accredited Credit </a:t>
            </a:r>
            <a:r>
              <a:rPr lang="en-US" sz="2200" dirty="0">
                <a:latin typeface="Times New Roman" panose="02020603050405020304" pitchFamily="18" charset="0"/>
                <a:cs typeface="Times New Roman" panose="02020603050405020304" pitchFamily="18" charset="0"/>
              </a:rPr>
              <a:t>Rating agency, limited to Rs. 50,000.</a:t>
            </a:r>
          </a:p>
          <a:p>
            <a:pPr algn="just"/>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7176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 y="260648"/>
            <a:ext cx="12192000" cy="4093428"/>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Anchor </a:t>
            </a:r>
            <a:r>
              <a:rPr lang="en-IN" sz="2800" b="1" dirty="0" smtClean="0">
                <a:latin typeface="Times New Roman" panose="02020603050405020304" pitchFamily="18" charset="0"/>
                <a:cs typeface="Times New Roman" panose="02020603050405020304" pitchFamily="18" charset="0"/>
              </a:rPr>
              <a:t>Units</a:t>
            </a:r>
          </a:p>
          <a:p>
            <a:pPr algn="ctr"/>
            <a:endParaRPr lang="en-IN" sz="2800" b="1"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In order to ensure that the right ecosystem develops in the state, the Government of Maharashtra has to </a:t>
            </a:r>
            <a:r>
              <a:rPr lang="en-US" sz="2200" dirty="0" smtClean="0">
                <a:latin typeface="Times New Roman" panose="02020603050405020304" pitchFamily="18" charset="0"/>
                <a:cs typeface="Times New Roman" panose="02020603050405020304" pitchFamily="18" charset="0"/>
              </a:rPr>
              <a:t>actively work </a:t>
            </a:r>
            <a:r>
              <a:rPr lang="en-US" sz="2200" dirty="0">
                <a:latin typeface="Times New Roman" panose="02020603050405020304" pitchFamily="18" charset="0"/>
                <a:cs typeface="Times New Roman" panose="02020603050405020304" pitchFamily="18" charset="0"/>
              </a:rPr>
              <a:t>towards attracting an ‘anchor unit’ in the sector. The anchor unit will further attract other players in the </a:t>
            </a:r>
            <a:r>
              <a:rPr lang="en-US" sz="2200" dirty="0" smtClean="0">
                <a:latin typeface="Times New Roman" panose="02020603050405020304" pitchFamily="18" charset="0"/>
                <a:cs typeface="Times New Roman" panose="02020603050405020304" pitchFamily="18" charset="0"/>
              </a:rPr>
              <a:t>sector and </a:t>
            </a:r>
            <a:r>
              <a:rPr lang="en-US" sz="2200" dirty="0">
                <a:latin typeface="Times New Roman" panose="02020603050405020304" pitchFamily="18" charset="0"/>
                <a:cs typeface="Times New Roman" panose="02020603050405020304" pitchFamily="18" charset="0"/>
              </a:rPr>
              <a:t>also encourage MSME units to set up operations around it. Special Incentive package on a case-to-case </a:t>
            </a:r>
            <a:r>
              <a:rPr lang="en-US" sz="2200" dirty="0" smtClean="0">
                <a:latin typeface="Times New Roman" panose="02020603050405020304" pitchFamily="18" charset="0"/>
                <a:cs typeface="Times New Roman" panose="02020603050405020304" pitchFamily="18" charset="0"/>
              </a:rPr>
              <a:t>basis will </a:t>
            </a:r>
            <a:r>
              <a:rPr lang="en-US" sz="2200" dirty="0">
                <a:latin typeface="Times New Roman" panose="02020603050405020304" pitchFamily="18" charset="0"/>
                <a:cs typeface="Times New Roman" panose="02020603050405020304" pitchFamily="18" charset="0"/>
              </a:rPr>
              <a:t>be given to first two anchor units (with investment more than Rs.150 crores) in each of the </a:t>
            </a:r>
            <a:r>
              <a:rPr lang="en-US" sz="2200" dirty="0" smtClean="0">
                <a:latin typeface="Times New Roman" panose="02020603050405020304" pitchFamily="18" charset="0"/>
                <a:cs typeface="Times New Roman" panose="02020603050405020304" pitchFamily="18" charset="0"/>
              </a:rPr>
              <a:t>Electronic Manufacturing </a:t>
            </a:r>
            <a:r>
              <a:rPr lang="en-US" sz="2200" dirty="0">
                <a:latin typeface="Times New Roman" panose="02020603050405020304" pitchFamily="18" charset="0"/>
                <a:cs typeface="Times New Roman" panose="02020603050405020304" pitchFamily="18" charset="0"/>
              </a:rPr>
              <a:t>Cluster notified by Government of India and package of incentives shall be decided as per </a:t>
            </a:r>
            <a:r>
              <a:rPr lang="en-US" sz="2200" dirty="0" smtClean="0">
                <a:latin typeface="Times New Roman" panose="02020603050405020304" pitchFamily="18" charset="0"/>
                <a:cs typeface="Times New Roman" panose="02020603050405020304" pitchFamily="18" charset="0"/>
              </a:rPr>
              <a:t>the provisions </a:t>
            </a:r>
            <a:r>
              <a:rPr lang="en-US" sz="2200" dirty="0">
                <a:latin typeface="Times New Roman" panose="02020603050405020304" pitchFamily="18" charset="0"/>
                <a:cs typeface="Times New Roman" panose="02020603050405020304" pitchFamily="18" charset="0"/>
              </a:rPr>
              <a:t>of IE&amp;LD GR No. PSI-2013/C.R.- 54/ Ind-8 dated April 1, 2013 and any subsequent GRs or </a:t>
            </a:r>
            <a:r>
              <a:rPr lang="en-US" sz="2200" dirty="0" smtClean="0">
                <a:latin typeface="Times New Roman" panose="02020603050405020304" pitchFamily="18" charset="0"/>
                <a:cs typeface="Times New Roman" panose="02020603050405020304" pitchFamily="18" charset="0"/>
              </a:rPr>
              <a:t>guidelines issues </a:t>
            </a:r>
            <a:r>
              <a:rPr lang="en-US" sz="2200" dirty="0">
                <a:latin typeface="Times New Roman" panose="02020603050405020304" pitchFamily="18" charset="0"/>
                <a:cs typeface="Times New Roman" panose="02020603050405020304" pitchFamily="18" charset="0"/>
              </a:rPr>
              <a:t>based on the decisions in the Cabinet Sub-Committee or High Power Committee.</a:t>
            </a:r>
          </a:p>
          <a:p>
            <a:pPr algn="ct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3370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 y="260648"/>
            <a:ext cx="12192000" cy="5447645"/>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Other </a:t>
            </a:r>
            <a:r>
              <a:rPr lang="en-IN" sz="2800" b="1" dirty="0" smtClean="0">
                <a:latin typeface="Times New Roman" panose="02020603050405020304" pitchFamily="18" charset="0"/>
                <a:cs typeface="Times New Roman" panose="02020603050405020304" pitchFamily="18" charset="0"/>
              </a:rPr>
              <a:t>Incentives</a:t>
            </a:r>
          </a:p>
          <a:p>
            <a:pPr algn="ctr"/>
            <a:endParaRPr lang="en-IN"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Support to R&amp;D institutions / Testing Facilities / Incubation and Innovation centres</a:t>
            </a:r>
            <a:r>
              <a:rPr lang="en-US" sz="2200" b="1" dirty="0" smtClean="0">
                <a:latin typeface="Times New Roman" panose="02020603050405020304" pitchFamily="18" charset="0"/>
                <a:cs typeface="Times New Roman" panose="02020603050405020304" pitchFamily="18" charset="0"/>
              </a:rPr>
              <a:t>.</a:t>
            </a:r>
          </a:p>
          <a:p>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In order to give impetus to Research and Development, need-based support will be provided to </a:t>
            </a:r>
            <a:r>
              <a:rPr lang="en-US" sz="2200" dirty="0" smtClean="0">
                <a:latin typeface="Times New Roman" panose="02020603050405020304" pitchFamily="18" charset="0"/>
                <a:cs typeface="Times New Roman" panose="02020603050405020304" pitchFamily="18" charset="0"/>
              </a:rPr>
              <a:t>R&amp;D institutions </a:t>
            </a:r>
            <a:r>
              <a:rPr lang="en-US" sz="2200" dirty="0">
                <a:latin typeface="Times New Roman" panose="02020603050405020304" pitchFamily="18" charset="0"/>
                <a:cs typeface="Times New Roman" panose="02020603050405020304" pitchFamily="18" charset="0"/>
              </a:rPr>
              <a:t>set up with the approval of the State Government</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Apart from new and existing R&amp;D institutions, testing facilities, incubation and innovation centers will also </a:t>
            </a:r>
            <a:r>
              <a:rPr lang="en-US" sz="2200" dirty="0" smtClean="0">
                <a:latin typeface="Times New Roman" panose="02020603050405020304" pitchFamily="18" charset="0"/>
                <a:cs typeface="Times New Roman" panose="02020603050405020304" pitchFamily="18" charset="0"/>
              </a:rPr>
              <a:t>be covered</a:t>
            </a:r>
            <a:r>
              <a:rPr lang="en-US" sz="2200" dirty="0">
                <a:latin typeface="Times New Roman" panose="02020603050405020304" pitchFamily="18" charset="0"/>
                <a:cs typeface="Times New Roman" panose="02020603050405020304" pitchFamily="18" charset="0"/>
              </a:rPr>
              <a:t>. The assistance will be given up to 50% of the project cost excluding land and building subject </a:t>
            </a:r>
            <a:r>
              <a:rPr lang="en-US" sz="2200" dirty="0" smtClean="0">
                <a:latin typeface="Times New Roman" panose="02020603050405020304" pitchFamily="18" charset="0"/>
                <a:cs typeface="Times New Roman" panose="02020603050405020304" pitchFamily="18" charset="0"/>
              </a:rPr>
              <a:t>to </a:t>
            </a:r>
            <a:r>
              <a:rPr lang="en-IN" sz="2200" dirty="0" smtClean="0">
                <a:latin typeface="Times New Roman" panose="02020603050405020304" pitchFamily="18" charset="0"/>
                <a:cs typeface="Times New Roman" panose="02020603050405020304" pitchFamily="18" charset="0"/>
              </a:rPr>
              <a:t>maximum </a:t>
            </a:r>
            <a:r>
              <a:rPr lang="en-IN" sz="2200" dirty="0">
                <a:latin typeface="Times New Roman" panose="02020603050405020304" pitchFamily="18" charset="0"/>
                <a:cs typeface="Times New Roman" panose="02020603050405020304" pitchFamily="18" charset="0"/>
              </a:rPr>
              <a:t>25 crores</a:t>
            </a:r>
            <a:r>
              <a:rPr lang="en-IN" sz="2200" dirty="0" smtClean="0">
                <a:latin typeface="Times New Roman" panose="02020603050405020304" pitchFamily="18" charset="0"/>
                <a:cs typeface="Times New Roman" panose="02020603050405020304" pitchFamily="18" charset="0"/>
              </a:rPr>
              <a:t>.</a:t>
            </a:r>
          </a:p>
          <a:p>
            <a:endParaRPr lang="en-I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One time assistance for contract / sponsored research work from any ESDM industrial unit / ESDM </a:t>
            </a:r>
            <a:r>
              <a:rPr lang="en-US" sz="2200" dirty="0" smtClean="0">
                <a:latin typeface="Times New Roman" panose="02020603050405020304" pitchFamily="18" charset="0"/>
                <a:cs typeface="Times New Roman" panose="02020603050405020304" pitchFamily="18" charset="0"/>
              </a:rPr>
              <a:t>industries association </a:t>
            </a:r>
            <a:r>
              <a:rPr lang="en-US" sz="2200" dirty="0">
                <a:latin typeface="Times New Roman" panose="02020603050405020304" pitchFamily="18" charset="0"/>
                <a:cs typeface="Times New Roman" panose="02020603050405020304" pitchFamily="18" charset="0"/>
              </a:rPr>
              <a:t>to recognized R&amp;D institution / technical college approved by AICTE, will be considered at 50% of </a:t>
            </a:r>
            <a:r>
              <a:rPr lang="en-US" sz="2200" dirty="0" smtClean="0">
                <a:latin typeface="Times New Roman" panose="02020603050405020304" pitchFamily="18" charset="0"/>
                <a:cs typeface="Times New Roman" panose="02020603050405020304" pitchFamily="18" charset="0"/>
              </a:rPr>
              <a:t>the project </a:t>
            </a:r>
            <a:r>
              <a:rPr lang="en-US" sz="2200" dirty="0">
                <a:latin typeface="Times New Roman" panose="02020603050405020304" pitchFamily="18" charset="0"/>
                <a:cs typeface="Times New Roman" panose="02020603050405020304" pitchFamily="18" charset="0"/>
              </a:rPr>
              <a:t>cost, subject to maximum of Rs. 50 lakh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endParaRPr lang="en-IN"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5317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9" y="188640"/>
            <a:ext cx="12192000" cy="5940088"/>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Market Development </a:t>
            </a:r>
            <a:r>
              <a:rPr lang="en-IN" sz="2800" b="1" dirty="0" smtClean="0">
                <a:latin typeface="Times New Roman" panose="02020603050405020304" pitchFamily="18" charset="0"/>
                <a:cs typeface="Times New Roman" panose="02020603050405020304" pitchFamily="18" charset="0"/>
              </a:rPr>
              <a:t>Support</a:t>
            </a:r>
            <a:endParaRPr lang="en-US" sz="2800" b="1"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Assistance to MSME units for participation in International trade fairs outside India at the rate of 50% of total </a:t>
            </a:r>
            <a:r>
              <a:rPr lang="en-US" sz="2200" dirty="0" smtClean="0">
                <a:latin typeface="Times New Roman" panose="02020603050405020304" pitchFamily="18" charset="0"/>
                <a:cs typeface="Times New Roman" panose="02020603050405020304" pitchFamily="18" charset="0"/>
              </a:rPr>
              <a:t>rent, literature </a:t>
            </a:r>
            <a:r>
              <a:rPr lang="en-US" sz="2200" dirty="0">
                <a:latin typeface="Times New Roman" panose="02020603050405020304" pitchFamily="18" charset="0"/>
                <a:cs typeface="Times New Roman" panose="02020603050405020304" pitchFamily="18" charset="0"/>
              </a:rPr>
              <a:t>and display material cost subject to a ceiling of Rs. 3 lakh, once in a year. The unit should not </a:t>
            </a:r>
            <a:r>
              <a:rPr lang="en-US" sz="2200" dirty="0" smtClean="0">
                <a:latin typeface="Times New Roman" panose="02020603050405020304" pitchFamily="18" charset="0"/>
                <a:cs typeface="Times New Roman" panose="02020603050405020304" pitchFamily="18" charset="0"/>
              </a:rPr>
              <a:t>participate in </a:t>
            </a:r>
            <a:r>
              <a:rPr lang="en-US" sz="2200" dirty="0">
                <a:latin typeface="Times New Roman" panose="02020603050405020304" pitchFamily="18" charset="0"/>
                <a:cs typeface="Times New Roman" panose="02020603050405020304" pitchFamily="18" charset="0"/>
              </a:rPr>
              <a:t>an individual capacity, but only as a part of the industry association which would participate in such trade </a:t>
            </a:r>
            <a:r>
              <a:rPr lang="en-US" sz="2200" dirty="0" smtClean="0">
                <a:latin typeface="Times New Roman" panose="02020603050405020304" pitchFamily="18" charset="0"/>
                <a:cs typeface="Times New Roman" panose="02020603050405020304" pitchFamily="18" charset="0"/>
              </a:rPr>
              <a:t>fairs. The </a:t>
            </a:r>
            <a:r>
              <a:rPr lang="en-US" sz="2200" dirty="0">
                <a:latin typeface="Times New Roman" panose="02020603050405020304" pitchFamily="18" charset="0"/>
                <a:cs typeface="Times New Roman" panose="02020603050405020304" pitchFamily="18" charset="0"/>
              </a:rPr>
              <a:t>assistance will be by way of reimbursement. MSME units shall have to apply within six months from the </a:t>
            </a:r>
            <a:r>
              <a:rPr lang="en-US" sz="2200" dirty="0" smtClean="0">
                <a:latin typeface="Times New Roman" panose="02020603050405020304" pitchFamily="18" charset="0"/>
                <a:cs typeface="Times New Roman" panose="02020603050405020304" pitchFamily="18" charset="0"/>
              </a:rPr>
              <a:t>date of </a:t>
            </a:r>
            <a:r>
              <a:rPr lang="en-US" sz="2200" dirty="0">
                <a:latin typeface="Times New Roman" panose="02020603050405020304" pitchFamily="18" charset="0"/>
                <a:cs typeface="Times New Roman" panose="02020603050405020304" pitchFamily="18" charset="0"/>
              </a:rPr>
              <a:t>participation for the assistance.</a:t>
            </a: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Assistance to industry associations at 50% of total rent subject to a ceiling of Rs.10 lakh for participation </a:t>
            </a:r>
            <a:r>
              <a:rPr lang="en-US" sz="2200" dirty="0" smtClean="0">
                <a:latin typeface="Times New Roman" panose="02020603050405020304" pitchFamily="18" charset="0"/>
                <a:cs typeface="Times New Roman" panose="02020603050405020304" pitchFamily="18" charset="0"/>
              </a:rPr>
              <a:t>in international </a:t>
            </a:r>
            <a:r>
              <a:rPr lang="en-US" sz="2200" dirty="0">
                <a:latin typeface="Times New Roman" panose="02020603050405020304" pitchFamily="18" charset="0"/>
                <a:cs typeface="Times New Roman" panose="02020603050405020304" pitchFamily="18" charset="0"/>
              </a:rPr>
              <a:t>trade fair as Maharashtra Pavilion outside India for participation by minimum 5 units. Such</a:t>
            </a:r>
          </a:p>
          <a:p>
            <a:r>
              <a:rPr lang="en-US" sz="2200" dirty="0">
                <a:latin typeface="Times New Roman" panose="02020603050405020304" pitchFamily="18" charset="0"/>
                <a:cs typeface="Times New Roman" panose="02020603050405020304" pitchFamily="18" charset="0"/>
              </a:rPr>
              <a:t>assistance shall be in the form of reimbursement and will be extended only once in a year</a:t>
            </a:r>
            <a:r>
              <a:rPr lang="en-US" sz="2200" dirty="0" smtClean="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Viability gap support to industry associations for organizing national seminars / exhibitions in Maharashtra </a:t>
            </a:r>
            <a:r>
              <a:rPr lang="en-US" sz="2200" dirty="0" smtClean="0">
                <a:latin typeface="Times New Roman" panose="02020603050405020304" pitchFamily="18" charset="0"/>
                <a:cs typeface="Times New Roman" panose="02020603050405020304" pitchFamily="18" charset="0"/>
              </a:rPr>
              <a:t>subject to </a:t>
            </a:r>
            <a:r>
              <a:rPr lang="en-US" sz="2200" dirty="0">
                <a:latin typeface="Times New Roman" panose="02020603050405020304" pitchFamily="18" charset="0"/>
                <a:cs typeface="Times New Roman" panose="02020603050405020304" pitchFamily="18" charset="0"/>
              </a:rPr>
              <a:t>a ceiling of Rs.10 lakh and for organizing International seminar / exhibition in Maharashtra subject to a </a:t>
            </a:r>
            <a:r>
              <a:rPr lang="en-US" sz="2200" dirty="0" smtClean="0">
                <a:latin typeface="Times New Roman" panose="02020603050405020304" pitchFamily="18" charset="0"/>
                <a:cs typeface="Times New Roman" panose="02020603050405020304" pitchFamily="18" charset="0"/>
              </a:rPr>
              <a:t>ceiling </a:t>
            </a:r>
            <a:r>
              <a:rPr lang="en-IN" sz="2200" dirty="0" smtClean="0">
                <a:latin typeface="Times New Roman" panose="02020603050405020304" pitchFamily="18" charset="0"/>
                <a:cs typeface="Times New Roman" panose="02020603050405020304" pitchFamily="18" charset="0"/>
              </a:rPr>
              <a:t>of </a:t>
            </a:r>
            <a:r>
              <a:rPr lang="en-IN" sz="2200" dirty="0">
                <a:latin typeface="Times New Roman" panose="02020603050405020304" pitchFamily="18" charset="0"/>
                <a:cs typeface="Times New Roman" panose="02020603050405020304" pitchFamily="18" charset="0"/>
              </a:rPr>
              <a:t>Rs. 25 lakh</a:t>
            </a:r>
            <a:r>
              <a:rPr lang="en-IN" sz="2200" dirty="0" smtClean="0">
                <a:latin typeface="Times New Roman" panose="02020603050405020304" pitchFamily="18" charset="0"/>
                <a:cs typeface="Times New Roman" panose="02020603050405020304" pitchFamily="18" charset="0"/>
              </a:rPr>
              <a:t>.</a:t>
            </a:r>
          </a:p>
          <a:p>
            <a:endParaRPr lang="en-I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Assistance for setting up of Convention Centre / Trade Centre by industry associations at the rate of 50% </a:t>
            </a:r>
            <a:r>
              <a:rPr lang="en-US" sz="2200" dirty="0" smtClean="0">
                <a:latin typeface="Times New Roman" panose="02020603050405020304" pitchFamily="18" charset="0"/>
                <a:cs typeface="Times New Roman" panose="02020603050405020304" pitchFamily="18" charset="0"/>
              </a:rPr>
              <a:t>of project </a:t>
            </a:r>
            <a:r>
              <a:rPr lang="en-US" sz="2200" dirty="0">
                <a:latin typeface="Times New Roman" panose="02020603050405020304" pitchFamily="18" charset="0"/>
                <a:cs typeface="Times New Roman" panose="02020603050405020304" pitchFamily="18" charset="0"/>
              </a:rPr>
              <a:t>cost up to Rs.10 crores excluding land cost</a:t>
            </a:r>
            <a:r>
              <a:rPr lang="en-US" sz="2200"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891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9" y="188640"/>
            <a:ext cx="12192000" cy="2400657"/>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Electronics Development </a:t>
            </a:r>
            <a:r>
              <a:rPr lang="en-IN" sz="2800" b="1" dirty="0" smtClean="0">
                <a:latin typeface="Times New Roman" panose="02020603050405020304" pitchFamily="18" charset="0"/>
                <a:cs typeface="Times New Roman" panose="02020603050405020304" pitchFamily="18" charset="0"/>
              </a:rPr>
              <a:t>Fund</a:t>
            </a:r>
          </a:p>
          <a:p>
            <a:endParaRPr lang="en-IN" sz="2800" b="1"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State </a:t>
            </a:r>
            <a:r>
              <a:rPr lang="en-US" sz="2200" dirty="0">
                <a:latin typeface="Times New Roman" panose="02020603050405020304" pitchFamily="18" charset="0"/>
                <a:cs typeface="Times New Roman" panose="02020603050405020304" pitchFamily="18" charset="0"/>
              </a:rPr>
              <a:t>Government will set up an Electronics Development Fund for the development of ESDM sector in the </a:t>
            </a:r>
            <a:r>
              <a:rPr lang="en-US" sz="2200" dirty="0" smtClean="0">
                <a:latin typeface="Times New Roman" panose="02020603050405020304" pitchFamily="18" charset="0"/>
                <a:cs typeface="Times New Roman" panose="02020603050405020304" pitchFamily="18" charset="0"/>
              </a:rPr>
              <a:t>State. An </a:t>
            </a:r>
            <a:r>
              <a:rPr lang="en-US" sz="2200" dirty="0">
                <a:latin typeface="Times New Roman" panose="02020603050405020304" pitchFamily="18" charset="0"/>
                <a:cs typeface="Times New Roman" panose="02020603050405020304" pitchFamily="18" charset="0"/>
              </a:rPr>
              <a:t>initial corpus of Rs. 50 crores will be created for this purpose. It will be fund of funds. It will be invested </a:t>
            </a:r>
            <a:r>
              <a:rPr lang="en-US" sz="2200" dirty="0" smtClean="0">
                <a:latin typeface="Times New Roman" panose="02020603050405020304" pitchFamily="18" charset="0"/>
                <a:cs typeface="Times New Roman" panose="02020603050405020304" pitchFamily="18" charset="0"/>
              </a:rPr>
              <a:t>through other </a:t>
            </a:r>
            <a:r>
              <a:rPr lang="en-US" sz="2200" dirty="0">
                <a:latin typeface="Times New Roman" panose="02020603050405020304" pitchFamily="18" charset="0"/>
                <a:cs typeface="Times New Roman" panose="02020603050405020304" pitchFamily="18" charset="0"/>
              </a:rPr>
              <a:t>professionally managed Early Stage Angel Funds and Venture Funds.</a:t>
            </a:r>
          </a:p>
          <a:p>
            <a:pPr algn="ct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055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u="sng" dirty="0">
                <a:solidFill>
                  <a:srgbClr val="FFFF00"/>
                </a:solidFill>
                <a:latin typeface="Times New Roman" panose="02020603050405020304" pitchFamily="18" charset="0"/>
                <a:cs typeface="Times New Roman" panose="02020603050405020304" pitchFamily="18" charset="0"/>
              </a:rPr>
              <a:t> </a:t>
            </a:r>
            <a:r>
              <a:rPr lang="en-US" sz="4500" b="1" u="sng" dirty="0">
                <a:solidFill>
                  <a:srgbClr val="FFFF00"/>
                </a:solidFill>
                <a:latin typeface="Times New Roman" panose="02020603050405020304" pitchFamily="18" charset="0"/>
                <a:cs typeface="Times New Roman" panose="02020603050405020304" pitchFamily="18" charset="0"/>
              </a:rPr>
              <a:t>PERIOD OF OPERATION</a:t>
            </a:r>
          </a:p>
          <a:p>
            <a:pPr algn="ctr">
              <a:defRPr/>
            </a:pPr>
            <a:endParaRPr lang="en-US" sz="4500" u="sng" dirty="0">
              <a:latin typeface="Times New Roman" panose="02020603050405020304" pitchFamily="18" charset="0"/>
              <a:cs typeface="Times New Roman" panose="02020603050405020304" pitchFamily="18" charset="0"/>
            </a:endParaRPr>
          </a:p>
          <a:p>
            <a:pPr algn="ctr">
              <a:defRPr/>
            </a:pPr>
            <a:r>
              <a:rPr lang="en-US" sz="3400" dirty="0">
                <a:latin typeface="Times New Roman" panose="02020603050405020304" pitchFamily="18" charset="0"/>
                <a:cs typeface="Times New Roman" panose="02020603050405020304" pitchFamily="18" charset="0"/>
              </a:rPr>
              <a:t>The 2013 Scheme, as may be amended by the Government from time to time, shall remain in operation from:-</a:t>
            </a:r>
          </a:p>
          <a:p>
            <a:pPr algn="ctr">
              <a:defRPr/>
            </a:pPr>
            <a:endParaRPr lang="en-US" sz="3400" dirty="0">
              <a:latin typeface="Times New Roman" panose="02020603050405020304" pitchFamily="18" charset="0"/>
              <a:cs typeface="Times New Roman" panose="02020603050405020304" pitchFamily="18" charset="0"/>
            </a:endParaRPr>
          </a:p>
          <a:p>
            <a:pPr algn="ctr">
              <a:defRPr/>
            </a:pPr>
            <a:r>
              <a:rPr lang="en-US" sz="4400" b="1" dirty="0">
                <a:solidFill>
                  <a:srgbClr val="FFFF00"/>
                </a:solidFill>
                <a:latin typeface="Times New Roman" panose="02020603050405020304" pitchFamily="18" charset="0"/>
                <a:cs typeface="Times New Roman" panose="02020603050405020304" pitchFamily="18" charset="0"/>
              </a:rPr>
              <a:t>1st April, 2013 </a:t>
            </a:r>
          </a:p>
          <a:p>
            <a:pPr algn="ctr">
              <a:defRPr/>
            </a:pPr>
            <a:r>
              <a:rPr lang="en-US" sz="4400" b="1" dirty="0">
                <a:solidFill>
                  <a:srgbClr val="FFFF00"/>
                </a:solidFill>
                <a:latin typeface="Times New Roman" panose="02020603050405020304" pitchFamily="18" charset="0"/>
                <a:cs typeface="Times New Roman" panose="02020603050405020304" pitchFamily="18" charset="0"/>
              </a:rPr>
              <a:t>to </a:t>
            </a:r>
          </a:p>
          <a:p>
            <a:pPr algn="ctr">
              <a:defRPr/>
            </a:pPr>
            <a:r>
              <a:rPr lang="en-US" sz="4400" b="1" dirty="0">
                <a:solidFill>
                  <a:srgbClr val="FFFF00"/>
                </a:solidFill>
                <a:latin typeface="Times New Roman" panose="02020603050405020304" pitchFamily="18" charset="0"/>
                <a:cs typeface="Times New Roman" panose="02020603050405020304" pitchFamily="18" charset="0"/>
              </a:rPr>
              <a:t>31st March, 2018</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Tree>
    <p:extLst>
      <p:ext uri="{BB962C8B-B14F-4D97-AF65-F5344CB8AC3E}">
        <p14:creationId xmlns:p14="http://schemas.microsoft.com/office/powerpoint/2010/main" val="28897207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9" y="188640"/>
            <a:ext cx="12192000" cy="6032421"/>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Human Resource </a:t>
            </a:r>
            <a:r>
              <a:rPr lang="en-IN" sz="2800" b="1" dirty="0" smtClean="0">
                <a:latin typeface="Times New Roman" panose="02020603050405020304" pitchFamily="18" charset="0"/>
                <a:cs typeface="Times New Roman" panose="02020603050405020304" pitchFamily="18" charset="0"/>
              </a:rPr>
              <a:t>Development</a:t>
            </a:r>
          </a:p>
          <a:p>
            <a:endParaRPr lang="en-IN" sz="2200" b="1"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Manpower with proper skill and knowledge is key to success of any industry and electronics industry is </a:t>
            </a:r>
            <a:r>
              <a:rPr lang="en-US" sz="2200" dirty="0" smtClean="0">
                <a:latin typeface="Times New Roman" panose="02020603050405020304" pitchFamily="18" charset="0"/>
                <a:cs typeface="Times New Roman" panose="02020603050405020304" pitchFamily="18" charset="0"/>
              </a:rPr>
              <a:t>no exception</a:t>
            </a:r>
            <a:r>
              <a:rPr lang="en-US" sz="2200" dirty="0">
                <a:latin typeface="Times New Roman" panose="02020603050405020304" pitchFamily="18" charset="0"/>
                <a:cs typeface="Times New Roman" panose="02020603050405020304" pitchFamily="18" charset="0"/>
              </a:rPr>
              <a:t>. The Government will take following measures to create a pool of skilled manpower for the ESDM sector</a:t>
            </a:r>
            <a:r>
              <a:rPr lang="en-US"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Appropriate infrastructure to train people at operator level would be created by upgrading </a:t>
            </a:r>
            <a:r>
              <a:rPr lang="en-US" sz="2200" dirty="0" smtClean="0">
                <a:latin typeface="Times New Roman" panose="02020603050405020304" pitchFamily="18" charset="0"/>
                <a:cs typeface="Times New Roman" panose="02020603050405020304" pitchFamily="18" charset="0"/>
              </a:rPr>
              <a:t>ITI/technical/ </a:t>
            </a:r>
            <a:r>
              <a:rPr lang="en-IN" sz="2200" dirty="0" smtClean="0">
                <a:latin typeface="Times New Roman" panose="02020603050405020304" pitchFamily="18" charset="0"/>
                <a:cs typeface="Times New Roman" panose="02020603050405020304" pitchFamily="18" charset="0"/>
              </a:rPr>
              <a:t>vocational </a:t>
            </a:r>
            <a:r>
              <a:rPr lang="en-IN" sz="2200" dirty="0">
                <a:latin typeface="Times New Roman" panose="02020603050405020304" pitchFamily="18" charset="0"/>
                <a:cs typeface="Times New Roman" panose="02020603050405020304" pitchFamily="18" charset="0"/>
              </a:rPr>
              <a:t>schools.</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Short-term courses and training institutes in after-sales service support would be promoted </a:t>
            </a:r>
            <a:r>
              <a:rPr lang="en-US" sz="2200" dirty="0" smtClean="0">
                <a:latin typeface="Times New Roman" panose="02020603050405020304" pitchFamily="18" charset="0"/>
                <a:cs typeface="Times New Roman" panose="02020603050405020304" pitchFamily="18" charset="0"/>
              </a:rPr>
              <a:t>through </a:t>
            </a:r>
            <a:r>
              <a:rPr lang="en-IN" sz="2200" dirty="0" smtClean="0">
                <a:latin typeface="Times New Roman" panose="02020603050405020304" pitchFamily="18" charset="0"/>
                <a:cs typeface="Times New Roman" panose="02020603050405020304" pitchFamily="18" charset="0"/>
              </a:rPr>
              <a:t>Public-Private </a:t>
            </a:r>
            <a:r>
              <a:rPr lang="en-IN" sz="2200" dirty="0">
                <a:latin typeface="Times New Roman" panose="02020603050405020304" pitchFamily="18" charset="0"/>
                <a:cs typeface="Times New Roman" panose="02020603050405020304" pitchFamily="18" charset="0"/>
              </a:rPr>
              <a:t>partnership.</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Capacity creation and curriculum </a:t>
            </a:r>
            <a:r>
              <a:rPr lang="en-US" sz="2200" dirty="0" smtClean="0">
                <a:latin typeface="Times New Roman" panose="02020603050405020304" pitchFamily="18" charset="0"/>
                <a:cs typeface="Times New Roman" panose="02020603050405020304" pitchFamily="18" charset="0"/>
              </a:rPr>
              <a:t>Upgradation </a:t>
            </a:r>
            <a:r>
              <a:rPr lang="en-US" sz="2200" dirty="0">
                <a:latin typeface="Times New Roman" panose="02020603050405020304" pitchFamily="18" charset="0"/>
                <a:cs typeface="Times New Roman" panose="02020603050405020304" pitchFamily="18" charset="0"/>
              </a:rPr>
              <a:t>in technical education especially in ESDM field would </a:t>
            </a:r>
            <a:r>
              <a:rPr lang="en-US" sz="2200" dirty="0" smtClean="0">
                <a:latin typeface="Times New Roman" panose="02020603050405020304" pitchFamily="18" charset="0"/>
                <a:cs typeface="Times New Roman" panose="02020603050405020304" pitchFamily="18" charset="0"/>
              </a:rPr>
              <a:t>be </a:t>
            </a:r>
            <a:r>
              <a:rPr lang="en-IN" sz="2200" dirty="0" smtClean="0">
                <a:latin typeface="Times New Roman" panose="02020603050405020304" pitchFamily="18" charset="0"/>
                <a:cs typeface="Times New Roman" panose="02020603050405020304" pitchFamily="18" charset="0"/>
              </a:rPr>
              <a:t>made </a:t>
            </a:r>
            <a:r>
              <a:rPr lang="en-IN" sz="2200" dirty="0">
                <a:latin typeface="Times New Roman" panose="02020603050405020304" pitchFamily="18" charset="0"/>
                <a:cs typeface="Times New Roman" panose="02020603050405020304" pitchFamily="18" charset="0"/>
              </a:rPr>
              <a:t>a continuous process.</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ESDM units can also use in-house training facility for imparting training to outside candidates.</a:t>
            </a:r>
          </a:p>
          <a:p>
            <a:pPr algn="ct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2573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9" y="188640"/>
            <a:ext cx="12192000" cy="433965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Initiatives for simplification of relevant </a:t>
            </a:r>
            <a:r>
              <a:rPr lang="en-US" sz="2800" b="1" dirty="0" smtClean="0">
                <a:latin typeface="Times New Roman" panose="02020603050405020304" pitchFamily="18" charset="0"/>
                <a:cs typeface="Times New Roman" panose="02020603050405020304" pitchFamily="18" charset="0"/>
              </a:rPr>
              <a:t>legislations</a:t>
            </a:r>
            <a:endParaRPr lang="en-IN" sz="2800" b="1"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Electronics units will benefit </a:t>
            </a:r>
            <a:r>
              <a:rPr lang="en-US" sz="2200" dirty="0" smtClean="0">
                <a:latin typeface="Times New Roman" panose="02020603050405020304" pitchFamily="18" charset="0"/>
                <a:cs typeface="Times New Roman" panose="02020603050405020304" pitchFamily="18" charset="0"/>
              </a:rPr>
              <a:t>from-</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Relaxations under the Shops and Establishment Act with regard to working hours, work shifts and </a:t>
            </a:r>
            <a:r>
              <a:rPr lang="en-US" sz="2200" dirty="0" smtClean="0">
                <a:latin typeface="Times New Roman" panose="02020603050405020304" pitchFamily="18" charset="0"/>
                <a:cs typeface="Times New Roman" panose="02020603050405020304" pitchFamily="18" charset="0"/>
              </a:rPr>
              <a:t>employment of </a:t>
            </a:r>
            <a:r>
              <a:rPr lang="en-US" sz="2200" dirty="0">
                <a:latin typeface="Times New Roman" panose="02020603050405020304" pitchFamily="18" charset="0"/>
                <a:cs typeface="Times New Roman" panose="02020603050405020304" pitchFamily="18" charset="0"/>
              </a:rPr>
              <a:t>women, with her consent to work in shifts. Provided safety of women employee will be responsibility </a:t>
            </a:r>
            <a:r>
              <a:rPr lang="en-US" sz="2200" dirty="0" smtClean="0">
                <a:latin typeface="Times New Roman" panose="02020603050405020304" pitchFamily="18" charset="0"/>
                <a:cs typeface="Times New Roman" panose="02020603050405020304" pitchFamily="18" charset="0"/>
              </a:rPr>
              <a:t>of </a:t>
            </a:r>
            <a:r>
              <a:rPr lang="en-IN" sz="2200" dirty="0" smtClean="0">
                <a:latin typeface="Times New Roman" panose="02020603050405020304" pitchFamily="18" charset="0"/>
                <a:cs typeface="Times New Roman" panose="02020603050405020304" pitchFamily="18" charset="0"/>
              </a:rPr>
              <a:t>concerned </a:t>
            </a:r>
            <a:r>
              <a:rPr lang="en-IN" sz="2200" dirty="0">
                <a:latin typeface="Times New Roman" panose="02020603050405020304" pitchFamily="18" charset="0"/>
                <a:cs typeface="Times New Roman" panose="02020603050405020304" pitchFamily="18" charset="0"/>
              </a:rPr>
              <a:t>management.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Exemption from maintaining physical records for attendance and salary.</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Option for self-certification and filing of consolidated annual returns under 13 Acts administered by the</a:t>
            </a:r>
          </a:p>
          <a:p>
            <a:pPr algn="just"/>
            <a:r>
              <a:rPr lang="en-IN" sz="2200" dirty="0">
                <a:latin typeface="Times New Roman" panose="02020603050405020304" pitchFamily="18" charset="0"/>
                <a:cs typeface="Times New Roman" panose="02020603050405020304" pitchFamily="18" charset="0"/>
              </a:rPr>
              <a:t>Labour </a:t>
            </a:r>
            <a:r>
              <a:rPr lang="en-IN" sz="2200" dirty="0" smtClean="0">
                <a:latin typeface="Times New Roman" panose="02020603050405020304" pitchFamily="18" charset="0"/>
                <a:cs typeface="Times New Roman" panose="02020603050405020304" pitchFamily="18" charset="0"/>
              </a:rPr>
              <a:t>Department. </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8139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828"/>
            <a:ext cx="12192000" cy="6617196"/>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Initiatives for simplification of relevant </a:t>
            </a:r>
            <a:r>
              <a:rPr lang="en-US" sz="2800" b="1" dirty="0" smtClean="0">
                <a:latin typeface="Times New Roman" panose="02020603050405020304" pitchFamily="18" charset="0"/>
                <a:cs typeface="Times New Roman" panose="02020603050405020304" pitchFamily="18" charset="0"/>
              </a:rPr>
              <a:t>legislations</a:t>
            </a: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ESDM Industry will be declared as essential service under ‘Maharashtra Essential Services and Maintenance Act</a:t>
            </a:r>
            <a:r>
              <a:rPr lang="en-US" sz="2200" dirty="0" smtClean="0">
                <a:latin typeface="Times New Roman" panose="02020603050405020304" pitchFamily="18" charset="0"/>
                <a:cs typeface="Times New Roman" panose="02020603050405020304" pitchFamily="18" charset="0"/>
              </a:rPr>
              <a:t>’. Government </a:t>
            </a:r>
            <a:r>
              <a:rPr lang="en-US" sz="2200" dirty="0">
                <a:latin typeface="Times New Roman" panose="02020603050405020304" pitchFamily="18" charset="0"/>
                <a:cs typeface="Times New Roman" panose="02020603050405020304" pitchFamily="18" charset="0"/>
              </a:rPr>
              <a:t>would make necessary amendments in the Act to include ESDM industry in the list of essential </a:t>
            </a:r>
            <a:r>
              <a:rPr lang="en-US" sz="2200" dirty="0" smtClean="0">
                <a:latin typeface="Times New Roman" panose="02020603050405020304" pitchFamily="18" charset="0"/>
                <a:cs typeface="Times New Roman" panose="02020603050405020304" pitchFamily="18" charset="0"/>
              </a:rPr>
              <a:t>services.</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Provision </a:t>
            </a:r>
            <a:r>
              <a:rPr lang="en-US" sz="2200" dirty="0">
                <a:latin typeface="Times New Roman" panose="02020603050405020304" pitchFamily="18" charset="0"/>
                <a:cs typeface="Times New Roman" panose="02020603050405020304" pitchFamily="18" charset="0"/>
              </a:rPr>
              <a:t>for Electronics units to maintain employee-related records required under various labour laws </a:t>
            </a:r>
            <a:r>
              <a:rPr lang="en-US" sz="2200" dirty="0" smtClean="0">
                <a:latin typeface="Times New Roman" panose="02020603050405020304" pitchFamily="18" charset="0"/>
                <a:cs typeface="Times New Roman" panose="02020603050405020304" pitchFamily="18" charset="0"/>
              </a:rPr>
              <a:t>in electronic </a:t>
            </a:r>
            <a:r>
              <a:rPr lang="en-US" sz="2200" dirty="0">
                <a:latin typeface="Times New Roman" panose="02020603050405020304" pitchFamily="18" charset="0"/>
                <a:cs typeface="Times New Roman" panose="02020603050405020304" pitchFamily="18" charset="0"/>
              </a:rPr>
              <a:t>form, and to accept returns in electronic form will be made in line with the progress of computerization </a:t>
            </a:r>
            <a:r>
              <a:rPr lang="en-US" sz="2200" dirty="0" smtClean="0">
                <a:latin typeface="Times New Roman" panose="02020603050405020304" pitchFamily="18" charset="0"/>
                <a:cs typeface="Times New Roman" panose="02020603050405020304" pitchFamily="18" charset="0"/>
              </a:rPr>
              <a:t>in </a:t>
            </a:r>
            <a:r>
              <a:rPr lang="en-IN" sz="2200" dirty="0" smtClean="0">
                <a:latin typeface="Times New Roman" panose="02020603050405020304" pitchFamily="18" charset="0"/>
                <a:cs typeface="Times New Roman" panose="02020603050405020304" pitchFamily="18" charset="0"/>
              </a:rPr>
              <a:t>the </a:t>
            </a:r>
            <a:r>
              <a:rPr lang="en-IN" sz="2200" dirty="0">
                <a:latin typeface="Times New Roman" panose="02020603050405020304" pitchFamily="18" charset="0"/>
                <a:cs typeface="Times New Roman" panose="02020603050405020304" pitchFamily="18" charset="0"/>
              </a:rPr>
              <a:t>Labour </a:t>
            </a:r>
            <a:r>
              <a:rPr lang="en-IN" sz="2200" dirty="0" smtClean="0">
                <a:latin typeface="Times New Roman" panose="02020603050405020304" pitchFamily="18" charset="0"/>
                <a:cs typeface="Times New Roman" panose="02020603050405020304" pitchFamily="18" charset="0"/>
              </a:rPr>
              <a:t>Department.</a:t>
            </a: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Electronics </a:t>
            </a:r>
            <a:r>
              <a:rPr lang="en-US" sz="2200" dirty="0">
                <a:latin typeface="Times New Roman" panose="02020603050405020304" pitchFamily="18" charset="0"/>
                <a:cs typeface="Times New Roman" panose="02020603050405020304" pitchFamily="18" charset="0"/>
              </a:rPr>
              <a:t>units not discharging process effluent and with less than 100 employees will be exempt </a:t>
            </a:r>
            <a:r>
              <a:rPr lang="en-US" sz="2200" dirty="0" smtClean="0">
                <a:latin typeface="Times New Roman" panose="02020603050405020304" pitchFamily="18" charset="0"/>
                <a:cs typeface="Times New Roman" panose="02020603050405020304" pitchFamily="18" charset="0"/>
              </a:rPr>
              <a:t>from obtaining </a:t>
            </a:r>
            <a:r>
              <a:rPr lang="en-US" sz="2200" dirty="0">
                <a:latin typeface="Times New Roman" panose="02020603050405020304" pitchFamily="18" charset="0"/>
                <a:cs typeface="Times New Roman" panose="02020603050405020304" pitchFamily="18" charset="0"/>
              </a:rPr>
              <a:t>consent from the Maharashtra Pollution Control Board (MPCB). Such units will be required to </a:t>
            </a:r>
            <a:r>
              <a:rPr lang="en-US" sz="2200" dirty="0" smtClean="0">
                <a:latin typeface="Times New Roman" panose="02020603050405020304" pitchFamily="18" charset="0"/>
                <a:cs typeface="Times New Roman" panose="02020603050405020304" pitchFamily="18" charset="0"/>
              </a:rPr>
              <a:t>submit annual </a:t>
            </a:r>
            <a:r>
              <a:rPr lang="en-US" sz="2200" dirty="0">
                <a:latin typeface="Times New Roman" panose="02020603050405020304" pitchFamily="18" charset="0"/>
                <a:cs typeface="Times New Roman" panose="02020603050405020304" pitchFamily="18" charset="0"/>
              </a:rPr>
              <a:t>statements to MPCB on the disposal of wastes like electronics wastes, used batteries and used oil. </a:t>
            </a:r>
            <a:r>
              <a:rPr lang="en-US" sz="2200" dirty="0" smtClean="0">
                <a:latin typeface="Times New Roman" panose="02020603050405020304" pitchFamily="18" charset="0"/>
                <a:cs typeface="Times New Roman" panose="02020603050405020304" pitchFamily="18" charset="0"/>
              </a:rPr>
              <a:t>These units </a:t>
            </a:r>
            <a:r>
              <a:rPr lang="en-US" sz="2200" dirty="0">
                <a:latin typeface="Times New Roman" panose="02020603050405020304" pitchFamily="18" charset="0"/>
                <a:cs typeface="Times New Roman" panose="02020603050405020304" pitchFamily="18" charset="0"/>
              </a:rPr>
              <a:t>will have to be connected to local sewage </a:t>
            </a:r>
            <a:r>
              <a:rPr lang="en-US" sz="2200" dirty="0" smtClean="0">
                <a:latin typeface="Times New Roman" panose="02020603050405020304" pitchFamily="18" charset="0"/>
                <a:cs typeface="Times New Roman" panose="02020603050405020304" pitchFamily="18" charset="0"/>
              </a:rPr>
              <a:t>network.</a:t>
            </a: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On </a:t>
            </a:r>
            <a:r>
              <a:rPr lang="en-US" sz="2200" dirty="0">
                <a:latin typeface="Times New Roman" panose="02020603050405020304" pitchFamily="18" charset="0"/>
                <a:cs typeface="Times New Roman" panose="02020603050405020304" pitchFamily="18" charset="0"/>
              </a:rPr>
              <a:t>the line of relaxation under Contract Labour Act which have been approved for units in SEZs will </a:t>
            </a:r>
            <a:r>
              <a:rPr lang="en-US" sz="2200" dirty="0" smtClean="0">
                <a:latin typeface="Times New Roman" panose="02020603050405020304" pitchFamily="18" charset="0"/>
                <a:cs typeface="Times New Roman" panose="02020603050405020304" pitchFamily="18" charset="0"/>
              </a:rPr>
              <a:t>be considered </a:t>
            </a:r>
            <a:r>
              <a:rPr lang="en-US" sz="2200" dirty="0">
                <a:latin typeface="Times New Roman" panose="02020603050405020304" pitchFamily="18" charset="0"/>
                <a:cs typeface="Times New Roman" panose="02020603050405020304" pitchFamily="18" charset="0"/>
              </a:rPr>
              <a:t>for all electronics units also, subject to approval of the </a:t>
            </a:r>
            <a:r>
              <a:rPr lang="en-US" sz="2200" dirty="0" smtClean="0">
                <a:latin typeface="Times New Roman" panose="02020603050405020304" pitchFamily="18" charset="0"/>
                <a:cs typeface="Times New Roman" panose="02020603050405020304" pitchFamily="18" charset="0"/>
              </a:rPr>
              <a:t>legislature.</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ESDM </a:t>
            </a:r>
            <a:r>
              <a:rPr lang="en-US" sz="2200" dirty="0">
                <a:latin typeface="Times New Roman" panose="02020603050405020304" pitchFamily="18" charset="0"/>
                <a:cs typeface="Times New Roman" panose="02020603050405020304" pitchFamily="18" charset="0"/>
              </a:rPr>
              <a:t>units will be treated as continuous process industry for the purpose of power supply and there will </a:t>
            </a:r>
            <a:r>
              <a:rPr lang="en-US" sz="2200" dirty="0" smtClean="0">
                <a:latin typeface="Times New Roman" panose="02020603050405020304" pitchFamily="18" charset="0"/>
                <a:cs typeface="Times New Roman" panose="02020603050405020304" pitchFamily="18" charset="0"/>
              </a:rPr>
              <a:t>be continuous </a:t>
            </a:r>
            <a:r>
              <a:rPr lang="en-US" sz="2200" dirty="0">
                <a:latin typeface="Times New Roman" panose="02020603050405020304" pitchFamily="18" charset="0"/>
                <a:cs typeface="Times New Roman" panose="02020603050405020304" pitchFamily="18" charset="0"/>
              </a:rPr>
              <a:t>supply of electricity through separate / dedicated feeder for 24 hrs. in a week</a:t>
            </a:r>
            <a:r>
              <a:rPr lang="en-US" sz="22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single window clearance system will be created for State Government approvals for ESDM </a:t>
            </a:r>
            <a:r>
              <a:rPr lang="en-US" sz="2200" dirty="0" smtClean="0">
                <a:latin typeface="Times New Roman" panose="02020603050405020304" pitchFamily="18" charset="0"/>
                <a:cs typeface="Times New Roman" panose="02020603050405020304" pitchFamily="18" charset="0"/>
              </a:rPr>
              <a:t>units.</a:t>
            </a:r>
          </a:p>
          <a:p>
            <a:pPr marL="342900" indent="-342900" algn="just">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List </a:t>
            </a:r>
            <a:r>
              <a:rPr lang="en-US" sz="2200" dirty="0">
                <a:latin typeface="Times New Roman" panose="02020603050405020304" pitchFamily="18" charset="0"/>
                <a:cs typeface="Times New Roman" panose="02020603050405020304" pitchFamily="18" charset="0"/>
              </a:rPr>
              <a:t>of ESDM verticals as applicable for MSIPS will apply and only those units notified by Government of India </a:t>
            </a:r>
            <a:r>
              <a:rPr lang="en-US" sz="2200" dirty="0" smtClean="0">
                <a:latin typeface="Times New Roman" panose="02020603050405020304" pitchFamily="18" charset="0"/>
                <a:cs typeface="Times New Roman" panose="02020603050405020304" pitchFamily="18" charset="0"/>
              </a:rPr>
              <a:t>will be </a:t>
            </a:r>
            <a:r>
              <a:rPr lang="en-US" sz="2200" dirty="0">
                <a:latin typeface="Times New Roman" panose="02020603050405020304" pitchFamily="18" charset="0"/>
                <a:cs typeface="Times New Roman" panose="02020603050405020304" pitchFamily="18" charset="0"/>
              </a:rPr>
              <a:t>eligible for incentives under this Policy. The list of ESDM verticals will get modified whenever Government </a:t>
            </a:r>
            <a:r>
              <a:rPr lang="en-US" sz="2200" dirty="0" smtClean="0">
                <a:latin typeface="Times New Roman" panose="02020603050405020304" pitchFamily="18" charset="0"/>
                <a:cs typeface="Times New Roman" panose="02020603050405020304" pitchFamily="18" charset="0"/>
              </a:rPr>
              <a:t>of India </a:t>
            </a:r>
            <a:r>
              <a:rPr lang="en-US" sz="2200" dirty="0">
                <a:latin typeface="Times New Roman" panose="02020603050405020304" pitchFamily="18" charset="0"/>
                <a:cs typeface="Times New Roman" panose="02020603050405020304" pitchFamily="18" charset="0"/>
              </a:rPr>
              <a:t>modifies any changes in the Notification dated 27th July, 2012</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5050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6188" y="2018805"/>
            <a:ext cx="9728652" cy="1000125"/>
          </a:xfrm>
          <a:prstGeom prst="rect">
            <a:avLst/>
          </a:prstGeom>
          <a:solidFill>
            <a:schemeClr val="accent6"/>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b="1" dirty="0" smtClean="0">
                <a:ln w="22225">
                  <a:solidFill>
                    <a:schemeClr val="tx1"/>
                  </a:solidFill>
                  <a:prstDash val="solid"/>
                </a:ln>
                <a:solidFill>
                  <a:srgbClr val="FFFF00"/>
                </a:solidFill>
                <a:latin typeface="Britannic Bold" panose="020B0903060703020204" pitchFamily="34" charset="0"/>
              </a:rPr>
              <a:t>IT/ITES POLICY 2015</a:t>
            </a:r>
            <a:endParaRPr lang="en-IN" sz="7200" b="1" dirty="0">
              <a:ln w="22225">
                <a:solidFill>
                  <a:schemeClr val="tx1"/>
                </a:solidFill>
                <a:prstDash val="solid"/>
              </a:ln>
              <a:solidFill>
                <a:srgbClr val="FFFF00"/>
              </a:solidFill>
              <a:latin typeface="Britannic Bold" panose="020B0903060703020204" pitchFamily="34" charset="0"/>
            </a:endParaRPr>
          </a:p>
        </p:txBody>
      </p:sp>
      <p:sp>
        <p:nvSpPr>
          <p:cNvPr id="5" name="Title 1"/>
          <p:cNvSpPr txBox="1">
            <a:spLocks/>
          </p:cNvSpPr>
          <p:nvPr/>
        </p:nvSpPr>
        <p:spPr>
          <a:xfrm>
            <a:off x="0" y="0"/>
            <a:ext cx="12161043" cy="1879435"/>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smtClean="0">
                <a:ln w="22225">
                  <a:solidFill>
                    <a:schemeClr val="tx1"/>
                  </a:solidFill>
                  <a:prstDash val="solid"/>
                </a:ln>
                <a:solidFill>
                  <a:srgbClr val="0070C0"/>
                </a:solidFill>
                <a:latin typeface="Arial Narrow" panose="020B0606020202030204" pitchFamily="34" charset="0"/>
              </a:rPr>
              <a:t>Government of Maharashtra</a:t>
            </a:r>
          </a:p>
          <a:p>
            <a:r>
              <a:rPr lang="en-US" sz="6600" b="1" dirty="0" smtClean="0">
                <a:ln w="22225">
                  <a:solidFill>
                    <a:schemeClr val="tx1"/>
                  </a:solidFill>
                  <a:prstDash val="solid"/>
                </a:ln>
                <a:solidFill>
                  <a:srgbClr val="0070C0"/>
                </a:solidFill>
                <a:latin typeface="Arial Narrow" panose="020B0606020202030204" pitchFamily="34" charset="0"/>
              </a:rPr>
              <a:t>Industries Department </a:t>
            </a:r>
            <a:endParaRPr lang="en-IN" sz="6600" b="1" dirty="0">
              <a:ln w="22225">
                <a:solidFill>
                  <a:schemeClr val="tx1"/>
                </a:solidFill>
                <a:prstDash val="solid"/>
              </a:ln>
              <a:solidFill>
                <a:srgbClr val="0070C0"/>
              </a:solidFill>
              <a:latin typeface="Arial Narrow" panose="020B0606020202030204" pitchFamily="34" charset="0"/>
            </a:endParaRPr>
          </a:p>
        </p:txBody>
      </p:sp>
      <p:sp>
        <p:nvSpPr>
          <p:cNvPr id="6" name="Title 1"/>
          <p:cNvSpPr txBox="1">
            <a:spLocks/>
          </p:cNvSpPr>
          <p:nvPr/>
        </p:nvSpPr>
        <p:spPr>
          <a:xfrm>
            <a:off x="-15479" y="3440083"/>
            <a:ext cx="12192000" cy="549275"/>
          </a:xfrm>
          <a:prstGeom prst="rect">
            <a:avLst/>
          </a:prstGeom>
          <a:solidFill>
            <a:srgbClr val="FF3300"/>
          </a:solidFill>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b="1" dirty="0" smtClean="0">
                <a:solidFill>
                  <a:schemeClr val="bg1"/>
                </a:solidFill>
              </a:rPr>
              <a:t>Policy Applicability and Validity</a:t>
            </a:r>
            <a:endParaRPr lang="en-US" dirty="0">
              <a:solidFill>
                <a:schemeClr val="bg1"/>
              </a:solidFill>
            </a:endParaRPr>
          </a:p>
        </p:txBody>
      </p:sp>
      <p:sp>
        <p:nvSpPr>
          <p:cNvPr id="7" name="TextBox 6"/>
          <p:cNvSpPr txBox="1"/>
          <p:nvPr/>
        </p:nvSpPr>
        <p:spPr>
          <a:xfrm>
            <a:off x="-15479" y="4257518"/>
            <a:ext cx="12192000" cy="1200329"/>
          </a:xfrm>
          <a:prstGeom prst="rect">
            <a:avLst/>
          </a:prstGeom>
          <a:solidFill>
            <a:srgbClr val="00B0F0"/>
          </a:solidFill>
          <a:ln>
            <a:solidFill>
              <a:srgbClr val="00B0F0"/>
            </a:solid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parks / units which have been sanctioned benefits / incentives under </a:t>
            </a:r>
            <a:r>
              <a:rPr lang="en-US" sz="2400" dirty="0" smtClean="0">
                <a:latin typeface="Times New Roman" panose="02020603050405020304" pitchFamily="18" charset="0"/>
                <a:cs typeface="Times New Roman" panose="02020603050405020304" pitchFamily="18" charset="0"/>
              </a:rPr>
              <a:t>this policy</a:t>
            </a:r>
            <a:r>
              <a:rPr lang="en-US" sz="2400" dirty="0">
                <a:latin typeface="Times New Roman" panose="02020603050405020304" pitchFamily="18" charset="0"/>
                <a:cs typeface="Times New Roman" panose="02020603050405020304" pitchFamily="18" charset="0"/>
              </a:rPr>
              <a:t>, shall continue to enjoy the benefits for a period for which the benefits </a:t>
            </a:r>
            <a:r>
              <a:rPr lang="en-US" sz="2400" dirty="0" smtClean="0">
                <a:latin typeface="Times New Roman" panose="02020603050405020304" pitchFamily="18" charset="0"/>
                <a:cs typeface="Times New Roman" panose="02020603050405020304" pitchFamily="18" charset="0"/>
              </a:rPr>
              <a:t>/ incentives </a:t>
            </a:r>
            <a:r>
              <a:rPr lang="en-US" sz="2400" dirty="0">
                <a:latin typeface="Times New Roman" panose="02020603050405020304" pitchFamily="18" charset="0"/>
                <a:cs typeface="Times New Roman" panose="02020603050405020304" pitchFamily="18" charset="0"/>
              </a:rPr>
              <a:t>are sanctioned even if the policy period is over. The policy will be </a:t>
            </a:r>
            <a:r>
              <a:rPr lang="en-US" sz="2400" dirty="0" smtClean="0">
                <a:latin typeface="Times New Roman" panose="02020603050405020304" pitchFamily="18" charset="0"/>
                <a:cs typeface="Times New Roman" panose="02020603050405020304" pitchFamily="18" charset="0"/>
              </a:rPr>
              <a:t>valid </a:t>
            </a:r>
            <a:r>
              <a:rPr lang="en-IN" sz="2400" dirty="0" smtClean="0">
                <a:latin typeface="Times New Roman" panose="02020603050405020304" pitchFamily="18" charset="0"/>
                <a:cs typeface="Times New Roman" panose="02020603050405020304" pitchFamily="18" charset="0"/>
              </a:rPr>
              <a:t>for </a:t>
            </a:r>
            <a:r>
              <a:rPr lang="en-IN" sz="2400" dirty="0">
                <a:latin typeface="Times New Roman" panose="02020603050405020304" pitchFamily="18" charset="0"/>
                <a:cs typeface="Times New Roman" panose="02020603050405020304" pitchFamily="18" charset="0"/>
              </a:rPr>
              <a:t>FIVE years</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957" y="6231697"/>
            <a:ext cx="12192000" cy="523220"/>
          </a:xfrm>
          <a:prstGeom prst="rect">
            <a:avLst/>
          </a:prstGeom>
          <a:solidFill>
            <a:srgbClr val="FFFF00"/>
          </a:solidFill>
          <a:ln>
            <a:solidFill>
              <a:srgbClr val="00B0F0"/>
            </a:solidFill>
          </a:ln>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policy will be </a:t>
            </a:r>
            <a:r>
              <a:rPr lang="en-US" sz="2800" dirty="0" smtClean="0">
                <a:solidFill>
                  <a:srgbClr val="FF0000"/>
                </a:solidFill>
                <a:latin typeface="Times New Roman" panose="02020603050405020304" pitchFamily="18" charset="0"/>
                <a:cs typeface="Times New Roman" panose="02020603050405020304" pitchFamily="18" charset="0"/>
              </a:rPr>
              <a:t>valid </a:t>
            </a:r>
            <a:r>
              <a:rPr lang="en-IN" sz="2800" dirty="0" smtClean="0">
                <a:solidFill>
                  <a:srgbClr val="FF0000"/>
                </a:solidFill>
                <a:latin typeface="Times New Roman" panose="02020603050405020304" pitchFamily="18" charset="0"/>
                <a:cs typeface="Times New Roman" panose="02020603050405020304" pitchFamily="18" charset="0"/>
              </a:rPr>
              <a:t>for </a:t>
            </a:r>
            <a:r>
              <a:rPr lang="en-IN" sz="2800" dirty="0">
                <a:solidFill>
                  <a:srgbClr val="FF0000"/>
                </a:solidFill>
                <a:latin typeface="Times New Roman" panose="02020603050405020304" pitchFamily="18" charset="0"/>
                <a:cs typeface="Times New Roman" panose="02020603050405020304" pitchFamily="18" charset="0"/>
              </a:rPr>
              <a:t>FIVE years</a:t>
            </a:r>
            <a:r>
              <a:rPr lang="en-IN" sz="2800" dirty="0" smtClean="0">
                <a:solidFill>
                  <a:srgbClr val="FF0000"/>
                </a:solidFill>
                <a:latin typeface="Times New Roman" panose="02020603050405020304" pitchFamily="18" charset="0"/>
                <a:cs typeface="Times New Roman" panose="02020603050405020304" pitchFamily="18" charset="0"/>
              </a:rPr>
              <a:t>.</a:t>
            </a:r>
            <a:endParaRPr lang="en-I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974002"/>
      </p:ext>
    </p:extLst>
  </p:cSld>
  <p:clrMapOvr>
    <a:masterClrMapping/>
  </p:clrMapOvr>
  <p:transition spd="slow">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073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6809"/>
            <a:ext cx="12192000" cy="549275"/>
          </a:xfrm>
          <a:solidFill>
            <a:srgbClr val="FF3300"/>
          </a:solidFill>
        </p:spPr>
        <p:txBody>
          <a:bodyPr>
            <a:normAutofit fontScale="90000"/>
          </a:bodyPr>
          <a:lstStyle/>
          <a:p>
            <a:pPr algn="ctr"/>
            <a:r>
              <a:rPr lang="en-US" b="1" dirty="0" smtClean="0">
                <a:solidFill>
                  <a:schemeClr val="bg1"/>
                </a:solidFill>
              </a:rPr>
              <a:t>Vision, Mission, Objectives </a:t>
            </a:r>
            <a:r>
              <a:rPr lang="en-US" b="1" dirty="0">
                <a:solidFill>
                  <a:schemeClr val="bg1"/>
                </a:solidFill>
              </a:rPr>
              <a:t>and Targets</a:t>
            </a:r>
            <a:endParaRPr lang="en-US" dirty="0">
              <a:solidFill>
                <a:schemeClr val="bg1"/>
              </a:solidFill>
            </a:endParaRPr>
          </a:p>
        </p:txBody>
      </p:sp>
      <p:sp>
        <p:nvSpPr>
          <p:cNvPr id="5" name="TextBox 4"/>
          <p:cNvSpPr txBox="1"/>
          <p:nvPr/>
        </p:nvSpPr>
        <p:spPr>
          <a:xfrm>
            <a:off x="0" y="1973673"/>
            <a:ext cx="12192000" cy="1200329"/>
          </a:xfrm>
          <a:prstGeom prst="rect">
            <a:avLst/>
          </a:prstGeom>
          <a:solidFill>
            <a:schemeClr val="accent4">
              <a:lumMod val="60000"/>
              <a:lumOff val="40000"/>
            </a:schemeClr>
          </a:solidFill>
          <a:ln>
            <a:solidFill>
              <a:schemeClr val="accent1">
                <a:lumMod val="50000"/>
              </a:schemeClr>
            </a:solidFill>
          </a:ln>
        </p:spPr>
        <p:txBody>
          <a:bodyPr wrap="square" rtlCol="0">
            <a:spAutoFit/>
          </a:bodyPr>
          <a:lstStyle/>
          <a:p>
            <a:pPr algn="just"/>
            <a:r>
              <a:rPr lang="en-US" sz="2400" dirty="0" smtClean="0"/>
              <a:t>“</a:t>
            </a:r>
            <a:r>
              <a:rPr lang="en-US" sz="2400" dirty="0"/>
              <a:t>Maharashtra - a globally competitive Information Technology </a:t>
            </a:r>
            <a:r>
              <a:rPr lang="en-US" sz="2400" dirty="0" smtClean="0"/>
              <a:t>/ </a:t>
            </a:r>
            <a:r>
              <a:rPr lang="en-IN" sz="2400" dirty="0" smtClean="0"/>
              <a:t>Information </a:t>
            </a:r>
            <a:r>
              <a:rPr lang="en-IN" sz="2400" dirty="0"/>
              <a:t>Technology Enabled Services destination that </a:t>
            </a:r>
            <a:r>
              <a:rPr lang="en-IN" sz="2400" dirty="0" smtClean="0"/>
              <a:t>promotes </a:t>
            </a:r>
            <a:r>
              <a:rPr lang="en-US" sz="2400" dirty="0" smtClean="0"/>
              <a:t>inclusive </a:t>
            </a:r>
            <a:r>
              <a:rPr lang="en-US" sz="2400" dirty="0"/>
              <a:t>growth and to establish Maharashtra as an intellectual </a:t>
            </a:r>
            <a:r>
              <a:rPr lang="en-US" sz="2400" dirty="0" smtClean="0"/>
              <a:t>and </a:t>
            </a:r>
            <a:r>
              <a:rPr lang="en-IN" sz="2400" dirty="0" smtClean="0"/>
              <a:t>knowledge </a:t>
            </a:r>
            <a:r>
              <a:rPr lang="en-IN" sz="2400" dirty="0"/>
              <a:t>capital of India”.</a:t>
            </a:r>
          </a:p>
        </p:txBody>
      </p:sp>
      <p:sp>
        <p:nvSpPr>
          <p:cNvPr id="6" name="TextBox 5"/>
          <p:cNvSpPr txBox="1"/>
          <p:nvPr/>
        </p:nvSpPr>
        <p:spPr>
          <a:xfrm>
            <a:off x="0" y="4263159"/>
            <a:ext cx="12192000" cy="2308324"/>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marL="457200" indent="-457200" algn="just">
              <a:buFont typeface="+mj-lt"/>
              <a:buAutoNum type="arabicPeriod"/>
            </a:pPr>
            <a:r>
              <a:rPr lang="en-US" sz="2400" dirty="0" smtClean="0"/>
              <a:t>To </a:t>
            </a:r>
            <a:r>
              <a:rPr lang="en-US" sz="2400" dirty="0"/>
              <a:t>place Maharashtra amongst the most preferred </a:t>
            </a:r>
            <a:r>
              <a:rPr lang="en-US" sz="2400" dirty="0" smtClean="0"/>
              <a:t>investment destinations </a:t>
            </a:r>
            <a:r>
              <a:rPr lang="en-US" sz="2400" dirty="0"/>
              <a:t>for global </a:t>
            </a:r>
            <a:r>
              <a:rPr lang="en-US" sz="2400" dirty="0" smtClean="0"/>
              <a:t>investors. </a:t>
            </a:r>
          </a:p>
          <a:p>
            <a:pPr marL="457200" indent="-457200" algn="just">
              <a:buFont typeface="+mj-lt"/>
              <a:buAutoNum type="arabicPeriod"/>
            </a:pPr>
            <a:r>
              <a:rPr lang="en-US" sz="2400" dirty="0" smtClean="0"/>
              <a:t>through </a:t>
            </a:r>
            <a:r>
              <a:rPr lang="en-US" sz="2400" dirty="0"/>
              <a:t>promotional </a:t>
            </a:r>
            <a:r>
              <a:rPr lang="en-US" sz="2400" dirty="0" smtClean="0"/>
              <a:t>strategies combined </a:t>
            </a:r>
            <a:r>
              <a:rPr lang="en-US" sz="2400" dirty="0"/>
              <a:t>with developing a competitive and sustainable </a:t>
            </a:r>
            <a:r>
              <a:rPr lang="en-US" sz="2400" dirty="0" smtClean="0"/>
              <a:t>investment environment</a:t>
            </a:r>
            <a:r>
              <a:rPr lang="en-US" sz="2400" dirty="0"/>
              <a:t>, </a:t>
            </a:r>
            <a:endParaRPr lang="en-US" sz="2400" dirty="0" smtClean="0"/>
          </a:p>
          <a:p>
            <a:pPr marL="457200" indent="-457200" algn="just">
              <a:buFont typeface="+mj-lt"/>
              <a:buAutoNum type="arabicPeriod"/>
            </a:pPr>
            <a:r>
              <a:rPr lang="en-US" sz="2400" dirty="0" smtClean="0"/>
              <a:t>thereby </a:t>
            </a:r>
            <a:r>
              <a:rPr lang="en-US" sz="2400" dirty="0"/>
              <a:t>making Maharashtra as one of the most </a:t>
            </a:r>
            <a:r>
              <a:rPr lang="en-US" sz="2400" dirty="0" smtClean="0"/>
              <a:t>favoured economic </a:t>
            </a:r>
            <a:r>
              <a:rPr lang="en-US" sz="2400" dirty="0"/>
              <a:t>magnet and </a:t>
            </a:r>
            <a:r>
              <a:rPr lang="en-US" sz="2400" dirty="0" smtClean="0"/>
              <a:t>Centre </a:t>
            </a:r>
            <a:r>
              <a:rPr lang="en-US" sz="2400" dirty="0"/>
              <a:t>of attraction.</a:t>
            </a:r>
          </a:p>
        </p:txBody>
      </p:sp>
      <p:sp>
        <p:nvSpPr>
          <p:cNvPr id="7" name="TextBox 6"/>
          <p:cNvSpPr txBox="1"/>
          <p:nvPr/>
        </p:nvSpPr>
        <p:spPr>
          <a:xfrm>
            <a:off x="0" y="1252706"/>
            <a:ext cx="12192000" cy="523220"/>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pPr algn="ctr"/>
            <a:r>
              <a:rPr lang="en-US" sz="2800" b="1" dirty="0" smtClean="0"/>
              <a:t>Vision</a:t>
            </a:r>
            <a:endParaRPr lang="en-IN" sz="2800" dirty="0"/>
          </a:p>
        </p:txBody>
      </p:sp>
      <p:sp>
        <p:nvSpPr>
          <p:cNvPr id="8" name="TextBox 7"/>
          <p:cNvSpPr txBox="1"/>
          <p:nvPr/>
        </p:nvSpPr>
        <p:spPr>
          <a:xfrm>
            <a:off x="0" y="3536799"/>
            <a:ext cx="12192000" cy="523220"/>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800" b="1" dirty="0" smtClean="0"/>
              <a:t>Mission</a:t>
            </a:r>
            <a:endParaRPr lang="en-IN" sz="2800" dirty="0"/>
          </a:p>
        </p:txBody>
      </p:sp>
    </p:spTree>
    <p:extLst>
      <p:ext uri="{BB962C8B-B14F-4D97-AF65-F5344CB8AC3E}">
        <p14:creationId xmlns:p14="http://schemas.microsoft.com/office/powerpoint/2010/main" val="4268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25477"/>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retain Maharashtra's leadership position in IT/ITES Sector.</a:t>
            </a:r>
          </a:p>
        </p:txBody>
      </p:sp>
      <p:sp>
        <p:nvSpPr>
          <p:cNvPr id="9" name="TextBox 8"/>
          <p:cNvSpPr txBox="1"/>
          <p:nvPr/>
        </p:nvSpPr>
        <p:spPr>
          <a:xfrm>
            <a:off x="14514" y="2399709"/>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further accelerate investment flow to industrially </a:t>
            </a:r>
            <a:r>
              <a:rPr lang="en-US" sz="2400" dirty="0" smtClean="0"/>
              <a:t>underdeveloped </a:t>
            </a:r>
            <a:r>
              <a:rPr lang="en-IN" sz="2400" dirty="0" smtClean="0"/>
              <a:t>regions </a:t>
            </a:r>
            <a:r>
              <a:rPr lang="en-IN" sz="2400" dirty="0"/>
              <a:t>of the state.</a:t>
            </a:r>
          </a:p>
        </p:txBody>
      </p:sp>
      <p:sp>
        <p:nvSpPr>
          <p:cNvPr id="10" name="TextBox 9"/>
          <p:cNvSpPr txBox="1"/>
          <p:nvPr/>
        </p:nvSpPr>
        <p:spPr>
          <a:xfrm>
            <a:off x="0" y="3021972"/>
            <a:ext cx="12192000" cy="830997"/>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pPr algn="just"/>
            <a:r>
              <a:rPr lang="en-US" sz="2400" dirty="0"/>
              <a:t>To create more employment opportunities for educated youths of </a:t>
            </a:r>
            <a:r>
              <a:rPr lang="en-US" sz="2400" dirty="0" smtClean="0"/>
              <a:t>all sections </a:t>
            </a:r>
            <a:r>
              <a:rPr lang="en-US" sz="2400" dirty="0"/>
              <a:t>of the society across all regions.</a:t>
            </a:r>
          </a:p>
        </p:txBody>
      </p:sp>
      <p:sp>
        <p:nvSpPr>
          <p:cNvPr id="11" name="TextBox 10"/>
          <p:cNvSpPr txBox="1"/>
          <p:nvPr/>
        </p:nvSpPr>
        <p:spPr>
          <a:xfrm>
            <a:off x="0" y="4038330"/>
            <a:ext cx="12192000" cy="830997"/>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Achieving higher level of export turnover resulting in </a:t>
            </a:r>
            <a:r>
              <a:rPr lang="en-US" sz="2400" dirty="0" smtClean="0"/>
              <a:t>enhanced productivity </a:t>
            </a:r>
            <a:r>
              <a:rPr lang="en-US" sz="2400" dirty="0"/>
              <a:t>and augmentation of Gross State Domestic </a:t>
            </a:r>
            <a:r>
              <a:rPr lang="en-US" sz="2400" dirty="0" smtClean="0"/>
              <a:t>Product </a:t>
            </a:r>
            <a:r>
              <a:rPr lang="en-IN" sz="2400" dirty="0" smtClean="0"/>
              <a:t>(GSDP</a:t>
            </a:r>
            <a:r>
              <a:rPr lang="en-IN" sz="2400" dirty="0"/>
              <a:t>).</a:t>
            </a:r>
          </a:p>
        </p:txBody>
      </p:sp>
      <p:sp>
        <p:nvSpPr>
          <p:cNvPr id="12" name="TextBox 11"/>
          <p:cNvSpPr txBox="1"/>
          <p:nvPr/>
        </p:nvSpPr>
        <p:spPr>
          <a:xfrm>
            <a:off x="14514" y="5041611"/>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Leveraging Information Technology as a tool for the </a:t>
            </a:r>
            <a:r>
              <a:rPr lang="en-US" sz="2400" dirty="0" smtClean="0"/>
              <a:t>socio-economical </a:t>
            </a:r>
            <a:r>
              <a:rPr lang="en-IN" sz="2400" dirty="0" smtClean="0"/>
              <a:t>development </a:t>
            </a:r>
            <a:r>
              <a:rPr lang="en-IN" sz="2400" dirty="0"/>
              <a:t>of the state.</a:t>
            </a:r>
          </a:p>
        </p:txBody>
      </p:sp>
      <p:sp>
        <p:nvSpPr>
          <p:cNvPr id="13" name="TextBox 12"/>
          <p:cNvSpPr txBox="1"/>
          <p:nvPr/>
        </p:nvSpPr>
        <p:spPr>
          <a:xfrm>
            <a:off x="0" y="5617707"/>
            <a:ext cx="12192000" cy="830997"/>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promote Intellectual Property creation along with original </a:t>
            </a:r>
            <a:r>
              <a:rPr lang="en-US" sz="2400" dirty="0" smtClean="0"/>
              <a:t>content creation </a:t>
            </a:r>
            <a:r>
              <a:rPr lang="en-US" sz="2400" dirty="0"/>
              <a:t>for new product and unique services offering for B to B </a:t>
            </a:r>
            <a:r>
              <a:rPr lang="en-US" sz="2400" dirty="0" smtClean="0"/>
              <a:t>&amp; </a:t>
            </a:r>
            <a:r>
              <a:rPr lang="en-IN" sz="2400" dirty="0" smtClean="0"/>
              <a:t>B </a:t>
            </a:r>
            <a:r>
              <a:rPr lang="en-IN" sz="2400" dirty="0"/>
              <a:t>to C.</a:t>
            </a:r>
          </a:p>
        </p:txBody>
      </p:sp>
      <p:sp>
        <p:nvSpPr>
          <p:cNvPr id="15" name="Title 1"/>
          <p:cNvSpPr>
            <a:spLocks noGrp="1"/>
          </p:cNvSpPr>
          <p:nvPr>
            <p:ph type="title"/>
          </p:nvPr>
        </p:nvSpPr>
        <p:spPr>
          <a:xfrm>
            <a:off x="0" y="256809"/>
            <a:ext cx="12192000" cy="549275"/>
          </a:xfrm>
          <a:solidFill>
            <a:srgbClr val="FF3300"/>
          </a:solidFill>
        </p:spPr>
        <p:txBody>
          <a:bodyPr>
            <a:normAutofit fontScale="90000"/>
          </a:bodyPr>
          <a:lstStyle/>
          <a:p>
            <a:pPr algn="ctr"/>
            <a:r>
              <a:rPr lang="en-US" b="1" dirty="0" smtClean="0">
                <a:solidFill>
                  <a:schemeClr val="bg1"/>
                </a:solidFill>
              </a:rPr>
              <a:t>Vision, Mission, Objectives </a:t>
            </a:r>
            <a:r>
              <a:rPr lang="en-US" b="1" dirty="0">
                <a:solidFill>
                  <a:schemeClr val="bg1"/>
                </a:solidFill>
              </a:rPr>
              <a:t>and Targets</a:t>
            </a:r>
            <a:endParaRPr lang="en-US" dirty="0">
              <a:solidFill>
                <a:schemeClr val="bg1"/>
              </a:solidFill>
            </a:endParaRPr>
          </a:p>
        </p:txBody>
      </p:sp>
      <p:sp>
        <p:nvSpPr>
          <p:cNvPr id="16" name="TextBox 15"/>
          <p:cNvSpPr txBox="1"/>
          <p:nvPr/>
        </p:nvSpPr>
        <p:spPr>
          <a:xfrm>
            <a:off x="14514" y="959359"/>
            <a:ext cx="12177486" cy="523220"/>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ctr"/>
            <a:r>
              <a:rPr lang="en-IN" sz="2800" b="1" dirty="0" smtClean="0"/>
              <a:t>Policy Objectives</a:t>
            </a:r>
            <a:endParaRPr lang="en-IN" sz="2800" b="1" dirty="0"/>
          </a:p>
        </p:txBody>
      </p:sp>
    </p:spTree>
    <p:extLst>
      <p:ext uri="{BB962C8B-B14F-4D97-AF65-F5344CB8AC3E}">
        <p14:creationId xmlns:p14="http://schemas.microsoft.com/office/powerpoint/2010/main" val="92797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26888"/>
            <a:ext cx="12192000" cy="523220"/>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ctr"/>
            <a:r>
              <a:rPr lang="en-IN" sz="2800" b="1" dirty="0" smtClean="0"/>
              <a:t>Policy Targets</a:t>
            </a:r>
            <a:endParaRPr lang="en-IN" sz="2800" b="1" dirty="0"/>
          </a:p>
        </p:txBody>
      </p:sp>
      <p:sp>
        <p:nvSpPr>
          <p:cNvPr id="8" name="TextBox 7"/>
          <p:cNvSpPr txBox="1"/>
          <p:nvPr/>
        </p:nvSpPr>
        <p:spPr>
          <a:xfrm>
            <a:off x="0" y="2635194"/>
            <a:ext cx="12192000" cy="830997"/>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attract an investment of Rs. 50,000 crores by the private IT </a:t>
            </a:r>
            <a:r>
              <a:rPr lang="en-US" sz="2400" dirty="0" smtClean="0"/>
              <a:t>parks and </a:t>
            </a:r>
            <a:r>
              <a:rPr lang="en-US" sz="2400" dirty="0"/>
              <a:t>the IT / ITES / AVGC units in the </a:t>
            </a:r>
            <a:r>
              <a:rPr lang="en-US" sz="2400" dirty="0" smtClean="0"/>
              <a:t>State.</a:t>
            </a:r>
            <a:endParaRPr lang="en-US" sz="2400" dirty="0"/>
          </a:p>
        </p:txBody>
      </p:sp>
      <p:sp>
        <p:nvSpPr>
          <p:cNvPr id="10" name="TextBox 9"/>
          <p:cNvSpPr txBox="1"/>
          <p:nvPr/>
        </p:nvSpPr>
        <p:spPr>
          <a:xfrm>
            <a:off x="0" y="3915722"/>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create new jobs for 1 million </a:t>
            </a:r>
            <a:r>
              <a:rPr lang="en-US" sz="2400" dirty="0" smtClean="0"/>
              <a:t>persons.</a:t>
            </a:r>
            <a:endParaRPr lang="en-US" sz="2400" dirty="0"/>
          </a:p>
        </p:txBody>
      </p:sp>
      <p:sp>
        <p:nvSpPr>
          <p:cNvPr id="13" name="TextBox 12"/>
          <p:cNvSpPr txBox="1"/>
          <p:nvPr/>
        </p:nvSpPr>
        <p:spPr>
          <a:xfrm>
            <a:off x="0" y="4792700"/>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r>
              <a:rPr lang="en-US" sz="2400" dirty="0"/>
              <a:t>To raise annual exports from IT / ITES / AVGC sector from the State </a:t>
            </a:r>
            <a:r>
              <a:rPr lang="en-US" sz="2400" dirty="0" smtClean="0"/>
              <a:t>upto </a:t>
            </a:r>
            <a:r>
              <a:rPr lang="en-IN" sz="2400" dirty="0" smtClean="0"/>
              <a:t>Rs</a:t>
            </a:r>
            <a:r>
              <a:rPr lang="en-IN" sz="2400" dirty="0"/>
              <a:t>. 1,00,000 </a:t>
            </a:r>
            <a:r>
              <a:rPr lang="en-IN" sz="2400" dirty="0" smtClean="0"/>
              <a:t>crores.</a:t>
            </a:r>
            <a:endParaRPr lang="en-IN" sz="2400" dirty="0"/>
          </a:p>
        </p:txBody>
      </p:sp>
      <p:sp>
        <p:nvSpPr>
          <p:cNvPr id="9" name="Title 1"/>
          <p:cNvSpPr txBox="1">
            <a:spLocks/>
          </p:cNvSpPr>
          <p:nvPr/>
        </p:nvSpPr>
        <p:spPr>
          <a:xfrm>
            <a:off x="0" y="256809"/>
            <a:ext cx="12192000" cy="549275"/>
          </a:xfrm>
          <a:prstGeom prst="rect">
            <a:avLst/>
          </a:prstGeom>
          <a:solidFill>
            <a:srgbClr val="FF330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chemeClr val="bg1"/>
                </a:solidFill>
              </a:rPr>
              <a:t>Vision, Mission, Objectives and Targets</a:t>
            </a:r>
            <a:endParaRPr lang="en-US" dirty="0">
              <a:solidFill>
                <a:schemeClr val="bg1"/>
              </a:solidFill>
            </a:endParaRPr>
          </a:p>
        </p:txBody>
      </p:sp>
    </p:spTree>
    <p:extLst>
      <p:ext uri="{BB962C8B-B14F-4D97-AF65-F5344CB8AC3E}">
        <p14:creationId xmlns:p14="http://schemas.microsoft.com/office/powerpoint/2010/main" val="20579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42295"/>
            <a:ext cx="12192000" cy="549275"/>
          </a:xfrm>
          <a:solidFill>
            <a:srgbClr val="FF3300"/>
          </a:solidFill>
        </p:spPr>
        <p:txBody>
          <a:bodyPr>
            <a:normAutofit fontScale="90000"/>
          </a:bodyPr>
          <a:lstStyle/>
          <a:p>
            <a:pPr algn="ctr"/>
            <a:r>
              <a:rPr lang="en-US" b="1" dirty="0" smtClean="0">
                <a:solidFill>
                  <a:schemeClr val="bg1"/>
                </a:solidFill>
              </a:rPr>
              <a:t>Strategic Drivers of the Policy</a:t>
            </a:r>
            <a:endParaRPr lang="en-US" dirty="0">
              <a:solidFill>
                <a:schemeClr val="bg1"/>
              </a:solidFill>
            </a:endParaRPr>
          </a:p>
        </p:txBody>
      </p:sp>
      <p:sp>
        <p:nvSpPr>
          <p:cNvPr id="7" name="TextBox 6"/>
          <p:cNvSpPr txBox="1"/>
          <p:nvPr/>
        </p:nvSpPr>
        <p:spPr>
          <a:xfrm>
            <a:off x="0" y="1845826"/>
            <a:ext cx="12192000" cy="1107996"/>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IN" sz="2200" dirty="0" smtClean="0"/>
              <a:t>To attract IT investments </a:t>
            </a:r>
            <a:r>
              <a:rPr lang="en-US" sz="2200" dirty="0" smtClean="0"/>
              <a:t>across the State and incentivize IT industry at all district headquarters in the State by providing additional incentives and continue to provide usual incentives as per the IT / ITES Policy - 2009 .</a:t>
            </a:r>
            <a:endParaRPr lang="en-US" sz="2200" dirty="0"/>
          </a:p>
        </p:txBody>
      </p:sp>
      <p:sp>
        <p:nvSpPr>
          <p:cNvPr id="8" name="TextBox 7"/>
          <p:cNvSpPr txBox="1"/>
          <p:nvPr/>
        </p:nvSpPr>
        <p:spPr>
          <a:xfrm>
            <a:off x="0" y="4198159"/>
            <a:ext cx="12192000" cy="144655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200" dirty="0" smtClean="0"/>
              <a:t>To </a:t>
            </a:r>
            <a:r>
              <a:rPr lang="en-US" sz="2200" dirty="0"/>
              <a:t>promote the development of </a:t>
            </a:r>
            <a:r>
              <a:rPr lang="en-US" sz="2200" dirty="0" smtClean="0"/>
              <a:t>special fields </a:t>
            </a:r>
            <a:r>
              <a:rPr lang="en-US" sz="2200" dirty="0"/>
              <a:t>such as AVGC (Animation, Visual effects, Gaming and Comics) </a:t>
            </a:r>
            <a:r>
              <a:rPr lang="en-US" sz="2200" dirty="0" smtClean="0"/>
              <a:t>in which </a:t>
            </a:r>
            <a:r>
              <a:rPr lang="en-US" sz="2200" dirty="0"/>
              <a:t>the State has particular strengths. Adhaar Card based </a:t>
            </a:r>
            <a:r>
              <a:rPr lang="en-US" sz="2200" dirty="0" smtClean="0"/>
              <a:t>applications / public service delivery systems and Engineering Research and</a:t>
            </a:r>
          </a:p>
          <a:p>
            <a:pPr algn="just"/>
            <a:r>
              <a:rPr lang="en-IN" sz="2200" dirty="0" smtClean="0"/>
              <a:t>Development </a:t>
            </a:r>
            <a:r>
              <a:rPr lang="en-IN" sz="2200" dirty="0"/>
              <a:t>to be </a:t>
            </a:r>
            <a:r>
              <a:rPr lang="en-IN" sz="2200" dirty="0" smtClean="0"/>
              <a:t>promoted.</a:t>
            </a:r>
          </a:p>
        </p:txBody>
      </p:sp>
      <p:sp>
        <p:nvSpPr>
          <p:cNvPr id="9" name="TextBox 8"/>
          <p:cNvSpPr txBox="1"/>
          <p:nvPr/>
        </p:nvSpPr>
        <p:spPr>
          <a:xfrm>
            <a:off x="0" y="1087865"/>
            <a:ext cx="12192000" cy="461665"/>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ctr"/>
            <a:r>
              <a:rPr lang="en-US" sz="2400" b="1" dirty="0" smtClean="0"/>
              <a:t>Dispersal of IT industry to all parts of the State</a:t>
            </a:r>
            <a:endParaRPr lang="en-IN" sz="2400" b="1" dirty="0" smtClean="0"/>
          </a:p>
        </p:txBody>
      </p:sp>
      <p:sp>
        <p:nvSpPr>
          <p:cNvPr id="11" name="TextBox 10"/>
          <p:cNvSpPr txBox="1"/>
          <p:nvPr/>
        </p:nvSpPr>
        <p:spPr>
          <a:xfrm>
            <a:off x="0" y="3584118"/>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ctr"/>
            <a:r>
              <a:rPr lang="en-US" sz="2400" b="1" dirty="0" smtClean="0"/>
              <a:t>Promotion </a:t>
            </a:r>
            <a:r>
              <a:rPr lang="en-US" sz="2400" b="1" dirty="0"/>
              <a:t>of Focus Sectors:</a:t>
            </a:r>
            <a:endParaRPr lang="en-IN" sz="2400" b="1" dirty="0" smtClean="0"/>
          </a:p>
        </p:txBody>
      </p:sp>
    </p:spTree>
    <p:extLst>
      <p:ext uri="{BB962C8B-B14F-4D97-AF65-F5344CB8AC3E}">
        <p14:creationId xmlns:p14="http://schemas.microsoft.com/office/powerpoint/2010/main" val="39189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1075"/>
            <a:ext cx="12192000" cy="549275"/>
          </a:xfrm>
          <a:solidFill>
            <a:srgbClr val="FF3300"/>
          </a:solidFill>
        </p:spPr>
        <p:txBody>
          <a:bodyPr>
            <a:normAutofit fontScale="90000"/>
          </a:bodyPr>
          <a:lstStyle/>
          <a:p>
            <a:pPr algn="ctr"/>
            <a:r>
              <a:rPr lang="en-US" b="1" dirty="0" smtClean="0">
                <a:solidFill>
                  <a:schemeClr val="bg1"/>
                </a:solidFill>
              </a:rPr>
              <a:t>Policy Initiatives</a:t>
            </a:r>
            <a:endParaRPr lang="en-US" dirty="0">
              <a:solidFill>
                <a:schemeClr val="bg1"/>
              </a:solidFill>
            </a:endParaRPr>
          </a:p>
        </p:txBody>
      </p:sp>
      <p:sp>
        <p:nvSpPr>
          <p:cNvPr id="5" name="TextBox 4"/>
          <p:cNvSpPr txBox="1"/>
          <p:nvPr/>
        </p:nvSpPr>
        <p:spPr>
          <a:xfrm>
            <a:off x="0" y="1561276"/>
            <a:ext cx="12192000" cy="1508105"/>
          </a:xfrm>
          <a:prstGeom prst="rect">
            <a:avLst/>
          </a:prstGeom>
          <a:solidFill>
            <a:srgbClr val="00B050"/>
          </a:solidFill>
          <a:ln>
            <a:solidFill>
              <a:schemeClr val="accent1">
                <a:lumMod val="50000"/>
              </a:schemeClr>
            </a:solidFill>
          </a:ln>
        </p:spPr>
        <p:txBody>
          <a:bodyPr wrap="square" rtlCol="0">
            <a:spAutoFit/>
          </a:bodyPr>
          <a:lstStyle/>
          <a:p>
            <a:pPr algn="ctr"/>
            <a:r>
              <a:rPr lang="en-US" sz="4600" b="1" dirty="0" smtClean="0"/>
              <a:t>Incentives </a:t>
            </a:r>
            <a:r>
              <a:rPr lang="en-US" sz="4600" b="1" dirty="0"/>
              <a:t>&amp; Provisions for IT </a:t>
            </a:r>
            <a:r>
              <a:rPr lang="en-US" sz="4600" b="1" dirty="0" smtClean="0"/>
              <a:t>Parks/IT </a:t>
            </a:r>
            <a:r>
              <a:rPr lang="en-US" sz="4600" b="1" dirty="0"/>
              <a:t>SEZs / AVGC </a:t>
            </a:r>
            <a:r>
              <a:rPr lang="en-US" sz="4600" b="1" dirty="0" smtClean="0"/>
              <a:t>Parks</a:t>
            </a:r>
          </a:p>
        </p:txBody>
      </p:sp>
      <p:sp>
        <p:nvSpPr>
          <p:cNvPr id="7" name="TextBox 6"/>
          <p:cNvSpPr txBox="1"/>
          <p:nvPr/>
        </p:nvSpPr>
        <p:spPr>
          <a:xfrm>
            <a:off x="0" y="3281068"/>
            <a:ext cx="12192000" cy="830997"/>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a:t>IT Park has proved to be an effective tool to develop IT sector by providing adequate quality infrastructure to cluster of IT / ITES units</a:t>
            </a:r>
            <a:r>
              <a:rPr lang="en-US" sz="2400" dirty="0" smtClean="0"/>
              <a:t>.</a:t>
            </a:r>
          </a:p>
        </p:txBody>
      </p:sp>
      <p:sp>
        <p:nvSpPr>
          <p:cNvPr id="8" name="TextBox 7"/>
          <p:cNvSpPr txBox="1"/>
          <p:nvPr/>
        </p:nvSpPr>
        <p:spPr>
          <a:xfrm>
            <a:off x="0" y="4410013"/>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smtClean="0"/>
              <a:t>Government </a:t>
            </a:r>
            <a:r>
              <a:rPr lang="en-US" sz="2400" dirty="0"/>
              <a:t>of Maharashtra encourages Public as well as Private IT Parks throughout the state. </a:t>
            </a:r>
          </a:p>
        </p:txBody>
      </p:sp>
      <p:sp>
        <p:nvSpPr>
          <p:cNvPr id="9" name="TextBox 8"/>
          <p:cNvSpPr txBox="1"/>
          <p:nvPr/>
        </p:nvSpPr>
        <p:spPr>
          <a:xfrm>
            <a:off x="11233" y="5199583"/>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smtClean="0"/>
              <a:t>This </a:t>
            </a:r>
            <a:r>
              <a:rPr lang="en-US" sz="2400" dirty="0"/>
              <a:t>policy will </a:t>
            </a:r>
            <a:r>
              <a:rPr lang="en-US" sz="2400" dirty="0" smtClean="0"/>
              <a:t>provide following </a:t>
            </a:r>
            <a:r>
              <a:rPr lang="en-US" sz="2400" dirty="0"/>
              <a:t>incentives &amp; provisions.</a:t>
            </a:r>
          </a:p>
        </p:txBody>
      </p:sp>
      <p:sp>
        <p:nvSpPr>
          <p:cNvPr id="10" name="TextBox 9"/>
          <p:cNvSpPr txBox="1"/>
          <p:nvPr/>
        </p:nvSpPr>
        <p:spPr>
          <a:xfrm>
            <a:off x="5943600" y="733874"/>
            <a:ext cx="853440" cy="646331"/>
          </a:xfrm>
          <a:prstGeom prst="rect">
            <a:avLst/>
          </a:prstGeom>
          <a:solidFill>
            <a:srgbClr val="FFFF00"/>
          </a:solidFill>
          <a:ln>
            <a:solidFill>
              <a:schemeClr val="accent1">
                <a:lumMod val="50000"/>
              </a:schemeClr>
            </a:solidFill>
          </a:ln>
        </p:spPr>
        <p:txBody>
          <a:bodyPr wrap="square" rtlCol="0">
            <a:spAutoFit/>
          </a:bodyPr>
          <a:lstStyle/>
          <a:p>
            <a:pPr algn="ctr"/>
            <a:r>
              <a:rPr lang="en-US" sz="3600" b="1" dirty="0" smtClean="0"/>
              <a:t>A</a:t>
            </a:r>
          </a:p>
        </p:txBody>
      </p:sp>
    </p:spTree>
    <p:extLst>
      <p:ext uri="{BB962C8B-B14F-4D97-AF65-F5344CB8AC3E}">
        <p14:creationId xmlns:p14="http://schemas.microsoft.com/office/powerpoint/2010/main" val="37225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1232" y="1052736"/>
            <a:ext cx="121920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For the purposes of the PSI- 2013, detailed </a:t>
            </a:r>
            <a:r>
              <a:rPr lang="en-US" sz="2000" dirty="0" smtClean="0">
                <a:latin typeface="Times New Roman" panose="02020603050405020304" pitchFamily="18" charset="0"/>
                <a:cs typeface="Times New Roman" panose="02020603050405020304" pitchFamily="18" charset="0"/>
              </a:rPr>
              <a:t>Taluka wise </a:t>
            </a:r>
            <a:r>
              <a:rPr lang="en-US" sz="2000" dirty="0">
                <a:latin typeface="Times New Roman" panose="02020603050405020304" pitchFamily="18" charset="0"/>
                <a:cs typeface="Times New Roman" panose="02020603050405020304" pitchFamily="18" charset="0"/>
              </a:rPr>
              <a:t>classification of different areas of the State as Group, A /B/ C/ D/ D + etc., on the basis of their level of industrial development is as follows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298847"/>
            <a:ext cx="12177214" cy="646331"/>
          </a:xfrm>
          <a:prstGeom prst="rect">
            <a:avLst/>
          </a:prstGeom>
          <a:solidFill>
            <a:schemeClr val="accent5">
              <a:lumMod val="60000"/>
              <a:lumOff val="40000"/>
            </a:schemeClr>
          </a:solidFill>
        </p:spPr>
        <p:txBody>
          <a:bodyPr>
            <a:spAutoFit/>
          </a:bodyPr>
          <a:lstStyle/>
          <a:p>
            <a:pPr algn="ctr">
              <a:defRPr/>
            </a:pPr>
            <a:r>
              <a:rPr lang="en-US" sz="3600" b="1" dirty="0">
                <a:gradFill>
                  <a:gsLst>
                    <a:gs pos="0">
                      <a:srgbClr val="000000"/>
                    </a:gs>
                    <a:gs pos="39999">
                      <a:srgbClr val="0A128C"/>
                    </a:gs>
                    <a:gs pos="70000">
                      <a:srgbClr val="181CC7"/>
                    </a:gs>
                    <a:gs pos="88000">
                      <a:srgbClr val="7005D4"/>
                    </a:gs>
                    <a:gs pos="100000">
                      <a:srgbClr val="8C3D91"/>
                    </a:gs>
                  </a:gsLst>
                  <a:lin ang="5400000" scaled="0"/>
                </a:gradFill>
              </a:rPr>
              <a:t>CLASSIFICATION OF AREAS FOR PSI-2013</a:t>
            </a:r>
            <a:endParaRPr lang="en-IN" sz="3400" dirty="0"/>
          </a:p>
        </p:txBody>
      </p:sp>
      <p:sp>
        <p:nvSpPr>
          <p:cNvPr id="7" name="Rectangle 6"/>
          <p:cNvSpPr/>
          <p:nvPr/>
        </p:nvSpPr>
        <p:spPr>
          <a:xfrm>
            <a:off x="40331" y="3527902"/>
            <a:ext cx="12085637" cy="707886"/>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Areas where some industrial development has taken place, but are less </a:t>
            </a:r>
            <a:r>
              <a:rPr lang="en-US" sz="2000" dirty="0" smtClean="0">
                <a:latin typeface="Times New Roman" panose="02020603050405020304" pitchFamily="18" charset="0"/>
                <a:cs typeface="Times New Roman" panose="02020603050405020304" pitchFamily="18" charset="0"/>
              </a:rPr>
              <a:t>developed than </a:t>
            </a:r>
            <a:r>
              <a:rPr lang="en-US" sz="2000" dirty="0">
                <a:latin typeface="Times New Roman" panose="02020603050405020304" pitchFamily="18" charset="0"/>
                <a:cs typeface="Times New Roman" panose="02020603050405020304" pitchFamily="18" charset="0"/>
              </a:rPr>
              <a:t>the areas under Group A.</a:t>
            </a:r>
          </a:p>
        </p:txBody>
      </p:sp>
      <p:sp>
        <p:nvSpPr>
          <p:cNvPr id="8" name="TextBox 7"/>
          <p:cNvSpPr txBox="1">
            <a:spLocks noChangeArrowheads="1"/>
          </p:cNvSpPr>
          <p:nvPr/>
        </p:nvSpPr>
        <p:spPr bwMode="auto">
          <a:xfrm>
            <a:off x="40331" y="2998113"/>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B</a:t>
            </a:r>
            <a:endParaRPr lang="en-IN" sz="2200" dirty="0">
              <a:latin typeface="Times New Roman" panose="02020603050405020304" pitchFamily="18" charset="0"/>
              <a:cs typeface="Times New Roman" panose="02020603050405020304" pitchFamily="18" charset="0"/>
            </a:endParaRPr>
          </a:p>
        </p:txBody>
      </p:sp>
      <p:sp>
        <p:nvSpPr>
          <p:cNvPr id="9" name="Rectangle 8"/>
          <p:cNvSpPr/>
          <p:nvPr/>
        </p:nvSpPr>
        <p:spPr>
          <a:xfrm>
            <a:off x="40331" y="2452826"/>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Industrially developed areas.</a:t>
            </a:r>
          </a:p>
        </p:txBody>
      </p:sp>
      <p:sp>
        <p:nvSpPr>
          <p:cNvPr id="10" name="TextBox 9"/>
          <p:cNvSpPr txBox="1">
            <a:spLocks noChangeArrowheads="1"/>
          </p:cNvSpPr>
          <p:nvPr/>
        </p:nvSpPr>
        <p:spPr bwMode="auto">
          <a:xfrm>
            <a:off x="40331" y="1886733"/>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A</a:t>
            </a:r>
            <a:endParaRPr lang="en-IN" sz="2200" dirty="0">
              <a:latin typeface="Times New Roman" panose="02020603050405020304" pitchFamily="18" charset="0"/>
              <a:cs typeface="Times New Roman" panose="02020603050405020304" pitchFamily="18" charset="0"/>
            </a:endParaRPr>
          </a:p>
        </p:txBody>
      </p:sp>
      <p:sp>
        <p:nvSpPr>
          <p:cNvPr id="11" name="Rectangle 10"/>
          <p:cNvSpPr/>
          <p:nvPr/>
        </p:nvSpPr>
        <p:spPr>
          <a:xfrm>
            <a:off x="72174" y="4909501"/>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t>Denotes Areas, which are less developed than those covered under Group B.</a:t>
            </a:r>
          </a:p>
        </p:txBody>
      </p:sp>
      <p:sp>
        <p:nvSpPr>
          <p:cNvPr id="12" name="TextBox 11"/>
          <p:cNvSpPr txBox="1">
            <a:spLocks noChangeArrowheads="1"/>
          </p:cNvSpPr>
          <p:nvPr/>
        </p:nvSpPr>
        <p:spPr bwMode="auto">
          <a:xfrm>
            <a:off x="58727" y="4351657"/>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C</a:t>
            </a:r>
            <a:endParaRPr lang="en-IN"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47328" y="6021288"/>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t>Denotes the lesser-developed areas of the State, not covered under Group A  Group </a:t>
            </a:r>
            <a:r>
              <a:rPr lang="en-US" sz="2000" dirty="0" smtClean="0"/>
              <a:t>B/Group </a:t>
            </a:r>
            <a:r>
              <a:rPr lang="en-US" sz="2000" dirty="0"/>
              <a:t>C.</a:t>
            </a:r>
          </a:p>
        </p:txBody>
      </p:sp>
      <p:sp>
        <p:nvSpPr>
          <p:cNvPr id="14" name="TextBox 13"/>
          <p:cNvSpPr txBox="1">
            <a:spLocks noChangeArrowheads="1"/>
          </p:cNvSpPr>
          <p:nvPr/>
        </p:nvSpPr>
        <p:spPr bwMode="auto">
          <a:xfrm>
            <a:off x="47328" y="5446385"/>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D</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48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7" grpId="0" animBg="1"/>
      <p:bldP spid="8" grpId="0" animBg="1"/>
      <p:bldP spid="9" grpId="0" animBg="1"/>
      <p:bldP spid="10" grpId="0" animBg="1"/>
      <p:bldP spid="11" grpId="0" animBg="1"/>
      <p:bldP spid="12" grpId="0" animBg="1"/>
      <p:bldP spid="13" grpId="0" animBg="1"/>
      <p:bldP spid="1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1075"/>
            <a:ext cx="12192000" cy="549275"/>
          </a:xfrm>
          <a:solidFill>
            <a:srgbClr val="FF3300"/>
          </a:solidFill>
        </p:spPr>
        <p:txBody>
          <a:bodyPr>
            <a:normAutofit fontScale="90000"/>
          </a:bodyPr>
          <a:lstStyle/>
          <a:p>
            <a:pPr algn="ctr"/>
            <a:r>
              <a:rPr lang="en-US" b="1" dirty="0" smtClean="0">
                <a:solidFill>
                  <a:schemeClr val="bg1"/>
                </a:solidFill>
              </a:rPr>
              <a:t>Policy Initiatives</a:t>
            </a:r>
            <a:endParaRPr lang="en-US" dirty="0">
              <a:solidFill>
                <a:schemeClr val="bg1"/>
              </a:solidFill>
            </a:endParaRPr>
          </a:p>
        </p:txBody>
      </p:sp>
      <p:sp>
        <p:nvSpPr>
          <p:cNvPr id="6" name="TextBox 5"/>
          <p:cNvSpPr txBox="1"/>
          <p:nvPr/>
        </p:nvSpPr>
        <p:spPr>
          <a:xfrm>
            <a:off x="0" y="3301131"/>
            <a:ext cx="12192000" cy="156966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smtClean="0"/>
              <a:t>The </a:t>
            </a:r>
            <a:r>
              <a:rPr lang="en-US" sz="2400" dirty="0"/>
              <a:t>availability of land is decreasing and the cost of land is </a:t>
            </a:r>
            <a:r>
              <a:rPr lang="en-US" sz="2400" dirty="0" smtClean="0"/>
              <a:t>constantly increasing </a:t>
            </a:r>
            <a:r>
              <a:rPr lang="en-US" sz="2400" dirty="0"/>
              <a:t>which is leading to high cost of built up space. The high cost </a:t>
            </a:r>
            <a:r>
              <a:rPr lang="en-US" sz="2400" dirty="0" smtClean="0"/>
              <a:t>of space </a:t>
            </a:r>
            <a:r>
              <a:rPr lang="en-US" sz="2400" dirty="0"/>
              <a:t>is proving to be a hindrance to the growth of IT Industry. To </a:t>
            </a:r>
            <a:r>
              <a:rPr lang="en-US" sz="2400" dirty="0" smtClean="0"/>
              <a:t>provide built </a:t>
            </a:r>
            <a:r>
              <a:rPr lang="en-US" sz="2400" dirty="0"/>
              <a:t>up space at affordable rates to the entrepreneurs more additional FSI</a:t>
            </a:r>
          </a:p>
          <a:p>
            <a:pPr algn="just"/>
            <a:r>
              <a:rPr lang="en-US" sz="2400" dirty="0"/>
              <a:t>over the base FSI shall be admissible.</a:t>
            </a:r>
          </a:p>
        </p:txBody>
      </p:sp>
      <p:sp>
        <p:nvSpPr>
          <p:cNvPr id="7" name="TextBox 6"/>
          <p:cNvSpPr txBox="1"/>
          <p:nvPr/>
        </p:nvSpPr>
        <p:spPr>
          <a:xfrm>
            <a:off x="0" y="2241409"/>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b="1" dirty="0"/>
              <a:t>i) Additional FSI and space utilization of IT Parks</a:t>
            </a:r>
            <a:r>
              <a:rPr lang="en-US" sz="2400" b="1" dirty="0" smtClean="0"/>
              <a:t>:</a:t>
            </a:r>
            <a:endParaRPr lang="en-US" sz="2400" b="1" dirty="0"/>
          </a:p>
        </p:txBody>
      </p:sp>
      <p:sp>
        <p:nvSpPr>
          <p:cNvPr id="8" name="TextBox 7"/>
          <p:cNvSpPr txBox="1"/>
          <p:nvPr/>
        </p:nvSpPr>
        <p:spPr>
          <a:xfrm>
            <a:off x="1706880" y="876019"/>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smtClean="0"/>
              <a:t>Incentives </a:t>
            </a:r>
            <a:r>
              <a:rPr lang="en-US" sz="2800" b="1" dirty="0"/>
              <a:t>&amp; Provisions for IT Parks/ IT SEZs / AVGC </a:t>
            </a:r>
            <a:r>
              <a:rPr lang="en-US" sz="2800" b="1" dirty="0" smtClean="0"/>
              <a:t>Parks</a:t>
            </a:r>
          </a:p>
        </p:txBody>
      </p:sp>
    </p:spTree>
    <p:extLst>
      <p:ext uri="{BB962C8B-B14F-4D97-AF65-F5344CB8AC3E}">
        <p14:creationId xmlns:p14="http://schemas.microsoft.com/office/powerpoint/2010/main" val="14754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311709"/>
            <a:ext cx="12192000" cy="1938992"/>
          </a:xfrm>
          <a:prstGeom prst="rect">
            <a:avLst/>
          </a:prstGeom>
          <a:solidFill>
            <a:schemeClr val="accent3">
              <a:lumMod val="40000"/>
              <a:lumOff val="6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400" dirty="0"/>
              <a:t>With a premium of 10% of the prevailing ready reckoner rate for </a:t>
            </a:r>
            <a:r>
              <a:rPr lang="en-US" sz="2400" dirty="0" smtClean="0"/>
              <a:t>all areas </a:t>
            </a:r>
            <a:r>
              <a:rPr lang="en-US" sz="2400" dirty="0"/>
              <a:t>in the State other than areas in Pune, </a:t>
            </a:r>
            <a:r>
              <a:rPr lang="en-US" sz="2400" dirty="0" smtClean="0"/>
              <a:t>Pimpri-Chinchwad, </a:t>
            </a:r>
            <a:r>
              <a:rPr lang="nn-NO" sz="2400" dirty="0" smtClean="0"/>
              <a:t>Greater </a:t>
            </a:r>
            <a:r>
              <a:rPr lang="nn-NO" sz="2400" dirty="0"/>
              <a:t>Mumbai, Thane, Navi Mumbai, Kalyan-Dombivali, </a:t>
            </a:r>
            <a:r>
              <a:rPr lang="nn-NO" sz="2400" dirty="0" smtClean="0"/>
              <a:t>Mira- </a:t>
            </a:r>
            <a:r>
              <a:rPr lang="en-IN" sz="2400" dirty="0" smtClean="0"/>
              <a:t>Bhayandar</a:t>
            </a:r>
            <a:r>
              <a:rPr lang="en-IN" sz="2400" dirty="0"/>
              <a:t>, Ulhasnagar municipal corporations and </a:t>
            </a:r>
            <a:r>
              <a:rPr lang="en-IN" sz="2400" dirty="0" smtClean="0"/>
              <a:t>Ambernath </a:t>
            </a:r>
            <a:r>
              <a:rPr lang="en-US" sz="2400" dirty="0" smtClean="0"/>
              <a:t>municipal </a:t>
            </a:r>
            <a:r>
              <a:rPr lang="en-US" sz="2400" dirty="0"/>
              <a:t>council and in No Industry Districts and Naxalism </a:t>
            </a:r>
            <a:r>
              <a:rPr lang="en-US" sz="2400" dirty="0" smtClean="0"/>
              <a:t>affected areas </a:t>
            </a:r>
            <a:r>
              <a:rPr lang="en-US" sz="2400" dirty="0"/>
              <a:t>of the State (as defined in the Package Scheme of Incentives </a:t>
            </a:r>
            <a:r>
              <a:rPr lang="en-US" sz="2400" dirty="0" smtClean="0"/>
              <a:t>- </a:t>
            </a:r>
            <a:r>
              <a:rPr lang="en-IN" sz="2400" dirty="0" smtClean="0"/>
              <a:t>2013 </a:t>
            </a:r>
            <a:r>
              <a:rPr lang="en-IN" sz="2400" dirty="0"/>
              <a:t>of the State).</a:t>
            </a:r>
          </a:p>
        </p:txBody>
      </p:sp>
      <p:sp>
        <p:nvSpPr>
          <p:cNvPr id="7" name="TextBox 6"/>
          <p:cNvSpPr txBox="1"/>
          <p:nvPr/>
        </p:nvSpPr>
        <p:spPr>
          <a:xfrm>
            <a:off x="0" y="5352679"/>
            <a:ext cx="12192000" cy="1200329"/>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400" dirty="0"/>
              <a:t>With a premium of 30% of the prevailing ready reckoner rate in </a:t>
            </a:r>
            <a:r>
              <a:rPr lang="en-US" sz="2400" dirty="0" smtClean="0"/>
              <a:t>Pune, </a:t>
            </a:r>
            <a:r>
              <a:rPr lang="en-IN" sz="2400" dirty="0" smtClean="0"/>
              <a:t>Pimpri-Chinchwad</a:t>
            </a:r>
            <a:r>
              <a:rPr lang="en-IN" sz="2400" dirty="0"/>
              <a:t>, Greater Mumbai, Thane, Navi Mumbai, </a:t>
            </a:r>
            <a:r>
              <a:rPr lang="en-IN" sz="2400" dirty="0" smtClean="0"/>
              <a:t>Kalyan- </a:t>
            </a:r>
            <a:r>
              <a:rPr lang="pt-BR" sz="2400" dirty="0" smtClean="0"/>
              <a:t>Dombivali</a:t>
            </a:r>
            <a:r>
              <a:rPr lang="pt-BR" sz="2400" dirty="0"/>
              <a:t>, Mira-Bhayandar, Ulhasnagar municipal corporations </a:t>
            </a:r>
            <a:r>
              <a:rPr lang="pt-BR" sz="2400" dirty="0" smtClean="0"/>
              <a:t>and </a:t>
            </a:r>
            <a:r>
              <a:rPr lang="en-IN" sz="2400" dirty="0" smtClean="0"/>
              <a:t>Ambernath </a:t>
            </a:r>
            <a:r>
              <a:rPr lang="en-IN" sz="2400" dirty="0"/>
              <a:t>municipal council areas.</a:t>
            </a:r>
          </a:p>
        </p:txBody>
      </p:sp>
      <p:sp>
        <p:nvSpPr>
          <p:cNvPr id="8" name="TextBox 7"/>
          <p:cNvSpPr txBox="1"/>
          <p:nvPr/>
        </p:nvSpPr>
        <p:spPr>
          <a:xfrm>
            <a:off x="0" y="1515731"/>
            <a:ext cx="12192000" cy="156966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smtClean="0"/>
              <a:t>to </a:t>
            </a:r>
            <a:r>
              <a:rPr lang="en-US" sz="2400" dirty="0"/>
              <a:t>all registered Public and Private IT/ITES </a:t>
            </a:r>
            <a:r>
              <a:rPr lang="en-US" sz="2400" dirty="0" smtClean="0"/>
              <a:t>Parks / </a:t>
            </a:r>
            <a:r>
              <a:rPr lang="en-US" sz="2400" dirty="0"/>
              <a:t>AVGC Parks, IT SEZs or IT Parks in SEZs and to stand-alone IT/ITES units </a:t>
            </a:r>
            <a:r>
              <a:rPr lang="en-US" sz="2400" dirty="0" smtClean="0"/>
              <a:t>in public </a:t>
            </a:r>
            <a:r>
              <a:rPr lang="en-US" sz="2400" dirty="0"/>
              <a:t>IT Park which have been approved by the Directorate of </a:t>
            </a:r>
            <a:r>
              <a:rPr lang="en-US" sz="2400" dirty="0" smtClean="0"/>
              <a:t>Industries, set </a:t>
            </a:r>
            <a:r>
              <a:rPr lang="en-US" sz="2400" dirty="0"/>
              <a:t>up under present and previous IT / ITES policies, shall be made</a:t>
            </a:r>
          </a:p>
          <a:p>
            <a:pPr algn="just"/>
            <a:r>
              <a:rPr lang="en-US" sz="2400" dirty="0"/>
              <a:t>available with or without premium as follows:</a:t>
            </a:r>
          </a:p>
        </p:txBody>
      </p:sp>
      <p:sp>
        <p:nvSpPr>
          <p:cNvPr id="9" name="TextBox 8"/>
          <p:cNvSpPr txBox="1"/>
          <p:nvPr/>
        </p:nvSpPr>
        <p:spPr>
          <a:xfrm>
            <a:off x="0" y="940907"/>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b="1" dirty="0"/>
              <a:t>a) Upto 100% additional FSI</a:t>
            </a:r>
          </a:p>
        </p:txBody>
      </p:sp>
      <p:sp>
        <p:nvSpPr>
          <p:cNvPr id="10" name="TextBox 9"/>
          <p:cNvSpPr txBox="1"/>
          <p:nvPr/>
        </p:nvSpPr>
        <p:spPr>
          <a:xfrm>
            <a:off x="2939142" y="48167"/>
            <a:ext cx="64008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ctr"/>
            <a:r>
              <a:rPr lang="en-US" sz="2400" b="1" dirty="0" smtClean="0"/>
              <a:t> </a:t>
            </a:r>
            <a:r>
              <a:rPr lang="en-US" sz="2400" b="1" dirty="0"/>
              <a:t>Additional FSI and space utilization of IT </a:t>
            </a:r>
            <a:r>
              <a:rPr lang="en-US" sz="2400" b="1" dirty="0" smtClean="0"/>
              <a:t>Parks</a:t>
            </a:r>
            <a:endParaRPr lang="en-US" sz="2400" b="1" dirty="0"/>
          </a:p>
        </p:txBody>
      </p:sp>
    </p:spTree>
    <p:extLst>
      <p:ext uri="{BB962C8B-B14F-4D97-AF65-F5344CB8AC3E}">
        <p14:creationId xmlns:p14="http://schemas.microsoft.com/office/powerpoint/2010/main" val="39023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4" y="1225228"/>
            <a:ext cx="12192000" cy="1938992"/>
          </a:xfrm>
          <a:prstGeom prst="rect">
            <a:avLst/>
          </a:prstGeom>
          <a:solidFill>
            <a:schemeClr val="accent5">
              <a:lumMod val="40000"/>
              <a:lumOff val="60000"/>
            </a:schemeClr>
          </a:solidFill>
          <a:ln>
            <a:solidFill>
              <a:schemeClr val="accent1">
                <a:lumMod val="50000"/>
              </a:schemeClr>
            </a:solidFill>
          </a:ln>
        </p:spPr>
        <p:txBody>
          <a:bodyPr wrap="square" rtlCol="0">
            <a:spAutoFit/>
          </a:bodyPr>
          <a:lstStyle/>
          <a:p>
            <a:pPr algn="just"/>
            <a:r>
              <a:rPr lang="en-US" sz="2400" dirty="0" smtClean="0"/>
              <a:t>to </a:t>
            </a:r>
            <a:r>
              <a:rPr lang="en-US" sz="2400" dirty="0"/>
              <a:t>all registered Public </a:t>
            </a:r>
            <a:r>
              <a:rPr lang="en-US" sz="2400" dirty="0" smtClean="0"/>
              <a:t>and Private </a:t>
            </a:r>
            <a:r>
              <a:rPr lang="en-US" sz="2400" dirty="0"/>
              <a:t>IT Parks, AVGC Parks, IT SEZs or IT Parks in SEZs and to </a:t>
            </a:r>
            <a:r>
              <a:rPr lang="en-US" sz="2400" dirty="0" smtClean="0"/>
              <a:t>stand-alone units </a:t>
            </a:r>
            <a:r>
              <a:rPr lang="en-US" sz="2400" dirty="0"/>
              <a:t>in public IT Park which have been approved by the Directorate </a:t>
            </a:r>
            <a:r>
              <a:rPr lang="en-US" sz="2400" dirty="0" smtClean="0"/>
              <a:t>of Industries</a:t>
            </a:r>
            <a:r>
              <a:rPr lang="en-US" sz="2400" dirty="0"/>
              <a:t>, set up under present and previous IT / ITES policies, and </a:t>
            </a:r>
            <a:r>
              <a:rPr lang="en-US" sz="2400" dirty="0" smtClean="0"/>
              <a:t>which have </a:t>
            </a:r>
            <a:r>
              <a:rPr lang="en-US" sz="2400" dirty="0"/>
              <a:t>an access road of minimum 15 metres width, shall be made available</a:t>
            </a:r>
          </a:p>
          <a:p>
            <a:pPr algn="just"/>
            <a:r>
              <a:rPr lang="en-US" sz="2400" dirty="0"/>
              <a:t>with or without premium as follows:</a:t>
            </a:r>
          </a:p>
        </p:txBody>
      </p:sp>
      <p:sp>
        <p:nvSpPr>
          <p:cNvPr id="6" name="TextBox 5"/>
          <p:cNvSpPr txBox="1"/>
          <p:nvPr/>
        </p:nvSpPr>
        <p:spPr>
          <a:xfrm>
            <a:off x="-14514" y="3312186"/>
            <a:ext cx="12192000" cy="1938992"/>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400" dirty="0"/>
              <a:t>With a premium of 10% of the prevailing ready reckoner rate for </a:t>
            </a:r>
            <a:r>
              <a:rPr lang="en-US" sz="2400" dirty="0" smtClean="0"/>
              <a:t>all areas </a:t>
            </a:r>
            <a:r>
              <a:rPr lang="en-US" sz="2400" dirty="0"/>
              <a:t>in the State other than areas in Pune, </a:t>
            </a:r>
            <a:r>
              <a:rPr lang="en-US" sz="2400" dirty="0" smtClean="0"/>
              <a:t>Pimpri-Chinchwad, </a:t>
            </a:r>
            <a:r>
              <a:rPr lang="nn-NO" sz="2400" dirty="0" smtClean="0"/>
              <a:t>Greater </a:t>
            </a:r>
            <a:r>
              <a:rPr lang="nn-NO" sz="2400" dirty="0"/>
              <a:t>Mumbai, Thane, Navi Mumbai, Kalyan-Dombivali, </a:t>
            </a:r>
            <a:r>
              <a:rPr lang="nn-NO" sz="2400" dirty="0" smtClean="0"/>
              <a:t>Mira- </a:t>
            </a:r>
            <a:r>
              <a:rPr lang="en-IN" sz="2400" dirty="0" smtClean="0"/>
              <a:t>Bhayandar</a:t>
            </a:r>
            <a:r>
              <a:rPr lang="en-IN" sz="2400" dirty="0"/>
              <a:t>, Ulhasnagar municipal corporations and </a:t>
            </a:r>
            <a:r>
              <a:rPr lang="en-IN" sz="2400" dirty="0" smtClean="0"/>
              <a:t>Ambernath </a:t>
            </a:r>
            <a:r>
              <a:rPr lang="en-US" sz="2400" dirty="0" smtClean="0"/>
              <a:t>municipal </a:t>
            </a:r>
            <a:r>
              <a:rPr lang="en-US" sz="2400" dirty="0"/>
              <a:t>council and in No Industry Districts and Naxalism </a:t>
            </a:r>
            <a:r>
              <a:rPr lang="en-US" sz="2400" dirty="0" smtClean="0"/>
              <a:t>affected areas </a:t>
            </a:r>
            <a:r>
              <a:rPr lang="en-US" sz="2400" dirty="0"/>
              <a:t>of the State (as defined in the Package Scheme of Incentives </a:t>
            </a:r>
            <a:r>
              <a:rPr lang="en-US" sz="2400" dirty="0" smtClean="0"/>
              <a:t>- </a:t>
            </a:r>
            <a:r>
              <a:rPr lang="en-IN" sz="2400" dirty="0" smtClean="0"/>
              <a:t>2013 </a:t>
            </a:r>
            <a:r>
              <a:rPr lang="en-IN" sz="2400" dirty="0"/>
              <a:t>of the State).</a:t>
            </a:r>
          </a:p>
        </p:txBody>
      </p:sp>
      <p:sp>
        <p:nvSpPr>
          <p:cNvPr id="7" name="TextBox 6"/>
          <p:cNvSpPr txBox="1"/>
          <p:nvPr/>
        </p:nvSpPr>
        <p:spPr>
          <a:xfrm>
            <a:off x="-14514" y="5381708"/>
            <a:ext cx="12192000" cy="1200329"/>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400" dirty="0"/>
              <a:t>With a premium of 30% of the prevailing ready reckoner rate in </a:t>
            </a:r>
            <a:r>
              <a:rPr lang="en-US" sz="2400" dirty="0" smtClean="0"/>
              <a:t>Pune, </a:t>
            </a:r>
            <a:r>
              <a:rPr lang="en-IN" sz="2400" dirty="0" smtClean="0"/>
              <a:t>Pimpri-Chinchwad</a:t>
            </a:r>
            <a:r>
              <a:rPr lang="en-IN" sz="2400" dirty="0"/>
              <a:t>, Greater Mumbai, Thane, Navi Mumbai, </a:t>
            </a:r>
            <a:r>
              <a:rPr lang="en-IN" sz="2400" dirty="0" smtClean="0"/>
              <a:t>Kalyan- </a:t>
            </a:r>
            <a:r>
              <a:rPr lang="pt-BR" sz="2400" dirty="0" smtClean="0"/>
              <a:t>Dombivali</a:t>
            </a:r>
            <a:r>
              <a:rPr lang="pt-BR" sz="2400" dirty="0"/>
              <a:t>, Mira-Bhayandar, Ulhasnagar municipal corporations </a:t>
            </a:r>
            <a:r>
              <a:rPr lang="pt-BR" sz="2400" dirty="0" smtClean="0"/>
              <a:t>and </a:t>
            </a:r>
            <a:r>
              <a:rPr lang="en-IN" sz="2400" dirty="0" smtClean="0"/>
              <a:t>Ambernath </a:t>
            </a:r>
            <a:r>
              <a:rPr lang="en-IN" sz="2400" dirty="0"/>
              <a:t>municipal council areas.</a:t>
            </a:r>
          </a:p>
        </p:txBody>
      </p:sp>
      <p:sp>
        <p:nvSpPr>
          <p:cNvPr id="8" name="TextBox 7"/>
          <p:cNvSpPr txBox="1"/>
          <p:nvPr/>
        </p:nvSpPr>
        <p:spPr>
          <a:xfrm>
            <a:off x="2939142" y="48167"/>
            <a:ext cx="64008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ctr"/>
            <a:r>
              <a:rPr lang="en-US" sz="2400" b="1" dirty="0" smtClean="0"/>
              <a:t> </a:t>
            </a:r>
            <a:r>
              <a:rPr lang="en-US" sz="2400" b="1" dirty="0"/>
              <a:t>Additional FSI and space utilization of IT </a:t>
            </a:r>
            <a:r>
              <a:rPr lang="en-US" sz="2400" b="1" dirty="0" smtClean="0"/>
              <a:t>Parks</a:t>
            </a:r>
            <a:endParaRPr lang="en-US" sz="2400" b="1" dirty="0"/>
          </a:p>
        </p:txBody>
      </p:sp>
      <p:sp>
        <p:nvSpPr>
          <p:cNvPr id="9" name="TextBox 8"/>
          <p:cNvSpPr txBox="1"/>
          <p:nvPr/>
        </p:nvSpPr>
        <p:spPr>
          <a:xfrm>
            <a:off x="0" y="657798"/>
            <a:ext cx="12192000" cy="461665"/>
          </a:xfrm>
          <a:prstGeom prst="rect">
            <a:avLst/>
          </a:prstGeom>
          <a:solidFill>
            <a:schemeClr val="accent5">
              <a:lumMod val="40000"/>
              <a:lumOff val="60000"/>
            </a:schemeClr>
          </a:solidFill>
          <a:ln>
            <a:solidFill>
              <a:schemeClr val="accent1">
                <a:lumMod val="50000"/>
              </a:schemeClr>
            </a:solidFill>
          </a:ln>
        </p:spPr>
        <p:txBody>
          <a:bodyPr wrap="square" rtlCol="0">
            <a:spAutoFit/>
          </a:bodyPr>
          <a:lstStyle/>
          <a:p>
            <a:r>
              <a:rPr lang="en-US" sz="2400" b="1" dirty="0"/>
              <a:t>b) Above 100 % and upto 200% additional FSI</a:t>
            </a:r>
          </a:p>
        </p:txBody>
      </p:sp>
    </p:spTree>
    <p:extLst>
      <p:ext uri="{BB962C8B-B14F-4D97-AF65-F5344CB8AC3E}">
        <p14:creationId xmlns:p14="http://schemas.microsoft.com/office/powerpoint/2010/main" val="36956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813420"/>
      </p:ext>
    </p:extLst>
  </p:cSld>
  <p:clrMapOvr>
    <a:masterClrMapping/>
  </p:clrMapOvr>
  <p:transition spd="slow">
    <p:comb/>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54638"/>
            <a:ext cx="12192000" cy="1508105"/>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300" dirty="0" smtClean="0"/>
              <a:t>To </a:t>
            </a:r>
            <a:r>
              <a:rPr lang="en-US" sz="2300" dirty="0"/>
              <a:t>meet the needs of the IT industry and the workforce there in to </a:t>
            </a:r>
            <a:r>
              <a:rPr lang="en-US" sz="2300" dirty="0" smtClean="0"/>
              <a:t>provide necessary </a:t>
            </a:r>
            <a:r>
              <a:rPr lang="en-US" sz="2300" dirty="0"/>
              <a:t>amenities and accommodation in the vicinity of the IT </a:t>
            </a:r>
            <a:r>
              <a:rPr lang="en-US" sz="2300" dirty="0" smtClean="0"/>
              <a:t>units, promotion </a:t>
            </a:r>
            <a:r>
              <a:rPr lang="en-US" sz="2300" dirty="0"/>
              <a:t>of Integrated IT Townships (IITT) is being introduced in </a:t>
            </a:r>
            <a:r>
              <a:rPr lang="en-US" sz="2300" dirty="0" smtClean="0"/>
              <a:t>this Policy </a:t>
            </a:r>
          </a:p>
          <a:p>
            <a:pPr algn="just"/>
            <a:r>
              <a:rPr lang="en-US" sz="2300" dirty="0" smtClean="0"/>
              <a:t>Considering </a:t>
            </a:r>
            <a:r>
              <a:rPr lang="en-US" sz="2300" dirty="0"/>
              <a:t>the global trend, the IITTs shall </a:t>
            </a:r>
            <a:r>
              <a:rPr lang="en-US" sz="2300" dirty="0" smtClean="0"/>
              <a:t>be </a:t>
            </a:r>
            <a:r>
              <a:rPr lang="en-IN" sz="2300" dirty="0" smtClean="0"/>
              <a:t>developed </a:t>
            </a:r>
            <a:r>
              <a:rPr lang="en-IN" sz="2300" dirty="0"/>
              <a:t>as 'Smart Cities”.</a:t>
            </a:r>
          </a:p>
        </p:txBody>
      </p:sp>
      <p:sp>
        <p:nvSpPr>
          <p:cNvPr id="6" name="TextBox 5"/>
          <p:cNvSpPr txBox="1"/>
          <p:nvPr/>
        </p:nvSpPr>
        <p:spPr>
          <a:xfrm>
            <a:off x="0" y="3196829"/>
            <a:ext cx="12192000" cy="2308324"/>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marL="342900" indent="-342900">
              <a:buFont typeface="Arial" panose="020B0604020202020204" pitchFamily="34" charset="0"/>
              <a:buChar char="•"/>
            </a:pPr>
            <a:r>
              <a:rPr lang="en-US" sz="2400" dirty="0" smtClean="0"/>
              <a:t>for </a:t>
            </a:r>
            <a:r>
              <a:rPr lang="en-US" sz="2400" dirty="0"/>
              <a:t>IITTs set up in Pune </a:t>
            </a:r>
            <a:r>
              <a:rPr lang="en-US" sz="2400" dirty="0" smtClean="0"/>
              <a:t>Metropolitan Region </a:t>
            </a:r>
            <a:r>
              <a:rPr lang="en-US" sz="2400" dirty="0"/>
              <a:t>(PMR) and Mumbai Metropolitan Region (MMR) areas that </a:t>
            </a:r>
            <a:r>
              <a:rPr lang="en-US" sz="2400" dirty="0" smtClean="0"/>
              <a:t>are outside </a:t>
            </a:r>
            <a:r>
              <a:rPr lang="en-US" sz="2400" dirty="0"/>
              <a:t>corporation limits of Pune, Pimpri-Chinchwad, Greater </a:t>
            </a:r>
            <a:r>
              <a:rPr lang="en-US" sz="2400" dirty="0" smtClean="0"/>
              <a:t>Mumbai, </a:t>
            </a:r>
            <a:r>
              <a:rPr lang="en-IN" sz="2400" dirty="0" smtClean="0"/>
              <a:t>Thane</a:t>
            </a:r>
            <a:r>
              <a:rPr lang="en-IN" sz="2400" dirty="0"/>
              <a:t>, Navi Mumbai, Kalyan-Dombivali, Mira-Bhayandar, </a:t>
            </a:r>
            <a:r>
              <a:rPr lang="en-IN" sz="2400" dirty="0" smtClean="0"/>
              <a:t>Ulhasnagar </a:t>
            </a:r>
            <a:r>
              <a:rPr lang="en-US" sz="2400" dirty="0" smtClean="0"/>
              <a:t>municipal </a:t>
            </a:r>
            <a:r>
              <a:rPr lang="en-US" sz="2400" dirty="0"/>
              <a:t>corporations and Ambernath municipal council, the </a:t>
            </a:r>
            <a:r>
              <a:rPr lang="en-US" sz="2400" dirty="0" smtClean="0"/>
              <a:t>premium of </a:t>
            </a:r>
            <a:r>
              <a:rPr lang="en-US" sz="2400" dirty="0"/>
              <a:t>20% of the prevailing ready reckoner rate will be applicable. </a:t>
            </a:r>
            <a:endParaRPr lang="en-US" sz="2400" dirty="0" smtClean="0"/>
          </a:p>
          <a:p>
            <a:pPr marL="342900" indent="-342900">
              <a:buFont typeface="Arial" panose="020B0604020202020204" pitchFamily="34" charset="0"/>
              <a:buChar char="•"/>
            </a:pPr>
            <a:r>
              <a:rPr lang="en-US" sz="2400" dirty="0" smtClean="0"/>
              <a:t>The </a:t>
            </a:r>
            <a:r>
              <a:rPr lang="en-US" sz="2400" dirty="0"/>
              <a:t>IITT </a:t>
            </a:r>
            <a:r>
              <a:rPr lang="en-US" sz="2400" dirty="0" smtClean="0"/>
              <a:t>can be </a:t>
            </a:r>
            <a:r>
              <a:rPr lang="en-US" sz="2400" dirty="0"/>
              <a:t>set up in any part of the State.</a:t>
            </a:r>
          </a:p>
        </p:txBody>
      </p:sp>
      <p:sp>
        <p:nvSpPr>
          <p:cNvPr id="8" name="TextBox 7"/>
          <p:cNvSpPr txBox="1"/>
          <p:nvPr/>
        </p:nvSpPr>
        <p:spPr>
          <a:xfrm>
            <a:off x="0" y="860487"/>
            <a:ext cx="12192000" cy="461665"/>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400" b="1" dirty="0"/>
              <a:t>ii) Establishment of Integrated IT Township (IITT</a:t>
            </a:r>
            <a:r>
              <a:rPr lang="en-US" sz="2400" b="1" dirty="0" smtClean="0"/>
              <a:t>)</a:t>
            </a:r>
            <a:endParaRPr lang="en-US" sz="2400" b="1" dirty="0"/>
          </a:p>
        </p:txBody>
      </p:sp>
      <p:sp>
        <p:nvSpPr>
          <p:cNvPr id="9" name="TextBox 8"/>
          <p:cNvSpPr txBox="1"/>
          <p:nvPr/>
        </p:nvSpPr>
        <p:spPr>
          <a:xfrm>
            <a:off x="1518193" y="32675"/>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smtClean="0"/>
              <a:t>Incentives </a:t>
            </a:r>
            <a:r>
              <a:rPr lang="en-US" sz="2800" b="1" dirty="0"/>
              <a:t>&amp; Provisions for IT Parks/ IT SEZs / AVGC </a:t>
            </a:r>
            <a:r>
              <a:rPr lang="en-US" sz="2800" b="1" dirty="0" smtClean="0"/>
              <a:t>Parks</a:t>
            </a:r>
          </a:p>
        </p:txBody>
      </p:sp>
    </p:spTree>
    <p:extLst>
      <p:ext uri="{BB962C8B-B14F-4D97-AF65-F5344CB8AC3E}">
        <p14:creationId xmlns:p14="http://schemas.microsoft.com/office/powerpoint/2010/main" val="23010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96636"/>
            <a:ext cx="12192000" cy="2677656"/>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marL="342900" indent="-342900" algn="just">
              <a:buFont typeface="Arial" panose="020B0604020202020204" pitchFamily="34" charset="0"/>
              <a:buChar char="•"/>
            </a:pPr>
            <a:r>
              <a:rPr lang="en-US" sz="2400" dirty="0" smtClean="0"/>
              <a:t>Power </a:t>
            </a:r>
            <a:r>
              <a:rPr lang="en-US" sz="2400" dirty="0"/>
              <a:t>consumed will be charged at industrial rate for the </a:t>
            </a:r>
            <a:r>
              <a:rPr lang="en-US" sz="2400" dirty="0" smtClean="0"/>
              <a:t>common facilities </a:t>
            </a:r>
            <a:r>
              <a:rPr lang="en-US" sz="2400" dirty="0"/>
              <a:t>in the IT Park (such as lobbies, central air conditioning, </a:t>
            </a:r>
            <a:r>
              <a:rPr lang="en-US" sz="2400" dirty="0" smtClean="0"/>
              <a:t>lifts, escalators</a:t>
            </a:r>
            <a:r>
              <a:rPr lang="en-US" sz="2400" dirty="0"/>
              <a:t>, effluent treatment plant, wash rooms etc.) which are used </a:t>
            </a:r>
            <a:r>
              <a:rPr lang="en-US" sz="2400" dirty="0" smtClean="0"/>
              <a:t>by the </a:t>
            </a:r>
            <a:r>
              <a:rPr lang="en-US" sz="2400" dirty="0"/>
              <a:t>units, </a:t>
            </a:r>
            <a:endParaRPr lang="en-US" sz="2400" dirty="0" smtClean="0"/>
          </a:p>
          <a:p>
            <a:pPr marL="342900" indent="-342900" algn="just">
              <a:buFont typeface="Arial" panose="020B0604020202020204" pitchFamily="34" charset="0"/>
              <a:buChar char="•"/>
            </a:pPr>
            <a:r>
              <a:rPr lang="en-US" sz="2400" dirty="0" smtClean="0"/>
              <a:t>excluding </a:t>
            </a:r>
            <a:r>
              <a:rPr lang="en-US" sz="2400" dirty="0"/>
              <a:t>support service areas, after the registration is </a:t>
            </a:r>
            <a:r>
              <a:rPr lang="en-US" sz="2400" dirty="0" smtClean="0"/>
              <a:t>granted to </a:t>
            </a:r>
            <a:r>
              <a:rPr lang="en-US" sz="2400" dirty="0"/>
              <a:t>the IT park by the Directorate of Industries and </a:t>
            </a:r>
            <a:r>
              <a:rPr lang="en-US" sz="2400" dirty="0" smtClean="0"/>
              <a:t>Development Commissioner </a:t>
            </a:r>
            <a:r>
              <a:rPr lang="en-US" sz="2400" dirty="0"/>
              <a:t>of the SEZ for an IT SEZ. </a:t>
            </a:r>
            <a:endParaRPr lang="en-US" sz="2400" dirty="0" smtClean="0"/>
          </a:p>
          <a:p>
            <a:pPr marL="342900" indent="-342900" algn="just">
              <a:buFont typeface="Arial" panose="020B0604020202020204" pitchFamily="34" charset="0"/>
              <a:buChar char="•"/>
            </a:pPr>
            <a:r>
              <a:rPr lang="en-US" sz="2400" dirty="0" smtClean="0"/>
              <a:t>A </a:t>
            </a:r>
            <a:r>
              <a:rPr lang="en-US" sz="2400" dirty="0"/>
              <a:t>separate meter will have to </a:t>
            </a:r>
            <a:r>
              <a:rPr lang="en-US" sz="2400" dirty="0" smtClean="0"/>
              <a:t>be provided </a:t>
            </a:r>
            <a:r>
              <a:rPr lang="en-US" sz="2400" dirty="0"/>
              <a:t>by the developer to the individual IT / ITES units in the IT parks </a:t>
            </a:r>
            <a:r>
              <a:rPr lang="en-US" sz="2400" dirty="0" smtClean="0"/>
              <a:t>for </a:t>
            </a:r>
            <a:r>
              <a:rPr lang="en-IN" sz="2400" dirty="0" smtClean="0"/>
              <a:t>leased </a:t>
            </a:r>
            <a:r>
              <a:rPr lang="en-IN" sz="2400" dirty="0"/>
              <a:t>or purchased premises.</a:t>
            </a:r>
          </a:p>
        </p:txBody>
      </p:sp>
      <p:sp>
        <p:nvSpPr>
          <p:cNvPr id="6" name="TextBox 5"/>
          <p:cNvSpPr txBox="1"/>
          <p:nvPr/>
        </p:nvSpPr>
        <p:spPr>
          <a:xfrm>
            <a:off x="0" y="5347152"/>
            <a:ext cx="12192000" cy="830997"/>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r>
              <a:rPr lang="en-US" sz="2400" dirty="0" smtClean="0"/>
              <a:t>Provision </a:t>
            </a:r>
            <a:r>
              <a:rPr lang="en-US" sz="2400" dirty="0"/>
              <a:t>of electric power / substation at minimum 6 watt per sq. ft. </a:t>
            </a:r>
            <a:r>
              <a:rPr lang="en-US" sz="2400" dirty="0" smtClean="0"/>
              <a:t>of total </a:t>
            </a:r>
            <a:r>
              <a:rPr lang="en-US" sz="2400" dirty="0"/>
              <a:t>BUA of IT Park will be essential. This provision will also be </a:t>
            </a:r>
            <a:r>
              <a:rPr lang="en-US" sz="2400" dirty="0" smtClean="0"/>
              <a:t>applicable </a:t>
            </a:r>
            <a:r>
              <a:rPr lang="en-IN" sz="2400" dirty="0" smtClean="0"/>
              <a:t>to </a:t>
            </a:r>
            <a:r>
              <a:rPr lang="en-IN" sz="2400" dirty="0"/>
              <a:t>existing IT parks.</a:t>
            </a:r>
          </a:p>
        </p:txBody>
      </p:sp>
      <p:sp>
        <p:nvSpPr>
          <p:cNvPr id="7" name="TextBox 6"/>
          <p:cNvSpPr txBox="1"/>
          <p:nvPr/>
        </p:nvSpPr>
        <p:spPr>
          <a:xfrm>
            <a:off x="0" y="918141"/>
            <a:ext cx="12192000" cy="461665"/>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IN" sz="2400" b="1" dirty="0"/>
              <a:t>iii) Electricity </a:t>
            </a:r>
            <a:r>
              <a:rPr lang="en-IN" sz="2400" b="1" dirty="0" smtClean="0"/>
              <a:t>Tariff</a:t>
            </a:r>
            <a:endParaRPr lang="en-IN" sz="2400" b="1" dirty="0"/>
          </a:p>
        </p:txBody>
      </p:sp>
      <p:sp>
        <p:nvSpPr>
          <p:cNvPr id="8" name="TextBox 7"/>
          <p:cNvSpPr txBox="1"/>
          <p:nvPr/>
        </p:nvSpPr>
        <p:spPr>
          <a:xfrm>
            <a:off x="1518193" y="32675"/>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smtClean="0"/>
              <a:t>Incentives </a:t>
            </a:r>
            <a:r>
              <a:rPr lang="en-US" sz="2800" b="1" dirty="0"/>
              <a:t>&amp; Provisions for IT Parks/ IT SEZs / AVGC </a:t>
            </a:r>
            <a:r>
              <a:rPr lang="en-US" sz="2800" b="1" dirty="0" smtClean="0"/>
              <a:t>Parks</a:t>
            </a:r>
          </a:p>
        </p:txBody>
      </p:sp>
      <p:sp>
        <p:nvSpPr>
          <p:cNvPr id="9" name="TextBox 8"/>
          <p:cNvSpPr txBox="1"/>
          <p:nvPr/>
        </p:nvSpPr>
        <p:spPr>
          <a:xfrm>
            <a:off x="0" y="4737639"/>
            <a:ext cx="12192000" cy="461665"/>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r>
              <a:rPr lang="en-US" sz="2400" b="1" dirty="0"/>
              <a:t>iv) Electricity Power/ Sub </a:t>
            </a:r>
            <a:r>
              <a:rPr lang="en-US" sz="2400" b="1" dirty="0" smtClean="0"/>
              <a:t>Station</a:t>
            </a:r>
            <a:endParaRPr lang="en-IN" sz="2400" dirty="0"/>
          </a:p>
        </p:txBody>
      </p:sp>
    </p:spTree>
    <p:extLst>
      <p:ext uri="{BB962C8B-B14F-4D97-AF65-F5344CB8AC3E}">
        <p14:creationId xmlns:p14="http://schemas.microsoft.com/office/powerpoint/2010/main" val="7358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68181"/>
            <a:ext cx="12192000" cy="1446550"/>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200" dirty="0" smtClean="0"/>
              <a:t>State </a:t>
            </a:r>
            <a:r>
              <a:rPr lang="en-US" sz="2200" dirty="0"/>
              <a:t>Government &amp; Planning Authorities shall create a seperate fund viz</a:t>
            </a:r>
            <a:r>
              <a:rPr lang="en-US" sz="2200" dirty="0" smtClean="0"/>
              <a:t>. “</a:t>
            </a:r>
            <a:r>
              <a:rPr lang="en-US" sz="2200" dirty="0"/>
              <a:t>Critical Infrastructure Fund for IT/ITES Industries” from the premium </a:t>
            </a:r>
            <a:r>
              <a:rPr lang="en-US" sz="2200" dirty="0" smtClean="0"/>
              <a:t>paid for </a:t>
            </a:r>
            <a:r>
              <a:rPr lang="en-US" sz="2200" dirty="0"/>
              <a:t>availing additional FSI by the Developers of the Private IT </a:t>
            </a:r>
            <a:r>
              <a:rPr lang="en-US" sz="2200" dirty="0" smtClean="0"/>
              <a:t>Parks. </a:t>
            </a:r>
          </a:p>
          <a:p>
            <a:pPr algn="just"/>
            <a:r>
              <a:rPr lang="en-US" sz="2200" dirty="0" smtClean="0"/>
              <a:t>And </a:t>
            </a:r>
            <a:r>
              <a:rPr lang="en-US" sz="2200" dirty="0"/>
              <a:t>this fund shall </a:t>
            </a:r>
            <a:r>
              <a:rPr lang="en-US" sz="2200" dirty="0" smtClean="0"/>
              <a:t>be utilized </a:t>
            </a:r>
            <a:r>
              <a:rPr lang="en-US" sz="2200" dirty="0"/>
              <a:t>only for creation of Critical Infrastructure for IT/ITES Industries.</a:t>
            </a:r>
          </a:p>
        </p:txBody>
      </p:sp>
      <p:sp>
        <p:nvSpPr>
          <p:cNvPr id="8" name="TextBox 7"/>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smtClean="0"/>
              <a:t>Incentives </a:t>
            </a:r>
            <a:r>
              <a:rPr lang="en-US" sz="2800" b="1" dirty="0"/>
              <a:t>&amp; Provisions for IT Parks/ IT SEZs / AVGC </a:t>
            </a:r>
            <a:r>
              <a:rPr lang="en-US" sz="2800" b="1" dirty="0" smtClean="0"/>
              <a:t>Parks</a:t>
            </a:r>
          </a:p>
        </p:txBody>
      </p:sp>
      <p:sp>
        <p:nvSpPr>
          <p:cNvPr id="9" name="TextBox 8"/>
          <p:cNvSpPr txBox="1"/>
          <p:nvPr/>
        </p:nvSpPr>
        <p:spPr>
          <a:xfrm>
            <a:off x="0" y="1994246"/>
            <a:ext cx="12192000" cy="830997"/>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400" b="1" dirty="0"/>
              <a:t>v) Incentives for Development of Infrastructure - Creation of </a:t>
            </a:r>
            <a:r>
              <a:rPr lang="en-US" sz="2400" b="1" dirty="0" smtClean="0"/>
              <a:t>Critical Infrastructure </a:t>
            </a:r>
            <a:r>
              <a:rPr lang="en-US" sz="2400" b="1" dirty="0"/>
              <a:t>Fund for IT/ITES Industries</a:t>
            </a:r>
            <a:r>
              <a:rPr lang="en-US" sz="2400" b="1" dirty="0" smtClean="0"/>
              <a:t>:</a:t>
            </a:r>
            <a:endParaRPr lang="en-US" sz="2400" b="1" dirty="0"/>
          </a:p>
        </p:txBody>
      </p:sp>
    </p:spTree>
    <p:extLst>
      <p:ext uri="{BB962C8B-B14F-4D97-AF65-F5344CB8AC3E}">
        <p14:creationId xmlns:p14="http://schemas.microsoft.com/office/powerpoint/2010/main" val="41762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28933"/>
            <a:ext cx="12192000" cy="830997"/>
          </a:xfrm>
          <a:prstGeom prst="rect">
            <a:avLst/>
          </a:prstGeom>
          <a:solidFill>
            <a:srgbClr val="00B050"/>
          </a:solidFill>
          <a:ln>
            <a:solidFill>
              <a:schemeClr val="accent1">
                <a:lumMod val="50000"/>
              </a:schemeClr>
            </a:solidFill>
          </a:ln>
        </p:spPr>
        <p:txBody>
          <a:bodyPr wrap="square" rtlCol="0">
            <a:spAutoFit/>
          </a:bodyPr>
          <a:lstStyle/>
          <a:p>
            <a:pPr algn="ctr"/>
            <a:r>
              <a:rPr lang="en-US" sz="4800" b="1" dirty="0"/>
              <a:t>Fiscal Incentives for IT / ITES Units</a:t>
            </a:r>
            <a:endParaRPr lang="en-US" sz="4600" b="1" dirty="0" smtClean="0"/>
          </a:p>
        </p:txBody>
      </p:sp>
      <p:sp>
        <p:nvSpPr>
          <p:cNvPr id="6" name="TextBox 5"/>
          <p:cNvSpPr txBox="1"/>
          <p:nvPr/>
        </p:nvSpPr>
        <p:spPr>
          <a:xfrm>
            <a:off x="5812971" y="1387017"/>
            <a:ext cx="853440" cy="646331"/>
          </a:xfrm>
          <a:prstGeom prst="rect">
            <a:avLst/>
          </a:prstGeom>
          <a:solidFill>
            <a:srgbClr val="FFFF00"/>
          </a:solidFill>
          <a:ln>
            <a:solidFill>
              <a:schemeClr val="accent1">
                <a:lumMod val="50000"/>
              </a:schemeClr>
            </a:solidFill>
          </a:ln>
        </p:spPr>
        <p:txBody>
          <a:bodyPr wrap="square" rtlCol="0">
            <a:spAutoFit/>
          </a:bodyPr>
          <a:lstStyle/>
          <a:p>
            <a:pPr algn="ctr"/>
            <a:r>
              <a:rPr lang="en-US" sz="3600" b="1" dirty="0" smtClean="0"/>
              <a:t>B</a:t>
            </a:r>
          </a:p>
        </p:txBody>
      </p:sp>
      <p:sp>
        <p:nvSpPr>
          <p:cNvPr id="7" name="TextBox 6"/>
          <p:cNvSpPr txBox="1"/>
          <p:nvPr/>
        </p:nvSpPr>
        <p:spPr>
          <a:xfrm>
            <a:off x="0" y="3402481"/>
            <a:ext cx="12192000" cy="830997"/>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400" dirty="0"/>
              <a:t>All the fiscal incentives proposed in this policy will be provided through </a:t>
            </a:r>
            <a:r>
              <a:rPr lang="en-US" sz="2400" dirty="0" smtClean="0"/>
              <a:t>a provision </a:t>
            </a:r>
            <a:r>
              <a:rPr lang="en-US" sz="2400" dirty="0"/>
              <a:t>under separate budgetary head ( non - plan) for this purpose.</a:t>
            </a:r>
          </a:p>
        </p:txBody>
      </p:sp>
    </p:spTree>
    <p:extLst>
      <p:ext uri="{BB962C8B-B14F-4D97-AF65-F5344CB8AC3E}">
        <p14:creationId xmlns:p14="http://schemas.microsoft.com/office/powerpoint/2010/main" val="35141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36954"/>
            <a:ext cx="12192000" cy="830997"/>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US" sz="2400" dirty="0" smtClean="0"/>
              <a:t>IT </a:t>
            </a:r>
            <a:r>
              <a:rPr lang="en-US" sz="2400" dirty="0"/>
              <a:t>/ ITES units, including IT Hardware and Telecom </a:t>
            </a:r>
            <a:r>
              <a:rPr lang="en-US" sz="2400" dirty="0" smtClean="0"/>
              <a:t>Hardware manufacturing units </a:t>
            </a:r>
            <a:r>
              <a:rPr lang="en-US" sz="2400" dirty="0"/>
              <a:t>will be entitled to Stamp Duty exemption as follows:</a:t>
            </a:r>
          </a:p>
        </p:txBody>
      </p:sp>
      <p:sp>
        <p:nvSpPr>
          <p:cNvPr id="6" name="TextBox 5"/>
          <p:cNvSpPr txBox="1"/>
          <p:nvPr/>
        </p:nvSpPr>
        <p:spPr>
          <a:xfrm>
            <a:off x="-14514" y="2246601"/>
            <a:ext cx="12192000" cy="4339650"/>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marL="457200" indent="-457200" algn="just">
              <a:buAutoNum type="alphaLcParenR"/>
            </a:pPr>
            <a:r>
              <a:rPr lang="en-US" sz="2300" dirty="0" smtClean="0"/>
              <a:t>100</a:t>
            </a:r>
            <a:r>
              <a:rPr lang="en-US" sz="2300" dirty="0"/>
              <a:t>% Stamp Duty exemption for the following transactions to </a:t>
            </a:r>
            <a:r>
              <a:rPr lang="en-US" sz="2300" dirty="0" smtClean="0">
                <a:solidFill>
                  <a:srgbClr val="7030A0"/>
                </a:solidFill>
              </a:rPr>
              <a:t>new IT/ITES</a:t>
            </a:r>
            <a:r>
              <a:rPr lang="en-US" sz="2300" dirty="0" smtClean="0"/>
              <a:t> </a:t>
            </a:r>
            <a:r>
              <a:rPr lang="en-US" sz="2300" dirty="0"/>
              <a:t>units and </a:t>
            </a:r>
            <a:r>
              <a:rPr lang="en-US" sz="2300" dirty="0">
                <a:solidFill>
                  <a:srgbClr val="FF0000"/>
                </a:solidFill>
              </a:rPr>
              <a:t>expansions of the existing</a:t>
            </a:r>
            <a:r>
              <a:rPr lang="en-US" sz="2300" dirty="0"/>
              <a:t> units in C, D, D+, </a:t>
            </a:r>
            <a:r>
              <a:rPr lang="en-US" sz="2300" dirty="0" smtClean="0"/>
              <a:t>No Industry </a:t>
            </a:r>
            <a:r>
              <a:rPr lang="en-US" sz="2300" dirty="0"/>
              <a:t>district areas and Naxalism affected areas of the </a:t>
            </a:r>
            <a:r>
              <a:rPr lang="en-US" sz="2300" dirty="0" smtClean="0"/>
              <a:t>State:</a:t>
            </a:r>
          </a:p>
          <a:p>
            <a:pPr marL="342900" indent="-342900" algn="just">
              <a:buFont typeface="Wingdings" panose="05000000000000000000" pitchFamily="2" charset="2"/>
              <a:buChar char="Ø"/>
            </a:pPr>
            <a:r>
              <a:rPr lang="en-US" sz="2300" dirty="0" smtClean="0"/>
              <a:t>hypothecation</a:t>
            </a:r>
            <a:r>
              <a:rPr lang="en-US" sz="2300" dirty="0"/>
              <a:t>, </a:t>
            </a:r>
            <a:endParaRPr lang="en-US" sz="2300" dirty="0" smtClean="0"/>
          </a:p>
          <a:p>
            <a:pPr marL="342900" indent="-342900" algn="just">
              <a:buFont typeface="Wingdings" panose="05000000000000000000" pitchFamily="2" charset="2"/>
              <a:buChar char="Ø"/>
            </a:pPr>
            <a:r>
              <a:rPr lang="en-US" sz="2300" dirty="0" smtClean="0"/>
              <a:t>pawn</a:t>
            </a:r>
            <a:r>
              <a:rPr lang="en-US" sz="2300" dirty="0"/>
              <a:t>, </a:t>
            </a:r>
            <a:endParaRPr lang="en-US" sz="2300" dirty="0" smtClean="0"/>
          </a:p>
          <a:p>
            <a:pPr marL="342900" indent="-342900" algn="just">
              <a:buFont typeface="Wingdings" panose="05000000000000000000" pitchFamily="2" charset="2"/>
              <a:buChar char="Ø"/>
            </a:pPr>
            <a:r>
              <a:rPr lang="en-US" sz="2300" dirty="0" smtClean="0"/>
              <a:t>pledge</a:t>
            </a:r>
            <a:r>
              <a:rPr lang="en-US" sz="2300" dirty="0"/>
              <a:t>, </a:t>
            </a:r>
            <a:endParaRPr lang="en-US" sz="2300" dirty="0" smtClean="0"/>
          </a:p>
          <a:p>
            <a:pPr marL="342900" indent="-342900" algn="just">
              <a:buFont typeface="Wingdings" panose="05000000000000000000" pitchFamily="2" charset="2"/>
              <a:buChar char="Ø"/>
            </a:pPr>
            <a:r>
              <a:rPr lang="en-US" sz="2300" dirty="0" smtClean="0"/>
              <a:t>deposit </a:t>
            </a:r>
            <a:r>
              <a:rPr lang="en-US" sz="2300" dirty="0"/>
              <a:t>of title deeds, </a:t>
            </a:r>
            <a:endParaRPr lang="en-US" sz="2300" dirty="0" smtClean="0"/>
          </a:p>
          <a:p>
            <a:pPr marL="342900" indent="-342900" algn="just">
              <a:buFont typeface="Wingdings" panose="05000000000000000000" pitchFamily="2" charset="2"/>
              <a:buChar char="Ø"/>
            </a:pPr>
            <a:r>
              <a:rPr lang="en-US" sz="2300" dirty="0" smtClean="0"/>
              <a:t>conveyance, </a:t>
            </a:r>
          </a:p>
          <a:p>
            <a:pPr marL="342900" indent="-342900" algn="just">
              <a:buFont typeface="Wingdings" panose="05000000000000000000" pitchFamily="2" charset="2"/>
              <a:buChar char="Ø"/>
            </a:pPr>
            <a:r>
              <a:rPr lang="en-US" sz="2300" dirty="0" smtClean="0"/>
              <a:t>charge </a:t>
            </a:r>
            <a:r>
              <a:rPr lang="en-US" sz="2300" dirty="0"/>
              <a:t>on </a:t>
            </a:r>
            <a:r>
              <a:rPr lang="en-US" sz="2300" dirty="0" smtClean="0"/>
              <a:t>mortgage property</a:t>
            </a:r>
            <a:r>
              <a:rPr lang="en-US" sz="2300" dirty="0"/>
              <a:t>, </a:t>
            </a:r>
            <a:endParaRPr lang="en-US" sz="2300" dirty="0" smtClean="0"/>
          </a:p>
          <a:p>
            <a:pPr marL="342900" indent="-342900" algn="just">
              <a:buFont typeface="Wingdings" panose="05000000000000000000" pitchFamily="2" charset="2"/>
              <a:buChar char="Ø"/>
            </a:pPr>
            <a:r>
              <a:rPr lang="en-US" sz="2300" dirty="0" smtClean="0"/>
              <a:t>lease</a:t>
            </a:r>
            <a:r>
              <a:rPr lang="en-US" sz="2300" dirty="0"/>
              <a:t>, </a:t>
            </a:r>
            <a:endParaRPr lang="en-US" sz="2300" dirty="0" smtClean="0"/>
          </a:p>
          <a:p>
            <a:pPr marL="342900" indent="-342900" algn="just">
              <a:buFont typeface="Wingdings" panose="05000000000000000000" pitchFamily="2" charset="2"/>
              <a:buChar char="Ø"/>
            </a:pPr>
            <a:r>
              <a:rPr lang="en-US" sz="2300" dirty="0" smtClean="0"/>
              <a:t>mortgage </a:t>
            </a:r>
            <a:r>
              <a:rPr lang="en-US" sz="2300" dirty="0"/>
              <a:t>deed </a:t>
            </a:r>
            <a:endParaRPr lang="en-US" sz="2300" dirty="0" smtClean="0"/>
          </a:p>
          <a:p>
            <a:pPr marL="342900" indent="-342900" algn="just">
              <a:buFont typeface="Wingdings" panose="05000000000000000000" pitchFamily="2" charset="2"/>
              <a:buChar char="Ø"/>
            </a:pPr>
            <a:r>
              <a:rPr lang="en-US" sz="2300" dirty="0" smtClean="0"/>
              <a:t>security </a:t>
            </a:r>
            <a:r>
              <a:rPr lang="en-IN" sz="2300" dirty="0" smtClean="0"/>
              <a:t>bond </a:t>
            </a:r>
            <a:r>
              <a:rPr lang="en-IN" sz="2300" dirty="0"/>
              <a:t>on mortgage deed.</a:t>
            </a:r>
          </a:p>
        </p:txBody>
      </p:sp>
      <p:sp>
        <p:nvSpPr>
          <p:cNvPr id="8" name="TextBox 7"/>
          <p:cNvSpPr txBox="1"/>
          <p:nvPr/>
        </p:nvSpPr>
        <p:spPr>
          <a:xfrm>
            <a:off x="0" y="696295"/>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IN" sz="2400" b="1" dirty="0"/>
              <a:t>i) Stamp Duty Exemption</a:t>
            </a:r>
            <a:r>
              <a:rPr lang="en-IN" sz="2400" b="1" dirty="0" smtClean="0"/>
              <a:t>:</a:t>
            </a:r>
            <a:endParaRPr lang="en-IN" sz="2400" b="1" dirty="0"/>
          </a:p>
        </p:txBody>
      </p:sp>
      <p:sp>
        <p:nvSpPr>
          <p:cNvPr id="9" name="TextBox 8"/>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Tree>
    <p:extLst>
      <p:ext uri="{BB962C8B-B14F-4D97-AF65-F5344CB8AC3E}">
        <p14:creationId xmlns:p14="http://schemas.microsoft.com/office/powerpoint/2010/main" val="27958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37616"/>
            <a:ext cx="12192000" cy="1569660"/>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algn="just"/>
            <a:r>
              <a:rPr lang="en-US" sz="2400" dirty="0"/>
              <a:t>b) 100% Stamp Duty exemption for the following transactions to </a:t>
            </a:r>
            <a:r>
              <a:rPr lang="en-US" sz="2400" b="1" dirty="0" smtClean="0">
                <a:solidFill>
                  <a:srgbClr val="00B0F0"/>
                </a:solidFill>
              </a:rPr>
              <a:t>new IT/ITES</a:t>
            </a:r>
            <a:r>
              <a:rPr lang="en-US" sz="2400" dirty="0" smtClean="0"/>
              <a:t> </a:t>
            </a:r>
            <a:r>
              <a:rPr lang="en-US" sz="2400" dirty="0"/>
              <a:t>units </a:t>
            </a:r>
            <a:r>
              <a:rPr lang="en-US" sz="2400" dirty="0" smtClean="0"/>
              <a:t>and </a:t>
            </a:r>
            <a:r>
              <a:rPr lang="en-US" sz="2400" b="1" dirty="0" smtClean="0">
                <a:solidFill>
                  <a:srgbClr val="002060"/>
                </a:solidFill>
              </a:rPr>
              <a:t>expansions </a:t>
            </a:r>
            <a:r>
              <a:rPr lang="en-US" sz="2400" b="1" dirty="0">
                <a:solidFill>
                  <a:srgbClr val="002060"/>
                </a:solidFill>
              </a:rPr>
              <a:t>of the existing </a:t>
            </a:r>
            <a:r>
              <a:rPr lang="en-US" sz="2400" dirty="0"/>
              <a:t>units in </a:t>
            </a:r>
            <a:r>
              <a:rPr lang="en-US" sz="2400" b="1" dirty="0">
                <a:solidFill>
                  <a:srgbClr val="FF3300"/>
                </a:solidFill>
              </a:rPr>
              <a:t>public </a:t>
            </a:r>
            <a:r>
              <a:rPr lang="en-US" sz="2400" b="1" dirty="0" smtClean="0">
                <a:solidFill>
                  <a:srgbClr val="FF3300"/>
                </a:solidFill>
              </a:rPr>
              <a:t>IT </a:t>
            </a:r>
            <a:r>
              <a:rPr lang="en-IN" sz="2400" b="1" dirty="0" smtClean="0">
                <a:solidFill>
                  <a:srgbClr val="FF3300"/>
                </a:solidFill>
              </a:rPr>
              <a:t>parks</a:t>
            </a:r>
            <a:r>
              <a:rPr lang="en-US" sz="2400" dirty="0">
                <a:solidFill>
                  <a:srgbClr val="FF3300"/>
                </a:solidFill>
              </a:rPr>
              <a:t> </a:t>
            </a:r>
            <a:r>
              <a:rPr lang="en-US" sz="2400" dirty="0"/>
              <a:t>(including IT hardware and </a:t>
            </a:r>
            <a:r>
              <a:rPr lang="en-US" sz="2400" dirty="0" smtClean="0"/>
              <a:t>Telecom</a:t>
            </a:r>
            <a:r>
              <a:rPr lang="en-IN" sz="2400" dirty="0"/>
              <a:t> </a:t>
            </a:r>
            <a:r>
              <a:rPr lang="en-US" sz="2400" dirty="0"/>
              <a:t>hardware manufacturing units</a:t>
            </a:r>
            <a:r>
              <a:rPr lang="en-US" sz="2400" dirty="0" smtClean="0"/>
              <a:t>),</a:t>
            </a:r>
          </a:p>
          <a:p>
            <a:pPr algn="just"/>
            <a:r>
              <a:rPr lang="en-US" sz="2400" dirty="0" smtClean="0"/>
              <a:t>in </a:t>
            </a:r>
            <a:r>
              <a:rPr lang="en-US" sz="2400" dirty="0"/>
              <a:t>A and B </a:t>
            </a:r>
            <a:r>
              <a:rPr lang="en-US" sz="2400" dirty="0" smtClean="0"/>
              <a:t>areas:</a:t>
            </a:r>
            <a:r>
              <a:rPr lang="en-US" sz="2400" dirty="0"/>
              <a:t> </a:t>
            </a:r>
            <a:r>
              <a:rPr lang="en-US" sz="2400" dirty="0" smtClean="0"/>
              <a:t>hypothecation</a:t>
            </a:r>
            <a:r>
              <a:rPr lang="en-US" sz="2400" dirty="0"/>
              <a:t>, pawn, pledge, deeds, </a:t>
            </a:r>
            <a:r>
              <a:rPr lang="en-US" sz="2400" dirty="0" smtClean="0"/>
              <a:t>conveyance </a:t>
            </a:r>
            <a:r>
              <a:rPr lang="en-IN" sz="2400" dirty="0" smtClean="0"/>
              <a:t>and </a:t>
            </a:r>
            <a:r>
              <a:rPr lang="en-IN" sz="2400" dirty="0"/>
              <a:t>lease</a:t>
            </a:r>
            <a:r>
              <a:rPr lang="en-IN" sz="2400" dirty="0" smtClean="0"/>
              <a:t>.</a:t>
            </a:r>
            <a:endParaRPr lang="en-IN" sz="2400" dirty="0"/>
          </a:p>
        </p:txBody>
      </p:sp>
      <p:sp>
        <p:nvSpPr>
          <p:cNvPr id="7" name="TextBox 6"/>
          <p:cNvSpPr txBox="1"/>
          <p:nvPr/>
        </p:nvSpPr>
        <p:spPr>
          <a:xfrm>
            <a:off x="0" y="3035853"/>
            <a:ext cx="12192000" cy="1569660"/>
          </a:xfrm>
          <a:prstGeom prst="rect">
            <a:avLst/>
          </a:prstGeom>
          <a:solidFill>
            <a:schemeClr val="bg2">
              <a:lumMod val="90000"/>
            </a:schemeClr>
          </a:solidFill>
          <a:ln>
            <a:solidFill>
              <a:schemeClr val="accent1">
                <a:lumMod val="50000"/>
              </a:schemeClr>
            </a:solidFill>
          </a:ln>
        </p:spPr>
        <p:txBody>
          <a:bodyPr wrap="square" rtlCol="0">
            <a:spAutoFit/>
          </a:bodyPr>
          <a:lstStyle/>
          <a:p>
            <a:pPr algn="just"/>
            <a:r>
              <a:rPr lang="en-US" sz="2400" dirty="0"/>
              <a:t>c) 75% Stamp Duty exemption for the </a:t>
            </a:r>
            <a:r>
              <a:rPr lang="en-US" sz="2400" dirty="0" smtClean="0"/>
              <a:t>following transactions </a:t>
            </a:r>
            <a:r>
              <a:rPr lang="en-US" sz="2400" dirty="0"/>
              <a:t>to </a:t>
            </a:r>
            <a:r>
              <a:rPr lang="en-US" sz="2400" b="1" dirty="0">
                <a:solidFill>
                  <a:srgbClr val="FF3300"/>
                </a:solidFill>
              </a:rPr>
              <a:t>new IT/ITES </a:t>
            </a:r>
            <a:r>
              <a:rPr lang="en-US" sz="2400" dirty="0"/>
              <a:t>units and </a:t>
            </a:r>
            <a:r>
              <a:rPr lang="en-US" sz="2400" b="1" dirty="0">
                <a:solidFill>
                  <a:srgbClr val="002060"/>
                </a:solidFill>
              </a:rPr>
              <a:t>expansions </a:t>
            </a:r>
            <a:r>
              <a:rPr lang="en-US" sz="2400" b="1" dirty="0" smtClean="0">
                <a:solidFill>
                  <a:srgbClr val="002060"/>
                </a:solidFill>
              </a:rPr>
              <a:t>of the </a:t>
            </a:r>
            <a:r>
              <a:rPr lang="en-US" sz="2400" b="1" dirty="0">
                <a:solidFill>
                  <a:srgbClr val="002060"/>
                </a:solidFill>
              </a:rPr>
              <a:t>existing units</a:t>
            </a:r>
            <a:r>
              <a:rPr lang="en-US" sz="2400" dirty="0"/>
              <a:t> in </a:t>
            </a:r>
            <a:r>
              <a:rPr lang="en-US" sz="2400" b="1" dirty="0">
                <a:solidFill>
                  <a:srgbClr val="00B0F0"/>
                </a:solidFill>
              </a:rPr>
              <a:t>private IT parks</a:t>
            </a:r>
            <a:r>
              <a:rPr lang="en-US" sz="2400" dirty="0"/>
              <a:t> (including </a:t>
            </a:r>
            <a:r>
              <a:rPr lang="en-US" sz="2400" dirty="0" smtClean="0"/>
              <a:t>IT hardware </a:t>
            </a:r>
            <a:r>
              <a:rPr lang="en-US" sz="2400" dirty="0"/>
              <a:t>and Telecom hardware manufacturing units), in </a:t>
            </a:r>
            <a:r>
              <a:rPr lang="en-US" sz="2400" dirty="0" smtClean="0"/>
              <a:t>A and </a:t>
            </a:r>
            <a:r>
              <a:rPr lang="en-US" sz="2400" dirty="0"/>
              <a:t>B areas: hypothecation, pawn, pledge, deeds, conveyance, lease</a:t>
            </a:r>
          </a:p>
          <a:p>
            <a:pPr algn="just"/>
            <a:r>
              <a:rPr lang="en-IN" sz="2400" dirty="0"/>
              <a:t>and public assignment lease.</a:t>
            </a:r>
          </a:p>
        </p:txBody>
      </p:sp>
      <p:sp>
        <p:nvSpPr>
          <p:cNvPr id="6" name="TextBox 5"/>
          <p:cNvSpPr txBox="1"/>
          <p:nvPr/>
        </p:nvSpPr>
        <p:spPr>
          <a:xfrm>
            <a:off x="0" y="4714367"/>
            <a:ext cx="12192000" cy="1938992"/>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dirty="0"/>
              <a:t>d) 100% Stamp Duty exemption for the following transactions to </a:t>
            </a:r>
            <a:r>
              <a:rPr lang="en-US" sz="2400" b="1" dirty="0" smtClean="0">
                <a:solidFill>
                  <a:srgbClr val="002060"/>
                </a:solidFill>
              </a:rPr>
              <a:t>new  IT/ITES</a:t>
            </a:r>
            <a:r>
              <a:rPr lang="en-US" sz="2400" dirty="0" smtClean="0"/>
              <a:t> </a:t>
            </a:r>
            <a:r>
              <a:rPr lang="en-US" sz="2400" dirty="0"/>
              <a:t>units </a:t>
            </a:r>
            <a:r>
              <a:rPr lang="en-US" sz="2400" dirty="0" smtClean="0"/>
              <a:t>and </a:t>
            </a:r>
            <a:r>
              <a:rPr lang="en-US" sz="2400" b="1" dirty="0" smtClean="0">
                <a:solidFill>
                  <a:srgbClr val="FF0000"/>
                </a:solidFill>
              </a:rPr>
              <a:t>expansions </a:t>
            </a:r>
            <a:r>
              <a:rPr lang="en-US" sz="2400" b="1" dirty="0">
                <a:solidFill>
                  <a:srgbClr val="FF0000"/>
                </a:solidFill>
              </a:rPr>
              <a:t>of the existing </a:t>
            </a:r>
            <a:r>
              <a:rPr lang="en-US" sz="2400" dirty="0"/>
              <a:t>units in IT parks in SEZs, </a:t>
            </a:r>
            <a:r>
              <a:rPr lang="en-US" sz="2400" dirty="0" smtClean="0"/>
              <a:t>IT SEZs </a:t>
            </a:r>
            <a:r>
              <a:rPr lang="en-US" sz="2400" dirty="0"/>
              <a:t>(including IT hardware and Telecom hardware </a:t>
            </a:r>
            <a:r>
              <a:rPr lang="en-US" sz="2400" dirty="0" smtClean="0"/>
              <a:t>manufacturing units</a:t>
            </a:r>
            <a:r>
              <a:rPr lang="en-US" sz="2400" dirty="0"/>
              <a:t>), and STPI approved registered units in IT parks of </a:t>
            </a:r>
            <a:endParaRPr lang="en-US" sz="2400" dirty="0" smtClean="0"/>
          </a:p>
          <a:p>
            <a:pPr algn="just"/>
            <a:r>
              <a:rPr lang="en-US" sz="2400" dirty="0" smtClean="0"/>
              <a:t>A </a:t>
            </a:r>
            <a:r>
              <a:rPr lang="en-US" sz="2400" dirty="0"/>
              <a:t>and B </a:t>
            </a:r>
            <a:r>
              <a:rPr lang="en-US" sz="2400" dirty="0" smtClean="0"/>
              <a:t>areas: hypothecation</a:t>
            </a:r>
            <a:r>
              <a:rPr lang="en-US" sz="2400" dirty="0"/>
              <a:t>, pawn, pledge, deeds, conveyance, lease and </a:t>
            </a:r>
            <a:r>
              <a:rPr lang="en-US" sz="2400" dirty="0" smtClean="0"/>
              <a:t>public </a:t>
            </a:r>
            <a:r>
              <a:rPr lang="en-IN" sz="2400" dirty="0" smtClean="0"/>
              <a:t>assignment </a:t>
            </a:r>
            <a:r>
              <a:rPr lang="en-IN" sz="2400" dirty="0"/>
              <a:t>lease.</a:t>
            </a:r>
          </a:p>
        </p:txBody>
      </p:sp>
      <p:sp>
        <p:nvSpPr>
          <p:cNvPr id="8" name="TextBox 7"/>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
        <p:nvSpPr>
          <p:cNvPr id="9" name="TextBox 8"/>
          <p:cNvSpPr txBox="1"/>
          <p:nvPr/>
        </p:nvSpPr>
        <p:spPr>
          <a:xfrm>
            <a:off x="0" y="696295"/>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IN" sz="2400" b="1" dirty="0"/>
              <a:t>i) Stamp Duty Exemption</a:t>
            </a:r>
            <a:r>
              <a:rPr lang="en-IN" sz="2400" b="1" dirty="0" smtClean="0"/>
              <a:t>:</a:t>
            </a:r>
            <a:endParaRPr lang="en-IN" sz="2400" b="1" dirty="0"/>
          </a:p>
        </p:txBody>
      </p:sp>
    </p:spTree>
    <p:extLst>
      <p:ext uri="{BB962C8B-B14F-4D97-AF65-F5344CB8AC3E}">
        <p14:creationId xmlns:p14="http://schemas.microsoft.com/office/powerpoint/2010/main" val="8903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2" y="3166537"/>
            <a:ext cx="12085637" cy="401637"/>
          </a:xfrm>
          <a:prstGeom prst="rect">
            <a:avLst/>
          </a:prstGeom>
          <a:solidFill>
            <a:schemeClr val="accent4"/>
          </a:solidFill>
        </p:spPr>
        <p:txBody>
          <a:bodyPr>
            <a:spAutoFit/>
          </a:bodyPr>
          <a:lstStyle/>
          <a:p>
            <a:pPr>
              <a:defRPr/>
            </a:pPr>
            <a:r>
              <a:rPr lang="en-US" sz="2000" dirty="0">
                <a:latin typeface="Times New Roman" panose="02020603050405020304" pitchFamily="18" charset="0"/>
                <a:cs typeface="Times New Roman" panose="02020603050405020304" pitchFamily="18" charset="0"/>
              </a:rPr>
              <a:t>Denotes District having no industries and not covered under Group A / B/ C / D &amp; D+. </a:t>
            </a:r>
          </a:p>
        </p:txBody>
      </p:sp>
      <p:sp>
        <p:nvSpPr>
          <p:cNvPr id="5" name="Footer Placeholder 2"/>
          <p:cNvSpPr>
            <a:spLocks noGrp="1"/>
          </p:cNvSpPr>
          <p:nvPr>
            <p:ph type="ftr" sz="quarter" idx="11"/>
          </p:nvPr>
        </p:nvSpPr>
        <p:spPr>
          <a:xfrm>
            <a:off x="-23813" y="6497638"/>
            <a:ext cx="12192001"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23813" y="2197106"/>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No Industry District</a:t>
            </a:r>
            <a:endParaRPr lang="en-IN" sz="22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9108" y="4267200"/>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Naxalism Affected Area</a:t>
            </a:r>
            <a:endParaRPr lang="en-IN"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 y="5029200"/>
            <a:ext cx="12039600" cy="400050"/>
          </a:xfrm>
          <a:prstGeom prst="rect">
            <a:avLst/>
          </a:prstGeom>
          <a:solidFill>
            <a:schemeClr val="accent4"/>
          </a:solidFill>
        </p:spPr>
        <p:txBody>
          <a:bodyPr>
            <a:spAutoFit/>
          </a:bodyPr>
          <a:lstStyle/>
          <a:p>
            <a:pP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Denotes Area affected by naxalism, as described in GR No  NAVIKA-2008/C.R.209/</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1416 Dated 31.5.2009.</a:t>
            </a:r>
          </a:p>
        </p:txBody>
      </p:sp>
      <p:sp>
        <p:nvSpPr>
          <p:cNvPr id="9" name="Rectangle 8"/>
          <p:cNvSpPr/>
          <p:nvPr/>
        </p:nvSpPr>
        <p:spPr>
          <a:xfrm>
            <a:off x="-24190" y="1234531"/>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the least developed areas, not covered under </a:t>
            </a:r>
            <a:r>
              <a:rPr lang="en-US" sz="2000" dirty="0" smtClean="0">
                <a:latin typeface="Times New Roman" panose="02020603050405020304" pitchFamily="18" charset="0"/>
                <a:cs typeface="Times New Roman" panose="02020603050405020304" pitchFamily="18" charset="0"/>
              </a:rPr>
              <a:t>Group A/Group  </a:t>
            </a:r>
            <a:r>
              <a:rPr lang="en-US" sz="2000" dirty="0">
                <a:latin typeface="Times New Roman" panose="02020603050405020304" pitchFamily="18" charset="0"/>
                <a:cs typeface="Times New Roman" panose="02020603050405020304" pitchFamily="18" charset="0"/>
              </a:rPr>
              <a:t>B/Group C/Group D.</a:t>
            </a:r>
          </a:p>
        </p:txBody>
      </p:sp>
      <p:sp>
        <p:nvSpPr>
          <p:cNvPr id="10" name="TextBox 9"/>
          <p:cNvSpPr txBox="1">
            <a:spLocks noChangeArrowheads="1"/>
          </p:cNvSpPr>
          <p:nvPr/>
        </p:nvSpPr>
        <p:spPr bwMode="auto">
          <a:xfrm>
            <a:off x="0" y="426974"/>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D+</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350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9" grpId="0" animBg="1"/>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91172"/>
            <a:ext cx="12192000" cy="1200329"/>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algn="just"/>
            <a:r>
              <a:rPr lang="en-US" sz="2400" dirty="0"/>
              <a:t>e) 75 % Stamp Duty exemption to assignment leases of IT / ITES </a:t>
            </a:r>
            <a:r>
              <a:rPr lang="en-US" sz="2400" dirty="0" smtClean="0"/>
              <a:t>units under </a:t>
            </a:r>
            <a:r>
              <a:rPr lang="en-US" sz="2400" dirty="0"/>
              <a:t>section 60 and leave and licenses of IT / ITES under section 36 </a:t>
            </a:r>
            <a:r>
              <a:rPr lang="en-US" sz="2400" dirty="0" smtClean="0"/>
              <a:t>A of </a:t>
            </a:r>
            <a:r>
              <a:rPr lang="en-US" sz="2400" dirty="0"/>
              <a:t>the Bombay Stamp Act 1958 (to be read with a, b and c above).</a:t>
            </a:r>
          </a:p>
        </p:txBody>
      </p:sp>
      <p:sp>
        <p:nvSpPr>
          <p:cNvPr id="7" name="TextBox 6"/>
          <p:cNvSpPr txBox="1"/>
          <p:nvPr/>
        </p:nvSpPr>
        <p:spPr>
          <a:xfrm>
            <a:off x="0" y="3608080"/>
            <a:ext cx="12192000" cy="830997"/>
          </a:xfrm>
          <a:prstGeom prst="rect">
            <a:avLst/>
          </a:prstGeom>
          <a:solidFill>
            <a:schemeClr val="bg1">
              <a:lumMod val="75000"/>
            </a:schemeClr>
          </a:solidFill>
          <a:ln>
            <a:solidFill>
              <a:schemeClr val="accent1">
                <a:lumMod val="50000"/>
              </a:schemeClr>
            </a:solidFill>
          </a:ln>
        </p:spPr>
        <p:txBody>
          <a:bodyPr wrap="square" rtlCol="0">
            <a:spAutoFit/>
          </a:bodyPr>
          <a:lstStyle/>
          <a:p>
            <a:r>
              <a:rPr lang="en-US" sz="2400" dirty="0"/>
              <a:t>f ) 75% Stamp Duty exemption on merger, de-merger </a:t>
            </a:r>
            <a:r>
              <a:rPr lang="en-US" sz="2400" dirty="0" smtClean="0"/>
              <a:t>and reconstruction </a:t>
            </a:r>
            <a:r>
              <a:rPr lang="en-US" sz="2400" dirty="0"/>
              <a:t>of registered IT / ITES units throughout the State.</a:t>
            </a:r>
          </a:p>
        </p:txBody>
      </p:sp>
      <p:sp>
        <p:nvSpPr>
          <p:cNvPr id="8" name="TextBox 7"/>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
        <p:nvSpPr>
          <p:cNvPr id="9" name="TextBox 8"/>
          <p:cNvSpPr txBox="1"/>
          <p:nvPr/>
        </p:nvSpPr>
        <p:spPr>
          <a:xfrm>
            <a:off x="0" y="696295"/>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r>
              <a:rPr lang="en-IN" sz="2400" b="1" dirty="0"/>
              <a:t>i) Stamp Duty Exemption</a:t>
            </a:r>
            <a:r>
              <a:rPr lang="en-IN" sz="2400" b="1" dirty="0" smtClean="0"/>
              <a:t>:</a:t>
            </a:r>
            <a:endParaRPr lang="en-IN" sz="2400" b="1" dirty="0"/>
          </a:p>
        </p:txBody>
      </p:sp>
    </p:spTree>
    <p:extLst>
      <p:ext uri="{BB962C8B-B14F-4D97-AF65-F5344CB8AC3E}">
        <p14:creationId xmlns:p14="http://schemas.microsoft.com/office/powerpoint/2010/main" val="18244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14871"/>
            <a:ext cx="12192000" cy="327782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300" b="1" dirty="0" smtClean="0">
                <a:solidFill>
                  <a:srgbClr val="FF0000"/>
                </a:solidFill>
              </a:rPr>
              <a:t>New </a:t>
            </a:r>
            <a:r>
              <a:rPr lang="en-US" sz="2300" dirty="0"/>
              <a:t>IT / ITES units </a:t>
            </a:r>
            <a:r>
              <a:rPr lang="en-US" sz="2300" b="1" dirty="0"/>
              <a:t>r</a:t>
            </a:r>
            <a:r>
              <a:rPr lang="en-US" sz="2300" dirty="0"/>
              <a:t>egistered with the Directorate </a:t>
            </a:r>
            <a:r>
              <a:rPr lang="en-US" sz="2300" dirty="0" smtClean="0"/>
              <a:t>of Industries </a:t>
            </a:r>
            <a:r>
              <a:rPr lang="en-US" sz="2300" dirty="0"/>
              <a:t>will be exempt from payment of Electricity Duty from </a:t>
            </a:r>
            <a:endParaRPr lang="en-US" sz="2300" dirty="0" smtClean="0"/>
          </a:p>
          <a:p>
            <a:pPr marL="342900" indent="-342900" algn="just">
              <a:buFont typeface="Wingdings" panose="05000000000000000000" pitchFamily="2" charset="2"/>
              <a:buChar char="Ø"/>
            </a:pPr>
            <a:r>
              <a:rPr lang="en-US" sz="2300" dirty="0" smtClean="0"/>
              <a:t>the date </a:t>
            </a:r>
            <a:r>
              <a:rPr lang="en-US" sz="2300" dirty="0"/>
              <a:t>of commencement of production / </a:t>
            </a:r>
            <a:r>
              <a:rPr lang="en-US" sz="2300" dirty="0" smtClean="0"/>
              <a:t>activity </a:t>
            </a:r>
          </a:p>
          <a:p>
            <a:pPr marL="342900" indent="-342900" algn="just">
              <a:buFont typeface="Wingdings" panose="05000000000000000000" pitchFamily="2" charset="2"/>
              <a:buChar char="Ø"/>
            </a:pPr>
            <a:r>
              <a:rPr lang="en-US" sz="2300" dirty="0" smtClean="0"/>
              <a:t>for </a:t>
            </a:r>
            <a:r>
              <a:rPr lang="en-US" sz="2300" dirty="0"/>
              <a:t>a period of </a:t>
            </a:r>
            <a:r>
              <a:rPr lang="en-US" sz="2300" dirty="0" smtClean="0"/>
              <a:t>10 years </a:t>
            </a:r>
          </a:p>
          <a:p>
            <a:pPr marL="342900" indent="-342900" algn="just">
              <a:buFont typeface="Wingdings" panose="05000000000000000000" pitchFamily="2" charset="2"/>
              <a:buChar char="Ø"/>
            </a:pPr>
            <a:r>
              <a:rPr lang="en-US" sz="2300" dirty="0" smtClean="0"/>
              <a:t>for </a:t>
            </a:r>
            <a:r>
              <a:rPr lang="en-US" sz="2300" dirty="0"/>
              <a:t>units in IT parks (including IT hardware and </a:t>
            </a:r>
            <a:r>
              <a:rPr lang="en-US" sz="2300" dirty="0" smtClean="0"/>
              <a:t>Telecom hardware </a:t>
            </a:r>
            <a:r>
              <a:rPr lang="en-US" sz="2300" dirty="0"/>
              <a:t>manufacturing units), </a:t>
            </a:r>
            <a:endParaRPr lang="en-US" sz="2300" dirty="0" smtClean="0"/>
          </a:p>
          <a:p>
            <a:pPr marL="342900" indent="-342900" algn="just">
              <a:buFont typeface="Wingdings" panose="05000000000000000000" pitchFamily="2" charset="2"/>
              <a:buChar char="Ø"/>
            </a:pPr>
            <a:r>
              <a:rPr lang="en-US" sz="2300" dirty="0" smtClean="0"/>
              <a:t>in </a:t>
            </a:r>
            <a:r>
              <a:rPr lang="en-US" sz="2300" dirty="0"/>
              <a:t>A and B areas </a:t>
            </a:r>
            <a:r>
              <a:rPr lang="en-US" sz="2300" dirty="0" smtClean="0"/>
              <a:t>and</a:t>
            </a:r>
          </a:p>
          <a:p>
            <a:pPr marL="342900" indent="-342900" algn="just">
              <a:buFont typeface="Wingdings" panose="05000000000000000000" pitchFamily="2" charset="2"/>
              <a:buChar char="Ø"/>
            </a:pPr>
            <a:r>
              <a:rPr lang="en-US" sz="2300" dirty="0" smtClean="0"/>
              <a:t>for 15 years</a:t>
            </a:r>
          </a:p>
          <a:p>
            <a:pPr marL="342900" indent="-342900" algn="just">
              <a:buFont typeface="Wingdings" panose="05000000000000000000" pitchFamily="2" charset="2"/>
              <a:buChar char="Ø"/>
            </a:pPr>
            <a:r>
              <a:rPr lang="en-US" sz="2300" dirty="0" smtClean="0"/>
              <a:t>in </a:t>
            </a:r>
            <a:r>
              <a:rPr lang="en-US" sz="2300" dirty="0"/>
              <a:t>other areas of the State classified as per the </a:t>
            </a:r>
            <a:r>
              <a:rPr lang="en-US" sz="2300" dirty="0" smtClean="0"/>
              <a:t>prevailing Package </a:t>
            </a:r>
            <a:r>
              <a:rPr lang="en-US" sz="2300" dirty="0"/>
              <a:t>Scheme of Incentives </a:t>
            </a:r>
            <a:endParaRPr lang="en-US" sz="2300" dirty="0" smtClean="0"/>
          </a:p>
          <a:p>
            <a:pPr marL="342900" indent="-342900" algn="just">
              <a:buFont typeface="Wingdings" panose="05000000000000000000" pitchFamily="2" charset="2"/>
              <a:buChar char="Ø"/>
            </a:pPr>
            <a:r>
              <a:rPr lang="en-US" sz="2300" dirty="0" smtClean="0"/>
              <a:t>at </a:t>
            </a:r>
            <a:r>
              <a:rPr lang="en-US" sz="2300" dirty="0"/>
              <a:t>the time of </a:t>
            </a:r>
            <a:r>
              <a:rPr lang="en-US" sz="2300" dirty="0" smtClean="0"/>
              <a:t>commencement of </a:t>
            </a:r>
            <a:r>
              <a:rPr lang="en-US" sz="2300" dirty="0"/>
              <a:t>production / activity of the unit.</a:t>
            </a:r>
          </a:p>
        </p:txBody>
      </p:sp>
      <p:sp>
        <p:nvSpPr>
          <p:cNvPr id="8" name="TextBox 7"/>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
        <p:nvSpPr>
          <p:cNvPr id="10" name="TextBox 9"/>
          <p:cNvSpPr txBox="1"/>
          <p:nvPr/>
        </p:nvSpPr>
        <p:spPr>
          <a:xfrm>
            <a:off x="0" y="834379"/>
            <a:ext cx="12192000" cy="461665"/>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b="1" dirty="0"/>
              <a:t>ii) Electricity Duty </a:t>
            </a:r>
            <a:r>
              <a:rPr lang="en-US" sz="2400" b="1" dirty="0" smtClean="0"/>
              <a:t>:</a:t>
            </a:r>
            <a:endParaRPr lang="en-US" sz="2400" dirty="0"/>
          </a:p>
        </p:txBody>
      </p:sp>
      <p:sp>
        <p:nvSpPr>
          <p:cNvPr id="11" name="TextBox 10"/>
          <p:cNvSpPr txBox="1"/>
          <p:nvPr/>
        </p:nvSpPr>
        <p:spPr>
          <a:xfrm>
            <a:off x="0" y="4846438"/>
            <a:ext cx="12192000" cy="1862048"/>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algn="just"/>
            <a:r>
              <a:rPr lang="en-US" sz="2300" dirty="0"/>
              <a:t>The Electricity Duty would be exempt for IT parks developed by </a:t>
            </a:r>
            <a:r>
              <a:rPr lang="en-US" sz="2300" dirty="0" smtClean="0"/>
              <a:t>IT companies </a:t>
            </a:r>
            <a:r>
              <a:rPr lang="en-US" sz="2300" dirty="0"/>
              <a:t>for their own use, </a:t>
            </a:r>
            <a:r>
              <a:rPr lang="en-US" sz="2300" dirty="0" err="1"/>
              <a:t>ie</a:t>
            </a:r>
            <a:r>
              <a:rPr lang="en-US" sz="2300" dirty="0"/>
              <a:t>, single unit parks for the </a:t>
            </a:r>
            <a:r>
              <a:rPr lang="en-US" sz="2300" dirty="0" smtClean="0"/>
              <a:t>period mentioned </a:t>
            </a:r>
            <a:r>
              <a:rPr lang="en-US" sz="2300" dirty="0"/>
              <a:t>above except for the support services. The new IT / ITES </a:t>
            </a:r>
            <a:r>
              <a:rPr lang="en-US" sz="2300" dirty="0" smtClean="0"/>
              <a:t>units in </a:t>
            </a:r>
            <a:r>
              <a:rPr lang="en-US" sz="2300" dirty="0"/>
              <a:t>IT SEZs, new IT / ITES units in IT parks in SEZs, and 100 % </a:t>
            </a:r>
            <a:r>
              <a:rPr lang="en-US" sz="2300" dirty="0" smtClean="0"/>
              <a:t>exporting IT/ITES </a:t>
            </a:r>
            <a:r>
              <a:rPr lang="en-US" sz="2300" dirty="0"/>
              <a:t>units under registration of STPI or other designated </a:t>
            </a:r>
            <a:r>
              <a:rPr lang="en-US" sz="2300" dirty="0" smtClean="0"/>
              <a:t>competent authority </a:t>
            </a:r>
            <a:r>
              <a:rPr lang="en-US" sz="2300" dirty="0"/>
              <a:t>shall be exempted permanently from paying Electricity Duty.</a:t>
            </a:r>
          </a:p>
        </p:txBody>
      </p:sp>
    </p:spTree>
    <p:extLst>
      <p:ext uri="{BB962C8B-B14F-4D97-AF65-F5344CB8AC3E}">
        <p14:creationId xmlns:p14="http://schemas.microsoft.com/office/powerpoint/2010/main" val="39077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294653"/>
            <a:ext cx="12192000" cy="830997"/>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pPr algn="just"/>
            <a:r>
              <a:rPr lang="en-US" sz="2400" dirty="0" smtClean="0"/>
              <a:t>IT/ITES </a:t>
            </a:r>
            <a:r>
              <a:rPr lang="en-US" sz="2400" dirty="0"/>
              <a:t>units registered with the Directorate </a:t>
            </a:r>
            <a:r>
              <a:rPr lang="en-US" sz="2400" dirty="0" smtClean="0"/>
              <a:t>of Industries </a:t>
            </a:r>
            <a:r>
              <a:rPr lang="en-US" sz="2400" dirty="0"/>
              <a:t>will be supplied power at industrial rates applicable </a:t>
            </a:r>
            <a:r>
              <a:rPr lang="en-US" sz="2400" dirty="0" smtClean="0"/>
              <a:t>under Maharashtra </a:t>
            </a:r>
            <a:r>
              <a:rPr lang="en-US" sz="2400" dirty="0"/>
              <a:t>Electricity Regulatory Commission's (MERC's) tariff orders.</a:t>
            </a:r>
          </a:p>
        </p:txBody>
      </p:sp>
      <p:sp>
        <p:nvSpPr>
          <p:cNvPr id="10" name="TextBox 9"/>
          <p:cNvSpPr txBox="1"/>
          <p:nvPr/>
        </p:nvSpPr>
        <p:spPr>
          <a:xfrm>
            <a:off x="0" y="3556794"/>
            <a:ext cx="12192000" cy="2677656"/>
          </a:xfrm>
          <a:prstGeom prst="rect">
            <a:avLst/>
          </a:prstGeom>
          <a:solidFill>
            <a:schemeClr val="accent2">
              <a:lumMod val="20000"/>
              <a:lumOff val="8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400" dirty="0" smtClean="0"/>
              <a:t>New </a:t>
            </a:r>
            <a:r>
              <a:rPr lang="en-US" sz="2400" dirty="0"/>
              <a:t>IT/ITES units located in areas other than A </a:t>
            </a:r>
            <a:r>
              <a:rPr lang="en-US" sz="2400" dirty="0" smtClean="0"/>
              <a:t>and B </a:t>
            </a:r>
            <a:r>
              <a:rPr lang="en-US" sz="2400" dirty="0"/>
              <a:t>areas classified as per the Package Scheme of Incentives and </a:t>
            </a:r>
            <a:r>
              <a:rPr lang="en-US" sz="2400" dirty="0" smtClean="0"/>
              <a:t>established in </a:t>
            </a:r>
            <a:r>
              <a:rPr lang="en-US" sz="2400" dirty="0"/>
              <a:t>registered IT Park will be eligible to get power tariff subsidy for 3 </a:t>
            </a:r>
            <a:r>
              <a:rPr lang="en-US" sz="2400" dirty="0" smtClean="0"/>
              <a:t>years @ </a:t>
            </a:r>
            <a:r>
              <a:rPr lang="en-US" sz="2400" dirty="0"/>
              <a:t>Rs. 1/- per unit consumed </a:t>
            </a:r>
            <a:endParaRPr lang="en-US" sz="2400" dirty="0" smtClean="0"/>
          </a:p>
          <a:p>
            <a:pPr marL="342900" indent="-342900" algn="just">
              <a:buFont typeface="Wingdings" panose="05000000000000000000" pitchFamily="2" charset="2"/>
              <a:buChar char="Ø"/>
            </a:pPr>
            <a:r>
              <a:rPr lang="en-US" sz="2400" dirty="0" smtClean="0"/>
              <a:t>from </a:t>
            </a:r>
            <a:r>
              <a:rPr lang="en-US" sz="2400" dirty="0"/>
              <a:t>the date of registration of the IT </a:t>
            </a:r>
            <a:r>
              <a:rPr lang="en-US" sz="2400" dirty="0" smtClean="0"/>
              <a:t>units with </a:t>
            </a:r>
            <a:r>
              <a:rPr lang="en-US" sz="2400" dirty="0"/>
              <a:t>the Directorate of Industries after commencement of IT/ITES </a:t>
            </a:r>
            <a:r>
              <a:rPr lang="en-US" sz="2400" dirty="0" smtClean="0"/>
              <a:t>activity or </a:t>
            </a:r>
            <a:r>
              <a:rPr lang="en-US" sz="2400" dirty="0"/>
              <a:t>equal to the investment made in IT Hardware on the date </a:t>
            </a:r>
            <a:r>
              <a:rPr lang="en-US" sz="2400" dirty="0" smtClean="0"/>
              <a:t>of registration </a:t>
            </a:r>
            <a:r>
              <a:rPr lang="en-US" sz="2400" dirty="0"/>
              <a:t>of the unit with the Directorate of Industries, </a:t>
            </a:r>
            <a:r>
              <a:rPr lang="en-US" sz="2400" dirty="0" smtClean="0"/>
              <a:t>whichever is lower</a:t>
            </a:r>
            <a:r>
              <a:rPr lang="en-US" sz="2400" dirty="0"/>
              <a:t>. </a:t>
            </a:r>
            <a:endParaRPr lang="en-US" sz="2400" dirty="0" smtClean="0"/>
          </a:p>
          <a:p>
            <a:pPr marL="342900" indent="-342900" algn="just">
              <a:buFont typeface="Wingdings" panose="05000000000000000000" pitchFamily="2" charset="2"/>
              <a:buChar char="Ø"/>
            </a:pPr>
            <a:r>
              <a:rPr lang="en-US" sz="2400" dirty="0" smtClean="0"/>
              <a:t>The </a:t>
            </a:r>
            <a:r>
              <a:rPr lang="en-US" sz="2400" dirty="0"/>
              <a:t>units in IT SEZs and IT parks in SEZs in these areas shall also </a:t>
            </a:r>
            <a:r>
              <a:rPr lang="en-US" sz="2400" dirty="0" smtClean="0"/>
              <a:t>be </a:t>
            </a:r>
            <a:r>
              <a:rPr lang="en-IN" sz="2400" dirty="0" smtClean="0"/>
              <a:t>entitled </a:t>
            </a:r>
            <a:r>
              <a:rPr lang="en-IN" sz="2400" dirty="0"/>
              <a:t>for this subsidy.</a:t>
            </a:r>
          </a:p>
        </p:txBody>
      </p:sp>
      <p:sp>
        <p:nvSpPr>
          <p:cNvPr id="7" name="TextBox 6"/>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
        <p:nvSpPr>
          <p:cNvPr id="11" name="TextBox 10"/>
          <p:cNvSpPr txBox="1"/>
          <p:nvPr/>
        </p:nvSpPr>
        <p:spPr>
          <a:xfrm>
            <a:off x="0" y="759038"/>
            <a:ext cx="12192000" cy="461665"/>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pPr algn="just"/>
            <a:r>
              <a:rPr lang="en-US" sz="2400" b="1" dirty="0"/>
              <a:t>iii) Electricity Tariff</a:t>
            </a:r>
            <a:r>
              <a:rPr lang="en-US" sz="2400" b="1" dirty="0" smtClean="0"/>
              <a:t>:</a:t>
            </a:r>
            <a:endParaRPr lang="en-US" sz="2400" dirty="0"/>
          </a:p>
        </p:txBody>
      </p:sp>
      <p:sp>
        <p:nvSpPr>
          <p:cNvPr id="12" name="TextBox 11"/>
          <p:cNvSpPr txBox="1"/>
          <p:nvPr/>
        </p:nvSpPr>
        <p:spPr>
          <a:xfrm>
            <a:off x="0" y="2901382"/>
            <a:ext cx="12192000" cy="461665"/>
          </a:xfrm>
          <a:prstGeom prst="rect">
            <a:avLst/>
          </a:prstGeom>
          <a:solidFill>
            <a:schemeClr val="accent2">
              <a:lumMod val="20000"/>
              <a:lumOff val="80000"/>
            </a:schemeClr>
          </a:solidFill>
          <a:ln>
            <a:solidFill>
              <a:schemeClr val="accent1">
                <a:lumMod val="50000"/>
              </a:schemeClr>
            </a:solidFill>
          </a:ln>
        </p:spPr>
        <p:txBody>
          <a:bodyPr wrap="square" rtlCol="0">
            <a:spAutoFit/>
          </a:bodyPr>
          <a:lstStyle/>
          <a:p>
            <a:pPr algn="just"/>
            <a:r>
              <a:rPr lang="en-US" sz="2400" b="1" dirty="0"/>
              <a:t>iv) Power Tariff Subsidy</a:t>
            </a:r>
            <a:r>
              <a:rPr lang="en-US" sz="2400" b="1" dirty="0" smtClean="0"/>
              <a:t>:</a:t>
            </a:r>
            <a:endParaRPr lang="en-IN" sz="2400" dirty="0"/>
          </a:p>
        </p:txBody>
      </p:sp>
    </p:spTree>
    <p:extLst>
      <p:ext uri="{BB962C8B-B14F-4D97-AF65-F5344CB8AC3E}">
        <p14:creationId xmlns:p14="http://schemas.microsoft.com/office/powerpoint/2010/main" val="386327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94735"/>
            <a:ext cx="12192000" cy="1200329"/>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pPr algn="just"/>
            <a:r>
              <a:rPr lang="en-US" sz="2400" b="1" dirty="0"/>
              <a:t>v) Property Tax: </a:t>
            </a:r>
            <a:r>
              <a:rPr lang="en-US" sz="2400" dirty="0"/>
              <a:t>Property tax shall be levied on IT / ITES units registered </a:t>
            </a:r>
            <a:r>
              <a:rPr lang="en-US" sz="2400" dirty="0" smtClean="0"/>
              <a:t>with the </a:t>
            </a:r>
            <a:r>
              <a:rPr lang="en-US" sz="2400" dirty="0"/>
              <a:t>Directorate of Industries at par with residential rates as applicable </a:t>
            </a:r>
            <a:r>
              <a:rPr lang="en-US" sz="2400" dirty="0" smtClean="0"/>
              <a:t>in the </a:t>
            </a:r>
            <a:r>
              <a:rPr lang="en-US" sz="2400" dirty="0"/>
              <a:t>relevant jurisdictions. Government will issue necessary advisory </a:t>
            </a:r>
            <a:r>
              <a:rPr lang="en-US" sz="2400" dirty="0" smtClean="0"/>
              <a:t>to the </a:t>
            </a:r>
            <a:r>
              <a:rPr lang="en-US" sz="2400" dirty="0"/>
              <a:t>local bodies to give this benefit to the IT / ITES units</a:t>
            </a:r>
          </a:p>
        </p:txBody>
      </p:sp>
      <p:sp>
        <p:nvSpPr>
          <p:cNvPr id="9" name="TextBox 8"/>
          <p:cNvSpPr txBox="1"/>
          <p:nvPr/>
        </p:nvSpPr>
        <p:spPr>
          <a:xfrm>
            <a:off x="0" y="2278712"/>
            <a:ext cx="12192000" cy="156966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algn="just"/>
            <a:r>
              <a:rPr lang="en-US" sz="2400" b="1" dirty="0"/>
              <a:t>vi) Entry Tax: </a:t>
            </a:r>
            <a:r>
              <a:rPr lang="en-US" sz="2400" dirty="0"/>
              <a:t>Registered IT / ITES units shall be exempt from octroi / </a:t>
            </a:r>
            <a:r>
              <a:rPr lang="en-US" sz="2400" dirty="0" smtClean="0"/>
              <a:t>Local Body </a:t>
            </a:r>
            <a:r>
              <a:rPr lang="en-US" sz="2400" dirty="0"/>
              <a:t>Tax (LBT) / entry tax / escort tax or other cess or any tax levied in </a:t>
            </a:r>
            <a:r>
              <a:rPr lang="en-US" sz="2400" dirty="0" smtClean="0"/>
              <a:t>lieu of </a:t>
            </a:r>
            <a:r>
              <a:rPr lang="en-US" sz="2400" dirty="0"/>
              <a:t>these for the import of capital goods and raw material for </a:t>
            </a:r>
            <a:r>
              <a:rPr lang="en-US" sz="2400" dirty="0" smtClean="0"/>
              <a:t>self consumption </a:t>
            </a:r>
            <a:r>
              <a:rPr lang="en-US" sz="2400" dirty="0"/>
              <a:t>by the unit. Government will issue necessary advisory to the</a:t>
            </a:r>
          </a:p>
          <a:p>
            <a:pPr algn="just"/>
            <a:r>
              <a:rPr lang="en-US" sz="2400" dirty="0"/>
              <a:t>local bodies to give this benefit to the IT / ITES units.</a:t>
            </a:r>
          </a:p>
        </p:txBody>
      </p:sp>
      <p:sp>
        <p:nvSpPr>
          <p:cNvPr id="10" name="TextBox 9"/>
          <p:cNvSpPr txBox="1"/>
          <p:nvPr/>
        </p:nvSpPr>
        <p:spPr>
          <a:xfrm>
            <a:off x="0" y="4032020"/>
            <a:ext cx="12192000" cy="1200329"/>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US" sz="2400" b="1" dirty="0"/>
              <a:t>vii) Works Contract Tax: </a:t>
            </a:r>
            <a:r>
              <a:rPr lang="en-US" sz="2400" dirty="0"/>
              <a:t>Works contract tax on annual </a:t>
            </a:r>
            <a:r>
              <a:rPr lang="en-US" sz="2400" dirty="0" smtClean="0"/>
              <a:t>maintenance agreements </a:t>
            </a:r>
            <a:r>
              <a:rPr lang="en-US" sz="2400" dirty="0"/>
              <a:t>of IT / ITES units shall generally be charged at the </a:t>
            </a:r>
            <a:r>
              <a:rPr lang="en-US" sz="2400" dirty="0" smtClean="0"/>
              <a:t>minimum rates </a:t>
            </a:r>
            <a:r>
              <a:rPr lang="en-US" sz="2400" dirty="0"/>
              <a:t>recommended by the relevant Empowered Committee, at </a:t>
            </a:r>
            <a:r>
              <a:rPr lang="en-US" sz="2400" dirty="0" smtClean="0"/>
              <a:t>the </a:t>
            </a:r>
            <a:r>
              <a:rPr lang="en-IN" sz="2400" dirty="0" smtClean="0"/>
              <a:t>centre</a:t>
            </a:r>
            <a:r>
              <a:rPr lang="en-IN" sz="2400" dirty="0"/>
              <a:t>, barring certain exceptions.</a:t>
            </a:r>
          </a:p>
        </p:txBody>
      </p:sp>
      <p:sp>
        <p:nvSpPr>
          <p:cNvPr id="6" name="TextBox 5"/>
          <p:cNvSpPr txBox="1"/>
          <p:nvPr/>
        </p:nvSpPr>
        <p:spPr>
          <a:xfrm>
            <a:off x="0" y="5404588"/>
            <a:ext cx="12192000" cy="1200329"/>
          </a:xfrm>
          <a:prstGeom prst="rect">
            <a:avLst/>
          </a:prstGeom>
          <a:solidFill>
            <a:schemeClr val="accent5">
              <a:lumMod val="20000"/>
              <a:lumOff val="80000"/>
            </a:schemeClr>
          </a:solidFill>
          <a:ln>
            <a:solidFill>
              <a:schemeClr val="accent1">
                <a:lumMod val="50000"/>
              </a:schemeClr>
            </a:solidFill>
          </a:ln>
        </p:spPr>
        <p:txBody>
          <a:bodyPr wrap="square" rtlCol="0">
            <a:spAutoFit/>
          </a:bodyPr>
          <a:lstStyle/>
          <a:p>
            <a:pPr algn="just"/>
            <a:r>
              <a:rPr lang="en-US" sz="2400" b="1" dirty="0"/>
              <a:t>viii) Setting-up IT/ITES units in any zone: </a:t>
            </a:r>
            <a:r>
              <a:rPr lang="en-US" sz="2400" dirty="0"/>
              <a:t>IT / ITES units (except IT </a:t>
            </a:r>
            <a:r>
              <a:rPr lang="en-US" sz="2400" dirty="0" smtClean="0"/>
              <a:t>hardware and </a:t>
            </a:r>
            <a:r>
              <a:rPr lang="en-US" sz="2400" dirty="0"/>
              <a:t>Telecom Hardware Manufacturing Units) will be allowed to be set </a:t>
            </a:r>
            <a:r>
              <a:rPr lang="en-US" sz="2400" dirty="0" smtClean="0"/>
              <a:t>up in </a:t>
            </a:r>
            <a:r>
              <a:rPr lang="en-US" sz="2400" dirty="0"/>
              <a:t>any zone (including residential and no-development zones, etc</a:t>
            </a:r>
            <a:r>
              <a:rPr lang="en-US" sz="2400" dirty="0" smtClean="0"/>
              <a:t>.).</a:t>
            </a:r>
            <a:endParaRPr lang="en-US" sz="2400" dirty="0"/>
          </a:p>
        </p:txBody>
      </p:sp>
      <p:sp>
        <p:nvSpPr>
          <p:cNvPr id="11" name="TextBox 10"/>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Tree>
    <p:extLst>
      <p:ext uri="{BB962C8B-B14F-4D97-AF65-F5344CB8AC3E}">
        <p14:creationId xmlns:p14="http://schemas.microsoft.com/office/powerpoint/2010/main" val="26317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60049"/>
            <a:ext cx="12192000" cy="1200329"/>
          </a:xfrm>
          <a:prstGeom prst="rect">
            <a:avLst/>
          </a:prstGeom>
          <a:solidFill>
            <a:schemeClr val="accent5">
              <a:lumMod val="20000"/>
              <a:lumOff val="80000"/>
            </a:schemeClr>
          </a:solidFill>
          <a:ln>
            <a:solidFill>
              <a:schemeClr val="accent1">
                <a:lumMod val="50000"/>
              </a:schemeClr>
            </a:solidFill>
          </a:ln>
        </p:spPr>
        <p:txBody>
          <a:bodyPr wrap="square" rtlCol="0">
            <a:spAutoFit/>
          </a:bodyPr>
          <a:lstStyle/>
          <a:p>
            <a:pPr algn="just"/>
            <a:r>
              <a:rPr lang="en-US" sz="2400" b="1" dirty="0"/>
              <a:t>ix) VAT at floor rate: </a:t>
            </a:r>
            <a:r>
              <a:rPr lang="en-US" sz="2400" dirty="0"/>
              <a:t>VAT on sale of IT products will be charged generally </a:t>
            </a:r>
            <a:r>
              <a:rPr lang="en-US" sz="2400" dirty="0" smtClean="0"/>
              <a:t>at the </a:t>
            </a:r>
            <a:r>
              <a:rPr lang="en-US" sz="2400" dirty="0"/>
              <a:t>minimum floor rate recommended by the concerned </a:t>
            </a:r>
            <a:r>
              <a:rPr lang="en-US" sz="2400" dirty="0" smtClean="0"/>
              <a:t>Empowered Committee </a:t>
            </a:r>
            <a:r>
              <a:rPr lang="en-US" sz="2400" dirty="0"/>
              <a:t>at the Centre, with some exceptions.</a:t>
            </a:r>
          </a:p>
        </p:txBody>
      </p:sp>
      <p:sp>
        <p:nvSpPr>
          <p:cNvPr id="9" name="TextBox 8"/>
          <p:cNvSpPr txBox="1"/>
          <p:nvPr/>
        </p:nvSpPr>
        <p:spPr>
          <a:xfrm>
            <a:off x="0" y="2171512"/>
            <a:ext cx="12192000" cy="3416320"/>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algn="just"/>
            <a:r>
              <a:rPr lang="en-US" sz="2400" b="1" dirty="0"/>
              <a:t>x) Continuous Industry Status: </a:t>
            </a:r>
            <a:r>
              <a:rPr lang="en-US" sz="2400" dirty="0"/>
              <a:t>The IT / ITES Industry services </a:t>
            </a:r>
            <a:r>
              <a:rPr lang="en-US" sz="2400" dirty="0" smtClean="0"/>
              <a:t>clients across </a:t>
            </a:r>
            <a:r>
              <a:rPr lang="en-US" sz="2400" dirty="0"/>
              <a:t>the globe and in different time zones. </a:t>
            </a:r>
            <a:endParaRPr lang="en-US" sz="2400" dirty="0" smtClean="0"/>
          </a:p>
          <a:p>
            <a:pPr marL="342900" indent="-342900" algn="just">
              <a:buFont typeface="Wingdings" panose="05000000000000000000" pitchFamily="2" charset="2"/>
              <a:buChar char="Ø"/>
            </a:pPr>
            <a:r>
              <a:rPr lang="en-US" sz="2400" dirty="0" smtClean="0"/>
              <a:t>This </a:t>
            </a:r>
            <a:r>
              <a:rPr lang="en-US" sz="2400" dirty="0"/>
              <a:t>requires </a:t>
            </a:r>
            <a:r>
              <a:rPr lang="en-US" sz="2400" dirty="0" smtClean="0"/>
              <a:t>the Industry </a:t>
            </a:r>
            <a:r>
              <a:rPr lang="en-US" sz="2400" dirty="0"/>
              <a:t>to work on 24x7x365 mode. </a:t>
            </a:r>
            <a:endParaRPr lang="en-US" sz="2400" dirty="0" smtClean="0"/>
          </a:p>
          <a:p>
            <a:pPr marL="342900" indent="-342900" algn="just">
              <a:buFont typeface="Wingdings" panose="05000000000000000000" pitchFamily="2" charset="2"/>
              <a:buChar char="Ø"/>
            </a:pPr>
            <a:r>
              <a:rPr lang="en-US" sz="2400" dirty="0" smtClean="0"/>
              <a:t>Increasingly </a:t>
            </a:r>
            <a:r>
              <a:rPr lang="en-US" sz="2400" dirty="0"/>
              <a:t>the work </a:t>
            </a:r>
            <a:r>
              <a:rPr lang="en-US" sz="2400" dirty="0" smtClean="0"/>
              <a:t>done by </a:t>
            </a:r>
            <a:r>
              <a:rPr lang="en-US" sz="2400" dirty="0"/>
              <a:t>IT / ITES industry is mission critical for global clients it </a:t>
            </a:r>
            <a:r>
              <a:rPr lang="en-US" sz="2400" dirty="0" smtClean="0"/>
              <a:t>serves and </a:t>
            </a:r>
            <a:r>
              <a:rPr lang="en-US" sz="2400" dirty="0"/>
              <a:t>very tight deadlines are required to be adhered </a:t>
            </a:r>
            <a:r>
              <a:rPr lang="en-US" sz="2400" dirty="0" smtClean="0"/>
              <a:t>to.</a:t>
            </a:r>
            <a:r>
              <a:rPr lang="en-US" sz="2400" dirty="0"/>
              <a:t> </a:t>
            </a:r>
            <a:endParaRPr lang="en-US" sz="2400" dirty="0" smtClean="0"/>
          </a:p>
          <a:p>
            <a:pPr marL="342900" indent="-342900" algn="just">
              <a:buFont typeface="Wingdings" panose="05000000000000000000" pitchFamily="2" charset="2"/>
              <a:buChar char="Ø"/>
            </a:pPr>
            <a:r>
              <a:rPr lang="en-US" sz="2400" dirty="0" smtClean="0"/>
              <a:t>Considering </a:t>
            </a:r>
            <a:r>
              <a:rPr lang="en-US" sz="2400" dirty="0"/>
              <a:t>this a continuous industry status shall be granted to </a:t>
            </a:r>
            <a:r>
              <a:rPr lang="en-US" sz="2400" dirty="0" smtClean="0"/>
              <a:t>the registered </a:t>
            </a:r>
            <a:r>
              <a:rPr lang="en-US" sz="2400" dirty="0"/>
              <a:t>IT / ITES </a:t>
            </a:r>
            <a:r>
              <a:rPr lang="en-US" sz="2400" dirty="0" smtClean="0"/>
              <a:t>units.</a:t>
            </a:r>
          </a:p>
          <a:p>
            <a:pPr marL="342900" indent="-342900" algn="just">
              <a:buFont typeface="Wingdings" panose="05000000000000000000" pitchFamily="2" charset="2"/>
              <a:buChar char="Ø"/>
            </a:pPr>
            <a:r>
              <a:rPr lang="en-US" sz="2400" dirty="0" smtClean="0"/>
              <a:t>The </a:t>
            </a:r>
            <a:r>
              <a:rPr lang="en-US" sz="2400" dirty="0"/>
              <a:t>IT / ITES Industry will be permitted </a:t>
            </a:r>
            <a:r>
              <a:rPr lang="en-US" sz="2400" dirty="0" smtClean="0"/>
              <a:t>to work </a:t>
            </a:r>
            <a:r>
              <a:rPr lang="en-US" sz="2400" dirty="0"/>
              <a:t>24x7x365 days without any close down (except some </a:t>
            </a:r>
            <a:r>
              <a:rPr lang="en-US" sz="2400" dirty="0" smtClean="0"/>
              <a:t>exigencies arising </a:t>
            </a:r>
            <a:r>
              <a:rPr lang="en-US" sz="2400" dirty="0"/>
              <a:t>wherein the State / Central Government thinks it fit to keep </a:t>
            </a:r>
            <a:r>
              <a:rPr lang="en-US" sz="2400" dirty="0" smtClean="0"/>
              <a:t>the </a:t>
            </a:r>
            <a:r>
              <a:rPr lang="en-IN" sz="2400" dirty="0" smtClean="0"/>
              <a:t>operation </a:t>
            </a:r>
            <a:r>
              <a:rPr lang="en-IN" sz="2400" dirty="0"/>
              <a:t>in suspension).</a:t>
            </a:r>
          </a:p>
        </p:txBody>
      </p:sp>
      <p:pic>
        <p:nvPicPr>
          <p:cNvPr id="2" name="Picture 1"/>
          <p:cNvPicPr>
            <a:picLocks noChangeAspect="1"/>
          </p:cNvPicPr>
          <p:nvPr/>
        </p:nvPicPr>
        <p:blipFill>
          <a:blip r:embed="rId3"/>
          <a:stretch>
            <a:fillRect/>
          </a:stretch>
        </p:blipFill>
        <p:spPr>
          <a:xfrm>
            <a:off x="10057932" y="5225143"/>
            <a:ext cx="2134068" cy="1603830"/>
          </a:xfrm>
          <a:prstGeom prst="rect">
            <a:avLst/>
          </a:prstGeom>
        </p:spPr>
      </p:pic>
      <p:sp>
        <p:nvSpPr>
          <p:cNvPr id="7" name="TextBox 6"/>
          <p:cNvSpPr txBox="1"/>
          <p:nvPr/>
        </p:nvSpPr>
        <p:spPr>
          <a:xfrm>
            <a:off x="1634305" y="18161"/>
            <a:ext cx="8717280"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Fiscal Incentives for IT / ITES Units</a:t>
            </a:r>
          </a:p>
        </p:txBody>
      </p:sp>
    </p:spTree>
    <p:extLst>
      <p:ext uri="{BB962C8B-B14F-4D97-AF65-F5344CB8AC3E}">
        <p14:creationId xmlns:p14="http://schemas.microsoft.com/office/powerpoint/2010/main" val="40416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28933"/>
            <a:ext cx="12192000" cy="1569660"/>
          </a:xfrm>
          <a:prstGeom prst="rect">
            <a:avLst/>
          </a:prstGeom>
          <a:solidFill>
            <a:srgbClr val="00B050"/>
          </a:solidFill>
          <a:ln>
            <a:solidFill>
              <a:schemeClr val="accent1">
                <a:lumMod val="50000"/>
              </a:schemeClr>
            </a:solidFill>
          </a:ln>
        </p:spPr>
        <p:txBody>
          <a:bodyPr wrap="square" rtlCol="0">
            <a:spAutoFit/>
          </a:bodyPr>
          <a:lstStyle/>
          <a:p>
            <a:pPr algn="ctr"/>
            <a:r>
              <a:rPr lang="en-US" sz="4800" b="1" dirty="0"/>
              <a:t>Promotion of Animation, Visual Effects, Gaming and Comics </a:t>
            </a:r>
            <a:r>
              <a:rPr lang="en-IN" sz="4800" b="1" dirty="0"/>
              <a:t>(AVGC)</a:t>
            </a:r>
            <a:endParaRPr lang="en-IN" sz="4800" dirty="0"/>
          </a:p>
        </p:txBody>
      </p:sp>
      <p:sp>
        <p:nvSpPr>
          <p:cNvPr id="10" name="TextBox 9"/>
          <p:cNvSpPr txBox="1"/>
          <p:nvPr/>
        </p:nvSpPr>
        <p:spPr>
          <a:xfrm>
            <a:off x="5812971" y="1387017"/>
            <a:ext cx="853440" cy="646331"/>
          </a:xfrm>
          <a:prstGeom prst="rect">
            <a:avLst/>
          </a:prstGeom>
          <a:solidFill>
            <a:srgbClr val="FFFF00"/>
          </a:solidFill>
          <a:ln>
            <a:solidFill>
              <a:schemeClr val="accent1">
                <a:lumMod val="50000"/>
              </a:schemeClr>
            </a:solidFill>
          </a:ln>
        </p:spPr>
        <p:txBody>
          <a:bodyPr wrap="square" rtlCol="0">
            <a:spAutoFit/>
          </a:bodyPr>
          <a:lstStyle/>
          <a:p>
            <a:pPr algn="ctr"/>
            <a:r>
              <a:rPr lang="en-US" sz="3600" b="1" dirty="0" smtClean="0"/>
              <a:t>C</a:t>
            </a:r>
          </a:p>
        </p:txBody>
      </p:sp>
    </p:spTree>
    <p:extLst>
      <p:ext uri="{BB962C8B-B14F-4D97-AF65-F5344CB8AC3E}">
        <p14:creationId xmlns:p14="http://schemas.microsoft.com/office/powerpoint/2010/main" val="7090471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00437"/>
            <a:ext cx="12192000" cy="1785104"/>
          </a:xfrm>
          <a:prstGeom prst="rect">
            <a:avLst/>
          </a:prstGeom>
          <a:solidFill>
            <a:schemeClr val="accent6">
              <a:lumMod val="20000"/>
              <a:lumOff val="8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200" dirty="0" smtClean="0"/>
              <a:t>The </a:t>
            </a:r>
            <a:r>
              <a:rPr lang="en-US" sz="2200" dirty="0"/>
              <a:t>AVGC is a sunrise sector having vast potential for wealth creation </a:t>
            </a:r>
            <a:r>
              <a:rPr lang="en-US" sz="2200" dirty="0" smtClean="0"/>
              <a:t>and employment </a:t>
            </a:r>
            <a:r>
              <a:rPr lang="en-US" sz="2200" dirty="0"/>
              <a:t>generation. </a:t>
            </a:r>
            <a:endParaRPr lang="en-US" sz="2200" dirty="0" smtClean="0"/>
          </a:p>
          <a:p>
            <a:pPr marL="342900" indent="-342900" algn="just">
              <a:buFont typeface="Wingdings" panose="05000000000000000000" pitchFamily="2" charset="2"/>
              <a:buChar char="Ø"/>
            </a:pPr>
            <a:r>
              <a:rPr lang="en-US" sz="2200" dirty="0" smtClean="0"/>
              <a:t>It </a:t>
            </a:r>
            <a:r>
              <a:rPr lang="en-US" sz="2200" dirty="0"/>
              <a:t>is a healthy medium of education </a:t>
            </a:r>
            <a:r>
              <a:rPr lang="en-US" sz="2200" dirty="0" smtClean="0"/>
              <a:t>and entertainment</a:t>
            </a:r>
            <a:r>
              <a:rPr lang="en-US" sz="2200" dirty="0"/>
              <a:t>. </a:t>
            </a:r>
          </a:p>
          <a:p>
            <a:pPr marL="342900" indent="-342900" algn="just">
              <a:buFont typeface="Wingdings" panose="05000000000000000000" pitchFamily="2" charset="2"/>
              <a:buChar char="Ø"/>
            </a:pPr>
            <a:r>
              <a:rPr lang="en-US" sz="2200" dirty="0" smtClean="0"/>
              <a:t>Maharashtra </a:t>
            </a:r>
            <a:r>
              <a:rPr lang="en-US" sz="2200" dirty="0"/>
              <a:t>has always been a leading state in </a:t>
            </a:r>
            <a:r>
              <a:rPr lang="en-US" sz="2200" dirty="0" smtClean="0"/>
              <a:t>industrial growth</a:t>
            </a:r>
            <a:r>
              <a:rPr lang="en-US" sz="2200" dirty="0"/>
              <a:t>. </a:t>
            </a:r>
            <a:endParaRPr lang="en-US" sz="2200" dirty="0" smtClean="0"/>
          </a:p>
          <a:p>
            <a:pPr marL="342900" indent="-342900" algn="just">
              <a:buFont typeface="Wingdings" panose="05000000000000000000" pitchFamily="2" charset="2"/>
              <a:buChar char="Ø"/>
            </a:pPr>
            <a:r>
              <a:rPr lang="en-US" sz="2200" dirty="0" smtClean="0"/>
              <a:t>It </a:t>
            </a:r>
            <a:r>
              <a:rPr lang="en-US" sz="2200" dirty="0"/>
              <a:t>has a rich and diverse heritage of art and culture </a:t>
            </a:r>
            <a:r>
              <a:rPr lang="en-US" sz="2200" dirty="0" smtClean="0"/>
              <a:t>and strong </a:t>
            </a:r>
            <a:r>
              <a:rPr lang="en-US" sz="2200" dirty="0"/>
              <a:t>presence of Information Technology and </a:t>
            </a:r>
            <a:r>
              <a:rPr lang="en-US" sz="2200" dirty="0" smtClean="0"/>
              <a:t>Entertainment Industry </a:t>
            </a:r>
            <a:r>
              <a:rPr lang="en-US" sz="2200" dirty="0"/>
              <a:t>which can help to make it an AVGC hub.</a:t>
            </a:r>
          </a:p>
        </p:txBody>
      </p:sp>
      <p:sp>
        <p:nvSpPr>
          <p:cNvPr id="6" name="TextBox 5"/>
          <p:cNvSpPr txBox="1"/>
          <p:nvPr/>
        </p:nvSpPr>
        <p:spPr>
          <a:xfrm>
            <a:off x="0" y="2718065"/>
            <a:ext cx="12192000" cy="144655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200" dirty="0" smtClean="0"/>
              <a:t>So </a:t>
            </a:r>
            <a:r>
              <a:rPr lang="en-US" sz="2200" dirty="0"/>
              <a:t>far, science and technical streams were preferred avenues </a:t>
            </a:r>
            <a:r>
              <a:rPr lang="en-US" sz="2200" dirty="0" smtClean="0"/>
              <a:t>for employment </a:t>
            </a:r>
            <a:r>
              <a:rPr lang="en-US" sz="2200" dirty="0"/>
              <a:t>but AVGC will create better employment </a:t>
            </a:r>
            <a:r>
              <a:rPr lang="en-US" sz="2200" dirty="0" smtClean="0"/>
              <a:t>opportunities for </a:t>
            </a:r>
            <a:r>
              <a:rPr lang="en-US" sz="2200" dirty="0"/>
              <a:t>the arts stream. </a:t>
            </a:r>
            <a:endParaRPr lang="en-US" sz="2200" dirty="0" smtClean="0"/>
          </a:p>
          <a:p>
            <a:pPr marL="342900" indent="-342900" algn="just">
              <a:buFont typeface="Wingdings" panose="05000000000000000000" pitchFamily="2" charset="2"/>
              <a:buChar char="Ø"/>
            </a:pPr>
            <a:r>
              <a:rPr lang="en-US" sz="2200" dirty="0" smtClean="0"/>
              <a:t>Entry </a:t>
            </a:r>
            <a:r>
              <a:rPr lang="en-US" sz="2200" dirty="0"/>
              <a:t>of artists into the AVGC industry is regardless </a:t>
            </a:r>
            <a:r>
              <a:rPr lang="en-US" sz="2200" dirty="0" smtClean="0"/>
              <a:t>of cultural </a:t>
            </a:r>
            <a:r>
              <a:rPr lang="en-US" sz="2200" dirty="0"/>
              <a:t>and language backgrounds. </a:t>
            </a:r>
            <a:endParaRPr lang="en-US" sz="2200" dirty="0" smtClean="0"/>
          </a:p>
          <a:p>
            <a:pPr marL="342900" indent="-342900" algn="just">
              <a:buFont typeface="Wingdings" panose="05000000000000000000" pitchFamily="2" charset="2"/>
              <a:buChar char="Ø"/>
            </a:pPr>
            <a:r>
              <a:rPr lang="en-US" sz="2200" dirty="0" smtClean="0"/>
              <a:t>it </a:t>
            </a:r>
            <a:r>
              <a:rPr lang="en-US" sz="2200" dirty="0"/>
              <a:t>will lead to economic </a:t>
            </a:r>
            <a:r>
              <a:rPr lang="en-US" sz="2200" dirty="0" smtClean="0"/>
              <a:t>upliftment of </a:t>
            </a:r>
            <a:r>
              <a:rPr lang="en-US" sz="2200" dirty="0"/>
              <a:t>large strata of economically backward sections of the society.</a:t>
            </a:r>
          </a:p>
        </p:txBody>
      </p:sp>
      <p:sp>
        <p:nvSpPr>
          <p:cNvPr id="5" name="TextBox 4"/>
          <p:cNvSpPr txBox="1"/>
          <p:nvPr/>
        </p:nvSpPr>
        <p:spPr>
          <a:xfrm>
            <a:off x="58056" y="42221"/>
            <a:ext cx="12075885"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Promotion of Animation, Visual Effects, Gaming and Comics </a:t>
            </a:r>
            <a:r>
              <a:rPr lang="en-IN" sz="2800" b="1" dirty="0"/>
              <a:t>(AVGC)</a:t>
            </a:r>
            <a:endParaRPr lang="en-IN" sz="2800" dirty="0"/>
          </a:p>
        </p:txBody>
      </p:sp>
      <p:sp>
        <p:nvSpPr>
          <p:cNvPr id="7" name="TextBox 6"/>
          <p:cNvSpPr txBox="1"/>
          <p:nvPr/>
        </p:nvSpPr>
        <p:spPr>
          <a:xfrm>
            <a:off x="0" y="4268111"/>
            <a:ext cx="12192000" cy="2492990"/>
          </a:xfrm>
          <a:prstGeom prst="rect">
            <a:avLst/>
          </a:prstGeom>
          <a:solidFill>
            <a:schemeClr val="accent4">
              <a:lumMod val="20000"/>
              <a:lumOff val="8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200" dirty="0" smtClean="0"/>
              <a:t>The </a:t>
            </a:r>
            <a:r>
              <a:rPr lang="en-US" sz="2200" dirty="0"/>
              <a:t>policy will address the gap in qualified trainers through a </a:t>
            </a:r>
            <a:r>
              <a:rPr lang="en-US" sz="2200" dirty="0" smtClean="0"/>
              <a:t>train-the-trainer program </a:t>
            </a:r>
            <a:r>
              <a:rPr lang="en-US" sz="2200" dirty="0"/>
              <a:t>based on industry's needs. </a:t>
            </a:r>
            <a:endParaRPr lang="en-US" sz="2200" dirty="0" smtClean="0"/>
          </a:p>
          <a:p>
            <a:pPr marL="342900" indent="-342900" algn="just">
              <a:buFont typeface="Wingdings" panose="05000000000000000000" pitchFamily="2" charset="2"/>
              <a:buChar char="Ø"/>
            </a:pPr>
            <a:r>
              <a:rPr lang="en-US" sz="2200" dirty="0" smtClean="0"/>
              <a:t>the </a:t>
            </a:r>
            <a:r>
              <a:rPr lang="en-US" sz="2200" dirty="0"/>
              <a:t>policy envisages an environment that promotes growth </a:t>
            </a:r>
            <a:r>
              <a:rPr lang="en-US" sz="2200" dirty="0" smtClean="0"/>
              <a:t>of indigenous </a:t>
            </a:r>
            <a:r>
              <a:rPr lang="en-US" sz="2200" dirty="0"/>
              <a:t>digital content, education and entertainment for masses, </a:t>
            </a:r>
            <a:endParaRPr lang="en-US" sz="2200" dirty="0" smtClean="0"/>
          </a:p>
          <a:p>
            <a:pPr marL="342900" indent="-342900" algn="just">
              <a:buFont typeface="Wingdings" panose="05000000000000000000" pitchFamily="2" charset="2"/>
              <a:buChar char="Ø"/>
            </a:pPr>
            <a:r>
              <a:rPr lang="en-US" sz="2200" dirty="0" smtClean="0"/>
              <a:t>setting </a:t>
            </a:r>
            <a:r>
              <a:rPr lang="en-US" sz="2200" dirty="0"/>
              <a:t>up of a Center of Excellence with state-of-the-art facilities. </a:t>
            </a:r>
            <a:endParaRPr lang="en-US" sz="2200" dirty="0" smtClean="0"/>
          </a:p>
          <a:p>
            <a:pPr marL="342900" indent="-342900" algn="just">
              <a:buFont typeface="Wingdings" panose="05000000000000000000" pitchFamily="2" charset="2"/>
              <a:buChar char="Ø"/>
            </a:pPr>
            <a:r>
              <a:rPr lang="en-US" sz="2200" dirty="0" smtClean="0"/>
              <a:t>These efforts </a:t>
            </a:r>
            <a:r>
              <a:rPr lang="en-US" sz="2200" dirty="0"/>
              <a:t>will act as a catalyst for the AVGC industry</a:t>
            </a:r>
            <a:r>
              <a:rPr lang="en-US" sz="2200" dirty="0" smtClean="0"/>
              <a:t>.</a:t>
            </a:r>
          </a:p>
          <a:p>
            <a:pPr marL="342900" indent="-342900" algn="just">
              <a:buFont typeface="Wingdings" panose="05000000000000000000" pitchFamily="2" charset="2"/>
              <a:buChar char="Ø"/>
            </a:pPr>
            <a:r>
              <a:rPr lang="en-US" sz="2000" dirty="0" smtClean="0"/>
              <a:t>AVGC </a:t>
            </a:r>
            <a:r>
              <a:rPr lang="en-US" sz="2000" dirty="0"/>
              <a:t>is essentially an ITES activity and shall be eligible for the benefits </a:t>
            </a:r>
            <a:r>
              <a:rPr lang="en-IN" sz="2000" dirty="0"/>
              <a:t>admissible to ITES</a:t>
            </a:r>
            <a:endParaRPr lang="en-US" sz="2200" dirty="0"/>
          </a:p>
        </p:txBody>
      </p:sp>
    </p:spTree>
    <p:extLst>
      <p:ext uri="{BB962C8B-B14F-4D97-AF65-F5344CB8AC3E}">
        <p14:creationId xmlns:p14="http://schemas.microsoft.com/office/powerpoint/2010/main" val="41250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13858"/>
            <a:ext cx="12192000" cy="1569660"/>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marL="457200" indent="-457200" algn="just">
              <a:buFont typeface="+mj-lt"/>
              <a:buAutoNum type="alphaLcParenR"/>
            </a:pPr>
            <a:r>
              <a:rPr lang="en-IN" sz="2400" b="1" dirty="0" smtClean="0"/>
              <a:t>Refund </a:t>
            </a:r>
            <a:r>
              <a:rPr lang="en-IN" sz="2400" b="1" dirty="0"/>
              <a:t>of certification charges</a:t>
            </a:r>
            <a:r>
              <a:rPr lang="en-IN" sz="2400" b="1" dirty="0" smtClean="0"/>
              <a:t>:</a:t>
            </a:r>
            <a:endParaRPr lang="en-IN" sz="2400" dirty="0"/>
          </a:p>
          <a:p>
            <a:pPr algn="just"/>
            <a:r>
              <a:rPr lang="en-US" sz="2400" dirty="0"/>
              <a:t>All AVGC Export Oriented Units (EOUs) will get refund of </a:t>
            </a:r>
            <a:r>
              <a:rPr lang="en-US" sz="2400" dirty="0" smtClean="0"/>
              <a:t>expenses incurred </a:t>
            </a:r>
            <a:r>
              <a:rPr lang="en-US" sz="2400" dirty="0"/>
              <a:t>for compulsory marking like Conformity European (CE), </a:t>
            </a:r>
            <a:r>
              <a:rPr lang="en-US" sz="2400" dirty="0" smtClean="0"/>
              <a:t>China Compulsory </a:t>
            </a:r>
            <a:r>
              <a:rPr lang="en-US" sz="2400" dirty="0"/>
              <a:t>Certificate (CCC) etc. to the extent of 50% </a:t>
            </a:r>
            <a:r>
              <a:rPr lang="en-US" sz="2400" dirty="0" smtClean="0"/>
              <a:t>expenses subject </a:t>
            </a:r>
            <a:r>
              <a:rPr lang="en-US" sz="2400" dirty="0"/>
              <a:t>to maximum of Rs. 2 lacs per unit</a:t>
            </a:r>
            <a:r>
              <a:rPr lang="en-US" sz="2400" dirty="0" smtClean="0"/>
              <a:t>.</a:t>
            </a:r>
          </a:p>
        </p:txBody>
      </p:sp>
      <p:sp>
        <p:nvSpPr>
          <p:cNvPr id="5" name="TextBox 4"/>
          <p:cNvSpPr txBox="1"/>
          <p:nvPr/>
        </p:nvSpPr>
        <p:spPr>
          <a:xfrm>
            <a:off x="58056" y="27706"/>
            <a:ext cx="12075885"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Promotion of Animation, Visual Effects, Gaming and Comics </a:t>
            </a:r>
            <a:r>
              <a:rPr lang="en-IN" sz="2800" b="1" dirty="0"/>
              <a:t>(AVGC)</a:t>
            </a:r>
            <a:endParaRPr lang="en-IN" sz="2800" dirty="0"/>
          </a:p>
        </p:txBody>
      </p:sp>
      <p:sp>
        <p:nvSpPr>
          <p:cNvPr id="6" name="TextBox 5"/>
          <p:cNvSpPr txBox="1"/>
          <p:nvPr/>
        </p:nvSpPr>
        <p:spPr>
          <a:xfrm>
            <a:off x="0" y="1181715"/>
            <a:ext cx="12192000" cy="461665"/>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IN" sz="2400" b="1" dirty="0"/>
              <a:t>vi) Fiscal Incentives &amp; Concessions for AVGC units:</a:t>
            </a:r>
            <a:endParaRPr lang="en-IN" sz="2400" dirty="0"/>
          </a:p>
        </p:txBody>
      </p:sp>
      <p:sp>
        <p:nvSpPr>
          <p:cNvPr id="7" name="TextBox 6"/>
          <p:cNvSpPr txBox="1"/>
          <p:nvPr/>
        </p:nvSpPr>
        <p:spPr>
          <a:xfrm>
            <a:off x="-2" y="3862810"/>
            <a:ext cx="12192000" cy="2677656"/>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IN" sz="2400" b="1" dirty="0" smtClean="0"/>
              <a:t>b</a:t>
            </a:r>
            <a:r>
              <a:rPr lang="en-IN" sz="2400" b="1" dirty="0"/>
              <a:t>) Capital Subsidy:</a:t>
            </a:r>
            <a:endParaRPr lang="en-IN" sz="2400" dirty="0"/>
          </a:p>
          <a:p>
            <a:pPr marL="342900" indent="-342900" algn="just">
              <a:buFont typeface="Wingdings" panose="05000000000000000000" pitchFamily="2" charset="2"/>
              <a:buChar char="Ø"/>
            </a:pPr>
            <a:r>
              <a:rPr lang="en-US" sz="2400" dirty="0"/>
              <a:t>Investment promotion subsidy as per industrial policy of the State</a:t>
            </a:r>
            <a:r>
              <a:rPr lang="en-US" sz="2400" dirty="0" smtClean="0"/>
              <a:t>.</a:t>
            </a:r>
          </a:p>
          <a:p>
            <a:pPr marL="342900" indent="-342900" algn="just">
              <a:buFont typeface="Wingdings" panose="05000000000000000000" pitchFamily="2" charset="2"/>
              <a:buChar char="Ø"/>
            </a:pPr>
            <a:r>
              <a:rPr lang="en-US" sz="2400" dirty="0" smtClean="0"/>
              <a:t>Anchor </a:t>
            </a:r>
            <a:r>
              <a:rPr lang="en-US" sz="2400" dirty="0"/>
              <a:t>unit subsidy equal to 25% of the fixed capital investment </a:t>
            </a:r>
            <a:r>
              <a:rPr lang="en-US" sz="2400" dirty="0" smtClean="0"/>
              <a:t>for an </a:t>
            </a:r>
            <a:r>
              <a:rPr lang="en-US" sz="2400" dirty="0"/>
              <a:t>AVGC unit with a minimum investment of Rs 50 crores &amp; </a:t>
            </a:r>
            <a:r>
              <a:rPr lang="en-US" sz="2400" dirty="0" smtClean="0"/>
              <a:t>creating a </a:t>
            </a:r>
            <a:r>
              <a:rPr lang="en-US" sz="2400" dirty="0"/>
              <a:t>minimum employment for 100 people. </a:t>
            </a:r>
            <a:endParaRPr lang="en-US" sz="2400" dirty="0" smtClean="0"/>
          </a:p>
          <a:p>
            <a:pPr marL="342900" indent="-342900" algn="just">
              <a:buFont typeface="Wingdings" panose="05000000000000000000" pitchFamily="2" charset="2"/>
              <a:buChar char="Ø"/>
            </a:pPr>
            <a:r>
              <a:rPr lang="en-US" sz="2400" dirty="0" smtClean="0"/>
              <a:t>The </a:t>
            </a:r>
            <a:r>
              <a:rPr lang="en-US" sz="2400" dirty="0"/>
              <a:t>fixed </a:t>
            </a:r>
            <a:r>
              <a:rPr lang="en-US" sz="2400" dirty="0" smtClean="0"/>
              <a:t>capital investment </a:t>
            </a:r>
            <a:r>
              <a:rPr lang="en-US" sz="2400" dirty="0"/>
              <a:t>shall include investment in land, building, </a:t>
            </a:r>
            <a:r>
              <a:rPr lang="en-US" sz="2400" dirty="0" smtClean="0"/>
              <a:t>machinery, equipment's, </a:t>
            </a:r>
            <a:r>
              <a:rPr lang="en-US" sz="2400" dirty="0"/>
              <a:t>electrification, pre-operative expenses </a:t>
            </a:r>
            <a:r>
              <a:rPr lang="en-US" sz="2400" dirty="0" smtClean="0"/>
              <a:t>capitalized. </a:t>
            </a:r>
          </a:p>
          <a:p>
            <a:pPr marL="342900" indent="-342900" algn="just">
              <a:buFont typeface="Wingdings" panose="05000000000000000000" pitchFamily="2" charset="2"/>
              <a:buChar char="Ø"/>
            </a:pPr>
            <a:r>
              <a:rPr lang="en-US" sz="2400" dirty="0" smtClean="0"/>
              <a:t>One </a:t>
            </a:r>
            <a:r>
              <a:rPr lang="en-US" sz="2400" dirty="0"/>
              <a:t>Anchor Unit per district will be </a:t>
            </a:r>
            <a:r>
              <a:rPr lang="en-US" sz="2400" dirty="0" smtClean="0"/>
              <a:t>assisted</a:t>
            </a:r>
          </a:p>
        </p:txBody>
      </p:sp>
    </p:spTree>
    <p:extLst>
      <p:ext uri="{BB962C8B-B14F-4D97-AF65-F5344CB8AC3E}">
        <p14:creationId xmlns:p14="http://schemas.microsoft.com/office/powerpoint/2010/main" val="20595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697531"/>
            <a:ext cx="12192000" cy="4339650"/>
          </a:xfrm>
          <a:prstGeom prst="rect">
            <a:avLst/>
          </a:prstGeom>
          <a:solidFill>
            <a:schemeClr val="accent2">
              <a:lumMod val="40000"/>
              <a:lumOff val="60000"/>
            </a:schemeClr>
          </a:solidFill>
          <a:ln>
            <a:solidFill>
              <a:schemeClr val="accent1">
                <a:lumMod val="50000"/>
              </a:schemeClr>
            </a:solidFill>
          </a:ln>
        </p:spPr>
        <p:txBody>
          <a:bodyPr wrap="square" rtlCol="0">
            <a:spAutoFit/>
          </a:bodyPr>
          <a:lstStyle/>
          <a:p>
            <a:pPr marL="457200" indent="-457200">
              <a:buAutoNum type="arabicParenR"/>
            </a:pPr>
            <a:r>
              <a:rPr lang="en-US" sz="2300" dirty="0" smtClean="0"/>
              <a:t>The </a:t>
            </a:r>
            <a:r>
              <a:rPr lang="en-US" sz="2300" dirty="0"/>
              <a:t>animation films produced in Maharashtra and released in </a:t>
            </a:r>
            <a:r>
              <a:rPr lang="en-US" sz="2300" dirty="0" smtClean="0"/>
              <a:t>the cinema </a:t>
            </a:r>
            <a:r>
              <a:rPr lang="en-US" sz="2300" dirty="0"/>
              <a:t>halls / multiplexes in the State will be exempted </a:t>
            </a:r>
            <a:r>
              <a:rPr lang="en-US" sz="2300" dirty="0" smtClean="0"/>
              <a:t>from </a:t>
            </a:r>
            <a:r>
              <a:rPr lang="en-IN" sz="2300" dirty="0" smtClean="0"/>
              <a:t>payment </a:t>
            </a:r>
            <a:r>
              <a:rPr lang="en-IN" sz="2300" dirty="0"/>
              <a:t>of entertainment tax</a:t>
            </a:r>
            <a:r>
              <a:rPr lang="en-IN" sz="2300" dirty="0" smtClean="0"/>
              <a:t>.</a:t>
            </a:r>
          </a:p>
          <a:p>
            <a:pPr marL="457200" indent="-457200">
              <a:buFontTx/>
              <a:buAutoNum type="arabicParenR"/>
            </a:pPr>
            <a:r>
              <a:rPr lang="en-US" sz="2300" dirty="0"/>
              <a:t>The films fully converted in Maharashtra from 2D to 3D </a:t>
            </a:r>
            <a:r>
              <a:rPr lang="en-US" sz="2300" dirty="0" smtClean="0"/>
              <a:t>in </a:t>
            </a:r>
            <a:r>
              <a:rPr lang="en-US" sz="2300" dirty="0"/>
              <a:t>stereoscopy and released in the cinema halls/ multiplexes in </a:t>
            </a:r>
            <a:r>
              <a:rPr lang="en-US" sz="2300" dirty="0" smtClean="0"/>
              <a:t>the </a:t>
            </a:r>
            <a:r>
              <a:rPr lang="en-US" sz="2300" dirty="0"/>
              <a:t>state will be refunded 50 % of the entertainment tax paid </a:t>
            </a:r>
            <a:r>
              <a:rPr lang="en-US" sz="2300" dirty="0" smtClean="0"/>
              <a:t>or </a:t>
            </a:r>
            <a:r>
              <a:rPr lang="en-US" sz="2300" dirty="0"/>
              <a:t>Rs. 2.5 crores whichever is lower</a:t>
            </a:r>
            <a:r>
              <a:rPr lang="en-US" sz="2300" dirty="0" smtClean="0"/>
              <a:t>.</a:t>
            </a:r>
          </a:p>
          <a:p>
            <a:pPr marL="457200" indent="-457200">
              <a:buFontTx/>
              <a:buAutoNum type="arabicParenR"/>
            </a:pPr>
            <a:r>
              <a:rPr lang="en-US" sz="2300" dirty="0"/>
              <a:t>The live action films with its final edited length without the </a:t>
            </a:r>
            <a:r>
              <a:rPr lang="en-US" sz="2300" dirty="0" smtClean="0"/>
              <a:t>opening </a:t>
            </a:r>
            <a:r>
              <a:rPr lang="en-US" sz="2300" dirty="0"/>
              <a:t>and end credits having a minimum of 50% duration of </a:t>
            </a:r>
            <a:r>
              <a:rPr lang="en-US" sz="2300" dirty="0" smtClean="0"/>
              <a:t>running </a:t>
            </a:r>
            <a:r>
              <a:rPr lang="en-US" sz="2300" dirty="0"/>
              <a:t>length created with the help of animation or visual effects &amp; all </a:t>
            </a:r>
            <a:r>
              <a:rPr lang="en-US" sz="2300" dirty="0" smtClean="0"/>
              <a:t>the </a:t>
            </a:r>
            <a:r>
              <a:rPr lang="en-US" sz="2300" dirty="0"/>
              <a:t>said work of animation as well as visual effects if completed </a:t>
            </a:r>
            <a:r>
              <a:rPr lang="en-US" sz="2300" dirty="0" smtClean="0"/>
              <a:t>in </a:t>
            </a:r>
            <a:r>
              <a:rPr lang="en-US" sz="2300" dirty="0"/>
              <a:t>Maharashtra and the film is released in the cinema halls </a:t>
            </a:r>
            <a:r>
              <a:rPr lang="en-US" sz="2300" dirty="0" smtClean="0"/>
              <a:t>multiplexes </a:t>
            </a:r>
            <a:r>
              <a:rPr lang="en-US" sz="2300" dirty="0"/>
              <a:t>in the state will be refunded 50 % of the entertainment tax paid </a:t>
            </a:r>
            <a:r>
              <a:rPr lang="en-US" sz="2300" dirty="0" smtClean="0"/>
              <a:t>or </a:t>
            </a:r>
            <a:r>
              <a:rPr lang="en-US" sz="2300" dirty="0"/>
              <a:t>Rs. 2.5 crores whichever is lower. </a:t>
            </a:r>
            <a:endParaRPr lang="en-US" sz="2300" dirty="0" smtClean="0"/>
          </a:p>
          <a:p>
            <a:pPr marL="457200" indent="-457200">
              <a:buFontTx/>
              <a:buAutoNum type="arabicParenR"/>
            </a:pPr>
            <a:r>
              <a:rPr lang="en-US" sz="2300" dirty="0" smtClean="0"/>
              <a:t>DI </a:t>
            </a:r>
            <a:r>
              <a:rPr lang="en-US" sz="2300" dirty="0"/>
              <a:t>&amp; colour correction will not </a:t>
            </a:r>
            <a:r>
              <a:rPr lang="en-US" sz="2300" dirty="0" smtClean="0"/>
              <a:t>be </a:t>
            </a:r>
            <a:r>
              <a:rPr lang="en-US" sz="2300" dirty="0"/>
              <a:t>considered as a part of visual effects or animation for this </a:t>
            </a:r>
            <a:r>
              <a:rPr lang="en-US" sz="2300" dirty="0" smtClean="0"/>
              <a:t>minimum </a:t>
            </a:r>
            <a:r>
              <a:rPr lang="en-US" sz="2300" dirty="0"/>
              <a:t>of 50% duration of running length qualification criteria</a:t>
            </a:r>
            <a:r>
              <a:rPr lang="en-US" sz="2300" dirty="0" smtClean="0"/>
              <a:t>.</a:t>
            </a:r>
            <a:endParaRPr lang="en-US" sz="2300" dirty="0"/>
          </a:p>
        </p:txBody>
      </p:sp>
      <p:sp>
        <p:nvSpPr>
          <p:cNvPr id="5" name="TextBox 4"/>
          <p:cNvSpPr txBox="1"/>
          <p:nvPr/>
        </p:nvSpPr>
        <p:spPr>
          <a:xfrm>
            <a:off x="0" y="908021"/>
            <a:ext cx="12192000" cy="461665"/>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r>
              <a:rPr lang="en-US" sz="2400" b="1" dirty="0"/>
              <a:t>c) Exemption from Payment of Entertainment Tax in the State </a:t>
            </a:r>
            <a:r>
              <a:rPr lang="en-US" sz="2400" b="1" dirty="0" smtClean="0"/>
              <a:t>for </a:t>
            </a:r>
            <a:r>
              <a:rPr lang="en-IN" sz="2400" b="1" dirty="0" smtClean="0"/>
              <a:t>animation </a:t>
            </a:r>
            <a:r>
              <a:rPr lang="en-IN" sz="2400" b="1" dirty="0"/>
              <a:t>films:</a:t>
            </a:r>
            <a:endParaRPr lang="en-IN" sz="2400" dirty="0"/>
          </a:p>
        </p:txBody>
      </p:sp>
      <p:sp>
        <p:nvSpPr>
          <p:cNvPr id="6" name="TextBox 5"/>
          <p:cNvSpPr txBox="1"/>
          <p:nvPr/>
        </p:nvSpPr>
        <p:spPr>
          <a:xfrm>
            <a:off x="58056" y="42221"/>
            <a:ext cx="12075885"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Promotion of Animation, Visual Effects, Gaming and Comics </a:t>
            </a:r>
            <a:r>
              <a:rPr lang="en-IN" sz="2800" b="1" dirty="0"/>
              <a:t>(AVGC)</a:t>
            </a:r>
            <a:endParaRPr lang="en-IN" sz="2800" dirty="0"/>
          </a:p>
        </p:txBody>
      </p:sp>
    </p:spTree>
    <p:extLst>
      <p:ext uri="{BB962C8B-B14F-4D97-AF65-F5344CB8AC3E}">
        <p14:creationId xmlns:p14="http://schemas.microsoft.com/office/powerpoint/2010/main" val="64404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31459"/>
            <a:ext cx="12192000" cy="1477328"/>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US" sz="2400" b="1" dirty="0"/>
              <a:t>d) Capital Subsidy for production of animation films</a:t>
            </a:r>
            <a:r>
              <a:rPr lang="en-US" sz="2400" b="1" dirty="0" smtClean="0"/>
              <a:t>:</a:t>
            </a:r>
          </a:p>
          <a:p>
            <a:pPr algn="just"/>
            <a:r>
              <a:rPr lang="en-US" sz="2200" dirty="0"/>
              <a:t>The animation films produced in the State will be given a capital subsidy equal to 50 % of the cost of production of the film subject to a ceiling of Rs. 30 lakhs for creative art films, educational, scientific,</a:t>
            </a:r>
            <a:r>
              <a:rPr lang="en-IN" sz="2200" dirty="0"/>
              <a:t>mythological and children's films</a:t>
            </a:r>
            <a:r>
              <a:rPr lang="en-IN" sz="2200" dirty="0" smtClean="0"/>
              <a:t>.</a:t>
            </a:r>
            <a:endParaRPr lang="en-IN" sz="2200" dirty="0"/>
          </a:p>
        </p:txBody>
      </p:sp>
      <p:sp>
        <p:nvSpPr>
          <p:cNvPr id="7" name="TextBox 6"/>
          <p:cNvSpPr txBox="1"/>
          <p:nvPr/>
        </p:nvSpPr>
        <p:spPr>
          <a:xfrm>
            <a:off x="0" y="2189660"/>
            <a:ext cx="12192000" cy="3170099"/>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algn="just"/>
            <a:r>
              <a:rPr lang="en-US" sz="2400" b="1" dirty="0"/>
              <a:t>e) Maharashtra Government will be a host state for the following </a:t>
            </a:r>
            <a:r>
              <a:rPr lang="en-US" sz="2400" b="1" dirty="0" smtClean="0"/>
              <a:t>annual </a:t>
            </a:r>
            <a:r>
              <a:rPr lang="en-US" sz="2400" b="1" dirty="0"/>
              <a:t>events </a:t>
            </a:r>
            <a:r>
              <a:rPr lang="en-US" sz="2400" dirty="0"/>
              <a:t>and </a:t>
            </a:r>
            <a:r>
              <a:rPr lang="en-US" sz="2400" dirty="0" smtClean="0"/>
              <a:t>will </a:t>
            </a:r>
            <a:r>
              <a:rPr lang="en-US" sz="2200" dirty="0" smtClean="0"/>
              <a:t>sponsor </a:t>
            </a:r>
            <a:r>
              <a:rPr lang="en-US" sz="2200" dirty="0"/>
              <a:t>Rs.10 lakhs for each event every year for </a:t>
            </a:r>
            <a:r>
              <a:rPr lang="en-US" sz="2200" dirty="0" smtClean="0"/>
              <a:t>the next </a:t>
            </a:r>
            <a:r>
              <a:rPr lang="en-US" sz="2200" dirty="0"/>
              <a:t>5 years and the events shall be exempted from paying </a:t>
            </a:r>
            <a:r>
              <a:rPr lang="en-US" sz="2200" dirty="0" smtClean="0"/>
              <a:t>the </a:t>
            </a:r>
            <a:r>
              <a:rPr lang="en-IN" sz="2200" dirty="0" smtClean="0"/>
              <a:t>entertainment </a:t>
            </a:r>
            <a:r>
              <a:rPr lang="en-IN" sz="2200" dirty="0"/>
              <a:t>tax</a:t>
            </a:r>
            <a:r>
              <a:rPr lang="en-IN" sz="2200" dirty="0" smtClean="0"/>
              <a:t>:</a:t>
            </a:r>
          </a:p>
          <a:p>
            <a:pPr marL="457200" indent="-457200" algn="just">
              <a:buFont typeface="+mj-lt"/>
              <a:buAutoNum type="arabicParenR"/>
            </a:pPr>
            <a:r>
              <a:rPr lang="en-US" sz="2200" dirty="0"/>
              <a:t>FICCI FRAMES &amp; Best Animated Frames Awards-Mumbai,</a:t>
            </a:r>
          </a:p>
          <a:p>
            <a:pPr marL="457200" indent="-457200" algn="just">
              <a:buFont typeface="+mj-lt"/>
              <a:buAutoNum type="arabicParenR"/>
            </a:pPr>
            <a:r>
              <a:rPr lang="en-IN" sz="2200" dirty="0"/>
              <a:t>NASSCOM - Game Developers Conference-Pune,</a:t>
            </a:r>
          </a:p>
          <a:p>
            <a:pPr marL="457200" indent="-457200" algn="just">
              <a:buFont typeface="+mj-lt"/>
              <a:buAutoNum type="arabicParenR"/>
            </a:pPr>
            <a:r>
              <a:rPr lang="en-US" sz="2200" dirty="0"/>
              <a:t>The Animation Society of India- Aniefest, Mumbai,</a:t>
            </a:r>
          </a:p>
          <a:p>
            <a:pPr marL="457200" indent="-457200" algn="just">
              <a:buFont typeface="+mj-lt"/>
              <a:buAutoNum type="arabicParenR"/>
            </a:pPr>
            <a:r>
              <a:rPr lang="en-US" sz="2200" dirty="0"/>
              <a:t>ASIFA- World Animation Day - 28th Oct every year – all India</a:t>
            </a:r>
          </a:p>
          <a:p>
            <a:pPr marL="457200" indent="-457200" algn="just">
              <a:buFont typeface="+mj-lt"/>
              <a:buAutoNum type="arabicParenR"/>
            </a:pPr>
            <a:r>
              <a:rPr lang="en-IN" sz="2200" dirty="0"/>
              <a:t>MCCIA- Digital Content Conference, Pune &amp;</a:t>
            </a:r>
          </a:p>
          <a:p>
            <a:pPr marL="457200" indent="-457200" algn="just">
              <a:buFont typeface="+mj-lt"/>
              <a:buAutoNum type="arabicParenR"/>
            </a:pPr>
            <a:r>
              <a:rPr lang="en-US" sz="2200" dirty="0"/>
              <a:t>NILF – NASSCOM India's Leadership </a:t>
            </a:r>
            <a:r>
              <a:rPr lang="en-US" sz="2200" dirty="0" smtClean="0"/>
              <a:t>Forum</a:t>
            </a:r>
            <a:endParaRPr lang="en-IN" sz="2200" dirty="0"/>
          </a:p>
        </p:txBody>
      </p:sp>
      <p:sp>
        <p:nvSpPr>
          <p:cNvPr id="9" name="TextBox 8"/>
          <p:cNvSpPr txBox="1"/>
          <p:nvPr/>
        </p:nvSpPr>
        <p:spPr>
          <a:xfrm>
            <a:off x="58056" y="13193"/>
            <a:ext cx="12075885" cy="523220"/>
          </a:xfrm>
          <a:prstGeom prst="rect">
            <a:avLst/>
          </a:prstGeom>
          <a:solidFill>
            <a:srgbClr val="00B050"/>
          </a:solidFill>
          <a:ln>
            <a:solidFill>
              <a:schemeClr val="accent1">
                <a:lumMod val="50000"/>
              </a:schemeClr>
            </a:solidFill>
          </a:ln>
        </p:spPr>
        <p:txBody>
          <a:bodyPr wrap="square" rtlCol="0">
            <a:spAutoFit/>
          </a:bodyPr>
          <a:lstStyle/>
          <a:p>
            <a:pPr algn="ctr"/>
            <a:r>
              <a:rPr lang="en-US" sz="2800" b="1" dirty="0"/>
              <a:t>Promotion of Animation, Visual Effects, Gaming and Comics </a:t>
            </a:r>
            <a:r>
              <a:rPr lang="en-IN" sz="2800" b="1" dirty="0"/>
              <a:t>(AVGC)</a:t>
            </a:r>
            <a:endParaRPr lang="en-IN" sz="2800" dirty="0"/>
          </a:p>
        </p:txBody>
      </p:sp>
      <p:sp>
        <p:nvSpPr>
          <p:cNvPr id="10" name="TextBox 9"/>
          <p:cNvSpPr txBox="1"/>
          <p:nvPr/>
        </p:nvSpPr>
        <p:spPr>
          <a:xfrm>
            <a:off x="-2" y="5397090"/>
            <a:ext cx="12192000" cy="1446550"/>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r>
              <a:rPr lang="en-IN" sz="2200" b="1" dirty="0"/>
              <a:t>f) Non – Fiscal Support:</a:t>
            </a:r>
          </a:p>
          <a:p>
            <a:pPr marL="342900" indent="-342900">
              <a:buFont typeface="Arial" panose="020B0604020202020204" pitchFamily="34" charset="0"/>
              <a:buChar char="•"/>
            </a:pPr>
            <a:r>
              <a:rPr lang="en-US" sz="2200" dirty="0" smtClean="0"/>
              <a:t>State </a:t>
            </a:r>
            <a:r>
              <a:rPr lang="en-US" sz="2200" dirty="0"/>
              <a:t>Government will encourage Joint Ventures between Indian </a:t>
            </a:r>
            <a:r>
              <a:rPr lang="en-US" sz="2200" dirty="0" smtClean="0"/>
              <a:t>&amp; </a:t>
            </a:r>
            <a:r>
              <a:rPr lang="en-IN" sz="2200" dirty="0" smtClean="0"/>
              <a:t>Foreign </a:t>
            </a:r>
            <a:r>
              <a:rPr lang="en-IN" sz="2200" dirty="0"/>
              <a:t>entities</a:t>
            </a:r>
            <a:r>
              <a:rPr lang="en-IN" sz="2200" dirty="0" smtClean="0"/>
              <a:t>.</a:t>
            </a:r>
          </a:p>
          <a:p>
            <a:pPr marL="342900" indent="-342900">
              <a:buFont typeface="Arial" panose="020B0604020202020204" pitchFamily="34" charset="0"/>
              <a:buChar char="•"/>
            </a:pPr>
            <a:r>
              <a:rPr lang="en-US" sz="2200" dirty="0" smtClean="0"/>
              <a:t>Support </a:t>
            </a:r>
            <a:r>
              <a:rPr lang="en-US" sz="2200" dirty="0"/>
              <a:t>will be provided for international events related to AVGC </a:t>
            </a:r>
            <a:r>
              <a:rPr lang="en-US" sz="2200" dirty="0" smtClean="0"/>
              <a:t>in</a:t>
            </a:r>
            <a:r>
              <a:rPr lang="en-IN" sz="2200" dirty="0" smtClean="0"/>
              <a:t>Maharashtra.</a:t>
            </a:r>
          </a:p>
          <a:p>
            <a:pPr marL="342900" indent="-342900">
              <a:buFont typeface="Arial" panose="020B0604020202020204" pitchFamily="34" charset="0"/>
              <a:buChar char="•"/>
            </a:pPr>
            <a:r>
              <a:rPr lang="en-US" sz="2200" dirty="0" smtClean="0"/>
              <a:t>Intellectual </a:t>
            </a:r>
            <a:r>
              <a:rPr lang="en-US" sz="2200" dirty="0"/>
              <a:t>Property (IP) will be protected through legal framework.</a:t>
            </a:r>
          </a:p>
        </p:txBody>
      </p:sp>
    </p:spTree>
    <p:extLst>
      <p:ext uri="{BB962C8B-B14F-4D97-AF65-F5344CB8AC3E}">
        <p14:creationId xmlns:p14="http://schemas.microsoft.com/office/powerpoint/2010/main" val="3593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Down Arrow 5"/>
          <p:cNvSpPr/>
          <p:nvPr/>
        </p:nvSpPr>
        <p:spPr>
          <a:xfrm>
            <a:off x="3086100" y="0"/>
            <a:ext cx="6477000" cy="2362199"/>
          </a:xfrm>
          <a:prstGeom prst="downArrow">
            <a:avLst>
              <a:gd name="adj1" fmla="val 50000"/>
              <a:gd name="adj2" fmla="val 51119"/>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u="sng" dirty="0">
                <a:blipFill>
                  <a:blip r:embed="rId2"/>
                  <a:tile tx="-196850" ty="0" sx="100000" sy="100000" flip="none" algn="tl"/>
                </a:blipFill>
              </a:rPr>
              <a:t>FINANCIAL INCENTIVES FOR MSMEs/LSIs UNDER PSI-2013</a:t>
            </a:r>
            <a:r>
              <a:rPr lang="en-US" sz="2800" b="1" dirty="0">
                <a:blipFill>
                  <a:blip r:embed="rId2"/>
                  <a:tile tx="-196850" ty="0" sx="100000" sy="100000" flip="none" algn="tl"/>
                </a:blip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25972"/>
            <a:ext cx="12192000" cy="4099372"/>
          </a:xfrm>
          <a:prstGeom prst="rect">
            <a:avLst/>
          </a:prstGeom>
        </p:spPr>
      </p:pic>
    </p:spTree>
    <p:extLst>
      <p:ext uri="{BB962C8B-B14F-4D97-AF65-F5344CB8AC3E}">
        <p14:creationId xmlns:p14="http://schemas.microsoft.com/office/powerpoint/2010/main" val="40377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025733"/>
            <a:ext cx="12192000" cy="1569660"/>
          </a:xfrm>
          <a:prstGeom prst="rect">
            <a:avLst/>
          </a:prstGeom>
          <a:solidFill>
            <a:srgbClr val="00B050"/>
          </a:solidFill>
          <a:ln>
            <a:solidFill>
              <a:schemeClr val="accent1">
                <a:lumMod val="50000"/>
              </a:schemeClr>
            </a:solidFill>
          </a:ln>
        </p:spPr>
        <p:txBody>
          <a:bodyPr wrap="square" rtlCol="0">
            <a:spAutoFit/>
          </a:bodyPr>
          <a:lstStyle/>
          <a:p>
            <a:pPr algn="ctr"/>
            <a:r>
              <a:rPr lang="en-US" sz="4800" b="1" dirty="0" smtClean="0"/>
              <a:t>Promotion </a:t>
            </a:r>
            <a:r>
              <a:rPr lang="en-US" sz="4800" b="1" dirty="0"/>
              <a:t>of Business Process Outsourcing (BPOs) in </a:t>
            </a:r>
            <a:r>
              <a:rPr lang="en-IN" sz="4800" b="1" dirty="0"/>
              <a:t>Rural and Semi-urban Areas</a:t>
            </a:r>
            <a:endParaRPr lang="en-IN" sz="4800" dirty="0"/>
          </a:p>
        </p:txBody>
      </p:sp>
      <p:sp>
        <p:nvSpPr>
          <p:cNvPr id="10" name="TextBox 9"/>
          <p:cNvSpPr txBox="1"/>
          <p:nvPr/>
        </p:nvSpPr>
        <p:spPr>
          <a:xfrm>
            <a:off x="5669280" y="1106024"/>
            <a:ext cx="853440" cy="646331"/>
          </a:xfrm>
          <a:prstGeom prst="rect">
            <a:avLst/>
          </a:prstGeom>
          <a:solidFill>
            <a:srgbClr val="FFFF00"/>
          </a:solidFill>
          <a:ln>
            <a:solidFill>
              <a:schemeClr val="accent1">
                <a:lumMod val="50000"/>
              </a:schemeClr>
            </a:solidFill>
          </a:ln>
        </p:spPr>
        <p:txBody>
          <a:bodyPr wrap="square" rtlCol="0">
            <a:spAutoFit/>
          </a:bodyPr>
          <a:lstStyle/>
          <a:p>
            <a:pPr algn="ctr"/>
            <a:r>
              <a:rPr lang="en-US" sz="3600" b="1" dirty="0" smtClean="0"/>
              <a:t>D</a:t>
            </a:r>
          </a:p>
        </p:txBody>
      </p:sp>
      <p:sp>
        <p:nvSpPr>
          <p:cNvPr id="4" name="TextBox 3"/>
          <p:cNvSpPr txBox="1"/>
          <p:nvPr/>
        </p:nvSpPr>
        <p:spPr>
          <a:xfrm>
            <a:off x="0" y="3728047"/>
            <a:ext cx="12192000" cy="1862048"/>
          </a:xfrm>
          <a:prstGeom prst="rect">
            <a:avLst/>
          </a:prstGeom>
          <a:solidFill>
            <a:schemeClr val="accent6">
              <a:lumMod val="40000"/>
              <a:lumOff val="60000"/>
            </a:schemeClr>
          </a:solidFill>
          <a:ln>
            <a:solidFill>
              <a:schemeClr val="accent1">
                <a:lumMod val="50000"/>
              </a:schemeClr>
            </a:solidFill>
          </a:ln>
        </p:spPr>
        <p:txBody>
          <a:bodyPr wrap="square" rtlCol="0">
            <a:spAutoFit/>
          </a:bodyPr>
          <a:lstStyle/>
          <a:p>
            <a:pPr marL="342900" indent="-342900" algn="just">
              <a:buFont typeface="Wingdings" panose="05000000000000000000" pitchFamily="2" charset="2"/>
              <a:buChar char="Ø"/>
            </a:pPr>
            <a:r>
              <a:rPr lang="en-US" sz="2300" dirty="0"/>
              <a:t>This policy will leverage Information Technology as a tool for the </a:t>
            </a:r>
            <a:r>
              <a:rPr lang="en-US" sz="2300" dirty="0" smtClean="0"/>
              <a:t>socioeconomic development </a:t>
            </a:r>
            <a:r>
              <a:rPr lang="en-US" sz="2300" dirty="0"/>
              <a:t>of the state and encourage existing </a:t>
            </a:r>
            <a:r>
              <a:rPr lang="en-US" sz="2300" dirty="0" smtClean="0"/>
              <a:t>BPO units/entrepreneurs </a:t>
            </a:r>
            <a:r>
              <a:rPr lang="en-US" sz="2300" dirty="0"/>
              <a:t>to set up their branches/BPOs in rural / </a:t>
            </a:r>
            <a:r>
              <a:rPr lang="en-US" sz="2300" dirty="0" smtClean="0"/>
              <a:t>semi-urban </a:t>
            </a:r>
            <a:r>
              <a:rPr lang="en-IN" sz="2300" dirty="0" smtClean="0"/>
              <a:t>areas.</a:t>
            </a:r>
          </a:p>
          <a:p>
            <a:pPr marL="342900" indent="-342900" algn="just">
              <a:buFont typeface="Wingdings" panose="05000000000000000000" pitchFamily="2" charset="2"/>
              <a:buChar char="Ø"/>
            </a:pPr>
            <a:r>
              <a:rPr lang="en-US" sz="2300" dirty="0"/>
              <a:t>The subsidy would be provided only for business processing units that </a:t>
            </a:r>
            <a:r>
              <a:rPr lang="en-US" sz="2300" dirty="0" smtClean="0"/>
              <a:t>are located </a:t>
            </a:r>
            <a:r>
              <a:rPr lang="en-US" sz="2300" dirty="0"/>
              <a:t>in rural / semi-urban areas (village </a:t>
            </a:r>
            <a:r>
              <a:rPr lang="en-US" sz="2300" dirty="0" smtClean="0"/>
              <a:t>Panchayat, </a:t>
            </a:r>
            <a:r>
              <a:rPr lang="en-US" sz="2300" dirty="0"/>
              <a:t>A,B and C </a:t>
            </a:r>
            <a:r>
              <a:rPr lang="en-US" sz="2300" dirty="0" smtClean="0"/>
              <a:t>class municipalities).</a:t>
            </a:r>
            <a:endParaRPr lang="en-US" sz="2300" dirty="0"/>
          </a:p>
        </p:txBody>
      </p:sp>
    </p:spTree>
    <p:extLst>
      <p:ext uri="{BB962C8B-B14F-4D97-AF65-F5344CB8AC3E}">
        <p14:creationId xmlns:p14="http://schemas.microsoft.com/office/powerpoint/2010/main" val="4162997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12633"/>
            <a:ext cx="12192000" cy="2677656"/>
          </a:xfrm>
          <a:prstGeom prst="rect">
            <a:avLst/>
          </a:prstGeom>
          <a:solidFill>
            <a:schemeClr val="accent4">
              <a:lumMod val="40000"/>
              <a:lumOff val="60000"/>
            </a:schemeClr>
          </a:solidFill>
          <a:ln>
            <a:solidFill>
              <a:schemeClr val="accent1">
                <a:lumMod val="50000"/>
              </a:schemeClr>
            </a:solidFill>
          </a:ln>
        </p:spPr>
        <p:txBody>
          <a:bodyPr wrap="square" rtlCol="0">
            <a:spAutoFit/>
          </a:bodyPr>
          <a:lstStyle/>
          <a:p>
            <a:pPr marL="514350" indent="-514350" algn="just">
              <a:buFont typeface="+mj-lt"/>
              <a:buAutoNum type="romanUcPeriod"/>
            </a:pPr>
            <a:r>
              <a:rPr lang="en-US" sz="2400" b="1" dirty="0" smtClean="0"/>
              <a:t>Capital </a:t>
            </a:r>
            <a:r>
              <a:rPr lang="en-US" sz="2400" b="1" dirty="0"/>
              <a:t>Subsidy: </a:t>
            </a:r>
            <a:r>
              <a:rPr lang="en-US" sz="2400" dirty="0"/>
              <a:t>Capital subsidy of 20% would be provided on </a:t>
            </a:r>
            <a:r>
              <a:rPr lang="en-US" sz="2400" dirty="0" smtClean="0"/>
              <a:t>capital investments </a:t>
            </a:r>
            <a:r>
              <a:rPr lang="en-US" sz="2400" dirty="0"/>
              <a:t>such as cost of hardware, equipment etc., subject to </a:t>
            </a:r>
            <a:r>
              <a:rPr lang="en-US" sz="2400" dirty="0" smtClean="0"/>
              <a:t>a maximum </a:t>
            </a:r>
            <a:r>
              <a:rPr lang="en-US" sz="2400" dirty="0"/>
              <a:t>of Rs. 25 lakhs (Rupees twenty five lakhs only) to any </a:t>
            </a:r>
            <a:r>
              <a:rPr lang="en-US" sz="2400" dirty="0" smtClean="0"/>
              <a:t>Rural BPO </a:t>
            </a:r>
            <a:r>
              <a:rPr lang="en-US" sz="2400" dirty="0"/>
              <a:t>unit that has been directly employing a </a:t>
            </a:r>
            <a:r>
              <a:rPr lang="en-US" sz="2400" b="1" dirty="0"/>
              <a:t>minimum of </a:t>
            </a:r>
            <a:r>
              <a:rPr lang="en-US" sz="2400" b="1" dirty="0" smtClean="0"/>
              <a:t>50(fifty) trained </a:t>
            </a:r>
            <a:r>
              <a:rPr lang="en-US" sz="2400" b="1" dirty="0"/>
              <a:t>seats </a:t>
            </a:r>
            <a:r>
              <a:rPr lang="en-US" sz="2400" dirty="0"/>
              <a:t>in the unit. </a:t>
            </a:r>
            <a:endParaRPr lang="en-US" sz="2400" dirty="0" smtClean="0"/>
          </a:p>
          <a:p>
            <a:pPr marL="342900" indent="-342900" algn="just">
              <a:buFont typeface="Wingdings" panose="05000000000000000000" pitchFamily="2" charset="2"/>
              <a:buChar char="Ø"/>
            </a:pPr>
            <a:r>
              <a:rPr lang="en-US" sz="2400" dirty="0" smtClean="0"/>
              <a:t>This </a:t>
            </a:r>
            <a:r>
              <a:rPr lang="en-US" sz="2400" dirty="0"/>
              <a:t>capital subsidy will be back ended in </a:t>
            </a:r>
            <a:r>
              <a:rPr lang="en-US" sz="2400" dirty="0" smtClean="0"/>
              <a:t>three equal </a:t>
            </a:r>
            <a:r>
              <a:rPr lang="en-US" sz="2400" dirty="0"/>
              <a:t>instalments at the end of each year. </a:t>
            </a:r>
            <a:endParaRPr lang="en-US" sz="2400" dirty="0" smtClean="0"/>
          </a:p>
          <a:p>
            <a:pPr marL="342900" indent="-342900" algn="just">
              <a:buFont typeface="Wingdings" panose="05000000000000000000" pitchFamily="2" charset="2"/>
              <a:buChar char="Ø"/>
            </a:pPr>
            <a:r>
              <a:rPr lang="en-US" sz="2400" dirty="0" smtClean="0"/>
              <a:t>The </a:t>
            </a:r>
            <a:r>
              <a:rPr lang="en-US" sz="2400" dirty="0"/>
              <a:t>capital investment for </a:t>
            </a:r>
            <a:r>
              <a:rPr lang="en-US" sz="2400" dirty="0" smtClean="0"/>
              <a:t>the purpose </a:t>
            </a:r>
            <a:r>
              <a:rPr lang="en-US" sz="2400" dirty="0"/>
              <a:t>of subsidy constitutes purchase of new hardware </a:t>
            </a:r>
            <a:r>
              <a:rPr lang="en-US" sz="2400" dirty="0" smtClean="0"/>
              <a:t>and equipment's </a:t>
            </a:r>
            <a:r>
              <a:rPr lang="en-US" sz="2400" dirty="0"/>
              <a:t>similar to plant and machinery in MSME sector.</a:t>
            </a:r>
          </a:p>
        </p:txBody>
      </p:sp>
      <p:sp>
        <p:nvSpPr>
          <p:cNvPr id="8" name="TextBox 7"/>
          <p:cNvSpPr txBox="1"/>
          <p:nvPr/>
        </p:nvSpPr>
        <p:spPr>
          <a:xfrm>
            <a:off x="333828" y="246742"/>
            <a:ext cx="11524344" cy="492443"/>
          </a:xfrm>
          <a:prstGeom prst="rect">
            <a:avLst/>
          </a:prstGeom>
          <a:solidFill>
            <a:srgbClr val="00B050"/>
          </a:solidFill>
          <a:ln>
            <a:solidFill>
              <a:schemeClr val="accent1">
                <a:lumMod val="50000"/>
              </a:schemeClr>
            </a:solidFill>
          </a:ln>
        </p:spPr>
        <p:txBody>
          <a:bodyPr wrap="square" rtlCol="0">
            <a:spAutoFit/>
          </a:bodyPr>
          <a:lstStyle/>
          <a:p>
            <a:pPr algn="ctr"/>
            <a:r>
              <a:rPr lang="en-US" sz="2600" b="1" dirty="0" smtClean="0"/>
              <a:t>Promotion </a:t>
            </a:r>
            <a:r>
              <a:rPr lang="en-US" sz="2600" b="1" dirty="0"/>
              <a:t>of Business Process Outsourcing (BPOs) in </a:t>
            </a:r>
            <a:r>
              <a:rPr lang="en-IN" sz="2600" b="1" dirty="0"/>
              <a:t>Rural and Semi-urban Areas</a:t>
            </a:r>
            <a:endParaRPr lang="en-IN" sz="2600" dirty="0"/>
          </a:p>
        </p:txBody>
      </p:sp>
    </p:spTree>
    <p:extLst>
      <p:ext uri="{BB962C8B-B14F-4D97-AF65-F5344CB8AC3E}">
        <p14:creationId xmlns:p14="http://schemas.microsoft.com/office/powerpoint/2010/main" val="19925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8884"/>
            <a:ext cx="12192000" cy="83099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514350" indent="-514350" algn="just">
              <a:buFont typeface="+mj-lt"/>
              <a:buAutoNum type="romanUcPeriod" startAt="4"/>
            </a:pPr>
            <a:r>
              <a:rPr lang="en-US" sz="2400" b="1" dirty="0" smtClean="0"/>
              <a:t>Transport </a:t>
            </a:r>
            <a:r>
              <a:rPr lang="en-US" sz="2400" b="1" dirty="0"/>
              <a:t>Facility: </a:t>
            </a:r>
            <a:r>
              <a:rPr lang="en-US" sz="2400" dirty="0"/>
              <a:t>The Government shall ensure that </a:t>
            </a:r>
            <a:r>
              <a:rPr lang="en-US" sz="2400" dirty="0" smtClean="0"/>
              <a:t>necessary public </a:t>
            </a:r>
            <a:r>
              <a:rPr lang="en-US" sz="2400" dirty="0"/>
              <a:t>transport is made available for the Rural - Semi-urban </a:t>
            </a:r>
            <a:r>
              <a:rPr lang="en-US" sz="2400" dirty="0" smtClean="0"/>
              <a:t>BPO </a:t>
            </a:r>
            <a:r>
              <a:rPr lang="en-IN" sz="2400" dirty="0" smtClean="0"/>
              <a:t>units.</a:t>
            </a:r>
            <a:endParaRPr lang="en-IN" sz="2400" dirty="0"/>
          </a:p>
        </p:txBody>
      </p:sp>
      <p:sp>
        <p:nvSpPr>
          <p:cNvPr id="6" name="TextBox 5"/>
          <p:cNvSpPr txBox="1"/>
          <p:nvPr/>
        </p:nvSpPr>
        <p:spPr>
          <a:xfrm>
            <a:off x="0" y="2347978"/>
            <a:ext cx="12192000" cy="830997"/>
          </a:xfrm>
          <a:prstGeom prst="rect">
            <a:avLst/>
          </a:prstGeom>
          <a:solidFill>
            <a:schemeClr val="accent2">
              <a:lumMod val="20000"/>
              <a:lumOff val="80000"/>
            </a:schemeClr>
          </a:solidFill>
          <a:ln>
            <a:solidFill>
              <a:schemeClr val="accent1">
                <a:lumMod val="50000"/>
              </a:schemeClr>
            </a:solidFill>
          </a:ln>
        </p:spPr>
        <p:txBody>
          <a:bodyPr wrap="square" rtlCol="0">
            <a:spAutoFit/>
          </a:bodyPr>
          <a:lstStyle/>
          <a:p>
            <a:pPr marL="514350" indent="-514350" algn="just">
              <a:buFont typeface="+mj-lt"/>
              <a:buAutoNum type="romanUcPeriod" startAt="5"/>
            </a:pPr>
            <a:r>
              <a:rPr lang="en-US" sz="2400" b="1" dirty="0"/>
              <a:t>Exemption from Payments of Security Deposit / Earnest </a:t>
            </a:r>
            <a:r>
              <a:rPr lang="en-US" sz="2400" b="1" dirty="0" smtClean="0"/>
              <a:t>Money Deposit</a:t>
            </a:r>
            <a:r>
              <a:rPr lang="en-US" sz="2400" b="1" dirty="0"/>
              <a:t>: </a:t>
            </a:r>
            <a:r>
              <a:rPr lang="en-US" sz="2400" dirty="0"/>
              <a:t>The Government shall provide exemption from payment </a:t>
            </a:r>
            <a:r>
              <a:rPr lang="en-US" sz="2400" dirty="0" smtClean="0"/>
              <a:t>of SD</a:t>
            </a:r>
            <a:r>
              <a:rPr lang="en-US" sz="2400" dirty="0"/>
              <a:t>/ EMD as available now to the SME Sector.</a:t>
            </a:r>
          </a:p>
        </p:txBody>
      </p:sp>
      <p:sp>
        <p:nvSpPr>
          <p:cNvPr id="7" name="TextBox 6"/>
          <p:cNvSpPr txBox="1"/>
          <p:nvPr/>
        </p:nvSpPr>
        <p:spPr>
          <a:xfrm>
            <a:off x="333828" y="271171"/>
            <a:ext cx="11524344" cy="492443"/>
          </a:xfrm>
          <a:prstGeom prst="rect">
            <a:avLst/>
          </a:prstGeom>
          <a:solidFill>
            <a:srgbClr val="00B050"/>
          </a:solidFill>
          <a:ln>
            <a:solidFill>
              <a:schemeClr val="accent1">
                <a:lumMod val="50000"/>
              </a:schemeClr>
            </a:solidFill>
          </a:ln>
        </p:spPr>
        <p:txBody>
          <a:bodyPr wrap="square" rtlCol="0">
            <a:spAutoFit/>
          </a:bodyPr>
          <a:lstStyle/>
          <a:p>
            <a:pPr algn="ctr"/>
            <a:r>
              <a:rPr lang="en-US" sz="2600" b="1" dirty="0" smtClean="0"/>
              <a:t>Promotion </a:t>
            </a:r>
            <a:r>
              <a:rPr lang="en-US" sz="2600" b="1" dirty="0"/>
              <a:t>of Business Process Outsourcing (BPOs) in </a:t>
            </a:r>
            <a:r>
              <a:rPr lang="en-IN" sz="2600" b="1" dirty="0"/>
              <a:t>Rural and Semi-urban Areas</a:t>
            </a:r>
            <a:endParaRPr lang="en-IN" sz="2600" dirty="0"/>
          </a:p>
        </p:txBody>
      </p:sp>
    </p:spTree>
    <p:extLst>
      <p:ext uri="{BB962C8B-B14F-4D97-AF65-F5344CB8AC3E}">
        <p14:creationId xmlns:p14="http://schemas.microsoft.com/office/powerpoint/2010/main" val="40098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448" y="2348880"/>
            <a:ext cx="9649072" cy="2369880"/>
          </a:xfrm>
          <a:prstGeom prst="rect">
            <a:avLst/>
          </a:prstGeom>
          <a:noFill/>
          <a:ln>
            <a:solidFill>
              <a:srgbClr val="FF0000"/>
            </a:solidFill>
          </a:ln>
          <a:effectLst>
            <a:glow rad="228600">
              <a:schemeClr val="accent2">
                <a:satMod val="175000"/>
                <a:alpha val="40000"/>
              </a:schemeClr>
            </a:glow>
          </a:effectLst>
        </p:spPr>
        <p:txBody>
          <a:bodyPr wrap="square" rtlCol="0">
            <a:spAutoFit/>
          </a:bodyPr>
          <a:lstStyle/>
          <a:p>
            <a:pPr algn="ctr"/>
            <a:endParaRPr lang="en-US" sz="2800" b="1"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TEXTILE POLICY</a:t>
            </a:r>
            <a:endParaRPr lang="en-US" sz="3600" b="1" dirty="0">
              <a:latin typeface="Times New Roman" panose="02020603050405020304" pitchFamily="18" charset="0"/>
              <a:cs typeface="Times New Roman" panose="02020603050405020304" pitchFamily="18" charset="0"/>
            </a:endParaRPr>
          </a:p>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Government </a:t>
            </a:r>
            <a:r>
              <a:rPr lang="en-US" sz="2800" b="1" dirty="0">
                <a:latin typeface="Times New Roman" panose="02020603050405020304" pitchFamily="18" charset="0"/>
                <a:cs typeface="Times New Roman" panose="02020603050405020304" pitchFamily="18" charset="0"/>
              </a:rPr>
              <a:t>of Maharashtra,</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Cooperation, Marketing </a:t>
            </a:r>
            <a:r>
              <a:rPr lang="en-US" sz="2800" b="1" dirty="0" smtClean="0">
                <a:latin typeface="Times New Roman" panose="02020603050405020304" pitchFamily="18" charset="0"/>
                <a:cs typeface="Times New Roman" panose="02020603050405020304" pitchFamily="18" charset="0"/>
              </a:rPr>
              <a:t>&amp; Textiles </a:t>
            </a:r>
            <a:r>
              <a:rPr lang="en-US" sz="2800" b="1" dirty="0">
                <a:latin typeface="Times New Roman" panose="02020603050405020304" pitchFamily="18" charset="0"/>
                <a:cs typeface="Times New Roman" panose="02020603050405020304" pitchFamily="18" charset="0"/>
              </a:rPr>
              <a:t>Department</a:t>
            </a:r>
          </a:p>
        </p:txBody>
      </p:sp>
    </p:spTree>
    <p:extLst>
      <p:ext uri="{BB962C8B-B14F-4D97-AF65-F5344CB8AC3E}">
        <p14:creationId xmlns:p14="http://schemas.microsoft.com/office/powerpoint/2010/main" val="134240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801" y="548680"/>
            <a:ext cx="12192000" cy="597666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defRPr/>
            </a:pPr>
            <a:r>
              <a:rPr lang="en-US" b="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2006 the industrial policy of the State was announced, wherein an assurance was given that an independent, comprehensive policy would be prepared for textiles industries which play a most important role in the States economic structure.</a:t>
            </a:r>
          </a:p>
          <a:p>
            <a:pPr algn="just">
              <a:defRPr/>
            </a:pPr>
            <a:endParaRPr lang="en-US" b="1" dirty="0" smtClean="0">
              <a:latin typeface="Times New Roman" panose="02020603050405020304" pitchFamily="18" charset="0"/>
              <a:cs typeface="Times New Roman" panose="02020603050405020304" pitchFamily="18" charset="0"/>
            </a:endParaRPr>
          </a:p>
          <a:p>
            <a:pPr algn="just">
              <a:defRPr/>
            </a:pPr>
            <a:r>
              <a:rPr lang="en-US" b="1"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extile industry is second only to agriculture in importance.  It has the capacity to create the maximum jobs/employment after agriculture.</a:t>
            </a:r>
          </a:p>
          <a:p>
            <a:pPr marL="0" indent="0" algn="just">
              <a:buNone/>
              <a:defRPr/>
            </a:pPr>
            <a:endParaRPr lang="en-US" dirty="0">
              <a:latin typeface="Times New Roman" panose="02020603050405020304" pitchFamily="18" charset="0"/>
              <a:cs typeface="Times New Roman" panose="02020603050405020304" pitchFamily="18" charset="0"/>
            </a:endParaRPr>
          </a:p>
          <a:p>
            <a:pPr algn="just">
              <a:defRPr/>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olicy was to lay special emphasis on raising processing units at various levels from cotton to manufacturing textiles for the assured long term development on priority basis in the cotton producing sector, expansion of the textile  industry and growth of employment in the State</a:t>
            </a:r>
            <a:r>
              <a:rPr lang="en-US" dirty="0" smtClean="0">
                <a:latin typeface="Times New Roman" panose="02020603050405020304" pitchFamily="18" charset="0"/>
                <a:cs typeface="Times New Roman" panose="02020603050405020304" pitchFamily="18" charset="0"/>
              </a:rPr>
              <a:t>.</a:t>
            </a:r>
          </a:p>
          <a:p>
            <a:pPr algn="just">
              <a:defRPr/>
            </a:pPr>
            <a:endParaRPr lang="en-US" dirty="0" smtClean="0">
              <a:latin typeface="Times New Roman" panose="02020603050405020304" pitchFamily="18" charset="0"/>
              <a:cs typeface="Times New Roman" panose="02020603050405020304" pitchFamily="18" charset="0"/>
            </a:endParaRPr>
          </a:p>
          <a:p>
            <a:pPr algn="just">
              <a:defRPr/>
            </a:pPr>
            <a:r>
              <a:rPr lang="en-US" b="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aim of the policy is to attract a total investment of Rs. 40,000/- Crores in this sector for the purpose of raising textile industrial units which do the process of enhancing value at various levels on the 45 lakh  of cotton bales, which remain surplus in the State, and thereby to create 11 lakh new jobs in the next five years by this </a:t>
            </a:r>
            <a:r>
              <a:rPr lang="en-US" dirty="0" smtClean="0">
                <a:latin typeface="Times New Roman" panose="02020603050405020304" pitchFamily="18" charset="0"/>
                <a:cs typeface="Times New Roman" panose="02020603050405020304" pitchFamily="18" charset="0"/>
              </a:rPr>
              <a:t>policy</a:t>
            </a:r>
            <a:endParaRPr lang="en-US" dirty="0">
              <a:latin typeface="Times New Roman" panose="02020603050405020304" pitchFamily="18" charset="0"/>
              <a:cs typeface="Times New Roman" panose="02020603050405020304" pitchFamily="18" charset="0"/>
            </a:endParaRPr>
          </a:p>
          <a:p>
            <a:pPr marL="0" indent="0" algn="just">
              <a:buNone/>
              <a:defRPr/>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257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 y="188640"/>
            <a:ext cx="12072664" cy="1080120"/>
          </a:xfrm>
        </p:spPr>
        <p:txBody>
          <a:bodyPr>
            <a:noAutofit/>
          </a:bodyPr>
          <a:lstStyle/>
          <a:p>
            <a:pPr algn="ctr">
              <a:defRPr/>
            </a:pPr>
            <a:r>
              <a:rPr lang="en-US" sz="3200" b="1" dirty="0" smtClean="0">
                <a:solidFill>
                  <a:schemeClr val="hlink"/>
                </a:solidFill>
                <a:latin typeface="Times New Roman" panose="02020603050405020304" pitchFamily="18" charset="0"/>
                <a:cs typeface="Times New Roman" panose="02020603050405020304" pitchFamily="18" charset="0"/>
              </a:rPr>
              <a:t>Policy of interest subsidy on long-term loans linked to centrally sponsored TUF Scheme:-</a:t>
            </a:r>
            <a:endParaRPr lang="en-US" sz="3200" b="1" dirty="0">
              <a:solidFill>
                <a:schemeClr val="hlin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23" y="1988840"/>
            <a:ext cx="12192000" cy="2088232"/>
          </a:xfrm>
        </p:spPr>
        <p:txBody>
          <a:bodyPr>
            <a:noAutofit/>
          </a:bodyPr>
          <a:lstStyle/>
          <a:p>
            <a:pPr algn="just">
              <a:defRPr/>
            </a:pPr>
            <a:r>
              <a:rPr lang="en-US" dirty="0">
                <a:latin typeface="Times New Roman" panose="02020603050405020304" pitchFamily="18" charset="0"/>
                <a:cs typeface="Times New Roman" panose="02020603050405020304" pitchFamily="18" charset="0"/>
              </a:rPr>
              <a:t>Interest subsidy on long term loan linked to centrally sponsored TUFS will be started for </a:t>
            </a:r>
            <a:r>
              <a:rPr lang="en-US" b="1" dirty="0">
                <a:solidFill>
                  <a:srgbClr val="FF0000"/>
                </a:solidFill>
                <a:latin typeface="Times New Roman" panose="02020603050405020304" pitchFamily="18" charset="0"/>
                <a:cs typeface="Times New Roman" panose="02020603050405020304" pitchFamily="18" charset="0"/>
              </a:rPr>
              <a:t>NEW</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Textile project as well as for </a:t>
            </a:r>
            <a:r>
              <a:rPr lang="en-US" b="1" dirty="0">
                <a:solidFill>
                  <a:srgbClr val="00B0F0"/>
                </a:solidFill>
                <a:latin typeface="Times New Roman" panose="02020603050405020304" pitchFamily="18" charset="0"/>
                <a:cs typeface="Times New Roman" panose="02020603050405020304" pitchFamily="18" charset="0"/>
              </a:rPr>
              <a:t>MODERNIZATION</a:t>
            </a:r>
            <a:r>
              <a:rPr lang="en-US" dirty="0">
                <a:solidFill>
                  <a:srgbClr val="00B0F0"/>
                </a:solidFill>
                <a:latin typeface="Times New Roman" panose="02020603050405020304" pitchFamily="18" charset="0"/>
                <a:cs typeface="Times New Roman" panose="02020603050405020304" pitchFamily="18" charset="0"/>
              </a:rPr>
              <a:t>/</a:t>
            </a:r>
            <a:r>
              <a:rPr lang="en-US" b="1" dirty="0">
                <a:solidFill>
                  <a:srgbClr val="00B0F0"/>
                </a:solidFill>
                <a:latin typeface="Times New Roman" panose="02020603050405020304" pitchFamily="18" charset="0"/>
                <a:cs typeface="Times New Roman" panose="02020603050405020304" pitchFamily="18" charset="0"/>
              </a:rPr>
              <a:t>EXTENSION</a:t>
            </a:r>
            <a:r>
              <a:rPr lang="en-US" dirty="0">
                <a:solidFill>
                  <a:srgbClr val="00B0F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project of </a:t>
            </a:r>
            <a:r>
              <a:rPr lang="en-US" b="1" dirty="0">
                <a:solidFill>
                  <a:srgbClr val="7030A0"/>
                </a:solidFill>
                <a:latin typeface="Times New Roman" panose="02020603050405020304" pitchFamily="18" charset="0"/>
                <a:cs typeface="Times New Roman" panose="02020603050405020304" pitchFamily="18" charset="0"/>
              </a:rPr>
              <a:t>EXISTING</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textile units.  </a:t>
            </a:r>
          </a:p>
          <a:p>
            <a:pPr algn="just">
              <a:buNone/>
              <a:defRPr/>
            </a:pPr>
            <a:endParaRPr lang="en-US"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Orders regarding interest subsidies for </a:t>
            </a:r>
            <a:r>
              <a:rPr lang="en-US" b="1" dirty="0">
                <a:solidFill>
                  <a:srgbClr val="C00000"/>
                </a:solidFill>
                <a:latin typeface="Times New Roman" panose="02020603050405020304" pitchFamily="18" charset="0"/>
                <a:cs typeface="Times New Roman" panose="02020603050405020304" pitchFamily="18" charset="0"/>
              </a:rPr>
              <a:t>TEXTILE PARKS</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 be issued separately.</a:t>
            </a:r>
          </a:p>
        </p:txBody>
      </p:sp>
    </p:spTree>
    <p:extLst>
      <p:ext uri="{BB962C8B-B14F-4D97-AF65-F5344CB8AC3E}">
        <p14:creationId xmlns:p14="http://schemas.microsoft.com/office/powerpoint/2010/main" val="1723027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 y="188640"/>
            <a:ext cx="12189677" cy="1080120"/>
          </a:xfrm>
        </p:spPr>
        <p:txBody>
          <a:bodyPr>
            <a:noAutofit/>
          </a:bodyPr>
          <a:lstStyle/>
          <a:p>
            <a:pPr algn="ctr">
              <a:defRPr/>
            </a:pPr>
            <a:r>
              <a:rPr lang="en-US" sz="3200" b="1" dirty="0">
                <a:solidFill>
                  <a:schemeClr val="hlink"/>
                </a:solidFill>
                <a:latin typeface="Times New Roman" panose="02020603050405020304" pitchFamily="18" charset="0"/>
                <a:cs typeface="Times New Roman" panose="02020603050405020304" pitchFamily="18" charset="0"/>
              </a:rPr>
              <a:t>Policy of 10% capital subsidy to units </a:t>
            </a:r>
            <a:r>
              <a:rPr lang="en-US" sz="3200" b="1" dirty="0" smtClean="0">
                <a:solidFill>
                  <a:schemeClr val="hlink"/>
                </a:solidFill>
                <a:latin typeface="Times New Roman" panose="02020603050405020304" pitchFamily="18" charset="0"/>
                <a:cs typeface="Times New Roman" panose="02020603050405020304" pitchFamily="18" charset="0"/>
              </a:rPr>
              <a:t>in Vidarbha</a:t>
            </a:r>
            <a:r>
              <a:rPr lang="en-US" sz="3200" b="1" dirty="0">
                <a:solidFill>
                  <a:schemeClr val="hlink"/>
                </a:solidFill>
                <a:latin typeface="Times New Roman" panose="02020603050405020304" pitchFamily="18" charset="0"/>
                <a:cs typeface="Times New Roman" panose="02020603050405020304" pitchFamily="18" charset="0"/>
              </a:rPr>
              <a:t>, Marathwada and North Maharashtra</a:t>
            </a:r>
          </a:p>
        </p:txBody>
      </p:sp>
      <p:sp>
        <p:nvSpPr>
          <p:cNvPr id="3" name="Content Placeholder 2"/>
          <p:cNvSpPr>
            <a:spLocks noGrp="1"/>
          </p:cNvSpPr>
          <p:nvPr>
            <p:ph idx="1"/>
          </p:nvPr>
        </p:nvSpPr>
        <p:spPr>
          <a:xfrm>
            <a:off x="2323" y="1988840"/>
            <a:ext cx="12192000" cy="2088232"/>
          </a:xfrm>
        </p:spPr>
        <p:txBody>
          <a:bodyPr>
            <a:noAutofit/>
          </a:bodyPr>
          <a:lstStyle/>
          <a:p>
            <a:pPr>
              <a:defRPr/>
            </a:pPr>
            <a:r>
              <a:rPr lang="en-US" dirty="0">
                <a:latin typeface="Times New Roman" panose="02020603050405020304" pitchFamily="18" charset="0"/>
                <a:cs typeface="Times New Roman" panose="02020603050405020304" pitchFamily="18" charset="0"/>
              </a:rPr>
              <a:t>10% capital subsidy scheme will be started for </a:t>
            </a:r>
            <a:r>
              <a:rPr lang="en-US" dirty="0">
                <a:solidFill>
                  <a:schemeClr val="hlink"/>
                </a:solidFill>
                <a:latin typeface="Times New Roman" panose="02020603050405020304" pitchFamily="18" charset="0"/>
                <a:cs typeface="Times New Roman" panose="02020603050405020304" pitchFamily="18" charset="0"/>
              </a:rPr>
              <a:t>NEW</a:t>
            </a:r>
            <a:r>
              <a:rPr lang="en-US" dirty="0">
                <a:latin typeface="Times New Roman" panose="02020603050405020304" pitchFamily="18" charset="0"/>
                <a:cs typeface="Times New Roman" panose="02020603050405020304" pitchFamily="18" charset="0"/>
              </a:rPr>
              <a:t> textile project in </a:t>
            </a:r>
            <a:r>
              <a:rPr lang="en-US" dirty="0">
                <a:solidFill>
                  <a:schemeClr val="accent1"/>
                </a:solidFill>
                <a:latin typeface="Times New Roman" panose="02020603050405020304" pitchFamily="18" charset="0"/>
                <a:cs typeface="Times New Roman" panose="02020603050405020304" pitchFamily="18" charset="0"/>
              </a:rPr>
              <a:t>Vidarbha,</a:t>
            </a:r>
            <a:r>
              <a:rPr lang="en-US" dirty="0">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Marathwada</a:t>
            </a:r>
            <a:r>
              <a:rPr lang="en-US" dirty="0">
                <a:latin typeface="Times New Roman" panose="02020603050405020304" pitchFamily="18" charset="0"/>
                <a:cs typeface="Times New Roman" panose="02020603050405020304" pitchFamily="18" charset="0"/>
              </a:rPr>
              <a:t> and </a:t>
            </a:r>
            <a:r>
              <a:rPr lang="en-US" dirty="0">
                <a:solidFill>
                  <a:srgbClr val="FF0066"/>
                </a:solidFill>
                <a:latin typeface="Times New Roman" panose="02020603050405020304" pitchFamily="18" charset="0"/>
                <a:cs typeface="Times New Roman" panose="02020603050405020304" pitchFamily="18" charset="0"/>
              </a:rPr>
              <a:t>North Maharashtra</a:t>
            </a:r>
            <a:r>
              <a:rPr lang="en-US" dirty="0">
                <a:latin typeface="Times New Roman" panose="02020603050405020304" pitchFamily="18" charset="0"/>
                <a:cs typeface="Times New Roman" panose="02020603050405020304" pitchFamily="18" charset="0"/>
              </a:rPr>
              <a:t>.</a:t>
            </a:r>
          </a:p>
          <a:p>
            <a:pPr>
              <a:buNone/>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The orders regarding nature of the scheme, eligibility   conditions, eligible units and modality of release of subsidy of the scheme  will be issued separately.</a:t>
            </a:r>
          </a:p>
        </p:txBody>
      </p:sp>
    </p:spTree>
    <p:extLst>
      <p:ext uri="{BB962C8B-B14F-4D97-AF65-F5344CB8AC3E}">
        <p14:creationId xmlns:p14="http://schemas.microsoft.com/office/powerpoint/2010/main" val="2334919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157192"/>
            <a:ext cx="12072664" cy="576064"/>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defRPr/>
            </a:pPr>
            <a:r>
              <a:rPr lang="en-US" sz="3200" u="sng" dirty="0" smtClean="0">
                <a:solidFill>
                  <a:schemeClr val="tx1"/>
                </a:solidFill>
                <a:latin typeface="Times New Roman" panose="02020603050405020304" pitchFamily="18" charset="0"/>
                <a:cs typeface="Times New Roman" panose="02020603050405020304" pitchFamily="18" charset="0"/>
              </a:rPr>
              <a:t>COTTON TO CLOTH SCHEME-1</a:t>
            </a:r>
            <a:endParaRPr lang="en-US" sz="3200" u="sng" dirty="0">
              <a:solidFill>
                <a:schemeClr val="tx1"/>
              </a:solidFill>
              <a:latin typeface="Times New Roman" panose="02020603050405020304" pitchFamily="18" charset="0"/>
              <a:cs typeface="Times New Roman" panose="02020603050405020304" pitchFamily="18" charset="0"/>
            </a:endParaRPr>
          </a:p>
        </p:txBody>
      </p:sp>
      <p:pic>
        <p:nvPicPr>
          <p:cNvPr id="3" name="Picture 3" descr="Bales of Co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5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0" y="548680"/>
            <a:ext cx="12192000" cy="5544616"/>
          </a:xfrm>
        </p:spPr>
        <p:txBody>
          <a:bodyPr>
            <a:noAutofit/>
          </a:bodyPr>
          <a:lstStyle/>
          <a:p>
            <a:pPr algn="ctr" eaLnBrk="1" hangingPunct="1">
              <a:defRPr/>
            </a:pPr>
            <a:r>
              <a:rPr lang="en-US" sz="4000" b="0" dirty="0" smtClean="0">
                <a:solidFill>
                  <a:schemeClr val="accent2"/>
                </a:solidFill>
                <a:latin typeface="Times New Roman" panose="02020603050405020304" pitchFamily="18" charset="0"/>
                <a:cs typeface="Times New Roman" panose="02020603050405020304" pitchFamily="18" charset="0"/>
              </a:rPr>
              <a:t>10% capital subsidy </a:t>
            </a:r>
            <a:br>
              <a:rPr lang="en-US" sz="4000" b="0" dirty="0" smtClean="0">
                <a:solidFill>
                  <a:schemeClr val="accent2"/>
                </a:solidFill>
                <a:latin typeface="Times New Roman" panose="02020603050405020304" pitchFamily="18" charset="0"/>
                <a:cs typeface="Times New Roman" panose="02020603050405020304" pitchFamily="18" charset="0"/>
              </a:rPr>
            </a:br>
            <a:r>
              <a:rPr lang="en-US" sz="4000" b="0" dirty="0" smtClean="0">
                <a:solidFill>
                  <a:schemeClr val="accent2"/>
                </a:solidFill>
                <a:latin typeface="Times New Roman" panose="02020603050405020304" pitchFamily="18" charset="0"/>
                <a:cs typeface="Times New Roman" panose="02020603050405020304" pitchFamily="18" charset="0"/>
              </a:rPr>
              <a:t>to new textile Unit </a:t>
            </a:r>
            <a:br>
              <a:rPr lang="en-US" sz="4000" b="0" dirty="0" smtClean="0">
                <a:solidFill>
                  <a:schemeClr val="accent2"/>
                </a:solidFill>
                <a:latin typeface="Times New Roman" panose="02020603050405020304" pitchFamily="18" charset="0"/>
                <a:cs typeface="Times New Roman" panose="02020603050405020304" pitchFamily="18" charset="0"/>
              </a:rPr>
            </a:br>
            <a:r>
              <a:rPr lang="en-US" sz="4000" b="0" dirty="0" smtClean="0">
                <a:solidFill>
                  <a:schemeClr val="accent2"/>
                </a:solidFill>
                <a:latin typeface="Times New Roman" panose="02020603050405020304" pitchFamily="18" charset="0"/>
                <a:cs typeface="Times New Roman" panose="02020603050405020304" pitchFamily="18" charset="0"/>
              </a:rPr>
              <a:t>in Marathwada, </a:t>
            </a:r>
            <a:br>
              <a:rPr lang="en-US" sz="4000" b="0" dirty="0" smtClean="0">
                <a:solidFill>
                  <a:schemeClr val="accent2"/>
                </a:solidFill>
                <a:latin typeface="Times New Roman" panose="02020603050405020304" pitchFamily="18" charset="0"/>
                <a:cs typeface="Times New Roman" panose="02020603050405020304" pitchFamily="18" charset="0"/>
              </a:rPr>
            </a:br>
            <a:r>
              <a:rPr lang="en-US" sz="4000" b="0" dirty="0" smtClean="0">
                <a:solidFill>
                  <a:schemeClr val="accent2"/>
                </a:solidFill>
                <a:latin typeface="Times New Roman" panose="02020603050405020304" pitchFamily="18" charset="0"/>
                <a:cs typeface="Times New Roman" panose="02020603050405020304" pitchFamily="18" charset="0"/>
              </a:rPr>
              <a:t>Vidarbha and</a:t>
            </a:r>
            <a:br>
              <a:rPr lang="en-US" sz="4000" b="0" dirty="0" smtClean="0">
                <a:solidFill>
                  <a:schemeClr val="accent2"/>
                </a:solidFill>
                <a:latin typeface="Times New Roman" panose="02020603050405020304" pitchFamily="18" charset="0"/>
                <a:cs typeface="Times New Roman" panose="02020603050405020304" pitchFamily="18" charset="0"/>
              </a:rPr>
            </a:br>
            <a:r>
              <a:rPr lang="en-US" sz="4000" b="0" dirty="0" smtClean="0">
                <a:solidFill>
                  <a:schemeClr val="accent2"/>
                </a:solidFill>
                <a:latin typeface="Times New Roman" panose="02020603050405020304" pitchFamily="18" charset="0"/>
                <a:cs typeface="Times New Roman" panose="02020603050405020304" pitchFamily="18" charset="0"/>
              </a:rPr>
              <a:t> North Maharashtra.</a:t>
            </a:r>
            <a:endParaRPr lang="en-US" sz="4000" b="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0788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767408" y="764704"/>
            <a:ext cx="10441160" cy="5184576"/>
          </a:xfrm>
        </p:spPr>
        <p:txBody>
          <a:bodyPr>
            <a:normAutofit/>
          </a:bodyPr>
          <a:lstStyle/>
          <a:p>
            <a:pPr algn="ctr" eaLnBrk="1" hangingPunct="1">
              <a:defRPr/>
            </a:pPr>
            <a:r>
              <a:rPr lang="en-US" sz="4000" dirty="0">
                <a:solidFill>
                  <a:schemeClr val="accent2"/>
                </a:solidFill>
                <a:latin typeface="Times New Roman" panose="02020603050405020304" pitchFamily="18" charset="0"/>
                <a:cs typeface="Times New Roman" panose="02020603050405020304" pitchFamily="18" charset="0"/>
              </a:rPr>
              <a:t> </a:t>
            </a:r>
            <a:r>
              <a:rPr lang="en-US" sz="4000" b="0" dirty="0">
                <a:solidFill>
                  <a:schemeClr val="accent2"/>
                </a:solidFill>
                <a:latin typeface="Times New Roman" panose="02020603050405020304" pitchFamily="18" charset="0"/>
                <a:cs typeface="Times New Roman" panose="02020603050405020304" pitchFamily="18" charset="0"/>
              </a:rPr>
              <a:t>Government of Maharashtra,</a:t>
            </a:r>
            <a:br>
              <a:rPr lang="en-US" sz="4000" b="0"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Cooperation, Marketing &amp; Textiles Department,</a:t>
            </a:r>
            <a:r>
              <a:rPr lang="en-US" sz="4000" dirty="0">
                <a:solidFill>
                  <a:schemeClr val="accent2"/>
                </a:solidFill>
                <a:latin typeface="Times New Roman" panose="02020603050405020304" pitchFamily="18" charset="0"/>
                <a:cs typeface="Times New Roman" panose="02020603050405020304" pitchFamily="18" charset="0"/>
              </a:rPr>
              <a:t/>
            </a:r>
            <a:br>
              <a:rPr lang="en-US" sz="4000" dirty="0">
                <a:solidFill>
                  <a:schemeClr val="accent2"/>
                </a:solidFill>
                <a:latin typeface="Times New Roman" panose="02020603050405020304" pitchFamily="18" charset="0"/>
                <a:cs typeface="Times New Roman" panose="02020603050405020304" pitchFamily="18" charset="0"/>
              </a:rPr>
            </a:br>
            <a:r>
              <a:rPr lang="en-US" sz="4000" dirty="0">
                <a:solidFill>
                  <a:schemeClr val="accent2"/>
                </a:solidFill>
                <a:latin typeface="Times New Roman" panose="02020603050405020304" pitchFamily="18" charset="0"/>
                <a:cs typeface="Times New Roman" panose="02020603050405020304" pitchFamily="18" charset="0"/>
              </a:rPr>
              <a:t>Government Resolution No. Policy-2012/C.R 2/ TEX-2.</a:t>
            </a:r>
            <a:r>
              <a:rPr lang="en-US" sz="4000" b="0" u="sng" dirty="0">
                <a:solidFill>
                  <a:schemeClr val="accent2"/>
                </a:solidFill>
                <a:latin typeface="Times New Roman" panose="02020603050405020304" pitchFamily="18" charset="0"/>
                <a:cs typeface="Times New Roman" panose="02020603050405020304" pitchFamily="18" charset="0"/>
              </a:rPr>
              <a:t/>
            </a:r>
            <a:br>
              <a:rPr lang="en-US" sz="4000" b="0" u="sng"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Mantralaya, Mumbai- 400 032.</a:t>
            </a:r>
            <a:r>
              <a:rPr lang="en-US" sz="4000" dirty="0">
                <a:solidFill>
                  <a:schemeClr val="accent2"/>
                </a:solidFill>
                <a:latin typeface="Times New Roman" panose="02020603050405020304" pitchFamily="18" charset="0"/>
                <a:cs typeface="Times New Roman" panose="02020603050405020304" pitchFamily="18" charset="0"/>
              </a:rPr>
              <a:t/>
            </a:r>
            <a:br>
              <a:rPr lang="en-US" sz="4000" dirty="0">
                <a:solidFill>
                  <a:schemeClr val="accent2"/>
                </a:solidFill>
                <a:latin typeface="Times New Roman" panose="02020603050405020304" pitchFamily="18" charset="0"/>
                <a:cs typeface="Times New Roman" panose="02020603050405020304" pitchFamily="18" charset="0"/>
              </a:rPr>
            </a:br>
            <a:r>
              <a:rPr lang="en-US" sz="4000" dirty="0">
                <a:solidFill>
                  <a:schemeClr val="accent2"/>
                </a:solidFill>
                <a:latin typeface="Times New Roman" panose="02020603050405020304" pitchFamily="18" charset="0"/>
                <a:cs typeface="Times New Roman" panose="02020603050405020304" pitchFamily="18" charset="0"/>
              </a:rPr>
              <a:t>Date :-   1st, March, 2012.</a:t>
            </a:r>
          </a:p>
        </p:txBody>
      </p:sp>
    </p:spTree>
    <p:extLst>
      <p:ext uri="{BB962C8B-B14F-4D97-AF65-F5344CB8AC3E}">
        <p14:creationId xmlns:p14="http://schemas.microsoft.com/office/powerpoint/2010/main" val="3018176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564" y="201706"/>
            <a:ext cx="10999694" cy="1855975"/>
          </a:xfrm>
          <a:solidFill>
            <a:srgbClr val="FFFF00"/>
          </a:solidFill>
          <a:ln>
            <a:solidFill>
              <a:srgbClr val="00B050"/>
            </a:solidFill>
          </a:ln>
        </p:spPr>
        <p:txBody>
          <a:bodyPr/>
          <a:lstStyle/>
          <a:p>
            <a:r>
              <a:rPr lang="en-US" dirty="0" smtClean="0">
                <a:latin typeface="Bernard MT Condensed" panose="02050806060905020404" pitchFamily="18" charset="0"/>
              </a:rPr>
              <a:t>Professional Opportunities for </a:t>
            </a:r>
            <a:br>
              <a:rPr lang="en-US" dirty="0" smtClean="0">
                <a:latin typeface="Bernard MT Condensed" panose="02050806060905020404" pitchFamily="18" charset="0"/>
              </a:rPr>
            </a:br>
            <a:r>
              <a:rPr lang="en-US" dirty="0" smtClean="0">
                <a:latin typeface="Bernard MT Condensed" panose="02050806060905020404" pitchFamily="18" charset="0"/>
              </a:rPr>
              <a:t>SMP’s in SME Sector</a:t>
            </a:r>
            <a:endParaRPr lang="en-IN" dirty="0">
              <a:latin typeface="Bernard MT Condensed" panose="020508060609050204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9124837"/>
              </p:ext>
            </p:extLst>
          </p:nvPr>
        </p:nvGraphicFramePr>
        <p:xfrm>
          <a:off x="3859305" y="5432611"/>
          <a:ext cx="3671047" cy="1066800"/>
        </p:xfrm>
        <a:graphic>
          <a:graphicData uri="http://schemas.openxmlformats.org/drawingml/2006/table">
            <a:tbl>
              <a:tblPr/>
              <a:tblGrid>
                <a:gridCol w="3671047"/>
              </a:tblGrid>
              <a:tr h="403412">
                <a:tc>
                  <a:txBody>
                    <a:bodyPr/>
                    <a:lstStyle/>
                    <a:p>
                      <a:pPr algn="ctr"/>
                      <a:r>
                        <a:rPr lang="en-US" sz="3200" u="sng" dirty="0" smtClean="0">
                          <a:latin typeface="Times New Roman" panose="02020603050405020304" pitchFamily="18" charset="0"/>
                          <a:cs typeface="Times New Roman" panose="02020603050405020304" pitchFamily="18" charset="0"/>
                        </a:rPr>
                        <a:t>Presented By</a:t>
                      </a:r>
                    </a:p>
                    <a:p>
                      <a:pPr algn="ctr"/>
                      <a:r>
                        <a:rPr lang="en-US" sz="3200" dirty="0" smtClean="0">
                          <a:latin typeface="Times New Roman" panose="02020603050405020304" pitchFamily="18" charset="0"/>
                          <a:cs typeface="Times New Roman" panose="02020603050405020304" pitchFamily="18" charset="0"/>
                        </a:rPr>
                        <a:t>CA G.B.Modi</a:t>
                      </a:r>
                      <a:endParaRPr lang="en-IN" sz="3200" dirty="0" smtClean="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672893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37869" y="1052736"/>
            <a:ext cx="12009438" cy="4801314"/>
          </a:xfrm>
          <a:prstGeom prst="rect">
            <a:avLst/>
          </a:prstGeom>
          <a:noFill/>
        </p:spPr>
        <p:txBody>
          <a:bodyPr>
            <a:spAutoFit/>
          </a:bodyPr>
          <a:lstStyle/>
          <a:p>
            <a:pPr marL="285750" indent="-285750" algn="just">
              <a:buFont typeface="Wingdings" panose="05000000000000000000" pitchFamily="2" charset="2"/>
              <a:buChar char="Ø"/>
              <a:defRPr/>
            </a:pPr>
            <a:r>
              <a:rPr lang="en-US" sz="2400" b="1" dirty="0">
                <a:latin typeface="Times New Roman" panose="02020603050405020304" pitchFamily="18" charset="0"/>
                <a:cs typeface="Times New Roman" panose="02020603050405020304" pitchFamily="18" charset="0"/>
              </a:rPr>
              <a:t>New MSME/LSI Units will eligible for  BASKET OF INCENTIVES  which includes</a:t>
            </a:r>
            <a:r>
              <a:rPr lang="en-US" sz="2400" b="1" dirty="0" smtClean="0">
                <a:latin typeface="Times New Roman" panose="02020603050405020304" pitchFamily="18" charset="0"/>
                <a:cs typeface="Times New Roman" panose="02020603050405020304" pitchFamily="18" charset="0"/>
              </a:rPr>
              <a:t>:-</a:t>
            </a:r>
          </a:p>
          <a:p>
            <a:pPr algn="just">
              <a:defRPr/>
            </a:pPr>
            <a:endParaRPr lang="en-US" sz="2400" b="1" dirty="0" smtClean="0">
              <a:latin typeface="Times New Roman" panose="02020603050405020304" pitchFamily="18" charset="0"/>
              <a:cs typeface="Times New Roman" panose="02020603050405020304" pitchFamily="18" charset="0"/>
            </a:endParaRP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Industrial promotion subsidy</a:t>
            </a: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Interest Subsidy</a:t>
            </a: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Power tariff </a:t>
            </a:r>
            <a:r>
              <a:rPr lang="en-US" sz="2000" dirty="0" smtClean="0">
                <a:latin typeface="Times New Roman" panose="02020603050405020304" pitchFamily="18" charset="0"/>
                <a:cs typeface="Times New Roman" panose="02020603050405020304" pitchFamily="18" charset="0"/>
              </a:rPr>
              <a:t>Subsidy</a:t>
            </a:r>
            <a:endParaRPr lang="en-US" sz="2000" b="1" dirty="0">
              <a:latin typeface="Times New Roman" panose="02020603050405020304" pitchFamily="18" charset="0"/>
              <a:cs typeface="Times New Roman" panose="02020603050405020304" pitchFamily="18" charset="0"/>
            </a:endParaRPr>
          </a:p>
          <a:p>
            <a:pPr algn="just">
              <a:defRPr/>
            </a:pPr>
            <a:endParaRPr lang="en-US" dirty="0" smtClean="0">
              <a:solidFill>
                <a:schemeClr val="accent2">
                  <a:lumMod val="75000"/>
                </a:schemeClr>
              </a:solidFill>
            </a:endParaRPr>
          </a:p>
          <a:p>
            <a:pPr algn="just">
              <a:defRPr/>
            </a:pPr>
            <a:endParaRPr lang="en-US" dirty="0">
              <a:solidFill>
                <a:schemeClr val="accent2">
                  <a:lumMod val="75000"/>
                </a:schemeClr>
              </a:solidFill>
            </a:endParaRPr>
          </a:p>
          <a:p>
            <a:pPr algn="just">
              <a:defRPr/>
            </a:pPr>
            <a:endParaRPr lang="en-US" dirty="0">
              <a:solidFill>
                <a:schemeClr val="accent2">
                  <a:lumMod val="75000"/>
                </a:schemeClr>
              </a:solidFill>
            </a:endParaRPr>
          </a:p>
          <a:p>
            <a:pPr marL="285750" indent="-285750" algn="just">
              <a:buFont typeface="Wingdings" panose="05000000000000000000" pitchFamily="2" charset="2"/>
              <a:buChar char="§"/>
              <a:defRPr/>
            </a:pPr>
            <a:r>
              <a:rPr lang="en-US" sz="2200" dirty="0" smtClean="0">
                <a:latin typeface="Times New Roman" panose="02020603050405020304" pitchFamily="18" charset="0"/>
                <a:cs typeface="Times New Roman" panose="02020603050405020304" pitchFamily="18" charset="0"/>
              </a:rPr>
              <a:t>The total quantum of incentives  will be linked to the Fixed Capital Investment. </a:t>
            </a:r>
          </a:p>
          <a:p>
            <a:pPr marL="285750" indent="-285750" algn="just">
              <a:buFont typeface="Wingdings" panose="05000000000000000000" pitchFamily="2" charset="2"/>
              <a:buChar char="§"/>
              <a:defRPr/>
            </a:pPr>
            <a:endParaRPr lang="en-US" dirty="0" smtClean="0"/>
          </a:p>
          <a:p>
            <a:pPr algn="just">
              <a:defRPr/>
            </a:pPr>
            <a:endParaRPr lang="en-US" dirty="0" smtClean="0"/>
          </a:p>
          <a:p>
            <a:pPr marL="285750" indent="-285750" algn="just">
              <a:buFont typeface="Wingdings" panose="05000000000000000000" pitchFamily="2" charset="2"/>
              <a:buChar char="Ø"/>
              <a:defRP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total quantum of incentives excluding the incentives of :-</a:t>
            </a:r>
          </a:p>
          <a:p>
            <a:pPr algn="just">
              <a:defRPr/>
            </a:pPr>
            <a:endParaRPr lang="en-US" dirty="0"/>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exemption of electricity duty and</a:t>
            </a: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Waiver of stamp duty</a:t>
            </a:r>
          </a:p>
        </p:txBody>
      </p:sp>
      <p:sp>
        <p:nvSpPr>
          <p:cNvPr id="4" name="TextBox 3"/>
          <p:cNvSpPr txBox="1"/>
          <p:nvPr/>
        </p:nvSpPr>
        <p:spPr>
          <a:xfrm>
            <a:off x="14786" y="125105"/>
            <a:ext cx="12177214" cy="492443"/>
          </a:xfrm>
          <a:prstGeom prst="rect">
            <a:avLst/>
          </a:prstGeom>
          <a:solidFill>
            <a:schemeClr val="accent5">
              <a:lumMod val="60000"/>
              <a:lumOff val="40000"/>
            </a:schemeClr>
          </a:solidFill>
        </p:spPr>
        <p:txBody>
          <a:bodyPr>
            <a:spAutoFit/>
          </a:bodyPr>
          <a:lstStyle/>
          <a:p>
            <a:pPr algn="ctr">
              <a:defRPr/>
            </a:pPr>
            <a:r>
              <a:rPr lang="en-US" sz="2600" b="1" u="sng" dirty="0">
                <a:gradFill>
                  <a:gsLst>
                    <a:gs pos="0">
                      <a:srgbClr val="000000"/>
                    </a:gs>
                    <a:gs pos="39999">
                      <a:srgbClr val="0A128C"/>
                    </a:gs>
                    <a:gs pos="70000">
                      <a:srgbClr val="181CC7"/>
                    </a:gs>
                    <a:gs pos="88000">
                      <a:srgbClr val="7005D4"/>
                    </a:gs>
                    <a:gs pos="100000">
                      <a:srgbClr val="8C3D91"/>
                    </a:gs>
                  </a:gsLst>
                  <a:lin ang="5400000" scaled="0"/>
                </a:gradFill>
                <a:latin typeface="Times New Roman" panose="02020603050405020304" pitchFamily="18" charset="0"/>
                <a:cs typeface="Times New Roman" panose="02020603050405020304" pitchFamily="18" charset="0"/>
              </a:rPr>
              <a:t>FINANCIAL INCENTIVES FOR MSMEs/LSIs UNDER PSI-2013</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6176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arn(inVertical)">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wipe(down)">
                                      <p:cBhvr>
                                        <p:cTn id="35" dur="500"/>
                                        <p:tgtEl>
                                          <p:spTgt spid="3">
                                            <p:txEl>
                                              <p:pRg st="13" end="1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animEffect transition="in" filter="wipe(down)">
                                      <p:cBhvr>
                                        <p:cTn id="3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124744"/>
            <a:ext cx="12192000" cy="479715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defRPr/>
            </a:pPr>
            <a:r>
              <a:rPr lang="en-US" dirty="0" smtClean="0">
                <a:latin typeface="Times New Roman" panose="02020603050405020304" pitchFamily="18" charset="0"/>
                <a:cs typeface="Times New Roman" panose="02020603050405020304" pitchFamily="18" charset="0"/>
              </a:rPr>
              <a:t>The scheme of 10% capital subsidy of the eligible capital investment for the </a:t>
            </a:r>
            <a:r>
              <a:rPr lang="en-US" dirty="0" smtClean="0">
                <a:solidFill>
                  <a:schemeClr val="hlink"/>
                </a:solidFill>
                <a:latin typeface="Times New Roman" panose="02020603050405020304" pitchFamily="18" charset="0"/>
                <a:cs typeface="Times New Roman" panose="02020603050405020304" pitchFamily="18" charset="0"/>
              </a:rPr>
              <a:t>New Textile Units</a:t>
            </a:r>
            <a:r>
              <a:rPr lang="en-US" dirty="0" smtClean="0">
                <a:latin typeface="Times New Roman" panose="02020603050405020304" pitchFamily="18" charset="0"/>
                <a:cs typeface="Times New Roman" panose="02020603050405020304" pitchFamily="18" charset="0"/>
              </a:rPr>
              <a:t> set up in:-</a:t>
            </a:r>
          </a:p>
          <a:p>
            <a:pPr>
              <a:buFont typeface="Wingdings" panose="05000000000000000000" pitchFamily="2" charset="2"/>
              <a:buNone/>
              <a:defRP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1] </a:t>
            </a:r>
            <a:r>
              <a:rPr lang="en-US" dirty="0" smtClean="0">
                <a:solidFill>
                  <a:schemeClr val="accent2"/>
                </a:solidFill>
                <a:latin typeface="Times New Roman" panose="02020603050405020304" pitchFamily="18" charset="0"/>
                <a:cs typeface="Times New Roman" panose="02020603050405020304" pitchFamily="18" charset="0"/>
              </a:rPr>
              <a:t>Marathwada </a:t>
            </a:r>
            <a:r>
              <a:rPr lang="en-US" dirty="0" smtClean="0">
                <a:latin typeface="Times New Roman" panose="02020603050405020304" pitchFamily="18" charset="0"/>
                <a:cs typeface="Times New Roman" panose="02020603050405020304" pitchFamily="18" charset="0"/>
              </a:rPr>
              <a:t>[ Aurangabad, Nanded, Latur, Jalna, Beed, Parbhani, Osmanabad, and Hingoli.] ,</a:t>
            </a:r>
          </a:p>
          <a:p>
            <a:pPr>
              <a:buFont typeface="Wingdings" panose="05000000000000000000" pitchFamily="2" charset="2"/>
              <a:buNone/>
              <a:defRP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2] </a:t>
            </a:r>
            <a:r>
              <a:rPr lang="en-US" dirty="0" smtClean="0">
                <a:solidFill>
                  <a:schemeClr val="accent2"/>
                </a:solidFill>
                <a:latin typeface="Times New Roman" panose="02020603050405020304" pitchFamily="18" charset="0"/>
                <a:cs typeface="Times New Roman" panose="02020603050405020304" pitchFamily="18" charset="0"/>
              </a:rPr>
              <a:t>Vidarbha</a:t>
            </a:r>
            <a:r>
              <a:rPr lang="en-US" dirty="0" smtClean="0">
                <a:latin typeface="Times New Roman" panose="02020603050405020304" pitchFamily="18" charset="0"/>
                <a:cs typeface="Times New Roman" panose="02020603050405020304" pitchFamily="18" charset="0"/>
              </a:rPr>
              <a:t> [Akola, Amravati, Bhandara, </a:t>
            </a:r>
            <a:r>
              <a:rPr lang="en-US" dirty="0" err="1" smtClean="0">
                <a:latin typeface="Times New Roman" panose="02020603050405020304" pitchFamily="18" charset="0"/>
                <a:cs typeface="Times New Roman" panose="02020603050405020304" pitchFamily="18" charset="0"/>
              </a:rPr>
              <a:t>Buldana</a:t>
            </a:r>
            <a:r>
              <a:rPr lang="en-US" dirty="0" smtClean="0">
                <a:latin typeface="Times New Roman" panose="02020603050405020304" pitchFamily="18" charset="0"/>
                <a:cs typeface="Times New Roman" panose="02020603050405020304" pitchFamily="18" charset="0"/>
              </a:rPr>
              <a:t>, Chandrapur, Gadchiroli, </a:t>
            </a:r>
            <a:r>
              <a:rPr lang="en-US" dirty="0" err="1" smtClean="0">
                <a:latin typeface="Times New Roman" panose="02020603050405020304" pitchFamily="18" charset="0"/>
                <a:cs typeface="Times New Roman" panose="02020603050405020304" pitchFamily="18" charset="0"/>
              </a:rPr>
              <a:t>Gondiya</a:t>
            </a:r>
            <a:r>
              <a:rPr lang="en-US" dirty="0" smtClean="0">
                <a:latin typeface="Times New Roman" panose="02020603050405020304" pitchFamily="18" charset="0"/>
                <a:cs typeface="Times New Roman" panose="02020603050405020304" pitchFamily="18" charset="0"/>
              </a:rPr>
              <a:t>, Nagpur, Wardha, </a:t>
            </a:r>
            <a:r>
              <a:rPr lang="en-US" dirty="0" err="1" smtClean="0">
                <a:latin typeface="Times New Roman" panose="02020603050405020304" pitchFamily="18" charset="0"/>
                <a:cs typeface="Times New Roman" panose="02020603050405020304" pitchFamily="18" charset="0"/>
              </a:rPr>
              <a:t>Washim</a:t>
            </a:r>
            <a:r>
              <a:rPr lang="en-US" dirty="0" smtClean="0">
                <a:latin typeface="Times New Roman" panose="02020603050405020304" pitchFamily="18" charset="0"/>
                <a:cs typeface="Times New Roman" panose="02020603050405020304" pitchFamily="18" charset="0"/>
              </a:rPr>
              <a:t>, Yavatmal] </a:t>
            </a:r>
          </a:p>
          <a:p>
            <a:pPr>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AND  </a:t>
            </a:r>
          </a:p>
          <a:p>
            <a:pPr>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3]</a:t>
            </a:r>
            <a:r>
              <a:rPr lang="en-US" dirty="0" smtClean="0">
                <a:solidFill>
                  <a:schemeClr val="accent2"/>
                </a:solidFill>
                <a:latin typeface="Times New Roman" panose="02020603050405020304" pitchFamily="18" charset="0"/>
                <a:cs typeface="Times New Roman" panose="02020603050405020304" pitchFamily="18" charset="0"/>
              </a:rPr>
              <a:t>North Maharashtra</a:t>
            </a:r>
            <a:r>
              <a:rPr lang="en-US" dirty="0" smtClean="0">
                <a:latin typeface="Times New Roman" panose="02020603050405020304" pitchFamily="18" charset="0"/>
                <a:cs typeface="Times New Roman" panose="02020603050405020304" pitchFamily="18" charset="0"/>
              </a:rPr>
              <a:t> [Ahmednagar, Dhule, Jalgaon, Nandurbar and </a:t>
            </a:r>
            <a:r>
              <a:rPr lang="en-US" dirty="0" err="1" smtClean="0">
                <a:latin typeface="Times New Roman" panose="02020603050405020304" pitchFamily="18" charset="0"/>
                <a:cs typeface="Times New Roman" panose="02020603050405020304" pitchFamily="18" charset="0"/>
              </a:rPr>
              <a:t>Nashik</a:t>
            </a:r>
            <a:r>
              <a:rPr lang="en-US" dirty="0" smtClean="0">
                <a:latin typeface="Times New Roman" panose="02020603050405020304" pitchFamily="18" charset="0"/>
                <a:cs typeface="Times New Roman" panose="02020603050405020304" pitchFamily="18" charset="0"/>
              </a:rPr>
              <a:t>.] </a:t>
            </a:r>
          </a:p>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278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43" y="332656"/>
            <a:ext cx="12193543" cy="5884688"/>
          </a:xfrm>
          <a:prstGeom prst="rect">
            <a:avLst/>
          </a:prstGeom>
          <a:noFill/>
          <a:ln w="9525">
            <a:noFill/>
            <a:miter lim="800000"/>
            <a:headEnd/>
            <a:tailEnd/>
          </a:ln>
          <a:effectLst/>
        </p:spPr>
        <p:txBody>
          <a:bodyPr wrap="square">
            <a:spAutoFit/>
          </a:bodyPr>
          <a:lstStyle/>
          <a:p>
            <a:pPr algn="ctr" eaLnBrk="0" hangingPunct="0">
              <a:defRPr/>
            </a:pPr>
            <a:r>
              <a:rPr lang="en-US" sz="3200" dirty="0" smtClean="0">
                <a:solidFill>
                  <a:schemeClr val="hlink"/>
                </a:solidFill>
                <a:latin typeface="Times New Roman" panose="02020603050405020304" pitchFamily="18" charset="0"/>
                <a:cs typeface="Times New Roman" panose="02020603050405020304" pitchFamily="18" charset="0"/>
              </a:rPr>
              <a:t>Eligible </a:t>
            </a:r>
            <a:r>
              <a:rPr lang="en-US" sz="3200" dirty="0">
                <a:solidFill>
                  <a:schemeClr val="hlink"/>
                </a:solidFill>
                <a:latin typeface="Times New Roman" panose="02020603050405020304" pitchFamily="18" charset="0"/>
                <a:cs typeface="Times New Roman" panose="02020603050405020304" pitchFamily="18" charset="0"/>
              </a:rPr>
              <a:t>Textile projects ” means projects which are eligible for</a:t>
            </a:r>
          </a:p>
          <a:p>
            <a:pPr marL="342900" indent="-342900" algn="ctr" eaLnBrk="0" hangingPunct="0">
              <a:defRPr/>
            </a:pPr>
            <a:r>
              <a:rPr lang="en-US" sz="3200" dirty="0">
                <a:solidFill>
                  <a:schemeClr val="hlink"/>
                </a:solidFill>
                <a:latin typeface="Times New Roman" panose="02020603050405020304" pitchFamily="18" charset="0"/>
                <a:cs typeface="Times New Roman" panose="02020603050405020304" pitchFamily="18" charset="0"/>
              </a:rPr>
              <a:t>     interest subsidy under centrally sponsored TUF </a:t>
            </a:r>
            <a:r>
              <a:rPr lang="en-US" sz="3200" dirty="0" smtClean="0">
                <a:solidFill>
                  <a:schemeClr val="hlink"/>
                </a:solidFill>
                <a:latin typeface="Times New Roman" panose="02020603050405020304" pitchFamily="18" charset="0"/>
                <a:cs typeface="Times New Roman" panose="02020603050405020304" pitchFamily="18" charset="0"/>
              </a:rPr>
              <a:t>scheme.</a:t>
            </a:r>
            <a:endParaRPr lang="en-US" sz="3200" dirty="0">
              <a:solidFill>
                <a:schemeClr val="hlink"/>
              </a:solidFill>
              <a:latin typeface="Times New Roman" panose="02020603050405020304" pitchFamily="18" charset="0"/>
              <a:cs typeface="Times New Roman" panose="02020603050405020304" pitchFamily="18" charset="0"/>
            </a:endParaRP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Cotton Ginning and Pressing</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Spinning/silk Reeling &amp; Twisting/</a:t>
            </a:r>
            <a:r>
              <a:rPr lang="en-US" sz="2200" dirty="0" err="1">
                <a:latin typeface="Times New Roman" panose="02020603050405020304" pitchFamily="18" charset="0"/>
                <a:cs typeface="Times New Roman" panose="02020603050405020304" pitchFamily="18" charset="0"/>
              </a:rPr>
              <a:t>Intregrated</a:t>
            </a:r>
            <a:r>
              <a:rPr lang="en-US" sz="2200" dirty="0">
                <a:latin typeface="Times New Roman" panose="02020603050405020304" pitchFamily="18" charset="0"/>
                <a:cs typeface="Times New Roman" panose="02020603050405020304" pitchFamily="18" charset="0"/>
              </a:rPr>
              <a:t> Silk Park/ Synthetic Filament/Yarn texturing, crimping twisting.</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Wool scouring, combing and carpet industry</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Manufacturing of viscose filament yarn and viscose staple </a:t>
            </a:r>
            <a:r>
              <a:rPr lang="en-US" sz="2200" dirty="0" err="1">
                <a:latin typeface="Times New Roman" panose="02020603050405020304" pitchFamily="18" charset="0"/>
                <a:cs typeface="Times New Roman" panose="02020603050405020304" pitchFamily="18" charset="0"/>
              </a:rPr>
              <a:t>fibre</a:t>
            </a:r>
            <a:r>
              <a:rPr lang="en-US" sz="2200" dirty="0">
                <a:latin typeface="Times New Roman" panose="02020603050405020304" pitchFamily="18" charset="0"/>
                <a:cs typeface="Times New Roman" panose="02020603050405020304" pitchFamily="18" charset="0"/>
              </a:rPr>
              <a:t> </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Weaving /Knitting</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Technical Textile and non-</a:t>
            </a:r>
            <a:r>
              <a:rPr lang="en-US" sz="2200" dirty="0" err="1">
                <a:latin typeface="Times New Roman" panose="02020603050405020304" pitchFamily="18" charset="0"/>
                <a:cs typeface="Times New Roman" panose="02020603050405020304" pitchFamily="18" charset="0"/>
              </a:rPr>
              <a:t>wovens</a:t>
            </a:r>
            <a:endParaRPr lang="en-US" sz="2200" dirty="0">
              <a:latin typeface="Times New Roman" panose="02020603050405020304" pitchFamily="18" charset="0"/>
              <a:cs typeface="Times New Roman" panose="02020603050405020304" pitchFamily="18" charset="0"/>
            </a:endParaRP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Garment/Made-up manufacturing</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Processing of </a:t>
            </a:r>
            <a:r>
              <a:rPr lang="en-US" sz="2200" dirty="0" err="1">
                <a:latin typeface="Times New Roman" panose="02020603050405020304" pitchFamily="18" charset="0"/>
                <a:cs typeface="Times New Roman" panose="02020603050405020304" pitchFamily="18" charset="0"/>
              </a:rPr>
              <a:t>fibre</a:t>
            </a:r>
            <a:r>
              <a:rPr lang="en-US" sz="2200" dirty="0">
                <a:latin typeface="Times New Roman" panose="02020603050405020304" pitchFamily="18" charset="0"/>
                <a:cs typeface="Times New Roman" panose="02020603050405020304" pitchFamily="18" charset="0"/>
              </a:rPr>
              <a:t> /Yarn/ Fabrics/ Garments/ made-ups</a:t>
            </a:r>
          </a:p>
          <a:p>
            <a:pPr marL="342900" indent="-342900" algn="just" eaLnBrk="0" hangingPunct="0">
              <a:buFontTx/>
              <a:buAutoNum type="arabicPeriod"/>
              <a:defRPr/>
            </a:pPr>
            <a:r>
              <a:rPr lang="en-US" sz="2200" dirty="0" smtClean="0">
                <a:latin typeface="Times New Roman" panose="02020603050405020304" pitchFamily="18" charset="0"/>
                <a:cs typeface="Times New Roman" panose="02020603050405020304" pitchFamily="18" charset="0"/>
              </a:rPr>
              <a:t>Modernization </a:t>
            </a:r>
            <a:r>
              <a:rPr lang="en-US" sz="2200" dirty="0">
                <a:latin typeface="Times New Roman" panose="02020603050405020304" pitchFamily="18" charset="0"/>
                <a:cs typeface="Times New Roman" panose="02020603050405020304" pitchFamily="18" charset="0"/>
              </a:rPr>
              <a:t>/Expansion/Rehabilitation of existing textile units</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Textile parks (as approved by GOI under SITP)</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Energy Saving &amp; process control equipment for various sectors.</a:t>
            </a:r>
          </a:p>
          <a:p>
            <a:pPr marL="342900" indent="-342900" algn="just" eaLnBrk="0" hangingPunct="0">
              <a:buFontTx/>
              <a:buAutoNum type="arabicPeriod"/>
              <a:defRPr/>
            </a:pPr>
            <a:r>
              <a:rPr lang="en-US" sz="2200" dirty="0">
                <a:latin typeface="Times New Roman" panose="02020603050405020304" pitchFamily="18" charset="0"/>
                <a:cs typeface="Times New Roman" panose="02020603050405020304" pitchFamily="18" charset="0"/>
              </a:rPr>
              <a:t>Skill Development </a:t>
            </a:r>
            <a:r>
              <a:rPr lang="en-US" sz="2200" dirty="0" smtClean="0">
                <a:latin typeface="Times New Roman" panose="02020603050405020304" pitchFamily="18" charset="0"/>
                <a:cs typeface="Times New Roman" panose="02020603050405020304" pitchFamily="18" charset="0"/>
              </a:rPr>
              <a:t>Activities</a:t>
            </a:r>
            <a:endParaRPr lang="en-US" sz="22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spcBef>
                <a:spcPct val="20000"/>
              </a:spcBef>
              <a:buClr>
                <a:schemeClr val="hlink"/>
              </a:buClr>
              <a:buSzPct val="70000"/>
              <a:buFont typeface="Wingdings" pitchFamily="2" charset="2"/>
              <a:buChar char="n"/>
              <a:defRPr/>
            </a:pPr>
            <a:endParaRPr lang="en-US" sz="2200" b="1" dirty="0">
              <a:solidFill>
                <a:schemeClr val="tx2"/>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075935"/>
      </p:ext>
    </p:extLst>
  </p:cSld>
  <p:clrMapOvr>
    <a:masterClrMapping/>
  </p:clrMapOvr>
  <p:transition spd="slow">
    <p:comb/>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450" y="1268760"/>
            <a:ext cx="12170550" cy="331236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Tx/>
              <a:buChar char="•"/>
              <a:defRPr/>
            </a:pPr>
            <a:r>
              <a:rPr lang="en-US" dirty="0" smtClean="0">
                <a:latin typeface="Times New Roman" panose="02020603050405020304" pitchFamily="18" charset="0"/>
                <a:cs typeface="Times New Roman" panose="02020603050405020304" pitchFamily="18" charset="0"/>
              </a:rPr>
              <a:t>For the said capital subsidy the original project cost eligible for interest subsidy under the Centrally sponsored TUF Scheme only shall be considered.</a:t>
            </a:r>
          </a:p>
          <a:p>
            <a:pPr>
              <a:buFontTx/>
              <a:buNone/>
              <a:defRPr/>
            </a:pPr>
            <a:r>
              <a:rPr lang="en-US" dirty="0" smtClean="0">
                <a:latin typeface="Times New Roman" panose="02020603050405020304" pitchFamily="18" charset="0"/>
                <a:cs typeface="Times New Roman" panose="02020603050405020304" pitchFamily="18" charset="0"/>
              </a:rPr>
              <a:t> </a:t>
            </a:r>
          </a:p>
          <a:p>
            <a:pPr>
              <a:buFontTx/>
              <a:buChar char="•"/>
              <a:defRPr/>
            </a:pPr>
            <a:r>
              <a:rPr lang="en-US" dirty="0" smtClean="0">
                <a:latin typeface="Times New Roman" panose="02020603050405020304" pitchFamily="18" charset="0"/>
                <a:cs typeface="Times New Roman" panose="02020603050405020304" pitchFamily="18" charset="0"/>
              </a:rPr>
              <a:t>The benefit of 10% capital subsidy will not be admissible to any increase in the original project cost.</a:t>
            </a:r>
          </a:p>
          <a:p>
            <a:pPr>
              <a:buFontTx/>
              <a:buNone/>
              <a:defRPr/>
            </a:pPr>
            <a:endParaRPr lang="en-US" dirty="0" smtClean="0">
              <a:latin typeface="Times New Roman" panose="02020603050405020304" pitchFamily="18" charset="0"/>
              <a:cs typeface="Times New Roman" panose="02020603050405020304" pitchFamily="18" charset="0"/>
            </a:endParaRPr>
          </a:p>
          <a:p>
            <a:pPr>
              <a:buFontTx/>
              <a:buChar char="•"/>
              <a:defRPr/>
            </a:pPr>
            <a:r>
              <a:rPr lang="en-US" dirty="0" smtClean="0">
                <a:latin typeface="Times New Roman" panose="02020603050405020304" pitchFamily="18" charset="0"/>
                <a:cs typeface="Times New Roman" panose="02020603050405020304" pitchFamily="18" charset="0"/>
              </a:rPr>
              <a:t>The said 10% capital subsidy shall be in addition to all the benefits available from all sources [i.e. Centrally sponsored TUFS, Industries Department’s policy etc.] including the assistance in respect of interest subsidy available under the new Textile Policy of the State.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79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shot-2010-10-25-a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6"/>
            <a:ext cx="5951984"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5934" y="5877272"/>
            <a:ext cx="12197934" cy="58100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defRPr/>
            </a:pPr>
            <a:r>
              <a:rPr lang="en-US" sz="3200" u="sng" dirty="0" smtClean="0">
                <a:latin typeface="Times New Roman" panose="02020603050405020304" pitchFamily="18" charset="0"/>
                <a:cs typeface="Times New Roman" panose="02020603050405020304" pitchFamily="18" charset="0"/>
              </a:rPr>
              <a:t>COTTON TO CLOTH SCHEME-2</a:t>
            </a:r>
            <a:endParaRPr lang="en-US" sz="3200" u="sng" dirty="0">
              <a:latin typeface="Times New Roman" panose="02020603050405020304" pitchFamily="18" charset="0"/>
              <a:cs typeface="Times New Roman" panose="02020603050405020304" pitchFamily="18" charset="0"/>
            </a:endParaRPr>
          </a:p>
        </p:txBody>
      </p:sp>
      <p:pic>
        <p:nvPicPr>
          <p:cNvPr id="4" name="Picture 4" descr="gettingRidOfClot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495" y="11206"/>
            <a:ext cx="6240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81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4680" y="836712"/>
            <a:ext cx="12192000" cy="504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Scheme for interest </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subsidy on  long-term</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loans to textile projects /</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units set up in </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Maharashtra during 2011-17 </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linked with Centrally</a:t>
            </a:r>
          </a:p>
          <a:p>
            <a:pPr algn="ctr">
              <a:buFont typeface="Wingdings" panose="05000000000000000000" pitchFamily="2" charset="2"/>
              <a:buNone/>
              <a:defRPr/>
            </a:pPr>
            <a:r>
              <a:rPr lang="en-US" sz="4000" dirty="0" smtClean="0">
                <a:solidFill>
                  <a:schemeClr val="accent2"/>
                </a:solidFill>
                <a:latin typeface="Times New Roman" panose="02020603050405020304" pitchFamily="18" charset="0"/>
                <a:cs typeface="Times New Roman" panose="02020603050405020304" pitchFamily="18" charset="0"/>
              </a:rPr>
              <a:t>Sponsored TUF Scheme</a:t>
            </a:r>
            <a:endParaRPr lang="en-US" sz="4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5907"/>
      </p:ext>
    </p:extLst>
  </p:cSld>
  <p:clrMapOvr>
    <a:masterClrMapping/>
  </p:clrMapOvr>
  <p:transition spd="slow">
    <p:wheel spokes="1"/>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1703512" y="1196752"/>
            <a:ext cx="9144000" cy="4077072"/>
          </a:xfrm>
        </p:spPr>
        <p:txBody>
          <a:bodyPr>
            <a:normAutofit/>
          </a:bodyPr>
          <a:lstStyle/>
          <a:p>
            <a:pPr algn="ctr" eaLnBrk="1" hangingPunct="1">
              <a:defRPr/>
            </a:pPr>
            <a:r>
              <a:rPr lang="en-US" sz="4000" b="0" dirty="0">
                <a:solidFill>
                  <a:schemeClr val="accent2"/>
                </a:solidFill>
                <a:latin typeface="Times New Roman" panose="02020603050405020304" pitchFamily="18" charset="0"/>
                <a:cs typeface="Times New Roman" panose="02020603050405020304" pitchFamily="18" charset="0"/>
              </a:rPr>
              <a:t>Government of Maharashtra</a:t>
            </a:r>
            <a:br>
              <a:rPr lang="en-US" sz="4000" b="0"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Cooperation, Marketing and Textiles Department,</a:t>
            </a:r>
            <a:br>
              <a:rPr lang="en-US" sz="4000" b="0"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Government Resolution No. Policy-2012/C.R. 1/ Tex-2.</a:t>
            </a:r>
            <a:br>
              <a:rPr lang="en-US" sz="4000" b="0"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Mantralaya, Mumbai-400 032.</a:t>
            </a:r>
            <a:br>
              <a:rPr lang="en-US" sz="4000" b="0" dirty="0">
                <a:solidFill>
                  <a:schemeClr val="accent2"/>
                </a:solidFill>
                <a:latin typeface="Times New Roman" panose="02020603050405020304" pitchFamily="18" charset="0"/>
                <a:cs typeface="Times New Roman" panose="02020603050405020304" pitchFamily="18" charset="0"/>
              </a:rPr>
            </a:br>
            <a:r>
              <a:rPr lang="en-US" sz="4000" b="0" dirty="0">
                <a:solidFill>
                  <a:schemeClr val="accent2"/>
                </a:solidFill>
                <a:latin typeface="Times New Roman" panose="02020603050405020304" pitchFamily="18" charset="0"/>
                <a:cs typeface="Times New Roman" panose="02020603050405020304" pitchFamily="18" charset="0"/>
              </a:rPr>
              <a:t>Date  : 1st March, 2012.</a:t>
            </a:r>
          </a:p>
        </p:txBody>
      </p:sp>
    </p:spTree>
    <p:extLst>
      <p:ext uri="{BB962C8B-B14F-4D97-AF65-F5344CB8AC3E}">
        <p14:creationId xmlns:p14="http://schemas.microsoft.com/office/powerpoint/2010/main" val="2796041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24680" y="5373216"/>
            <a:ext cx="12192000" cy="1052736"/>
          </a:xfrm>
          <a:solidFill>
            <a:schemeClr val="accent1"/>
          </a:solidFill>
        </p:spPr>
        <p:txBody>
          <a:bodyPr>
            <a:normAutofit fontScale="90000"/>
          </a:bodyPr>
          <a:lstStyle/>
          <a:p>
            <a:pPr eaLnBrk="1" hangingPunct="1">
              <a:defRPr/>
            </a:pP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r>
              <a:rPr lang="en-US" sz="3200" b="0" u="sng" dirty="0">
                <a:solidFill>
                  <a:schemeClr val="tx1"/>
                </a:solidFill>
                <a:latin typeface="Times New Roman" panose="02020603050405020304" pitchFamily="18" charset="0"/>
                <a:cs typeface="Times New Roman" panose="02020603050405020304" pitchFamily="18" charset="0"/>
              </a:rPr>
              <a:t>Scheme of interest subsidy on long-term loans linked to the Centrally sponsored TUF scheme. </a:t>
            </a:r>
          </a:p>
        </p:txBody>
      </p:sp>
      <p:pic>
        <p:nvPicPr>
          <p:cNvPr id="3" name="Picture 3" descr="GarmentsHi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99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5360" y="692696"/>
            <a:ext cx="9552384" cy="547260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80000"/>
              </a:lnSpc>
              <a:defRPr/>
            </a:pPr>
            <a:r>
              <a:rPr lang="en-US" sz="2400" dirty="0" smtClean="0">
                <a:solidFill>
                  <a:schemeClr val="hlink"/>
                </a:solidFill>
                <a:latin typeface="Times New Roman" panose="02020603050405020304" pitchFamily="18" charset="0"/>
                <a:cs typeface="Times New Roman" panose="02020603050405020304" pitchFamily="18" charset="0"/>
              </a:rPr>
              <a:t>For the purpose of this scheme:-</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A] Either 12.5% OR</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B] Banks’ prime lending rate OR</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C] The rate of interest actually charged,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D] Whichever rate is less, will be taken as applicable rate</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of  interest.  </a:t>
            </a:r>
          </a:p>
          <a:p>
            <a:pPr>
              <a:lnSpc>
                <a:spcPct val="80000"/>
              </a:lnSpc>
              <a:buFont typeface="Wingdings" panose="05000000000000000000" pitchFamily="2" charset="2"/>
              <a:buNone/>
              <a:defRPr/>
            </a:pPr>
            <a:endParaRPr lang="en-US" dirty="0" smtClean="0">
              <a:latin typeface="Times New Roman" panose="02020603050405020304" pitchFamily="18" charset="0"/>
              <a:cs typeface="Times New Roman" panose="02020603050405020304" pitchFamily="18" charset="0"/>
            </a:endParaRPr>
          </a:p>
          <a:p>
            <a:pPr>
              <a:lnSpc>
                <a:spcPct val="80000"/>
              </a:lnSpc>
              <a:defRPr/>
            </a:pPr>
            <a:r>
              <a:rPr lang="en-US" sz="2400" dirty="0" smtClean="0">
                <a:solidFill>
                  <a:schemeClr val="hlink"/>
                </a:solidFill>
                <a:latin typeface="Times New Roman" panose="02020603050405020304" pitchFamily="18" charset="0"/>
                <a:cs typeface="Times New Roman" panose="02020603050405020304" pitchFamily="18" charset="0"/>
              </a:rPr>
              <a:t>The benefit under the said scheme will be admissible for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1] Newly set up textile units in the State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2] Modernization of existing textile units.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3] Expansion of existing textile units.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4] Rehabilitation of existing textile units. </a:t>
            </a:r>
          </a:p>
          <a:p>
            <a:pPr>
              <a:lnSpc>
                <a:spcPct val="8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5411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a:xfrm>
            <a:off x="2063552" y="188640"/>
            <a:ext cx="8229600" cy="562074"/>
          </a:xfrm>
        </p:spPr>
        <p:txBody>
          <a:bodyPr>
            <a:normAutofit/>
          </a:bodyPr>
          <a:lstStyle/>
          <a:p>
            <a:pPr eaLnBrk="1" hangingPunct="1">
              <a:defRPr/>
            </a:pPr>
            <a:r>
              <a:rPr lang="en-US" sz="3200" dirty="0">
                <a:latin typeface="Times New Roman" panose="02020603050405020304" pitchFamily="18" charset="0"/>
                <a:cs typeface="Times New Roman" panose="02020603050405020304" pitchFamily="18" charset="0"/>
              </a:rPr>
              <a:t> </a:t>
            </a:r>
            <a:r>
              <a:rPr lang="en-US" sz="3200" b="0" dirty="0">
                <a:latin typeface="Times New Roman" panose="02020603050405020304" pitchFamily="18" charset="0"/>
                <a:cs typeface="Times New Roman" panose="02020603050405020304" pitchFamily="18" charset="0"/>
              </a:rPr>
              <a:t>Duration of the Scheme</a:t>
            </a:r>
            <a:r>
              <a:rPr lang="en-US" sz="3200" dirty="0">
                <a:latin typeface="Times New Roman" panose="02020603050405020304" pitchFamily="18" charset="0"/>
                <a:cs typeface="Times New Roman" panose="02020603050405020304" pitchFamily="18" charset="0"/>
              </a:rPr>
              <a:t>. :- </a:t>
            </a:r>
          </a:p>
        </p:txBody>
      </p:sp>
      <p:sp>
        <p:nvSpPr>
          <p:cNvPr id="3" name="Rectangle 3"/>
          <p:cNvSpPr txBox="1">
            <a:spLocks noChangeArrowheads="1"/>
          </p:cNvSpPr>
          <p:nvPr/>
        </p:nvSpPr>
        <p:spPr>
          <a:xfrm>
            <a:off x="407368" y="1628800"/>
            <a:ext cx="10585176" cy="3960440"/>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defRPr/>
            </a:pPr>
            <a:r>
              <a:rPr lang="en-US" b="1" dirty="0" smtClean="0">
                <a:solidFill>
                  <a:schemeClr val="hlink"/>
                </a:solidFill>
                <a:latin typeface="Times New Roman" panose="02020603050405020304" pitchFamily="18" charset="0"/>
                <a:cs typeface="Times New Roman" panose="02020603050405020304" pitchFamily="18" charset="0"/>
              </a:rPr>
              <a:t>Date 1.4.2011 to 31.3.2017.</a:t>
            </a:r>
          </a:p>
          <a:p>
            <a:pPr>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a:t>
            </a:r>
          </a:p>
          <a:p>
            <a:pPr>
              <a:buFontTx/>
              <a:buChar char="•"/>
              <a:defRPr/>
            </a:pPr>
            <a:r>
              <a:rPr lang="en-US" dirty="0" smtClean="0">
                <a:latin typeface="Times New Roman" panose="02020603050405020304" pitchFamily="18" charset="0"/>
                <a:cs typeface="Times New Roman" panose="02020603050405020304" pitchFamily="18" charset="0"/>
              </a:rPr>
              <a:t>If Centrally sponsored TUFS scheme is discontinued  </a:t>
            </a:r>
          </a:p>
          <a:p>
            <a:pPr>
              <a:buFontTx/>
              <a:buNone/>
              <a:defRPr/>
            </a:pPr>
            <a:r>
              <a:rPr lang="en-US" dirty="0" smtClean="0">
                <a:latin typeface="Times New Roman" panose="02020603050405020304" pitchFamily="18" charset="0"/>
                <a:cs typeface="Times New Roman" panose="02020603050405020304" pitchFamily="18" charset="0"/>
              </a:rPr>
              <a:t>                                              THEN </a:t>
            </a:r>
          </a:p>
          <a:p>
            <a:pPr>
              <a:buFontTx/>
              <a:buChar char="•"/>
              <a:defRPr/>
            </a:pPr>
            <a:r>
              <a:rPr lang="en-US" dirty="0" smtClean="0">
                <a:latin typeface="Times New Roman" panose="02020603050405020304" pitchFamily="18" charset="0"/>
                <a:cs typeface="Times New Roman" panose="02020603050405020304" pitchFamily="18" charset="0"/>
              </a:rPr>
              <a:t>The Scheme can be reviewed by the State Government without adversely affecting the claims of already approved units.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205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0" y="27384"/>
            <a:ext cx="12192000" cy="6858000"/>
          </a:xfrm>
          <a:prstGeom prst="rect">
            <a:avLst/>
          </a:prstGeom>
        </p:spPr>
      </p:pic>
    </p:spTree>
    <p:extLst>
      <p:ext uri="{BB962C8B-B14F-4D97-AF65-F5344CB8AC3E}">
        <p14:creationId xmlns:p14="http://schemas.microsoft.com/office/powerpoint/2010/main" val="1015659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16632"/>
          <a:ext cx="12192000" cy="5402434"/>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907073">
                <a:tc>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Talulka/Area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Ceiling as % of Fixed Capital Investment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No. of Years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7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Micro, Small &amp; Medium Enterprises</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LSI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Micro, Small &amp; Medium Enterprises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LSI</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19">
                <a:tc>
                  <a:txBody>
                    <a:bodyPr/>
                    <a:lstStyle/>
                    <a:p>
                      <a:pPr algn="ctr"/>
                      <a:r>
                        <a:rPr lang="en-US" sz="1800" dirty="0" smtClean="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007">
                <a:tc>
                  <a:txBody>
                    <a:bodyPr/>
                    <a:lstStyle/>
                    <a:p>
                      <a:pPr algn="ctr"/>
                      <a:r>
                        <a:rPr lang="en-US" sz="1800" dirty="0" smtClean="0">
                          <a:latin typeface="Times New Roman" panose="02020603050405020304" pitchFamily="18" charset="0"/>
                          <a:cs typeface="Times New Roman" panose="02020603050405020304" pitchFamily="18" charset="0"/>
                        </a:rPr>
                        <a:t>B</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1800" dirty="0" smtClean="0">
                          <a:latin typeface="Times New Roman" panose="02020603050405020304" pitchFamily="18" charset="0"/>
                          <a:cs typeface="Times New Roman" panose="02020603050405020304" pitchFamily="18" charset="0"/>
                        </a:rPr>
                        <a:t>C</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30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1800" dirty="0" smtClean="0">
                          <a:latin typeface="Times New Roman" panose="02020603050405020304" pitchFamily="18" charset="0"/>
                          <a:cs typeface="Times New Roman" panose="02020603050405020304" pitchFamily="18" charset="0"/>
                        </a:rPr>
                        <a:t>D</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a:r>
                        <a:rPr lang="en-US" sz="1800" dirty="0" smtClean="0">
                          <a:latin typeface="Times New Roman" panose="02020603050405020304" pitchFamily="18" charset="0"/>
                          <a:cs typeface="Times New Roman" panose="02020603050405020304" pitchFamily="18" charset="0"/>
                        </a:rPr>
                        <a:t>  D+</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90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6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Naxalism Affected Area</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9249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19337" y="1844824"/>
          <a:ext cx="11737303" cy="4617720"/>
        </p:xfrm>
        <a:graphic>
          <a:graphicData uri="http://schemas.openxmlformats.org/drawingml/2006/table">
            <a:tbl>
              <a:tblPr firstRow="1" bandRow="1">
                <a:tableStyleId>{5C22544A-7EE6-4342-B048-85BDC9FD1C3A}</a:tableStyleId>
              </a:tblPr>
              <a:tblGrid>
                <a:gridCol w="1868997"/>
                <a:gridCol w="2616596"/>
                <a:gridCol w="2168038"/>
                <a:gridCol w="2541837"/>
                <a:gridCol w="1046639"/>
                <a:gridCol w="1495196"/>
              </a:tblGrid>
              <a:tr h="370840">
                <a:tc>
                  <a:txBody>
                    <a:bodyPr/>
                    <a:lstStyle/>
                    <a:p>
                      <a:pPr algn="ctr"/>
                      <a:r>
                        <a:rPr lang="en-US" sz="2500" dirty="0" smtClean="0">
                          <a:latin typeface="Times New Roman" panose="02020603050405020304" pitchFamily="18" charset="0"/>
                          <a:cs typeface="Times New Roman" panose="02020603050405020304" pitchFamily="18" charset="0"/>
                        </a:rPr>
                        <a:t>Taluka / </a:t>
                      </a:r>
                    </a:p>
                    <a:p>
                      <a:pPr algn="ctr"/>
                      <a:r>
                        <a:rPr lang="en-US" sz="2500" dirty="0" smtClean="0">
                          <a:latin typeface="Times New Roman" panose="02020603050405020304" pitchFamily="18" charset="0"/>
                          <a:cs typeface="Times New Roman" panose="02020603050405020304" pitchFamily="18" charset="0"/>
                        </a:rPr>
                        <a:t>Area</a:t>
                      </a:r>
                      <a:endParaRPr lang="en-IN" sz="25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b="1" kern="1200" baseline="0" dirty="0" smtClean="0">
                          <a:solidFill>
                            <a:schemeClr val="lt1"/>
                          </a:solidFill>
                          <a:latin typeface="Times New Roman" panose="02020603050405020304" pitchFamily="18" charset="0"/>
                          <a:ea typeface="+mn-ea"/>
                          <a:cs typeface="Times New Roman" panose="02020603050405020304" pitchFamily="18" charset="0"/>
                        </a:rPr>
                        <a:t>Ceiling as % of Fixed Capital Investment </a:t>
                      </a:r>
                      <a:endParaRPr lang="en-US" sz="2500" dirty="0" smtClean="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Cost of Project Rs</a:t>
                      </a:r>
                      <a:r>
                        <a:rPr lang="en-US" sz="2500" baseline="0" dirty="0" smtClean="0">
                          <a:latin typeface="Times New Roman" panose="02020603050405020304" pitchFamily="18" charset="0"/>
                          <a:cs typeface="Times New Roman" panose="02020603050405020304" pitchFamily="18" charset="0"/>
                        </a:rPr>
                        <a:t> 10 Crore</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Eligible</a:t>
                      </a:r>
                      <a:r>
                        <a:rPr lang="en-US" sz="2500" baseline="0" dirty="0" smtClean="0">
                          <a:latin typeface="Times New Roman" panose="02020603050405020304" pitchFamily="18" charset="0"/>
                          <a:cs typeface="Times New Roman" panose="02020603050405020304" pitchFamily="18" charset="0"/>
                        </a:rPr>
                        <a:t> Amount of Subsidy</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No.</a:t>
                      </a:r>
                      <a:r>
                        <a:rPr lang="en-US" sz="2500" baseline="0" dirty="0" smtClean="0">
                          <a:latin typeface="Times New Roman" panose="02020603050405020304" pitchFamily="18" charset="0"/>
                          <a:cs typeface="Times New Roman" panose="02020603050405020304" pitchFamily="18" charset="0"/>
                        </a:rPr>
                        <a:t> of Year</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Per</a:t>
                      </a:r>
                      <a:r>
                        <a:rPr lang="en-US" sz="2500" baseline="0" dirty="0" smtClean="0">
                          <a:latin typeface="Times New Roman" panose="02020603050405020304" pitchFamily="18" charset="0"/>
                          <a:cs typeface="Times New Roman" panose="02020603050405020304" pitchFamily="18" charset="0"/>
                        </a:rPr>
                        <a:t> Year Subsidy</a:t>
                      </a:r>
                      <a:endParaRPr lang="en-IN" sz="25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A</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Nil</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B</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a:t>
                      </a:r>
                      <a:r>
                        <a:rPr lang="en-US" sz="2000" baseline="0" dirty="0" smtClean="0">
                          <a:latin typeface="Times New Roman" panose="02020603050405020304" pitchFamily="18" charset="0"/>
                          <a:cs typeface="Times New Roman" panose="02020603050405020304" pitchFamily="18" charset="0"/>
                        </a:rPr>
                        <a:t>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28.57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C</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40 %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4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57.14</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D</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70 %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70</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D+</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80 %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80</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kumimoji="0" lang="en-US" sz="2000" b="0"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90 %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90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kern="1200" baseline="0" dirty="0" smtClean="0">
                          <a:solidFill>
                            <a:schemeClr val="dk1"/>
                          </a:solidFill>
                          <a:latin typeface="Times New Roman" panose="02020603050405020304" pitchFamily="18" charset="0"/>
                          <a:ea typeface="+mn-ea"/>
                          <a:cs typeface="Times New Roman" panose="02020603050405020304" pitchFamily="18" charset="0"/>
                        </a:rPr>
                        <a:t>Naxalism Affected Area</a:t>
                      </a:r>
                      <a:endParaRPr lang="en-US" sz="2000" b="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100 %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Lac</a:t>
                      </a:r>
                      <a:endParaRPr lang="en-IN" sz="20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9" name="Table 8"/>
          <p:cNvGraphicFramePr>
            <a:graphicFrameLocks noGrp="1"/>
          </p:cNvGraphicFramePr>
          <p:nvPr>
            <p:extLst/>
          </p:nvPr>
        </p:nvGraphicFramePr>
        <p:xfrm>
          <a:off x="1919535" y="260648"/>
          <a:ext cx="8208913" cy="548640"/>
        </p:xfrm>
        <a:graphic>
          <a:graphicData uri="http://schemas.openxmlformats.org/drawingml/2006/table">
            <a:tbl>
              <a:tblPr/>
              <a:tblGrid>
                <a:gridCol w="8208913"/>
              </a:tblGrid>
              <a:tr h="504056">
                <a:tc>
                  <a:txBody>
                    <a:bodyPr/>
                    <a:lstStyle/>
                    <a:p>
                      <a:pPr algn="ctr"/>
                      <a:r>
                        <a:rPr lang="en-US" sz="3000" b="1" dirty="0" smtClean="0">
                          <a:solidFill>
                            <a:schemeClr val="bg1"/>
                          </a:solidFill>
                          <a:latin typeface="Times New Roman" panose="02020603050405020304" pitchFamily="18" charset="0"/>
                          <a:cs typeface="Times New Roman" panose="02020603050405020304" pitchFamily="18" charset="0"/>
                        </a:rPr>
                        <a:t>Example – 1 SSI/MSI</a:t>
                      </a:r>
                      <a:endParaRPr lang="en-IN" sz="3000" b="1" dirty="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r>
            </a:tbl>
          </a:graphicData>
        </a:graphic>
      </p:graphicFrame>
      <p:graphicFrame>
        <p:nvGraphicFramePr>
          <p:cNvPr id="10" name="Table 9"/>
          <p:cNvGraphicFramePr>
            <a:graphicFrameLocks noGrp="1"/>
          </p:cNvGraphicFramePr>
          <p:nvPr>
            <p:extLst/>
          </p:nvPr>
        </p:nvGraphicFramePr>
        <p:xfrm>
          <a:off x="2927648" y="980728"/>
          <a:ext cx="6264696" cy="551330"/>
        </p:xfrm>
        <a:graphic>
          <a:graphicData uri="http://schemas.openxmlformats.org/drawingml/2006/table">
            <a:tbl>
              <a:tblPr/>
              <a:tblGrid>
                <a:gridCol w="6264696"/>
              </a:tblGrid>
              <a:tr h="551330">
                <a:tc>
                  <a:txBody>
                    <a:bodyPr/>
                    <a:lstStyle/>
                    <a:p>
                      <a:pPr algn="ctr"/>
                      <a:r>
                        <a:rPr lang="en-US" sz="3000" dirty="0" smtClean="0">
                          <a:latin typeface="Times New Roman" panose="02020603050405020304" pitchFamily="18" charset="0"/>
                          <a:cs typeface="Times New Roman" panose="02020603050405020304" pitchFamily="18" charset="0"/>
                        </a:rPr>
                        <a:t>Eligible subsidy</a:t>
                      </a:r>
                      <a:r>
                        <a:rPr lang="en-US" sz="3000" baseline="0" dirty="0" smtClean="0">
                          <a:latin typeface="Times New Roman" panose="02020603050405020304" pitchFamily="18" charset="0"/>
                          <a:cs typeface="Times New Roman" panose="02020603050405020304" pitchFamily="18" charset="0"/>
                        </a:rPr>
                        <a:t> according to location</a:t>
                      </a:r>
                      <a:endParaRPr lang="en-IN" sz="3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26501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5936838"/>
      </p:ext>
    </p:extLst>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1" y="1484784"/>
            <a:ext cx="12192001" cy="4093428"/>
          </a:xfrm>
          <a:prstGeom prst="rect">
            <a:avLst/>
          </a:prstGeom>
        </p:spPr>
        <p:txBody>
          <a:bodyPr>
            <a:spAutoFit/>
          </a:bodyPr>
          <a:lstStyle/>
          <a:p>
            <a:pPr algn="just">
              <a:defRPr/>
            </a:pPr>
            <a:r>
              <a:rPr lang="en-US" sz="2000" dirty="0">
                <a:latin typeface="Times New Roman" panose="02020603050405020304" pitchFamily="18" charset="0"/>
                <a:cs typeface="Times New Roman" panose="02020603050405020304" pitchFamily="18" charset="0"/>
              </a:rPr>
              <a:t>The  following  categories  of  Eligible  Industrial  Units in the Private Sector,  Co-operative Sector,  Central  Public  Sector,  State Public Sector/ Joint  Sector shall  be  eligible  to  be considered  for  incentives  under  the  PSI- 2013 :- </a:t>
            </a:r>
          </a:p>
          <a:p>
            <a:pPr algn="just">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Industries  listed  in  the  First  Schedule  of  the  Industries  (Development  and Regulation)  Act, 1951,  as amended  from  time to time.</a:t>
            </a:r>
          </a:p>
          <a:p>
            <a:pPr marL="400050" indent="-400050"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   Manufacturing  Enterprises  as  defined  in the Micro, Small  and  Medium Enterprises Development  Act, 2006. (MSMED Act, 2006).</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   Information  Technology  Manufacturing  Units registered  with the Directorate of Industries  or  the   Maharashtra Industrial  Development  Corporation (MIDC) or the Development Commissioner,  Santacruz  Electronic Export  Processing Zone (SEEPZ) or Software  Technology  Parks  of India (STPI)  in the State. </a:t>
            </a:r>
          </a:p>
          <a:p>
            <a:pPr algn="just">
              <a:defRPr/>
            </a:pPr>
            <a:endParaRPr lang="en-US" sz="2000" dirty="0">
              <a:latin typeface="Times New Roman" panose="02020603050405020304" pitchFamily="18" charset="0"/>
              <a:cs typeface="Times New Roman" panose="02020603050405020304" pitchFamily="18" charset="0"/>
            </a:endParaRP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146447"/>
            <a:ext cx="12177214" cy="615553"/>
          </a:xfrm>
          <a:prstGeom prst="rect">
            <a:avLst/>
          </a:prstGeom>
          <a:solidFill>
            <a:schemeClr val="accent5">
              <a:lumMod val="60000"/>
              <a:lumOff val="40000"/>
            </a:schemeClr>
          </a:solidFill>
        </p:spPr>
        <p:txBody>
          <a:bodyPr>
            <a:spAutoFit/>
          </a:bodyPr>
          <a:lstStyle/>
          <a:p>
            <a:pPr algn="ctr">
              <a:defRPr/>
            </a:pPr>
            <a:r>
              <a:rPr lang="en-US" sz="3400" b="1" dirty="0"/>
              <a:t> </a:t>
            </a:r>
            <a:r>
              <a:rPr lang="en-US" sz="3400" b="1" dirty="0">
                <a:gradFill>
                  <a:gsLst>
                    <a:gs pos="0">
                      <a:srgbClr val="000000"/>
                    </a:gs>
                    <a:gs pos="39999">
                      <a:srgbClr val="0A128C"/>
                    </a:gs>
                    <a:gs pos="70000">
                      <a:srgbClr val="181CC7"/>
                    </a:gs>
                    <a:gs pos="88000">
                      <a:srgbClr val="7005D4"/>
                    </a:gs>
                    <a:gs pos="100000">
                      <a:srgbClr val="8C3D91"/>
                    </a:gs>
                  </a:gsLst>
                  <a:lin ang="5400000" scaled="0"/>
                </a:gradFill>
              </a:rPr>
              <a:t>COVERAGE UNDER THE PSI - 2013</a:t>
            </a:r>
            <a:endParaRPr lang="en-IN" sz="3400" dirty="0"/>
          </a:p>
        </p:txBody>
      </p:sp>
    </p:spTree>
    <p:extLst>
      <p:ext uri="{BB962C8B-B14F-4D97-AF65-F5344CB8AC3E}">
        <p14:creationId xmlns:p14="http://schemas.microsoft.com/office/powerpoint/2010/main" val="3186454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8" y="1390650"/>
            <a:ext cx="12192001" cy="4400550"/>
          </a:xfrm>
          <a:prstGeom prst="rect">
            <a:avLst/>
          </a:prstGeom>
        </p:spPr>
        <p:txBody>
          <a:bodyPr>
            <a:spAutoFit/>
          </a:bodyPr>
          <a:lstStyle/>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Bio-technology  Manufacturing  Units  as specified  by  the  Government  from time to time, which are  outside the purview  of  any registering  authority mentioned  above.</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Cold Storages.</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Mechanized Food/Agro Processing Industries in the following sectors: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Dairy, Fruit and Vegetable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Grain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Fish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Consumer foods including Packed foods.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Non alcoholic beverages from fruits and vegetables.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Central Public Sector Units. </a:t>
            </a: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77143"/>
            <a:ext cx="12177214" cy="615553"/>
          </a:xfrm>
          <a:prstGeom prst="rect">
            <a:avLst/>
          </a:prstGeom>
          <a:solidFill>
            <a:schemeClr val="accent5">
              <a:lumMod val="60000"/>
              <a:lumOff val="40000"/>
            </a:schemeClr>
          </a:solidFill>
        </p:spPr>
        <p:txBody>
          <a:bodyPr>
            <a:spAutoFit/>
          </a:bodyPr>
          <a:lstStyle/>
          <a:p>
            <a:pPr algn="ctr">
              <a:defRPr/>
            </a:pPr>
            <a:r>
              <a:rPr lang="en-US" sz="3400" b="1" dirty="0"/>
              <a:t> </a:t>
            </a:r>
            <a:r>
              <a:rPr lang="en-US" sz="3400" b="1" dirty="0">
                <a:gradFill>
                  <a:gsLst>
                    <a:gs pos="0">
                      <a:srgbClr val="000000"/>
                    </a:gs>
                    <a:gs pos="39999">
                      <a:srgbClr val="0A128C"/>
                    </a:gs>
                    <a:gs pos="70000">
                      <a:srgbClr val="181CC7"/>
                    </a:gs>
                    <a:gs pos="88000">
                      <a:srgbClr val="7005D4"/>
                    </a:gs>
                    <a:gs pos="100000">
                      <a:srgbClr val="8C3D91"/>
                    </a:gs>
                  </a:gsLst>
                  <a:lin ang="5400000" scaled="0"/>
                </a:gradFill>
              </a:rPr>
              <a:t>COVERAGE UNDER THE PSI - 2013</a:t>
            </a:r>
            <a:endParaRPr lang="en-IN" sz="3400" dirty="0"/>
          </a:p>
        </p:txBody>
      </p:sp>
    </p:spTree>
    <p:extLst>
      <p:ext uri="{BB962C8B-B14F-4D97-AF65-F5344CB8AC3E}">
        <p14:creationId xmlns:p14="http://schemas.microsoft.com/office/powerpoint/2010/main" val="3468409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000"/>
                                        <p:tgtEl>
                                          <p:spTgt spid="4">
                                            <p:txEl>
                                              <p:pRg st="6" end="6"/>
                                            </p:txEl>
                                          </p:spTgt>
                                        </p:tgtEl>
                                      </p:cBhvr>
                                    </p:animEffect>
                                    <p:anim calcmode="lin" valueType="num">
                                      <p:cBhvr>
                                        <p:cTn id="2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anim calcmode="lin" valueType="num">
                                      <p:cBhvr>
                                        <p:cTn id="4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1000"/>
                                        <p:tgtEl>
                                          <p:spTgt spid="4">
                                            <p:txEl>
                                              <p:pRg st="9" end="9"/>
                                            </p:txEl>
                                          </p:spTgt>
                                        </p:tgtEl>
                                      </p:cBhvr>
                                    </p:animEffect>
                                    <p:anim calcmode="lin" valueType="num">
                                      <p:cBhvr>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fade">
                                      <p:cBhvr>
                                        <p:cTn id="53" dur="1000"/>
                                        <p:tgtEl>
                                          <p:spTgt spid="4">
                                            <p:txEl>
                                              <p:pRg st="10" end="10"/>
                                            </p:txEl>
                                          </p:spTgt>
                                        </p:tgtEl>
                                      </p:cBhvr>
                                    </p:animEffect>
                                    <p:anim calcmode="lin" valueType="num">
                                      <p:cBhvr>
                                        <p:cTn id="5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 calcmode="lin" valueType="num">
                                      <p:cBhvr additive="base">
                                        <p:cTn id="60" dur="10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447800"/>
            <a:ext cx="12009437" cy="4401205"/>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An  investment  shall  be  regarded  as  Expansion  Project  or  a  Diversification Project,  as the  case may be, if an Existing / New  Unit in any of  the areas covered under.</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“B”,</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“C”,</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“D”,</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D+,</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Naxalism  Affected  Areas</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No-Industry- Districts,</a:t>
            </a:r>
          </a:p>
          <a:p>
            <a:pPr marL="342900" indent="-342900" algn="just">
              <a:buFont typeface="+mj-lt"/>
              <a:buAutoNum type="arabicParenR"/>
              <a:defRPr/>
            </a:pPr>
            <a:endParaRPr lang="en-US" sz="2000" b="1" dirty="0">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Made,  on or after the date  1st April, 2013, an additional fixed capital investment in additional production /  manufacturing facilities for manufacture of the same product / products as of the Existing /New Unit or for manufacture of different products, as the case maybe provided it satisfies the following conditions, namely.</a:t>
            </a:r>
            <a:endParaRPr lang="en-US" sz="2000" b="1"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DIVERSIFICATION PROJECT</a:t>
            </a:r>
            <a:endParaRPr lang="en-US" sz="2800" b="1" dirty="0"/>
          </a:p>
        </p:txBody>
      </p:sp>
    </p:spTree>
    <p:extLst>
      <p:ext uri="{BB962C8B-B14F-4D97-AF65-F5344CB8AC3E}">
        <p14:creationId xmlns:p14="http://schemas.microsoft.com/office/powerpoint/2010/main" val="19198473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125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0" dur="12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447800"/>
            <a:ext cx="120094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said additional Fixed Capital Investment for expansion / diversification of the Existing/ New Unit should exceed </a:t>
            </a:r>
            <a:r>
              <a:rPr lang="en-US" sz="2000" dirty="0">
                <a:solidFill>
                  <a:srgbClr val="FF0000"/>
                </a:solidFill>
                <a:latin typeface="Times New Roman" panose="02020603050405020304" pitchFamily="18" charset="0"/>
                <a:cs typeface="Times New Roman" panose="02020603050405020304" pitchFamily="18" charset="0"/>
              </a:rPr>
              <a:t>25 per cent of the Gross Fixed</a:t>
            </a:r>
            <a:r>
              <a:rPr lang="en-US" sz="2000" dirty="0">
                <a:latin typeface="Times New Roman" panose="02020603050405020304" pitchFamily="18" charset="0"/>
                <a:cs typeface="Times New Roman" panose="02020603050405020304" pitchFamily="18" charset="0"/>
              </a:rPr>
              <a:t> Capital Investment of the Existing / New Unit immediately prior to setting up of the additional production /manufacturing facilities, as on the last day of the previous financial year, subject to a minimum additional fixed capital investment of </a:t>
            </a:r>
            <a:r>
              <a:rPr lang="en-US" sz="2000" dirty="0">
                <a:solidFill>
                  <a:srgbClr val="FF0000"/>
                </a:solidFill>
                <a:latin typeface="Times New Roman" panose="02020603050405020304" pitchFamily="18" charset="0"/>
                <a:cs typeface="Times New Roman" panose="02020603050405020304" pitchFamily="18" charset="0"/>
              </a:rPr>
              <a:t>Rs. 5 crores</a:t>
            </a:r>
            <a:r>
              <a:rPr lang="en-US" sz="2000" dirty="0">
                <a:latin typeface="Times New Roman" panose="02020603050405020304" pitchFamily="18" charset="0"/>
                <a:cs typeface="Times New Roman" panose="02020603050405020304" pitchFamily="18" charset="0"/>
              </a:rPr>
              <a:t> in case of non-MSMEs and </a:t>
            </a:r>
            <a:r>
              <a:rPr lang="en-US" sz="2000" dirty="0">
                <a:solidFill>
                  <a:srgbClr val="FF0000"/>
                </a:solidFill>
                <a:latin typeface="Times New Roman" panose="02020603050405020304" pitchFamily="18" charset="0"/>
                <a:cs typeface="Times New Roman" panose="02020603050405020304" pitchFamily="18" charset="0"/>
              </a:rPr>
              <a:t>Rs. 25 Lacks, in case of MSMEs.</a:t>
            </a:r>
          </a:p>
          <a:p>
            <a:pPr algn="just">
              <a:buFont typeface="Wingdings" panose="05000000000000000000" pitchFamily="2" charset="2"/>
              <a:buChar char="Ø"/>
            </a:pPr>
            <a:endParaRPr lang="en-US" sz="20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case of Expansion or Expansion-cum-Diversification but not mere Diversification “per se”, the said additional Fixed Capital Investment should result in increase of existing installed capacity by at least  </a:t>
            </a:r>
            <a:r>
              <a:rPr lang="en-US" sz="2000" dirty="0">
                <a:solidFill>
                  <a:srgbClr val="FF0000"/>
                </a:solidFill>
                <a:latin typeface="Times New Roman" panose="02020603050405020304" pitchFamily="18" charset="0"/>
                <a:cs typeface="Times New Roman" panose="02020603050405020304" pitchFamily="18" charset="0"/>
              </a:rPr>
              <a:t>25 percent</a:t>
            </a:r>
            <a:r>
              <a:rPr lang="en-US" sz="2000" dirty="0">
                <a:latin typeface="Times New Roman" panose="02020603050405020304" pitchFamily="18" charset="0"/>
                <a:cs typeface="Times New Roman" panose="02020603050405020304" pitchFamily="18" charset="0"/>
              </a:rPr>
              <a:t>; and</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Such Expansion / Diversification should increase the employment in the non-supervisory category at least to the extent of  </a:t>
            </a:r>
            <a:r>
              <a:rPr lang="en-US" sz="2000" dirty="0">
                <a:solidFill>
                  <a:srgbClr val="FF0000"/>
                </a:solidFill>
                <a:latin typeface="Times New Roman" panose="02020603050405020304" pitchFamily="18" charset="0"/>
                <a:cs typeface="Times New Roman" panose="02020603050405020304" pitchFamily="18" charset="0"/>
              </a:rPr>
              <a:t>10 percent</a:t>
            </a:r>
            <a:r>
              <a:rPr lang="en-US" sz="2000" dirty="0">
                <a:latin typeface="Times New Roman" panose="02020603050405020304" pitchFamily="18" charset="0"/>
                <a:cs typeface="Times New Roman" panose="02020603050405020304" pitchFamily="18" charset="0"/>
              </a:rPr>
              <a:t> of the pre expansion/diversification level of such employment and </a:t>
            </a:r>
            <a:r>
              <a:rPr lang="en-US" sz="2000" dirty="0">
                <a:solidFill>
                  <a:srgbClr val="FF0000"/>
                </a:solidFill>
                <a:latin typeface="Times New Roman" panose="02020603050405020304" pitchFamily="18" charset="0"/>
                <a:cs typeface="Times New Roman" panose="02020603050405020304" pitchFamily="18" charset="0"/>
              </a:rPr>
              <a:t>80 percent </a:t>
            </a:r>
            <a:r>
              <a:rPr lang="en-US" sz="2000" dirty="0">
                <a:latin typeface="Times New Roman" panose="02020603050405020304" pitchFamily="18" charset="0"/>
                <a:cs typeface="Times New Roman" panose="02020603050405020304" pitchFamily="18" charset="0"/>
              </a:rPr>
              <a:t>of such additional employment should be from amongst local persons.</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 DIVERSIFICATION PROJECT</a:t>
            </a:r>
            <a:endParaRPr lang="en-US" sz="2800" b="1" dirty="0"/>
          </a:p>
        </p:txBody>
      </p:sp>
    </p:spTree>
    <p:extLst>
      <p:ext uri="{BB962C8B-B14F-4D97-AF65-F5344CB8AC3E}">
        <p14:creationId xmlns:p14="http://schemas.microsoft.com/office/powerpoint/2010/main" val="17313581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EXEMPTION FROM ELECTRICITY DUTY</a:t>
            </a:r>
            <a:endParaRPr lang="en-US" sz="2800" b="1" dirty="0"/>
          </a:p>
        </p:txBody>
      </p:sp>
      <p:sp>
        <p:nvSpPr>
          <p:cNvPr id="6" name="TextBox 5"/>
          <p:cNvSpPr txBox="1"/>
          <p:nvPr/>
        </p:nvSpPr>
        <p:spPr>
          <a:xfrm>
            <a:off x="152400" y="1114425"/>
            <a:ext cx="11811000" cy="3477875"/>
          </a:xfrm>
          <a:prstGeom prst="rect">
            <a:avLst/>
          </a:prstGeom>
          <a:noFill/>
        </p:spPr>
        <p:txBody>
          <a:bodyPr>
            <a:spAutoFit/>
          </a:bodyPr>
          <a:lstStyle/>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All Eligible </a:t>
            </a:r>
            <a:r>
              <a:rPr lang="en-US" sz="2000" dirty="0">
                <a:solidFill>
                  <a:srgbClr val="FF0000"/>
                </a:solidFill>
                <a:latin typeface="Times New Roman" panose="02020603050405020304" pitchFamily="18" charset="0"/>
                <a:cs typeface="Times New Roman" panose="02020603050405020304" pitchFamily="18" charset="0"/>
              </a:rPr>
              <a:t>New Units</a:t>
            </a:r>
            <a:r>
              <a:rPr lang="en-US" sz="2000" dirty="0">
                <a:latin typeface="Times New Roman" panose="02020603050405020304" pitchFamily="18" charset="0"/>
                <a:cs typeface="Times New Roman" panose="02020603050405020304" pitchFamily="18" charset="0"/>
              </a:rPr>
              <a:t> in Group C, D, and D+ areas and No-Industry District(s) and Naxalism affected Area will be </a:t>
            </a:r>
            <a:r>
              <a:rPr lang="en-US" sz="2000" dirty="0">
                <a:solidFill>
                  <a:schemeClr val="accent1"/>
                </a:solidFill>
                <a:latin typeface="Times New Roman" panose="02020603050405020304" pitchFamily="18" charset="0"/>
                <a:cs typeface="Times New Roman" panose="02020603050405020304" pitchFamily="18" charset="0"/>
              </a:rPr>
              <a:t>exempted from payment of Electricity Duty during eligibility period not exceeding 15 years</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lphaUcPeriod"/>
              <a:defRPr/>
            </a:pP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In Group A and B areas:-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100% Export Oriented Units (EOUs),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Information Technology Manufacturing Units and</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Bio-Technology Manufacturing units will also </a:t>
            </a:r>
            <a:r>
              <a:rPr lang="en-US" sz="2000" dirty="0">
                <a:solidFill>
                  <a:schemeClr val="accent1"/>
                </a:solidFill>
                <a:latin typeface="Times New Roman" panose="02020603050405020304" pitchFamily="18" charset="0"/>
                <a:cs typeface="Times New Roman" panose="02020603050405020304" pitchFamily="18" charset="0"/>
              </a:rPr>
              <a:t>be exempted from payment of Electricity Duty for a period of 7 Years.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Necessary Notification under the provisions of the Electricity Duty Act 1958 will be issued separately by the Energy Department.</a:t>
            </a:r>
          </a:p>
        </p:txBody>
      </p:sp>
    </p:spTree>
    <p:extLst>
      <p:ext uri="{BB962C8B-B14F-4D97-AF65-F5344CB8AC3E}">
        <p14:creationId xmlns:p14="http://schemas.microsoft.com/office/powerpoint/2010/main" val="3484407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anim calcmode="lin" valueType="num">
                                      <p:cBhvr>
                                        <p:cTn id="2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anim calcmode="lin" valueType="num">
                                      <p:cBhvr>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anim calcmode="lin" valueType="num">
                                      <p:cBhvr>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WAIVER OF STAMP  DUTY</a:t>
            </a:r>
            <a:endParaRPr lang="en-US" sz="2800" b="1" dirty="0"/>
          </a:p>
        </p:txBody>
      </p:sp>
      <p:sp>
        <p:nvSpPr>
          <p:cNvPr id="6" name="TextBox 5"/>
          <p:cNvSpPr txBox="1"/>
          <p:nvPr/>
        </p:nvSpPr>
        <p:spPr>
          <a:xfrm>
            <a:off x="152400" y="1052736"/>
            <a:ext cx="11920264" cy="5016500"/>
          </a:xfrm>
          <a:prstGeom prst="rect">
            <a:avLst/>
          </a:prstGeom>
          <a:noFill/>
        </p:spPr>
        <p:txBody>
          <a:bodyPr wrap="square">
            <a:spAutoFit/>
          </a:bodyPr>
          <a:lstStyle/>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New Units as well as Units undertaking Expansion/ Diversification (including Mega and Ultra Mega Projects) will be exempted from payment of Stamp duty during the Investment period in Group “C, D, D+ Talukas, No Industry Districts and Naxalism affected areas. </a:t>
            </a:r>
          </a:p>
          <a:p>
            <a:pPr marL="457200" indent="-457200" algn="just">
              <a:buFont typeface="+mj-lt"/>
              <a:buAutoNum type="alphaUcPeriod"/>
              <a:defRPr/>
            </a:pP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In Group A and B areas, stamp duty exemption would be available as given below:</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BT Manufacturing and IT Manufacturing Units in Public Parks : 100%</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BT Manufacturing and IT Manufacturing Units in Private Parks : 75%</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Mega Projects - 50% for first conveyance deed only</a:t>
            </a: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algn="just">
              <a:defRPr/>
            </a:pPr>
            <a:r>
              <a:rPr lang="en-US" sz="2000" b="1" i="1" dirty="0">
                <a:latin typeface="Times New Roman" panose="02020603050405020304" pitchFamily="18" charset="0"/>
                <a:cs typeface="Times New Roman" panose="02020603050405020304" pitchFamily="18" charset="0"/>
              </a:rPr>
              <a:t>Explanation: Eligible New/Expansion Units of PSI-2007 will also be eligible for Stamp Duty Exemption during their investment period.</a:t>
            </a:r>
          </a:p>
          <a:p>
            <a:pPr algn="just">
              <a:defRPr/>
            </a:pPr>
            <a:endParaRPr lang="en-US" sz="2000" b="1" i="1" dirty="0">
              <a:solidFill>
                <a:schemeClr val="accent1"/>
              </a:solidFill>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Necessary </a:t>
            </a:r>
            <a:r>
              <a:rPr lang="en-US" sz="2000" dirty="0">
                <a:solidFill>
                  <a:schemeClr val="accent1"/>
                </a:solidFill>
                <a:latin typeface="Times New Roman" panose="02020603050405020304" pitchFamily="18" charset="0"/>
                <a:cs typeface="Times New Roman" panose="02020603050405020304" pitchFamily="18" charset="0"/>
              </a:rPr>
              <a:t>Notification under the provisions of the Bombay Stamp Act 1958 will be issued separately by the Revenue &amp; Forest Department.</a:t>
            </a:r>
          </a:p>
        </p:txBody>
      </p:sp>
    </p:spTree>
    <p:extLst>
      <p:ext uri="{BB962C8B-B14F-4D97-AF65-F5344CB8AC3E}">
        <p14:creationId xmlns:p14="http://schemas.microsoft.com/office/powerpoint/2010/main" val="1844582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anim calcmode="lin" valueType="num">
                                      <p:cBhvr>
                                        <p:cTn id="2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anim calcmode="lin" valueType="num">
                                      <p:cBhvr>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anim calcmode="lin" valueType="num">
                                      <p:cBhvr>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anim calcmode="lin" valueType="num">
                                      <p:cBhvr>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9" dur="5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441160" cy="1124744"/>
          </a:xfrm>
          <a:ln>
            <a:solidFill>
              <a:schemeClr val="tx1"/>
            </a:solidFill>
          </a:ln>
        </p:spPr>
        <p:txBody>
          <a:bodyPr>
            <a:noAutofit/>
          </a:bodyPr>
          <a:lstStyle/>
          <a:p>
            <a:pPr algn="ctr"/>
            <a:r>
              <a:rPr lang="en-US" sz="3600" b="1" dirty="0" smtClean="0">
                <a:latin typeface="Times New Roman" panose="02020603050405020304" pitchFamily="18" charset="0"/>
                <a:cs typeface="Times New Roman" panose="02020603050405020304" pitchFamily="18" charset="0"/>
              </a:rPr>
              <a:t>Following Policies will be covered In Todays seminar</a:t>
            </a:r>
            <a:endParaRPr lang="en-IN" sz="36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nvPr>
        </p:nvGraphicFramePr>
        <p:xfrm>
          <a:off x="839788" y="1773238"/>
          <a:ext cx="9720262" cy="4465320"/>
        </p:xfrm>
        <a:graphic>
          <a:graphicData uri="http://schemas.openxmlformats.org/drawingml/2006/table">
            <a:tbl>
              <a:tblPr firstRow="1" bandRow="1">
                <a:tableStyleId>{5C22544A-7EE6-4342-B048-85BDC9FD1C3A}</a:tableStyleId>
              </a:tblPr>
              <a:tblGrid>
                <a:gridCol w="1151756"/>
                <a:gridCol w="8568506"/>
              </a:tblGrid>
              <a:tr h="370840">
                <a:tc>
                  <a:txBody>
                    <a:bodyPr/>
                    <a:lstStyle/>
                    <a:p>
                      <a:pPr algn="ctr"/>
                      <a:r>
                        <a:rPr lang="en-US" sz="3200" dirty="0" smtClean="0">
                          <a:latin typeface="Times New Roman" panose="02020603050405020304" pitchFamily="18" charset="0"/>
                          <a:cs typeface="Times New Roman" panose="02020603050405020304" pitchFamily="18" charset="0"/>
                        </a:rPr>
                        <a:t>Sr.No</a:t>
                      </a:r>
                      <a:endParaRPr lang="en-IN"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Name of Scheme</a:t>
                      </a:r>
                      <a:endParaRPr lang="en-IN" sz="32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1</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Maharashtra Package</a:t>
                      </a:r>
                      <a:r>
                        <a:rPr lang="en-US" sz="2300" baseline="0" dirty="0" smtClean="0">
                          <a:latin typeface="Times New Roman" panose="02020603050405020304" pitchFamily="18" charset="0"/>
                          <a:cs typeface="Times New Roman" panose="02020603050405020304" pitchFamily="18" charset="0"/>
                        </a:rPr>
                        <a:t> Scheme of Incentives- 2013</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2</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Pradhan Mantri</a:t>
                      </a:r>
                      <a:r>
                        <a:rPr lang="en-US" sz="2300" baseline="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Kisan</a:t>
                      </a:r>
                      <a:r>
                        <a:rPr lang="en-US" sz="2300" baseline="0" dirty="0" smtClean="0">
                          <a:latin typeface="Times New Roman" panose="02020603050405020304" pitchFamily="18" charset="0"/>
                          <a:cs typeface="Times New Roman" panose="02020603050405020304" pitchFamily="18" charset="0"/>
                        </a:rPr>
                        <a:t> Sampada Yojna (Central Govt. /MOFPI)</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3</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IN" sz="2300" b="0" dirty="0" smtClean="0">
                          <a:solidFill>
                            <a:schemeClr val="tx1"/>
                          </a:solidFill>
                          <a:latin typeface="Times New Roman" panose="02020603050405020304" pitchFamily="18" charset="0"/>
                          <a:cs typeface="Times New Roman" panose="02020603050405020304" pitchFamily="18" charset="0"/>
                        </a:rPr>
                        <a:t>Venture Capital Assistance For Agro Industries</a:t>
                      </a:r>
                      <a:r>
                        <a:rPr lang="en-IN" sz="2300" b="1" dirty="0" smtClean="0">
                          <a:solidFill>
                            <a:schemeClr val="tx1"/>
                          </a:solidFill>
                          <a:latin typeface="Times New Roman" panose="02020603050405020304" pitchFamily="18" charset="0"/>
                          <a:cs typeface="Times New Roman" panose="02020603050405020304" pitchFamily="18" charset="0"/>
                        </a:rPr>
                        <a:t> </a:t>
                      </a:r>
                      <a:r>
                        <a:rPr lang="en-US" sz="2300" baseline="0" dirty="0" smtClean="0">
                          <a:latin typeface="Times New Roman" panose="02020603050405020304" pitchFamily="18" charset="0"/>
                          <a:cs typeface="Times New Roman" panose="02020603050405020304" pitchFamily="18" charset="0"/>
                        </a:rPr>
                        <a:t>(Central Govt. MIAGRI)</a:t>
                      </a:r>
                      <a:endParaRPr lang="en-IN" sz="23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4</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Cold Storage </a:t>
                      </a:r>
                      <a:r>
                        <a:rPr lang="en-US" sz="2300" baseline="0" dirty="0" smtClean="0">
                          <a:latin typeface="Times New Roman" panose="02020603050405020304" pitchFamily="18" charset="0"/>
                          <a:cs typeface="Times New Roman" panose="02020603050405020304" pitchFamily="18" charset="0"/>
                        </a:rPr>
                        <a:t>(Central Govt. NHB)</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5</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India BPO Promotion Scheme </a:t>
                      </a:r>
                      <a:r>
                        <a:rPr lang="en-US" sz="2300" baseline="0" dirty="0" smtClean="0">
                          <a:latin typeface="Times New Roman" panose="02020603050405020304" pitchFamily="18" charset="0"/>
                          <a:cs typeface="Times New Roman" panose="02020603050405020304" pitchFamily="18" charset="0"/>
                        </a:rPr>
                        <a:t>(Central Govt. </a:t>
                      </a:r>
                      <a:r>
                        <a:rPr lang="en-US" sz="2300" baseline="0" dirty="0" err="1" smtClean="0">
                          <a:latin typeface="Times New Roman" panose="02020603050405020304" pitchFamily="18" charset="0"/>
                          <a:cs typeface="Times New Roman" panose="02020603050405020304" pitchFamily="18" charset="0"/>
                        </a:rPr>
                        <a:t>MeitY</a:t>
                      </a:r>
                      <a:r>
                        <a:rPr lang="en-US" sz="2300" baseline="0" dirty="0" smtClean="0">
                          <a:latin typeface="Times New Roman" panose="02020603050405020304" pitchFamily="18" charset="0"/>
                          <a:cs typeface="Times New Roman" panose="02020603050405020304" pitchFamily="18" charset="0"/>
                        </a:rPr>
                        <a:t>)</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6</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Maharashtra</a:t>
                      </a:r>
                      <a:r>
                        <a:rPr lang="en-US" sz="2300" baseline="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Electronic</a:t>
                      </a:r>
                      <a:r>
                        <a:rPr lang="en-US" sz="2300" baseline="0" dirty="0" smtClean="0">
                          <a:latin typeface="Times New Roman" panose="02020603050405020304" pitchFamily="18" charset="0"/>
                          <a:cs typeface="Times New Roman" panose="02020603050405020304" pitchFamily="18" charset="0"/>
                        </a:rPr>
                        <a:t>s Policy 2016</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7</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Maharashtra IT/ITES</a:t>
                      </a:r>
                      <a:r>
                        <a:rPr lang="en-US" sz="2300" baseline="0" dirty="0" smtClean="0">
                          <a:latin typeface="Times New Roman" panose="02020603050405020304" pitchFamily="18" charset="0"/>
                          <a:cs typeface="Times New Roman" panose="02020603050405020304" pitchFamily="18" charset="0"/>
                        </a:rPr>
                        <a:t> Policy 2015</a:t>
                      </a:r>
                      <a:endParaRPr lang="en-IN"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8</a:t>
                      </a:r>
                      <a:endParaRPr lang="en-IN"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Maharashtra Textile</a:t>
                      </a:r>
                      <a:r>
                        <a:rPr lang="en-US" sz="2300" baseline="0" dirty="0" smtClean="0">
                          <a:latin typeface="Times New Roman" panose="02020603050405020304" pitchFamily="18" charset="0"/>
                          <a:cs typeface="Times New Roman" panose="02020603050405020304" pitchFamily="18" charset="0"/>
                        </a:rPr>
                        <a:t> Policy 2016</a:t>
                      </a:r>
                      <a:endParaRPr lang="en-IN" sz="23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49700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POWER TARIFF SUBSIDY</a:t>
            </a:r>
            <a:endParaRPr lang="en-US" sz="2800" b="1" dirty="0"/>
          </a:p>
        </p:txBody>
      </p:sp>
      <p:pic>
        <p:nvPicPr>
          <p:cNvPr id="7" name="Picture 6" descr="Maharashtra_Divisions_Eng.svg[1].png"/>
          <p:cNvPicPr>
            <a:picLocks noChangeAspect="1"/>
          </p:cNvPicPr>
          <p:nvPr/>
        </p:nvPicPr>
        <p:blipFill>
          <a:blip r:embed="rId2"/>
          <a:stretch>
            <a:fillRect/>
          </a:stretch>
        </p:blipFill>
        <p:spPr>
          <a:xfrm>
            <a:off x="22225" y="639763"/>
            <a:ext cx="12155488" cy="5715000"/>
          </a:xfrm>
          <a:prstGeom prst="rect">
            <a:avLst/>
          </a:prstGeom>
          <a:solidFill>
            <a:schemeClr val="accent3">
              <a:lumMod val="60000"/>
              <a:lumOff val="40000"/>
            </a:schemeClr>
          </a:solidFill>
        </p:spPr>
      </p:pic>
    </p:spTree>
    <p:extLst>
      <p:ext uri="{BB962C8B-B14F-4D97-AF65-F5344CB8AC3E}">
        <p14:creationId xmlns:p14="http://schemas.microsoft.com/office/powerpoint/2010/main" val="300226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POWER TARIFF SUBSIDY</a:t>
            </a:r>
            <a:endParaRPr lang="en-US" sz="2800" b="1" dirty="0"/>
          </a:p>
        </p:txBody>
      </p:sp>
      <p:sp>
        <p:nvSpPr>
          <p:cNvPr id="6" name="TextBox 5"/>
          <p:cNvSpPr txBox="1"/>
          <p:nvPr/>
        </p:nvSpPr>
        <p:spPr>
          <a:xfrm>
            <a:off x="152400" y="1114425"/>
            <a:ext cx="11811000" cy="470852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Eligible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New </a:t>
            </a:r>
            <a:r>
              <a:rPr lang="en-US" sz="2000" dirty="0">
                <a:solidFill>
                  <a:srgbClr val="FF0000"/>
                </a:solidFill>
                <a:latin typeface="Times New Roman" panose="02020603050405020304" pitchFamily="18" charset="0"/>
                <a:cs typeface="Times New Roman" panose="02020603050405020304" pitchFamily="18" charset="0"/>
              </a:rPr>
              <a:t>Micro</a:t>
            </a:r>
            <a:r>
              <a:rPr lang="en-US" sz="2000" dirty="0">
                <a:latin typeface="Times New Roman" panose="02020603050405020304" pitchFamily="18" charset="0"/>
                <a:cs typeface="Times New Roman" panose="02020603050405020304" pitchFamily="18" charset="0"/>
              </a:rPr>
              <a:t>, </a:t>
            </a:r>
            <a:r>
              <a:rPr lang="en-US" sz="2000" dirty="0">
                <a:solidFill>
                  <a:srgbClr val="92D050"/>
                </a:solidFill>
                <a:latin typeface="Times New Roman" panose="02020603050405020304" pitchFamily="18" charset="0"/>
                <a:cs typeface="Times New Roman" panose="02020603050405020304" pitchFamily="18" charset="0"/>
              </a:rPr>
              <a:t>Small</a:t>
            </a:r>
            <a:r>
              <a:rPr lang="en-US" sz="2000" dirty="0">
                <a:latin typeface="Times New Roman" panose="02020603050405020304" pitchFamily="18" charset="0"/>
                <a:cs typeface="Times New Roman" panose="02020603050405020304" pitchFamily="18" charset="0"/>
              </a:rPr>
              <a:t> and</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 Medium </a:t>
            </a:r>
            <a:r>
              <a:rPr lang="en-US" sz="2000" dirty="0">
                <a:latin typeface="Times New Roman" panose="02020603050405020304" pitchFamily="18" charset="0"/>
                <a:cs typeface="Times New Roman" panose="02020603050405020304" pitchFamily="18" charset="0"/>
              </a:rPr>
              <a:t>Enterprises (MSME) will be eligible for power  tariff  subsidy.</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subsidy will be to the tune of </a:t>
            </a:r>
            <a:r>
              <a:rPr lang="en-US" sz="2000" dirty="0">
                <a:solidFill>
                  <a:srgbClr val="FF0000"/>
                </a:solidFill>
                <a:latin typeface="Times New Roman" panose="02020603050405020304" pitchFamily="18" charset="0"/>
                <a:cs typeface="Times New Roman" panose="02020603050405020304" pitchFamily="18" charset="0"/>
              </a:rPr>
              <a:t>Rs 1/- per unit for the Units </a:t>
            </a:r>
            <a:r>
              <a:rPr lang="en-US" sz="2000" dirty="0">
                <a:latin typeface="Times New Roman" panose="02020603050405020304" pitchFamily="18" charset="0"/>
                <a:cs typeface="Times New Roman" panose="02020603050405020304" pitchFamily="18" charset="0"/>
              </a:rPr>
              <a:t>located in</a:t>
            </a: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Vidarbha,</a:t>
            </a: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Marathwada,</a:t>
            </a: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North Maharashtra and the Districts of</a:t>
            </a:r>
          </a:p>
          <a:p>
            <a:pPr marL="342900" indent="-342900" algn="just">
              <a:buFont typeface="Wingdings" panose="05000000000000000000" pitchFamily="2" charset="2"/>
              <a:buChar char="§"/>
              <a:defRPr/>
            </a:pPr>
            <a:r>
              <a:rPr lang="en-US" sz="2000" dirty="0">
                <a:solidFill>
                  <a:schemeClr val="accent4">
                    <a:lumMod val="75000"/>
                  </a:schemeClr>
                </a:solidFill>
                <a:latin typeface="Times New Roman" panose="02020603050405020304" pitchFamily="18" charset="0"/>
                <a:cs typeface="Times New Roman" panose="02020603050405020304" pitchFamily="18" charset="0"/>
              </a:rPr>
              <a:t>Raigad, Ratnagiri ,Sindhudurg in Kokan Region</a:t>
            </a:r>
            <a:endParaRPr lang="en-US" sz="2000" dirty="0">
              <a:solidFill>
                <a:schemeClr val="accent1"/>
              </a:solidFill>
              <a:latin typeface="Times New Roman" panose="02020603050405020304" pitchFamily="18" charset="0"/>
              <a:cs typeface="Times New Roman" panose="02020603050405020304" pitchFamily="18" charset="0"/>
            </a:endParaRPr>
          </a:p>
          <a:p>
            <a:pPr algn="ctr">
              <a:defRPr/>
            </a:pPr>
            <a:endParaRPr lang="en-US" sz="2000" dirty="0">
              <a:solidFill>
                <a:schemeClr val="accent1"/>
              </a:solidFill>
              <a:latin typeface="Times New Roman" panose="02020603050405020304" pitchFamily="18" charset="0"/>
              <a:cs typeface="Times New Roman" panose="02020603050405020304" pitchFamily="18" charset="0"/>
            </a:endParaRPr>
          </a:p>
          <a:p>
            <a:pPr algn="ctr">
              <a:defRPr/>
            </a:pPr>
            <a:r>
              <a:rPr lang="en-US" sz="2000" dirty="0">
                <a:solidFill>
                  <a:schemeClr val="accent1"/>
                </a:solidFill>
                <a:latin typeface="Times New Roman" panose="02020603050405020304" pitchFamily="18" charset="0"/>
                <a:cs typeface="Times New Roman" panose="02020603050405020304" pitchFamily="18" charset="0"/>
              </a:rPr>
              <a:t>And</a:t>
            </a:r>
          </a:p>
          <a:p>
            <a:pPr algn="just">
              <a:defRPr/>
            </a:pP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lgn="just">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Rs 0.50 per unit for the Units in other areas of the State for a</a:t>
            </a:r>
            <a:r>
              <a:rPr lang="en-US" sz="2000" dirty="0">
                <a:solidFill>
                  <a:schemeClr val="accent5">
                    <a:lumMod val="75000"/>
                  </a:schemeClr>
                </a:solidFill>
                <a:latin typeface="Times New Roman" panose="02020603050405020304" pitchFamily="18" charset="0"/>
                <a:cs typeface="Times New Roman" panose="02020603050405020304" pitchFamily="18" charset="0"/>
              </a:rPr>
              <a:t> period of 3 years</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a:solidFill>
                  <a:schemeClr val="bg2">
                    <a:lumMod val="50000"/>
                  </a:schemeClr>
                </a:solidFill>
                <a:latin typeface="Times New Roman" panose="02020603050405020304" pitchFamily="18" charset="0"/>
                <a:cs typeface="Times New Roman" panose="02020603050405020304" pitchFamily="18" charset="0"/>
              </a:rPr>
              <a:t>from the date of commencement of commercial production,</a:t>
            </a:r>
            <a:r>
              <a:rPr lang="en-US" sz="2000" dirty="0">
                <a:latin typeface="Times New Roman" panose="02020603050405020304" pitchFamily="18" charset="0"/>
                <a:cs typeface="Times New Roman" panose="02020603050405020304" pitchFamily="18" charset="0"/>
              </a:rPr>
              <a:t> for the energy </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consumed and paid.</a:t>
            </a:r>
          </a:p>
          <a:p>
            <a:pPr>
              <a:defRPr/>
            </a:pPr>
            <a:endParaRPr lang="en-US" sz="2000" dirty="0">
              <a:solidFill>
                <a:schemeClr val="accent3">
                  <a:lumMod val="60000"/>
                  <a:lumOff val="4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Units in </a:t>
            </a:r>
            <a:r>
              <a:rPr lang="en-US" sz="2000" dirty="0">
                <a:solidFill>
                  <a:srgbClr val="00B050"/>
                </a:solidFill>
                <a:latin typeface="Times New Roman" panose="02020603050405020304" pitchFamily="18" charset="0"/>
                <a:cs typeface="Times New Roman" panose="02020603050405020304" pitchFamily="18" charset="0"/>
              </a:rPr>
              <a:t>Group “A”</a:t>
            </a:r>
            <a:r>
              <a:rPr lang="en-US" sz="2000" dirty="0">
                <a:latin typeface="Times New Roman" panose="02020603050405020304" pitchFamily="18" charset="0"/>
                <a:cs typeface="Times New Roman" panose="02020603050405020304" pitchFamily="18" charset="0"/>
              </a:rPr>
              <a:t> areas will however </a:t>
            </a:r>
            <a:r>
              <a:rPr lang="en-US" sz="2000" dirty="0">
                <a:solidFill>
                  <a:srgbClr val="00B050"/>
                </a:solidFill>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be eligible for this incentive.</a:t>
            </a:r>
            <a:endParaRPr lang="en-US"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1772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down)">
                                      <p:cBhvr>
                                        <p:cTn id="43" dur="580">
                                          <p:stCondLst>
                                            <p:cond delay="0"/>
                                          </p:stCondLst>
                                        </p:cTn>
                                        <p:tgtEl>
                                          <p:spTgt spid="6">
                                            <p:txEl>
                                              <p:pRg st="9" end="9"/>
                                            </p:txEl>
                                          </p:spTgt>
                                        </p:tgtEl>
                                      </p:cBhvr>
                                    </p:animEffect>
                                    <p:anim calcmode="lin" valueType="num">
                                      <p:cBhvr>
                                        <p:cTn id="44"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9" end="9"/>
                                            </p:txEl>
                                          </p:spTgt>
                                        </p:tgtEl>
                                      </p:cBhvr>
                                      <p:to x="100000" y="60000"/>
                                    </p:animScale>
                                    <p:animScale>
                                      <p:cBhvr>
                                        <p:cTn id="50" dur="166" decel="50000">
                                          <p:stCondLst>
                                            <p:cond delay="676"/>
                                          </p:stCondLst>
                                        </p:cTn>
                                        <p:tgtEl>
                                          <p:spTgt spid="6">
                                            <p:txEl>
                                              <p:pRg st="9" end="9"/>
                                            </p:txEl>
                                          </p:spTgt>
                                        </p:tgtEl>
                                      </p:cBhvr>
                                      <p:to x="100000" y="100000"/>
                                    </p:animScale>
                                    <p:animScale>
                                      <p:cBhvr>
                                        <p:cTn id="51" dur="26">
                                          <p:stCondLst>
                                            <p:cond delay="1312"/>
                                          </p:stCondLst>
                                        </p:cTn>
                                        <p:tgtEl>
                                          <p:spTgt spid="6">
                                            <p:txEl>
                                              <p:pRg st="9" end="9"/>
                                            </p:txEl>
                                          </p:spTgt>
                                        </p:tgtEl>
                                      </p:cBhvr>
                                      <p:to x="100000" y="80000"/>
                                    </p:animScale>
                                    <p:animScale>
                                      <p:cBhvr>
                                        <p:cTn id="52" dur="166" decel="50000">
                                          <p:stCondLst>
                                            <p:cond delay="1338"/>
                                          </p:stCondLst>
                                        </p:cTn>
                                        <p:tgtEl>
                                          <p:spTgt spid="6">
                                            <p:txEl>
                                              <p:pRg st="9" end="9"/>
                                            </p:txEl>
                                          </p:spTgt>
                                        </p:tgtEl>
                                      </p:cBhvr>
                                      <p:to x="100000" y="100000"/>
                                    </p:animScale>
                                    <p:animScale>
                                      <p:cBhvr>
                                        <p:cTn id="53" dur="26">
                                          <p:stCondLst>
                                            <p:cond delay="1642"/>
                                          </p:stCondLst>
                                        </p:cTn>
                                        <p:tgtEl>
                                          <p:spTgt spid="6">
                                            <p:txEl>
                                              <p:pRg st="9" end="9"/>
                                            </p:txEl>
                                          </p:spTgt>
                                        </p:tgtEl>
                                      </p:cBhvr>
                                      <p:to x="100000" y="90000"/>
                                    </p:animScale>
                                    <p:animScale>
                                      <p:cBhvr>
                                        <p:cTn id="54" dur="166" decel="50000">
                                          <p:stCondLst>
                                            <p:cond delay="1668"/>
                                          </p:stCondLst>
                                        </p:cTn>
                                        <p:tgtEl>
                                          <p:spTgt spid="6">
                                            <p:txEl>
                                              <p:pRg st="9" end="9"/>
                                            </p:txEl>
                                          </p:spTgt>
                                        </p:tgtEl>
                                      </p:cBhvr>
                                      <p:to x="100000" y="100000"/>
                                    </p:animScale>
                                    <p:animScale>
                                      <p:cBhvr>
                                        <p:cTn id="55" dur="26">
                                          <p:stCondLst>
                                            <p:cond delay="1808"/>
                                          </p:stCondLst>
                                        </p:cTn>
                                        <p:tgtEl>
                                          <p:spTgt spid="6">
                                            <p:txEl>
                                              <p:pRg st="9" end="9"/>
                                            </p:txEl>
                                          </p:spTgt>
                                        </p:tgtEl>
                                      </p:cBhvr>
                                      <p:to x="100000" y="95000"/>
                                    </p:animScale>
                                    <p:animScale>
                                      <p:cBhvr>
                                        <p:cTn id="56" dur="166" decel="50000">
                                          <p:stCondLst>
                                            <p:cond delay="1834"/>
                                          </p:stCondLst>
                                        </p:cTn>
                                        <p:tgtEl>
                                          <p:spTgt spid="6">
                                            <p:txEl>
                                              <p:pRg st="9" end="9"/>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10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1000" fill="hold"/>
                                        <p:tgtEl>
                                          <p:spTgt spid="6">
                                            <p:txEl>
                                              <p:pRg st="13" end="13"/>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37906" y="1296843"/>
            <a:ext cx="11963400" cy="2246769"/>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The followings incentives shall be admissible to the MSMEs and LSIs so as to promote </a:t>
            </a:r>
            <a:r>
              <a:rPr lang="en-US" sz="2000" dirty="0" smtClean="0">
                <a:latin typeface="Times New Roman" panose="02020603050405020304" pitchFamily="18" charset="0"/>
                <a:cs typeface="Times New Roman" panose="02020603050405020304" pitchFamily="18" charset="0"/>
              </a:rPr>
              <a:t>:- </a:t>
            </a:r>
          </a:p>
          <a:p>
            <a:pPr algn="just">
              <a:defRPr/>
            </a:pPr>
            <a:endParaRPr lang="en-US" sz="20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smtClean="0">
                <a:solidFill>
                  <a:srgbClr val="00B050"/>
                </a:solidFill>
                <a:latin typeface="Times New Roman" panose="02020603050405020304" pitchFamily="18" charset="0"/>
                <a:cs typeface="Times New Roman" panose="02020603050405020304" pitchFamily="18" charset="0"/>
              </a:rPr>
              <a:t>Quality Competitiveness</a:t>
            </a:r>
            <a:r>
              <a:rPr lang="en-US" sz="2000" dirty="0" smtClean="0">
                <a:latin typeface="Times New Roman" panose="02020603050405020304" pitchFamily="18" charset="0"/>
                <a:cs typeface="Times New Roman" panose="02020603050405020304" pitchFamily="18" charset="0"/>
              </a:rPr>
              <a:t> </a:t>
            </a:r>
          </a:p>
          <a:p>
            <a:pPr marL="457200" indent="-457200" algn="just">
              <a:buFont typeface="+mj-lt"/>
              <a:buAutoNum type="alphaUcPeriod"/>
              <a:defRPr/>
            </a:pP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Research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&amp; </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Development</a:t>
            </a:r>
            <a:r>
              <a:rPr lang="en-US" sz="2000" dirty="0" smtClean="0">
                <a:latin typeface="Times New Roman" panose="02020603050405020304" pitchFamily="18" charset="0"/>
                <a:cs typeface="Times New Roman" panose="02020603050405020304" pitchFamily="18" charset="0"/>
              </a:rPr>
              <a:t> </a:t>
            </a:r>
          </a:p>
          <a:p>
            <a:pPr marL="457200" indent="-457200" algn="just">
              <a:buFont typeface="+mj-lt"/>
              <a:buAutoNum type="alphaUcPeriod"/>
              <a:defRPr/>
            </a:pP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Technology Upgradation</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smtClean="0">
                <a:solidFill>
                  <a:schemeClr val="bg1">
                    <a:lumMod val="65000"/>
                  </a:schemeClr>
                </a:solidFill>
                <a:latin typeface="Times New Roman" panose="02020603050405020304" pitchFamily="18" charset="0"/>
                <a:cs typeface="Times New Roman" panose="02020603050405020304" pitchFamily="18" charset="0"/>
              </a:rPr>
              <a:t>Water </a:t>
            </a:r>
            <a:r>
              <a:rPr lang="en-US" sz="2000" dirty="0">
                <a:solidFill>
                  <a:schemeClr val="bg1">
                    <a:lumMod val="65000"/>
                  </a:schemeClr>
                </a:solidFill>
                <a:latin typeface="Times New Roman" panose="02020603050405020304" pitchFamily="18" charset="0"/>
                <a:cs typeface="Times New Roman" panose="02020603050405020304" pitchFamily="18" charset="0"/>
              </a:rPr>
              <a:t>&amp; Energy </a:t>
            </a:r>
            <a:r>
              <a:rPr lang="en-US" sz="2000" dirty="0" smtClean="0">
                <a:solidFill>
                  <a:schemeClr val="bg1">
                    <a:lumMod val="65000"/>
                  </a:schemeClr>
                </a:solidFill>
                <a:latin typeface="Times New Roman" panose="02020603050405020304" pitchFamily="18" charset="0"/>
                <a:cs typeface="Times New Roman" panose="02020603050405020304" pitchFamily="18" charset="0"/>
              </a:rPr>
              <a:t>Conservation</a:t>
            </a:r>
          </a:p>
          <a:p>
            <a:pPr marL="457200" indent="-457200" algn="just">
              <a:buFont typeface="+mj-lt"/>
              <a:buAutoNum type="alphaUcPeriod"/>
              <a:defRPr/>
            </a:pPr>
            <a:r>
              <a:rPr lang="en-US" sz="2000" dirty="0" smtClean="0">
                <a:solidFill>
                  <a:schemeClr val="tx2">
                    <a:lumMod val="60000"/>
                    <a:lumOff val="40000"/>
                  </a:schemeClr>
                </a:solidFill>
                <a:latin typeface="Times New Roman" panose="02020603050405020304" pitchFamily="18" charset="0"/>
                <a:cs typeface="Times New Roman" panose="02020603050405020304" pitchFamily="18" charset="0"/>
              </a:rPr>
              <a:t>Cleaner </a:t>
            </a:r>
            <a:r>
              <a:rPr lang="en-US" sz="2000" dirty="0">
                <a:solidFill>
                  <a:schemeClr val="tx2">
                    <a:lumMod val="60000"/>
                    <a:lumOff val="40000"/>
                  </a:schemeClr>
                </a:solidFill>
                <a:latin typeface="Times New Roman" panose="02020603050405020304" pitchFamily="18" charset="0"/>
                <a:cs typeface="Times New Roman" panose="02020603050405020304" pitchFamily="18" charset="0"/>
              </a:rPr>
              <a:t>Production</a:t>
            </a:r>
            <a:r>
              <a:rPr lang="en-US" sz="2000" dirty="0">
                <a:latin typeface="Times New Roman" panose="02020603050405020304" pitchFamily="18" charset="0"/>
                <a:cs typeface="Times New Roman" panose="02020603050405020304" pitchFamily="18" charset="0"/>
              </a:rPr>
              <a:t> </a:t>
            </a:r>
            <a:r>
              <a:rPr lang="en-US" sz="2000" dirty="0">
                <a:solidFill>
                  <a:schemeClr val="tx2">
                    <a:lumMod val="60000"/>
                    <a:lumOff val="40000"/>
                  </a:schemeClr>
                </a:solidFill>
                <a:latin typeface="Times New Roman" panose="02020603050405020304" pitchFamily="18" charset="0"/>
                <a:cs typeface="Times New Roman" panose="02020603050405020304" pitchFamily="18" charset="0"/>
              </a:rPr>
              <a:t>Measures </a:t>
            </a:r>
            <a:r>
              <a:rPr lang="en-US" sz="2000" dirty="0">
                <a:latin typeface="Times New Roman" panose="02020603050405020304" pitchFamily="18" charset="0"/>
                <a:cs typeface="Times New Roman" panose="02020603050405020304" pitchFamily="18" charset="0"/>
              </a:rPr>
              <a:t>and </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Credit Rating </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8050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16632"/>
            <a:ext cx="12177214" cy="430887"/>
          </a:xfrm>
          <a:prstGeom prst="rect">
            <a:avLst/>
          </a:prstGeom>
          <a:solidFill>
            <a:schemeClr val="accent5">
              <a:lumMod val="60000"/>
              <a:lumOff val="40000"/>
            </a:schemeClr>
          </a:solidFill>
        </p:spPr>
        <p:txBody>
          <a:bodyPr>
            <a:spAutoFit/>
          </a:bodyPr>
          <a:lstStyle/>
          <a:p>
            <a:pPr>
              <a:defRPr/>
            </a:pPr>
            <a:r>
              <a:rPr lang="en-US" sz="2200" b="1" dirty="0">
                <a:latin typeface="Times New Roman" panose="02020603050405020304" pitchFamily="18" charset="0"/>
                <a:cs typeface="Times New Roman" panose="02020603050405020304" pitchFamily="18" charset="0"/>
              </a:rPr>
              <a:t>New MSMEs and Expansion thereof in all categories of areas will be eligible for following incentives </a:t>
            </a:r>
          </a:p>
        </p:txBody>
      </p:sp>
      <p:sp>
        <p:nvSpPr>
          <p:cNvPr id="6" name="TextBox 5"/>
          <p:cNvSpPr txBox="1"/>
          <p:nvPr/>
        </p:nvSpPr>
        <p:spPr>
          <a:xfrm>
            <a:off x="444624" y="1870953"/>
            <a:ext cx="10547920" cy="2062103"/>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What is Technology Upgradation :</a:t>
            </a:r>
            <a:endParaRPr lang="en-US" sz="2000" dirty="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Technology up-gradation would ordinary mean induction of state of the art or near state of the art technology. </a:t>
            </a: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It would also mean a significant step up from the present technology level to substantially higher one involving improved environmental of improved packaging techniques as well as anti-pollution measures and energy conversation machinery. </a:t>
            </a: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Further, the units in need of introducing facilities for in-house testing and on-line quality control would qualify for assistance.</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407368" y="1196752"/>
          <a:ext cx="10513168" cy="416859"/>
        </p:xfrm>
        <a:graphic>
          <a:graphicData uri="http://schemas.openxmlformats.org/drawingml/2006/table">
            <a:tbl>
              <a:tblPr/>
              <a:tblGrid>
                <a:gridCol w="10513168"/>
              </a:tblGrid>
              <a:tr h="416859">
                <a:tc>
                  <a:txBody>
                    <a:bodyPr/>
                    <a:lstStyle/>
                    <a:p>
                      <a:pPr algn="just">
                        <a:defRPr/>
                      </a:pPr>
                      <a:r>
                        <a:rPr lang="en-US" sz="2000" dirty="0" smtClean="0">
                          <a:latin typeface="Times New Roman" panose="02020603050405020304" pitchFamily="18" charset="0"/>
                          <a:cs typeface="Times New Roman" panose="02020603050405020304" pitchFamily="18" charset="0"/>
                        </a:rPr>
                        <a:t>5% subsidy on capital equipment for Technology Up –gradation, subject to a maximum of Rs.25 lacs </a:t>
                      </a:r>
                      <a:endParaRPr lang="en-US"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sp>
        <p:nvSpPr>
          <p:cNvPr id="7" name="TextBox 6"/>
          <p:cNvSpPr txBox="1"/>
          <p:nvPr/>
        </p:nvSpPr>
        <p:spPr>
          <a:xfrm>
            <a:off x="2279576" y="620688"/>
            <a:ext cx="7632848" cy="430887"/>
          </a:xfrm>
          <a:prstGeom prst="rect">
            <a:avLst/>
          </a:prstGeom>
          <a:solidFill>
            <a:srgbClr val="FFCC00"/>
          </a:solidFill>
        </p:spPr>
        <p:txBody>
          <a:bodyPr wrap="square">
            <a:spAutoFit/>
          </a:bodyPr>
          <a:lstStyle/>
          <a:p>
            <a:pPr>
              <a:defRPr/>
            </a:pPr>
            <a:r>
              <a:rPr lang="en-US" sz="2200" b="1" dirty="0" smtClean="0">
                <a:latin typeface="Times New Roman" panose="02020603050405020304" pitchFamily="18" charset="0"/>
                <a:cs typeface="Times New Roman" panose="02020603050405020304" pitchFamily="18" charset="0"/>
              </a:rPr>
              <a:t>INCENTIVES FOR TECHNOLOGY UP-GRADATION</a:t>
            </a:r>
            <a:endParaRPr lang="en-US" sz="2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0608" y="4077072"/>
            <a:ext cx="10547920" cy="1785104"/>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Types of Units covered under the scheme:</a:t>
            </a:r>
            <a:endParaRPr lang="en-US" sz="2000" dirty="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Units holding eligibility certificate under PSI-2007 and to which assistance is sanctioned under Credit Link capital subsidy scheme (CLCSS) of MSME or Technology Up-Gradation Fund Scheme for Textile and jute Industries (TUFS) or Technology Mission on cotton (TMC) Scheme of Ministry of Textile, Govt.of India during the period 01/04/2007 to 31/03/2011 shall be considered eligible for receipt of Technology up-gradation incentives.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181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16632"/>
            <a:ext cx="12177214" cy="430887"/>
          </a:xfrm>
          <a:prstGeom prst="rect">
            <a:avLst/>
          </a:prstGeom>
          <a:solidFill>
            <a:schemeClr val="accent5">
              <a:lumMod val="60000"/>
              <a:lumOff val="40000"/>
            </a:schemeClr>
          </a:solidFill>
        </p:spPr>
        <p:txBody>
          <a:bodyPr>
            <a:spAutoFit/>
          </a:bodyPr>
          <a:lstStyle/>
          <a:p>
            <a:pPr>
              <a:defRPr/>
            </a:pPr>
            <a:r>
              <a:rPr lang="en-US" sz="2200" b="1" dirty="0">
                <a:latin typeface="Times New Roman" panose="02020603050405020304" pitchFamily="18" charset="0"/>
                <a:cs typeface="Times New Roman" panose="02020603050405020304" pitchFamily="18" charset="0"/>
              </a:rPr>
              <a:t>New MSMEs and Expansion thereof in all categories of areas will be eligible for following incentives </a:t>
            </a:r>
          </a:p>
        </p:txBody>
      </p:sp>
      <p:sp>
        <p:nvSpPr>
          <p:cNvPr id="6" name="TextBox 5"/>
          <p:cNvSpPr txBox="1"/>
          <p:nvPr/>
        </p:nvSpPr>
        <p:spPr>
          <a:xfrm>
            <a:off x="335360" y="2354104"/>
            <a:ext cx="11521280" cy="2246769"/>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Types of Unit Covered under the scheme :</a:t>
            </a:r>
          </a:p>
          <a:p>
            <a:pPr algn="just">
              <a:defRPr/>
            </a:pPr>
            <a:endParaRPr lang="en-US" sz="20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Unit holding eligible certificate under PSI-2007 and who has filed valid application with the implementing agency after issue of eligibility certificate within 6 months from expiry of the period of eligibility certificate as defined under PSI-2007. </a:t>
            </a:r>
          </a:p>
          <a:p>
            <a:pPr marL="342900" indent="-342900" algn="just">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Failure to file valid application within the prescribed period shall render the application invalid. </a:t>
            </a:r>
          </a:p>
          <a:p>
            <a:pPr algn="just">
              <a:defRPr/>
            </a:pPr>
            <a:r>
              <a:rPr lang="en-US" sz="2000" dirty="0" smtClean="0">
                <a:latin typeface="Times New Roman" panose="02020603050405020304" pitchFamily="18" charset="0"/>
                <a:cs typeface="Times New Roman" panose="02020603050405020304" pitchFamily="18" charset="0"/>
              </a:rPr>
              <a:t>     The above subsidies are paid one time.</a:t>
            </a:r>
            <a:endParaRPr lang="en-US"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407368" y="1628800"/>
          <a:ext cx="11377264" cy="416859"/>
        </p:xfrm>
        <a:graphic>
          <a:graphicData uri="http://schemas.openxmlformats.org/drawingml/2006/table">
            <a:tbl>
              <a:tblPr/>
              <a:tblGrid>
                <a:gridCol w="11377264"/>
              </a:tblGrid>
              <a:tr h="416859">
                <a:tc>
                  <a:txBody>
                    <a:bodyPr/>
                    <a:lstStyle/>
                    <a:p>
                      <a:pPr marL="342900" indent="-342900" algn="just">
                        <a:buFont typeface="Wingdings" panose="05000000000000000000" pitchFamily="2" charset="2"/>
                        <a:buChar char="Ø"/>
                        <a:defRPr/>
                      </a:pPr>
                      <a:r>
                        <a:rPr lang="en-US" sz="2000" dirty="0" smtClean="0">
                          <a:latin typeface="Times New Roman" panose="02020603050405020304" pitchFamily="18" charset="0"/>
                          <a:cs typeface="Times New Roman" panose="02020603050405020304" pitchFamily="18" charset="0"/>
                        </a:rPr>
                        <a:t>25% on capital equipment for cleaner production measures ,limited to Rs.5  Lakhs</a:t>
                      </a:r>
                      <a:endParaRPr lang="en-US"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sp>
        <p:nvSpPr>
          <p:cNvPr id="7" name="TextBox 6"/>
          <p:cNvSpPr txBox="1"/>
          <p:nvPr/>
        </p:nvSpPr>
        <p:spPr>
          <a:xfrm>
            <a:off x="2279576" y="948901"/>
            <a:ext cx="7632848" cy="430887"/>
          </a:xfrm>
          <a:prstGeom prst="rect">
            <a:avLst/>
          </a:prstGeom>
          <a:solidFill>
            <a:srgbClr val="FFCC00"/>
          </a:solidFill>
        </p:spPr>
        <p:txBody>
          <a:bodyPr wrap="square">
            <a:spAutoFit/>
          </a:bodyPr>
          <a:lstStyle/>
          <a:p>
            <a:pPr>
              <a:defRPr/>
            </a:pPr>
            <a:r>
              <a:rPr lang="en-US" sz="2200" b="1" dirty="0" smtClean="0">
                <a:latin typeface="Times New Roman" panose="02020603050405020304" pitchFamily="18" charset="0"/>
                <a:cs typeface="Times New Roman" panose="02020603050405020304" pitchFamily="18" charset="0"/>
              </a:rPr>
              <a:t>SUBSIDY ON CLEANER PRODUCTION MEASURES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1120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109264" y="1988840"/>
            <a:ext cx="11963400" cy="2246769"/>
          </a:xfrm>
          <a:prstGeom prst="rect">
            <a:avLst/>
          </a:prstGeom>
          <a:noFill/>
        </p:spPr>
        <p:txBody>
          <a:bodyPr>
            <a:spAutoFit/>
          </a:bodyPr>
          <a:lstStyle/>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75 % subsidy on the expenses incurred on quality certification limited to Rs. 1 Lakh.</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25% subsidy on capital equipment for cleaner production measures ,limited to Rs.5  Lakhs</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75 % subsidy on the expenses incurred on patent registration limited to Rs. 10 Lakh for the National patents and Rs. 20 lakh for the International patents.</a:t>
            </a:r>
          </a:p>
        </p:txBody>
      </p:sp>
      <p:graphicFrame>
        <p:nvGraphicFramePr>
          <p:cNvPr id="2" name="Table 1"/>
          <p:cNvGraphicFramePr>
            <a:graphicFrameLocks noGrp="1"/>
          </p:cNvGraphicFramePr>
          <p:nvPr>
            <p:extLst/>
          </p:nvPr>
        </p:nvGraphicFramePr>
        <p:xfrm>
          <a:off x="492823" y="764704"/>
          <a:ext cx="10948301" cy="416859"/>
        </p:xfrm>
        <a:graphic>
          <a:graphicData uri="http://schemas.openxmlformats.org/drawingml/2006/table">
            <a:tbl>
              <a:tblPr/>
              <a:tblGrid>
                <a:gridCol w="10948301"/>
              </a:tblGrid>
              <a:tr h="416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New MSMEs and Expansion thereof in all categories of areas will be eligible for following incentives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120409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152400" y="1114425"/>
            <a:ext cx="11963400" cy="4401205"/>
          </a:xfrm>
          <a:prstGeom prst="rect">
            <a:avLst/>
          </a:prstGeom>
          <a:noFill/>
        </p:spPr>
        <p:txBody>
          <a:bodyPr>
            <a:spAutoFit/>
          </a:bodyPr>
          <a:lstStyle/>
          <a:p>
            <a:pPr>
              <a:defRPr/>
            </a:pPr>
            <a:r>
              <a:rPr lang="en-US" sz="2000" dirty="0">
                <a:latin typeface="Times New Roman" panose="02020603050405020304" pitchFamily="18" charset="0"/>
                <a:cs typeface="Times New Roman" panose="02020603050405020304" pitchFamily="18" charset="0"/>
              </a:rPr>
              <a:t>Incentives for Credit Rating of MSMEs in all categories of areas –</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 </a:t>
            </a:r>
            <a:r>
              <a:rPr lang="en-US" sz="2000" dirty="0">
                <a:latin typeface="Times New Roman" panose="02020603050405020304" pitchFamily="18" charset="0"/>
                <a:cs typeface="Times New Roman" panose="02020603050405020304" pitchFamily="18" charset="0"/>
              </a:rPr>
              <a:t>of the cost of carrying out Credit Rating by Small Industries Development Bank of India/ Government accredited Credit Rating Agency,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40,000.</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solidFill>
                  <a:srgbClr val="C00000"/>
                </a:solidFill>
                <a:latin typeface="Times New Roman" panose="02020603050405020304" pitchFamily="18" charset="0"/>
                <a:cs typeface="Times New Roman" panose="02020603050405020304" pitchFamily="18" charset="0"/>
              </a:rPr>
              <a:t>New MSMEs, LSI and Expansion</a:t>
            </a:r>
            <a:r>
              <a:rPr lang="en-US" sz="2000" dirty="0">
                <a:latin typeface="Times New Roman" panose="02020603050405020304" pitchFamily="18" charset="0"/>
                <a:cs typeface="Times New Roman" panose="02020603050405020304" pitchFamily="18" charset="0"/>
              </a:rPr>
              <a:t> thereof will be eligible for the following incentives in all categories of areas – </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a:t>
            </a:r>
            <a:r>
              <a:rPr lang="en-US" sz="2000" dirty="0">
                <a:latin typeface="Times New Roman" panose="02020603050405020304" pitchFamily="18" charset="0"/>
                <a:cs typeface="Times New Roman" panose="02020603050405020304" pitchFamily="18" charset="0"/>
              </a:rPr>
              <a:t> of cost of water audit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1.00 lakh.</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dirty="0">
              <a:solidFill>
                <a:schemeClr val="bg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 </a:t>
            </a:r>
            <a:r>
              <a:rPr lang="en-US" sz="2000" dirty="0">
                <a:latin typeface="Times New Roman" panose="02020603050405020304" pitchFamily="18" charset="0"/>
                <a:cs typeface="Times New Roman" panose="02020603050405020304" pitchFamily="18" charset="0"/>
              </a:rPr>
              <a:t>of cost of energy audit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2.00 lakh</a:t>
            </a:r>
            <a:r>
              <a:rPr lang="en-US"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50% </a:t>
            </a:r>
            <a:r>
              <a:rPr lang="en-US" sz="2000" dirty="0">
                <a:latin typeface="Times New Roman" panose="02020603050405020304" pitchFamily="18" charset="0"/>
                <a:cs typeface="Times New Roman" panose="02020603050405020304" pitchFamily="18" charset="0"/>
              </a:rPr>
              <a:t>of the cost of Capital Equipment under the measures to conserve/recycle water,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5 lakh</a:t>
            </a:r>
          </a:p>
          <a:p>
            <a:pPr marL="342900" indent="-342900" algn="just">
              <a:buFont typeface="Wingdings" panose="05000000000000000000" pitchFamily="2" charset="2"/>
              <a:buChar char="§"/>
              <a:defRPr/>
            </a:pPr>
            <a:endParaRPr lang="en-US" sz="2000" dirty="0">
              <a:solidFill>
                <a:schemeClr val="bg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50% </a:t>
            </a:r>
            <a:r>
              <a:rPr lang="en-US" sz="2000" dirty="0">
                <a:latin typeface="Times New Roman" panose="02020603050405020304" pitchFamily="18" charset="0"/>
                <a:cs typeface="Times New Roman" panose="02020603050405020304" pitchFamily="18" charset="0"/>
              </a:rPr>
              <a:t>of the cost of Capital Equipment for improving energy Efficiency,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5 lakh.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57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10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10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752600"/>
            <a:ext cx="12009437" cy="3170099"/>
          </a:xfrm>
          <a:prstGeom prst="rect">
            <a:avLst/>
          </a:prstGeom>
          <a:noFill/>
        </p:spPr>
        <p:txBody>
          <a:bodyPr>
            <a:spAutoFit/>
          </a:bodyPr>
          <a:lstStyle/>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term Fixed Assets shall mean and include :</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Land / area in effective possession for a minimum further period equivalent to sum of Eligibility Period and Operative Period, prescribed under the scheme and as required for the project. </a:t>
            </a:r>
          </a:p>
          <a:p>
            <a:pPr algn="just">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Building, i.e. any built-up area used for the Eligible Unit including </a:t>
            </a:r>
            <a:r>
              <a:rPr lang="en-US" sz="2000" dirty="0">
                <a:solidFill>
                  <a:srgbClr val="FF0000"/>
                </a:solidFill>
                <a:latin typeface="Times New Roman" panose="02020603050405020304" pitchFamily="18" charset="0"/>
                <a:cs typeface="Times New Roman" panose="02020603050405020304" pitchFamily="18" charset="0"/>
              </a:rPr>
              <a:t>administrative building, residential quarters, industrial housing and accommodation for all such  facilities as are required for the manufacturing processes.</a:t>
            </a: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Plant and Machinery, i.e. Tools and equipment including handling and haulage equipment or tools as are necessarily required and exclusively used for sustaining the working of the Eligible Unit.</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6087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752600"/>
            <a:ext cx="12009437" cy="3785652"/>
          </a:xfrm>
          <a:prstGeom prst="rect">
            <a:avLst/>
          </a:prstGeom>
          <a:noFill/>
        </p:spPr>
        <p:txBody>
          <a:bodyPr>
            <a:spAutoFit/>
          </a:bodyPr>
          <a:lstStyle/>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cost of development of the</a:t>
            </a:r>
            <a:r>
              <a:rPr lang="en-US" sz="2000" dirty="0">
                <a:solidFill>
                  <a:srgbClr val="FF0000"/>
                </a:solidFill>
                <a:latin typeface="Times New Roman" panose="02020603050405020304" pitchFamily="18" charset="0"/>
                <a:cs typeface="Times New Roman" panose="02020603050405020304" pitchFamily="18" charset="0"/>
              </a:rPr>
              <a:t> location of the Eligible Unit</a:t>
            </a:r>
            <a:r>
              <a:rPr lang="en-US" sz="2000" dirty="0">
                <a:latin typeface="Times New Roman" panose="02020603050405020304" pitchFamily="18" charset="0"/>
                <a:cs typeface="Times New Roman" panose="02020603050405020304" pitchFamily="18" charset="0"/>
              </a:rPr>
              <a:t>, such as fencing, construction of roads and other infrastructure facilities which the Eligible Unit has to  incur under the project.</a:t>
            </a: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Installation charges and pre-operative expenses capitalized.</a:t>
            </a: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Technical know-how including cost of drawings and know-how fees.</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amount paid to the Electricity Distribution Company for supply of power to the Eligible Unit, or to the Maharashtra Industrial Development Corporation (MIDC) for development of infrastructure for the Eligible Unit, or to any other Government Agency  for similar purpose.</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41123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295400"/>
            <a:ext cx="12009437" cy="4093428"/>
          </a:xfrm>
          <a:prstGeom prst="rect">
            <a:avLst/>
          </a:prstGeom>
          <a:noFill/>
        </p:spPr>
        <p:txBody>
          <a:bodyPr>
            <a:spAutoFit/>
          </a:bodyPr>
          <a:lstStyle/>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pt-BR" sz="2000" b="1" dirty="0">
                <a:latin typeface="Times New Roman" panose="02020603050405020304" pitchFamily="18" charset="0"/>
                <a:cs typeface="Times New Roman" panose="02020603050405020304" pitchFamily="18" charset="0"/>
              </a:rPr>
              <a:t>For Mega Project/Ultra Mega Project </a:t>
            </a:r>
            <a:r>
              <a:rPr lang="pt-B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Tooling acquired by the Mega Project / Ultra Mega Project may be located at the premises of various ancillary units of the Mega Project within the State, limited to maximum 40% of the total plant and machinery of the Mega Projects/ Ultra Mega Project.</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If Mega Project / Ultra Mega Project wants to support certain captive process vendors who may put up investment purely and entirely for the purpose of carrying out certain processes in the overall manufacturing process of the Mega Project/ Ultra Mega Project, the investment made by such captive process vendors would also qualify for being counted towards the fixed capital investment of the Mega Project / Ultra Mega Project subject to the following conditions–</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13589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0" y="0"/>
            <a:ext cx="12192000" cy="2514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PACKAGE SCHEME OF INCENTIVES </a:t>
            </a:r>
          </a:p>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2013</a:t>
            </a:r>
          </a:p>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GOVERNMENT OF MAHARASHTRA</a:t>
            </a:r>
            <a:endParaRPr lang="en-US" sz="2500"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endParaRPr>
          </a:p>
        </p:txBody>
      </p:sp>
      <p:pic>
        <p:nvPicPr>
          <p:cNvPr id="24581" name="Picture 9" descr="affiliate-incentives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502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46564041592171756[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708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6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295400"/>
            <a:ext cx="12009437" cy="4093428"/>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Such Mega Project/ Ultra Mega Project shall furnish a list of such captive process vendors which it wants to support.</a:t>
            </a: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Such captive process vendors are located in the same industrial area or higher classified Taluka where the Mega Project / Ultra Mega Project Unit is situated (e.g. if the Mega Project is located in B area, then the captive process vendors should be from the same classified area or from C, D, D+ area or No Industry Districts)</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Such captive process vendors should be engaged in a part of the manufacturing process  (and not components or independent products) of only one Mega Project/ Ultra Mega Project. )</a:t>
            </a: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Such captive process vendors shall not be entitled to any benefits under Package Scheme of Incentives even though it may be putting up investment in its own name.</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843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1281" y="938495"/>
            <a:ext cx="12009437" cy="5324535"/>
          </a:xfrm>
          <a:prstGeom prst="rect">
            <a:avLst/>
          </a:prstGeom>
          <a:noFill/>
        </p:spPr>
        <p:txBody>
          <a:bodyPr>
            <a:spAutoFit/>
          </a:bodyPr>
          <a:lstStyle/>
          <a:p>
            <a:pPr>
              <a:defRPr/>
            </a:pPr>
            <a:r>
              <a:rPr lang="en-US" sz="2000" dirty="0">
                <a:latin typeface="Times New Roman" panose="02020603050405020304" pitchFamily="18" charset="0"/>
                <a:cs typeface="Times New Roman" panose="02020603050405020304" pitchFamily="18" charset="0"/>
              </a:rPr>
              <a:t>Gross Fixed Capital Investment shall, in the case of New Fixed Assets, mean and include the value of new Fixed Assets acquired at site and duly paid for. Provided that – </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Only new Fixed Assets as per the Project Scheme accepted by the Implementing Agency, based on the project appraisal done by the lender who has given term loan for the Project or by the Scheduled Commercial Bank / SICOM in case of projects financed by Non- Banking Finance Company/Credit Society/self-financed project, which are acquired by an Eligible Unit / Enterprises within the relevant period shall be considered. </a:t>
            </a:r>
            <a:r>
              <a:rPr lang="en-US" sz="2000" dirty="0">
                <a:solidFill>
                  <a:srgbClr val="FF0000"/>
                </a:solidFill>
                <a:latin typeface="Times New Roman" panose="02020603050405020304" pitchFamily="18" charset="0"/>
                <a:cs typeface="Times New Roman" panose="02020603050405020304" pitchFamily="18" charset="0"/>
              </a:rPr>
              <a:t>(The Land cost prior to submission of valid application shall be considered for Fix Capital Investment). </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value for which imported second hand fixed assets (Used imported machinery) are acquired or the value thereof as certified by an approved valuer, whichever is less, subject to the condition that the assets shall have residual performing life of a minimum 10 years as certified by an approved valuer, shall also be considered towards Gross Fixed Capital Investment.</a:t>
            </a:r>
          </a:p>
          <a:p>
            <a:pPr marL="342900" indent="-342900" algn="just">
              <a:buFont typeface="Wingdings" pitchFamily="2" charset="2"/>
              <a:buChar char="§"/>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investment in intangible assets including pre- operative expenses, interest capitalized, technical know-how, deposits paid for utility services etc. shall be considered only to the extent of 10% of the total project cost for the purpose of incentives.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33692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38359" y="1124744"/>
            <a:ext cx="12009437" cy="4708981"/>
          </a:xfrm>
          <a:prstGeom prst="rect">
            <a:avLst/>
          </a:prstGeom>
          <a:noFill/>
        </p:spPr>
        <p:txBody>
          <a:bodyPr>
            <a:spAutoFit/>
          </a:bodyPr>
          <a:lstStyle/>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Fixed Assets acquired by an Eligible Unit and forming part of the Gross Fixed Capital  Investment cannot be disposed of / sold / shifted / written off except with the prior written permission of the Implementing Agency. The Implementing Agency may ordinarily grant such permission if it is satisfied that the overall production capacity and existing employment strength of the Eligible Unit will not thereby suffer and that the Eligible Unit has definite Plans /proposals for replacement of the Fixed Assets being disposed of / sold / written off either by similar Fixed Assets or by Fixed Assets with better output / higher production capacity with or without change in the finished product/s. However, shifting of assets will be permitted only if the contemplated shifting is to a place in an equivalent or lesser-developed area of the State (e.g. from Group 'C' to '</a:t>
            </a:r>
            <a:r>
              <a:rPr lang="en-US" sz="2000" dirty="0" err="1">
                <a:latin typeface="Times New Roman" panose="02020603050405020304" pitchFamily="18" charset="0"/>
                <a:cs typeface="Times New Roman" panose="02020603050405020304" pitchFamily="18" charset="0"/>
              </a:rPr>
              <a:t>C‘or</a:t>
            </a:r>
            <a:r>
              <a:rPr lang="en-US" sz="2000" dirty="0">
                <a:latin typeface="Times New Roman" panose="02020603050405020304" pitchFamily="18" charset="0"/>
                <a:cs typeface="Times New Roman" panose="02020603050405020304" pitchFamily="18" charset="0"/>
              </a:rPr>
              <a:t> 'D' area, but not from Group 'C' to 'B' area .)</a:t>
            </a:r>
            <a:r>
              <a:rPr lang="en-US" sz="2000" dirty="0">
                <a:solidFill>
                  <a:srgbClr val="FF0000"/>
                </a:solidFill>
                <a:latin typeface="Times New Roman" panose="02020603050405020304" pitchFamily="18" charset="0"/>
                <a:cs typeface="Times New Roman" panose="02020603050405020304" pitchFamily="18" charset="0"/>
              </a:rPr>
              <a:t> </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Gross Fixed Capital Investment at:-</a:t>
            </a:r>
          </a:p>
          <a:p>
            <a:pPr lvl="1" algn="just">
              <a:defRPr/>
            </a:pPr>
            <a:r>
              <a:rPr lang="en-US" sz="2000" dirty="0">
                <a:latin typeface="Times New Roman" panose="02020603050405020304" pitchFamily="18" charset="0"/>
                <a:cs typeface="Times New Roman" panose="02020603050405020304" pitchFamily="18" charset="0"/>
              </a:rPr>
              <a:t>The end of each year will be computed as Gross Fixed Capital Investment at the beginning of the year, plus    additions as per the approved Project Scheme made, if any, to the Gross Fixed Capital Investment during the year, less the original value of any Fixed Assets of the Eligible Unit shifted disposed of / sold / written off, if any, during the year.</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67277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106363" y="1404938"/>
            <a:ext cx="12009437" cy="3170099"/>
          </a:xfrm>
          <a:prstGeom prst="rect">
            <a:avLst/>
          </a:prstGeom>
          <a:noFill/>
        </p:spPr>
        <p:txBody>
          <a:bodyPr>
            <a:spAutoFit/>
          </a:bodyPr>
          <a:lstStyle/>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If the admissible Gross Fixed Capital Investment as endorsed in the EC is reduced as a result of any shift / disposal / sale / write off / replacement of the Fixed Assets, the ceiling as endorsed in the EC shall be reduced proportionately and if the incentives availed by the Eligible Unit exceed the ceiling revised as a result of shifting / disposal / sale / write off / replacement, the benefits availed in excess of such revised ceiling shall stand recoverable/refundable forthwith with interest at the rate of 12% from the date of such excess availment till the date of actual payment.</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Any increase in the Gross Fixed Capital Investment as a result of replacement of any of the Fixed Assets earlier considered under the EC shall not have any additional incentives.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287302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8" name="Down Arrow 7"/>
          <p:cNvSpPr/>
          <p:nvPr/>
        </p:nvSpPr>
        <p:spPr>
          <a:xfrm>
            <a:off x="2895600" y="4548"/>
            <a:ext cx="5867400" cy="2819401"/>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r>
              <a:rPr lang="en-US" sz="2400" b="1" dirty="0">
                <a:blipFill>
                  <a:blip r:embed="rId2"/>
                  <a:tile tx="0" ty="0" sx="100000" sy="100000" flip="none" algn="tl"/>
                </a:blipFill>
              </a:rPr>
              <a:t>YEARLY CAP FOR THE INCENTIVES </a:t>
            </a:r>
            <a:endParaRPr lang="en-US" sz="2400" dirty="0">
              <a:blipFill>
                <a:blip r:embed="rId2"/>
                <a:tile tx="0" ty="0" sx="100000" sy="100000" flip="none" algn="tl"/>
              </a:blipFill>
            </a:endParaRPr>
          </a:p>
        </p:txBody>
      </p:sp>
      <p:pic>
        <p:nvPicPr>
          <p:cNvPr id="84996" name="Picture 8" descr="capConstrain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24163"/>
            <a:ext cx="54864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9" descr="Image17[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24163"/>
            <a:ext cx="6553200"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104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YEARLY CAP FOR THE INCENTIVES</a:t>
            </a:r>
            <a:endParaRPr lang="en-US" sz="2800" b="1" dirty="0"/>
          </a:p>
        </p:txBody>
      </p:sp>
      <p:sp>
        <p:nvSpPr>
          <p:cNvPr id="6" name="TextBox 5"/>
          <p:cNvSpPr txBox="1"/>
          <p:nvPr/>
        </p:nvSpPr>
        <p:spPr>
          <a:xfrm>
            <a:off x="125413" y="1466850"/>
            <a:ext cx="11963400" cy="470852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amount of incentives to be disbursed to the </a:t>
            </a:r>
            <a:r>
              <a:rPr lang="en-US" sz="2000" dirty="0">
                <a:solidFill>
                  <a:srgbClr val="FF0000"/>
                </a:solidFill>
                <a:latin typeface="Times New Roman" panose="02020603050405020304" pitchFamily="18" charset="0"/>
                <a:cs typeface="Times New Roman" panose="02020603050405020304" pitchFamily="18" charset="0"/>
              </a:rPr>
              <a:t>MSMEs and LSI Units </a:t>
            </a:r>
            <a:r>
              <a:rPr lang="en-US" sz="2000" dirty="0">
                <a:latin typeface="Times New Roman" panose="02020603050405020304" pitchFamily="18" charset="0"/>
                <a:cs typeface="Times New Roman" panose="02020603050405020304" pitchFamily="18" charset="0"/>
              </a:rPr>
              <a:t>every year will be limited to the </a:t>
            </a:r>
            <a:r>
              <a:rPr lang="en-US" sz="2000" dirty="0">
                <a:solidFill>
                  <a:schemeClr val="accent1">
                    <a:lumMod val="75000"/>
                  </a:schemeClr>
                </a:solidFill>
                <a:latin typeface="Times New Roman" panose="02020603050405020304" pitchFamily="18" charset="0"/>
                <a:cs typeface="Times New Roman" panose="02020603050405020304" pitchFamily="18" charset="0"/>
              </a:rPr>
              <a:t>total quantum of incentives divided by the number of years as </a:t>
            </a:r>
            <a:r>
              <a:rPr lang="en-US" sz="2000" dirty="0">
                <a:latin typeface="Times New Roman" panose="02020603050405020304" pitchFamily="18" charset="0"/>
                <a:cs typeface="Times New Roman" panose="02020603050405020304" pitchFamily="18" charset="0"/>
              </a:rPr>
              <a:t>per the  applicable Eligibility period </a:t>
            </a:r>
            <a:r>
              <a:rPr lang="en-US" sz="2000" dirty="0">
                <a:solidFill>
                  <a:schemeClr val="accent1">
                    <a:lumMod val="75000"/>
                  </a:schemeClr>
                </a:solidFill>
                <a:latin typeface="Times New Roman" panose="02020603050405020304" pitchFamily="18" charset="0"/>
                <a:cs typeface="Times New Roman" panose="02020603050405020304" pitchFamily="18" charset="0"/>
              </a:rPr>
              <a:t>with the provision of carrying forward the differential </a:t>
            </a:r>
            <a:r>
              <a:rPr lang="en-US" sz="2000" dirty="0">
                <a:latin typeface="Times New Roman" panose="02020603050405020304" pitchFamily="18" charset="0"/>
                <a:cs typeface="Times New Roman" panose="02020603050405020304" pitchFamily="18" charset="0"/>
              </a:rPr>
              <a:t>between the actual sanctioned amount for a given year and the yearly disbursement limit.</a:t>
            </a: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For Mega Projects/ Ultra Mega Projects, if the E.C. Period is </a:t>
            </a:r>
            <a:r>
              <a:rPr lang="en-US" sz="2000" dirty="0">
                <a:solidFill>
                  <a:schemeClr val="accent1">
                    <a:lumMod val="75000"/>
                  </a:schemeClr>
                </a:solidFill>
                <a:latin typeface="Times New Roman" panose="02020603050405020304" pitchFamily="18" charset="0"/>
                <a:cs typeface="Times New Roman" panose="02020603050405020304" pitchFamily="18" charset="0"/>
              </a:rPr>
              <a:t>more than 10 years, the  yearly limit on disbursement amount shall be equal to 1/10 of the total quantum of incentives</a:t>
            </a:r>
          </a:p>
          <a:p>
            <a:pPr>
              <a:defRPr/>
            </a:pP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lgn="ctr">
              <a:defRPr/>
            </a:pPr>
            <a:r>
              <a:rPr lang="en-US" sz="2000" dirty="0">
                <a:latin typeface="Times New Roman" panose="02020603050405020304" pitchFamily="18" charset="0"/>
                <a:cs typeface="Times New Roman" panose="02020603050405020304" pitchFamily="18" charset="0"/>
              </a:rPr>
              <a:t>OR</a:t>
            </a:r>
          </a:p>
          <a:p>
            <a:pPr algn="ctr">
              <a:defRPr/>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Industrial Promotion Subsidy sanctioned for that year whichever is less.</a:t>
            </a:r>
          </a:p>
          <a:p>
            <a:pPr marL="342900" indent="-342900">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Carry forward principle will be applicable. The balance quantum of incentives will be allowed to be availed of after 10 years with yearly cap as above. Proportionate  quantum of incentives will be calculated for a part of the year.</a:t>
            </a:r>
          </a:p>
        </p:txBody>
      </p:sp>
    </p:spTree>
    <p:extLst>
      <p:ext uri="{BB962C8B-B14F-4D97-AF65-F5344CB8AC3E}">
        <p14:creationId xmlns:p14="http://schemas.microsoft.com/office/powerpoint/2010/main" val="9447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80">
                                          <p:stCondLst>
                                            <p:cond delay="0"/>
                                          </p:stCondLst>
                                        </p:cTn>
                                        <p:tgtEl>
                                          <p:spTgt spid="6">
                                            <p:txEl>
                                              <p:pRg st="4" end="4"/>
                                            </p:txEl>
                                          </p:spTgt>
                                        </p:tgtEl>
                                      </p:cBhvr>
                                    </p:animEffect>
                                    <p:anim calcmode="lin" valueType="num">
                                      <p:cBhvr>
                                        <p:cTn id="2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4" end="4"/>
                                            </p:txEl>
                                          </p:spTgt>
                                        </p:tgtEl>
                                      </p:cBhvr>
                                      <p:to x="100000" y="60000"/>
                                    </p:animScale>
                                    <p:animScale>
                                      <p:cBhvr>
                                        <p:cTn id="26" dur="166" decel="50000">
                                          <p:stCondLst>
                                            <p:cond delay="676"/>
                                          </p:stCondLst>
                                        </p:cTn>
                                        <p:tgtEl>
                                          <p:spTgt spid="6">
                                            <p:txEl>
                                              <p:pRg st="4" end="4"/>
                                            </p:txEl>
                                          </p:spTgt>
                                        </p:tgtEl>
                                      </p:cBhvr>
                                      <p:to x="100000" y="100000"/>
                                    </p:animScale>
                                    <p:animScale>
                                      <p:cBhvr>
                                        <p:cTn id="27" dur="26">
                                          <p:stCondLst>
                                            <p:cond delay="1312"/>
                                          </p:stCondLst>
                                        </p:cTn>
                                        <p:tgtEl>
                                          <p:spTgt spid="6">
                                            <p:txEl>
                                              <p:pRg st="4" end="4"/>
                                            </p:txEl>
                                          </p:spTgt>
                                        </p:tgtEl>
                                      </p:cBhvr>
                                      <p:to x="100000" y="80000"/>
                                    </p:animScale>
                                    <p:animScale>
                                      <p:cBhvr>
                                        <p:cTn id="28" dur="166" decel="50000">
                                          <p:stCondLst>
                                            <p:cond delay="1338"/>
                                          </p:stCondLst>
                                        </p:cTn>
                                        <p:tgtEl>
                                          <p:spTgt spid="6">
                                            <p:txEl>
                                              <p:pRg st="4" end="4"/>
                                            </p:txEl>
                                          </p:spTgt>
                                        </p:tgtEl>
                                      </p:cBhvr>
                                      <p:to x="100000" y="100000"/>
                                    </p:animScale>
                                    <p:animScale>
                                      <p:cBhvr>
                                        <p:cTn id="29" dur="26">
                                          <p:stCondLst>
                                            <p:cond delay="1642"/>
                                          </p:stCondLst>
                                        </p:cTn>
                                        <p:tgtEl>
                                          <p:spTgt spid="6">
                                            <p:txEl>
                                              <p:pRg st="4" end="4"/>
                                            </p:txEl>
                                          </p:spTgt>
                                        </p:tgtEl>
                                      </p:cBhvr>
                                      <p:to x="100000" y="90000"/>
                                    </p:animScale>
                                    <p:animScale>
                                      <p:cBhvr>
                                        <p:cTn id="30" dur="166" decel="50000">
                                          <p:stCondLst>
                                            <p:cond delay="1668"/>
                                          </p:stCondLst>
                                        </p:cTn>
                                        <p:tgtEl>
                                          <p:spTgt spid="6">
                                            <p:txEl>
                                              <p:pRg st="4" end="4"/>
                                            </p:txEl>
                                          </p:spTgt>
                                        </p:tgtEl>
                                      </p:cBhvr>
                                      <p:to x="100000" y="100000"/>
                                    </p:animScale>
                                    <p:animScale>
                                      <p:cBhvr>
                                        <p:cTn id="31" dur="26">
                                          <p:stCondLst>
                                            <p:cond delay="1808"/>
                                          </p:stCondLst>
                                        </p:cTn>
                                        <p:tgtEl>
                                          <p:spTgt spid="6">
                                            <p:txEl>
                                              <p:pRg st="4" end="4"/>
                                            </p:txEl>
                                          </p:spTgt>
                                        </p:tgtEl>
                                      </p:cBhvr>
                                      <p:to x="100000" y="95000"/>
                                    </p:animScale>
                                    <p:animScale>
                                      <p:cBhvr>
                                        <p:cTn id="32" dur="166" decel="50000">
                                          <p:stCondLst>
                                            <p:cond delay="1834"/>
                                          </p:stCondLst>
                                        </p:cTn>
                                        <p:tgtEl>
                                          <p:spTgt spid="6">
                                            <p:txEl>
                                              <p:pRg st="4" end="4"/>
                                            </p:txEl>
                                          </p:spTgt>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YEARLY CAP FOR THE INCENTIVES</a:t>
            </a:r>
            <a:endParaRPr lang="en-US" sz="2800" b="1" dirty="0"/>
          </a:p>
        </p:txBody>
      </p:sp>
      <p:sp>
        <p:nvSpPr>
          <p:cNvPr id="6" name="TextBox 5"/>
          <p:cNvSpPr txBox="1">
            <a:spLocks noChangeArrowheads="1"/>
          </p:cNvSpPr>
          <p:nvPr/>
        </p:nvSpPr>
        <p:spPr bwMode="auto">
          <a:xfrm>
            <a:off x="125413" y="1466850"/>
            <a:ext cx="11963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
            </a:pPr>
            <a:r>
              <a:rPr lang="en-US" sz="2000" b="1" i="1" u="sng" dirty="0">
                <a:latin typeface="Times New Roman" panose="02020603050405020304" pitchFamily="18" charset="0"/>
                <a:cs typeface="Times New Roman" panose="02020603050405020304" pitchFamily="18" charset="0"/>
              </a:rPr>
              <a:t>Example 1</a:t>
            </a:r>
            <a:r>
              <a:rPr lang="en-US" sz="2000" b="1" i="1" dirty="0">
                <a:latin typeface="Times New Roman" panose="02020603050405020304" pitchFamily="18" charset="0"/>
                <a:cs typeface="Times New Roman" panose="02020603050405020304" pitchFamily="18" charset="0"/>
              </a:rPr>
              <a:t>: If the unit is eligible for the total quantum of Rs.1000 and the E.C. period is 10 years, then actual incentives disbursed to such unit, shall not exceed Rs.100 (1000/10) in a given year even though the amount of total incentives sanctioned for that year is more than Rs. 100. The difference (yearly sanctioned amount minus yearly disbursement limit) can be carried forward for the Subsequent years of E. C. period, such that the actual disbursement of incentives is not more than Rs.100 in any year.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b="1" i="1" u="sng" dirty="0">
                <a:latin typeface="Times New Roman" panose="02020603050405020304" pitchFamily="18" charset="0"/>
                <a:cs typeface="Times New Roman" panose="02020603050405020304" pitchFamily="18" charset="0"/>
              </a:rPr>
              <a:t>Example 2</a:t>
            </a:r>
            <a:r>
              <a:rPr lang="en-US" sz="2000" b="1" i="1" dirty="0">
                <a:latin typeface="Times New Roman" panose="02020603050405020304" pitchFamily="18" charset="0"/>
                <a:cs typeface="Times New Roman" panose="02020603050405020304" pitchFamily="18" charset="0"/>
              </a:rPr>
              <a:t>: If the unit is eligible for the total quantum of Rs.1000 and the E.C. period is 10 years, then actual incentive disbursed to such unit, shall not exceed Rs.100 (1000/10) or the incentives sanctioned (say Rs.70) for that year whichever is less ( i.e. Rs.70). The difference (i.e.Rs.30) can be carried forward for the further E. C. period. In the next year, if the total incentives sanctioned are Rs. 140, then the unit will be eligible for disbursement of Rs. 100 (i.e. yearly maximum disbursement limit) and Rs. 30 towards the carried forward amount .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7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Down Arrow 2"/>
          <p:cNvSpPr/>
          <p:nvPr/>
        </p:nvSpPr>
        <p:spPr>
          <a:xfrm>
            <a:off x="3048000" y="0"/>
            <a:ext cx="5971032" cy="28194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r>
              <a:rPr lang="en-US" sz="2800" b="1" dirty="0">
                <a:blipFill>
                  <a:blip r:embed="rId2"/>
                  <a:tile tx="0" ty="0" sx="100000" sy="100000" flip="none" algn="tl"/>
                </a:blipFill>
              </a:rPr>
              <a:t>PROCEDURE FOR APPLICATION UNDER PSI-2013 </a:t>
            </a:r>
            <a:endParaRPr lang="en-US" sz="2800" dirty="0"/>
          </a:p>
        </p:txBody>
      </p:sp>
      <p:pic>
        <p:nvPicPr>
          <p:cNvPr id="88068" name="Picture 3" descr="how-_to-_apply-_for-_ibps-rrb_exa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2813050"/>
            <a:ext cx="58531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descr="2drdngm[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760663"/>
            <a:ext cx="570071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75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125413" y="1466850"/>
            <a:ext cx="11963400" cy="440120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An application for eligibility under the PSI 2013 Scheme shall be submitted to the Implementing Agency by an Eligible</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a:solidFill>
                  <a:schemeClr val="accent1">
                    <a:lumMod val="75000"/>
                  </a:schemeClr>
                </a:solidFill>
                <a:latin typeface="Times New Roman" panose="02020603050405020304" pitchFamily="18" charset="0"/>
                <a:cs typeface="Times New Roman" panose="02020603050405020304" pitchFamily="18" charset="0"/>
              </a:rPr>
              <a:t>Unit only after it has taken all the Effective Steps but not later than the 31st March, 2018.</a:t>
            </a:r>
            <a:r>
              <a:rPr lang="en-US" sz="2000" dirty="0">
                <a:latin typeface="Times New Roman" panose="02020603050405020304" pitchFamily="18" charset="0"/>
                <a:cs typeface="Times New Roman" panose="02020603050405020304" pitchFamily="18" charset="0"/>
              </a:rPr>
              <a:t> It shall be supported by documentary evidence with regard to completion of the Effective Steps. </a:t>
            </a: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For claiming eligibility under the PSI-2013, any New/Expansion/ Diversification, Eligible Unit shall commence the commercial production and also acquire the fixed assets at site, having paid for the same, and paid for it within the investment period.</a:t>
            </a: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The Investment Period for Micro, Small and Medium manufacturing Enterprises will be three years, and for the LSI units, four years</a:t>
            </a:r>
            <a:r>
              <a:rPr lang="en-US" sz="2000" dirty="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For Mega Projects /Ultra Mega Projects, the Investment period will be five years </a:t>
            </a:r>
            <a:r>
              <a:rPr lang="en-US" sz="2000" dirty="0">
                <a:latin typeface="Times New Roman" panose="02020603050405020304" pitchFamily="18" charset="0"/>
                <a:cs typeface="Times New Roman" panose="02020603050405020304" pitchFamily="18" charset="0"/>
              </a:rPr>
              <a:t>from the date of application or such greater period as may be approved by the “High Power Committee” or the “Cabinet Sub Committee” on case to case basis.</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0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30363"/>
            <a:ext cx="11963400" cy="2862322"/>
          </a:xfrm>
          <a:prstGeom prst="rect">
            <a:avLst/>
          </a:prstGeom>
          <a:noFill/>
        </p:spPr>
        <p:txBody>
          <a:bodyPr>
            <a:spAutoFit/>
          </a:bodyPr>
          <a:lstStyle/>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The Investment Period will be counted from the date of submission of application to the Implementing Agency</a:t>
            </a:r>
            <a:r>
              <a:rPr lang="en-US" sz="2000" dirty="0">
                <a:latin typeface="Times New Roman" panose="02020603050405020304" pitchFamily="18" charset="0"/>
                <a:cs typeface="Times New Roman" panose="02020603050405020304" pitchFamily="18" charset="0"/>
              </a:rPr>
              <a:t> or the date suggested by the Eligible Unit. However, this date should be within this Scheme Period and the assets acquired prior to and beyond the investment period will not be considered eligible for incentives, </a:t>
            </a:r>
            <a:r>
              <a:rPr lang="en-US" sz="2000" dirty="0">
                <a:solidFill>
                  <a:srgbClr val="FF0000"/>
                </a:solidFill>
                <a:latin typeface="Times New Roman" panose="02020603050405020304" pitchFamily="18" charset="0"/>
                <a:cs typeface="Times New Roman" panose="02020603050405020304" pitchFamily="18" charset="0"/>
              </a:rPr>
              <a:t>However, the Land cost prior to submission of valid application shall be considered for Fix Capital Investment.</a:t>
            </a:r>
          </a:p>
          <a:p>
            <a:pPr marL="342900" indent="-342900" algn="just">
              <a:buFont typeface="Wingdings" panose="05000000000000000000" pitchFamily="2" charset="2"/>
              <a:buChar char="§"/>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Delay in commencement of commercial production will entail </a:t>
            </a:r>
            <a:r>
              <a:rPr lang="en-US" sz="2000" dirty="0">
                <a:solidFill>
                  <a:srgbClr val="FF0000"/>
                </a:solidFill>
                <a:latin typeface="Times New Roman" panose="02020603050405020304" pitchFamily="18" charset="0"/>
                <a:cs typeface="Times New Roman" panose="02020603050405020304" pitchFamily="18" charset="0"/>
              </a:rPr>
              <a:t>proportionate curtailment of incentives </a:t>
            </a:r>
            <a:r>
              <a:rPr lang="en-US" sz="2000" dirty="0">
                <a:latin typeface="Times New Roman" panose="02020603050405020304" pitchFamily="18" charset="0"/>
                <a:cs typeface="Times New Roman" panose="02020603050405020304" pitchFamily="18" charset="0"/>
              </a:rPr>
              <a:t>and </a:t>
            </a:r>
            <a:r>
              <a:rPr lang="en-US" sz="2000" dirty="0">
                <a:solidFill>
                  <a:srgbClr val="92D050"/>
                </a:solidFill>
                <a:latin typeface="Times New Roman" panose="02020603050405020304" pitchFamily="18" charset="0"/>
                <a:cs typeface="Times New Roman" panose="02020603050405020304" pitchFamily="18" charset="0"/>
              </a:rPr>
              <a:t>the Eligibility Certificate period.</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77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8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nal Modi Speech Make in Ind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95302" y="3482788"/>
            <a:ext cx="144016" cy="144016"/>
          </a:xfrm>
          <a:prstGeom prst="rect">
            <a:avLst/>
          </a:prstGeom>
        </p:spPr>
      </p:pic>
    </p:spTree>
    <p:extLst>
      <p:ext uri="{BB962C8B-B14F-4D97-AF65-F5344CB8AC3E}">
        <p14:creationId xmlns:p14="http://schemas.microsoft.com/office/powerpoint/2010/main" val="600769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76400"/>
            <a:ext cx="11963400" cy="2862263"/>
          </a:xfrm>
          <a:prstGeom prst="rect">
            <a:avLst/>
          </a:prstGeom>
          <a:noFill/>
        </p:spPr>
        <p:txBody>
          <a:bodyPr>
            <a:spAutoFit/>
          </a:bodyPr>
          <a:lstStyle/>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If a Unit has completed all Effective steps but not started the production before the 1st April, 2013 and has not filed an application with the Implementing Agency under PSI 2007, such unit can submit the application under PSI - 2013.</a:t>
            </a:r>
            <a:endParaRPr lang="en-US" sz="2000"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rgbClr val="92D050"/>
                </a:solidFill>
                <a:latin typeface="Times New Roman" panose="02020603050405020304" pitchFamily="18" charset="0"/>
                <a:cs typeface="Times New Roman" panose="02020603050405020304" pitchFamily="18" charset="0"/>
              </a:rPr>
              <a:t>However, the incentives applicable to such Eligible Unit shall be as per PSI- 2007 or PSI - 2013 , whichever is lower</a:t>
            </a:r>
            <a:r>
              <a:rPr lang="en-US" sz="2000" dirty="0">
                <a:latin typeface="Times New Roman" panose="02020603050405020304" pitchFamily="18" charset="0"/>
                <a:cs typeface="Times New Roman" panose="02020603050405020304" pitchFamily="18" charset="0"/>
              </a:rPr>
              <a:t>. For such unit , the investment made within the investment period from the date of application only will be considered for Incentives.</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3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76400"/>
            <a:ext cx="11963400" cy="4094163"/>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 respect of a Mega Project, where customized package has been approved by the High Power committee or the Infrastructure Committee / Cabinet Sub Committee under PSI - 2007, but the Unit has completed/ not completed</a:t>
            </a:r>
            <a:r>
              <a:rPr lang="en-US" sz="2000" dirty="0">
                <a:solidFill>
                  <a:schemeClr val="accent1"/>
                </a:solidFill>
                <a:latin typeface="Times New Roman" panose="02020603050405020304" pitchFamily="18" charset="0"/>
                <a:cs typeface="Times New Roman" panose="02020603050405020304" pitchFamily="18" charset="0"/>
              </a:rPr>
              <a:t> the effective steps within the period of PSI - 2007 and has not applied to the Directorate of Industries for Eligibility Certificate as per  PSI – 2007, </a:t>
            </a:r>
            <a:r>
              <a:rPr lang="en-US" sz="2000" dirty="0">
                <a:latin typeface="Times New Roman" panose="02020603050405020304" pitchFamily="18" charset="0"/>
                <a:cs typeface="Times New Roman" panose="02020603050405020304" pitchFamily="18" charset="0"/>
              </a:rPr>
              <a:t>such Mega Project will be eligible for  approved customized package only.</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However, the Unit should complete the effective steps and file an application with the Implementing Agency within the operative period of PSI -2013, but before starting the commercial production.</a:t>
            </a:r>
          </a:p>
          <a:p>
            <a:pPr marL="342900" indent="-342900" algn="just">
              <a:buFont typeface="Wingdings" panose="05000000000000000000" pitchFamily="2" charset="2"/>
              <a:buChar char="§"/>
              <a:defRPr/>
            </a:pPr>
            <a:endParaRPr lang="en-US" sz="2000" dirty="0">
              <a:solidFill>
                <a:srgbClr val="92D05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An application for eligibility shall be submitted to the Implementing Agency on or before the date of commencement of commercial production. </a:t>
            </a:r>
            <a:r>
              <a:rPr lang="en-US" sz="2000" dirty="0">
                <a:solidFill>
                  <a:schemeClr val="accent1"/>
                </a:solidFill>
                <a:latin typeface="Times New Roman" panose="02020603050405020304" pitchFamily="18" charset="0"/>
                <a:cs typeface="Times New Roman" panose="02020603050405020304" pitchFamily="18" charset="0"/>
              </a:rPr>
              <a:t>If there is any delay, the E.C. period and entitlement will be curtailed proportionately.</a:t>
            </a: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6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EFFECTIVE DATE OF ELIGIBILITY CERTIFICATE</a:t>
            </a:r>
            <a:endParaRPr lang="en-US" sz="2800" b="1" dirty="0"/>
          </a:p>
        </p:txBody>
      </p:sp>
      <p:sp>
        <p:nvSpPr>
          <p:cNvPr id="6" name="TextBox 5"/>
          <p:cNvSpPr txBox="1"/>
          <p:nvPr/>
        </p:nvSpPr>
        <p:spPr>
          <a:xfrm>
            <a:off x="76200" y="1447800"/>
            <a:ext cx="11963400" cy="440120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 An Eligibility Certificate (EC) under the PSI-2013 will be issued by the Implementing  Agency after ascertaining that the Eligible Unit has complied with the provisions of the Scheme and has commenced its commercial production.</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EC will be issued with effect from the date of commencement of commercial production by the Eligible Unit. The date of commencement of commercial production will be determined by the Unit, supported by the relevant extract of the Excise Register or,</a:t>
            </a:r>
            <a:r>
              <a:rPr lang="en-US" sz="2000" dirty="0">
                <a:solidFill>
                  <a:schemeClr val="accent1"/>
                </a:solidFill>
                <a:latin typeface="Times New Roman" panose="02020603050405020304" pitchFamily="18" charset="0"/>
                <a:cs typeface="Times New Roman" panose="02020603050405020304" pitchFamily="18" charset="0"/>
              </a:rPr>
              <a:t> in case Excise Duty is not applicable, by the first sale bill issued by the Unit in respect of such production or as may be Specifically permitted by the Government of  Maharashtra in respect of Mega Projects. </a:t>
            </a:r>
            <a:r>
              <a:rPr lang="en-US" sz="2000" dirty="0">
                <a:latin typeface="Times New Roman" panose="02020603050405020304" pitchFamily="18" charset="0"/>
                <a:cs typeface="Times New Roman" panose="02020603050405020304" pitchFamily="18" charset="0"/>
              </a:rPr>
              <a:t>For the purpose of the EC, the date  of commencement of commercial production shall be deemed to be the first day of the month following the month in which such production has commenced.</a:t>
            </a:r>
          </a:p>
          <a:p>
            <a:pPr marL="342900" indent="-342900" algn="just">
              <a:buFont typeface="Wingdings" panose="05000000000000000000" pitchFamily="2" charset="2"/>
              <a:buChar char="§"/>
              <a:defRPr/>
            </a:pPr>
            <a:endParaRPr lang="en-US" sz="2000" dirty="0">
              <a:solidFill>
                <a:srgbClr val="92D05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Implementing Agency shall send a copy of the Eligibility Certificate to all the concerned agencies offering various incentives e.g. concerned Electrical Inspector, Sales Tax Officer.</a:t>
            </a: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34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0311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0"/>
            <a:ext cx="11396870" cy="1340768"/>
          </a:xfrm>
          <a:solidFill>
            <a:srgbClr val="FFFF00"/>
          </a:solidFill>
          <a:ln>
            <a:solidFill>
              <a:schemeClr val="tx1"/>
            </a:solidFill>
          </a:ln>
        </p:spPr>
        <p:txBody>
          <a:bodyPr>
            <a:no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3200" b="1" dirty="0">
              <a:solidFill>
                <a:srgbClr val="0070C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77078" y="1617455"/>
            <a:ext cx="6149009" cy="502892"/>
          </a:xfrm>
          <a:prstGeom prst="rect">
            <a:avLst/>
          </a:prstGeom>
          <a:solidFill>
            <a:schemeClr val="accent1">
              <a:lumMod val="75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Objectives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477078" y="2424544"/>
          <a:ext cx="11396870" cy="1208543"/>
        </p:xfrm>
        <a:graphic>
          <a:graphicData uri="http://schemas.openxmlformats.org/drawingml/2006/table">
            <a:tbl>
              <a:tblPr/>
              <a:tblGrid>
                <a:gridCol w="11396870"/>
              </a:tblGrid>
              <a:tr h="1208543">
                <a:tc>
                  <a:txBody>
                    <a:bodyPr/>
                    <a:lstStyle/>
                    <a:p>
                      <a:pPr algn="just"/>
                      <a:r>
                        <a:rPr lang="en-US" sz="2000" dirty="0" smtClean="0">
                          <a:latin typeface="Times New Roman" panose="02020603050405020304" pitchFamily="18" charset="0"/>
                          <a:cs typeface="Times New Roman" panose="02020603050405020304" pitchFamily="18" charset="0"/>
                        </a:rPr>
                        <a:t>The main objective of the Scheme is creation of processing and preservation capacities and modernization / expansion of existing food processing units which will help in increasing the level of processing value addition and thereby lead to reduction of wastage and enhancement of farmer’s income.</a:t>
                      </a:r>
                      <a:endParaRPr lang="en-IN"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36563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24744"/>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63352" y="1269924"/>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Indicative list of eligible processing activities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265043" y="1988840"/>
          <a:ext cx="11794435" cy="4663440"/>
        </p:xfrm>
        <a:graphic>
          <a:graphicData uri="http://schemas.openxmlformats.org/drawingml/2006/table">
            <a:tbl>
              <a:tblPr/>
              <a:tblGrid>
                <a:gridCol w="11794435"/>
              </a:tblGrid>
              <a:tr h="172278">
                <a:tc>
                  <a:txBody>
                    <a:bodyPr/>
                    <a:lstStyle/>
                    <a:p>
                      <a:pPr algn="just"/>
                      <a:r>
                        <a:rPr lang="en-US" sz="2000" baseline="0" dirty="0" smtClean="0">
                          <a:latin typeface="Times New Roman" panose="02020603050405020304" pitchFamily="18" charset="0"/>
                          <a:cs typeface="Times New Roman" panose="02020603050405020304" pitchFamily="18" charset="0"/>
                        </a:rPr>
                        <a:t>The processing units undertake a wide range of processing activities which result in value addition, enhancing shelf life of the products and reduction of wastage. An indicative list of processing activities which may be undertaken by the processing units is given below.</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Sorting, grading, washing, peeling, cutting, sizing;</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Balancing, crushing, extraction, pulping;</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Drying, de-husking, de-hulling, splitting, depoding, deseeding, colour sorting, pulverization, extrusion, freeze drying / dehydration, frying, </a:t>
                      </a:r>
                      <a:r>
                        <a:rPr lang="en-US" sz="2000" baseline="0" dirty="0" err="1" smtClean="0">
                          <a:latin typeface="Times New Roman" panose="02020603050405020304" pitchFamily="18" charset="0"/>
                          <a:cs typeface="Times New Roman" panose="02020603050405020304" pitchFamily="18" charset="0"/>
                        </a:rPr>
                        <a:t>etc</a:t>
                      </a:r>
                      <a:r>
                        <a:rPr lang="en-US" sz="2000" baseline="0" dirty="0" smtClean="0">
                          <a:latin typeface="Times New Roman" panose="02020603050405020304" pitchFamily="18" charset="0"/>
                          <a:cs typeface="Times New Roman" panose="02020603050405020304" pitchFamily="18" charset="0"/>
                        </a:rPr>
                        <a:t>;</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Pasteurization, homogenization, evaporation, concentration, etc.</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Packaging facilities like canning, aseptic packaging, vacuum packaging, bottling, edible packaging, labelling, any other specialized packaging etc.</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Chemical preservation, pickling, fermentation or any other specialized facility required for preservation activities etc.</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Individual Quick Freezing (IQF), blast freezing, plate freezing, spiral quick freezing etc.</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Controlled temperature transport like coolers / refrigerated / insulted / ventilated transport.</a:t>
                      </a:r>
                    </a:p>
                    <a:p>
                      <a:pPr marL="457200" indent="-457200" algn="just">
                        <a:buFont typeface="+mj-lt"/>
                        <a:buAutoNum type="alphaLcParenR"/>
                      </a:pPr>
                      <a:r>
                        <a:rPr lang="en-US" sz="2000" baseline="0" dirty="0" smtClean="0">
                          <a:latin typeface="Times New Roman" panose="02020603050405020304" pitchFamily="18" charset="0"/>
                          <a:cs typeface="Times New Roman" panose="02020603050405020304" pitchFamily="18" charset="0"/>
                        </a:rPr>
                        <a:t>All other processing / preservation / transport / storage facilities etc. adjunct to value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666506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16632"/>
            <a:ext cx="11781183" cy="1089095"/>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602402"/>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Indicative list of eligible processing activities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238535" y="2437626"/>
          <a:ext cx="11794435" cy="2529840"/>
        </p:xfrm>
        <a:graphic>
          <a:graphicData uri="http://schemas.openxmlformats.org/drawingml/2006/table">
            <a:tbl>
              <a:tblPr/>
              <a:tblGrid>
                <a:gridCol w="11794435"/>
              </a:tblGrid>
              <a:tr h="172278">
                <a:tc>
                  <a:txBody>
                    <a:bodyPr/>
                    <a:lstStyle/>
                    <a:p>
                      <a:pPr algn="just"/>
                      <a:r>
                        <a:rPr lang="en-US" sz="2000" baseline="0" dirty="0" smtClean="0">
                          <a:latin typeface="Times New Roman" panose="02020603050405020304" pitchFamily="18" charset="0"/>
                          <a:cs typeface="Times New Roman" panose="02020603050405020304" pitchFamily="18" charset="0"/>
                        </a:rPr>
                        <a:t>Addition and shelf life enhancement of food products would be eligible. Standalone activities like temperature controlled transportation/ storage facilities etc. will not be considered under this scheme. The project should include and result in creation/ increase in processing capacity.</a:t>
                      </a:r>
                    </a:p>
                    <a:p>
                      <a:pPr algn="just"/>
                      <a:endParaRPr lang="en-US" sz="2000" baseline="0" dirty="0" smtClean="0">
                        <a:latin typeface="Times New Roman" panose="02020603050405020304" pitchFamily="18" charset="0"/>
                        <a:cs typeface="Times New Roman" panose="02020603050405020304" pitchFamily="18" charset="0"/>
                      </a:endParaRPr>
                    </a:p>
                    <a:p>
                      <a:pPr algn="just"/>
                      <a:r>
                        <a:rPr lang="en-US" sz="2000" b="1" baseline="0" dirty="0" smtClean="0">
                          <a:latin typeface="Times New Roman" panose="02020603050405020304" pitchFamily="18" charset="0"/>
                          <a:cs typeface="Times New Roman" panose="02020603050405020304" pitchFamily="18" charset="0"/>
                        </a:rPr>
                        <a:t>Note: </a:t>
                      </a:r>
                      <a:r>
                        <a:rPr lang="en-US" sz="2000" b="0" baseline="0" dirty="0" smtClean="0">
                          <a:latin typeface="Times New Roman" panose="02020603050405020304" pitchFamily="18" charset="0"/>
                          <a:cs typeface="Times New Roman" panose="02020603050405020304" pitchFamily="18" charset="0"/>
                        </a:rPr>
                        <a:t>The above list is only illustrative and not exhaustive list of food processing activities food processing Industry and several innovative processing technologies industry is fast growing industry and several innovative processing technologies are being developed day by day which will also be considered under this scheme with recommendations of technical committee.</a:t>
                      </a:r>
                      <a:endParaRPr lang="en-US" sz="2000" b="1" baseline="0" dirty="0" smtClean="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51926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9945"/>
            <a:ext cx="11781183" cy="960783"/>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6" y="1052736"/>
            <a:ext cx="6149009" cy="502892"/>
          </a:xfrm>
          <a:prstGeom prst="rect">
            <a:avLst/>
          </a:prstGeom>
          <a:solidFill>
            <a:schemeClr val="accent1">
              <a:lumMod val="75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Eligible Sectors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265043" y="1616772"/>
          <a:ext cx="11794435" cy="5219700"/>
        </p:xfrm>
        <a:graphic>
          <a:graphicData uri="http://schemas.openxmlformats.org/drawingml/2006/table">
            <a:tbl>
              <a:tblPr/>
              <a:tblGrid>
                <a:gridCol w="11794435"/>
              </a:tblGrid>
              <a:tr h="172278">
                <a:tc>
                  <a:txBody>
                    <a:bodyPr/>
                    <a:lstStyle/>
                    <a:p>
                      <a:pPr algn="just"/>
                      <a:r>
                        <a:rPr lang="en-US" sz="1950" b="1" dirty="0" smtClean="0">
                          <a:latin typeface="Times New Roman" panose="02020603050405020304" pitchFamily="18" charset="0"/>
                          <a:cs typeface="Times New Roman" panose="02020603050405020304" pitchFamily="18" charset="0"/>
                        </a:rPr>
                        <a:t>Food processing sectors  eligible under the Scheme includes –</a:t>
                      </a:r>
                    </a:p>
                    <a:p>
                      <a:pPr algn="just"/>
                      <a:endParaRPr lang="en-US" sz="500" dirty="0" smtClean="0">
                        <a:latin typeface="Times New Roman" panose="02020603050405020304" pitchFamily="18" charset="0"/>
                        <a:cs typeface="Times New Roman" panose="02020603050405020304" pitchFamily="18" charset="0"/>
                      </a:endParaRPr>
                    </a:p>
                    <a:p>
                      <a:pPr marL="514350" indent="-514350" algn="just">
                        <a:buFont typeface="+mj-lt"/>
                        <a:buAutoNum type="romanUcPeriod"/>
                      </a:pPr>
                      <a:r>
                        <a:rPr lang="en-US" sz="1950" dirty="0" smtClean="0">
                          <a:latin typeface="Times New Roman" panose="02020603050405020304" pitchFamily="18" charset="0"/>
                          <a:cs typeface="Times New Roman" panose="02020603050405020304" pitchFamily="18" charset="0"/>
                        </a:rPr>
                        <a:t>Fruits &amp; Vegetable processing / Milk Processing</a:t>
                      </a:r>
                    </a:p>
                    <a:p>
                      <a:pPr marL="514350" indent="-514350" algn="just">
                        <a:buFont typeface="+mj-lt"/>
                        <a:buAutoNum type="romanUcPeriod"/>
                      </a:pPr>
                      <a:r>
                        <a:rPr lang="en-US" sz="1950" dirty="0" smtClean="0">
                          <a:latin typeface="Times New Roman" panose="02020603050405020304" pitchFamily="18" charset="0"/>
                          <a:cs typeface="Times New Roman" panose="02020603050405020304" pitchFamily="18" charset="0"/>
                        </a:rPr>
                        <a:t>Meat/ poultry / fish processing,</a:t>
                      </a:r>
                    </a:p>
                    <a:p>
                      <a:pPr marL="514350" indent="-514350" algn="just">
                        <a:buFont typeface="+mj-lt"/>
                        <a:buAutoNum type="romanUcPeriod"/>
                      </a:pPr>
                      <a:r>
                        <a:rPr lang="en-US" sz="1950" dirty="0" smtClean="0">
                          <a:latin typeface="Times New Roman" panose="02020603050405020304" pitchFamily="18" charset="0"/>
                          <a:cs typeface="Times New Roman" panose="02020603050405020304" pitchFamily="18" charset="0"/>
                        </a:rPr>
                        <a:t>Ready to</a:t>
                      </a:r>
                      <a:r>
                        <a:rPr lang="en-US" sz="1950" baseline="0" dirty="0" smtClean="0">
                          <a:latin typeface="Times New Roman" panose="02020603050405020304" pitchFamily="18" charset="0"/>
                          <a:cs typeface="Times New Roman" panose="02020603050405020304" pitchFamily="18" charset="0"/>
                        </a:rPr>
                        <a:t> Eat/ Ready to Cook Food Products/ Breakfast Cereals / Snacks / Bakery and other food products.</a:t>
                      </a:r>
                      <a:endParaRPr lang="en-IN" sz="1950" baseline="0" dirty="0" smtClean="0">
                        <a:latin typeface="Times New Roman" panose="02020603050405020304" pitchFamily="18" charset="0"/>
                        <a:cs typeface="Times New Roman" panose="02020603050405020304" pitchFamily="18" charset="0"/>
                      </a:endParaRP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Grains / pulses, oil seed milling and processing based on modern technology.</a:t>
                      </a: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Modern Rice milling, preference will be given to Eastern (Odisha, W.Bengal, Bihar &amp; Jharkhand) &amp; Not  Eastern States.</a:t>
                      </a: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Other agri-horti products include spices, coconut, soybean, mushroom processing, honey processing etc.</a:t>
                      </a: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Fruits/Honey based wines.</a:t>
                      </a: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Natural Food flavors, Food additives/ food extracts &amp; colors, oleoresins (not synthetic), guar gum, cocoa products etc.</a:t>
                      </a:r>
                    </a:p>
                    <a:p>
                      <a:pPr marL="514350" indent="-514350" algn="just">
                        <a:buFont typeface="+mj-lt"/>
                        <a:buAutoNum type="romanUcPeriod"/>
                      </a:pPr>
                      <a:r>
                        <a:rPr lang="en-US" sz="1950" baseline="0" dirty="0" smtClean="0">
                          <a:latin typeface="Times New Roman" panose="02020603050405020304" pitchFamily="18" charset="0"/>
                          <a:cs typeface="Times New Roman" panose="02020603050405020304" pitchFamily="18" charset="0"/>
                        </a:rPr>
                        <a:t>Processing plants that makes food products fit for human and animal consumption to be set up in Mega Food Parks. </a:t>
                      </a:r>
                    </a:p>
                    <a:p>
                      <a:pPr marL="514350" indent="-514350" algn="just">
                        <a:buFont typeface="Wingdings" panose="05000000000000000000" pitchFamily="2" charset="2"/>
                        <a:buChar char="v"/>
                      </a:pPr>
                      <a:r>
                        <a:rPr lang="en-US" sz="1950" baseline="0" dirty="0" smtClean="0">
                          <a:latin typeface="Times New Roman" panose="02020603050405020304" pitchFamily="18" charset="0"/>
                          <a:cs typeface="Times New Roman" panose="02020603050405020304" pitchFamily="18" charset="0"/>
                        </a:rPr>
                        <a:t>The activities related to manufacture of aerated water, packed drinking water and carbonated drink will not be considered for financial assistance under the Scheme</a:t>
                      </a:r>
                    </a:p>
                    <a:p>
                      <a:pPr marL="514350" indent="-514350" algn="just">
                        <a:buFont typeface="Wingdings" panose="05000000000000000000" pitchFamily="2" charset="2"/>
                        <a:buChar char="v"/>
                      </a:pPr>
                      <a:r>
                        <a:rPr lang="en-US" sz="1950" baseline="0" dirty="0" smtClean="0">
                          <a:latin typeface="Times New Roman" panose="02020603050405020304" pitchFamily="18" charset="0"/>
                          <a:cs typeface="Times New Roman" panose="02020603050405020304" pitchFamily="18" charset="0"/>
                        </a:rPr>
                        <a:t>For the proposals under grain milling sector (</a:t>
                      </a:r>
                      <a:r>
                        <a:rPr lang="en-US" sz="1950" baseline="0" dirty="0" err="1" smtClean="0">
                          <a:latin typeface="Times New Roman" panose="02020603050405020304" pitchFamily="18" charset="0"/>
                          <a:cs typeface="Times New Roman" panose="02020603050405020304" pitchFamily="18" charset="0"/>
                        </a:rPr>
                        <a:t>i.e</a:t>
                      </a:r>
                      <a:r>
                        <a:rPr lang="en-US" sz="1950" baseline="0" dirty="0" smtClean="0">
                          <a:latin typeface="Times New Roman" panose="02020603050405020304" pitchFamily="18" charset="0"/>
                          <a:cs typeface="Times New Roman" panose="02020603050405020304" pitchFamily="18" charset="0"/>
                        </a:rPr>
                        <a:t> Rice, Pulse, Flour milling) 15% of the total allocated budget may be utilized each year for release of grant.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33447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81266"/>
            <a:ext cx="11781183" cy="1115486"/>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772809"/>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Eligible Organizations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238535" y="2608033"/>
          <a:ext cx="11794435" cy="1310640"/>
        </p:xfrm>
        <a:graphic>
          <a:graphicData uri="http://schemas.openxmlformats.org/drawingml/2006/table">
            <a:tbl>
              <a:tblPr/>
              <a:tblGrid>
                <a:gridCol w="11794435"/>
              </a:tblGrid>
              <a:tr h="172278">
                <a:tc>
                  <a:txBody>
                    <a:bodyPr/>
                    <a:lstStyle/>
                    <a:p>
                      <a:pPr marL="457200" indent="-457200" algn="just">
                        <a:buFont typeface="+mj-lt"/>
                        <a:buAutoNum type="arabicParenR"/>
                      </a:pPr>
                      <a:r>
                        <a:rPr lang="en-US" sz="2000" b="0" baseline="0" dirty="0" smtClean="0">
                          <a:latin typeface="Times New Roman" panose="02020603050405020304" pitchFamily="18" charset="0"/>
                          <a:cs typeface="Times New Roman" panose="02020603050405020304" pitchFamily="18" charset="0"/>
                        </a:rPr>
                        <a:t>Organization such as Central and Stet PSUs/ Joint Ventures / Farmer Producer Organizations (FPOs) NGOs/ Cooperatives / SHG’s / Public and Pvt. Companies / limited liability Partnerships, corporate entity/ Proprietorships firms engaged or propose to engage in creation / expansion / modernization of food processing and preservation capacities would be eligible for financial assistance under the scheme.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249266" y="4151352"/>
          <a:ext cx="11794435" cy="1005840"/>
        </p:xfrm>
        <a:graphic>
          <a:graphicData uri="http://schemas.openxmlformats.org/drawingml/2006/table">
            <a:tbl>
              <a:tblPr/>
              <a:tblGrid>
                <a:gridCol w="11794435"/>
              </a:tblGrid>
              <a:tr h="172278">
                <a:tc>
                  <a:txBody>
                    <a:bodyPr/>
                    <a:lstStyle/>
                    <a:p>
                      <a:pPr marL="457200" indent="-457200" algn="just">
                        <a:buFont typeface="+mj-lt"/>
                        <a:buAutoNum type="arabicParenR" startAt="2"/>
                      </a:pPr>
                      <a:r>
                        <a:rPr lang="en-US" sz="2000" b="0" baseline="0" dirty="0" smtClean="0">
                          <a:latin typeface="Times New Roman" panose="02020603050405020304" pitchFamily="18" charset="0"/>
                          <a:cs typeface="Times New Roman" panose="02020603050405020304" pitchFamily="18" charset="0"/>
                        </a:rPr>
                        <a:t>Grant in aid to any eligible organization, including its subsidiary company / Group Company or any other company / entity wherein any of the same person / persons are holding controlling stake, would be limited to one unit.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4523922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91276"/>
            <a:ext cx="11781183" cy="1105476"/>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33213"/>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Preference to the proposals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238535" y="2564652"/>
          <a:ext cx="11794435" cy="701040"/>
        </p:xfrm>
        <a:graphic>
          <a:graphicData uri="http://schemas.openxmlformats.org/drawingml/2006/table">
            <a:tbl>
              <a:tblPr/>
              <a:tblGrid>
                <a:gridCol w="11794435"/>
              </a:tblGrid>
              <a:tr h="172278">
                <a:tc>
                  <a:txBody>
                    <a:bodyPr/>
                    <a:lstStyle/>
                    <a:p>
                      <a:pPr marL="457200" indent="-457200" algn="just">
                        <a:buFont typeface="+mj-lt"/>
                        <a:buAutoNum type="alphaLcParenR"/>
                      </a:pPr>
                      <a:r>
                        <a:rPr lang="en-US" sz="2000" b="0" baseline="0" dirty="0" smtClean="0">
                          <a:latin typeface="Times New Roman" panose="02020603050405020304" pitchFamily="18" charset="0"/>
                          <a:cs typeface="Times New Roman" panose="02020603050405020304" pitchFamily="18" charset="0"/>
                        </a:rPr>
                        <a:t>Allocation of food processing units shall be done on the basis of notional State-wise allocation. The State-wise allocation of units is provided at Appendix ‘A’. The allocation of the units shall be done through EOI.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249266" y="3386759"/>
          <a:ext cx="11794435" cy="701040"/>
        </p:xfrm>
        <a:graphic>
          <a:graphicData uri="http://schemas.openxmlformats.org/drawingml/2006/table">
            <a:tbl>
              <a:tblPr/>
              <a:tblGrid>
                <a:gridCol w="11794435"/>
              </a:tblGrid>
              <a:tr h="172278">
                <a:tc>
                  <a:txBody>
                    <a:bodyPr/>
                    <a:lstStyle/>
                    <a:p>
                      <a:pPr marL="457200" indent="-457200" algn="just">
                        <a:buFont typeface="+mj-lt"/>
                        <a:buAutoNum type="alphaLcParenR" startAt="2"/>
                      </a:pPr>
                      <a:r>
                        <a:rPr lang="en-US" sz="2000" b="0" baseline="0" dirty="0" smtClean="0">
                          <a:latin typeface="Times New Roman" panose="02020603050405020304" pitchFamily="18" charset="0"/>
                          <a:cs typeface="Times New Roman" panose="02020603050405020304" pitchFamily="18" charset="0"/>
                        </a:rPr>
                        <a:t>The proposals for creation / expansion/ modernization of food processing &amp; preservation unit in Mega Food Parks assisted by the Ministry will be given preference within the State allocation.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49266" y="2034474"/>
          <a:ext cx="11794435" cy="396240"/>
        </p:xfrm>
        <a:graphic>
          <a:graphicData uri="http://schemas.openxmlformats.org/drawingml/2006/table">
            <a:tbl>
              <a:tblPr/>
              <a:tblGrid>
                <a:gridCol w="11794435"/>
              </a:tblGrid>
              <a:tr h="172278">
                <a:tc>
                  <a:txBody>
                    <a:bodyPr/>
                    <a:lstStyle/>
                    <a:p>
                      <a:pPr marL="0" indent="0" algn="just">
                        <a:buFont typeface="+mj-lt"/>
                        <a:buNone/>
                      </a:pPr>
                      <a:r>
                        <a:rPr lang="en-US" sz="2000" b="0" baseline="0" dirty="0" smtClean="0">
                          <a:latin typeface="Times New Roman" panose="02020603050405020304" pitchFamily="18" charset="0"/>
                          <a:cs typeface="Times New Roman" panose="02020603050405020304" pitchFamily="18" charset="0"/>
                        </a:rPr>
                        <a:t>The order of preference for selection of projects will be as under: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247119" y="4208864"/>
          <a:ext cx="11794435" cy="2316480"/>
        </p:xfrm>
        <a:graphic>
          <a:graphicData uri="http://schemas.openxmlformats.org/drawingml/2006/table">
            <a:tbl>
              <a:tblPr/>
              <a:tblGrid>
                <a:gridCol w="11794435"/>
              </a:tblGrid>
              <a:tr h="172278">
                <a:tc>
                  <a:txBody>
                    <a:bodyPr/>
                    <a:lstStyle/>
                    <a:p>
                      <a:pPr marL="457200" indent="-457200" algn="just">
                        <a:buFont typeface="+mj-lt"/>
                        <a:buAutoNum type="alphaLcParenR" startAt="3"/>
                      </a:pPr>
                      <a:r>
                        <a:rPr lang="en-US" sz="2000" b="0" baseline="0" dirty="0" smtClean="0">
                          <a:latin typeface="Times New Roman" panose="02020603050405020304" pitchFamily="18" charset="0"/>
                          <a:cs typeface="Times New Roman" panose="02020603050405020304" pitchFamily="18" charset="0"/>
                        </a:rPr>
                        <a:t>In order to approve the proposal for financial assistance within a State, preference will be given to the units being set up in the Mega food parks in that  State, irrespective of the merit order of the proposals. </a:t>
                      </a:r>
                    </a:p>
                    <a:p>
                      <a:pPr marL="0" indent="0" algn="just">
                        <a:buFont typeface="+mj-lt"/>
                        <a:buNone/>
                      </a:pPr>
                      <a:endParaRPr lang="en-US" sz="2000" b="0" baseline="0" dirty="0" smtClean="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72278">
                <a:tc>
                  <a:txBody>
                    <a:bodyPr/>
                    <a:lstStyle/>
                    <a:p>
                      <a:pPr marL="0" indent="0" algn="just">
                        <a:buFont typeface="+mj-lt"/>
                        <a:buNone/>
                      </a:pPr>
                      <a:r>
                        <a:rPr lang="en-US" sz="2000" b="1" baseline="0" dirty="0" smtClean="0">
                          <a:latin typeface="Times New Roman" panose="02020603050405020304" pitchFamily="18" charset="0"/>
                          <a:cs typeface="Times New Roman" panose="02020603050405020304" pitchFamily="18" charset="0"/>
                        </a:rPr>
                        <a:t>ILLUSTRATION : </a:t>
                      </a:r>
                      <a:r>
                        <a:rPr lang="en-US" sz="2000" b="0" baseline="0" dirty="0" smtClean="0">
                          <a:latin typeface="Times New Roman" panose="02020603050405020304" pitchFamily="18" charset="0"/>
                          <a:cs typeface="Times New Roman" panose="02020603050405020304" pitchFamily="18" charset="0"/>
                        </a:rPr>
                        <a:t> In case the proposal to be located in Mega Food Park gets 60 marks and proposal to be located in no-mega food park location get 70 marks in the same state, in such a scenario both are meeting the benchmark criterion of minimum 60 marks (refer Appendix -J), however, preference will be given to the proposals to be located in Mega Food Parks)  </a:t>
                      </a:r>
                      <a:endParaRPr lang="en-US" sz="2000" b="1" baseline="0" dirty="0" smtClean="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41838535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Autofit/>
          </a:bodyPr>
          <a:lstStyle/>
          <a:p>
            <a:pPr algn="ctr" eaLnBrk="1" fontAlgn="auto" hangingPunct="1">
              <a:spcAft>
                <a:spcPts val="0"/>
              </a:spcAft>
              <a:defRPr/>
            </a:pPr>
            <a:r>
              <a:rPr lang="en-US" sz="4000" b="1" dirty="0">
                <a:solidFill>
                  <a:srgbClr val="7030A0"/>
                </a:solidFill>
              </a:rPr>
              <a:t>CM Devendra Fadnavis talks of ‘Make In Maharashtra’ for industrial </a:t>
            </a:r>
            <a:r>
              <a:rPr lang="en-US" sz="4000" b="1" dirty="0" smtClean="0">
                <a:solidFill>
                  <a:srgbClr val="7030A0"/>
                </a:solidFill>
              </a:rPr>
              <a:t>growth</a:t>
            </a:r>
            <a:endParaRPr lang="en-US" sz="4000" dirty="0">
              <a:solidFill>
                <a:srgbClr val="7030A0"/>
              </a:solidFill>
            </a:endParaRP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66800"/>
            <a:ext cx="12192000" cy="4800600"/>
          </a:xfrm>
        </p:spPr>
      </p:pic>
      <p:sp>
        <p:nvSpPr>
          <p:cNvPr id="5" name="Title 1"/>
          <p:cNvSpPr txBox="1">
            <a:spLocks/>
          </p:cNvSpPr>
          <p:nvPr/>
        </p:nvSpPr>
        <p:spPr>
          <a:xfrm>
            <a:off x="0" y="5943600"/>
            <a:ext cx="12192000" cy="914400"/>
          </a:xfrm>
          <a:prstGeom prst="rect">
            <a:avLst/>
          </a:prstGeom>
        </p:spPr>
        <p:txBody>
          <a:bodyPr anchor="ct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defRPr/>
            </a:pPr>
            <a:r>
              <a:rPr lang="en-US" sz="2800" dirty="0">
                <a:solidFill>
                  <a:srgbClr val="FF0000"/>
                </a:solidFill>
              </a:rPr>
              <a:t>Devendra Fadnavis promised to set up a committee to fast track the projects which are inordinately delayed due to non-clearance from ministry of environment.</a:t>
            </a:r>
          </a:p>
        </p:txBody>
      </p:sp>
    </p:spTree>
    <p:extLst>
      <p:ext uri="{BB962C8B-B14F-4D97-AF65-F5344CB8AC3E}">
        <p14:creationId xmlns:p14="http://schemas.microsoft.com/office/powerpoint/2010/main" val="517305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61466"/>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61211"/>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Preference to the proposals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38539" y="2281416"/>
          <a:ext cx="11794435" cy="2011680"/>
        </p:xfrm>
        <a:graphic>
          <a:graphicData uri="http://schemas.openxmlformats.org/drawingml/2006/table">
            <a:tbl>
              <a:tblPr/>
              <a:tblGrid>
                <a:gridCol w="11794435"/>
              </a:tblGrid>
              <a:tr h="172278">
                <a:tc>
                  <a:txBody>
                    <a:bodyPr/>
                    <a:lstStyle/>
                    <a:p>
                      <a:pPr marL="457200" indent="-457200" algn="just">
                        <a:buFont typeface="+mj-lt"/>
                        <a:buAutoNum type="alphaLcParenR" startAt="4"/>
                      </a:pPr>
                      <a:r>
                        <a:rPr lang="en-US" sz="2000" b="0" baseline="0" dirty="0" smtClean="0">
                          <a:latin typeface="Times New Roman" panose="02020603050405020304" pitchFamily="18" charset="0"/>
                          <a:cs typeface="Times New Roman" panose="02020603050405020304" pitchFamily="18" charset="0"/>
                        </a:rPr>
                        <a:t>In case of lack of suitable proposals with in a State, MoFPI would reserve the right to allocate such proposals to the other States with preference to units proposed in MFPs of that State.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72278">
                <a:tc>
                  <a:txBody>
                    <a:bodyPr/>
                    <a:lstStyle/>
                    <a:p>
                      <a:pPr marL="0" indent="0" algn="just">
                        <a:buFont typeface="+mj-lt"/>
                        <a:buNone/>
                      </a:pPr>
                      <a:r>
                        <a:rPr lang="en-US" sz="1800" b="1" baseline="0" dirty="0" smtClean="0">
                          <a:latin typeface="Times New Roman" panose="02020603050405020304" pitchFamily="18" charset="0"/>
                          <a:cs typeface="Times New Roman" panose="02020603050405020304" pitchFamily="18" charset="0"/>
                        </a:rPr>
                        <a:t>(</a:t>
                      </a:r>
                      <a:r>
                        <a:rPr lang="en-US" sz="2000" b="1" baseline="0" dirty="0" smtClean="0">
                          <a:latin typeface="Times New Roman" panose="02020603050405020304" pitchFamily="18" charset="0"/>
                          <a:cs typeface="Times New Roman" panose="02020603050405020304" pitchFamily="18" charset="0"/>
                        </a:rPr>
                        <a:t>Illustration : </a:t>
                      </a:r>
                      <a:r>
                        <a:rPr lang="en-US" sz="2000" b="0" baseline="0" dirty="0" smtClean="0">
                          <a:latin typeface="Times New Roman" panose="02020603050405020304" pitchFamily="18" charset="0"/>
                          <a:cs typeface="Times New Roman" panose="02020603050405020304" pitchFamily="18" charset="0"/>
                        </a:rPr>
                        <a:t>For example total 9 proposals are to be considered from Haryana State. In response to EOI, if only 3 eligible proposals are received which are to be located in Mega Food Park and 3 eligible proposals are received for non-mega food park locations, then total 6 eligible proposals will be considered of Haryana State and remaining 3 proposals will be received, which are to be located in Mega Food Park of respective States)</a:t>
                      </a:r>
                      <a:endParaRPr lang="en-US" sz="2000" b="1" baseline="0" dirty="0" smtClean="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5374798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31847"/>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660381"/>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Pattern of Assistance:</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238539" y="2660888"/>
          <a:ext cx="11794435" cy="1920240"/>
        </p:xfrm>
        <a:graphic>
          <a:graphicData uri="http://schemas.openxmlformats.org/drawingml/2006/table">
            <a:tbl>
              <a:tblPr/>
              <a:tblGrid>
                <a:gridCol w="11794435"/>
              </a:tblGrid>
              <a:tr h="172278">
                <a:tc>
                  <a:txBody>
                    <a:bodyPr/>
                    <a:lstStyle/>
                    <a:p>
                      <a:pPr algn="just"/>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scheme envisages financial assistance to food processing units in the form if grant-in-aid as under:</a:t>
                      </a:r>
                    </a:p>
                    <a:p>
                      <a:pPr algn="just"/>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just">
                        <a:buFont typeface="Wingdings" panose="05000000000000000000" pitchFamily="2" charset="2"/>
                        <a:buChar char="Ø"/>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35% of the eligible project cost subject to a maximum of Rs. 5.00 crore in General Areas;</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just">
                        <a:buFont typeface="Wingdings" panose="05000000000000000000" pitchFamily="2" charset="2"/>
                        <a:buChar char="Ø"/>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50% of the eligible project cost subject to a maximum of Rs. 5.00 crore in North Eastern States including Sikkim and Difficult areas including Himalayan States (Himachal Pradesh, J&amp;K&amp; Uttarakhand), State Notifies ITDP areas and Islands.</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9951511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29294"/>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385023"/>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Project Management Agency (PMA):</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38539" y="2308258"/>
          <a:ext cx="11794435" cy="396240"/>
        </p:xfrm>
        <a:graphic>
          <a:graphicData uri="http://schemas.openxmlformats.org/drawingml/2006/table">
            <a:tbl>
              <a:tblPr/>
              <a:tblGrid>
                <a:gridCol w="11794435"/>
              </a:tblGrid>
              <a:tr h="172278">
                <a:tc>
                  <a:txBody>
                    <a:bodyPr/>
                    <a:lstStyle/>
                    <a:p>
                      <a:pPr marL="400050" indent="-400050">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MOFPI will engage professional agencies as PMAs to assist in implementation of the scheme.</a:t>
                      </a:r>
                      <a:endParaRPr lang="en-IN"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25287" y="3143240"/>
          <a:ext cx="11794435" cy="1005840"/>
        </p:xfrm>
        <a:graphic>
          <a:graphicData uri="http://schemas.openxmlformats.org/drawingml/2006/table">
            <a:tbl>
              <a:tblPr/>
              <a:tblGrid>
                <a:gridCol w="11794435"/>
              </a:tblGrid>
              <a:tr h="172278">
                <a:tc>
                  <a:txBody>
                    <a:bodyPr/>
                    <a:lstStyle/>
                    <a:p>
                      <a:pPr marL="514350" indent="-514350">
                        <a:buFont typeface="+mj-lt"/>
                        <a:buAutoNum type="romanUcPeriod" startAt="2"/>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Project Management Agencies will be selected on bidding basis for examination, evaluation and monitoring of the proposals.  They will paid professional fees as per lowest quoted rate.  Roles and responsibilities of the PMA are given in Appendix - M.</a:t>
                      </a:r>
                      <a:endParaRPr lang="en-IN"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1570415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30909"/>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97282"/>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Ineligible Components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25287" y="2240212"/>
          <a:ext cx="11794435" cy="396240"/>
        </p:xfrm>
        <a:graphic>
          <a:graphicData uri="http://schemas.openxmlformats.org/drawingml/2006/table">
            <a:tbl>
              <a:tblPr/>
              <a:tblGrid>
                <a:gridCol w="11794435"/>
              </a:tblGrid>
              <a:tr h="17227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following items will not be eligible for calculation of the grant for the unit.</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38166" y="2946405"/>
          <a:ext cx="7209560" cy="518160"/>
        </p:xfrm>
        <a:graphic>
          <a:graphicData uri="http://schemas.openxmlformats.org/drawingml/2006/table">
            <a:tbl>
              <a:tblPr/>
              <a:tblGrid>
                <a:gridCol w="7209560"/>
              </a:tblGrid>
              <a:tr h="172278">
                <a:tc>
                  <a:txBody>
                    <a:bodyPr/>
                    <a:lstStyle/>
                    <a:p>
                      <a:pPr marL="457200" indent="-457200">
                        <a:buFont typeface="Wingdings" panose="05000000000000000000" pitchFamily="2" charset="2"/>
                        <a:buChar char="v"/>
                      </a:pP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Ineligible items of civil works</a:t>
                      </a:r>
                      <a:endParaRPr lang="en-IN" sz="28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8" name="Table 7"/>
          <p:cNvGraphicFramePr>
            <a:graphicFrameLocks noGrp="1"/>
          </p:cNvGraphicFramePr>
          <p:nvPr>
            <p:extLst/>
          </p:nvPr>
        </p:nvGraphicFramePr>
        <p:xfrm>
          <a:off x="238539" y="3757776"/>
          <a:ext cx="11794435" cy="1615440"/>
        </p:xfrm>
        <a:graphic>
          <a:graphicData uri="http://schemas.openxmlformats.org/drawingml/2006/table">
            <a:tbl>
              <a:tblPr/>
              <a:tblGrid>
                <a:gridCol w="11794435"/>
              </a:tblGrid>
              <a:tr h="172278">
                <a:tc>
                  <a:txBody>
                    <a:bodyPr/>
                    <a:lstStyle/>
                    <a:p>
                      <a:pPr marL="514350" indent="-514350">
                        <a:buAutoNum type="romanLcParenBoth"/>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Compound wall</a:t>
                      </a:r>
                    </a:p>
                    <a:p>
                      <a:pPr marL="514350" indent="-514350">
                        <a:buAutoNum type="romanLcParenBoth"/>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Administrative Office Building, </a:t>
                      </a:r>
                    </a:p>
                    <a:p>
                      <a:pPr marL="514350" indent="-514350">
                        <a:buAutoNum type="romanLcParenBoth"/>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Labour quarters for employees/workers, </a:t>
                      </a:r>
                    </a:p>
                    <a:p>
                      <a:pPr marL="514350" indent="-514350">
                        <a:buAutoNum type="romanLcParenBoth"/>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any other civil work not directly related to the production and processing.</a:t>
                      </a:r>
                    </a:p>
                    <a:p>
                      <a:pPr marL="514350" indent="-514350">
                        <a:buAutoNum type="romanLcParenBoth"/>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Cost of land shall not be considered as part of eligible project cost.</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7694403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63033"/>
            <a:ext cx="11781183" cy="989703"/>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118745"/>
            <a:ext cx="7209187" cy="438047"/>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Ineligible Components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51045" y="1614628"/>
          <a:ext cx="11794435" cy="396240"/>
        </p:xfrm>
        <a:graphic>
          <a:graphicData uri="http://schemas.openxmlformats.org/drawingml/2006/table">
            <a:tbl>
              <a:tblPr/>
              <a:tblGrid>
                <a:gridCol w="11794435"/>
              </a:tblGrid>
              <a:tr h="17227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following items will not be eligible for calculation of the grant for the unit.</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277176" y="2099731"/>
          <a:ext cx="7222439" cy="487680"/>
        </p:xfrm>
        <a:graphic>
          <a:graphicData uri="http://schemas.openxmlformats.org/drawingml/2006/table">
            <a:tbl>
              <a:tblPr/>
              <a:tblGrid>
                <a:gridCol w="7222439"/>
              </a:tblGrid>
              <a:tr h="172278">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Ineligible list of</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Plant &amp; Machinery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64297" y="2679661"/>
          <a:ext cx="11794435" cy="3063240"/>
        </p:xfrm>
        <a:graphic>
          <a:graphicData uri="http://schemas.openxmlformats.org/drawingml/2006/table">
            <a:tbl>
              <a:tblPr/>
              <a:tblGrid>
                <a:gridCol w="11794435"/>
              </a:tblGrid>
              <a:tr h="172278">
                <a:tc>
                  <a:txBody>
                    <a:bodyPr/>
                    <a:lstStyle/>
                    <a:p>
                      <a:pPr marL="514350" indent="-514350" algn="just">
                        <a:buFont typeface="+mj-lt"/>
                        <a:buAutoNum type="romanUcPeriod"/>
                      </a:pP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Fuel, consumable, spares and stores.</a:t>
                      </a:r>
                    </a:p>
                    <a:p>
                      <a:pPr marL="514350" indent="-514350" algn="just">
                        <a:buFont typeface="+mj-lt"/>
                        <a:buAutoNum type="romanUcPeriod"/>
                      </a:pPr>
                      <a:r>
                        <a:rPr lang="en-IN" sz="195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Computers, AC with ducting and allied office furniture.</a:t>
                      </a:r>
                    </a:p>
                    <a:p>
                      <a:pPr marL="514350" indent="-514350" algn="just">
                        <a:buFont typeface="+mj-lt"/>
                        <a:buAutoNum type="romanUcPeriod"/>
                      </a:pPr>
                      <a:r>
                        <a:rPr lang="en-IN" sz="195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Personal Transport vehicles.</a:t>
                      </a:r>
                    </a:p>
                    <a:p>
                      <a:pPr marL="514350" indent="-514350" algn="just">
                        <a:buFont typeface="+mj-lt"/>
                        <a:buAutoNum type="romanUcPeriod"/>
                      </a:pPr>
                      <a:r>
                        <a:rPr lang="en-IN" sz="195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Second hand/old machines/refurbished machinery.</a:t>
                      </a:r>
                      <a:endParaRPr lang="en-IN" sz="19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514350" indent="-514350" algn="just">
                        <a:buFont typeface="+mj-lt"/>
                        <a:buAutoNum type="romanUcPeriod"/>
                      </a:pP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All types of service charges, carriage and freight charges, pre-operative expenses.</a:t>
                      </a:r>
                    </a:p>
                    <a:p>
                      <a:pPr marL="514350" indent="-514350" algn="just">
                        <a:buFont typeface="+mj-lt"/>
                        <a:buAutoNum type="romanUcPeriod"/>
                      </a:pPr>
                      <a:r>
                        <a:rPr lang="en-IN" sz="195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Expenditure on painting of machinery.</a:t>
                      </a:r>
                      <a:endParaRPr lang="en-IN" sz="19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Other ineligible items:</a:t>
                      </a:r>
                    </a:p>
                    <a:p>
                      <a:pPr marL="514350" indent="-514350" algn="just">
                        <a:buFont typeface="+mj-lt"/>
                        <a:buAutoNum type="romanUcPeriod" startAt="7"/>
                      </a:pP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Stationery items.</a:t>
                      </a:r>
                    </a:p>
                    <a:p>
                      <a:pPr marL="514350" indent="-514350" algn="just">
                        <a:buFont typeface="+mj-lt"/>
                        <a:buAutoNum type="romanUcPeriod" startAt="7"/>
                      </a:pPr>
                      <a:r>
                        <a:rPr lang="en-IN" sz="195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50" kern="1200" dirty="0" smtClean="0">
                          <a:solidFill>
                            <a:schemeClr val="tx1"/>
                          </a:solidFill>
                          <a:effectLst/>
                          <a:latin typeface="Times New Roman" panose="02020603050405020304" pitchFamily="18" charset="0"/>
                          <a:ea typeface="+mn-ea"/>
                          <a:cs typeface="Times New Roman" panose="02020603050405020304" pitchFamily="18" charset="0"/>
                        </a:rPr>
                        <a:t>Consultancy fee, Margin Money, working capital and contingencies shall not be considered as part of  eligible project cost for calculating grant in aid</a:t>
                      </a:r>
                      <a:endParaRPr lang="en-IN" sz="195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1" name="Table 10"/>
          <p:cNvGraphicFramePr>
            <a:graphicFrameLocks noGrp="1"/>
          </p:cNvGraphicFramePr>
          <p:nvPr>
            <p:extLst/>
          </p:nvPr>
        </p:nvGraphicFramePr>
        <p:xfrm>
          <a:off x="277176" y="5832815"/>
          <a:ext cx="11794435" cy="914400"/>
        </p:xfrm>
        <a:graphic>
          <a:graphicData uri="http://schemas.openxmlformats.org/drawingml/2006/table">
            <a:tbl>
              <a:tblPr/>
              <a:tblGrid>
                <a:gridCol w="11794435"/>
              </a:tblGrid>
              <a:tr h="0">
                <a:tc>
                  <a:txBody>
                    <a:bodyPr/>
                    <a:lstStyle/>
                    <a:p>
                      <a:pPr algn="just"/>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This is only an illustrative list and not exhaustive list of ineligible items.</a:t>
                      </a:r>
                      <a:endParaRPr lang="en-IN"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The Inter Ministerial Approval Committee (IMAC) will be the final authority to decide on the admissibility of the grant and the eligibility or otherwise of the items for this purpose.</a:t>
                      </a:r>
                      <a:endParaRPr lang="en-IN"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600342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86458"/>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346047"/>
            <a:ext cx="7209187" cy="50289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Ineligible Components</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76803" y="2063220"/>
          <a:ext cx="11794435" cy="396240"/>
        </p:xfrm>
        <a:graphic>
          <a:graphicData uri="http://schemas.openxmlformats.org/drawingml/2006/table">
            <a:tbl>
              <a:tblPr/>
              <a:tblGrid>
                <a:gridCol w="11794435"/>
              </a:tblGrid>
              <a:tr h="17227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following items will not be eligible for calculation of the grant for the unit.</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238539" y="2844536"/>
          <a:ext cx="7222439" cy="487680"/>
        </p:xfrm>
        <a:graphic>
          <a:graphicData uri="http://schemas.openxmlformats.org/drawingml/2006/table">
            <a:tbl>
              <a:tblPr/>
              <a:tblGrid>
                <a:gridCol w="7222439"/>
              </a:tblGrid>
              <a:tr h="172278">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Eligible Project Cost</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38539" y="3630528"/>
          <a:ext cx="11794435" cy="1310640"/>
        </p:xfrm>
        <a:graphic>
          <a:graphicData uri="http://schemas.openxmlformats.org/drawingml/2006/table">
            <a:tbl>
              <a:tblPr/>
              <a:tblGrid>
                <a:gridCol w="11794435"/>
              </a:tblGrid>
              <a:tr h="172278">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Includes the cost of plant &amp; machinery and Technical civil work except for ineligible items as mentioned in paras 8.1 &amp; 8.2 above.  Cost of "Utilities" essential for the plant i.e. Water pipeline, DG Set, Boiler, Solid waste treatment plant, ETP etc. will be considered under eligible project cost subject to restriction of above cost being maximum 25% of the total project cost.</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4155110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88653"/>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523032"/>
            <a:ext cx="7209187" cy="465808"/>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Receipt of applications :</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38539" y="2348881"/>
          <a:ext cx="11794435" cy="432048"/>
        </p:xfrm>
        <a:graphic>
          <a:graphicData uri="http://schemas.openxmlformats.org/drawingml/2006/table">
            <a:tbl>
              <a:tblPr/>
              <a:tblGrid>
                <a:gridCol w="11794435"/>
              </a:tblGrid>
              <a:tr h="432048">
                <a:tc>
                  <a:txBody>
                    <a:bodyPr/>
                    <a:lstStyle/>
                    <a:p>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procedure for receipt of applications is as follows:</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25287" y="3068960"/>
          <a:ext cx="11794435" cy="1584176"/>
        </p:xfrm>
        <a:graphic>
          <a:graphicData uri="http://schemas.openxmlformats.org/drawingml/2006/table">
            <a:tbl>
              <a:tblPr/>
              <a:tblGrid>
                <a:gridCol w="11794435"/>
              </a:tblGrid>
              <a:tr h="1584176">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Applications under the scheme will be invited through Expression of Interest (EoI).  An applicant is initially required to submit their loan application to the bank for appraisal and sanction of the Term loan for the project.  The application for financial assistance in the prescribed format need to be submitted online and subsequently hard copy has to be sent by the applicant directly to MoFPI within stipulated time as prescribed in EoI notice.</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7616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980728"/>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1418" y="1093077"/>
            <a:ext cx="7209187" cy="42517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smtClean="0">
                <a:solidFill>
                  <a:schemeClr val="bg1"/>
                </a:solidFill>
                <a:latin typeface="Times New Roman" panose="02020603050405020304" pitchFamily="18" charset="0"/>
                <a:cs typeface="Times New Roman" panose="02020603050405020304" pitchFamily="18" charset="0"/>
              </a:rPr>
              <a:t>Receipt of applications :</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25287" y="1603832"/>
          <a:ext cx="11794435" cy="396240"/>
        </p:xfrm>
        <a:graphic>
          <a:graphicData uri="http://schemas.openxmlformats.org/drawingml/2006/table">
            <a:tbl>
              <a:tblPr/>
              <a:tblGrid>
                <a:gridCol w="11794435"/>
              </a:tblGrid>
              <a:tr h="172278">
                <a:tc>
                  <a:txBody>
                    <a:bodyPr/>
                    <a:lstStyle/>
                    <a:p>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proposals have to meet the following basic eligibility criteria to be considered under the scheme:</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38539" y="2074352"/>
          <a:ext cx="11794435" cy="4724400"/>
        </p:xfrm>
        <a:graphic>
          <a:graphicData uri="http://schemas.openxmlformats.org/drawingml/2006/table">
            <a:tbl>
              <a:tblPr/>
              <a:tblGrid>
                <a:gridCol w="11794435"/>
              </a:tblGrid>
              <a:tr h="172278">
                <a:tc>
                  <a:txBody>
                    <a:bodyPr/>
                    <a:lstStyle/>
                    <a:p>
                      <a:pPr marL="514350" indent="-514350" algn="just">
                        <a:buFont typeface="+mj-lt"/>
                        <a:buAutoNum type="romanUcPeriod"/>
                      </a:pP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Before submitting the grant application, applicant shall ensure fulfillment of following eligibility criteria to avail grant in aid under the scheme:</a:t>
                      </a:r>
                      <a:endParaRPr lang="en-IN" sz="19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The promoter's capital/equity investment on the project should not be less than 20% of the total project cost in case of General areas and 10% of the total project cost in case of NER &amp; Difficult areas. (not applicable to Govt. proposals).</a:t>
                      </a:r>
                      <a:endParaRPr lang="en-IN" sz="19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Availing term loan from bank/Financial Institution minimum 20% of the total project cost.</a:t>
                      </a:r>
                      <a:endParaRPr lang="en-IN" sz="19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Only those proposals shall be eligible in which sanction of term loan has been accorded by the Nationalized Banks/ Private Bank/ Scheduled Banks/ FI after the date of advertisement of EoI of this scheme.</a:t>
                      </a:r>
                    </a:p>
                    <a:p>
                      <a:pPr marL="342900" indent="-342900" algn="just">
                        <a:buFont typeface="Wingdings" panose="05000000000000000000" pitchFamily="2" charset="2"/>
                        <a:buChar char="Ø"/>
                      </a:pPr>
                      <a:r>
                        <a:rPr lang="en-IN" sz="1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Date of commercial production should not be prior to the date of submission of application to the Ministry.</a:t>
                      </a:r>
                    </a:p>
                    <a:p>
                      <a:pPr marL="342900" indent="-342900" algn="just">
                        <a:buFont typeface="Wingdings" panose="05000000000000000000" pitchFamily="2" charset="2"/>
                        <a:buChar char="Ø"/>
                      </a:pPr>
                      <a:r>
                        <a:rPr lang="en-IN" sz="1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Proposal should have eligible project cost more than Rs. 3 (three) crore. {Ref. para 8.3 for eligible project cost}</a:t>
                      </a:r>
                    </a:p>
                    <a:p>
                      <a:pPr marL="342900" indent="-342900" algn="just">
                        <a:buFont typeface="Wingdings" panose="05000000000000000000" pitchFamily="2" charset="2"/>
                        <a:buChar char="Ø"/>
                      </a:pPr>
                      <a:r>
                        <a:rPr lang="en-IN" sz="1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The subsidiary company/ related company / group company of the applicant company has not already availed the grant in aid under this scheme. {refer para 4 (ii)}.</a:t>
                      </a:r>
                    </a:p>
                    <a:p>
                      <a:pPr marL="342900" indent="-342900" algn="just">
                        <a:buFont typeface="Wingdings" panose="05000000000000000000" pitchFamily="2" charset="2"/>
                        <a:buChar char="Ø"/>
                      </a:pPr>
                      <a:r>
                        <a:rPr lang="en-IN" sz="1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Applicants / Promoters who have availed assistance under any other scheme of the Ministry and apply again under this scheme, then in such cases the previous project (s) should have achieved completion and commenced commercial operation/ production and successfully completed at least one year before the date of advertisement of EoI of this scheme.</a:t>
                      </a:r>
                      <a:endParaRPr lang="en-IN" sz="19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96075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980728"/>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1418" y="1104726"/>
            <a:ext cx="7209187" cy="425172"/>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smtClean="0">
                <a:solidFill>
                  <a:schemeClr val="bg1"/>
                </a:solidFill>
                <a:latin typeface="Times New Roman" panose="02020603050405020304" pitchFamily="18" charset="0"/>
                <a:cs typeface="Times New Roman" panose="02020603050405020304" pitchFamily="18" charset="0"/>
              </a:rPr>
              <a:t>Receipt of applications :</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38166" y="1629590"/>
          <a:ext cx="11794435" cy="396240"/>
        </p:xfrm>
        <a:graphic>
          <a:graphicData uri="http://schemas.openxmlformats.org/drawingml/2006/table">
            <a:tbl>
              <a:tblPr/>
              <a:tblGrid>
                <a:gridCol w="11794435"/>
              </a:tblGrid>
              <a:tr h="172278">
                <a:tc>
                  <a:txBody>
                    <a:bodyPr/>
                    <a:lstStyle/>
                    <a:p>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proposals have to meet the following basic eligibility criteria to be considered under the scheme:</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38539" y="2164505"/>
          <a:ext cx="11794435" cy="1005840"/>
        </p:xfrm>
        <a:graphic>
          <a:graphicData uri="http://schemas.openxmlformats.org/drawingml/2006/table">
            <a:tbl>
              <a:tblPr/>
              <a:tblGrid>
                <a:gridCol w="11794435"/>
              </a:tblGrid>
              <a:tr h="172278">
                <a:tc>
                  <a:txBody>
                    <a:bodyPr/>
                    <a:lstStyle/>
                    <a:p>
                      <a:pPr marL="400050" indent="-400050" algn="just">
                        <a:buFont typeface="+mj-lt"/>
                        <a:buAutoNum type="romanUcPeriod" startAt="2"/>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applicant fulfilling the above eligibility criteria under the scheme is required to submit the online application in the prescribed format (Appendix-B) attaching therewith complete documents as prescribed in the guidelines at para 12 with continuous numbering on all attached documents in hard copy.</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51045" y="3321456"/>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startAt="3"/>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On receipt of the complete application by the Ministry, an acknowledgement receipt of the application will be sent on registered email ID to the applicant for future reference .</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8" name="Table 7"/>
          <p:cNvGraphicFramePr>
            <a:graphicFrameLocks noGrp="1"/>
          </p:cNvGraphicFramePr>
          <p:nvPr>
            <p:extLst/>
          </p:nvPr>
        </p:nvGraphicFramePr>
        <p:xfrm>
          <a:off x="238166" y="4156436"/>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startAt="4"/>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Ministry does not any responsibility for any proposal pending / delayed at any level, which could not be submitted to Ministry within the prescribed time limit of EoI.  Such proposals shall not be considered.</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238166" y="4991416"/>
          <a:ext cx="11794435" cy="1005840"/>
        </p:xfrm>
        <a:graphic>
          <a:graphicData uri="http://schemas.openxmlformats.org/drawingml/2006/table">
            <a:tbl>
              <a:tblPr/>
              <a:tblGrid>
                <a:gridCol w="11794435"/>
              </a:tblGrid>
              <a:tr h="172278">
                <a:tc>
                  <a:txBody>
                    <a:bodyPr/>
                    <a:lstStyle/>
                    <a:p>
                      <a:pPr marL="514350" indent="-514350" algn="just">
                        <a:buFont typeface="+mj-lt"/>
                        <a:buAutoNum type="romanUcPeriod" startAt="5"/>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Applicant shall thoroughly examine and ensure all the documents to be uploaded / forwarded with the application are in conformity with the scheme guidelines.  Incomplete information, deficient documents etc. submitted by the applicant along with application will lead to rejection of proposals.</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1" name="Table 10"/>
          <p:cNvGraphicFramePr>
            <a:graphicFrameLocks noGrp="1"/>
          </p:cNvGraphicFramePr>
          <p:nvPr>
            <p:extLst/>
          </p:nvPr>
        </p:nvGraphicFramePr>
        <p:xfrm>
          <a:off x="225660" y="6083534"/>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startAt="6"/>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Whenever required the applicant would submit the original documents to MoFPI for further processing of the application.</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8020135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90483"/>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36535"/>
            <a:ext cx="7209187" cy="548969"/>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smtClean="0">
                <a:solidFill>
                  <a:schemeClr val="bg1"/>
                </a:solidFill>
                <a:latin typeface="Times New Roman" panose="02020603050405020304" pitchFamily="18" charset="0"/>
                <a:cs typeface="Times New Roman" panose="02020603050405020304" pitchFamily="18" charset="0"/>
              </a:rPr>
              <a:t>Receipt of applications :</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251418" y="2152687"/>
          <a:ext cx="11794435" cy="432545"/>
        </p:xfrm>
        <a:graphic>
          <a:graphicData uri="http://schemas.openxmlformats.org/drawingml/2006/table">
            <a:tbl>
              <a:tblPr/>
              <a:tblGrid>
                <a:gridCol w="11794435"/>
              </a:tblGrid>
              <a:tr h="432545">
                <a:tc>
                  <a:txBody>
                    <a:bodyPr/>
                    <a:lstStyle/>
                    <a:p>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proposals have to meet the following basic eligibility criteria to be considered under the scheme:</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251418" y="2601652"/>
          <a:ext cx="11794435" cy="1763452"/>
        </p:xfrm>
        <a:graphic>
          <a:graphicData uri="http://schemas.openxmlformats.org/drawingml/2006/table">
            <a:tbl>
              <a:tblPr/>
              <a:tblGrid>
                <a:gridCol w="11794435"/>
              </a:tblGrid>
              <a:tr h="1763452">
                <a:tc>
                  <a:txBody>
                    <a:bodyPr/>
                    <a:lstStyle/>
                    <a:p>
                      <a:pPr marL="514350" indent="-514350" algn="just">
                        <a:buFont typeface="+mj-lt"/>
                        <a:buAutoNum type="romanUcPeriod" startAt="7"/>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Mere submission of application with required documents against the EoI does not confer any right on the applicant for claim of grant in aid under the scheme.  The grant in aid will be sanctioned on merit and preference criteria based on evaluation of the proposals as per the assessment criteria laid down in the guidelines of the scheme.  Grant will be released subject to availability of funds under scheme to the approved projects as per merit order and preference as laid down herein.</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759038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534650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70065"/>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589785"/>
            <a:ext cx="11455478" cy="695459"/>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smtClean="0">
                <a:solidFill>
                  <a:schemeClr val="bg1"/>
                </a:solidFill>
                <a:latin typeface="Times New Roman" panose="02020603050405020304" pitchFamily="18" charset="0"/>
                <a:cs typeface="Times New Roman" panose="02020603050405020304" pitchFamily="18" charset="0"/>
              </a:rPr>
              <a:t>Procedure of approval of applications/ Project proposals for financial assistance:</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25287" y="2505040"/>
          <a:ext cx="11794435" cy="3444240"/>
        </p:xfrm>
        <a:graphic>
          <a:graphicData uri="http://schemas.openxmlformats.org/drawingml/2006/table">
            <a:tbl>
              <a:tblPr/>
              <a:tblGrid>
                <a:gridCol w="11794435"/>
              </a:tblGrid>
              <a:tr h="172278">
                <a:tc>
                  <a:txBody>
                    <a:bodyPr/>
                    <a:lstStyle/>
                    <a:p>
                      <a:pPr marL="400050" indent="-400050">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proposals found prima facie eligible based on the criteria as per para 9 (</a:t>
                      </a:r>
                      <a:r>
                        <a:rPr lang="en-US" sz="2000" kern="1200" dirty="0" err="1" smtClean="0">
                          <a:solidFill>
                            <a:schemeClr val="tx1"/>
                          </a:solidFill>
                          <a:effectLst/>
                          <a:latin typeface="Times New Roman" panose="02020603050405020304" pitchFamily="18" charset="0"/>
                          <a:ea typeface="+mn-ea"/>
                          <a:cs typeface="Times New Roman" panose="02020603050405020304" pitchFamily="18" charset="0"/>
                        </a:rPr>
                        <a:t>i</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 will be evaluated as per the assessment criteria at Appendix –I of these guidelines.</a:t>
                      </a:r>
                    </a:p>
                    <a:p>
                      <a:pPr marL="400050" indent="-400050">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Project Management Agencies (PMAs) will be appointed to examine, evaluate and monitor the project proposals during their implementation.</a:t>
                      </a:r>
                    </a:p>
                    <a:p>
                      <a:pPr marL="400050" indent="-400050">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applications complete in all respect will be evaluated by the PMA based on the assessment criteria.  The proposals evaluated by the PMA will be examined by the Technical committee for recommending merit based on marks and preference.</a:t>
                      </a:r>
                    </a:p>
                    <a:p>
                      <a:pPr marL="400050" indent="-400050">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proposals recommended by the Technical committee will be placed before the Inter Ministerial Approval Committee (IMAC).  Details of TC and IMAC is at Appendix-K.</a:t>
                      </a:r>
                    </a:p>
                    <a:p>
                      <a:pPr marL="400050" indent="-400050">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As per the decision of the IMAC, approval/ rejection/ modification/ revision in proposal or project components, if any, will be communicated to the Applicant with suitable instructions.</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479503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74381"/>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609859"/>
            <a:ext cx="5981957" cy="515156"/>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25287" y="2435602"/>
          <a:ext cx="11794435" cy="701040"/>
        </p:xfrm>
        <a:graphic>
          <a:graphicData uri="http://schemas.openxmlformats.org/drawingml/2006/table">
            <a:tbl>
              <a:tblPr/>
              <a:tblGrid>
                <a:gridCol w="11794435"/>
              </a:tblGrid>
              <a:tr h="172278">
                <a:tc>
                  <a:txBody>
                    <a:bodyPr/>
                    <a:lstStyle/>
                    <a:p>
                      <a:pPr algn="just"/>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Grant will be disbursed through bank that has sanctioned term loan for the project.  Grant will ne credit linked but not back ended and will be released in two installments cash @50% of grant in the following manner:</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590858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
            <a:ext cx="11781183" cy="1052736"/>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1418" y="1264477"/>
            <a:ext cx="6084988" cy="436331"/>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77176" y="2409844"/>
          <a:ext cx="11794435" cy="4358640"/>
        </p:xfrm>
        <a:graphic>
          <a:graphicData uri="http://schemas.openxmlformats.org/drawingml/2006/table">
            <a:tbl>
              <a:tblPr/>
              <a:tblGrid>
                <a:gridCol w="11794435"/>
              </a:tblGrid>
              <a:tr h="172278">
                <a:tc>
                  <a:txBody>
                    <a:bodyPr/>
                    <a:lstStyle/>
                    <a:p>
                      <a:pPr algn="just"/>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first installment of grant would be released after the firm has utilize 50% of the term loan as well as 50% of promoter's contribution and on production of the following documents by the applicant.</a:t>
                      </a:r>
                    </a:p>
                    <a:p>
                      <a:pPr algn="just"/>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342900" indent="-342900">
                        <a:buFont typeface="Wingdings" panose="05000000000000000000" pitchFamily="2" charset="2"/>
                        <a:buChar char="Ø"/>
                      </a:pPr>
                      <a:r>
                        <a:rPr lang="en-US" sz="2000" kern="1200" dirty="0" smtClean="0">
                          <a:solidFill>
                            <a:srgbClr val="00B050"/>
                          </a:solidFill>
                          <a:effectLst/>
                          <a:latin typeface="Times New Roman" panose="02020603050405020304" pitchFamily="18" charset="0"/>
                          <a:ea typeface="+mn-ea"/>
                          <a:cs typeface="Times New Roman" panose="02020603050405020304" pitchFamily="18" charset="0"/>
                        </a:rPr>
                        <a:t>Duly notarized Surety Bond - To be executed by the beneficiary company on Non-Judicial stamp paper of not less than Rs. 100/- (Appendix-F).</a:t>
                      </a:r>
                    </a:p>
                    <a:p>
                      <a:pPr marL="342900" indent="-342900">
                        <a:buFont typeface="Wingdings" panose="05000000000000000000" pitchFamily="2" charset="2"/>
                        <a:buChar char="Ø"/>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accent2">
                              <a:lumMod val="75000"/>
                            </a:schemeClr>
                          </a:solidFill>
                          <a:effectLst/>
                          <a:latin typeface="Times New Roman" panose="02020603050405020304" pitchFamily="18" charset="0"/>
                          <a:ea typeface="+mn-ea"/>
                          <a:cs typeface="Times New Roman" panose="02020603050405020304" pitchFamily="18" charset="0"/>
                        </a:rPr>
                        <a:t>Bank Certificate certifying that they have released 50% of term loan and the required expenditure has been made on the project (Appendix-D).</a:t>
                      </a:r>
                    </a:p>
                    <a:p>
                      <a:pPr marL="342900" indent="-342900">
                        <a:buFont typeface="Wingdings" panose="05000000000000000000" pitchFamily="2" charset="2"/>
                        <a:buChar char="Ø"/>
                      </a:pPr>
                      <a:r>
                        <a:rPr lang="en-US" sz="2000" kern="1200" dirty="0" smtClean="0">
                          <a:solidFill>
                            <a:srgbClr val="0070C0"/>
                          </a:solidFill>
                          <a:effectLst/>
                          <a:latin typeface="Times New Roman" panose="02020603050405020304" pitchFamily="18" charset="0"/>
                          <a:ea typeface="+mn-ea"/>
                          <a:cs typeface="Times New Roman" panose="02020603050405020304" pitchFamily="18" charset="0"/>
                        </a:rPr>
                        <a:t>CA Certificate - for actual expenditure incurred on the project as per the means of finances (Appendix-H).</a:t>
                      </a:r>
                    </a:p>
                    <a:p>
                      <a:pPr marL="342900" indent="-342900" algn="just">
                        <a:buFont typeface="Wingdings" panose="05000000000000000000" pitchFamily="2" charset="2"/>
                        <a:buChar char="Ø"/>
                      </a:pPr>
                      <a:r>
                        <a:rPr lang="en-US" sz="2000" kern="1200" dirty="0" smtClean="0">
                          <a:solidFill>
                            <a:srgbClr val="00B050"/>
                          </a:solidFill>
                          <a:effectLst/>
                          <a:latin typeface="Times New Roman" panose="02020603050405020304" pitchFamily="18" charset="0"/>
                          <a:ea typeface="+mn-ea"/>
                          <a:cs typeface="Times New Roman" panose="02020603050405020304" pitchFamily="18" charset="0"/>
                        </a:rPr>
                        <a:t>Jt. inspection report of PMA &amp; Bank - Inspection report verifying the actual physical progress made by the project on the ground, matching the expenditure claimed in CA certificate (Appendix-C).</a:t>
                      </a:r>
                      <a:endParaRPr lang="en-IN" sz="2000" kern="1200" dirty="0" smtClean="0">
                        <a:solidFill>
                          <a:srgbClr val="00B050"/>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2000" kern="1200" dirty="0" smtClean="0">
                          <a:solidFill>
                            <a:schemeClr val="accent2">
                              <a:lumMod val="75000"/>
                            </a:schemeClr>
                          </a:solidFill>
                          <a:effectLst/>
                          <a:latin typeface="Times New Roman" panose="02020603050405020304" pitchFamily="18" charset="0"/>
                          <a:ea typeface="+mn-ea"/>
                          <a:cs typeface="Times New Roman" panose="02020603050405020304" pitchFamily="18" charset="0"/>
                        </a:rPr>
                        <a:t>NOC from Pollution Control Board (consent to establish).</a:t>
                      </a:r>
                      <a:endParaRPr lang="en-IN" sz="2000" kern="1200" dirty="0" smtClean="0">
                        <a:solidFill>
                          <a:schemeClr val="accent2">
                            <a:lumMod val="75000"/>
                          </a:schemeClr>
                        </a:solidFill>
                        <a:effectLst/>
                        <a:latin typeface="Times New Roman" panose="02020603050405020304" pitchFamily="18" charset="0"/>
                        <a:ea typeface="+mn-ea"/>
                        <a:cs typeface="Times New Roman" panose="02020603050405020304" pitchFamily="18" charset="0"/>
                      </a:endParaRPr>
                    </a:p>
                    <a:p>
                      <a:pPr marL="342900" indent="-342900" algn="just">
                        <a:buFont typeface="Wingdings" panose="05000000000000000000" pitchFamily="2" charset="2"/>
                        <a:buChar char="Ø"/>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PFMS Registration - Controller General of Accounts (CGA) registration of firm under agency type "private sector companies" and under the scheme name "National Mission on Food Processing (SAMPADA) CS (9535)".</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64297" y="1790636"/>
          <a:ext cx="7222439" cy="487680"/>
        </p:xfrm>
        <a:graphic>
          <a:graphicData uri="http://schemas.openxmlformats.org/drawingml/2006/table">
            <a:tbl>
              <a:tblPr/>
              <a:tblGrid>
                <a:gridCol w="7222439"/>
              </a:tblGrid>
              <a:tr h="342220">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Release of 1</a:t>
                      </a:r>
                      <a:r>
                        <a:rPr lang="en-US" sz="2600" b="1" kern="1200" baseline="30000" dirty="0" smtClean="0">
                          <a:solidFill>
                            <a:srgbClr val="FF0000"/>
                          </a:solidFill>
                          <a:effectLst/>
                          <a:latin typeface="Times New Roman" panose="02020603050405020304" pitchFamily="18" charset="0"/>
                          <a:ea typeface="+mn-ea"/>
                          <a:cs typeface="Times New Roman" panose="02020603050405020304" pitchFamily="18" charset="0"/>
                        </a:rPr>
                        <a:t>st</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Installment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3517226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65208"/>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612920"/>
            <a:ext cx="6084988" cy="515156"/>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51418" y="3185638"/>
          <a:ext cx="11794435" cy="1005840"/>
        </p:xfrm>
        <a:graphic>
          <a:graphicData uri="http://schemas.openxmlformats.org/drawingml/2006/table">
            <a:tbl>
              <a:tblPr/>
              <a:tblGrid>
                <a:gridCol w="11794435"/>
              </a:tblGrid>
              <a:tr h="172278">
                <a:tc>
                  <a:txBody>
                    <a:bodyPr/>
                    <a:lstStyle/>
                    <a:p>
                      <a:pPr marL="457200" marR="0" indent="-457200" algn="just" defTabSz="914400" rtl="0" eaLnBrk="1" fontAlgn="auto" latinLnBrk="0" hangingPunct="1">
                        <a:lnSpc>
                          <a:spcPct val="100000"/>
                        </a:lnSpc>
                        <a:spcBef>
                          <a:spcPts val="0"/>
                        </a:spcBef>
                        <a:spcAft>
                          <a:spcPts val="0"/>
                        </a:spcAft>
                        <a:buClrTx/>
                        <a:buSzTx/>
                        <a:buFont typeface="+mj-lt"/>
                        <a:buAutoNum type="alphaUcPeriod"/>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applicant / Bank needs to create one dedicated bank (Escrow) account with respect to the Promoter(s) contribution and term loan for implementation of the project.  Details of these bank accounts are to be provided in the ECS mandate form as provided in Appendix-L so as to transfer the grant in same account.</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51418" y="2334611"/>
          <a:ext cx="7222439" cy="527561"/>
        </p:xfrm>
        <a:graphic>
          <a:graphicData uri="http://schemas.openxmlformats.org/drawingml/2006/table">
            <a:tbl>
              <a:tblPr/>
              <a:tblGrid>
                <a:gridCol w="7222439"/>
              </a:tblGrid>
              <a:tr h="527561">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Release of 1</a:t>
                      </a:r>
                      <a:r>
                        <a:rPr lang="en-US" sz="2600" b="1" kern="1200" baseline="30000" dirty="0" smtClean="0">
                          <a:solidFill>
                            <a:srgbClr val="FF0000"/>
                          </a:solidFill>
                          <a:effectLst/>
                          <a:latin typeface="Times New Roman" panose="02020603050405020304" pitchFamily="18" charset="0"/>
                          <a:ea typeface="+mn-ea"/>
                          <a:cs typeface="Times New Roman" panose="02020603050405020304" pitchFamily="18" charset="0"/>
                        </a:rPr>
                        <a:t>st</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Installment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51418" y="4600168"/>
          <a:ext cx="11794435" cy="701040"/>
        </p:xfrm>
        <a:graphic>
          <a:graphicData uri="http://schemas.openxmlformats.org/drawingml/2006/table">
            <a:tbl>
              <a:tblPr/>
              <a:tblGrid>
                <a:gridCol w="11794435"/>
              </a:tblGrid>
              <a:tr h="172278">
                <a:tc>
                  <a:txBody>
                    <a:bodyPr/>
                    <a:lstStyle/>
                    <a:p>
                      <a:pPr marL="457200" marR="0" indent="-457200" algn="just" defTabSz="914400" rtl="0" eaLnBrk="1" fontAlgn="auto" latinLnBrk="0" hangingPunct="1">
                        <a:lnSpc>
                          <a:spcPct val="100000"/>
                        </a:lnSpc>
                        <a:spcBef>
                          <a:spcPts val="0"/>
                        </a:spcBef>
                        <a:spcAft>
                          <a:spcPts val="0"/>
                        </a:spcAft>
                        <a:buClrTx/>
                        <a:buSzTx/>
                        <a:buFont typeface="+mj-lt"/>
                        <a:buAutoNum type="alphaUcPeriod" startAt="2"/>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Compliance of any other Terms &amp; Conditions mentioned in the approval letter of the grant in aid issued by the Ministry.</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416733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106041"/>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81745"/>
            <a:ext cx="6084988" cy="515156"/>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38539" y="3054464"/>
          <a:ext cx="11794435" cy="1310640"/>
        </p:xfrm>
        <a:graphic>
          <a:graphicData uri="http://schemas.openxmlformats.org/drawingml/2006/table">
            <a:tbl>
              <a:tblPr/>
              <a:tblGrid>
                <a:gridCol w="11794435"/>
              </a:tblGrid>
              <a:tr h="172278">
                <a:tc>
                  <a:txBody>
                    <a:bodyPr/>
                    <a:lstStyle/>
                    <a:p>
                      <a:pPr algn="just"/>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second installment of the grant would be released only after confirming the commencement of commercial production through joint physical verification by the PMA &amp; bank and submission of documents specified below regarding utilization of 1st installment of grant and 100% of Term Loan as well as 100% of Promoter's contribution as per the approved means of finances.</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51418" y="2203436"/>
          <a:ext cx="7222439" cy="527561"/>
        </p:xfrm>
        <a:graphic>
          <a:graphicData uri="http://schemas.openxmlformats.org/drawingml/2006/table">
            <a:tbl>
              <a:tblPr/>
              <a:tblGrid>
                <a:gridCol w="7222439"/>
              </a:tblGrid>
              <a:tr h="527561">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Release of 2</a:t>
                      </a:r>
                      <a:r>
                        <a:rPr lang="en-US" sz="2600" b="1" kern="1200" baseline="30000" dirty="0" smtClean="0">
                          <a:solidFill>
                            <a:srgbClr val="FF0000"/>
                          </a:solidFill>
                          <a:effectLst/>
                          <a:latin typeface="Times New Roman" panose="02020603050405020304" pitchFamily="18" charset="0"/>
                          <a:ea typeface="+mn-ea"/>
                          <a:cs typeface="Times New Roman" panose="02020603050405020304" pitchFamily="18" charset="0"/>
                        </a:rPr>
                        <a:t>nd</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Installment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78677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949362"/>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105402"/>
            <a:ext cx="6084988" cy="515156"/>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38539" y="2433420"/>
          <a:ext cx="11794435" cy="4358640"/>
        </p:xfrm>
        <a:graphic>
          <a:graphicData uri="http://schemas.openxmlformats.org/drawingml/2006/table">
            <a:tbl>
              <a:tblPr/>
              <a:tblGrid>
                <a:gridCol w="11794435"/>
              </a:tblGrid>
              <a:tr h="172278">
                <a:tc>
                  <a:txBody>
                    <a:bodyPr/>
                    <a:lstStyle/>
                    <a:p>
                      <a:pPr marL="514350" indent="-514350" algn="just">
                        <a:buFont typeface="+mj-lt"/>
                        <a:buAutoNum type="romanL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Chartered Accountant Certificate - Actual expenditure incurred on the project as per the approved means of finance and 100% utilization of Promoters contribution and 100% of Term Loan (Appendix-H).</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Bank Certificate - certifying that they have released 100% of term loan and Bridge loan if any and 1st installment released has been credited in dedicated account and request to conduct joint inspection (Appendix-E).</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Statement of Expenditure / utilization of funds released: Indicating the details of the payments made towards implementation of the project (Appendix-I).</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Chartered Engineer Certificates- certifying the Item wise and cost wise details of Technical civil works completed duly certified by Chartered Engineer (Civil) and Item wise and cost wise details of Plant &amp; Machinery installed duly certified by Chartered Engineer (Mechanical).</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NOC of Pollution Control Board - (consent to Operate).</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Valid copy of License issued under FSS Act, 2006.</a:t>
                      </a:r>
                    </a:p>
                    <a:p>
                      <a:pPr marL="514350" indent="-514350" algn="just">
                        <a:buFont typeface="+mj-lt"/>
                        <a:buAutoNum type="romanL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Joint inspection report of PMA and Bank- Inspection report verifying the actual physical progress of the project at the ground including commercial production (Appendix-N).</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51418" y="1801335"/>
          <a:ext cx="7222439" cy="527561"/>
        </p:xfrm>
        <a:graphic>
          <a:graphicData uri="http://schemas.openxmlformats.org/drawingml/2006/table">
            <a:tbl>
              <a:tblPr/>
              <a:tblGrid>
                <a:gridCol w="7222439"/>
              </a:tblGrid>
              <a:tr h="527561">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Release of 2</a:t>
                      </a:r>
                      <a:r>
                        <a:rPr lang="en-US" sz="2600" b="1" kern="1200" baseline="30000" dirty="0" smtClean="0">
                          <a:solidFill>
                            <a:srgbClr val="FF0000"/>
                          </a:solidFill>
                          <a:effectLst/>
                          <a:latin typeface="Times New Roman" panose="02020603050405020304" pitchFamily="18" charset="0"/>
                          <a:ea typeface="+mn-ea"/>
                          <a:cs typeface="Times New Roman" panose="02020603050405020304" pitchFamily="18" charset="0"/>
                        </a:rPr>
                        <a:t>nd</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Installment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7233842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75678"/>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428986"/>
            <a:ext cx="6084988" cy="506528"/>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51418" y="2838529"/>
          <a:ext cx="11794435" cy="701040"/>
        </p:xfrm>
        <a:graphic>
          <a:graphicData uri="http://schemas.openxmlformats.org/drawingml/2006/table">
            <a:tbl>
              <a:tblPr/>
              <a:tblGrid>
                <a:gridCol w="11794435"/>
              </a:tblGrid>
              <a:tr h="689298">
                <a:tc>
                  <a:txBody>
                    <a:bodyPr/>
                    <a:lstStyle/>
                    <a:p>
                      <a:pPr marL="0" indent="0" algn="just">
                        <a:buFont typeface="+mj-lt"/>
                        <a:buNone/>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Compliance of any other Terms &amp; Conditions mentioned in the approval letter of the grant in aid issued by the Ministry.</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51418" y="2125127"/>
          <a:ext cx="7222439" cy="518725"/>
        </p:xfrm>
        <a:graphic>
          <a:graphicData uri="http://schemas.openxmlformats.org/drawingml/2006/table">
            <a:tbl>
              <a:tblPr/>
              <a:tblGrid>
                <a:gridCol w="7222439"/>
              </a:tblGrid>
              <a:tr h="518725">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Release of 2</a:t>
                      </a:r>
                      <a:r>
                        <a:rPr lang="en-US" sz="2600" b="1" kern="1200" baseline="30000" dirty="0" smtClean="0">
                          <a:solidFill>
                            <a:srgbClr val="FF0000"/>
                          </a:solidFill>
                          <a:effectLst/>
                          <a:latin typeface="Times New Roman" panose="02020603050405020304" pitchFamily="18" charset="0"/>
                          <a:ea typeface="+mn-ea"/>
                          <a:cs typeface="Times New Roman" panose="02020603050405020304" pitchFamily="18" charset="0"/>
                        </a:rPr>
                        <a:t>nd</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 Installment :</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38539" y="3725024"/>
          <a:ext cx="11794435" cy="640080"/>
        </p:xfrm>
        <a:graphic>
          <a:graphicData uri="http://schemas.openxmlformats.org/drawingml/2006/table">
            <a:tbl>
              <a:tblPr/>
              <a:tblGrid>
                <a:gridCol w="11794435"/>
              </a:tblGrid>
              <a:tr h="629359">
                <a:tc>
                  <a:txBody>
                    <a:bodyPr/>
                    <a:lstStyle/>
                    <a:p>
                      <a:pPr marL="0" indent="0" algn="just">
                        <a:buFont typeface="+mj-lt"/>
                        <a:buNone/>
                      </a:pPr>
                      <a:r>
                        <a:rPr lang="en-US" sz="1800" kern="1200" dirty="0" smtClean="0">
                          <a:solidFill>
                            <a:schemeClr val="tx1"/>
                          </a:solidFill>
                          <a:effectLst/>
                          <a:latin typeface="+mn-lt"/>
                          <a:ea typeface="+mn-ea"/>
                          <a:cs typeface="+mn-cs"/>
                        </a:rPr>
                        <a:t>Before release of 2nd (final) installment of grant in aid, eligible grant in aid for the project will be recalculated based on the appraised / actual cost, whichever is less, for the already approved items and grant will be released accordingly</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4824683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624"/>
            <a:ext cx="11781183" cy="1053190"/>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397870"/>
            <a:ext cx="6084988" cy="515156"/>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Procedure </a:t>
            </a:r>
            <a:r>
              <a:rPr lang="en-US" sz="2800" b="1" dirty="0" smtClean="0">
                <a:solidFill>
                  <a:schemeClr val="bg1"/>
                </a:solidFill>
                <a:latin typeface="Times New Roman" panose="02020603050405020304" pitchFamily="18" charset="0"/>
                <a:cs typeface="Times New Roman" panose="02020603050405020304" pitchFamily="18" charset="0"/>
              </a:rPr>
              <a:t>for Disbursement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51418" y="2816041"/>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decision of the Ministry in all matters relating to eligibility, acceptance or rejection of the applications, mode of selection, grant approved and imposition of penalty will be final and binding on the applicant.</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nvPr>
        </p:nvGraphicFramePr>
        <p:xfrm>
          <a:off x="251418" y="2093803"/>
          <a:ext cx="7222439" cy="527561"/>
        </p:xfrm>
        <a:graphic>
          <a:graphicData uri="http://schemas.openxmlformats.org/drawingml/2006/table">
            <a:tbl>
              <a:tblPr/>
              <a:tblGrid>
                <a:gridCol w="7222439"/>
              </a:tblGrid>
              <a:tr h="527561">
                <a:tc>
                  <a:txBody>
                    <a:bodyPr/>
                    <a:lstStyle/>
                    <a:p>
                      <a:pPr marL="457200" indent="-457200">
                        <a:buFont typeface="Wingdings" panose="05000000000000000000" pitchFamily="2" charset="2"/>
                        <a:buChar char="v"/>
                      </a:pPr>
                      <a:r>
                        <a:rPr lang="en-US" sz="2600" b="1" kern="1200" dirty="0" smtClean="0">
                          <a:solidFill>
                            <a:srgbClr val="FF0000"/>
                          </a:solidFill>
                          <a:effectLst/>
                          <a:latin typeface="Times New Roman" panose="02020603050405020304" pitchFamily="18" charset="0"/>
                          <a:ea typeface="+mn-ea"/>
                          <a:cs typeface="Times New Roman" panose="02020603050405020304" pitchFamily="18" charset="0"/>
                        </a:rPr>
                        <a:t>Other Conditions</a:t>
                      </a:r>
                      <a:r>
                        <a:rPr lang="en-US" sz="2600" b="1" kern="1200" baseline="0" dirty="0" smtClean="0">
                          <a:solidFill>
                            <a:srgbClr val="FF0000"/>
                          </a:solidFill>
                          <a:effectLst/>
                          <a:latin typeface="Times New Roman" panose="02020603050405020304" pitchFamily="18" charset="0"/>
                          <a:ea typeface="+mn-ea"/>
                          <a:cs typeface="Times New Roman" panose="02020603050405020304" pitchFamily="18" charset="0"/>
                        </a:rPr>
                        <a:t>:</a:t>
                      </a:r>
                      <a:endParaRPr lang="en-IN" sz="2600" b="1" dirty="0">
                        <a:solidFill>
                          <a:srgbClr val="FF0000"/>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nvPr>
        </p:nvGraphicFramePr>
        <p:xfrm>
          <a:off x="238539" y="3702536"/>
          <a:ext cx="11794435" cy="1310640"/>
        </p:xfrm>
        <a:graphic>
          <a:graphicData uri="http://schemas.openxmlformats.org/drawingml/2006/table">
            <a:tbl>
              <a:tblPr/>
              <a:tblGrid>
                <a:gridCol w="11794435"/>
              </a:tblGrid>
              <a:tr h="172278">
                <a:tc>
                  <a:txBody>
                    <a:bodyPr/>
                    <a:lstStyle/>
                    <a:p>
                      <a:pPr marL="514350" indent="-514350" algn="just">
                        <a:buFont typeface="+mj-lt"/>
                        <a:buAutoNum type="romanUcPeriod" startAt="2"/>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In case the banks/ FIs utilize the amount released, in contravention of the scheme guidelines, the Bank/ FIs shall be liable to refund such amount to the Government along with interest at PLR of the said bank.  In case of a dispute about the correctness of the said demand, the matter shall stand referred to the Competent Authority of Arbitrators as established by the Government of India.</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7644202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64318"/>
            <a:ext cx="11781183" cy="1132434"/>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288472"/>
            <a:ext cx="10978960" cy="772735"/>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chemeClr val="bg1"/>
                </a:solidFill>
                <a:latin typeface="Times New Roman" panose="02020603050405020304" pitchFamily="18" charset="0"/>
                <a:cs typeface="Times New Roman" panose="02020603050405020304" pitchFamily="18" charset="0"/>
              </a:rPr>
              <a:t>Document required to be submitted at the time of submitting the application by applicant :</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nvPr>
        </p:nvGraphicFramePr>
        <p:xfrm>
          <a:off x="238539" y="2217245"/>
          <a:ext cx="11794435" cy="701040"/>
        </p:xfrm>
        <a:graphic>
          <a:graphicData uri="http://schemas.openxmlformats.org/drawingml/2006/table">
            <a:tbl>
              <a:tblPr/>
              <a:tblGrid>
                <a:gridCol w="11794435"/>
              </a:tblGrid>
              <a:tr h="172278">
                <a:tc>
                  <a:txBody>
                    <a:bodyPr/>
                    <a:lstStyle/>
                    <a:p>
                      <a:pPr marL="0" indent="0" algn="ctr">
                        <a:buFont typeface="+mj-lt"/>
                        <a:buNone/>
                      </a:pP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(application required to be submitted online and following documents need to be uploaded with application in pdf format)</a:t>
                      </a:r>
                      <a:endParaRPr lang="en-I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7" name="Table 6"/>
          <p:cNvGraphicFramePr>
            <a:graphicFrameLocks noGrp="1"/>
          </p:cNvGraphicFramePr>
          <p:nvPr>
            <p:extLst/>
          </p:nvPr>
        </p:nvGraphicFramePr>
        <p:xfrm>
          <a:off x="238166" y="3052227"/>
          <a:ext cx="11794435" cy="701040"/>
        </p:xfrm>
        <a:graphic>
          <a:graphicData uri="http://schemas.openxmlformats.org/drawingml/2006/table">
            <a:tbl>
              <a:tblPr/>
              <a:tblGrid>
                <a:gridCol w="11794435"/>
              </a:tblGrid>
              <a:tr h="172278">
                <a:tc>
                  <a:txBody>
                    <a:bodyPr/>
                    <a:lstStyle/>
                    <a:p>
                      <a:pPr marL="514350" marR="0" indent="-514350" algn="just" defTabSz="914400" rtl="0" eaLnBrk="1" fontAlgn="auto" latinLnBrk="0" hangingPunct="1">
                        <a:lnSpc>
                          <a:spcPct val="100000"/>
                        </a:lnSpc>
                        <a:spcBef>
                          <a:spcPts val="0"/>
                        </a:spcBef>
                        <a:spcAft>
                          <a:spcPts val="0"/>
                        </a:spcAft>
                        <a:buClrTx/>
                        <a:buSzTx/>
                        <a:buFont typeface="+mj-lt"/>
                        <a:buAutoNum type="romanUcPeriod"/>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Application in the prescribed format (Appendix-B). (fillable application template will be available in online platform of the Ministry)</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8" name="Table 7"/>
          <p:cNvGraphicFramePr>
            <a:graphicFrameLocks noGrp="1"/>
          </p:cNvGraphicFramePr>
          <p:nvPr>
            <p:extLst/>
          </p:nvPr>
        </p:nvGraphicFramePr>
        <p:xfrm>
          <a:off x="225287" y="3874328"/>
          <a:ext cx="11794435" cy="1920240"/>
        </p:xfrm>
        <a:graphic>
          <a:graphicData uri="http://schemas.openxmlformats.org/drawingml/2006/table">
            <a:tbl>
              <a:tblPr/>
              <a:tblGrid>
                <a:gridCol w="11794435"/>
              </a:tblGrid>
              <a:tr h="172278">
                <a:tc>
                  <a:txBody>
                    <a:bodyPr/>
                    <a:lstStyle/>
                    <a:p>
                      <a:pPr marL="514350" indent="-514350" algn="just">
                        <a:buFont typeface="+mj-lt"/>
                        <a:buAutoNum type="romanUcPeriod" startAt="2"/>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Detailed Project Report (DPR) (indicating financial and technical profile of the promoter (s), domain expertise available with firm, raw material availability in the area, arrangements for raw material procurement, marketing strategy of proposed products, process flow diagram of proposed products with production capacity per day, technology proposed for the various in progress line, financial estimates with key financial parameters, P &amp; I statement, employment generation (Direct, Indirect), number of farmers to be benefitted &amp; farmer linkages etc.)</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9" name="Table 8"/>
          <p:cNvGraphicFramePr>
            <a:graphicFrameLocks noGrp="1"/>
          </p:cNvGraphicFramePr>
          <p:nvPr>
            <p:extLst/>
          </p:nvPr>
        </p:nvGraphicFramePr>
        <p:xfrm>
          <a:off x="225287" y="5896312"/>
          <a:ext cx="11794435" cy="701040"/>
        </p:xfrm>
        <a:graphic>
          <a:graphicData uri="http://schemas.openxmlformats.org/drawingml/2006/table">
            <a:tbl>
              <a:tblPr/>
              <a:tblGrid>
                <a:gridCol w="11794435"/>
              </a:tblGrid>
              <a:tr h="172278">
                <a:tc>
                  <a:txBody>
                    <a:bodyPr/>
                    <a:lstStyle/>
                    <a:p>
                      <a:pPr marL="514350" marR="0" indent="-514350" algn="just"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Bank appraisal and techno-economic viability report. (The copy of DPR stamped by the bank will not be acceptable as bank appraisal)</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4206943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1" y="44624"/>
            <a:ext cx="11781183" cy="1052736"/>
          </a:xfrm>
          <a:solidFill>
            <a:srgbClr val="FFFF00"/>
          </a:solidFill>
          <a:ln>
            <a:solidFill>
              <a:schemeClr val="tx1"/>
            </a:solidFill>
          </a:ln>
        </p:spPr>
        <p:txBody>
          <a:bodyPr>
            <a:no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38539" y="1196752"/>
            <a:ext cx="10978960" cy="661519"/>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700" b="1" dirty="0" smtClean="0">
                <a:solidFill>
                  <a:schemeClr val="bg1"/>
                </a:solidFill>
                <a:latin typeface="Times New Roman" panose="02020603050405020304" pitchFamily="18" charset="0"/>
                <a:cs typeface="Times New Roman" panose="02020603050405020304" pitchFamily="18" charset="0"/>
              </a:rPr>
              <a:t>Document required to be submitted at the time of submitting the application by applicant :</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225287" y="1961946"/>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startAt="4"/>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Sanction letter of term loan from bank / financial institutions. (Clearly indicating the amount of term loan approved and sanctioned)</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8" name="Table 7"/>
          <p:cNvGraphicFramePr>
            <a:graphicFrameLocks noGrp="1"/>
          </p:cNvGraphicFramePr>
          <p:nvPr>
            <p:extLst/>
          </p:nvPr>
        </p:nvGraphicFramePr>
        <p:xfrm>
          <a:off x="212408" y="2799968"/>
          <a:ext cx="11794435" cy="701040"/>
        </p:xfrm>
        <a:graphic>
          <a:graphicData uri="http://schemas.openxmlformats.org/drawingml/2006/table">
            <a:tbl>
              <a:tblPr/>
              <a:tblGrid>
                <a:gridCol w="11794435"/>
              </a:tblGrid>
              <a:tr h="172278">
                <a:tc>
                  <a:txBody>
                    <a:bodyPr/>
                    <a:lstStyle/>
                    <a:p>
                      <a:pPr marL="514350" indent="-514350" algn="just">
                        <a:buFont typeface="+mj-lt"/>
                        <a:buAutoNum type="romanUcPeriod" startAt="5"/>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Certificate of incorporation / registration of the organization, Memorandum and Articles of Association and Bye laws of the society (if applicable)/ partnership deed etc.</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9" name="Table 8"/>
          <p:cNvGraphicFramePr>
            <a:graphicFrameLocks noGrp="1"/>
          </p:cNvGraphicFramePr>
          <p:nvPr>
            <p:extLst/>
          </p:nvPr>
        </p:nvGraphicFramePr>
        <p:xfrm>
          <a:off x="225287" y="3631841"/>
          <a:ext cx="11794435" cy="701040"/>
        </p:xfrm>
        <a:graphic>
          <a:graphicData uri="http://schemas.openxmlformats.org/drawingml/2006/table">
            <a:tbl>
              <a:tblPr/>
              <a:tblGrid>
                <a:gridCol w="11794435"/>
              </a:tblGrid>
              <a:tr h="685361">
                <a:tc>
                  <a:txBody>
                    <a:bodyPr/>
                    <a:lstStyle/>
                    <a:p>
                      <a:pPr marL="514350" marR="0" indent="-514350" algn="just"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Latest Annual Report and Audited Statement of Accounts, in case of expansion/ modernization proposals / cases.  This will not be applicable for new entrepreneur.</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11" name="Table 10"/>
          <p:cNvGraphicFramePr>
            <a:graphicFrameLocks noGrp="1"/>
          </p:cNvGraphicFramePr>
          <p:nvPr>
            <p:extLst/>
          </p:nvPr>
        </p:nvGraphicFramePr>
        <p:xfrm>
          <a:off x="225287" y="4466821"/>
          <a:ext cx="11794435" cy="701040"/>
        </p:xfrm>
        <a:graphic>
          <a:graphicData uri="http://schemas.openxmlformats.org/drawingml/2006/table">
            <a:tbl>
              <a:tblPr/>
              <a:tblGrid>
                <a:gridCol w="11794435"/>
              </a:tblGrid>
              <a:tr h="685361">
                <a:tc>
                  <a:txBody>
                    <a:bodyPr/>
                    <a:lstStyle/>
                    <a:p>
                      <a:pPr marL="400050" marR="0" indent="-400050" algn="just" defTabSz="914400" rtl="0" eaLnBrk="1" fontAlgn="auto" latinLnBrk="0" hangingPunct="1">
                        <a:lnSpc>
                          <a:spcPct val="100000"/>
                        </a:lnSpc>
                        <a:spcBef>
                          <a:spcPts val="0"/>
                        </a:spcBef>
                        <a:spcAft>
                          <a:spcPts val="0"/>
                        </a:spcAft>
                        <a:buClrTx/>
                        <a:buSzTx/>
                        <a:buFont typeface="+mj-lt"/>
                        <a:buAutoNum type="romanUcPeriod" startAt="7"/>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Item wise and cost wise details of Technical civil works envisaged duly certified by Chartered Engineer (Civil).</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12" name="Table 11"/>
          <p:cNvGraphicFramePr>
            <a:graphicFrameLocks noGrp="1"/>
          </p:cNvGraphicFramePr>
          <p:nvPr>
            <p:extLst/>
          </p:nvPr>
        </p:nvGraphicFramePr>
        <p:xfrm>
          <a:off x="225287" y="6100292"/>
          <a:ext cx="11794435" cy="701040"/>
        </p:xfrm>
        <a:graphic>
          <a:graphicData uri="http://schemas.openxmlformats.org/drawingml/2006/table">
            <a:tbl>
              <a:tblPr/>
              <a:tblGrid>
                <a:gridCol w="11794435"/>
              </a:tblGrid>
              <a:tr h="685361">
                <a:tc>
                  <a:txBody>
                    <a:bodyPr/>
                    <a:lstStyle/>
                    <a:p>
                      <a:pPr marL="400050" marR="0" indent="-400050" algn="just" defTabSz="914400" rtl="0" eaLnBrk="1" fontAlgn="auto" latinLnBrk="0" hangingPunct="1">
                        <a:lnSpc>
                          <a:spcPct val="100000"/>
                        </a:lnSpc>
                        <a:spcBef>
                          <a:spcPts val="0"/>
                        </a:spcBef>
                        <a:spcAft>
                          <a:spcPts val="0"/>
                        </a:spcAft>
                        <a:buClrTx/>
                        <a:buSzTx/>
                        <a:buFont typeface="+mj-lt"/>
                        <a:buAutoNum type="romanUcPeriod" startAt="7"/>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Item wise and cost wise details of Technical civil works envisaged duly certified by Chartered Engineer (Civil).</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13" name="Table 12"/>
          <p:cNvGraphicFramePr>
            <a:graphicFrameLocks noGrp="1"/>
          </p:cNvGraphicFramePr>
          <p:nvPr>
            <p:extLst/>
          </p:nvPr>
        </p:nvGraphicFramePr>
        <p:xfrm>
          <a:off x="225287" y="5286776"/>
          <a:ext cx="11794435" cy="701040"/>
        </p:xfrm>
        <a:graphic>
          <a:graphicData uri="http://schemas.openxmlformats.org/drawingml/2006/table">
            <a:tbl>
              <a:tblPr/>
              <a:tblGrid>
                <a:gridCol w="11794435"/>
              </a:tblGrid>
              <a:tr h="685361">
                <a:tc>
                  <a:txBody>
                    <a:bodyPr/>
                    <a:lstStyle/>
                    <a:p>
                      <a:pPr marL="400050" marR="0" indent="-400050" algn="just" defTabSz="914400" rtl="0" eaLnBrk="1" fontAlgn="auto" latinLnBrk="0" hangingPunct="1">
                        <a:lnSpc>
                          <a:spcPct val="100000"/>
                        </a:lnSpc>
                        <a:spcBef>
                          <a:spcPts val="0"/>
                        </a:spcBef>
                        <a:spcAft>
                          <a:spcPts val="0"/>
                        </a:spcAft>
                        <a:buClrTx/>
                        <a:buSzTx/>
                        <a:buFont typeface="+mj-lt"/>
                        <a:buAutoNum type="romanUcPeriod" startAt="7"/>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Item wise and cost wise details of Technical civil works envisaged duly certified by Chartered Engineer (Civil).</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654804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47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7438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76334"/>
            <a:ext cx="11781183" cy="1120418"/>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25661" y="1405965"/>
            <a:ext cx="10978960" cy="772735"/>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700" b="1" dirty="0" smtClean="0">
                <a:solidFill>
                  <a:schemeClr val="bg1"/>
                </a:solidFill>
                <a:latin typeface="Times New Roman" panose="02020603050405020304" pitchFamily="18" charset="0"/>
                <a:cs typeface="Times New Roman" panose="02020603050405020304" pitchFamily="18" charset="0"/>
              </a:rPr>
              <a:t>Document required to be submitted at the time of submitting the application by applicant :</a:t>
            </a:r>
            <a:endParaRPr lang="en-IN" sz="27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9530" y="2461383"/>
          <a:ext cx="11794435" cy="396240"/>
        </p:xfrm>
        <a:graphic>
          <a:graphicData uri="http://schemas.openxmlformats.org/drawingml/2006/table">
            <a:tbl>
              <a:tblPr/>
              <a:tblGrid>
                <a:gridCol w="11794435"/>
              </a:tblGrid>
              <a:tr h="172278">
                <a:tc>
                  <a:txBody>
                    <a:bodyPr/>
                    <a:lstStyle/>
                    <a:p>
                      <a:pPr marL="514350" indent="-514350" algn="just">
                        <a:buFont typeface="+mj-lt"/>
                        <a:buAutoNum type="romanUcPeriod" startAt="9"/>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An undertaking to be furnished by the applicant as per Appendix-G</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8" name="Table 7"/>
          <p:cNvGraphicFramePr>
            <a:graphicFrameLocks noGrp="1"/>
          </p:cNvGraphicFramePr>
          <p:nvPr>
            <p:extLst/>
          </p:nvPr>
        </p:nvGraphicFramePr>
        <p:xfrm>
          <a:off x="186651" y="3283484"/>
          <a:ext cx="11794435" cy="396240"/>
        </p:xfrm>
        <a:graphic>
          <a:graphicData uri="http://schemas.openxmlformats.org/drawingml/2006/table">
            <a:tbl>
              <a:tblPr/>
              <a:tblGrid>
                <a:gridCol w="11794435"/>
              </a:tblGrid>
              <a:tr h="172278">
                <a:tc>
                  <a:txBody>
                    <a:bodyPr/>
                    <a:lstStyle/>
                    <a:p>
                      <a:pPr marL="514350" indent="-514350" algn="just">
                        <a:buFont typeface="+mj-lt"/>
                        <a:buAutoNum type="romanUcPeriod" startAt="10"/>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Notarized English version of land allotment/ownership document (in case it is any of the regional languages)</a:t>
                      </a: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9" name="Table 8"/>
          <p:cNvGraphicFramePr>
            <a:graphicFrameLocks noGrp="1"/>
          </p:cNvGraphicFramePr>
          <p:nvPr>
            <p:extLst/>
          </p:nvPr>
        </p:nvGraphicFramePr>
        <p:xfrm>
          <a:off x="199530" y="3968864"/>
          <a:ext cx="11794435" cy="396240"/>
        </p:xfrm>
        <a:graphic>
          <a:graphicData uri="http://schemas.openxmlformats.org/drawingml/2006/table">
            <a:tbl>
              <a:tblPr/>
              <a:tblGrid>
                <a:gridCol w="11794435"/>
              </a:tblGrid>
              <a:tr h="386367">
                <a:tc>
                  <a:txBody>
                    <a:bodyPr/>
                    <a:lstStyle/>
                    <a:p>
                      <a:pPr marL="514350" marR="0" indent="-514350" algn="just" defTabSz="914400" rtl="0" eaLnBrk="1" fontAlgn="auto" latinLnBrk="0" hangingPunct="1">
                        <a:lnSpc>
                          <a:spcPct val="100000"/>
                        </a:lnSpc>
                        <a:spcBef>
                          <a:spcPts val="0"/>
                        </a:spcBef>
                        <a:spcAft>
                          <a:spcPts val="0"/>
                        </a:spcAft>
                        <a:buClrTx/>
                        <a:buSzTx/>
                        <a:buFont typeface="+mj-lt"/>
                        <a:buAutoNum type="romanUcPeriod" startAt="11"/>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IEM registration/ Entrepreneur's Memorandum 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881247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70023"/>
            <a:ext cx="11781183" cy="1126729"/>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25661" y="1295644"/>
            <a:ext cx="9446373" cy="618191"/>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Implementation and monitoring of the projects sanctioned:</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9530" y="2145000"/>
          <a:ext cx="11794435" cy="3444240"/>
        </p:xfrm>
        <a:graphic>
          <a:graphicData uri="http://schemas.openxmlformats.org/drawingml/2006/table">
            <a:tbl>
              <a:tblPr/>
              <a:tblGrid>
                <a:gridCol w="11794435"/>
              </a:tblGrid>
              <a:tr h="172278">
                <a:tc>
                  <a:txBody>
                    <a:bodyPr/>
                    <a:lstStyle/>
                    <a:p>
                      <a:pPr marL="514350" indent="-514350" algn="just">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The  implementation schedule for the projects would be 18 months from the date of the issue of approval letter.  In exceptional circumstances, for the reasons beyond the control of the promoter (s), the implementation period may be extended with approval of IMAC.</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514350" indent="-514350" algn="just">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In case of non-adherence of time lines, a penalty of 1% of the quantum of installment amount due to for release for that installment, will be imposed for each month's delay beyond the stipulated timeline.  The maximum amount of penalty, however, shall not exceed 10% of the installment to be released to the project.</a:t>
                      </a:r>
                    </a:p>
                    <a:p>
                      <a:pPr marL="514350" indent="-514350" algn="just">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It will also be binding on the applicant to allow inspection/ physical verification of the unit at any time by representatives of Ministry.</a:t>
                      </a:r>
                    </a:p>
                    <a:p>
                      <a:pPr marL="514350" indent="-514350" algn="just">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Promoter would be required to prominently display on the front of the project building / vehicles stating that the "Project is assisted by the Ministry of Food Processing Industries, Government of India".</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 typeface="+mj-lt"/>
                        <a:buNone/>
                      </a:pPr>
                      <a:endParaRPr lang="en-IN"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457557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36487"/>
            <a:ext cx="11781183" cy="1160265"/>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25661" y="1329180"/>
            <a:ext cx="2865269" cy="528039"/>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Recall of Grant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9530" y="2178536"/>
          <a:ext cx="11794435" cy="2834640"/>
        </p:xfrm>
        <a:graphic>
          <a:graphicData uri="http://schemas.openxmlformats.org/drawingml/2006/table">
            <a:tbl>
              <a:tblPr/>
              <a:tblGrid>
                <a:gridCol w="11794435"/>
              </a:tblGrid>
              <a:tr h="172278">
                <a:tc>
                  <a:txBody>
                    <a:bodyPr/>
                    <a:lstStyle/>
                    <a:p>
                      <a:pPr algn="just"/>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The Ministry will have the authority to recall the grant-</a:t>
                      </a:r>
                      <a:endParaRPr lang="en-IN"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514350" indent="-514350" algn="just">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If the project is not completed in time within the approved project period including extension if any, then the grant-in-aid released to the applicant, will have to be refunded to the Ministry of Food Processing Industries forthwith but not later than 30 days after a notice is given by MOFPI in this regard.</a:t>
                      </a:r>
                    </a:p>
                    <a:p>
                      <a:pPr marL="514350" indent="-514350" algn="just">
                        <a:buFont typeface="+mj-lt"/>
                        <a:buAutoNum type="romanUcPeriod"/>
                      </a:pP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If the assisted project stops its commercial operations within three (3) years from the date of commencement of commercial production of the project.</a:t>
                      </a:r>
                      <a:r>
                        <a:rPr lang="en-IN" sz="2000" kern="1200" dirty="0" smtClean="0">
                          <a:solidFill>
                            <a:schemeClr val="tx1"/>
                          </a:solidFill>
                          <a:effectLst/>
                          <a:latin typeface="Times New Roman" panose="02020603050405020304" pitchFamily="18" charset="0"/>
                          <a:ea typeface="+mn-ea"/>
                          <a:cs typeface="Times New Roman" panose="02020603050405020304" pitchFamily="18" charset="0"/>
                        </a:rPr>
                        <a:t> </a:t>
                      </a:r>
                    </a:p>
                    <a:p>
                      <a:pPr marL="514350" indent="-514350" algn="just">
                        <a:buFont typeface="+mj-lt"/>
                        <a:buAutoNum type="romanUcPeriod"/>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MoFPI will have the discretion to recall the grant, if during such period, it comes to the notice of the Ministry that the grant has been availed by manipulating / concealment of information / facts or that the grant has been utilized for purpose other than those for which it was sanctioned.</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3686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0"/>
            <a:ext cx="11781183" cy="1133625"/>
          </a:xfrm>
          <a:solidFill>
            <a:srgbClr val="FFFF00"/>
          </a:solidFill>
          <a:ln>
            <a:solidFill>
              <a:schemeClr val="tx1"/>
            </a:solidFill>
          </a:ln>
        </p:spPr>
        <p:txBody>
          <a:bodyPr>
            <a:no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Operational Guidelines for implantation of Scheme for Creation / Expansion of food processing &amp; Preservation Capacities</a:t>
            </a:r>
            <a:endParaRPr lang="en-IN" sz="2800" b="1"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25661" y="1302540"/>
            <a:ext cx="3638001" cy="528039"/>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Times New Roman" panose="02020603050405020304" pitchFamily="18" charset="0"/>
                <a:cs typeface="Times New Roman" panose="02020603050405020304" pitchFamily="18" charset="0"/>
              </a:rPr>
              <a:t>Jurisdiction of Court</a:t>
            </a:r>
            <a:endParaRPr lang="en-IN"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9530" y="2151896"/>
          <a:ext cx="11794435" cy="701040"/>
        </p:xfrm>
        <a:graphic>
          <a:graphicData uri="http://schemas.openxmlformats.org/drawingml/2006/table">
            <a:tbl>
              <a:tblPr/>
              <a:tblGrid>
                <a:gridCol w="11794435"/>
              </a:tblGrid>
              <a:tr h="1722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Any dispute arising out of selection of proposals and implementation of approved project under this scheme guideline will be subject to Courts / Tribunals having jurisdiction over Delhi.</a:t>
                      </a:r>
                      <a:endParaRPr lang="en-IN" sz="20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853865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670" y="1052736"/>
            <a:ext cx="10120913" cy="2160240"/>
          </a:xfrm>
        </p:spPr>
        <p:txBody>
          <a:bodyPr>
            <a:normAutofit/>
          </a:bodyPr>
          <a:lstStyle/>
          <a:p>
            <a:pPr algn="ctr"/>
            <a:r>
              <a:rPr lang="en-IN" sz="6000" b="1" dirty="0" smtClean="0">
                <a:solidFill>
                  <a:schemeClr val="accent1">
                    <a:lumMod val="50000"/>
                  </a:schemeClr>
                </a:solidFill>
              </a:rPr>
              <a:t>Venture </a:t>
            </a:r>
            <a:r>
              <a:rPr lang="en-IN" sz="6000" b="1" dirty="0">
                <a:solidFill>
                  <a:schemeClr val="accent1">
                    <a:lumMod val="50000"/>
                  </a:schemeClr>
                </a:solidFill>
              </a:rPr>
              <a:t>Capital Assistance For Agro Industries </a:t>
            </a:r>
          </a:p>
        </p:txBody>
      </p:sp>
      <p:sp>
        <p:nvSpPr>
          <p:cNvPr id="4" name="TextBox 3"/>
          <p:cNvSpPr txBox="1"/>
          <p:nvPr/>
        </p:nvSpPr>
        <p:spPr>
          <a:xfrm>
            <a:off x="6768025" y="4954784"/>
            <a:ext cx="5346701" cy="1569660"/>
          </a:xfrm>
          <a:prstGeom prst="rect">
            <a:avLst/>
          </a:prstGeom>
          <a:noFill/>
        </p:spPr>
        <p:txBody>
          <a:bodyPr wrap="square" rtlCol="0">
            <a:spAutoFit/>
          </a:bodyPr>
          <a:lstStyle/>
          <a:p>
            <a:r>
              <a:rPr lang="en-US" sz="2400" dirty="0" smtClean="0"/>
              <a:t>Presented By,</a:t>
            </a:r>
          </a:p>
          <a:p>
            <a:r>
              <a:rPr lang="en-US" sz="2400" dirty="0" smtClean="0"/>
              <a:t>CA. G.B.Modi, B.com, FCA (Dhule)</a:t>
            </a:r>
          </a:p>
          <a:p>
            <a:r>
              <a:rPr lang="en-US" sz="2400" dirty="0" smtClean="0"/>
              <a:t>Email:- gbmodi@hotmail.com </a:t>
            </a:r>
          </a:p>
          <a:p>
            <a:r>
              <a:rPr lang="en-US" sz="2400" dirty="0" smtClean="0"/>
              <a:t>Mob:- 09422285096</a:t>
            </a:r>
          </a:p>
        </p:txBody>
      </p:sp>
      <p:sp>
        <p:nvSpPr>
          <p:cNvPr id="3" name="Rectangle 2"/>
          <p:cNvSpPr/>
          <p:nvPr/>
        </p:nvSpPr>
        <p:spPr>
          <a:xfrm>
            <a:off x="90152" y="4816693"/>
            <a:ext cx="12003110" cy="7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03032" y="6604715"/>
            <a:ext cx="12003110" cy="7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39080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vt[1].jpg"/>
          <p:cNvPicPr>
            <a:picLocks noChangeAspect="1"/>
          </p:cNvPicPr>
          <p:nvPr/>
        </p:nvPicPr>
        <p:blipFill>
          <a:blip r:embed="rId2" cstate="print"/>
          <a:stretch>
            <a:fillRect/>
          </a:stretch>
        </p:blipFill>
        <p:spPr>
          <a:xfrm>
            <a:off x="0" y="-1"/>
            <a:ext cx="12192000" cy="3343275"/>
          </a:xfrm>
          <a:prstGeom prst="rect">
            <a:avLst/>
          </a:prstGeom>
        </p:spPr>
      </p:pic>
      <p:sp>
        <p:nvSpPr>
          <p:cNvPr id="5" name="TextBox 4"/>
          <p:cNvSpPr txBox="1"/>
          <p:nvPr/>
        </p:nvSpPr>
        <p:spPr>
          <a:xfrm>
            <a:off x="0" y="5675293"/>
            <a:ext cx="12192000" cy="954107"/>
          </a:xfrm>
          <a:prstGeom prst="rect">
            <a:avLst/>
          </a:prstGeom>
          <a:solidFill>
            <a:srgbClr val="92D050"/>
          </a:solidFill>
        </p:spPr>
        <p:txBody>
          <a:bodyPr wrap="square" rtlCol="0">
            <a:spAutoFit/>
          </a:bodyPr>
          <a:lstStyle/>
          <a:p>
            <a:pPr algn="ctr"/>
            <a:r>
              <a:rPr lang="en-US" sz="3200" b="1" dirty="0" smtClean="0">
                <a:solidFill>
                  <a:schemeClr val="bg1"/>
                </a:solidFill>
              </a:rPr>
              <a:t>SMALL FARMERES  AGRIBUSINESS CONSORTIUM (SFAC</a:t>
            </a:r>
            <a:r>
              <a:rPr lang="en-US" sz="2800" b="1" dirty="0" smtClean="0">
                <a:solidFill>
                  <a:schemeClr val="bg1"/>
                </a:solidFill>
              </a:rPr>
              <a:t>)</a:t>
            </a:r>
          </a:p>
          <a:p>
            <a:pPr algn="ctr"/>
            <a:r>
              <a:rPr lang="en-US" sz="2400" b="1" dirty="0" smtClean="0">
                <a:solidFill>
                  <a:schemeClr val="bg1"/>
                </a:solidFill>
              </a:rPr>
              <a:t>VENTURE CAPITAL SCHEME FOR AGRIBUSINESS DEVELOPMENT </a:t>
            </a:r>
            <a:endParaRPr lang="en-US" sz="2400" b="1" dirty="0">
              <a:solidFill>
                <a:schemeClr val="bg1"/>
              </a:solidFill>
            </a:endParaRPr>
          </a:p>
        </p:txBody>
      </p:sp>
    </p:spTree>
    <p:extLst>
      <p:ext uri="{BB962C8B-B14F-4D97-AF65-F5344CB8AC3E}">
        <p14:creationId xmlns:p14="http://schemas.microsoft.com/office/powerpoint/2010/main" val="17381685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2[1].jpg"/>
          <p:cNvPicPr>
            <a:picLocks noChangeAspect="1"/>
          </p:cNvPicPr>
          <p:nvPr/>
        </p:nvPicPr>
        <p:blipFill>
          <a:blip r:embed="rId2" cstate="print"/>
          <a:stretch>
            <a:fillRect/>
          </a:stretch>
        </p:blipFill>
        <p:spPr>
          <a:xfrm>
            <a:off x="0" y="0"/>
            <a:ext cx="12192000" cy="2486025"/>
          </a:xfrm>
          <a:prstGeom prst="rect">
            <a:avLst/>
          </a:prstGeom>
        </p:spPr>
      </p:pic>
      <p:sp>
        <p:nvSpPr>
          <p:cNvPr id="5" name="TextBox 4"/>
          <p:cNvSpPr txBox="1"/>
          <p:nvPr/>
        </p:nvSpPr>
        <p:spPr>
          <a:xfrm>
            <a:off x="0" y="3276600"/>
            <a:ext cx="12192000" cy="3477875"/>
          </a:xfrm>
          <a:prstGeom prst="rect">
            <a:avLst/>
          </a:prstGeom>
          <a:solidFill>
            <a:srgbClr val="92D050"/>
          </a:solidFill>
        </p:spPr>
        <p:txBody>
          <a:bodyPr wrap="square" rtlCol="0">
            <a:spAutoFit/>
          </a:bodyPr>
          <a:lstStyle/>
          <a:p>
            <a:pPr algn="ctr"/>
            <a:r>
              <a:rPr lang="en-US" sz="4400" b="1" dirty="0" smtClean="0">
                <a:solidFill>
                  <a:schemeClr val="bg1"/>
                </a:solidFill>
              </a:rPr>
              <a:t>VENTURE  CAPITAL  SCHEME  </a:t>
            </a:r>
          </a:p>
          <a:p>
            <a:pPr algn="ctr"/>
            <a:r>
              <a:rPr lang="en-US" sz="4400" b="1" dirty="0" smtClean="0">
                <a:solidFill>
                  <a:schemeClr val="bg1"/>
                </a:solidFill>
              </a:rPr>
              <a:t>FOR</a:t>
            </a:r>
          </a:p>
          <a:p>
            <a:pPr algn="ctr"/>
            <a:r>
              <a:rPr lang="en-US" sz="4400" b="1" dirty="0" smtClean="0">
                <a:solidFill>
                  <a:schemeClr val="bg1"/>
                </a:solidFill>
              </a:rPr>
              <a:t>AGRIBUSINESS  DEVELOPMENT </a:t>
            </a:r>
          </a:p>
          <a:p>
            <a:pPr algn="ctr"/>
            <a:r>
              <a:rPr lang="en-US" sz="4400" b="1" dirty="0" smtClean="0">
                <a:solidFill>
                  <a:schemeClr val="bg1"/>
                </a:solidFill>
              </a:rPr>
              <a:t>FOR </a:t>
            </a:r>
          </a:p>
          <a:p>
            <a:pPr algn="ctr"/>
            <a:r>
              <a:rPr lang="en-US" sz="4400" b="1" dirty="0" smtClean="0">
                <a:solidFill>
                  <a:schemeClr val="bg1"/>
                </a:solidFill>
              </a:rPr>
              <a:t>XII TH PLAN (2012-2017)</a:t>
            </a:r>
            <a:endParaRPr lang="en-US" sz="4400" b="1" dirty="0">
              <a:solidFill>
                <a:schemeClr val="bg1"/>
              </a:solidFill>
            </a:endParaRPr>
          </a:p>
        </p:txBody>
      </p:sp>
    </p:spTree>
    <p:extLst>
      <p:ext uri="{BB962C8B-B14F-4D97-AF65-F5344CB8AC3E}">
        <p14:creationId xmlns:p14="http://schemas.microsoft.com/office/powerpoint/2010/main" val="903069040"/>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 y="457200"/>
            <a:ext cx="11987212" cy="5693866"/>
          </a:xfrm>
          <a:prstGeom prst="rect">
            <a:avLst/>
          </a:prstGeom>
          <a:noFill/>
        </p:spPr>
        <p:txBody>
          <a:bodyPr wrap="square" rtlCol="0">
            <a:spAutoFit/>
          </a:bodyPr>
          <a:lstStyle/>
          <a:p>
            <a:pPr algn="just">
              <a:buFont typeface="Wingdings" pitchFamily="2" charset="2"/>
              <a:buChar char="Ø"/>
            </a:pPr>
            <a:r>
              <a:rPr lang="en-US" sz="2800" dirty="0" smtClean="0"/>
              <a:t> SFAC is a registered society. under the Department of  Agriculture and Corporation, with a mandate to catalyze private investment in setting up agribusiness Project for increasing rural income and employment.</a:t>
            </a:r>
          </a:p>
          <a:p>
            <a:pPr algn="just"/>
            <a:endParaRPr lang="en-US" sz="2800" dirty="0" smtClean="0"/>
          </a:p>
          <a:p>
            <a:pPr algn="just">
              <a:buFont typeface="Wingdings" pitchFamily="2" charset="2"/>
              <a:buChar char="Ø"/>
            </a:pPr>
            <a:r>
              <a:rPr lang="en-US" sz="2800" dirty="0" smtClean="0"/>
              <a:t> SFAC scheme for Agribusiness Development provides:</a:t>
            </a:r>
          </a:p>
          <a:p>
            <a:pPr algn="just"/>
            <a:r>
              <a:rPr lang="en-US" sz="2800" dirty="0" smtClean="0"/>
              <a:t>    Interest free Venture Capital to Set up agribusiness project </a:t>
            </a:r>
          </a:p>
          <a:p>
            <a:pPr algn="just"/>
            <a:r>
              <a:rPr lang="en-US" sz="2800" dirty="0" smtClean="0"/>
              <a:t>                                                     And </a:t>
            </a:r>
          </a:p>
          <a:p>
            <a:pPr algn="just"/>
            <a:r>
              <a:rPr lang="en-US" sz="2800" dirty="0" smtClean="0"/>
              <a:t>                            Project  Development Facility (PDF) To assist  </a:t>
            </a:r>
          </a:p>
          <a:p>
            <a:pPr marL="514350" indent="-514350" algn="just"/>
            <a:r>
              <a:rPr lang="en-US" sz="2800" dirty="0" smtClean="0"/>
              <a:t>              1.Individuals, </a:t>
            </a:r>
          </a:p>
          <a:p>
            <a:pPr algn="just"/>
            <a:r>
              <a:rPr lang="en-US" sz="2800" dirty="0" smtClean="0"/>
              <a:t>              2.Producer groups/ orgnisation </a:t>
            </a:r>
          </a:p>
          <a:p>
            <a:pPr algn="just"/>
            <a:r>
              <a:rPr lang="en-US" sz="2800" dirty="0" smtClean="0"/>
              <a:t>              for preparation of detailed project report. </a:t>
            </a:r>
          </a:p>
          <a:p>
            <a:pPr algn="just"/>
            <a:r>
              <a:rPr lang="en-US" sz="2800" dirty="0" smtClean="0"/>
              <a:t>The scheme envisages Single-window approach for extending venture Capital along with bank term loan/working capital to the beneficiary. </a:t>
            </a:r>
            <a:endParaRPr lang="en-US" sz="2800" dirty="0"/>
          </a:p>
        </p:txBody>
      </p:sp>
    </p:spTree>
    <p:extLst>
      <p:ext uri="{BB962C8B-B14F-4D97-AF65-F5344CB8AC3E}">
        <p14:creationId xmlns:p14="http://schemas.microsoft.com/office/powerpoint/2010/main" val="27327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80">
                                          <p:stCondLst>
                                            <p:cond delay="0"/>
                                          </p:stCondLst>
                                        </p:cTn>
                                        <p:tgtEl>
                                          <p:spTgt spid="2">
                                            <p:txEl>
                                              <p:pRg st="4" end="4"/>
                                            </p:txEl>
                                          </p:spTgt>
                                        </p:tgtEl>
                                      </p:cBhvr>
                                    </p:animEffect>
                                    <p:anim calcmode="lin" valueType="num">
                                      <p:cBhvr>
                                        <p:cTn id="2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4" end="4"/>
                                            </p:txEl>
                                          </p:spTgt>
                                        </p:tgtEl>
                                      </p:cBhvr>
                                      <p:to x="100000" y="60000"/>
                                    </p:animScale>
                                    <p:animScale>
                                      <p:cBhvr>
                                        <p:cTn id="30" dur="166" decel="50000">
                                          <p:stCondLst>
                                            <p:cond delay="676"/>
                                          </p:stCondLst>
                                        </p:cTn>
                                        <p:tgtEl>
                                          <p:spTgt spid="2">
                                            <p:txEl>
                                              <p:pRg st="4" end="4"/>
                                            </p:txEl>
                                          </p:spTgt>
                                        </p:tgtEl>
                                      </p:cBhvr>
                                      <p:to x="100000" y="100000"/>
                                    </p:animScale>
                                    <p:animScale>
                                      <p:cBhvr>
                                        <p:cTn id="31" dur="26">
                                          <p:stCondLst>
                                            <p:cond delay="1312"/>
                                          </p:stCondLst>
                                        </p:cTn>
                                        <p:tgtEl>
                                          <p:spTgt spid="2">
                                            <p:txEl>
                                              <p:pRg st="4" end="4"/>
                                            </p:txEl>
                                          </p:spTgt>
                                        </p:tgtEl>
                                      </p:cBhvr>
                                      <p:to x="100000" y="80000"/>
                                    </p:animScale>
                                    <p:animScale>
                                      <p:cBhvr>
                                        <p:cTn id="32" dur="166" decel="50000">
                                          <p:stCondLst>
                                            <p:cond delay="1338"/>
                                          </p:stCondLst>
                                        </p:cTn>
                                        <p:tgtEl>
                                          <p:spTgt spid="2">
                                            <p:txEl>
                                              <p:pRg st="4" end="4"/>
                                            </p:txEl>
                                          </p:spTgt>
                                        </p:tgtEl>
                                      </p:cBhvr>
                                      <p:to x="100000" y="100000"/>
                                    </p:animScale>
                                    <p:animScale>
                                      <p:cBhvr>
                                        <p:cTn id="33" dur="26">
                                          <p:stCondLst>
                                            <p:cond delay="1642"/>
                                          </p:stCondLst>
                                        </p:cTn>
                                        <p:tgtEl>
                                          <p:spTgt spid="2">
                                            <p:txEl>
                                              <p:pRg st="4" end="4"/>
                                            </p:txEl>
                                          </p:spTgt>
                                        </p:tgtEl>
                                      </p:cBhvr>
                                      <p:to x="100000" y="90000"/>
                                    </p:animScale>
                                    <p:animScale>
                                      <p:cBhvr>
                                        <p:cTn id="34" dur="166" decel="50000">
                                          <p:stCondLst>
                                            <p:cond delay="1668"/>
                                          </p:stCondLst>
                                        </p:cTn>
                                        <p:tgtEl>
                                          <p:spTgt spid="2">
                                            <p:txEl>
                                              <p:pRg st="4" end="4"/>
                                            </p:txEl>
                                          </p:spTgt>
                                        </p:tgtEl>
                                      </p:cBhvr>
                                      <p:to x="100000" y="100000"/>
                                    </p:animScale>
                                    <p:animScale>
                                      <p:cBhvr>
                                        <p:cTn id="35" dur="26">
                                          <p:stCondLst>
                                            <p:cond delay="1808"/>
                                          </p:stCondLst>
                                        </p:cTn>
                                        <p:tgtEl>
                                          <p:spTgt spid="2">
                                            <p:txEl>
                                              <p:pRg st="4" end="4"/>
                                            </p:txEl>
                                          </p:spTgt>
                                        </p:tgtEl>
                                      </p:cBhvr>
                                      <p:to x="100000" y="95000"/>
                                    </p:animScale>
                                    <p:animScale>
                                      <p:cBhvr>
                                        <p:cTn id="36" dur="166" decel="50000">
                                          <p:stCondLst>
                                            <p:cond delay="1834"/>
                                          </p:stCondLst>
                                        </p:cTn>
                                        <p:tgtEl>
                                          <p:spTgt spid="2">
                                            <p:txEl>
                                              <p:pRg st="4" end="4"/>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Effect transition="in" filter="barn(inVertical)">
                                      <p:cBhvr>
                                        <p:cTn id="6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r3[1].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99860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solidFill>
            <a:srgbClr val="92D050"/>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Objectives</a:t>
            </a:r>
          </a:p>
        </p:txBody>
      </p:sp>
      <p:sp>
        <p:nvSpPr>
          <p:cNvPr id="3" name="TextBox 2"/>
          <p:cNvSpPr txBox="1"/>
          <p:nvPr/>
        </p:nvSpPr>
        <p:spPr>
          <a:xfrm>
            <a:off x="0" y="757237"/>
            <a:ext cx="12192000" cy="5262979"/>
          </a:xfrm>
          <a:prstGeom prst="rect">
            <a:avLst/>
          </a:prstGeom>
          <a:noFill/>
        </p:spPr>
        <p:txBody>
          <a:bodyPr wrap="square" rtlCol="0">
            <a:spAutoFit/>
          </a:bodyPr>
          <a:lstStyle/>
          <a:p>
            <a:pPr algn="just"/>
            <a:r>
              <a:rPr lang="en-US" sz="2800" dirty="0" smtClean="0"/>
              <a:t>The main objectives of the scheme are :-</a:t>
            </a:r>
          </a:p>
          <a:p>
            <a:pPr algn="just"/>
            <a:endParaRPr lang="en-US" sz="2800" dirty="0" smtClean="0"/>
          </a:p>
          <a:p>
            <a:pPr algn="just">
              <a:buFont typeface="Wingdings" pitchFamily="2" charset="2"/>
              <a:buChar char="Ø"/>
            </a:pPr>
            <a:r>
              <a:rPr lang="en-US" sz="2800" dirty="0" smtClean="0"/>
              <a:t>To facilitate setting up of agribusiness ventures in close association with banks.</a:t>
            </a:r>
          </a:p>
          <a:p>
            <a:pPr algn="just"/>
            <a:endParaRPr lang="en-US" sz="2800" dirty="0" smtClean="0"/>
          </a:p>
          <a:p>
            <a:pPr algn="just">
              <a:buFont typeface="Wingdings" pitchFamily="2" charset="2"/>
              <a:buChar char="Ø"/>
            </a:pPr>
            <a:r>
              <a:rPr lang="en-US" sz="2800" dirty="0" smtClean="0"/>
              <a:t>To catalyse private investment in setting up agribusiness project and there by providing and assured market to producers for increasing rural income and employment.</a:t>
            </a:r>
          </a:p>
          <a:p>
            <a:pPr algn="just"/>
            <a:endParaRPr lang="en-US" sz="2800" dirty="0" smtClean="0"/>
          </a:p>
          <a:p>
            <a:pPr algn="just">
              <a:buFont typeface="Wingdings" pitchFamily="2" charset="2"/>
              <a:buChar char="Ø"/>
            </a:pPr>
            <a:r>
              <a:rPr lang="en-US" sz="2800" dirty="0" smtClean="0"/>
              <a:t>To strengthen backward linkages of agribusiness projects with producers.</a:t>
            </a:r>
          </a:p>
          <a:p>
            <a:pPr algn="just"/>
            <a:endParaRPr lang="en-US" sz="2800" dirty="0" smtClean="0"/>
          </a:p>
          <a:p>
            <a:pPr algn="just">
              <a:buFont typeface="Wingdings" pitchFamily="2" charset="2"/>
              <a:buChar char="Ø"/>
            </a:pPr>
            <a:r>
              <a:rPr lang="en-US" sz="2800" dirty="0" smtClean="0"/>
              <a:t>To assist farmers, producer groups / companies and agriculture graduates to enhance their participation in the value chain.  </a:t>
            </a:r>
          </a:p>
        </p:txBody>
      </p:sp>
    </p:spTree>
    <p:extLst>
      <p:ext uri="{BB962C8B-B14F-4D97-AF65-F5344CB8AC3E}">
        <p14:creationId xmlns:p14="http://schemas.microsoft.com/office/powerpoint/2010/main" val="14912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14604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E11D274038CEB395F5C83F92C493A77[1].jpg"/>
          <p:cNvPicPr>
            <a:picLocks noChangeAspect="1"/>
          </p:cNvPicPr>
          <p:nvPr/>
        </p:nvPicPr>
        <p:blipFill>
          <a:blip r:embed="rId2" cstate="print"/>
          <a:stretch>
            <a:fillRect/>
          </a:stretch>
        </p:blipFill>
        <p:spPr>
          <a:xfrm>
            <a:off x="0" y="0"/>
            <a:ext cx="6286500" cy="4343400"/>
          </a:xfrm>
          <a:prstGeom prst="rect">
            <a:avLst/>
          </a:prstGeom>
        </p:spPr>
      </p:pic>
      <p:pic>
        <p:nvPicPr>
          <p:cNvPr id="3" name="Picture 2" descr="dreamstime_l_15516657_0[1].jpg"/>
          <p:cNvPicPr>
            <a:picLocks noChangeAspect="1"/>
          </p:cNvPicPr>
          <p:nvPr/>
        </p:nvPicPr>
        <p:blipFill>
          <a:blip r:embed="rId3" cstate="print"/>
          <a:stretch>
            <a:fillRect/>
          </a:stretch>
        </p:blipFill>
        <p:spPr>
          <a:xfrm>
            <a:off x="6286500" y="0"/>
            <a:ext cx="5905499" cy="4343400"/>
          </a:xfrm>
          <a:prstGeom prst="rect">
            <a:avLst/>
          </a:prstGeom>
        </p:spPr>
      </p:pic>
      <p:sp>
        <p:nvSpPr>
          <p:cNvPr id="4" name="TextBox 3"/>
          <p:cNvSpPr txBox="1"/>
          <p:nvPr/>
        </p:nvSpPr>
        <p:spPr>
          <a:xfrm>
            <a:off x="0" y="5838822"/>
            <a:ext cx="12192000" cy="584775"/>
          </a:xfrm>
          <a:prstGeom prst="rect">
            <a:avLst/>
          </a:prstGeom>
          <a:solidFill>
            <a:srgbClr val="92D050"/>
          </a:solidFill>
        </p:spPr>
        <p:txBody>
          <a:bodyPr wrap="square" rtlCol="0">
            <a:spAutoFit/>
          </a:bodyPr>
          <a:lstStyle/>
          <a:p>
            <a:r>
              <a:rPr lang="en-US" sz="3200" b="1" dirty="0" smtClean="0"/>
              <a:t>SALIENT FEATURES OF THE SCHEME</a:t>
            </a:r>
            <a:endParaRPr lang="en-US" sz="3200" b="1" dirty="0"/>
          </a:p>
        </p:txBody>
      </p:sp>
    </p:spTree>
    <p:extLst>
      <p:ext uri="{BB962C8B-B14F-4D97-AF65-F5344CB8AC3E}">
        <p14:creationId xmlns:p14="http://schemas.microsoft.com/office/powerpoint/2010/main" val="186572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solidFill>
            <a:srgbClr val="92D050"/>
          </a:solidFill>
        </p:spPr>
        <p:txBody>
          <a:bodyPr wrap="square" rtlCol="0">
            <a:spAutoFit/>
          </a:bodyPr>
          <a:lstStyle/>
          <a:p>
            <a:pPr algn="ctr"/>
            <a:r>
              <a:rPr lang="en-US" sz="3200" b="1" dirty="0"/>
              <a:t>ELIGIBILITY CRITERIA</a:t>
            </a:r>
          </a:p>
        </p:txBody>
      </p:sp>
      <p:sp>
        <p:nvSpPr>
          <p:cNvPr id="3" name="TextBox 2"/>
          <p:cNvSpPr txBox="1"/>
          <p:nvPr/>
        </p:nvSpPr>
        <p:spPr>
          <a:xfrm>
            <a:off x="219076" y="745271"/>
            <a:ext cx="11201400" cy="4893647"/>
          </a:xfrm>
          <a:prstGeom prst="rect">
            <a:avLst/>
          </a:prstGeom>
          <a:noFill/>
        </p:spPr>
        <p:txBody>
          <a:bodyPr wrap="square" rtlCol="0">
            <a:spAutoFit/>
          </a:bodyPr>
          <a:lstStyle/>
          <a:p>
            <a:pPr algn="just"/>
            <a:r>
              <a:rPr lang="en-US" sz="3200" dirty="0" smtClean="0"/>
              <a:t>Assistance Under the Scheme is available to:-</a:t>
            </a:r>
          </a:p>
          <a:p>
            <a:pPr algn="just"/>
            <a:endParaRPr lang="en-US" sz="2800" dirty="0"/>
          </a:p>
          <a:p>
            <a:pPr algn="just">
              <a:buFont typeface="Wingdings" pitchFamily="2" charset="2"/>
              <a:buChar char="Ø"/>
            </a:pPr>
            <a:r>
              <a:rPr lang="en-US" sz="2800" dirty="0" smtClean="0"/>
              <a:t>Individual</a:t>
            </a:r>
          </a:p>
          <a:p>
            <a:pPr algn="just">
              <a:buFont typeface="Wingdings" pitchFamily="2" charset="2"/>
              <a:buChar char="Ø"/>
            </a:pPr>
            <a:r>
              <a:rPr lang="en-US" sz="2800" dirty="0" smtClean="0"/>
              <a:t>Farmers</a:t>
            </a:r>
          </a:p>
          <a:p>
            <a:pPr algn="just">
              <a:buFont typeface="Wingdings" pitchFamily="2" charset="2"/>
              <a:buChar char="Ø"/>
            </a:pPr>
            <a:r>
              <a:rPr lang="en-US" sz="2800" dirty="0" smtClean="0"/>
              <a:t>Farmer Producer Companies / Farmer Producer Organisations</a:t>
            </a:r>
          </a:p>
          <a:p>
            <a:pPr algn="just">
              <a:buFont typeface="Wingdings" pitchFamily="2" charset="2"/>
              <a:buChar char="Ø"/>
            </a:pPr>
            <a:r>
              <a:rPr lang="en-US" sz="2800" dirty="0" smtClean="0"/>
              <a:t>Partnership / Proprietary Firms</a:t>
            </a:r>
          </a:p>
          <a:p>
            <a:pPr algn="just">
              <a:buFont typeface="Wingdings" pitchFamily="2" charset="2"/>
              <a:buChar char="Ø"/>
            </a:pPr>
            <a:r>
              <a:rPr lang="en-US" sz="2800" dirty="0" smtClean="0"/>
              <a:t>Self-help Groups</a:t>
            </a:r>
          </a:p>
          <a:p>
            <a:pPr algn="just">
              <a:buFont typeface="Wingdings" pitchFamily="2" charset="2"/>
              <a:buChar char="Ø"/>
            </a:pPr>
            <a:r>
              <a:rPr lang="en-US" sz="2800" dirty="0" smtClean="0"/>
              <a:t>Companies</a:t>
            </a:r>
          </a:p>
          <a:p>
            <a:pPr algn="just">
              <a:buFont typeface="Wingdings" pitchFamily="2" charset="2"/>
              <a:buChar char="Ø"/>
            </a:pPr>
            <a:r>
              <a:rPr lang="en-US" sz="2800" dirty="0" smtClean="0"/>
              <a:t>Agripreneures</a:t>
            </a:r>
          </a:p>
          <a:p>
            <a:pPr algn="just">
              <a:buFont typeface="Wingdings" pitchFamily="2" charset="2"/>
              <a:buChar char="Ø"/>
            </a:pPr>
            <a:r>
              <a:rPr lang="en-US" sz="2800" dirty="0" smtClean="0"/>
              <a:t>Units in Agri-export Zones</a:t>
            </a:r>
          </a:p>
          <a:p>
            <a:pPr algn="just">
              <a:buFont typeface="Wingdings" pitchFamily="2" charset="2"/>
              <a:buChar char="Ø"/>
            </a:pPr>
            <a:r>
              <a:rPr lang="en-US" sz="2800" dirty="0" smtClean="0"/>
              <a:t>Agriculture Graduates individually or in Groups.</a:t>
            </a:r>
          </a:p>
        </p:txBody>
      </p:sp>
    </p:spTree>
    <p:extLst>
      <p:ext uri="{BB962C8B-B14F-4D97-AF65-F5344CB8AC3E}">
        <p14:creationId xmlns:p14="http://schemas.microsoft.com/office/powerpoint/2010/main" val="10472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1000"/>
                                        <p:tgtEl>
                                          <p:spTgt spid="3">
                                            <p:txEl>
                                              <p:pRg st="10" end="10"/>
                                            </p:txEl>
                                          </p:spTgt>
                                        </p:tgtEl>
                                      </p:cBhvr>
                                    </p:animEffect>
                                    <p:anim calcmode="lin" valueType="num">
                                      <p:cBhvr>
                                        <p:cTn id="6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am_timds[1].jpg"/>
          <p:cNvPicPr>
            <a:picLocks noChangeAspect="1"/>
          </p:cNvPicPr>
          <p:nvPr/>
        </p:nvPicPr>
        <p:blipFill>
          <a:blip r:embed="rId2" cstate="print"/>
          <a:stretch>
            <a:fillRect/>
          </a:stretch>
        </p:blipFill>
        <p:spPr>
          <a:xfrm>
            <a:off x="5972175" y="-1"/>
            <a:ext cx="6219827" cy="4314826"/>
          </a:xfrm>
          <a:prstGeom prst="rect">
            <a:avLst/>
          </a:prstGeom>
        </p:spPr>
      </p:pic>
      <p:pic>
        <p:nvPicPr>
          <p:cNvPr id="6" name="Picture 5" descr="DGC%20Agriculture%20Main%20Image[1].jpg"/>
          <p:cNvPicPr>
            <a:picLocks noChangeAspect="1"/>
          </p:cNvPicPr>
          <p:nvPr/>
        </p:nvPicPr>
        <p:blipFill>
          <a:blip r:embed="rId3" cstate="print"/>
          <a:stretch>
            <a:fillRect/>
          </a:stretch>
        </p:blipFill>
        <p:spPr>
          <a:xfrm>
            <a:off x="-2" y="-1"/>
            <a:ext cx="5972177" cy="4314826"/>
          </a:xfrm>
          <a:prstGeom prst="rect">
            <a:avLst/>
          </a:prstGeom>
        </p:spPr>
      </p:pic>
      <p:sp>
        <p:nvSpPr>
          <p:cNvPr id="7" name="TextBox 6"/>
          <p:cNvSpPr txBox="1"/>
          <p:nvPr/>
        </p:nvSpPr>
        <p:spPr>
          <a:xfrm>
            <a:off x="14284" y="5357813"/>
            <a:ext cx="12192000" cy="523220"/>
          </a:xfrm>
          <a:prstGeom prst="rect">
            <a:avLst/>
          </a:prstGeom>
          <a:solidFill>
            <a:srgbClr val="92D050"/>
          </a:solidFill>
        </p:spPr>
        <p:txBody>
          <a:bodyPr wrap="square" rtlCol="0">
            <a:spAutoFit/>
          </a:bodyPr>
          <a:lstStyle/>
          <a:p>
            <a:r>
              <a:rPr lang="en-US" sz="2800" b="1" dirty="0" smtClean="0"/>
              <a:t>QUALIFYING PROJECTS</a:t>
            </a:r>
            <a:endParaRPr lang="en-US" sz="2800" b="1" dirty="0"/>
          </a:p>
        </p:txBody>
      </p:sp>
    </p:spTree>
    <p:extLst>
      <p:ext uri="{BB962C8B-B14F-4D97-AF65-F5344CB8AC3E}">
        <p14:creationId xmlns:p14="http://schemas.microsoft.com/office/powerpoint/2010/main" val="3867343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92" y="414334"/>
            <a:ext cx="11844338" cy="4832092"/>
          </a:xfrm>
          <a:prstGeom prst="rect">
            <a:avLst/>
          </a:prstGeom>
          <a:noFill/>
        </p:spPr>
        <p:txBody>
          <a:bodyPr wrap="square" rtlCol="0">
            <a:spAutoFit/>
          </a:bodyPr>
          <a:lstStyle/>
          <a:p>
            <a:pPr algn="just"/>
            <a:endParaRPr lang="en-US" sz="2800" dirty="0"/>
          </a:p>
          <a:p>
            <a:pPr algn="just">
              <a:buFont typeface="Wingdings" pitchFamily="2" charset="2"/>
              <a:buChar char="Ø"/>
            </a:pPr>
            <a:r>
              <a:rPr lang="en-US" sz="2800" dirty="0" smtClean="0"/>
              <a:t> A project should be in agriculture or allied sector or related to agriculture services.  </a:t>
            </a:r>
            <a:r>
              <a:rPr lang="en-US" sz="2800" b="1" dirty="0" smtClean="0">
                <a:solidFill>
                  <a:srgbClr val="0070C0"/>
                </a:solidFill>
              </a:rPr>
              <a:t>Poultry and dairy projects are also covered under the scheme.</a:t>
            </a:r>
          </a:p>
          <a:p>
            <a:pPr algn="just"/>
            <a:endParaRPr lang="en-US" sz="2800" b="1" dirty="0" smtClean="0">
              <a:solidFill>
                <a:srgbClr val="0070C0"/>
              </a:solidFill>
            </a:endParaRPr>
          </a:p>
          <a:p>
            <a:pPr algn="just">
              <a:buFont typeface="Wingdings" pitchFamily="2" charset="2"/>
              <a:buChar char="Ø"/>
            </a:pPr>
            <a:r>
              <a:rPr lang="en-US" sz="2800" dirty="0" smtClean="0"/>
              <a:t> The project should provide an assured market to farmers /producers groups.</a:t>
            </a:r>
          </a:p>
          <a:p>
            <a:pPr algn="just"/>
            <a:endParaRPr lang="en-US" sz="2800" dirty="0" smtClean="0"/>
          </a:p>
          <a:p>
            <a:pPr algn="just">
              <a:buFont typeface="Wingdings" pitchFamily="2" charset="2"/>
              <a:buChar char="Ø"/>
            </a:pPr>
            <a:r>
              <a:rPr lang="en-US" sz="2800" dirty="0" smtClean="0"/>
              <a:t> The project should encourage farmers to diversify into high value crops.</a:t>
            </a:r>
          </a:p>
          <a:p>
            <a:pPr algn="just"/>
            <a:endParaRPr lang="en-US" sz="2800" dirty="0" smtClean="0"/>
          </a:p>
          <a:p>
            <a:pPr algn="just">
              <a:buFont typeface="Wingdings" pitchFamily="2" charset="2"/>
              <a:buChar char="Ø"/>
            </a:pPr>
            <a:r>
              <a:rPr lang="en-US" sz="2800" dirty="0" smtClean="0"/>
              <a:t> The project should be accepted by banks / financial institutions for grant of term loan.</a:t>
            </a:r>
          </a:p>
          <a:p>
            <a:pPr algn="just"/>
            <a:r>
              <a:rPr lang="en-US" sz="2800" dirty="0" smtClean="0"/>
              <a:t> </a:t>
            </a:r>
            <a:endParaRPr lang="en-US" sz="2800" dirty="0"/>
          </a:p>
        </p:txBody>
      </p:sp>
    </p:spTree>
    <p:extLst>
      <p:ext uri="{BB962C8B-B14F-4D97-AF65-F5344CB8AC3E}">
        <p14:creationId xmlns:p14="http://schemas.microsoft.com/office/powerpoint/2010/main" val="41636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10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6100763" cy="4600574"/>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6100763" y="-1"/>
            <a:ext cx="6091238" cy="4600575"/>
          </a:xfrm>
          <a:prstGeom prst="rect">
            <a:avLst/>
          </a:prstGeom>
          <a:noFill/>
          <a:ln w="9525">
            <a:noFill/>
            <a:miter lim="800000"/>
            <a:headEnd/>
            <a:tailEnd/>
          </a:ln>
        </p:spPr>
      </p:pic>
      <p:sp>
        <p:nvSpPr>
          <p:cNvPr id="4" name="Rectangle 3"/>
          <p:cNvSpPr/>
          <p:nvPr/>
        </p:nvSpPr>
        <p:spPr>
          <a:xfrm>
            <a:off x="0" y="5805487"/>
            <a:ext cx="12192000" cy="523220"/>
          </a:xfrm>
          <a:prstGeom prst="rect">
            <a:avLst/>
          </a:prstGeom>
          <a:solidFill>
            <a:srgbClr val="92D050"/>
          </a:solidFill>
        </p:spPr>
        <p:txBody>
          <a:bodyPr wrap="square">
            <a:spAutoFit/>
          </a:bodyPr>
          <a:lstStyle/>
          <a:p>
            <a:r>
              <a:rPr lang="en-IN" sz="2800" b="1" dirty="0" smtClean="0"/>
              <a:t>ILLUSTRATIVE LIST OF SECTOR &amp; PRODUCTS </a:t>
            </a:r>
            <a:endParaRPr lang="en-IN" sz="2800" b="1" dirty="0"/>
          </a:p>
        </p:txBody>
      </p:sp>
    </p:spTree>
    <p:extLst>
      <p:ext uri="{BB962C8B-B14F-4D97-AF65-F5344CB8AC3E}">
        <p14:creationId xmlns:p14="http://schemas.microsoft.com/office/powerpoint/2010/main" val="14368764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2864" y="71440"/>
          <a:ext cx="12058650" cy="6624967"/>
        </p:xfrm>
        <a:graphic>
          <a:graphicData uri="http://schemas.openxmlformats.org/drawingml/2006/table">
            <a:tbl>
              <a:tblPr firstRow="1" bandRow="1">
                <a:tableStyleId>{5C22544A-7EE6-4342-B048-85BDC9FD1C3A}</a:tableStyleId>
              </a:tblPr>
              <a:tblGrid>
                <a:gridCol w="1708309"/>
                <a:gridCol w="3215640"/>
                <a:gridCol w="7134701"/>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800" b="1" kern="1200" baseline="0" dirty="0" smtClean="0">
                          <a:solidFill>
                            <a:schemeClr val="lt1"/>
                          </a:solidFill>
                          <a:latin typeface="+mn-lt"/>
                          <a:ea typeface="+mn-ea"/>
                          <a:cs typeface="+mn-cs"/>
                        </a:rPr>
                        <a:t>Sr.No.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800" b="1" kern="1200" baseline="0" dirty="0" smtClean="0">
                          <a:solidFill>
                            <a:schemeClr val="lt1"/>
                          </a:solidFill>
                          <a:latin typeface="+mn-lt"/>
                          <a:ea typeface="+mn-ea"/>
                          <a:cs typeface="+mn-cs"/>
                        </a:rPr>
                        <a:t>Sector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800" b="1" kern="1200" baseline="0" dirty="0" smtClean="0">
                          <a:solidFill>
                            <a:schemeClr val="lt1"/>
                          </a:solidFill>
                          <a:latin typeface="+mn-lt"/>
                          <a:ea typeface="+mn-ea"/>
                          <a:cs typeface="+mn-cs"/>
                        </a:rPr>
                        <a:t>Product </a:t>
                      </a:r>
                    </a:p>
                  </a:txBody>
                  <a:tcPr/>
                </a:tc>
              </a:tr>
              <a:tr h="774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1</a:t>
                      </a:r>
                      <a:endParaRPr lang="en-IN"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Plantation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Virgin Coconut Oil, Low Fat Desiccated Coconut Powder, Shell Charcoal, Coconut Parings, Coconut Vinegar, </a:t>
                      </a:r>
                    </a:p>
                  </a:txBody>
                  <a:tcPr/>
                </a:tc>
              </a:tr>
              <a:tr h="34709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2</a:t>
                      </a:r>
                    </a:p>
                    <a:p>
                      <a:pPr algn="ctr"/>
                      <a:endParaRPr lang="en-IN"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IN" sz="2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Horticulture 	</a:t>
                      </a:r>
                    </a:p>
                    <a:p>
                      <a:pPr algn="ctr"/>
                      <a:endParaRPr lang="en-IN" sz="2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Mango Pulp, Tomato Paste, Banana Paste, Papaya Juice, Guava Juice, Tomato Puree, Gherkin, Chillies, Squash Processing, Wine(Pure Grapes), Cashew Kernels, Capsicum, Cucumber, Broccoli, Tomato, Cold Chain (Apple), Fresh Grapes, Pineapple slice, Fruit Jam, Walnut Kernels, Concentrates of Apple Apricot, plum, Carrot, Peach, Pear, Dehydrated Onion, Dehydrated Garlic, Onion, carbonated fruit beverage prepared from fruits like mango, litchi, pineapple, orange, Canned pineapple Slice, Pineapple pulp, green chilly, pickle, </a:t>
                      </a:r>
                    </a:p>
                  </a:txBody>
                  <a:tcPr/>
                </a:tc>
              </a:tr>
              <a:tr h="855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3</a:t>
                      </a:r>
                      <a:endParaRPr lang="en-IN"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Horticulture- Vegetables Processing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Sweet Corn, Baby Corn, Green Peas, Mushroom, Fruit Pulp,</a:t>
                      </a:r>
                    </a:p>
                  </a:txBody>
                  <a:tcPr/>
                </a:tc>
              </a:tr>
              <a:tr h="100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4</a:t>
                      </a:r>
                      <a:endParaRPr lang="en-IN"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Medicinal &amp; Aromatic Plants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200" kern="1200" baseline="0" dirty="0" smtClean="0">
                          <a:solidFill>
                            <a:schemeClr val="dk1"/>
                          </a:solidFill>
                          <a:latin typeface="+mn-lt"/>
                          <a:ea typeface="+mn-ea"/>
                          <a:cs typeface="+mn-cs"/>
                        </a:rPr>
                        <a:t>Active Pharmaceutical Ingredients- Vincristine, Vinblasine, vinorelfine</a:t>
                      </a:r>
                    </a:p>
                  </a:txBody>
                  <a:tcPr/>
                </a:tc>
              </a:tr>
            </a:tbl>
          </a:graphicData>
        </a:graphic>
      </p:graphicFrame>
    </p:spTree>
    <p:extLst>
      <p:ext uri="{BB962C8B-B14F-4D97-AF65-F5344CB8AC3E}">
        <p14:creationId xmlns:p14="http://schemas.microsoft.com/office/powerpoint/2010/main" val="12074027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2864" y="71441"/>
          <a:ext cx="12058654" cy="6786558"/>
        </p:xfrm>
        <a:graphic>
          <a:graphicData uri="http://schemas.openxmlformats.org/drawingml/2006/table">
            <a:tbl>
              <a:tblPr firstRow="1" bandRow="1">
                <a:tableStyleId>{5C22544A-7EE6-4342-B048-85BDC9FD1C3A}</a:tableStyleId>
              </a:tblPr>
              <a:tblGrid>
                <a:gridCol w="1142999"/>
                <a:gridCol w="3286125"/>
                <a:gridCol w="7629530"/>
              </a:tblGrid>
              <a:tr h="481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b="1" kern="1200" baseline="0" dirty="0" smtClean="0">
                          <a:solidFill>
                            <a:schemeClr val="lt1"/>
                          </a:solidFill>
                          <a:latin typeface="+mn-lt"/>
                          <a:ea typeface="+mn-ea"/>
                          <a:cs typeface="+mn-cs"/>
                        </a:rPr>
                        <a:t>Sr.No.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b="1" kern="1200" baseline="0" dirty="0" smtClean="0">
                          <a:solidFill>
                            <a:schemeClr val="lt1"/>
                          </a:solidFill>
                          <a:latin typeface="+mn-lt"/>
                          <a:ea typeface="+mn-ea"/>
                          <a:cs typeface="+mn-cs"/>
                        </a:rPr>
                        <a:t>Sector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200" b="1" kern="1200" baseline="0" dirty="0" smtClean="0">
                          <a:solidFill>
                            <a:schemeClr val="lt1"/>
                          </a:solidFill>
                          <a:latin typeface="+mn-lt"/>
                          <a:ea typeface="+mn-ea"/>
                          <a:cs typeface="+mn-cs"/>
                        </a:rPr>
                        <a:t>Product </a:t>
                      </a:r>
                    </a:p>
                  </a:txBody>
                  <a:tcPr/>
                </a:tc>
              </a:tr>
              <a:tr h="41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5</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Fruit Processing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Mango, Guava Pulp</a:t>
                      </a:r>
                    </a:p>
                  </a:txBody>
                  <a:tcPr/>
                </a:tc>
              </a:tr>
              <a:tr h="741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6</a:t>
                      </a:r>
                      <a:endParaRPr kumimoji="0" lang="en-IN" sz="2100" kern="1200" baseline="0" dirty="0" smtClean="0">
                        <a:solidFill>
                          <a:schemeClr val="dk1"/>
                        </a:solidFill>
                        <a:latin typeface="+mn-lt"/>
                        <a:ea typeface="+mn-ea"/>
                        <a:cs typeface="+mn-cs"/>
                      </a:endParaRPr>
                    </a:p>
                    <a:p>
                      <a:pPr algn="ctr"/>
                      <a:endParaRPr lang="en-IN" sz="2100" dirty="0"/>
                    </a:p>
                  </a:txBody>
                  <a:tcPr/>
                </a:tc>
                <a:tc>
                  <a:txBody>
                    <a:bodyPr/>
                    <a:lstStyle/>
                    <a:p>
                      <a:pPr algn="l"/>
                      <a:r>
                        <a:rPr lang="en-US" sz="2100" dirty="0" smtClean="0"/>
                        <a:t>Fisheries</a:t>
                      </a:r>
                      <a:endParaRPr lang="en-IN" sz="21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Marketing of raw fish, tandoori, Fish, Biryani, Smoked and fried fish, Ornamental Fishes</a:t>
                      </a:r>
                    </a:p>
                  </a:txBody>
                  <a:tcPr/>
                </a:tc>
              </a:tr>
              <a:tr h="1019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7</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Processing of Medicinal &amp; Aromatic Crops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Processing and manufacturing of Aloevera Product</a:t>
                      </a:r>
                    </a:p>
                  </a:txBody>
                  <a:tcPr/>
                </a:tc>
              </a:tr>
              <a:tr h="10663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8</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IQF Processing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100" kern="1200" baseline="0" dirty="0" smtClean="0">
                          <a:solidFill>
                            <a:schemeClr val="dk1"/>
                          </a:solidFill>
                          <a:latin typeface="+mn-lt"/>
                          <a:ea typeface="+mn-ea"/>
                          <a:cs typeface="+mn-cs"/>
                        </a:rPr>
                        <a:t>Vegetables and fruit, Frozen Peas, Sweet Corn, Frozen Mango Pulp, Frozen Mix Vegetables, ready to eat Snacks- VadaPav, Burger, Punjabi Samosa, PavBhaji, French Fries, Frozen cauliflower, Frozen Carrot.</a:t>
                      </a:r>
                    </a:p>
                  </a:txBody>
                  <a:tcPr/>
                </a:tc>
              </a:tr>
              <a:tr h="41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9</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Apiculture</a:t>
                      </a:r>
                      <a:endParaRPr kumimoji="0" lang="en-IN" sz="21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Honey, Polleu, Propolis &amp; Equipment's</a:t>
                      </a:r>
                      <a:endParaRPr kumimoji="0" lang="en-IN" sz="2100" kern="1200" baseline="0" dirty="0" smtClean="0">
                        <a:solidFill>
                          <a:schemeClr val="dk1"/>
                        </a:solidFill>
                        <a:latin typeface="+mn-lt"/>
                        <a:ea typeface="+mn-ea"/>
                        <a:cs typeface="+mn-cs"/>
                      </a:endParaRPr>
                    </a:p>
                  </a:txBody>
                  <a:tcPr/>
                </a:tc>
              </a:tr>
              <a:tr h="10663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10</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Food &amp; Fruit Processing</a:t>
                      </a:r>
                      <a:endParaRPr kumimoji="0" lang="en-IN" sz="21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Mango Juice/Pulp, Fig Spread Jam, Awala Drink, Mineral Water, Frozen Fruit, Vegetables, Canned Fruit, Jam, Jelly, Pickle, Squash, Fruit Juice, Sauce.</a:t>
                      </a:r>
                      <a:endParaRPr kumimoji="0" lang="en-IN" sz="2100" kern="1200" baseline="0" dirty="0" smtClean="0">
                        <a:solidFill>
                          <a:schemeClr val="dk1"/>
                        </a:solidFill>
                        <a:latin typeface="+mn-lt"/>
                        <a:ea typeface="+mn-ea"/>
                        <a:cs typeface="+mn-cs"/>
                      </a:endParaRPr>
                    </a:p>
                  </a:txBody>
                  <a:tcPr/>
                </a:tc>
              </a:tr>
              <a:tr h="41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11</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Forest Product</a:t>
                      </a:r>
                      <a:endParaRPr kumimoji="0" lang="en-IN" sz="21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Bamboo Mates &amp; Bamboo Corrugated Sheet</a:t>
                      </a:r>
                      <a:endParaRPr kumimoji="0" lang="en-IN" sz="2100" kern="1200" baseline="0" dirty="0" smtClean="0">
                        <a:solidFill>
                          <a:schemeClr val="dk1"/>
                        </a:solidFill>
                        <a:latin typeface="+mn-lt"/>
                        <a:ea typeface="+mn-ea"/>
                        <a:cs typeface="+mn-cs"/>
                      </a:endParaRPr>
                    </a:p>
                  </a:txBody>
                  <a:tcPr/>
                </a:tc>
              </a:tr>
              <a:tr h="41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12</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Cashew Processing</a:t>
                      </a:r>
                      <a:endParaRPr kumimoji="0" lang="en-IN" sz="21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Processed cashew, CSNL Liquid &amp; Husk &amp; Cake</a:t>
                      </a:r>
                      <a:endParaRPr kumimoji="0" lang="en-IN" sz="2100" kern="1200" baseline="0" dirty="0" smtClean="0">
                        <a:solidFill>
                          <a:schemeClr val="dk1"/>
                        </a:solidFill>
                        <a:latin typeface="+mn-lt"/>
                        <a:ea typeface="+mn-ea"/>
                        <a:cs typeface="+mn-cs"/>
                      </a:endParaRPr>
                    </a:p>
                  </a:txBody>
                  <a:tcPr/>
                </a:tc>
              </a:tr>
              <a:tr h="742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13</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Coconut Processing</a:t>
                      </a:r>
                      <a:endParaRPr kumimoji="0" lang="en-IN" sz="21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kern="1200" baseline="0" dirty="0" smtClean="0">
                          <a:solidFill>
                            <a:schemeClr val="dk1"/>
                          </a:solidFill>
                          <a:latin typeface="+mn-lt"/>
                          <a:ea typeface="+mn-ea"/>
                          <a:cs typeface="+mn-cs"/>
                        </a:rPr>
                        <a:t>Desiccated Coconut Powder, by Product Charcoal &amp; Testa (Paring) </a:t>
                      </a:r>
                      <a:endParaRPr kumimoji="0" lang="en-IN" sz="2100"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195600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4780"/>
            <a:ext cx="12192000" cy="523220"/>
          </a:xfrm>
          <a:prstGeom prst="rect">
            <a:avLst/>
          </a:prstGeom>
          <a:solidFill>
            <a:srgbClr val="92D050"/>
          </a:solidFill>
        </p:spPr>
        <p:txBody>
          <a:bodyPr wrap="square">
            <a:spAutoFit/>
          </a:bodyPr>
          <a:lstStyle/>
          <a:p>
            <a:r>
              <a:rPr lang="en-IN" sz="2800" dirty="0" smtClean="0"/>
              <a:t>ILLUSTRATIVE LIST OF ACTIVITY </a:t>
            </a:r>
            <a:endParaRPr lang="en-IN" sz="2800" dirty="0"/>
          </a:p>
        </p:txBody>
      </p:sp>
      <p:pic>
        <p:nvPicPr>
          <p:cNvPr id="3" name="Picture 2" descr="Untitled.jpg"/>
          <p:cNvPicPr>
            <a:picLocks noChangeAspect="1"/>
          </p:cNvPicPr>
          <p:nvPr/>
        </p:nvPicPr>
        <p:blipFill>
          <a:blip r:embed="rId2" cstate="print"/>
          <a:stretch>
            <a:fillRect/>
          </a:stretch>
        </p:blipFill>
        <p:spPr>
          <a:xfrm>
            <a:off x="0" y="-1"/>
            <a:ext cx="12192000" cy="6078829"/>
          </a:xfrm>
          <a:prstGeom prst="rect">
            <a:avLst/>
          </a:prstGeom>
        </p:spPr>
      </p:pic>
    </p:spTree>
    <p:extLst>
      <p:ext uri="{BB962C8B-B14F-4D97-AF65-F5344CB8AC3E}">
        <p14:creationId xmlns:p14="http://schemas.microsoft.com/office/powerpoint/2010/main" val="2319162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758" y="38636"/>
          <a:ext cx="12166242" cy="6819360"/>
        </p:xfrm>
        <a:graphic>
          <a:graphicData uri="http://schemas.openxmlformats.org/drawingml/2006/table">
            <a:tbl>
              <a:tblPr firstRow="1" bandRow="1">
                <a:tableStyleId>{5C22544A-7EE6-4342-B048-85BDC9FD1C3A}</a:tableStyleId>
              </a:tblPr>
              <a:tblGrid>
                <a:gridCol w="1017431"/>
                <a:gridCol w="11148811"/>
              </a:tblGrid>
              <a:tr h="454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600" b="1" kern="1200" baseline="0" dirty="0" smtClean="0">
                          <a:solidFill>
                            <a:schemeClr val="lt1"/>
                          </a:solidFill>
                          <a:latin typeface="+mn-lt"/>
                          <a:ea typeface="+mn-ea"/>
                          <a:cs typeface="+mn-cs"/>
                        </a:rPr>
                        <a:t>Sr. No. </a:t>
                      </a:r>
                    </a:p>
                  </a:txBody>
                  <a:tcPr marL="36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600" b="1" kern="1200" baseline="0" dirty="0" smtClean="0">
                          <a:solidFill>
                            <a:schemeClr val="lt1"/>
                          </a:solidFill>
                          <a:latin typeface="+mn-lt"/>
                          <a:ea typeface="+mn-ea"/>
                          <a:cs typeface="+mn-cs"/>
                        </a:rPr>
                        <a:t>Activity</a:t>
                      </a:r>
                    </a:p>
                  </a:txBody>
                  <a:tcPr marL="36000" marR="0" marT="0" marB="0"/>
                </a:tc>
              </a:tr>
              <a:tr h="401559">
                <a:tc>
                  <a:txBody>
                    <a:bodyPr/>
                    <a:lstStyle/>
                    <a:p>
                      <a:pPr algn="ctr"/>
                      <a:r>
                        <a:rPr lang="en-US" sz="2500" dirty="0" smtClean="0"/>
                        <a:t>1</a:t>
                      </a:r>
                      <a:endParaRPr lang="en-IN" sz="2500" dirty="0"/>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Manufacturing of herbal extracts and aromatic oils.</a:t>
                      </a:r>
                    </a:p>
                  </a:txBody>
                  <a:tcPr marL="36000" marR="0" marT="0" marB="0"/>
                </a:tc>
              </a:tr>
              <a:tr h="803119">
                <a:tc>
                  <a:txBody>
                    <a:bodyPr/>
                    <a:lstStyle/>
                    <a:p>
                      <a:pPr algn="ctr"/>
                      <a:r>
                        <a:rPr lang="en-US" sz="2500" dirty="0" smtClean="0"/>
                        <a:t>2</a:t>
                      </a:r>
                      <a:endParaRPr lang="en-IN" sz="2500" dirty="0"/>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sweet corn and baby corn and other English Producing vegetables viz. Broccoli, Lettuce, Cauliflower, Peas etc.</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3</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Integrated Coconut Processing Unit </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4</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Fruit pulp Manufacturing unit of especially mango pulp.</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5</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&amp; export life saving anticancer drug.</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6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Cashew Processing.</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7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of raw cashew nuts </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8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Production / Sale of grapes wine </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9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Cultivation, Processing and Export of Gherkin.</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10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Established of grape juice based wine production unit</a:t>
                      </a:r>
                    </a:p>
                  </a:txBody>
                  <a:tcPr marL="36000" marR="0" marT="0" marB="0"/>
                </a:tc>
              </a:tr>
              <a:tr h="803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11</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and Preservation of fruits &amp; vegetables with state of art technology </a:t>
                      </a:r>
                    </a:p>
                  </a:txBody>
                  <a:tcPr marL="36000" marR="0" marT="0" marB="0"/>
                </a:tc>
              </a:tr>
              <a:tr h="401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12</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Trout Fish Canning &amp; Preservation</a:t>
                      </a:r>
                    </a:p>
                  </a:txBody>
                  <a:tcPr marL="36000" marR="0" marT="0" marB="0"/>
                </a:tc>
              </a:tr>
              <a:tr h="742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13</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&amp; Manufacturing of aloe Vera &amp; allied products</a:t>
                      </a:r>
                    </a:p>
                  </a:txBody>
                  <a:tcPr marL="36000" marR="0" marT="0" marB="0"/>
                </a:tc>
              </a:tr>
            </a:tbl>
          </a:graphicData>
        </a:graphic>
      </p:graphicFrame>
    </p:spTree>
    <p:extLst>
      <p:ext uri="{BB962C8B-B14F-4D97-AF65-F5344CB8AC3E}">
        <p14:creationId xmlns:p14="http://schemas.microsoft.com/office/powerpoint/2010/main" val="32541363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758" y="38636"/>
          <a:ext cx="12166242" cy="6819366"/>
        </p:xfrm>
        <a:graphic>
          <a:graphicData uri="http://schemas.openxmlformats.org/drawingml/2006/table">
            <a:tbl>
              <a:tblPr firstRow="1" bandRow="1">
                <a:tableStyleId>{5C22544A-7EE6-4342-B048-85BDC9FD1C3A}</a:tableStyleId>
              </a:tblPr>
              <a:tblGrid>
                <a:gridCol w="1017431"/>
                <a:gridCol w="11148811"/>
              </a:tblGrid>
              <a:tr h="515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600" b="1" kern="1200" baseline="0" dirty="0" smtClean="0">
                          <a:solidFill>
                            <a:schemeClr val="lt1"/>
                          </a:solidFill>
                          <a:latin typeface="+mn-lt"/>
                          <a:ea typeface="+mn-ea"/>
                          <a:cs typeface="+mn-cs"/>
                        </a:rPr>
                        <a:t>Sr. No. </a:t>
                      </a:r>
                    </a:p>
                  </a:txBody>
                  <a:tcPr marL="36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600" b="1" kern="1200" baseline="0" dirty="0" smtClean="0">
                          <a:solidFill>
                            <a:schemeClr val="lt1"/>
                          </a:solidFill>
                          <a:latin typeface="+mn-lt"/>
                          <a:ea typeface="+mn-ea"/>
                          <a:cs typeface="+mn-cs"/>
                        </a:rPr>
                        <a:t>Activity</a:t>
                      </a:r>
                    </a:p>
                  </a:txBody>
                  <a:tcPr marL="36000" marR="0" marT="0" marB="0"/>
                </a:tc>
              </a:tr>
              <a:tr h="455215">
                <a:tc>
                  <a:txBody>
                    <a:bodyPr/>
                    <a:lstStyle/>
                    <a:p>
                      <a:pPr algn="ctr"/>
                      <a:r>
                        <a:rPr lang="en-US" sz="2500" dirty="0" smtClean="0"/>
                        <a:t>14</a:t>
                      </a:r>
                      <a:endParaRPr lang="en-IN" sz="2500" dirty="0"/>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Infrastructure facility for pre-cooling, grading, pack house &amp; cold storage for grapes</a:t>
                      </a:r>
                    </a:p>
                  </a:txBody>
                  <a:tcPr marL="36000" marR="0" marT="0" marB="0"/>
                </a:tc>
              </a:tr>
              <a:tr h="450114">
                <a:tc>
                  <a:txBody>
                    <a:bodyPr/>
                    <a:lstStyle/>
                    <a:p>
                      <a:pPr algn="ctr"/>
                      <a:r>
                        <a:rPr lang="en-US" sz="2500" dirty="0" smtClean="0"/>
                        <a:t>15</a:t>
                      </a:r>
                      <a:endParaRPr lang="en-IN" sz="2500" dirty="0"/>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Setting up processing/ grading and packing walnut/ walnut kernels nut</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16</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Setting up processing/ grading and packing walnut/ walnut kernels nut</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17</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Cut flower production ( under controlled condition ), value addition &amp; marketing</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18</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Dehydration of onions, garlic &amp; other vegetables</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19</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Manufacturing bamboo mat corrugated sheets</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20</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of Pineapple, passion fruit</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21</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Manufacturing of desiccated coconut powder</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22</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of coconut for production of virgin coconut oil &amp; coconut vinegar</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23 </a:t>
                      </a:r>
                    </a:p>
                  </a:txBody>
                  <a:tcPr marL="36000" marR="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Aqua Technology Park</a:t>
                      </a:r>
                    </a:p>
                  </a:txBody>
                  <a:tcPr marL="36000" marR="0" marT="0" marB="0"/>
                </a:tc>
              </a:tr>
              <a:tr h="459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24</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Processing of honey</a:t>
                      </a:r>
                    </a:p>
                  </a:txBody>
                  <a:tcPr marL="36000" marR="0" marT="0" marB="0"/>
                </a:tc>
              </a:tr>
              <a:tr h="455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25</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Frozen fruits &amp; vegetables processing with IQF technology</a:t>
                      </a:r>
                    </a:p>
                  </a:txBody>
                  <a:tcPr marL="36000" marR="0" marT="0" marB="0"/>
                </a:tc>
              </a:tr>
              <a:tr h="841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kern="1200" baseline="0" dirty="0" smtClean="0">
                          <a:solidFill>
                            <a:schemeClr val="dk1"/>
                          </a:solidFill>
                          <a:latin typeface="+mn-lt"/>
                          <a:ea typeface="+mn-ea"/>
                          <a:cs typeface="+mn-cs"/>
                        </a:rPr>
                        <a:t>26</a:t>
                      </a:r>
                      <a:endParaRPr kumimoji="0" lang="en-IN" sz="2500" kern="1200" baseline="0" dirty="0" smtClean="0">
                        <a:solidFill>
                          <a:schemeClr val="dk1"/>
                        </a:solidFill>
                        <a:latin typeface="+mn-lt"/>
                        <a:ea typeface="+mn-ea"/>
                        <a:cs typeface="+mn-cs"/>
                      </a:endParaRPr>
                    </a:p>
                  </a:txBody>
                  <a:tcPr marL="3600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500" kern="1200" baseline="0" dirty="0" smtClean="0">
                          <a:solidFill>
                            <a:schemeClr val="dk1"/>
                          </a:solidFill>
                          <a:latin typeface="+mn-lt"/>
                          <a:ea typeface="+mn-ea"/>
                          <a:cs typeface="+mn-cs"/>
                        </a:rPr>
                        <a:t>Pre-cooling pack house &amp; cold storage unit &amp; processing of raisin(</a:t>
                      </a:r>
                      <a:r>
                        <a:rPr kumimoji="0" lang="en-IN" sz="2500" kern="1200" baseline="0" dirty="0" err="1" smtClean="0">
                          <a:solidFill>
                            <a:schemeClr val="dk1"/>
                          </a:solidFill>
                          <a:latin typeface="+mn-lt"/>
                          <a:ea typeface="+mn-ea"/>
                          <a:cs typeface="+mn-cs"/>
                        </a:rPr>
                        <a:t>Bedana</a:t>
                      </a:r>
                      <a:r>
                        <a:rPr kumimoji="0" lang="en-IN" sz="2500" kern="1200" baseline="0" dirty="0" smtClean="0">
                          <a:solidFill>
                            <a:schemeClr val="dk1"/>
                          </a:solidFill>
                          <a:latin typeface="+mn-lt"/>
                          <a:ea typeface="+mn-ea"/>
                          <a:cs typeface="+mn-cs"/>
                        </a:rPr>
                        <a:t>)</a:t>
                      </a:r>
                    </a:p>
                  </a:txBody>
                  <a:tcPr marL="36000" marR="0" marT="0" marB="0"/>
                </a:tc>
              </a:tr>
            </a:tbl>
          </a:graphicData>
        </a:graphic>
      </p:graphicFrame>
    </p:spTree>
    <p:extLst>
      <p:ext uri="{BB962C8B-B14F-4D97-AF65-F5344CB8AC3E}">
        <p14:creationId xmlns:p14="http://schemas.microsoft.com/office/powerpoint/2010/main" val="2480156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Pune Branch Subsidy</Template>
  <TotalTime>0</TotalTime>
  <Words>18560</Words>
  <Application>Microsoft Office PowerPoint</Application>
  <PresentationFormat>Widescreen</PresentationFormat>
  <Paragraphs>1625</Paragraphs>
  <Slides>209</Slides>
  <Notes>24</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209</vt:i4>
      </vt:variant>
    </vt:vector>
  </HeadingPairs>
  <TitlesOfParts>
    <vt:vector size="224" baseType="lpstr">
      <vt:lpstr>Arial Unicode MS</vt:lpstr>
      <vt:lpstr>Batang</vt:lpstr>
      <vt:lpstr>Arial</vt:lpstr>
      <vt:lpstr>Arial Narrow</vt:lpstr>
      <vt:lpstr>Arial Rounded MT Bold</vt:lpstr>
      <vt:lpstr>Bernard MT Condensed</vt:lpstr>
      <vt:lpstr>Britannic Bold</vt:lpstr>
      <vt:lpstr>Calibri</vt:lpstr>
      <vt:lpstr>Calibri Light</vt:lpstr>
      <vt:lpstr>Garamond</vt:lpstr>
      <vt:lpstr>Times New Roman</vt:lpstr>
      <vt:lpstr>Tw Cen MT</vt:lpstr>
      <vt:lpstr>Wingdings</vt:lpstr>
      <vt:lpstr>Wingdings 3</vt:lpstr>
      <vt:lpstr>Office Theme</vt:lpstr>
      <vt:lpstr>PowerPoint Presentation</vt:lpstr>
      <vt:lpstr>Professional Opportunities for  SMP’s in SME Sector</vt:lpstr>
      <vt:lpstr>Following Policies will be covered In Todays seminar</vt:lpstr>
      <vt:lpstr>PowerPoint Presentation</vt:lpstr>
      <vt:lpstr>PowerPoint Presentation</vt:lpstr>
      <vt:lpstr>CM Devendra Fadnavis talks of ‘Make In Maharashtra’ for industrial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Operational Guidelines for implantation of Scheme for Creation / Expansion of food processing &amp; Preservation Capacities</vt:lpstr>
      <vt:lpstr>Venture Capital Assistance For Agro Industries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Cold Storage Units Type1 Basic Type With Single Temperature Zone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Mission, Objectives and Targets</vt:lpstr>
      <vt:lpstr>Vision, Mission, Objectives and Targets</vt:lpstr>
      <vt:lpstr>PowerPoint Presentation</vt:lpstr>
      <vt:lpstr>Strategic Drivers of the Policy</vt:lpstr>
      <vt:lpstr>Policy Initiatives</vt:lpstr>
      <vt:lpstr>Policy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of interest subsidy on long-term loans linked to centrally sponsored TUF Scheme:-</vt:lpstr>
      <vt:lpstr>Policy of 10% capital subsidy to units in Vidarbha, Marathwada and North Maharashtra</vt:lpstr>
      <vt:lpstr>PowerPoint Presentation</vt:lpstr>
      <vt:lpstr>10% capital subsidy  to new textile Unit  in Marathwada,  Vidarbha and  North Maharashtra.</vt:lpstr>
      <vt:lpstr> Government of Maharashtra, Cooperation, Marketing &amp; Textiles Department, Government Resolution No. Policy-2012/C.R 2/ TEX-2. Mantralaya, Mumbai- 400 032. Date :-   1st, March, 2012.</vt:lpstr>
      <vt:lpstr>PowerPoint Presentation</vt:lpstr>
      <vt:lpstr>PowerPoint Presentation</vt:lpstr>
      <vt:lpstr>PowerPoint Presentation</vt:lpstr>
      <vt:lpstr>PowerPoint Presentation</vt:lpstr>
      <vt:lpstr>PowerPoint Presentation</vt:lpstr>
      <vt:lpstr>Government of Maharashtra Cooperation, Marketing and Textiles Department, Government Resolution No. Policy-2012/C.R. 1/ Tex-2. Mantralaya, Mumbai-400 032. Date  : 1st March, 2012.</vt:lpstr>
      <vt:lpstr>  Scheme of interest subsidy on long-term loans linked to the Centrally sponsored TUF scheme. </vt:lpstr>
      <vt:lpstr>PowerPoint Presentation</vt:lpstr>
      <vt:lpstr> Duration of the Scheme. :-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Modi&amp;Agrawal</dc:creator>
  <cp:lastModifiedBy>Modi&amp;Agrawal</cp:lastModifiedBy>
  <cp:revision>1</cp:revision>
  <dcterms:created xsi:type="dcterms:W3CDTF">2017-12-28T13:14:05Z</dcterms:created>
  <dcterms:modified xsi:type="dcterms:W3CDTF">2017-12-28T13:14:22Z</dcterms:modified>
</cp:coreProperties>
</file>