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5"/>
  </p:notesMasterIdLst>
  <p:sldIdLst>
    <p:sldId id="286" r:id="rId2"/>
    <p:sldId id="265" r:id="rId3"/>
    <p:sldId id="309" r:id="rId4"/>
    <p:sldId id="310" r:id="rId5"/>
    <p:sldId id="311" r:id="rId6"/>
    <p:sldId id="312" r:id="rId7"/>
    <p:sldId id="313" r:id="rId8"/>
    <p:sldId id="314" r:id="rId9"/>
    <p:sldId id="315" r:id="rId10"/>
    <p:sldId id="316" r:id="rId11"/>
    <p:sldId id="317" r:id="rId12"/>
    <p:sldId id="318" r:id="rId13"/>
    <p:sldId id="319" r:id="rId14"/>
    <p:sldId id="321" r:id="rId15"/>
    <p:sldId id="320" r:id="rId16"/>
    <p:sldId id="322" r:id="rId17"/>
    <p:sldId id="323" r:id="rId18"/>
    <p:sldId id="324" r:id="rId19"/>
    <p:sldId id="336" r:id="rId20"/>
    <p:sldId id="325" r:id="rId21"/>
    <p:sldId id="326" r:id="rId22"/>
    <p:sldId id="327" r:id="rId23"/>
    <p:sldId id="328" r:id="rId24"/>
    <p:sldId id="329" r:id="rId25"/>
    <p:sldId id="337" r:id="rId26"/>
    <p:sldId id="338" r:id="rId27"/>
    <p:sldId id="330" r:id="rId28"/>
    <p:sldId id="294" r:id="rId29"/>
    <p:sldId id="295" r:id="rId30"/>
    <p:sldId id="301" r:id="rId31"/>
    <p:sldId id="339" r:id="rId32"/>
    <p:sldId id="340" r:id="rId33"/>
    <p:sldId id="296" r:id="rId34"/>
    <p:sldId id="297" r:id="rId35"/>
    <p:sldId id="298" r:id="rId36"/>
    <p:sldId id="299" r:id="rId37"/>
    <p:sldId id="300" r:id="rId38"/>
    <p:sldId id="302" r:id="rId39"/>
    <p:sldId id="303" r:id="rId40"/>
    <p:sldId id="304" r:id="rId41"/>
    <p:sldId id="305" r:id="rId42"/>
    <p:sldId id="306" r:id="rId43"/>
    <p:sldId id="307" r:id="rId44"/>
    <p:sldId id="308" r:id="rId45"/>
    <p:sldId id="332" r:id="rId46"/>
    <p:sldId id="333" r:id="rId47"/>
    <p:sldId id="341" r:id="rId48"/>
    <p:sldId id="279" r:id="rId49"/>
    <p:sldId id="280" r:id="rId50"/>
    <p:sldId id="285" r:id="rId51"/>
    <p:sldId id="282" r:id="rId52"/>
    <p:sldId id="283" r:id="rId53"/>
    <p:sldId id="284" r:id="rId54"/>
    <p:sldId id="335" r:id="rId55"/>
    <p:sldId id="334" r:id="rId56"/>
    <p:sldId id="272" r:id="rId57"/>
    <p:sldId id="273" r:id="rId58"/>
    <p:sldId id="288" r:id="rId59"/>
    <p:sldId id="289" r:id="rId60"/>
    <p:sldId id="290" r:id="rId61"/>
    <p:sldId id="291" r:id="rId62"/>
    <p:sldId id="274" r:id="rId63"/>
    <p:sldId id="278" r:id="rId6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64"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AEEF8EB-A3D7-40C8-A8C4-CBE3B57E73D1}" type="datetimeFigureOut">
              <a:rPr lang="en-US" smtClean="0"/>
              <a:pPr/>
              <a:t>5/27/2017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6CD8114-5C41-4F1B-9F99-ADF43A3BCB58}" type="slidenum">
              <a:rPr lang="en-US" smtClean="0"/>
              <a:pPr/>
              <a:t>‹#›</a:t>
            </a:fld>
            <a:endParaRPr lang="en-US"/>
          </a:p>
        </p:txBody>
      </p:sp>
    </p:spTree>
    <p:extLst>
      <p:ext uri="{BB962C8B-B14F-4D97-AF65-F5344CB8AC3E}">
        <p14:creationId xmlns:p14="http://schemas.microsoft.com/office/powerpoint/2010/main" val="3600937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D6CD8114-5C41-4F1B-9F99-ADF43A3BCB58}" type="slidenum">
              <a:rPr lang="en-US" smtClean="0"/>
              <a:pPr/>
              <a:t>2</a:t>
            </a:fld>
            <a:endParaRPr lang="en-US"/>
          </a:p>
        </p:txBody>
      </p:sp>
    </p:spTree>
    <p:extLst>
      <p:ext uri="{BB962C8B-B14F-4D97-AF65-F5344CB8AC3E}">
        <p14:creationId xmlns:p14="http://schemas.microsoft.com/office/powerpoint/2010/main" val="32490753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IN"/>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N"/>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F2AE9A5D-5056-4B97-BCBE-6038E643535B}" type="datetime1">
              <a:rPr lang="en-US" smtClean="0"/>
              <a:t>5/27/2017</a:t>
            </a:fld>
            <a:endParaRPr lang="en-IN"/>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IN"/>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1DDE8EEB-6852-48E6-9E57-F93CCB2C50B9}" type="slidenum">
              <a:rPr lang="en-IN" smtClean="0"/>
              <a:pPr/>
              <a:t>‹#›</a:t>
            </a:fld>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3E457BB6-C7B3-46A0-AA85-4CAF44BF429E}" type="datetime1">
              <a:rPr lang="en-US" smtClean="0"/>
              <a:t>5/27/2017</a:t>
            </a:fld>
            <a:endParaRPr lang="en-IN"/>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IN"/>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1DDE8EEB-6852-48E6-9E57-F93CCB2C50B9}"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F94CED58-50BC-4A11-9FBF-30DE4DB565D6}" type="datetime1">
              <a:rPr lang="en-US" smtClean="0"/>
              <a:t>5/27/2017</a:t>
            </a:fld>
            <a:endParaRPr lang="en-IN"/>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IN"/>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1DDE8EEB-6852-48E6-9E57-F93CCB2C50B9}" type="slidenum">
              <a:rPr lang="en-IN" smtClean="0"/>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IN"/>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6A8A0B3F-2B6E-4478-BEC1-315A1B21B27E}" type="datetime1">
              <a:rPr lang="en-US" smtClean="0"/>
              <a:t>5/27/2017</a:t>
            </a:fld>
            <a:endParaRPr lang="en-IN"/>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IN"/>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1DDE8EEB-6852-48E6-9E57-F93CCB2C50B9}" type="slidenum">
              <a:rPr lang="en-IN" smtClean="0"/>
              <a:pPr/>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3E3A23CE-214A-4852-975C-03302A63D22C}" type="datetime1">
              <a:rPr lang="en-US" smtClean="0"/>
              <a:t>5/27/2017</a:t>
            </a:fld>
            <a:endParaRPr lang="en-IN"/>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IN"/>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1DDE8EEB-6852-48E6-9E57-F93CCB2C50B9}" type="slidenum">
              <a:rPr lang="en-IN" smtClean="0"/>
              <a:pPr/>
              <a:t>‹#›</a:t>
            </a:fld>
            <a:endParaRPr lang="en-I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IN"/>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494626AE-93BE-4361-9BC9-CA775586D2D1}" type="datetime1">
              <a:rPr lang="en-US" smtClean="0"/>
              <a:t>5/27/2017</a:t>
            </a:fld>
            <a:endParaRPr lang="en-IN"/>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IN"/>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1DDE8EEB-6852-48E6-9E57-F93CCB2C50B9}" type="slidenum">
              <a:rPr lang="en-IN" smtClean="0"/>
              <a:pPr/>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686E0CAE-7A2A-42AC-B77C-6753A43A50BD}" type="datetime1">
              <a:rPr lang="en-US" smtClean="0"/>
              <a:t>5/27/2017</a:t>
            </a:fld>
            <a:endParaRPr lang="en-IN"/>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IN"/>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1DDE8EEB-6852-48E6-9E57-F93CCB2C50B9}" type="slidenum">
              <a:rPr lang="en-IN" smtClean="0"/>
              <a:pPr/>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IN"/>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91B4DFE5-754D-4009-9C41-DC8B45998FA3}" type="datetime1">
              <a:rPr lang="en-US" smtClean="0"/>
              <a:t>5/27/2017</a:t>
            </a:fld>
            <a:endParaRPr lang="en-IN"/>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IN"/>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1DDE8EEB-6852-48E6-9E57-F93CCB2C50B9}" type="slidenum">
              <a:rPr lang="en-IN" smtClean="0"/>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51F09874-0B5F-43A6-867A-9071B459A770}" type="datetime1">
              <a:rPr lang="en-US" smtClean="0"/>
              <a:t>5/27/2017</a:t>
            </a:fld>
            <a:endParaRPr lang="en-IN"/>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IN"/>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1DDE8EEB-6852-48E6-9E57-F93CCB2C50B9}"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0A808FD5-EB4F-4AD8-9E1F-697026CA307B}" type="datetime1">
              <a:rPr lang="en-US" smtClean="0"/>
              <a:t>5/27/2017</a:t>
            </a:fld>
            <a:endParaRPr lang="en-IN"/>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IN"/>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1DDE8EEB-6852-48E6-9E57-F93CCB2C50B9}" type="slidenum">
              <a:rPr lang="en-IN" smtClean="0"/>
              <a:pPr/>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6676EDC8-4719-4968-B757-E81FF5C49DAE}" type="datetime1">
              <a:rPr lang="en-US" smtClean="0"/>
              <a:t>5/27/2017</a:t>
            </a:fld>
            <a:endParaRPr lang="en-IN"/>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IN"/>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1DDE8EEB-6852-48E6-9E57-F93CCB2C50B9}" type="slidenum">
              <a:rPr lang="en-IN" smtClean="0"/>
              <a:pPr/>
              <a:t>‹#›</a:t>
            </a:fld>
            <a:endParaRPr lang="en-I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descr="PPT master slides_Inside pages.jpg"/>
          <p:cNvPicPr>
            <a:picLocks noChangeAspect="1"/>
          </p:cNvPicPr>
          <p:nvPr userDrawn="1"/>
        </p:nvPicPr>
        <p:blipFill>
          <a:blip r:embed="rId13" cstate="print"/>
          <a:stretch>
            <a:fillRect/>
          </a:stretch>
        </p:blipFill>
        <p:spPr>
          <a:xfrm>
            <a:off x="0" y="0"/>
            <a:ext cx="9144000" cy="685800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899592" y="1772816"/>
            <a:ext cx="7558608" cy="2664296"/>
          </a:xfrm>
        </p:spPr>
        <p:txBody>
          <a:bodyPr/>
          <a:lstStyle/>
          <a:p>
            <a:r>
              <a:rPr lang="en-US" sz="10000" dirty="0" smtClean="0"/>
              <a:t>MAT</a:t>
            </a:r>
            <a:endParaRPr lang="en-IN" sz="10000" dirty="0"/>
          </a:p>
        </p:txBody>
      </p:sp>
      <p:sp>
        <p:nvSpPr>
          <p:cNvPr id="5" name="Subtitle 4"/>
          <p:cNvSpPr>
            <a:spLocks noGrp="1"/>
          </p:cNvSpPr>
          <p:nvPr>
            <p:ph type="subTitle" idx="1"/>
          </p:nvPr>
        </p:nvSpPr>
        <p:spPr>
          <a:xfrm>
            <a:off x="2339752" y="3933056"/>
            <a:ext cx="6400800" cy="1752600"/>
          </a:xfrm>
        </p:spPr>
        <p:txBody>
          <a:bodyPr/>
          <a:lstStyle/>
          <a:p>
            <a:pPr algn="r"/>
            <a:endParaRPr lang="en-US" dirty="0" smtClean="0"/>
          </a:p>
          <a:p>
            <a:pPr algn="r"/>
            <a:endParaRPr lang="en-US" dirty="0" smtClean="0"/>
          </a:p>
          <a:p>
            <a:pPr algn="r"/>
            <a:r>
              <a:rPr lang="en-US" dirty="0" smtClean="0"/>
              <a:t>CA </a:t>
            </a:r>
            <a:r>
              <a:rPr lang="en-US" dirty="0" err="1" smtClean="0"/>
              <a:t>Kishor</a:t>
            </a:r>
            <a:r>
              <a:rPr lang="en-US" dirty="0" smtClean="0"/>
              <a:t> </a:t>
            </a:r>
            <a:r>
              <a:rPr lang="en-US" dirty="0" err="1" smtClean="0"/>
              <a:t>Phadke</a:t>
            </a:r>
            <a:endParaRPr lang="en-US" dirty="0" smtClean="0"/>
          </a:p>
        </p:txBody>
      </p:sp>
      <p:sp>
        <p:nvSpPr>
          <p:cNvPr id="2" name="Slide Number Placeholder 1"/>
          <p:cNvSpPr>
            <a:spLocks noGrp="1"/>
          </p:cNvSpPr>
          <p:nvPr>
            <p:ph type="sldNum" sz="quarter" idx="12"/>
          </p:nvPr>
        </p:nvSpPr>
        <p:spPr/>
        <p:txBody>
          <a:bodyPr/>
          <a:lstStyle/>
          <a:p>
            <a:fld id="{1DDE8EEB-6852-48E6-9E57-F93CCB2C50B9}" type="slidenum">
              <a:rPr lang="en-IN" smtClean="0"/>
              <a:pPr/>
              <a:t>1</a:t>
            </a:fld>
            <a:endParaRPr lang="en-IN"/>
          </a:p>
        </p:txBody>
      </p:sp>
    </p:spTree>
    <p:extLst>
      <p:ext uri="{BB962C8B-B14F-4D97-AF65-F5344CB8AC3E}">
        <p14:creationId xmlns:p14="http://schemas.microsoft.com/office/powerpoint/2010/main" val="37616775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325562"/>
          </a:xfrm>
        </p:spPr>
        <p:txBody>
          <a:bodyPr/>
          <a:lstStyle/>
          <a:p>
            <a:r>
              <a:rPr lang="en-US" dirty="0" smtClean="0"/>
              <a:t>Background</a:t>
            </a:r>
            <a:br>
              <a:rPr lang="en-US" dirty="0" smtClean="0"/>
            </a:br>
            <a:r>
              <a:rPr lang="en-US" dirty="0" smtClean="0"/>
              <a:t>Circular No. 794-Finance Act 2000</a:t>
            </a:r>
            <a:endParaRPr lang="en-IN" dirty="0"/>
          </a:p>
        </p:txBody>
      </p:sp>
      <p:sp>
        <p:nvSpPr>
          <p:cNvPr id="3" name="Content Placeholder 2"/>
          <p:cNvSpPr>
            <a:spLocks noGrp="1"/>
          </p:cNvSpPr>
          <p:nvPr>
            <p:ph idx="1"/>
          </p:nvPr>
        </p:nvSpPr>
        <p:spPr>
          <a:xfrm>
            <a:off x="457200" y="1916832"/>
            <a:ext cx="8229600" cy="4209331"/>
          </a:xfrm>
        </p:spPr>
        <p:txBody>
          <a:bodyPr/>
          <a:lstStyle/>
          <a:p>
            <a:r>
              <a:rPr lang="en-IN" sz="1600" dirty="0"/>
              <a:t>In recent years, as the number of zero tax companies and companies paying marginal tax had grown, Minimum Alternate Tax was levied under section 115JA of the Income-tax Act from assessment year 1997-98. The </a:t>
            </a:r>
            <a:r>
              <a:rPr lang="en-IN" sz="1600" b="1" i="1" dirty="0"/>
              <a:t>efficacy </a:t>
            </a:r>
            <a:r>
              <a:rPr lang="en-IN" sz="1600" dirty="0"/>
              <a:t>of the existing provision, however, </a:t>
            </a:r>
            <a:r>
              <a:rPr lang="en-IN" sz="1600" b="1" i="1" dirty="0"/>
              <a:t>declined </a:t>
            </a:r>
            <a:r>
              <a:rPr lang="en-IN" sz="1600" dirty="0"/>
              <a:t>in view of the </a:t>
            </a:r>
            <a:r>
              <a:rPr lang="en-IN" sz="1600" b="1" i="1" dirty="0"/>
              <a:t>exclusions of various sectors</a:t>
            </a:r>
            <a:r>
              <a:rPr lang="en-IN" sz="1600" dirty="0"/>
              <a:t> from the operation of MAT and the </a:t>
            </a:r>
            <a:r>
              <a:rPr lang="en-IN" sz="1600" b="1" i="1" dirty="0"/>
              <a:t>credit system</a:t>
            </a:r>
            <a:r>
              <a:rPr lang="en-IN" sz="1600" dirty="0"/>
              <a:t>. The Act has, therefore, modified the scheme of MAT. The existing section 115JA has been made inoperative </a:t>
            </a:r>
            <a:r>
              <a:rPr lang="en-IN" sz="1600" dirty="0" err="1"/>
              <a:t>w.e.f</a:t>
            </a:r>
            <a:r>
              <a:rPr lang="en-IN" sz="1600" dirty="0"/>
              <a:t>. 1st April, 2001. In its place, the Act inserts a new provision, 115JB of the Income-tax Act. </a:t>
            </a:r>
          </a:p>
          <a:p>
            <a:r>
              <a:rPr lang="en-IN" sz="1600" dirty="0" smtClean="0"/>
              <a:t>The </a:t>
            </a:r>
            <a:r>
              <a:rPr lang="en-IN" sz="1600" dirty="0"/>
              <a:t>new provisions provide that all companies having book profits under the Companies Act, prepared in accordance with Part-II and Part-III of Schedule-VI to the Companies Act, shall be liable to pay a minimum alternate tax at a lower rate of 7.5%, as against the existing effective rate of 10.5%, of the book profits. These provisions will be applicable to all corporate entities without any exception. </a:t>
            </a:r>
          </a:p>
          <a:p>
            <a:r>
              <a:rPr lang="en-IN" sz="1600" dirty="0" smtClean="0"/>
              <a:t>The </a:t>
            </a:r>
            <a:r>
              <a:rPr lang="en-IN" sz="1600" dirty="0"/>
              <a:t>new provisions further provide that for purposes of MAT, the company shall follow same accounting policies and standards as are followed for preparing its statutory account. </a:t>
            </a:r>
          </a:p>
          <a:p>
            <a:r>
              <a:rPr lang="en-IN" sz="1600" dirty="0" smtClean="0"/>
              <a:t>The </a:t>
            </a:r>
            <a:r>
              <a:rPr lang="en-IN" sz="1600" dirty="0"/>
              <a:t>amended provision </a:t>
            </a:r>
            <a:r>
              <a:rPr lang="en-IN" sz="1600" b="1" i="1" u="sng" dirty="0"/>
              <a:t>discontinues </a:t>
            </a:r>
            <a:r>
              <a:rPr lang="en-IN" sz="1600" dirty="0"/>
              <a:t>the system of allowing credit for MAT in future</a:t>
            </a:r>
            <a:r>
              <a:rPr lang="en-IN" sz="1600" dirty="0" smtClean="0"/>
              <a:t>. However</a:t>
            </a:r>
            <a:r>
              <a:rPr lang="en-IN" sz="1600" dirty="0"/>
              <a:t>, the taxes paid under the existing provisions of section 115JA shall get the credit. </a:t>
            </a:r>
          </a:p>
        </p:txBody>
      </p:sp>
      <p:sp>
        <p:nvSpPr>
          <p:cNvPr id="4" name="Slide Number Placeholder 3"/>
          <p:cNvSpPr>
            <a:spLocks noGrp="1"/>
          </p:cNvSpPr>
          <p:nvPr>
            <p:ph type="sldNum" sz="quarter" idx="12"/>
          </p:nvPr>
        </p:nvSpPr>
        <p:spPr/>
        <p:txBody>
          <a:bodyPr/>
          <a:lstStyle/>
          <a:p>
            <a:fld id="{1DDE8EEB-6852-48E6-9E57-F93CCB2C50B9}" type="slidenum">
              <a:rPr lang="en-IN" smtClean="0"/>
              <a:pPr/>
              <a:t>10</a:t>
            </a:fld>
            <a:endParaRPr lang="en-IN"/>
          </a:p>
        </p:txBody>
      </p:sp>
    </p:spTree>
    <p:extLst>
      <p:ext uri="{BB962C8B-B14F-4D97-AF65-F5344CB8AC3E}">
        <p14:creationId xmlns:p14="http://schemas.microsoft.com/office/powerpoint/2010/main" val="382574415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325562"/>
          </a:xfrm>
        </p:spPr>
        <p:txBody>
          <a:bodyPr/>
          <a:lstStyle/>
          <a:p>
            <a:r>
              <a:rPr lang="en-US" sz="4000" dirty="0" smtClean="0"/>
              <a:t>Background </a:t>
            </a:r>
            <a:br>
              <a:rPr lang="en-US" sz="4000" dirty="0" smtClean="0"/>
            </a:br>
            <a:r>
              <a:rPr lang="en-US" sz="4000" dirty="0" smtClean="0"/>
              <a:t>Circular No. 3/2006-Finance Act 2005</a:t>
            </a:r>
            <a:endParaRPr lang="en-IN" sz="4000" dirty="0"/>
          </a:p>
        </p:txBody>
      </p:sp>
      <p:sp>
        <p:nvSpPr>
          <p:cNvPr id="3" name="Content Placeholder 2"/>
          <p:cNvSpPr>
            <a:spLocks noGrp="1"/>
          </p:cNvSpPr>
          <p:nvPr>
            <p:ph idx="1"/>
          </p:nvPr>
        </p:nvSpPr>
        <p:spPr>
          <a:xfrm>
            <a:off x="457200" y="1772816"/>
            <a:ext cx="8229600" cy="4353347"/>
          </a:xfrm>
        </p:spPr>
        <p:txBody>
          <a:bodyPr/>
          <a:lstStyle/>
          <a:p>
            <a:pPr algn="just"/>
            <a:r>
              <a:rPr lang="en-IN" sz="1800" dirty="0"/>
              <a:t>Under the existing provisions of section 115JB, where the income-tax payable by a company in the previous year is less than seven and one-half per cent. of its book profit such book profit is deemed to be the total income of the company and it is liable to pay income-tax at the rate of seven and one-half per cent. of such book profit. </a:t>
            </a:r>
            <a:r>
              <a:rPr lang="en-IN" sz="1800" b="1" i="1" dirty="0"/>
              <a:t>No credit </a:t>
            </a:r>
            <a:r>
              <a:rPr lang="en-IN" sz="1800" dirty="0"/>
              <a:t>of such tax paid by the company under this section </a:t>
            </a:r>
            <a:r>
              <a:rPr lang="en-IN" sz="1800" b="1" i="1" dirty="0"/>
              <a:t>is allowed </a:t>
            </a:r>
            <a:r>
              <a:rPr lang="en-IN" sz="1800" dirty="0"/>
              <a:t>against the tax liability which arises in subsequent years under the other provisions of the Act. </a:t>
            </a:r>
            <a:endParaRPr lang="en-IN" sz="1800" dirty="0" smtClean="0"/>
          </a:p>
          <a:p>
            <a:pPr marL="0" indent="0" algn="just">
              <a:buNone/>
            </a:pPr>
            <a:endParaRPr lang="en-IN" sz="1800" dirty="0"/>
          </a:p>
          <a:p>
            <a:pPr algn="just"/>
            <a:r>
              <a:rPr lang="en-IN" sz="1800" dirty="0"/>
              <a:t>With a view </a:t>
            </a:r>
            <a:r>
              <a:rPr lang="en-IN" sz="1800" b="1" i="1" dirty="0"/>
              <a:t>to provide credit </a:t>
            </a:r>
            <a:r>
              <a:rPr lang="en-IN" sz="1800" dirty="0"/>
              <a:t>for such payment, section 115JAA has been amended to provide that where any amount of tax is paid under sub-section (1) of section 115JB by a company for any assessment year beginning on or after the 1st day of April,2006, </a:t>
            </a:r>
            <a:r>
              <a:rPr lang="en-IN" sz="1800" b="1" i="1" u="sng" dirty="0"/>
              <a:t>credit</a:t>
            </a:r>
            <a:r>
              <a:rPr lang="en-IN" sz="1800" dirty="0"/>
              <a:t> in respect of the taxes so paid for such assessment year </a:t>
            </a:r>
            <a:r>
              <a:rPr lang="en-IN" sz="1800" b="1" i="1" u="sng" dirty="0"/>
              <a:t>shall be allowed </a:t>
            </a:r>
            <a:r>
              <a:rPr lang="en-IN" sz="1800" dirty="0"/>
              <a:t>on the difference of the tax paid under section 115JB and the amount of tax payable by the company on its total income computed in accordance with the other provisions of the Act. </a:t>
            </a:r>
          </a:p>
          <a:p>
            <a:pPr algn="just"/>
            <a:endParaRPr lang="en-IN" sz="1800" dirty="0"/>
          </a:p>
        </p:txBody>
      </p:sp>
      <p:sp>
        <p:nvSpPr>
          <p:cNvPr id="4" name="Slide Number Placeholder 3"/>
          <p:cNvSpPr>
            <a:spLocks noGrp="1"/>
          </p:cNvSpPr>
          <p:nvPr>
            <p:ph type="sldNum" sz="quarter" idx="12"/>
          </p:nvPr>
        </p:nvSpPr>
        <p:spPr/>
        <p:txBody>
          <a:bodyPr/>
          <a:lstStyle/>
          <a:p>
            <a:fld id="{1DDE8EEB-6852-48E6-9E57-F93CCB2C50B9}" type="slidenum">
              <a:rPr lang="en-IN" smtClean="0"/>
              <a:pPr/>
              <a:t>11</a:t>
            </a:fld>
            <a:endParaRPr lang="en-IN"/>
          </a:p>
        </p:txBody>
      </p:sp>
    </p:spTree>
    <p:extLst>
      <p:ext uri="{BB962C8B-B14F-4D97-AF65-F5344CB8AC3E}">
        <p14:creationId xmlns:p14="http://schemas.microsoft.com/office/powerpoint/2010/main" val="297801109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325562"/>
          </a:xfrm>
        </p:spPr>
        <p:txBody>
          <a:bodyPr/>
          <a:lstStyle/>
          <a:p>
            <a:r>
              <a:rPr lang="en-US" dirty="0" smtClean="0"/>
              <a:t>Background</a:t>
            </a:r>
            <a:br>
              <a:rPr lang="en-US" dirty="0" smtClean="0"/>
            </a:br>
            <a:r>
              <a:rPr lang="en-US" dirty="0" smtClean="0"/>
              <a:t>……constitutionality ..</a:t>
            </a:r>
            <a:endParaRPr lang="en-IN" dirty="0"/>
          </a:p>
        </p:txBody>
      </p:sp>
      <p:sp>
        <p:nvSpPr>
          <p:cNvPr id="3" name="Content Placeholder 2"/>
          <p:cNvSpPr>
            <a:spLocks noGrp="1"/>
          </p:cNvSpPr>
          <p:nvPr>
            <p:ph idx="1"/>
          </p:nvPr>
        </p:nvSpPr>
        <p:spPr>
          <a:xfrm>
            <a:off x="457200" y="1844824"/>
            <a:ext cx="8229600" cy="4281339"/>
          </a:xfrm>
        </p:spPr>
        <p:txBody>
          <a:bodyPr/>
          <a:lstStyle/>
          <a:p>
            <a:r>
              <a:rPr lang="en-US" sz="2800" dirty="0" smtClean="0"/>
              <a:t>Ester India Ltd V. Union of India – 260 CTR 225 (Del.)</a:t>
            </a:r>
          </a:p>
          <a:p>
            <a:pPr algn="just"/>
            <a:r>
              <a:rPr lang="en-GB" sz="1800" dirty="0" smtClean="0"/>
              <a:t>Tax </a:t>
            </a:r>
            <a:r>
              <a:rPr lang="en-GB" sz="1800" dirty="0"/>
              <a:t>computed u/s 115JA </a:t>
            </a:r>
            <a:r>
              <a:rPr lang="en-GB" sz="1800" b="1" i="1" dirty="0"/>
              <a:t>does not fall outside scope </a:t>
            </a:r>
            <a:r>
              <a:rPr lang="en-GB" sz="1800" dirty="0"/>
              <a:t>of tax as defined under Section </a:t>
            </a:r>
            <a:r>
              <a:rPr lang="en-GB" sz="1800" dirty="0" smtClean="0"/>
              <a:t>2(45) </a:t>
            </a:r>
            <a:r>
              <a:rPr lang="en-GB" sz="1800" dirty="0"/>
              <a:t>or “total income” u/s 2(24)—Section 115J provides an alternate method of computing income and such income as calculated is deemed to be “total income” chargeable to </a:t>
            </a:r>
            <a:r>
              <a:rPr lang="en-GB" sz="1800" dirty="0" smtClean="0"/>
              <a:t>tax</a:t>
            </a:r>
          </a:p>
          <a:p>
            <a:pPr marL="0" indent="0" algn="just">
              <a:buNone/>
            </a:pPr>
            <a:endParaRPr lang="en-GB" sz="1800" dirty="0" smtClean="0"/>
          </a:p>
          <a:p>
            <a:pPr algn="just"/>
            <a:r>
              <a:rPr lang="en-IN" sz="1800" dirty="0"/>
              <a:t>The non obstante clause indicates that the provisions of 115JA of the Act would override the other provisions of the Act for computation of taxable income in certain cases falling within the sweep of section 115JA. Section 115JA of the Act is a special provision to calculate taxable income in certain cases. The levy of income tax is under </a:t>
            </a:r>
            <a:r>
              <a:rPr lang="en-IN" sz="1800" b="1" i="1" u="sng" dirty="0"/>
              <a:t>Section 4</a:t>
            </a:r>
            <a:r>
              <a:rPr lang="en-IN" sz="1800" b="1" i="1" dirty="0"/>
              <a:t> </a:t>
            </a:r>
            <a:r>
              <a:rPr lang="en-IN" sz="1800" dirty="0"/>
              <a:t>of the Act, which is the charging section. </a:t>
            </a:r>
            <a:r>
              <a:rPr lang="en-IN" sz="1800" b="1" i="1" u="sng" dirty="0"/>
              <a:t>Section 115J of the Act only creates a legal fiction to supplant the measure of total income which is chargeable to tax</a:t>
            </a:r>
            <a:r>
              <a:rPr lang="en-IN" sz="1800" dirty="0"/>
              <a:t>. Thus, indisputably, tax as computed on the basis of Section 115J of the Act is a tax on income.</a:t>
            </a:r>
            <a:endParaRPr lang="en-US" sz="1800" dirty="0" smtClean="0"/>
          </a:p>
        </p:txBody>
      </p:sp>
      <p:sp>
        <p:nvSpPr>
          <p:cNvPr id="4" name="Slide Number Placeholder 3"/>
          <p:cNvSpPr>
            <a:spLocks noGrp="1"/>
          </p:cNvSpPr>
          <p:nvPr>
            <p:ph type="sldNum" sz="quarter" idx="12"/>
          </p:nvPr>
        </p:nvSpPr>
        <p:spPr/>
        <p:txBody>
          <a:bodyPr/>
          <a:lstStyle/>
          <a:p>
            <a:fld id="{1DDE8EEB-6852-48E6-9E57-F93CCB2C50B9}" type="slidenum">
              <a:rPr lang="en-IN" smtClean="0"/>
              <a:pPr/>
              <a:t>12</a:t>
            </a:fld>
            <a:endParaRPr lang="en-IN"/>
          </a:p>
        </p:txBody>
      </p:sp>
    </p:spTree>
    <p:extLst>
      <p:ext uri="{BB962C8B-B14F-4D97-AF65-F5344CB8AC3E}">
        <p14:creationId xmlns:p14="http://schemas.microsoft.com/office/powerpoint/2010/main" val="263192802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325562"/>
          </a:xfrm>
        </p:spPr>
        <p:txBody>
          <a:bodyPr/>
          <a:lstStyle/>
          <a:p>
            <a:r>
              <a:rPr lang="en-US" dirty="0" smtClean="0"/>
              <a:t>Background</a:t>
            </a:r>
            <a:br>
              <a:rPr lang="en-US" dirty="0" smtClean="0"/>
            </a:br>
            <a:r>
              <a:rPr lang="en-US" dirty="0" smtClean="0"/>
              <a:t>….constitutionality…</a:t>
            </a:r>
            <a:endParaRPr lang="en-IN" dirty="0"/>
          </a:p>
        </p:txBody>
      </p:sp>
      <p:sp>
        <p:nvSpPr>
          <p:cNvPr id="3" name="Content Placeholder 2"/>
          <p:cNvSpPr>
            <a:spLocks noGrp="1"/>
          </p:cNvSpPr>
          <p:nvPr>
            <p:ph idx="1"/>
          </p:nvPr>
        </p:nvSpPr>
        <p:spPr>
          <a:xfrm>
            <a:off x="457200" y="1916832"/>
            <a:ext cx="8229600" cy="4209331"/>
          </a:xfrm>
        </p:spPr>
        <p:txBody>
          <a:bodyPr/>
          <a:lstStyle/>
          <a:p>
            <a:r>
              <a:rPr lang="en-US" sz="2600" dirty="0" err="1" smtClean="0"/>
              <a:t>Suryalatha</a:t>
            </a:r>
            <a:r>
              <a:rPr lang="en-US" sz="2600" dirty="0" smtClean="0"/>
              <a:t> Spinning Mills Ltd. V. UOI – 223 ITR 713 (AP)</a:t>
            </a:r>
          </a:p>
          <a:p>
            <a:pPr algn="just"/>
            <a:r>
              <a:rPr lang="en-IN" sz="1800" dirty="0"/>
              <a:t>The next contention is that sub-s. (1) of s. 115J results in </a:t>
            </a:r>
            <a:r>
              <a:rPr lang="en-IN" sz="1800" b="1" i="1" dirty="0"/>
              <a:t>double taxation</a:t>
            </a:r>
            <a:r>
              <a:rPr lang="en-IN" sz="1800" dirty="0"/>
              <a:t>. </a:t>
            </a:r>
            <a:r>
              <a:rPr lang="en-IN" sz="1800" b="1" i="1" dirty="0"/>
              <a:t>We are unable </a:t>
            </a:r>
            <a:r>
              <a:rPr lang="en-IN" sz="1800" dirty="0"/>
              <a:t>to appreciate this contention. Firstly, because what is being taxed is income determined on the basis prescribed under the said impugned provision and there is no provision to re-tax the same income as such, as of fact there is no double </a:t>
            </a:r>
            <a:r>
              <a:rPr lang="en-IN" sz="1800" dirty="0" smtClean="0"/>
              <a:t>taxation</a:t>
            </a:r>
          </a:p>
          <a:p>
            <a:pPr marL="0" indent="0" algn="just">
              <a:buNone/>
            </a:pPr>
            <a:endParaRPr lang="en-IN" sz="1800" dirty="0" smtClean="0"/>
          </a:p>
          <a:p>
            <a:pPr algn="just"/>
            <a:r>
              <a:rPr lang="en-US" sz="2600" dirty="0" err="1" smtClean="0"/>
              <a:t>Karimtharuvi</a:t>
            </a:r>
            <a:r>
              <a:rPr lang="en-US" sz="2600" dirty="0" smtClean="0"/>
              <a:t> Tea Estate Ltd. V. DCIT – 247 ITR 22 (Ker.)</a:t>
            </a:r>
            <a:endParaRPr lang="en-US" sz="2600" b="1" dirty="0" smtClean="0"/>
          </a:p>
          <a:p>
            <a:pPr algn="just"/>
            <a:r>
              <a:rPr lang="en-IN" sz="1800" dirty="0"/>
              <a:t>What is taxed is </a:t>
            </a:r>
            <a:r>
              <a:rPr lang="en-IN" sz="1800" b="1" i="1" dirty="0"/>
              <a:t>not fictional or hypothetical income</a:t>
            </a:r>
            <a:r>
              <a:rPr lang="en-IN" sz="1800" dirty="0"/>
              <a:t>—By this section </a:t>
            </a:r>
            <a:r>
              <a:rPr lang="en-IN" sz="1800" b="1" i="1" dirty="0"/>
              <a:t>certain tax concessions are restricted or curtailed </a:t>
            </a:r>
            <a:r>
              <a:rPr lang="en-IN" sz="1800" dirty="0"/>
              <a:t>to certain extent so that the company pays some tax—This is not unreasonable so as to make it </a:t>
            </a:r>
            <a:r>
              <a:rPr lang="en-IN" sz="1800" dirty="0" err="1"/>
              <a:t>violative</a:t>
            </a:r>
            <a:r>
              <a:rPr lang="en-IN" sz="1800" dirty="0"/>
              <a:t> of Art. 14 or 19 of the Constitution—Sec. 115J is not therefore illegal or unconstitutional</a:t>
            </a:r>
          </a:p>
        </p:txBody>
      </p:sp>
      <p:sp>
        <p:nvSpPr>
          <p:cNvPr id="4" name="Slide Number Placeholder 3"/>
          <p:cNvSpPr>
            <a:spLocks noGrp="1"/>
          </p:cNvSpPr>
          <p:nvPr>
            <p:ph type="sldNum" sz="quarter" idx="12"/>
          </p:nvPr>
        </p:nvSpPr>
        <p:spPr/>
        <p:txBody>
          <a:bodyPr/>
          <a:lstStyle/>
          <a:p>
            <a:fld id="{1DDE8EEB-6852-48E6-9E57-F93CCB2C50B9}" type="slidenum">
              <a:rPr lang="en-IN" smtClean="0"/>
              <a:pPr/>
              <a:t>13</a:t>
            </a:fld>
            <a:endParaRPr lang="en-IN"/>
          </a:p>
        </p:txBody>
      </p:sp>
    </p:spTree>
    <p:extLst>
      <p:ext uri="{BB962C8B-B14F-4D97-AF65-F5344CB8AC3E}">
        <p14:creationId xmlns:p14="http://schemas.microsoft.com/office/powerpoint/2010/main" val="117886646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a:t>
            </a:r>
            <a:br>
              <a:rPr lang="en-US" dirty="0" smtClean="0"/>
            </a:br>
            <a:r>
              <a:rPr lang="en-US" dirty="0" smtClean="0"/>
              <a:t>Direct Tax Code 2009</a:t>
            </a:r>
            <a:endParaRPr lang="en-IN" dirty="0"/>
          </a:p>
        </p:txBody>
      </p:sp>
      <p:sp>
        <p:nvSpPr>
          <p:cNvPr id="3" name="Content Placeholder 2"/>
          <p:cNvSpPr>
            <a:spLocks noGrp="1"/>
          </p:cNvSpPr>
          <p:nvPr>
            <p:ph idx="1"/>
          </p:nvPr>
        </p:nvSpPr>
        <p:spPr>
          <a:xfrm>
            <a:off x="251520" y="1556792"/>
            <a:ext cx="8640960" cy="4464496"/>
          </a:xfrm>
        </p:spPr>
        <p:txBody>
          <a:bodyPr/>
          <a:lstStyle/>
          <a:p>
            <a:pPr>
              <a:buAutoNum type="arabicParenR"/>
            </a:pPr>
            <a:r>
              <a:rPr lang="en-IN" sz="1800" dirty="0" smtClean="0"/>
              <a:t>Subject </a:t>
            </a:r>
            <a:r>
              <a:rPr lang="en-IN" sz="1800" dirty="0"/>
              <a:t>to the provisions of this Code, every person shall be liable to pay </a:t>
            </a:r>
            <a:r>
              <a:rPr lang="en-IN" sz="1800" dirty="0" smtClean="0"/>
              <a:t>Income-tax </a:t>
            </a:r>
            <a:r>
              <a:rPr lang="en-IN" sz="1800" dirty="0"/>
              <a:t>in respect of his total income for the financial year. </a:t>
            </a:r>
            <a:endParaRPr lang="en-IN" sz="1800" dirty="0" smtClean="0"/>
          </a:p>
          <a:p>
            <a:pPr>
              <a:buAutoNum type="arabicParenR"/>
            </a:pPr>
            <a:r>
              <a:rPr lang="en-IN" sz="1800" dirty="0" smtClean="0"/>
              <a:t>The </a:t>
            </a:r>
            <a:r>
              <a:rPr lang="en-IN" sz="1800" dirty="0"/>
              <a:t>liability to pay income-tax, referred to in sub-section (1), shall be the amount of income tax calculated at the rate specified in the First Schedule and in the manner provided therein. </a:t>
            </a:r>
          </a:p>
          <a:p>
            <a:pPr>
              <a:buAutoNum type="arabicParenR"/>
            </a:pPr>
            <a:r>
              <a:rPr lang="en-IN" sz="1800" dirty="0" smtClean="0"/>
              <a:t>However</a:t>
            </a:r>
            <a:r>
              <a:rPr lang="en-IN" sz="1800" dirty="0"/>
              <a:t>, if a person is a company, the liability to pay income-tax referred to in sub-section (1) shall be the higher of the following amounts:- </a:t>
            </a:r>
            <a:endParaRPr lang="en-IN" sz="1600" dirty="0" smtClean="0"/>
          </a:p>
          <a:p>
            <a:pPr marL="357188" lvl="1"/>
            <a:r>
              <a:rPr lang="en-IN" sz="1600" dirty="0" smtClean="0"/>
              <a:t>(</a:t>
            </a:r>
            <a:r>
              <a:rPr lang="en-IN" sz="1600" dirty="0"/>
              <a:t>a) the amount of the liability calculated under sub-section (2); and </a:t>
            </a:r>
            <a:endParaRPr lang="en-IN" sz="1600" dirty="0" smtClean="0"/>
          </a:p>
          <a:p>
            <a:pPr marL="357188" lvl="1"/>
            <a:r>
              <a:rPr lang="en-IN" sz="1600" dirty="0" smtClean="0"/>
              <a:t>(</a:t>
            </a:r>
            <a:r>
              <a:rPr lang="en-IN" sz="1600" dirty="0"/>
              <a:t>b) the amount calculated at the rate specified in Paragraph A of the Second Schedule and in the manner provided therein</a:t>
            </a:r>
            <a:r>
              <a:rPr lang="en-IN" sz="1600" dirty="0" smtClean="0"/>
              <a:t>.</a:t>
            </a:r>
          </a:p>
          <a:p>
            <a:pPr marL="357188" lvl="1"/>
            <a:r>
              <a:rPr lang="en-IN" sz="1600" b="1" i="1" dirty="0" smtClean="0"/>
              <a:t>The </a:t>
            </a:r>
            <a:r>
              <a:rPr lang="en-IN" sz="1600" b="1" i="1" dirty="0"/>
              <a:t>amount referred to in clause (b) of sub-section (3) of section 3 shall be calculated at the rate specified, and in the manner provided, here under. </a:t>
            </a:r>
            <a:endParaRPr lang="en-IN" sz="1600" b="1" i="1" dirty="0" smtClean="0"/>
          </a:p>
          <a:p>
            <a:pPr marL="357188" lvl="1"/>
            <a:r>
              <a:rPr lang="en-IN" sz="1600" b="1" i="1" dirty="0" smtClean="0"/>
              <a:t>Rate </a:t>
            </a:r>
            <a:r>
              <a:rPr lang="en-IN" sz="1600" b="1" i="1" dirty="0"/>
              <a:t>of tax (a) On the value of the gross assets, as on the close of the financial year, of a banking company. 0.25 per cent. (b) </a:t>
            </a:r>
            <a:r>
              <a:rPr lang="en-IN" sz="1600" b="1" i="1" dirty="0">
                <a:solidFill>
                  <a:srgbClr val="FF0000"/>
                </a:solidFill>
              </a:rPr>
              <a:t>On the value of the gross assets</a:t>
            </a:r>
            <a:r>
              <a:rPr lang="en-IN" sz="1600" b="1" i="1" dirty="0"/>
              <a:t>, as on the close of the financial year, of any other </a:t>
            </a:r>
            <a:r>
              <a:rPr lang="en-IN" sz="1600" b="1" i="1" dirty="0" smtClean="0"/>
              <a:t>company </a:t>
            </a:r>
            <a:r>
              <a:rPr lang="en-IN" sz="1600" b="1" i="1" dirty="0" smtClean="0">
                <a:solidFill>
                  <a:srgbClr val="FF0000"/>
                </a:solidFill>
              </a:rPr>
              <a:t>2 </a:t>
            </a:r>
            <a:r>
              <a:rPr lang="en-IN" sz="1600" b="1" i="1" dirty="0">
                <a:solidFill>
                  <a:srgbClr val="FF0000"/>
                </a:solidFill>
              </a:rPr>
              <a:t>per cent.</a:t>
            </a:r>
            <a:endParaRPr lang="en-IN" sz="1600" b="1" i="1" dirty="0" smtClean="0">
              <a:solidFill>
                <a:srgbClr val="FF0000"/>
              </a:solidFill>
            </a:endParaRPr>
          </a:p>
        </p:txBody>
      </p:sp>
      <p:sp>
        <p:nvSpPr>
          <p:cNvPr id="4" name="Slide Number Placeholder 3"/>
          <p:cNvSpPr>
            <a:spLocks noGrp="1"/>
          </p:cNvSpPr>
          <p:nvPr>
            <p:ph type="sldNum" sz="quarter" idx="12"/>
          </p:nvPr>
        </p:nvSpPr>
        <p:spPr/>
        <p:txBody>
          <a:bodyPr/>
          <a:lstStyle/>
          <a:p>
            <a:fld id="{1DDE8EEB-6852-48E6-9E57-F93CCB2C50B9}" type="slidenum">
              <a:rPr lang="en-IN" smtClean="0"/>
              <a:pPr/>
              <a:t>14</a:t>
            </a:fld>
            <a:endParaRPr lang="en-IN"/>
          </a:p>
        </p:txBody>
      </p:sp>
    </p:spTree>
    <p:extLst>
      <p:ext uri="{BB962C8B-B14F-4D97-AF65-F5344CB8AC3E}">
        <p14:creationId xmlns:p14="http://schemas.microsoft.com/office/powerpoint/2010/main" val="83963269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26170"/>
          </a:xfrm>
        </p:spPr>
        <p:txBody>
          <a:bodyPr/>
          <a:lstStyle/>
          <a:p>
            <a:r>
              <a:rPr lang="en-US" dirty="0" smtClean="0"/>
              <a:t>Background</a:t>
            </a:r>
            <a:br>
              <a:rPr lang="en-US" dirty="0" smtClean="0"/>
            </a:br>
            <a:r>
              <a:rPr lang="en-US" dirty="0" smtClean="0"/>
              <a:t>..emerging principles ..</a:t>
            </a:r>
            <a:endParaRPr lang="en-IN" dirty="0"/>
          </a:p>
        </p:txBody>
      </p:sp>
      <p:sp>
        <p:nvSpPr>
          <p:cNvPr id="3" name="Content Placeholder 2"/>
          <p:cNvSpPr>
            <a:spLocks noGrp="1"/>
          </p:cNvSpPr>
          <p:nvPr>
            <p:ph idx="1"/>
          </p:nvPr>
        </p:nvSpPr>
        <p:spPr>
          <a:xfrm>
            <a:off x="457200" y="1700808"/>
            <a:ext cx="8229600" cy="4425355"/>
          </a:xfrm>
        </p:spPr>
        <p:txBody>
          <a:bodyPr/>
          <a:lstStyle/>
          <a:p>
            <a:r>
              <a:rPr lang="en-US" sz="2100" dirty="0" smtClean="0"/>
              <a:t>MAT is supplement to basic charge u/s 4 (unlike a separate charge in DTC-2009</a:t>
            </a:r>
            <a:r>
              <a:rPr lang="en-US" sz="2100" dirty="0" smtClean="0"/>
              <a:t>)</a:t>
            </a:r>
          </a:p>
          <a:p>
            <a:pPr marL="0" indent="0">
              <a:buNone/>
            </a:pPr>
            <a:endParaRPr lang="en-US" sz="2100" dirty="0" smtClean="0"/>
          </a:p>
          <a:p>
            <a:r>
              <a:rPr lang="en-US" sz="2100" dirty="0" smtClean="0"/>
              <a:t>MAT is not outside scope of total income u/s 2(45</a:t>
            </a:r>
            <a:r>
              <a:rPr lang="en-US" sz="2100" dirty="0" smtClean="0"/>
              <a:t>)</a:t>
            </a:r>
          </a:p>
          <a:p>
            <a:pPr marL="0" indent="0">
              <a:buNone/>
            </a:pPr>
            <a:endParaRPr lang="en-US" sz="2100" dirty="0" smtClean="0"/>
          </a:p>
          <a:p>
            <a:r>
              <a:rPr lang="en-US" sz="2100" dirty="0" smtClean="0"/>
              <a:t>MAT </a:t>
            </a:r>
            <a:r>
              <a:rPr lang="en-US" sz="2100" dirty="0" smtClean="0"/>
              <a:t>is not fictional / </a:t>
            </a:r>
            <a:r>
              <a:rPr lang="en-US" sz="2100" dirty="0" smtClean="0"/>
              <a:t>hypothetical / does </a:t>
            </a:r>
            <a:r>
              <a:rPr lang="en-US" sz="2100" dirty="0" smtClean="0"/>
              <a:t>not lead to double </a:t>
            </a:r>
            <a:r>
              <a:rPr lang="en-US" sz="2100" dirty="0" smtClean="0"/>
              <a:t>taxation</a:t>
            </a:r>
          </a:p>
          <a:p>
            <a:pPr marL="0" indent="0">
              <a:buNone/>
            </a:pPr>
            <a:endParaRPr lang="en-US" sz="2100" dirty="0" smtClean="0"/>
          </a:p>
          <a:p>
            <a:r>
              <a:rPr lang="en-US" sz="2100" dirty="0" smtClean="0"/>
              <a:t>MAT only restricts / curtails tax </a:t>
            </a:r>
            <a:r>
              <a:rPr lang="en-US" sz="2100" dirty="0" smtClean="0"/>
              <a:t>concessions</a:t>
            </a:r>
          </a:p>
          <a:p>
            <a:pPr marL="0" indent="0">
              <a:buNone/>
            </a:pPr>
            <a:endParaRPr lang="en-US" sz="2100" dirty="0" smtClean="0"/>
          </a:p>
          <a:p>
            <a:r>
              <a:rPr lang="en-US" sz="2100" dirty="0" smtClean="0"/>
              <a:t>MAT is only a special provision to calculate taxable income in certain </a:t>
            </a:r>
            <a:r>
              <a:rPr lang="en-US" sz="2100" dirty="0" smtClean="0"/>
              <a:t>cases</a:t>
            </a:r>
            <a:endParaRPr lang="en-US" sz="2100" dirty="0" smtClean="0"/>
          </a:p>
          <a:p>
            <a:endParaRPr lang="en-US" dirty="0" smtClean="0"/>
          </a:p>
          <a:p>
            <a:endParaRPr lang="en-US" dirty="0" smtClean="0"/>
          </a:p>
          <a:p>
            <a:endParaRPr lang="en-IN" dirty="0"/>
          </a:p>
        </p:txBody>
      </p:sp>
      <p:sp>
        <p:nvSpPr>
          <p:cNvPr id="4" name="Slide Number Placeholder 3"/>
          <p:cNvSpPr>
            <a:spLocks noGrp="1"/>
          </p:cNvSpPr>
          <p:nvPr>
            <p:ph type="sldNum" sz="quarter" idx="12"/>
          </p:nvPr>
        </p:nvSpPr>
        <p:spPr/>
        <p:txBody>
          <a:bodyPr/>
          <a:lstStyle/>
          <a:p>
            <a:fld id="{1DDE8EEB-6852-48E6-9E57-F93CCB2C50B9}" type="slidenum">
              <a:rPr lang="en-IN" smtClean="0"/>
              <a:pPr/>
              <a:t>15</a:t>
            </a:fld>
            <a:endParaRPr lang="en-IN"/>
          </a:p>
        </p:txBody>
      </p:sp>
    </p:spTree>
    <p:extLst>
      <p:ext uri="{BB962C8B-B14F-4D97-AF65-F5344CB8AC3E}">
        <p14:creationId xmlns:p14="http://schemas.microsoft.com/office/powerpoint/2010/main" val="130526597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325562"/>
          </a:xfrm>
        </p:spPr>
        <p:txBody>
          <a:bodyPr/>
          <a:lstStyle/>
          <a:p>
            <a:r>
              <a:rPr lang="en-US" dirty="0" smtClean="0"/>
              <a:t>Background</a:t>
            </a:r>
            <a:br>
              <a:rPr lang="en-US" dirty="0" smtClean="0"/>
            </a:br>
            <a:r>
              <a:rPr lang="en-US" dirty="0" smtClean="0"/>
              <a:t>…..Conflict …..</a:t>
            </a:r>
            <a:endParaRPr lang="en-IN" dirty="0"/>
          </a:p>
        </p:txBody>
      </p:sp>
      <p:sp>
        <p:nvSpPr>
          <p:cNvPr id="3" name="Content Placeholder 2"/>
          <p:cNvSpPr>
            <a:spLocks noGrp="1"/>
          </p:cNvSpPr>
          <p:nvPr>
            <p:ph idx="1"/>
          </p:nvPr>
        </p:nvSpPr>
        <p:spPr>
          <a:xfrm>
            <a:off x="457200" y="1844824"/>
            <a:ext cx="8229600" cy="4281339"/>
          </a:xfrm>
        </p:spPr>
        <p:txBody>
          <a:bodyPr/>
          <a:lstStyle/>
          <a:p>
            <a:pPr algn="just"/>
            <a:r>
              <a:rPr lang="en-US" sz="2000" dirty="0" smtClean="0"/>
              <a:t>Separate charge for taxation existed in DTC 2009, when the base was different (i.e. assets)</a:t>
            </a:r>
          </a:p>
          <a:p>
            <a:pPr algn="just"/>
            <a:r>
              <a:rPr lang="en-US" sz="2000" dirty="0"/>
              <a:t>No separate charge for MAT u/s 115J / JA / </a:t>
            </a:r>
            <a:r>
              <a:rPr lang="en-US" sz="2000" dirty="0" smtClean="0"/>
              <a:t>JB (since base is same, i.e. total income)</a:t>
            </a:r>
          </a:p>
          <a:p>
            <a:pPr algn="just"/>
            <a:r>
              <a:rPr lang="en-US" sz="2000" dirty="0" smtClean="0"/>
              <a:t>Courts have clarified that, MAT is only a supplement to the basic charge u/s 4 and it is within meaning of total income u/s 2(45)</a:t>
            </a:r>
          </a:p>
          <a:p>
            <a:pPr algn="just"/>
            <a:r>
              <a:rPr lang="en-US" sz="2000" dirty="0" smtClean="0"/>
              <a:t>As such, all those items which are outside ambit of “total income” are not to be eligible for MAT</a:t>
            </a:r>
          </a:p>
          <a:p>
            <a:pPr algn="just"/>
            <a:r>
              <a:rPr lang="en-US" sz="2000" dirty="0" smtClean="0"/>
              <a:t>As a corollary, MAT base should subsume / merge / collide / collapse in “Total Income” under normal provisions</a:t>
            </a:r>
          </a:p>
          <a:p>
            <a:pPr algn="just"/>
            <a:r>
              <a:rPr lang="en-US" sz="2000" b="1" i="1" u="sng" dirty="0" smtClean="0">
                <a:solidFill>
                  <a:srgbClr val="FF0000"/>
                </a:solidFill>
              </a:rPr>
              <a:t>This is not happening in many cases, hence the conflict / debate / hardship ………….</a:t>
            </a:r>
            <a:endParaRPr lang="en-US" sz="2000" b="1" i="1" u="sng" dirty="0">
              <a:solidFill>
                <a:srgbClr val="FF0000"/>
              </a:solidFill>
            </a:endParaRPr>
          </a:p>
          <a:p>
            <a:endParaRPr lang="en-US" dirty="0" smtClean="0"/>
          </a:p>
          <a:p>
            <a:endParaRPr lang="en-US" dirty="0" smtClean="0"/>
          </a:p>
          <a:p>
            <a:endParaRPr lang="en-IN" dirty="0"/>
          </a:p>
        </p:txBody>
      </p:sp>
      <p:sp>
        <p:nvSpPr>
          <p:cNvPr id="4" name="Slide Number Placeholder 3"/>
          <p:cNvSpPr>
            <a:spLocks noGrp="1"/>
          </p:cNvSpPr>
          <p:nvPr>
            <p:ph type="sldNum" sz="quarter" idx="12"/>
          </p:nvPr>
        </p:nvSpPr>
        <p:spPr/>
        <p:txBody>
          <a:bodyPr/>
          <a:lstStyle/>
          <a:p>
            <a:fld id="{1DDE8EEB-6852-48E6-9E57-F93CCB2C50B9}" type="slidenum">
              <a:rPr lang="en-IN" smtClean="0"/>
              <a:pPr/>
              <a:t>16</a:t>
            </a:fld>
            <a:endParaRPr lang="en-IN"/>
          </a:p>
        </p:txBody>
      </p:sp>
    </p:spTree>
    <p:extLst>
      <p:ext uri="{BB962C8B-B14F-4D97-AF65-F5344CB8AC3E}">
        <p14:creationId xmlns:p14="http://schemas.microsoft.com/office/powerpoint/2010/main" val="284294847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325562"/>
          </a:xfrm>
        </p:spPr>
        <p:txBody>
          <a:bodyPr/>
          <a:lstStyle/>
          <a:p>
            <a:r>
              <a:rPr lang="en-US" dirty="0" smtClean="0"/>
              <a:t>Challenge</a:t>
            </a:r>
            <a:br>
              <a:rPr lang="en-US" dirty="0" smtClean="0"/>
            </a:br>
            <a:r>
              <a:rPr lang="en-US" dirty="0" smtClean="0"/>
              <a:t>…deeming fictions …</a:t>
            </a:r>
            <a:endParaRPr lang="en-IN" dirty="0"/>
          </a:p>
        </p:txBody>
      </p:sp>
      <p:sp>
        <p:nvSpPr>
          <p:cNvPr id="3" name="Content Placeholder 2"/>
          <p:cNvSpPr>
            <a:spLocks noGrp="1"/>
          </p:cNvSpPr>
          <p:nvPr>
            <p:ph idx="1"/>
          </p:nvPr>
        </p:nvSpPr>
        <p:spPr>
          <a:xfrm>
            <a:off x="457200" y="1844824"/>
            <a:ext cx="8229600" cy="4281339"/>
          </a:xfrm>
        </p:spPr>
        <p:txBody>
          <a:bodyPr/>
          <a:lstStyle/>
          <a:p>
            <a:r>
              <a:rPr lang="en-US" sz="2600" dirty="0" smtClean="0"/>
              <a:t>Income-tax Act is full of deeming fictions</a:t>
            </a:r>
          </a:p>
          <a:p>
            <a:pPr marL="0" indent="0">
              <a:buNone/>
            </a:pPr>
            <a:endParaRPr lang="en-US" sz="2200" dirty="0" smtClean="0"/>
          </a:p>
          <a:p>
            <a:r>
              <a:rPr lang="en-US" sz="2200" b="1" u="sng" dirty="0" smtClean="0"/>
              <a:t>Class-A</a:t>
            </a:r>
            <a:r>
              <a:rPr lang="en-US" sz="2200" dirty="0" smtClean="0"/>
              <a:t> – such deeming which is natural, e.g. section 68 / 69, etc.</a:t>
            </a:r>
          </a:p>
          <a:p>
            <a:pPr marL="0" indent="0">
              <a:buNone/>
            </a:pPr>
            <a:endParaRPr lang="en-US" sz="2200" dirty="0" smtClean="0"/>
          </a:p>
          <a:p>
            <a:r>
              <a:rPr lang="en-US" sz="2200" b="1" u="sng" dirty="0" smtClean="0"/>
              <a:t>Class-B</a:t>
            </a:r>
            <a:r>
              <a:rPr lang="en-US" sz="2200" dirty="0" smtClean="0"/>
              <a:t> – such deeming which are logical (considering the cause involved), e.g. section 50-C, 56(2)(vii), 2(22)(e), etc.</a:t>
            </a:r>
          </a:p>
          <a:p>
            <a:pPr marL="0" indent="0">
              <a:buNone/>
            </a:pPr>
            <a:endParaRPr lang="en-US" sz="2200" dirty="0" smtClean="0"/>
          </a:p>
          <a:p>
            <a:r>
              <a:rPr lang="en-US" sz="2200" b="1" u="sng" dirty="0" smtClean="0"/>
              <a:t>Class-C</a:t>
            </a:r>
            <a:r>
              <a:rPr lang="en-US" sz="2200" dirty="0" smtClean="0"/>
              <a:t> – such deeming which are schemes of tax policy, without any cause attributable to involved assesse, e.g. MAT sections</a:t>
            </a:r>
          </a:p>
          <a:p>
            <a:pPr marL="0" indent="0" algn="just">
              <a:buNone/>
            </a:pPr>
            <a:endParaRPr lang="en-US" sz="1600" dirty="0"/>
          </a:p>
          <a:p>
            <a:pPr marL="0" indent="0" algn="just">
              <a:buNone/>
            </a:pPr>
            <a:r>
              <a:rPr lang="en-US" sz="1600" i="1" dirty="0" smtClean="0"/>
              <a:t>(Many more classifications are possible. These are left at that, considering non-relevance ..)</a:t>
            </a:r>
            <a:endParaRPr lang="en-IN" sz="1600" i="1" dirty="0"/>
          </a:p>
        </p:txBody>
      </p:sp>
      <p:sp>
        <p:nvSpPr>
          <p:cNvPr id="4" name="Slide Number Placeholder 3"/>
          <p:cNvSpPr>
            <a:spLocks noGrp="1"/>
          </p:cNvSpPr>
          <p:nvPr>
            <p:ph type="sldNum" sz="quarter" idx="12"/>
          </p:nvPr>
        </p:nvSpPr>
        <p:spPr/>
        <p:txBody>
          <a:bodyPr/>
          <a:lstStyle/>
          <a:p>
            <a:fld id="{1DDE8EEB-6852-48E6-9E57-F93CCB2C50B9}" type="slidenum">
              <a:rPr lang="en-IN" smtClean="0"/>
              <a:pPr/>
              <a:t>17</a:t>
            </a:fld>
            <a:endParaRPr lang="en-IN"/>
          </a:p>
        </p:txBody>
      </p:sp>
    </p:spTree>
    <p:extLst>
      <p:ext uri="{BB962C8B-B14F-4D97-AF65-F5344CB8AC3E}">
        <p14:creationId xmlns:p14="http://schemas.microsoft.com/office/powerpoint/2010/main" val="219855080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325562"/>
          </a:xfrm>
        </p:spPr>
        <p:txBody>
          <a:bodyPr/>
          <a:lstStyle/>
          <a:p>
            <a:r>
              <a:rPr lang="en-US" dirty="0" smtClean="0"/>
              <a:t>Challenge</a:t>
            </a:r>
            <a:br>
              <a:rPr lang="en-US" dirty="0" smtClean="0"/>
            </a:br>
            <a:r>
              <a:rPr lang="en-US" dirty="0" smtClean="0"/>
              <a:t>….Past controversies….</a:t>
            </a:r>
            <a:endParaRPr lang="en-IN" dirty="0"/>
          </a:p>
        </p:txBody>
      </p:sp>
      <p:sp>
        <p:nvSpPr>
          <p:cNvPr id="3" name="Content Placeholder 2"/>
          <p:cNvSpPr>
            <a:spLocks noGrp="1"/>
          </p:cNvSpPr>
          <p:nvPr>
            <p:ph idx="1"/>
          </p:nvPr>
        </p:nvSpPr>
        <p:spPr>
          <a:xfrm>
            <a:off x="457200" y="1772816"/>
            <a:ext cx="8229600" cy="4353347"/>
          </a:xfrm>
        </p:spPr>
        <p:txBody>
          <a:bodyPr/>
          <a:lstStyle/>
          <a:p>
            <a:r>
              <a:rPr lang="en-US" sz="2400" dirty="0" smtClean="0"/>
              <a:t>Over last 28 years, massive litigation has been involved in MAT execution</a:t>
            </a:r>
          </a:p>
          <a:p>
            <a:r>
              <a:rPr lang="en-US" sz="2400" dirty="0" smtClean="0"/>
              <a:t>Many amendments to cure mischiefs have been made</a:t>
            </a:r>
          </a:p>
          <a:p>
            <a:r>
              <a:rPr lang="en-US" sz="2400" dirty="0" smtClean="0"/>
              <a:t>Issues which are settled, are left at that, such as</a:t>
            </a:r>
          </a:p>
          <a:p>
            <a:pPr lvl="1"/>
            <a:r>
              <a:rPr lang="en-US" sz="1800" dirty="0" smtClean="0"/>
              <a:t>Export benefits &amp; MAT</a:t>
            </a:r>
          </a:p>
          <a:p>
            <a:pPr lvl="1"/>
            <a:r>
              <a:rPr lang="en-US" sz="1800" dirty="0" smtClean="0"/>
              <a:t>Reserve for doubtful debts</a:t>
            </a:r>
          </a:p>
          <a:p>
            <a:pPr lvl="1"/>
            <a:r>
              <a:rPr lang="en-US" sz="1800" dirty="0" smtClean="0"/>
              <a:t>Deferred Tax</a:t>
            </a:r>
          </a:p>
          <a:p>
            <a:pPr lvl="1"/>
            <a:r>
              <a:rPr lang="en-US" sz="1800" dirty="0" smtClean="0"/>
              <a:t>Revaluation </a:t>
            </a:r>
            <a:r>
              <a:rPr lang="en-US" sz="1800" dirty="0" smtClean="0"/>
              <a:t>Reserve</a:t>
            </a:r>
          </a:p>
          <a:p>
            <a:pPr marL="457200" lvl="1" indent="0">
              <a:buNone/>
            </a:pPr>
            <a:endParaRPr lang="en-US" sz="1800" dirty="0" smtClean="0"/>
          </a:p>
          <a:p>
            <a:pPr marL="457200" lvl="1" indent="0">
              <a:buNone/>
            </a:pPr>
            <a:r>
              <a:rPr lang="en-US" sz="2200" b="1" i="1" dirty="0" smtClean="0">
                <a:solidFill>
                  <a:srgbClr val="C00000"/>
                </a:solidFill>
              </a:rPr>
              <a:t>Settled issues either through amendment, or due to irrelevance, are </a:t>
            </a:r>
            <a:r>
              <a:rPr lang="en-US" sz="2200" b="1" i="1" dirty="0" smtClean="0">
                <a:solidFill>
                  <a:srgbClr val="C00000"/>
                </a:solidFill>
              </a:rPr>
              <a:t>left at that</a:t>
            </a:r>
          </a:p>
          <a:p>
            <a:pPr marL="457200" lvl="1" indent="0">
              <a:buNone/>
            </a:pPr>
            <a:endParaRPr lang="en-US" sz="1800" i="1" dirty="0" smtClean="0">
              <a:solidFill>
                <a:srgbClr val="C00000"/>
              </a:solidFill>
            </a:endParaRPr>
          </a:p>
          <a:p>
            <a:pPr marL="457200" lvl="1" indent="0">
              <a:buNone/>
            </a:pPr>
            <a:endParaRPr lang="en-US" sz="2400" dirty="0" smtClean="0"/>
          </a:p>
        </p:txBody>
      </p:sp>
      <p:sp>
        <p:nvSpPr>
          <p:cNvPr id="4" name="Slide Number Placeholder 3"/>
          <p:cNvSpPr>
            <a:spLocks noGrp="1"/>
          </p:cNvSpPr>
          <p:nvPr>
            <p:ph type="sldNum" sz="quarter" idx="12"/>
          </p:nvPr>
        </p:nvSpPr>
        <p:spPr/>
        <p:txBody>
          <a:bodyPr/>
          <a:lstStyle/>
          <a:p>
            <a:fld id="{1DDE8EEB-6852-48E6-9E57-F93CCB2C50B9}" type="slidenum">
              <a:rPr lang="en-IN" smtClean="0"/>
              <a:pPr/>
              <a:t>18</a:t>
            </a:fld>
            <a:endParaRPr lang="en-IN"/>
          </a:p>
        </p:txBody>
      </p:sp>
    </p:spTree>
    <p:extLst>
      <p:ext uri="{BB962C8B-B14F-4D97-AF65-F5344CB8AC3E}">
        <p14:creationId xmlns:p14="http://schemas.microsoft.com/office/powerpoint/2010/main" val="143952175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Challenges</a:t>
            </a:r>
            <a:br>
              <a:rPr lang="en-IN" dirty="0" smtClean="0"/>
            </a:br>
            <a:r>
              <a:rPr lang="en-IN" dirty="0" smtClean="0"/>
              <a:t>…ongoing threat…</a:t>
            </a:r>
            <a:endParaRPr lang="en-IN" dirty="0"/>
          </a:p>
        </p:txBody>
      </p:sp>
      <p:sp>
        <p:nvSpPr>
          <p:cNvPr id="3" name="Content Placeholder 2"/>
          <p:cNvSpPr>
            <a:spLocks noGrp="1"/>
          </p:cNvSpPr>
          <p:nvPr>
            <p:ph idx="1"/>
          </p:nvPr>
        </p:nvSpPr>
        <p:spPr>
          <a:xfrm>
            <a:off x="457200" y="2060848"/>
            <a:ext cx="8229600" cy="4065315"/>
          </a:xfrm>
        </p:spPr>
        <p:txBody>
          <a:bodyPr/>
          <a:lstStyle/>
          <a:p>
            <a:r>
              <a:rPr lang="en-IN" sz="2800" dirty="0" smtClean="0"/>
              <a:t>Getting an amendment against some innovative proposition (e.g. withdrawal from reserves)</a:t>
            </a:r>
          </a:p>
          <a:p>
            <a:r>
              <a:rPr lang="en-IN" sz="2800" dirty="0" smtClean="0"/>
              <a:t>Getting retrospective amendment (e.g. provision for diminution in value of asset)</a:t>
            </a:r>
          </a:p>
          <a:p>
            <a:r>
              <a:rPr lang="en-IN" sz="2800" dirty="0" smtClean="0"/>
              <a:t>Increasing rate of MAT levy from time to time</a:t>
            </a:r>
          </a:p>
          <a:p>
            <a:r>
              <a:rPr lang="en-IN" sz="2800" dirty="0" smtClean="0"/>
              <a:t>Many more …</a:t>
            </a:r>
          </a:p>
          <a:p>
            <a:r>
              <a:rPr lang="en-IN" sz="2800" b="1" i="1" dirty="0" smtClean="0">
                <a:solidFill>
                  <a:srgbClr val="FF0000"/>
                </a:solidFill>
              </a:rPr>
              <a:t>But most crucial – Double Edged Sword effect</a:t>
            </a:r>
            <a:endParaRPr lang="en-IN" sz="2800" b="1" i="1" dirty="0">
              <a:solidFill>
                <a:srgbClr val="FF0000"/>
              </a:solidFill>
            </a:endParaRPr>
          </a:p>
        </p:txBody>
      </p:sp>
      <p:sp>
        <p:nvSpPr>
          <p:cNvPr id="4" name="Slide Number Placeholder 3"/>
          <p:cNvSpPr>
            <a:spLocks noGrp="1"/>
          </p:cNvSpPr>
          <p:nvPr>
            <p:ph type="sldNum" sz="quarter" idx="12"/>
          </p:nvPr>
        </p:nvSpPr>
        <p:spPr/>
        <p:txBody>
          <a:bodyPr/>
          <a:lstStyle/>
          <a:p>
            <a:fld id="{1DDE8EEB-6852-48E6-9E57-F93CCB2C50B9}" type="slidenum">
              <a:rPr lang="en-IN" smtClean="0"/>
              <a:pPr/>
              <a:t>19</a:t>
            </a:fld>
            <a:endParaRPr lang="en-IN"/>
          </a:p>
        </p:txBody>
      </p:sp>
    </p:spTree>
    <p:extLst>
      <p:ext uri="{BB962C8B-B14F-4D97-AF65-F5344CB8AC3E}">
        <p14:creationId xmlns:p14="http://schemas.microsoft.com/office/powerpoint/2010/main" val="33750869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MAT issues</a:t>
            </a:r>
            <a:endParaRPr lang="en-IN" dirty="0"/>
          </a:p>
        </p:txBody>
      </p:sp>
      <p:sp>
        <p:nvSpPr>
          <p:cNvPr id="3" name="Content Placeholder 2"/>
          <p:cNvSpPr>
            <a:spLocks noGrp="1"/>
          </p:cNvSpPr>
          <p:nvPr>
            <p:ph idx="1"/>
          </p:nvPr>
        </p:nvSpPr>
        <p:spPr>
          <a:xfrm>
            <a:off x="457200" y="1600200"/>
            <a:ext cx="8229600" cy="4637112"/>
          </a:xfrm>
        </p:spPr>
        <p:txBody>
          <a:bodyPr/>
          <a:lstStyle/>
          <a:p>
            <a:r>
              <a:rPr lang="en-US" sz="2200" dirty="0" smtClean="0"/>
              <a:t>Background / concept / issues</a:t>
            </a:r>
          </a:p>
          <a:p>
            <a:r>
              <a:rPr lang="en-US" sz="2200" dirty="0" smtClean="0"/>
              <a:t>Challenge </a:t>
            </a:r>
          </a:p>
          <a:p>
            <a:r>
              <a:rPr lang="en-US" sz="2200" dirty="0" smtClean="0"/>
              <a:t>Losses set-off</a:t>
            </a:r>
          </a:p>
          <a:p>
            <a:r>
              <a:rPr lang="en-US" sz="2200" dirty="0" smtClean="0"/>
              <a:t>Tax Holidays</a:t>
            </a:r>
          </a:p>
          <a:p>
            <a:r>
              <a:rPr lang="en-US" sz="2200" dirty="0" smtClean="0"/>
              <a:t>Audited </a:t>
            </a:r>
            <a:r>
              <a:rPr lang="en-US" sz="2200" dirty="0" smtClean="0"/>
              <a:t>accounts, Capital Gains, Capital Receipts</a:t>
            </a:r>
            <a:endParaRPr lang="en-US" sz="2200" dirty="0" smtClean="0"/>
          </a:p>
          <a:p>
            <a:r>
              <a:rPr lang="en-US" sz="2200" dirty="0" smtClean="0"/>
              <a:t>Other Accounts based issues (14A + Lease + DRR, etc.) </a:t>
            </a:r>
          </a:p>
          <a:p>
            <a:r>
              <a:rPr lang="en-IN" sz="2200" dirty="0" smtClean="0"/>
              <a:t>Foreign </a:t>
            </a:r>
            <a:r>
              <a:rPr lang="en-IN" sz="2200" dirty="0"/>
              <a:t>Tax </a:t>
            </a:r>
            <a:r>
              <a:rPr lang="en-IN" sz="2200" dirty="0" smtClean="0"/>
              <a:t>Credit</a:t>
            </a:r>
          </a:p>
          <a:p>
            <a:r>
              <a:rPr lang="en-US" sz="2200" dirty="0" smtClean="0"/>
              <a:t>Carry forward of MAT </a:t>
            </a:r>
            <a:r>
              <a:rPr lang="en-US" sz="2200" dirty="0" smtClean="0"/>
              <a:t>credit</a:t>
            </a:r>
          </a:p>
          <a:p>
            <a:r>
              <a:rPr lang="en-US" sz="2200" dirty="0" smtClean="0"/>
              <a:t>Concealment Penalty and MAT</a:t>
            </a:r>
            <a:endParaRPr lang="en-US" sz="2200" dirty="0" smtClean="0"/>
          </a:p>
          <a:p>
            <a:r>
              <a:rPr lang="en-US" sz="2200" dirty="0" smtClean="0"/>
              <a:t>IND AS</a:t>
            </a:r>
          </a:p>
          <a:p>
            <a:endParaRPr lang="en-IN" sz="2800" dirty="0"/>
          </a:p>
        </p:txBody>
      </p:sp>
      <p:sp>
        <p:nvSpPr>
          <p:cNvPr id="4" name="Slide Number Placeholder 3"/>
          <p:cNvSpPr>
            <a:spLocks noGrp="1"/>
          </p:cNvSpPr>
          <p:nvPr>
            <p:ph type="sldNum" sz="quarter" idx="12"/>
          </p:nvPr>
        </p:nvSpPr>
        <p:spPr/>
        <p:txBody>
          <a:bodyPr/>
          <a:lstStyle/>
          <a:p>
            <a:fld id="{1DDE8EEB-6852-48E6-9E57-F93CCB2C50B9}" type="slidenum">
              <a:rPr lang="en-IN" smtClean="0"/>
              <a:pPr/>
              <a:t>2</a:t>
            </a:fld>
            <a:endParaRPr lang="en-IN"/>
          </a:p>
        </p:txBody>
      </p:sp>
    </p:spTree>
    <p:extLst>
      <p:ext uri="{BB962C8B-B14F-4D97-AF65-F5344CB8AC3E}">
        <p14:creationId xmlns:p14="http://schemas.microsoft.com/office/powerpoint/2010/main" val="108306726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Losses set-off</a:t>
            </a:r>
            <a:endParaRPr lang="en-IN" dirty="0"/>
          </a:p>
        </p:txBody>
      </p:sp>
      <p:sp>
        <p:nvSpPr>
          <p:cNvPr id="3" name="Content Placeholder 2"/>
          <p:cNvSpPr>
            <a:spLocks noGrp="1"/>
          </p:cNvSpPr>
          <p:nvPr>
            <p:ph idx="1"/>
          </p:nvPr>
        </p:nvSpPr>
        <p:spPr>
          <a:xfrm>
            <a:off x="457200" y="1417638"/>
            <a:ext cx="8229600" cy="4602162"/>
          </a:xfrm>
        </p:spPr>
        <p:txBody>
          <a:bodyPr/>
          <a:lstStyle/>
          <a:p>
            <a:r>
              <a:rPr lang="en-US" sz="2800" dirty="0" err="1" smtClean="0"/>
              <a:t>Rashtriya</a:t>
            </a:r>
            <a:r>
              <a:rPr lang="en-US" sz="2800" dirty="0" smtClean="0"/>
              <a:t> </a:t>
            </a:r>
            <a:r>
              <a:rPr lang="en-US" sz="2800" dirty="0" err="1" smtClean="0"/>
              <a:t>Ispat</a:t>
            </a:r>
            <a:r>
              <a:rPr lang="en-US" sz="2800" dirty="0" smtClean="0"/>
              <a:t> Nigam Ltd. – 285 ITR 1 (AAR)</a:t>
            </a:r>
          </a:p>
          <a:p>
            <a:pPr algn="just"/>
            <a:r>
              <a:rPr lang="en-IN" sz="1600" dirty="0"/>
              <a:t>Adjustment for brought forward loss and unabsorbed depreciation—Explanation to </a:t>
            </a:r>
            <a:r>
              <a:rPr lang="en-IN" sz="1600" dirty="0" smtClean="0"/>
              <a:t>sub-cl</a:t>
            </a:r>
            <a:r>
              <a:rPr lang="en-IN" sz="1600" dirty="0"/>
              <a:t>. (iii) in the definition of "book profit" in s. 115JB clearly states that the expression 'loss brought forward’ does not include depreciation and that the net profit of the current year is to be reduced by the lesser of the two—Sec. 115JB computation must follow the logic of internal consistency and regularity year after year unaffected by the parallel computations under the Companies Act and the normal provisions of the IT Act—Reduction made to book loss or depreciation in any particular year must form the basis for computation of MAT liability for the subsequent year—Above interpretation is well supported by Circular No. 495, </a:t>
            </a:r>
            <a:r>
              <a:rPr lang="en-IN" sz="1600" dirty="0" err="1"/>
              <a:t>dt.</a:t>
            </a:r>
            <a:r>
              <a:rPr lang="en-IN" sz="1600" dirty="0"/>
              <a:t> 22nd Sept., 1987—Contention that presentation of accounts in one assessment year under s. 115JB has no relevance to the presentation of accounts in the succeeding year for the same purpose cannot be upheld—For the purpose of quantification of carry forward of unabsorbed loss and depreciation to the next assessment year, company has no option to reduce from the current year’s profit, either the loss or depreciation in a manner different from the manner adopted for determination of book profit—It is not open to the company to reduce the current year’s profit by the loss brought forward or unabsorbed depreciation in a manner which is more beneficial to it and such adjustment cannot be changed from year to year</a:t>
            </a:r>
          </a:p>
        </p:txBody>
      </p:sp>
      <p:sp>
        <p:nvSpPr>
          <p:cNvPr id="4" name="Slide Number Placeholder 3"/>
          <p:cNvSpPr>
            <a:spLocks noGrp="1"/>
          </p:cNvSpPr>
          <p:nvPr>
            <p:ph type="sldNum" sz="quarter" idx="12"/>
          </p:nvPr>
        </p:nvSpPr>
        <p:spPr/>
        <p:txBody>
          <a:bodyPr/>
          <a:lstStyle/>
          <a:p>
            <a:fld id="{1DDE8EEB-6852-48E6-9E57-F93CCB2C50B9}" type="slidenum">
              <a:rPr lang="en-IN" smtClean="0"/>
              <a:pPr/>
              <a:t>20</a:t>
            </a:fld>
            <a:endParaRPr lang="en-IN"/>
          </a:p>
        </p:txBody>
      </p:sp>
    </p:spTree>
    <p:extLst>
      <p:ext uri="{BB962C8B-B14F-4D97-AF65-F5344CB8AC3E}">
        <p14:creationId xmlns:p14="http://schemas.microsoft.com/office/powerpoint/2010/main" val="384946506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Losses set-off</a:t>
            </a:r>
            <a:endParaRPr lang="en-IN" dirty="0"/>
          </a:p>
        </p:txBody>
      </p:sp>
      <p:sp>
        <p:nvSpPr>
          <p:cNvPr id="3" name="Content Placeholder 2"/>
          <p:cNvSpPr>
            <a:spLocks noGrp="1"/>
          </p:cNvSpPr>
          <p:nvPr>
            <p:ph idx="1"/>
          </p:nvPr>
        </p:nvSpPr>
        <p:spPr/>
        <p:txBody>
          <a:bodyPr/>
          <a:lstStyle/>
          <a:p>
            <a:r>
              <a:rPr lang="en-US" dirty="0" err="1" smtClean="0"/>
              <a:t>Amline</a:t>
            </a:r>
            <a:r>
              <a:rPr lang="en-US" dirty="0" smtClean="0"/>
              <a:t> Textiles (P) Ltd V. ITO – 27 SOT 152 (Mum)</a:t>
            </a:r>
          </a:p>
          <a:p>
            <a:r>
              <a:rPr lang="en-IN" sz="1800" dirty="0" smtClean="0"/>
              <a:t>As </a:t>
            </a:r>
            <a:r>
              <a:rPr lang="en-IN" sz="1800" dirty="0"/>
              <a:t>per cl. (iii) of </a:t>
            </a:r>
            <a:r>
              <a:rPr lang="en-IN" sz="1800" dirty="0" err="1"/>
              <a:t>Expln</a:t>
            </a:r>
            <a:r>
              <a:rPr lang="en-IN" sz="1800" dirty="0"/>
              <a:t>. 1 to s. </a:t>
            </a:r>
            <a:r>
              <a:rPr lang="en-IN" sz="1800" b="1" dirty="0"/>
              <a:t>115JB</a:t>
            </a:r>
            <a:r>
              <a:rPr lang="en-IN" sz="1800" dirty="0"/>
              <a:t>, aggregate amount of </a:t>
            </a:r>
            <a:r>
              <a:rPr lang="en-IN" sz="1800" b="1" dirty="0"/>
              <a:t>loss</a:t>
            </a:r>
            <a:r>
              <a:rPr lang="en-IN" sz="1800" dirty="0"/>
              <a:t> </a:t>
            </a:r>
            <a:r>
              <a:rPr lang="en-IN" sz="1800" b="1" dirty="0"/>
              <a:t>brought</a:t>
            </a:r>
            <a:r>
              <a:rPr lang="en-IN" sz="1800" dirty="0"/>
              <a:t> </a:t>
            </a:r>
            <a:r>
              <a:rPr lang="en-IN" sz="1800" b="1" dirty="0"/>
              <a:t>forward</a:t>
            </a:r>
            <a:r>
              <a:rPr lang="en-IN" sz="1800" dirty="0"/>
              <a:t> or </a:t>
            </a:r>
            <a:r>
              <a:rPr lang="en-IN" sz="1800" b="1" dirty="0"/>
              <a:t>unabsorbed</a:t>
            </a:r>
            <a:r>
              <a:rPr lang="en-IN" sz="1800" dirty="0"/>
              <a:t> </a:t>
            </a:r>
            <a:r>
              <a:rPr lang="en-IN" sz="1800" b="1" dirty="0"/>
              <a:t>depreciation</a:t>
            </a:r>
            <a:r>
              <a:rPr lang="en-IN" sz="1800" dirty="0"/>
              <a:t>, whichever is less as per books of account is allowable deduction in computing book profits under s. </a:t>
            </a:r>
            <a:r>
              <a:rPr lang="en-IN" sz="1800" b="1" dirty="0"/>
              <a:t>115JB</a:t>
            </a:r>
            <a:r>
              <a:rPr lang="en-IN" sz="1800" dirty="0"/>
              <a:t>, therefore, reference to the provisions of ss. 71 to 73 for arriving at the conclusion that s. </a:t>
            </a:r>
            <a:r>
              <a:rPr lang="en-IN" sz="1800" b="1" dirty="0"/>
              <a:t>115JB</a:t>
            </a:r>
            <a:r>
              <a:rPr lang="en-IN" sz="1800" dirty="0"/>
              <a:t> refers to year-wise consideration of the </a:t>
            </a:r>
            <a:r>
              <a:rPr lang="en-IN" sz="1800" b="1" dirty="0"/>
              <a:t>loss</a:t>
            </a:r>
            <a:r>
              <a:rPr lang="en-IN" sz="1800" dirty="0"/>
              <a:t> </a:t>
            </a:r>
            <a:r>
              <a:rPr lang="en-IN" sz="1800" b="1" dirty="0"/>
              <a:t>brought</a:t>
            </a:r>
            <a:r>
              <a:rPr lang="en-IN" sz="1800" dirty="0"/>
              <a:t> </a:t>
            </a:r>
            <a:r>
              <a:rPr lang="en-IN" sz="1800" b="1" dirty="0"/>
              <a:t>forward</a:t>
            </a:r>
            <a:r>
              <a:rPr lang="en-IN" sz="1800" dirty="0"/>
              <a:t> or </a:t>
            </a:r>
            <a:r>
              <a:rPr lang="en-IN" sz="1800" b="1" dirty="0"/>
              <a:t>unabsorbed</a:t>
            </a:r>
            <a:r>
              <a:rPr lang="en-IN" sz="1800" dirty="0"/>
              <a:t> </a:t>
            </a:r>
            <a:r>
              <a:rPr lang="en-IN" sz="1800" b="1" dirty="0"/>
              <a:t>depreciation</a:t>
            </a:r>
            <a:r>
              <a:rPr lang="en-IN" sz="1800" dirty="0"/>
              <a:t>, was erroneous</a:t>
            </a:r>
            <a:r>
              <a:rPr lang="en-IN" sz="1800" dirty="0" smtClean="0"/>
              <a:t>.</a:t>
            </a:r>
          </a:p>
          <a:p>
            <a:endParaRPr lang="en-IN" sz="1800" dirty="0"/>
          </a:p>
          <a:p>
            <a:endParaRPr lang="en-IN" dirty="0"/>
          </a:p>
        </p:txBody>
      </p:sp>
      <p:sp>
        <p:nvSpPr>
          <p:cNvPr id="4" name="Slide Number Placeholder 3"/>
          <p:cNvSpPr>
            <a:spLocks noGrp="1"/>
          </p:cNvSpPr>
          <p:nvPr>
            <p:ph type="sldNum" sz="quarter" idx="12"/>
          </p:nvPr>
        </p:nvSpPr>
        <p:spPr/>
        <p:txBody>
          <a:bodyPr/>
          <a:lstStyle/>
          <a:p>
            <a:fld id="{1DDE8EEB-6852-48E6-9E57-F93CCB2C50B9}" type="slidenum">
              <a:rPr lang="en-IN" smtClean="0"/>
              <a:pPr/>
              <a:t>21</a:t>
            </a:fld>
            <a:endParaRPr lang="en-IN"/>
          </a:p>
        </p:txBody>
      </p:sp>
    </p:spTree>
    <p:extLst>
      <p:ext uri="{BB962C8B-B14F-4D97-AF65-F5344CB8AC3E}">
        <p14:creationId xmlns:p14="http://schemas.microsoft.com/office/powerpoint/2010/main" val="172533914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Losses set-off</a:t>
            </a:r>
            <a:endParaRPr lang="en-IN" dirty="0"/>
          </a:p>
        </p:txBody>
      </p:sp>
      <p:sp>
        <p:nvSpPr>
          <p:cNvPr id="3" name="Content Placeholder 2"/>
          <p:cNvSpPr>
            <a:spLocks noGrp="1"/>
          </p:cNvSpPr>
          <p:nvPr>
            <p:ph idx="1"/>
          </p:nvPr>
        </p:nvSpPr>
        <p:spPr/>
        <p:txBody>
          <a:bodyPr/>
          <a:lstStyle/>
          <a:p>
            <a:r>
              <a:rPr lang="en-US" dirty="0" smtClean="0"/>
              <a:t>Madras </a:t>
            </a:r>
            <a:r>
              <a:rPr lang="en-US" dirty="0" err="1" smtClean="0"/>
              <a:t>Aluminium</a:t>
            </a:r>
            <a:r>
              <a:rPr lang="en-US" dirty="0" smtClean="0"/>
              <a:t> Co. Ltd V. ADIT – 26 CCH 217 (Chennai)</a:t>
            </a:r>
          </a:p>
          <a:p>
            <a:pPr algn="just"/>
            <a:r>
              <a:rPr lang="en-IN" sz="1600" i="1" dirty="0"/>
              <a:t>Book Profits—Computation of—Unabsorbed depreciation—Deductibility—</a:t>
            </a:r>
            <a:r>
              <a:rPr lang="en-IN" sz="1600" i="1" dirty="0" err="1"/>
              <a:t>Assessee</a:t>
            </a:r>
            <a:r>
              <a:rPr lang="en-IN" sz="1600" i="1" dirty="0"/>
              <a:t> company filed its return declaring nil income under regular computation—Under Mat book profits were determined after claiming unabsorbed depreciation—AO added back unabsorbed depreciation as it was already claimed in earlier year—Held, AO had stated in his assessment order that </a:t>
            </a:r>
            <a:r>
              <a:rPr lang="en-IN" sz="1600" i="1" dirty="0" err="1"/>
              <a:t>assessee</a:t>
            </a:r>
            <a:r>
              <a:rPr lang="en-IN" sz="1600" i="1" dirty="0"/>
              <a:t> had already claimed unabsorbed depreciation in earlier A.Y. and same was allowed—</a:t>
            </a:r>
            <a:r>
              <a:rPr lang="en-IN" sz="1600" i="1" dirty="0" err="1"/>
              <a:t>Assessee</a:t>
            </a:r>
            <a:r>
              <a:rPr lang="en-IN" sz="1600" i="1" dirty="0"/>
              <a:t> had not been able to controvert categorical finding of AO—If unabsorbed depreciation had already been allowed in earlier A.Ys., unabsorbed depreciation in subsequent A.Ys. would be NIL—Therefore, amount which could have been deducted in accordance with provisions of Clause (iii) of Explanation 1 to Section 115JB is un-</a:t>
            </a:r>
            <a:r>
              <a:rPr lang="en-IN" sz="1600" i="1" dirty="0" err="1"/>
              <a:t>bsorbed</a:t>
            </a:r>
            <a:r>
              <a:rPr lang="en-IN" sz="1600" i="1" dirty="0"/>
              <a:t> depreciation or unabsorbed business loss whichever is less, amount of depreciation being less i.e., NIL is deductible for arriving at book profits for A.Y.</a:t>
            </a:r>
            <a:endParaRPr lang="en-IN" sz="1600" dirty="0"/>
          </a:p>
          <a:p>
            <a:endParaRPr lang="en-IN" dirty="0"/>
          </a:p>
        </p:txBody>
      </p:sp>
      <p:sp>
        <p:nvSpPr>
          <p:cNvPr id="4" name="Slide Number Placeholder 3"/>
          <p:cNvSpPr>
            <a:spLocks noGrp="1"/>
          </p:cNvSpPr>
          <p:nvPr>
            <p:ph type="sldNum" sz="quarter" idx="12"/>
          </p:nvPr>
        </p:nvSpPr>
        <p:spPr/>
        <p:txBody>
          <a:bodyPr/>
          <a:lstStyle/>
          <a:p>
            <a:fld id="{1DDE8EEB-6852-48E6-9E57-F93CCB2C50B9}" type="slidenum">
              <a:rPr lang="en-IN" smtClean="0"/>
              <a:pPr/>
              <a:t>22</a:t>
            </a:fld>
            <a:endParaRPr lang="en-IN"/>
          </a:p>
        </p:txBody>
      </p:sp>
    </p:spTree>
    <p:extLst>
      <p:ext uri="{BB962C8B-B14F-4D97-AF65-F5344CB8AC3E}">
        <p14:creationId xmlns:p14="http://schemas.microsoft.com/office/powerpoint/2010/main" val="31778079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Losses set-off</a:t>
            </a:r>
            <a:endParaRPr lang="en-IN" dirty="0"/>
          </a:p>
        </p:txBody>
      </p:sp>
      <p:sp>
        <p:nvSpPr>
          <p:cNvPr id="3" name="Content Placeholder 2"/>
          <p:cNvSpPr>
            <a:spLocks noGrp="1"/>
          </p:cNvSpPr>
          <p:nvPr>
            <p:ph idx="1"/>
          </p:nvPr>
        </p:nvSpPr>
        <p:spPr/>
        <p:txBody>
          <a:bodyPr/>
          <a:lstStyle/>
          <a:p>
            <a:r>
              <a:rPr lang="en-US" sz="2800" dirty="0" smtClean="0"/>
              <a:t>CIT V. </a:t>
            </a:r>
            <a:r>
              <a:rPr lang="en-US" sz="2800" dirty="0" err="1" smtClean="0"/>
              <a:t>Gokuldas</a:t>
            </a:r>
            <a:r>
              <a:rPr lang="en-US" sz="2800" dirty="0" smtClean="0"/>
              <a:t> Apparels Ltd – 78 CCH 240 (Ker.)</a:t>
            </a:r>
          </a:p>
          <a:p>
            <a:pPr marL="0" indent="0">
              <a:buNone/>
            </a:pPr>
            <a:endParaRPr lang="en-US" sz="2800" dirty="0" smtClean="0"/>
          </a:p>
          <a:p>
            <a:pPr algn="just"/>
            <a:r>
              <a:rPr lang="en-IN" sz="2000" i="1" dirty="0"/>
              <a:t>Company—Book profit under s. 115JA—Set off of unabsorbed loss and depreciation—Brought forward unabsorbed depreciation has to be set off while computing the book profit under s. 115JA—Profit of earlier years cannot be set off against the loss occurring in the current assessment year</a:t>
            </a:r>
          </a:p>
          <a:p>
            <a:endParaRPr lang="en-IN" dirty="0"/>
          </a:p>
        </p:txBody>
      </p:sp>
      <p:sp>
        <p:nvSpPr>
          <p:cNvPr id="4" name="Slide Number Placeholder 3"/>
          <p:cNvSpPr>
            <a:spLocks noGrp="1"/>
          </p:cNvSpPr>
          <p:nvPr>
            <p:ph type="sldNum" sz="quarter" idx="12"/>
          </p:nvPr>
        </p:nvSpPr>
        <p:spPr/>
        <p:txBody>
          <a:bodyPr/>
          <a:lstStyle/>
          <a:p>
            <a:fld id="{1DDE8EEB-6852-48E6-9E57-F93CCB2C50B9}" type="slidenum">
              <a:rPr lang="en-IN" smtClean="0"/>
              <a:pPr/>
              <a:t>23</a:t>
            </a:fld>
            <a:endParaRPr lang="en-IN"/>
          </a:p>
        </p:txBody>
      </p:sp>
    </p:spTree>
    <p:extLst>
      <p:ext uri="{BB962C8B-B14F-4D97-AF65-F5344CB8AC3E}">
        <p14:creationId xmlns:p14="http://schemas.microsoft.com/office/powerpoint/2010/main" val="388535263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325562"/>
          </a:xfrm>
        </p:spPr>
        <p:txBody>
          <a:bodyPr/>
          <a:lstStyle/>
          <a:p>
            <a:r>
              <a:rPr lang="en-US" dirty="0" smtClean="0"/>
              <a:t>Losses set-off</a:t>
            </a:r>
            <a:br>
              <a:rPr lang="en-US" dirty="0" smtClean="0"/>
            </a:br>
            <a:r>
              <a:rPr lang="en-US" dirty="0" smtClean="0"/>
              <a:t>….Emerging issues …</a:t>
            </a:r>
            <a:endParaRPr lang="en-IN" dirty="0"/>
          </a:p>
        </p:txBody>
      </p:sp>
      <p:sp>
        <p:nvSpPr>
          <p:cNvPr id="3" name="Content Placeholder 2"/>
          <p:cNvSpPr>
            <a:spLocks noGrp="1"/>
          </p:cNvSpPr>
          <p:nvPr>
            <p:ph idx="1"/>
          </p:nvPr>
        </p:nvSpPr>
        <p:spPr>
          <a:xfrm>
            <a:off x="457200" y="1700808"/>
            <a:ext cx="8229600" cy="4425355"/>
          </a:xfrm>
        </p:spPr>
        <p:txBody>
          <a:bodyPr/>
          <a:lstStyle/>
          <a:p>
            <a:pPr lvl="1">
              <a:buFont typeface="Arial" panose="020B0604020202020204" pitchFamily="34" charset="0"/>
              <a:buChar char="•"/>
            </a:pPr>
            <a:r>
              <a:rPr lang="en-US" sz="2200" dirty="0" smtClean="0">
                <a:solidFill>
                  <a:srgbClr val="FF0000"/>
                </a:solidFill>
              </a:rPr>
              <a:t>No clear mandate about what to be adjusted first, whether business loss or whether unabsorbed depreciation?</a:t>
            </a:r>
          </a:p>
          <a:p>
            <a:pPr lvl="1">
              <a:buFont typeface="Arial" panose="020B0604020202020204" pitchFamily="34" charset="0"/>
              <a:buChar char="•"/>
            </a:pPr>
            <a:r>
              <a:rPr lang="en-US" sz="2200" dirty="0" smtClean="0">
                <a:solidFill>
                  <a:srgbClr val="FF0000"/>
                </a:solidFill>
              </a:rPr>
              <a:t>Today’s MAT is much higher quantum due to denial of provisions for diminution in value of assets, etc.</a:t>
            </a:r>
          </a:p>
          <a:p>
            <a:pPr lvl="1">
              <a:buFont typeface="Arial" panose="020B0604020202020204" pitchFamily="34" charset="0"/>
              <a:buChar char="•"/>
            </a:pPr>
            <a:r>
              <a:rPr lang="en-US" sz="2200" dirty="0" smtClean="0">
                <a:solidFill>
                  <a:srgbClr val="FF0000"/>
                </a:solidFill>
              </a:rPr>
              <a:t>Such higher quantum can’t be adjusted from past losses</a:t>
            </a:r>
          </a:p>
          <a:p>
            <a:pPr lvl="1">
              <a:buFont typeface="Arial" panose="020B0604020202020204" pitchFamily="34" charset="0"/>
              <a:buChar char="•"/>
            </a:pPr>
            <a:r>
              <a:rPr lang="en-US" sz="2200" dirty="0" smtClean="0">
                <a:solidFill>
                  <a:srgbClr val="FF0000"/>
                </a:solidFill>
              </a:rPr>
              <a:t>Moreover, there is no such mechanism</a:t>
            </a:r>
          </a:p>
          <a:p>
            <a:pPr lvl="1">
              <a:buFont typeface="Arial" panose="020B0604020202020204" pitchFamily="34" charset="0"/>
              <a:buChar char="•"/>
            </a:pPr>
            <a:r>
              <a:rPr lang="en-US" sz="2200" dirty="0" smtClean="0">
                <a:solidFill>
                  <a:srgbClr val="FF0000"/>
                </a:solidFill>
              </a:rPr>
              <a:t>Hence, what is set-off against past years’ book profits, difficult to construe …. How to resolve this????</a:t>
            </a:r>
          </a:p>
          <a:p>
            <a:pPr lvl="1">
              <a:buFont typeface="Arial" panose="020B0604020202020204" pitchFamily="34" charset="0"/>
              <a:buChar char="•"/>
            </a:pPr>
            <a:r>
              <a:rPr lang="en-US" sz="2200" dirty="0" smtClean="0">
                <a:solidFill>
                  <a:srgbClr val="FF0000"/>
                </a:solidFill>
              </a:rPr>
              <a:t>If an assesse follows policy of proportionate adjustment of current year’s profits against past losses and unabsorbed depreciation, will it be incorrect?</a:t>
            </a:r>
          </a:p>
          <a:p>
            <a:pPr marL="457200" lvl="1" indent="0">
              <a:buNone/>
            </a:pPr>
            <a:endParaRPr lang="en-US" sz="2400" dirty="0" smtClean="0"/>
          </a:p>
          <a:p>
            <a:pPr lvl="1"/>
            <a:endParaRPr lang="en-IN" dirty="0"/>
          </a:p>
        </p:txBody>
      </p:sp>
      <p:sp>
        <p:nvSpPr>
          <p:cNvPr id="4" name="Slide Number Placeholder 3"/>
          <p:cNvSpPr>
            <a:spLocks noGrp="1"/>
          </p:cNvSpPr>
          <p:nvPr>
            <p:ph type="sldNum" sz="quarter" idx="12"/>
          </p:nvPr>
        </p:nvSpPr>
        <p:spPr/>
        <p:txBody>
          <a:bodyPr/>
          <a:lstStyle/>
          <a:p>
            <a:fld id="{1DDE8EEB-6852-48E6-9E57-F93CCB2C50B9}" type="slidenum">
              <a:rPr lang="en-IN" smtClean="0"/>
              <a:pPr/>
              <a:t>24</a:t>
            </a:fld>
            <a:endParaRPr lang="en-IN"/>
          </a:p>
        </p:txBody>
      </p:sp>
    </p:spTree>
    <p:extLst>
      <p:ext uri="{BB962C8B-B14F-4D97-AF65-F5344CB8AC3E}">
        <p14:creationId xmlns:p14="http://schemas.microsoft.com/office/powerpoint/2010/main" val="395831504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Losses set-off</a:t>
            </a:r>
            <a:br>
              <a:rPr lang="en-IN" dirty="0" smtClean="0"/>
            </a:br>
            <a:r>
              <a:rPr lang="en-IN" dirty="0" smtClean="0"/>
              <a:t>…Emerging issues….</a:t>
            </a:r>
            <a:endParaRPr lang="en-IN" dirty="0"/>
          </a:p>
        </p:txBody>
      </p:sp>
      <p:sp>
        <p:nvSpPr>
          <p:cNvPr id="3" name="Content Placeholder 2"/>
          <p:cNvSpPr>
            <a:spLocks noGrp="1"/>
          </p:cNvSpPr>
          <p:nvPr>
            <p:ph idx="1"/>
          </p:nvPr>
        </p:nvSpPr>
        <p:spPr>
          <a:xfrm>
            <a:off x="457200" y="1988840"/>
            <a:ext cx="8229600" cy="4137323"/>
          </a:xfrm>
        </p:spPr>
        <p:txBody>
          <a:bodyPr/>
          <a:lstStyle/>
          <a:p>
            <a:pPr marL="0" indent="0">
              <a:buNone/>
            </a:pPr>
            <a:r>
              <a:rPr lang="en-IN" sz="2200" dirty="0" smtClean="0">
                <a:solidFill>
                  <a:srgbClr val="FF0000"/>
                </a:solidFill>
              </a:rPr>
              <a:t>……(further issues …)</a:t>
            </a:r>
          </a:p>
          <a:p>
            <a:r>
              <a:rPr lang="en-IN" sz="2200" dirty="0" smtClean="0">
                <a:solidFill>
                  <a:srgbClr val="FF0000"/>
                </a:solidFill>
              </a:rPr>
              <a:t>How </a:t>
            </a:r>
            <a:r>
              <a:rPr lang="en-IN" sz="2200" dirty="0" smtClean="0">
                <a:solidFill>
                  <a:srgbClr val="FF0000"/>
                </a:solidFill>
              </a:rPr>
              <a:t>to put forth company stand about adjustment of book profits against past losses / UAD</a:t>
            </a:r>
          </a:p>
          <a:p>
            <a:r>
              <a:rPr lang="en-IN" sz="2200" dirty="0" smtClean="0">
                <a:solidFill>
                  <a:srgbClr val="FF0000"/>
                </a:solidFill>
              </a:rPr>
              <a:t>Whether some BOD resolution could serve the cause?</a:t>
            </a:r>
          </a:p>
          <a:p>
            <a:r>
              <a:rPr lang="en-IN" sz="2200" dirty="0" smtClean="0">
                <a:solidFill>
                  <a:srgbClr val="FF0000"/>
                </a:solidFill>
              </a:rPr>
              <a:t>Whether a company can carry forward - past reserves separately – then next years losses separately – and then, adjust future profits against losses?</a:t>
            </a:r>
          </a:p>
          <a:p>
            <a:r>
              <a:rPr lang="en-IN" sz="2200" dirty="0" smtClean="0">
                <a:solidFill>
                  <a:srgbClr val="FF0000"/>
                </a:solidFill>
              </a:rPr>
              <a:t>What happens if losses and depreciation, both are an equal amount?</a:t>
            </a:r>
            <a:endParaRPr lang="en-IN" sz="2200" dirty="0">
              <a:solidFill>
                <a:srgbClr val="FF0000"/>
              </a:solidFill>
            </a:endParaRPr>
          </a:p>
        </p:txBody>
      </p:sp>
      <p:sp>
        <p:nvSpPr>
          <p:cNvPr id="4" name="Slide Number Placeholder 3"/>
          <p:cNvSpPr>
            <a:spLocks noGrp="1"/>
          </p:cNvSpPr>
          <p:nvPr>
            <p:ph type="sldNum" sz="quarter" idx="12"/>
          </p:nvPr>
        </p:nvSpPr>
        <p:spPr/>
        <p:txBody>
          <a:bodyPr/>
          <a:lstStyle/>
          <a:p>
            <a:fld id="{1DDE8EEB-6852-48E6-9E57-F93CCB2C50B9}" type="slidenum">
              <a:rPr lang="en-IN" smtClean="0"/>
              <a:pPr/>
              <a:t>25</a:t>
            </a:fld>
            <a:endParaRPr lang="en-IN"/>
          </a:p>
        </p:txBody>
      </p:sp>
    </p:spTree>
    <p:extLst>
      <p:ext uri="{BB962C8B-B14F-4D97-AF65-F5344CB8AC3E}">
        <p14:creationId xmlns:p14="http://schemas.microsoft.com/office/powerpoint/2010/main" val="294001144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Tax Holiday</a:t>
            </a:r>
            <a:endParaRPr lang="en-IN" dirty="0"/>
          </a:p>
        </p:txBody>
      </p:sp>
      <p:sp>
        <p:nvSpPr>
          <p:cNvPr id="3" name="Content Placeholder 2"/>
          <p:cNvSpPr>
            <a:spLocks noGrp="1"/>
          </p:cNvSpPr>
          <p:nvPr>
            <p:ph idx="1"/>
          </p:nvPr>
        </p:nvSpPr>
        <p:spPr/>
        <p:txBody>
          <a:bodyPr/>
          <a:lstStyle/>
          <a:p>
            <a:r>
              <a:rPr lang="en-IN" sz="2000" dirty="0" smtClean="0"/>
              <a:t>Though not u/s 115J, section 115JA did grant good benefits </a:t>
            </a:r>
            <a:r>
              <a:rPr lang="en-IN" sz="2000" dirty="0" smtClean="0"/>
              <a:t>from MAT levy e.g. 80HHC </a:t>
            </a:r>
            <a:r>
              <a:rPr lang="en-IN" sz="2000" dirty="0" smtClean="0"/>
              <a:t>/ 80HHD / 10A / 10B, etc.</a:t>
            </a:r>
          </a:p>
          <a:p>
            <a:r>
              <a:rPr lang="en-IN" sz="2000" dirty="0" smtClean="0"/>
              <a:t>Many issues arose</a:t>
            </a:r>
          </a:p>
          <a:p>
            <a:r>
              <a:rPr lang="en-IN" sz="2000" dirty="0" smtClean="0"/>
              <a:t>MAT income was to be starting point for grant of deductions under above sections – CIT V. </a:t>
            </a:r>
            <a:r>
              <a:rPr lang="en-IN" sz="2000" dirty="0" err="1" smtClean="0"/>
              <a:t>Bhari</a:t>
            </a:r>
            <a:r>
              <a:rPr lang="en-IN" sz="2000" dirty="0" smtClean="0"/>
              <a:t> Information Technology Systems P Ltd – 340 ITR 593 (SC)</a:t>
            </a:r>
          </a:p>
          <a:p>
            <a:r>
              <a:rPr lang="en-IN" sz="2000" dirty="0" smtClean="0"/>
              <a:t>Due to typical phraseology, deductions for MAT based income was not getting pegged down to phased reductions, etc. - Ajanta </a:t>
            </a:r>
            <a:r>
              <a:rPr lang="en-IN" sz="2000" dirty="0" err="1" smtClean="0"/>
              <a:t>Pharma</a:t>
            </a:r>
            <a:r>
              <a:rPr lang="en-IN" sz="2000" dirty="0" smtClean="0"/>
              <a:t> Ltd. V. CIT – 78 CCH 734 (SC)</a:t>
            </a:r>
          </a:p>
          <a:p>
            <a:r>
              <a:rPr lang="en-IN" sz="2000" dirty="0" smtClean="0"/>
              <a:t>All traditional holidays phased out</a:t>
            </a:r>
          </a:p>
          <a:p>
            <a:r>
              <a:rPr lang="en-IN" sz="2000" dirty="0" smtClean="0"/>
              <a:t>New holidays only for International Financial Service Centre (under SEZ Act)</a:t>
            </a:r>
          </a:p>
          <a:p>
            <a:endParaRPr lang="en-IN" dirty="0"/>
          </a:p>
        </p:txBody>
      </p:sp>
      <p:sp>
        <p:nvSpPr>
          <p:cNvPr id="4" name="Slide Number Placeholder 3"/>
          <p:cNvSpPr>
            <a:spLocks noGrp="1"/>
          </p:cNvSpPr>
          <p:nvPr>
            <p:ph type="sldNum" sz="quarter" idx="12"/>
          </p:nvPr>
        </p:nvSpPr>
        <p:spPr/>
        <p:txBody>
          <a:bodyPr/>
          <a:lstStyle/>
          <a:p>
            <a:fld id="{1DDE8EEB-6852-48E6-9E57-F93CCB2C50B9}" type="slidenum">
              <a:rPr lang="en-IN" smtClean="0"/>
              <a:pPr/>
              <a:t>26</a:t>
            </a:fld>
            <a:endParaRPr lang="en-IN"/>
          </a:p>
        </p:txBody>
      </p:sp>
    </p:spTree>
    <p:extLst>
      <p:ext uri="{BB962C8B-B14F-4D97-AF65-F5344CB8AC3E}">
        <p14:creationId xmlns:p14="http://schemas.microsoft.com/office/powerpoint/2010/main" val="222534857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325562"/>
          </a:xfrm>
        </p:spPr>
        <p:txBody>
          <a:bodyPr/>
          <a:lstStyle/>
          <a:p>
            <a:r>
              <a:rPr lang="en-US" dirty="0" smtClean="0"/>
              <a:t>Tax Holiday</a:t>
            </a:r>
            <a:br>
              <a:rPr lang="en-US" dirty="0" smtClean="0"/>
            </a:br>
            <a:r>
              <a:rPr lang="en-US" dirty="0" smtClean="0"/>
              <a:t>Impact of SEZ Act</a:t>
            </a:r>
            <a:endParaRPr lang="en-IN" dirty="0"/>
          </a:p>
        </p:txBody>
      </p:sp>
      <p:sp>
        <p:nvSpPr>
          <p:cNvPr id="3" name="Content Placeholder 2"/>
          <p:cNvSpPr>
            <a:spLocks noGrp="1"/>
          </p:cNvSpPr>
          <p:nvPr>
            <p:ph idx="1"/>
          </p:nvPr>
        </p:nvSpPr>
        <p:spPr>
          <a:xfrm>
            <a:off x="457200" y="1772816"/>
            <a:ext cx="8229600" cy="4353347"/>
          </a:xfrm>
        </p:spPr>
        <p:txBody>
          <a:bodyPr/>
          <a:lstStyle/>
          <a:p>
            <a:pPr algn="just"/>
            <a:r>
              <a:rPr lang="en-US" sz="2000" dirty="0" smtClean="0"/>
              <a:t>Section 115JB(6) was appended into the ITA, 1961 vide SEZ Act, 2005</a:t>
            </a:r>
          </a:p>
          <a:p>
            <a:pPr algn="just"/>
            <a:r>
              <a:rPr lang="en-US" sz="2000" dirty="0" smtClean="0"/>
              <a:t>It provided that, 115JB will not apply to a SEZ undertaking</a:t>
            </a:r>
          </a:p>
          <a:p>
            <a:pPr algn="just"/>
            <a:r>
              <a:rPr lang="en-US" sz="2000" dirty="0" smtClean="0"/>
              <a:t>Vide Finance Act, 2011, the provision of sub-section (6) above was curtailed from 1/4/2012</a:t>
            </a:r>
          </a:p>
          <a:p>
            <a:pPr algn="just"/>
            <a:r>
              <a:rPr lang="en-US" sz="2000" dirty="0" smtClean="0"/>
              <a:t>But, SEZ Act, 2005 has an overriding effect considering the peculiar phraseology therein, i.e. </a:t>
            </a:r>
          </a:p>
          <a:p>
            <a:pPr marL="400050" lvl="1" indent="0" algn="just">
              <a:buNone/>
            </a:pPr>
            <a:r>
              <a:rPr lang="en-IN" sz="1600" b="1" i="1" dirty="0" smtClean="0"/>
              <a:t>The </a:t>
            </a:r>
            <a:r>
              <a:rPr lang="en-IN" sz="1600" b="1" i="1" dirty="0"/>
              <a:t>provisions of the Income-tax Act, 1961, as in force for the time being, shall apply to, or in relation to, the Developer or entrepreneur for carrying on the authorised operations in a Special Economic Zone or Unit </a:t>
            </a:r>
            <a:r>
              <a:rPr lang="en-IN" sz="1600" b="1" i="1" u="sng" dirty="0"/>
              <a:t>subject to the modifications specified in the Second Schedule</a:t>
            </a:r>
            <a:r>
              <a:rPr lang="en-IN" sz="1600" b="1" i="1" dirty="0"/>
              <a:t>. </a:t>
            </a:r>
            <a:endParaRPr lang="en-IN" sz="1600" b="1" i="1" dirty="0" smtClean="0"/>
          </a:p>
          <a:p>
            <a:pPr algn="just"/>
            <a:r>
              <a:rPr lang="en-US" sz="2000" b="1" i="1" dirty="0" smtClean="0">
                <a:solidFill>
                  <a:srgbClr val="FF0000"/>
                </a:solidFill>
              </a:rPr>
              <a:t>As such, can one still argue, that, MAT not applicable on SEZ undertakings </a:t>
            </a:r>
          </a:p>
          <a:p>
            <a:pPr algn="just"/>
            <a:r>
              <a:rPr lang="en-US" sz="2000" b="1" i="1" dirty="0" smtClean="0">
                <a:solidFill>
                  <a:srgbClr val="FF0000"/>
                </a:solidFill>
              </a:rPr>
              <a:t>Appears possible, though, not tested yet …</a:t>
            </a:r>
          </a:p>
          <a:p>
            <a:pPr algn="just"/>
            <a:endParaRPr lang="en-US" sz="2000" dirty="0" smtClean="0"/>
          </a:p>
          <a:p>
            <a:endParaRPr lang="en-IN" sz="1600" dirty="0"/>
          </a:p>
        </p:txBody>
      </p:sp>
      <p:sp>
        <p:nvSpPr>
          <p:cNvPr id="4" name="Slide Number Placeholder 3"/>
          <p:cNvSpPr>
            <a:spLocks noGrp="1"/>
          </p:cNvSpPr>
          <p:nvPr>
            <p:ph type="sldNum" sz="quarter" idx="12"/>
          </p:nvPr>
        </p:nvSpPr>
        <p:spPr/>
        <p:txBody>
          <a:bodyPr/>
          <a:lstStyle/>
          <a:p>
            <a:fld id="{1DDE8EEB-6852-48E6-9E57-F93CCB2C50B9}" type="slidenum">
              <a:rPr lang="en-IN" smtClean="0"/>
              <a:pPr/>
              <a:t>27</a:t>
            </a:fld>
            <a:endParaRPr lang="en-IN"/>
          </a:p>
        </p:txBody>
      </p:sp>
    </p:spTree>
    <p:extLst>
      <p:ext uri="{BB962C8B-B14F-4D97-AF65-F5344CB8AC3E}">
        <p14:creationId xmlns:p14="http://schemas.microsoft.com/office/powerpoint/2010/main" val="310435299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lstStyle/>
          <a:p>
            <a:r>
              <a:rPr lang="en-US" sz="3600" dirty="0" smtClean="0"/>
              <a:t>Audited Accounts</a:t>
            </a:r>
            <a:endParaRPr lang="en-IN" sz="3600" dirty="0"/>
          </a:p>
        </p:txBody>
      </p:sp>
      <p:sp>
        <p:nvSpPr>
          <p:cNvPr id="3" name="Content Placeholder 2"/>
          <p:cNvSpPr>
            <a:spLocks noGrp="1"/>
          </p:cNvSpPr>
          <p:nvPr>
            <p:ph idx="1"/>
          </p:nvPr>
        </p:nvSpPr>
        <p:spPr>
          <a:xfrm>
            <a:off x="457200" y="1143000"/>
            <a:ext cx="8229600" cy="4876800"/>
          </a:xfrm>
        </p:spPr>
        <p:txBody>
          <a:bodyPr/>
          <a:lstStyle/>
          <a:p>
            <a:r>
              <a:rPr lang="en-US" b="1" dirty="0" smtClean="0"/>
              <a:t>Apollo </a:t>
            </a:r>
            <a:r>
              <a:rPr lang="en-US" b="1" dirty="0" err="1" smtClean="0"/>
              <a:t>Tyres</a:t>
            </a:r>
            <a:r>
              <a:rPr lang="en-US" b="1" dirty="0" smtClean="0"/>
              <a:t> Ltd. V. CIT - </a:t>
            </a:r>
            <a:r>
              <a:rPr lang="en-US" sz="2800" i="1" dirty="0" smtClean="0"/>
              <a:t>255 ITR 273 (SC)</a:t>
            </a:r>
          </a:p>
          <a:p>
            <a:pPr lvl="1" algn="just"/>
            <a:r>
              <a:rPr lang="en-US" sz="2000" dirty="0" smtClean="0"/>
              <a:t>Arrears of depreciation were provided which, according to the Revenue,  were not in accordance with Sch. VI</a:t>
            </a:r>
          </a:p>
          <a:p>
            <a:pPr lvl="1" algn="just"/>
            <a:r>
              <a:rPr lang="en-US" sz="2000" dirty="0" smtClean="0"/>
              <a:t>Object of MAT was to make companies  liable to tax on profits shown in their own accounts</a:t>
            </a:r>
          </a:p>
          <a:p>
            <a:pPr lvl="1" algn="just"/>
            <a:r>
              <a:rPr lang="en-US" sz="2000" dirty="0" smtClean="0"/>
              <a:t>AO has to accept the authenticity of the audited accounts, which are adopted in AGM. ROC has statutory obligation to examine the requirements of Companies Act. </a:t>
            </a:r>
          </a:p>
          <a:p>
            <a:pPr lvl="1" algn="just"/>
            <a:r>
              <a:rPr lang="en-US" sz="2000" dirty="0" smtClean="0"/>
              <a:t>AO does not have the jurisdiction to go behind the net profit shown in the P &amp; L a/c except to the extent provided in the Explanation to section 115J. </a:t>
            </a:r>
          </a:p>
          <a:p>
            <a:pPr lvl="1" algn="just"/>
            <a:r>
              <a:rPr lang="en-US" sz="2000" dirty="0" smtClean="0"/>
              <a:t>(</a:t>
            </a:r>
            <a:r>
              <a:rPr lang="en-US" sz="2000" b="1" dirty="0" smtClean="0">
                <a:solidFill>
                  <a:srgbClr val="FF0000"/>
                </a:solidFill>
              </a:rPr>
              <a:t>Hence, </a:t>
            </a:r>
            <a:r>
              <a:rPr lang="en-US" sz="2000" b="1" dirty="0" smtClean="0">
                <a:solidFill>
                  <a:srgbClr val="FF0000"/>
                </a:solidFill>
              </a:rPr>
              <a:t>Audited Accounts </a:t>
            </a:r>
            <a:r>
              <a:rPr lang="en-US" sz="2000" b="1" i="1" u="sng" dirty="0" smtClean="0">
                <a:solidFill>
                  <a:srgbClr val="FF0000"/>
                </a:solidFill>
              </a:rPr>
              <a:t>can’t be </a:t>
            </a:r>
            <a:r>
              <a:rPr lang="en-US" sz="2000" b="1" i="1" u="sng" dirty="0" smtClean="0">
                <a:solidFill>
                  <a:srgbClr val="FF0000"/>
                </a:solidFill>
              </a:rPr>
              <a:t>distur</a:t>
            </a:r>
            <a:r>
              <a:rPr lang="en-US" sz="2000" b="1" i="1" dirty="0" smtClean="0">
                <a:solidFill>
                  <a:srgbClr val="FF0000"/>
                </a:solidFill>
              </a:rPr>
              <a:t>bed </a:t>
            </a:r>
            <a:r>
              <a:rPr lang="en-US" sz="2000" dirty="0" smtClean="0">
                <a:solidFill>
                  <a:srgbClr val="FF0000"/>
                </a:solidFill>
              </a:rPr>
              <a:t>u/s 115JB)</a:t>
            </a:r>
            <a:endParaRPr lang="en-US" sz="2000" dirty="0" smtClean="0">
              <a:solidFill>
                <a:srgbClr val="FF0000"/>
              </a:solidFill>
            </a:endParaRPr>
          </a:p>
          <a:p>
            <a:pPr marL="285750" lvl="1" algn="just">
              <a:buNone/>
            </a:pPr>
            <a:r>
              <a:rPr lang="en-US" sz="2000" b="1" i="1" dirty="0" smtClean="0"/>
              <a:t>		Followed </a:t>
            </a:r>
            <a:r>
              <a:rPr lang="en-US" sz="2000" b="1" i="1" dirty="0" smtClean="0"/>
              <a:t>in multiple cases including CIT v. </a:t>
            </a:r>
            <a:r>
              <a:rPr lang="en-US" sz="2000" b="1" i="1" dirty="0" err="1" smtClean="0"/>
              <a:t>Adbhut</a:t>
            </a:r>
            <a:r>
              <a:rPr lang="en-US" sz="2000" b="1" i="1" dirty="0" smtClean="0"/>
              <a:t> Trading Co. (P.) </a:t>
            </a:r>
            <a:r>
              <a:rPr lang="en-US" sz="2000" b="1" i="1" dirty="0" smtClean="0"/>
              <a:t>	Ltd</a:t>
            </a:r>
            <a:r>
              <a:rPr lang="en-US" sz="2000" b="1" i="1" dirty="0" smtClean="0"/>
              <a:t>.- 338 ITR 94 (</a:t>
            </a:r>
            <a:r>
              <a:rPr lang="en-US" sz="2000" b="1" i="1" dirty="0" err="1" smtClean="0"/>
              <a:t>Bom</a:t>
            </a:r>
            <a:r>
              <a:rPr lang="en-US" sz="2000" b="1" i="1" dirty="0" smtClean="0"/>
              <a:t>)</a:t>
            </a:r>
          </a:p>
          <a:p>
            <a:pPr lvl="1" algn="just"/>
            <a:endParaRPr lang="en-US" dirty="0" smtClean="0"/>
          </a:p>
        </p:txBody>
      </p:sp>
      <p:sp>
        <p:nvSpPr>
          <p:cNvPr id="4" name="Slide Number Placeholder 3"/>
          <p:cNvSpPr>
            <a:spLocks noGrp="1"/>
          </p:cNvSpPr>
          <p:nvPr>
            <p:ph type="sldNum" sz="quarter" idx="12"/>
          </p:nvPr>
        </p:nvSpPr>
        <p:spPr/>
        <p:txBody>
          <a:bodyPr/>
          <a:lstStyle/>
          <a:p>
            <a:fld id="{1DDE8EEB-6852-48E6-9E57-F93CCB2C50B9}" type="slidenum">
              <a:rPr lang="en-IN" smtClean="0"/>
              <a:pPr/>
              <a:t>28</a:t>
            </a:fld>
            <a:endParaRPr lang="en-IN"/>
          </a:p>
        </p:txBody>
      </p:sp>
    </p:spTree>
    <p:extLst>
      <p:ext uri="{BB962C8B-B14F-4D97-AF65-F5344CB8AC3E}">
        <p14:creationId xmlns:p14="http://schemas.microsoft.com/office/powerpoint/2010/main" val="166456241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lstStyle/>
          <a:p>
            <a:r>
              <a:rPr lang="en-US" sz="3600" dirty="0" smtClean="0"/>
              <a:t>Audited Accounts</a:t>
            </a:r>
            <a:endParaRPr lang="en-IN" sz="3600" dirty="0"/>
          </a:p>
        </p:txBody>
      </p:sp>
      <p:sp>
        <p:nvSpPr>
          <p:cNvPr id="3" name="Content Placeholder 2"/>
          <p:cNvSpPr>
            <a:spLocks noGrp="1"/>
          </p:cNvSpPr>
          <p:nvPr>
            <p:ph idx="1"/>
          </p:nvPr>
        </p:nvSpPr>
        <p:spPr>
          <a:xfrm>
            <a:off x="457200" y="1143000"/>
            <a:ext cx="8229600" cy="4876800"/>
          </a:xfrm>
        </p:spPr>
        <p:txBody>
          <a:bodyPr/>
          <a:lstStyle/>
          <a:p>
            <a:pPr algn="just"/>
            <a:r>
              <a:rPr lang="en-US" sz="2400" b="1" dirty="0" smtClean="0"/>
              <a:t>Rain </a:t>
            </a:r>
            <a:r>
              <a:rPr lang="en-US" sz="2400" b="1" dirty="0" smtClean="0"/>
              <a:t>Commodities Ltd. v. DCIT – </a:t>
            </a:r>
            <a:r>
              <a:rPr lang="en-US" sz="2400" i="1" dirty="0" smtClean="0"/>
              <a:t>40 SOT 265 (</a:t>
            </a:r>
            <a:r>
              <a:rPr lang="en-US" sz="2400" i="1" dirty="0" err="1" smtClean="0"/>
              <a:t>Hyd</a:t>
            </a:r>
            <a:r>
              <a:rPr lang="en-US" sz="2400" i="1" dirty="0" smtClean="0"/>
              <a:t>)(SB)</a:t>
            </a:r>
          </a:p>
          <a:p>
            <a:pPr lvl="1" algn="just">
              <a:buNone/>
            </a:pPr>
            <a:r>
              <a:rPr lang="en-US" sz="2400" i="1" dirty="0" smtClean="0"/>
              <a:t>	</a:t>
            </a:r>
            <a:r>
              <a:rPr lang="en-US" sz="2000" dirty="0" smtClean="0"/>
              <a:t>Merely because long term </a:t>
            </a:r>
            <a:r>
              <a:rPr lang="en-US" sz="2000" b="1" i="1" dirty="0" smtClean="0"/>
              <a:t>capital gain is exempt </a:t>
            </a:r>
            <a:r>
              <a:rPr lang="en-US" sz="2000" dirty="0" smtClean="0"/>
              <a:t>under section 47(iv) under normal provisions of Act, it cannot be concluded that it is also to be reduced from net profit for purpose of computing book profits under section 115JB when Explanation to section 115JB does not provide for any deduction in terms of section 47(iv) </a:t>
            </a:r>
            <a:endParaRPr lang="en-US" sz="2000" dirty="0" smtClean="0"/>
          </a:p>
          <a:p>
            <a:pPr lvl="1" algn="just">
              <a:buNone/>
            </a:pPr>
            <a:r>
              <a:rPr lang="en-US" sz="2000" b="1" dirty="0" smtClean="0">
                <a:solidFill>
                  <a:srgbClr val="FF0000"/>
                </a:solidFill>
              </a:rPr>
              <a:t>	(Audited Accounts can’t be disturbed)</a:t>
            </a:r>
            <a:endParaRPr lang="en-US" sz="2000" b="1" dirty="0" smtClean="0">
              <a:solidFill>
                <a:srgbClr val="FF0000"/>
              </a:solidFill>
            </a:endParaRPr>
          </a:p>
          <a:p>
            <a:pPr lvl="1" algn="just">
              <a:buNone/>
            </a:pPr>
            <a:endParaRPr lang="en-US" sz="2000" dirty="0" smtClean="0"/>
          </a:p>
          <a:p>
            <a:pPr algn="just"/>
            <a:r>
              <a:rPr lang="en-US" sz="2200" b="1" dirty="0" smtClean="0"/>
              <a:t>CIT </a:t>
            </a:r>
            <a:r>
              <a:rPr lang="en-US" sz="2200" b="1" dirty="0" smtClean="0"/>
              <a:t>v. </a:t>
            </a:r>
            <a:r>
              <a:rPr lang="en-US" sz="2200" b="1" dirty="0" err="1" smtClean="0"/>
              <a:t>Thiruvambadi</a:t>
            </a:r>
            <a:r>
              <a:rPr lang="en-US" sz="2200" b="1" dirty="0" smtClean="0"/>
              <a:t> Rubber Investment Co. (P.) Ltd.-  </a:t>
            </a:r>
            <a:r>
              <a:rPr lang="en-US" sz="2000" dirty="0" smtClean="0"/>
              <a:t>79 CCH 475 (Ker) </a:t>
            </a:r>
            <a:r>
              <a:rPr lang="en-US" sz="2400" dirty="0" smtClean="0"/>
              <a:t>	</a:t>
            </a:r>
            <a:endParaRPr lang="en-US" sz="2400" dirty="0" smtClean="0"/>
          </a:p>
          <a:p>
            <a:pPr marL="800100" lvl="2" indent="0" algn="just">
              <a:buNone/>
            </a:pPr>
            <a:r>
              <a:rPr lang="en-US" sz="2000" dirty="0" smtClean="0"/>
              <a:t>Income </a:t>
            </a:r>
            <a:r>
              <a:rPr lang="en-US" sz="2000" dirty="0" smtClean="0"/>
              <a:t>from capital gains should be included for purposes of computing book profits under section 115J </a:t>
            </a:r>
            <a:endParaRPr lang="en-US" sz="2000" dirty="0" smtClean="0"/>
          </a:p>
          <a:p>
            <a:pPr marL="0" indent="0" algn="just">
              <a:buNone/>
            </a:pPr>
            <a:r>
              <a:rPr lang="en-US" sz="2000" b="1" dirty="0" smtClean="0">
                <a:solidFill>
                  <a:srgbClr val="FF0000"/>
                </a:solidFill>
              </a:rPr>
              <a:t>	(</a:t>
            </a:r>
            <a:r>
              <a:rPr lang="en-US" sz="2000" b="1" dirty="0">
                <a:solidFill>
                  <a:srgbClr val="FF0000"/>
                </a:solidFill>
              </a:rPr>
              <a:t>Audited Accounts can’t be disturbed)</a:t>
            </a:r>
            <a:endParaRPr lang="en-US" sz="2000" b="1" i="1" dirty="0" smtClean="0"/>
          </a:p>
          <a:p>
            <a:pPr marL="285750" lvl="1" algn="just">
              <a:buNone/>
            </a:pPr>
            <a:endParaRPr lang="en-US" sz="2000" b="1" i="1" dirty="0" smtClean="0"/>
          </a:p>
          <a:p>
            <a:pPr lvl="1" algn="just"/>
            <a:endParaRPr lang="en-US" dirty="0" smtClean="0"/>
          </a:p>
        </p:txBody>
      </p:sp>
      <p:sp>
        <p:nvSpPr>
          <p:cNvPr id="4" name="Slide Number Placeholder 3"/>
          <p:cNvSpPr>
            <a:spLocks noGrp="1"/>
          </p:cNvSpPr>
          <p:nvPr>
            <p:ph type="sldNum" sz="quarter" idx="12"/>
          </p:nvPr>
        </p:nvSpPr>
        <p:spPr/>
        <p:txBody>
          <a:bodyPr/>
          <a:lstStyle/>
          <a:p>
            <a:fld id="{1DDE8EEB-6852-48E6-9E57-F93CCB2C50B9}" type="slidenum">
              <a:rPr lang="en-IN" smtClean="0"/>
              <a:pPr/>
              <a:t>29</a:t>
            </a:fld>
            <a:endParaRPr lang="en-IN"/>
          </a:p>
        </p:txBody>
      </p:sp>
    </p:spTree>
    <p:extLst>
      <p:ext uri="{BB962C8B-B14F-4D97-AF65-F5344CB8AC3E}">
        <p14:creationId xmlns:p14="http://schemas.microsoft.com/office/powerpoint/2010/main" val="337033329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a:t>
            </a:r>
            <a:endParaRPr lang="en-IN" dirty="0"/>
          </a:p>
        </p:txBody>
      </p:sp>
      <p:sp>
        <p:nvSpPr>
          <p:cNvPr id="3" name="Content Placeholder 2"/>
          <p:cNvSpPr>
            <a:spLocks noGrp="1"/>
          </p:cNvSpPr>
          <p:nvPr>
            <p:ph idx="1"/>
          </p:nvPr>
        </p:nvSpPr>
        <p:spPr>
          <a:xfrm>
            <a:off x="457200" y="1600200"/>
            <a:ext cx="8229600" cy="4419600"/>
          </a:xfrm>
        </p:spPr>
        <p:txBody>
          <a:bodyPr/>
          <a:lstStyle/>
          <a:p>
            <a:r>
              <a:rPr lang="en-US" sz="2800" dirty="0" smtClean="0"/>
              <a:t>At present, MAT payment @ 20% is felt as a pinch by many corporates</a:t>
            </a:r>
          </a:p>
          <a:p>
            <a:r>
              <a:rPr lang="en-US" sz="2800" dirty="0" smtClean="0"/>
              <a:t>Further, MAT credit generated, hardly gets utilized considering the low rate of normal tax</a:t>
            </a:r>
          </a:p>
          <a:p>
            <a:r>
              <a:rPr lang="en-US" sz="2800" dirty="0" smtClean="0"/>
              <a:t>MAT credit, only conceptually remains an asset on books, with no practical realization</a:t>
            </a:r>
          </a:p>
          <a:p>
            <a:r>
              <a:rPr lang="en-US" sz="2800" dirty="0" smtClean="0"/>
              <a:t>Many perceive MAT as an extra and uncomfortable charge</a:t>
            </a:r>
          </a:p>
          <a:p>
            <a:r>
              <a:rPr lang="en-US" sz="2800" dirty="0" smtClean="0"/>
              <a:t>Innovative minds work in many directions </a:t>
            </a:r>
            <a:r>
              <a:rPr lang="en-US" dirty="0" smtClean="0"/>
              <a:t>..</a:t>
            </a:r>
          </a:p>
        </p:txBody>
      </p:sp>
      <p:sp>
        <p:nvSpPr>
          <p:cNvPr id="4" name="Slide Number Placeholder 3"/>
          <p:cNvSpPr>
            <a:spLocks noGrp="1"/>
          </p:cNvSpPr>
          <p:nvPr>
            <p:ph type="sldNum" sz="quarter" idx="12"/>
          </p:nvPr>
        </p:nvSpPr>
        <p:spPr/>
        <p:txBody>
          <a:bodyPr/>
          <a:lstStyle/>
          <a:p>
            <a:fld id="{1DDE8EEB-6852-48E6-9E57-F93CCB2C50B9}" type="slidenum">
              <a:rPr lang="en-IN" smtClean="0"/>
              <a:pPr/>
              <a:t>3</a:t>
            </a:fld>
            <a:endParaRPr lang="en-IN"/>
          </a:p>
        </p:txBody>
      </p:sp>
    </p:spTree>
    <p:extLst>
      <p:ext uri="{BB962C8B-B14F-4D97-AF65-F5344CB8AC3E}">
        <p14:creationId xmlns:p14="http://schemas.microsoft.com/office/powerpoint/2010/main" val="265922469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lstStyle/>
          <a:p>
            <a:r>
              <a:rPr lang="en-US" sz="3600" dirty="0" smtClean="0"/>
              <a:t>Audited Accounts</a:t>
            </a:r>
            <a:endParaRPr lang="en-IN" sz="3600" dirty="0"/>
          </a:p>
        </p:txBody>
      </p:sp>
      <p:sp>
        <p:nvSpPr>
          <p:cNvPr id="3" name="Content Placeholder 2"/>
          <p:cNvSpPr>
            <a:spLocks noGrp="1"/>
          </p:cNvSpPr>
          <p:nvPr>
            <p:ph idx="1"/>
          </p:nvPr>
        </p:nvSpPr>
        <p:spPr>
          <a:xfrm>
            <a:off x="457200" y="1143000"/>
            <a:ext cx="8229600" cy="4876800"/>
          </a:xfrm>
        </p:spPr>
        <p:txBody>
          <a:bodyPr/>
          <a:lstStyle/>
          <a:p>
            <a:pPr algn="just"/>
            <a:endParaRPr lang="en-US" sz="1200" b="1" dirty="0" smtClean="0"/>
          </a:p>
          <a:p>
            <a:pPr algn="just">
              <a:buNone/>
            </a:pPr>
            <a:r>
              <a:rPr lang="en-US" sz="2400" b="1" dirty="0" smtClean="0"/>
              <a:t>	B &amp; B </a:t>
            </a:r>
            <a:r>
              <a:rPr lang="en-US" sz="2400" b="1" dirty="0" err="1" smtClean="0"/>
              <a:t>Infratech</a:t>
            </a:r>
            <a:r>
              <a:rPr lang="en-US" sz="2400" b="1" dirty="0" smtClean="0"/>
              <a:t> Ltd.  v. ITO - </a:t>
            </a:r>
            <a:r>
              <a:rPr lang="en-US" sz="2400" i="1" dirty="0" smtClean="0"/>
              <a:t>76 taxmann.com 188 (</a:t>
            </a:r>
            <a:r>
              <a:rPr lang="en-US" sz="2400" i="1" dirty="0" err="1" smtClean="0"/>
              <a:t>Kar</a:t>
            </a:r>
            <a:r>
              <a:rPr lang="en-US" sz="2400" i="1" dirty="0" smtClean="0"/>
              <a:t>)</a:t>
            </a:r>
          </a:p>
          <a:p>
            <a:pPr lvl="1" algn="just"/>
            <a:r>
              <a:rPr lang="en-US" sz="2000" dirty="0" smtClean="0"/>
              <a:t>In P &amp; L, surplus on waiver of loan settlement was credited </a:t>
            </a:r>
          </a:p>
          <a:p>
            <a:pPr lvl="1" algn="just"/>
            <a:r>
              <a:rPr lang="en-US" sz="2000" dirty="0" smtClean="0"/>
              <a:t>Same was removed for MAT purpose</a:t>
            </a:r>
          </a:p>
          <a:p>
            <a:pPr lvl="1" algn="just"/>
            <a:r>
              <a:rPr lang="en-US" sz="2000" dirty="0" smtClean="0"/>
              <a:t>Disagreed by AO and included the same for MAT purpose</a:t>
            </a:r>
          </a:p>
          <a:p>
            <a:pPr lvl="1" algn="just"/>
            <a:r>
              <a:rPr lang="en-US" sz="2000" dirty="0" smtClean="0"/>
              <a:t>CIT(A) and ITAT confirmed such inclusion</a:t>
            </a:r>
          </a:p>
          <a:p>
            <a:pPr lvl="1" algn="just"/>
            <a:r>
              <a:rPr lang="en-US" sz="2000" dirty="0" smtClean="0"/>
              <a:t>HC observed, </a:t>
            </a:r>
            <a:r>
              <a:rPr lang="en-US" sz="2000" dirty="0" smtClean="0"/>
              <a:t>115JB </a:t>
            </a:r>
            <a:r>
              <a:rPr lang="en-US" sz="2000" dirty="0" smtClean="0"/>
              <a:t>have overriding effect upon other provisions of Act </a:t>
            </a:r>
            <a:endParaRPr lang="en-US" sz="2000" dirty="0" smtClean="0"/>
          </a:p>
          <a:p>
            <a:pPr lvl="1" algn="just"/>
            <a:r>
              <a:rPr lang="en-US" sz="2000" dirty="0" smtClean="0"/>
              <a:t>Any </a:t>
            </a:r>
            <a:r>
              <a:rPr lang="en-US" sz="2000" dirty="0" smtClean="0"/>
              <a:t>deduction which is otherwise not provided by Explanation would be outside scope of operation of section 115JB </a:t>
            </a:r>
            <a:endParaRPr lang="en-US" sz="2000" dirty="0" smtClean="0"/>
          </a:p>
          <a:p>
            <a:pPr lvl="1" algn="just"/>
            <a:r>
              <a:rPr lang="en-US" sz="2000" b="1" dirty="0" smtClean="0">
                <a:solidFill>
                  <a:srgbClr val="FF0000"/>
                </a:solidFill>
              </a:rPr>
              <a:t>(Followed Apollo </a:t>
            </a:r>
            <a:r>
              <a:rPr lang="en-US" sz="2000" b="1" dirty="0" err="1" smtClean="0">
                <a:solidFill>
                  <a:srgbClr val="FF0000"/>
                </a:solidFill>
              </a:rPr>
              <a:t>Tyres</a:t>
            </a:r>
            <a:r>
              <a:rPr lang="en-US" sz="2000" b="1" dirty="0" smtClean="0">
                <a:solidFill>
                  <a:srgbClr val="FF0000"/>
                </a:solidFill>
              </a:rPr>
              <a:t> ….)</a:t>
            </a:r>
            <a:endParaRPr lang="en-US" sz="2000" b="1" dirty="0" smtClean="0">
              <a:solidFill>
                <a:srgbClr val="FF0000"/>
              </a:solidFill>
            </a:endParaRPr>
          </a:p>
          <a:p>
            <a:pPr algn="just">
              <a:buNone/>
            </a:pPr>
            <a:r>
              <a:rPr lang="en-US" sz="2400" b="1" dirty="0" smtClean="0"/>
              <a:t>	</a:t>
            </a:r>
            <a:endParaRPr lang="en-US" sz="2000" dirty="0" smtClean="0"/>
          </a:p>
        </p:txBody>
      </p:sp>
      <p:sp>
        <p:nvSpPr>
          <p:cNvPr id="4" name="Slide Number Placeholder 3"/>
          <p:cNvSpPr>
            <a:spLocks noGrp="1"/>
          </p:cNvSpPr>
          <p:nvPr>
            <p:ph type="sldNum" sz="quarter" idx="12"/>
          </p:nvPr>
        </p:nvSpPr>
        <p:spPr/>
        <p:txBody>
          <a:bodyPr/>
          <a:lstStyle/>
          <a:p>
            <a:fld id="{1DDE8EEB-6852-48E6-9E57-F93CCB2C50B9}" type="slidenum">
              <a:rPr lang="en-IN" smtClean="0"/>
              <a:pPr/>
              <a:t>30</a:t>
            </a:fld>
            <a:endParaRPr lang="en-IN"/>
          </a:p>
        </p:txBody>
      </p:sp>
    </p:spTree>
    <p:extLst>
      <p:ext uri="{BB962C8B-B14F-4D97-AF65-F5344CB8AC3E}">
        <p14:creationId xmlns:p14="http://schemas.microsoft.com/office/powerpoint/2010/main" val="416350488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Audited Accounts</a:t>
            </a:r>
            <a:endParaRPr lang="en-IN" dirty="0"/>
          </a:p>
        </p:txBody>
      </p:sp>
      <p:sp>
        <p:nvSpPr>
          <p:cNvPr id="3" name="Content Placeholder 2"/>
          <p:cNvSpPr>
            <a:spLocks noGrp="1"/>
          </p:cNvSpPr>
          <p:nvPr>
            <p:ph idx="1"/>
          </p:nvPr>
        </p:nvSpPr>
        <p:spPr/>
        <p:txBody>
          <a:bodyPr/>
          <a:lstStyle/>
          <a:p>
            <a:r>
              <a:rPr lang="en-IN" dirty="0" smtClean="0"/>
              <a:t>CIT V. </a:t>
            </a:r>
            <a:r>
              <a:rPr lang="en-IN" dirty="0" err="1" smtClean="0"/>
              <a:t>Adbhut</a:t>
            </a:r>
            <a:r>
              <a:rPr lang="en-IN" dirty="0" smtClean="0"/>
              <a:t> Trading Co. P Ltd – 338 ITR 94 (</a:t>
            </a:r>
            <a:r>
              <a:rPr lang="en-IN" dirty="0" err="1" smtClean="0"/>
              <a:t>Bom</a:t>
            </a:r>
            <a:r>
              <a:rPr lang="en-IN" dirty="0" smtClean="0"/>
              <a:t>)</a:t>
            </a:r>
          </a:p>
          <a:p>
            <a:r>
              <a:rPr lang="en-IN" sz="2400" dirty="0" smtClean="0"/>
              <a:t>Revenue challenged accounts saying, the same are intentionally prepared in a wrong manner</a:t>
            </a:r>
          </a:p>
          <a:p>
            <a:r>
              <a:rPr lang="en-IN" sz="2400" dirty="0" smtClean="0"/>
              <a:t>HC says, once accounts are certified by authorities under Companies Act, AO can’t contend that the same is not rightly prepared </a:t>
            </a:r>
          </a:p>
          <a:p>
            <a:r>
              <a:rPr lang="en-IN" sz="2400" dirty="0" smtClean="0"/>
              <a:t>Following Apollo Tyres, revenue’s appeal was dismissed</a:t>
            </a:r>
          </a:p>
          <a:p>
            <a:pPr marL="0" indent="0">
              <a:buNone/>
            </a:pPr>
            <a:r>
              <a:rPr lang="en-IN" sz="2400" dirty="0" smtClean="0">
                <a:solidFill>
                  <a:srgbClr val="FF0000"/>
                </a:solidFill>
              </a:rPr>
              <a:t>      </a:t>
            </a:r>
            <a:r>
              <a:rPr lang="en-IN" sz="2400" b="1" dirty="0" smtClean="0">
                <a:solidFill>
                  <a:srgbClr val="FF0000"/>
                </a:solidFill>
              </a:rPr>
              <a:t>(Audited accounts can’t be disturbed)</a:t>
            </a:r>
            <a:endParaRPr lang="en-IN" sz="2400" b="1" dirty="0">
              <a:solidFill>
                <a:srgbClr val="FF0000"/>
              </a:solidFill>
            </a:endParaRPr>
          </a:p>
        </p:txBody>
      </p:sp>
      <p:sp>
        <p:nvSpPr>
          <p:cNvPr id="4" name="Slide Number Placeholder 3"/>
          <p:cNvSpPr>
            <a:spLocks noGrp="1"/>
          </p:cNvSpPr>
          <p:nvPr>
            <p:ph type="sldNum" sz="quarter" idx="12"/>
          </p:nvPr>
        </p:nvSpPr>
        <p:spPr/>
        <p:txBody>
          <a:bodyPr/>
          <a:lstStyle/>
          <a:p>
            <a:fld id="{1DDE8EEB-6852-48E6-9E57-F93CCB2C50B9}" type="slidenum">
              <a:rPr lang="en-IN" smtClean="0"/>
              <a:pPr/>
              <a:t>31</a:t>
            </a:fld>
            <a:endParaRPr lang="en-IN"/>
          </a:p>
        </p:txBody>
      </p:sp>
    </p:spTree>
    <p:extLst>
      <p:ext uri="{BB962C8B-B14F-4D97-AF65-F5344CB8AC3E}">
        <p14:creationId xmlns:p14="http://schemas.microsoft.com/office/powerpoint/2010/main" val="315251159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Audited Accounts</a:t>
            </a:r>
            <a:endParaRPr lang="en-IN" dirty="0"/>
          </a:p>
        </p:txBody>
      </p:sp>
      <p:sp>
        <p:nvSpPr>
          <p:cNvPr id="3" name="Content Placeholder 2"/>
          <p:cNvSpPr>
            <a:spLocks noGrp="1"/>
          </p:cNvSpPr>
          <p:nvPr>
            <p:ph idx="1"/>
          </p:nvPr>
        </p:nvSpPr>
        <p:spPr/>
        <p:txBody>
          <a:bodyPr/>
          <a:lstStyle/>
          <a:p>
            <a:r>
              <a:rPr lang="en-IN" dirty="0" smtClean="0"/>
              <a:t>Emerging situation</a:t>
            </a:r>
          </a:p>
          <a:p>
            <a:pPr lvl="1"/>
            <a:r>
              <a:rPr lang="en-IN" sz="2200" dirty="0" smtClean="0"/>
              <a:t>It was transpiring that, audited accounts is the absolute and no more tinkering is possible, either by assesse or by AO</a:t>
            </a:r>
          </a:p>
          <a:p>
            <a:pPr lvl="1"/>
            <a:r>
              <a:rPr lang="en-IN" sz="2200" dirty="0" smtClean="0"/>
              <a:t>Audited accounts finality was a shelter for some and an obstacle for others</a:t>
            </a:r>
          </a:p>
          <a:p>
            <a:pPr lvl="1"/>
            <a:r>
              <a:rPr lang="en-IN" sz="2200" dirty="0" smtClean="0"/>
              <a:t>Whether after Apollo decision, nothing further is permissible in real sense?</a:t>
            </a:r>
          </a:p>
          <a:p>
            <a:pPr lvl="1"/>
            <a:r>
              <a:rPr lang="en-IN" sz="2200" dirty="0" smtClean="0"/>
              <a:t>Many items not taxable per se, were becoming eligible for MAT</a:t>
            </a:r>
          </a:p>
          <a:p>
            <a:pPr lvl="1"/>
            <a:r>
              <a:rPr lang="en-IN" sz="2200" dirty="0" smtClean="0"/>
              <a:t>Hence, Apollo decision was also posing challenges</a:t>
            </a:r>
            <a:endParaRPr lang="en-IN" sz="2200" dirty="0"/>
          </a:p>
        </p:txBody>
      </p:sp>
      <p:sp>
        <p:nvSpPr>
          <p:cNvPr id="4" name="Slide Number Placeholder 3"/>
          <p:cNvSpPr>
            <a:spLocks noGrp="1"/>
          </p:cNvSpPr>
          <p:nvPr>
            <p:ph type="sldNum" sz="quarter" idx="12"/>
          </p:nvPr>
        </p:nvSpPr>
        <p:spPr/>
        <p:txBody>
          <a:bodyPr/>
          <a:lstStyle/>
          <a:p>
            <a:fld id="{1DDE8EEB-6852-48E6-9E57-F93CCB2C50B9}" type="slidenum">
              <a:rPr lang="en-IN" smtClean="0"/>
              <a:pPr/>
              <a:t>32</a:t>
            </a:fld>
            <a:endParaRPr lang="en-IN"/>
          </a:p>
        </p:txBody>
      </p:sp>
    </p:spTree>
    <p:extLst>
      <p:ext uri="{BB962C8B-B14F-4D97-AF65-F5344CB8AC3E}">
        <p14:creationId xmlns:p14="http://schemas.microsoft.com/office/powerpoint/2010/main" val="108358071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lstStyle/>
          <a:p>
            <a:r>
              <a:rPr lang="en-US" sz="3600" dirty="0" smtClean="0"/>
              <a:t>Audited Accounts</a:t>
            </a:r>
            <a:br>
              <a:rPr lang="en-US" sz="3600" dirty="0" smtClean="0"/>
            </a:br>
            <a:endParaRPr lang="en-IN" sz="3600" dirty="0"/>
          </a:p>
        </p:txBody>
      </p:sp>
      <p:sp>
        <p:nvSpPr>
          <p:cNvPr id="3" name="Content Placeholder 2"/>
          <p:cNvSpPr>
            <a:spLocks noGrp="1"/>
          </p:cNvSpPr>
          <p:nvPr>
            <p:ph idx="1"/>
          </p:nvPr>
        </p:nvSpPr>
        <p:spPr>
          <a:xfrm>
            <a:off x="457200" y="1600200"/>
            <a:ext cx="8229600" cy="4419600"/>
          </a:xfrm>
        </p:spPr>
        <p:txBody>
          <a:bodyPr/>
          <a:lstStyle/>
          <a:p>
            <a:pPr algn="just">
              <a:buFont typeface="Wingdings" panose="05000000000000000000" pitchFamily="2" charset="2"/>
              <a:buChar char="§"/>
            </a:pPr>
            <a:r>
              <a:rPr lang="en-US" sz="2800" b="1" dirty="0" smtClean="0"/>
              <a:t> </a:t>
            </a:r>
            <a:r>
              <a:rPr lang="en-US" sz="2400" b="1" dirty="0" err="1" smtClean="0"/>
              <a:t>Goldgerg</a:t>
            </a:r>
            <a:r>
              <a:rPr lang="en-US" sz="2400" b="1" dirty="0" smtClean="0"/>
              <a:t> Finance (P.) Ltd.–</a:t>
            </a:r>
            <a:r>
              <a:rPr lang="en-US" sz="2400" i="1" dirty="0" smtClean="0"/>
              <a:t>ITA no. 7496/ Mum/ 2013</a:t>
            </a:r>
          </a:p>
          <a:p>
            <a:pPr lvl="1" algn="just">
              <a:buNone/>
            </a:pPr>
            <a:r>
              <a:rPr lang="en-US" sz="2400" i="1" dirty="0" smtClean="0"/>
              <a:t>	</a:t>
            </a:r>
            <a:r>
              <a:rPr lang="en-US" sz="2000" dirty="0" smtClean="0"/>
              <a:t>Where assessee-company, a member of an AOP, received share of profit from AOP and credited same in profit and loss account, </a:t>
            </a:r>
            <a:r>
              <a:rPr lang="en-US" sz="2000" dirty="0" smtClean="0"/>
              <a:t>the same was held as not liable for MAT</a:t>
            </a:r>
          </a:p>
          <a:p>
            <a:pPr lvl="1" algn="just">
              <a:buNone/>
            </a:pPr>
            <a:r>
              <a:rPr lang="en-US" sz="2000" dirty="0"/>
              <a:t>	</a:t>
            </a:r>
            <a:r>
              <a:rPr lang="en-US" sz="2000" dirty="0" smtClean="0"/>
              <a:t>Related amendment i.e. </a:t>
            </a:r>
            <a:r>
              <a:rPr lang="en-US" sz="2000" dirty="0" smtClean="0"/>
              <a:t>insertion </a:t>
            </a:r>
            <a:r>
              <a:rPr lang="en-US" sz="2000" dirty="0" smtClean="0"/>
              <a:t>of clause (</a:t>
            </a:r>
            <a:r>
              <a:rPr lang="en-US" sz="2000" dirty="0" err="1" smtClean="0"/>
              <a:t>iic</a:t>
            </a:r>
            <a:r>
              <a:rPr lang="en-US" sz="2000" dirty="0" smtClean="0"/>
              <a:t>) in Explanation 1 to section 115JB by Finance Act, 2005, </a:t>
            </a:r>
            <a:r>
              <a:rPr lang="en-US" sz="2000" dirty="0" err="1" smtClean="0"/>
              <a:t>w.e.f</a:t>
            </a:r>
            <a:r>
              <a:rPr lang="en-US" sz="2000" dirty="0" smtClean="0"/>
              <a:t>. 1-4-2016, </a:t>
            </a:r>
            <a:r>
              <a:rPr lang="en-US" sz="2000" dirty="0" smtClean="0"/>
              <a:t>read as remedial </a:t>
            </a:r>
            <a:r>
              <a:rPr lang="en-US" sz="2000" dirty="0" smtClean="0"/>
              <a:t>and retrospective in </a:t>
            </a:r>
            <a:r>
              <a:rPr lang="en-US" sz="2000" dirty="0" smtClean="0"/>
              <a:t>nature</a:t>
            </a:r>
          </a:p>
          <a:p>
            <a:pPr lvl="1" algn="just">
              <a:buNone/>
            </a:pPr>
            <a:r>
              <a:rPr lang="en-US" sz="2000" dirty="0"/>
              <a:t>	</a:t>
            </a:r>
            <a:r>
              <a:rPr lang="en-US" sz="2000" dirty="0" smtClean="0"/>
              <a:t>Held, </a:t>
            </a:r>
            <a:r>
              <a:rPr lang="en-US" sz="2000" dirty="0" smtClean="0"/>
              <a:t>share </a:t>
            </a:r>
            <a:r>
              <a:rPr lang="en-US" sz="2000" dirty="0" smtClean="0"/>
              <a:t>income was not chargeable to tax in </a:t>
            </a:r>
            <a:r>
              <a:rPr lang="en-US" sz="2000" dirty="0" err="1" smtClean="0"/>
              <a:t>assessee's</a:t>
            </a:r>
            <a:r>
              <a:rPr lang="en-US" sz="2000" dirty="0" smtClean="0"/>
              <a:t> hands under section </a:t>
            </a:r>
            <a:r>
              <a:rPr lang="en-US" sz="2000" dirty="0" smtClean="0"/>
              <a:t>115JB</a:t>
            </a:r>
          </a:p>
          <a:p>
            <a:pPr lvl="1" algn="just">
              <a:buNone/>
            </a:pPr>
            <a:endParaRPr lang="en-US" sz="2000" dirty="0" smtClean="0"/>
          </a:p>
          <a:p>
            <a:pPr lvl="1" algn="just">
              <a:buNone/>
            </a:pPr>
            <a:r>
              <a:rPr lang="en-US" sz="2000" dirty="0"/>
              <a:t>	</a:t>
            </a:r>
            <a:r>
              <a:rPr lang="en-US" sz="2000" dirty="0" smtClean="0">
                <a:solidFill>
                  <a:srgbClr val="FF0000"/>
                </a:solidFill>
              </a:rPr>
              <a:t>(Apollo decision was not referred..)</a:t>
            </a:r>
            <a:endParaRPr lang="en-US" sz="2000" dirty="0">
              <a:solidFill>
                <a:srgbClr val="FF0000"/>
              </a:solidFill>
            </a:endParaRPr>
          </a:p>
          <a:p>
            <a:pPr lvl="1" algn="just">
              <a:buNone/>
            </a:pPr>
            <a:endParaRPr lang="en-US" sz="2000" dirty="0" smtClean="0"/>
          </a:p>
          <a:p>
            <a:pPr lvl="1" algn="just">
              <a:buNone/>
            </a:pPr>
            <a:endParaRPr lang="en-US" sz="2000" dirty="0" smtClean="0"/>
          </a:p>
          <a:p>
            <a:pPr marL="285750" lvl="1" algn="just">
              <a:buNone/>
            </a:pPr>
            <a:endParaRPr lang="en-US" sz="2000" b="1" i="1" dirty="0" smtClean="0"/>
          </a:p>
          <a:p>
            <a:pPr lvl="1" algn="just"/>
            <a:endParaRPr lang="en-US" dirty="0" smtClean="0"/>
          </a:p>
        </p:txBody>
      </p:sp>
      <p:sp>
        <p:nvSpPr>
          <p:cNvPr id="4" name="Slide Number Placeholder 3"/>
          <p:cNvSpPr>
            <a:spLocks noGrp="1"/>
          </p:cNvSpPr>
          <p:nvPr>
            <p:ph type="sldNum" sz="quarter" idx="12"/>
          </p:nvPr>
        </p:nvSpPr>
        <p:spPr/>
        <p:txBody>
          <a:bodyPr/>
          <a:lstStyle/>
          <a:p>
            <a:fld id="{1DDE8EEB-6852-48E6-9E57-F93CCB2C50B9}" type="slidenum">
              <a:rPr lang="en-IN" smtClean="0"/>
              <a:pPr/>
              <a:t>33</a:t>
            </a:fld>
            <a:endParaRPr lang="en-IN"/>
          </a:p>
        </p:txBody>
      </p:sp>
    </p:spTree>
    <p:extLst>
      <p:ext uri="{BB962C8B-B14F-4D97-AF65-F5344CB8AC3E}">
        <p14:creationId xmlns:p14="http://schemas.microsoft.com/office/powerpoint/2010/main" val="103671575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lstStyle/>
          <a:p>
            <a:r>
              <a:rPr lang="en-US" sz="3600" dirty="0" smtClean="0"/>
              <a:t>Audited Accounts</a:t>
            </a:r>
            <a:endParaRPr lang="en-IN" sz="3600" dirty="0"/>
          </a:p>
        </p:txBody>
      </p:sp>
      <p:sp>
        <p:nvSpPr>
          <p:cNvPr id="3" name="Content Placeholder 2"/>
          <p:cNvSpPr>
            <a:spLocks noGrp="1"/>
          </p:cNvSpPr>
          <p:nvPr>
            <p:ph idx="1"/>
          </p:nvPr>
        </p:nvSpPr>
        <p:spPr>
          <a:xfrm>
            <a:off x="457200" y="1143000"/>
            <a:ext cx="8229600" cy="4876800"/>
          </a:xfrm>
        </p:spPr>
        <p:txBody>
          <a:bodyPr/>
          <a:lstStyle/>
          <a:p>
            <a:pPr algn="just">
              <a:buNone/>
            </a:pPr>
            <a:r>
              <a:rPr lang="en-US" sz="2800" b="1" dirty="0" smtClean="0"/>
              <a:t>	Syndicate Bank. v. ACIT </a:t>
            </a:r>
            <a:r>
              <a:rPr lang="en-US" sz="2800" b="1" dirty="0"/>
              <a:t>-</a:t>
            </a:r>
            <a:r>
              <a:rPr lang="en-US" sz="2800" b="1" dirty="0" smtClean="0"/>
              <a:t> </a:t>
            </a:r>
            <a:r>
              <a:rPr lang="en-US" sz="2800" i="1" dirty="0" smtClean="0"/>
              <a:t>7SOT 51(Bang)</a:t>
            </a:r>
          </a:p>
          <a:p>
            <a:pPr lvl="1" algn="just"/>
            <a:r>
              <a:rPr lang="en-US" sz="2000" dirty="0" smtClean="0"/>
              <a:t>Issue was. c</a:t>
            </a:r>
            <a:r>
              <a:rPr lang="en-US" sz="2000" dirty="0" smtClean="0"/>
              <a:t>rediting </a:t>
            </a:r>
            <a:r>
              <a:rPr lang="en-US" sz="2000" dirty="0" smtClean="0"/>
              <a:t>the profit and loss account </a:t>
            </a:r>
            <a:r>
              <a:rPr lang="en-US" sz="2000" b="1" i="1" dirty="0" smtClean="0"/>
              <a:t>interest </a:t>
            </a:r>
            <a:r>
              <a:rPr lang="en-US" sz="2000" b="1" i="1" dirty="0" smtClean="0"/>
              <a:t>on zero coupon bonds </a:t>
            </a:r>
            <a:endParaRPr lang="en-US" sz="2000" dirty="0" smtClean="0"/>
          </a:p>
          <a:p>
            <a:pPr lvl="1" algn="just"/>
            <a:r>
              <a:rPr lang="en-US" sz="2000" dirty="0" smtClean="0"/>
              <a:t>CBDT had clarified that </a:t>
            </a:r>
            <a:r>
              <a:rPr lang="en-US" sz="2000" dirty="0" smtClean="0"/>
              <a:t>interest on zero coupon bonds is not an interest in strict sense as it encompasses over certain period of time</a:t>
            </a:r>
            <a:r>
              <a:rPr lang="en-US" sz="2000" dirty="0" smtClean="0"/>
              <a:t>.</a:t>
            </a:r>
          </a:p>
          <a:p>
            <a:pPr lvl="1" algn="just"/>
            <a:r>
              <a:rPr lang="en-US" sz="2000" dirty="0" smtClean="0"/>
              <a:t>As such, interest on ZCB was excluded while computing MAT</a:t>
            </a:r>
          </a:p>
          <a:p>
            <a:pPr lvl="1" algn="just"/>
            <a:r>
              <a:rPr lang="en-US" sz="2000" dirty="0" smtClean="0"/>
              <a:t>AO disagreed and included the same applying </a:t>
            </a:r>
            <a:r>
              <a:rPr lang="en-US" sz="2000" i="1" dirty="0" smtClean="0"/>
              <a:t>Apollo </a:t>
            </a:r>
            <a:r>
              <a:rPr lang="en-US" sz="2000" i="1" dirty="0" err="1" smtClean="0"/>
              <a:t>Tyres</a:t>
            </a:r>
            <a:endParaRPr lang="en-US" sz="2000" i="1" dirty="0" smtClean="0"/>
          </a:p>
          <a:p>
            <a:pPr lvl="1" algn="just"/>
            <a:r>
              <a:rPr lang="en-US" sz="2000" dirty="0" smtClean="0"/>
              <a:t>ITAT held, ZCB interest is wrongly considered as profit considering CBDT clarification </a:t>
            </a:r>
            <a:endParaRPr lang="en-US" sz="2000" dirty="0" smtClean="0"/>
          </a:p>
          <a:p>
            <a:pPr lvl="1" algn="just"/>
            <a:r>
              <a:rPr lang="en-US" sz="2000" dirty="0" smtClean="0"/>
              <a:t>Crediting of such interest to P &amp; L does not make the P &amp; L one, strictly in accordance with </a:t>
            </a:r>
            <a:r>
              <a:rPr lang="en-US" sz="2000" dirty="0" err="1" smtClean="0"/>
              <a:t>Sch</a:t>
            </a:r>
            <a:r>
              <a:rPr lang="en-US" sz="2000" dirty="0" smtClean="0"/>
              <a:t>-VI of Companies Act</a:t>
            </a:r>
            <a:endParaRPr lang="en-US" sz="1800" dirty="0" smtClean="0"/>
          </a:p>
          <a:p>
            <a:pPr lvl="1" algn="just"/>
            <a:r>
              <a:rPr lang="en-US" sz="2000" dirty="0" smtClean="0"/>
              <a:t>Hence</a:t>
            </a:r>
            <a:r>
              <a:rPr lang="en-US" sz="2000" dirty="0" smtClean="0"/>
              <a:t>, notional interest on ZCB was liable to be </a:t>
            </a:r>
            <a:r>
              <a:rPr lang="en-US" sz="2000" dirty="0" smtClean="0"/>
              <a:t>excluded from MAT</a:t>
            </a:r>
            <a:endParaRPr lang="en-US" sz="2000" dirty="0" smtClean="0">
              <a:solidFill>
                <a:srgbClr val="FF0000"/>
              </a:solidFill>
            </a:endParaRPr>
          </a:p>
          <a:p>
            <a:pPr marL="857250" lvl="2" indent="0" algn="just">
              <a:buNone/>
            </a:pPr>
            <a:r>
              <a:rPr lang="en-US" sz="2000" b="1" dirty="0" smtClean="0">
                <a:solidFill>
                  <a:srgbClr val="FF0000"/>
                </a:solidFill>
              </a:rPr>
              <a:t>(Apollo </a:t>
            </a:r>
            <a:r>
              <a:rPr lang="en-US" sz="2000" b="1" dirty="0" err="1" smtClean="0">
                <a:solidFill>
                  <a:srgbClr val="FF0000"/>
                </a:solidFill>
              </a:rPr>
              <a:t>Tyres</a:t>
            </a:r>
            <a:r>
              <a:rPr lang="en-US" sz="2000" b="1" dirty="0" smtClean="0">
                <a:solidFill>
                  <a:srgbClr val="FF0000"/>
                </a:solidFill>
              </a:rPr>
              <a:t> referred to ..)</a:t>
            </a:r>
            <a:endParaRPr lang="en-US" sz="2000" b="1" dirty="0" smtClean="0">
              <a:solidFill>
                <a:srgbClr val="FF0000"/>
              </a:solidFill>
            </a:endParaRPr>
          </a:p>
        </p:txBody>
      </p:sp>
      <p:sp>
        <p:nvSpPr>
          <p:cNvPr id="4" name="Slide Number Placeholder 3"/>
          <p:cNvSpPr>
            <a:spLocks noGrp="1"/>
          </p:cNvSpPr>
          <p:nvPr>
            <p:ph type="sldNum" sz="quarter" idx="12"/>
          </p:nvPr>
        </p:nvSpPr>
        <p:spPr/>
        <p:txBody>
          <a:bodyPr/>
          <a:lstStyle/>
          <a:p>
            <a:fld id="{1DDE8EEB-6852-48E6-9E57-F93CCB2C50B9}" type="slidenum">
              <a:rPr lang="en-IN" smtClean="0"/>
              <a:pPr/>
              <a:t>34</a:t>
            </a:fld>
            <a:endParaRPr lang="en-IN"/>
          </a:p>
        </p:txBody>
      </p:sp>
    </p:spTree>
    <p:extLst>
      <p:ext uri="{BB962C8B-B14F-4D97-AF65-F5344CB8AC3E}">
        <p14:creationId xmlns:p14="http://schemas.microsoft.com/office/powerpoint/2010/main" val="414327161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lstStyle/>
          <a:p>
            <a:r>
              <a:rPr lang="en-US" sz="3600" dirty="0" smtClean="0"/>
              <a:t>Audited Accounts</a:t>
            </a:r>
            <a:endParaRPr lang="en-IN" sz="3600" dirty="0"/>
          </a:p>
        </p:txBody>
      </p:sp>
      <p:sp>
        <p:nvSpPr>
          <p:cNvPr id="3" name="Content Placeholder 2"/>
          <p:cNvSpPr>
            <a:spLocks noGrp="1"/>
          </p:cNvSpPr>
          <p:nvPr>
            <p:ph idx="1"/>
          </p:nvPr>
        </p:nvSpPr>
        <p:spPr>
          <a:xfrm>
            <a:off x="457200" y="1143000"/>
            <a:ext cx="8229600" cy="4876800"/>
          </a:xfrm>
        </p:spPr>
        <p:txBody>
          <a:bodyPr/>
          <a:lstStyle/>
          <a:p>
            <a:pPr algn="just">
              <a:buNone/>
            </a:pPr>
            <a:r>
              <a:rPr lang="en-US" sz="2400" b="1" dirty="0" smtClean="0"/>
              <a:t>	Shree Cement Ltd. v. ACIT – </a:t>
            </a:r>
            <a:r>
              <a:rPr lang="en-US" sz="2400" i="1" dirty="0" smtClean="0"/>
              <a:t>152 ITD 561 (Jaipur</a:t>
            </a:r>
            <a:r>
              <a:rPr lang="en-US" sz="2400" i="1" dirty="0" smtClean="0"/>
              <a:t>)</a:t>
            </a:r>
          </a:p>
          <a:p>
            <a:pPr algn="just">
              <a:buNone/>
            </a:pPr>
            <a:r>
              <a:rPr lang="en-US" sz="2400" b="1" dirty="0" smtClean="0"/>
              <a:t>	CIT </a:t>
            </a:r>
            <a:r>
              <a:rPr lang="en-US" sz="2400" b="1" dirty="0"/>
              <a:t>v. My Home Power Ltd. – </a:t>
            </a:r>
            <a:r>
              <a:rPr lang="en-US" sz="2400" i="1" dirty="0"/>
              <a:t>365 ITR 82(AP )</a:t>
            </a:r>
          </a:p>
          <a:p>
            <a:pPr algn="just">
              <a:buNone/>
            </a:pPr>
            <a:r>
              <a:rPr lang="en-US" sz="2400" b="1" dirty="0"/>
              <a:t>	ACIT v. L H Sugar Factory Ltd. – </a:t>
            </a:r>
            <a:r>
              <a:rPr lang="en-US" sz="2400" i="1" dirty="0"/>
              <a:t>46 CCH 354(</a:t>
            </a:r>
            <a:r>
              <a:rPr lang="en-US" sz="2400" i="1" dirty="0" err="1"/>
              <a:t>Lukhnow</a:t>
            </a:r>
            <a:r>
              <a:rPr lang="en-US" sz="2400" i="1" dirty="0"/>
              <a:t>)</a:t>
            </a:r>
          </a:p>
          <a:p>
            <a:pPr algn="just">
              <a:buNone/>
            </a:pPr>
            <a:r>
              <a:rPr lang="en-US" sz="2800" b="1" dirty="0"/>
              <a:t>	</a:t>
            </a:r>
            <a:r>
              <a:rPr lang="en-US" sz="2800" b="1" dirty="0" err="1"/>
              <a:t>Sicpa</a:t>
            </a:r>
            <a:r>
              <a:rPr lang="en-US" sz="2800" b="1" dirty="0"/>
              <a:t> India (P.) Ltd. v. DCIT- </a:t>
            </a:r>
            <a:r>
              <a:rPr lang="en-US" sz="2400" dirty="0"/>
              <a:t>ITA No. 885 </a:t>
            </a:r>
            <a:r>
              <a:rPr lang="en-US" sz="2400" dirty="0" smtClean="0"/>
              <a:t>of </a:t>
            </a:r>
            <a:r>
              <a:rPr lang="en-US" sz="2400" dirty="0"/>
              <a:t>2012 (</a:t>
            </a:r>
            <a:r>
              <a:rPr lang="en-US" sz="2400" dirty="0" err="1" smtClean="0"/>
              <a:t>Kol</a:t>
            </a:r>
            <a:r>
              <a:rPr lang="en-US" sz="2400" dirty="0" smtClean="0"/>
              <a:t>)</a:t>
            </a:r>
            <a:endParaRPr lang="en-US" sz="2400" dirty="0"/>
          </a:p>
          <a:p>
            <a:pPr lvl="1" algn="just"/>
            <a:r>
              <a:rPr lang="en-US" sz="2000" dirty="0" smtClean="0"/>
              <a:t>Sales </a:t>
            </a:r>
            <a:r>
              <a:rPr lang="en-US" sz="2000" dirty="0" smtClean="0"/>
              <a:t>tax subsidy, held </a:t>
            </a:r>
            <a:r>
              <a:rPr lang="en-US" sz="2000" dirty="0" smtClean="0"/>
              <a:t>as capital receipt</a:t>
            </a:r>
          </a:p>
          <a:p>
            <a:pPr lvl="1" algn="just"/>
            <a:r>
              <a:rPr lang="en-US" sz="2000" dirty="0" smtClean="0"/>
              <a:t>Carbon credit receipt held as capital receipt</a:t>
            </a:r>
          </a:p>
          <a:p>
            <a:pPr lvl="1" algn="just"/>
            <a:r>
              <a:rPr lang="en-US" sz="2000" dirty="0" smtClean="0"/>
              <a:t>Observed, capital receipts have no element of profits embedded in them</a:t>
            </a:r>
          </a:p>
          <a:p>
            <a:pPr lvl="1" algn="just"/>
            <a:r>
              <a:rPr lang="en-US" sz="2000" dirty="0" smtClean="0"/>
              <a:t>If such non-profit receipts get credited to P &amp; L, working results are not rightly reflected as per </a:t>
            </a:r>
            <a:r>
              <a:rPr lang="en-US" sz="2000" dirty="0" err="1" smtClean="0"/>
              <a:t>Sch</a:t>
            </a:r>
            <a:r>
              <a:rPr lang="en-US" sz="2000" dirty="0" smtClean="0"/>
              <a:t>-VI of Companies Act</a:t>
            </a:r>
          </a:p>
          <a:p>
            <a:pPr lvl="1" algn="just"/>
            <a:r>
              <a:rPr lang="en-US" sz="2000" dirty="0" smtClean="0"/>
              <a:t>Hence, such receipts ought not to be credited to P &amp; L</a:t>
            </a:r>
          </a:p>
          <a:p>
            <a:pPr marL="457200" lvl="1" indent="0" algn="just">
              <a:buNone/>
            </a:pPr>
            <a:r>
              <a:rPr lang="en-US" sz="2000" dirty="0" smtClean="0"/>
              <a:t>	</a:t>
            </a:r>
            <a:r>
              <a:rPr lang="en-US" sz="2000" dirty="0" smtClean="0">
                <a:solidFill>
                  <a:srgbClr val="FF0000"/>
                </a:solidFill>
              </a:rPr>
              <a:t>(Apollo </a:t>
            </a:r>
            <a:r>
              <a:rPr lang="en-US" sz="2000" dirty="0" err="1" smtClean="0">
                <a:solidFill>
                  <a:srgbClr val="FF0000"/>
                </a:solidFill>
              </a:rPr>
              <a:t>Tyres</a:t>
            </a:r>
            <a:r>
              <a:rPr lang="en-US" sz="2000" dirty="0" smtClean="0">
                <a:solidFill>
                  <a:srgbClr val="FF0000"/>
                </a:solidFill>
              </a:rPr>
              <a:t> referred)</a:t>
            </a:r>
            <a:endParaRPr lang="en-US" sz="2000" dirty="0" smtClean="0">
              <a:solidFill>
                <a:srgbClr val="FF0000"/>
              </a:solidFill>
            </a:endParaRPr>
          </a:p>
          <a:p>
            <a:pPr algn="just">
              <a:buNone/>
            </a:pPr>
            <a:r>
              <a:rPr lang="en-US" sz="2400" b="1" dirty="0" smtClean="0"/>
              <a:t>	</a:t>
            </a:r>
            <a:endParaRPr lang="en-US" sz="2000" dirty="0" smtClean="0"/>
          </a:p>
        </p:txBody>
      </p:sp>
      <p:sp>
        <p:nvSpPr>
          <p:cNvPr id="4" name="Slide Number Placeholder 3"/>
          <p:cNvSpPr>
            <a:spLocks noGrp="1"/>
          </p:cNvSpPr>
          <p:nvPr>
            <p:ph type="sldNum" sz="quarter" idx="12"/>
          </p:nvPr>
        </p:nvSpPr>
        <p:spPr/>
        <p:txBody>
          <a:bodyPr/>
          <a:lstStyle/>
          <a:p>
            <a:fld id="{1DDE8EEB-6852-48E6-9E57-F93CCB2C50B9}" type="slidenum">
              <a:rPr lang="en-IN" smtClean="0"/>
              <a:pPr/>
              <a:t>35</a:t>
            </a:fld>
            <a:endParaRPr lang="en-IN"/>
          </a:p>
        </p:txBody>
      </p:sp>
    </p:spTree>
    <p:extLst>
      <p:ext uri="{BB962C8B-B14F-4D97-AF65-F5344CB8AC3E}">
        <p14:creationId xmlns:p14="http://schemas.microsoft.com/office/powerpoint/2010/main" val="2832758855"/>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lstStyle/>
          <a:p>
            <a:r>
              <a:rPr lang="en-US" sz="3600" dirty="0" smtClean="0"/>
              <a:t>Audited Accounts can </a:t>
            </a:r>
            <a:r>
              <a:rPr lang="en-US" sz="3600" dirty="0" smtClean="0"/>
              <a:t>be disturbed? </a:t>
            </a:r>
            <a:endParaRPr lang="en-IN" sz="3600" dirty="0"/>
          </a:p>
        </p:txBody>
      </p:sp>
      <p:sp>
        <p:nvSpPr>
          <p:cNvPr id="3" name="Content Placeholder 2"/>
          <p:cNvSpPr>
            <a:spLocks noGrp="1"/>
          </p:cNvSpPr>
          <p:nvPr>
            <p:ph idx="1"/>
          </p:nvPr>
        </p:nvSpPr>
        <p:spPr>
          <a:xfrm>
            <a:off x="457200" y="1143000"/>
            <a:ext cx="8229600" cy="4876800"/>
          </a:xfrm>
        </p:spPr>
        <p:txBody>
          <a:bodyPr/>
          <a:lstStyle/>
          <a:p>
            <a:pPr algn="just"/>
            <a:endParaRPr lang="en-US" sz="1200" b="1" dirty="0" smtClean="0"/>
          </a:p>
          <a:p>
            <a:pPr algn="just">
              <a:buNone/>
            </a:pPr>
            <a:r>
              <a:rPr lang="en-US" sz="2000" dirty="0" smtClean="0"/>
              <a:t>	</a:t>
            </a:r>
            <a:r>
              <a:rPr lang="en-US" sz="2400" b="1" dirty="0" err="1" smtClean="0"/>
              <a:t>Shivalik</a:t>
            </a:r>
            <a:r>
              <a:rPr lang="en-US" sz="2400" b="1" dirty="0" smtClean="0"/>
              <a:t> Venture (P.) Ltd. v. DCIT- </a:t>
            </a:r>
            <a:r>
              <a:rPr lang="en-US" sz="2000" dirty="0" smtClean="0"/>
              <a:t>70 SOT 92 (Mum ITAT)</a:t>
            </a:r>
          </a:p>
          <a:p>
            <a:pPr lvl="1" algn="just"/>
            <a:r>
              <a:rPr lang="en-US" sz="2000" dirty="0" smtClean="0"/>
              <a:t>Issue was, whether, profit on transfer of asset to a WOS is </a:t>
            </a:r>
            <a:r>
              <a:rPr lang="en-US" sz="2000" dirty="0" smtClean="0"/>
              <a:t>liable for MAT, though, it is exempt u/s 47(iv)</a:t>
            </a:r>
          </a:p>
          <a:p>
            <a:pPr lvl="1" algn="just"/>
            <a:r>
              <a:rPr lang="en-US" sz="2000" dirty="0" err="1" smtClean="0"/>
              <a:t>Assessee</a:t>
            </a:r>
            <a:r>
              <a:rPr lang="en-US" sz="2000" dirty="0" smtClean="0"/>
              <a:t> wanted to exclude such profit for MAT purpose</a:t>
            </a:r>
          </a:p>
          <a:p>
            <a:pPr lvl="1" algn="just"/>
            <a:r>
              <a:rPr lang="en-US" sz="2000" dirty="0" smtClean="0"/>
              <a:t>Disagreed by the AO</a:t>
            </a:r>
          </a:p>
          <a:p>
            <a:pPr lvl="1" algn="just"/>
            <a:r>
              <a:rPr lang="en-US" sz="2000" dirty="0" smtClean="0"/>
              <a:t>ITAT observed that, audited accounts ought to be read along with the notes given therein</a:t>
            </a:r>
            <a:endParaRPr lang="en-US" sz="2000" dirty="0" smtClean="0"/>
          </a:p>
          <a:p>
            <a:pPr lvl="1" algn="just"/>
            <a:r>
              <a:rPr lang="en-US" sz="2000" dirty="0" smtClean="0"/>
              <a:t>A </a:t>
            </a:r>
            <a:r>
              <a:rPr lang="en-US" sz="2000" dirty="0" smtClean="0"/>
              <a:t>receipt which is </a:t>
            </a:r>
            <a:r>
              <a:rPr lang="en-US" sz="2000" dirty="0" smtClean="0"/>
              <a:t>not  'Income', </a:t>
            </a:r>
            <a:r>
              <a:rPr lang="en-US" sz="2000" dirty="0" smtClean="0"/>
              <a:t>cannot be part of 'Profit' as per Profit &amp; Loss account prepared in terms of Part II of Schedule VI to Companies </a:t>
            </a:r>
            <a:r>
              <a:rPr lang="en-US" sz="2000" dirty="0" smtClean="0"/>
              <a:t>Act</a:t>
            </a:r>
          </a:p>
          <a:p>
            <a:pPr lvl="1" algn="just"/>
            <a:r>
              <a:rPr lang="en-US" sz="2000" dirty="0" smtClean="0"/>
              <a:t>ITAT </a:t>
            </a:r>
            <a:r>
              <a:rPr lang="en-US" sz="2000" dirty="0"/>
              <a:t>observed, logic of </a:t>
            </a:r>
            <a:r>
              <a:rPr lang="en-US" sz="2000" b="1" i="1" dirty="0"/>
              <a:t>exemption of incomes u/s 10 </a:t>
            </a:r>
            <a:r>
              <a:rPr lang="en-US" sz="2000" dirty="0"/>
              <a:t>ought to be </a:t>
            </a:r>
            <a:r>
              <a:rPr lang="en-US" sz="2000" b="1" i="1" dirty="0"/>
              <a:t>extended </a:t>
            </a:r>
            <a:r>
              <a:rPr lang="en-US" sz="2000" dirty="0"/>
              <a:t>even to other situations</a:t>
            </a:r>
          </a:p>
          <a:p>
            <a:pPr lvl="1" algn="just"/>
            <a:r>
              <a:rPr lang="en-US" sz="2000" b="1" dirty="0" smtClean="0">
                <a:solidFill>
                  <a:srgbClr val="FF0000"/>
                </a:solidFill>
              </a:rPr>
              <a:t>(Apollo </a:t>
            </a:r>
            <a:r>
              <a:rPr lang="en-US" sz="2000" b="1" dirty="0" err="1" smtClean="0">
                <a:solidFill>
                  <a:srgbClr val="FF0000"/>
                </a:solidFill>
              </a:rPr>
              <a:t>Tyres</a:t>
            </a:r>
            <a:r>
              <a:rPr lang="en-US" sz="2000" b="1" dirty="0" smtClean="0">
                <a:solidFill>
                  <a:srgbClr val="FF0000"/>
                </a:solidFill>
              </a:rPr>
              <a:t> and Rain Commodities, both, distinguished ..)</a:t>
            </a:r>
            <a:endParaRPr lang="en-US" sz="2000" b="1" dirty="0" smtClean="0">
              <a:solidFill>
                <a:srgbClr val="FF0000"/>
              </a:solidFill>
            </a:endParaRPr>
          </a:p>
        </p:txBody>
      </p:sp>
      <p:sp>
        <p:nvSpPr>
          <p:cNvPr id="4" name="Slide Number Placeholder 3"/>
          <p:cNvSpPr>
            <a:spLocks noGrp="1"/>
          </p:cNvSpPr>
          <p:nvPr>
            <p:ph type="sldNum" sz="quarter" idx="12"/>
          </p:nvPr>
        </p:nvSpPr>
        <p:spPr/>
        <p:txBody>
          <a:bodyPr/>
          <a:lstStyle/>
          <a:p>
            <a:fld id="{1DDE8EEB-6852-48E6-9E57-F93CCB2C50B9}" type="slidenum">
              <a:rPr lang="en-IN" smtClean="0"/>
              <a:pPr/>
              <a:t>36</a:t>
            </a:fld>
            <a:endParaRPr lang="en-IN"/>
          </a:p>
        </p:txBody>
      </p:sp>
    </p:spTree>
    <p:extLst>
      <p:ext uri="{BB962C8B-B14F-4D97-AF65-F5344CB8AC3E}">
        <p14:creationId xmlns:p14="http://schemas.microsoft.com/office/powerpoint/2010/main" val="26836829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lstStyle/>
          <a:p>
            <a:r>
              <a:rPr lang="en-US" sz="3600" dirty="0" smtClean="0"/>
              <a:t>Audited Accounts</a:t>
            </a:r>
            <a:endParaRPr lang="en-IN" sz="3600" dirty="0"/>
          </a:p>
        </p:txBody>
      </p:sp>
      <p:sp>
        <p:nvSpPr>
          <p:cNvPr id="3" name="Content Placeholder 2"/>
          <p:cNvSpPr>
            <a:spLocks noGrp="1"/>
          </p:cNvSpPr>
          <p:nvPr>
            <p:ph idx="1"/>
          </p:nvPr>
        </p:nvSpPr>
        <p:spPr>
          <a:xfrm>
            <a:off x="457200" y="1143000"/>
            <a:ext cx="8229600" cy="4876800"/>
          </a:xfrm>
        </p:spPr>
        <p:txBody>
          <a:bodyPr/>
          <a:lstStyle/>
          <a:p>
            <a:pPr algn="just"/>
            <a:endParaRPr lang="en-US" sz="1200" b="1" dirty="0" smtClean="0"/>
          </a:p>
          <a:p>
            <a:pPr>
              <a:buNone/>
            </a:pPr>
            <a:r>
              <a:rPr lang="en-US" sz="2400" b="1" dirty="0" smtClean="0"/>
              <a:t>	 JSW Steel Limited v. ACIT- </a:t>
            </a:r>
            <a:r>
              <a:rPr lang="en-US" sz="2000" dirty="0" smtClean="0"/>
              <a:t>ITA No. 923/ Bang/ 2009 (Mum ITAT</a:t>
            </a:r>
            <a:r>
              <a:rPr lang="en-US" sz="2000" dirty="0" smtClean="0"/>
              <a:t>)</a:t>
            </a:r>
            <a:endParaRPr lang="en-US" sz="2000" b="1" i="1" dirty="0" smtClean="0"/>
          </a:p>
          <a:p>
            <a:pPr lvl="1" algn="just"/>
            <a:r>
              <a:rPr lang="en-US" sz="2000" dirty="0" err="1" smtClean="0"/>
              <a:t>Assessee</a:t>
            </a:r>
            <a:r>
              <a:rPr lang="en-US" sz="2000" dirty="0" smtClean="0"/>
              <a:t> settled some term loans with a waiver and the waiver amount credited to P &amp; L</a:t>
            </a:r>
          </a:p>
          <a:p>
            <a:pPr lvl="1" algn="just"/>
            <a:r>
              <a:rPr lang="en-US" sz="2000" dirty="0" smtClean="0"/>
              <a:t>For MAT purpose, these amounts were removed from BOOK PROFIT working, analogy was that waiver </a:t>
            </a:r>
            <a:r>
              <a:rPr lang="en-US" sz="2000" dirty="0"/>
              <a:t>of a trading liability </a:t>
            </a:r>
            <a:r>
              <a:rPr lang="en-US" sz="2000" dirty="0" smtClean="0"/>
              <a:t>is in </a:t>
            </a:r>
            <a:r>
              <a:rPr lang="en-US" sz="2000" dirty="0"/>
              <a:t>revenue </a:t>
            </a:r>
            <a:r>
              <a:rPr lang="en-US" sz="2000" dirty="0" smtClean="0"/>
              <a:t>field</a:t>
            </a:r>
            <a:r>
              <a:rPr lang="en-US" sz="2000" dirty="0"/>
              <a:t> </a:t>
            </a:r>
            <a:r>
              <a:rPr lang="en-US" sz="2000" dirty="0" smtClean="0"/>
              <a:t>and waiver </a:t>
            </a:r>
            <a:r>
              <a:rPr lang="en-US" sz="2000" dirty="0"/>
              <a:t>of a term loan </a:t>
            </a:r>
            <a:r>
              <a:rPr lang="en-US" sz="2000" dirty="0" smtClean="0"/>
              <a:t>is in capital field</a:t>
            </a:r>
          </a:p>
          <a:p>
            <a:pPr lvl="1" algn="just"/>
            <a:r>
              <a:rPr lang="en-US" sz="2000" dirty="0"/>
              <a:t>Capital Receipts cannot be regarded as being amount available for distribution through the P &amp; L</a:t>
            </a:r>
          </a:p>
          <a:p>
            <a:pPr lvl="1" algn="just"/>
            <a:r>
              <a:rPr lang="en-US" sz="2000" dirty="0" smtClean="0"/>
              <a:t>Capital field receipts are outside  purview of INCOME</a:t>
            </a:r>
          </a:p>
          <a:p>
            <a:pPr lvl="1" algn="just"/>
            <a:r>
              <a:rPr lang="en-US" sz="2000" dirty="0" smtClean="0"/>
              <a:t>ITAT approved </a:t>
            </a:r>
            <a:r>
              <a:rPr lang="en-US" sz="2000" dirty="0" err="1" smtClean="0"/>
              <a:t>assesse’s</a:t>
            </a:r>
            <a:r>
              <a:rPr lang="en-US" sz="2000" dirty="0" smtClean="0"/>
              <a:t> contentions and observed, Audited Accounts can be tinkered with, if </a:t>
            </a:r>
            <a:r>
              <a:rPr lang="en-US" sz="2000" dirty="0" smtClean="0"/>
              <a:t>the accounts are not prepared as per Part II &amp; III of Schedule VI of the Companies </a:t>
            </a:r>
            <a:r>
              <a:rPr lang="en-US" sz="2000" dirty="0" smtClean="0"/>
              <a:t>Act</a:t>
            </a:r>
          </a:p>
          <a:p>
            <a:pPr lvl="1" algn="just"/>
            <a:r>
              <a:rPr lang="en-US" sz="2000" b="1" dirty="0" smtClean="0">
                <a:solidFill>
                  <a:srgbClr val="FF0000"/>
                </a:solidFill>
              </a:rPr>
              <a:t>(Apollo and all related decisions observed, discussed, etc…)</a:t>
            </a:r>
            <a:endParaRPr lang="en-US" sz="2000" b="1" dirty="0" smtClean="0">
              <a:solidFill>
                <a:srgbClr val="FF0000"/>
              </a:solidFill>
            </a:endParaRPr>
          </a:p>
          <a:p>
            <a:pPr lvl="1" algn="just"/>
            <a:endParaRPr lang="en-US" sz="2000" dirty="0" smtClean="0"/>
          </a:p>
        </p:txBody>
      </p:sp>
      <p:sp>
        <p:nvSpPr>
          <p:cNvPr id="4" name="Slide Number Placeholder 3"/>
          <p:cNvSpPr>
            <a:spLocks noGrp="1"/>
          </p:cNvSpPr>
          <p:nvPr>
            <p:ph type="sldNum" sz="quarter" idx="12"/>
          </p:nvPr>
        </p:nvSpPr>
        <p:spPr/>
        <p:txBody>
          <a:bodyPr/>
          <a:lstStyle/>
          <a:p>
            <a:fld id="{1DDE8EEB-6852-48E6-9E57-F93CCB2C50B9}" type="slidenum">
              <a:rPr lang="en-IN" smtClean="0"/>
              <a:pPr/>
              <a:t>37</a:t>
            </a:fld>
            <a:endParaRPr lang="en-IN"/>
          </a:p>
        </p:txBody>
      </p:sp>
    </p:spTree>
    <p:extLst>
      <p:ext uri="{BB962C8B-B14F-4D97-AF65-F5344CB8AC3E}">
        <p14:creationId xmlns:p14="http://schemas.microsoft.com/office/powerpoint/2010/main" val="329040102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lstStyle/>
          <a:p>
            <a:r>
              <a:rPr lang="en-US" sz="3600" dirty="0" smtClean="0"/>
              <a:t>Audited Accounts</a:t>
            </a:r>
            <a:endParaRPr lang="en-IN" sz="3600" dirty="0"/>
          </a:p>
        </p:txBody>
      </p:sp>
      <p:sp>
        <p:nvSpPr>
          <p:cNvPr id="3" name="Content Placeholder 2"/>
          <p:cNvSpPr>
            <a:spLocks noGrp="1"/>
          </p:cNvSpPr>
          <p:nvPr>
            <p:ph idx="1"/>
          </p:nvPr>
        </p:nvSpPr>
        <p:spPr>
          <a:xfrm>
            <a:off x="457200" y="1412776"/>
            <a:ext cx="8229600" cy="4607024"/>
          </a:xfrm>
        </p:spPr>
        <p:txBody>
          <a:bodyPr/>
          <a:lstStyle/>
          <a:p>
            <a:pPr algn="just"/>
            <a:endParaRPr lang="en-US" sz="1200" b="1" dirty="0" smtClean="0"/>
          </a:p>
          <a:p>
            <a:pPr algn="just">
              <a:buNone/>
            </a:pPr>
            <a:r>
              <a:rPr lang="en-US" sz="2400" b="1" dirty="0" smtClean="0"/>
              <a:t>	Sumer Builders (P.) Ltd. v. DCIT – </a:t>
            </a:r>
            <a:r>
              <a:rPr lang="en-US" sz="1800" i="1" dirty="0" smtClean="0"/>
              <a:t>32 CCH 269 (Mum </a:t>
            </a:r>
            <a:r>
              <a:rPr lang="en-US" sz="1800" i="1" dirty="0" err="1" smtClean="0"/>
              <a:t>Trib</a:t>
            </a:r>
            <a:r>
              <a:rPr lang="en-US" sz="1800" i="1" dirty="0" smtClean="0"/>
              <a:t>)</a:t>
            </a:r>
          </a:p>
          <a:p>
            <a:pPr algn="just">
              <a:buNone/>
            </a:pPr>
            <a:endParaRPr lang="en-US" sz="1800" i="1" dirty="0" smtClean="0"/>
          </a:p>
          <a:p>
            <a:pPr lvl="1" algn="just"/>
            <a:r>
              <a:rPr lang="en-US" sz="2000" dirty="0" smtClean="0"/>
              <a:t>Profit on sale of shares was directly credited to capital reserve</a:t>
            </a:r>
          </a:p>
          <a:p>
            <a:pPr lvl="1" algn="just"/>
            <a:r>
              <a:rPr lang="en-US" sz="2000" dirty="0" smtClean="0"/>
              <a:t>Non crediting profit on sale of shares to profit &amp; loss account was contrary to significant accounting policy of assessee, AS-13, requirements of Parts II and III of Schedule VI of Companies Act, 1956, hence, AO can go behind the accounts and recast the same</a:t>
            </a:r>
          </a:p>
          <a:p>
            <a:pPr lvl="1" algn="just"/>
            <a:r>
              <a:rPr lang="en-US" sz="2000" dirty="0" smtClean="0"/>
              <a:t>Therefore, AO had rightly brought profit on sale of shares to taxation under MAT provisions of section </a:t>
            </a:r>
            <a:r>
              <a:rPr lang="en-US" sz="2000" dirty="0" smtClean="0"/>
              <a:t>115JB</a:t>
            </a:r>
          </a:p>
          <a:p>
            <a:pPr lvl="1" algn="just"/>
            <a:endParaRPr lang="en-US" sz="2000" dirty="0"/>
          </a:p>
          <a:p>
            <a:pPr marL="457200" lvl="1" indent="0" algn="just">
              <a:buNone/>
            </a:pPr>
            <a:endParaRPr lang="en-US" sz="2000" dirty="0" smtClean="0"/>
          </a:p>
          <a:p>
            <a:pPr lvl="1" algn="just"/>
            <a:r>
              <a:rPr lang="en-US" sz="2000" b="1" dirty="0" smtClean="0">
                <a:solidFill>
                  <a:srgbClr val="FF0000"/>
                </a:solidFill>
              </a:rPr>
              <a:t>(Rain Commodities </a:t>
            </a:r>
            <a:r>
              <a:rPr lang="en-US" sz="2000" b="1" dirty="0" err="1" smtClean="0">
                <a:solidFill>
                  <a:srgbClr val="FF0000"/>
                </a:solidFill>
              </a:rPr>
              <a:t>followd</a:t>
            </a:r>
            <a:r>
              <a:rPr lang="en-US" sz="2000" b="1" dirty="0" smtClean="0">
                <a:solidFill>
                  <a:srgbClr val="FF0000"/>
                </a:solidFill>
              </a:rPr>
              <a:t> …)</a:t>
            </a:r>
            <a:endParaRPr lang="en-US" sz="2000" b="1" dirty="0" smtClean="0">
              <a:solidFill>
                <a:srgbClr val="FF0000"/>
              </a:solidFill>
            </a:endParaRPr>
          </a:p>
          <a:p>
            <a:pPr lvl="1" algn="just"/>
            <a:endParaRPr lang="en-US" sz="2000" dirty="0" smtClean="0"/>
          </a:p>
          <a:p>
            <a:pPr algn="just">
              <a:buNone/>
            </a:pPr>
            <a:r>
              <a:rPr lang="en-US" sz="2400" b="1" dirty="0" smtClean="0"/>
              <a:t>	</a:t>
            </a:r>
            <a:endParaRPr lang="en-US" sz="2000" dirty="0" smtClean="0"/>
          </a:p>
        </p:txBody>
      </p:sp>
      <p:sp>
        <p:nvSpPr>
          <p:cNvPr id="4" name="Slide Number Placeholder 3"/>
          <p:cNvSpPr>
            <a:spLocks noGrp="1"/>
          </p:cNvSpPr>
          <p:nvPr>
            <p:ph type="sldNum" sz="quarter" idx="12"/>
          </p:nvPr>
        </p:nvSpPr>
        <p:spPr/>
        <p:txBody>
          <a:bodyPr/>
          <a:lstStyle/>
          <a:p>
            <a:fld id="{1DDE8EEB-6852-48E6-9E57-F93CCB2C50B9}" type="slidenum">
              <a:rPr lang="en-IN" smtClean="0"/>
              <a:pPr/>
              <a:t>38</a:t>
            </a:fld>
            <a:endParaRPr lang="en-IN"/>
          </a:p>
        </p:txBody>
      </p:sp>
    </p:spTree>
    <p:extLst>
      <p:ext uri="{BB962C8B-B14F-4D97-AF65-F5344CB8AC3E}">
        <p14:creationId xmlns:p14="http://schemas.microsoft.com/office/powerpoint/2010/main" val="954149833"/>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lstStyle/>
          <a:p>
            <a:r>
              <a:rPr lang="en-US" sz="3600" dirty="0" smtClean="0"/>
              <a:t>Audited Accounts</a:t>
            </a:r>
            <a:endParaRPr lang="en-IN" sz="3600" dirty="0"/>
          </a:p>
        </p:txBody>
      </p:sp>
      <p:sp>
        <p:nvSpPr>
          <p:cNvPr id="3" name="Content Placeholder 2"/>
          <p:cNvSpPr>
            <a:spLocks noGrp="1"/>
          </p:cNvSpPr>
          <p:nvPr>
            <p:ph idx="1"/>
          </p:nvPr>
        </p:nvSpPr>
        <p:spPr>
          <a:xfrm>
            <a:off x="457200" y="1143000"/>
            <a:ext cx="8229600" cy="4876800"/>
          </a:xfrm>
        </p:spPr>
        <p:txBody>
          <a:bodyPr/>
          <a:lstStyle/>
          <a:p>
            <a:pPr algn="just"/>
            <a:endParaRPr lang="en-US" sz="1200" b="1" dirty="0" smtClean="0"/>
          </a:p>
          <a:p>
            <a:pPr algn="just">
              <a:buNone/>
            </a:pPr>
            <a:r>
              <a:rPr lang="en-US" sz="2400" b="1" dirty="0" smtClean="0"/>
              <a:t>	Sri </a:t>
            </a:r>
            <a:r>
              <a:rPr lang="en-US" sz="2400" b="1" dirty="0" err="1" smtClean="0"/>
              <a:t>Hariram</a:t>
            </a:r>
            <a:r>
              <a:rPr lang="en-US" sz="2400" b="1" dirty="0" smtClean="0"/>
              <a:t> Hotels (P.) Ltd. v. CIT – </a:t>
            </a:r>
            <a:r>
              <a:rPr lang="en-US" sz="1800" i="1" dirty="0" smtClean="0"/>
              <a:t>94 CCH 254 (</a:t>
            </a:r>
            <a:r>
              <a:rPr lang="en-US" sz="1800" i="1" dirty="0" err="1" smtClean="0"/>
              <a:t>Kar</a:t>
            </a:r>
            <a:r>
              <a:rPr lang="en-US" sz="1800" i="1" dirty="0" smtClean="0"/>
              <a:t>)</a:t>
            </a:r>
          </a:p>
          <a:p>
            <a:pPr algn="just">
              <a:buNone/>
            </a:pPr>
            <a:endParaRPr lang="en-US" sz="1800" i="1" dirty="0" smtClean="0"/>
          </a:p>
          <a:p>
            <a:pPr lvl="1" algn="just"/>
            <a:r>
              <a:rPr lang="en-US" sz="2000" dirty="0" smtClean="0"/>
              <a:t>Capital gain on sale of land was directly credited to capital reserve</a:t>
            </a:r>
          </a:p>
          <a:p>
            <a:pPr lvl="1" algn="just"/>
            <a:r>
              <a:rPr lang="en-US" sz="2000" dirty="0" smtClean="0"/>
              <a:t>AO held that capital gains ought to have been included to profit and loss account, according to accounting standard</a:t>
            </a:r>
          </a:p>
          <a:p>
            <a:pPr lvl="1" algn="just"/>
            <a:r>
              <a:rPr lang="en-US" sz="2000" dirty="0" smtClean="0"/>
              <a:t>It was held that AO had no power to embark upon fresh enquiry in regard to entries made in books of accounts of company and no adjustment cannot be made beyond those specified </a:t>
            </a:r>
            <a:r>
              <a:rPr lang="en-US" sz="2000" dirty="0" smtClean="0"/>
              <a:t>u/s115JB</a:t>
            </a:r>
          </a:p>
          <a:p>
            <a:pPr lvl="1" algn="just"/>
            <a:endParaRPr lang="en-US" sz="2000" dirty="0"/>
          </a:p>
          <a:p>
            <a:pPr lvl="1" algn="just"/>
            <a:r>
              <a:rPr lang="en-US" sz="2000" b="1" dirty="0" smtClean="0">
                <a:solidFill>
                  <a:srgbClr val="FF0000"/>
                </a:solidFill>
              </a:rPr>
              <a:t>(Apollo </a:t>
            </a:r>
            <a:r>
              <a:rPr lang="en-US" sz="2000" b="1" dirty="0" err="1" smtClean="0">
                <a:solidFill>
                  <a:srgbClr val="FF0000"/>
                </a:solidFill>
              </a:rPr>
              <a:t>Tyres</a:t>
            </a:r>
            <a:r>
              <a:rPr lang="en-US" sz="2000" b="1" dirty="0" smtClean="0">
                <a:solidFill>
                  <a:srgbClr val="FF0000"/>
                </a:solidFill>
              </a:rPr>
              <a:t> applied…)</a:t>
            </a:r>
            <a:endParaRPr lang="en-US" sz="2000" b="1" dirty="0" smtClean="0">
              <a:solidFill>
                <a:srgbClr val="FF0000"/>
              </a:solidFill>
            </a:endParaRPr>
          </a:p>
          <a:p>
            <a:pPr lvl="1" algn="just"/>
            <a:endParaRPr lang="en-US" sz="2000" dirty="0" smtClean="0"/>
          </a:p>
          <a:p>
            <a:pPr lvl="1" algn="just"/>
            <a:endParaRPr lang="en-US" sz="2000" dirty="0" smtClean="0"/>
          </a:p>
          <a:p>
            <a:pPr algn="just">
              <a:buNone/>
            </a:pPr>
            <a:r>
              <a:rPr lang="en-US" sz="2400" b="1" dirty="0" smtClean="0"/>
              <a:t>	</a:t>
            </a:r>
            <a:endParaRPr lang="en-US" sz="2000" dirty="0" smtClean="0"/>
          </a:p>
        </p:txBody>
      </p:sp>
      <p:sp>
        <p:nvSpPr>
          <p:cNvPr id="4" name="Slide Number Placeholder 3"/>
          <p:cNvSpPr>
            <a:spLocks noGrp="1"/>
          </p:cNvSpPr>
          <p:nvPr>
            <p:ph type="sldNum" sz="quarter" idx="12"/>
          </p:nvPr>
        </p:nvSpPr>
        <p:spPr/>
        <p:txBody>
          <a:bodyPr/>
          <a:lstStyle/>
          <a:p>
            <a:fld id="{1DDE8EEB-6852-48E6-9E57-F93CCB2C50B9}" type="slidenum">
              <a:rPr lang="en-IN" smtClean="0"/>
              <a:pPr/>
              <a:t>39</a:t>
            </a:fld>
            <a:endParaRPr lang="en-IN"/>
          </a:p>
        </p:txBody>
      </p:sp>
    </p:spTree>
    <p:extLst>
      <p:ext uri="{BB962C8B-B14F-4D97-AF65-F5344CB8AC3E}">
        <p14:creationId xmlns:p14="http://schemas.microsoft.com/office/powerpoint/2010/main" val="24873086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a:t>
            </a:r>
            <a:endParaRPr lang="en-IN" dirty="0"/>
          </a:p>
        </p:txBody>
      </p:sp>
      <p:sp>
        <p:nvSpPr>
          <p:cNvPr id="3" name="Content Placeholder 2"/>
          <p:cNvSpPr>
            <a:spLocks noGrp="1"/>
          </p:cNvSpPr>
          <p:nvPr>
            <p:ph idx="1"/>
          </p:nvPr>
        </p:nvSpPr>
        <p:spPr/>
        <p:txBody>
          <a:bodyPr/>
          <a:lstStyle/>
          <a:p>
            <a:r>
              <a:rPr lang="en-US" sz="2800" dirty="0" smtClean="0"/>
              <a:t>It is worthwhile to refer to comments from Mr. </a:t>
            </a:r>
            <a:r>
              <a:rPr lang="en-US" sz="2800" dirty="0" err="1" smtClean="0"/>
              <a:t>Palkhiwala’s</a:t>
            </a:r>
            <a:r>
              <a:rPr lang="en-US" sz="2800" dirty="0" smtClean="0"/>
              <a:t> book (10</a:t>
            </a:r>
            <a:r>
              <a:rPr lang="en-US" sz="2800" baseline="30000" dirty="0" smtClean="0"/>
              <a:t>th</a:t>
            </a:r>
            <a:r>
              <a:rPr lang="en-US" sz="2800" dirty="0" smtClean="0"/>
              <a:t> edition - latest commentary)</a:t>
            </a:r>
          </a:p>
          <a:p>
            <a:pPr lvl="1"/>
            <a:r>
              <a:rPr lang="en-US" sz="2200" i="1" dirty="0" smtClean="0"/>
              <a:t>The section (115J then) is economically unsound and morally repugnant</a:t>
            </a:r>
          </a:p>
          <a:p>
            <a:pPr lvl="1"/>
            <a:r>
              <a:rPr lang="en-US" sz="2200" i="1" dirty="0" smtClean="0"/>
              <a:t>It penalizes the so-called “</a:t>
            </a:r>
            <a:r>
              <a:rPr lang="en-US" sz="2200" i="1" dirty="0" err="1" smtClean="0"/>
              <a:t>zro</a:t>
            </a:r>
            <a:r>
              <a:rPr lang="en-US" sz="2200" i="1" dirty="0" smtClean="0"/>
              <a:t>-tax” companies unfairly, since, these companies are most dynamic enterprises in corporate sector</a:t>
            </a:r>
          </a:p>
          <a:p>
            <a:pPr lvl="1"/>
            <a:r>
              <a:rPr lang="en-US" sz="2200" i="1" dirty="0" smtClean="0"/>
              <a:t>The force of arbitrariness can go no better</a:t>
            </a:r>
          </a:p>
          <a:p>
            <a:pPr lvl="1"/>
            <a:r>
              <a:rPr lang="en-US" sz="2200" i="1" dirty="0" smtClean="0"/>
              <a:t>The section and the principles underlying it need to be seriously examined ….</a:t>
            </a:r>
          </a:p>
          <a:p>
            <a:pPr lvl="1"/>
            <a:endParaRPr lang="en-IN" dirty="0"/>
          </a:p>
        </p:txBody>
      </p:sp>
      <p:sp>
        <p:nvSpPr>
          <p:cNvPr id="4" name="Slide Number Placeholder 3"/>
          <p:cNvSpPr>
            <a:spLocks noGrp="1"/>
          </p:cNvSpPr>
          <p:nvPr>
            <p:ph type="sldNum" sz="quarter" idx="12"/>
          </p:nvPr>
        </p:nvSpPr>
        <p:spPr/>
        <p:txBody>
          <a:bodyPr/>
          <a:lstStyle/>
          <a:p>
            <a:fld id="{1DDE8EEB-6852-48E6-9E57-F93CCB2C50B9}" type="slidenum">
              <a:rPr lang="en-IN" smtClean="0"/>
              <a:pPr/>
              <a:t>4</a:t>
            </a:fld>
            <a:endParaRPr lang="en-IN"/>
          </a:p>
        </p:txBody>
      </p:sp>
    </p:spTree>
    <p:extLst>
      <p:ext uri="{BB962C8B-B14F-4D97-AF65-F5344CB8AC3E}">
        <p14:creationId xmlns:p14="http://schemas.microsoft.com/office/powerpoint/2010/main" val="3527490487"/>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lstStyle/>
          <a:p>
            <a:r>
              <a:rPr lang="en-US" sz="3600" dirty="0" smtClean="0"/>
              <a:t>Audited Accounts</a:t>
            </a:r>
            <a:endParaRPr lang="en-IN" sz="3600" dirty="0"/>
          </a:p>
        </p:txBody>
      </p:sp>
      <p:sp>
        <p:nvSpPr>
          <p:cNvPr id="3" name="Content Placeholder 2"/>
          <p:cNvSpPr>
            <a:spLocks noGrp="1"/>
          </p:cNvSpPr>
          <p:nvPr>
            <p:ph idx="1"/>
          </p:nvPr>
        </p:nvSpPr>
        <p:spPr>
          <a:xfrm>
            <a:off x="457200" y="1143000"/>
            <a:ext cx="8229600" cy="4876800"/>
          </a:xfrm>
        </p:spPr>
        <p:txBody>
          <a:bodyPr/>
          <a:lstStyle/>
          <a:p>
            <a:pPr algn="just"/>
            <a:endParaRPr lang="en-US" sz="2400" b="1" dirty="0" smtClean="0"/>
          </a:p>
          <a:p>
            <a:pPr algn="just"/>
            <a:r>
              <a:rPr lang="en-US" sz="2400" b="1" dirty="0" smtClean="0"/>
              <a:t>CIT </a:t>
            </a:r>
            <a:r>
              <a:rPr lang="en-US" sz="2400" b="1" dirty="0" smtClean="0"/>
              <a:t>v. Karnataka Soaps &amp; Detergents Ltd.– </a:t>
            </a:r>
            <a:r>
              <a:rPr lang="en-US" sz="1800" i="1" dirty="0" smtClean="0"/>
              <a:t>64 taxmann.com 378 (SC)</a:t>
            </a:r>
            <a:endParaRPr lang="en-US" sz="2000" i="1" dirty="0" smtClean="0"/>
          </a:p>
          <a:p>
            <a:pPr algn="just"/>
            <a:r>
              <a:rPr lang="en-US" sz="1800" dirty="0" smtClean="0"/>
              <a:t>Deferred Revenue expenses appearing in </a:t>
            </a:r>
            <a:r>
              <a:rPr lang="en-US" sz="1800" dirty="0" err="1" smtClean="0"/>
              <a:t>Balancesheet</a:t>
            </a:r>
            <a:r>
              <a:rPr lang="en-US" sz="1800" dirty="0" smtClean="0"/>
              <a:t>, claimed as deduction for MAT purpose</a:t>
            </a:r>
          </a:p>
          <a:p>
            <a:pPr algn="just"/>
            <a:r>
              <a:rPr lang="en-US" sz="1800" dirty="0" smtClean="0"/>
              <a:t>Approved finally by HC</a:t>
            </a:r>
          </a:p>
          <a:p>
            <a:pPr algn="just"/>
            <a:r>
              <a:rPr lang="en-US" sz="1800" dirty="0" smtClean="0"/>
              <a:t>SLP </a:t>
            </a:r>
            <a:r>
              <a:rPr lang="en-US" sz="1800" dirty="0" smtClean="0"/>
              <a:t>dismissed against High Court's ruling that no disallowance of actual expenditure for computing MAT just because it was shown as deferred revenue expenditure for </a:t>
            </a:r>
            <a:r>
              <a:rPr lang="en-US" sz="1800" dirty="0" smtClean="0"/>
              <a:t>shareholders</a:t>
            </a:r>
          </a:p>
          <a:p>
            <a:pPr algn="just"/>
            <a:endParaRPr lang="en-US" sz="1800" dirty="0" smtClean="0"/>
          </a:p>
          <a:p>
            <a:pPr lvl="1" algn="just"/>
            <a:r>
              <a:rPr lang="en-US" sz="2000" b="1" dirty="0" smtClean="0">
                <a:solidFill>
                  <a:srgbClr val="FF0000"/>
                </a:solidFill>
              </a:rPr>
              <a:t>(Apollo </a:t>
            </a:r>
            <a:r>
              <a:rPr lang="en-US" sz="2000" b="1" dirty="0" err="1" smtClean="0">
                <a:solidFill>
                  <a:srgbClr val="FF0000"/>
                </a:solidFill>
              </a:rPr>
              <a:t>Tyres</a:t>
            </a:r>
            <a:r>
              <a:rPr lang="en-US" sz="2000" b="1" dirty="0" smtClean="0">
                <a:solidFill>
                  <a:srgbClr val="FF0000"/>
                </a:solidFill>
              </a:rPr>
              <a:t> referred + SLP dismissed by SC)</a:t>
            </a:r>
            <a:endParaRPr lang="en-US" sz="2000" b="1" dirty="0" smtClean="0">
              <a:solidFill>
                <a:srgbClr val="FF0000"/>
              </a:solidFill>
            </a:endParaRPr>
          </a:p>
          <a:p>
            <a:pPr lvl="1" algn="just"/>
            <a:endParaRPr lang="en-US" sz="2000" dirty="0" smtClean="0"/>
          </a:p>
          <a:p>
            <a:pPr algn="just">
              <a:buNone/>
            </a:pPr>
            <a:r>
              <a:rPr lang="en-US" sz="2400" b="1" dirty="0" smtClean="0"/>
              <a:t>	</a:t>
            </a:r>
            <a:endParaRPr lang="en-US" sz="2000" dirty="0" smtClean="0"/>
          </a:p>
        </p:txBody>
      </p:sp>
      <p:sp>
        <p:nvSpPr>
          <p:cNvPr id="4" name="Slide Number Placeholder 3"/>
          <p:cNvSpPr>
            <a:spLocks noGrp="1"/>
          </p:cNvSpPr>
          <p:nvPr>
            <p:ph type="sldNum" sz="quarter" idx="12"/>
          </p:nvPr>
        </p:nvSpPr>
        <p:spPr/>
        <p:txBody>
          <a:bodyPr/>
          <a:lstStyle/>
          <a:p>
            <a:fld id="{1DDE8EEB-6852-48E6-9E57-F93CCB2C50B9}" type="slidenum">
              <a:rPr lang="en-IN" smtClean="0"/>
              <a:pPr/>
              <a:t>40</a:t>
            </a:fld>
            <a:endParaRPr lang="en-IN"/>
          </a:p>
        </p:txBody>
      </p:sp>
    </p:spTree>
    <p:extLst>
      <p:ext uri="{BB962C8B-B14F-4D97-AF65-F5344CB8AC3E}">
        <p14:creationId xmlns:p14="http://schemas.microsoft.com/office/powerpoint/2010/main" val="91826865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lstStyle/>
          <a:p>
            <a:r>
              <a:rPr lang="en-IN" sz="3200" dirty="0" smtClean="0"/>
              <a:t>Lease Equalisation</a:t>
            </a:r>
            <a:endParaRPr lang="en-IN" sz="3200" dirty="0"/>
          </a:p>
        </p:txBody>
      </p:sp>
      <p:sp>
        <p:nvSpPr>
          <p:cNvPr id="3" name="Content Placeholder 2"/>
          <p:cNvSpPr>
            <a:spLocks noGrp="1"/>
          </p:cNvSpPr>
          <p:nvPr>
            <p:ph idx="1"/>
          </p:nvPr>
        </p:nvSpPr>
        <p:spPr>
          <a:xfrm>
            <a:off x="457200" y="1484784"/>
            <a:ext cx="8229600" cy="4535016"/>
          </a:xfrm>
        </p:spPr>
        <p:txBody>
          <a:bodyPr/>
          <a:lstStyle/>
          <a:p>
            <a:pPr algn="just"/>
            <a:r>
              <a:rPr lang="en-US" sz="2600" b="1" dirty="0" smtClean="0"/>
              <a:t>Deduction available - YES</a:t>
            </a:r>
            <a:endParaRPr lang="en-US" sz="1200" b="1" dirty="0" smtClean="0"/>
          </a:p>
          <a:p>
            <a:pPr algn="just">
              <a:buNone/>
            </a:pPr>
            <a:r>
              <a:rPr lang="en-US" sz="2400" b="1" dirty="0" smtClean="0"/>
              <a:t>	Pr. CIT v. Sun Pharmaceutical Industries Ltd.– </a:t>
            </a:r>
            <a:r>
              <a:rPr lang="en-US" sz="1800" i="1" dirty="0" smtClean="0"/>
              <a:t>293 CTR 489 (</a:t>
            </a:r>
            <a:r>
              <a:rPr lang="en-US" sz="1800" i="1" dirty="0" err="1" smtClean="0"/>
              <a:t>Guj</a:t>
            </a:r>
            <a:r>
              <a:rPr lang="en-US" sz="1800" i="1" dirty="0" smtClean="0"/>
              <a:t>)</a:t>
            </a:r>
          </a:p>
          <a:p>
            <a:pPr algn="just">
              <a:buNone/>
            </a:pPr>
            <a:r>
              <a:rPr lang="en-US" sz="1800" i="1" dirty="0" smtClean="0"/>
              <a:t>	</a:t>
            </a:r>
            <a:r>
              <a:rPr lang="en-US" sz="2400" b="1" dirty="0" smtClean="0"/>
              <a:t>TVS Finance and Services Ltd. v. JCIT- </a:t>
            </a:r>
            <a:r>
              <a:rPr lang="en-US" sz="2000" i="1" dirty="0" smtClean="0"/>
              <a:t>318 ITR 435 (Mad)</a:t>
            </a:r>
          </a:p>
          <a:p>
            <a:pPr algn="just">
              <a:buNone/>
            </a:pPr>
            <a:r>
              <a:rPr lang="en-US" sz="2000" dirty="0" smtClean="0"/>
              <a:t>	Lease equalization charge is neither a reserve nor a deduction; said amount would not be part of net profit in computing book profit under section 115JA</a:t>
            </a:r>
          </a:p>
          <a:p>
            <a:pPr algn="just"/>
            <a:r>
              <a:rPr lang="en-US" sz="2400" b="1" dirty="0" smtClean="0"/>
              <a:t>Deduction </a:t>
            </a:r>
            <a:r>
              <a:rPr lang="en-US" sz="2400" b="1" dirty="0"/>
              <a:t>available - </a:t>
            </a:r>
            <a:r>
              <a:rPr lang="en-US" sz="2400" b="1" dirty="0" smtClean="0"/>
              <a:t>NO</a:t>
            </a:r>
            <a:endParaRPr lang="en-US" sz="1100" b="1" dirty="0"/>
          </a:p>
          <a:p>
            <a:pPr algn="just">
              <a:buNone/>
            </a:pPr>
            <a:r>
              <a:rPr lang="en-US" sz="2800" b="1" dirty="0" smtClean="0"/>
              <a:t>	</a:t>
            </a:r>
            <a:r>
              <a:rPr lang="en-US" sz="2400" b="1" dirty="0" smtClean="0"/>
              <a:t>CIT v. Weizmann Homes Ltd.– </a:t>
            </a:r>
            <a:r>
              <a:rPr lang="en-US" sz="2000" i="1" dirty="0" smtClean="0"/>
              <a:t>357 ITR 74 (</a:t>
            </a:r>
            <a:r>
              <a:rPr lang="en-US" sz="2000" i="1" dirty="0" err="1" smtClean="0"/>
              <a:t>Kar</a:t>
            </a:r>
            <a:r>
              <a:rPr lang="en-US" sz="2000" i="1" dirty="0" smtClean="0"/>
              <a:t>)</a:t>
            </a:r>
          </a:p>
          <a:p>
            <a:pPr algn="just">
              <a:buNone/>
            </a:pPr>
            <a:r>
              <a:rPr lang="en-US" sz="2000" dirty="0" smtClean="0"/>
              <a:t>	Provision for contingency and lease equalization reserve represented provision made in respect of unascertained liability and, thus, same were required to be added back while computing book profit under section 115JA</a:t>
            </a:r>
          </a:p>
          <a:p>
            <a:pPr algn="just">
              <a:buNone/>
            </a:pPr>
            <a:r>
              <a:rPr lang="en-US" sz="2400" b="1" dirty="0" smtClean="0"/>
              <a:t>	</a:t>
            </a:r>
            <a:endParaRPr lang="en-US" sz="2000" dirty="0" smtClean="0"/>
          </a:p>
        </p:txBody>
      </p:sp>
      <p:sp>
        <p:nvSpPr>
          <p:cNvPr id="4" name="Slide Number Placeholder 3"/>
          <p:cNvSpPr>
            <a:spLocks noGrp="1"/>
          </p:cNvSpPr>
          <p:nvPr>
            <p:ph type="sldNum" sz="quarter" idx="12"/>
          </p:nvPr>
        </p:nvSpPr>
        <p:spPr/>
        <p:txBody>
          <a:bodyPr/>
          <a:lstStyle/>
          <a:p>
            <a:fld id="{1DDE8EEB-6852-48E6-9E57-F93CCB2C50B9}" type="slidenum">
              <a:rPr lang="en-IN" smtClean="0"/>
              <a:pPr/>
              <a:t>41</a:t>
            </a:fld>
            <a:endParaRPr lang="en-IN"/>
          </a:p>
        </p:txBody>
      </p:sp>
    </p:spTree>
    <p:extLst>
      <p:ext uri="{BB962C8B-B14F-4D97-AF65-F5344CB8AC3E}">
        <p14:creationId xmlns:p14="http://schemas.microsoft.com/office/powerpoint/2010/main" val="2135764092"/>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lstStyle/>
          <a:p>
            <a:r>
              <a:rPr lang="en-US" sz="3600" dirty="0" smtClean="0"/>
              <a:t>14A</a:t>
            </a:r>
            <a:endParaRPr lang="en-IN" sz="3600" dirty="0"/>
          </a:p>
        </p:txBody>
      </p:sp>
      <p:sp>
        <p:nvSpPr>
          <p:cNvPr id="3" name="Content Placeholder 2"/>
          <p:cNvSpPr>
            <a:spLocks noGrp="1"/>
          </p:cNvSpPr>
          <p:nvPr>
            <p:ph idx="1"/>
          </p:nvPr>
        </p:nvSpPr>
        <p:spPr>
          <a:xfrm>
            <a:off x="457200" y="1600200"/>
            <a:ext cx="8229600" cy="4419600"/>
          </a:xfrm>
        </p:spPr>
        <p:txBody>
          <a:bodyPr/>
          <a:lstStyle/>
          <a:p>
            <a:pPr algn="just"/>
            <a:r>
              <a:rPr lang="en-US" sz="2400" b="1" dirty="0" smtClean="0"/>
              <a:t>Not to be applied for MAT</a:t>
            </a:r>
            <a:endParaRPr lang="en-US" sz="2400" b="1" dirty="0" smtClean="0"/>
          </a:p>
          <a:p>
            <a:pPr lvl="1" algn="just"/>
            <a:r>
              <a:rPr lang="en-US" sz="2000" b="1" dirty="0" err="1" smtClean="0"/>
              <a:t>Varroc</a:t>
            </a:r>
            <a:r>
              <a:rPr lang="en-US" sz="2000" b="1" dirty="0" smtClean="0"/>
              <a:t>  Engineering Ltd. (India) Ltd. v. CIT – </a:t>
            </a:r>
            <a:r>
              <a:rPr lang="en-US" sz="1800" i="1" dirty="0" smtClean="0"/>
              <a:t>168 TTJ 514 (Pune)</a:t>
            </a:r>
            <a:endParaRPr lang="en-US" sz="1600" i="1" dirty="0" smtClean="0"/>
          </a:p>
          <a:p>
            <a:pPr algn="just">
              <a:buNone/>
            </a:pPr>
            <a:r>
              <a:rPr lang="en-US" sz="2000" dirty="0" smtClean="0"/>
              <a:t>		14A being a different regime altogether, no addition can be made to 	book profit</a:t>
            </a:r>
          </a:p>
          <a:p>
            <a:pPr lvl="1" algn="just"/>
            <a:endParaRPr lang="en-US" sz="2000" dirty="0" smtClean="0"/>
          </a:p>
          <a:p>
            <a:pPr algn="just"/>
            <a:r>
              <a:rPr lang="en-US" sz="2400" b="1" dirty="0" smtClean="0"/>
              <a:t>To be applied for MAT</a:t>
            </a:r>
            <a:endParaRPr lang="en-US" sz="2400" b="1" dirty="0"/>
          </a:p>
          <a:p>
            <a:pPr lvl="1" algn="just"/>
            <a:r>
              <a:rPr lang="en-US" sz="2000" b="1" dirty="0" smtClean="0"/>
              <a:t>DCIT v. </a:t>
            </a:r>
            <a:r>
              <a:rPr lang="en-US" sz="2000" b="1" dirty="0" err="1" smtClean="0"/>
              <a:t>Viraj</a:t>
            </a:r>
            <a:r>
              <a:rPr lang="en-US" sz="2000" b="1" dirty="0" smtClean="0"/>
              <a:t> Profiles Ltd.– </a:t>
            </a:r>
            <a:r>
              <a:rPr lang="en-US" sz="1800" i="1" dirty="0" smtClean="0"/>
              <a:t>156 ITD 72 (Mum)</a:t>
            </a:r>
            <a:endParaRPr lang="en-US" sz="1600" i="1" dirty="0" smtClean="0"/>
          </a:p>
          <a:p>
            <a:pPr algn="just">
              <a:buNone/>
            </a:pPr>
            <a:r>
              <a:rPr lang="en-US" sz="2000" dirty="0" smtClean="0"/>
              <a:t>		Assessing Officer has rightly disallowed the expenditure by invoking 	the provisions of section 14A of the Act, read with rule 8D of 	Income-tax Rules, 1962 for computing book profit under section 	115JB(2) of the Act, read with clause (f) to Explanation 1 to clause 	115JB(2)</a:t>
            </a:r>
          </a:p>
        </p:txBody>
      </p:sp>
      <p:sp>
        <p:nvSpPr>
          <p:cNvPr id="4" name="Slide Number Placeholder 3"/>
          <p:cNvSpPr>
            <a:spLocks noGrp="1"/>
          </p:cNvSpPr>
          <p:nvPr>
            <p:ph type="sldNum" sz="quarter" idx="12"/>
          </p:nvPr>
        </p:nvSpPr>
        <p:spPr/>
        <p:txBody>
          <a:bodyPr/>
          <a:lstStyle/>
          <a:p>
            <a:fld id="{1DDE8EEB-6852-48E6-9E57-F93CCB2C50B9}" type="slidenum">
              <a:rPr lang="en-IN" smtClean="0"/>
              <a:pPr/>
              <a:t>42</a:t>
            </a:fld>
            <a:endParaRPr lang="en-IN"/>
          </a:p>
        </p:txBody>
      </p:sp>
    </p:spTree>
    <p:extLst>
      <p:ext uri="{BB962C8B-B14F-4D97-AF65-F5344CB8AC3E}">
        <p14:creationId xmlns:p14="http://schemas.microsoft.com/office/powerpoint/2010/main" val="3623781533"/>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lstStyle/>
          <a:p>
            <a:r>
              <a:rPr lang="en-US" sz="3600" dirty="0" smtClean="0"/>
              <a:t>Prior Period </a:t>
            </a:r>
            <a:r>
              <a:rPr lang="en-US" sz="3600" dirty="0" smtClean="0"/>
              <a:t>Expenses</a:t>
            </a:r>
            <a:endParaRPr lang="en-IN" sz="3600" dirty="0"/>
          </a:p>
        </p:txBody>
      </p:sp>
      <p:sp>
        <p:nvSpPr>
          <p:cNvPr id="3" name="Content Placeholder 2"/>
          <p:cNvSpPr>
            <a:spLocks noGrp="1"/>
          </p:cNvSpPr>
          <p:nvPr>
            <p:ph idx="1"/>
          </p:nvPr>
        </p:nvSpPr>
        <p:spPr>
          <a:xfrm>
            <a:off x="457200" y="1340768"/>
            <a:ext cx="8229600" cy="4679032"/>
          </a:xfrm>
        </p:spPr>
        <p:txBody>
          <a:bodyPr/>
          <a:lstStyle/>
          <a:p>
            <a:pPr algn="just"/>
            <a:r>
              <a:rPr lang="en-US" sz="2400" b="1" dirty="0" smtClean="0"/>
              <a:t>Whether a deductible expenditure - YES</a:t>
            </a:r>
          </a:p>
          <a:p>
            <a:pPr lvl="1" algn="just"/>
            <a:r>
              <a:rPr lang="en-US" sz="2000" b="1" dirty="0"/>
              <a:t>CIT v. </a:t>
            </a:r>
            <a:r>
              <a:rPr lang="en-IN" sz="2000" b="1" dirty="0" err="1"/>
              <a:t>Khaitan</a:t>
            </a:r>
            <a:r>
              <a:rPr lang="en-IN" sz="2000" b="1" dirty="0"/>
              <a:t> Chemicals &amp; Fertilizers Ltd.</a:t>
            </a:r>
            <a:r>
              <a:rPr lang="en-US" sz="2000" b="1" dirty="0"/>
              <a:t>– </a:t>
            </a:r>
            <a:r>
              <a:rPr lang="en-US" sz="1800" i="1" dirty="0"/>
              <a:t>307 ITR 150 (Delhi</a:t>
            </a:r>
            <a:r>
              <a:rPr lang="en-US" sz="1800" i="1" dirty="0" smtClean="0"/>
              <a:t>)</a:t>
            </a:r>
            <a:endParaRPr lang="en-IN" sz="2000" b="1" dirty="0" smtClean="0"/>
          </a:p>
          <a:p>
            <a:pPr lvl="1" algn="just"/>
            <a:r>
              <a:rPr lang="en-IN" sz="2000" b="1" dirty="0" smtClean="0"/>
              <a:t>Tamil </a:t>
            </a:r>
            <a:r>
              <a:rPr lang="en-IN" sz="2000" b="1" dirty="0"/>
              <a:t>Nadu Cements Corporation Ltd.</a:t>
            </a:r>
            <a:r>
              <a:rPr lang="en-US" sz="2000" b="1" dirty="0" smtClean="0"/>
              <a:t> v. JCIT – </a:t>
            </a:r>
            <a:r>
              <a:rPr lang="en-US" sz="1800" i="1" dirty="0" smtClean="0"/>
              <a:t>349 ITR 58 (Tamil Nadu)</a:t>
            </a:r>
            <a:endParaRPr lang="en-US" sz="1600" i="1" dirty="0" smtClean="0"/>
          </a:p>
          <a:p>
            <a:pPr algn="just">
              <a:buNone/>
            </a:pPr>
            <a:r>
              <a:rPr lang="en-US" sz="2000" dirty="0" smtClean="0"/>
              <a:t>		</a:t>
            </a:r>
            <a:r>
              <a:rPr lang="en-IN" sz="2000" dirty="0"/>
              <a:t>An </a:t>
            </a:r>
            <a:r>
              <a:rPr lang="en-IN" sz="2000" dirty="0" err="1"/>
              <a:t>assessee</a:t>
            </a:r>
            <a:r>
              <a:rPr lang="en-IN" sz="2000" dirty="0"/>
              <a:t> is eligible to adjust prior period expenses while </a:t>
            </a:r>
            <a:r>
              <a:rPr lang="en-IN" sz="2000" dirty="0" smtClean="0"/>
              <a:t>	computing </a:t>
            </a:r>
            <a:r>
              <a:rPr lang="en-IN" sz="2000" dirty="0"/>
              <a:t>book profit under section 115JA irrespective of as to </a:t>
            </a:r>
            <a:r>
              <a:rPr lang="en-IN" sz="2000" dirty="0" smtClean="0"/>
              <a:t>	whether </a:t>
            </a:r>
            <a:r>
              <a:rPr lang="en-IN" sz="2000" dirty="0"/>
              <a:t>such prior period expenses are shown separately or not</a:t>
            </a:r>
            <a:endParaRPr lang="en-US" sz="2000" dirty="0" smtClean="0"/>
          </a:p>
          <a:p>
            <a:pPr algn="just"/>
            <a:r>
              <a:rPr lang="en-US" sz="2400" b="1" dirty="0" smtClean="0"/>
              <a:t>Whether </a:t>
            </a:r>
            <a:r>
              <a:rPr lang="en-US" sz="2400" b="1" dirty="0"/>
              <a:t>a deductible expenditure </a:t>
            </a:r>
            <a:r>
              <a:rPr lang="en-US" sz="2400" b="1" dirty="0" smtClean="0"/>
              <a:t>– NO</a:t>
            </a:r>
          </a:p>
          <a:p>
            <a:pPr lvl="1" algn="just"/>
            <a:r>
              <a:rPr lang="en-IN" sz="2000" b="1" dirty="0" err="1"/>
              <a:t>Sree</a:t>
            </a:r>
            <a:r>
              <a:rPr lang="en-IN" sz="2000" b="1" dirty="0"/>
              <a:t> </a:t>
            </a:r>
            <a:r>
              <a:rPr lang="en-IN" sz="2000" b="1" dirty="0" err="1"/>
              <a:t>Bhagawathy</a:t>
            </a:r>
            <a:r>
              <a:rPr lang="en-IN" sz="2000" b="1" dirty="0"/>
              <a:t> Textiles Ltd.</a:t>
            </a:r>
            <a:r>
              <a:rPr lang="en-US" sz="2000" b="1" dirty="0" smtClean="0">
                <a:solidFill>
                  <a:prstClr val="black"/>
                </a:solidFill>
              </a:rPr>
              <a:t> </a:t>
            </a:r>
            <a:r>
              <a:rPr lang="en-US" sz="2000" b="1" dirty="0">
                <a:solidFill>
                  <a:prstClr val="black"/>
                </a:solidFill>
              </a:rPr>
              <a:t>v. </a:t>
            </a:r>
            <a:r>
              <a:rPr lang="en-IN" sz="2000" b="1" dirty="0" smtClean="0">
                <a:solidFill>
                  <a:prstClr val="black"/>
                </a:solidFill>
              </a:rPr>
              <a:t>ACIT</a:t>
            </a:r>
            <a:r>
              <a:rPr lang="en-US" sz="2000" b="1" dirty="0" smtClean="0">
                <a:solidFill>
                  <a:prstClr val="black"/>
                </a:solidFill>
              </a:rPr>
              <a:t>– </a:t>
            </a:r>
            <a:r>
              <a:rPr lang="en-US" sz="1800" i="1" dirty="0" smtClean="0">
                <a:solidFill>
                  <a:prstClr val="black"/>
                </a:solidFill>
              </a:rPr>
              <a:t>342 </a:t>
            </a:r>
            <a:r>
              <a:rPr lang="en-US" sz="1800" i="1" dirty="0">
                <a:solidFill>
                  <a:prstClr val="black"/>
                </a:solidFill>
              </a:rPr>
              <a:t>ITR </a:t>
            </a:r>
            <a:r>
              <a:rPr lang="en-US" sz="1800" i="1" dirty="0" smtClean="0">
                <a:solidFill>
                  <a:prstClr val="black"/>
                </a:solidFill>
              </a:rPr>
              <a:t>244 (Kerala)</a:t>
            </a:r>
            <a:endParaRPr lang="en-US" sz="2400" b="1" dirty="0" smtClean="0"/>
          </a:p>
          <a:p>
            <a:pPr algn="just">
              <a:buNone/>
            </a:pPr>
            <a:r>
              <a:rPr lang="en-US" sz="2000" dirty="0" smtClean="0"/>
              <a:t>		Assessing Officer has rightly disallowed the expenditure by invoking 	the provisions of section 14A of the Act, read with rule 8D of 	Income-tax Rules, 1962 for computing book profit under section 	115JB(2) of the Act, read with clause (f) to Explanation 1 to clause 	115JB(2)</a:t>
            </a:r>
          </a:p>
        </p:txBody>
      </p:sp>
      <p:sp>
        <p:nvSpPr>
          <p:cNvPr id="4" name="Slide Number Placeholder 3"/>
          <p:cNvSpPr>
            <a:spLocks noGrp="1"/>
          </p:cNvSpPr>
          <p:nvPr>
            <p:ph type="sldNum" sz="quarter" idx="12"/>
          </p:nvPr>
        </p:nvSpPr>
        <p:spPr/>
        <p:txBody>
          <a:bodyPr/>
          <a:lstStyle/>
          <a:p>
            <a:fld id="{1DDE8EEB-6852-48E6-9E57-F93CCB2C50B9}" type="slidenum">
              <a:rPr lang="en-IN" smtClean="0"/>
              <a:pPr/>
              <a:t>43</a:t>
            </a:fld>
            <a:endParaRPr lang="en-IN"/>
          </a:p>
        </p:txBody>
      </p:sp>
    </p:spTree>
    <p:extLst>
      <p:ext uri="{BB962C8B-B14F-4D97-AF65-F5344CB8AC3E}">
        <p14:creationId xmlns:p14="http://schemas.microsoft.com/office/powerpoint/2010/main" val="1709739642"/>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lstStyle/>
          <a:p>
            <a:r>
              <a:rPr lang="en-US" sz="3600" dirty="0" smtClean="0"/>
              <a:t>Income already taxed in some past year</a:t>
            </a:r>
            <a:endParaRPr lang="en-IN" sz="3600" dirty="0"/>
          </a:p>
        </p:txBody>
      </p:sp>
      <p:sp>
        <p:nvSpPr>
          <p:cNvPr id="3" name="Content Placeholder 2"/>
          <p:cNvSpPr>
            <a:spLocks noGrp="1"/>
          </p:cNvSpPr>
          <p:nvPr>
            <p:ph idx="1"/>
          </p:nvPr>
        </p:nvSpPr>
        <p:spPr>
          <a:xfrm>
            <a:off x="457200" y="1143000"/>
            <a:ext cx="8229600" cy="4876800"/>
          </a:xfrm>
        </p:spPr>
        <p:txBody>
          <a:bodyPr/>
          <a:lstStyle/>
          <a:p>
            <a:pPr algn="just"/>
            <a:r>
              <a:rPr lang="en-US" sz="2400" b="1" dirty="0" smtClean="0"/>
              <a:t>Whether an income already taxed in some earlier year now taxable again since credited to P&amp;L - NO</a:t>
            </a:r>
          </a:p>
          <a:p>
            <a:pPr lvl="1" algn="just"/>
            <a:endParaRPr lang="en-US" sz="2000" b="1" dirty="0" smtClean="0"/>
          </a:p>
          <a:p>
            <a:pPr marL="457200" lvl="1" indent="0" algn="just">
              <a:buNone/>
            </a:pPr>
            <a:r>
              <a:rPr lang="en-US" sz="2400" b="1" dirty="0" smtClean="0"/>
              <a:t>CIT </a:t>
            </a:r>
            <a:r>
              <a:rPr lang="en-US" sz="2400" b="1" dirty="0"/>
              <a:t>v. </a:t>
            </a:r>
            <a:r>
              <a:rPr lang="en-IN" sz="2400" b="1" dirty="0" err="1"/>
              <a:t>Nagarjuna</a:t>
            </a:r>
            <a:r>
              <a:rPr lang="en-IN" sz="2400" b="1" dirty="0"/>
              <a:t> Fertilizers &amp; Chemicals Ltd.</a:t>
            </a:r>
            <a:r>
              <a:rPr lang="en-US" sz="2400" b="1" dirty="0" smtClean="0"/>
              <a:t>–</a:t>
            </a:r>
            <a:r>
              <a:rPr lang="en-US" sz="2000" b="1" dirty="0" smtClean="0"/>
              <a:t> </a:t>
            </a:r>
            <a:r>
              <a:rPr lang="en-US" sz="1800" i="1" dirty="0" smtClean="0"/>
              <a:t>373 </a:t>
            </a:r>
            <a:r>
              <a:rPr lang="en-US" sz="1800" i="1" dirty="0"/>
              <a:t>ITR </a:t>
            </a:r>
            <a:r>
              <a:rPr lang="en-US" sz="1800" i="1" dirty="0" smtClean="0"/>
              <a:t>252 (AP)</a:t>
            </a:r>
            <a:endParaRPr lang="en-IN" sz="2000" b="1" dirty="0" smtClean="0"/>
          </a:p>
          <a:p>
            <a:pPr marL="457200" lvl="1" indent="0" algn="just">
              <a:buNone/>
            </a:pPr>
            <a:r>
              <a:rPr lang="en-IN" sz="2000" dirty="0" smtClean="0"/>
              <a:t>   - Where </a:t>
            </a:r>
            <a:r>
              <a:rPr lang="en-IN" sz="2000" dirty="0"/>
              <a:t>once profit of </a:t>
            </a:r>
            <a:r>
              <a:rPr lang="en-IN" sz="2000" dirty="0" err="1"/>
              <a:t>assessee</a:t>
            </a:r>
            <a:r>
              <a:rPr lang="en-IN" sz="2000" dirty="0"/>
              <a:t> company had suffered tax, its </a:t>
            </a:r>
            <a:r>
              <a:rPr lang="en-IN" sz="2000" dirty="0" smtClean="0"/>
              <a:t>	inclusion </a:t>
            </a:r>
            <a:r>
              <a:rPr lang="en-IN" sz="2000" dirty="0"/>
              <a:t>in book profit was no basis to bring it under purview of tax </a:t>
            </a:r>
            <a:r>
              <a:rPr lang="en-IN" sz="2000" dirty="0" smtClean="0"/>
              <a:t>	once again</a:t>
            </a:r>
            <a:r>
              <a:rPr lang="en-IN" sz="2000" dirty="0"/>
              <a:t>. </a:t>
            </a:r>
            <a:r>
              <a:rPr lang="en-IN" sz="2000" dirty="0" smtClean="0"/>
              <a:t>Mere </a:t>
            </a:r>
            <a:r>
              <a:rPr lang="en-IN" sz="2000" dirty="0"/>
              <a:t>inclusion of those amounts in book profit referable </a:t>
            </a:r>
            <a:r>
              <a:rPr lang="en-IN" sz="2000" dirty="0" smtClean="0"/>
              <a:t>	to </a:t>
            </a:r>
            <a:r>
              <a:rPr lang="en-IN" sz="2000" dirty="0"/>
              <a:t>under section 115J did not make much of difference from point of </a:t>
            </a:r>
            <a:r>
              <a:rPr lang="en-IN" sz="2000" dirty="0" smtClean="0"/>
              <a:t>	view </a:t>
            </a:r>
            <a:r>
              <a:rPr lang="en-IN" sz="2000" dirty="0"/>
              <a:t>of income tax and bringing those amounts to tax once again</a:t>
            </a:r>
            <a:endParaRPr lang="en-US" sz="2000" dirty="0" smtClean="0"/>
          </a:p>
        </p:txBody>
      </p:sp>
      <p:sp>
        <p:nvSpPr>
          <p:cNvPr id="4" name="Slide Number Placeholder 3"/>
          <p:cNvSpPr>
            <a:spLocks noGrp="1"/>
          </p:cNvSpPr>
          <p:nvPr>
            <p:ph type="sldNum" sz="quarter" idx="12"/>
          </p:nvPr>
        </p:nvSpPr>
        <p:spPr/>
        <p:txBody>
          <a:bodyPr/>
          <a:lstStyle/>
          <a:p>
            <a:fld id="{1DDE8EEB-6852-48E6-9E57-F93CCB2C50B9}" type="slidenum">
              <a:rPr lang="en-IN" smtClean="0"/>
              <a:pPr/>
              <a:t>44</a:t>
            </a:fld>
            <a:endParaRPr lang="en-IN"/>
          </a:p>
        </p:txBody>
      </p:sp>
    </p:spTree>
    <p:extLst>
      <p:ext uri="{BB962C8B-B14F-4D97-AF65-F5344CB8AC3E}">
        <p14:creationId xmlns:p14="http://schemas.microsoft.com/office/powerpoint/2010/main" val="2486074494"/>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lstStyle/>
          <a:p>
            <a:r>
              <a:rPr lang="en-US" sz="3600" dirty="0" smtClean="0"/>
              <a:t>Treatment of DRR</a:t>
            </a:r>
            <a:endParaRPr lang="en-IN" sz="3600" dirty="0"/>
          </a:p>
        </p:txBody>
      </p:sp>
      <p:sp>
        <p:nvSpPr>
          <p:cNvPr id="3" name="Content Placeholder 2"/>
          <p:cNvSpPr>
            <a:spLocks noGrp="1"/>
          </p:cNvSpPr>
          <p:nvPr>
            <p:ph idx="1"/>
          </p:nvPr>
        </p:nvSpPr>
        <p:spPr>
          <a:xfrm>
            <a:off x="457200" y="1144488"/>
            <a:ext cx="8229600" cy="4876800"/>
          </a:xfrm>
        </p:spPr>
        <p:txBody>
          <a:bodyPr/>
          <a:lstStyle/>
          <a:p>
            <a:r>
              <a:rPr lang="en-US" sz="2400" b="1" dirty="0" smtClean="0"/>
              <a:t>Whether allowable expenditure - YES</a:t>
            </a:r>
          </a:p>
          <a:p>
            <a:pPr>
              <a:buNone/>
            </a:pPr>
            <a:r>
              <a:rPr lang="en-US" b="1" dirty="0" smtClean="0"/>
              <a:t>	</a:t>
            </a:r>
            <a:r>
              <a:rPr lang="en-US" sz="2400" b="1" dirty="0" smtClean="0"/>
              <a:t>CIT Vs. Raymond Ltd. – </a:t>
            </a:r>
            <a:r>
              <a:rPr lang="en-US" sz="2000" i="1" dirty="0" smtClean="0"/>
              <a:t>81 CCH 299 (</a:t>
            </a:r>
            <a:r>
              <a:rPr lang="en-US" sz="2000" i="1" dirty="0" err="1" smtClean="0"/>
              <a:t>Bom</a:t>
            </a:r>
            <a:r>
              <a:rPr lang="en-US" sz="2000" i="1" dirty="0" smtClean="0"/>
              <a:t>.)</a:t>
            </a:r>
          </a:p>
          <a:p>
            <a:pPr lvl="1" algn="just"/>
            <a:r>
              <a:rPr lang="en-US" sz="2000" dirty="0" smtClean="0"/>
              <a:t>Debenture Redemption Reserve is nothing but amount set apart to meet the known liability – National Rayon Corporation Ltd. (SC).</a:t>
            </a:r>
          </a:p>
          <a:p>
            <a:pPr lvl="1" algn="just"/>
            <a:r>
              <a:rPr lang="en-US" sz="2000" dirty="0" smtClean="0"/>
              <a:t>Debentures are nothing but secured loan – </a:t>
            </a:r>
            <a:r>
              <a:rPr lang="en-US" sz="2000" dirty="0" err="1" smtClean="0"/>
              <a:t>Vazir</a:t>
            </a:r>
            <a:r>
              <a:rPr lang="en-US" sz="2000" dirty="0" smtClean="0"/>
              <a:t> Sultan Tobacco Co. Ltd (SC)</a:t>
            </a:r>
          </a:p>
          <a:p>
            <a:pPr lvl="1" algn="just"/>
            <a:r>
              <a:rPr lang="en-US" sz="2000" dirty="0" smtClean="0"/>
              <a:t>When debenture are issued, the liability to repay arises on that moment. </a:t>
            </a:r>
          </a:p>
          <a:p>
            <a:pPr lvl="1" algn="just"/>
            <a:r>
              <a:rPr lang="en-US" sz="2000" dirty="0" smtClean="0"/>
              <a:t>Mere fact that DRR is labeled as Reserve is not a reserve in true sense.</a:t>
            </a:r>
          </a:p>
          <a:p>
            <a:pPr lvl="1" algn="just"/>
            <a:r>
              <a:rPr lang="en-US" sz="2000" dirty="0" smtClean="0"/>
              <a:t>Therefore DRR is not a reserve within the meaning of Explanation (b) to sec. 115JA. Hence not to be added.</a:t>
            </a:r>
          </a:p>
          <a:p>
            <a:pPr lvl="1" algn="just">
              <a:buNone/>
            </a:pPr>
            <a:r>
              <a:rPr lang="en-US" sz="2000" b="1" i="1" dirty="0" smtClean="0"/>
              <a:t>Different view taken in D. R. </a:t>
            </a:r>
            <a:r>
              <a:rPr lang="en-US" sz="2000" b="1" i="1" dirty="0" err="1" smtClean="0"/>
              <a:t>Ranka</a:t>
            </a:r>
            <a:r>
              <a:rPr lang="en-US" sz="2000" b="1" i="1" dirty="0" smtClean="0"/>
              <a:t> Charitable Trust – (</a:t>
            </a:r>
            <a:r>
              <a:rPr lang="en-US" sz="2000" b="1" i="1" dirty="0" err="1" smtClean="0"/>
              <a:t>Banglore</a:t>
            </a:r>
            <a:r>
              <a:rPr lang="en-US" sz="2000" b="1" i="1" dirty="0" smtClean="0"/>
              <a:t> ITAT) by treating it as Capital in nature. </a:t>
            </a:r>
            <a:r>
              <a:rPr lang="en-US" sz="2000" i="1" dirty="0" smtClean="0"/>
              <a:t> </a:t>
            </a:r>
          </a:p>
          <a:p>
            <a:pPr lvl="1" algn="just">
              <a:buNone/>
            </a:pPr>
            <a:endParaRPr lang="en-US" sz="2000" dirty="0" smtClean="0"/>
          </a:p>
          <a:p>
            <a:pPr lvl="1" algn="just">
              <a:buNone/>
            </a:pPr>
            <a:endParaRPr lang="en-US" sz="2000" dirty="0" smtClean="0"/>
          </a:p>
        </p:txBody>
      </p:sp>
      <p:sp>
        <p:nvSpPr>
          <p:cNvPr id="4" name="Slide Number Placeholder 3"/>
          <p:cNvSpPr>
            <a:spLocks noGrp="1"/>
          </p:cNvSpPr>
          <p:nvPr>
            <p:ph type="sldNum" sz="quarter" idx="12"/>
          </p:nvPr>
        </p:nvSpPr>
        <p:spPr/>
        <p:txBody>
          <a:bodyPr/>
          <a:lstStyle/>
          <a:p>
            <a:fld id="{1DDE8EEB-6852-48E6-9E57-F93CCB2C50B9}" type="slidenum">
              <a:rPr lang="en-IN" smtClean="0"/>
              <a:pPr/>
              <a:t>45</a:t>
            </a:fld>
            <a:endParaRPr lang="en-IN"/>
          </a:p>
        </p:txBody>
      </p:sp>
    </p:spTree>
    <p:extLst>
      <p:ext uri="{BB962C8B-B14F-4D97-AF65-F5344CB8AC3E}">
        <p14:creationId xmlns:p14="http://schemas.microsoft.com/office/powerpoint/2010/main" val="2086626325"/>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lstStyle/>
          <a:p>
            <a:r>
              <a:rPr lang="en-US" sz="3600" dirty="0" smtClean="0"/>
              <a:t>Treatment of Provision for NPA</a:t>
            </a:r>
            <a:endParaRPr lang="en-IN" sz="3600" dirty="0"/>
          </a:p>
        </p:txBody>
      </p:sp>
      <p:sp>
        <p:nvSpPr>
          <p:cNvPr id="3" name="Content Placeholder 2"/>
          <p:cNvSpPr>
            <a:spLocks noGrp="1"/>
          </p:cNvSpPr>
          <p:nvPr>
            <p:ph idx="1"/>
          </p:nvPr>
        </p:nvSpPr>
        <p:spPr>
          <a:xfrm>
            <a:off x="457200" y="1143000"/>
            <a:ext cx="8229600" cy="4876800"/>
          </a:xfrm>
        </p:spPr>
        <p:txBody>
          <a:bodyPr/>
          <a:lstStyle/>
          <a:p>
            <a:r>
              <a:rPr lang="en-US" sz="2400" b="1" dirty="0" smtClean="0"/>
              <a:t>Whether allowable expenditure - NO</a:t>
            </a:r>
          </a:p>
          <a:p>
            <a:pPr>
              <a:buNone/>
            </a:pPr>
            <a:r>
              <a:rPr lang="en-US" b="1" dirty="0" smtClean="0"/>
              <a:t>	</a:t>
            </a:r>
            <a:r>
              <a:rPr lang="en-US" sz="2400" b="1" dirty="0" smtClean="0"/>
              <a:t>CIT Vs. </a:t>
            </a:r>
            <a:r>
              <a:rPr lang="en-US" sz="2400" b="1" dirty="0" err="1" smtClean="0"/>
              <a:t>Yashaswi</a:t>
            </a:r>
            <a:r>
              <a:rPr lang="en-US" sz="2400" b="1" dirty="0" smtClean="0"/>
              <a:t> Leasing and Finance Ltd. – </a:t>
            </a:r>
            <a:r>
              <a:rPr lang="en-US" sz="2000" i="1" dirty="0" smtClean="0"/>
              <a:t>80 CCH 88 (</a:t>
            </a:r>
            <a:r>
              <a:rPr lang="en-US" sz="2000" i="1" dirty="0" err="1" smtClean="0"/>
              <a:t>Kar</a:t>
            </a:r>
            <a:r>
              <a:rPr lang="en-US" sz="2000" i="1" dirty="0" smtClean="0"/>
              <a:t>.)</a:t>
            </a:r>
          </a:p>
          <a:p>
            <a:pPr lvl="1" algn="just"/>
            <a:r>
              <a:rPr lang="en-US" sz="2000" dirty="0" smtClean="0"/>
              <a:t>“A” created provision for NPA as per RBI Guidelines for which quantum if pre-decided.</a:t>
            </a:r>
          </a:p>
          <a:p>
            <a:pPr lvl="1" algn="just"/>
            <a:r>
              <a:rPr lang="en-US" sz="2000" dirty="0" smtClean="0"/>
              <a:t>Lower Authorities held that the said provision not to be added back as the same is as per RBI Guidelines.</a:t>
            </a:r>
          </a:p>
          <a:p>
            <a:pPr lvl="1" algn="just"/>
            <a:r>
              <a:rPr lang="en-US" sz="2000" dirty="0" smtClean="0"/>
              <a:t>HC held that the provision created in </a:t>
            </a:r>
            <a:r>
              <a:rPr lang="en-US" sz="2000" b="1" i="1" dirty="0" smtClean="0"/>
              <a:t>not ascertainable as per retrospective amendment</a:t>
            </a:r>
          </a:p>
          <a:p>
            <a:pPr lvl="1" algn="just"/>
            <a:r>
              <a:rPr lang="en-US" sz="2000" b="1" i="1" dirty="0" smtClean="0"/>
              <a:t>Hence to be added back in the computation</a:t>
            </a:r>
          </a:p>
          <a:p>
            <a:pPr lvl="1" algn="just">
              <a:buNone/>
            </a:pPr>
            <a:endParaRPr lang="en-US" sz="2000" dirty="0" smtClean="0"/>
          </a:p>
        </p:txBody>
      </p:sp>
      <p:sp>
        <p:nvSpPr>
          <p:cNvPr id="4" name="Slide Number Placeholder 3"/>
          <p:cNvSpPr>
            <a:spLocks noGrp="1"/>
          </p:cNvSpPr>
          <p:nvPr>
            <p:ph type="sldNum" sz="quarter" idx="12"/>
          </p:nvPr>
        </p:nvSpPr>
        <p:spPr/>
        <p:txBody>
          <a:bodyPr/>
          <a:lstStyle/>
          <a:p>
            <a:fld id="{1DDE8EEB-6852-48E6-9E57-F93CCB2C50B9}" type="slidenum">
              <a:rPr lang="en-IN" smtClean="0"/>
              <a:pPr/>
              <a:t>46</a:t>
            </a:fld>
            <a:endParaRPr lang="en-IN"/>
          </a:p>
        </p:txBody>
      </p:sp>
    </p:spTree>
    <p:extLst>
      <p:ext uri="{BB962C8B-B14F-4D97-AF65-F5344CB8AC3E}">
        <p14:creationId xmlns:p14="http://schemas.microsoft.com/office/powerpoint/2010/main" val="1623689059"/>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325562"/>
          </a:xfrm>
        </p:spPr>
        <p:txBody>
          <a:bodyPr/>
          <a:lstStyle/>
          <a:p>
            <a:r>
              <a:rPr lang="en-IN" dirty="0" smtClean="0"/>
              <a:t>Audited Accounts and other accounts based issues</a:t>
            </a:r>
            <a:endParaRPr lang="en-IN" dirty="0"/>
          </a:p>
        </p:txBody>
      </p:sp>
      <p:sp>
        <p:nvSpPr>
          <p:cNvPr id="3" name="Content Placeholder 2"/>
          <p:cNvSpPr>
            <a:spLocks noGrp="1"/>
          </p:cNvSpPr>
          <p:nvPr>
            <p:ph idx="1"/>
          </p:nvPr>
        </p:nvSpPr>
        <p:spPr>
          <a:xfrm>
            <a:off x="457200" y="1916832"/>
            <a:ext cx="8229600" cy="4209331"/>
          </a:xfrm>
        </p:spPr>
        <p:txBody>
          <a:bodyPr/>
          <a:lstStyle/>
          <a:p>
            <a:r>
              <a:rPr lang="en-IN" sz="2400" b="1" dirty="0" smtClean="0">
                <a:solidFill>
                  <a:srgbClr val="FF0000"/>
                </a:solidFill>
              </a:rPr>
              <a:t>It is felt, field is wide for further deliberation</a:t>
            </a:r>
          </a:p>
          <a:p>
            <a:pPr marL="0" indent="0">
              <a:buNone/>
            </a:pPr>
            <a:endParaRPr lang="en-IN" sz="2400" b="1" dirty="0" smtClean="0">
              <a:solidFill>
                <a:srgbClr val="FF0000"/>
              </a:solidFill>
            </a:endParaRPr>
          </a:p>
          <a:p>
            <a:r>
              <a:rPr lang="en-IN" sz="2400" b="1" dirty="0" smtClean="0">
                <a:solidFill>
                  <a:srgbClr val="FF0000"/>
                </a:solidFill>
              </a:rPr>
              <a:t>All those situations of obvious capital receipts, outside ken of taxation, ought not to be liable for MAT</a:t>
            </a:r>
          </a:p>
          <a:p>
            <a:endParaRPr lang="en-IN" sz="2400" b="1" dirty="0" smtClean="0">
              <a:solidFill>
                <a:srgbClr val="FF0000"/>
              </a:solidFill>
            </a:endParaRPr>
          </a:p>
          <a:p>
            <a:r>
              <a:rPr lang="en-IN" sz="2400" b="1" dirty="0" smtClean="0">
                <a:solidFill>
                  <a:srgbClr val="FF0000"/>
                </a:solidFill>
              </a:rPr>
              <a:t>All capital gains / other receipts, which exempted specifically, also ought to be outside MAT levy</a:t>
            </a:r>
          </a:p>
          <a:p>
            <a:pPr marL="0" indent="0">
              <a:buNone/>
            </a:pPr>
            <a:endParaRPr lang="en-IN" sz="2400" b="1" dirty="0" smtClean="0">
              <a:solidFill>
                <a:srgbClr val="FF0000"/>
              </a:solidFill>
            </a:endParaRPr>
          </a:p>
          <a:p>
            <a:r>
              <a:rPr lang="en-IN" sz="2400" b="1" dirty="0" smtClean="0">
                <a:solidFill>
                  <a:srgbClr val="FF0000"/>
                </a:solidFill>
              </a:rPr>
              <a:t>MAT should only be on, timing differences …</a:t>
            </a:r>
          </a:p>
        </p:txBody>
      </p:sp>
      <p:sp>
        <p:nvSpPr>
          <p:cNvPr id="4" name="Slide Number Placeholder 3"/>
          <p:cNvSpPr>
            <a:spLocks noGrp="1"/>
          </p:cNvSpPr>
          <p:nvPr>
            <p:ph type="sldNum" sz="quarter" idx="12"/>
          </p:nvPr>
        </p:nvSpPr>
        <p:spPr/>
        <p:txBody>
          <a:bodyPr/>
          <a:lstStyle/>
          <a:p>
            <a:fld id="{1DDE8EEB-6852-48E6-9E57-F93CCB2C50B9}" type="slidenum">
              <a:rPr lang="en-IN" smtClean="0"/>
              <a:pPr/>
              <a:t>47</a:t>
            </a:fld>
            <a:endParaRPr lang="en-IN"/>
          </a:p>
        </p:txBody>
      </p:sp>
    </p:spTree>
    <p:extLst>
      <p:ext uri="{BB962C8B-B14F-4D97-AF65-F5344CB8AC3E}">
        <p14:creationId xmlns:p14="http://schemas.microsoft.com/office/powerpoint/2010/main" val="373696040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500042"/>
            <a:ext cx="8643998" cy="917596"/>
          </a:xfrm>
        </p:spPr>
        <p:txBody>
          <a:bodyPr/>
          <a:lstStyle/>
          <a:p>
            <a:r>
              <a:rPr lang="en-IN" sz="3200" dirty="0" smtClean="0"/>
              <a:t>Treatment of Foreign Tax Credit in 115JAA/115JD </a:t>
            </a:r>
            <a:endParaRPr lang="en-IN" sz="3200" dirty="0"/>
          </a:p>
        </p:txBody>
      </p:sp>
      <p:sp>
        <p:nvSpPr>
          <p:cNvPr id="3" name="Content Placeholder 2"/>
          <p:cNvSpPr>
            <a:spLocks noGrp="1"/>
          </p:cNvSpPr>
          <p:nvPr>
            <p:ph idx="1"/>
          </p:nvPr>
        </p:nvSpPr>
        <p:spPr/>
        <p:txBody>
          <a:bodyPr/>
          <a:lstStyle/>
          <a:p>
            <a:pPr marL="228600" lvl="4" algn="ctr">
              <a:buNone/>
            </a:pPr>
            <a:r>
              <a:rPr lang="en-GB" sz="2200" dirty="0" smtClean="0"/>
              <a:t>BARE TEXT OF AMENDMENT</a:t>
            </a:r>
          </a:p>
          <a:p>
            <a:pPr lvl="4" algn="just">
              <a:buNone/>
            </a:pPr>
            <a:endParaRPr lang="en-US" sz="2200" dirty="0" smtClean="0"/>
          </a:p>
          <a:p>
            <a:pPr algn="just"/>
            <a:r>
              <a:rPr lang="en-US" sz="1800" dirty="0" smtClean="0"/>
              <a:t>“It is also proposed to amend section 115JAA and 115JD so as to provide that the amount of tax credit in respect of MAT/ AMT shall not be allowed to be carried forward to subsequent year to the extent such credit relates to the difference between the amount of foreign tax credit (FTC) allowed against MAT/ AMT and FTC allowable against the tax computed under regular provisions of Act other than the provisions relating to MAT/AMT.</a:t>
            </a:r>
          </a:p>
          <a:p>
            <a:pPr algn="just"/>
            <a:endParaRPr lang="en-US" sz="1800" dirty="0" smtClean="0"/>
          </a:p>
          <a:p>
            <a:pPr algn="just"/>
            <a:r>
              <a:rPr lang="en-US" sz="1800" dirty="0" smtClean="0"/>
              <a:t>These amendments will take effect from 1st April, 2018 and will, accordingly, apply in relation to the assessment year 2018-19 and subsequent years.”</a:t>
            </a:r>
          </a:p>
          <a:p>
            <a:endParaRPr lang="en-IN" dirty="0"/>
          </a:p>
        </p:txBody>
      </p:sp>
      <p:sp>
        <p:nvSpPr>
          <p:cNvPr id="4" name="Slide Number Placeholder 3"/>
          <p:cNvSpPr>
            <a:spLocks noGrp="1"/>
          </p:cNvSpPr>
          <p:nvPr>
            <p:ph type="sldNum" sz="quarter" idx="12"/>
          </p:nvPr>
        </p:nvSpPr>
        <p:spPr/>
        <p:txBody>
          <a:bodyPr/>
          <a:lstStyle/>
          <a:p>
            <a:fld id="{1DDE8EEB-6852-48E6-9E57-F93CCB2C50B9}" type="slidenum">
              <a:rPr lang="en-IN" smtClean="0"/>
              <a:pPr/>
              <a:t>48</a:t>
            </a:fld>
            <a:endParaRPr lang="en-IN"/>
          </a:p>
        </p:txBody>
      </p:sp>
    </p:spTree>
    <p:extLst>
      <p:ext uri="{BB962C8B-B14F-4D97-AF65-F5344CB8AC3E}">
        <p14:creationId xmlns:p14="http://schemas.microsoft.com/office/powerpoint/2010/main" val="4226852322"/>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56792"/>
            <a:ext cx="8229600" cy="4525963"/>
          </a:xfrm>
        </p:spPr>
        <p:txBody>
          <a:bodyPr/>
          <a:lstStyle/>
          <a:p>
            <a:pPr marL="228600" lvl="4" algn="ctr">
              <a:buNone/>
            </a:pPr>
            <a:r>
              <a:rPr lang="en-IN" sz="1800" dirty="0" smtClean="0"/>
              <a:t>  </a:t>
            </a:r>
            <a:r>
              <a:rPr lang="en-IN" sz="2200" dirty="0" smtClean="0"/>
              <a:t>ANALYSIS OF AMENDMENT</a:t>
            </a:r>
          </a:p>
          <a:p>
            <a:pPr algn="just">
              <a:buNone/>
            </a:pPr>
            <a:r>
              <a:rPr lang="en-IN" sz="1800" dirty="0" smtClean="0"/>
              <a:t>	</a:t>
            </a:r>
          </a:p>
          <a:p>
            <a:pPr algn="just">
              <a:buNone/>
            </a:pPr>
            <a:r>
              <a:rPr lang="en-IN" sz="1800" dirty="0" smtClean="0"/>
              <a:t>	The amount of Tax Credit in respect of MAT shall not be allowed to be carried forward to subsequent year to the extent such credit relates to the difference between the amount of Foreign Tax Credit (FTC) allowed against MAT/AMT and FTC allowable against the tax computed under regular provisions of Act other than provisions relating to MAT/AMT. </a:t>
            </a:r>
          </a:p>
          <a:p>
            <a:pPr algn="just">
              <a:buNone/>
            </a:pPr>
            <a:endParaRPr lang="en-IN" sz="1800" dirty="0"/>
          </a:p>
          <a:p>
            <a:pPr algn="just">
              <a:buNone/>
            </a:pPr>
            <a:r>
              <a:rPr lang="en-IN" sz="1800" dirty="0" smtClean="0"/>
              <a:t>	</a:t>
            </a:r>
            <a:r>
              <a:rPr lang="en-IN" sz="1800" u="sng" dirty="0" smtClean="0"/>
              <a:t>In other words:-</a:t>
            </a:r>
          </a:p>
          <a:p>
            <a:pPr algn="just">
              <a:buNone/>
            </a:pPr>
            <a:r>
              <a:rPr lang="en-IN" sz="1800" dirty="0" smtClean="0"/>
              <a:t>      </a:t>
            </a:r>
            <a:r>
              <a:rPr lang="en-IN" sz="2000" dirty="0" smtClean="0"/>
              <a:t>MAT Credit to be ignored </a:t>
            </a:r>
          </a:p>
          <a:p>
            <a:pPr algn="just">
              <a:buNone/>
            </a:pPr>
            <a:r>
              <a:rPr lang="en-IN" sz="2000" dirty="0"/>
              <a:t>	</a:t>
            </a:r>
            <a:r>
              <a:rPr lang="en-IN" sz="2000" dirty="0" smtClean="0"/>
              <a:t>= (FTC allowed against MAT) – (FTC allowed against Normal Tax)</a:t>
            </a:r>
            <a:endParaRPr lang="en-IN" sz="1800" dirty="0"/>
          </a:p>
        </p:txBody>
      </p:sp>
      <p:sp>
        <p:nvSpPr>
          <p:cNvPr id="5" name="Title 1"/>
          <p:cNvSpPr>
            <a:spLocks noGrp="1"/>
          </p:cNvSpPr>
          <p:nvPr>
            <p:ph type="title"/>
          </p:nvPr>
        </p:nvSpPr>
        <p:spPr>
          <a:xfrm>
            <a:off x="214282" y="500042"/>
            <a:ext cx="8643998" cy="917596"/>
          </a:xfrm>
        </p:spPr>
        <p:txBody>
          <a:bodyPr/>
          <a:lstStyle/>
          <a:p>
            <a:r>
              <a:rPr lang="en-IN" sz="3200" dirty="0" smtClean="0"/>
              <a:t>Treatment of Foreign Tax Credit in 115JAA/115JD </a:t>
            </a:r>
            <a:endParaRPr lang="en-IN" sz="3200" dirty="0"/>
          </a:p>
        </p:txBody>
      </p:sp>
      <p:sp>
        <p:nvSpPr>
          <p:cNvPr id="2" name="Slide Number Placeholder 1"/>
          <p:cNvSpPr>
            <a:spLocks noGrp="1"/>
          </p:cNvSpPr>
          <p:nvPr>
            <p:ph type="sldNum" sz="quarter" idx="12"/>
          </p:nvPr>
        </p:nvSpPr>
        <p:spPr/>
        <p:txBody>
          <a:bodyPr/>
          <a:lstStyle/>
          <a:p>
            <a:fld id="{1DDE8EEB-6852-48E6-9E57-F93CCB2C50B9}" type="slidenum">
              <a:rPr lang="en-IN" smtClean="0"/>
              <a:pPr/>
              <a:t>49</a:t>
            </a:fld>
            <a:endParaRPr lang="en-IN"/>
          </a:p>
        </p:txBody>
      </p:sp>
    </p:spTree>
    <p:extLst>
      <p:ext uri="{BB962C8B-B14F-4D97-AF65-F5344CB8AC3E}">
        <p14:creationId xmlns:p14="http://schemas.microsoft.com/office/powerpoint/2010/main" val="253092962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a:t>
            </a:r>
            <a:endParaRPr lang="en-IN" dirty="0"/>
          </a:p>
        </p:txBody>
      </p:sp>
      <p:sp>
        <p:nvSpPr>
          <p:cNvPr id="3" name="Content Placeholder 2"/>
          <p:cNvSpPr>
            <a:spLocks noGrp="1"/>
          </p:cNvSpPr>
          <p:nvPr>
            <p:ph idx="1"/>
          </p:nvPr>
        </p:nvSpPr>
        <p:spPr/>
        <p:txBody>
          <a:bodyPr/>
          <a:lstStyle/>
          <a:p>
            <a:r>
              <a:rPr lang="en-US" sz="2800" dirty="0" smtClean="0"/>
              <a:t>Over last about 28 years, we have seen three versions of MAT section</a:t>
            </a:r>
          </a:p>
          <a:p>
            <a:r>
              <a:rPr lang="en-US" sz="2800" dirty="0" smtClean="0"/>
              <a:t>The fourth version, and most controversial one, is legislated from current year, for dealing with IND-AS</a:t>
            </a:r>
          </a:p>
          <a:p>
            <a:r>
              <a:rPr lang="en-US" sz="2800" dirty="0" smtClean="0"/>
              <a:t>Many amendments have taken place in these sections from time to time</a:t>
            </a:r>
          </a:p>
          <a:p>
            <a:r>
              <a:rPr lang="en-US" sz="2800" dirty="0" smtClean="0"/>
              <a:t>Mischiefs are plugged at one hand and scope is enhanced to an extreme level at the other hand</a:t>
            </a:r>
          </a:p>
          <a:p>
            <a:r>
              <a:rPr lang="en-US" sz="2800" dirty="0" smtClean="0"/>
              <a:t>Here is a quick comparison at MACRO level</a:t>
            </a:r>
            <a:endParaRPr lang="en-IN" sz="2800" dirty="0"/>
          </a:p>
        </p:txBody>
      </p:sp>
      <p:sp>
        <p:nvSpPr>
          <p:cNvPr id="4" name="Slide Number Placeholder 3"/>
          <p:cNvSpPr>
            <a:spLocks noGrp="1"/>
          </p:cNvSpPr>
          <p:nvPr>
            <p:ph type="sldNum" sz="quarter" idx="12"/>
          </p:nvPr>
        </p:nvSpPr>
        <p:spPr/>
        <p:txBody>
          <a:bodyPr/>
          <a:lstStyle/>
          <a:p>
            <a:fld id="{1DDE8EEB-6852-48E6-9E57-F93CCB2C50B9}" type="slidenum">
              <a:rPr lang="en-IN" smtClean="0"/>
              <a:pPr/>
              <a:t>5</a:t>
            </a:fld>
            <a:endParaRPr lang="en-IN"/>
          </a:p>
        </p:txBody>
      </p:sp>
    </p:spTree>
    <p:extLst>
      <p:ext uri="{BB962C8B-B14F-4D97-AF65-F5344CB8AC3E}">
        <p14:creationId xmlns:p14="http://schemas.microsoft.com/office/powerpoint/2010/main" val="1112875475"/>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96752"/>
            <a:ext cx="8229600" cy="4525963"/>
          </a:xfrm>
        </p:spPr>
        <p:txBody>
          <a:bodyPr/>
          <a:lstStyle/>
          <a:p>
            <a:pPr marL="228600" lvl="4">
              <a:buNone/>
            </a:pPr>
            <a:r>
              <a:rPr lang="en-GB" sz="1800" dirty="0" smtClean="0"/>
              <a:t>	  </a:t>
            </a:r>
            <a:r>
              <a:rPr lang="en-GB" sz="2400" b="1" dirty="0" smtClean="0"/>
              <a:t>Mode </a:t>
            </a:r>
            <a:r>
              <a:rPr lang="en-GB" sz="2400" b="1" dirty="0"/>
              <a:t>of computation of FTC</a:t>
            </a:r>
            <a:endParaRPr lang="en-IN" sz="2200" b="1" dirty="0" smtClean="0"/>
          </a:p>
          <a:p>
            <a:pPr algn="just"/>
            <a:r>
              <a:rPr lang="en-US" sz="1800" dirty="0" smtClean="0"/>
              <a:t>FTC  </a:t>
            </a:r>
            <a:r>
              <a:rPr lang="en-US" sz="1800" dirty="0"/>
              <a:t>shall be computed separately for each source of Income for each country. It shall be the lower of: - </a:t>
            </a:r>
          </a:p>
          <a:p>
            <a:pPr lvl="1" algn="just">
              <a:buFont typeface="Courier New" panose="02070309020205020404" pitchFamily="49" charset="0"/>
              <a:buChar char="o"/>
            </a:pPr>
            <a:r>
              <a:rPr lang="en-US" sz="1800" dirty="0" smtClean="0"/>
              <a:t>Tax </a:t>
            </a:r>
            <a:r>
              <a:rPr lang="en-US" sz="1800" dirty="0"/>
              <a:t>payable under the Act on such income; or </a:t>
            </a:r>
            <a:endParaRPr lang="en-US" sz="1800" dirty="0" smtClean="0"/>
          </a:p>
          <a:p>
            <a:pPr lvl="1" algn="just">
              <a:buFont typeface="Courier New" panose="02070309020205020404" pitchFamily="49" charset="0"/>
              <a:buChar char="o"/>
            </a:pPr>
            <a:r>
              <a:rPr lang="en-US" sz="1800" dirty="0" smtClean="0"/>
              <a:t>Foreign </a:t>
            </a:r>
            <a:r>
              <a:rPr lang="en-US" sz="1800" dirty="0"/>
              <a:t>tax paid on such </a:t>
            </a:r>
            <a:r>
              <a:rPr lang="en-US" sz="1800" dirty="0" smtClean="0"/>
              <a:t>income</a:t>
            </a:r>
          </a:p>
          <a:p>
            <a:pPr algn="just">
              <a:buNone/>
            </a:pPr>
            <a:endParaRPr lang="en-US" sz="1800" dirty="0"/>
          </a:p>
          <a:p>
            <a:pPr algn="just"/>
            <a:r>
              <a:rPr lang="en-US" sz="1800" dirty="0"/>
              <a:t>Where the foreign tax paid exceeds the amount of tax payable under the provisions of tax treaty, such excess amount shall not be considered</a:t>
            </a:r>
            <a:r>
              <a:rPr lang="en-US" sz="1800" dirty="0" smtClean="0"/>
              <a:t>.</a:t>
            </a:r>
          </a:p>
          <a:p>
            <a:pPr algn="just"/>
            <a:endParaRPr lang="en-US" sz="1800" dirty="0" smtClean="0"/>
          </a:p>
          <a:p>
            <a:pPr algn="just"/>
            <a:r>
              <a:rPr lang="en-US" sz="1800" dirty="0" smtClean="0"/>
              <a:t>In </a:t>
            </a:r>
            <a:r>
              <a:rPr lang="en-US" sz="1800" dirty="0"/>
              <a:t>case of MAT/AMT liability, FTC would be allowed in the same manner as is allowable against tax payable under the normal </a:t>
            </a:r>
            <a:r>
              <a:rPr lang="en-US" sz="1800" dirty="0" smtClean="0"/>
              <a:t>provisions.</a:t>
            </a:r>
          </a:p>
          <a:p>
            <a:pPr algn="just"/>
            <a:endParaRPr lang="en-US" sz="1800" dirty="0" smtClean="0"/>
          </a:p>
          <a:p>
            <a:pPr algn="just"/>
            <a:r>
              <a:rPr lang="en-US" sz="1800" dirty="0" smtClean="0"/>
              <a:t>Any </a:t>
            </a:r>
            <a:r>
              <a:rPr lang="en-US" sz="1800" dirty="0"/>
              <a:t>excess of FTC available against tax payable under the MAT/ AMT provisions as compared to the tax payable under the normal provisions shall be ignored while computing the MAT/ AMT credit.</a:t>
            </a:r>
          </a:p>
          <a:p>
            <a:pPr algn="just"/>
            <a:endParaRPr lang="en-US" sz="1800" dirty="0"/>
          </a:p>
          <a:p>
            <a:pPr algn="just">
              <a:buNone/>
            </a:pPr>
            <a:endParaRPr lang="en-IN" sz="1800" dirty="0"/>
          </a:p>
        </p:txBody>
      </p:sp>
      <p:sp>
        <p:nvSpPr>
          <p:cNvPr id="5" name="Title 1"/>
          <p:cNvSpPr>
            <a:spLocks noGrp="1"/>
          </p:cNvSpPr>
          <p:nvPr>
            <p:ph type="title"/>
          </p:nvPr>
        </p:nvSpPr>
        <p:spPr>
          <a:xfrm>
            <a:off x="214282" y="500042"/>
            <a:ext cx="8643998" cy="917596"/>
          </a:xfrm>
        </p:spPr>
        <p:txBody>
          <a:bodyPr/>
          <a:lstStyle/>
          <a:p>
            <a:r>
              <a:rPr lang="en-IN" sz="3200" dirty="0" smtClean="0"/>
              <a:t>Treatment of Foreign Tax Credit in 115JAA/115JD </a:t>
            </a:r>
            <a:endParaRPr lang="en-IN" sz="3200" dirty="0"/>
          </a:p>
        </p:txBody>
      </p:sp>
      <p:sp>
        <p:nvSpPr>
          <p:cNvPr id="2" name="Slide Number Placeholder 1"/>
          <p:cNvSpPr>
            <a:spLocks noGrp="1"/>
          </p:cNvSpPr>
          <p:nvPr>
            <p:ph type="sldNum" sz="quarter" idx="12"/>
          </p:nvPr>
        </p:nvSpPr>
        <p:spPr/>
        <p:txBody>
          <a:bodyPr/>
          <a:lstStyle/>
          <a:p>
            <a:fld id="{1DDE8EEB-6852-48E6-9E57-F93CCB2C50B9}" type="slidenum">
              <a:rPr lang="en-IN" smtClean="0"/>
              <a:pPr/>
              <a:t>50</a:t>
            </a:fld>
            <a:endParaRPr lang="en-IN"/>
          </a:p>
        </p:txBody>
      </p:sp>
    </p:spTree>
    <p:extLst>
      <p:ext uri="{BB962C8B-B14F-4D97-AF65-F5344CB8AC3E}">
        <p14:creationId xmlns:p14="http://schemas.microsoft.com/office/powerpoint/2010/main" val="379342595"/>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en-US" sz="1800" dirty="0" smtClean="0"/>
              <a:t>Illustration I – A Ltd has earned income from Singapore, on which tax has been withheld in Singapore to the extent of INR 75,000. Assuming this income is exempt under Section 10AA of Income Tax Act, 1961. However, tax as per MAT comes to INR 1,00,000.</a:t>
            </a:r>
          </a:p>
          <a:p>
            <a:endParaRPr lang="en-GB" sz="1800" dirty="0" smtClean="0"/>
          </a:p>
          <a:p>
            <a:endParaRPr lang="en-GB" sz="1600" dirty="0" smtClean="0"/>
          </a:p>
          <a:p>
            <a:endParaRPr lang="en-GB" sz="1600" dirty="0" smtClean="0"/>
          </a:p>
          <a:p>
            <a:endParaRPr lang="en-GB" sz="1600" dirty="0" smtClean="0"/>
          </a:p>
          <a:p>
            <a:endParaRPr lang="en-GB" sz="1600" dirty="0" smtClean="0"/>
          </a:p>
          <a:p>
            <a:endParaRPr lang="en-US" sz="1600" dirty="0" smtClean="0"/>
          </a:p>
          <a:p>
            <a:r>
              <a:rPr lang="en-US" sz="1600" dirty="0" smtClean="0"/>
              <a:t>.</a:t>
            </a:r>
          </a:p>
          <a:p>
            <a:endParaRPr lang="en-US" sz="1200" dirty="0"/>
          </a:p>
        </p:txBody>
      </p:sp>
      <p:graphicFrame>
        <p:nvGraphicFramePr>
          <p:cNvPr id="4" name="Table 3"/>
          <p:cNvGraphicFramePr>
            <a:graphicFrameLocks noGrp="1"/>
          </p:cNvGraphicFramePr>
          <p:nvPr/>
        </p:nvGraphicFramePr>
        <p:xfrm>
          <a:off x="357158" y="2714619"/>
          <a:ext cx="8501121" cy="3231456"/>
        </p:xfrm>
        <a:graphic>
          <a:graphicData uri="http://schemas.openxmlformats.org/drawingml/2006/table">
            <a:tbl>
              <a:tblPr firstRow="1" bandRow="1">
                <a:tableStyleId>{5C22544A-7EE6-4342-B048-85BDC9FD1C3A}</a:tableStyleId>
              </a:tblPr>
              <a:tblGrid>
                <a:gridCol w="5786478"/>
                <a:gridCol w="1357322"/>
                <a:gridCol w="1357321"/>
              </a:tblGrid>
              <a:tr h="502212">
                <a:tc>
                  <a:txBody>
                    <a:bodyPr/>
                    <a:lstStyle/>
                    <a:p>
                      <a:pPr algn="ctr"/>
                      <a:r>
                        <a:rPr lang="en-GB" sz="1400" dirty="0" smtClean="0"/>
                        <a:t>Particulars</a:t>
                      </a:r>
                      <a:endParaRPr lang="en-US" sz="1400" dirty="0"/>
                    </a:p>
                  </a:txBody>
                  <a:tcPr/>
                </a:tc>
                <a:tc>
                  <a:txBody>
                    <a:bodyPr/>
                    <a:lstStyle/>
                    <a:p>
                      <a:pPr algn="ctr"/>
                      <a:r>
                        <a:rPr lang="en-GB" sz="1400" dirty="0" smtClean="0"/>
                        <a:t>Existing Provisions</a:t>
                      </a:r>
                      <a:endParaRPr lang="en-US" sz="1400" dirty="0"/>
                    </a:p>
                  </a:txBody>
                  <a:tcPr/>
                </a:tc>
                <a:tc>
                  <a:txBody>
                    <a:bodyPr/>
                    <a:lstStyle/>
                    <a:p>
                      <a:pPr algn="ctr"/>
                      <a:r>
                        <a:rPr lang="en-GB" sz="1400" dirty="0" smtClean="0"/>
                        <a:t>Proposed Amendment</a:t>
                      </a:r>
                      <a:endParaRPr lang="en-US" sz="1400" dirty="0"/>
                    </a:p>
                  </a:txBody>
                  <a:tcPr/>
                </a:tc>
              </a:tr>
              <a:tr h="295419">
                <a:tc>
                  <a:txBody>
                    <a:bodyPr/>
                    <a:lstStyle/>
                    <a:p>
                      <a:r>
                        <a:rPr lang="en-GB" sz="1400" dirty="0" smtClean="0"/>
                        <a:t>Tax under</a:t>
                      </a:r>
                      <a:r>
                        <a:rPr lang="en-GB" sz="1400" baseline="0" dirty="0" smtClean="0"/>
                        <a:t> Normal Provisions (A)</a:t>
                      </a:r>
                      <a:endParaRPr lang="en-US" sz="1400" dirty="0"/>
                    </a:p>
                  </a:txBody>
                  <a:tcPr/>
                </a:tc>
                <a:tc>
                  <a:txBody>
                    <a:bodyPr/>
                    <a:lstStyle/>
                    <a:p>
                      <a:pPr algn="r"/>
                      <a:r>
                        <a:rPr lang="en-GB" sz="1400" dirty="0" smtClean="0"/>
                        <a:t>Nil</a:t>
                      </a:r>
                      <a:endParaRPr lang="en-US" sz="1400" dirty="0"/>
                    </a:p>
                  </a:txBody>
                  <a:tcPr/>
                </a:tc>
                <a:tc>
                  <a:txBody>
                    <a:bodyPr/>
                    <a:lstStyle/>
                    <a:p>
                      <a:pPr algn="r"/>
                      <a:r>
                        <a:rPr lang="en-GB" sz="1400" dirty="0" smtClean="0"/>
                        <a:t>Nil</a:t>
                      </a:r>
                      <a:endParaRPr lang="en-US" sz="1400" dirty="0"/>
                    </a:p>
                  </a:txBody>
                  <a:tcPr/>
                </a:tc>
              </a:tr>
              <a:tr h="295419">
                <a:tc>
                  <a:txBody>
                    <a:bodyPr/>
                    <a:lstStyle/>
                    <a:p>
                      <a:r>
                        <a:rPr lang="en-GB" sz="1400" dirty="0" smtClean="0"/>
                        <a:t>Tax under MAT (B)</a:t>
                      </a:r>
                      <a:endParaRPr lang="en-US" sz="1400" dirty="0"/>
                    </a:p>
                  </a:txBody>
                  <a:tcPr/>
                </a:tc>
                <a:tc>
                  <a:txBody>
                    <a:bodyPr/>
                    <a:lstStyle/>
                    <a:p>
                      <a:pPr algn="r"/>
                      <a:r>
                        <a:rPr lang="en-GB" sz="1400" dirty="0" smtClean="0"/>
                        <a:t>1,00,000</a:t>
                      </a:r>
                      <a:endParaRPr lang="en-US" sz="1400" dirty="0"/>
                    </a:p>
                  </a:txBody>
                  <a:tcPr/>
                </a:tc>
                <a:tc>
                  <a:txBody>
                    <a:bodyPr/>
                    <a:lstStyle/>
                    <a:p>
                      <a:pPr algn="r"/>
                      <a:r>
                        <a:rPr lang="en-GB" sz="1400" dirty="0" smtClean="0"/>
                        <a:t>1,00,000</a:t>
                      </a:r>
                      <a:endParaRPr lang="en-US" sz="1400" dirty="0"/>
                    </a:p>
                  </a:txBody>
                  <a:tcPr/>
                </a:tc>
              </a:tr>
              <a:tr h="295419">
                <a:tc>
                  <a:txBody>
                    <a:bodyPr/>
                    <a:lstStyle/>
                    <a:p>
                      <a:r>
                        <a:rPr lang="en-GB" sz="1400" dirty="0" smtClean="0"/>
                        <a:t>Tax liability for</a:t>
                      </a:r>
                      <a:r>
                        <a:rPr lang="en-GB" sz="1400" baseline="0" dirty="0" smtClean="0"/>
                        <a:t> the year (A or B whichever is higher)</a:t>
                      </a:r>
                      <a:endParaRPr lang="en-US" sz="1400" dirty="0"/>
                    </a:p>
                  </a:txBody>
                  <a:tcPr/>
                </a:tc>
                <a:tc>
                  <a:txBody>
                    <a:bodyPr/>
                    <a:lstStyle/>
                    <a:p>
                      <a:pPr algn="r"/>
                      <a:r>
                        <a:rPr lang="en-GB" sz="1400" dirty="0" smtClean="0"/>
                        <a:t>1,00,000</a:t>
                      </a:r>
                      <a:endParaRPr lang="en-US" sz="1400" dirty="0"/>
                    </a:p>
                  </a:txBody>
                  <a:tcPr/>
                </a:tc>
                <a:tc>
                  <a:txBody>
                    <a:bodyPr/>
                    <a:lstStyle/>
                    <a:p>
                      <a:pPr algn="r"/>
                      <a:r>
                        <a:rPr lang="en-GB" sz="1400" dirty="0" smtClean="0"/>
                        <a:t>1,00,000</a:t>
                      </a:r>
                      <a:endParaRPr lang="en-US" sz="1400" dirty="0"/>
                    </a:p>
                  </a:txBody>
                  <a:tcPr/>
                </a:tc>
              </a:tr>
              <a:tr h="295419">
                <a:tc>
                  <a:txBody>
                    <a:bodyPr/>
                    <a:lstStyle/>
                    <a:p>
                      <a:r>
                        <a:rPr lang="en-GB" sz="1400" dirty="0" smtClean="0"/>
                        <a:t>Tax withheld</a:t>
                      </a:r>
                      <a:r>
                        <a:rPr lang="en-GB" sz="1400" baseline="0" dirty="0" smtClean="0"/>
                        <a:t> in foreign country</a:t>
                      </a:r>
                      <a:endParaRPr lang="en-US" sz="1400" dirty="0"/>
                    </a:p>
                  </a:txBody>
                  <a:tcPr/>
                </a:tc>
                <a:tc>
                  <a:txBody>
                    <a:bodyPr/>
                    <a:lstStyle/>
                    <a:p>
                      <a:pPr algn="r"/>
                      <a:r>
                        <a:rPr lang="en-GB" sz="1400" dirty="0" smtClean="0"/>
                        <a:t>75,000</a:t>
                      </a:r>
                      <a:endParaRPr lang="en-US" sz="1400" dirty="0"/>
                    </a:p>
                  </a:txBody>
                  <a:tcPr/>
                </a:tc>
                <a:tc>
                  <a:txBody>
                    <a:bodyPr/>
                    <a:lstStyle/>
                    <a:p>
                      <a:pPr algn="r"/>
                      <a:r>
                        <a:rPr lang="en-GB" sz="1400" dirty="0" smtClean="0"/>
                        <a:t>75,000</a:t>
                      </a:r>
                      <a:endParaRPr lang="en-US" sz="1400" dirty="0"/>
                    </a:p>
                  </a:txBody>
                  <a:tcPr/>
                </a:tc>
              </a:tr>
              <a:tr h="295419">
                <a:tc>
                  <a:txBody>
                    <a:bodyPr/>
                    <a:lstStyle/>
                    <a:p>
                      <a:r>
                        <a:rPr lang="en-GB" sz="1400" dirty="0" smtClean="0"/>
                        <a:t>FTC</a:t>
                      </a:r>
                      <a:r>
                        <a:rPr lang="en-GB" sz="1400" baseline="0" dirty="0" smtClean="0"/>
                        <a:t> utilised against MAT liability (C)</a:t>
                      </a:r>
                      <a:endParaRPr lang="en-US" sz="1400" dirty="0"/>
                    </a:p>
                  </a:txBody>
                  <a:tcPr/>
                </a:tc>
                <a:tc>
                  <a:txBody>
                    <a:bodyPr/>
                    <a:lstStyle/>
                    <a:p>
                      <a:pPr algn="r"/>
                      <a:r>
                        <a:rPr lang="en-GB" sz="1400" dirty="0" smtClean="0"/>
                        <a:t>75,000</a:t>
                      </a:r>
                      <a:endParaRPr lang="en-US" sz="1400" dirty="0"/>
                    </a:p>
                  </a:txBody>
                  <a:tcPr/>
                </a:tc>
                <a:tc>
                  <a:txBody>
                    <a:bodyPr/>
                    <a:lstStyle/>
                    <a:p>
                      <a:pPr algn="r"/>
                      <a:r>
                        <a:rPr lang="en-GB" sz="1400" dirty="0" smtClean="0"/>
                        <a:t>75,000</a:t>
                      </a:r>
                      <a:endParaRPr lang="en-US" sz="1400" dirty="0"/>
                    </a:p>
                  </a:txBody>
                  <a:tcPr/>
                </a:tc>
              </a:tr>
              <a:tr h="295419">
                <a:tc>
                  <a:txBody>
                    <a:bodyPr/>
                    <a:lstStyle/>
                    <a:p>
                      <a:r>
                        <a:rPr lang="en-GB" sz="1400" dirty="0" smtClean="0"/>
                        <a:t>FTC against tax</a:t>
                      </a:r>
                      <a:r>
                        <a:rPr lang="en-GB" sz="1400" baseline="0" dirty="0" smtClean="0"/>
                        <a:t> payable under Normal Provisions (D)</a:t>
                      </a:r>
                      <a:endParaRPr lang="en-US" sz="1400" dirty="0"/>
                    </a:p>
                  </a:txBody>
                  <a:tcPr/>
                </a:tc>
                <a:tc>
                  <a:txBody>
                    <a:bodyPr/>
                    <a:lstStyle/>
                    <a:p>
                      <a:pPr algn="r"/>
                      <a:r>
                        <a:rPr lang="en-GB" sz="1400" dirty="0" smtClean="0"/>
                        <a:t>Nil</a:t>
                      </a:r>
                      <a:endParaRPr lang="en-US" sz="1400" dirty="0"/>
                    </a:p>
                  </a:txBody>
                  <a:tcPr/>
                </a:tc>
                <a:tc>
                  <a:txBody>
                    <a:bodyPr/>
                    <a:lstStyle/>
                    <a:p>
                      <a:pPr algn="r"/>
                      <a:r>
                        <a:rPr lang="en-GB" sz="1400" dirty="0" smtClean="0"/>
                        <a:t>Nil</a:t>
                      </a:r>
                      <a:endParaRPr lang="en-US" sz="1400" dirty="0"/>
                    </a:p>
                  </a:txBody>
                  <a:tcPr/>
                </a:tc>
              </a:tr>
              <a:tr h="502212">
                <a:tc>
                  <a:txBody>
                    <a:bodyPr/>
                    <a:lstStyle/>
                    <a:p>
                      <a:r>
                        <a:rPr lang="en-GB" sz="1400" dirty="0" smtClean="0"/>
                        <a:t>MAT credit</a:t>
                      </a:r>
                      <a:r>
                        <a:rPr lang="en-GB" sz="1400" baseline="0" dirty="0" smtClean="0"/>
                        <a:t> allowed as per 115JAA</a:t>
                      </a:r>
                      <a:endParaRPr lang="en-US" sz="1400" dirty="0"/>
                    </a:p>
                  </a:txBody>
                  <a:tcPr/>
                </a:tc>
                <a:tc>
                  <a:txBody>
                    <a:bodyPr/>
                    <a:lstStyle/>
                    <a:p>
                      <a:pPr algn="r"/>
                      <a:r>
                        <a:rPr lang="en-GB" sz="1400" dirty="0" smtClean="0"/>
                        <a:t>1,00,000</a:t>
                      </a:r>
                    </a:p>
                    <a:p>
                      <a:pPr algn="r"/>
                      <a:r>
                        <a:rPr lang="en-GB" sz="1400" dirty="0" smtClean="0"/>
                        <a:t>(B-A)</a:t>
                      </a:r>
                      <a:endParaRPr lang="en-US" sz="1400" dirty="0"/>
                    </a:p>
                  </a:txBody>
                  <a:tcPr/>
                </a:tc>
                <a:tc>
                  <a:txBody>
                    <a:bodyPr/>
                    <a:lstStyle/>
                    <a:p>
                      <a:pPr algn="r"/>
                      <a:r>
                        <a:rPr lang="en-GB" sz="1400" dirty="0" smtClean="0"/>
                        <a:t>25,000</a:t>
                      </a:r>
                    </a:p>
                    <a:p>
                      <a:pPr algn="r"/>
                      <a:r>
                        <a:rPr lang="en-GB" sz="1400" dirty="0" smtClean="0"/>
                        <a:t>(B-A)-(C-D)</a:t>
                      </a:r>
                      <a:endParaRPr lang="en-US" sz="1400" dirty="0"/>
                    </a:p>
                  </a:txBody>
                  <a:tcPr/>
                </a:tc>
              </a:tr>
              <a:tr h="366336">
                <a:tc>
                  <a:txBody>
                    <a:bodyPr/>
                    <a:lstStyle/>
                    <a:p>
                      <a:r>
                        <a:rPr lang="en-GB" sz="1400" b="1" dirty="0" smtClean="0"/>
                        <a:t>Hence loss of MAT</a:t>
                      </a:r>
                      <a:r>
                        <a:rPr lang="en-GB" sz="1400" b="1" baseline="0" dirty="0" smtClean="0"/>
                        <a:t> Credit  allowed  to be carried forward due to amendment</a:t>
                      </a:r>
                    </a:p>
                  </a:txBody>
                  <a:tcPr/>
                </a:tc>
                <a:tc>
                  <a:txBody>
                    <a:bodyPr/>
                    <a:lstStyle/>
                    <a:p>
                      <a:pPr algn="r"/>
                      <a:endParaRPr lang="en-GB" sz="1400" dirty="0" smtClean="0"/>
                    </a:p>
                  </a:txBody>
                  <a:tcPr/>
                </a:tc>
                <a:tc>
                  <a:txBody>
                    <a:bodyPr/>
                    <a:lstStyle/>
                    <a:p>
                      <a:pPr algn="r"/>
                      <a:r>
                        <a:rPr lang="en-GB" sz="1400" b="1" dirty="0" smtClean="0"/>
                        <a:t>75,000</a:t>
                      </a:r>
                    </a:p>
                  </a:txBody>
                  <a:tcPr/>
                </a:tc>
              </a:tr>
            </a:tbl>
          </a:graphicData>
        </a:graphic>
      </p:graphicFrame>
      <p:sp>
        <p:nvSpPr>
          <p:cNvPr id="6" name="Title 1"/>
          <p:cNvSpPr>
            <a:spLocks noGrp="1"/>
          </p:cNvSpPr>
          <p:nvPr>
            <p:ph type="title"/>
          </p:nvPr>
        </p:nvSpPr>
        <p:spPr>
          <a:xfrm>
            <a:off x="214282" y="500042"/>
            <a:ext cx="8643998" cy="917596"/>
          </a:xfrm>
        </p:spPr>
        <p:txBody>
          <a:bodyPr/>
          <a:lstStyle/>
          <a:p>
            <a:r>
              <a:rPr lang="en-IN" sz="3200" dirty="0" smtClean="0"/>
              <a:t>Treatment of Foreign Tax Credit - Illustration</a:t>
            </a:r>
            <a:endParaRPr lang="en-IN" sz="3200" dirty="0"/>
          </a:p>
        </p:txBody>
      </p:sp>
      <p:sp>
        <p:nvSpPr>
          <p:cNvPr id="2" name="Slide Number Placeholder 1"/>
          <p:cNvSpPr>
            <a:spLocks noGrp="1"/>
          </p:cNvSpPr>
          <p:nvPr>
            <p:ph type="sldNum" sz="quarter" idx="12"/>
          </p:nvPr>
        </p:nvSpPr>
        <p:spPr/>
        <p:txBody>
          <a:bodyPr/>
          <a:lstStyle/>
          <a:p>
            <a:fld id="{1DDE8EEB-6852-48E6-9E57-F93CCB2C50B9}" type="slidenum">
              <a:rPr lang="en-IN" smtClean="0"/>
              <a:pPr/>
              <a:t>51</a:t>
            </a:fld>
            <a:endParaRPr lang="en-IN"/>
          </a:p>
        </p:txBody>
      </p:sp>
    </p:spTree>
    <p:extLst>
      <p:ext uri="{BB962C8B-B14F-4D97-AF65-F5344CB8AC3E}">
        <p14:creationId xmlns:p14="http://schemas.microsoft.com/office/powerpoint/2010/main" val="1952304115"/>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1800" dirty="0" smtClean="0"/>
              <a:t>Illustration II – Considering that everything else remains same, let's assume that the above income is dividend income and tax as per Income Tax Act, 1961 comes to INR 50,000</a:t>
            </a:r>
          </a:p>
          <a:p>
            <a:endParaRPr lang="en-US" sz="1800" dirty="0" smtClean="0"/>
          </a:p>
          <a:p>
            <a:endParaRPr lang="en-GB" sz="1800" dirty="0" smtClean="0"/>
          </a:p>
          <a:p>
            <a:endParaRPr lang="en-US" sz="1800" dirty="0" smtClean="0"/>
          </a:p>
          <a:p>
            <a:pPr>
              <a:buNone/>
            </a:pPr>
            <a:endParaRPr lang="en-GB" sz="1800" dirty="0" smtClean="0"/>
          </a:p>
          <a:p>
            <a:pPr>
              <a:buNone/>
            </a:pPr>
            <a:endParaRPr lang="en-US" sz="1800" dirty="0" smtClean="0"/>
          </a:p>
          <a:p>
            <a:endParaRPr lang="en-US" sz="1800" dirty="0"/>
          </a:p>
        </p:txBody>
      </p:sp>
      <p:graphicFrame>
        <p:nvGraphicFramePr>
          <p:cNvPr id="5" name="Table 4"/>
          <p:cNvGraphicFramePr>
            <a:graphicFrameLocks noGrp="1"/>
          </p:cNvGraphicFramePr>
          <p:nvPr/>
        </p:nvGraphicFramePr>
        <p:xfrm>
          <a:off x="285720" y="2500307"/>
          <a:ext cx="8572561" cy="3390639"/>
        </p:xfrm>
        <a:graphic>
          <a:graphicData uri="http://schemas.openxmlformats.org/drawingml/2006/table">
            <a:tbl>
              <a:tblPr firstRow="1" bandRow="1">
                <a:tableStyleId>{5C22544A-7EE6-4342-B048-85BDC9FD1C3A}</a:tableStyleId>
              </a:tblPr>
              <a:tblGrid>
                <a:gridCol w="5929354"/>
                <a:gridCol w="1214446"/>
                <a:gridCol w="1428761"/>
              </a:tblGrid>
              <a:tr h="495199">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400" dirty="0" smtClean="0"/>
                        <a:t>Particulars</a:t>
                      </a:r>
                      <a:endParaRPr lang="en-US" sz="1400" dirty="0" smtClean="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400" dirty="0" smtClean="0"/>
                        <a:t>Existing Provisions</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400" dirty="0" smtClean="0"/>
                        <a:t>Proposed Amendment</a:t>
                      </a:r>
                      <a:endParaRPr lang="en-US" sz="1400" dirty="0" smtClean="0"/>
                    </a:p>
                  </a:txBody>
                  <a:tcPr/>
                </a:tc>
              </a:tr>
              <a:tr h="29432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smtClean="0"/>
                        <a:t>Tax under</a:t>
                      </a:r>
                      <a:r>
                        <a:rPr lang="en-GB" sz="1400" baseline="0" dirty="0" smtClean="0"/>
                        <a:t> Normal Provisions (A)</a:t>
                      </a:r>
                      <a:endParaRPr lang="en-US" sz="1400" dirty="0" smtClean="0"/>
                    </a:p>
                  </a:txBody>
                  <a:tcPr/>
                </a:tc>
                <a:tc>
                  <a:txBody>
                    <a:bodyPr/>
                    <a:lstStyle/>
                    <a:p>
                      <a:pPr algn="r"/>
                      <a:r>
                        <a:rPr lang="en-GB" sz="1400" dirty="0" smtClean="0"/>
                        <a:t>50,000</a:t>
                      </a:r>
                      <a:endParaRPr lang="en-US" sz="1400" dirty="0"/>
                    </a:p>
                  </a:txBody>
                  <a:tcPr/>
                </a:tc>
                <a:tc>
                  <a:txBody>
                    <a:bodyPr/>
                    <a:lstStyle/>
                    <a:p>
                      <a:pPr algn="r"/>
                      <a:r>
                        <a:rPr lang="en-GB" sz="1400" dirty="0" smtClean="0"/>
                        <a:t>50,000</a:t>
                      </a:r>
                      <a:endParaRPr lang="en-US" sz="1400" dirty="0"/>
                    </a:p>
                  </a:txBody>
                  <a:tcPr/>
                </a:tc>
              </a:tr>
              <a:tr h="293812">
                <a:tc>
                  <a:txBody>
                    <a:bodyPr/>
                    <a:lstStyle/>
                    <a:p>
                      <a:r>
                        <a:rPr lang="en-GB" sz="1400" dirty="0" smtClean="0"/>
                        <a:t>Tax under MAT (B)</a:t>
                      </a:r>
                      <a:endParaRPr lang="en-US" sz="1400" dirty="0"/>
                    </a:p>
                  </a:txBody>
                  <a:tcPr/>
                </a:tc>
                <a:tc>
                  <a:txBody>
                    <a:bodyPr/>
                    <a:lstStyle/>
                    <a:p>
                      <a:pPr algn="r"/>
                      <a:r>
                        <a:rPr lang="en-GB" sz="1400" dirty="0" smtClean="0"/>
                        <a:t>1,00,000</a:t>
                      </a:r>
                      <a:endParaRPr lang="en-US" sz="1400" dirty="0"/>
                    </a:p>
                  </a:txBody>
                  <a:tcPr/>
                </a:tc>
                <a:tc>
                  <a:txBody>
                    <a:bodyPr/>
                    <a:lstStyle/>
                    <a:p>
                      <a:pPr algn="r"/>
                      <a:r>
                        <a:rPr lang="en-GB" sz="1400" dirty="0" smtClean="0"/>
                        <a:t>1,00,000</a:t>
                      </a:r>
                      <a:endParaRPr lang="en-US" sz="1400" dirty="0"/>
                    </a:p>
                  </a:txBody>
                  <a:tcPr/>
                </a:tc>
              </a:tr>
              <a:tr h="31215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smtClean="0"/>
                        <a:t>Tax liability for</a:t>
                      </a:r>
                      <a:r>
                        <a:rPr lang="en-GB" sz="1400" baseline="0" dirty="0" smtClean="0"/>
                        <a:t> the year (A or B whichever is higher)</a:t>
                      </a:r>
                      <a:endParaRPr lang="en-US" sz="1400" dirty="0" smtClean="0"/>
                    </a:p>
                  </a:txBody>
                  <a:tcPr/>
                </a:tc>
                <a:tc>
                  <a:txBody>
                    <a:bodyPr/>
                    <a:lstStyle/>
                    <a:p>
                      <a:pPr algn="r"/>
                      <a:r>
                        <a:rPr lang="en-GB" sz="1400" dirty="0" smtClean="0"/>
                        <a:t>1,00,000</a:t>
                      </a:r>
                      <a:endParaRPr lang="en-US" sz="1400" dirty="0"/>
                    </a:p>
                  </a:txBody>
                  <a:tcPr/>
                </a:tc>
                <a:tc>
                  <a:txBody>
                    <a:bodyPr/>
                    <a:lstStyle/>
                    <a:p>
                      <a:pPr algn="r"/>
                      <a:r>
                        <a:rPr lang="en-GB" sz="1400" dirty="0" smtClean="0"/>
                        <a:t>1,00,000</a:t>
                      </a:r>
                      <a:endParaRPr lang="en-US" sz="1400" dirty="0"/>
                    </a:p>
                  </a:txBody>
                  <a:tcPr/>
                </a:tc>
              </a:tr>
              <a:tr h="29129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smtClean="0"/>
                        <a:t>Tax withheld</a:t>
                      </a:r>
                      <a:r>
                        <a:rPr lang="en-GB" sz="1400" baseline="0" dirty="0" smtClean="0"/>
                        <a:t> in foreign country</a:t>
                      </a:r>
                      <a:endParaRPr lang="en-US" sz="1400" dirty="0" smtClean="0"/>
                    </a:p>
                  </a:txBody>
                  <a:tcPr/>
                </a:tc>
                <a:tc>
                  <a:txBody>
                    <a:bodyPr/>
                    <a:lstStyle/>
                    <a:p>
                      <a:pPr algn="r"/>
                      <a:r>
                        <a:rPr lang="en-GB" sz="1400" dirty="0" smtClean="0"/>
                        <a:t>75,000</a:t>
                      </a:r>
                      <a:endParaRPr lang="en-US" sz="1400" dirty="0"/>
                    </a:p>
                  </a:txBody>
                  <a:tcPr/>
                </a:tc>
                <a:tc>
                  <a:txBody>
                    <a:bodyPr/>
                    <a:lstStyle/>
                    <a:p>
                      <a:pPr algn="r"/>
                      <a:r>
                        <a:rPr lang="en-GB" sz="1400" dirty="0" smtClean="0"/>
                        <a:t>75,000</a:t>
                      </a:r>
                      <a:endParaRPr lang="en-US" sz="1400" dirty="0"/>
                    </a:p>
                  </a:txBody>
                  <a:tcPr/>
                </a:tc>
              </a:tr>
              <a:tr h="29381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smtClean="0"/>
                        <a:t>FTC</a:t>
                      </a:r>
                      <a:r>
                        <a:rPr lang="en-GB" sz="1400" baseline="0" dirty="0" smtClean="0"/>
                        <a:t> utilised against MAT liability (C)</a:t>
                      </a:r>
                      <a:endParaRPr lang="en-US" sz="1400" dirty="0" smtClean="0"/>
                    </a:p>
                  </a:txBody>
                  <a:tcPr/>
                </a:tc>
                <a:tc>
                  <a:txBody>
                    <a:bodyPr/>
                    <a:lstStyle/>
                    <a:p>
                      <a:pPr algn="r"/>
                      <a:r>
                        <a:rPr lang="en-GB" sz="1400" dirty="0" smtClean="0"/>
                        <a:t>75,000</a:t>
                      </a:r>
                      <a:endParaRPr lang="en-US" sz="1400" dirty="0"/>
                    </a:p>
                  </a:txBody>
                  <a:tcPr/>
                </a:tc>
                <a:tc>
                  <a:txBody>
                    <a:bodyPr/>
                    <a:lstStyle/>
                    <a:p>
                      <a:pPr algn="r"/>
                      <a:r>
                        <a:rPr lang="en-GB" sz="1400" dirty="0" smtClean="0"/>
                        <a:t>75,000</a:t>
                      </a:r>
                      <a:endParaRPr lang="en-US" sz="1400" dirty="0"/>
                    </a:p>
                  </a:txBody>
                  <a:tcPr/>
                </a:tc>
              </a:tr>
              <a:tr h="29129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smtClean="0"/>
                        <a:t>FTC against tax</a:t>
                      </a:r>
                      <a:r>
                        <a:rPr lang="en-GB" sz="1400" baseline="0" dirty="0" smtClean="0"/>
                        <a:t> payable under Normal Provisions (D)</a:t>
                      </a:r>
                      <a:endParaRPr lang="en-US" sz="1400" dirty="0" smtClean="0"/>
                    </a:p>
                  </a:txBody>
                  <a:tcPr/>
                </a:tc>
                <a:tc>
                  <a:txBody>
                    <a:bodyPr/>
                    <a:lstStyle/>
                    <a:p>
                      <a:pPr algn="r"/>
                      <a:r>
                        <a:rPr lang="en-GB" sz="1400" dirty="0" smtClean="0"/>
                        <a:t>50,000</a:t>
                      </a:r>
                      <a:endParaRPr lang="en-US" sz="1400" dirty="0"/>
                    </a:p>
                  </a:txBody>
                  <a:tcPr/>
                </a:tc>
                <a:tc>
                  <a:txBody>
                    <a:bodyPr/>
                    <a:lstStyle/>
                    <a:p>
                      <a:pPr algn="r"/>
                      <a:r>
                        <a:rPr lang="en-GB" sz="1400" dirty="0" smtClean="0"/>
                        <a:t>50,000</a:t>
                      </a:r>
                      <a:endParaRPr lang="en-US" sz="1400" dirty="0"/>
                    </a:p>
                  </a:txBody>
                  <a:tcPr/>
                </a:tc>
              </a:tr>
              <a:tr h="50712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smtClean="0"/>
                        <a:t>MAT credit</a:t>
                      </a:r>
                      <a:r>
                        <a:rPr lang="en-GB" sz="1400" baseline="0" dirty="0" smtClean="0"/>
                        <a:t> allowed as per 115JAA</a:t>
                      </a:r>
                      <a:endParaRPr lang="en-US" sz="1400" dirty="0" smtClean="0"/>
                    </a:p>
                    <a:p>
                      <a:endParaRPr lang="en-US" sz="1400" dirty="0"/>
                    </a:p>
                  </a:txBody>
                  <a:tcPr/>
                </a:tc>
                <a:tc>
                  <a:txBody>
                    <a:bodyPr/>
                    <a:lstStyle/>
                    <a:p>
                      <a:pPr algn="r"/>
                      <a:r>
                        <a:rPr lang="en-GB" sz="1400" dirty="0" smtClean="0"/>
                        <a:t>50,000</a:t>
                      </a:r>
                    </a:p>
                    <a:p>
                      <a:pPr algn="r"/>
                      <a:r>
                        <a:rPr lang="en-GB" sz="1400" dirty="0" smtClean="0"/>
                        <a:t>(B-A)</a:t>
                      </a:r>
                      <a:endParaRPr lang="en-US" sz="1400" dirty="0"/>
                    </a:p>
                  </a:txBody>
                  <a:tcPr/>
                </a:tc>
                <a:tc>
                  <a:txBody>
                    <a:bodyPr/>
                    <a:lstStyle/>
                    <a:p>
                      <a:pPr algn="r"/>
                      <a:r>
                        <a:rPr lang="en-GB" sz="1400" dirty="0" smtClean="0"/>
                        <a:t>25,000</a:t>
                      </a:r>
                    </a:p>
                    <a:p>
                      <a:pPr algn="r"/>
                      <a:r>
                        <a:rPr lang="en-GB" sz="1400" dirty="0" smtClean="0"/>
                        <a:t>(B-A)-(C-D)</a:t>
                      </a:r>
                      <a:endParaRPr lang="en-US" sz="1400" dirty="0"/>
                    </a:p>
                  </a:txBody>
                  <a:tcPr/>
                </a:tc>
              </a:tr>
              <a:tr h="50712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b="1" dirty="0" smtClean="0"/>
                        <a:t>Hence loss of MAT</a:t>
                      </a:r>
                      <a:r>
                        <a:rPr lang="en-GB" sz="1400" b="1" baseline="0" dirty="0" smtClean="0"/>
                        <a:t> Credit  allowed  to be carried forward due to amendment</a:t>
                      </a:r>
                    </a:p>
                    <a:p>
                      <a:endParaRPr lang="en-US" sz="1400" dirty="0"/>
                    </a:p>
                  </a:txBody>
                  <a:tcPr/>
                </a:tc>
                <a:tc>
                  <a:txBody>
                    <a:bodyPr/>
                    <a:lstStyle/>
                    <a:p>
                      <a:pPr algn="r"/>
                      <a:endParaRPr lang="en-US" sz="1400" dirty="0"/>
                    </a:p>
                  </a:txBody>
                  <a:tcPr/>
                </a:tc>
                <a:tc>
                  <a:txBody>
                    <a:bodyPr/>
                    <a:lstStyle/>
                    <a:p>
                      <a:pPr algn="r"/>
                      <a:r>
                        <a:rPr lang="en-GB" sz="1400" b="1" dirty="0" smtClean="0"/>
                        <a:t>25,000</a:t>
                      </a:r>
                      <a:endParaRPr lang="en-US" sz="1400" b="1" dirty="0"/>
                    </a:p>
                  </a:txBody>
                  <a:tcPr/>
                </a:tc>
              </a:tr>
            </a:tbl>
          </a:graphicData>
        </a:graphic>
      </p:graphicFrame>
      <p:sp>
        <p:nvSpPr>
          <p:cNvPr id="6" name="Title 1"/>
          <p:cNvSpPr>
            <a:spLocks noGrp="1"/>
          </p:cNvSpPr>
          <p:nvPr>
            <p:ph type="title"/>
          </p:nvPr>
        </p:nvSpPr>
        <p:spPr>
          <a:xfrm>
            <a:off x="214282" y="500042"/>
            <a:ext cx="8643998" cy="917596"/>
          </a:xfrm>
        </p:spPr>
        <p:txBody>
          <a:bodyPr/>
          <a:lstStyle/>
          <a:p>
            <a:r>
              <a:rPr lang="en-IN" sz="3200" dirty="0" smtClean="0"/>
              <a:t>Treatment of Foreign Tax Credit - Illustration</a:t>
            </a:r>
            <a:endParaRPr lang="en-IN" sz="3200" dirty="0"/>
          </a:p>
        </p:txBody>
      </p:sp>
      <p:sp>
        <p:nvSpPr>
          <p:cNvPr id="2" name="Slide Number Placeholder 1"/>
          <p:cNvSpPr>
            <a:spLocks noGrp="1"/>
          </p:cNvSpPr>
          <p:nvPr>
            <p:ph type="sldNum" sz="quarter" idx="12"/>
          </p:nvPr>
        </p:nvSpPr>
        <p:spPr/>
        <p:txBody>
          <a:bodyPr/>
          <a:lstStyle/>
          <a:p>
            <a:fld id="{1DDE8EEB-6852-48E6-9E57-F93CCB2C50B9}" type="slidenum">
              <a:rPr lang="en-IN" smtClean="0"/>
              <a:pPr/>
              <a:t>52</a:t>
            </a:fld>
            <a:endParaRPr lang="en-IN"/>
          </a:p>
        </p:txBody>
      </p:sp>
    </p:spTree>
    <p:extLst>
      <p:ext uri="{BB962C8B-B14F-4D97-AF65-F5344CB8AC3E}">
        <p14:creationId xmlns:p14="http://schemas.microsoft.com/office/powerpoint/2010/main" val="3064806159"/>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228600" lvl="4" algn="ctr">
              <a:buNone/>
            </a:pPr>
            <a:r>
              <a:rPr lang="en-GB" sz="2200" dirty="0"/>
              <a:t>CONCLUSION</a:t>
            </a:r>
          </a:p>
          <a:p>
            <a:pPr algn="just">
              <a:buNone/>
            </a:pPr>
            <a:endParaRPr lang="en-GB" sz="1800" dirty="0" smtClean="0"/>
          </a:p>
          <a:p>
            <a:pPr algn="just"/>
            <a:r>
              <a:rPr lang="en-GB" sz="1800" dirty="0" smtClean="0"/>
              <a:t>The Budget amendment is thus attempting to plug a double benefit, which an Indian Tax Payer liable under MAT/AMT could potentially avail if he is offsetting certain foreign tax credits against such MAT/AMT.</a:t>
            </a:r>
          </a:p>
          <a:p>
            <a:pPr algn="just"/>
            <a:endParaRPr lang="en-GB" sz="1800" dirty="0" smtClean="0"/>
          </a:p>
          <a:p>
            <a:pPr algn="just"/>
            <a:r>
              <a:rPr lang="en-US" sz="1800" dirty="0" smtClean="0"/>
              <a:t>Possibly, now the </a:t>
            </a:r>
            <a:r>
              <a:rPr lang="en-US" sz="1800" dirty="0" err="1" smtClean="0"/>
              <a:t>assessees</a:t>
            </a:r>
            <a:r>
              <a:rPr lang="en-US" sz="1800" dirty="0" smtClean="0"/>
              <a:t> may not declare dividends to the Indian Company from their overseas subsidiaries, if MAT is being paid by the Indian Company. The effective tax rate increases from 17.34% (15%+12%+3%) to 21.34% (18.5%+12%+3%) under MAT. Hence more companies would prefer to park their money abroad till they come out of MAT.</a:t>
            </a:r>
          </a:p>
          <a:p>
            <a:pPr algn="just"/>
            <a:endParaRPr lang="en-GB" sz="1800" dirty="0" smtClean="0"/>
          </a:p>
          <a:p>
            <a:pPr algn="just">
              <a:buNone/>
            </a:pPr>
            <a:endParaRPr lang="en-GB" sz="1800" dirty="0" smtClean="0"/>
          </a:p>
          <a:p>
            <a:pPr algn="just">
              <a:buNone/>
            </a:pPr>
            <a:endParaRPr lang="en-GB" sz="1800" dirty="0" smtClean="0"/>
          </a:p>
          <a:p>
            <a:pPr algn="just"/>
            <a:endParaRPr lang="en-GB" sz="1800" dirty="0" smtClean="0"/>
          </a:p>
          <a:p>
            <a:pPr algn="just"/>
            <a:endParaRPr lang="en-US" sz="1800" dirty="0"/>
          </a:p>
        </p:txBody>
      </p:sp>
      <p:sp>
        <p:nvSpPr>
          <p:cNvPr id="5" name="Title 1"/>
          <p:cNvSpPr>
            <a:spLocks noGrp="1"/>
          </p:cNvSpPr>
          <p:nvPr>
            <p:ph type="title"/>
          </p:nvPr>
        </p:nvSpPr>
        <p:spPr>
          <a:xfrm>
            <a:off x="214282" y="500042"/>
            <a:ext cx="8643998" cy="917596"/>
          </a:xfrm>
        </p:spPr>
        <p:txBody>
          <a:bodyPr/>
          <a:lstStyle/>
          <a:p>
            <a:r>
              <a:rPr lang="en-IN" sz="3200" dirty="0" smtClean="0"/>
              <a:t>Treatment of Foreign Tax Credit</a:t>
            </a:r>
            <a:endParaRPr lang="en-IN" sz="3200" dirty="0"/>
          </a:p>
        </p:txBody>
      </p:sp>
      <p:sp>
        <p:nvSpPr>
          <p:cNvPr id="2" name="Slide Number Placeholder 1"/>
          <p:cNvSpPr>
            <a:spLocks noGrp="1"/>
          </p:cNvSpPr>
          <p:nvPr>
            <p:ph type="sldNum" sz="quarter" idx="12"/>
          </p:nvPr>
        </p:nvSpPr>
        <p:spPr/>
        <p:txBody>
          <a:bodyPr/>
          <a:lstStyle/>
          <a:p>
            <a:fld id="{1DDE8EEB-6852-48E6-9E57-F93CCB2C50B9}" type="slidenum">
              <a:rPr lang="en-IN" smtClean="0"/>
              <a:pPr/>
              <a:t>53</a:t>
            </a:fld>
            <a:endParaRPr lang="en-IN"/>
          </a:p>
        </p:txBody>
      </p:sp>
    </p:spTree>
    <p:extLst>
      <p:ext uri="{BB962C8B-B14F-4D97-AF65-F5344CB8AC3E}">
        <p14:creationId xmlns:p14="http://schemas.microsoft.com/office/powerpoint/2010/main" val="1946861719"/>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MAT carry forward</a:t>
            </a:r>
            <a:endParaRPr lang="en-IN" dirty="0"/>
          </a:p>
        </p:txBody>
      </p:sp>
      <p:sp>
        <p:nvSpPr>
          <p:cNvPr id="3" name="Content Placeholder 2"/>
          <p:cNvSpPr>
            <a:spLocks noGrp="1"/>
          </p:cNvSpPr>
          <p:nvPr>
            <p:ph idx="1"/>
          </p:nvPr>
        </p:nvSpPr>
        <p:spPr/>
        <p:txBody>
          <a:bodyPr/>
          <a:lstStyle/>
          <a:p>
            <a:r>
              <a:rPr lang="en-IN" sz="2400" dirty="0" smtClean="0"/>
              <a:t>In Finance Act, 2017, period of carry over is increased to 15 years from 10 years</a:t>
            </a:r>
          </a:p>
          <a:p>
            <a:r>
              <a:rPr lang="en-IN" sz="2400" dirty="0" smtClean="0"/>
              <a:t>NPV of credit of (say) </a:t>
            </a:r>
            <a:r>
              <a:rPr lang="en-IN" sz="2400" dirty="0" err="1" smtClean="0"/>
              <a:t>Rs</a:t>
            </a:r>
            <a:r>
              <a:rPr lang="en-IN" sz="2400" dirty="0" smtClean="0"/>
              <a:t>. 100, which one gets after 12 years, could be as low as (say) </a:t>
            </a:r>
            <a:r>
              <a:rPr lang="en-IN" sz="2400" dirty="0" err="1" smtClean="0"/>
              <a:t>Rs</a:t>
            </a:r>
            <a:r>
              <a:rPr lang="en-IN" sz="2400" dirty="0" smtClean="0"/>
              <a:t>. 10</a:t>
            </a:r>
          </a:p>
          <a:p>
            <a:r>
              <a:rPr lang="en-IN" sz="2400" dirty="0" smtClean="0"/>
              <a:t>In many cases, it is likely to be </a:t>
            </a:r>
            <a:r>
              <a:rPr lang="en-IN" sz="2400" dirty="0" smtClean="0"/>
              <a:t>lost</a:t>
            </a:r>
          </a:p>
          <a:p>
            <a:r>
              <a:rPr lang="en-IN" sz="2400" dirty="0" smtClean="0"/>
              <a:t>In real terms, MAT credit is leaning to the concept of </a:t>
            </a:r>
            <a:r>
              <a:rPr lang="en-IN" sz="2400" b="1" i="1" dirty="0" smtClean="0">
                <a:solidFill>
                  <a:srgbClr val="0070C0"/>
                </a:solidFill>
              </a:rPr>
              <a:t>MIRAGE</a:t>
            </a:r>
            <a:endParaRPr lang="en-IN" sz="2400" b="1" i="1" dirty="0" smtClean="0">
              <a:solidFill>
                <a:srgbClr val="0070C0"/>
              </a:solidFill>
            </a:endParaRPr>
          </a:p>
          <a:p>
            <a:r>
              <a:rPr lang="en-IN" sz="2400" b="1" i="1" dirty="0" smtClean="0">
                <a:solidFill>
                  <a:srgbClr val="FF0000"/>
                </a:solidFill>
              </a:rPr>
              <a:t>Whether </a:t>
            </a:r>
            <a:r>
              <a:rPr lang="en-IN" sz="2400" b="1" i="1" dirty="0" smtClean="0">
                <a:solidFill>
                  <a:srgbClr val="FF0000"/>
                </a:solidFill>
              </a:rPr>
              <a:t>any lost MAT credit could </a:t>
            </a:r>
            <a:r>
              <a:rPr lang="en-IN" sz="2400" b="1" i="1" dirty="0" smtClean="0">
                <a:solidFill>
                  <a:srgbClr val="FF0000"/>
                </a:solidFill>
              </a:rPr>
              <a:t>be claimed as deduction?</a:t>
            </a:r>
          </a:p>
          <a:p>
            <a:r>
              <a:rPr lang="en-IN" sz="2400" b="1" i="1" dirty="0" smtClean="0">
                <a:solidFill>
                  <a:srgbClr val="FF0000"/>
                </a:solidFill>
              </a:rPr>
              <a:t>Else, whether issues of validity of </a:t>
            </a:r>
            <a:r>
              <a:rPr lang="en-IN" sz="2400" b="1" i="1" dirty="0" smtClean="0">
                <a:solidFill>
                  <a:srgbClr val="FF0000"/>
                </a:solidFill>
              </a:rPr>
              <a:t>MAT levy itself be raised, (in </a:t>
            </a:r>
            <a:r>
              <a:rPr lang="en-IN" sz="2400" b="1" i="1" dirty="0" smtClean="0">
                <a:solidFill>
                  <a:srgbClr val="FF0000"/>
                </a:solidFill>
              </a:rPr>
              <a:t>some veiled manner</a:t>
            </a:r>
            <a:r>
              <a:rPr lang="en-IN" sz="2400" b="1" i="1" dirty="0" smtClean="0">
                <a:solidFill>
                  <a:srgbClr val="FF0000"/>
                </a:solidFill>
              </a:rPr>
              <a:t>?)</a:t>
            </a:r>
            <a:endParaRPr lang="en-IN" sz="2400" b="1" i="1" dirty="0">
              <a:solidFill>
                <a:srgbClr val="FF0000"/>
              </a:solidFill>
            </a:endParaRPr>
          </a:p>
        </p:txBody>
      </p:sp>
      <p:sp>
        <p:nvSpPr>
          <p:cNvPr id="4" name="Slide Number Placeholder 3"/>
          <p:cNvSpPr>
            <a:spLocks noGrp="1"/>
          </p:cNvSpPr>
          <p:nvPr>
            <p:ph type="sldNum" sz="quarter" idx="12"/>
          </p:nvPr>
        </p:nvSpPr>
        <p:spPr/>
        <p:txBody>
          <a:bodyPr/>
          <a:lstStyle/>
          <a:p>
            <a:fld id="{1DDE8EEB-6852-48E6-9E57-F93CCB2C50B9}" type="slidenum">
              <a:rPr lang="en-IN" smtClean="0"/>
              <a:pPr/>
              <a:t>54</a:t>
            </a:fld>
            <a:endParaRPr lang="en-IN"/>
          </a:p>
        </p:txBody>
      </p:sp>
    </p:spTree>
    <p:extLst>
      <p:ext uri="{BB962C8B-B14F-4D97-AF65-F5344CB8AC3E}">
        <p14:creationId xmlns:p14="http://schemas.microsoft.com/office/powerpoint/2010/main" val="44311242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Concealment penalty &amp; MAT</a:t>
            </a:r>
            <a:endParaRPr lang="en-IN" dirty="0"/>
          </a:p>
        </p:txBody>
      </p:sp>
      <p:sp>
        <p:nvSpPr>
          <p:cNvPr id="3" name="Content Placeholder 2"/>
          <p:cNvSpPr>
            <a:spLocks noGrp="1"/>
          </p:cNvSpPr>
          <p:nvPr>
            <p:ph idx="1"/>
          </p:nvPr>
        </p:nvSpPr>
        <p:spPr/>
        <p:txBody>
          <a:bodyPr/>
          <a:lstStyle/>
          <a:p>
            <a:r>
              <a:rPr lang="en-US" sz="2000" dirty="0" smtClean="0"/>
              <a:t>Reference to “income” in section 271(1)(c) </a:t>
            </a:r>
          </a:p>
          <a:p>
            <a:r>
              <a:rPr lang="en-US" sz="2000" dirty="0" smtClean="0"/>
              <a:t>Explanation-3 (no return case), Explanation-5 (search finding of undisclosed income case), Explanation-7 (T-P additions case); all refer to normal income</a:t>
            </a:r>
          </a:p>
          <a:p>
            <a:r>
              <a:rPr lang="en-US" sz="2000" dirty="0" smtClean="0"/>
              <a:t>Section 271(1)(c) existed in it’s same form (</a:t>
            </a:r>
            <a:r>
              <a:rPr lang="en-US" sz="2000" dirty="0" err="1" smtClean="0"/>
              <a:t>s.t.</a:t>
            </a:r>
            <a:r>
              <a:rPr lang="en-US" sz="2000" dirty="0" smtClean="0"/>
              <a:t> conceptual changes) from a point of time much earlier to MAT regime</a:t>
            </a:r>
          </a:p>
          <a:p>
            <a:r>
              <a:rPr lang="en-US" sz="2000" dirty="0" smtClean="0"/>
              <a:t>No amendment specifically to include MAT additions in ambit of concealment till Year 2015</a:t>
            </a:r>
          </a:p>
          <a:p>
            <a:r>
              <a:rPr lang="en-US" sz="2000" dirty="0" smtClean="0"/>
              <a:t>Decision in </a:t>
            </a:r>
            <a:r>
              <a:rPr lang="en-US" sz="2000" dirty="0" err="1" smtClean="0"/>
              <a:t>Nalwa’s</a:t>
            </a:r>
            <a:r>
              <a:rPr lang="en-US" sz="2000" dirty="0" smtClean="0"/>
              <a:t> case + CBDT circular are on a different point</a:t>
            </a:r>
          </a:p>
          <a:p>
            <a:pPr marL="0" indent="0">
              <a:buNone/>
            </a:pPr>
            <a:endParaRPr lang="en-US" sz="2000" dirty="0" smtClean="0"/>
          </a:p>
          <a:p>
            <a:r>
              <a:rPr lang="en-US" sz="2000" b="1" i="1" dirty="0">
                <a:solidFill>
                  <a:srgbClr val="FF0000"/>
                </a:solidFill>
              </a:rPr>
              <a:t>Issue – whether concealment penalty can be levied for period prior to year </a:t>
            </a:r>
            <a:r>
              <a:rPr lang="en-US" sz="2000" b="1" i="1" dirty="0" smtClean="0">
                <a:solidFill>
                  <a:srgbClr val="FF0000"/>
                </a:solidFill>
              </a:rPr>
              <a:t>2015 ???</a:t>
            </a:r>
            <a:endParaRPr lang="en-US" sz="2000" b="1" i="1" dirty="0">
              <a:solidFill>
                <a:srgbClr val="FF0000"/>
              </a:solidFill>
            </a:endParaRPr>
          </a:p>
          <a:p>
            <a:pPr marL="0" indent="0">
              <a:buNone/>
            </a:pPr>
            <a:endParaRPr lang="en-US" dirty="0" smtClean="0"/>
          </a:p>
          <a:p>
            <a:endParaRPr lang="en-IN" dirty="0"/>
          </a:p>
        </p:txBody>
      </p:sp>
      <p:sp>
        <p:nvSpPr>
          <p:cNvPr id="4" name="Slide Number Placeholder 3"/>
          <p:cNvSpPr>
            <a:spLocks noGrp="1"/>
          </p:cNvSpPr>
          <p:nvPr>
            <p:ph type="sldNum" sz="quarter" idx="12"/>
          </p:nvPr>
        </p:nvSpPr>
        <p:spPr/>
        <p:txBody>
          <a:bodyPr/>
          <a:lstStyle/>
          <a:p>
            <a:fld id="{1DDE8EEB-6852-48E6-9E57-F93CCB2C50B9}" type="slidenum">
              <a:rPr lang="en-IN" smtClean="0"/>
              <a:pPr/>
              <a:t>55</a:t>
            </a:fld>
            <a:endParaRPr lang="en-IN"/>
          </a:p>
        </p:txBody>
      </p:sp>
    </p:spTree>
    <p:extLst>
      <p:ext uri="{BB962C8B-B14F-4D97-AF65-F5344CB8AC3E}">
        <p14:creationId xmlns:p14="http://schemas.microsoft.com/office/powerpoint/2010/main" val="1695860145"/>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 </a:t>
            </a:r>
            <a:r>
              <a:rPr lang="en-US" dirty="0"/>
              <a:t>AS</a:t>
            </a:r>
            <a:endParaRPr lang="en-IN" dirty="0"/>
          </a:p>
        </p:txBody>
      </p:sp>
      <p:sp>
        <p:nvSpPr>
          <p:cNvPr id="3" name="Content Placeholder 2"/>
          <p:cNvSpPr>
            <a:spLocks noGrp="1"/>
          </p:cNvSpPr>
          <p:nvPr>
            <p:ph idx="1"/>
          </p:nvPr>
        </p:nvSpPr>
        <p:spPr/>
        <p:txBody>
          <a:bodyPr/>
          <a:lstStyle/>
          <a:p>
            <a:r>
              <a:rPr lang="en-US" dirty="0" smtClean="0"/>
              <a:t>Other Comprehensive Income (OCI) – A new mandatory disclosure</a:t>
            </a:r>
          </a:p>
          <a:p>
            <a:r>
              <a:rPr lang="en-US" dirty="0" smtClean="0"/>
              <a:t>Components of OCI</a:t>
            </a:r>
          </a:p>
          <a:p>
            <a:pPr lvl="1"/>
            <a:r>
              <a:rPr lang="en-US" dirty="0" smtClean="0"/>
              <a:t>Items that will be reclassified to P&amp;L</a:t>
            </a:r>
          </a:p>
          <a:p>
            <a:pPr lvl="1"/>
            <a:r>
              <a:rPr lang="en-US" dirty="0" smtClean="0"/>
              <a:t>Items that will not be reclassified to P&amp;L</a:t>
            </a:r>
            <a:endParaRPr lang="en-IN" dirty="0"/>
          </a:p>
        </p:txBody>
      </p:sp>
      <p:sp>
        <p:nvSpPr>
          <p:cNvPr id="4" name="Slide Number Placeholder 3"/>
          <p:cNvSpPr>
            <a:spLocks noGrp="1"/>
          </p:cNvSpPr>
          <p:nvPr>
            <p:ph type="sldNum" sz="quarter" idx="12"/>
          </p:nvPr>
        </p:nvSpPr>
        <p:spPr/>
        <p:txBody>
          <a:bodyPr/>
          <a:lstStyle/>
          <a:p>
            <a:fld id="{1DDE8EEB-6852-48E6-9E57-F93CCB2C50B9}" type="slidenum">
              <a:rPr lang="en-IN" smtClean="0"/>
              <a:pPr/>
              <a:t>56</a:t>
            </a:fld>
            <a:endParaRPr lang="en-IN"/>
          </a:p>
        </p:txBody>
      </p:sp>
    </p:spTree>
    <p:extLst>
      <p:ext uri="{BB962C8B-B14F-4D97-AF65-F5344CB8AC3E}">
        <p14:creationId xmlns:p14="http://schemas.microsoft.com/office/powerpoint/2010/main" val="225933747"/>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 AS</a:t>
            </a:r>
            <a:br>
              <a:rPr lang="en-US" dirty="0" smtClean="0"/>
            </a:br>
            <a:r>
              <a:rPr lang="en-US" dirty="0" smtClean="0"/>
              <a:t>Other </a:t>
            </a:r>
            <a:r>
              <a:rPr lang="en-US" dirty="0" smtClean="0"/>
              <a:t>Comprehensive Income</a:t>
            </a:r>
            <a:endParaRPr lang="en-IN" dirty="0"/>
          </a:p>
        </p:txBody>
      </p:sp>
      <p:sp>
        <p:nvSpPr>
          <p:cNvPr id="3" name="Content Placeholder 2"/>
          <p:cNvSpPr>
            <a:spLocks noGrp="1"/>
          </p:cNvSpPr>
          <p:nvPr>
            <p:ph idx="1"/>
          </p:nvPr>
        </p:nvSpPr>
        <p:spPr>
          <a:xfrm>
            <a:off x="457200" y="2348880"/>
            <a:ext cx="8229600" cy="3733875"/>
          </a:xfrm>
        </p:spPr>
        <p:txBody>
          <a:bodyPr/>
          <a:lstStyle/>
          <a:p>
            <a:pPr marL="0" indent="0">
              <a:buNone/>
            </a:pPr>
            <a:r>
              <a:rPr lang="en-US" u="sng" dirty="0" smtClean="0"/>
              <a:t>Items that will be reclassified through P&amp;L</a:t>
            </a:r>
          </a:p>
          <a:p>
            <a:pPr algn="just">
              <a:buFontTx/>
              <a:buChar char="-"/>
            </a:pPr>
            <a:r>
              <a:rPr lang="en-US" sz="2400" dirty="0" smtClean="0"/>
              <a:t>Generally these items include such effects which, at some point of time in future will have an impact in the P&amp;L account</a:t>
            </a:r>
            <a:r>
              <a:rPr lang="en-US" sz="2400" dirty="0" smtClean="0"/>
              <a:t>.</a:t>
            </a:r>
          </a:p>
          <a:p>
            <a:pPr marL="0" indent="0" algn="just">
              <a:buNone/>
            </a:pPr>
            <a:endParaRPr lang="en-US" sz="2400" dirty="0" smtClean="0"/>
          </a:p>
          <a:p>
            <a:pPr algn="just">
              <a:buFontTx/>
              <a:buChar char="-"/>
            </a:pPr>
            <a:r>
              <a:rPr lang="en-US" sz="2400" dirty="0" smtClean="0"/>
              <a:t>These items have been kept out of the ambit of MAT since the same have not been specifically mentioned under sub-section 2A of section 115JB of the ITA, 1961.</a:t>
            </a:r>
            <a:endParaRPr lang="en-IN" sz="2400" dirty="0"/>
          </a:p>
        </p:txBody>
      </p:sp>
      <p:sp>
        <p:nvSpPr>
          <p:cNvPr id="4" name="Slide Number Placeholder 3"/>
          <p:cNvSpPr>
            <a:spLocks noGrp="1"/>
          </p:cNvSpPr>
          <p:nvPr>
            <p:ph type="sldNum" sz="quarter" idx="12"/>
          </p:nvPr>
        </p:nvSpPr>
        <p:spPr/>
        <p:txBody>
          <a:bodyPr/>
          <a:lstStyle/>
          <a:p>
            <a:fld id="{1DDE8EEB-6852-48E6-9E57-F93CCB2C50B9}" type="slidenum">
              <a:rPr lang="en-IN" smtClean="0"/>
              <a:pPr/>
              <a:t>57</a:t>
            </a:fld>
            <a:endParaRPr lang="en-IN"/>
          </a:p>
        </p:txBody>
      </p:sp>
    </p:spTree>
    <p:extLst>
      <p:ext uri="{BB962C8B-B14F-4D97-AF65-F5344CB8AC3E}">
        <p14:creationId xmlns:p14="http://schemas.microsoft.com/office/powerpoint/2010/main" val="2709300198"/>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 AS</a:t>
            </a:r>
            <a:br>
              <a:rPr lang="en-US" dirty="0" smtClean="0"/>
            </a:br>
            <a:r>
              <a:rPr lang="en-US" dirty="0" smtClean="0"/>
              <a:t>Other </a:t>
            </a:r>
            <a:r>
              <a:rPr lang="en-US" dirty="0" smtClean="0"/>
              <a:t>Comprehensive Income</a:t>
            </a:r>
            <a:endParaRPr lang="en-IN" dirty="0"/>
          </a:p>
        </p:txBody>
      </p:sp>
      <p:sp>
        <p:nvSpPr>
          <p:cNvPr id="3" name="Content Placeholder 2"/>
          <p:cNvSpPr>
            <a:spLocks noGrp="1"/>
          </p:cNvSpPr>
          <p:nvPr>
            <p:ph idx="1"/>
          </p:nvPr>
        </p:nvSpPr>
        <p:spPr>
          <a:xfrm>
            <a:off x="467544" y="1844824"/>
            <a:ext cx="8229600" cy="4237931"/>
          </a:xfrm>
        </p:spPr>
        <p:txBody>
          <a:bodyPr/>
          <a:lstStyle/>
          <a:p>
            <a:pPr marL="0" indent="0">
              <a:buNone/>
            </a:pPr>
            <a:r>
              <a:rPr lang="en-US" u="sng" dirty="0" smtClean="0"/>
              <a:t>Items that will be reclassified through P&amp;L</a:t>
            </a:r>
          </a:p>
          <a:p>
            <a:pPr marL="0" indent="0">
              <a:buNone/>
            </a:pPr>
            <a:r>
              <a:rPr lang="en-US" sz="2800" dirty="0" smtClean="0"/>
              <a:t>Examples:-</a:t>
            </a:r>
          </a:p>
          <a:p>
            <a:pPr algn="just">
              <a:buFontTx/>
              <a:buChar char="-"/>
            </a:pPr>
            <a:r>
              <a:rPr lang="en-US" sz="2000" dirty="0" smtClean="0"/>
              <a:t>Impact on account of fair valuation of Debt Instruments</a:t>
            </a:r>
          </a:p>
          <a:p>
            <a:pPr algn="just">
              <a:buFontTx/>
              <a:buChar char="-"/>
            </a:pPr>
            <a:r>
              <a:rPr lang="en-US" sz="2000" dirty="0" smtClean="0"/>
              <a:t>Exchange difference in translating the financial statements of a Foreign Operations</a:t>
            </a:r>
          </a:p>
          <a:p>
            <a:pPr algn="just">
              <a:buFontTx/>
              <a:buChar char="-"/>
            </a:pPr>
            <a:r>
              <a:rPr lang="en-US" sz="2000" dirty="0" smtClean="0"/>
              <a:t>Gain/Loss on hedging instruments in a cash flow hedge</a:t>
            </a:r>
          </a:p>
          <a:p>
            <a:pPr algn="just">
              <a:buFontTx/>
              <a:buChar char="-"/>
            </a:pPr>
            <a:r>
              <a:rPr lang="en-US" sz="2000" dirty="0" smtClean="0"/>
              <a:t>Share of OCI in subsidiary / associate / JV to the extent classified to P&amp;L</a:t>
            </a:r>
          </a:p>
          <a:p>
            <a:pPr algn="just">
              <a:buFontTx/>
              <a:buChar char="-"/>
            </a:pPr>
            <a:r>
              <a:rPr lang="en-US" sz="2000" dirty="0" smtClean="0"/>
              <a:t>Share of Foreign Currency Translation Difference of Associates</a:t>
            </a:r>
          </a:p>
          <a:p>
            <a:pPr algn="just">
              <a:buFontTx/>
              <a:buChar char="-"/>
            </a:pPr>
            <a:r>
              <a:rPr lang="en-IN" sz="2000" dirty="0" smtClean="0"/>
              <a:t>Reclassification </a:t>
            </a:r>
            <a:r>
              <a:rPr lang="en-IN" sz="2000" dirty="0"/>
              <a:t>of financial assets out of the fair value through OCI </a:t>
            </a:r>
            <a:r>
              <a:rPr lang="en-IN" sz="2000" dirty="0" smtClean="0"/>
              <a:t>measurement category </a:t>
            </a:r>
            <a:r>
              <a:rPr lang="en-IN" sz="2000" dirty="0"/>
              <a:t>into fair value through profit or loss measurement category</a:t>
            </a:r>
            <a:endParaRPr lang="en-US" sz="2000" dirty="0" smtClean="0"/>
          </a:p>
          <a:p>
            <a:pPr>
              <a:buFontTx/>
              <a:buChar char="-"/>
            </a:pPr>
            <a:endParaRPr lang="en-IN" dirty="0"/>
          </a:p>
        </p:txBody>
      </p:sp>
      <p:sp>
        <p:nvSpPr>
          <p:cNvPr id="4" name="Slide Number Placeholder 3"/>
          <p:cNvSpPr>
            <a:spLocks noGrp="1"/>
          </p:cNvSpPr>
          <p:nvPr>
            <p:ph type="sldNum" sz="quarter" idx="12"/>
          </p:nvPr>
        </p:nvSpPr>
        <p:spPr/>
        <p:txBody>
          <a:bodyPr/>
          <a:lstStyle/>
          <a:p>
            <a:fld id="{1DDE8EEB-6852-48E6-9E57-F93CCB2C50B9}" type="slidenum">
              <a:rPr lang="en-IN" smtClean="0"/>
              <a:pPr/>
              <a:t>58</a:t>
            </a:fld>
            <a:endParaRPr lang="en-IN"/>
          </a:p>
        </p:txBody>
      </p:sp>
    </p:spTree>
    <p:extLst>
      <p:ext uri="{BB962C8B-B14F-4D97-AF65-F5344CB8AC3E}">
        <p14:creationId xmlns:p14="http://schemas.microsoft.com/office/powerpoint/2010/main" val="3464606690"/>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 AS</a:t>
            </a:r>
            <a:br>
              <a:rPr lang="en-US" dirty="0" smtClean="0"/>
            </a:br>
            <a:r>
              <a:rPr lang="en-US" dirty="0" smtClean="0"/>
              <a:t>Other </a:t>
            </a:r>
            <a:r>
              <a:rPr lang="en-US" dirty="0" smtClean="0"/>
              <a:t>Comprehensive Income</a:t>
            </a:r>
            <a:endParaRPr lang="en-IN" dirty="0"/>
          </a:p>
        </p:txBody>
      </p:sp>
      <p:sp>
        <p:nvSpPr>
          <p:cNvPr id="3" name="Content Placeholder 2"/>
          <p:cNvSpPr>
            <a:spLocks noGrp="1"/>
          </p:cNvSpPr>
          <p:nvPr>
            <p:ph idx="1"/>
          </p:nvPr>
        </p:nvSpPr>
        <p:spPr>
          <a:xfrm>
            <a:off x="457200" y="1772816"/>
            <a:ext cx="8229600" cy="4237931"/>
          </a:xfrm>
        </p:spPr>
        <p:txBody>
          <a:bodyPr/>
          <a:lstStyle/>
          <a:p>
            <a:pPr marL="0" indent="0">
              <a:buNone/>
            </a:pPr>
            <a:r>
              <a:rPr lang="en-US" u="sng" dirty="0" smtClean="0"/>
              <a:t>Items that will NOT be reclassified through P&amp;L</a:t>
            </a:r>
          </a:p>
          <a:p>
            <a:pPr algn="just">
              <a:buFontTx/>
              <a:buChar char="-"/>
            </a:pPr>
            <a:r>
              <a:rPr lang="en-US" sz="3000" dirty="0"/>
              <a:t>Generally these items include such effects which, at </a:t>
            </a:r>
            <a:r>
              <a:rPr lang="en-US" sz="3000" dirty="0" smtClean="0"/>
              <a:t>no </a:t>
            </a:r>
            <a:r>
              <a:rPr lang="en-US" sz="3000" dirty="0"/>
              <a:t>point of time in future will have an impact in the P&amp;L </a:t>
            </a:r>
            <a:r>
              <a:rPr lang="en-US" sz="3000" dirty="0" smtClean="0"/>
              <a:t>account.</a:t>
            </a:r>
          </a:p>
          <a:p>
            <a:pPr algn="just">
              <a:buFontTx/>
              <a:buChar char="-"/>
            </a:pPr>
            <a:r>
              <a:rPr lang="en-US" sz="3000" dirty="0" smtClean="0"/>
              <a:t>These items have been specifically mentioned under sub-section 2A of section 115JB of the ITA, 1961 and thereby making the same liable to MAT </a:t>
            </a:r>
            <a:r>
              <a:rPr lang="en-US" sz="3000" u="sng" dirty="0" smtClean="0"/>
              <a:t>subject to some exceptions</a:t>
            </a:r>
            <a:r>
              <a:rPr lang="en-US" sz="3000" dirty="0" smtClean="0"/>
              <a:t>.</a:t>
            </a:r>
            <a:endParaRPr lang="en-IN" sz="3000" dirty="0"/>
          </a:p>
        </p:txBody>
      </p:sp>
      <p:sp>
        <p:nvSpPr>
          <p:cNvPr id="4" name="Slide Number Placeholder 3"/>
          <p:cNvSpPr>
            <a:spLocks noGrp="1"/>
          </p:cNvSpPr>
          <p:nvPr>
            <p:ph type="sldNum" sz="quarter" idx="12"/>
          </p:nvPr>
        </p:nvSpPr>
        <p:spPr/>
        <p:txBody>
          <a:bodyPr/>
          <a:lstStyle/>
          <a:p>
            <a:fld id="{1DDE8EEB-6852-48E6-9E57-F93CCB2C50B9}" type="slidenum">
              <a:rPr lang="en-IN" smtClean="0"/>
              <a:pPr/>
              <a:t>59</a:t>
            </a:fld>
            <a:endParaRPr lang="en-IN"/>
          </a:p>
        </p:txBody>
      </p:sp>
    </p:spTree>
    <p:extLst>
      <p:ext uri="{BB962C8B-B14F-4D97-AF65-F5344CB8AC3E}">
        <p14:creationId xmlns:p14="http://schemas.microsoft.com/office/powerpoint/2010/main" val="120926551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28604"/>
            <a:ext cx="8229600" cy="989034"/>
          </a:xfrm>
        </p:spPr>
        <p:txBody>
          <a:bodyPr/>
          <a:lstStyle/>
          <a:p>
            <a:r>
              <a:rPr lang="en-GB" sz="3000" dirty="0" smtClean="0"/>
              <a:t>Background –Sections compared</a:t>
            </a:r>
            <a:endParaRPr lang="en-US" sz="3000" dirty="0"/>
          </a:p>
        </p:txBody>
      </p:sp>
      <p:graphicFrame>
        <p:nvGraphicFramePr>
          <p:cNvPr id="4" name="Table 3"/>
          <p:cNvGraphicFramePr>
            <a:graphicFrameLocks noGrp="1"/>
          </p:cNvGraphicFramePr>
          <p:nvPr>
            <p:extLst/>
          </p:nvPr>
        </p:nvGraphicFramePr>
        <p:xfrm>
          <a:off x="357158" y="1224223"/>
          <a:ext cx="8501120" cy="5402533"/>
        </p:xfrm>
        <a:graphic>
          <a:graphicData uri="http://schemas.openxmlformats.org/drawingml/2006/table">
            <a:tbl>
              <a:tblPr firstRow="1" bandRow="1">
                <a:tableStyleId>{5C22544A-7EE6-4342-B048-85BDC9FD1C3A}</a:tableStyleId>
              </a:tblPr>
              <a:tblGrid>
                <a:gridCol w="2198618"/>
                <a:gridCol w="2301976"/>
                <a:gridCol w="2428892"/>
                <a:gridCol w="1571634"/>
              </a:tblGrid>
              <a:tr h="452177">
                <a:tc>
                  <a:txBody>
                    <a:bodyPr/>
                    <a:lstStyle/>
                    <a:p>
                      <a:pPr algn="ctr"/>
                      <a:r>
                        <a:rPr lang="en-US" sz="2400" dirty="0" smtClean="0"/>
                        <a:t>Particulars</a:t>
                      </a:r>
                      <a:endParaRPr lang="en-US" sz="2400" dirty="0"/>
                    </a:p>
                  </a:txBody>
                  <a:tcPr/>
                </a:tc>
                <a:tc>
                  <a:txBody>
                    <a:bodyPr/>
                    <a:lstStyle/>
                    <a:p>
                      <a:pPr algn="ctr"/>
                      <a:r>
                        <a:rPr lang="en-US" sz="2400" dirty="0" smtClean="0"/>
                        <a:t>115J</a:t>
                      </a:r>
                      <a:endParaRPr lang="en-US" sz="2400" dirty="0"/>
                    </a:p>
                  </a:txBody>
                  <a:tcPr/>
                </a:tc>
                <a:tc>
                  <a:txBody>
                    <a:bodyPr/>
                    <a:lstStyle/>
                    <a:p>
                      <a:pPr algn="ctr"/>
                      <a:r>
                        <a:rPr lang="en-US" sz="2400" dirty="0" smtClean="0"/>
                        <a:t>115JA</a:t>
                      </a:r>
                      <a:endParaRPr lang="en-US" sz="2400" dirty="0"/>
                    </a:p>
                  </a:txBody>
                  <a:tcPr/>
                </a:tc>
                <a:tc>
                  <a:txBody>
                    <a:bodyPr/>
                    <a:lstStyle/>
                    <a:p>
                      <a:pPr algn="ctr"/>
                      <a:r>
                        <a:rPr lang="en-US" sz="2400" dirty="0" smtClean="0"/>
                        <a:t>115JB</a:t>
                      </a:r>
                      <a:endParaRPr lang="en-US" sz="2400" dirty="0"/>
                    </a:p>
                  </a:txBody>
                  <a:tcPr/>
                </a:tc>
              </a:tr>
              <a:tr h="739904">
                <a:tc>
                  <a:txBody>
                    <a:bodyPr/>
                    <a:lstStyle/>
                    <a:p>
                      <a:r>
                        <a:rPr lang="en-US" sz="1800" dirty="0" smtClean="0"/>
                        <a:t>Period</a:t>
                      </a:r>
                      <a:endParaRPr lang="en-US" sz="1800" dirty="0"/>
                    </a:p>
                  </a:txBody>
                  <a:tcPr/>
                </a:tc>
                <a:tc>
                  <a:txBody>
                    <a:bodyPr/>
                    <a:lstStyle/>
                    <a:p>
                      <a:pPr algn="ctr"/>
                      <a:r>
                        <a:rPr lang="en-US" sz="1800" dirty="0" smtClean="0"/>
                        <a:t>01/04/88 to 31/03/91</a:t>
                      </a:r>
                      <a:endParaRPr lang="en-US" sz="1800" dirty="0"/>
                    </a:p>
                  </a:txBody>
                  <a:tcPr/>
                </a:tc>
                <a:tc>
                  <a:txBody>
                    <a:bodyPr/>
                    <a:lstStyle/>
                    <a:p>
                      <a:pPr algn="ctr"/>
                      <a:r>
                        <a:rPr lang="en-US" sz="1800" dirty="0" smtClean="0"/>
                        <a:t>01/04/97 to 31/03/01</a:t>
                      </a:r>
                      <a:endParaRPr lang="en-US" sz="1800" dirty="0"/>
                    </a:p>
                  </a:txBody>
                  <a:tcPr/>
                </a:tc>
                <a:tc>
                  <a:txBody>
                    <a:bodyPr/>
                    <a:lstStyle/>
                    <a:p>
                      <a:pPr algn="ctr"/>
                      <a:r>
                        <a:rPr lang="en-US" sz="1800" baseline="0" dirty="0" smtClean="0"/>
                        <a:t>01/04/91 onwards</a:t>
                      </a:r>
                      <a:endParaRPr lang="en-US" sz="1800" dirty="0"/>
                    </a:p>
                  </a:txBody>
                  <a:tcPr/>
                </a:tc>
              </a:tr>
              <a:tr h="1423770">
                <a:tc>
                  <a:txBody>
                    <a:bodyPr/>
                    <a:lstStyle/>
                    <a:p>
                      <a:r>
                        <a:rPr lang="en-US" sz="1800" dirty="0" smtClean="0"/>
                        <a:t>Purpose</a:t>
                      </a:r>
                      <a:endParaRPr lang="en-US" sz="18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smtClean="0"/>
                        <a:t>To levy minimum tax on companies having huge book profits and paying dividend</a:t>
                      </a:r>
                    </a:p>
                    <a:p>
                      <a:pPr algn="ctr"/>
                      <a:r>
                        <a:rPr lang="en-US" sz="1800" dirty="0" smtClean="0"/>
                        <a:t>(To bring equity)</a:t>
                      </a:r>
                      <a:endParaRPr lang="en-US" sz="1800" dirty="0"/>
                    </a:p>
                  </a:txBody>
                  <a:tcPr/>
                </a:tc>
                <a:tc>
                  <a:txBody>
                    <a:bodyPr/>
                    <a:lstStyle/>
                    <a:p>
                      <a:pPr algn="ctr"/>
                      <a:r>
                        <a:rPr lang="en-US" sz="1800" dirty="0" smtClean="0"/>
                        <a:t>To levy minimum tax on companies having huge book profits and paying dividend</a:t>
                      </a:r>
                      <a:endParaRPr lang="en-US" sz="1800" dirty="0"/>
                    </a:p>
                  </a:txBody>
                  <a:tcPr/>
                </a:tc>
                <a:tc>
                  <a:txBody>
                    <a:bodyPr/>
                    <a:lstStyle/>
                    <a:p>
                      <a:pPr algn="ctr"/>
                      <a:r>
                        <a:rPr lang="en-US" sz="1800" dirty="0" smtClean="0"/>
                        <a:t>Modification of the existing scheme</a:t>
                      </a:r>
                      <a:endParaRPr lang="en-US" sz="1800" dirty="0"/>
                    </a:p>
                  </a:txBody>
                  <a:tcPr/>
                </a:tc>
              </a:tr>
              <a:tr h="627494">
                <a:tc>
                  <a:txBody>
                    <a:bodyPr/>
                    <a:lstStyle/>
                    <a:p>
                      <a:r>
                        <a:rPr lang="en-US" sz="1800" dirty="0" smtClean="0"/>
                        <a:t>Comparison between</a:t>
                      </a:r>
                      <a:endParaRPr lang="en-US" sz="1800" dirty="0"/>
                    </a:p>
                  </a:txBody>
                  <a:tcPr/>
                </a:tc>
                <a:tc>
                  <a:txBody>
                    <a:bodyPr/>
                    <a:lstStyle/>
                    <a:p>
                      <a:pPr algn="ctr"/>
                      <a:r>
                        <a:rPr lang="en-US" sz="1800" dirty="0" smtClean="0"/>
                        <a:t>Income</a:t>
                      </a:r>
                      <a:endParaRPr lang="en-US" sz="1800" dirty="0"/>
                    </a:p>
                  </a:txBody>
                  <a:tcPr/>
                </a:tc>
                <a:tc>
                  <a:txBody>
                    <a:bodyPr/>
                    <a:lstStyle/>
                    <a:p>
                      <a:pPr algn="ctr"/>
                      <a:r>
                        <a:rPr lang="en-US" sz="1800" dirty="0" smtClean="0"/>
                        <a:t>Income</a:t>
                      </a:r>
                      <a:endParaRPr lang="en-US" sz="1800" dirty="0"/>
                    </a:p>
                  </a:txBody>
                  <a:tcPr/>
                </a:tc>
                <a:tc>
                  <a:txBody>
                    <a:bodyPr/>
                    <a:lstStyle/>
                    <a:p>
                      <a:pPr algn="ctr"/>
                      <a:r>
                        <a:rPr lang="en-US" sz="1800" dirty="0" smtClean="0"/>
                        <a:t>Tax</a:t>
                      </a:r>
                      <a:endParaRPr lang="en-US" sz="1800" dirty="0"/>
                    </a:p>
                  </a:txBody>
                  <a:tcPr/>
                </a:tc>
              </a:tr>
              <a:tr h="1156813">
                <a:tc>
                  <a:txBody>
                    <a:bodyPr/>
                    <a:lstStyle/>
                    <a:p>
                      <a:r>
                        <a:rPr lang="en-US" sz="1800" dirty="0" smtClean="0"/>
                        <a:t>What is deemed</a:t>
                      </a:r>
                      <a:endParaRPr lang="en-US" sz="1800" dirty="0"/>
                    </a:p>
                  </a:txBody>
                  <a:tcPr/>
                </a:tc>
                <a:tc>
                  <a:txBody>
                    <a:bodyPr/>
                    <a:lstStyle/>
                    <a:p>
                      <a:pPr algn="ctr"/>
                      <a:r>
                        <a:rPr lang="en-US" sz="1800" dirty="0" smtClean="0"/>
                        <a:t>30% of book profit is deemed as “</a:t>
                      </a:r>
                      <a:r>
                        <a:rPr lang="en-US" sz="1800" b="1" i="1" dirty="0" smtClean="0"/>
                        <a:t>Total Income</a:t>
                      </a:r>
                      <a:r>
                        <a:rPr lang="en-US" sz="1800" dirty="0" smtClean="0"/>
                        <a:t>”</a:t>
                      </a:r>
                      <a:endParaRPr lang="en-US" sz="1800" dirty="0"/>
                    </a:p>
                  </a:txBody>
                  <a:tcPr/>
                </a:tc>
                <a:tc>
                  <a:txBody>
                    <a:bodyPr/>
                    <a:lstStyle/>
                    <a:p>
                      <a:pPr algn="ctr"/>
                      <a:r>
                        <a:rPr lang="en-US" sz="1800" dirty="0" smtClean="0"/>
                        <a:t>30% of book profit is deemed as “</a:t>
                      </a:r>
                      <a:r>
                        <a:rPr lang="en-US" sz="1800" b="1" i="1" dirty="0" smtClean="0"/>
                        <a:t>Total Income</a:t>
                      </a:r>
                      <a:r>
                        <a:rPr lang="en-US" sz="1800" dirty="0" smtClean="0"/>
                        <a:t>”</a:t>
                      </a:r>
                      <a:endParaRPr lang="en-US" sz="1800" dirty="0"/>
                    </a:p>
                  </a:txBody>
                  <a:tcPr/>
                </a:tc>
                <a:tc>
                  <a:txBody>
                    <a:bodyPr/>
                    <a:lstStyle/>
                    <a:p>
                      <a:pPr algn="ctr"/>
                      <a:r>
                        <a:rPr lang="en-US" sz="1800" dirty="0" smtClean="0"/>
                        <a:t>Book profit is deemed as “</a:t>
                      </a:r>
                      <a:r>
                        <a:rPr lang="en-US" sz="1800" b="1" i="1" dirty="0" smtClean="0"/>
                        <a:t>Total</a:t>
                      </a:r>
                      <a:r>
                        <a:rPr lang="en-US" sz="1800" b="1" i="1" baseline="0" dirty="0" smtClean="0"/>
                        <a:t> I</a:t>
                      </a:r>
                      <a:r>
                        <a:rPr lang="en-US" sz="1800" b="1" i="1" dirty="0" smtClean="0"/>
                        <a:t>ncome</a:t>
                      </a:r>
                      <a:r>
                        <a:rPr lang="en-US" sz="1800" dirty="0" smtClean="0"/>
                        <a:t>”</a:t>
                      </a:r>
                      <a:endParaRPr lang="en-US" sz="1800" dirty="0"/>
                    </a:p>
                  </a:txBody>
                  <a:tcPr/>
                </a:tc>
              </a:tr>
              <a:tr h="926175">
                <a:tc>
                  <a:txBody>
                    <a:bodyPr/>
                    <a:lstStyle/>
                    <a:p>
                      <a:r>
                        <a:rPr lang="en-US" sz="1800" dirty="0" smtClean="0"/>
                        <a:t>MAT credit</a:t>
                      </a:r>
                      <a:endParaRPr lang="en-US" sz="1800" dirty="0"/>
                    </a:p>
                  </a:txBody>
                  <a:tcPr/>
                </a:tc>
                <a:tc>
                  <a:txBody>
                    <a:bodyPr/>
                    <a:lstStyle/>
                    <a:p>
                      <a:pPr algn="ctr"/>
                      <a:r>
                        <a:rPr lang="en-US" sz="1800" dirty="0" smtClean="0"/>
                        <a:t>Not</a:t>
                      </a:r>
                      <a:r>
                        <a:rPr lang="en-US" sz="1800" baseline="0" dirty="0" smtClean="0"/>
                        <a:t> available</a:t>
                      </a:r>
                      <a:endParaRPr lang="en-US" sz="1800" dirty="0"/>
                    </a:p>
                  </a:txBody>
                  <a:tcPr/>
                </a:tc>
                <a:tc>
                  <a:txBody>
                    <a:bodyPr/>
                    <a:lstStyle/>
                    <a:p>
                      <a:pPr algn="ctr"/>
                      <a:r>
                        <a:rPr lang="en-US" sz="1800" u="none" dirty="0" smtClean="0"/>
                        <a:t>As per 115JAA</a:t>
                      </a:r>
                      <a:endParaRPr lang="en-US" sz="1800" u="none" dirty="0"/>
                    </a:p>
                  </a:txBody>
                  <a:tcPr/>
                </a:tc>
                <a:tc>
                  <a:txBody>
                    <a:bodyPr/>
                    <a:lstStyle/>
                    <a:p>
                      <a:pPr algn="ctr"/>
                      <a:r>
                        <a:rPr lang="en-US" sz="1800" dirty="0" smtClean="0"/>
                        <a:t>As per 115JAA</a:t>
                      </a:r>
                    </a:p>
                    <a:p>
                      <a:pPr algn="ctr"/>
                      <a:r>
                        <a:rPr lang="en-US" sz="1800" dirty="0" smtClean="0"/>
                        <a:t>(From 01/04/05)</a:t>
                      </a:r>
                      <a:endParaRPr lang="en-US" sz="1800" dirty="0"/>
                    </a:p>
                  </a:txBody>
                  <a:tcPr/>
                </a:tc>
              </a:tr>
            </a:tbl>
          </a:graphicData>
        </a:graphic>
      </p:graphicFrame>
      <p:sp>
        <p:nvSpPr>
          <p:cNvPr id="3" name="Slide Number Placeholder 2"/>
          <p:cNvSpPr>
            <a:spLocks noGrp="1"/>
          </p:cNvSpPr>
          <p:nvPr>
            <p:ph type="sldNum" sz="quarter" idx="12"/>
          </p:nvPr>
        </p:nvSpPr>
        <p:spPr/>
        <p:txBody>
          <a:bodyPr/>
          <a:lstStyle/>
          <a:p>
            <a:fld id="{1DDE8EEB-6852-48E6-9E57-F93CCB2C50B9}" type="slidenum">
              <a:rPr lang="en-IN" smtClean="0"/>
              <a:pPr/>
              <a:t>6</a:t>
            </a:fld>
            <a:endParaRPr lang="en-IN"/>
          </a:p>
        </p:txBody>
      </p:sp>
    </p:spTree>
    <p:extLst>
      <p:ext uri="{BB962C8B-B14F-4D97-AF65-F5344CB8AC3E}">
        <p14:creationId xmlns:p14="http://schemas.microsoft.com/office/powerpoint/2010/main" val="3495863420"/>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 AS</a:t>
            </a:r>
            <a:br>
              <a:rPr lang="en-US" dirty="0" smtClean="0"/>
            </a:br>
            <a:r>
              <a:rPr lang="en-US" dirty="0" smtClean="0"/>
              <a:t>Other </a:t>
            </a:r>
            <a:r>
              <a:rPr lang="en-US" dirty="0" smtClean="0"/>
              <a:t>Comprehensive Income</a:t>
            </a:r>
            <a:endParaRPr lang="en-IN" dirty="0"/>
          </a:p>
        </p:txBody>
      </p:sp>
      <p:sp>
        <p:nvSpPr>
          <p:cNvPr id="3" name="Content Placeholder 2"/>
          <p:cNvSpPr>
            <a:spLocks noGrp="1"/>
          </p:cNvSpPr>
          <p:nvPr>
            <p:ph idx="1"/>
          </p:nvPr>
        </p:nvSpPr>
        <p:spPr>
          <a:xfrm>
            <a:off x="457200" y="1772816"/>
            <a:ext cx="8229600" cy="4309939"/>
          </a:xfrm>
        </p:spPr>
        <p:txBody>
          <a:bodyPr/>
          <a:lstStyle/>
          <a:p>
            <a:pPr marL="0" indent="0">
              <a:buNone/>
            </a:pPr>
            <a:r>
              <a:rPr lang="en-US" u="sng" dirty="0" smtClean="0"/>
              <a:t>Items that will NOT be reclassified through P&amp;L</a:t>
            </a:r>
          </a:p>
          <a:p>
            <a:pPr marL="0" indent="0">
              <a:buNone/>
            </a:pPr>
            <a:r>
              <a:rPr lang="en-US" sz="2800" dirty="0" smtClean="0"/>
              <a:t>Examples:-</a:t>
            </a:r>
          </a:p>
          <a:p>
            <a:pPr algn="just">
              <a:buFontTx/>
              <a:buChar char="-"/>
            </a:pPr>
            <a:r>
              <a:rPr lang="en-US" sz="2000" dirty="0" smtClean="0"/>
              <a:t>Re-measurement effect of Defined benefit plan</a:t>
            </a:r>
          </a:p>
          <a:p>
            <a:pPr algn="just">
              <a:buFontTx/>
              <a:buChar char="-"/>
            </a:pPr>
            <a:r>
              <a:rPr lang="en-US" sz="2000" dirty="0" smtClean="0"/>
              <a:t>Gain </a:t>
            </a:r>
            <a:r>
              <a:rPr lang="en-US" sz="2000" dirty="0" smtClean="0"/>
              <a:t>/ Loss on Equity Instruments designated as through OCI</a:t>
            </a:r>
          </a:p>
          <a:p>
            <a:pPr algn="just">
              <a:buFontTx/>
              <a:buChar char="-"/>
            </a:pPr>
            <a:r>
              <a:rPr lang="en-US" sz="2000" dirty="0" smtClean="0"/>
              <a:t>Gain / Loss </a:t>
            </a:r>
            <a:r>
              <a:rPr lang="en-IN" sz="2000" dirty="0"/>
              <a:t>on hedging instruments which hedge investments in </a:t>
            </a:r>
            <a:r>
              <a:rPr lang="en-IN" sz="2000" dirty="0" smtClean="0"/>
              <a:t>equity instruments measured </a:t>
            </a:r>
            <a:r>
              <a:rPr lang="en-IN" sz="2000" dirty="0"/>
              <a:t>at fair value through </a:t>
            </a:r>
            <a:r>
              <a:rPr lang="en-IN" sz="2000" dirty="0" smtClean="0"/>
              <a:t>OCI</a:t>
            </a:r>
          </a:p>
          <a:p>
            <a:pPr algn="just">
              <a:buFontTx/>
              <a:buChar char="-"/>
            </a:pPr>
            <a:r>
              <a:rPr lang="en-US" sz="2000" dirty="0" smtClean="0"/>
              <a:t>Fair value changes relating to </a:t>
            </a:r>
            <a:r>
              <a:rPr lang="en-IN" sz="2000" dirty="0"/>
              <a:t>own credit risk of financial liabilities designated at fair value through </a:t>
            </a:r>
            <a:r>
              <a:rPr lang="en-IN" sz="2000" dirty="0" smtClean="0"/>
              <a:t>P&amp;L</a:t>
            </a:r>
          </a:p>
          <a:p>
            <a:pPr algn="just">
              <a:buFontTx/>
              <a:buChar char="-"/>
            </a:pPr>
            <a:r>
              <a:rPr lang="en-US" sz="2000" dirty="0" smtClean="0"/>
              <a:t>Changes in Time Value of options contract while designating it as a hedging instrument</a:t>
            </a:r>
          </a:p>
          <a:p>
            <a:pPr algn="just">
              <a:buFontTx/>
              <a:buChar char="-"/>
            </a:pPr>
            <a:r>
              <a:rPr lang="en-IN" sz="2000" dirty="0" smtClean="0"/>
              <a:t>Changes </a:t>
            </a:r>
            <a:r>
              <a:rPr lang="en-IN" sz="2000" dirty="0"/>
              <a:t>in the value of the forward elements of forward contracts</a:t>
            </a:r>
            <a:endParaRPr lang="en-IN" sz="2000" dirty="0" smtClean="0"/>
          </a:p>
        </p:txBody>
      </p:sp>
      <p:sp>
        <p:nvSpPr>
          <p:cNvPr id="4" name="Slide Number Placeholder 3"/>
          <p:cNvSpPr>
            <a:spLocks noGrp="1"/>
          </p:cNvSpPr>
          <p:nvPr>
            <p:ph type="sldNum" sz="quarter" idx="12"/>
          </p:nvPr>
        </p:nvSpPr>
        <p:spPr/>
        <p:txBody>
          <a:bodyPr/>
          <a:lstStyle/>
          <a:p>
            <a:fld id="{1DDE8EEB-6852-48E6-9E57-F93CCB2C50B9}" type="slidenum">
              <a:rPr lang="en-IN" smtClean="0"/>
              <a:pPr/>
              <a:t>60</a:t>
            </a:fld>
            <a:endParaRPr lang="en-IN"/>
          </a:p>
        </p:txBody>
      </p:sp>
    </p:spTree>
    <p:extLst>
      <p:ext uri="{BB962C8B-B14F-4D97-AF65-F5344CB8AC3E}">
        <p14:creationId xmlns:p14="http://schemas.microsoft.com/office/powerpoint/2010/main" val="4062142340"/>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 AS</a:t>
            </a:r>
            <a:br>
              <a:rPr lang="en-US" dirty="0" smtClean="0"/>
            </a:br>
            <a:r>
              <a:rPr lang="en-US" dirty="0" smtClean="0"/>
              <a:t>Other </a:t>
            </a:r>
            <a:r>
              <a:rPr lang="en-US" dirty="0" smtClean="0"/>
              <a:t>Comprehensive Income</a:t>
            </a:r>
            <a:endParaRPr lang="en-IN" dirty="0"/>
          </a:p>
        </p:txBody>
      </p:sp>
      <p:sp>
        <p:nvSpPr>
          <p:cNvPr id="3" name="Content Placeholder 2"/>
          <p:cNvSpPr>
            <a:spLocks noGrp="1"/>
          </p:cNvSpPr>
          <p:nvPr>
            <p:ph idx="1"/>
          </p:nvPr>
        </p:nvSpPr>
        <p:spPr>
          <a:xfrm>
            <a:off x="446856" y="1988840"/>
            <a:ext cx="8229600" cy="4093915"/>
          </a:xfrm>
        </p:spPr>
        <p:txBody>
          <a:bodyPr/>
          <a:lstStyle/>
          <a:p>
            <a:pPr marL="0" indent="0">
              <a:buNone/>
            </a:pPr>
            <a:r>
              <a:rPr lang="en-US" u="sng" dirty="0" smtClean="0"/>
              <a:t>Items that will NOT be reclassified through P&amp;L</a:t>
            </a:r>
          </a:p>
          <a:p>
            <a:pPr marL="0" indent="0">
              <a:buNone/>
            </a:pPr>
            <a:r>
              <a:rPr lang="en-US" sz="2800" dirty="0" smtClean="0"/>
              <a:t>Exceptions out of the above for purpose of MAT:-</a:t>
            </a:r>
          </a:p>
          <a:p>
            <a:pPr algn="just">
              <a:buFontTx/>
              <a:buChar char="-"/>
            </a:pPr>
            <a:r>
              <a:rPr lang="en-IN" sz="2000" dirty="0" smtClean="0"/>
              <a:t>Revaluation </a:t>
            </a:r>
            <a:r>
              <a:rPr lang="en-IN" sz="2000" dirty="0"/>
              <a:t>surplus for assets in accordance with the </a:t>
            </a:r>
            <a:r>
              <a:rPr lang="en-IN" sz="2000" dirty="0" smtClean="0"/>
              <a:t>IND AS </a:t>
            </a:r>
            <a:r>
              <a:rPr lang="en-IN" sz="2000" dirty="0"/>
              <a:t>16 </a:t>
            </a:r>
            <a:r>
              <a:rPr lang="en-IN" sz="2000" dirty="0" smtClean="0"/>
              <a:t>(Property, Plant &amp; Equipment) and IND AS 38 (Intangible Assets).</a:t>
            </a:r>
          </a:p>
          <a:p>
            <a:pPr algn="just">
              <a:buFontTx/>
              <a:buChar char="-"/>
            </a:pPr>
            <a:r>
              <a:rPr lang="en-IN" sz="2000" dirty="0" smtClean="0"/>
              <a:t>Gains </a:t>
            </a:r>
            <a:r>
              <a:rPr lang="en-IN" sz="2000" dirty="0"/>
              <a:t>or losses from investments in equity instruments designated at fair value through </a:t>
            </a:r>
            <a:r>
              <a:rPr lang="en-IN" sz="2000" dirty="0" smtClean="0"/>
              <a:t>OCI </a:t>
            </a:r>
            <a:r>
              <a:rPr lang="en-IN" sz="2000" dirty="0"/>
              <a:t>in accordance with the </a:t>
            </a:r>
            <a:r>
              <a:rPr lang="en-IN" sz="2000" dirty="0" smtClean="0"/>
              <a:t>IND AS 109 (Financial Instruments).</a:t>
            </a:r>
          </a:p>
        </p:txBody>
      </p:sp>
      <p:sp>
        <p:nvSpPr>
          <p:cNvPr id="4" name="Slide Number Placeholder 3"/>
          <p:cNvSpPr>
            <a:spLocks noGrp="1"/>
          </p:cNvSpPr>
          <p:nvPr>
            <p:ph type="sldNum" sz="quarter" idx="12"/>
          </p:nvPr>
        </p:nvSpPr>
        <p:spPr/>
        <p:txBody>
          <a:bodyPr/>
          <a:lstStyle/>
          <a:p>
            <a:fld id="{1DDE8EEB-6852-48E6-9E57-F93CCB2C50B9}" type="slidenum">
              <a:rPr lang="en-IN" smtClean="0"/>
              <a:pPr/>
              <a:t>61</a:t>
            </a:fld>
            <a:endParaRPr lang="en-IN"/>
          </a:p>
        </p:txBody>
      </p:sp>
    </p:spTree>
    <p:extLst>
      <p:ext uri="{BB962C8B-B14F-4D97-AF65-F5344CB8AC3E}">
        <p14:creationId xmlns:p14="http://schemas.microsoft.com/office/powerpoint/2010/main" val="1547614996"/>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txBody>
          <a:bodyPr/>
          <a:lstStyle/>
          <a:p>
            <a:r>
              <a:rPr lang="en-IN" dirty="0" smtClean="0"/>
              <a:t>IND AS</a:t>
            </a:r>
            <a:endParaRPr lang="en-IN" dirty="0"/>
          </a:p>
        </p:txBody>
      </p:sp>
      <p:sp>
        <p:nvSpPr>
          <p:cNvPr id="3" name="Content Placeholder 2"/>
          <p:cNvSpPr>
            <a:spLocks noGrp="1"/>
          </p:cNvSpPr>
          <p:nvPr>
            <p:ph idx="1"/>
          </p:nvPr>
        </p:nvSpPr>
        <p:spPr>
          <a:xfrm>
            <a:off x="457200" y="1412776"/>
            <a:ext cx="8229600" cy="4713387"/>
          </a:xfrm>
        </p:spPr>
        <p:txBody>
          <a:bodyPr/>
          <a:lstStyle/>
          <a:p>
            <a:r>
              <a:rPr lang="en-IN" sz="1800" b="1" dirty="0" smtClean="0"/>
              <a:t>Concerns are raised that through IND AS, </a:t>
            </a:r>
            <a:r>
              <a:rPr lang="en-IN" sz="1800" b="1" dirty="0" smtClean="0"/>
              <a:t>fair value based expressions are likely to come under scope of MAT and non-income items (</a:t>
            </a:r>
            <a:r>
              <a:rPr lang="en-IN" sz="1800" b="1" dirty="0" smtClean="0"/>
              <a:t>but only valuation differences) will get taxed</a:t>
            </a:r>
          </a:p>
          <a:p>
            <a:pPr marL="0" indent="0">
              <a:buNone/>
            </a:pPr>
            <a:endParaRPr lang="en-IN" sz="1800" b="1" dirty="0" smtClean="0"/>
          </a:p>
          <a:p>
            <a:r>
              <a:rPr lang="en-IN" sz="1800" b="1" dirty="0" smtClean="0"/>
              <a:t>Assuming so, one will have to go to basic concept and rationale for levy of MAT, i.e. tax Zero Tax Companies to pay some tax on profits available for distribution of dividend</a:t>
            </a:r>
          </a:p>
          <a:p>
            <a:pPr marL="0" indent="0">
              <a:buNone/>
            </a:pPr>
            <a:endParaRPr lang="en-IN" sz="1800" b="1" dirty="0" smtClean="0"/>
          </a:p>
          <a:p>
            <a:r>
              <a:rPr lang="en-IN" sz="1800" b="1" dirty="0" smtClean="0"/>
              <a:t>Same test appears to have been applied by the M P </a:t>
            </a:r>
            <a:r>
              <a:rPr lang="en-IN" sz="1800" b="1" dirty="0" err="1" smtClean="0"/>
              <a:t>Lohia</a:t>
            </a:r>
            <a:r>
              <a:rPr lang="en-IN" sz="1800" b="1" dirty="0" smtClean="0"/>
              <a:t> committee while suggesting MAT levy on IND AS accounts</a:t>
            </a:r>
          </a:p>
          <a:p>
            <a:pPr marL="0" indent="0">
              <a:buNone/>
            </a:pPr>
            <a:endParaRPr lang="en-IN" sz="1800" b="1" dirty="0" smtClean="0"/>
          </a:p>
          <a:p>
            <a:r>
              <a:rPr lang="en-IN" sz="1800" b="1" i="1" dirty="0" smtClean="0">
                <a:solidFill>
                  <a:srgbClr val="C00000"/>
                </a:solidFill>
              </a:rPr>
              <a:t>Contentions can be taken accordingly….. Like, FV expression is not same as real profit and so on ….</a:t>
            </a:r>
          </a:p>
          <a:p>
            <a:pPr marL="0" indent="0">
              <a:buNone/>
            </a:pPr>
            <a:endParaRPr lang="en-IN" sz="1800" b="1" i="1" dirty="0" smtClean="0">
              <a:solidFill>
                <a:srgbClr val="C00000"/>
              </a:solidFill>
            </a:endParaRPr>
          </a:p>
          <a:p>
            <a:r>
              <a:rPr lang="en-IN" sz="1800" b="1" i="1" dirty="0" smtClean="0">
                <a:solidFill>
                  <a:srgbClr val="C00000"/>
                </a:solidFill>
              </a:rPr>
              <a:t>Field is wide open for professional opportunity ….</a:t>
            </a:r>
            <a:endParaRPr lang="en-IN" sz="1800" b="1" i="1" dirty="0">
              <a:solidFill>
                <a:srgbClr val="C00000"/>
              </a:solidFill>
            </a:endParaRPr>
          </a:p>
        </p:txBody>
      </p:sp>
      <p:sp>
        <p:nvSpPr>
          <p:cNvPr id="4" name="Slide Number Placeholder 3"/>
          <p:cNvSpPr>
            <a:spLocks noGrp="1"/>
          </p:cNvSpPr>
          <p:nvPr>
            <p:ph type="sldNum" sz="quarter" idx="12"/>
          </p:nvPr>
        </p:nvSpPr>
        <p:spPr/>
        <p:txBody>
          <a:bodyPr/>
          <a:lstStyle/>
          <a:p>
            <a:fld id="{1DDE8EEB-6852-48E6-9E57-F93CCB2C50B9}" type="slidenum">
              <a:rPr lang="en-IN" smtClean="0"/>
              <a:pPr/>
              <a:t>62</a:t>
            </a:fld>
            <a:endParaRPr lang="en-IN"/>
          </a:p>
        </p:txBody>
      </p:sp>
    </p:spTree>
    <p:extLst>
      <p:ext uri="{BB962C8B-B14F-4D97-AF65-F5344CB8AC3E}">
        <p14:creationId xmlns:p14="http://schemas.microsoft.com/office/powerpoint/2010/main" val="2327875388"/>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646040"/>
            <a:ext cx="8229600" cy="1143000"/>
          </a:xfrm>
        </p:spPr>
        <p:txBody>
          <a:bodyPr/>
          <a:lstStyle/>
          <a:p>
            <a:r>
              <a:rPr lang="en-US" dirty="0" smtClean="0"/>
              <a:t>Thank u..!!</a:t>
            </a:r>
            <a:endParaRPr lang="en-IN" dirty="0"/>
          </a:p>
        </p:txBody>
      </p:sp>
      <p:sp>
        <p:nvSpPr>
          <p:cNvPr id="2" name="Slide Number Placeholder 1"/>
          <p:cNvSpPr>
            <a:spLocks noGrp="1"/>
          </p:cNvSpPr>
          <p:nvPr>
            <p:ph type="sldNum" sz="quarter" idx="12"/>
          </p:nvPr>
        </p:nvSpPr>
        <p:spPr/>
        <p:txBody>
          <a:bodyPr/>
          <a:lstStyle/>
          <a:p>
            <a:fld id="{1DDE8EEB-6852-48E6-9E57-F93CCB2C50B9}" type="slidenum">
              <a:rPr lang="en-IN" smtClean="0"/>
              <a:pPr/>
              <a:t>63</a:t>
            </a:fld>
            <a:endParaRPr lang="en-IN"/>
          </a:p>
        </p:txBody>
      </p:sp>
    </p:spTree>
    <p:extLst>
      <p:ext uri="{BB962C8B-B14F-4D97-AF65-F5344CB8AC3E}">
        <p14:creationId xmlns:p14="http://schemas.microsoft.com/office/powerpoint/2010/main" val="384923127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325562"/>
          </a:xfrm>
        </p:spPr>
        <p:txBody>
          <a:bodyPr/>
          <a:lstStyle/>
          <a:p>
            <a:r>
              <a:rPr lang="en-US" dirty="0" smtClean="0"/>
              <a:t>Background</a:t>
            </a:r>
            <a:br>
              <a:rPr lang="en-US" dirty="0" smtClean="0"/>
            </a:br>
            <a:r>
              <a:rPr lang="en-US" dirty="0" smtClean="0"/>
              <a:t>Circular No. 495 - Finance Act 1987</a:t>
            </a:r>
            <a:endParaRPr lang="en-IN" dirty="0"/>
          </a:p>
        </p:txBody>
      </p:sp>
      <p:sp>
        <p:nvSpPr>
          <p:cNvPr id="3" name="Content Placeholder 2"/>
          <p:cNvSpPr>
            <a:spLocks noGrp="1"/>
          </p:cNvSpPr>
          <p:nvPr>
            <p:ph idx="1"/>
          </p:nvPr>
        </p:nvSpPr>
        <p:spPr>
          <a:xfrm>
            <a:off x="457200" y="1916832"/>
            <a:ext cx="8229600" cy="4209331"/>
          </a:xfrm>
        </p:spPr>
        <p:txBody>
          <a:bodyPr/>
          <a:lstStyle/>
          <a:p>
            <a:pPr algn="just"/>
            <a:r>
              <a:rPr lang="en-IN" sz="2000" dirty="0" smtClean="0"/>
              <a:t>It </a:t>
            </a:r>
            <a:r>
              <a:rPr lang="en-IN" sz="2000" dirty="0"/>
              <a:t>is an accepted canon of taxation to levy tax on the basis of ability to pay. However, as a result of various tax concessions and incentives certain companies making </a:t>
            </a:r>
            <a:r>
              <a:rPr lang="en-IN" sz="2000" b="1" i="1" dirty="0"/>
              <a:t>huge profits </a:t>
            </a:r>
            <a:r>
              <a:rPr lang="en-IN" sz="2000" dirty="0"/>
              <a:t>and also </a:t>
            </a:r>
            <a:r>
              <a:rPr lang="en-IN" sz="2000" b="1" i="1" dirty="0"/>
              <a:t>declaring substantial dividends</a:t>
            </a:r>
            <a:r>
              <a:rPr lang="en-IN" sz="2000" dirty="0"/>
              <a:t>, have been managing their affairs in such a way as to </a:t>
            </a:r>
            <a:r>
              <a:rPr lang="en-IN" sz="2000" b="1" i="1" dirty="0"/>
              <a:t>avoid payment of income-tax</a:t>
            </a:r>
            <a:r>
              <a:rPr lang="en-IN" sz="2000" dirty="0" smtClean="0"/>
              <a:t>.</a:t>
            </a:r>
          </a:p>
          <a:p>
            <a:pPr marL="0" indent="0" algn="just">
              <a:buNone/>
            </a:pPr>
            <a:endParaRPr lang="en-IN" sz="2000" dirty="0"/>
          </a:p>
          <a:p>
            <a:pPr algn="just"/>
            <a:r>
              <a:rPr lang="en-IN" sz="2000" dirty="0" smtClean="0"/>
              <a:t>Accordingly</a:t>
            </a:r>
            <a:r>
              <a:rPr lang="en-IN" sz="2000" dirty="0"/>
              <a:t>, </a:t>
            </a:r>
            <a:r>
              <a:rPr lang="en-IN" sz="2000" b="1" i="1" u="sng" dirty="0"/>
              <a:t>as a measure of equity</a:t>
            </a:r>
            <a:r>
              <a:rPr lang="en-IN" sz="2000" dirty="0"/>
              <a:t>, s. 115J has been introduced by the Finance Act. By virtue of the new provisions, in the case of a company whose total income as computed under the provisions of the IT Act is less than 30 per cent of the book profit computed under the section, the total income chargeable to tax will be 30 per cent of the book profit as computed.</a:t>
            </a:r>
          </a:p>
        </p:txBody>
      </p:sp>
      <p:sp>
        <p:nvSpPr>
          <p:cNvPr id="4" name="Slide Number Placeholder 3"/>
          <p:cNvSpPr>
            <a:spLocks noGrp="1"/>
          </p:cNvSpPr>
          <p:nvPr>
            <p:ph type="sldNum" sz="quarter" idx="12"/>
          </p:nvPr>
        </p:nvSpPr>
        <p:spPr/>
        <p:txBody>
          <a:bodyPr/>
          <a:lstStyle/>
          <a:p>
            <a:fld id="{1DDE8EEB-6852-48E6-9E57-F93CCB2C50B9}" type="slidenum">
              <a:rPr lang="en-IN" smtClean="0"/>
              <a:pPr/>
              <a:t>7</a:t>
            </a:fld>
            <a:endParaRPr lang="en-IN"/>
          </a:p>
        </p:txBody>
      </p:sp>
    </p:spTree>
    <p:extLst>
      <p:ext uri="{BB962C8B-B14F-4D97-AF65-F5344CB8AC3E}">
        <p14:creationId xmlns:p14="http://schemas.microsoft.com/office/powerpoint/2010/main" val="376117214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325562"/>
          </a:xfrm>
        </p:spPr>
        <p:txBody>
          <a:bodyPr/>
          <a:lstStyle/>
          <a:p>
            <a:r>
              <a:rPr lang="en-US" dirty="0" smtClean="0"/>
              <a:t>Background</a:t>
            </a:r>
            <a:br>
              <a:rPr lang="en-US" dirty="0" smtClean="0"/>
            </a:br>
            <a:r>
              <a:rPr lang="en-US" dirty="0" smtClean="0"/>
              <a:t>Circular No. 572–Finance Act 1990</a:t>
            </a:r>
            <a:endParaRPr lang="en-IN" dirty="0"/>
          </a:p>
        </p:txBody>
      </p:sp>
      <p:sp>
        <p:nvSpPr>
          <p:cNvPr id="3" name="Content Placeholder 2"/>
          <p:cNvSpPr>
            <a:spLocks noGrp="1"/>
          </p:cNvSpPr>
          <p:nvPr>
            <p:ph idx="1"/>
          </p:nvPr>
        </p:nvSpPr>
        <p:spPr>
          <a:xfrm>
            <a:off x="457200" y="1916832"/>
            <a:ext cx="8229600" cy="4209331"/>
          </a:xfrm>
        </p:spPr>
        <p:txBody>
          <a:bodyPr/>
          <a:lstStyle/>
          <a:p>
            <a:pPr algn="just"/>
            <a:r>
              <a:rPr lang="en-IN" sz="2000" dirty="0"/>
              <a:t>Under the existing provisions of s. 115J of the IT Act, in the case of a company whose total income as computed under the IT Act, is less than 30 per cent of the book profit, as computed under that section, the total income chargeable to tax will be 30 per cent of the book profit. The provision was enacted to restrict the erosion of the base of taxable income on account of a large number of tax concessions</a:t>
            </a:r>
            <a:r>
              <a:rPr lang="en-IN" sz="2000" dirty="0" smtClean="0"/>
              <a:t>.</a:t>
            </a:r>
          </a:p>
          <a:p>
            <a:pPr marL="0" indent="0" algn="just">
              <a:buNone/>
            </a:pPr>
            <a:endParaRPr lang="en-IN" sz="2000" dirty="0"/>
          </a:p>
          <a:p>
            <a:pPr algn="just"/>
            <a:r>
              <a:rPr lang="en-IN" sz="2000" dirty="0"/>
              <a:t>In view of the package of measures for </a:t>
            </a:r>
            <a:r>
              <a:rPr lang="en-IN" sz="2000" b="1" i="1" dirty="0"/>
              <a:t>rationalising </a:t>
            </a:r>
            <a:r>
              <a:rPr lang="en-IN" sz="2000" dirty="0"/>
              <a:t>the tax structure including </a:t>
            </a:r>
            <a:r>
              <a:rPr lang="en-IN" sz="2000" b="1" i="1" dirty="0"/>
              <a:t>discontinuance of certain investment incentives</a:t>
            </a:r>
            <a:r>
              <a:rPr lang="en-IN" sz="2000" dirty="0"/>
              <a:t>, having the effect of </a:t>
            </a:r>
            <a:r>
              <a:rPr lang="en-IN" sz="2000" b="1" i="1" dirty="0"/>
              <a:t>increasing the taxable income base</a:t>
            </a:r>
            <a:r>
              <a:rPr lang="en-IN" sz="2000" dirty="0"/>
              <a:t>, there is </a:t>
            </a:r>
            <a:r>
              <a:rPr lang="en-IN" sz="2000" b="1" i="1" u="sng" dirty="0"/>
              <a:t>no necessity </a:t>
            </a:r>
            <a:r>
              <a:rPr lang="en-IN" sz="2000" dirty="0"/>
              <a:t>of retaining the provisions of s. 115J on the statute book. Accordingly, s. 115J has been amended so as to provide that its provisions shall not apply to asst. yr. 1991-92 and subsequent years.</a:t>
            </a:r>
          </a:p>
          <a:p>
            <a:endParaRPr lang="en-IN" dirty="0"/>
          </a:p>
        </p:txBody>
      </p:sp>
      <p:sp>
        <p:nvSpPr>
          <p:cNvPr id="4" name="Slide Number Placeholder 3"/>
          <p:cNvSpPr>
            <a:spLocks noGrp="1"/>
          </p:cNvSpPr>
          <p:nvPr>
            <p:ph type="sldNum" sz="quarter" idx="12"/>
          </p:nvPr>
        </p:nvSpPr>
        <p:spPr/>
        <p:txBody>
          <a:bodyPr/>
          <a:lstStyle/>
          <a:p>
            <a:fld id="{1DDE8EEB-6852-48E6-9E57-F93CCB2C50B9}" type="slidenum">
              <a:rPr lang="en-IN" smtClean="0"/>
              <a:pPr/>
              <a:t>8</a:t>
            </a:fld>
            <a:endParaRPr lang="en-IN"/>
          </a:p>
        </p:txBody>
      </p:sp>
    </p:spTree>
    <p:extLst>
      <p:ext uri="{BB962C8B-B14F-4D97-AF65-F5344CB8AC3E}">
        <p14:creationId xmlns:p14="http://schemas.microsoft.com/office/powerpoint/2010/main" val="354305321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325562"/>
          </a:xfrm>
        </p:spPr>
        <p:txBody>
          <a:bodyPr/>
          <a:lstStyle/>
          <a:p>
            <a:r>
              <a:rPr lang="en-US" dirty="0" smtClean="0"/>
              <a:t>Background</a:t>
            </a:r>
            <a:br>
              <a:rPr lang="en-US" dirty="0" smtClean="0"/>
            </a:br>
            <a:r>
              <a:rPr lang="en-US" dirty="0" smtClean="0"/>
              <a:t>Circular No. 762–Finance Act 1996</a:t>
            </a:r>
            <a:endParaRPr lang="en-IN" dirty="0"/>
          </a:p>
        </p:txBody>
      </p:sp>
      <p:sp>
        <p:nvSpPr>
          <p:cNvPr id="3" name="Content Placeholder 2"/>
          <p:cNvSpPr>
            <a:spLocks noGrp="1"/>
          </p:cNvSpPr>
          <p:nvPr>
            <p:ph idx="1"/>
          </p:nvPr>
        </p:nvSpPr>
        <p:spPr>
          <a:xfrm>
            <a:off x="457200" y="2132856"/>
            <a:ext cx="8229600" cy="3993307"/>
          </a:xfrm>
        </p:spPr>
        <p:txBody>
          <a:bodyPr/>
          <a:lstStyle/>
          <a:p>
            <a:pPr algn="just"/>
            <a:r>
              <a:rPr lang="en-IN" sz="1800" dirty="0"/>
              <a:t>In recent times, the number of </a:t>
            </a:r>
            <a:r>
              <a:rPr lang="en-IN" sz="1800" i="1" dirty="0"/>
              <a:t>zero-tax companies </a:t>
            </a:r>
            <a:r>
              <a:rPr lang="en-IN" sz="1800" dirty="0"/>
              <a:t>and companies paying marginal tax has grown. Studies have shown that </a:t>
            </a:r>
            <a:r>
              <a:rPr lang="en-IN" sz="1800" dirty="0" smtClean="0"/>
              <a:t>in spite </a:t>
            </a:r>
            <a:r>
              <a:rPr lang="en-IN" sz="1800" dirty="0"/>
              <a:t>of the fact companies have </a:t>
            </a:r>
            <a:r>
              <a:rPr lang="en-IN" sz="1800" b="1" i="1" dirty="0"/>
              <a:t>earned substantial book profits </a:t>
            </a:r>
            <a:r>
              <a:rPr lang="en-IN" sz="1800" dirty="0"/>
              <a:t>and have paid </a:t>
            </a:r>
            <a:r>
              <a:rPr lang="en-IN" sz="1800" b="1" i="1" dirty="0"/>
              <a:t>handsome dividends</a:t>
            </a:r>
            <a:r>
              <a:rPr lang="en-IN" sz="1800" dirty="0"/>
              <a:t>, no tax has been paid by them to the exchequer</a:t>
            </a:r>
            <a:r>
              <a:rPr lang="en-IN" sz="1800" dirty="0" smtClean="0"/>
              <a:t>.</a:t>
            </a:r>
          </a:p>
          <a:p>
            <a:pPr marL="0" indent="0" algn="just">
              <a:buNone/>
            </a:pPr>
            <a:endParaRPr lang="en-IN" sz="1800" dirty="0"/>
          </a:p>
          <a:p>
            <a:pPr algn="just"/>
            <a:r>
              <a:rPr lang="en-IN" sz="1800" dirty="0" smtClean="0"/>
              <a:t>The </a:t>
            </a:r>
            <a:r>
              <a:rPr lang="en-IN" sz="1800" dirty="0"/>
              <a:t>Finance Act has inserted a new section 115JA in the Income-tax Act, so as to levy a minimum tax on companies who are having book profits and </a:t>
            </a:r>
            <a:r>
              <a:rPr lang="en-IN" sz="1800" b="1" i="1" dirty="0"/>
              <a:t>paying dividends but are not paying any taxes</a:t>
            </a:r>
            <a:r>
              <a:rPr lang="en-IN" sz="1800" dirty="0"/>
              <a:t>. The scheme envisages the payment of a minimum tax by deeming 30% of the book profits computed under the Companies Act, as taxable income, in a case where the total income as computed under the provisions of the Income-tax Act, is less than 30% of the book profit.</a:t>
            </a:r>
          </a:p>
        </p:txBody>
      </p:sp>
      <p:sp>
        <p:nvSpPr>
          <p:cNvPr id="4" name="Slide Number Placeholder 3"/>
          <p:cNvSpPr>
            <a:spLocks noGrp="1"/>
          </p:cNvSpPr>
          <p:nvPr>
            <p:ph type="sldNum" sz="quarter" idx="12"/>
          </p:nvPr>
        </p:nvSpPr>
        <p:spPr/>
        <p:txBody>
          <a:bodyPr/>
          <a:lstStyle/>
          <a:p>
            <a:fld id="{1DDE8EEB-6852-48E6-9E57-F93CCB2C50B9}" type="slidenum">
              <a:rPr lang="en-IN" smtClean="0"/>
              <a:pPr/>
              <a:t>9</a:t>
            </a:fld>
            <a:endParaRPr lang="en-IN"/>
          </a:p>
        </p:txBody>
      </p:sp>
    </p:spTree>
    <p:extLst>
      <p:ext uri="{BB962C8B-B14F-4D97-AF65-F5344CB8AC3E}">
        <p14:creationId xmlns:p14="http://schemas.microsoft.com/office/powerpoint/2010/main" val="119659155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1099</TotalTime>
  <Words>5152</Words>
  <Application>Microsoft Office PowerPoint</Application>
  <PresentationFormat>On-screen Show (4:3)</PresentationFormat>
  <Paragraphs>596</Paragraphs>
  <Slides>63</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63</vt:i4>
      </vt:variant>
    </vt:vector>
  </HeadingPairs>
  <TitlesOfParts>
    <vt:vector size="68" baseType="lpstr">
      <vt:lpstr>Arial</vt:lpstr>
      <vt:lpstr>Calibri</vt:lpstr>
      <vt:lpstr>Courier New</vt:lpstr>
      <vt:lpstr>Wingdings</vt:lpstr>
      <vt:lpstr>Office Theme</vt:lpstr>
      <vt:lpstr>MAT</vt:lpstr>
      <vt:lpstr>MAT issues</vt:lpstr>
      <vt:lpstr>Background</vt:lpstr>
      <vt:lpstr>Background</vt:lpstr>
      <vt:lpstr>Background</vt:lpstr>
      <vt:lpstr>Background –Sections compared</vt:lpstr>
      <vt:lpstr>Background Circular No. 495 - Finance Act 1987</vt:lpstr>
      <vt:lpstr>Background Circular No. 572–Finance Act 1990</vt:lpstr>
      <vt:lpstr>Background Circular No. 762–Finance Act 1996</vt:lpstr>
      <vt:lpstr>Background Circular No. 794-Finance Act 2000</vt:lpstr>
      <vt:lpstr>Background  Circular No. 3/2006-Finance Act 2005</vt:lpstr>
      <vt:lpstr>Background ……constitutionality ..</vt:lpstr>
      <vt:lpstr>Background ….constitutionality…</vt:lpstr>
      <vt:lpstr>Background Direct Tax Code 2009</vt:lpstr>
      <vt:lpstr>Background ..emerging principles ..</vt:lpstr>
      <vt:lpstr>Background …..Conflict …..</vt:lpstr>
      <vt:lpstr>Challenge …deeming fictions …</vt:lpstr>
      <vt:lpstr>Challenge ….Past controversies….</vt:lpstr>
      <vt:lpstr>Challenges …ongoing threat…</vt:lpstr>
      <vt:lpstr>Losses set-off</vt:lpstr>
      <vt:lpstr>Losses set-off</vt:lpstr>
      <vt:lpstr>Losses set-off</vt:lpstr>
      <vt:lpstr>Losses set-off</vt:lpstr>
      <vt:lpstr>Losses set-off ….Emerging issues …</vt:lpstr>
      <vt:lpstr>Losses set-off …Emerging issues….</vt:lpstr>
      <vt:lpstr>Tax Holiday</vt:lpstr>
      <vt:lpstr>Tax Holiday Impact of SEZ Act</vt:lpstr>
      <vt:lpstr>Audited Accounts</vt:lpstr>
      <vt:lpstr>Audited Accounts</vt:lpstr>
      <vt:lpstr>Audited Accounts</vt:lpstr>
      <vt:lpstr>Audited Accounts</vt:lpstr>
      <vt:lpstr>Audited Accounts</vt:lpstr>
      <vt:lpstr>Audited Accounts </vt:lpstr>
      <vt:lpstr>Audited Accounts</vt:lpstr>
      <vt:lpstr>Audited Accounts</vt:lpstr>
      <vt:lpstr>Audited Accounts can be disturbed? </vt:lpstr>
      <vt:lpstr>Audited Accounts</vt:lpstr>
      <vt:lpstr>Audited Accounts</vt:lpstr>
      <vt:lpstr>Audited Accounts</vt:lpstr>
      <vt:lpstr>Audited Accounts</vt:lpstr>
      <vt:lpstr>Lease Equalisation</vt:lpstr>
      <vt:lpstr>14A</vt:lpstr>
      <vt:lpstr>Prior Period Expenses</vt:lpstr>
      <vt:lpstr>Income already taxed in some past year</vt:lpstr>
      <vt:lpstr>Treatment of DRR</vt:lpstr>
      <vt:lpstr>Treatment of Provision for NPA</vt:lpstr>
      <vt:lpstr>Audited Accounts and other accounts based issues</vt:lpstr>
      <vt:lpstr>Treatment of Foreign Tax Credit in 115JAA/115JD </vt:lpstr>
      <vt:lpstr>Treatment of Foreign Tax Credit in 115JAA/115JD </vt:lpstr>
      <vt:lpstr>Treatment of Foreign Tax Credit in 115JAA/115JD </vt:lpstr>
      <vt:lpstr>Treatment of Foreign Tax Credit - Illustration</vt:lpstr>
      <vt:lpstr>Treatment of Foreign Tax Credit - Illustration</vt:lpstr>
      <vt:lpstr>Treatment of Foreign Tax Credit</vt:lpstr>
      <vt:lpstr>MAT carry forward</vt:lpstr>
      <vt:lpstr>Concealment penalty &amp; MAT</vt:lpstr>
      <vt:lpstr>IND AS</vt:lpstr>
      <vt:lpstr>IND AS Other Comprehensive Income</vt:lpstr>
      <vt:lpstr>IND AS Other Comprehensive Income</vt:lpstr>
      <vt:lpstr>IND AS Other Comprehensive Income</vt:lpstr>
      <vt:lpstr>IND AS Other Comprehensive Income</vt:lpstr>
      <vt:lpstr>IND AS Other Comprehensive Income</vt:lpstr>
      <vt:lpstr>IND AS</vt:lpstr>
      <vt:lpstr>Thank u..!!</vt:lpstr>
    </vt:vector>
  </TitlesOfParts>
  <Company>BLACK EDITION - tum0r</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cp:lastModifiedBy>KISHOR PHADKE</cp:lastModifiedBy>
  <cp:revision>110</cp:revision>
  <dcterms:created xsi:type="dcterms:W3CDTF">2015-09-28T14:35:17Z</dcterms:created>
  <dcterms:modified xsi:type="dcterms:W3CDTF">2017-05-27T02:32:09Z</dcterms:modified>
</cp:coreProperties>
</file>