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8" r:id="rId2"/>
    <p:sldId id="259" r:id="rId3"/>
    <p:sldId id="272" r:id="rId4"/>
    <p:sldId id="273" r:id="rId5"/>
    <p:sldId id="261" r:id="rId6"/>
    <p:sldId id="264" r:id="rId7"/>
    <p:sldId id="263" r:id="rId8"/>
    <p:sldId id="276" r:id="rId9"/>
    <p:sldId id="277" r:id="rId10"/>
    <p:sldId id="275" r:id="rId11"/>
    <p:sldId id="270" r:id="rId12"/>
    <p:sldId id="269" r:id="rId13"/>
    <p:sldId id="268"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8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388BD0-1AAD-4972-83FA-4ADD736BB1CB}" type="datetimeFigureOut">
              <a:rPr lang="en-IN" smtClean="0"/>
              <a:t>10-05-2017</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A2260E-3212-45C3-AA42-98207B09097D}" type="slidenum">
              <a:rPr lang="en-IN" smtClean="0"/>
              <a:t>‹#›</a:t>
            </a:fld>
            <a:endParaRPr lang="en-IN"/>
          </a:p>
        </p:txBody>
      </p:sp>
    </p:spTree>
    <p:extLst>
      <p:ext uri="{BB962C8B-B14F-4D97-AF65-F5344CB8AC3E}">
        <p14:creationId xmlns:p14="http://schemas.microsoft.com/office/powerpoint/2010/main" val="3221360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5513" y="952500"/>
            <a:ext cx="8469313" cy="4764088"/>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43D19E-BFDB-4C92-8EDD-32EDDA8F41DF}" type="slidenum">
              <a:rPr kumimoji="0" lang="en-GB" sz="13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68107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E10B81-0828-4770-A0D7-43B05F2CFAF7}" type="slidenum">
              <a:rPr kumimoji="0" lang="en-IN"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IN"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99241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12253B8-4077-4578-817A-18FDFCA940CF}" type="datetime1">
              <a:rPr lang="en-US" smtClean="0"/>
              <a:pPr/>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671890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B7486D-8A69-4484-96B2-227CFECBDFC1}" type="datetime1">
              <a:rPr lang="en-US" smtClean="0"/>
              <a:pPr/>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436926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392925-C948-460D-8DF0-BB0CC34AC08F}" type="datetime1">
              <a:rPr lang="en-US" smtClean="0"/>
              <a:pPr/>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57980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BF1B78-F368-460E-9511-CC5EC999A4A1}" type="datetime1">
              <a:rPr lang="en-US" smtClean="0"/>
              <a:pPr/>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182929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3E8357-37B1-4D96-8566-940DEB3A20C0}" type="datetime1">
              <a:rPr lang="en-US" smtClean="0"/>
              <a:pPr/>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53004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7ED8C59-97D1-4EDC-811F-3644E752F9DC}" type="datetime1">
              <a:rPr lang="en-US" smtClean="0"/>
              <a:pPr/>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791343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2259F0A-5955-4A7A-8430-EB55ECBD0850}" type="datetime1">
              <a:rPr lang="en-US" smtClean="0"/>
              <a:pPr/>
              <a:t>5/10/2017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414076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14D06A6-5E6F-4DEA-8863-040AF45533FF}" type="datetime1">
              <a:rPr lang="en-US" smtClean="0"/>
              <a:pPr/>
              <a:t>5/10/2017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988098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7187CA-6284-469C-B8D0-43BD1DA3049B}" type="datetime1">
              <a:rPr lang="en-US" smtClean="0"/>
              <a:pPr/>
              <a:t>5/10/2017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928789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256B53-A01E-494E-93AF-DD2D346014FE}" type="datetime1">
              <a:rPr lang="en-US" smtClean="0"/>
              <a:pPr/>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577198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D587AC-22D0-4AA4-BF74-A5424ACA0129}" type="datetime1">
              <a:rPr lang="en-US" smtClean="0"/>
              <a:pPr/>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555406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65DEB3-B4F3-480F-AE7D-780CC8800CC7}" type="datetime1">
              <a:rPr lang="en-US" smtClean="0"/>
              <a:pPr/>
              <a:t>5/10/2017</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647193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4" name="TextBox 1"/>
          <p:cNvSpPr txBox="1"/>
          <p:nvPr/>
        </p:nvSpPr>
        <p:spPr>
          <a:xfrm>
            <a:off x="0" y="0"/>
            <a:ext cx="3204000" cy="900000"/>
          </a:xfrm>
          <a:prstGeom prst="rect">
            <a:avLst/>
          </a:prstGeom>
          <a:solidFill>
            <a:schemeClr val="accent1">
              <a:lumMod val="50000"/>
            </a:schemeClr>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66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9" name="Rectangle 8"/>
          <p:cNvSpPr/>
          <p:nvPr/>
        </p:nvSpPr>
        <p:spPr>
          <a:xfrm>
            <a:off x="1181689" y="2466536"/>
            <a:ext cx="9733862" cy="2132392"/>
          </a:xfrm>
          <a:prstGeom prst="rect">
            <a:avLst/>
          </a:prstGeom>
          <a:solidFill>
            <a:srgbClr val="ED7D31">
              <a:alpha val="67000"/>
            </a:srgbClr>
          </a:solidFill>
          <a:ln w="381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36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6600" b="1" i="0" u="none" strike="noStrike" kern="0" cap="none" spc="0" normalizeH="0" baseline="0" noProof="0" dirty="0">
                <a:ln>
                  <a:noFill/>
                </a:ln>
                <a:solidFill>
                  <a:prstClr val="white"/>
                </a:solidFill>
                <a:effectLst/>
                <a:uLnTx/>
                <a:uFillTx/>
                <a:latin typeface="Calibri" panose="020F0502020204030204"/>
                <a:ea typeface="+mn-ea"/>
                <a:cs typeface="+mn-cs"/>
              </a:rPr>
              <a:t> </a:t>
            </a:r>
            <a:r>
              <a:rPr kumimoji="0" lang="en-IN" sz="6000" b="1" i="1" u="none" strike="noStrike" kern="0" cap="none" spc="0" normalizeH="0" baseline="0" noProof="0" dirty="0">
                <a:ln>
                  <a:noFill/>
                </a:ln>
                <a:solidFill>
                  <a:prstClr val="white"/>
                </a:solidFill>
                <a:effectLst/>
                <a:uLnTx/>
                <a:uFillTx/>
                <a:latin typeface="Calibri" panose="020F0502020204030204"/>
                <a:ea typeface="+mn-ea"/>
                <a:cs typeface="+mn-cs"/>
              </a:rPr>
              <a:t> </a:t>
            </a:r>
            <a:r>
              <a:rPr kumimoji="0" lang="en-IN" sz="6000" b="1" i="1" u="none" strike="noStrike" kern="0" cap="none" spc="0" normalizeH="0" baseline="0" noProof="0" dirty="0">
                <a:ln>
                  <a:noFill/>
                </a:ln>
                <a:solidFill>
                  <a:prstClr val="black"/>
                </a:solidFill>
                <a:effectLst/>
                <a:uLnTx/>
                <a:uFillTx/>
                <a:latin typeface="Calibri" panose="020F0502020204030204"/>
                <a:ea typeface="+mn-ea"/>
                <a:cs typeface="+mn-cs"/>
              </a:rPr>
              <a:t>GST on Cross border supplies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6000" b="0" i="0" u="none" strike="noStrike" kern="0" cap="none" spc="0" normalizeH="0" baseline="0" noProof="0" dirty="0">
                <a:ln>
                  <a:noFill/>
                </a:ln>
                <a:solidFill>
                  <a:srgbClr val="00359E"/>
                </a:solidFill>
                <a:effectLst/>
                <a:uLnTx/>
                <a:uFillTx/>
                <a:latin typeface="Calibri" panose="020F0502020204030204"/>
                <a:ea typeface="+mn-ea"/>
                <a:cs typeface="+mn-cs"/>
              </a:rPr>
              <a:t>  </a:t>
            </a:r>
            <a:r>
              <a:rPr lang="en-IN" sz="4800" kern="0" dirty="0">
                <a:solidFill>
                  <a:srgbClr val="00359E"/>
                </a:solidFill>
                <a:latin typeface="Calibri" panose="020F0502020204030204"/>
              </a:rPr>
              <a:t>10</a:t>
            </a:r>
            <a:r>
              <a:rPr kumimoji="0" lang="en-IN" sz="4800" b="0" i="0" u="none" strike="noStrike" kern="0" cap="none" spc="0" normalizeH="0" baseline="0" noProof="0" dirty="0">
                <a:ln>
                  <a:noFill/>
                </a:ln>
                <a:solidFill>
                  <a:srgbClr val="00359E"/>
                </a:solidFill>
                <a:effectLst/>
                <a:uLnTx/>
                <a:uFillTx/>
                <a:latin typeface="Calibri" panose="020F0502020204030204"/>
                <a:ea typeface="+mn-ea"/>
                <a:cs typeface="+mn-cs"/>
              </a:rPr>
              <a:t> May 2017</a:t>
            </a:r>
            <a:endParaRPr kumimoji="0" lang="en-IN" sz="4800" b="0"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4800" b="0" i="0" u="none" strike="noStrike" kern="0" cap="none" spc="0" normalizeH="0" baseline="0" noProof="0" dirty="0">
              <a:ln>
                <a:noFill/>
              </a:ln>
              <a:solidFill>
                <a:srgbClr val="00359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5688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9756" y="16590"/>
            <a:ext cx="11867654" cy="641136"/>
            <a:chOff x="99756" y="548"/>
            <a:chExt cx="11867654" cy="641136"/>
          </a:xfrm>
        </p:grpSpPr>
        <p:cxnSp>
          <p:nvCxnSpPr>
            <p:cNvPr id="4" name="Straight Connector 3"/>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5" name="Graphic 4"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6" name="TextBox 5"/>
            <p:cNvSpPr txBox="1"/>
            <p:nvPr/>
          </p:nvSpPr>
          <p:spPr>
            <a:xfrm>
              <a:off x="722353" y="77054"/>
              <a:ext cx="112450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400" b="1" dirty="0">
                  <a:solidFill>
                    <a:prstClr val="black"/>
                  </a:solidFill>
                  <a:latin typeface="Calibri"/>
                </a:rPr>
                <a:t>Place of supply – Cross border (1/2)</a:t>
              </a:r>
              <a:r>
                <a:rPr kumimoji="0" lang="en-IN" sz="2400" b="1" i="0" u="none" strike="noStrike" kern="1200" cap="none" spc="0" normalizeH="0" baseline="0" noProof="0" dirty="0">
                  <a:ln>
                    <a:noFill/>
                  </a:ln>
                  <a:solidFill>
                    <a:prstClr val="black"/>
                  </a:solidFill>
                  <a:effectLst/>
                  <a:uLnTx/>
                  <a:uFillTx/>
                  <a:latin typeface="Calibri"/>
                  <a:ea typeface="+mn-ea"/>
                  <a:cs typeface="+mn-cs"/>
                </a:rPr>
                <a:t> </a:t>
              </a:r>
            </a:p>
          </p:txBody>
        </p:sp>
      </p:grpSp>
      <p:sp>
        <p:nvSpPr>
          <p:cNvPr id="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TextBox 10"/>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0" cap="none" spc="0" normalizeH="0" baseline="0" noProof="0" dirty="0">
              <a:ln>
                <a:noFill/>
              </a:ln>
              <a:solidFill>
                <a:srgbClr val="002060"/>
              </a:solidFill>
              <a:effectLst/>
              <a:uLnTx/>
              <a:uFillTx/>
              <a:latin typeface="Calibri"/>
              <a:ea typeface="+mn-ea"/>
              <a:cs typeface="+mn-cs"/>
            </a:endParaRPr>
          </a:p>
        </p:txBody>
      </p:sp>
      <p:cxnSp>
        <p:nvCxnSpPr>
          <p:cNvPr id="12" name="Straight Connector 11"/>
          <p:cNvCxnSpPr>
            <a:cxnSpLocks/>
          </p:cNvCxnSpPr>
          <p:nvPr/>
        </p:nvCxnSpPr>
        <p:spPr>
          <a:xfrm>
            <a:off x="112543" y="6620095"/>
            <a:ext cx="11592000" cy="0"/>
          </a:xfrm>
          <a:prstGeom prst="line">
            <a:avLst/>
          </a:prstGeom>
          <a:noFill/>
          <a:ln w="6350" cap="flat" cmpd="sng" algn="ctr">
            <a:solidFill>
              <a:sysClr val="windowText" lastClr="000000"/>
            </a:solidFill>
            <a:prstDash val="solid"/>
            <a:miter lim="800000"/>
          </a:ln>
          <a:effectLst/>
        </p:spPr>
      </p:cxnSp>
      <p:sp>
        <p:nvSpPr>
          <p:cNvPr id="49" name="Rectangle 48"/>
          <p:cNvSpPr/>
          <p:nvPr/>
        </p:nvSpPr>
        <p:spPr>
          <a:xfrm>
            <a:off x="4099223" y="941434"/>
            <a:ext cx="1764000" cy="301586"/>
          </a:xfrm>
          <a:prstGeom prst="rect">
            <a:avLst/>
          </a:prstGeom>
          <a:solidFill>
            <a:srgbClr val="FECAF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1" u="none" strike="noStrike" kern="0" cap="none" spc="0" normalizeH="0" baseline="0" noProof="0" dirty="0">
                <a:ln>
                  <a:noFill/>
                </a:ln>
                <a:solidFill>
                  <a:prstClr val="black"/>
                </a:solidFill>
                <a:effectLst/>
                <a:uLnTx/>
                <a:uFillTx/>
                <a:latin typeface="Calibri" panose="020F0502020204030204"/>
                <a:ea typeface="+mn-ea"/>
                <a:cs typeface="+mn-cs"/>
              </a:rPr>
              <a:t>Import</a:t>
            </a:r>
            <a:r>
              <a:rPr kumimoji="0" lang="en-IN" sz="1200" b="1"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
        <p:nvSpPr>
          <p:cNvPr id="54" name="Rectangle 53"/>
          <p:cNvSpPr/>
          <p:nvPr/>
        </p:nvSpPr>
        <p:spPr>
          <a:xfrm>
            <a:off x="8864846" y="940903"/>
            <a:ext cx="1764000" cy="301586"/>
          </a:xfrm>
          <a:prstGeom prst="rect">
            <a:avLst/>
          </a:prstGeom>
          <a:solidFill>
            <a:srgbClr val="FECAF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1400" b="1" i="1" kern="0" dirty="0">
                <a:solidFill>
                  <a:prstClr val="black"/>
                </a:solidFill>
                <a:latin typeface="Calibri" panose="020F0502020204030204"/>
              </a:rPr>
              <a:t>Export</a:t>
            </a:r>
            <a:r>
              <a:rPr kumimoji="0" lang="en-IN" sz="1200" b="1"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
        <p:nvSpPr>
          <p:cNvPr id="64" name="Rectangle 63"/>
          <p:cNvSpPr/>
          <p:nvPr/>
        </p:nvSpPr>
        <p:spPr>
          <a:xfrm rot="5400000">
            <a:off x="979218" y="1031832"/>
            <a:ext cx="619041" cy="1755371"/>
          </a:xfrm>
          <a:prstGeom prst="rect">
            <a:avLst/>
          </a:prstGeom>
          <a:solidFill>
            <a:srgbClr val="4472C4">
              <a:lumMod val="40000"/>
              <a:lumOff val="60000"/>
            </a:srgbClr>
          </a:solidFill>
          <a:ln w="12700" cap="flat" cmpd="sng" algn="ctr">
            <a:noFill/>
            <a:prstDash val="solid"/>
            <a:miter lim="800000"/>
          </a:ln>
          <a:effectLst/>
        </p:spPr>
        <p:txBody>
          <a:bodyPr vert="vert27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rPr>
              <a:t>Services</a:t>
            </a:r>
          </a:p>
          <a:p>
            <a:pPr marL="0" marR="0" lvl="0" indent="0" algn="ctr" defTabSz="914400" eaLnBrk="1" fontAlgn="auto" latinLnBrk="0" hangingPunct="1">
              <a:lnSpc>
                <a:spcPct val="100000"/>
              </a:lnSpc>
              <a:spcBef>
                <a:spcPts val="0"/>
              </a:spcBef>
              <a:spcAft>
                <a:spcPts val="0"/>
              </a:spcAft>
              <a:buClrTx/>
              <a:buSzTx/>
              <a:buFontTx/>
              <a:buNone/>
              <a:tabLst/>
              <a:defRPr/>
            </a:pPr>
            <a:r>
              <a:rPr lang="en-IN" sz="1400" b="1" kern="0" dirty="0">
                <a:solidFill>
                  <a:prstClr val="black"/>
                </a:solidFill>
                <a:latin typeface="Calibri" panose="020F0502020204030204"/>
              </a:rPr>
              <a:t>(Default/Residuary)</a:t>
            </a:r>
            <a:endPar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cxnSp>
        <p:nvCxnSpPr>
          <p:cNvPr id="65" name="Straight Connector 64"/>
          <p:cNvCxnSpPr/>
          <p:nvPr/>
        </p:nvCxnSpPr>
        <p:spPr>
          <a:xfrm>
            <a:off x="2611987" y="977612"/>
            <a:ext cx="0" cy="1800000"/>
          </a:xfrm>
          <a:prstGeom prst="line">
            <a:avLst/>
          </a:prstGeom>
          <a:noFill/>
          <a:ln w="6350" cap="flat" cmpd="sng" algn="ctr">
            <a:solidFill>
              <a:sysClr val="windowText" lastClr="000000"/>
            </a:solidFill>
            <a:prstDash val="sysDash"/>
            <a:miter lim="800000"/>
          </a:ln>
          <a:effectLst/>
        </p:spPr>
      </p:cxnSp>
      <p:cxnSp>
        <p:nvCxnSpPr>
          <p:cNvPr id="66" name="Straight Connector 65"/>
          <p:cNvCxnSpPr/>
          <p:nvPr/>
        </p:nvCxnSpPr>
        <p:spPr>
          <a:xfrm>
            <a:off x="7406730" y="977612"/>
            <a:ext cx="0" cy="1800000"/>
          </a:xfrm>
          <a:prstGeom prst="line">
            <a:avLst/>
          </a:prstGeom>
          <a:noFill/>
          <a:ln w="6350" cap="flat" cmpd="sng" algn="ctr">
            <a:solidFill>
              <a:sysClr val="windowText" lastClr="000000"/>
            </a:solidFill>
            <a:prstDash val="sysDash"/>
            <a:miter lim="800000"/>
          </a:ln>
          <a:effectLst/>
        </p:spPr>
      </p:cxnSp>
      <p:sp>
        <p:nvSpPr>
          <p:cNvPr id="69" name="Rectangle 68"/>
          <p:cNvSpPr/>
          <p:nvPr/>
        </p:nvSpPr>
        <p:spPr>
          <a:xfrm rot="5400000">
            <a:off x="4705612" y="-24791"/>
            <a:ext cx="619041" cy="3868618"/>
          </a:xfrm>
          <a:prstGeom prst="rect">
            <a:avLst/>
          </a:prstGeom>
          <a:solidFill>
            <a:schemeClr val="bg2"/>
          </a:solidFill>
          <a:ln w="12700" cap="flat" cmpd="sng" algn="ctr">
            <a:solidFill>
              <a:srgbClr val="FFFF00"/>
            </a:solidFill>
            <a:prstDash val="solid"/>
            <a:miter lim="800000"/>
          </a:ln>
          <a:effectLst/>
        </p:spPr>
        <p:txBody>
          <a:bodyPr vert="vert27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1400" b="1" kern="0" dirty="0">
                <a:solidFill>
                  <a:prstClr val="black"/>
                </a:solidFill>
                <a:latin typeface="Calibri" panose="020F0502020204030204"/>
              </a:rPr>
              <a:t>Location of recipient of services </a:t>
            </a:r>
          </a:p>
        </p:txBody>
      </p:sp>
      <p:sp>
        <p:nvSpPr>
          <p:cNvPr id="71" name="Rectangle 70"/>
          <p:cNvSpPr/>
          <p:nvPr/>
        </p:nvSpPr>
        <p:spPr>
          <a:xfrm rot="5400000">
            <a:off x="9437326" y="-26041"/>
            <a:ext cx="619041" cy="3868618"/>
          </a:xfrm>
          <a:prstGeom prst="rect">
            <a:avLst/>
          </a:prstGeom>
          <a:solidFill>
            <a:schemeClr val="bg2"/>
          </a:solidFill>
          <a:ln w="12700" cap="flat" cmpd="sng" algn="ctr">
            <a:solidFill>
              <a:srgbClr val="FFFF00"/>
            </a:solidFill>
            <a:prstDash val="solid"/>
            <a:miter lim="800000"/>
          </a:ln>
          <a:effectLst/>
        </p:spPr>
        <p:txBody>
          <a:bodyPr vert="vert27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1400" b="1" kern="0" dirty="0">
                <a:solidFill>
                  <a:prstClr val="black"/>
                </a:solidFill>
                <a:latin typeface="Calibri" panose="020F0502020204030204"/>
              </a:rPr>
              <a:t>Location of recipient of services</a:t>
            </a:r>
            <a:endPar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cxnSp>
        <p:nvCxnSpPr>
          <p:cNvPr id="72" name="Straight Connector 71"/>
          <p:cNvCxnSpPr/>
          <p:nvPr/>
        </p:nvCxnSpPr>
        <p:spPr>
          <a:xfrm>
            <a:off x="308485" y="1329680"/>
            <a:ext cx="11520000" cy="0"/>
          </a:xfrm>
          <a:prstGeom prst="line">
            <a:avLst/>
          </a:prstGeom>
          <a:noFill/>
          <a:ln w="6350" cap="flat" cmpd="sng" algn="ctr">
            <a:solidFill>
              <a:schemeClr val="accent5">
                <a:lumMod val="20000"/>
                <a:lumOff val="80000"/>
              </a:schemeClr>
            </a:solidFill>
            <a:prstDash val="sysDash"/>
            <a:miter lim="800000"/>
          </a:ln>
          <a:effectLst/>
        </p:spPr>
      </p:cxnSp>
      <p:cxnSp>
        <p:nvCxnSpPr>
          <p:cNvPr id="73" name="Straight Connector 72"/>
          <p:cNvCxnSpPr/>
          <p:nvPr/>
        </p:nvCxnSpPr>
        <p:spPr>
          <a:xfrm>
            <a:off x="308485" y="2485380"/>
            <a:ext cx="11520000" cy="0"/>
          </a:xfrm>
          <a:prstGeom prst="line">
            <a:avLst/>
          </a:prstGeom>
          <a:noFill/>
          <a:ln w="6350" cap="flat" cmpd="sng" algn="ctr">
            <a:solidFill>
              <a:schemeClr val="accent5">
                <a:lumMod val="20000"/>
                <a:lumOff val="80000"/>
              </a:schemeClr>
            </a:solidFill>
            <a:prstDash val="sysDash"/>
            <a:miter lim="800000"/>
          </a:ln>
          <a:effectLst/>
        </p:spPr>
      </p:cxnSp>
      <p:sp>
        <p:nvSpPr>
          <p:cNvPr id="22" name="TextBox 21"/>
          <p:cNvSpPr txBox="1"/>
          <p:nvPr/>
        </p:nvSpPr>
        <p:spPr>
          <a:xfrm>
            <a:off x="423811" y="4162726"/>
            <a:ext cx="11102142" cy="307777"/>
          </a:xfrm>
          <a:prstGeom prst="rect">
            <a:avLst/>
          </a:prstGeom>
          <a:noFill/>
        </p:spPr>
        <p:txBody>
          <a:bodyPr wrap="none" rtlCol="0">
            <a:spAutoFit/>
          </a:bodyPr>
          <a:lstStyle/>
          <a:p>
            <a:r>
              <a:rPr lang="en-IN" sz="1400" b="1" i="1" dirty="0"/>
              <a:t>Place of supply of services where location of supplier or location of recipient is outside India w.r.t. specific events is explained in the subsequent slide </a:t>
            </a:r>
          </a:p>
        </p:txBody>
      </p:sp>
    </p:spTree>
    <p:extLst>
      <p:ext uri="{BB962C8B-B14F-4D97-AF65-F5344CB8AC3E}">
        <p14:creationId xmlns:p14="http://schemas.microsoft.com/office/powerpoint/2010/main" val="2226181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9756" y="16590"/>
            <a:ext cx="11867654" cy="641136"/>
            <a:chOff x="99756" y="548"/>
            <a:chExt cx="11867654" cy="641136"/>
          </a:xfrm>
        </p:grpSpPr>
        <p:cxnSp>
          <p:nvCxnSpPr>
            <p:cNvPr id="4" name="Straight Connector 3"/>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5" name="Graphic 4"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6" name="TextBox 5"/>
            <p:cNvSpPr txBox="1"/>
            <p:nvPr/>
          </p:nvSpPr>
          <p:spPr>
            <a:xfrm>
              <a:off x="722353" y="77054"/>
              <a:ext cx="112450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400" b="1" dirty="0">
                  <a:solidFill>
                    <a:prstClr val="black"/>
                  </a:solidFill>
                  <a:latin typeface="Calibri"/>
                </a:rPr>
                <a:t>Place of supply – Cross border (2/2)</a:t>
              </a:r>
              <a:r>
                <a:rPr kumimoji="0" lang="en-IN" sz="2400" b="1" i="0" u="none" strike="noStrike" kern="1200" cap="none" spc="0" normalizeH="0" baseline="0" noProof="0" dirty="0">
                  <a:ln>
                    <a:noFill/>
                  </a:ln>
                  <a:solidFill>
                    <a:prstClr val="black"/>
                  </a:solidFill>
                  <a:effectLst/>
                  <a:uLnTx/>
                  <a:uFillTx/>
                  <a:latin typeface="Calibri"/>
                  <a:ea typeface="+mn-ea"/>
                  <a:cs typeface="+mn-cs"/>
                </a:rPr>
                <a:t> </a:t>
              </a:r>
            </a:p>
          </p:txBody>
        </p:sp>
      </p:grpSp>
      <p:sp>
        <p:nvSpPr>
          <p:cNvPr id="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TextBox 10"/>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0" cap="none" spc="0" normalizeH="0" baseline="0" noProof="0" dirty="0">
              <a:ln>
                <a:noFill/>
              </a:ln>
              <a:solidFill>
                <a:srgbClr val="002060"/>
              </a:solidFill>
              <a:effectLst/>
              <a:uLnTx/>
              <a:uFillTx/>
              <a:latin typeface="Calibri"/>
              <a:ea typeface="+mn-ea"/>
              <a:cs typeface="+mn-cs"/>
            </a:endParaRPr>
          </a:p>
        </p:txBody>
      </p:sp>
      <p:cxnSp>
        <p:nvCxnSpPr>
          <p:cNvPr id="12" name="Straight Connector 11"/>
          <p:cNvCxnSpPr>
            <a:cxnSpLocks/>
          </p:cNvCxnSpPr>
          <p:nvPr/>
        </p:nvCxnSpPr>
        <p:spPr>
          <a:xfrm>
            <a:off x="112543" y="6620095"/>
            <a:ext cx="11592000" cy="0"/>
          </a:xfrm>
          <a:prstGeom prst="line">
            <a:avLst/>
          </a:prstGeom>
          <a:noFill/>
          <a:ln w="6350" cap="flat" cmpd="sng" algn="ctr">
            <a:solidFill>
              <a:sysClr val="windowText" lastClr="000000"/>
            </a:solidFill>
            <a:prstDash val="solid"/>
            <a:miter lim="800000"/>
          </a:ln>
          <a:effectLst/>
        </p:spPr>
      </p:cxnSp>
      <p:graphicFrame>
        <p:nvGraphicFramePr>
          <p:cNvPr id="2" name="Table 1"/>
          <p:cNvGraphicFramePr>
            <a:graphicFrameLocks noGrp="1"/>
          </p:cNvGraphicFramePr>
          <p:nvPr>
            <p:extLst>
              <p:ext uri="{D42A27DB-BD31-4B8C-83A1-F6EECF244321}">
                <p14:modId xmlns:p14="http://schemas.microsoft.com/office/powerpoint/2010/main" val="920699566"/>
              </p:ext>
            </p:extLst>
          </p:nvPr>
        </p:nvGraphicFramePr>
        <p:xfrm>
          <a:off x="325335" y="1223007"/>
          <a:ext cx="11379207" cy="4761360"/>
        </p:xfrm>
        <a:graphic>
          <a:graphicData uri="http://schemas.openxmlformats.org/drawingml/2006/table">
            <a:tbl>
              <a:tblPr firstRow="1" bandRow="1">
                <a:tableStyleId>{5C22544A-7EE6-4342-B048-85BDC9FD1C3A}</a:tableStyleId>
              </a:tblPr>
              <a:tblGrid>
                <a:gridCol w="561984">
                  <a:extLst>
                    <a:ext uri="{9D8B030D-6E8A-4147-A177-3AD203B41FA5}">
                      <a16:colId xmlns:a16="http://schemas.microsoft.com/office/drawing/2014/main" val="3712766670"/>
                    </a:ext>
                  </a:extLst>
                </a:gridCol>
                <a:gridCol w="7300078">
                  <a:extLst>
                    <a:ext uri="{9D8B030D-6E8A-4147-A177-3AD203B41FA5}">
                      <a16:colId xmlns:a16="http://schemas.microsoft.com/office/drawing/2014/main" val="1858387121"/>
                    </a:ext>
                  </a:extLst>
                </a:gridCol>
                <a:gridCol w="3517145">
                  <a:extLst>
                    <a:ext uri="{9D8B030D-6E8A-4147-A177-3AD203B41FA5}">
                      <a16:colId xmlns:a16="http://schemas.microsoft.com/office/drawing/2014/main" val="3084019628"/>
                    </a:ext>
                  </a:extLst>
                </a:gridCol>
              </a:tblGrid>
              <a:tr h="369000">
                <a:tc>
                  <a:txBody>
                    <a:bodyPr/>
                    <a:lstStyle/>
                    <a:p>
                      <a:pPr algn="ctr"/>
                      <a:r>
                        <a:rPr lang="en-IN" sz="1200" dirty="0"/>
                        <a:t>Sl. No.</a:t>
                      </a:r>
                    </a:p>
                  </a:txBody>
                  <a:tcPr/>
                </a:tc>
                <a:tc>
                  <a:txBody>
                    <a:bodyPr/>
                    <a:lstStyle/>
                    <a:p>
                      <a:pPr algn="ctr"/>
                      <a:r>
                        <a:rPr lang="en-IN" sz="1200" dirty="0"/>
                        <a:t>Service </a:t>
                      </a:r>
                    </a:p>
                  </a:txBody>
                  <a:tcPr/>
                </a:tc>
                <a:tc>
                  <a:txBody>
                    <a:bodyPr/>
                    <a:lstStyle/>
                    <a:p>
                      <a:pPr algn="ctr"/>
                      <a:r>
                        <a:rPr lang="en-IN" sz="1200" dirty="0"/>
                        <a:t>Place of supply</a:t>
                      </a:r>
                    </a:p>
                  </a:txBody>
                  <a:tcPr/>
                </a:tc>
                <a:extLst>
                  <a:ext uri="{0D108BD9-81ED-4DB2-BD59-A6C34878D82A}">
                    <a16:rowId xmlns:a16="http://schemas.microsoft.com/office/drawing/2014/main" val="2195303090"/>
                  </a:ext>
                </a:extLst>
              </a:tr>
              <a:tr h="369000">
                <a:tc>
                  <a:txBody>
                    <a:bodyPr/>
                    <a:lstStyle/>
                    <a:p>
                      <a:pPr algn="ctr"/>
                      <a:r>
                        <a:rPr lang="en-IN" sz="1200" dirty="0"/>
                        <a:t>1</a:t>
                      </a:r>
                    </a:p>
                  </a:txBody>
                  <a:tcPr/>
                </a:tc>
                <a:tc>
                  <a:txBody>
                    <a:bodyPr/>
                    <a:lstStyle/>
                    <a:p>
                      <a:r>
                        <a:rPr lang="en-IN" sz="1200" dirty="0"/>
                        <a:t>Services provided in respect of goods that are required to be made physically available by recipient to the supplier in order to provide the service </a:t>
                      </a:r>
                    </a:p>
                  </a:txBody>
                  <a:tcPr/>
                </a:tc>
                <a:tc>
                  <a:txBody>
                    <a:bodyPr/>
                    <a:lstStyle/>
                    <a:p>
                      <a:r>
                        <a:rPr lang="en-IN" sz="1200" dirty="0"/>
                        <a:t>Location where the services are actually performed</a:t>
                      </a:r>
                    </a:p>
                  </a:txBody>
                  <a:tcPr anchor="ctr"/>
                </a:tc>
                <a:extLst>
                  <a:ext uri="{0D108BD9-81ED-4DB2-BD59-A6C34878D82A}">
                    <a16:rowId xmlns:a16="http://schemas.microsoft.com/office/drawing/2014/main" val="704688689"/>
                  </a:ext>
                </a:extLst>
              </a:tr>
              <a:tr h="369000">
                <a:tc>
                  <a:txBody>
                    <a:bodyPr/>
                    <a:lstStyle/>
                    <a:p>
                      <a:pPr algn="ctr"/>
                      <a:r>
                        <a:rPr lang="en-IN" sz="1200" dirty="0"/>
                        <a:t>2</a:t>
                      </a:r>
                    </a:p>
                  </a:txBody>
                  <a:tcPr/>
                </a:tc>
                <a:tc>
                  <a:txBody>
                    <a:bodyPr/>
                    <a:lstStyle/>
                    <a:p>
                      <a:r>
                        <a:rPr lang="en-IN" sz="1200" dirty="0"/>
                        <a:t>Place of supply of services provided to an individual either as recipient of service or person acting on behalf of the recipient of service requiring physical presence of the receiver or person acting on behalf of the recipient </a:t>
                      </a:r>
                    </a:p>
                  </a:txBody>
                  <a:tcPr/>
                </a:tc>
                <a:tc>
                  <a:txBody>
                    <a:bodyPr/>
                    <a:lstStyle/>
                    <a:p>
                      <a:r>
                        <a:rPr lang="en-IN" sz="1200" dirty="0"/>
                        <a:t>Location where the services are actually performed</a:t>
                      </a:r>
                    </a:p>
                  </a:txBody>
                  <a:tcPr anchor="ctr"/>
                </a:tc>
                <a:extLst>
                  <a:ext uri="{0D108BD9-81ED-4DB2-BD59-A6C34878D82A}">
                    <a16:rowId xmlns:a16="http://schemas.microsoft.com/office/drawing/2014/main" val="2781432986"/>
                  </a:ext>
                </a:extLst>
              </a:tr>
              <a:tr h="369000">
                <a:tc>
                  <a:txBody>
                    <a:bodyPr/>
                    <a:lstStyle/>
                    <a:p>
                      <a:pPr algn="ctr"/>
                      <a:r>
                        <a:rPr lang="en-IN" sz="1200" dirty="0"/>
                        <a:t>3</a:t>
                      </a:r>
                    </a:p>
                  </a:txBody>
                  <a:tcPr/>
                </a:tc>
                <a:tc>
                  <a:txBody>
                    <a:bodyPr/>
                    <a:lstStyle/>
                    <a:p>
                      <a:r>
                        <a:rPr lang="en-IN" sz="1200" dirty="0"/>
                        <a:t>Directly in relation to immovable property including services supplied by experts, supply of accommodation by a hotel, inn, etc.</a:t>
                      </a:r>
                    </a:p>
                  </a:txBody>
                  <a:tcPr/>
                </a:tc>
                <a:tc>
                  <a:txBody>
                    <a:bodyPr/>
                    <a:lstStyle/>
                    <a:p>
                      <a:r>
                        <a:rPr lang="en-IN" sz="1200" dirty="0"/>
                        <a:t>location at which immovable property is located or intended to be located</a:t>
                      </a:r>
                    </a:p>
                  </a:txBody>
                  <a:tcPr anchor="ctr"/>
                </a:tc>
                <a:extLst>
                  <a:ext uri="{0D108BD9-81ED-4DB2-BD59-A6C34878D82A}">
                    <a16:rowId xmlns:a16="http://schemas.microsoft.com/office/drawing/2014/main" val="2074608789"/>
                  </a:ext>
                </a:extLst>
              </a:tr>
              <a:tr h="369000">
                <a:tc>
                  <a:txBody>
                    <a:bodyPr/>
                    <a:lstStyle/>
                    <a:p>
                      <a:pPr algn="ctr"/>
                      <a:r>
                        <a:rPr lang="en-IN" sz="1200" dirty="0"/>
                        <a:t>4</a:t>
                      </a:r>
                    </a:p>
                  </a:txBody>
                  <a:tcPr/>
                </a:tc>
                <a:tc>
                  <a:txBody>
                    <a:bodyPr/>
                    <a:lstStyle/>
                    <a:p>
                      <a:r>
                        <a:rPr lang="en-IN" sz="1200" dirty="0"/>
                        <a:t>Admission to, or organisation of a cultural, artistic, sporting, scientific, educational or entertainment event, or a celebration, conference, fair, exhibition, or similar events and services ancillary to such event</a:t>
                      </a:r>
                    </a:p>
                  </a:txBody>
                  <a:tcPr/>
                </a:tc>
                <a:tc>
                  <a:txBody>
                    <a:bodyPr/>
                    <a:lstStyle/>
                    <a:p>
                      <a:r>
                        <a:rPr lang="en-IN" sz="1200" dirty="0"/>
                        <a:t>Place where the event is actually held</a:t>
                      </a:r>
                    </a:p>
                  </a:txBody>
                  <a:tcPr anchor="ctr"/>
                </a:tc>
                <a:extLst>
                  <a:ext uri="{0D108BD9-81ED-4DB2-BD59-A6C34878D82A}">
                    <a16:rowId xmlns:a16="http://schemas.microsoft.com/office/drawing/2014/main" val="393810862"/>
                  </a:ext>
                </a:extLst>
              </a:tr>
              <a:tr h="369000">
                <a:tc>
                  <a:txBody>
                    <a:bodyPr/>
                    <a:lstStyle/>
                    <a:p>
                      <a:pPr algn="ctr"/>
                      <a:r>
                        <a:rPr lang="en-IN" sz="1200" dirty="0"/>
                        <a:t>5</a:t>
                      </a:r>
                    </a:p>
                  </a:txBody>
                  <a:tcPr/>
                </a:tc>
                <a:tc>
                  <a:txBody>
                    <a:bodyPr/>
                    <a:lstStyle/>
                    <a:p>
                      <a:pPr marL="228600" indent="-228600">
                        <a:buFont typeface="+mj-lt"/>
                        <a:buAutoNum type="alphaLcPeriod"/>
                      </a:pPr>
                      <a:r>
                        <a:rPr lang="en-IN" sz="1200" dirty="0"/>
                        <a:t>Services supplied by banking company or a FI or NBFI to account holders</a:t>
                      </a:r>
                    </a:p>
                    <a:p>
                      <a:pPr marL="228600" indent="-228600">
                        <a:buFont typeface="+mj-lt"/>
                        <a:buAutoNum type="alphaLcPeriod"/>
                      </a:pPr>
                      <a:r>
                        <a:rPr lang="en-IN" sz="1200" dirty="0"/>
                        <a:t>Intermediary services</a:t>
                      </a:r>
                    </a:p>
                    <a:p>
                      <a:pPr marL="228600" indent="-228600">
                        <a:buFont typeface="+mj-lt"/>
                        <a:buAutoNum type="alphaLcPeriod"/>
                      </a:pPr>
                      <a:r>
                        <a:rPr lang="en-IN" sz="1200" dirty="0"/>
                        <a:t>Services consisting of hiring of means of transport, including yachts but excluding aircrafts and vessels, up to a period of one month</a:t>
                      </a:r>
                    </a:p>
                  </a:txBody>
                  <a:tcPr/>
                </a:tc>
                <a:tc>
                  <a:txBody>
                    <a:bodyPr/>
                    <a:lstStyle/>
                    <a:p>
                      <a:r>
                        <a:rPr lang="en-IN" sz="1200" dirty="0"/>
                        <a:t>Location of the supplier of services</a:t>
                      </a:r>
                    </a:p>
                  </a:txBody>
                  <a:tcPr anchor="ctr"/>
                </a:tc>
                <a:extLst>
                  <a:ext uri="{0D108BD9-81ED-4DB2-BD59-A6C34878D82A}">
                    <a16:rowId xmlns:a16="http://schemas.microsoft.com/office/drawing/2014/main" val="1136557068"/>
                  </a:ext>
                </a:extLst>
              </a:tr>
              <a:tr h="369000">
                <a:tc>
                  <a:txBody>
                    <a:bodyPr/>
                    <a:lstStyle/>
                    <a:p>
                      <a:pPr algn="ctr"/>
                      <a:r>
                        <a:rPr lang="en-IN" sz="1200" dirty="0"/>
                        <a:t>6</a:t>
                      </a:r>
                    </a:p>
                  </a:txBody>
                  <a:tcPr/>
                </a:tc>
                <a:tc>
                  <a:txBody>
                    <a:bodyPr/>
                    <a:lstStyle/>
                    <a:p>
                      <a:r>
                        <a:rPr lang="en-IN" sz="1200" dirty="0"/>
                        <a:t>Transportation of goods other than by way of mail or courier</a:t>
                      </a:r>
                    </a:p>
                  </a:txBody>
                  <a:tcPr/>
                </a:tc>
                <a:tc>
                  <a:txBody>
                    <a:bodyPr/>
                    <a:lstStyle/>
                    <a:p>
                      <a:r>
                        <a:rPr lang="en-IN" sz="1200" dirty="0"/>
                        <a:t>Place of destination of goods</a:t>
                      </a:r>
                    </a:p>
                  </a:txBody>
                  <a:tcPr anchor="ctr"/>
                </a:tc>
                <a:extLst>
                  <a:ext uri="{0D108BD9-81ED-4DB2-BD59-A6C34878D82A}">
                    <a16:rowId xmlns:a16="http://schemas.microsoft.com/office/drawing/2014/main" val="2279049770"/>
                  </a:ext>
                </a:extLst>
              </a:tr>
              <a:tr h="369000">
                <a:tc>
                  <a:txBody>
                    <a:bodyPr/>
                    <a:lstStyle/>
                    <a:p>
                      <a:pPr algn="ctr"/>
                      <a:r>
                        <a:rPr lang="en-IN" sz="1200" dirty="0"/>
                        <a:t>7</a:t>
                      </a:r>
                    </a:p>
                  </a:txBody>
                  <a:tcPr/>
                </a:tc>
                <a:tc>
                  <a:txBody>
                    <a:bodyPr/>
                    <a:lstStyle/>
                    <a:p>
                      <a:r>
                        <a:rPr lang="en-IN" sz="1200" dirty="0"/>
                        <a:t>Passenger transportation service</a:t>
                      </a:r>
                    </a:p>
                  </a:txBody>
                  <a:tcPr/>
                </a:tc>
                <a:tc>
                  <a:txBody>
                    <a:bodyPr/>
                    <a:lstStyle/>
                    <a:p>
                      <a:r>
                        <a:rPr lang="en-IN" sz="1200" dirty="0"/>
                        <a:t>Place where the passenger embarks on a conveyance for a continuous journey</a:t>
                      </a:r>
                    </a:p>
                  </a:txBody>
                  <a:tcPr anchor="ctr"/>
                </a:tc>
                <a:extLst>
                  <a:ext uri="{0D108BD9-81ED-4DB2-BD59-A6C34878D82A}">
                    <a16:rowId xmlns:a16="http://schemas.microsoft.com/office/drawing/2014/main" val="1322956617"/>
                  </a:ext>
                </a:extLst>
              </a:tr>
              <a:tr h="369000">
                <a:tc>
                  <a:txBody>
                    <a:bodyPr/>
                    <a:lstStyle/>
                    <a:p>
                      <a:pPr algn="ctr"/>
                      <a:r>
                        <a:rPr lang="en-IN" sz="1200" dirty="0"/>
                        <a:t>8</a:t>
                      </a:r>
                    </a:p>
                  </a:txBody>
                  <a:tcPr/>
                </a:tc>
                <a:tc>
                  <a:txBody>
                    <a:bodyPr/>
                    <a:lstStyle/>
                    <a:p>
                      <a:r>
                        <a:rPr lang="en-IN" sz="1200" dirty="0"/>
                        <a:t>Services on board a conveyance during the course of passenger transportation including services consumed wholly or substantially on board</a:t>
                      </a:r>
                    </a:p>
                  </a:txBody>
                  <a:tcPr/>
                </a:tc>
                <a:tc>
                  <a:txBody>
                    <a:bodyPr/>
                    <a:lstStyle/>
                    <a:p>
                      <a:r>
                        <a:rPr lang="en-IN" sz="1200" dirty="0"/>
                        <a:t>First scheduled point of departure of that conveyance for the journey</a:t>
                      </a:r>
                    </a:p>
                  </a:txBody>
                  <a:tcPr anchor="ctr"/>
                </a:tc>
                <a:extLst>
                  <a:ext uri="{0D108BD9-81ED-4DB2-BD59-A6C34878D82A}">
                    <a16:rowId xmlns:a16="http://schemas.microsoft.com/office/drawing/2014/main" val="3562310956"/>
                  </a:ext>
                </a:extLst>
              </a:tr>
              <a:tr h="369000">
                <a:tc>
                  <a:txBody>
                    <a:bodyPr/>
                    <a:lstStyle/>
                    <a:p>
                      <a:pPr algn="ctr"/>
                      <a:r>
                        <a:rPr lang="en-IN" sz="1200" dirty="0"/>
                        <a:t>9</a:t>
                      </a:r>
                    </a:p>
                  </a:txBody>
                  <a:tcPr/>
                </a:tc>
                <a:tc>
                  <a:txBody>
                    <a:bodyPr/>
                    <a:lstStyle/>
                    <a:p>
                      <a:r>
                        <a:rPr lang="en-IN" sz="1200" dirty="0"/>
                        <a:t>Online information and data access and retrieval services</a:t>
                      </a:r>
                    </a:p>
                  </a:txBody>
                  <a:tcPr/>
                </a:tc>
                <a:tc>
                  <a:txBody>
                    <a:bodyPr/>
                    <a:lstStyle/>
                    <a:p>
                      <a:r>
                        <a:rPr lang="en-IN" sz="1200" dirty="0"/>
                        <a:t>Location of the recipient of services</a:t>
                      </a:r>
                    </a:p>
                  </a:txBody>
                  <a:tcPr anchor="ctr"/>
                </a:tc>
                <a:extLst>
                  <a:ext uri="{0D108BD9-81ED-4DB2-BD59-A6C34878D82A}">
                    <a16:rowId xmlns:a16="http://schemas.microsoft.com/office/drawing/2014/main" val="1815666254"/>
                  </a:ext>
                </a:extLst>
              </a:tr>
            </a:tbl>
          </a:graphicData>
        </a:graphic>
      </p:graphicFrame>
      <p:sp>
        <p:nvSpPr>
          <p:cNvPr id="23" name="TextBox 22"/>
          <p:cNvSpPr txBox="1"/>
          <p:nvPr/>
        </p:nvSpPr>
        <p:spPr>
          <a:xfrm>
            <a:off x="226864" y="786478"/>
            <a:ext cx="9444124" cy="307777"/>
          </a:xfrm>
          <a:prstGeom prst="rect">
            <a:avLst/>
          </a:prstGeom>
          <a:noFill/>
        </p:spPr>
        <p:txBody>
          <a:bodyPr wrap="none" rtlCol="0">
            <a:spAutoFit/>
          </a:bodyPr>
          <a:lstStyle/>
          <a:p>
            <a:r>
              <a:rPr lang="en-IN" sz="1400" b="1" i="1" dirty="0"/>
              <a:t>Place of supply of services where location of supplier or location of recipient is outside India – Section 13 of the IGST Act 2017</a:t>
            </a:r>
          </a:p>
        </p:txBody>
      </p:sp>
    </p:spTree>
    <p:extLst>
      <p:ext uri="{BB962C8B-B14F-4D97-AF65-F5344CB8AC3E}">
        <p14:creationId xmlns:p14="http://schemas.microsoft.com/office/powerpoint/2010/main" val="662217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9756" y="16590"/>
            <a:ext cx="11867654" cy="641136"/>
            <a:chOff x="99756" y="548"/>
            <a:chExt cx="11867654" cy="641136"/>
          </a:xfrm>
        </p:grpSpPr>
        <p:cxnSp>
          <p:nvCxnSpPr>
            <p:cNvPr id="4" name="Straight Connector 3"/>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5" name="Graphic 4"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6" name="TextBox 5"/>
            <p:cNvSpPr txBox="1"/>
            <p:nvPr/>
          </p:nvSpPr>
          <p:spPr>
            <a:xfrm>
              <a:off x="722353" y="77054"/>
              <a:ext cx="112450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400" b="1" dirty="0">
                  <a:solidFill>
                    <a:prstClr val="black"/>
                  </a:solidFill>
                  <a:latin typeface="Calibri"/>
                </a:rPr>
                <a:t>Implications on</a:t>
              </a:r>
              <a:r>
                <a:rPr kumimoji="0" lang="en-IN" sz="2400" b="1" i="0" u="none" strike="noStrike" kern="1200" cap="none" spc="0" normalizeH="0" baseline="0" noProof="0" dirty="0">
                  <a:ln>
                    <a:noFill/>
                  </a:ln>
                  <a:solidFill>
                    <a:prstClr val="black"/>
                  </a:solidFill>
                  <a:effectLst/>
                  <a:uLnTx/>
                  <a:uFillTx/>
                  <a:latin typeface="Calibri"/>
                  <a:ea typeface="+mn-ea"/>
                  <a:cs typeface="+mn-cs"/>
                </a:rPr>
                <a:t> transition to GST </a:t>
              </a:r>
            </a:p>
          </p:txBody>
        </p:sp>
      </p:grpSp>
      <p:sp>
        <p:nvSpPr>
          <p:cNvPr id="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TextBox 10"/>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0" cap="none" spc="0" normalizeH="0" baseline="0" noProof="0" dirty="0">
              <a:ln>
                <a:noFill/>
              </a:ln>
              <a:solidFill>
                <a:srgbClr val="002060"/>
              </a:solidFill>
              <a:effectLst/>
              <a:uLnTx/>
              <a:uFillTx/>
              <a:latin typeface="Calibri"/>
              <a:ea typeface="+mn-ea"/>
              <a:cs typeface="+mn-cs"/>
            </a:endParaRPr>
          </a:p>
        </p:txBody>
      </p:sp>
      <p:cxnSp>
        <p:nvCxnSpPr>
          <p:cNvPr id="12" name="Straight Connector 11"/>
          <p:cNvCxnSpPr>
            <a:cxnSpLocks/>
          </p:cNvCxnSpPr>
          <p:nvPr/>
        </p:nvCxnSpPr>
        <p:spPr>
          <a:xfrm>
            <a:off x="112543" y="6620095"/>
            <a:ext cx="11592000" cy="0"/>
          </a:xfrm>
          <a:prstGeom prst="line">
            <a:avLst/>
          </a:prstGeom>
          <a:noFill/>
          <a:ln w="6350" cap="flat" cmpd="sng" algn="ctr">
            <a:solidFill>
              <a:sysClr val="windowText" lastClr="000000"/>
            </a:solidFill>
            <a:prstDash val="solid"/>
            <a:miter lim="800000"/>
          </a:ln>
          <a:effectLst/>
        </p:spPr>
      </p:cxnSp>
      <p:sp>
        <p:nvSpPr>
          <p:cNvPr id="14" name="Rectangle 13"/>
          <p:cNvSpPr/>
          <p:nvPr/>
        </p:nvSpPr>
        <p:spPr>
          <a:xfrm>
            <a:off x="2938551" y="1359081"/>
            <a:ext cx="8848579" cy="796817"/>
          </a:xfrm>
          <a:prstGeom prst="rect">
            <a:avLst/>
          </a:prstGeom>
          <a:solidFill>
            <a:srgbClr val="E7E6E6"/>
          </a:solidFill>
          <a:ln w="12700" cap="flat" cmpd="sng" algn="ctr">
            <a:noFill/>
            <a:prstDash val="solid"/>
            <a:miter lim="800000"/>
          </a:ln>
          <a:effectLst/>
        </p:spPr>
        <p:txBody>
          <a:bodyPr lIns="0" rIns="0" rtlCol="0" anchor="t"/>
          <a:lstStyle/>
          <a:p>
            <a:pPr marL="614363"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IN" sz="1400" b="0" i="0" u="none" strike="noStrike" kern="0" cap="none" spc="0" normalizeH="0" baseline="0" noProof="0" dirty="0">
                <a:ln>
                  <a:noFill/>
                </a:ln>
                <a:solidFill>
                  <a:prstClr val="black"/>
                </a:solidFill>
                <a:effectLst/>
                <a:uLnTx/>
                <a:uFillTx/>
                <a:latin typeface="Calibri" panose="020F0502020204030204"/>
                <a:ea typeface="+mn-ea"/>
                <a:cs typeface="+mn-cs"/>
              </a:rPr>
              <a:t>Advance received prior to 1 July 2017 but </a:t>
            </a:r>
            <a:r>
              <a:rPr kumimoji="0" lang="en-IN" sz="1400" b="0" i="0" u="none" strike="noStrike" kern="0" cap="none" spc="0" normalizeH="0" baseline="0" noProof="0" dirty="0" err="1">
                <a:ln>
                  <a:noFill/>
                </a:ln>
                <a:solidFill>
                  <a:prstClr val="black"/>
                </a:solidFill>
                <a:effectLst/>
                <a:uLnTx/>
                <a:uFillTx/>
                <a:latin typeface="Calibri" panose="020F0502020204030204"/>
                <a:ea typeface="+mn-ea"/>
                <a:cs typeface="+mn-cs"/>
              </a:rPr>
              <a:t>i</a:t>
            </a:r>
            <a:r>
              <a:rPr lang="en-IN" sz="1400" kern="0" dirty="0" err="1">
                <a:solidFill>
                  <a:prstClr val="black"/>
                </a:solidFill>
                <a:latin typeface="Calibri" panose="020F0502020204030204"/>
              </a:rPr>
              <a:t>nvoice</a:t>
            </a:r>
            <a:r>
              <a:rPr lang="en-IN" sz="1400" kern="0" dirty="0">
                <a:solidFill>
                  <a:prstClr val="black"/>
                </a:solidFill>
                <a:latin typeface="Calibri" panose="020F0502020204030204"/>
              </a:rPr>
              <a:t> to be raised post 1 July 2017 </a:t>
            </a:r>
          </a:p>
          <a:p>
            <a:pPr marL="614363"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Determination of Place of Supply ?</a:t>
            </a:r>
          </a:p>
        </p:txBody>
      </p:sp>
      <p:sp>
        <p:nvSpPr>
          <p:cNvPr id="15" name="Parallelogram 14"/>
          <p:cNvSpPr/>
          <p:nvPr/>
        </p:nvSpPr>
        <p:spPr>
          <a:xfrm>
            <a:off x="259821" y="1484396"/>
            <a:ext cx="2947613" cy="513216"/>
          </a:xfrm>
          <a:prstGeom prst="parallelogram">
            <a:avLst>
              <a:gd name="adj" fmla="val 20983"/>
            </a:avLst>
          </a:prstGeom>
          <a:solidFill>
            <a:srgbClr val="FFC000"/>
          </a:solidFill>
          <a:ln w="3810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1400" b="1" kern="0" dirty="0">
                <a:solidFill>
                  <a:prstClr val="white"/>
                </a:solidFill>
                <a:latin typeface="Calibri" panose="020F0502020204030204"/>
              </a:rPr>
              <a:t>Advance received for goods</a:t>
            </a:r>
            <a:r>
              <a:rPr kumimoji="0" lang="en-IN" sz="1400" b="1" i="0" u="none" strike="noStrike" kern="0" cap="none" spc="0" normalizeH="0" baseline="0" noProof="0" dirty="0">
                <a:ln>
                  <a:noFill/>
                </a:ln>
                <a:solidFill>
                  <a:prstClr val="white"/>
                </a:solidFill>
                <a:effectLst/>
                <a:uLnTx/>
                <a:uFillTx/>
                <a:latin typeface="Calibri" panose="020F0502020204030204"/>
                <a:ea typeface="+mn-ea"/>
                <a:cs typeface="+mn-cs"/>
              </a:rPr>
              <a:t> </a:t>
            </a:r>
          </a:p>
        </p:txBody>
      </p:sp>
      <p:sp>
        <p:nvSpPr>
          <p:cNvPr id="22" name="Rectangle 21"/>
          <p:cNvSpPr/>
          <p:nvPr/>
        </p:nvSpPr>
        <p:spPr>
          <a:xfrm>
            <a:off x="2938551" y="2605229"/>
            <a:ext cx="8848579" cy="796817"/>
          </a:xfrm>
          <a:prstGeom prst="rect">
            <a:avLst/>
          </a:prstGeom>
          <a:solidFill>
            <a:srgbClr val="E7E6E6"/>
          </a:solidFill>
          <a:ln w="12700" cap="flat" cmpd="sng" algn="ctr">
            <a:noFill/>
            <a:prstDash val="solid"/>
            <a:miter lim="800000"/>
          </a:ln>
          <a:effectLst/>
        </p:spPr>
        <p:txBody>
          <a:bodyPr lIns="0" rIns="0" rtlCol="0" anchor="t"/>
          <a:lstStyle/>
          <a:p>
            <a:pPr marL="614363"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Determination of Place of Supply whether relevant ?</a:t>
            </a:r>
          </a:p>
        </p:txBody>
      </p:sp>
      <p:sp>
        <p:nvSpPr>
          <p:cNvPr id="23" name="Parallelogram 22"/>
          <p:cNvSpPr/>
          <p:nvPr/>
        </p:nvSpPr>
        <p:spPr>
          <a:xfrm>
            <a:off x="259821" y="2747029"/>
            <a:ext cx="2947613" cy="513216"/>
          </a:xfrm>
          <a:prstGeom prst="parallelogram">
            <a:avLst>
              <a:gd name="adj" fmla="val 20983"/>
            </a:avLst>
          </a:prstGeom>
          <a:solidFill>
            <a:srgbClr val="FFC000"/>
          </a:solidFill>
          <a:ln w="3810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1400" b="1" kern="0" dirty="0">
                <a:solidFill>
                  <a:prstClr val="white"/>
                </a:solidFill>
                <a:latin typeface="Calibri" panose="020F0502020204030204"/>
              </a:rPr>
              <a:t>Advance paid for import of  goods</a:t>
            </a:r>
            <a:r>
              <a:rPr kumimoji="0" lang="en-IN" sz="1400" b="1" i="0" u="none" strike="noStrike" kern="0" cap="none" spc="0" normalizeH="0" baseline="0" noProof="0" dirty="0">
                <a:ln>
                  <a:noFill/>
                </a:ln>
                <a:solidFill>
                  <a:prstClr val="white"/>
                </a:solidFill>
                <a:effectLst/>
                <a:uLnTx/>
                <a:uFillTx/>
                <a:latin typeface="Calibri" panose="020F0502020204030204"/>
                <a:ea typeface="+mn-ea"/>
                <a:cs typeface="+mn-cs"/>
              </a:rPr>
              <a:t> </a:t>
            </a:r>
          </a:p>
        </p:txBody>
      </p:sp>
      <p:sp>
        <p:nvSpPr>
          <p:cNvPr id="24" name="Rectangle 23"/>
          <p:cNvSpPr/>
          <p:nvPr/>
        </p:nvSpPr>
        <p:spPr>
          <a:xfrm>
            <a:off x="2938550" y="3851376"/>
            <a:ext cx="8848579" cy="1500298"/>
          </a:xfrm>
          <a:prstGeom prst="rect">
            <a:avLst/>
          </a:prstGeom>
          <a:solidFill>
            <a:srgbClr val="E7E6E6"/>
          </a:solidFill>
          <a:ln w="12700" cap="flat" cmpd="sng" algn="ctr">
            <a:noFill/>
            <a:prstDash val="solid"/>
            <a:miter lim="800000"/>
          </a:ln>
          <a:effectLst/>
        </p:spPr>
        <p:txBody>
          <a:bodyPr lIns="0" rIns="0" rtlCol="0" anchor="t"/>
          <a:lstStyle/>
          <a:p>
            <a:pPr marL="614363"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Under the present Indirect tax regime, considered as Works contract services</a:t>
            </a:r>
          </a:p>
          <a:p>
            <a:pPr marL="614363"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What under the GS regime – Composite supply or not ?</a:t>
            </a:r>
          </a:p>
          <a:p>
            <a:pPr marL="614363"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Taxability of composite supply is basis the determination of principal supply</a:t>
            </a:r>
          </a:p>
          <a:p>
            <a:pPr marL="614363" marR="0" lvl="0" indent="-1714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Determine the principal supply in respect of goods or services &amp; accordingly, determine the place of supply</a:t>
            </a:r>
          </a:p>
        </p:txBody>
      </p:sp>
      <p:sp>
        <p:nvSpPr>
          <p:cNvPr id="25" name="Parallelogram 24"/>
          <p:cNvSpPr/>
          <p:nvPr/>
        </p:nvSpPr>
        <p:spPr>
          <a:xfrm>
            <a:off x="259820" y="4344917"/>
            <a:ext cx="2947613" cy="513216"/>
          </a:xfrm>
          <a:prstGeom prst="parallelogram">
            <a:avLst>
              <a:gd name="adj" fmla="val 20983"/>
            </a:avLst>
          </a:prstGeom>
          <a:solidFill>
            <a:srgbClr val="FFC000"/>
          </a:solidFill>
          <a:ln w="3810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0" u="none" strike="noStrike" kern="0" cap="none" spc="0" normalizeH="0" baseline="0" noProof="0" dirty="0">
                <a:ln>
                  <a:noFill/>
                </a:ln>
                <a:solidFill>
                  <a:prstClr val="white"/>
                </a:solidFill>
                <a:effectLst/>
                <a:uLnTx/>
                <a:uFillTx/>
                <a:latin typeface="Calibri" panose="020F0502020204030204"/>
                <a:ea typeface="+mn-ea"/>
                <a:cs typeface="+mn-cs"/>
              </a:rPr>
              <a:t>Works Contract Services </a:t>
            </a:r>
          </a:p>
        </p:txBody>
      </p:sp>
    </p:spTree>
    <p:extLst>
      <p:ext uri="{BB962C8B-B14F-4D97-AF65-F5344CB8AC3E}">
        <p14:creationId xmlns:p14="http://schemas.microsoft.com/office/powerpoint/2010/main" val="1984415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9756" y="16590"/>
            <a:ext cx="11867654" cy="641136"/>
            <a:chOff x="99756" y="548"/>
            <a:chExt cx="11867654" cy="641136"/>
          </a:xfrm>
        </p:grpSpPr>
        <p:cxnSp>
          <p:nvCxnSpPr>
            <p:cNvPr id="4" name="Straight Connector 3"/>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5" name="Graphic 4"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6" name="TextBox 5"/>
            <p:cNvSpPr txBox="1"/>
            <p:nvPr/>
          </p:nvSpPr>
          <p:spPr>
            <a:xfrm>
              <a:off x="722353" y="77054"/>
              <a:ext cx="112450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400" b="1" dirty="0">
                  <a:solidFill>
                    <a:prstClr val="black"/>
                  </a:solidFill>
                  <a:latin typeface="Calibri"/>
                </a:rPr>
                <a:t>Questions</a:t>
              </a:r>
              <a:r>
                <a:rPr kumimoji="0" lang="en-IN" sz="2400" b="1" i="0" u="none" strike="noStrike" kern="1200" cap="none" spc="0" normalizeH="0" baseline="0" noProof="0" dirty="0">
                  <a:ln>
                    <a:noFill/>
                  </a:ln>
                  <a:solidFill>
                    <a:prstClr val="black"/>
                  </a:solidFill>
                  <a:effectLst/>
                  <a:uLnTx/>
                  <a:uFillTx/>
                  <a:latin typeface="Calibri"/>
                  <a:ea typeface="+mn-ea"/>
                  <a:cs typeface="+mn-cs"/>
                </a:rPr>
                <a:t> </a:t>
              </a:r>
            </a:p>
          </p:txBody>
        </p:sp>
      </p:grpSp>
      <p:sp>
        <p:nvSpPr>
          <p:cNvPr id="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TextBox 10"/>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0" cap="none" spc="0" normalizeH="0" baseline="0" noProof="0" dirty="0">
              <a:ln>
                <a:noFill/>
              </a:ln>
              <a:solidFill>
                <a:srgbClr val="002060"/>
              </a:solidFill>
              <a:effectLst/>
              <a:uLnTx/>
              <a:uFillTx/>
              <a:latin typeface="Calibri"/>
              <a:ea typeface="+mn-ea"/>
              <a:cs typeface="+mn-cs"/>
            </a:endParaRPr>
          </a:p>
        </p:txBody>
      </p:sp>
      <p:cxnSp>
        <p:nvCxnSpPr>
          <p:cNvPr id="12" name="Straight Connector 11"/>
          <p:cNvCxnSpPr>
            <a:cxnSpLocks/>
          </p:cNvCxnSpPr>
          <p:nvPr/>
        </p:nvCxnSpPr>
        <p:spPr>
          <a:xfrm>
            <a:off x="112543" y="6620095"/>
            <a:ext cx="11592000" cy="0"/>
          </a:xfrm>
          <a:prstGeom prst="line">
            <a:avLst/>
          </a:prstGeom>
          <a:noFill/>
          <a:ln w="6350" cap="flat" cmpd="sng" algn="ctr">
            <a:solidFill>
              <a:sysClr val="windowText" lastClr="000000"/>
            </a:solidFill>
            <a:prstDash val="solid"/>
            <a:miter lim="800000"/>
          </a:ln>
          <a:effectLst/>
        </p:spPr>
      </p:cxnSp>
      <p:sp>
        <p:nvSpPr>
          <p:cNvPr id="49" name="TextBox 48"/>
          <p:cNvSpPr txBox="1"/>
          <p:nvPr/>
        </p:nvSpPr>
        <p:spPr>
          <a:xfrm>
            <a:off x="974361" y="2278504"/>
            <a:ext cx="10343213" cy="1323439"/>
          </a:xfrm>
          <a:prstGeom prst="rect">
            <a:avLst/>
          </a:prstGeom>
          <a:solidFill>
            <a:schemeClr val="bg2"/>
          </a:solidFill>
          <a:ln>
            <a:solidFill>
              <a:srgbClr val="FFFF00"/>
            </a:solidFill>
          </a:ln>
        </p:spPr>
        <p:txBody>
          <a:bodyPr wrap="square" rtlCol="0">
            <a:spAutoFit/>
          </a:bodyPr>
          <a:lstStyle/>
          <a:p>
            <a:pPr algn="ctr"/>
            <a:r>
              <a:rPr lang="en-IN" sz="8000" dirty="0"/>
              <a:t>Any questions ?</a:t>
            </a:r>
          </a:p>
        </p:txBody>
      </p:sp>
    </p:spTree>
    <p:extLst>
      <p:ext uri="{BB962C8B-B14F-4D97-AF65-F5344CB8AC3E}">
        <p14:creationId xmlns:p14="http://schemas.microsoft.com/office/powerpoint/2010/main" val="2629109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circle(out)">
                                      <p:cBhvr>
                                        <p:cTn id="7" dur="10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99756" y="16590"/>
            <a:ext cx="11867654" cy="641136"/>
            <a:chOff x="99756" y="548"/>
            <a:chExt cx="11867654" cy="641136"/>
          </a:xfrm>
        </p:grpSpPr>
        <p:cxnSp>
          <p:nvCxnSpPr>
            <p:cNvPr id="23" name="Straight Connector 22"/>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24" name="Graphic 23"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25" name="TextBox 24"/>
            <p:cNvSpPr txBox="1"/>
            <p:nvPr/>
          </p:nvSpPr>
          <p:spPr>
            <a:xfrm>
              <a:off x="722353" y="77054"/>
              <a:ext cx="112450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400" b="1" dirty="0">
                  <a:solidFill>
                    <a:prstClr val="black"/>
                  </a:solidFill>
                  <a:latin typeface="Calibri"/>
                </a:rPr>
                <a:t>Thank you</a:t>
              </a:r>
              <a:r>
                <a:rPr kumimoji="0" lang="en-IN" sz="2400" b="1" i="0" u="none" strike="noStrike" kern="1200" cap="none" spc="0" normalizeH="0" baseline="0" noProof="0" dirty="0">
                  <a:ln>
                    <a:noFill/>
                  </a:ln>
                  <a:solidFill>
                    <a:prstClr val="black"/>
                  </a:solidFill>
                  <a:effectLst/>
                  <a:uLnTx/>
                  <a:uFillTx/>
                  <a:latin typeface="Calibri"/>
                  <a:ea typeface="+mn-ea"/>
                  <a:cs typeface="+mn-cs"/>
                </a:rPr>
                <a:t> </a:t>
              </a:r>
            </a:p>
          </p:txBody>
        </p:sp>
      </p:grpSp>
      <p:sp>
        <p:nvSpPr>
          <p:cNvPr id="26"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9" name="TextBox 8"/>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120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120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1200" cap="none" spc="0" normalizeH="0" baseline="0" noProof="0" dirty="0">
              <a:ln>
                <a:noFill/>
              </a:ln>
              <a:solidFill>
                <a:srgbClr val="002060"/>
              </a:solidFill>
              <a:effectLst/>
              <a:uLnTx/>
              <a:uFillTx/>
              <a:latin typeface="Calibri"/>
              <a:ea typeface="+mn-ea"/>
              <a:cs typeface="+mn-cs"/>
            </a:endParaRPr>
          </a:p>
        </p:txBody>
      </p:sp>
      <p:cxnSp>
        <p:nvCxnSpPr>
          <p:cNvPr id="10" name="Straight Connector 9"/>
          <p:cNvCxnSpPr>
            <a:cxnSpLocks/>
          </p:cNvCxnSpPr>
          <p:nvPr/>
        </p:nvCxnSpPr>
        <p:spPr>
          <a:xfrm>
            <a:off x="112543" y="6620095"/>
            <a:ext cx="11592000" cy="0"/>
          </a:xfrm>
          <a:prstGeom prst="line">
            <a:avLst/>
          </a:prstGeom>
        </p:spPr>
        <p:style>
          <a:lnRef idx="1">
            <a:schemeClr val="dk1"/>
          </a:lnRef>
          <a:fillRef idx="0">
            <a:schemeClr val="dk1"/>
          </a:fillRef>
          <a:effectRef idx="0">
            <a:schemeClr val="dk1"/>
          </a:effectRef>
          <a:fontRef idx="minor">
            <a:schemeClr val="tx1"/>
          </a:fontRef>
        </p:style>
      </p:cxnSp>
      <p:sp>
        <p:nvSpPr>
          <p:cNvPr id="11" name="TextBox 10"/>
          <p:cNvSpPr txBox="1"/>
          <p:nvPr/>
        </p:nvSpPr>
        <p:spPr>
          <a:xfrm>
            <a:off x="4851608" y="1030875"/>
            <a:ext cx="7584229"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5400" b="0" i="1" u="sng" strike="noStrike" kern="1200" cap="none" spc="0" normalizeH="0" baseline="0" noProof="0" dirty="0">
                <a:ln>
                  <a:noFill/>
                </a:ln>
                <a:solidFill>
                  <a:srgbClr val="002060"/>
                </a:solidFill>
                <a:effectLst/>
                <a:uLnTx/>
                <a:uFillTx/>
                <a:latin typeface="Calibri"/>
                <a:ea typeface="+mn-ea"/>
                <a:cs typeface="+mn-cs"/>
              </a:rPr>
              <a:t>Thank You</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6600" i="1" dirty="0">
                <a:solidFill>
                  <a:srgbClr val="C00000"/>
                </a:solidFill>
                <a:latin typeface="Calibri"/>
              </a:rPr>
              <a:t>CA Raveendra Pethe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6600" b="0" i="1" strike="noStrike" kern="1200" cap="none" spc="0" normalizeH="0" baseline="0" noProof="0" dirty="0">
                <a:ln>
                  <a:noFill/>
                </a:ln>
                <a:solidFill>
                  <a:srgbClr val="C00000"/>
                </a:solidFill>
                <a:effectLst/>
                <a:uLnTx/>
                <a:uFillTx/>
                <a:latin typeface="Calibri"/>
              </a:rPr>
              <a:t>9823010562</a:t>
            </a:r>
          </a:p>
        </p:txBody>
      </p:sp>
      <p:pic>
        <p:nvPicPr>
          <p:cNvPr id="12" name="Picture 11" descr="Final.jpg"/>
          <p:cNvPicPr>
            <a:picLocks noChangeAspect="1"/>
          </p:cNvPicPr>
          <p:nvPr/>
        </p:nvPicPr>
        <p:blipFill>
          <a:blip r:embed="rId4" cstate="print"/>
          <a:stretch>
            <a:fillRect/>
          </a:stretch>
        </p:blipFill>
        <p:spPr>
          <a:xfrm>
            <a:off x="128337" y="1327814"/>
            <a:ext cx="4342398" cy="2294507"/>
          </a:xfrm>
          <a:prstGeom prst="rect">
            <a:avLst/>
          </a:prstGeom>
        </p:spPr>
      </p:pic>
      <p:sp>
        <p:nvSpPr>
          <p:cNvPr id="13" name="Rectangle 12"/>
          <p:cNvSpPr/>
          <p:nvPr/>
        </p:nvSpPr>
        <p:spPr>
          <a:xfrm>
            <a:off x="521680" y="4570024"/>
            <a:ext cx="10521458" cy="120032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a:ea typeface="+mn-ea"/>
                <a:cs typeface="+mn-cs"/>
              </a:rPr>
              <a:t>Office address</a:t>
            </a:r>
            <a:r>
              <a:rPr kumimoji="0" lang="en-US" sz="2400" b="0" i="0" u="none" strike="noStrike" kern="1200" cap="none" spc="0" normalizeH="0" baseline="0" noProof="0" dirty="0">
                <a:ln>
                  <a:noFill/>
                </a:ln>
                <a:solidFill>
                  <a:prstClr val="black"/>
                </a:solidFill>
                <a:effectLst/>
                <a:uLnTx/>
                <a:uFillTx/>
                <a:latin typeface="Calibri"/>
                <a:ea typeface="+mn-ea"/>
                <a:cs typeface="+mn-cs"/>
              </a:rPr>
              <a:t>: C-26/11, Ketan Heights, Near Rahul Nagar, Kothrud, Pune 411038.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a:ea typeface="+mn-ea"/>
                <a:cs typeface="+mn-cs"/>
              </a:rPr>
              <a:t>Ph. No.</a:t>
            </a:r>
            <a:r>
              <a:rPr kumimoji="0" lang="en-US" sz="2400" b="0" i="0" u="none" strike="noStrike" kern="1200" cap="none" spc="0" normalizeH="0" baseline="0" noProof="0" dirty="0">
                <a:ln>
                  <a:noFill/>
                </a:ln>
                <a:solidFill>
                  <a:prstClr val="black"/>
                </a:solidFill>
                <a:effectLst/>
                <a:uLnTx/>
                <a:uFillTx/>
                <a:latin typeface="Calibri"/>
                <a:ea typeface="+mn-ea"/>
                <a:cs typeface="+mn-cs"/>
              </a:rPr>
              <a:t>: 020-25421898/ 020-25421012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a:ea typeface="+mn-ea"/>
                <a:cs typeface="+mn-cs"/>
              </a:rPr>
              <a:t>Website</a:t>
            </a:r>
            <a:r>
              <a:rPr kumimoji="0" lang="en-US" sz="2400" b="0" i="0" u="none" strike="noStrike" kern="1200" cap="none" spc="0" normalizeH="0" baseline="0" noProof="0" dirty="0">
                <a:ln>
                  <a:noFill/>
                </a:ln>
                <a:solidFill>
                  <a:prstClr val="black"/>
                </a:solidFill>
                <a:effectLst/>
                <a:uLnTx/>
                <a:uFillTx/>
                <a:latin typeface="Calibri"/>
                <a:ea typeface="+mn-ea"/>
                <a:cs typeface="+mn-cs"/>
              </a:rPr>
              <a:t>: </a:t>
            </a:r>
            <a:r>
              <a:rPr kumimoji="0" lang="en-US" sz="2400" b="0" i="1" u="sng" strike="noStrike" kern="1200" cap="none" spc="0" normalizeH="0" baseline="0" noProof="0" dirty="0">
                <a:ln>
                  <a:noFill/>
                </a:ln>
                <a:solidFill>
                  <a:prstClr val="black"/>
                </a:solidFill>
                <a:effectLst/>
                <a:uLnTx/>
                <a:uFillTx/>
                <a:latin typeface="Calibri"/>
                <a:ea typeface="+mn-ea"/>
                <a:cs typeface="+mn-cs"/>
              </a:rPr>
              <a:t>www.optitaxsconsulting.com</a:t>
            </a:r>
          </a:p>
        </p:txBody>
      </p:sp>
    </p:spTree>
    <p:extLst>
      <p:ext uri="{BB962C8B-B14F-4D97-AF65-F5344CB8AC3E}">
        <p14:creationId xmlns:p14="http://schemas.microsoft.com/office/powerpoint/2010/main" val="288302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2327495" y="989"/>
            <a:ext cx="9865003"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3" name="Rectangle 2"/>
          <p:cNvSpPr/>
          <p:nvPr/>
        </p:nvSpPr>
        <p:spPr>
          <a:xfrm>
            <a:off x="0" y="0"/>
            <a:ext cx="2326997"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4" name="Group 3"/>
          <p:cNvGrpSpPr/>
          <p:nvPr/>
        </p:nvGrpSpPr>
        <p:grpSpPr>
          <a:xfrm>
            <a:off x="99756" y="16590"/>
            <a:ext cx="11867654" cy="641136"/>
            <a:chOff x="99756" y="548"/>
            <a:chExt cx="11867654" cy="641136"/>
          </a:xfrm>
        </p:grpSpPr>
        <p:cxnSp>
          <p:nvCxnSpPr>
            <p:cNvPr id="5" name="Straight Connector 4"/>
            <p:cNvCxnSpPr/>
            <p:nvPr/>
          </p:nvCxnSpPr>
          <p:spPr>
            <a:xfrm flipV="1">
              <a:off x="128337" y="641684"/>
              <a:ext cx="11839073" cy="0"/>
            </a:xfrm>
            <a:prstGeom prst="line">
              <a:avLst/>
            </a:prstGeom>
            <a:ln w="28575">
              <a:solidFill>
                <a:schemeClr val="bg1"/>
              </a:solidFill>
            </a:ln>
          </p:spPr>
          <p:style>
            <a:lnRef idx="1">
              <a:schemeClr val="dk1"/>
            </a:lnRef>
            <a:fillRef idx="0">
              <a:schemeClr val="dk1"/>
            </a:fillRef>
            <a:effectRef idx="0">
              <a:schemeClr val="dk1"/>
            </a:effectRef>
            <a:fontRef idx="minor">
              <a:schemeClr val="tx1"/>
            </a:fontRef>
          </p:style>
        </p:cxnSp>
        <p:pic>
          <p:nvPicPr>
            <p:cNvPr id="6" name="Graphic 5" descr="Box"/>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756" y="548"/>
              <a:ext cx="622597" cy="624548"/>
            </a:xfrm>
            <a:prstGeom prst="rect">
              <a:avLst/>
            </a:prstGeom>
          </p:spPr>
        </p:pic>
        <p:sp>
          <p:nvSpPr>
            <p:cNvPr id="7" name="TextBox 6"/>
            <p:cNvSpPr txBox="1"/>
            <p:nvPr/>
          </p:nvSpPr>
          <p:spPr>
            <a:xfrm>
              <a:off x="722353" y="77054"/>
              <a:ext cx="11245057"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800" b="1" i="0" u="none" strike="noStrike" kern="1200" cap="none" spc="0" normalizeH="0" baseline="0" noProof="0" dirty="0">
                  <a:ln>
                    <a:noFill/>
                  </a:ln>
                  <a:solidFill>
                    <a:prstClr val="white"/>
                  </a:solidFill>
                  <a:effectLst/>
                  <a:uLnTx/>
                  <a:uFillTx/>
                  <a:latin typeface="Calibri"/>
                  <a:ea typeface="+mn-ea"/>
                  <a:cs typeface="+mn-cs"/>
                </a:rPr>
                <a:t>Content</a:t>
              </a:r>
            </a:p>
          </p:txBody>
        </p:sp>
      </p:grpSp>
      <p:sp>
        <p:nvSpPr>
          <p:cNvPr id="8" name="Flowchart: Connector 7"/>
          <p:cNvSpPr/>
          <p:nvPr/>
        </p:nvSpPr>
        <p:spPr>
          <a:xfrm>
            <a:off x="2066217" y="1901506"/>
            <a:ext cx="540000" cy="432000"/>
          </a:xfrm>
          <a:prstGeom prst="flowChartConnector">
            <a:avLst/>
          </a:prstGeom>
          <a:solidFill>
            <a:schemeClr val="bg1"/>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002060"/>
                </a:solidFill>
                <a:effectLst/>
                <a:uLnTx/>
                <a:uFillTx/>
                <a:latin typeface="Calibri"/>
                <a:ea typeface="+mn-ea"/>
                <a:cs typeface="+mn-cs"/>
              </a:rPr>
              <a:t>1</a:t>
            </a:r>
          </a:p>
        </p:txBody>
      </p:sp>
      <p:sp>
        <p:nvSpPr>
          <p:cNvPr id="9" name="Rectangle 8"/>
          <p:cNvSpPr/>
          <p:nvPr/>
        </p:nvSpPr>
        <p:spPr>
          <a:xfrm>
            <a:off x="2741436" y="1852721"/>
            <a:ext cx="6228000" cy="540000"/>
          </a:xfrm>
          <a:prstGeom prst="rect">
            <a:avLst/>
          </a:prstGeom>
          <a:solidFill>
            <a:srgbClr val="FFC000">
              <a:alpha val="86000"/>
            </a:srgbClr>
          </a:solidFill>
          <a:ln>
            <a:noFill/>
          </a:ln>
          <a:effectLst>
            <a:outerShdw blurRad="57785" dist="33020" dir="3180000" algn="ctr">
              <a:srgbClr val="000000">
                <a:alpha val="30000"/>
              </a:srgbClr>
            </a:outerShdw>
            <a:softEdge rad="12700"/>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000" b="1" i="0" u="none" strike="noStrike" kern="1200" cap="none" spc="0" normalizeH="0" baseline="0" noProof="0" dirty="0">
                <a:ln>
                  <a:noFill/>
                </a:ln>
                <a:solidFill>
                  <a:schemeClr val="bg1"/>
                </a:solidFill>
                <a:effectLst/>
                <a:uLnTx/>
                <a:uFillTx/>
                <a:latin typeface="Calibri"/>
                <a:ea typeface="+mn-ea"/>
                <a:cs typeface="+mn-cs"/>
              </a:rPr>
              <a:t> Place of supply of Goods </a:t>
            </a:r>
            <a:r>
              <a:rPr lang="en-IN" sz="2000" b="1" dirty="0">
                <a:solidFill>
                  <a:schemeClr val="bg1"/>
                </a:solidFill>
                <a:latin typeface="Calibri"/>
              </a:rPr>
              <a:t>&amp; Services – Cross Border</a:t>
            </a:r>
            <a:r>
              <a:rPr kumimoji="0" lang="en-IN" sz="2000" b="1" i="0" u="none" strike="noStrike" kern="1200" cap="none" spc="0" normalizeH="0" baseline="0" noProof="0" dirty="0">
                <a:ln>
                  <a:noFill/>
                </a:ln>
                <a:solidFill>
                  <a:srgbClr val="002060"/>
                </a:solidFill>
                <a:effectLst/>
                <a:uLnTx/>
                <a:uFillTx/>
                <a:latin typeface="Calibri"/>
                <a:ea typeface="+mn-ea"/>
                <a:cs typeface="+mn-cs"/>
              </a:rPr>
              <a:t> </a:t>
            </a:r>
          </a:p>
        </p:txBody>
      </p:sp>
      <p:sp>
        <p:nvSpPr>
          <p:cNvPr id="2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2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5" name="Flowchart: Connector 34"/>
          <p:cNvSpPr/>
          <p:nvPr/>
        </p:nvSpPr>
        <p:spPr>
          <a:xfrm>
            <a:off x="2066217" y="2759988"/>
            <a:ext cx="540000" cy="432000"/>
          </a:xfrm>
          <a:prstGeom prst="flowChartConnector">
            <a:avLst/>
          </a:prstGeom>
          <a:solidFill>
            <a:schemeClr val="bg1"/>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400" b="1" dirty="0">
                <a:solidFill>
                  <a:srgbClr val="002060"/>
                </a:solidFill>
                <a:latin typeface="Calibri"/>
              </a:rPr>
              <a:t>2</a:t>
            </a:r>
            <a:endParaRPr kumimoji="0" lang="en-IN" sz="1400" b="1" i="0" u="none" strike="noStrike" kern="1200" cap="none" spc="0" normalizeH="0" baseline="0" noProof="0" dirty="0">
              <a:ln>
                <a:noFill/>
              </a:ln>
              <a:solidFill>
                <a:srgbClr val="002060"/>
              </a:solidFill>
              <a:effectLst/>
              <a:uLnTx/>
              <a:uFillTx/>
              <a:latin typeface="Calibri"/>
              <a:ea typeface="+mn-ea"/>
              <a:cs typeface="+mn-cs"/>
            </a:endParaRPr>
          </a:p>
        </p:txBody>
      </p:sp>
      <p:sp>
        <p:nvSpPr>
          <p:cNvPr id="36" name="Rectangle 35"/>
          <p:cNvSpPr/>
          <p:nvPr/>
        </p:nvSpPr>
        <p:spPr>
          <a:xfrm>
            <a:off x="2741435" y="2705988"/>
            <a:ext cx="6228000" cy="540000"/>
          </a:xfrm>
          <a:prstGeom prst="rect">
            <a:avLst/>
          </a:prstGeom>
          <a:solidFill>
            <a:srgbClr val="FFC000">
              <a:alpha val="86000"/>
            </a:srgbClr>
          </a:solidFill>
          <a:ln>
            <a:noFill/>
          </a:ln>
          <a:effectLst>
            <a:outerShdw blurRad="57785" dist="33020" dir="3180000" algn="ctr">
              <a:srgbClr val="000000">
                <a:alpha val="30000"/>
              </a:srgbClr>
            </a:outerShdw>
            <a:softEdge rad="12700"/>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000" b="1" i="0" u="none" strike="noStrike" kern="1200" cap="none" spc="0" normalizeH="0" baseline="0" noProof="0" dirty="0">
                <a:ln>
                  <a:noFill/>
                </a:ln>
                <a:solidFill>
                  <a:srgbClr val="002060"/>
                </a:solidFill>
                <a:effectLst/>
                <a:uLnTx/>
                <a:uFillTx/>
                <a:latin typeface="Calibri"/>
                <a:ea typeface="+mn-ea"/>
                <a:cs typeface="+mn-cs"/>
              </a:rPr>
              <a:t> </a:t>
            </a:r>
            <a:r>
              <a:rPr lang="en-IN" sz="2000" b="1" dirty="0">
                <a:solidFill>
                  <a:schemeClr val="bg1"/>
                </a:solidFill>
                <a:latin typeface="Calibri"/>
              </a:rPr>
              <a:t>Import, Export including High Seas, Deemed Export, etc.</a:t>
            </a:r>
            <a:r>
              <a:rPr kumimoji="0" lang="en-IN" sz="2000" b="1" i="0" u="none" strike="noStrike" kern="1200" cap="none" spc="0" normalizeH="0" baseline="0" noProof="0" dirty="0">
                <a:ln>
                  <a:noFill/>
                </a:ln>
                <a:solidFill>
                  <a:srgbClr val="002060"/>
                </a:solidFill>
                <a:effectLst/>
                <a:uLnTx/>
                <a:uFillTx/>
                <a:latin typeface="Calibri"/>
                <a:ea typeface="+mn-ea"/>
                <a:cs typeface="+mn-cs"/>
              </a:rPr>
              <a:t> </a:t>
            </a:r>
          </a:p>
        </p:txBody>
      </p:sp>
      <p:sp>
        <p:nvSpPr>
          <p:cNvPr id="37" name="Flowchart: Connector 36"/>
          <p:cNvSpPr/>
          <p:nvPr/>
        </p:nvSpPr>
        <p:spPr>
          <a:xfrm>
            <a:off x="2066217" y="3641392"/>
            <a:ext cx="540000" cy="432000"/>
          </a:xfrm>
          <a:prstGeom prst="flowChartConnector">
            <a:avLst/>
          </a:prstGeom>
          <a:solidFill>
            <a:schemeClr val="bg1"/>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srgbClr val="002060"/>
                </a:solidFill>
                <a:effectLst/>
                <a:uLnTx/>
                <a:uFillTx/>
                <a:latin typeface="Calibri"/>
                <a:ea typeface="+mn-ea"/>
                <a:cs typeface="+mn-cs"/>
              </a:rPr>
              <a:t>3</a:t>
            </a:r>
          </a:p>
        </p:txBody>
      </p:sp>
      <p:sp>
        <p:nvSpPr>
          <p:cNvPr id="38" name="Rectangle 37"/>
          <p:cNvSpPr/>
          <p:nvPr/>
        </p:nvSpPr>
        <p:spPr>
          <a:xfrm>
            <a:off x="2741435" y="3587392"/>
            <a:ext cx="6228000" cy="540000"/>
          </a:xfrm>
          <a:prstGeom prst="rect">
            <a:avLst/>
          </a:prstGeom>
          <a:solidFill>
            <a:srgbClr val="FFC000">
              <a:alpha val="86000"/>
            </a:srgbClr>
          </a:solidFill>
          <a:ln>
            <a:noFill/>
          </a:ln>
          <a:effectLst>
            <a:outerShdw blurRad="57785" dist="33020" dir="3180000" algn="ctr">
              <a:srgbClr val="000000">
                <a:alpha val="30000"/>
              </a:srgbClr>
            </a:outerShdw>
            <a:softEdge rad="12700"/>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000" b="1" i="0" u="none" strike="noStrike" kern="1200" cap="none" spc="0" normalizeH="0" baseline="0" noProof="0" dirty="0">
                <a:ln>
                  <a:noFill/>
                </a:ln>
                <a:solidFill>
                  <a:srgbClr val="002060"/>
                </a:solidFill>
                <a:effectLst/>
                <a:uLnTx/>
                <a:uFillTx/>
                <a:latin typeface="Calibri"/>
                <a:ea typeface="+mn-ea"/>
                <a:cs typeface="+mn-cs"/>
              </a:rPr>
              <a:t> </a:t>
            </a:r>
            <a:r>
              <a:rPr kumimoji="0" lang="en-IN" sz="2000" b="1" i="0" u="none" strike="noStrike" kern="1200" cap="none" spc="0" normalizeH="0" baseline="0" noProof="0" dirty="0">
                <a:ln>
                  <a:noFill/>
                </a:ln>
                <a:solidFill>
                  <a:schemeClr val="bg1"/>
                </a:solidFill>
                <a:effectLst/>
                <a:uLnTx/>
                <a:uFillTx/>
                <a:latin typeface="Calibri"/>
                <a:ea typeface="+mn-ea"/>
                <a:cs typeface="+mn-cs"/>
              </a:rPr>
              <a:t>Implications </a:t>
            </a:r>
            <a:r>
              <a:rPr lang="en-IN" sz="2000" b="1" dirty="0">
                <a:solidFill>
                  <a:schemeClr val="bg1"/>
                </a:solidFill>
                <a:latin typeface="Calibri"/>
              </a:rPr>
              <a:t>in</a:t>
            </a:r>
            <a:r>
              <a:rPr kumimoji="0" lang="en-IN" sz="2000" b="1" i="0" u="none" strike="noStrike" kern="1200" cap="none" spc="0" normalizeH="0" baseline="0" noProof="0" dirty="0">
                <a:ln>
                  <a:noFill/>
                </a:ln>
                <a:solidFill>
                  <a:schemeClr val="bg1"/>
                </a:solidFill>
                <a:effectLst/>
                <a:uLnTx/>
                <a:uFillTx/>
                <a:latin typeface="Calibri"/>
                <a:ea typeface="+mn-ea"/>
                <a:cs typeface="+mn-cs"/>
              </a:rPr>
              <a:t> </a:t>
            </a:r>
            <a:r>
              <a:rPr lang="en-IN" sz="2000" b="1" dirty="0">
                <a:solidFill>
                  <a:schemeClr val="bg1"/>
                </a:solidFill>
                <a:latin typeface="Calibri"/>
              </a:rPr>
              <a:t>transition to GST</a:t>
            </a:r>
            <a:r>
              <a:rPr kumimoji="0" lang="en-IN" sz="2000" b="1" i="0" u="none" strike="noStrike" kern="1200" cap="none" spc="0" normalizeH="0" baseline="0" noProof="0" dirty="0">
                <a:ln>
                  <a:noFill/>
                </a:ln>
                <a:solidFill>
                  <a:srgbClr val="002060"/>
                </a:solidFill>
                <a:effectLst/>
                <a:uLnTx/>
                <a:uFillTx/>
                <a:latin typeface="Calibri"/>
                <a:ea typeface="+mn-ea"/>
                <a:cs typeface="+mn-cs"/>
              </a:rPr>
              <a:t> </a:t>
            </a:r>
          </a:p>
        </p:txBody>
      </p:sp>
    </p:spTree>
    <p:extLst>
      <p:ext uri="{BB962C8B-B14F-4D97-AF65-F5344CB8AC3E}">
        <p14:creationId xmlns:p14="http://schemas.microsoft.com/office/powerpoint/2010/main" val="3723852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9756" y="16590"/>
            <a:ext cx="11867654" cy="641136"/>
            <a:chOff x="99756" y="548"/>
            <a:chExt cx="11867654" cy="641136"/>
          </a:xfrm>
        </p:grpSpPr>
        <p:cxnSp>
          <p:nvCxnSpPr>
            <p:cNvPr id="4" name="Straight Connector 3"/>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5" name="Graphic 4"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6" name="TextBox 5"/>
            <p:cNvSpPr txBox="1"/>
            <p:nvPr/>
          </p:nvSpPr>
          <p:spPr>
            <a:xfrm>
              <a:off x="722353" y="77054"/>
              <a:ext cx="112450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400" b="1" i="0" u="none" strike="noStrike" kern="1200" cap="none" spc="0" normalizeH="0" baseline="0" noProof="0" dirty="0">
                  <a:ln>
                    <a:noFill/>
                  </a:ln>
                  <a:solidFill>
                    <a:prstClr val="black"/>
                  </a:solidFill>
                  <a:effectLst/>
                  <a:uLnTx/>
                  <a:uFillTx/>
                  <a:latin typeface="Calibri"/>
                  <a:ea typeface="+mn-ea"/>
                  <a:cs typeface="+mn-cs"/>
                </a:rPr>
                <a:t>Background </a:t>
              </a:r>
            </a:p>
          </p:txBody>
        </p:sp>
      </p:grpSp>
      <p:sp>
        <p:nvSpPr>
          <p:cNvPr id="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TextBox 10"/>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0" cap="none" spc="0" normalizeH="0" baseline="0" noProof="0" dirty="0">
              <a:ln>
                <a:noFill/>
              </a:ln>
              <a:solidFill>
                <a:srgbClr val="002060"/>
              </a:solidFill>
              <a:effectLst/>
              <a:uLnTx/>
              <a:uFillTx/>
              <a:latin typeface="Calibri"/>
              <a:ea typeface="+mn-ea"/>
              <a:cs typeface="+mn-cs"/>
            </a:endParaRPr>
          </a:p>
        </p:txBody>
      </p:sp>
      <p:cxnSp>
        <p:nvCxnSpPr>
          <p:cNvPr id="12" name="Straight Connector 11"/>
          <p:cNvCxnSpPr>
            <a:cxnSpLocks/>
          </p:cNvCxnSpPr>
          <p:nvPr/>
        </p:nvCxnSpPr>
        <p:spPr>
          <a:xfrm>
            <a:off x="112543" y="6620095"/>
            <a:ext cx="11592000" cy="0"/>
          </a:xfrm>
          <a:prstGeom prst="line">
            <a:avLst/>
          </a:prstGeom>
          <a:noFill/>
          <a:ln w="6350" cap="flat" cmpd="sng" algn="ctr">
            <a:solidFill>
              <a:sysClr val="windowText" lastClr="000000"/>
            </a:solidFill>
            <a:prstDash val="solid"/>
            <a:miter lim="800000"/>
          </a:ln>
          <a:effectLst/>
        </p:spPr>
      </p:cxnSp>
      <p:sp>
        <p:nvSpPr>
          <p:cNvPr id="54" name="Rectangle: Rounded Corners 53"/>
          <p:cNvSpPr/>
          <p:nvPr/>
        </p:nvSpPr>
        <p:spPr>
          <a:xfrm>
            <a:off x="5353796" y="2771759"/>
            <a:ext cx="6336000" cy="900000"/>
          </a:xfrm>
          <a:prstGeom prst="round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2400" b="1" i="1" u="none" strike="noStrike" kern="0" cap="none" spc="0" normalizeH="0" baseline="0" noProof="0" dirty="0">
                <a:ln>
                  <a:noFill/>
                </a:ln>
                <a:solidFill>
                  <a:prstClr val="white"/>
                </a:solidFill>
                <a:effectLst/>
                <a:uLnTx/>
                <a:uFillTx/>
                <a:latin typeface="Calibri" panose="020F0502020204030204"/>
                <a:ea typeface="+mn-ea"/>
                <a:cs typeface="+mn-cs"/>
              </a:rPr>
              <a:t> “passing, occurring, or performed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2400" b="1" i="1" u="none" strike="noStrike" kern="0" cap="none" spc="0" normalizeH="0" baseline="0" noProof="0" dirty="0">
                <a:ln>
                  <a:noFill/>
                </a:ln>
                <a:solidFill>
                  <a:prstClr val="white"/>
                </a:solidFill>
                <a:effectLst/>
                <a:uLnTx/>
                <a:uFillTx/>
                <a:latin typeface="Calibri" panose="020F0502020204030204"/>
                <a:ea typeface="+mn-ea"/>
                <a:cs typeface="+mn-cs"/>
              </a:rPr>
              <a:t>              across a border between two countries”</a:t>
            </a:r>
            <a:r>
              <a:rPr kumimoji="0" lang="en-IN" sz="2400" b="0" i="1" u="none" strike="noStrike" kern="0" cap="none" spc="0" normalizeH="0" baseline="0" noProof="0" dirty="0">
                <a:ln>
                  <a:noFill/>
                </a:ln>
                <a:solidFill>
                  <a:prstClr val="white"/>
                </a:solidFill>
                <a:effectLst/>
                <a:uLnTx/>
                <a:uFillTx/>
                <a:latin typeface="Calibri" panose="020F0502020204030204"/>
                <a:ea typeface="+mn-ea"/>
                <a:cs typeface="+mn-cs"/>
              </a:rPr>
              <a:t> </a:t>
            </a:r>
            <a:r>
              <a:rPr kumimoji="0" lang="en-IN" sz="2400" b="0" i="0" u="none" strike="noStrike" kern="0" cap="none" spc="0" normalizeH="0" baseline="0" noProof="0" dirty="0">
                <a:ln>
                  <a:noFill/>
                </a:ln>
                <a:solidFill>
                  <a:prstClr val="white"/>
                </a:solidFill>
                <a:effectLst/>
                <a:uLnTx/>
                <a:uFillTx/>
                <a:latin typeface="Calibri" panose="020F0502020204030204"/>
                <a:ea typeface="+mn-ea"/>
                <a:cs typeface="+mn-cs"/>
              </a:rPr>
              <a:t> </a:t>
            </a:r>
            <a:endParaRPr kumimoji="0" lang="en-IN" sz="2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55" name="Picture 5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5197" y="2430030"/>
            <a:ext cx="2799968" cy="2651758"/>
          </a:xfrm>
          <a:prstGeom prst="rect">
            <a:avLst/>
          </a:prstGeom>
        </p:spPr>
      </p:pic>
      <p:sp>
        <p:nvSpPr>
          <p:cNvPr id="56" name="Thought Bubble: Cloud 55"/>
          <p:cNvSpPr/>
          <p:nvPr/>
        </p:nvSpPr>
        <p:spPr>
          <a:xfrm>
            <a:off x="1872413" y="1298046"/>
            <a:ext cx="2520000" cy="1069268"/>
          </a:xfrm>
          <a:prstGeom prst="cloudCallout">
            <a:avLst>
              <a:gd name="adj1" fmla="val -30973"/>
              <a:gd name="adj2" fmla="val 161130"/>
            </a:avLst>
          </a:prstGeom>
          <a:solidFill>
            <a:srgbClr val="C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2000" b="1" kern="0" dirty="0">
                <a:solidFill>
                  <a:prstClr val="white"/>
                </a:solidFill>
                <a:latin typeface="Calibri" panose="020F0502020204030204"/>
              </a:rPr>
              <a:t>Cross border</a:t>
            </a:r>
            <a:r>
              <a:rPr kumimoji="0" lang="en-IN" sz="2000" b="1" i="0" u="none" strike="noStrike" kern="0" cap="none" spc="0" normalizeH="0" baseline="0" noProof="0" dirty="0">
                <a:ln>
                  <a:noFill/>
                </a:ln>
                <a:solidFill>
                  <a:prstClr val="white"/>
                </a:solidFill>
                <a:effectLst/>
                <a:uLnTx/>
                <a:uFillTx/>
                <a:latin typeface="Calibri" panose="020F0502020204030204"/>
                <a:ea typeface="+mn-ea"/>
                <a:cs typeface="+mn-cs"/>
              </a:rPr>
              <a:t>?</a:t>
            </a:r>
          </a:p>
        </p:txBody>
      </p:sp>
      <p:sp>
        <p:nvSpPr>
          <p:cNvPr id="57" name="Rectangle: Rounded Corners 56"/>
          <p:cNvSpPr/>
          <p:nvPr/>
        </p:nvSpPr>
        <p:spPr>
          <a:xfrm>
            <a:off x="3355655" y="2771759"/>
            <a:ext cx="2916000" cy="900000"/>
          </a:xfrm>
          <a:prstGeom prst="roundRect">
            <a:avLst/>
          </a:prstGeom>
          <a:solidFill>
            <a:srgbClr val="70AD47">
              <a:lumMod val="60000"/>
              <a:lumOff val="40000"/>
            </a:srgbClr>
          </a:solidFill>
          <a:ln w="3810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2500" b="1" i="0" u="none" strike="noStrike" kern="0" cap="none" spc="0" normalizeH="0" baseline="0" noProof="0" dirty="0">
                <a:ln>
                  <a:noFill/>
                </a:ln>
                <a:solidFill>
                  <a:prstClr val="black"/>
                </a:solidFill>
                <a:effectLst/>
                <a:uLnTx/>
                <a:uFillTx/>
                <a:latin typeface="Calibri" panose="020F0502020204030204"/>
                <a:ea typeface="+mn-ea"/>
                <a:cs typeface="+mn-cs"/>
              </a:rPr>
              <a:t>Oxford dictionary </a:t>
            </a:r>
          </a:p>
        </p:txBody>
      </p:sp>
      <p:sp>
        <p:nvSpPr>
          <p:cNvPr id="58" name="Rectangle: Rounded Corners 57"/>
          <p:cNvSpPr/>
          <p:nvPr/>
        </p:nvSpPr>
        <p:spPr>
          <a:xfrm>
            <a:off x="5353796" y="3875451"/>
            <a:ext cx="6336000" cy="900000"/>
          </a:xfrm>
          <a:prstGeom prst="roundRect">
            <a:avLst/>
          </a:prstGeom>
          <a:solidFill>
            <a:srgbClr val="4472C4">
              <a:lumMod val="75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2400" b="1" i="1" u="none" strike="noStrike" kern="0" cap="none" spc="0" normalizeH="0" baseline="0" noProof="0" dirty="0">
                <a:ln>
                  <a:noFill/>
                </a:ln>
                <a:solidFill>
                  <a:prstClr val="white"/>
                </a:solidFill>
                <a:effectLst/>
                <a:uLnTx/>
                <a:uFillTx/>
                <a:latin typeface="Calibri" panose="020F0502020204030204"/>
                <a:ea typeface="+mn-ea"/>
                <a:cs typeface="+mn-cs"/>
              </a:rPr>
              <a:t>             “Import and Export”</a:t>
            </a:r>
          </a:p>
        </p:txBody>
      </p:sp>
      <p:sp>
        <p:nvSpPr>
          <p:cNvPr id="59" name="Rectangle: Rounded Corners 58"/>
          <p:cNvSpPr/>
          <p:nvPr/>
        </p:nvSpPr>
        <p:spPr>
          <a:xfrm>
            <a:off x="3355655" y="3898823"/>
            <a:ext cx="2916000" cy="876628"/>
          </a:xfrm>
          <a:prstGeom prst="roundRect">
            <a:avLst/>
          </a:prstGeom>
          <a:solidFill>
            <a:srgbClr val="70AD47">
              <a:lumMod val="60000"/>
              <a:lumOff val="40000"/>
            </a:srgbClr>
          </a:solidFill>
          <a:ln w="3810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2500" b="1" kern="0" dirty="0">
                <a:solidFill>
                  <a:prstClr val="black"/>
                </a:solidFill>
                <a:latin typeface="Calibri" panose="020F0502020204030204"/>
              </a:rPr>
              <a:t>Common parlance</a:t>
            </a:r>
            <a:endParaRPr kumimoji="0" lang="en-IN" sz="25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7398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9756" y="16590"/>
            <a:ext cx="11867654" cy="641136"/>
            <a:chOff x="99756" y="548"/>
            <a:chExt cx="11867654" cy="641136"/>
          </a:xfrm>
        </p:grpSpPr>
        <p:cxnSp>
          <p:nvCxnSpPr>
            <p:cNvPr id="4" name="Straight Connector 3"/>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5" name="Graphic 4"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6" name="TextBox 5"/>
            <p:cNvSpPr txBox="1"/>
            <p:nvPr/>
          </p:nvSpPr>
          <p:spPr>
            <a:xfrm>
              <a:off x="722353" y="77054"/>
              <a:ext cx="112450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400" b="1" i="0" u="none" strike="noStrike" kern="1200" cap="none" spc="0" normalizeH="0" baseline="0" noProof="0" dirty="0">
                  <a:ln>
                    <a:noFill/>
                  </a:ln>
                  <a:solidFill>
                    <a:prstClr val="black"/>
                  </a:solidFill>
                  <a:effectLst/>
                  <a:uLnTx/>
                  <a:uFillTx/>
                  <a:latin typeface="Calibri"/>
                  <a:ea typeface="+mn-ea"/>
                  <a:cs typeface="+mn-cs"/>
                </a:rPr>
                <a:t>Background</a:t>
              </a:r>
            </a:p>
          </p:txBody>
        </p:sp>
      </p:grpSp>
      <p:sp>
        <p:nvSpPr>
          <p:cNvPr id="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TextBox 10"/>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0" cap="none" spc="0" normalizeH="0" baseline="0" noProof="0" dirty="0">
              <a:ln>
                <a:noFill/>
              </a:ln>
              <a:solidFill>
                <a:srgbClr val="002060"/>
              </a:solidFill>
              <a:effectLst/>
              <a:uLnTx/>
              <a:uFillTx/>
              <a:latin typeface="Calibri"/>
              <a:ea typeface="+mn-ea"/>
              <a:cs typeface="+mn-cs"/>
            </a:endParaRPr>
          </a:p>
        </p:txBody>
      </p:sp>
      <p:cxnSp>
        <p:nvCxnSpPr>
          <p:cNvPr id="12" name="Straight Connector 11"/>
          <p:cNvCxnSpPr>
            <a:cxnSpLocks/>
          </p:cNvCxnSpPr>
          <p:nvPr/>
        </p:nvCxnSpPr>
        <p:spPr>
          <a:xfrm>
            <a:off x="112543" y="6620095"/>
            <a:ext cx="11592000" cy="0"/>
          </a:xfrm>
          <a:prstGeom prst="line">
            <a:avLst/>
          </a:prstGeom>
          <a:noFill/>
          <a:ln w="6350" cap="flat" cmpd="sng" algn="ctr">
            <a:solidFill>
              <a:sysClr val="windowText" lastClr="000000"/>
            </a:solidFill>
            <a:prstDash val="solid"/>
            <a:miter lim="800000"/>
          </a:ln>
          <a:effectLst/>
        </p:spPr>
      </p:cxnSp>
      <p:sp>
        <p:nvSpPr>
          <p:cNvPr id="16" name="Rectangle 15"/>
          <p:cNvSpPr/>
          <p:nvPr/>
        </p:nvSpPr>
        <p:spPr>
          <a:xfrm rot="5400000">
            <a:off x="5326799" y="-4155049"/>
            <a:ext cx="1462002" cy="11293491"/>
          </a:xfrm>
          <a:prstGeom prst="rect">
            <a:avLst/>
          </a:prstGeom>
          <a:solidFill>
            <a:schemeClr val="bg2"/>
          </a:solidFill>
          <a:ln w="12700" cap="flat" cmpd="sng" algn="ctr">
            <a:solidFill>
              <a:srgbClr val="FFFF00"/>
            </a:solidFill>
            <a:prstDash val="solid"/>
            <a:miter lim="800000"/>
          </a:ln>
          <a:effectLst/>
        </p:spPr>
        <p:txBody>
          <a:bodyPr vert="vert270" rtlCol="0" anchor="ctr"/>
          <a:lstStyle/>
          <a:p>
            <a:pPr marL="285750" marR="0" lvl="0" indent="-2857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Before understanding the implications of GST and place of supply w.r.t. cross border transactions, we need to consider the legal framework of GST</a:t>
            </a:r>
            <a:endParaRPr lang="en-IN" sz="1400" b="1" kern="0" dirty="0">
              <a:solidFill>
                <a:prstClr val="black"/>
              </a:solidFill>
              <a:latin typeface="Calibri" panose="020F0502020204030204"/>
            </a:endParaRPr>
          </a:p>
          <a:p>
            <a:pPr marL="285750" marR="0" lvl="0" indent="-2857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Supply of goods or services or both would be governed by the SGST/UTGST/CGST/IGST Act</a:t>
            </a:r>
          </a:p>
          <a:p>
            <a:pPr marL="285750" marR="0" lvl="0" indent="-2857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In terms of Section 2(109) of the CGST Act, 2017 (CGST Act), taxable territory means the territory to which the provisions of this Act apply</a:t>
            </a:r>
          </a:p>
          <a:p>
            <a:pPr marL="285750" marR="0" lvl="0" indent="-2857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In terms of Section 1(2) of the CGST Act &amp; IGST Act, this Act extends to the whole of India except the State of Jammu and Kashmir</a:t>
            </a:r>
          </a:p>
        </p:txBody>
      </p:sp>
      <p:cxnSp>
        <p:nvCxnSpPr>
          <p:cNvPr id="26" name="Straight Connector 25"/>
          <p:cNvCxnSpPr/>
          <p:nvPr/>
        </p:nvCxnSpPr>
        <p:spPr>
          <a:xfrm>
            <a:off x="3343510" y="2402961"/>
            <a:ext cx="0" cy="4068000"/>
          </a:xfrm>
          <a:prstGeom prst="line">
            <a:avLst/>
          </a:prstGeom>
          <a:noFill/>
          <a:ln w="6350" cap="flat" cmpd="sng" algn="ctr">
            <a:solidFill>
              <a:sysClr val="windowText" lastClr="000000"/>
            </a:solidFill>
            <a:prstDash val="sysDash"/>
            <a:miter lim="800000"/>
          </a:ln>
          <a:effectLst/>
        </p:spPr>
      </p:cxnSp>
      <p:sp>
        <p:nvSpPr>
          <p:cNvPr id="27" name="Rectangle 26"/>
          <p:cNvSpPr/>
          <p:nvPr/>
        </p:nvSpPr>
        <p:spPr>
          <a:xfrm>
            <a:off x="973767" y="2364580"/>
            <a:ext cx="1764000" cy="301586"/>
          </a:xfrm>
          <a:prstGeom prst="rect">
            <a:avLst/>
          </a:prstGeom>
          <a:solidFill>
            <a:srgbClr val="FECAF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1400" b="1" i="1" kern="0" dirty="0">
                <a:solidFill>
                  <a:prstClr val="black"/>
                </a:solidFill>
                <a:latin typeface="Calibri" panose="020F0502020204030204"/>
              </a:rPr>
              <a:t>Term</a:t>
            </a:r>
            <a:r>
              <a:rPr kumimoji="0" lang="en-IN" sz="1200" b="1"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
        <p:nvSpPr>
          <p:cNvPr id="28" name="Rectangle 27"/>
          <p:cNvSpPr/>
          <p:nvPr/>
        </p:nvSpPr>
        <p:spPr>
          <a:xfrm>
            <a:off x="6716567" y="2359324"/>
            <a:ext cx="1764000" cy="301586"/>
          </a:xfrm>
          <a:prstGeom prst="rect">
            <a:avLst/>
          </a:prstGeom>
          <a:solidFill>
            <a:srgbClr val="FECAF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1" u="none" strike="noStrike" kern="0" cap="none" spc="0" normalizeH="0" baseline="0" noProof="0" dirty="0">
                <a:ln>
                  <a:noFill/>
                </a:ln>
                <a:solidFill>
                  <a:prstClr val="black"/>
                </a:solidFill>
                <a:effectLst/>
                <a:uLnTx/>
                <a:uFillTx/>
                <a:latin typeface="Calibri" panose="020F0502020204030204"/>
                <a:ea typeface="+mn-ea"/>
                <a:cs typeface="+mn-cs"/>
              </a:rPr>
              <a:t>Meaning</a:t>
            </a:r>
            <a:r>
              <a:rPr kumimoji="0" lang="en-IN" sz="1200" b="1"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
        <p:nvSpPr>
          <p:cNvPr id="29" name="Rectangle: Rounded Corners 28"/>
          <p:cNvSpPr/>
          <p:nvPr/>
        </p:nvSpPr>
        <p:spPr>
          <a:xfrm>
            <a:off x="1007039" y="3369940"/>
            <a:ext cx="1764000" cy="432000"/>
          </a:xfrm>
          <a:prstGeom prst="roundRect">
            <a:avLst/>
          </a:prstGeom>
          <a:solidFill>
            <a:srgbClr val="5B9BD5">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0" u="none" strike="noStrike" kern="0" cap="none" spc="0" normalizeH="0" baseline="0" noProof="0" dirty="0">
                <a:ln>
                  <a:noFill/>
                </a:ln>
                <a:solidFill>
                  <a:prstClr val="white"/>
                </a:solidFill>
                <a:effectLst/>
                <a:uLnTx/>
                <a:uFillTx/>
                <a:latin typeface="Calibri" panose="020F0502020204030204"/>
                <a:ea typeface="+mn-ea"/>
                <a:cs typeface="+mn-cs"/>
              </a:rPr>
              <a:t>India</a:t>
            </a:r>
            <a:r>
              <a:rPr kumimoji="0" lang="en-IN" sz="1200" b="1" i="0" u="none" strike="noStrike" kern="0" cap="none" spc="0" normalizeH="0" baseline="0" noProof="0" dirty="0">
                <a:ln>
                  <a:noFill/>
                </a:ln>
                <a:solidFill>
                  <a:prstClr val="white"/>
                </a:solidFill>
                <a:effectLst/>
                <a:uLnTx/>
                <a:uFillTx/>
                <a:latin typeface="Calibri" panose="020F0502020204030204"/>
                <a:ea typeface="+mn-ea"/>
                <a:cs typeface="+mn-cs"/>
              </a:rPr>
              <a:t> </a:t>
            </a:r>
          </a:p>
        </p:txBody>
      </p:sp>
      <p:sp>
        <p:nvSpPr>
          <p:cNvPr id="30" name="Rectangle 29"/>
          <p:cNvSpPr/>
          <p:nvPr/>
        </p:nvSpPr>
        <p:spPr>
          <a:xfrm>
            <a:off x="3962567" y="2771307"/>
            <a:ext cx="7272000" cy="1629267"/>
          </a:xfrm>
          <a:prstGeom prst="rect">
            <a:avLst/>
          </a:prstGeom>
          <a:solidFill>
            <a:srgbClr val="92D050">
              <a:alpha val="14000"/>
            </a:srgbClr>
          </a:solidFill>
          <a:ln w="12700" cap="flat" cmpd="sng" algn="ctr">
            <a:solidFill>
              <a:srgbClr val="92D050"/>
            </a:solidFill>
            <a:prstDash val="solid"/>
            <a:miter lim="800000"/>
          </a:ln>
          <a:effectLst/>
        </p:spPr>
        <p:txBody>
          <a:bodyPr rtlCol="0" anchor="ct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IN" sz="1400" i="0" u="none" strike="noStrike" kern="0" cap="none" spc="0" normalizeH="0" baseline="0" noProof="0" dirty="0">
                <a:ln>
                  <a:noFill/>
                </a:ln>
                <a:solidFill>
                  <a:prstClr val="black"/>
                </a:solidFill>
                <a:effectLst/>
                <a:uLnTx/>
                <a:uFillTx/>
                <a:latin typeface="Calibri" panose="020F0502020204030204"/>
                <a:ea typeface="+mn-ea"/>
                <a:cs typeface="+mn-cs"/>
              </a:rPr>
              <a:t>Territory of India,</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IN" sz="1400" i="0" u="none" strike="noStrike" kern="0" cap="none" spc="0" normalizeH="0" baseline="0" noProof="0" dirty="0">
                <a:ln>
                  <a:noFill/>
                </a:ln>
                <a:solidFill>
                  <a:prstClr val="black"/>
                </a:solidFill>
                <a:effectLst/>
                <a:uLnTx/>
                <a:uFillTx/>
                <a:latin typeface="Calibri" panose="020F0502020204030204"/>
                <a:ea typeface="+mn-ea"/>
                <a:cs typeface="+mn-cs"/>
              </a:rPr>
              <a:t>Its territorial waters (up to 12 nautical miles),</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Seabed &amp; sub-soil underlying such waters,</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IN" sz="1400" i="0" u="none" strike="noStrike" kern="0" cap="none" spc="0" normalizeH="0" baseline="0" noProof="0" dirty="0">
                <a:ln>
                  <a:noFill/>
                </a:ln>
                <a:solidFill>
                  <a:prstClr val="black"/>
                </a:solidFill>
                <a:effectLst/>
                <a:uLnTx/>
                <a:uFillTx/>
                <a:latin typeface="Calibri" panose="020F0502020204030204"/>
                <a:ea typeface="+mn-ea"/>
                <a:cs typeface="+mn-cs"/>
              </a:rPr>
              <a:t>Continental shelf,</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Exclusive economic zone (up to 200 nautical miles) or any other maritime zone – Territorial Waters, Continental Shelf, Exclusive Economic Zone and other Maritime Zones Act, 1976, and</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IN" sz="1400" i="0" u="none" strike="noStrike" kern="0" cap="none" spc="0" normalizeH="0" baseline="0" noProof="0" dirty="0">
                <a:ln>
                  <a:noFill/>
                </a:ln>
                <a:solidFill>
                  <a:prstClr val="black"/>
                </a:solidFill>
                <a:effectLst/>
                <a:uLnTx/>
                <a:uFillTx/>
                <a:latin typeface="Calibri" panose="020F0502020204030204"/>
                <a:ea typeface="+mn-ea"/>
                <a:cs typeface="+mn-cs"/>
              </a:rPr>
              <a:t>Air space above its territory and territorial waters</a:t>
            </a:r>
          </a:p>
        </p:txBody>
      </p:sp>
      <p:cxnSp>
        <p:nvCxnSpPr>
          <p:cNvPr id="31" name="Straight Connector 30"/>
          <p:cNvCxnSpPr/>
          <p:nvPr/>
        </p:nvCxnSpPr>
        <p:spPr>
          <a:xfrm>
            <a:off x="5931963" y="4565174"/>
            <a:ext cx="0" cy="1260000"/>
          </a:xfrm>
          <a:prstGeom prst="line">
            <a:avLst/>
          </a:prstGeom>
          <a:noFill/>
          <a:ln w="6350" cap="flat" cmpd="sng" algn="ctr">
            <a:solidFill>
              <a:schemeClr val="accent2">
                <a:lumMod val="75000"/>
              </a:schemeClr>
            </a:solidFill>
            <a:prstDash val="sysDash"/>
            <a:miter lim="800000"/>
          </a:ln>
          <a:effectLst/>
        </p:spPr>
      </p:cxnSp>
      <p:cxnSp>
        <p:nvCxnSpPr>
          <p:cNvPr id="32" name="Straight Arrow Connector 31"/>
          <p:cNvCxnSpPr>
            <a:cxnSpLocks/>
          </p:cNvCxnSpPr>
          <p:nvPr/>
        </p:nvCxnSpPr>
        <p:spPr>
          <a:xfrm>
            <a:off x="6035042" y="4937755"/>
            <a:ext cx="1197756"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cxnSpLocks/>
          </p:cNvCxnSpPr>
          <p:nvPr/>
        </p:nvCxnSpPr>
        <p:spPr>
          <a:xfrm>
            <a:off x="6035042" y="5568456"/>
            <a:ext cx="36000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360447" y="4698604"/>
            <a:ext cx="546945" cy="261610"/>
          </a:xfrm>
          <a:prstGeom prst="rect">
            <a:avLst/>
          </a:prstGeom>
          <a:noFill/>
        </p:spPr>
        <p:txBody>
          <a:bodyPr wrap="none" rtlCol="0">
            <a:spAutoFit/>
          </a:bodyPr>
          <a:lstStyle/>
          <a:p>
            <a:r>
              <a:rPr lang="en-IN" sz="1100" dirty="0"/>
              <a:t>12 nm</a:t>
            </a:r>
          </a:p>
        </p:txBody>
      </p:sp>
      <p:sp>
        <p:nvSpPr>
          <p:cNvPr id="35" name="TextBox 34"/>
          <p:cNvSpPr txBox="1"/>
          <p:nvPr/>
        </p:nvSpPr>
        <p:spPr>
          <a:xfrm>
            <a:off x="7487719" y="5306846"/>
            <a:ext cx="619080" cy="261610"/>
          </a:xfrm>
          <a:prstGeom prst="rect">
            <a:avLst/>
          </a:prstGeom>
          <a:noFill/>
        </p:spPr>
        <p:txBody>
          <a:bodyPr wrap="none" rtlCol="0">
            <a:spAutoFit/>
          </a:bodyPr>
          <a:lstStyle/>
          <a:p>
            <a:r>
              <a:rPr lang="en-IN" sz="1100" dirty="0"/>
              <a:t>200 nm</a:t>
            </a:r>
          </a:p>
        </p:txBody>
      </p:sp>
      <p:cxnSp>
        <p:nvCxnSpPr>
          <p:cNvPr id="36" name="Straight Connector 35"/>
          <p:cNvCxnSpPr/>
          <p:nvPr/>
        </p:nvCxnSpPr>
        <p:spPr>
          <a:xfrm>
            <a:off x="9713827" y="4573390"/>
            <a:ext cx="0" cy="1260000"/>
          </a:xfrm>
          <a:prstGeom prst="line">
            <a:avLst/>
          </a:prstGeom>
          <a:noFill/>
          <a:ln w="6350" cap="flat" cmpd="sng" algn="ctr">
            <a:solidFill>
              <a:schemeClr val="accent2">
                <a:lumMod val="75000"/>
              </a:schemeClr>
            </a:solidFill>
            <a:prstDash val="sysDash"/>
            <a:miter lim="800000"/>
          </a:ln>
          <a:effectLst/>
        </p:spPr>
      </p:cxnSp>
      <p:sp>
        <p:nvSpPr>
          <p:cNvPr id="37" name="TextBox 36"/>
          <p:cNvSpPr txBox="1"/>
          <p:nvPr/>
        </p:nvSpPr>
        <p:spPr>
          <a:xfrm>
            <a:off x="4940986" y="5162585"/>
            <a:ext cx="990977" cy="261610"/>
          </a:xfrm>
          <a:prstGeom prst="rect">
            <a:avLst/>
          </a:prstGeom>
          <a:noFill/>
        </p:spPr>
        <p:txBody>
          <a:bodyPr wrap="none" rtlCol="0">
            <a:spAutoFit/>
          </a:bodyPr>
          <a:lstStyle/>
          <a:p>
            <a:r>
              <a:rPr lang="en-IN" sz="1100" dirty="0"/>
              <a:t>Land/Baseline</a:t>
            </a:r>
          </a:p>
        </p:txBody>
      </p:sp>
      <p:sp>
        <p:nvSpPr>
          <p:cNvPr id="38" name="Right Brace 37"/>
          <p:cNvSpPr/>
          <p:nvPr/>
        </p:nvSpPr>
        <p:spPr>
          <a:xfrm rot="5400000">
            <a:off x="7325275" y="3717076"/>
            <a:ext cx="169103" cy="4608000"/>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IN"/>
          </a:p>
        </p:txBody>
      </p:sp>
      <p:sp>
        <p:nvSpPr>
          <p:cNvPr id="39" name="Rectangle 38"/>
          <p:cNvSpPr/>
          <p:nvPr/>
        </p:nvSpPr>
        <p:spPr>
          <a:xfrm>
            <a:off x="6743826" y="6183239"/>
            <a:ext cx="1332000" cy="252000"/>
          </a:xfrm>
          <a:prstGeom prst="rect">
            <a:avLst/>
          </a:prstGeom>
          <a:solidFill>
            <a:srgbClr val="92D05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1" u="none" strike="noStrike" kern="0" cap="none" spc="0" normalizeH="0" baseline="0" noProof="0" dirty="0">
                <a:ln>
                  <a:noFill/>
                </a:ln>
                <a:solidFill>
                  <a:prstClr val="black"/>
                </a:solidFill>
                <a:effectLst/>
                <a:uLnTx/>
                <a:uFillTx/>
                <a:latin typeface="Calibri" panose="020F0502020204030204"/>
                <a:ea typeface="+mn-ea"/>
                <a:cs typeface="+mn-cs"/>
              </a:rPr>
              <a:t>India</a:t>
            </a:r>
            <a:r>
              <a:rPr kumimoji="0" lang="en-IN" sz="1200" b="1" i="0" u="none" strike="noStrike" kern="0" cap="none" spc="0" normalizeH="0" baseline="0" noProof="0" dirty="0">
                <a:ln>
                  <a:noFill/>
                </a:ln>
                <a:solidFill>
                  <a:prstClr val="black"/>
                </a:solidFill>
                <a:effectLst/>
                <a:uLnTx/>
                <a:uFillTx/>
                <a:latin typeface="Calibri" panose="020F0502020204030204"/>
                <a:ea typeface="+mn-ea"/>
                <a:cs typeface="+mn-cs"/>
              </a:rPr>
              <a:t>  </a:t>
            </a:r>
          </a:p>
        </p:txBody>
      </p:sp>
      <p:cxnSp>
        <p:nvCxnSpPr>
          <p:cNvPr id="40" name="Straight Connector 39"/>
          <p:cNvCxnSpPr/>
          <p:nvPr/>
        </p:nvCxnSpPr>
        <p:spPr>
          <a:xfrm>
            <a:off x="747317" y="6887113"/>
            <a:ext cx="11520000" cy="0"/>
          </a:xfrm>
          <a:prstGeom prst="line">
            <a:avLst/>
          </a:prstGeom>
          <a:noFill/>
          <a:ln w="6350" cap="flat" cmpd="sng" algn="ctr">
            <a:solidFill>
              <a:schemeClr val="accent5">
                <a:lumMod val="20000"/>
                <a:lumOff val="80000"/>
              </a:schemeClr>
            </a:solidFill>
            <a:prstDash val="sysDash"/>
            <a:miter lim="800000"/>
          </a:ln>
          <a:effectLst/>
        </p:spPr>
      </p:cxnSp>
    </p:spTree>
    <p:extLst>
      <p:ext uri="{BB962C8B-B14F-4D97-AF65-F5344CB8AC3E}">
        <p14:creationId xmlns:p14="http://schemas.microsoft.com/office/powerpoint/2010/main" val="527534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9756" y="16590"/>
            <a:ext cx="11867654" cy="641136"/>
            <a:chOff x="99756" y="548"/>
            <a:chExt cx="11867654" cy="641136"/>
          </a:xfrm>
        </p:grpSpPr>
        <p:cxnSp>
          <p:nvCxnSpPr>
            <p:cNvPr id="4" name="Straight Connector 3"/>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5" name="Graphic 4"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6" name="TextBox 5"/>
            <p:cNvSpPr txBox="1"/>
            <p:nvPr/>
          </p:nvSpPr>
          <p:spPr>
            <a:xfrm>
              <a:off x="722353" y="77054"/>
              <a:ext cx="112450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400" b="1" dirty="0">
                  <a:solidFill>
                    <a:prstClr val="black"/>
                  </a:solidFill>
                  <a:latin typeface="Calibri"/>
                </a:rPr>
                <a:t>Cross border transactions - Goods</a:t>
              </a:r>
              <a:r>
                <a:rPr kumimoji="0" lang="en-IN" sz="2400" b="1" i="0" u="none" strike="noStrike" kern="1200" cap="none" spc="0" normalizeH="0" baseline="0" noProof="0" dirty="0">
                  <a:ln>
                    <a:noFill/>
                  </a:ln>
                  <a:solidFill>
                    <a:prstClr val="black"/>
                  </a:solidFill>
                  <a:effectLst/>
                  <a:uLnTx/>
                  <a:uFillTx/>
                  <a:latin typeface="Calibri"/>
                  <a:ea typeface="+mn-ea"/>
                  <a:cs typeface="+mn-cs"/>
                </a:rPr>
                <a:t> </a:t>
              </a:r>
            </a:p>
          </p:txBody>
        </p:sp>
      </p:grpSp>
      <p:sp>
        <p:nvSpPr>
          <p:cNvPr id="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TextBox 10"/>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0" cap="none" spc="0" normalizeH="0" baseline="0" noProof="0" dirty="0">
              <a:ln>
                <a:noFill/>
              </a:ln>
              <a:solidFill>
                <a:srgbClr val="002060"/>
              </a:solidFill>
              <a:effectLst/>
              <a:uLnTx/>
              <a:uFillTx/>
              <a:latin typeface="Calibri"/>
              <a:ea typeface="+mn-ea"/>
              <a:cs typeface="+mn-cs"/>
            </a:endParaRPr>
          </a:p>
        </p:txBody>
      </p:sp>
      <p:cxnSp>
        <p:nvCxnSpPr>
          <p:cNvPr id="12" name="Straight Connector 11"/>
          <p:cNvCxnSpPr>
            <a:cxnSpLocks/>
          </p:cNvCxnSpPr>
          <p:nvPr/>
        </p:nvCxnSpPr>
        <p:spPr>
          <a:xfrm>
            <a:off x="112543" y="6620095"/>
            <a:ext cx="11592000" cy="0"/>
          </a:xfrm>
          <a:prstGeom prst="line">
            <a:avLst/>
          </a:prstGeom>
          <a:noFill/>
          <a:ln w="6350" cap="flat" cmpd="sng" algn="ctr">
            <a:solidFill>
              <a:sysClr val="windowText" lastClr="000000"/>
            </a:solidFill>
            <a:prstDash val="solid"/>
            <a:miter lim="800000"/>
          </a:ln>
          <a:effectLst/>
        </p:spPr>
      </p:cxnSp>
      <p:sp>
        <p:nvSpPr>
          <p:cNvPr id="49" name="Rectangle 48"/>
          <p:cNvSpPr/>
          <p:nvPr/>
        </p:nvSpPr>
        <p:spPr>
          <a:xfrm>
            <a:off x="4099223" y="4641239"/>
            <a:ext cx="1764000" cy="301586"/>
          </a:xfrm>
          <a:prstGeom prst="rect">
            <a:avLst/>
          </a:prstGeom>
          <a:solidFill>
            <a:srgbClr val="FECAF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1" u="none" strike="noStrike" kern="0" cap="none" spc="0" normalizeH="0" baseline="0" noProof="0" dirty="0">
                <a:ln>
                  <a:noFill/>
                </a:ln>
                <a:solidFill>
                  <a:prstClr val="black"/>
                </a:solidFill>
                <a:effectLst/>
                <a:uLnTx/>
                <a:uFillTx/>
                <a:latin typeface="Calibri" panose="020F0502020204030204"/>
                <a:ea typeface="+mn-ea"/>
                <a:cs typeface="+mn-cs"/>
              </a:rPr>
              <a:t>Import</a:t>
            </a:r>
            <a:r>
              <a:rPr kumimoji="0" lang="en-IN" sz="1200" b="1"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
        <p:nvSpPr>
          <p:cNvPr id="54" name="Rectangle 53"/>
          <p:cNvSpPr/>
          <p:nvPr/>
        </p:nvSpPr>
        <p:spPr>
          <a:xfrm>
            <a:off x="8864846" y="4640708"/>
            <a:ext cx="1764000" cy="301586"/>
          </a:xfrm>
          <a:prstGeom prst="rect">
            <a:avLst/>
          </a:prstGeom>
          <a:solidFill>
            <a:srgbClr val="FECAF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1400" b="1" i="1" kern="0" dirty="0">
                <a:solidFill>
                  <a:prstClr val="black"/>
                </a:solidFill>
                <a:latin typeface="Calibri" panose="020F0502020204030204"/>
              </a:rPr>
              <a:t>Export</a:t>
            </a:r>
            <a:r>
              <a:rPr kumimoji="0" lang="en-IN" sz="1200" b="1"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
        <p:nvSpPr>
          <p:cNvPr id="63" name="Rectangle 62"/>
          <p:cNvSpPr/>
          <p:nvPr/>
        </p:nvSpPr>
        <p:spPr>
          <a:xfrm rot="5400000">
            <a:off x="979219" y="4544348"/>
            <a:ext cx="619041" cy="1755371"/>
          </a:xfrm>
          <a:prstGeom prst="rect">
            <a:avLst/>
          </a:prstGeom>
          <a:solidFill>
            <a:srgbClr val="4472C4">
              <a:lumMod val="40000"/>
              <a:lumOff val="60000"/>
            </a:srgbClr>
          </a:solidFill>
          <a:ln w="12700" cap="flat" cmpd="sng" algn="ctr">
            <a:noFill/>
            <a:prstDash val="solid"/>
            <a:miter lim="800000"/>
          </a:ln>
          <a:effectLst/>
        </p:spPr>
        <p:txBody>
          <a:bodyPr vert="vert27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rPr>
              <a:t>Place of Supply</a:t>
            </a:r>
          </a:p>
        </p:txBody>
      </p:sp>
      <p:sp>
        <p:nvSpPr>
          <p:cNvPr id="67" name="Rectangle 66"/>
          <p:cNvSpPr/>
          <p:nvPr/>
        </p:nvSpPr>
        <p:spPr>
          <a:xfrm rot="5400000">
            <a:off x="4705613" y="3487726"/>
            <a:ext cx="619041" cy="3868618"/>
          </a:xfrm>
          <a:prstGeom prst="rect">
            <a:avLst/>
          </a:prstGeom>
          <a:solidFill>
            <a:schemeClr val="bg2"/>
          </a:solidFill>
          <a:ln w="12700" cap="flat" cmpd="sng" algn="ctr">
            <a:solidFill>
              <a:srgbClr val="FFFF00"/>
            </a:solidFill>
            <a:prstDash val="solid"/>
            <a:miter lim="800000"/>
          </a:ln>
          <a:effectLst/>
        </p:spPr>
        <p:txBody>
          <a:bodyPr vert="vert27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rPr>
              <a:t>Location of the importer</a:t>
            </a:r>
          </a:p>
        </p:txBody>
      </p:sp>
      <p:sp>
        <p:nvSpPr>
          <p:cNvPr id="68" name="Rectangle 67"/>
          <p:cNvSpPr/>
          <p:nvPr/>
        </p:nvSpPr>
        <p:spPr>
          <a:xfrm rot="5400000">
            <a:off x="9437326" y="3487724"/>
            <a:ext cx="619041" cy="3868618"/>
          </a:xfrm>
          <a:prstGeom prst="rect">
            <a:avLst/>
          </a:prstGeom>
          <a:solidFill>
            <a:schemeClr val="bg2"/>
          </a:solidFill>
          <a:ln w="12700" cap="flat" cmpd="sng" algn="ctr">
            <a:solidFill>
              <a:srgbClr val="FFFF00"/>
            </a:solidFill>
            <a:prstDash val="solid"/>
            <a:miter lim="800000"/>
          </a:ln>
          <a:effectLst/>
        </p:spPr>
        <p:txBody>
          <a:bodyPr vert="vert27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rPr>
              <a:t>Location </a:t>
            </a:r>
            <a:r>
              <a:rPr lang="en-IN" sz="1400" b="1" kern="0" dirty="0">
                <a:solidFill>
                  <a:prstClr val="black"/>
                </a:solidFill>
                <a:latin typeface="Calibri" panose="020F0502020204030204"/>
              </a:rPr>
              <a:t>outside India</a:t>
            </a:r>
            <a:endPar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0" name="Rectangle: Rounded Corners 29"/>
          <p:cNvSpPr/>
          <p:nvPr/>
        </p:nvSpPr>
        <p:spPr>
          <a:xfrm>
            <a:off x="505221" y="878391"/>
            <a:ext cx="1764000" cy="432000"/>
          </a:xfrm>
          <a:prstGeom prst="roundRect">
            <a:avLst/>
          </a:prstGeom>
          <a:solidFill>
            <a:srgbClr val="5B9BD5">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0" u="none" strike="noStrike" kern="0" cap="none" spc="0" normalizeH="0" baseline="0" noProof="0" dirty="0">
                <a:ln>
                  <a:noFill/>
                </a:ln>
                <a:solidFill>
                  <a:prstClr val="white"/>
                </a:solidFill>
                <a:effectLst/>
                <a:uLnTx/>
                <a:uFillTx/>
                <a:latin typeface="Calibri" panose="020F0502020204030204"/>
                <a:ea typeface="+mn-ea"/>
                <a:cs typeface="+mn-cs"/>
              </a:rPr>
              <a:t>Import</a:t>
            </a:r>
            <a:r>
              <a:rPr kumimoji="0" lang="en-IN" sz="1200" b="1" i="0" u="none" strike="noStrike" kern="0" cap="none" spc="0" normalizeH="0" baseline="0" noProof="0" dirty="0">
                <a:ln>
                  <a:noFill/>
                </a:ln>
                <a:solidFill>
                  <a:prstClr val="white"/>
                </a:solidFill>
                <a:effectLst/>
                <a:uLnTx/>
                <a:uFillTx/>
                <a:latin typeface="Calibri" panose="020F0502020204030204"/>
                <a:ea typeface="+mn-ea"/>
                <a:cs typeface="+mn-cs"/>
              </a:rPr>
              <a:t> </a:t>
            </a:r>
          </a:p>
        </p:txBody>
      </p:sp>
      <p:sp>
        <p:nvSpPr>
          <p:cNvPr id="31" name="Rectangle: Rounded Corners 30"/>
          <p:cNvSpPr/>
          <p:nvPr/>
        </p:nvSpPr>
        <p:spPr>
          <a:xfrm>
            <a:off x="505222" y="3287631"/>
            <a:ext cx="1764000" cy="432000"/>
          </a:xfrm>
          <a:prstGeom prst="roundRect">
            <a:avLst/>
          </a:prstGeom>
          <a:solidFill>
            <a:srgbClr val="5B9BD5">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1400" b="1" kern="0" dirty="0">
                <a:solidFill>
                  <a:prstClr val="white"/>
                </a:solidFill>
                <a:latin typeface="Calibri" panose="020F0502020204030204"/>
              </a:rPr>
              <a:t>Ex</a:t>
            </a:r>
            <a:r>
              <a:rPr kumimoji="0" lang="en-IN" sz="1400" b="1" i="0" u="none" strike="noStrike" kern="0" cap="none" spc="0" normalizeH="0" baseline="0" noProof="0" dirty="0">
                <a:ln>
                  <a:noFill/>
                </a:ln>
                <a:solidFill>
                  <a:prstClr val="white"/>
                </a:solidFill>
                <a:effectLst/>
                <a:uLnTx/>
                <a:uFillTx/>
                <a:latin typeface="Calibri" panose="020F0502020204030204"/>
                <a:ea typeface="+mn-ea"/>
                <a:cs typeface="+mn-cs"/>
              </a:rPr>
              <a:t>port</a:t>
            </a:r>
            <a:r>
              <a:rPr kumimoji="0" lang="en-IN" sz="1200" b="1" i="0" u="none" strike="noStrike" kern="0" cap="none" spc="0" normalizeH="0" baseline="0" noProof="0" dirty="0">
                <a:ln>
                  <a:noFill/>
                </a:ln>
                <a:solidFill>
                  <a:prstClr val="white"/>
                </a:solidFill>
                <a:effectLst/>
                <a:uLnTx/>
                <a:uFillTx/>
                <a:latin typeface="Calibri" panose="020F0502020204030204"/>
                <a:ea typeface="+mn-ea"/>
                <a:cs typeface="+mn-cs"/>
              </a:rPr>
              <a:t> </a:t>
            </a:r>
          </a:p>
        </p:txBody>
      </p:sp>
      <p:sp>
        <p:nvSpPr>
          <p:cNvPr id="32" name="Rectangle 31"/>
          <p:cNvSpPr/>
          <p:nvPr/>
        </p:nvSpPr>
        <p:spPr>
          <a:xfrm>
            <a:off x="2893421" y="878391"/>
            <a:ext cx="4041951" cy="432001"/>
          </a:xfrm>
          <a:prstGeom prst="rect">
            <a:avLst/>
          </a:prstGeom>
          <a:solidFill>
            <a:srgbClr val="92D050">
              <a:alpha val="14000"/>
            </a:srgbClr>
          </a:solidFill>
          <a:ln w="12700" cap="flat" cmpd="sng" algn="ctr">
            <a:solidFill>
              <a:srgbClr val="92D05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IN" sz="1400" b="1" kern="0" dirty="0">
                <a:solidFill>
                  <a:prstClr val="black"/>
                </a:solidFill>
                <a:latin typeface="Calibri" panose="020F0502020204030204"/>
              </a:rPr>
              <a:t> Bringing goods into India from a place outside India</a:t>
            </a:r>
            <a:endPar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33" name="Rectangle 32"/>
          <p:cNvSpPr/>
          <p:nvPr/>
        </p:nvSpPr>
        <p:spPr>
          <a:xfrm>
            <a:off x="2880028" y="3272882"/>
            <a:ext cx="4084157" cy="432001"/>
          </a:xfrm>
          <a:prstGeom prst="rect">
            <a:avLst/>
          </a:prstGeom>
          <a:solidFill>
            <a:srgbClr val="92D050">
              <a:alpha val="14000"/>
            </a:srgbClr>
          </a:solidFill>
          <a:ln w="12700" cap="flat" cmpd="sng" algn="ctr">
            <a:solidFill>
              <a:srgbClr val="92D05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rPr>
              <a:t> Taking goods out of India to a place outside India</a:t>
            </a:r>
          </a:p>
        </p:txBody>
      </p:sp>
      <p:cxnSp>
        <p:nvCxnSpPr>
          <p:cNvPr id="34" name="Straight Connector 33"/>
          <p:cNvCxnSpPr/>
          <p:nvPr/>
        </p:nvCxnSpPr>
        <p:spPr>
          <a:xfrm>
            <a:off x="367488" y="1487459"/>
            <a:ext cx="11520000" cy="0"/>
          </a:xfrm>
          <a:prstGeom prst="line">
            <a:avLst/>
          </a:prstGeom>
          <a:noFill/>
          <a:ln w="6350" cap="flat" cmpd="sng" algn="ctr">
            <a:solidFill>
              <a:schemeClr val="accent5">
                <a:lumMod val="20000"/>
                <a:lumOff val="80000"/>
              </a:schemeClr>
            </a:solidFill>
            <a:prstDash val="sysDash"/>
            <a:miter lim="800000"/>
          </a:ln>
          <a:effectLst/>
        </p:spPr>
      </p:cxnSp>
      <p:cxnSp>
        <p:nvCxnSpPr>
          <p:cNvPr id="35" name="Straight Connector 34"/>
          <p:cNvCxnSpPr/>
          <p:nvPr/>
        </p:nvCxnSpPr>
        <p:spPr>
          <a:xfrm>
            <a:off x="367488" y="4489256"/>
            <a:ext cx="11520000" cy="0"/>
          </a:xfrm>
          <a:prstGeom prst="line">
            <a:avLst/>
          </a:prstGeom>
          <a:ln/>
        </p:spPr>
        <p:style>
          <a:lnRef idx="1">
            <a:schemeClr val="dk1"/>
          </a:lnRef>
          <a:fillRef idx="0">
            <a:schemeClr val="dk1"/>
          </a:fillRef>
          <a:effectRef idx="0">
            <a:schemeClr val="dk1"/>
          </a:effectRef>
          <a:fontRef idx="minor">
            <a:schemeClr val="tx1"/>
          </a:fontRef>
        </p:style>
      </p:cxnSp>
      <p:sp>
        <p:nvSpPr>
          <p:cNvPr id="39" name="Rectangle 38"/>
          <p:cNvSpPr/>
          <p:nvPr/>
        </p:nvSpPr>
        <p:spPr>
          <a:xfrm rot="5400000">
            <a:off x="6676478" y="-2273447"/>
            <a:ext cx="1553289" cy="9147549"/>
          </a:xfrm>
          <a:prstGeom prst="rect">
            <a:avLst/>
          </a:prstGeom>
          <a:solidFill>
            <a:schemeClr val="bg2"/>
          </a:solidFill>
          <a:ln w="12700" cap="flat" cmpd="sng" algn="ctr">
            <a:solidFill>
              <a:srgbClr val="FFFF00"/>
            </a:solidFill>
            <a:prstDash val="solid"/>
            <a:miter lim="800000"/>
          </a:ln>
          <a:effectLst/>
        </p:spPr>
        <p:txBody>
          <a:bodyPr vert="vert270" rtlCol="0" anchor="t"/>
          <a:lstStyle/>
          <a:p>
            <a:pPr marL="285750" marR="0" lvl="0" indent="-196850" defTabSz="914400" eaLnBrk="1" fontAlgn="auto" latinLnBrk="0" hangingPunct="1">
              <a:lnSpc>
                <a:spcPct val="100000"/>
              </a:lnSpc>
              <a:spcBef>
                <a:spcPts val="300"/>
              </a:spcBef>
              <a:spcAft>
                <a:spcPts val="300"/>
              </a:spcAft>
              <a:buClrTx/>
              <a:buSzTx/>
              <a:buFont typeface="Arial" panose="020B0604020202020204" pitchFamily="34" charset="0"/>
              <a:buChar char="•"/>
              <a:tabLst/>
              <a:defRPr/>
            </a:pPr>
            <a:r>
              <a:rPr lang="en-IN" sz="1400" kern="0" dirty="0">
                <a:solidFill>
                  <a:prstClr val="black"/>
                </a:solidFill>
                <a:latin typeface="Calibri" panose="020F0502020204030204"/>
              </a:rPr>
              <a:t>In terms of </a:t>
            </a:r>
            <a:r>
              <a:rPr lang="en-IN" sz="1400" kern="0" dirty="0" err="1">
                <a:solidFill>
                  <a:prstClr val="black"/>
                </a:solidFill>
                <a:latin typeface="Calibri" panose="020F0502020204030204"/>
              </a:rPr>
              <a:t>provisio</a:t>
            </a:r>
            <a:r>
              <a:rPr lang="en-IN" sz="1400" kern="0" dirty="0">
                <a:solidFill>
                  <a:prstClr val="black"/>
                </a:solidFill>
                <a:latin typeface="Calibri" panose="020F0502020204030204"/>
              </a:rPr>
              <a:t> (ii) to Section 8 of IGST Act, the supply of imported goods till they cross customs frontiers of India shall not be treated as intra State supply of goods</a:t>
            </a:r>
          </a:p>
          <a:p>
            <a:pPr marL="285750" marR="0" lvl="0" indent="-196850" defTabSz="91440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IN" sz="1400" i="0" u="none" strike="noStrike" kern="0" cap="none" spc="0" normalizeH="0" baseline="0" noProof="0" dirty="0">
                <a:ln>
                  <a:noFill/>
                </a:ln>
                <a:solidFill>
                  <a:prstClr val="black"/>
                </a:solidFill>
                <a:effectLst/>
                <a:uLnTx/>
                <a:uFillTx/>
                <a:latin typeface="Calibri" panose="020F0502020204030204"/>
                <a:ea typeface="+mn-ea"/>
                <a:cs typeface="+mn-cs"/>
              </a:rPr>
              <a:t>In terms of </a:t>
            </a:r>
            <a:r>
              <a:rPr kumimoji="0" lang="en-IN" sz="1400" i="0" u="none" strike="noStrike" kern="0" cap="none" spc="0" normalizeH="0" baseline="0" noProof="0" dirty="0" err="1">
                <a:ln>
                  <a:noFill/>
                </a:ln>
                <a:solidFill>
                  <a:prstClr val="black"/>
                </a:solidFill>
                <a:effectLst/>
                <a:uLnTx/>
                <a:uFillTx/>
                <a:latin typeface="Calibri" panose="020F0502020204030204"/>
                <a:ea typeface="+mn-ea"/>
                <a:cs typeface="+mn-cs"/>
              </a:rPr>
              <a:t>provisio</a:t>
            </a:r>
            <a:r>
              <a:rPr kumimoji="0" lang="en-IN" sz="1400" i="0" u="none" strike="noStrike" kern="0" cap="none" spc="0" normalizeH="0" baseline="0" noProof="0" dirty="0">
                <a:ln>
                  <a:noFill/>
                </a:ln>
                <a:solidFill>
                  <a:prstClr val="black"/>
                </a:solidFill>
                <a:effectLst/>
                <a:uLnTx/>
                <a:uFillTx/>
                <a:latin typeface="Calibri" panose="020F0502020204030204"/>
                <a:ea typeface="+mn-ea"/>
                <a:cs typeface="+mn-cs"/>
              </a:rPr>
              <a:t> to Section 5 of the IGST Act:</a:t>
            </a:r>
          </a:p>
          <a:p>
            <a:pPr marL="800100" lvl="1" indent="-342900">
              <a:spcBef>
                <a:spcPts val="300"/>
              </a:spcBef>
              <a:spcAft>
                <a:spcPts val="300"/>
              </a:spcAft>
              <a:buFont typeface="+mj-lt"/>
              <a:buAutoNum type="alphaLcPeriod"/>
              <a:defRPr/>
            </a:pPr>
            <a:r>
              <a:rPr kumimoji="0" lang="en-IN" sz="1400" i="0" u="none" strike="noStrike" kern="0" cap="none" spc="0" normalizeH="0" baseline="0" noProof="0" dirty="0">
                <a:ln>
                  <a:noFill/>
                </a:ln>
                <a:solidFill>
                  <a:prstClr val="black"/>
                </a:solidFill>
                <a:effectLst/>
                <a:uLnTx/>
                <a:uFillTx/>
                <a:latin typeface="Calibri" panose="020F0502020204030204"/>
                <a:ea typeface="+mn-ea"/>
                <a:cs typeface="+mn-cs"/>
              </a:rPr>
              <a:t>goods imported into India shall be subject to IGST in accordance to Section 3 of Customs Tariff Act, 1975 </a:t>
            </a:r>
          </a:p>
          <a:p>
            <a:pPr marL="800100" lvl="1" indent="-342900">
              <a:spcBef>
                <a:spcPts val="300"/>
              </a:spcBef>
              <a:spcAft>
                <a:spcPts val="300"/>
              </a:spcAft>
              <a:buFont typeface="+mj-lt"/>
              <a:buAutoNum type="alphaLcPeriod"/>
              <a:defRPr/>
            </a:pPr>
            <a:r>
              <a:rPr lang="en-IN" sz="1400" kern="0" dirty="0">
                <a:solidFill>
                  <a:prstClr val="black"/>
                </a:solidFill>
                <a:latin typeface="Calibri" panose="020F0502020204030204"/>
              </a:rPr>
              <a:t>goods cleared from Customs bonded warehouse shall be subject to IGST</a:t>
            </a:r>
            <a:endParaRPr kumimoji="0" lang="en-IN" sz="140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0" name="Rectangle 39"/>
          <p:cNvSpPr/>
          <p:nvPr/>
        </p:nvSpPr>
        <p:spPr>
          <a:xfrm rot="5400000">
            <a:off x="6529989" y="221252"/>
            <a:ext cx="432000" cy="7765713"/>
          </a:xfrm>
          <a:prstGeom prst="rect">
            <a:avLst/>
          </a:prstGeom>
          <a:solidFill>
            <a:schemeClr val="bg2"/>
          </a:solidFill>
          <a:ln w="12700" cap="flat" cmpd="sng" algn="ctr">
            <a:solidFill>
              <a:srgbClr val="FFFF00"/>
            </a:solidFill>
            <a:prstDash val="solid"/>
            <a:miter lim="800000"/>
          </a:ln>
          <a:effectLst/>
        </p:spPr>
        <p:txBody>
          <a:bodyPr vert="vert27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IN" sz="1400" kern="0" dirty="0">
                <a:solidFill>
                  <a:prstClr val="black"/>
                </a:solidFill>
                <a:latin typeface="Calibri" panose="020F0502020204030204"/>
              </a:rPr>
              <a:t> In terms of Section 16 of the IGST Act, exports shall be zero-rated including supplies to SEZ </a:t>
            </a:r>
          </a:p>
        </p:txBody>
      </p:sp>
    </p:spTree>
    <p:extLst>
      <p:ext uri="{BB962C8B-B14F-4D97-AF65-F5344CB8AC3E}">
        <p14:creationId xmlns:p14="http://schemas.microsoft.com/office/powerpoint/2010/main" val="2003223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9756" y="16590"/>
            <a:ext cx="11867654" cy="641136"/>
            <a:chOff x="99756" y="548"/>
            <a:chExt cx="11867654" cy="641136"/>
          </a:xfrm>
        </p:grpSpPr>
        <p:cxnSp>
          <p:nvCxnSpPr>
            <p:cNvPr id="4" name="Straight Connector 3"/>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5" name="Graphic 4"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6" name="TextBox 5"/>
            <p:cNvSpPr txBox="1"/>
            <p:nvPr/>
          </p:nvSpPr>
          <p:spPr>
            <a:xfrm>
              <a:off x="722353" y="77054"/>
              <a:ext cx="11245057" cy="461665"/>
            </a:xfrm>
            <a:prstGeom prst="rect">
              <a:avLst/>
            </a:prstGeom>
            <a:noFill/>
          </p:spPr>
          <p:txBody>
            <a:bodyPr wrap="square" rtlCol="0">
              <a:spAutoFit/>
            </a:bodyPr>
            <a:lstStyle/>
            <a:p>
              <a:pPr>
                <a:defRPr/>
              </a:pPr>
              <a:r>
                <a:rPr lang="en-IN" sz="2400" b="1" dirty="0">
                  <a:solidFill>
                    <a:prstClr val="black"/>
                  </a:solidFill>
                </a:rPr>
                <a:t>Cross border transactions - Goods (</a:t>
              </a:r>
              <a:r>
                <a:rPr lang="en-IN" sz="2400" b="1" dirty="0">
                  <a:solidFill>
                    <a:prstClr val="black"/>
                  </a:solidFill>
                  <a:latin typeface="Calibri"/>
                </a:rPr>
                <a:t>High Seas, Outbound tourists)</a:t>
              </a:r>
              <a:endParaRPr kumimoji="0" lang="en-IN" sz="2400" b="1"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TextBox 10"/>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0" cap="none" spc="0" normalizeH="0" baseline="0" noProof="0" dirty="0">
              <a:ln>
                <a:noFill/>
              </a:ln>
              <a:solidFill>
                <a:srgbClr val="002060"/>
              </a:solidFill>
              <a:effectLst/>
              <a:uLnTx/>
              <a:uFillTx/>
              <a:latin typeface="Calibri"/>
              <a:ea typeface="+mn-ea"/>
              <a:cs typeface="+mn-cs"/>
            </a:endParaRPr>
          </a:p>
        </p:txBody>
      </p:sp>
      <p:cxnSp>
        <p:nvCxnSpPr>
          <p:cNvPr id="12" name="Straight Connector 11"/>
          <p:cNvCxnSpPr>
            <a:cxnSpLocks/>
          </p:cNvCxnSpPr>
          <p:nvPr/>
        </p:nvCxnSpPr>
        <p:spPr>
          <a:xfrm>
            <a:off x="112543" y="6620095"/>
            <a:ext cx="11592000" cy="0"/>
          </a:xfrm>
          <a:prstGeom prst="line">
            <a:avLst/>
          </a:prstGeom>
          <a:noFill/>
          <a:ln w="6350" cap="flat" cmpd="sng" algn="ctr">
            <a:solidFill>
              <a:sysClr val="windowText" lastClr="000000"/>
            </a:solidFill>
            <a:prstDash val="solid"/>
            <a:miter lim="800000"/>
          </a:ln>
          <a:effectLst/>
        </p:spPr>
      </p:cxnSp>
      <p:sp>
        <p:nvSpPr>
          <p:cNvPr id="49" name="Rectangle 48"/>
          <p:cNvSpPr/>
          <p:nvPr/>
        </p:nvSpPr>
        <p:spPr>
          <a:xfrm>
            <a:off x="4099223" y="824370"/>
            <a:ext cx="5400000" cy="362378"/>
          </a:xfrm>
          <a:prstGeom prst="rect">
            <a:avLst/>
          </a:prstGeom>
          <a:solidFill>
            <a:schemeClr val="accent6">
              <a:lumMod val="20000"/>
              <a:lumOff val="80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1" u="none" strike="noStrike" kern="0" cap="none" spc="0" normalizeH="0" baseline="0" noProof="0" dirty="0">
                <a:ln>
                  <a:noFill/>
                </a:ln>
                <a:solidFill>
                  <a:prstClr val="black"/>
                </a:solidFill>
                <a:effectLst/>
                <a:uLnTx/>
                <a:uFillTx/>
                <a:latin typeface="Calibri" panose="020F0502020204030204"/>
                <a:ea typeface="+mn-ea"/>
                <a:cs typeface="+mn-cs"/>
              </a:rPr>
              <a:t>Implications under GST</a:t>
            </a:r>
            <a:r>
              <a:rPr kumimoji="0" lang="en-IN" sz="1200" b="1" i="0" u="none" strike="noStrike" kern="0" cap="none" spc="0" normalizeH="0" baseline="0" noProof="0" dirty="0">
                <a:ln>
                  <a:noFill/>
                </a:ln>
                <a:solidFill>
                  <a:prstClr val="black"/>
                </a:solidFill>
                <a:effectLst/>
                <a:uLnTx/>
                <a:uFillTx/>
                <a:latin typeface="Calibri" panose="020F0502020204030204"/>
                <a:ea typeface="+mn-ea"/>
                <a:cs typeface="+mn-cs"/>
              </a:rPr>
              <a:t>  </a:t>
            </a:r>
          </a:p>
        </p:txBody>
      </p:sp>
      <p:cxnSp>
        <p:nvCxnSpPr>
          <p:cNvPr id="65" name="Straight Connector 64"/>
          <p:cNvCxnSpPr/>
          <p:nvPr/>
        </p:nvCxnSpPr>
        <p:spPr>
          <a:xfrm>
            <a:off x="2371355" y="756389"/>
            <a:ext cx="0" cy="5724000"/>
          </a:xfrm>
          <a:prstGeom prst="line">
            <a:avLst/>
          </a:prstGeom>
          <a:noFill/>
          <a:ln w="6350" cap="flat" cmpd="sng" algn="ctr">
            <a:solidFill>
              <a:sysClr val="windowText" lastClr="000000"/>
            </a:solidFill>
            <a:prstDash val="sysDash"/>
            <a:miter lim="800000"/>
          </a:ln>
          <a:effectLst/>
        </p:spPr>
      </p:cxnSp>
      <p:cxnSp>
        <p:nvCxnSpPr>
          <p:cNvPr id="73" name="Straight Connector 72"/>
          <p:cNvCxnSpPr/>
          <p:nvPr/>
        </p:nvCxnSpPr>
        <p:spPr>
          <a:xfrm>
            <a:off x="244317" y="1346997"/>
            <a:ext cx="11520000" cy="0"/>
          </a:xfrm>
          <a:prstGeom prst="line">
            <a:avLst/>
          </a:prstGeom>
          <a:ln/>
        </p:spPr>
        <p:style>
          <a:lnRef idx="1">
            <a:schemeClr val="dk1"/>
          </a:lnRef>
          <a:fillRef idx="0">
            <a:schemeClr val="dk1"/>
          </a:fillRef>
          <a:effectRef idx="0">
            <a:schemeClr val="dk1"/>
          </a:effectRef>
          <a:fontRef idx="minor">
            <a:schemeClr val="tx1"/>
          </a:fontRef>
        </p:style>
      </p:cxnSp>
      <p:sp>
        <p:nvSpPr>
          <p:cNvPr id="22" name="Rectangle 21"/>
          <p:cNvSpPr/>
          <p:nvPr/>
        </p:nvSpPr>
        <p:spPr>
          <a:xfrm rot="5400000">
            <a:off x="956485" y="1077308"/>
            <a:ext cx="432000" cy="1728000"/>
          </a:xfrm>
          <a:prstGeom prst="rect">
            <a:avLst/>
          </a:prstGeom>
          <a:solidFill>
            <a:srgbClr val="4472C4">
              <a:lumMod val="40000"/>
              <a:lumOff val="60000"/>
            </a:srgbClr>
          </a:solidFill>
          <a:ln w="12700" cap="flat" cmpd="sng" algn="ctr">
            <a:noFill/>
            <a:prstDash val="solid"/>
            <a:miter lim="800000"/>
          </a:ln>
          <a:effectLst/>
        </p:spPr>
        <p:txBody>
          <a:bodyPr vert="vert27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rPr>
              <a:t>High Seas Sale (HSS)</a:t>
            </a:r>
          </a:p>
        </p:txBody>
      </p:sp>
      <p:sp>
        <p:nvSpPr>
          <p:cNvPr id="23" name="Rectangle 22"/>
          <p:cNvSpPr/>
          <p:nvPr/>
        </p:nvSpPr>
        <p:spPr>
          <a:xfrm rot="5400000">
            <a:off x="6568403" y="-2381112"/>
            <a:ext cx="1063033" cy="8920114"/>
          </a:xfrm>
          <a:prstGeom prst="rect">
            <a:avLst/>
          </a:prstGeom>
          <a:solidFill>
            <a:schemeClr val="bg2"/>
          </a:solidFill>
          <a:ln w="12700" cap="flat" cmpd="sng" algn="ctr">
            <a:solidFill>
              <a:srgbClr val="FFFF00"/>
            </a:solidFill>
            <a:prstDash val="solid"/>
            <a:miter lim="800000"/>
          </a:ln>
          <a:effectLst/>
        </p:spPr>
        <p:txBody>
          <a:bodyPr vert="vert270" rtlCol="0" anchor="ctr"/>
          <a:lstStyle/>
          <a:p>
            <a:pPr marL="285750" lvl="0" indent="-285750">
              <a:lnSpc>
                <a:spcPct val="150000"/>
              </a:lnSpc>
              <a:buFont typeface="Arial" panose="020B0604020202020204" pitchFamily="34" charset="0"/>
              <a:buChar char="•"/>
            </a:pPr>
            <a:r>
              <a:rPr lang="en-IN" sz="1400" kern="0" dirty="0">
                <a:solidFill>
                  <a:prstClr val="black"/>
                </a:solidFill>
              </a:rPr>
              <a:t>HSS is a sale carried out while the goods are yet on high seas or after their dispatch from the port of origin and before it crosses the customs frontier</a:t>
            </a:r>
          </a:p>
          <a:p>
            <a:pPr marL="285750" lvl="0" indent="-285750">
              <a:lnSpc>
                <a:spcPct val="150000"/>
              </a:lnSpc>
              <a:buFont typeface="Arial" panose="020B0604020202020204" pitchFamily="34" charset="0"/>
              <a:buChar char="•"/>
            </a:pPr>
            <a:r>
              <a:rPr lang="en-IN" sz="1400" kern="0" dirty="0">
                <a:solidFill>
                  <a:prstClr val="black"/>
                </a:solidFill>
                <a:latin typeface="Calibri" panose="020F0502020204030204"/>
              </a:rPr>
              <a:t>High Seas Sale shall be treated as an inter-State supply and thus, IGST  payable</a:t>
            </a:r>
          </a:p>
        </p:txBody>
      </p:sp>
      <p:cxnSp>
        <p:nvCxnSpPr>
          <p:cNvPr id="27" name="Straight Connector 26"/>
          <p:cNvCxnSpPr/>
          <p:nvPr/>
        </p:nvCxnSpPr>
        <p:spPr>
          <a:xfrm>
            <a:off x="287873" y="4635108"/>
            <a:ext cx="11520000" cy="0"/>
          </a:xfrm>
          <a:prstGeom prst="line">
            <a:avLst/>
          </a:prstGeom>
          <a:noFill/>
          <a:ln w="6350" cap="flat" cmpd="sng" algn="ctr">
            <a:solidFill>
              <a:schemeClr val="accent5">
                <a:lumMod val="20000"/>
                <a:lumOff val="80000"/>
              </a:schemeClr>
            </a:solidFill>
            <a:prstDash val="sysDash"/>
            <a:miter lim="800000"/>
          </a:ln>
          <a:effectLst/>
        </p:spPr>
      </p:cxnSp>
      <p:sp>
        <p:nvSpPr>
          <p:cNvPr id="28" name="Rectangle 27"/>
          <p:cNvSpPr/>
          <p:nvPr/>
        </p:nvSpPr>
        <p:spPr>
          <a:xfrm rot="5400000">
            <a:off x="956485" y="2878971"/>
            <a:ext cx="432000" cy="1728000"/>
          </a:xfrm>
          <a:prstGeom prst="rect">
            <a:avLst/>
          </a:prstGeom>
          <a:solidFill>
            <a:srgbClr val="4472C4">
              <a:lumMod val="40000"/>
              <a:lumOff val="60000"/>
            </a:srgbClr>
          </a:solidFill>
          <a:ln w="12700" cap="flat" cmpd="sng" algn="ctr">
            <a:noFill/>
            <a:prstDash val="solid"/>
            <a:miter lim="800000"/>
          </a:ln>
          <a:effectLst/>
        </p:spPr>
        <p:txBody>
          <a:bodyPr vert="vert27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rPr>
              <a:t>Out</a:t>
            </a:r>
            <a:r>
              <a:rPr lang="en-IN" sz="1400" b="1" kern="0" dirty="0">
                <a:solidFill>
                  <a:prstClr val="black"/>
                </a:solidFill>
                <a:latin typeface="Calibri" panose="020F0502020204030204"/>
              </a:rPr>
              <a:t>bound tourists</a:t>
            </a:r>
            <a:endPar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29" name="Rectangle 28"/>
          <p:cNvSpPr/>
          <p:nvPr/>
        </p:nvSpPr>
        <p:spPr>
          <a:xfrm rot="5400000">
            <a:off x="6494417" y="-459944"/>
            <a:ext cx="1211003" cy="8920114"/>
          </a:xfrm>
          <a:prstGeom prst="rect">
            <a:avLst/>
          </a:prstGeom>
          <a:solidFill>
            <a:schemeClr val="bg2"/>
          </a:solidFill>
          <a:ln w="12700" cap="flat" cmpd="sng" algn="ctr">
            <a:solidFill>
              <a:srgbClr val="FFFF00"/>
            </a:solidFill>
            <a:prstDash val="solid"/>
            <a:miter lim="800000"/>
          </a:ln>
          <a:effectLst/>
        </p:spPr>
        <p:txBody>
          <a:bodyPr vert="vert270" rtlCol="0" anchor="ctr"/>
          <a:lstStyle/>
          <a:p>
            <a:pPr marL="285750" marR="0" lvl="0" indent="-2857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IGST paid by the tourist leaving India on any supply of goods taken out of India by him shall be refunded to him subject to conditions &amp; safeguards as may be prescribed </a:t>
            </a:r>
          </a:p>
          <a:p>
            <a:pPr marL="285750" marR="0" lvl="0" indent="-285750"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Terrorist means a person not normally resident in India who enters   </a:t>
            </a:r>
          </a:p>
        </p:txBody>
      </p:sp>
      <p:cxnSp>
        <p:nvCxnSpPr>
          <p:cNvPr id="30" name="Straight Connector 29"/>
          <p:cNvCxnSpPr/>
          <p:nvPr/>
        </p:nvCxnSpPr>
        <p:spPr>
          <a:xfrm>
            <a:off x="175490" y="2988984"/>
            <a:ext cx="11520000" cy="0"/>
          </a:xfrm>
          <a:prstGeom prst="line">
            <a:avLst/>
          </a:prstGeom>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32485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9756" y="16590"/>
            <a:ext cx="11867654" cy="641136"/>
            <a:chOff x="99756" y="548"/>
            <a:chExt cx="11867654" cy="641136"/>
          </a:xfrm>
        </p:grpSpPr>
        <p:cxnSp>
          <p:nvCxnSpPr>
            <p:cNvPr id="4" name="Straight Connector 3"/>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5" name="Graphic 4"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6" name="TextBox 5"/>
            <p:cNvSpPr txBox="1"/>
            <p:nvPr/>
          </p:nvSpPr>
          <p:spPr>
            <a:xfrm>
              <a:off x="722353" y="77054"/>
              <a:ext cx="11245057" cy="461665"/>
            </a:xfrm>
            <a:prstGeom prst="rect">
              <a:avLst/>
            </a:prstGeom>
            <a:noFill/>
          </p:spPr>
          <p:txBody>
            <a:bodyPr wrap="square" rtlCol="0">
              <a:spAutoFit/>
            </a:bodyPr>
            <a:lstStyle/>
            <a:p>
              <a:pPr>
                <a:defRPr/>
              </a:pPr>
              <a:r>
                <a:rPr lang="en-IN" sz="2400" b="1" dirty="0">
                  <a:solidFill>
                    <a:prstClr val="black"/>
                  </a:solidFill>
                </a:rPr>
                <a:t>Deemed exports - Goods</a:t>
              </a:r>
              <a:endParaRPr kumimoji="0" lang="en-IN" sz="2400" b="1"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TextBox 10"/>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0" cap="none" spc="0" normalizeH="0" baseline="0" noProof="0" dirty="0">
              <a:ln>
                <a:noFill/>
              </a:ln>
              <a:solidFill>
                <a:srgbClr val="002060"/>
              </a:solidFill>
              <a:effectLst/>
              <a:uLnTx/>
              <a:uFillTx/>
              <a:latin typeface="Calibri"/>
              <a:ea typeface="+mn-ea"/>
              <a:cs typeface="+mn-cs"/>
            </a:endParaRPr>
          </a:p>
        </p:txBody>
      </p:sp>
      <p:cxnSp>
        <p:nvCxnSpPr>
          <p:cNvPr id="12" name="Straight Connector 11"/>
          <p:cNvCxnSpPr>
            <a:cxnSpLocks/>
          </p:cNvCxnSpPr>
          <p:nvPr/>
        </p:nvCxnSpPr>
        <p:spPr>
          <a:xfrm>
            <a:off x="112543" y="6620095"/>
            <a:ext cx="11592000" cy="0"/>
          </a:xfrm>
          <a:prstGeom prst="line">
            <a:avLst/>
          </a:prstGeom>
          <a:noFill/>
          <a:ln w="6350" cap="flat" cmpd="sng" algn="ctr">
            <a:solidFill>
              <a:sysClr val="windowText" lastClr="000000"/>
            </a:solidFill>
            <a:prstDash val="solid"/>
            <a:miter lim="800000"/>
          </a:ln>
          <a:effectLst/>
        </p:spPr>
      </p:cxnSp>
      <p:sp>
        <p:nvSpPr>
          <p:cNvPr id="54" name="Rectangle 53"/>
          <p:cNvSpPr/>
          <p:nvPr/>
        </p:nvSpPr>
        <p:spPr>
          <a:xfrm rot="5400000">
            <a:off x="900214" y="686562"/>
            <a:ext cx="432000" cy="1728000"/>
          </a:xfrm>
          <a:prstGeom prst="rect">
            <a:avLst/>
          </a:prstGeom>
          <a:solidFill>
            <a:srgbClr val="92D050"/>
          </a:solidFill>
          <a:ln w="12700" cap="flat" cmpd="sng" algn="ctr">
            <a:noFill/>
            <a:prstDash val="solid"/>
            <a:miter lim="800000"/>
          </a:ln>
          <a:effectLst/>
        </p:spPr>
        <p:txBody>
          <a:bodyPr vert="vert27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1400" b="1" kern="0" dirty="0">
                <a:solidFill>
                  <a:prstClr val="black"/>
                </a:solidFill>
                <a:latin typeface="Calibri" panose="020F0502020204030204"/>
              </a:rPr>
              <a:t>Deemed exports</a:t>
            </a:r>
            <a:endPar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5" name="Rectangle 54"/>
          <p:cNvSpPr/>
          <p:nvPr/>
        </p:nvSpPr>
        <p:spPr>
          <a:xfrm rot="5400000">
            <a:off x="6030174" y="-2929057"/>
            <a:ext cx="2245514" cy="9747935"/>
          </a:xfrm>
          <a:prstGeom prst="rect">
            <a:avLst/>
          </a:prstGeom>
          <a:solidFill>
            <a:schemeClr val="bg2">
              <a:lumMod val="90000"/>
            </a:schemeClr>
          </a:solidFill>
          <a:ln w="12700" cap="flat" cmpd="sng" algn="ctr">
            <a:noFill/>
            <a:prstDash val="solid"/>
            <a:miter lim="800000"/>
          </a:ln>
          <a:effectLst/>
        </p:spPr>
        <p:txBody>
          <a:bodyPr vert="vert270" rtlCol="0" anchor="t"/>
          <a:lstStyle/>
          <a:p>
            <a:pPr marL="285750" marR="0" lvl="0" indent="-285750" algn="just"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IN" sz="1400" i="0" u="none" strike="noStrike" kern="0" cap="none" spc="0" normalizeH="0" baseline="0" noProof="0" dirty="0">
                <a:ln>
                  <a:noFill/>
                </a:ln>
                <a:solidFill>
                  <a:prstClr val="black"/>
                </a:solidFill>
                <a:effectLst/>
                <a:uLnTx/>
                <a:uFillTx/>
                <a:latin typeface="Calibri" panose="020F0502020204030204"/>
                <a:ea typeface="+mn-ea"/>
                <a:cs typeface="+mn-cs"/>
              </a:rPr>
              <a:t>In terms of Section 2(39) &amp; 147 of the CGST Act, certain supplies of goods will be deemed exports where goods (manufactured in India) do not leave India &amp; the payment for such supplies is received either in Indian rupees or in convertible foreign exchange. </a:t>
            </a:r>
            <a:r>
              <a:rPr kumimoji="0" lang="en-IN" sz="1400" b="1" i="0" u="none" strike="noStrike" kern="0" cap="none" spc="0" normalizeH="0" baseline="0" noProof="0" dirty="0">
                <a:ln>
                  <a:noFill/>
                </a:ln>
                <a:solidFill>
                  <a:prstClr val="black"/>
                </a:solidFill>
                <a:effectLst/>
                <a:uLnTx/>
                <a:uFillTx/>
                <a:latin typeface="Calibri" panose="020F0502020204030204"/>
                <a:ea typeface="+mn-ea"/>
                <a:cs typeface="+mn-cs"/>
              </a:rPr>
              <a:t>However, deemed exports have not been notified by the Government yet</a:t>
            </a:r>
          </a:p>
          <a:p>
            <a:pPr marL="285750" marR="0" lvl="0" indent="-285750" algn="just"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lang="en-IN" sz="1400" kern="0" dirty="0">
                <a:solidFill>
                  <a:prstClr val="black"/>
                </a:solidFill>
                <a:latin typeface="Calibri" panose="020F0502020204030204"/>
              </a:rPr>
              <a:t>Manufacture is defined under Section 2(72) of CGST Act, means processing of raw material or inputs in any manner that results in emergence of new product having a distinct name, character and use</a:t>
            </a:r>
            <a:endParaRPr kumimoji="0" lang="en-IN" sz="1400" i="0" u="none" strike="noStrike" kern="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just" defTabSz="91440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IN" sz="1400" i="0" u="none" strike="noStrike" kern="0" cap="none" spc="0" normalizeH="0" baseline="0" noProof="0" dirty="0">
                <a:ln>
                  <a:noFill/>
                </a:ln>
                <a:solidFill>
                  <a:prstClr val="black"/>
                </a:solidFill>
                <a:effectLst/>
                <a:uLnTx/>
                <a:uFillTx/>
                <a:latin typeface="Calibri" panose="020F0502020204030204"/>
                <a:ea typeface="+mn-ea"/>
                <a:cs typeface="+mn-cs"/>
              </a:rPr>
              <a:t>Thus, we look into Chapter 7 of the FTP where provisions w.r.t. deemed exports are explained</a:t>
            </a:r>
          </a:p>
        </p:txBody>
      </p:sp>
      <p:graphicFrame>
        <p:nvGraphicFramePr>
          <p:cNvPr id="2" name="Table 1"/>
          <p:cNvGraphicFramePr>
            <a:graphicFrameLocks noGrp="1"/>
          </p:cNvGraphicFramePr>
          <p:nvPr>
            <p:extLst>
              <p:ext uri="{D42A27DB-BD31-4B8C-83A1-F6EECF244321}">
                <p14:modId xmlns:p14="http://schemas.microsoft.com/office/powerpoint/2010/main" val="3537051317"/>
              </p:ext>
            </p:extLst>
          </p:nvPr>
        </p:nvGraphicFramePr>
        <p:xfrm>
          <a:off x="252213" y="3460855"/>
          <a:ext cx="11774685" cy="2286000"/>
        </p:xfrm>
        <a:graphic>
          <a:graphicData uri="http://schemas.openxmlformats.org/drawingml/2006/table">
            <a:tbl>
              <a:tblPr firstRow="1" bandRow="1">
                <a:tableStyleId>{5C22544A-7EE6-4342-B048-85BDC9FD1C3A}</a:tableStyleId>
              </a:tblPr>
              <a:tblGrid>
                <a:gridCol w="575203">
                  <a:extLst>
                    <a:ext uri="{9D8B030D-6E8A-4147-A177-3AD203B41FA5}">
                      <a16:colId xmlns:a16="http://schemas.microsoft.com/office/drawing/2014/main" val="411057868"/>
                    </a:ext>
                  </a:extLst>
                </a:gridCol>
                <a:gridCol w="3165195">
                  <a:extLst>
                    <a:ext uri="{9D8B030D-6E8A-4147-A177-3AD203B41FA5}">
                      <a16:colId xmlns:a16="http://schemas.microsoft.com/office/drawing/2014/main" val="2666154118"/>
                    </a:ext>
                  </a:extLst>
                </a:gridCol>
                <a:gridCol w="4092672">
                  <a:extLst>
                    <a:ext uri="{9D8B030D-6E8A-4147-A177-3AD203B41FA5}">
                      <a16:colId xmlns:a16="http://schemas.microsoft.com/office/drawing/2014/main" val="2034819588"/>
                    </a:ext>
                  </a:extLst>
                </a:gridCol>
                <a:gridCol w="3941615">
                  <a:extLst>
                    <a:ext uri="{9D8B030D-6E8A-4147-A177-3AD203B41FA5}">
                      <a16:colId xmlns:a16="http://schemas.microsoft.com/office/drawing/2014/main" val="3150435573"/>
                    </a:ext>
                  </a:extLst>
                </a:gridCol>
              </a:tblGrid>
              <a:tr h="370840">
                <a:tc>
                  <a:txBody>
                    <a:bodyPr/>
                    <a:lstStyle/>
                    <a:p>
                      <a:pPr algn="ctr"/>
                      <a:r>
                        <a:rPr lang="en-IN" sz="1400" dirty="0"/>
                        <a:t>Sl. No.</a:t>
                      </a:r>
                    </a:p>
                  </a:txBody>
                  <a:tcPr/>
                </a:tc>
                <a:tc>
                  <a:txBody>
                    <a:bodyPr/>
                    <a:lstStyle/>
                    <a:p>
                      <a:pPr algn="ctr"/>
                      <a:r>
                        <a:rPr lang="en-IN" sz="1400" dirty="0"/>
                        <a:t>Categories</a:t>
                      </a:r>
                    </a:p>
                  </a:txBody>
                  <a:tcPr/>
                </a:tc>
                <a:tc>
                  <a:txBody>
                    <a:bodyPr/>
                    <a:lstStyle/>
                    <a:p>
                      <a:pPr algn="ctr"/>
                      <a:r>
                        <a:rPr lang="en-IN" sz="1400" dirty="0"/>
                        <a:t>Benefits available under the present FTP regime </a:t>
                      </a:r>
                    </a:p>
                  </a:txBody>
                  <a:tcPr/>
                </a:tc>
                <a:tc>
                  <a:txBody>
                    <a:bodyPr/>
                    <a:lstStyle/>
                    <a:p>
                      <a:pPr algn="ctr"/>
                      <a:r>
                        <a:rPr lang="en-IN" sz="1400" dirty="0"/>
                        <a:t>Implications under GST regime</a:t>
                      </a:r>
                    </a:p>
                  </a:txBody>
                  <a:tcPr/>
                </a:tc>
                <a:extLst>
                  <a:ext uri="{0D108BD9-81ED-4DB2-BD59-A6C34878D82A}">
                    <a16:rowId xmlns:a16="http://schemas.microsoft.com/office/drawing/2014/main" val="3660468741"/>
                  </a:ext>
                </a:extLst>
              </a:tr>
              <a:tr h="370840">
                <a:tc>
                  <a:txBody>
                    <a:bodyPr/>
                    <a:lstStyle/>
                    <a:p>
                      <a:pPr algn="ctr"/>
                      <a:r>
                        <a:rPr lang="en-IN" sz="1400" dirty="0"/>
                        <a:t>1</a:t>
                      </a:r>
                    </a:p>
                  </a:txBody>
                  <a:tcPr/>
                </a:tc>
                <a:tc>
                  <a:txBody>
                    <a:bodyPr/>
                    <a:lstStyle/>
                    <a:p>
                      <a:r>
                        <a:rPr lang="en-IN" sz="1400" dirty="0"/>
                        <a:t>Supply of goods by a manufacturer to:</a:t>
                      </a:r>
                    </a:p>
                    <a:p>
                      <a:pPr marL="342900" indent="-342900">
                        <a:buFont typeface="+mj-lt"/>
                        <a:buAutoNum type="alphaLcPeriod"/>
                      </a:pPr>
                      <a:r>
                        <a:rPr lang="en-IN" sz="1400" dirty="0"/>
                        <a:t>EOU</a:t>
                      </a:r>
                    </a:p>
                    <a:p>
                      <a:pPr marL="342900" indent="-342900">
                        <a:buFont typeface="+mj-lt"/>
                        <a:buAutoNum type="alphaLcPeriod"/>
                      </a:pPr>
                      <a:r>
                        <a:rPr lang="en-IN" sz="1400" dirty="0"/>
                        <a:t>STP</a:t>
                      </a:r>
                    </a:p>
                  </a:txBody>
                  <a:tcPr/>
                </a:tc>
                <a:tc>
                  <a:txBody>
                    <a:bodyPr/>
                    <a:lstStyle/>
                    <a:p>
                      <a:r>
                        <a:rPr lang="en-IN" sz="1400" dirty="0"/>
                        <a:t>Exemption from Terminal Excise Duty if goods procured by a unit in DTA (basis supplies shall be made directly)</a:t>
                      </a:r>
                    </a:p>
                  </a:txBody>
                  <a:tcPr/>
                </a:tc>
                <a:tc rowSpan="3">
                  <a:txBody>
                    <a:bodyPr/>
                    <a:lstStyle/>
                    <a:p>
                      <a:r>
                        <a:rPr lang="en-IN" sz="1400" dirty="0"/>
                        <a:t>What exactly will be notified is pursued by Ministry of Commerce  </a:t>
                      </a:r>
                    </a:p>
                  </a:txBody>
                  <a:tcPr anchor="ctr"/>
                </a:tc>
                <a:extLst>
                  <a:ext uri="{0D108BD9-81ED-4DB2-BD59-A6C34878D82A}">
                    <a16:rowId xmlns:a16="http://schemas.microsoft.com/office/drawing/2014/main" val="3776081729"/>
                  </a:ext>
                </a:extLst>
              </a:tr>
              <a:tr h="370840">
                <a:tc>
                  <a:txBody>
                    <a:bodyPr/>
                    <a:lstStyle/>
                    <a:p>
                      <a:pPr algn="ctr"/>
                      <a:r>
                        <a:rPr lang="en-IN" sz="1400" dirty="0"/>
                        <a:t>2</a:t>
                      </a:r>
                    </a:p>
                  </a:txBody>
                  <a:tcPr/>
                </a:tc>
                <a:tc>
                  <a:txBody>
                    <a:bodyPr/>
                    <a:lstStyle/>
                    <a:p>
                      <a:r>
                        <a:rPr lang="en-IN" sz="1400" dirty="0"/>
                        <a:t>Supply of goods by a manufacturer against Advance Authorisation/DFIA</a:t>
                      </a:r>
                    </a:p>
                  </a:txBody>
                  <a:tcPr/>
                </a:tc>
                <a:tc>
                  <a:txBody>
                    <a:bodyPr/>
                    <a:lstStyle/>
                    <a:p>
                      <a:r>
                        <a:rPr lang="en-IN" sz="1400" dirty="0"/>
                        <a:t>Duty free procurement</a:t>
                      </a:r>
                    </a:p>
                  </a:txBody>
                  <a:tcPr/>
                </a:tc>
                <a:tc vMerge="1">
                  <a:txBody>
                    <a:bodyPr/>
                    <a:lstStyle/>
                    <a:p>
                      <a:endParaRPr lang="en-IN" sz="1400" dirty="0"/>
                    </a:p>
                  </a:txBody>
                  <a:tcPr/>
                </a:tc>
                <a:extLst>
                  <a:ext uri="{0D108BD9-81ED-4DB2-BD59-A6C34878D82A}">
                    <a16:rowId xmlns:a16="http://schemas.microsoft.com/office/drawing/2014/main" val="1537057935"/>
                  </a:ext>
                </a:extLst>
              </a:tr>
              <a:tr h="370840">
                <a:tc>
                  <a:txBody>
                    <a:bodyPr/>
                    <a:lstStyle/>
                    <a:p>
                      <a:pPr algn="ctr"/>
                      <a:r>
                        <a:rPr lang="en-IN" sz="1400" dirty="0"/>
                        <a:t>3</a:t>
                      </a:r>
                    </a:p>
                  </a:txBody>
                  <a:tcPr/>
                </a:tc>
                <a:tc>
                  <a:txBody>
                    <a:bodyPr/>
                    <a:lstStyle/>
                    <a:p>
                      <a:r>
                        <a:rPr lang="en-IN" sz="1400" dirty="0"/>
                        <a:t>Supply of capital goods against EPCG Authorisation</a:t>
                      </a:r>
                    </a:p>
                  </a:txBody>
                  <a:tcPr/>
                </a:tc>
                <a:tc>
                  <a:txBody>
                    <a:bodyPr/>
                    <a:lstStyle/>
                    <a:p>
                      <a:r>
                        <a:rPr lang="en-IN" sz="1400" dirty="0"/>
                        <a:t>Duty free procurement</a:t>
                      </a:r>
                    </a:p>
                  </a:txBody>
                  <a:tcPr/>
                </a:tc>
                <a:tc vMerge="1">
                  <a:txBody>
                    <a:bodyPr/>
                    <a:lstStyle/>
                    <a:p>
                      <a:endParaRPr lang="en-IN" sz="1400" dirty="0"/>
                    </a:p>
                  </a:txBody>
                  <a:tcPr/>
                </a:tc>
                <a:extLst>
                  <a:ext uri="{0D108BD9-81ED-4DB2-BD59-A6C34878D82A}">
                    <a16:rowId xmlns:a16="http://schemas.microsoft.com/office/drawing/2014/main" val="2410847214"/>
                  </a:ext>
                </a:extLst>
              </a:tr>
            </a:tbl>
          </a:graphicData>
        </a:graphic>
      </p:graphicFrame>
    </p:spTree>
    <p:extLst>
      <p:ext uri="{BB962C8B-B14F-4D97-AF65-F5344CB8AC3E}">
        <p14:creationId xmlns:p14="http://schemas.microsoft.com/office/powerpoint/2010/main" val="306460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9756" y="16590"/>
            <a:ext cx="11867654" cy="641136"/>
            <a:chOff x="99756" y="548"/>
            <a:chExt cx="11867654" cy="641136"/>
          </a:xfrm>
        </p:grpSpPr>
        <p:cxnSp>
          <p:nvCxnSpPr>
            <p:cNvPr id="4" name="Straight Connector 3"/>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5" name="Graphic 4"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6" name="TextBox 5"/>
            <p:cNvSpPr txBox="1"/>
            <p:nvPr/>
          </p:nvSpPr>
          <p:spPr>
            <a:xfrm>
              <a:off x="722353" y="77054"/>
              <a:ext cx="112450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400" b="1" dirty="0">
                  <a:solidFill>
                    <a:prstClr val="black"/>
                  </a:solidFill>
                  <a:latin typeface="Calibri"/>
                </a:rPr>
                <a:t>Cross border transactions - Services</a:t>
              </a:r>
              <a:r>
                <a:rPr kumimoji="0" lang="en-IN" sz="2400" b="1" i="0" u="none" strike="noStrike" kern="1200" cap="none" spc="0" normalizeH="0" baseline="0" noProof="0" dirty="0">
                  <a:ln>
                    <a:noFill/>
                  </a:ln>
                  <a:solidFill>
                    <a:prstClr val="black"/>
                  </a:solidFill>
                  <a:effectLst/>
                  <a:uLnTx/>
                  <a:uFillTx/>
                  <a:latin typeface="Calibri"/>
                  <a:ea typeface="+mn-ea"/>
                  <a:cs typeface="+mn-cs"/>
                </a:rPr>
                <a:t> </a:t>
              </a:r>
            </a:p>
          </p:txBody>
        </p:sp>
      </p:grpSp>
      <p:sp>
        <p:nvSpPr>
          <p:cNvPr id="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TextBox 10"/>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0" cap="none" spc="0" normalizeH="0" baseline="0" noProof="0" dirty="0">
              <a:ln>
                <a:noFill/>
              </a:ln>
              <a:solidFill>
                <a:srgbClr val="002060"/>
              </a:solidFill>
              <a:effectLst/>
              <a:uLnTx/>
              <a:uFillTx/>
              <a:latin typeface="Calibri"/>
              <a:ea typeface="+mn-ea"/>
              <a:cs typeface="+mn-cs"/>
            </a:endParaRPr>
          </a:p>
        </p:txBody>
      </p:sp>
      <p:cxnSp>
        <p:nvCxnSpPr>
          <p:cNvPr id="12" name="Straight Connector 11"/>
          <p:cNvCxnSpPr>
            <a:cxnSpLocks/>
          </p:cNvCxnSpPr>
          <p:nvPr/>
        </p:nvCxnSpPr>
        <p:spPr>
          <a:xfrm>
            <a:off x="112543" y="6620095"/>
            <a:ext cx="11592000" cy="0"/>
          </a:xfrm>
          <a:prstGeom prst="line">
            <a:avLst/>
          </a:prstGeom>
          <a:noFill/>
          <a:ln w="6350" cap="flat" cmpd="sng" algn="ctr">
            <a:solidFill>
              <a:sysClr val="windowText" lastClr="000000"/>
            </a:solidFill>
            <a:prstDash val="solid"/>
            <a:miter lim="800000"/>
          </a:ln>
          <a:effectLst/>
        </p:spPr>
      </p:cxnSp>
      <p:sp>
        <p:nvSpPr>
          <p:cNvPr id="26" name="Rectangle: Rounded Corners 25"/>
          <p:cNvSpPr/>
          <p:nvPr/>
        </p:nvSpPr>
        <p:spPr>
          <a:xfrm>
            <a:off x="3785495" y="2998885"/>
            <a:ext cx="5773534" cy="718511"/>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2800" b="1" dirty="0">
                <a:solidFill>
                  <a:schemeClr val="tx1"/>
                </a:solidFill>
              </a:rPr>
              <a:t>                           Outside India </a:t>
            </a:r>
            <a:endParaRPr lang="en-IN" sz="2800" b="1" i="1" dirty="0">
              <a:solidFill>
                <a:schemeClr val="tx1"/>
              </a:solidFill>
            </a:endParaRPr>
          </a:p>
        </p:txBody>
      </p:sp>
      <p:sp>
        <p:nvSpPr>
          <p:cNvPr id="27" name="Rectangle: Rounded Corners 26"/>
          <p:cNvSpPr/>
          <p:nvPr/>
        </p:nvSpPr>
        <p:spPr>
          <a:xfrm>
            <a:off x="1002456" y="2993015"/>
            <a:ext cx="4323050" cy="736398"/>
          </a:xfrm>
          <a:prstGeom prst="roundRect">
            <a:avLst/>
          </a:prstGeom>
          <a:solidFill>
            <a:schemeClr val="accent1">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a:solidFill>
                  <a:schemeClr val="bg1"/>
                </a:solidFill>
              </a:rPr>
              <a:t>  Location of Supplier </a:t>
            </a:r>
          </a:p>
        </p:txBody>
      </p:sp>
      <p:sp>
        <p:nvSpPr>
          <p:cNvPr id="28" name="Rectangle: Rounded Corners 27"/>
          <p:cNvSpPr/>
          <p:nvPr/>
        </p:nvSpPr>
        <p:spPr>
          <a:xfrm>
            <a:off x="3785495" y="3881363"/>
            <a:ext cx="5773534" cy="747651"/>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2800" b="1" dirty="0">
                <a:solidFill>
                  <a:schemeClr val="tx1"/>
                </a:solidFill>
              </a:rPr>
              <a:t>                           In India </a:t>
            </a:r>
            <a:endParaRPr lang="en-IN" sz="2800" b="1" i="1" dirty="0">
              <a:solidFill>
                <a:schemeClr val="tx1"/>
              </a:solidFill>
            </a:endParaRPr>
          </a:p>
        </p:txBody>
      </p:sp>
      <p:sp>
        <p:nvSpPr>
          <p:cNvPr id="29" name="Rectangle: Rounded Corners 28"/>
          <p:cNvSpPr/>
          <p:nvPr/>
        </p:nvSpPr>
        <p:spPr>
          <a:xfrm>
            <a:off x="1007373" y="3875529"/>
            <a:ext cx="4323050" cy="766265"/>
          </a:xfrm>
          <a:prstGeom prst="roundRect">
            <a:avLst/>
          </a:prstGeom>
          <a:solidFill>
            <a:schemeClr val="accent1">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a:solidFill>
                  <a:schemeClr val="bg1"/>
                </a:solidFill>
              </a:rPr>
              <a:t>   Location of recipient </a:t>
            </a:r>
          </a:p>
        </p:txBody>
      </p:sp>
      <p:sp>
        <p:nvSpPr>
          <p:cNvPr id="36" name="Rectangle: Rounded Corners 35"/>
          <p:cNvSpPr/>
          <p:nvPr/>
        </p:nvSpPr>
        <p:spPr>
          <a:xfrm>
            <a:off x="3785495" y="4800654"/>
            <a:ext cx="5773534" cy="696214"/>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2800" b="1" i="1" dirty="0">
                <a:solidFill>
                  <a:schemeClr val="tx1"/>
                </a:solidFill>
              </a:rPr>
              <a:t>                           </a:t>
            </a:r>
            <a:r>
              <a:rPr lang="en-IN" sz="2800" b="1" dirty="0">
                <a:solidFill>
                  <a:schemeClr val="tx1"/>
                </a:solidFill>
              </a:rPr>
              <a:t>In India </a:t>
            </a:r>
            <a:endParaRPr lang="en-IN" sz="2800" b="1" i="1" dirty="0">
              <a:solidFill>
                <a:schemeClr val="tx1"/>
              </a:solidFill>
            </a:endParaRPr>
          </a:p>
        </p:txBody>
      </p:sp>
      <p:sp>
        <p:nvSpPr>
          <p:cNvPr id="37" name="Rectangle: Rounded Corners 36"/>
          <p:cNvSpPr/>
          <p:nvPr/>
        </p:nvSpPr>
        <p:spPr>
          <a:xfrm>
            <a:off x="1002456" y="4795709"/>
            <a:ext cx="4323050" cy="713546"/>
          </a:xfrm>
          <a:prstGeom prst="roundRect">
            <a:avLst/>
          </a:prstGeom>
          <a:solidFill>
            <a:schemeClr val="accent1">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a:solidFill>
                  <a:schemeClr val="bg1"/>
                </a:solidFill>
              </a:rPr>
              <a:t>Place of supply </a:t>
            </a:r>
          </a:p>
        </p:txBody>
      </p:sp>
      <p:sp>
        <p:nvSpPr>
          <p:cNvPr id="38" name="Arrow: Down 37"/>
          <p:cNvSpPr/>
          <p:nvPr/>
        </p:nvSpPr>
        <p:spPr>
          <a:xfrm>
            <a:off x="1137703" y="2438949"/>
            <a:ext cx="498596" cy="788878"/>
          </a:xfrm>
          <a:prstGeom prst="downArrow">
            <a:avLst/>
          </a:prstGeom>
          <a:solidFill>
            <a:schemeClr val="tx2">
              <a:lumMod val="7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1" name="Arrow: Down 40"/>
          <p:cNvSpPr/>
          <p:nvPr/>
        </p:nvSpPr>
        <p:spPr>
          <a:xfrm>
            <a:off x="1137703" y="2422907"/>
            <a:ext cx="498596" cy="1692000"/>
          </a:xfrm>
          <a:prstGeom prst="downArrow">
            <a:avLst/>
          </a:prstGeom>
          <a:solidFill>
            <a:schemeClr val="tx2">
              <a:lumMod val="7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2" name="Arrow: Down 41"/>
          <p:cNvSpPr/>
          <p:nvPr/>
        </p:nvSpPr>
        <p:spPr>
          <a:xfrm>
            <a:off x="1137703" y="2432792"/>
            <a:ext cx="498596" cy="2623833"/>
          </a:xfrm>
          <a:prstGeom prst="downArrow">
            <a:avLst/>
          </a:prstGeom>
          <a:solidFill>
            <a:schemeClr val="tx2">
              <a:lumMod val="7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3" name="Flowchart: Alternate Process 42"/>
          <p:cNvSpPr/>
          <p:nvPr/>
        </p:nvSpPr>
        <p:spPr>
          <a:xfrm>
            <a:off x="389413" y="1195703"/>
            <a:ext cx="2448189" cy="1432632"/>
          </a:xfrm>
          <a:prstGeom prst="flowChartAlternateProcess">
            <a:avLst/>
          </a:prstGeom>
          <a:solidFill>
            <a:srgbClr val="FF63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a:solidFill>
                  <a:schemeClr val="bg1"/>
                </a:solidFill>
              </a:rPr>
              <a:t>Import of services </a:t>
            </a:r>
          </a:p>
        </p:txBody>
      </p:sp>
    </p:spTree>
    <p:extLst>
      <p:ext uri="{BB962C8B-B14F-4D97-AF65-F5344CB8AC3E}">
        <p14:creationId xmlns:p14="http://schemas.microsoft.com/office/powerpoint/2010/main" val="291092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9756" y="16590"/>
            <a:ext cx="11867654" cy="641136"/>
            <a:chOff x="99756" y="548"/>
            <a:chExt cx="11867654" cy="641136"/>
          </a:xfrm>
        </p:grpSpPr>
        <p:cxnSp>
          <p:nvCxnSpPr>
            <p:cNvPr id="4" name="Straight Connector 3"/>
            <p:cNvCxnSpPr/>
            <p:nvPr/>
          </p:nvCxnSpPr>
          <p:spPr>
            <a:xfrm flipV="1">
              <a:off x="128337" y="641684"/>
              <a:ext cx="11839073" cy="0"/>
            </a:xfrm>
            <a:prstGeom prst="line">
              <a:avLst/>
            </a:prstGeom>
            <a:ln w="28575"/>
          </p:spPr>
          <p:style>
            <a:lnRef idx="1">
              <a:schemeClr val="dk1"/>
            </a:lnRef>
            <a:fillRef idx="0">
              <a:schemeClr val="dk1"/>
            </a:fillRef>
            <a:effectRef idx="0">
              <a:schemeClr val="dk1"/>
            </a:effectRef>
            <a:fontRef idx="minor">
              <a:schemeClr val="tx1"/>
            </a:fontRef>
          </p:style>
        </p:cxnSp>
        <p:pic>
          <p:nvPicPr>
            <p:cNvPr id="5" name="Graphic 4" descr="Box"/>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756" y="548"/>
              <a:ext cx="622597" cy="624548"/>
            </a:xfrm>
            <a:prstGeom prst="rect">
              <a:avLst/>
            </a:prstGeom>
          </p:spPr>
        </p:pic>
        <p:sp>
          <p:nvSpPr>
            <p:cNvPr id="6" name="TextBox 5"/>
            <p:cNvSpPr txBox="1"/>
            <p:nvPr/>
          </p:nvSpPr>
          <p:spPr>
            <a:xfrm>
              <a:off x="722353" y="77054"/>
              <a:ext cx="112450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400" b="1" dirty="0">
                  <a:solidFill>
                    <a:prstClr val="black"/>
                  </a:solidFill>
                  <a:latin typeface="Calibri"/>
                </a:rPr>
                <a:t>Cross border transactions - Services</a:t>
              </a:r>
              <a:r>
                <a:rPr kumimoji="0" lang="en-IN" sz="2400" b="1" i="0" u="none" strike="noStrike" kern="1200" cap="none" spc="0" normalizeH="0" baseline="0" noProof="0" dirty="0">
                  <a:ln>
                    <a:noFill/>
                  </a:ln>
                  <a:solidFill>
                    <a:prstClr val="black"/>
                  </a:solidFill>
                  <a:effectLst/>
                  <a:uLnTx/>
                  <a:uFillTx/>
                  <a:latin typeface="Calibri"/>
                  <a:ea typeface="+mn-ea"/>
                  <a:cs typeface="+mn-cs"/>
                </a:rPr>
                <a:t> </a:t>
              </a:r>
            </a:p>
          </p:txBody>
        </p:sp>
      </p:grpSp>
      <p:sp>
        <p:nvSpPr>
          <p:cNvPr id="7" name="TextBox 1"/>
          <p:cNvSpPr txBox="1"/>
          <p:nvPr/>
        </p:nvSpPr>
        <p:spPr>
          <a:xfrm>
            <a:off x="11382261" y="1"/>
            <a:ext cx="809739" cy="284766"/>
          </a:xfrm>
          <a:prstGeom prst="rect">
            <a:avLst/>
          </a:prstGeom>
          <a:solidFill>
            <a:srgbClr val="002060"/>
          </a:solidFill>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white"/>
                </a:solidFill>
                <a:effectLst/>
                <a:uLnTx/>
                <a:uFillTx/>
                <a:latin typeface="Calibri"/>
                <a:ea typeface="+mn-ea"/>
                <a:cs typeface="+mn-cs"/>
              </a:rPr>
              <a:t>Optitax’s</a:t>
            </a:r>
          </a:p>
        </p:txBody>
      </p:sp>
      <p:sp>
        <p:nvSpPr>
          <p:cNvPr id="8" name="Slide Number Placeholder 4"/>
          <p:cNvSpPr>
            <a:spLocks noGrp="1"/>
          </p:cNvSpPr>
          <p:nvPr>
            <p:ph type="sldNum" sz="quarter" idx="12"/>
          </p:nvPr>
        </p:nvSpPr>
        <p:spPr>
          <a:xfrm>
            <a:off x="11335412" y="6432551"/>
            <a:ext cx="69148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634B53-8163-4B2D-ADD7-55FE05E061C7}" type="slidenum">
              <a:rPr kumimoji="0" lang="en-IN"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IN"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11" name="TextBox 10"/>
          <p:cNvSpPr txBox="1"/>
          <p:nvPr/>
        </p:nvSpPr>
        <p:spPr>
          <a:xfrm>
            <a:off x="82559" y="6634156"/>
            <a:ext cx="10515601"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2016 </a:t>
            </a:r>
            <a:r>
              <a:rPr kumimoji="0" lang="en-US" sz="800" b="1" i="0" u="none" strike="noStrike" kern="0" cap="none" spc="0" normalizeH="0" baseline="0" noProof="0" dirty="0" err="1">
                <a:ln>
                  <a:noFill/>
                </a:ln>
                <a:solidFill>
                  <a:srgbClr val="002060"/>
                </a:solidFill>
                <a:effectLst/>
                <a:uLnTx/>
                <a:uFillTx/>
                <a:latin typeface="Univers 45 Light" pitchFamily="2" charset="0"/>
                <a:ea typeface="+mn-ea"/>
                <a:cs typeface="+mn-cs"/>
              </a:rPr>
              <a:t>Optitax’s</a:t>
            </a:r>
            <a:r>
              <a:rPr kumimoji="0" lang="en-US" sz="800" b="1" i="0" u="none" strike="noStrike" kern="0" cap="none" spc="0" normalizeH="0" baseline="0" noProof="0" dirty="0">
                <a:ln>
                  <a:noFill/>
                </a:ln>
                <a:solidFill>
                  <a:srgbClr val="002060"/>
                </a:solidFill>
                <a:effectLst/>
                <a:uLnTx/>
                <a:uFillTx/>
                <a:latin typeface="Univers 45 Light" pitchFamily="2" charset="0"/>
                <a:ea typeface="+mn-ea"/>
                <a:cs typeface="+mn-cs"/>
              </a:rPr>
              <a:t>, an Indian Limited Liability Partnership Firm.  All rights reserved.</a:t>
            </a:r>
            <a:endParaRPr kumimoji="0" lang="en-IN" sz="1200" b="1" i="0" u="none" strike="noStrike" kern="0" cap="none" spc="0" normalizeH="0" baseline="0" noProof="0" dirty="0">
              <a:ln>
                <a:noFill/>
              </a:ln>
              <a:solidFill>
                <a:srgbClr val="002060"/>
              </a:solidFill>
              <a:effectLst/>
              <a:uLnTx/>
              <a:uFillTx/>
              <a:latin typeface="Calibri"/>
              <a:ea typeface="+mn-ea"/>
              <a:cs typeface="+mn-cs"/>
            </a:endParaRPr>
          </a:p>
        </p:txBody>
      </p:sp>
      <p:cxnSp>
        <p:nvCxnSpPr>
          <p:cNvPr id="12" name="Straight Connector 11"/>
          <p:cNvCxnSpPr>
            <a:cxnSpLocks/>
          </p:cNvCxnSpPr>
          <p:nvPr/>
        </p:nvCxnSpPr>
        <p:spPr>
          <a:xfrm>
            <a:off x="112543" y="6620095"/>
            <a:ext cx="11592000" cy="0"/>
          </a:xfrm>
          <a:prstGeom prst="line">
            <a:avLst/>
          </a:prstGeom>
          <a:noFill/>
          <a:ln w="6350" cap="flat" cmpd="sng" algn="ctr">
            <a:solidFill>
              <a:sysClr val="windowText" lastClr="000000"/>
            </a:solidFill>
            <a:prstDash val="solid"/>
            <a:miter lim="800000"/>
          </a:ln>
          <a:effectLst/>
        </p:spPr>
      </p:cxnSp>
      <p:sp>
        <p:nvSpPr>
          <p:cNvPr id="26" name="Rectangle: Rounded Corners 25"/>
          <p:cNvSpPr/>
          <p:nvPr/>
        </p:nvSpPr>
        <p:spPr>
          <a:xfrm>
            <a:off x="3785495" y="2099238"/>
            <a:ext cx="5773534" cy="718511"/>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2000" b="1" dirty="0">
                <a:solidFill>
                  <a:schemeClr val="tx1"/>
                </a:solidFill>
              </a:rPr>
              <a:t>                           In India </a:t>
            </a:r>
            <a:endParaRPr lang="en-IN" sz="2000" b="1" i="1" dirty="0">
              <a:solidFill>
                <a:schemeClr val="tx1"/>
              </a:solidFill>
            </a:endParaRPr>
          </a:p>
        </p:txBody>
      </p:sp>
      <p:sp>
        <p:nvSpPr>
          <p:cNvPr id="27" name="Rectangle: Rounded Corners 26"/>
          <p:cNvSpPr/>
          <p:nvPr/>
        </p:nvSpPr>
        <p:spPr>
          <a:xfrm>
            <a:off x="1002456" y="2093368"/>
            <a:ext cx="4323050" cy="736398"/>
          </a:xfrm>
          <a:prstGeom prst="roundRect">
            <a:avLst/>
          </a:prstGeom>
          <a:solidFill>
            <a:schemeClr val="accent1">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bg1"/>
                </a:solidFill>
              </a:rPr>
              <a:t>  Location of Supplier </a:t>
            </a:r>
          </a:p>
        </p:txBody>
      </p:sp>
      <p:sp>
        <p:nvSpPr>
          <p:cNvPr id="28" name="Rectangle: Rounded Corners 27"/>
          <p:cNvSpPr/>
          <p:nvPr/>
        </p:nvSpPr>
        <p:spPr>
          <a:xfrm>
            <a:off x="3785495" y="2937472"/>
            <a:ext cx="5773534" cy="747651"/>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2000" b="1" dirty="0">
                <a:solidFill>
                  <a:schemeClr val="tx1"/>
                </a:solidFill>
              </a:rPr>
              <a:t>                           Outside India </a:t>
            </a:r>
            <a:endParaRPr lang="en-IN" sz="2000" b="1" i="1" dirty="0">
              <a:solidFill>
                <a:schemeClr val="tx1"/>
              </a:solidFill>
            </a:endParaRPr>
          </a:p>
        </p:txBody>
      </p:sp>
      <p:sp>
        <p:nvSpPr>
          <p:cNvPr id="29" name="Rectangle: Rounded Corners 28"/>
          <p:cNvSpPr/>
          <p:nvPr/>
        </p:nvSpPr>
        <p:spPr>
          <a:xfrm>
            <a:off x="1007373" y="2931638"/>
            <a:ext cx="4323050" cy="766265"/>
          </a:xfrm>
          <a:prstGeom prst="roundRect">
            <a:avLst/>
          </a:prstGeom>
          <a:solidFill>
            <a:schemeClr val="accent1">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bg1"/>
                </a:solidFill>
              </a:rPr>
              <a:t>   Location of recipient </a:t>
            </a:r>
          </a:p>
        </p:txBody>
      </p:sp>
      <p:sp>
        <p:nvSpPr>
          <p:cNvPr id="36" name="Rectangle: Rounded Corners 35"/>
          <p:cNvSpPr/>
          <p:nvPr/>
        </p:nvSpPr>
        <p:spPr>
          <a:xfrm>
            <a:off x="3785495" y="3797768"/>
            <a:ext cx="5773534" cy="696214"/>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2000" b="1" i="1" dirty="0">
                <a:solidFill>
                  <a:schemeClr val="tx1"/>
                </a:solidFill>
              </a:rPr>
              <a:t>                           </a:t>
            </a:r>
            <a:r>
              <a:rPr lang="en-IN" sz="2000" b="1" dirty="0">
                <a:solidFill>
                  <a:schemeClr val="tx1"/>
                </a:solidFill>
              </a:rPr>
              <a:t>Outside India </a:t>
            </a:r>
            <a:endParaRPr lang="en-IN" sz="2000" b="1" i="1" dirty="0">
              <a:solidFill>
                <a:schemeClr val="tx1"/>
              </a:solidFill>
            </a:endParaRPr>
          </a:p>
        </p:txBody>
      </p:sp>
      <p:sp>
        <p:nvSpPr>
          <p:cNvPr id="37" name="Rectangle: Rounded Corners 36"/>
          <p:cNvSpPr/>
          <p:nvPr/>
        </p:nvSpPr>
        <p:spPr>
          <a:xfrm>
            <a:off x="1002456" y="3792823"/>
            <a:ext cx="4323050" cy="713546"/>
          </a:xfrm>
          <a:prstGeom prst="roundRect">
            <a:avLst/>
          </a:prstGeom>
          <a:solidFill>
            <a:schemeClr val="accent1">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bg1"/>
                </a:solidFill>
              </a:rPr>
              <a:t>Place of supply </a:t>
            </a:r>
          </a:p>
        </p:txBody>
      </p:sp>
      <p:sp>
        <p:nvSpPr>
          <p:cNvPr id="38" name="Arrow: Down 37"/>
          <p:cNvSpPr/>
          <p:nvPr/>
        </p:nvSpPr>
        <p:spPr>
          <a:xfrm>
            <a:off x="1137703" y="1657294"/>
            <a:ext cx="498596" cy="788878"/>
          </a:xfrm>
          <a:prstGeom prst="downArrow">
            <a:avLst/>
          </a:prstGeom>
          <a:solidFill>
            <a:schemeClr val="tx2">
              <a:lumMod val="7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a:p>
        </p:txBody>
      </p:sp>
      <p:sp>
        <p:nvSpPr>
          <p:cNvPr id="41" name="Arrow: Down 40"/>
          <p:cNvSpPr/>
          <p:nvPr/>
        </p:nvSpPr>
        <p:spPr>
          <a:xfrm>
            <a:off x="1137703" y="1980464"/>
            <a:ext cx="498596" cy="1692000"/>
          </a:xfrm>
          <a:prstGeom prst="downArrow">
            <a:avLst/>
          </a:prstGeom>
          <a:solidFill>
            <a:schemeClr val="tx2">
              <a:lumMod val="7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a:p>
        </p:txBody>
      </p:sp>
      <p:sp>
        <p:nvSpPr>
          <p:cNvPr id="42" name="Arrow: Down 41"/>
          <p:cNvSpPr/>
          <p:nvPr/>
        </p:nvSpPr>
        <p:spPr>
          <a:xfrm>
            <a:off x="1137703" y="1636381"/>
            <a:ext cx="498596" cy="2847135"/>
          </a:xfrm>
          <a:prstGeom prst="downArrow">
            <a:avLst/>
          </a:prstGeom>
          <a:solidFill>
            <a:schemeClr val="tx2">
              <a:lumMod val="7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a:p>
        </p:txBody>
      </p:sp>
      <p:sp>
        <p:nvSpPr>
          <p:cNvPr id="43" name="Flowchart: Alternate Process 42"/>
          <p:cNvSpPr/>
          <p:nvPr/>
        </p:nvSpPr>
        <p:spPr>
          <a:xfrm>
            <a:off x="389413" y="753247"/>
            <a:ext cx="2448189" cy="867810"/>
          </a:xfrm>
          <a:prstGeom prst="flowChartAlternateProcess">
            <a:avLst/>
          </a:prstGeom>
          <a:solidFill>
            <a:srgbClr val="FF63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b="1" dirty="0">
                <a:solidFill>
                  <a:schemeClr val="bg1"/>
                </a:solidFill>
              </a:rPr>
              <a:t>Export of services </a:t>
            </a:r>
          </a:p>
        </p:txBody>
      </p:sp>
      <p:sp>
        <p:nvSpPr>
          <p:cNvPr id="20" name="Rectangle: Rounded Corners 19"/>
          <p:cNvSpPr/>
          <p:nvPr/>
        </p:nvSpPr>
        <p:spPr>
          <a:xfrm>
            <a:off x="3760919" y="4628597"/>
            <a:ext cx="5773534" cy="696214"/>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2000" b="1" i="1" dirty="0">
                <a:solidFill>
                  <a:schemeClr val="tx1"/>
                </a:solidFill>
              </a:rPr>
              <a:t>                           </a:t>
            </a:r>
            <a:r>
              <a:rPr lang="en-IN" sz="2000" b="1" dirty="0">
                <a:solidFill>
                  <a:schemeClr val="tx1"/>
                </a:solidFill>
              </a:rPr>
              <a:t>In convertible FE</a:t>
            </a:r>
            <a:endParaRPr lang="en-IN" sz="2000" b="1" i="1" dirty="0">
              <a:solidFill>
                <a:schemeClr val="tx1"/>
              </a:solidFill>
            </a:endParaRPr>
          </a:p>
        </p:txBody>
      </p:sp>
      <p:sp>
        <p:nvSpPr>
          <p:cNvPr id="21" name="Rectangle: Rounded Corners 20"/>
          <p:cNvSpPr/>
          <p:nvPr/>
        </p:nvSpPr>
        <p:spPr>
          <a:xfrm>
            <a:off x="1051620" y="4623652"/>
            <a:ext cx="4323050" cy="713546"/>
          </a:xfrm>
          <a:prstGeom prst="roundRect">
            <a:avLst/>
          </a:prstGeom>
          <a:solidFill>
            <a:schemeClr val="accent1">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bg1"/>
                </a:solidFill>
              </a:rPr>
              <a:t>Payment</a:t>
            </a:r>
          </a:p>
        </p:txBody>
      </p:sp>
      <p:sp>
        <p:nvSpPr>
          <p:cNvPr id="22" name="Rectangle: Rounded Corners 21"/>
          <p:cNvSpPr/>
          <p:nvPr/>
        </p:nvSpPr>
        <p:spPr>
          <a:xfrm>
            <a:off x="3810081" y="5518414"/>
            <a:ext cx="5773534" cy="696214"/>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36575"/>
            <a:r>
              <a:rPr lang="en-IN" sz="2000" b="1" i="1" dirty="0">
                <a:solidFill>
                  <a:schemeClr val="tx1"/>
                </a:solidFill>
              </a:rPr>
              <a:t>                           </a:t>
            </a:r>
            <a:r>
              <a:rPr lang="en-IN" sz="2000" b="1" dirty="0">
                <a:solidFill>
                  <a:schemeClr val="tx1"/>
                </a:solidFill>
              </a:rPr>
              <a:t>Not merely establishment of distinct person        </a:t>
            </a:r>
            <a:endParaRPr lang="en-IN" sz="2000" b="1" i="1" dirty="0">
              <a:solidFill>
                <a:schemeClr val="tx1"/>
              </a:solidFill>
            </a:endParaRPr>
          </a:p>
        </p:txBody>
      </p:sp>
      <p:sp>
        <p:nvSpPr>
          <p:cNvPr id="23" name="Rectangle: Rounded Corners 22"/>
          <p:cNvSpPr/>
          <p:nvPr/>
        </p:nvSpPr>
        <p:spPr>
          <a:xfrm>
            <a:off x="1056538" y="5513469"/>
            <a:ext cx="4323050" cy="713546"/>
          </a:xfrm>
          <a:prstGeom prst="roundRect">
            <a:avLst/>
          </a:prstGeom>
          <a:solidFill>
            <a:schemeClr val="accent1">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bg1"/>
                </a:solidFill>
              </a:rPr>
              <a:t>Supplier &amp; recipient </a:t>
            </a:r>
          </a:p>
        </p:txBody>
      </p:sp>
      <p:sp>
        <p:nvSpPr>
          <p:cNvPr id="24" name="Arrow: Down 23"/>
          <p:cNvSpPr/>
          <p:nvPr/>
        </p:nvSpPr>
        <p:spPr>
          <a:xfrm>
            <a:off x="1142623" y="1636382"/>
            <a:ext cx="498596" cy="3692708"/>
          </a:xfrm>
          <a:prstGeom prst="downArrow">
            <a:avLst/>
          </a:prstGeom>
          <a:solidFill>
            <a:schemeClr val="tx2">
              <a:lumMod val="7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a:p>
        </p:txBody>
      </p:sp>
      <p:sp>
        <p:nvSpPr>
          <p:cNvPr id="25" name="Arrow: Down 24"/>
          <p:cNvSpPr/>
          <p:nvPr/>
        </p:nvSpPr>
        <p:spPr>
          <a:xfrm>
            <a:off x="1118044" y="1651128"/>
            <a:ext cx="498596" cy="4346552"/>
          </a:xfrm>
          <a:prstGeom prst="downArrow">
            <a:avLst/>
          </a:prstGeom>
          <a:solidFill>
            <a:schemeClr val="tx2">
              <a:lumMod val="7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a:p>
        </p:txBody>
      </p:sp>
    </p:spTree>
    <p:extLst>
      <p:ext uri="{BB962C8B-B14F-4D97-AF65-F5344CB8AC3E}">
        <p14:creationId xmlns:p14="http://schemas.microsoft.com/office/powerpoint/2010/main" val="172117654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518</TotalTime>
  <Words>1528</Words>
  <Application>Microsoft Office PowerPoint</Application>
  <PresentationFormat>Widescreen</PresentationFormat>
  <Paragraphs>203</Paragraphs>
  <Slides>14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Univers 45 Light</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optitax6</dc:creator>
  <cp:lastModifiedBy>optitax6</cp:lastModifiedBy>
  <cp:revision>122</cp:revision>
  <dcterms:created xsi:type="dcterms:W3CDTF">2017-05-09T17:40:52Z</dcterms:created>
  <dcterms:modified xsi:type="dcterms:W3CDTF">2017-05-10T10:47:38Z</dcterms:modified>
</cp:coreProperties>
</file>