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44"/>
  </p:notesMasterIdLst>
  <p:sldIdLst>
    <p:sldId id="258" r:id="rId2"/>
    <p:sldId id="256" r:id="rId3"/>
    <p:sldId id="257" r:id="rId4"/>
    <p:sldId id="302" r:id="rId5"/>
    <p:sldId id="305" r:id="rId6"/>
    <p:sldId id="303" r:id="rId7"/>
    <p:sldId id="304" r:id="rId8"/>
    <p:sldId id="306" r:id="rId9"/>
    <p:sldId id="307" r:id="rId10"/>
    <p:sldId id="313" r:id="rId11"/>
    <p:sldId id="308" r:id="rId12"/>
    <p:sldId id="309" r:id="rId13"/>
    <p:sldId id="310" r:id="rId14"/>
    <p:sldId id="311" r:id="rId15"/>
    <p:sldId id="314" r:id="rId16"/>
    <p:sldId id="312" r:id="rId17"/>
    <p:sldId id="316" r:id="rId18"/>
    <p:sldId id="315" r:id="rId19"/>
    <p:sldId id="321" r:id="rId20"/>
    <p:sldId id="317" r:id="rId21"/>
    <p:sldId id="318" r:id="rId22"/>
    <p:sldId id="322" r:id="rId23"/>
    <p:sldId id="323" r:id="rId24"/>
    <p:sldId id="324" r:id="rId25"/>
    <p:sldId id="325" r:id="rId26"/>
    <p:sldId id="326" r:id="rId27"/>
    <p:sldId id="327" r:id="rId28"/>
    <p:sldId id="329" r:id="rId29"/>
    <p:sldId id="330" r:id="rId30"/>
    <p:sldId id="331" r:id="rId31"/>
    <p:sldId id="333" r:id="rId32"/>
    <p:sldId id="334" r:id="rId33"/>
    <p:sldId id="335" r:id="rId34"/>
    <p:sldId id="336" r:id="rId35"/>
    <p:sldId id="337" r:id="rId36"/>
    <p:sldId id="338" r:id="rId37"/>
    <p:sldId id="339" r:id="rId38"/>
    <p:sldId id="340" r:id="rId39"/>
    <p:sldId id="341" r:id="rId40"/>
    <p:sldId id="342" r:id="rId41"/>
    <p:sldId id="343" r:id="rId42"/>
    <p:sldId id="344"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hishek" initials="A" lastIdx="1" clrIdx="0">
    <p:extLst>
      <p:ext uri="{19B8F6BF-5375-455C-9EA6-DF929625EA0E}">
        <p15:presenceInfo xmlns:p15="http://schemas.microsoft.com/office/powerpoint/2012/main" userId="Abhishe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483" autoAdjust="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C609BD-D279-4C91-B528-47FBFABFE0A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C897B394-597A-46F0-8046-F25FD90AF7CC}">
      <dgm:prSet phldrT="[Text]">
        <dgm:style>
          <a:lnRef idx="3">
            <a:schemeClr val="lt1"/>
          </a:lnRef>
          <a:fillRef idx="1">
            <a:schemeClr val="accent1"/>
          </a:fillRef>
          <a:effectRef idx="1">
            <a:schemeClr val="accent1"/>
          </a:effectRef>
          <a:fontRef idx="minor">
            <a:schemeClr val="lt1"/>
          </a:fontRef>
        </dgm:style>
      </dgm:prSet>
      <dgm:spPr/>
      <dgm:t>
        <a:bodyPr/>
        <a:lstStyle/>
        <a:p>
          <a:r>
            <a:rPr lang="en-US" dirty="0"/>
            <a:t>Casual Taxable Person or NRI</a:t>
          </a:r>
        </a:p>
      </dgm:t>
    </dgm:pt>
    <dgm:pt modelId="{B41A2F17-3649-42B6-A861-2CE28D877E22}" type="parTrans" cxnId="{EC9BD394-6D48-401F-B7D9-51A13B981415}">
      <dgm:prSet/>
      <dgm:spPr/>
      <dgm:t>
        <a:bodyPr/>
        <a:lstStyle/>
        <a:p>
          <a:endParaRPr lang="en-US"/>
        </a:p>
      </dgm:t>
    </dgm:pt>
    <dgm:pt modelId="{6214EEF6-B21C-4ABB-8C05-CDB262BE9AB7}" type="sibTrans" cxnId="{EC9BD394-6D48-401F-B7D9-51A13B981415}">
      <dgm:prSet/>
      <dgm:spPr/>
      <dgm:t>
        <a:bodyPr/>
        <a:lstStyle/>
        <a:p>
          <a:endParaRPr lang="en-US"/>
        </a:p>
      </dgm:t>
    </dgm:pt>
    <dgm:pt modelId="{96BB9477-612B-4B81-9553-1698C19968B4}">
      <dgm:prSet phldrT="[Text]">
        <dgm:style>
          <a:lnRef idx="3">
            <a:schemeClr val="lt1"/>
          </a:lnRef>
          <a:fillRef idx="1">
            <a:schemeClr val="accent1"/>
          </a:fillRef>
          <a:effectRef idx="1">
            <a:schemeClr val="accent1"/>
          </a:effectRef>
          <a:fontRef idx="minor">
            <a:schemeClr val="lt1"/>
          </a:fontRef>
        </dgm:style>
      </dgm:prSet>
      <dgm:spPr/>
      <dgm:t>
        <a:bodyPr/>
        <a:lstStyle/>
        <a:p>
          <a:r>
            <a:rPr lang="en-US" dirty="0"/>
            <a:t>90 Days</a:t>
          </a:r>
        </a:p>
      </dgm:t>
    </dgm:pt>
    <dgm:pt modelId="{CE5700DC-8369-4274-8687-EB3274F3ABE5}" type="parTrans" cxnId="{FBE4244A-523C-4DC7-9AA7-F2D0B72D88F0}">
      <dgm:prSet/>
      <dgm:spPr/>
      <dgm:t>
        <a:bodyPr/>
        <a:lstStyle/>
        <a:p>
          <a:endParaRPr lang="en-US"/>
        </a:p>
      </dgm:t>
    </dgm:pt>
    <dgm:pt modelId="{DA782D23-A826-41FA-9D4A-4D4AEA5028E2}" type="sibTrans" cxnId="{FBE4244A-523C-4DC7-9AA7-F2D0B72D88F0}">
      <dgm:prSet/>
      <dgm:spPr/>
      <dgm:t>
        <a:bodyPr/>
        <a:lstStyle/>
        <a:p>
          <a:endParaRPr lang="en-US"/>
        </a:p>
      </dgm:t>
    </dgm:pt>
    <dgm:pt modelId="{5008E2B6-A790-44D9-9724-D3EAFE3BE588}">
      <dgm:prSet phldrT="[Text]">
        <dgm:style>
          <a:lnRef idx="3">
            <a:schemeClr val="lt1"/>
          </a:lnRef>
          <a:fillRef idx="1">
            <a:schemeClr val="accent1"/>
          </a:fillRef>
          <a:effectRef idx="1">
            <a:schemeClr val="accent1"/>
          </a:effectRef>
          <a:fontRef idx="minor">
            <a:schemeClr val="lt1"/>
          </a:fontRef>
        </dgm:style>
      </dgm:prSet>
      <dgm:spPr/>
      <dgm:t>
        <a:bodyPr/>
        <a:lstStyle/>
        <a:p>
          <a:r>
            <a:rPr lang="en-US" dirty="0"/>
            <a:t>Advance Payment</a:t>
          </a:r>
        </a:p>
      </dgm:t>
    </dgm:pt>
    <dgm:pt modelId="{1A856C70-0E04-4E00-9AB0-67F324F38358}" type="parTrans" cxnId="{593187F2-9BA0-4951-96C8-D160B893BA2D}">
      <dgm:prSet/>
      <dgm:spPr/>
      <dgm:t>
        <a:bodyPr/>
        <a:lstStyle/>
        <a:p>
          <a:endParaRPr lang="en-US"/>
        </a:p>
      </dgm:t>
    </dgm:pt>
    <dgm:pt modelId="{E0E717A1-A672-41FE-9C7E-F9492BB057D7}" type="sibTrans" cxnId="{593187F2-9BA0-4951-96C8-D160B893BA2D}">
      <dgm:prSet/>
      <dgm:spPr/>
      <dgm:t>
        <a:bodyPr/>
        <a:lstStyle/>
        <a:p>
          <a:endParaRPr lang="en-US"/>
        </a:p>
      </dgm:t>
    </dgm:pt>
    <dgm:pt modelId="{8E35C870-01CC-4F3A-A964-97949B569330}">
      <dgm:prSet phldrT="[Text]">
        <dgm:style>
          <a:lnRef idx="3">
            <a:schemeClr val="lt1"/>
          </a:lnRef>
          <a:fillRef idx="1">
            <a:schemeClr val="accent1"/>
          </a:fillRef>
          <a:effectRef idx="1">
            <a:schemeClr val="accent1"/>
          </a:effectRef>
          <a:fontRef idx="minor">
            <a:schemeClr val="lt1"/>
          </a:fontRef>
        </dgm:style>
      </dgm:prSet>
      <dgm:spPr/>
      <dgm:t>
        <a:bodyPr/>
        <a:lstStyle/>
        <a:p>
          <a:r>
            <a:rPr lang="en-US" dirty="0"/>
            <a:t>Further 90 Days</a:t>
          </a:r>
        </a:p>
      </dgm:t>
    </dgm:pt>
    <dgm:pt modelId="{23EB1327-2659-4989-83CD-419B9EB67152}" type="parTrans" cxnId="{4F91F452-B18C-4DD4-9F4C-E37A874BEF83}">
      <dgm:prSet/>
      <dgm:spPr/>
      <dgm:t>
        <a:bodyPr/>
        <a:lstStyle/>
        <a:p>
          <a:endParaRPr lang="en-US"/>
        </a:p>
      </dgm:t>
    </dgm:pt>
    <dgm:pt modelId="{17F93631-453D-4EDA-899B-6612768AE4A7}" type="sibTrans" cxnId="{4F91F452-B18C-4DD4-9F4C-E37A874BEF83}">
      <dgm:prSet/>
      <dgm:spPr/>
      <dgm:t>
        <a:bodyPr/>
        <a:lstStyle/>
        <a:p>
          <a:endParaRPr lang="en-US"/>
        </a:p>
      </dgm:t>
    </dgm:pt>
    <dgm:pt modelId="{1FB3BC66-1500-4033-B150-F6CFAA7E09E4}">
      <dgm:prSet phldrT="[Text]">
        <dgm:style>
          <a:lnRef idx="3">
            <a:schemeClr val="lt1"/>
          </a:lnRef>
          <a:fillRef idx="1">
            <a:schemeClr val="accent1"/>
          </a:fillRef>
          <a:effectRef idx="1">
            <a:schemeClr val="accent1"/>
          </a:effectRef>
          <a:fontRef idx="minor">
            <a:schemeClr val="lt1"/>
          </a:fontRef>
        </dgm:style>
      </dgm:prSet>
      <dgm:spPr/>
      <dgm:t>
        <a:bodyPr/>
        <a:lstStyle/>
        <a:p>
          <a:r>
            <a:rPr lang="en-US" dirty="0"/>
            <a:t>Credit </a:t>
          </a:r>
          <a:r>
            <a:rPr lang="en-US" dirty="0" err="1"/>
            <a:t>Utilisation</a:t>
          </a:r>
          <a:endParaRPr lang="en-US" dirty="0"/>
        </a:p>
      </dgm:t>
    </dgm:pt>
    <dgm:pt modelId="{FADEE74C-9D6E-41F2-BF44-470ED0991B7D}" type="parTrans" cxnId="{EE452893-B652-4FBD-83D7-18C8635DD352}">
      <dgm:prSet/>
      <dgm:spPr/>
      <dgm:t>
        <a:bodyPr/>
        <a:lstStyle/>
        <a:p>
          <a:endParaRPr lang="en-US"/>
        </a:p>
      </dgm:t>
    </dgm:pt>
    <dgm:pt modelId="{4A76634D-DC81-46BA-9A59-57434A7558F8}" type="sibTrans" cxnId="{EE452893-B652-4FBD-83D7-18C8635DD352}">
      <dgm:prSet/>
      <dgm:spPr/>
      <dgm:t>
        <a:bodyPr/>
        <a:lstStyle/>
        <a:p>
          <a:endParaRPr lang="en-US"/>
        </a:p>
      </dgm:t>
    </dgm:pt>
    <dgm:pt modelId="{07E1DC09-54CE-4729-AE59-19B8E02D2125}" type="pres">
      <dgm:prSet presAssocID="{99C609BD-D279-4C91-B528-47FBFABFE0AB}" presName="cycle" presStyleCnt="0">
        <dgm:presLayoutVars>
          <dgm:chMax val="1"/>
          <dgm:dir/>
          <dgm:animLvl val="ctr"/>
          <dgm:resizeHandles val="exact"/>
        </dgm:presLayoutVars>
      </dgm:prSet>
      <dgm:spPr/>
    </dgm:pt>
    <dgm:pt modelId="{D66F5DAF-1CA7-4D0A-9D5B-581D66BE508C}" type="pres">
      <dgm:prSet presAssocID="{C897B394-597A-46F0-8046-F25FD90AF7CC}" presName="centerShape" presStyleLbl="node0" presStyleIdx="0" presStyleCnt="1" custScaleX="151503" custScaleY="125654"/>
      <dgm:spPr/>
    </dgm:pt>
    <dgm:pt modelId="{A3351560-E19B-4A6C-8784-2101D2EE3B32}" type="pres">
      <dgm:prSet presAssocID="{CE5700DC-8369-4274-8687-EB3274F3ABE5}" presName="Name9" presStyleLbl="parChTrans1D2" presStyleIdx="0" presStyleCnt="4"/>
      <dgm:spPr/>
    </dgm:pt>
    <dgm:pt modelId="{2A98ED4C-A8C2-4870-ACE1-6B407118486D}" type="pres">
      <dgm:prSet presAssocID="{CE5700DC-8369-4274-8687-EB3274F3ABE5}" presName="connTx" presStyleLbl="parChTrans1D2" presStyleIdx="0" presStyleCnt="4"/>
      <dgm:spPr/>
    </dgm:pt>
    <dgm:pt modelId="{AF092747-9253-4D30-8E92-7FFF942988BB}" type="pres">
      <dgm:prSet presAssocID="{96BB9477-612B-4B81-9553-1698C19968B4}" presName="node" presStyleLbl="node1" presStyleIdx="0" presStyleCnt="4" custScaleX="139862" custScaleY="119284" custRadScaleRad="114031" custRadScaleInc="-1044">
        <dgm:presLayoutVars>
          <dgm:bulletEnabled val="1"/>
        </dgm:presLayoutVars>
      </dgm:prSet>
      <dgm:spPr/>
    </dgm:pt>
    <dgm:pt modelId="{4D593963-5980-4517-B41D-08D0910B3899}" type="pres">
      <dgm:prSet presAssocID="{1A856C70-0E04-4E00-9AB0-67F324F38358}" presName="Name9" presStyleLbl="parChTrans1D2" presStyleIdx="1" presStyleCnt="4"/>
      <dgm:spPr/>
    </dgm:pt>
    <dgm:pt modelId="{169753BB-FB03-4E7D-B7CF-56F5C77F007F}" type="pres">
      <dgm:prSet presAssocID="{1A856C70-0E04-4E00-9AB0-67F324F38358}" presName="connTx" presStyleLbl="parChTrans1D2" presStyleIdx="1" presStyleCnt="4"/>
      <dgm:spPr/>
    </dgm:pt>
    <dgm:pt modelId="{E66B6DBD-1122-4202-8645-5141C65A7F1B}" type="pres">
      <dgm:prSet presAssocID="{5008E2B6-A790-44D9-9724-D3EAFE3BE588}" presName="node" presStyleLbl="node1" presStyleIdx="1" presStyleCnt="4" custScaleX="150911" custScaleY="140268" custRadScaleRad="139280" custRadScaleInc="-855">
        <dgm:presLayoutVars>
          <dgm:bulletEnabled val="1"/>
        </dgm:presLayoutVars>
      </dgm:prSet>
      <dgm:spPr/>
    </dgm:pt>
    <dgm:pt modelId="{1C98468D-A7F7-4429-900F-14F15E28EA83}" type="pres">
      <dgm:prSet presAssocID="{23EB1327-2659-4989-83CD-419B9EB67152}" presName="Name9" presStyleLbl="parChTrans1D2" presStyleIdx="2" presStyleCnt="4"/>
      <dgm:spPr/>
    </dgm:pt>
    <dgm:pt modelId="{C8B0A1FA-0FC3-4A0B-B9F9-4BEE54195123}" type="pres">
      <dgm:prSet presAssocID="{23EB1327-2659-4989-83CD-419B9EB67152}" presName="connTx" presStyleLbl="parChTrans1D2" presStyleIdx="2" presStyleCnt="4"/>
      <dgm:spPr/>
    </dgm:pt>
    <dgm:pt modelId="{16904E19-B8DA-42B9-A11A-3CD1780F021B}" type="pres">
      <dgm:prSet presAssocID="{8E35C870-01CC-4F3A-A964-97949B569330}" presName="node" presStyleLbl="node1" presStyleIdx="2" presStyleCnt="4" custScaleX="127147" custScaleY="120366" custRadScaleRad="100866">
        <dgm:presLayoutVars>
          <dgm:bulletEnabled val="1"/>
        </dgm:presLayoutVars>
      </dgm:prSet>
      <dgm:spPr/>
    </dgm:pt>
    <dgm:pt modelId="{97B7D8FA-C336-46B2-B178-8D9081DCCE64}" type="pres">
      <dgm:prSet presAssocID="{FADEE74C-9D6E-41F2-BF44-470ED0991B7D}" presName="Name9" presStyleLbl="parChTrans1D2" presStyleIdx="3" presStyleCnt="4"/>
      <dgm:spPr/>
    </dgm:pt>
    <dgm:pt modelId="{4192E52A-F2FD-464F-8C66-75BAF7297826}" type="pres">
      <dgm:prSet presAssocID="{FADEE74C-9D6E-41F2-BF44-470ED0991B7D}" presName="connTx" presStyleLbl="parChTrans1D2" presStyleIdx="3" presStyleCnt="4"/>
      <dgm:spPr/>
    </dgm:pt>
    <dgm:pt modelId="{D85349BA-FA04-40EF-8416-987EEEE0B3BB}" type="pres">
      <dgm:prSet presAssocID="{1FB3BC66-1500-4033-B150-F6CFAA7E09E4}" presName="node" presStyleLbl="node1" presStyleIdx="3" presStyleCnt="4" custScaleX="154571" custScaleY="130524" custRadScaleRad="132761" custRadScaleInc="2690">
        <dgm:presLayoutVars>
          <dgm:bulletEnabled val="1"/>
        </dgm:presLayoutVars>
      </dgm:prSet>
      <dgm:spPr/>
    </dgm:pt>
  </dgm:ptLst>
  <dgm:cxnLst>
    <dgm:cxn modelId="{5A9390CD-FA85-4241-86DB-8B2BE27CFF4A}" type="presOf" srcId="{C897B394-597A-46F0-8046-F25FD90AF7CC}" destId="{D66F5DAF-1CA7-4D0A-9D5B-581D66BE508C}" srcOrd="0" destOrd="0" presId="urn:microsoft.com/office/officeart/2005/8/layout/radial1"/>
    <dgm:cxn modelId="{EC226972-69FD-42A2-87F0-A7D4334D1408}" type="presOf" srcId="{96BB9477-612B-4B81-9553-1698C19968B4}" destId="{AF092747-9253-4D30-8E92-7FFF942988BB}" srcOrd="0" destOrd="0" presId="urn:microsoft.com/office/officeart/2005/8/layout/radial1"/>
    <dgm:cxn modelId="{492676F0-A159-4A17-B671-F025243C2356}" type="presOf" srcId="{1A856C70-0E04-4E00-9AB0-67F324F38358}" destId="{169753BB-FB03-4E7D-B7CF-56F5C77F007F}" srcOrd="1" destOrd="0" presId="urn:microsoft.com/office/officeart/2005/8/layout/radial1"/>
    <dgm:cxn modelId="{247ECFC8-2843-4756-916A-93B030D2E1E0}" type="presOf" srcId="{23EB1327-2659-4989-83CD-419B9EB67152}" destId="{1C98468D-A7F7-4429-900F-14F15E28EA83}" srcOrd="0" destOrd="0" presId="urn:microsoft.com/office/officeart/2005/8/layout/radial1"/>
    <dgm:cxn modelId="{EC9BD394-6D48-401F-B7D9-51A13B981415}" srcId="{99C609BD-D279-4C91-B528-47FBFABFE0AB}" destId="{C897B394-597A-46F0-8046-F25FD90AF7CC}" srcOrd="0" destOrd="0" parTransId="{B41A2F17-3649-42B6-A861-2CE28D877E22}" sibTransId="{6214EEF6-B21C-4ABB-8C05-CDB262BE9AB7}"/>
    <dgm:cxn modelId="{5ABFDB90-5FCC-4216-9DDF-B92F7AA18A3D}" type="presOf" srcId="{99C609BD-D279-4C91-B528-47FBFABFE0AB}" destId="{07E1DC09-54CE-4729-AE59-19B8E02D2125}" srcOrd="0" destOrd="0" presId="urn:microsoft.com/office/officeart/2005/8/layout/radial1"/>
    <dgm:cxn modelId="{7205BAA0-208B-4DA1-BFE2-FCA9B69F3C73}" type="presOf" srcId="{FADEE74C-9D6E-41F2-BF44-470ED0991B7D}" destId="{97B7D8FA-C336-46B2-B178-8D9081DCCE64}" srcOrd="0" destOrd="0" presId="urn:microsoft.com/office/officeart/2005/8/layout/radial1"/>
    <dgm:cxn modelId="{4F91F452-B18C-4DD4-9F4C-E37A874BEF83}" srcId="{C897B394-597A-46F0-8046-F25FD90AF7CC}" destId="{8E35C870-01CC-4F3A-A964-97949B569330}" srcOrd="2" destOrd="0" parTransId="{23EB1327-2659-4989-83CD-419B9EB67152}" sibTransId="{17F93631-453D-4EDA-899B-6612768AE4A7}"/>
    <dgm:cxn modelId="{593187F2-9BA0-4951-96C8-D160B893BA2D}" srcId="{C897B394-597A-46F0-8046-F25FD90AF7CC}" destId="{5008E2B6-A790-44D9-9724-D3EAFE3BE588}" srcOrd="1" destOrd="0" parTransId="{1A856C70-0E04-4E00-9AB0-67F324F38358}" sibTransId="{E0E717A1-A672-41FE-9C7E-F9492BB057D7}"/>
    <dgm:cxn modelId="{2D64AC14-7037-4A28-86D4-3DAF3D1F3CD4}" type="presOf" srcId="{CE5700DC-8369-4274-8687-EB3274F3ABE5}" destId="{2A98ED4C-A8C2-4870-ACE1-6B407118486D}" srcOrd="1" destOrd="0" presId="urn:microsoft.com/office/officeart/2005/8/layout/radial1"/>
    <dgm:cxn modelId="{0D6B50F4-FE8E-4B98-BAC6-252D405956DE}" type="presOf" srcId="{CE5700DC-8369-4274-8687-EB3274F3ABE5}" destId="{A3351560-E19B-4A6C-8784-2101D2EE3B32}" srcOrd="0" destOrd="0" presId="urn:microsoft.com/office/officeart/2005/8/layout/radial1"/>
    <dgm:cxn modelId="{89788658-BC05-4583-84D9-80F53FA513A9}" type="presOf" srcId="{5008E2B6-A790-44D9-9724-D3EAFE3BE588}" destId="{E66B6DBD-1122-4202-8645-5141C65A7F1B}" srcOrd="0" destOrd="0" presId="urn:microsoft.com/office/officeart/2005/8/layout/radial1"/>
    <dgm:cxn modelId="{F95C22FC-ED6C-4B54-A880-19C9F7147962}" type="presOf" srcId="{1FB3BC66-1500-4033-B150-F6CFAA7E09E4}" destId="{D85349BA-FA04-40EF-8416-987EEEE0B3BB}" srcOrd="0" destOrd="0" presId="urn:microsoft.com/office/officeart/2005/8/layout/radial1"/>
    <dgm:cxn modelId="{FBE4244A-523C-4DC7-9AA7-F2D0B72D88F0}" srcId="{C897B394-597A-46F0-8046-F25FD90AF7CC}" destId="{96BB9477-612B-4B81-9553-1698C19968B4}" srcOrd="0" destOrd="0" parTransId="{CE5700DC-8369-4274-8687-EB3274F3ABE5}" sibTransId="{DA782D23-A826-41FA-9D4A-4D4AEA5028E2}"/>
    <dgm:cxn modelId="{F64CF099-E0E7-4D89-A64F-C86AF04EA611}" type="presOf" srcId="{1A856C70-0E04-4E00-9AB0-67F324F38358}" destId="{4D593963-5980-4517-B41D-08D0910B3899}" srcOrd="0" destOrd="0" presId="urn:microsoft.com/office/officeart/2005/8/layout/radial1"/>
    <dgm:cxn modelId="{EE452893-B652-4FBD-83D7-18C8635DD352}" srcId="{C897B394-597A-46F0-8046-F25FD90AF7CC}" destId="{1FB3BC66-1500-4033-B150-F6CFAA7E09E4}" srcOrd="3" destOrd="0" parTransId="{FADEE74C-9D6E-41F2-BF44-470ED0991B7D}" sibTransId="{4A76634D-DC81-46BA-9A59-57434A7558F8}"/>
    <dgm:cxn modelId="{EC5CC7E4-31C8-42FA-8593-9E8C52E24B50}" type="presOf" srcId="{FADEE74C-9D6E-41F2-BF44-470ED0991B7D}" destId="{4192E52A-F2FD-464F-8C66-75BAF7297826}" srcOrd="1" destOrd="0" presId="urn:microsoft.com/office/officeart/2005/8/layout/radial1"/>
    <dgm:cxn modelId="{0B8B1888-2E35-4260-8493-B41F628EF85A}" type="presOf" srcId="{8E35C870-01CC-4F3A-A964-97949B569330}" destId="{16904E19-B8DA-42B9-A11A-3CD1780F021B}" srcOrd="0" destOrd="0" presId="urn:microsoft.com/office/officeart/2005/8/layout/radial1"/>
    <dgm:cxn modelId="{74FB46EA-F933-4209-8953-A04B2514AFF3}" type="presOf" srcId="{23EB1327-2659-4989-83CD-419B9EB67152}" destId="{C8B0A1FA-0FC3-4A0B-B9F9-4BEE54195123}" srcOrd="1" destOrd="0" presId="urn:microsoft.com/office/officeart/2005/8/layout/radial1"/>
    <dgm:cxn modelId="{B4B36AF8-60D4-4759-9EE0-8D7A1FDAD5E0}" type="presParOf" srcId="{07E1DC09-54CE-4729-AE59-19B8E02D2125}" destId="{D66F5DAF-1CA7-4D0A-9D5B-581D66BE508C}" srcOrd="0" destOrd="0" presId="urn:microsoft.com/office/officeart/2005/8/layout/radial1"/>
    <dgm:cxn modelId="{4171E4E7-EE93-4ADE-AF2A-ED06A302BF5F}" type="presParOf" srcId="{07E1DC09-54CE-4729-AE59-19B8E02D2125}" destId="{A3351560-E19B-4A6C-8784-2101D2EE3B32}" srcOrd="1" destOrd="0" presId="urn:microsoft.com/office/officeart/2005/8/layout/radial1"/>
    <dgm:cxn modelId="{EAD2F6BA-3134-4CAF-B072-3097A84EC3F5}" type="presParOf" srcId="{A3351560-E19B-4A6C-8784-2101D2EE3B32}" destId="{2A98ED4C-A8C2-4870-ACE1-6B407118486D}" srcOrd="0" destOrd="0" presId="urn:microsoft.com/office/officeart/2005/8/layout/radial1"/>
    <dgm:cxn modelId="{67A4442B-4D3E-4157-B898-4D7F62C11563}" type="presParOf" srcId="{07E1DC09-54CE-4729-AE59-19B8E02D2125}" destId="{AF092747-9253-4D30-8E92-7FFF942988BB}" srcOrd="2" destOrd="0" presId="urn:microsoft.com/office/officeart/2005/8/layout/radial1"/>
    <dgm:cxn modelId="{8F752E01-8A49-414A-8D20-C8F99B4282CA}" type="presParOf" srcId="{07E1DC09-54CE-4729-AE59-19B8E02D2125}" destId="{4D593963-5980-4517-B41D-08D0910B3899}" srcOrd="3" destOrd="0" presId="urn:microsoft.com/office/officeart/2005/8/layout/radial1"/>
    <dgm:cxn modelId="{BBF5882A-6482-4AA3-B9B5-F99FD272885A}" type="presParOf" srcId="{4D593963-5980-4517-B41D-08D0910B3899}" destId="{169753BB-FB03-4E7D-B7CF-56F5C77F007F}" srcOrd="0" destOrd="0" presId="urn:microsoft.com/office/officeart/2005/8/layout/radial1"/>
    <dgm:cxn modelId="{8259D392-FB05-4FC1-8E24-0A40E818DA22}" type="presParOf" srcId="{07E1DC09-54CE-4729-AE59-19B8E02D2125}" destId="{E66B6DBD-1122-4202-8645-5141C65A7F1B}" srcOrd="4" destOrd="0" presId="urn:microsoft.com/office/officeart/2005/8/layout/radial1"/>
    <dgm:cxn modelId="{B04C8420-88F2-42A8-B696-1D349A72DA81}" type="presParOf" srcId="{07E1DC09-54CE-4729-AE59-19B8E02D2125}" destId="{1C98468D-A7F7-4429-900F-14F15E28EA83}" srcOrd="5" destOrd="0" presId="urn:microsoft.com/office/officeart/2005/8/layout/radial1"/>
    <dgm:cxn modelId="{5A3077C8-9396-40C9-916B-F49971A115D8}" type="presParOf" srcId="{1C98468D-A7F7-4429-900F-14F15E28EA83}" destId="{C8B0A1FA-0FC3-4A0B-B9F9-4BEE54195123}" srcOrd="0" destOrd="0" presId="urn:microsoft.com/office/officeart/2005/8/layout/radial1"/>
    <dgm:cxn modelId="{8E404291-C182-4D7E-BB6A-F913229409FB}" type="presParOf" srcId="{07E1DC09-54CE-4729-AE59-19B8E02D2125}" destId="{16904E19-B8DA-42B9-A11A-3CD1780F021B}" srcOrd="6" destOrd="0" presId="urn:microsoft.com/office/officeart/2005/8/layout/radial1"/>
    <dgm:cxn modelId="{04A9EB6E-F6D4-486C-9D55-7C0849BC4EDF}" type="presParOf" srcId="{07E1DC09-54CE-4729-AE59-19B8E02D2125}" destId="{97B7D8FA-C336-46B2-B178-8D9081DCCE64}" srcOrd="7" destOrd="0" presId="urn:microsoft.com/office/officeart/2005/8/layout/radial1"/>
    <dgm:cxn modelId="{9BB7E30B-F4DC-4CAC-B5FD-C8C3265E4997}" type="presParOf" srcId="{97B7D8FA-C336-46B2-B178-8D9081DCCE64}" destId="{4192E52A-F2FD-464F-8C66-75BAF7297826}" srcOrd="0" destOrd="0" presId="urn:microsoft.com/office/officeart/2005/8/layout/radial1"/>
    <dgm:cxn modelId="{2E13FB06-08D1-4202-BCCE-77228196E206}" type="presParOf" srcId="{07E1DC09-54CE-4729-AE59-19B8E02D2125}" destId="{D85349BA-FA04-40EF-8416-987EEEE0B3BB}"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E3C6D6-3E7D-4601-8F38-E190D5C7EB68}"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US"/>
        </a:p>
      </dgm:t>
    </dgm:pt>
    <dgm:pt modelId="{63B9FE80-FF38-498B-BA3D-A103A4104699}">
      <dgm:prSet phldrT="[Text]" phldr="1"/>
      <dgm:spPr/>
      <dgm:t>
        <a:bodyPr/>
        <a:lstStyle/>
        <a:p>
          <a:endParaRPr lang="en-US" dirty="0"/>
        </a:p>
      </dgm:t>
    </dgm:pt>
    <dgm:pt modelId="{C9C1F8B7-1B32-4225-BE22-34E05B932AD7}" type="parTrans" cxnId="{1934A943-3351-4CCB-AA40-8AA0D169D55F}">
      <dgm:prSet/>
      <dgm:spPr/>
      <dgm:t>
        <a:bodyPr/>
        <a:lstStyle/>
        <a:p>
          <a:endParaRPr lang="en-US"/>
        </a:p>
      </dgm:t>
    </dgm:pt>
    <dgm:pt modelId="{5BB1B396-C554-4A89-AA5E-5911A8E76E42}" type="sibTrans" cxnId="{1934A943-3351-4CCB-AA40-8AA0D169D55F}">
      <dgm:prSet/>
      <dgm:spPr/>
      <dgm:t>
        <a:bodyPr/>
        <a:lstStyle/>
        <a:p>
          <a:endParaRPr lang="en-US"/>
        </a:p>
      </dgm:t>
    </dgm:pt>
    <dgm:pt modelId="{2DDD0531-8B1C-457C-8F8E-7427E7A61099}">
      <dgm:prSet phldrT="[Text]"/>
      <dgm:spPr/>
      <dgm:t>
        <a:bodyPr/>
        <a:lstStyle/>
        <a:p>
          <a:r>
            <a:rPr lang="en-US" dirty="0"/>
            <a:t>Existing Dealers</a:t>
          </a:r>
        </a:p>
      </dgm:t>
    </dgm:pt>
    <dgm:pt modelId="{2765B14A-223A-4B2C-9C5A-6A2CDBD6CA26}" type="parTrans" cxnId="{7CCAD1A0-2054-42E3-923B-EEC4A2DACD26}">
      <dgm:prSet/>
      <dgm:spPr/>
      <dgm:t>
        <a:bodyPr/>
        <a:lstStyle/>
        <a:p>
          <a:endParaRPr lang="en-US"/>
        </a:p>
      </dgm:t>
    </dgm:pt>
    <dgm:pt modelId="{FB067E98-A631-4648-87CF-FDDD304E4740}" type="sibTrans" cxnId="{7CCAD1A0-2054-42E3-923B-EEC4A2DACD26}">
      <dgm:prSet/>
      <dgm:spPr/>
      <dgm:t>
        <a:bodyPr/>
        <a:lstStyle/>
        <a:p>
          <a:endParaRPr lang="en-US"/>
        </a:p>
      </dgm:t>
    </dgm:pt>
    <dgm:pt modelId="{9D1F6E96-2394-434B-A4BD-8B915054E6BC}">
      <dgm:prSet phldrT="[Text]" phldr="1"/>
      <dgm:spPr/>
      <dgm:t>
        <a:bodyPr/>
        <a:lstStyle/>
        <a:p>
          <a:endParaRPr lang="en-US" dirty="0"/>
        </a:p>
      </dgm:t>
    </dgm:pt>
    <dgm:pt modelId="{740DBC30-70AB-4E9C-BC49-71EBB88B0ED4}" type="parTrans" cxnId="{0F765F54-DEDB-4D12-A30F-9B39B1407B16}">
      <dgm:prSet/>
      <dgm:spPr/>
      <dgm:t>
        <a:bodyPr/>
        <a:lstStyle/>
        <a:p>
          <a:endParaRPr lang="en-US"/>
        </a:p>
      </dgm:t>
    </dgm:pt>
    <dgm:pt modelId="{F4DC757B-A1DB-4BE6-9E92-380F6778E7AA}" type="sibTrans" cxnId="{0F765F54-DEDB-4D12-A30F-9B39B1407B16}">
      <dgm:prSet/>
      <dgm:spPr/>
      <dgm:t>
        <a:bodyPr/>
        <a:lstStyle/>
        <a:p>
          <a:endParaRPr lang="en-US"/>
        </a:p>
      </dgm:t>
    </dgm:pt>
    <dgm:pt modelId="{AA4A136D-1E14-4020-9EF8-9D6DAD4EEE5D}">
      <dgm:prSet phldrT="[Text]"/>
      <dgm:spPr/>
      <dgm:t>
        <a:bodyPr/>
        <a:lstStyle/>
        <a:p>
          <a:r>
            <a:rPr lang="en-US" dirty="0"/>
            <a:t>Transfer of Business to Successor</a:t>
          </a:r>
        </a:p>
      </dgm:t>
    </dgm:pt>
    <dgm:pt modelId="{BCEB1B90-B9AB-475B-9DB4-FF742654C316}" type="parTrans" cxnId="{0D18B32E-54CB-4E57-B0FC-CBF507F6E845}">
      <dgm:prSet/>
      <dgm:spPr/>
      <dgm:t>
        <a:bodyPr/>
        <a:lstStyle/>
        <a:p>
          <a:endParaRPr lang="en-US"/>
        </a:p>
      </dgm:t>
    </dgm:pt>
    <dgm:pt modelId="{45ADC09A-8BA5-481B-A4AB-1C740B6DDEAA}" type="sibTrans" cxnId="{0D18B32E-54CB-4E57-B0FC-CBF507F6E845}">
      <dgm:prSet/>
      <dgm:spPr/>
      <dgm:t>
        <a:bodyPr/>
        <a:lstStyle/>
        <a:p>
          <a:endParaRPr lang="en-US"/>
        </a:p>
      </dgm:t>
    </dgm:pt>
    <dgm:pt modelId="{D98EE15A-CDCF-4CE1-B3E4-5F16C4BD1DC3}">
      <dgm:prSet phldrT="[Text]" phldr="1"/>
      <dgm:spPr/>
      <dgm:t>
        <a:bodyPr/>
        <a:lstStyle/>
        <a:p>
          <a:endParaRPr lang="en-US"/>
        </a:p>
      </dgm:t>
    </dgm:pt>
    <dgm:pt modelId="{6C699C60-EF4F-45E7-B866-0B2BC9AB18DB}" type="parTrans" cxnId="{55A9B835-4297-4A91-8469-5DE2F893E5E5}">
      <dgm:prSet/>
      <dgm:spPr/>
      <dgm:t>
        <a:bodyPr/>
        <a:lstStyle/>
        <a:p>
          <a:endParaRPr lang="en-US"/>
        </a:p>
      </dgm:t>
    </dgm:pt>
    <dgm:pt modelId="{10E10C8D-FADA-4107-BB2B-51DCCE2D6699}" type="sibTrans" cxnId="{55A9B835-4297-4A91-8469-5DE2F893E5E5}">
      <dgm:prSet/>
      <dgm:spPr/>
      <dgm:t>
        <a:bodyPr/>
        <a:lstStyle/>
        <a:p>
          <a:endParaRPr lang="en-US"/>
        </a:p>
      </dgm:t>
    </dgm:pt>
    <dgm:pt modelId="{C446ADD4-B2A4-4815-8506-4146C77A75C0}">
      <dgm:prSet phldrT="[Text]"/>
      <dgm:spPr/>
      <dgm:t>
        <a:bodyPr/>
        <a:lstStyle/>
        <a:p>
          <a:r>
            <a:rPr lang="en-US" dirty="0"/>
            <a:t>Amalgamation</a:t>
          </a:r>
        </a:p>
        <a:p>
          <a:r>
            <a:rPr lang="en-US" dirty="0"/>
            <a:t>Merger</a:t>
          </a:r>
        </a:p>
        <a:p>
          <a:r>
            <a:rPr lang="en-US" dirty="0"/>
            <a:t>Demerger</a:t>
          </a:r>
        </a:p>
      </dgm:t>
    </dgm:pt>
    <dgm:pt modelId="{DB17358B-D462-4809-9DC8-69BA0059D310}" type="parTrans" cxnId="{387E1668-92B2-490F-81C6-321B6524C0ED}">
      <dgm:prSet/>
      <dgm:spPr/>
      <dgm:t>
        <a:bodyPr/>
        <a:lstStyle/>
        <a:p>
          <a:endParaRPr lang="en-US"/>
        </a:p>
      </dgm:t>
    </dgm:pt>
    <dgm:pt modelId="{16F4CDC7-2E81-4489-B4D0-351C5B124127}" type="sibTrans" cxnId="{387E1668-92B2-490F-81C6-321B6524C0ED}">
      <dgm:prSet/>
      <dgm:spPr/>
      <dgm:t>
        <a:bodyPr/>
        <a:lstStyle/>
        <a:p>
          <a:endParaRPr lang="en-US"/>
        </a:p>
      </dgm:t>
    </dgm:pt>
    <dgm:pt modelId="{66D80F7C-20FB-49EC-A96A-A2BF5D80A668}" type="pres">
      <dgm:prSet presAssocID="{ECE3C6D6-3E7D-4601-8F38-E190D5C7EB68}" presName="Name0" presStyleCnt="0">
        <dgm:presLayoutVars>
          <dgm:dir/>
          <dgm:animLvl val="lvl"/>
          <dgm:resizeHandles val="exact"/>
        </dgm:presLayoutVars>
      </dgm:prSet>
      <dgm:spPr/>
    </dgm:pt>
    <dgm:pt modelId="{F93003F1-2590-45F0-9F53-73BACDEE8235}" type="pres">
      <dgm:prSet presAssocID="{63B9FE80-FF38-498B-BA3D-A103A4104699}" presName="compositeNode" presStyleCnt="0">
        <dgm:presLayoutVars>
          <dgm:bulletEnabled val="1"/>
        </dgm:presLayoutVars>
      </dgm:prSet>
      <dgm:spPr/>
    </dgm:pt>
    <dgm:pt modelId="{D1A8AEDA-6CE7-4B85-98AD-E4FF5F524CA2}" type="pres">
      <dgm:prSet presAssocID="{63B9FE80-FF38-498B-BA3D-A103A4104699}" presName="bgRect" presStyleLbl="node1" presStyleIdx="0" presStyleCnt="3"/>
      <dgm:spPr/>
    </dgm:pt>
    <dgm:pt modelId="{90F8522F-215C-42EE-96D6-34A2B7539327}" type="pres">
      <dgm:prSet presAssocID="{63B9FE80-FF38-498B-BA3D-A103A4104699}" presName="parentNode" presStyleLbl="node1" presStyleIdx="0" presStyleCnt="3">
        <dgm:presLayoutVars>
          <dgm:chMax val="0"/>
          <dgm:bulletEnabled val="1"/>
        </dgm:presLayoutVars>
      </dgm:prSet>
      <dgm:spPr/>
    </dgm:pt>
    <dgm:pt modelId="{F43EEDF1-A0B7-4B82-B98E-B964E20AA22B}" type="pres">
      <dgm:prSet presAssocID="{63B9FE80-FF38-498B-BA3D-A103A4104699}" presName="childNode" presStyleLbl="node1" presStyleIdx="0" presStyleCnt="3">
        <dgm:presLayoutVars>
          <dgm:bulletEnabled val="1"/>
        </dgm:presLayoutVars>
      </dgm:prSet>
      <dgm:spPr/>
    </dgm:pt>
    <dgm:pt modelId="{25EF05F7-429E-4C02-A0B1-F1CC830E07E4}" type="pres">
      <dgm:prSet presAssocID="{5BB1B396-C554-4A89-AA5E-5911A8E76E42}" presName="hSp" presStyleCnt="0"/>
      <dgm:spPr/>
    </dgm:pt>
    <dgm:pt modelId="{F14DCCC0-D3F1-4547-91DF-5BBB75666C06}" type="pres">
      <dgm:prSet presAssocID="{5BB1B396-C554-4A89-AA5E-5911A8E76E42}" presName="vProcSp" presStyleCnt="0"/>
      <dgm:spPr/>
    </dgm:pt>
    <dgm:pt modelId="{D1528BB0-C2E5-4696-A864-45CC7800F537}" type="pres">
      <dgm:prSet presAssocID="{5BB1B396-C554-4A89-AA5E-5911A8E76E42}" presName="vSp1" presStyleCnt="0"/>
      <dgm:spPr/>
    </dgm:pt>
    <dgm:pt modelId="{3431C06E-D5B7-4409-8480-87C9DA139B7D}" type="pres">
      <dgm:prSet presAssocID="{5BB1B396-C554-4A89-AA5E-5911A8E76E42}" presName="simulatedConn" presStyleLbl="solidFgAcc1" presStyleIdx="0" presStyleCnt="2"/>
      <dgm:spPr/>
    </dgm:pt>
    <dgm:pt modelId="{03631974-0B33-473E-8768-5221C2502731}" type="pres">
      <dgm:prSet presAssocID="{5BB1B396-C554-4A89-AA5E-5911A8E76E42}" presName="vSp2" presStyleCnt="0"/>
      <dgm:spPr/>
    </dgm:pt>
    <dgm:pt modelId="{42DE2B16-14E7-472A-BC77-47678A8F1019}" type="pres">
      <dgm:prSet presAssocID="{5BB1B396-C554-4A89-AA5E-5911A8E76E42}" presName="sibTrans" presStyleCnt="0"/>
      <dgm:spPr/>
    </dgm:pt>
    <dgm:pt modelId="{31051D67-AC5D-4DFC-93DC-53E56EE305F8}" type="pres">
      <dgm:prSet presAssocID="{9D1F6E96-2394-434B-A4BD-8B915054E6BC}" presName="compositeNode" presStyleCnt="0">
        <dgm:presLayoutVars>
          <dgm:bulletEnabled val="1"/>
        </dgm:presLayoutVars>
      </dgm:prSet>
      <dgm:spPr/>
    </dgm:pt>
    <dgm:pt modelId="{D5615390-A520-4044-ACC5-11FC85904884}" type="pres">
      <dgm:prSet presAssocID="{9D1F6E96-2394-434B-A4BD-8B915054E6BC}" presName="bgRect" presStyleLbl="node1" presStyleIdx="1" presStyleCnt="3"/>
      <dgm:spPr/>
    </dgm:pt>
    <dgm:pt modelId="{4AE3A5CA-2274-49AC-A2DD-0615638573E8}" type="pres">
      <dgm:prSet presAssocID="{9D1F6E96-2394-434B-A4BD-8B915054E6BC}" presName="parentNode" presStyleLbl="node1" presStyleIdx="1" presStyleCnt="3">
        <dgm:presLayoutVars>
          <dgm:chMax val="0"/>
          <dgm:bulletEnabled val="1"/>
        </dgm:presLayoutVars>
      </dgm:prSet>
      <dgm:spPr/>
    </dgm:pt>
    <dgm:pt modelId="{893F7E92-E605-461E-A61A-3B5EEE63B1D2}" type="pres">
      <dgm:prSet presAssocID="{9D1F6E96-2394-434B-A4BD-8B915054E6BC}" presName="childNode" presStyleLbl="node1" presStyleIdx="1" presStyleCnt="3">
        <dgm:presLayoutVars>
          <dgm:bulletEnabled val="1"/>
        </dgm:presLayoutVars>
      </dgm:prSet>
      <dgm:spPr/>
    </dgm:pt>
    <dgm:pt modelId="{0F035666-7CF7-4393-9F2B-EE2E90B1D199}" type="pres">
      <dgm:prSet presAssocID="{F4DC757B-A1DB-4BE6-9E92-380F6778E7AA}" presName="hSp" presStyleCnt="0"/>
      <dgm:spPr/>
    </dgm:pt>
    <dgm:pt modelId="{A5E8DC81-E98B-450E-9E89-2F00142B0D02}" type="pres">
      <dgm:prSet presAssocID="{F4DC757B-A1DB-4BE6-9E92-380F6778E7AA}" presName="vProcSp" presStyleCnt="0"/>
      <dgm:spPr/>
    </dgm:pt>
    <dgm:pt modelId="{2B971B2E-BED8-418F-93C7-2782EC850C47}" type="pres">
      <dgm:prSet presAssocID="{F4DC757B-A1DB-4BE6-9E92-380F6778E7AA}" presName="vSp1" presStyleCnt="0"/>
      <dgm:spPr/>
    </dgm:pt>
    <dgm:pt modelId="{E6AA3CA4-6A8E-445B-B439-776C5CF8284E}" type="pres">
      <dgm:prSet presAssocID="{F4DC757B-A1DB-4BE6-9E92-380F6778E7AA}" presName="simulatedConn" presStyleLbl="solidFgAcc1" presStyleIdx="1" presStyleCnt="2"/>
      <dgm:spPr/>
    </dgm:pt>
    <dgm:pt modelId="{0F8F7DBC-7A9D-46AC-98CF-1B843C8906F6}" type="pres">
      <dgm:prSet presAssocID="{F4DC757B-A1DB-4BE6-9E92-380F6778E7AA}" presName="vSp2" presStyleCnt="0"/>
      <dgm:spPr/>
    </dgm:pt>
    <dgm:pt modelId="{84B8A8EC-C2E0-47D0-8829-FE9CA79D8551}" type="pres">
      <dgm:prSet presAssocID="{F4DC757B-A1DB-4BE6-9E92-380F6778E7AA}" presName="sibTrans" presStyleCnt="0"/>
      <dgm:spPr/>
    </dgm:pt>
    <dgm:pt modelId="{5C7EFED1-3D12-453A-B79F-2146E4BC8354}" type="pres">
      <dgm:prSet presAssocID="{D98EE15A-CDCF-4CE1-B3E4-5F16C4BD1DC3}" presName="compositeNode" presStyleCnt="0">
        <dgm:presLayoutVars>
          <dgm:bulletEnabled val="1"/>
        </dgm:presLayoutVars>
      </dgm:prSet>
      <dgm:spPr/>
    </dgm:pt>
    <dgm:pt modelId="{BD9D835A-7914-4567-896E-0414ECF6EC04}" type="pres">
      <dgm:prSet presAssocID="{D98EE15A-CDCF-4CE1-B3E4-5F16C4BD1DC3}" presName="bgRect" presStyleLbl="node1" presStyleIdx="2" presStyleCnt="3"/>
      <dgm:spPr/>
    </dgm:pt>
    <dgm:pt modelId="{6975295A-3767-42EB-BC6E-BF77B363ED09}" type="pres">
      <dgm:prSet presAssocID="{D98EE15A-CDCF-4CE1-B3E4-5F16C4BD1DC3}" presName="parentNode" presStyleLbl="node1" presStyleIdx="2" presStyleCnt="3">
        <dgm:presLayoutVars>
          <dgm:chMax val="0"/>
          <dgm:bulletEnabled val="1"/>
        </dgm:presLayoutVars>
      </dgm:prSet>
      <dgm:spPr/>
    </dgm:pt>
    <dgm:pt modelId="{6088D27D-0BE5-498C-B1A1-5ED049E75182}" type="pres">
      <dgm:prSet presAssocID="{D98EE15A-CDCF-4CE1-B3E4-5F16C4BD1DC3}" presName="childNode" presStyleLbl="node1" presStyleIdx="2" presStyleCnt="3">
        <dgm:presLayoutVars>
          <dgm:bulletEnabled val="1"/>
        </dgm:presLayoutVars>
      </dgm:prSet>
      <dgm:spPr/>
    </dgm:pt>
  </dgm:ptLst>
  <dgm:cxnLst>
    <dgm:cxn modelId="{09DF5AB3-37A0-4413-9F01-E64571035960}" type="presOf" srcId="{C446ADD4-B2A4-4815-8506-4146C77A75C0}" destId="{6088D27D-0BE5-498C-B1A1-5ED049E75182}" srcOrd="0" destOrd="0" presId="urn:microsoft.com/office/officeart/2005/8/layout/hProcess7"/>
    <dgm:cxn modelId="{908008BE-1864-4595-9535-DFE0E6309672}" type="presOf" srcId="{63B9FE80-FF38-498B-BA3D-A103A4104699}" destId="{D1A8AEDA-6CE7-4B85-98AD-E4FF5F524CA2}" srcOrd="0" destOrd="0" presId="urn:microsoft.com/office/officeart/2005/8/layout/hProcess7"/>
    <dgm:cxn modelId="{4FD13020-A31C-4164-B1CE-70D439F9DA70}" type="presOf" srcId="{9D1F6E96-2394-434B-A4BD-8B915054E6BC}" destId="{4AE3A5CA-2274-49AC-A2DD-0615638573E8}" srcOrd="1" destOrd="0" presId="urn:microsoft.com/office/officeart/2005/8/layout/hProcess7"/>
    <dgm:cxn modelId="{0D3A75CB-51BB-413C-B417-7DE330B9D99D}" type="presOf" srcId="{2DDD0531-8B1C-457C-8F8E-7427E7A61099}" destId="{F43EEDF1-A0B7-4B82-B98E-B964E20AA22B}" srcOrd="0" destOrd="0" presId="urn:microsoft.com/office/officeart/2005/8/layout/hProcess7"/>
    <dgm:cxn modelId="{BC7F80BC-8663-434D-A941-76133BC0255C}" type="presOf" srcId="{9D1F6E96-2394-434B-A4BD-8B915054E6BC}" destId="{D5615390-A520-4044-ACC5-11FC85904884}" srcOrd="0" destOrd="0" presId="urn:microsoft.com/office/officeart/2005/8/layout/hProcess7"/>
    <dgm:cxn modelId="{41B1CB68-503D-406E-A3DF-2F4D9CAAE99B}" type="presOf" srcId="{D98EE15A-CDCF-4CE1-B3E4-5F16C4BD1DC3}" destId="{6975295A-3767-42EB-BC6E-BF77B363ED09}" srcOrd="1" destOrd="0" presId="urn:microsoft.com/office/officeart/2005/8/layout/hProcess7"/>
    <dgm:cxn modelId="{1801042B-38E6-4E35-BF10-107FC008CE34}" type="presOf" srcId="{AA4A136D-1E14-4020-9EF8-9D6DAD4EEE5D}" destId="{893F7E92-E605-461E-A61A-3B5EEE63B1D2}" srcOrd="0" destOrd="0" presId="urn:microsoft.com/office/officeart/2005/8/layout/hProcess7"/>
    <dgm:cxn modelId="{12EAEB2D-56BC-47A2-9B07-CE2135DA6F00}" type="presOf" srcId="{63B9FE80-FF38-498B-BA3D-A103A4104699}" destId="{90F8522F-215C-42EE-96D6-34A2B7539327}" srcOrd="1" destOrd="0" presId="urn:microsoft.com/office/officeart/2005/8/layout/hProcess7"/>
    <dgm:cxn modelId="{0D18B32E-54CB-4E57-B0FC-CBF507F6E845}" srcId="{9D1F6E96-2394-434B-A4BD-8B915054E6BC}" destId="{AA4A136D-1E14-4020-9EF8-9D6DAD4EEE5D}" srcOrd="0" destOrd="0" parTransId="{BCEB1B90-B9AB-475B-9DB4-FF742654C316}" sibTransId="{45ADC09A-8BA5-481B-A4AB-1C740B6DDEAA}"/>
    <dgm:cxn modelId="{55A9B835-4297-4A91-8469-5DE2F893E5E5}" srcId="{ECE3C6D6-3E7D-4601-8F38-E190D5C7EB68}" destId="{D98EE15A-CDCF-4CE1-B3E4-5F16C4BD1DC3}" srcOrd="2" destOrd="0" parTransId="{6C699C60-EF4F-45E7-B866-0B2BC9AB18DB}" sibTransId="{10E10C8D-FADA-4107-BB2B-51DCCE2D6699}"/>
    <dgm:cxn modelId="{43FE30C9-34D5-4A95-AF97-0E6A4BE94B64}" type="presOf" srcId="{D98EE15A-CDCF-4CE1-B3E4-5F16C4BD1DC3}" destId="{BD9D835A-7914-4567-896E-0414ECF6EC04}" srcOrd="0" destOrd="0" presId="urn:microsoft.com/office/officeart/2005/8/layout/hProcess7"/>
    <dgm:cxn modelId="{387E1668-92B2-490F-81C6-321B6524C0ED}" srcId="{D98EE15A-CDCF-4CE1-B3E4-5F16C4BD1DC3}" destId="{C446ADD4-B2A4-4815-8506-4146C77A75C0}" srcOrd="0" destOrd="0" parTransId="{DB17358B-D462-4809-9DC8-69BA0059D310}" sibTransId="{16F4CDC7-2E81-4489-B4D0-351C5B124127}"/>
    <dgm:cxn modelId="{7CCAD1A0-2054-42E3-923B-EEC4A2DACD26}" srcId="{63B9FE80-FF38-498B-BA3D-A103A4104699}" destId="{2DDD0531-8B1C-457C-8F8E-7427E7A61099}" srcOrd="0" destOrd="0" parTransId="{2765B14A-223A-4B2C-9C5A-6A2CDBD6CA26}" sibTransId="{FB067E98-A631-4648-87CF-FDDD304E4740}"/>
    <dgm:cxn modelId="{0F765F54-DEDB-4D12-A30F-9B39B1407B16}" srcId="{ECE3C6D6-3E7D-4601-8F38-E190D5C7EB68}" destId="{9D1F6E96-2394-434B-A4BD-8B915054E6BC}" srcOrd="1" destOrd="0" parTransId="{740DBC30-70AB-4E9C-BC49-71EBB88B0ED4}" sibTransId="{F4DC757B-A1DB-4BE6-9E92-380F6778E7AA}"/>
    <dgm:cxn modelId="{A73E5E13-499E-48AE-A6A3-A9CB4F06F106}" type="presOf" srcId="{ECE3C6D6-3E7D-4601-8F38-E190D5C7EB68}" destId="{66D80F7C-20FB-49EC-A96A-A2BF5D80A668}" srcOrd="0" destOrd="0" presId="urn:microsoft.com/office/officeart/2005/8/layout/hProcess7"/>
    <dgm:cxn modelId="{1934A943-3351-4CCB-AA40-8AA0D169D55F}" srcId="{ECE3C6D6-3E7D-4601-8F38-E190D5C7EB68}" destId="{63B9FE80-FF38-498B-BA3D-A103A4104699}" srcOrd="0" destOrd="0" parTransId="{C9C1F8B7-1B32-4225-BE22-34E05B932AD7}" sibTransId="{5BB1B396-C554-4A89-AA5E-5911A8E76E42}"/>
    <dgm:cxn modelId="{F9CA1F34-7E65-4199-9301-9EE6CBCA5B49}" type="presParOf" srcId="{66D80F7C-20FB-49EC-A96A-A2BF5D80A668}" destId="{F93003F1-2590-45F0-9F53-73BACDEE8235}" srcOrd="0" destOrd="0" presId="urn:microsoft.com/office/officeart/2005/8/layout/hProcess7"/>
    <dgm:cxn modelId="{92DD5FD2-6842-48BA-8CA2-1E0142133194}" type="presParOf" srcId="{F93003F1-2590-45F0-9F53-73BACDEE8235}" destId="{D1A8AEDA-6CE7-4B85-98AD-E4FF5F524CA2}" srcOrd="0" destOrd="0" presId="urn:microsoft.com/office/officeart/2005/8/layout/hProcess7"/>
    <dgm:cxn modelId="{5F4E0103-3484-4EAE-ACA5-B3F0C9C49F7F}" type="presParOf" srcId="{F93003F1-2590-45F0-9F53-73BACDEE8235}" destId="{90F8522F-215C-42EE-96D6-34A2B7539327}" srcOrd="1" destOrd="0" presId="urn:microsoft.com/office/officeart/2005/8/layout/hProcess7"/>
    <dgm:cxn modelId="{3BA00329-BB5B-4CBF-9CFE-C631A60B7480}" type="presParOf" srcId="{F93003F1-2590-45F0-9F53-73BACDEE8235}" destId="{F43EEDF1-A0B7-4B82-B98E-B964E20AA22B}" srcOrd="2" destOrd="0" presId="urn:microsoft.com/office/officeart/2005/8/layout/hProcess7"/>
    <dgm:cxn modelId="{70E0A678-8021-40BB-AF55-579119BBFC4D}" type="presParOf" srcId="{66D80F7C-20FB-49EC-A96A-A2BF5D80A668}" destId="{25EF05F7-429E-4C02-A0B1-F1CC830E07E4}" srcOrd="1" destOrd="0" presId="urn:microsoft.com/office/officeart/2005/8/layout/hProcess7"/>
    <dgm:cxn modelId="{FAF58DB9-E046-4EEC-833D-A670BCD419C9}" type="presParOf" srcId="{66D80F7C-20FB-49EC-A96A-A2BF5D80A668}" destId="{F14DCCC0-D3F1-4547-91DF-5BBB75666C06}" srcOrd="2" destOrd="0" presId="urn:microsoft.com/office/officeart/2005/8/layout/hProcess7"/>
    <dgm:cxn modelId="{4125F43B-5E7C-40F1-BCC4-F18172C4042F}" type="presParOf" srcId="{F14DCCC0-D3F1-4547-91DF-5BBB75666C06}" destId="{D1528BB0-C2E5-4696-A864-45CC7800F537}" srcOrd="0" destOrd="0" presId="urn:microsoft.com/office/officeart/2005/8/layout/hProcess7"/>
    <dgm:cxn modelId="{D370C961-3D36-45FC-830C-F5D723BA3BBD}" type="presParOf" srcId="{F14DCCC0-D3F1-4547-91DF-5BBB75666C06}" destId="{3431C06E-D5B7-4409-8480-87C9DA139B7D}" srcOrd="1" destOrd="0" presId="urn:microsoft.com/office/officeart/2005/8/layout/hProcess7"/>
    <dgm:cxn modelId="{AC25313F-36CC-4468-AA1A-33CE2FCD6867}" type="presParOf" srcId="{F14DCCC0-D3F1-4547-91DF-5BBB75666C06}" destId="{03631974-0B33-473E-8768-5221C2502731}" srcOrd="2" destOrd="0" presId="urn:microsoft.com/office/officeart/2005/8/layout/hProcess7"/>
    <dgm:cxn modelId="{4E12FB25-8B68-4AC8-9904-F8192896019B}" type="presParOf" srcId="{66D80F7C-20FB-49EC-A96A-A2BF5D80A668}" destId="{42DE2B16-14E7-472A-BC77-47678A8F1019}" srcOrd="3" destOrd="0" presId="urn:microsoft.com/office/officeart/2005/8/layout/hProcess7"/>
    <dgm:cxn modelId="{512B467C-1179-4D6F-AD8D-0ECF7414CB9E}" type="presParOf" srcId="{66D80F7C-20FB-49EC-A96A-A2BF5D80A668}" destId="{31051D67-AC5D-4DFC-93DC-53E56EE305F8}" srcOrd="4" destOrd="0" presId="urn:microsoft.com/office/officeart/2005/8/layout/hProcess7"/>
    <dgm:cxn modelId="{50FAB5EB-9D9C-4C80-A220-B5C0B7B8E957}" type="presParOf" srcId="{31051D67-AC5D-4DFC-93DC-53E56EE305F8}" destId="{D5615390-A520-4044-ACC5-11FC85904884}" srcOrd="0" destOrd="0" presId="urn:microsoft.com/office/officeart/2005/8/layout/hProcess7"/>
    <dgm:cxn modelId="{3BF79A91-4557-49F7-A8E2-D0C6927CA135}" type="presParOf" srcId="{31051D67-AC5D-4DFC-93DC-53E56EE305F8}" destId="{4AE3A5CA-2274-49AC-A2DD-0615638573E8}" srcOrd="1" destOrd="0" presId="urn:microsoft.com/office/officeart/2005/8/layout/hProcess7"/>
    <dgm:cxn modelId="{55AF354C-5890-4769-A81B-C8E38F107D6F}" type="presParOf" srcId="{31051D67-AC5D-4DFC-93DC-53E56EE305F8}" destId="{893F7E92-E605-461E-A61A-3B5EEE63B1D2}" srcOrd="2" destOrd="0" presId="urn:microsoft.com/office/officeart/2005/8/layout/hProcess7"/>
    <dgm:cxn modelId="{012A36B5-0CF4-44FF-B52D-A03F3327AF4D}" type="presParOf" srcId="{66D80F7C-20FB-49EC-A96A-A2BF5D80A668}" destId="{0F035666-7CF7-4393-9F2B-EE2E90B1D199}" srcOrd="5" destOrd="0" presId="urn:microsoft.com/office/officeart/2005/8/layout/hProcess7"/>
    <dgm:cxn modelId="{9E9725BB-92A6-4C3C-A9D7-15D5BDB43E4D}" type="presParOf" srcId="{66D80F7C-20FB-49EC-A96A-A2BF5D80A668}" destId="{A5E8DC81-E98B-450E-9E89-2F00142B0D02}" srcOrd="6" destOrd="0" presId="urn:microsoft.com/office/officeart/2005/8/layout/hProcess7"/>
    <dgm:cxn modelId="{D03CD9E5-9808-4ACB-A29A-7DC9ADB83E51}" type="presParOf" srcId="{A5E8DC81-E98B-450E-9E89-2F00142B0D02}" destId="{2B971B2E-BED8-418F-93C7-2782EC850C47}" srcOrd="0" destOrd="0" presId="urn:microsoft.com/office/officeart/2005/8/layout/hProcess7"/>
    <dgm:cxn modelId="{D3E0D84A-7C03-481B-A0C8-4615C545921A}" type="presParOf" srcId="{A5E8DC81-E98B-450E-9E89-2F00142B0D02}" destId="{E6AA3CA4-6A8E-445B-B439-776C5CF8284E}" srcOrd="1" destOrd="0" presId="urn:microsoft.com/office/officeart/2005/8/layout/hProcess7"/>
    <dgm:cxn modelId="{B53248DE-D269-4995-86B1-251399C417AA}" type="presParOf" srcId="{A5E8DC81-E98B-450E-9E89-2F00142B0D02}" destId="{0F8F7DBC-7A9D-46AC-98CF-1B843C8906F6}" srcOrd="2" destOrd="0" presId="urn:microsoft.com/office/officeart/2005/8/layout/hProcess7"/>
    <dgm:cxn modelId="{A42E08DD-B7CB-490C-BFA1-F42575C7BF65}" type="presParOf" srcId="{66D80F7C-20FB-49EC-A96A-A2BF5D80A668}" destId="{84B8A8EC-C2E0-47D0-8829-FE9CA79D8551}" srcOrd="7" destOrd="0" presId="urn:microsoft.com/office/officeart/2005/8/layout/hProcess7"/>
    <dgm:cxn modelId="{C6070F81-EB1D-4104-9788-E3EFE0F8331A}" type="presParOf" srcId="{66D80F7C-20FB-49EC-A96A-A2BF5D80A668}" destId="{5C7EFED1-3D12-453A-B79F-2146E4BC8354}" srcOrd="8" destOrd="0" presId="urn:microsoft.com/office/officeart/2005/8/layout/hProcess7"/>
    <dgm:cxn modelId="{99111B65-A36A-4C3A-88BB-FA4869210EFE}" type="presParOf" srcId="{5C7EFED1-3D12-453A-B79F-2146E4BC8354}" destId="{BD9D835A-7914-4567-896E-0414ECF6EC04}" srcOrd="0" destOrd="0" presId="urn:microsoft.com/office/officeart/2005/8/layout/hProcess7"/>
    <dgm:cxn modelId="{84E0FF0B-F352-4B99-899F-EA943DA83012}" type="presParOf" srcId="{5C7EFED1-3D12-453A-B79F-2146E4BC8354}" destId="{6975295A-3767-42EB-BC6E-BF77B363ED09}" srcOrd="1" destOrd="0" presId="urn:microsoft.com/office/officeart/2005/8/layout/hProcess7"/>
    <dgm:cxn modelId="{8219EC58-E35F-43AE-B221-F9CB325F57EF}" type="presParOf" srcId="{5C7EFED1-3D12-453A-B79F-2146E4BC8354}" destId="{6088D27D-0BE5-498C-B1A1-5ED049E75182}"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65AB1A-90F1-4D92-B585-6DE4F787DA53}"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E1A1C6E2-E60D-4E16-A3A1-3AB6D3B369A7}">
      <dgm:prSet phldrT="[Text]"/>
      <dgm:spPr/>
      <dgm:t>
        <a:bodyPr/>
        <a:lstStyle/>
        <a:p>
          <a:r>
            <a:rPr lang="en-US" dirty="0"/>
            <a:t>Turnover Exceeded or</a:t>
          </a:r>
        </a:p>
        <a:p>
          <a:r>
            <a:rPr lang="en-US" dirty="0"/>
            <a:t>Voluntary</a:t>
          </a:r>
        </a:p>
      </dgm:t>
    </dgm:pt>
    <dgm:pt modelId="{4EBE83F7-32E1-483C-8B17-3A392FFC3DB9}" type="parTrans" cxnId="{A5EC5690-60A3-4E54-A314-B434641506F0}">
      <dgm:prSet/>
      <dgm:spPr/>
      <dgm:t>
        <a:bodyPr/>
        <a:lstStyle/>
        <a:p>
          <a:endParaRPr lang="en-US"/>
        </a:p>
      </dgm:t>
    </dgm:pt>
    <dgm:pt modelId="{20F5C942-1A02-4C4F-A291-B2D8B96FBE3C}" type="sibTrans" cxnId="{A5EC5690-60A3-4E54-A314-B434641506F0}">
      <dgm:prSet/>
      <dgm:spPr/>
      <dgm:t>
        <a:bodyPr/>
        <a:lstStyle/>
        <a:p>
          <a:endParaRPr lang="en-US"/>
        </a:p>
      </dgm:t>
    </dgm:pt>
    <dgm:pt modelId="{771F95E1-8E8D-4E48-8DE0-C23A8E15F0C6}">
      <dgm:prSet phldrT="[Text]"/>
      <dgm:spPr/>
      <dgm:t>
        <a:bodyPr/>
        <a:lstStyle/>
        <a:p>
          <a:r>
            <a:rPr lang="en-US" dirty="0"/>
            <a:t>Within 30 Days</a:t>
          </a:r>
        </a:p>
      </dgm:t>
    </dgm:pt>
    <dgm:pt modelId="{0C5F5F97-74BF-46CE-A064-7343B2AA99E8}" type="parTrans" cxnId="{73E42813-C4F3-4E53-90B0-A9C1331F20B0}">
      <dgm:prSet/>
      <dgm:spPr/>
      <dgm:t>
        <a:bodyPr/>
        <a:lstStyle/>
        <a:p>
          <a:endParaRPr lang="en-US"/>
        </a:p>
      </dgm:t>
    </dgm:pt>
    <dgm:pt modelId="{9B9840F0-AEBC-40B4-A1C4-AF8E7E94CFBB}" type="sibTrans" cxnId="{73E42813-C4F3-4E53-90B0-A9C1331F20B0}">
      <dgm:prSet/>
      <dgm:spPr/>
      <dgm:t>
        <a:bodyPr/>
        <a:lstStyle/>
        <a:p>
          <a:endParaRPr lang="en-US"/>
        </a:p>
      </dgm:t>
    </dgm:pt>
    <dgm:pt modelId="{D677F3F7-EA45-46B6-B85C-2D166C8910AD}">
      <dgm:prSet phldrT="[Text]"/>
      <dgm:spPr/>
      <dgm:t>
        <a:bodyPr/>
        <a:lstStyle/>
        <a:p>
          <a:r>
            <a:rPr lang="en-US" dirty="0"/>
            <a:t>CGST/SGST</a:t>
          </a:r>
        </a:p>
        <a:p>
          <a:r>
            <a:rPr lang="en-US" dirty="0"/>
            <a:t>/IGST</a:t>
          </a:r>
        </a:p>
      </dgm:t>
    </dgm:pt>
    <dgm:pt modelId="{211F84F7-B6FF-49BB-A427-21D31E7FC569}" type="parTrans" cxnId="{57E6FC44-C9AB-4FE7-91BD-E7F60E2B5ED1}">
      <dgm:prSet/>
      <dgm:spPr/>
      <dgm:t>
        <a:bodyPr/>
        <a:lstStyle/>
        <a:p>
          <a:endParaRPr lang="en-US"/>
        </a:p>
      </dgm:t>
    </dgm:pt>
    <dgm:pt modelId="{7958FF63-915F-4252-B8E4-0A951A4E1B0B}" type="sibTrans" cxnId="{57E6FC44-C9AB-4FE7-91BD-E7F60E2B5ED1}">
      <dgm:prSet/>
      <dgm:spPr/>
      <dgm:t>
        <a:bodyPr/>
        <a:lstStyle/>
        <a:p>
          <a:endParaRPr lang="en-US"/>
        </a:p>
      </dgm:t>
    </dgm:pt>
    <dgm:pt modelId="{A3F11882-E681-4B7F-B889-11EC87E94D34}">
      <dgm:prSet phldrT="[Text]"/>
      <dgm:spPr/>
      <dgm:t>
        <a:bodyPr/>
        <a:lstStyle/>
        <a:p>
          <a:r>
            <a:rPr lang="en-US" dirty="0"/>
            <a:t>Verification of Documents</a:t>
          </a:r>
        </a:p>
      </dgm:t>
    </dgm:pt>
    <dgm:pt modelId="{8FCBF924-FE1F-4748-A58F-79708CDF5B06}" type="parTrans" cxnId="{69D68E83-BF29-4DD7-B469-796F9A0690AE}">
      <dgm:prSet/>
      <dgm:spPr/>
      <dgm:t>
        <a:bodyPr/>
        <a:lstStyle/>
        <a:p>
          <a:endParaRPr lang="en-US"/>
        </a:p>
      </dgm:t>
    </dgm:pt>
    <dgm:pt modelId="{5A13D141-DB12-40A8-9FC4-E334C7B6B38E}" type="sibTrans" cxnId="{69D68E83-BF29-4DD7-B469-796F9A0690AE}">
      <dgm:prSet/>
      <dgm:spPr/>
      <dgm:t>
        <a:bodyPr/>
        <a:lstStyle/>
        <a:p>
          <a:endParaRPr lang="en-US"/>
        </a:p>
      </dgm:t>
    </dgm:pt>
    <dgm:pt modelId="{2827BA51-190C-49AC-88BF-1EDFA7AF0CC5}">
      <dgm:prSet phldrT="[Text]"/>
      <dgm:spPr/>
      <dgm:t>
        <a:bodyPr/>
        <a:lstStyle/>
        <a:p>
          <a:r>
            <a:rPr lang="en-US" dirty="0"/>
            <a:t>Accept or Reject</a:t>
          </a:r>
        </a:p>
      </dgm:t>
    </dgm:pt>
    <dgm:pt modelId="{87ADFB42-4753-4E70-B7E6-84E85568A400}" type="parTrans" cxnId="{C83D5451-683A-4B56-A9A1-0451499D6DF2}">
      <dgm:prSet/>
      <dgm:spPr/>
      <dgm:t>
        <a:bodyPr/>
        <a:lstStyle/>
        <a:p>
          <a:endParaRPr lang="en-US"/>
        </a:p>
      </dgm:t>
    </dgm:pt>
    <dgm:pt modelId="{C79DACDB-4C9A-4C0E-B623-32DE4D064553}" type="sibTrans" cxnId="{C83D5451-683A-4B56-A9A1-0451499D6DF2}">
      <dgm:prSet/>
      <dgm:spPr/>
      <dgm:t>
        <a:bodyPr/>
        <a:lstStyle/>
        <a:p>
          <a:endParaRPr lang="en-US"/>
        </a:p>
      </dgm:t>
    </dgm:pt>
    <dgm:pt modelId="{D66766DA-D9E0-48F8-B9DE-B16F7C680261}">
      <dgm:prSet/>
      <dgm:spPr/>
      <dgm:t>
        <a:bodyPr/>
        <a:lstStyle/>
        <a:p>
          <a:r>
            <a:rPr lang="en-US" dirty="0"/>
            <a:t>Every State</a:t>
          </a:r>
        </a:p>
      </dgm:t>
    </dgm:pt>
    <dgm:pt modelId="{F25C48D1-E3DF-4D1D-9B3D-4655F7A4CC3D}" type="parTrans" cxnId="{C5A8F9AF-4F28-4CB1-91CF-1BDBDEE4E2DA}">
      <dgm:prSet/>
      <dgm:spPr/>
      <dgm:t>
        <a:bodyPr/>
        <a:lstStyle/>
        <a:p>
          <a:endParaRPr lang="en-US"/>
        </a:p>
      </dgm:t>
    </dgm:pt>
    <dgm:pt modelId="{9E33F4FE-98FA-4919-9E72-89C30F84C35B}" type="sibTrans" cxnId="{C5A8F9AF-4F28-4CB1-91CF-1BDBDEE4E2DA}">
      <dgm:prSet/>
      <dgm:spPr/>
      <dgm:t>
        <a:bodyPr/>
        <a:lstStyle/>
        <a:p>
          <a:endParaRPr lang="en-US"/>
        </a:p>
      </dgm:t>
    </dgm:pt>
    <dgm:pt modelId="{25ABC18D-83B2-4032-8167-62DEAFD1F1AB}">
      <dgm:prSet/>
      <dgm:spPr/>
      <dgm:t>
        <a:bodyPr/>
        <a:lstStyle/>
        <a:p>
          <a:r>
            <a:rPr lang="en-US" dirty="0"/>
            <a:t>GST UID</a:t>
          </a:r>
        </a:p>
      </dgm:t>
    </dgm:pt>
    <dgm:pt modelId="{D8A314F9-12C6-4074-A495-4E2DA420646C}" type="parTrans" cxnId="{4FAECFF5-AF08-4CB3-A44E-7B6BB1EC0D22}">
      <dgm:prSet/>
      <dgm:spPr/>
      <dgm:t>
        <a:bodyPr/>
        <a:lstStyle/>
        <a:p>
          <a:endParaRPr lang="en-US"/>
        </a:p>
      </dgm:t>
    </dgm:pt>
    <dgm:pt modelId="{DC65E288-71D2-47DC-9678-CD84368FD628}" type="sibTrans" cxnId="{4FAECFF5-AF08-4CB3-A44E-7B6BB1EC0D22}">
      <dgm:prSet/>
      <dgm:spPr/>
      <dgm:t>
        <a:bodyPr/>
        <a:lstStyle/>
        <a:p>
          <a:endParaRPr lang="en-US"/>
        </a:p>
      </dgm:t>
    </dgm:pt>
    <dgm:pt modelId="{A07DFAA3-587E-4816-B71D-5FDD64C7F994}">
      <dgm:prSet/>
      <dgm:spPr/>
      <dgm:t>
        <a:bodyPr/>
        <a:lstStyle/>
        <a:p>
          <a:r>
            <a:rPr lang="en-US" dirty="0"/>
            <a:t>Multiple </a:t>
          </a:r>
          <a:r>
            <a:rPr lang="en-US" dirty="0" err="1"/>
            <a:t>Verticles</a:t>
          </a:r>
          <a:endParaRPr lang="en-US" dirty="0"/>
        </a:p>
      </dgm:t>
    </dgm:pt>
    <dgm:pt modelId="{096CEE75-C99B-41F5-8645-0DC8D3488B88}" type="parTrans" cxnId="{12C2BAB4-BBF7-4B76-873E-60ACD8F4CEC3}">
      <dgm:prSet/>
      <dgm:spPr/>
      <dgm:t>
        <a:bodyPr/>
        <a:lstStyle/>
        <a:p>
          <a:endParaRPr lang="en-US"/>
        </a:p>
      </dgm:t>
    </dgm:pt>
    <dgm:pt modelId="{E906F776-BEB0-4FD8-B4D3-183C3F39D35B}" type="sibTrans" cxnId="{12C2BAB4-BBF7-4B76-873E-60ACD8F4CEC3}">
      <dgm:prSet/>
      <dgm:spPr/>
      <dgm:t>
        <a:bodyPr/>
        <a:lstStyle/>
        <a:p>
          <a:endParaRPr lang="en-US"/>
        </a:p>
      </dgm:t>
    </dgm:pt>
    <dgm:pt modelId="{D2F6368B-3D74-445D-8C35-85C466734BA8}" type="pres">
      <dgm:prSet presAssocID="{CC65AB1A-90F1-4D92-B585-6DE4F787DA53}" presName="diagram" presStyleCnt="0">
        <dgm:presLayoutVars>
          <dgm:dir/>
          <dgm:resizeHandles val="exact"/>
        </dgm:presLayoutVars>
      </dgm:prSet>
      <dgm:spPr/>
    </dgm:pt>
    <dgm:pt modelId="{EC32F330-2C22-429B-B154-BCD94DB08478}" type="pres">
      <dgm:prSet presAssocID="{D66766DA-D9E0-48F8-B9DE-B16F7C680261}" presName="node" presStyleLbl="node1" presStyleIdx="0" presStyleCnt="8">
        <dgm:presLayoutVars>
          <dgm:bulletEnabled val="1"/>
        </dgm:presLayoutVars>
      </dgm:prSet>
      <dgm:spPr/>
    </dgm:pt>
    <dgm:pt modelId="{FFD1F1D6-90E9-426F-BE68-46AB02C2EB61}" type="pres">
      <dgm:prSet presAssocID="{9E33F4FE-98FA-4919-9E72-89C30F84C35B}" presName="sibTrans" presStyleLbl="sibTrans2D1" presStyleIdx="0" presStyleCnt="7"/>
      <dgm:spPr/>
    </dgm:pt>
    <dgm:pt modelId="{71D95DC1-6498-41F5-8B6F-79C9ACA8ED13}" type="pres">
      <dgm:prSet presAssocID="{9E33F4FE-98FA-4919-9E72-89C30F84C35B}" presName="connectorText" presStyleLbl="sibTrans2D1" presStyleIdx="0" presStyleCnt="7"/>
      <dgm:spPr/>
    </dgm:pt>
    <dgm:pt modelId="{6F994E97-F771-46C1-B042-8F665A16FF12}" type="pres">
      <dgm:prSet presAssocID="{A07DFAA3-587E-4816-B71D-5FDD64C7F994}" presName="node" presStyleLbl="node1" presStyleIdx="1" presStyleCnt="8">
        <dgm:presLayoutVars>
          <dgm:bulletEnabled val="1"/>
        </dgm:presLayoutVars>
      </dgm:prSet>
      <dgm:spPr/>
    </dgm:pt>
    <dgm:pt modelId="{8ABC0225-97BC-43FA-9229-B069960047E7}" type="pres">
      <dgm:prSet presAssocID="{E906F776-BEB0-4FD8-B4D3-183C3F39D35B}" presName="sibTrans" presStyleLbl="sibTrans2D1" presStyleIdx="1" presStyleCnt="7"/>
      <dgm:spPr/>
    </dgm:pt>
    <dgm:pt modelId="{64FC35C7-05B6-41A7-B0E8-A2BFFCAD963F}" type="pres">
      <dgm:prSet presAssocID="{E906F776-BEB0-4FD8-B4D3-183C3F39D35B}" presName="connectorText" presStyleLbl="sibTrans2D1" presStyleIdx="1" presStyleCnt="7"/>
      <dgm:spPr/>
    </dgm:pt>
    <dgm:pt modelId="{BEB18F72-98C4-494B-A7CC-E1AC52D45EB8}" type="pres">
      <dgm:prSet presAssocID="{E1A1C6E2-E60D-4E16-A3A1-3AB6D3B369A7}" presName="node" presStyleLbl="node1" presStyleIdx="2" presStyleCnt="8">
        <dgm:presLayoutVars>
          <dgm:bulletEnabled val="1"/>
        </dgm:presLayoutVars>
      </dgm:prSet>
      <dgm:spPr/>
    </dgm:pt>
    <dgm:pt modelId="{890D5684-32B1-481E-8FC9-F81BB43F73AB}" type="pres">
      <dgm:prSet presAssocID="{20F5C942-1A02-4C4F-A291-B2D8B96FBE3C}" presName="sibTrans" presStyleLbl="sibTrans2D1" presStyleIdx="2" presStyleCnt="7"/>
      <dgm:spPr/>
    </dgm:pt>
    <dgm:pt modelId="{3F2F19B4-7187-4A3D-8EB9-34527EF0651D}" type="pres">
      <dgm:prSet presAssocID="{20F5C942-1A02-4C4F-A291-B2D8B96FBE3C}" presName="connectorText" presStyleLbl="sibTrans2D1" presStyleIdx="2" presStyleCnt="7"/>
      <dgm:spPr/>
    </dgm:pt>
    <dgm:pt modelId="{9633A3FE-F55A-4CA1-B176-ECF7226B4959}" type="pres">
      <dgm:prSet presAssocID="{771F95E1-8E8D-4E48-8DE0-C23A8E15F0C6}" presName="node" presStyleLbl="node1" presStyleIdx="3" presStyleCnt="8">
        <dgm:presLayoutVars>
          <dgm:bulletEnabled val="1"/>
        </dgm:presLayoutVars>
      </dgm:prSet>
      <dgm:spPr/>
    </dgm:pt>
    <dgm:pt modelId="{9EAB9C78-5EDE-4D60-8609-9730594F129B}" type="pres">
      <dgm:prSet presAssocID="{9B9840F0-AEBC-40B4-A1C4-AF8E7E94CFBB}" presName="sibTrans" presStyleLbl="sibTrans2D1" presStyleIdx="3" presStyleCnt="7"/>
      <dgm:spPr/>
    </dgm:pt>
    <dgm:pt modelId="{5822223F-CDEA-4F85-B04C-697B08A8875B}" type="pres">
      <dgm:prSet presAssocID="{9B9840F0-AEBC-40B4-A1C4-AF8E7E94CFBB}" presName="connectorText" presStyleLbl="sibTrans2D1" presStyleIdx="3" presStyleCnt="7"/>
      <dgm:spPr/>
    </dgm:pt>
    <dgm:pt modelId="{DA458F13-45A7-48CF-B0E1-0DE818DAD8E5}" type="pres">
      <dgm:prSet presAssocID="{D677F3F7-EA45-46B6-B85C-2D166C8910AD}" presName="node" presStyleLbl="node1" presStyleIdx="4" presStyleCnt="8">
        <dgm:presLayoutVars>
          <dgm:bulletEnabled val="1"/>
        </dgm:presLayoutVars>
      </dgm:prSet>
      <dgm:spPr/>
    </dgm:pt>
    <dgm:pt modelId="{2ACA0C12-5E29-4690-80EE-75D47F251C7D}" type="pres">
      <dgm:prSet presAssocID="{7958FF63-915F-4252-B8E4-0A951A4E1B0B}" presName="sibTrans" presStyleLbl="sibTrans2D1" presStyleIdx="4" presStyleCnt="7"/>
      <dgm:spPr/>
    </dgm:pt>
    <dgm:pt modelId="{700455A3-0243-44EB-A0BF-09ABFE63592E}" type="pres">
      <dgm:prSet presAssocID="{7958FF63-915F-4252-B8E4-0A951A4E1B0B}" presName="connectorText" presStyleLbl="sibTrans2D1" presStyleIdx="4" presStyleCnt="7"/>
      <dgm:spPr/>
    </dgm:pt>
    <dgm:pt modelId="{4BABD1DE-3F34-4CA1-A086-C12A4F243BFF}" type="pres">
      <dgm:prSet presAssocID="{A3F11882-E681-4B7F-B889-11EC87E94D34}" presName="node" presStyleLbl="node1" presStyleIdx="5" presStyleCnt="8">
        <dgm:presLayoutVars>
          <dgm:bulletEnabled val="1"/>
        </dgm:presLayoutVars>
      </dgm:prSet>
      <dgm:spPr/>
    </dgm:pt>
    <dgm:pt modelId="{8F8CE911-E9A3-4DCF-AB17-79A6AD0BE2D6}" type="pres">
      <dgm:prSet presAssocID="{5A13D141-DB12-40A8-9FC4-E334C7B6B38E}" presName="sibTrans" presStyleLbl="sibTrans2D1" presStyleIdx="5" presStyleCnt="7"/>
      <dgm:spPr/>
    </dgm:pt>
    <dgm:pt modelId="{4A85600F-BC3F-47CA-999F-3A2C9989375F}" type="pres">
      <dgm:prSet presAssocID="{5A13D141-DB12-40A8-9FC4-E334C7B6B38E}" presName="connectorText" presStyleLbl="sibTrans2D1" presStyleIdx="5" presStyleCnt="7"/>
      <dgm:spPr/>
    </dgm:pt>
    <dgm:pt modelId="{F614CD22-EB20-43A4-B98C-0822D5A4DAB3}" type="pres">
      <dgm:prSet presAssocID="{2827BA51-190C-49AC-88BF-1EDFA7AF0CC5}" presName="node" presStyleLbl="node1" presStyleIdx="6" presStyleCnt="8">
        <dgm:presLayoutVars>
          <dgm:bulletEnabled val="1"/>
        </dgm:presLayoutVars>
      </dgm:prSet>
      <dgm:spPr/>
    </dgm:pt>
    <dgm:pt modelId="{2B6532AD-EF69-4952-8838-739143559072}" type="pres">
      <dgm:prSet presAssocID="{C79DACDB-4C9A-4C0E-B623-32DE4D064553}" presName="sibTrans" presStyleLbl="sibTrans2D1" presStyleIdx="6" presStyleCnt="7"/>
      <dgm:spPr/>
    </dgm:pt>
    <dgm:pt modelId="{901B598E-E7FE-4362-9EB6-D511A6095DFE}" type="pres">
      <dgm:prSet presAssocID="{C79DACDB-4C9A-4C0E-B623-32DE4D064553}" presName="connectorText" presStyleLbl="sibTrans2D1" presStyleIdx="6" presStyleCnt="7"/>
      <dgm:spPr/>
    </dgm:pt>
    <dgm:pt modelId="{F1A01E99-B410-4F4E-A985-4EC6A87E7B7A}" type="pres">
      <dgm:prSet presAssocID="{25ABC18D-83B2-4032-8167-62DEAFD1F1AB}" presName="node" presStyleLbl="node1" presStyleIdx="7" presStyleCnt="8">
        <dgm:presLayoutVars>
          <dgm:bulletEnabled val="1"/>
        </dgm:presLayoutVars>
      </dgm:prSet>
      <dgm:spPr/>
    </dgm:pt>
  </dgm:ptLst>
  <dgm:cxnLst>
    <dgm:cxn modelId="{73E42813-C4F3-4E53-90B0-A9C1331F20B0}" srcId="{CC65AB1A-90F1-4D92-B585-6DE4F787DA53}" destId="{771F95E1-8E8D-4E48-8DE0-C23A8E15F0C6}" srcOrd="3" destOrd="0" parTransId="{0C5F5F97-74BF-46CE-A064-7343B2AA99E8}" sibTransId="{9B9840F0-AEBC-40B4-A1C4-AF8E7E94CFBB}"/>
    <dgm:cxn modelId="{12C2BAB4-BBF7-4B76-873E-60ACD8F4CEC3}" srcId="{CC65AB1A-90F1-4D92-B585-6DE4F787DA53}" destId="{A07DFAA3-587E-4816-B71D-5FDD64C7F994}" srcOrd="1" destOrd="0" parTransId="{096CEE75-C99B-41F5-8645-0DC8D3488B88}" sibTransId="{E906F776-BEB0-4FD8-B4D3-183C3F39D35B}"/>
    <dgm:cxn modelId="{E8396355-9FC9-4463-962A-076B28C55E47}" type="presOf" srcId="{9E33F4FE-98FA-4919-9E72-89C30F84C35B}" destId="{FFD1F1D6-90E9-426F-BE68-46AB02C2EB61}" srcOrd="0" destOrd="0" presId="urn:microsoft.com/office/officeart/2005/8/layout/process5"/>
    <dgm:cxn modelId="{040824C0-321A-4F75-A877-0A5013F99660}" type="presOf" srcId="{D677F3F7-EA45-46B6-B85C-2D166C8910AD}" destId="{DA458F13-45A7-48CF-B0E1-0DE818DAD8E5}" srcOrd="0" destOrd="0" presId="urn:microsoft.com/office/officeart/2005/8/layout/process5"/>
    <dgm:cxn modelId="{2D83CB3E-F400-4789-84CA-456C95D78919}" type="presOf" srcId="{A07DFAA3-587E-4816-B71D-5FDD64C7F994}" destId="{6F994E97-F771-46C1-B042-8F665A16FF12}" srcOrd="0" destOrd="0" presId="urn:microsoft.com/office/officeart/2005/8/layout/process5"/>
    <dgm:cxn modelId="{76702AFD-14AF-4448-A9E2-F362293AFBB2}" type="presOf" srcId="{25ABC18D-83B2-4032-8167-62DEAFD1F1AB}" destId="{F1A01E99-B410-4F4E-A985-4EC6A87E7B7A}" srcOrd="0" destOrd="0" presId="urn:microsoft.com/office/officeart/2005/8/layout/process5"/>
    <dgm:cxn modelId="{B4EF619F-8185-4EC4-BAE9-160D98F4B6FB}" type="presOf" srcId="{7958FF63-915F-4252-B8E4-0A951A4E1B0B}" destId="{2ACA0C12-5E29-4690-80EE-75D47F251C7D}" srcOrd="0" destOrd="0" presId="urn:microsoft.com/office/officeart/2005/8/layout/process5"/>
    <dgm:cxn modelId="{FEC300F3-1CB3-431E-9F53-B3DFA19B4049}" type="presOf" srcId="{5A13D141-DB12-40A8-9FC4-E334C7B6B38E}" destId="{4A85600F-BC3F-47CA-999F-3A2C9989375F}" srcOrd="1" destOrd="0" presId="urn:microsoft.com/office/officeart/2005/8/layout/process5"/>
    <dgm:cxn modelId="{C4DA35C4-8AF3-40E0-B081-4BDCB8288E36}" type="presOf" srcId="{2827BA51-190C-49AC-88BF-1EDFA7AF0CC5}" destId="{F614CD22-EB20-43A4-B98C-0822D5A4DAB3}" srcOrd="0" destOrd="0" presId="urn:microsoft.com/office/officeart/2005/8/layout/process5"/>
    <dgm:cxn modelId="{42212CA1-0ECD-41F7-9760-36698BC8D876}" type="presOf" srcId="{20F5C942-1A02-4C4F-A291-B2D8B96FBE3C}" destId="{890D5684-32B1-481E-8FC9-F81BB43F73AB}" srcOrd="0" destOrd="0" presId="urn:microsoft.com/office/officeart/2005/8/layout/process5"/>
    <dgm:cxn modelId="{606290F8-AE2D-4448-93DF-D745F76DA7F7}" type="presOf" srcId="{20F5C942-1A02-4C4F-A291-B2D8B96FBE3C}" destId="{3F2F19B4-7187-4A3D-8EB9-34527EF0651D}" srcOrd="1" destOrd="0" presId="urn:microsoft.com/office/officeart/2005/8/layout/process5"/>
    <dgm:cxn modelId="{C5A8F9AF-4F28-4CB1-91CF-1BDBDEE4E2DA}" srcId="{CC65AB1A-90F1-4D92-B585-6DE4F787DA53}" destId="{D66766DA-D9E0-48F8-B9DE-B16F7C680261}" srcOrd="0" destOrd="0" parTransId="{F25C48D1-E3DF-4D1D-9B3D-4655F7A4CC3D}" sibTransId="{9E33F4FE-98FA-4919-9E72-89C30F84C35B}"/>
    <dgm:cxn modelId="{57E6FC44-C9AB-4FE7-91BD-E7F60E2B5ED1}" srcId="{CC65AB1A-90F1-4D92-B585-6DE4F787DA53}" destId="{D677F3F7-EA45-46B6-B85C-2D166C8910AD}" srcOrd="4" destOrd="0" parTransId="{211F84F7-B6FF-49BB-A427-21D31E7FC569}" sibTransId="{7958FF63-915F-4252-B8E4-0A951A4E1B0B}"/>
    <dgm:cxn modelId="{B459BBA4-66FB-4EE0-8A4E-FF3853AECE8F}" type="presOf" srcId="{CC65AB1A-90F1-4D92-B585-6DE4F787DA53}" destId="{D2F6368B-3D74-445D-8C35-85C466734BA8}" srcOrd="0" destOrd="0" presId="urn:microsoft.com/office/officeart/2005/8/layout/process5"/>
    <dgm:cxn modelId="{42A8BF77-3056-439C-A96C-6F8836CDFF0E}" type="presOf" srcId="{7958FF63-915F-4252-B8E4-0A951A4E1B0B}" destId="{700455A3-0243-44EB-A0BF-09ABFE63592E}" srcOrd="1" destOrd="0" presId="urn:microsoft.com/office/officeart/2005/8/layout/process5"/>
    <dgm:cxn modelId="{3ED8E65E-5ADF-4A55-AB0D-33EC9B2F782D}" type="presOf" srcId="{C79DACDB-4C9A-4C0E-B623-32DE4D064553}" destId="{2B6532AD-EF69-4952-8838-739143559072}" srcOrd="0" destOrd="0" presId="urn:microsoft.com/office/officeart/2005/8/layout/process5"/>
    <dgm:cxn modelId="{E7497844-94D3-4CCA-9DD7-19808C20B48D}" type="presOf" srcId="{771F95E1-8E8D-4E48-8DE0-C23A8E15F0C6}" destId="{9633A3FE-F55A-4CA1-B176-ECF7226B4959}" srcOrd="0" destOrd="0" presId="urn:microsoft.com/office/officeart/2005/8/layout/process5"/>
    <dgm:cxn modelId="{E6A80564-3077-4CE9-BE6C-7062206F16BC}" type="presOf" srcId="{5A13D141-DB12-40A8-9FC4-E334C7B6B38E}" destId="{8F8CE911-E9A3-4DCF-AB17-79A6AD0BE2D6}" srcOrd="0" destOrd="0" presId="urn:microsoft.com/office/officeart/2005/8/layout/process5"/>
    <dgm:cxn modelId="{FA30125B-A06B-4406-9DCA-0C20F257A029}" type="presOf" srcId="{9B9840F0-AEBC-40B4-A1C4-AF8E7E94CFBB}" destId="{5822223F-CDEA-4F85-B04C-697B08A8875B}" srcOrd="1" destOrd="0" presId="urn:microsoft.com/office/officeart/2005/8/layout/process5"/>
    <dgm:cxn modelId="{EE35FCE4-E853-4180-BD6E-166C9792DD39}" type="presOf" srcId="{A3F11882-E681-4B7F-B889-11EC87E94D34}" destId="{4BABD1DE-3F34-4CA1-A086-C12A4F243BFF}" srcOrd="0" destOrd="0" presId="urn:microsoft.com/office/officeart/2005/8/layout/process5"/>
    <dgm:cxn modelId="{F07C3BB1-4DBE-4E44-AD99-7B8F9325288F}" type="presOf" srcId="{D66766DA-D9E0-48F8-B9DE-B16F7C680261}" destId="{EC32F330-2C22-429B-B154-BCD94DB08478}" srcOrd="0" destOrd="0" presId="urn:microsoft.com/office/officeart/2005/8/layout/process5"/>
    <dgm:cxn modelId="{92808C4F-8823-4F67-B66B-C42419117FA1}" type="presOf" srcId="{E906F776-BEB0-4FD8-B4D3-183C3F39D35B}" destId="{8ABC0225-97BC-43FA-9229-B069960047E7}" srcOrd="0" destOrd="0" presId="urn:microsoft.com/office/officeart/2005/8/layout/process5"/>
    <dgm:cxn modelId="{57F7934A-8A61-49EE-B9A4-BAD935310DD7}" type="presOf" srcId="{E906F776-BEB0-4FD8-B4D3-183C3F39D35B}" destId="{64FC35C7-05B6-41A7-B0E8-A2BFFCAD963F}" srcOrd="1" destOrd="0" presId="urn:microsoft.com/office/officeart/2005/8/layout/process5"/>
    <dgm:cxn modelId="{69D68E83-BF29-4DD7-B469-796F9A0690AE}" srcId="{CC65AB1A-90F1-4D92-B585-6DE4F787DA53}" destId="{A3F11882-E681-4B7F-B889-11EC87E94D34}" srcOrd="5" destOrd="0" parTransId="{8FCBF924-FE1F-4748-A58F-79708CDF5B06}" sibTransId="{5A13D141-DB12-40A8-9FC4-E334C7B6B38E}"/>
    <dgm:cxn modelId="{FC809EC1-AADA-48E8-B4CF-EEF463D95BD1}" type="presOf" srcId="{9E33F4FE-98FA-4919-9E72-89C30F84C35B}" destId="{71D95DC1-6498-41F5-8B6F-79C9ACA8ED13}" srcOrd="1" destOrd="0" presId="urn:microsoft.com/office/officeart/2005/8/layout/process5"/>
    <dgm:cxn modelId="{4FAECFF5-AF08-4CB3-A44E-7B6BB1EC0D22}" srcId="{CC65AB1A-90F1-4D92-B585-6DE4F787DA53}" destId="{25ABC18D-83B2-4032-8167-62DEAFD1F1AB}" srcOrd="7" destOrd="0" parTransId="{D8A314F9-12C6-4074-A495-4E2DA420646C}" sibTransId="{DC65E288-71D2-47DC-9678-CD84368FD628}"/>
    <dgm:cxn modelId="{0920A5E4-5048-4573-B109-9829F12B89A4}" type="presOf" srcId="{C79DACDB-4C9A-4C0E-B623-32DE4D064553}" destId="{901B598E-E7FE-4362-9EB6-D511A6095DFE}" srcOrd="1" destOrd="0" presId="urn:microsoft.com/office/officeart/2005/8/layout/process5"/>
    <dgm:cxn modelId="{A5EC5690-60A3-4E54-A314-B434641506F0}" srcId="{CC65AB1A-90F1-4D92-B585-6DE4F787DA53}" destId="{E1A1C6E2-E60D-4E16-A3A1-3AB6D3B369A7}" srcOrd="2" destOrd="0" parTransId="{4EBE83F7-32E1-483C-8B17-3A392FFC3DB9}" sibTransId="{20F5C942-1A02-4C4F-A291-B2D8B96FBE3C}"/>
    <dgm:cxn modelId="{72AA63BB-74C9-48F4-B2ED-B3E05EC8EE1E}" type="presOf" srcId="{9B9840F0-AEBC-40B4-A1C4-AF8E7E94CFBB}" destId="{9EAB9C78-5EDE-4D60-8609-9730594F129B}" srcOrd="0" destOrd="0" presId="urn:microsoft.com/office/officeart/2005/8/layout/process5"/>
    <dgm:cxn modelId="{C83D5451-683A-4B56-A9A1-0451499D6DF2}" srcId="{CC65AB1A-90F1-4D92-B585-6DE4F787DA53}" destId="{2827BA51-190C-49AC-88BF-1EDFA7AF0CC5}" srcOrd="6" destOrd="0" parTransId="{87ADFB42-4753-4E70-B7E6-84E85568A400}" sibTransId="{C79DACDB-4C9A-4C0E-B623-32DE4D064553}"/>
    <dgm:cxn modelId="{32F9A885-405C-4041-8959-4AFA6C3867B5}" type="presOf" srcId="{E1A1C6E2-E60D-4E16-A3A1-3AB6D3B369A7}" destId="{BEB18F72-98C4-494B-A7CC-E1AC52D45EB8}" srcOrd="0" destOrd="0" presId="urn:microsoft.com/office/officeart/2005/8/layout/process5"/>
    <dgm:cxn modelId="{436B58AD-4DBC-4C1E-9187-8F39FDC7AFB5}" type="presParOf" srcId="{D2F6368B-3D74-445D-8C35-85C466734BA8}" destId="{EC32F330-2C22-429B-B154-BCD94DB08478}" srcOrd="0" destOrd="0" presId="urn:microsoft.com/office/officeart/2005/8/layout/process5"/>
    <dgm:cxn modelId="{B3006D29-8071-4BC0-BC0D-644261B73CFB}" type="presParOf" srcId="{D2F6368B-3D74-445D-8C35-85C466734BA8}" destId="{FFD1F1D6-90E9-426F-BE68-46AB02C2EB61}" srcOrd="1" destOrd="0" presId="urn:microsoft.com/office/officeart/2005/8/layout/process5"/>
    <dgm:cxn modelId="{60FDFB0D-7D97-440E-9A1C-511A35C14137}" type="presParOf" srcId="{FFD1F1D6-90E9-426F-BE68-46AB02C2EB61}" destId="{71D95DC1-6498-41F5-8B6F-79C9ACA8ED13}" srcOrd="0" destOrd="0" presId="urn:microsoft.com/office/officeart/2005/8/layout/process5"/>
    <dgm:cxn modelId="{9FD87876-4C92-45FB-8116-32769BD22886}" type="presParOf" srcId="{D2F6368B-3D74-445D-8C35-85C466734BA8}" destId="{6F994E97-F771-46C1-B042-8F665A16FF12}" srcOrd="2" destOrd="0" presId="urn:microsoft.com/office/officeart/2005/8/layout/process5"/>
    <dgm:cxn modelId="{D1297025-74BC-4A5E-8242-4B966AF9BA9E}" type="presParOf" srcId="{D2F6368B-3D74-445D-8C35-85C466734BA8}" destId="{8ABC0225-97BC-43FA-9229-B069960047E7}" srcOrd="3" destOrd="0" presId="urn:microsoft.com/office/officeart/2005/8/layout/process5"/>
    <dgm:cxn modelId="{B0CFD8E1-6ABE-429C-BAAE-ED5E24475888}" type="presParOf" srcId="{8ABC0225-97BC-43FA-9229-B069960047E7}" destId="{64FC35C7-05B6-41A7-B0E8-A2BFFCAD963F}" srcOrd="0" destOrd="0" presId="urn:microsoft.com/office/officeart/2005/8/layout/process5"/>
    <dgm:cxn modelId="{1CF5FEF9-CC5B-4291-BA86-4035D1E15B7A}" type="presParOf" srcId="{D2F6368B-3D74-445D-8C35-85C466734BA8}" destId="{BEB18F72-98C4-494B-A7CC-E1AC52D45EB8}" srcOrd="4" destOrd="0" presId="urn:microsoft.com/office/officeart/2005/8/layout/process5"/>
    <dgm:cxn modelId="{A7385EC2-A021-4A2B-B6DC-9500E091DEDC}" type="presParOf" srcId="{D2F6368B-3D74-445D-8C35-85C466734BA8}" destId="{890D5684-32B1-481E-8FC9-F81BB43F73AB}" srcOrd="5" destOrd="0" presId="urn:microsoft.com/office/officeart/2005/8/layout/process5"/>
    <dgm:cxn modelId="{860C2EE1-BC6B-4FB5-BAE7-A673553D9A47}" type="presParOf" srcId="{890D5684-32B1-481E-8FC9-F81BB43F73AB}" destId="{3F2F19B4-7187-4A3D-8EB9-34527EF0651D}" srcOrd="0" destOrd="0" presId="urn:microsoft.com/office/officeart/2005/8/layout/process5"/>
    <dgm:cxn modelId="{FB3C0516-315B-4ECD-9F8E-0EB27F40A109}" type="presParOf" srcId="{D2F6368B-3D74-445D-8C35-85C466734BA8}" destId="{9633A3FE-F55A-4CA1-B176-ECF7226B4959}" srcOrd="6" destOrd="0" presId="urn:microsoft.com/office/officeart/2005/8/layout/process5"/>
    <dgm:cxn modelId="{92F5DC59-ACED-475D-8DEE-201DD5ABBDDE}" type="presParOf" srcId="{D2F6368B-3D74-445D-8C35-85C466734BA8}" destId="{9EAB9C78-5EDE-4D60-8609-9730594F129B}" srcOrd="7" destOrd="0" presId="urn:microsoft.com/office/officeart/2005/8/layout/process5"/>
    <dgm:cxn modelId="{EFD529B7-5E5A-4D4F-9A0D-D7BB411B2992}" type="presParOf" srcId="{9EAB9C78-5EDE-4D60-8609-9730594F129B}" destId="{5822223F-CDEA-4F85-B04C-697B08A8875B}" srcOrd="0" destOrd="0" presId="urn:microsoft.com/office/officeart/2005/8/layout/process5"/>
    <dgm:cxn modelId="{C9D53C55-6626-40D1-8402-5EB4FB3B7C26}" type="presParOf" srcId="{D2F6368B-3D74-445D-8C35-85C466734BA8}" destId="{DA458F13-45A7-48CF-B0E1-0DE818DAD8E5}" srcOrd="8" destOrd="0" presId="urn:microsoft.com/office/officeart/2005/8/layout/process5"/>
    <dgm:cxn modelId="{4AFC3C7A-BFEC-48F0-AE92-474B3E03095B}" type="presParOf" srcId="{D2F6368B-3D74-445D-8C35-85C466734BA8}" destId="{2ACA0C12-5E29-4690-80EE-75D47F251C7D}" srcOrd="9" destOrd="0" presId="urn:microsoft.com/office/officeart/2005/8/layout/process5"/>
    <dgm:cxn modelId="{ED726B7D-942E-4F51-956F-6AC9C1FDD3BC}" type="presParOf" srcId="{2ACA0C12-5E29-4690-80EE-75D47F251C7D}" destId="{700455A3-0243-44EB-A0BF-09ABFE63592E}" srcOrd="0" destOrd="0" presId="urn:microsoft.com/office/officeart/2005/8/layout/process5"/>
    <dgm:cxn modelId="{A6732AB1-D2D6-4BD7-814E-5254B249A157}" type="presParOf" srcId="{D2F6368B-3D74-445D-8C35-85C466734BA8}" destId="{4BABD1DE-3F34-4CA1-A086-C12A4F243BFF}" srcOrd="10" destOrd="0" presId="urn:microsoft.com/office/officeart/2005/8/layout/process5"/>
    <dgm:cxn modelId="{68290FDA-B059-4EB5-9771-17B83B1F056A}" type="presParOf" srcId="{D2F6368B-3D74-445D-8C35-85C466734BA8}" destId="{8F8CE911-E9A3-4DCF-AB17-79A6AD0BE2D6}" srcOrd="11" destOrd="0" presId="urn:microsoft.com/office/officeart/2005/8/layout/process5"/>
    <dgm:cxn modelId="{C6195FA0-5E07-49C9-BEF3-D9DA41B79487}" type="presParOf" srcId="{8F8CE911-E9A3-4DCF-AB17-79A6AD0BE2D6}" destId="{4A85600F-BC3F-47CA-999F-3A2C9989375F}" srcOrd="0" destOrd="0" presId="urn:microsoft.com/office/officeart/2005/8/layout/process5"/>
    <dgm:cxn modelId="{28B91F74-1132-4B97-830B-8EE5EF616EDE}" type="presParOf" srcId="{D2F6368B-3D74-445D-8C35-85C466734BA8}" destId="{F614CD22-EB20-43A4-B98C-0822D5A4DAB3}" srcOrd="12" destOrd="0" presId="urn:microsoft.com/office/officeart/2005/8/layout/process5"/>
    <dgm:cxn modelId="{C26CD094-24EE-457B-A959-5E537F765A4F}" type="presParOf" srcId="{D2F6368B-3D74-445D-8C35-85C466734BA8}" destId="{2B6532AD-EF69-4952-8838-739143559072}" srcOrd="13" destOrd="0" presId="urn:microsoft.com/office/officeart/2005/8/layout/process5"/>
    <dgm:cxn modelId="{83A56AED-727D-4F7C-8E8D-F0AA51A72F87}" type="presParOf" srcId="{2B6532AD-EF69-4952-8838-739143559072}" destId="{901B598E-E7FE-4362-9EB6-D511A6095DFE}" srcOrd="0" destOrd="0" presId="urn:microsoft.com/office/officeart/2005/8/layout/process5"/>
    <dgm:cxn modelId="{698C20BE-7171-43CC-9147-EB65EB0CD4DE}" type="presParOf" srcId="{D2F6368B-3D74-445D-8C35-85C466734BA8}" destId="{F1A01E99-B410-4F4E-A985-4EC6A87E7B7A}"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C1AF4D-4987-4408-9162-B1CC67670BE6}" type="doc">
      <dgm:prSet loTypeId="urn:microsoft.com/office/officeart/2005/8/layout/equation1" loCatId="process" qsTypeId="urn:microsoft.com/office/officeart/2005/8/quickstyle/simple1" qsCatId="simple" csTypeId="urn:microsoft.com/office/officeart/2005/8/colors/accent1_2" csCatId="accent1" phldr="1"/>
      <dgm:spPr/>
    </dgm:pt>
    <dgm:pt modelId="{86A0E2C4-DF6B-49BE-A196-98176A5EFDEE}">
      <dgm:prSet phldrT="[Text]"/>
      <dgm:spPr/>
      <dgm:t>
        <a:bodyPr/>
        <a:lstStyle/>
        <a:p>
          <a:r>
            <a:rPr lang="en-US" dirty="0"/>
            <a:t>Cost or Fees</a:t>
          </a:r>
        </a:p>
      </dgm:t>
    </dgm:pt>
    <dgm:pt modelId="{435ABB21-218F-48F0-8115-59EC8ED3928F}" type="parTrans" cxnId="{E22DD818-5E77-46FB-9FC7-BFC102D1D404}">
      <dgm:prSet/>
      <dgm:spPr/>
      <dgm:t>
        <a:bodyPr/>
        <a:lstStyle/>
        <a:p>
          <a:endParaRPr lang="en-US"/>
        </a:p>
      </dgm:t>
    </dgm:pt>
    <dgm:pt modelId="{44A0EF24-9C85-4096-B281-3B85B19AA416}" type="sibTrans" cxnId="{E22DD818-5E77-46FB-9FC7-BFC102D1D404}">
      <dgm:prSet/>
      <dgm:spPr/>
      <dgm:t>
        <a:bodyPr/>
        <a:lstStyle/>
        <a:p>
          <a:endParaRPr lang="en-US"/>
        </a:p>
      </dgm:t>
    </dgm:pt>
    <dgm:pt modelId="{7412D8C7-C257-4B33-BEF5-D2425BD1D8BC}">
      <dgm:prSet phldrT="[Text]"/>
      <dgm:spPr/>
      <dgm:t>
        <a:bodyPr/>
        <a:lstStyle/>
        <a:p>
          <a:r>
            <a:rPr lang="en-US" dirty="0"/>
            <a:t>Duties, Taxes, Fees, Incidental </a:t>
          </a:r>
          <a:r>
            <a:rPr lang="en-US" dirty="0" err="1"/>
            <a:t>Exp</a:t>
          </a:r>
          <a:endParaRPr lang="en-US" dirty="0"/>
        </a:p>
      </dgm:t>
    </dgm:pt>
    <dgm:pt modelId="{576E89BF-A32B-41A4-B5B8-A021597F51BA}" type="parTrans" cxnId="{A3699A71-7E22-418F-8A41-1FF6D3DA28DC}">
      <dgm:prSet/>
      <dgm:spPr/>
      <dgm:t>
        <a:bodyPr/>
        <a:lstStyle/>
        <a:p>
          <a:endParaRPr lang="en-US"/>
        </a:p>
      </dgm:t>
    </dgm:pt>
    <dgm:pt modelId="{50E871DD-49B9-4075-B6D1-F897623C03AB}" type="sibTrans" cxnId="{A3699A71-7E22-418F-8A41-1FF6D3DA28DC}">
      <dgm:prSet/>
      <dgm:spPr/>
      <dgm:t>
        <a:bodyPr/>
        <a:lstStyle/>
        <a:p>
          <a:endParaRPr lang="en-US"/>
        </a:p>
      </dgm:t>
    </dgm:pt>
    <dgm:pt modelId="{8D3BC73A-AB79-4EF1-82E3-75B035A4DBC0}">
      <dgm:prSet phldrT="[Text]"/>
      <dgm:spPr/>
      <dgm:t>
        <a:bodyPr/>
        <a:lstStyle/>
        <a:p>
          <a:r>
            <a:rPr lang="en-US" dirty="0"/>
            <a:t>TV</a:t>
          </a:r>
        </a:p>
      </dgm:t>
    </dgm:pt>
    <dgm:pt modelId="{857FAD11-3165-4DE4-B64A-F66FED8B857F}" type="parTrans" cxnId="{B03E3375-8945-4315-8A9A-31B8E38DBBFF}">
      <dgm:prSet/>
      <dgm:spPr/>
      <dgm:t>
        <a:bodyPr/>
        <a:lstStyle/>
        <a:p>
          <a:endParaRPr lang="en-US"/>
        </a:p>
      </dgm:t>
    </dgm:pt>
    <dgm:pt modelId="{5C65CDD7-EECA-4A1F-A2D1-8A0201B7CB25}" type="sibTrans" cxnId="{B03E3375-8945-4315-8A9A-31B8E38DBBFF}">
      <dgm:prSet/>
      <dgm:spPr/>
      <dgm:t>
        <a:bodyPr/>
        <a:lstStyle/>
        <a:p>
          <a:endParaRPr lang="en-US"/>
        </a:p>
      </dgm:t>
    </dgm:pt>
    <dgm:pt modelId="{24B9EA62-6F06-4A79-B90A-D73B9768A8DE}">
      <dgm:prSet/>
      <dgm:spPr/>
      <dgm:t>
        <a:bodyPr/>
        <a:lstStyle/>
        <a:p>
          <a:r>
            <a:rPr lang="en-US" dirty="0"/>
            <a:t>Interest, Late Fees, Subsidies</a:t>
          </a:r>
        </a:p>
      </dgm:t>
    </dgm:pt>
    <dgm:pt modelId="{8CCC3094-69A9-4666-8C1D-4541AAE41763}" type="parTrans" cxnId="{58C748F1-159C-4773-84D5-81168C8CE203}">
      <dgm:prSet/>
      <dgm:spPr/>
      <dgm:t>
        <a:bodyPr/>
        <a:lstStyle/>
        <a:p>
          <a:endParaRPr lang="en-US"/>
        </a:p>
      </dgm:t>
    </dgm:pt>
    <dgm:pt modelId="{6EB37D10-BAA1-45FF-A203-CEAF6BAE2ACE}" type="sibTrans" cxnId="{58C748F1-159C-4773-84D5-81168C8CE203}">
      <dgm:prSet/>
      <dgm:spPr/>
      <dgm:t>
        <a:bodyPr/>
        <a:lstStyle/>
        <a:p>
          <a:endParaRPr lang="en-US"/>
        </a:p>
      </dgm:t>
    </dgm:pt>
    <dgm:pt modelId="{A787AA05-D1CD-41D0-8C6E-EE7DD3211255}" type="pres">
      <dgm:prSet presAssocID="{07C1AF4D-4987-4408-9162-B1CC67670BE6}" presName="linearFlow" presStyleCnt="0">
        <dgm:presLayoutVars>
          <dgm:dir/>
          <dgm:resizeHandles val="exact"/>
        </dgm:presLayoutVars>
      </dgm:prSet>
      <dgm:spPr/>
    </dgm:pt>
    <dgm:pt modelId="{D11F6A24-D1C6-4D0F-AB96-BB8CFF0119FE}" type="pres">
      <dgm:prSet presAssocID="{86A0E2C4-DF6B-49BE-A196-98176A5EFDEE}" presName="node" presStyleLbl="node1" presStyleIdx="0" presStyleCnt="4">
        <dgm:presLayoutVars>
          <dgm:bulletEnabled val="1"/>
        </dgm:presLayoutVars>
      </dgm:prSet>
      <dgm:spPr/>
    </dgm:pt>
    <dgm:pt modelId="{00A31A80-894C-4A31-B0EC-637DFCA97BC8}" type="pres">
      <dgm:prSet presAssocID="{44A0EF24-9C85-4096-B281-3B85B19AA416}" presName="spacerL" presStyleCnt="0"/>
      <dgm:spPr/>
    </dgm:pt>
    <dgm:pt modelId="{75C16F91-CDE6-4AF2-BBC6-05D342CC46CF}" type="pres">
      <dgm:prSet presAssocID="{44A0EF24-9C85-4096-B281-3B85B19AA416}" presName="sibTrans" presStyleLbl="sibTrans2D1" presStyleIdx="0" presStyleCnt="3"/>
      <dgm:spPr/>
    </dgm:pt>
    <dgm:pt modelId="{AFB11571-AF9B-4CEB-8B5B-F40E2140737B}" type="pres">
      <dgm:prSet presAssocID="{44A0EF24-9C85-4096-B281-3B85B19AA416}" presName="spacerR" presStyleCnt="0"/>
      <dgm:spPr/>
    </dgm:pt>
    <dgm:pt modelId="{18E9EC78-4CD9-43E9-9951-DAA7000D1CD8}" type="pres">
      <dgm:prSet presAssocID="{7412D8C7-C257-4B33-BEF5-D2425BD1D8BC}" presName="node" presStyleLbl="node1" presStyleIdx="1" presStyleCnt="4">
        <dgm:presLayoutVars>
          <dgm:bulletEnabled val="1"/>
        </dgm:presLayoutVars>
      </dgm:prSet>
      <dgm:spPr/>
    </dgm:pt>
    <dgm:pt modelId="{F6FA31D1-F580-4222-A505-5FA7F2DE3A85}" type="pres">
      <dgm:prSet presAssocID="{50E871DD-49B9-4075-B6D1-F897623C03AB}" presName="spacerL" presStyleCnt="0"/>
      <dgm:spPr/>
    </dgm:pt>
    <dgm:pt modelId="{F00408B2-8655-460A-949E-66FA41A6AE1D}" type="pres">
      <dgm:prSet presAssocID="{50E871DD-49B9-4075-B6D1-F897623C03AB}" presName="sibTrans" presStyleLbl="sibTrans2D1" presStyleIdx="1" presStyleCnt="3"/>
      <dgm:spPr/>
    </dgm:pt>
    <dgm:pt modelId="{4FA62B9D-4E08-4811-B676-34D688B9C311}" type="pres">
      <dgm:prSet presAssocID="{50E871DD-49B9-4075-B6D1-F897623C03AB}" presName="spacerR" presStyleCnt="0"/>
      <dgm:spPr/>
    </dgm:pt>
    <dgm:pt modelId="{B7294A0F-C452-4F09-BAB4-F7B1B2587D05}" type="pres">
      <dgm:prSet presAssocID="{24B9EA62-6F06-4A79-B90A-D73B9768A8DE}" presName="node" presStyleLbl="node1" presStyleIdx="2" presStyleCnt="4">
        <dgm:presLayoutVars>
          <dgm:bulletEnabled val="1"/>
        </dgm:presLayoutVars>
      </dgm:prSet>
      <dgm:spPr/>
    </dgm:pt>
    <dgm:pt modelId="{BFC36036-CE95-441A-862D-BCB9DDCE287F}" type="pres">
      <dgm:prSet presAssocID="{6EB37D10-BAA1-45FF-A203-CEAF6BAE2ACE}" presName="spacerL" presStyleCnt="0"/>
      <dgm:spPr/>
    </dgm:pt>
    <dgm:pt modelId="{56326EF1-55B9-4DA8-8CA4-FEA01BFAFE2B}" type="pres">
      <dgm:prSet presAssocID="{6EB37D10-BAA1-45FF-A203-CEAF6BAE2ACE}" presName="sibTrans" presStyleLbl="sibTrans2D1" presStyleIdx="2" presStyleCnt="3"/>
      <dgm:spPr/>
    </dgm:pt>
    <dgm:pt modelId="{76B38139-48CE-4613-BD67-09B10A282321}" type="pres">
      <dgm:prSet presAssocID="{6EB37D10-BAA1-45FF-A203-CEAF6BAE2ACE}" presName="spacerR" presStyleCnt="0"/>
      <dgm:spPr/>
    </dgm:pt>
    <dgm:pt modelId="{F03C3084-EB9B-4BB7-9D77-D7C713617E31}" type="pres">
      <dgm:prSet presAssocID="{8D3BC73A-AB79-4EF1-82E3-75B035A4DBC0}" presName="node" presStyleLbl="node1" presStyleIdx="3" presStyleCnt="4">
        <dgm:presLayoutVars>
          <dgm:bulletEnabled val="1"/>
        </dgm:presLayoutVars>
      </dgm:prSet>
      <dgm:spPr/>
    </dgm:pt>
  </dgm:ptLst>
  <dgm:cxnLst>
    <dgm:cxn modelId="{EF0CCAAC-E7FB-4CF0-98F7-9EDA826C5313}" type="presOf" srcId="{44A0EF24-9C85-4096-B281-3B85B19AA416}" destId="{75C16F91-CDE6-4AF2-BBC6-05D342CC46CF}" srcOrd="0" destOrd="0" presId="urn:microsoft.com/office/officeart/2005/8/layout/equation1"/>
    <dgm:cxn modelId="{964AD385-E70E-43F5-9DE4-D2360DC82304}" type="presOf" srcId="{6EB37D10-BAA1-45FF-A203-CEAF6BAE2ACE}" destId="{56326EF1-55B9-4DA8-8CA4-FEA01BFAFE2B}" srcOrd="0" destOrd="0" presId="urn:microsoft.com/office/officeart/2005/8/layout/equation1"/>
    <dgm:cxn modelId="{B03E3375-8945-4315-8A9A-31B8E38DBBFF}" srcId="{07C1AF4D-4987-4408-9162-B1CC67670BE6}" destId="{8D3BC73A-AB79-4EF1-82E3-75B035A4DBC0}" srcOrd="3" destOrd="0" parTransId="{857FAD11-3165-4DE4-B64A-F66FED8B857F}" sibTransId="{5C65CDD7-EECA-4A1F-A2D1-8A0201B7CB25}"/>
    <dgm:cxn modelId="{58C748F1-159C-4773-84D5-81168C8CE203}" srcId="{07C1AF4D-4987-4408-9162-B1CC67670BE6}" destId="{24B9EA62-6F06-4A79-B90A-D73B9768A8DE}" srcOrd="2" destOrd="0" parTransId="{8CCC3094-69A9-4666-8C1D-4541AAE41763}" sibTransId="{6EB37D10-BAA1-45FF-A203-CEAF6BAE2ACE}"/>
    <dgm:cxn modelId="{B1EF36C9-BFC0-4DB5-9B9A-034DB87E0284}" type="presOf" srcId="{24B9EA62-6F06-4A79-B90A-D73B9768A8DE}" destId="{B7294A0F-C452-4F09-BAB4-F7B1B2587D05}" srcOrd="0" destOrd="0" presId="urn:microsoft.com/office/officeart/2005/8/layout/equation1"/>
    <dgm:cxn modelId="{BB9EDBD2-CC6C-4861-AD69-8FF485CFA269}" type="presOf" srcId="{86A0E2C4-DF6B-49BE-A196-98176A5EFDEE}" destId="{D11F6A24-D1C6-4D0F-AB96-BB8CFF0119FE}" srcOrd="0" destOrd="0" presId="urn:microsoft.com/office/officeart/2005/8/layout/equation1"/>
    <dgm:cxn modelId="{E22DD818-5E77-46FB-9FC7-BFC102D1D404}" srcId="{07C1AF4D-4987-4408-9162-B1CC67670BE6}" destId="{86A0E2C4-DF6B-49BE-A196-98176A5EFDEE}" srcOrd="0" destOrd="0" parTransId="{435ABB21-218F-48F0-8115-59EC8ED3928F}" sibTransId="{44A0EF24-9C85-4096-B281-3B85B19AA416}"/>
    <dgm:cxn modelId="{463205B7-3AF7-41B6-A881-0BB4238FC464}" type="presOf" srcId="{07C1AF4D-4987-4408-9162-B1CC67670BE6}" destId="{A787AA05-D1CD-41D0-8C6E-EE7DD3211255}" srcOrd="0" destOrd="0" presId="urn:microsoft.com/office/officeart/2005/8/layout/equation1"/>
    <dgm:cxn modelId="{95240E4B-C928-43A0-9CF6-85EDB600682A}" type="presOf" srcId="{7412D8C7-C257-4B33-BEF5-D2425BD1D8BC}" destId="{18E9EC78-4CD9-43E9-9951-DAA7000D1CD8}" srcOrd="0" destOrd="0" presId="urn:microsoft.com/office/officeart/2005/8/layout/equation1"/>
    <dgm:cxn modelId="{A15BADB8-CE24-4A23-8E97-31201BECF916}" type="presOf" srcId="{8D3BC73A-AB79-4EF1-82E3-75B035A4DBC0}" destId="{F03C3084-EB9B-4BB7-9D77-D7C713617E31}" srcOrd="0" destOrd="0" presId="urn:microsoft.com/office/officeart/2005/8/layout/equation1"/>
    <dgm:cxn modelId="{A259961B-DDE9-4420-86DB-6F9C489A7CC7}" type="presOf" srcId="{50E871DD-49B9-4075-B6D1-F897623C03AB}" destId="{F00408B2-8655-460A-949E-66FA41A6AE1D}" srcOrd="0" destOrd="0" presId="urn:microsoft.com/office/officeart/2005/8/layout/equation1"/>
    <dgm:cxn modelId="{A3699A71-7E22-418F-8A41-1FF6D3DA28DC}" srcId="{07C1AF4D-4987-4408-9162-B1CC67670BE6}" destId="{7412D8C7-C257-4B33-BEF5-D2425BD1D8BC}" srcOrd="1" destOrd="0" parTransId="{576E89BF-A32B-41A4-B5B8-A021597F51BA}" sibTransId="{50E871DD-49B9-4075-B6D1-F897623C03AB}"/>
    <dgm:cxn modelId="{4E6B4FD4-5B3C-4D3C-A19F-D0E1963AE451}" type="presParOf" srcId="{A787AA05-D1CD-41D0-8C6E-EE7DD3211255}" destId="{D11F6A24-D1C6-4D0F-AB96-BB8CFF0119FE}" srcOrd="0" destOrd="0" presId="urn:microsoft.com/office/officeart/2005/8/layout/equation1"/>
    <dgm:cxn modelId="{8E4A8A68-00D7-49A8-B6B2-5020656A901B}" type="presParOf" srcId="{A787AA05-D1CD-41D0-8C6E-EE7DD3211255}" destId="{00A31A80-894C-4A31-B0EC-637DFCA97BC8}" srcOrd="1" destOrd="0" presId="urn:microsoft.com/office/officeart/2005/8/layout/equation1"/>
    <dgm:cxn modelId="{AF14187F-717C-448B-B581-E3AAB74402BA}" type="presParOf" srcId="{A787AA05-D1CD-41D0-8C6E-EE7DD3211255}" destId="{75C16F91-CDE6-4AF2-BBC6-05D342CC46CF}" srcOrd="2" destOrd="0" presId="urn:microsoft.com/office/officeart/2005/8/layout/equation1"/>
    <dgm:cxn modelId="{5AC349A0-11E1-4255-A771-747726056946}" type="presParOf" srcId="{A787AA05-D1CD-41D0-8C6E-EE7DD3211255}" destId="{AFB11571-AF9B-4CEB-8B5B-F40E2140737B}" srcOrd="3" destOrd="0" presId="urn:microsoft.com/office/officeart/2005/8/layout/equation1"/>
    <dgm:cxn modelId="{E86D64EA-8FC3-45A6-B5B8-E9D26A03BBF1}" type="presParOf" srcId="{A787AA05-D1CD-41D0-8C6E-EE7DD3211255}" destId="{18E9EC78-4CD9-43E9-9951-DAA7000D1CD8}" srcOrd="4" destOrd="0" presId="urn:microsoft.com/office/officeart/2005/8/layout/equation1"/>
    <dgm:cxn modelId="{08010D9A-CD73-4138-8D0D-25945D36BF18}" type="presParOf" srcId="{A787AA05-D1CD-41D0-8C6E-EE7DD3211255}" destId="{F6FA31D1-F580-4222-A505-5FA7F2DE3A85}" srcOrd="5" destOrd="0" presId="urn:microsoft.com/office/officeart/2005/8/layout/equation1"/>
    <dgm:cxn modelId="{04049148-A458-4CAE-8284-50603FBB466F}" type="presParOf" srcId="{A787AA05-D1CD-41D0-8C6E-EE7DD3211255}" destId="{F00408B2-8655-460A-949E-66FA41A6AE1D}" srcOrd="6" destOrd="0" presId="urn:microsoft.com/office/officeart/2005/8/layout/equation1"/>
    <dgm:cxn modelId="{A7A66933-2269-4E63-95E2-1EA41AB6759A}" type="presParOf" srcId="{A787AA05-D1CD-41D0-8C6E-EE7DD3211255}" destId="{4FA62B9D-4E08-4811-B676-34D688B9C311}" srcOrd="7" destOrd="0" presId="urn:microsoft.com/office/officeart/2005/8/layout/equation1"/>
    <dgm:cxn modelId="{9D3146D7-3311-4948-ACFC-2618AB3ABAF3}" type="presParOf" srcId="{A787AA05-D1CD-41D0-8C6E-EE7DD3211255}" destId="{B7294A0F-C452-4F09-BAB4-F7B1B2587D05}" srcOrd="8" destOrd="0" presId="urn:microsoft.com/office/officeart/2005/8/layout/equation1"/>
    <dgm:cxn modelId="{9FF8724A-6865-4549-8A7E-1D0A7FEE0AF6}" type="presParOf" srcId="{A787AA05-D1CD-41D0-8C6E-EE7DD3211255}" destId="{BFC36036-CE95-441A-862D-BCB9DDCE287F}" srcOrd="9" destOrd="0" presId="urn:microsoft.com/office/officeart/2005/8/layout/equation1"/>
    <dgm:cxn modelId="{91639870-650A-4288-8E44-35D11B15FD93}" type="presParOf" srcId="{A787AA05-D1CD-41D0-8C6E-EE7DD3211255}" destId="{56326EF1-55B9-4DA8-8CA4-FEA01BFAFE2B}" srcOrd="10" destOrd="0" presId="urn:microsoft.com/office/officeart/2005/8/layout/equation1"/>
    <dgm:cxn modelId="{868763C0-EEA3-4F79-AD98-79E57E914319}" type="presParOf" srcId="{A787AA05-D1CD-41D0-8C6E-EE7DD3211255}" destId="{76B38139-48CE-4613-BD67-09B10A282321}" srcOrd="11" destOrd="0" presId="urn:microsoft.com/office/officeart/2005/8/layout/equation1"/>
    <dgm:cxn modelId="{1F7579F3-32F5-45CD-8FBB-5226821EB7B9}" type="presParOf" srcId="{A787AA05-D1CD-41D0-8C6E-EE7DD3211255}" destId="{F03C3084-EB9B-4BB7-9D77-D7C713617E31}"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6F5DAF-1CA7-4D0A-9D5B-581D66BE508C}">
      <dsp:nvSpPr>
        <dsp:cNvPr id="0" name=""/>
        <dsp:cNvSpPr/>
      </dsp:nvSpPr>
      <dsp:spPr>
        <a:xfrm>
          <a:off x="3634027" y="1463706"/>
          <a:ext cx="1892774" cy="1569834"/>
        </a:xfrm>
        <a:prstGeom prst="ellipse">
          <a:avLst/>
        </a:prstGeom>
        <a:solidFill>
          <a:schemeClr val="accent1"/>
        </a:solidFill>
        <a:ln w="28575" cap="rnd"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Casual Taxable Person or NRI</a:t>
          </a:r>
        </a:p>
      </dsp:txBody>
      <dsp:txXfrm>
        <a:off x="3911217" y="1693603"/>
        <a:ext cx="1338394" cy="1110040"/>
      </dsp:txXfrm>
    </dsp:sp>
    <dsp:sp modelId="{A3351560-E19B-4A6C-8784-2101D2EE3B32}">
      <dsp:nvSpPr>
        <dsp:cNvPr id="0" name=""/>
        <dsp:cNvSpPr/>
      </dsp:nvSpPr>
      <dsp:spPr>
        <a:xfrm rot="16167858">
          <a:off x="4525200" y="1403994"/>
          <a:ext cx="94865" cy="24609"/>
        </a:xfrm>
        <a:custGeom>
          <a:avLst/>
          <a:gdLst/>
          <a:ahLst/>
          <a:cxnLst/>
          <a:rect l="0" t="0" r="0" b="0"/>
          <a:pathLst>
            <a:path>
              <a:moveTo>
                <a:pt x="0" y="12304"/>
              </a:moveTo>
              <a:lnTo>
                <a:pt x="94865" y="1230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4570261" y="1413927"/>
        <a:ext cx="4743" cy="4743"/>
      </dsp:txXfrm>
    </dsp:sp>
    <dsp:sp modelId="{AF092747-9253-4D30-8E92-7FFF942988BB}">
      <dsp:nvSpPr>
        <dsp:cNvPr id="0" name=""/>
        <dsp:cNvSpPr/>
      </dsp:nvSpPr>
      <dsp:spPr>
        <a:xfrm>
          <a:off x="3691552" y="-121360"/>
          <a:ext cx="1747339" cy="1490252"/>
        </a:xfrm>
        <a:prstGeom prst="ellipse">
          <a:avLst/>
        </a:prstGeom>
        <a:solidFill>
          <a:schemeClr val="accent1"/>
        </a:solidFill>
        <a:ln w="28575" cap="rnd"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90 Days</a:t>
          </a:r>
        </a:p>
      </dsp:txBody>
      <dsp:txXfrm>
        <a:off x="3947444" y="96882"/>
        <a:ext cx="1235555" cy="1053768"/>
      </dsp:txXfrm>
    </dsp:sp>
    <dsp:sp modelId="{4D593963-5980-4517-B41D-08D0910B3899}">
      <dsp:nvSpPr>
        <dsp:cNvPr id="0" name=""/>
        <dsp:cNvSpPr/>
      </dsp:nvSpPr>
      <dsp:spPr>
        <a:xfrm rot="21576915">
          <a:off x="5526766" y="2228707"/>
          <a:ext cx="374038" cy="24609"/>
        </a:xfrm>
        <a:custGeom>
          <a:avLst/>
          <a:gdLst/>
          <a:ahLst/>
          <a:cxnLst/>
          <a:rect l="0" t="0" r="0" b="0"/>
          <a:pathLst>
            <a:path>
              <a:moveTo>
                <a:pt x="0" y="12304"/>
              </a:moveTo>
              <a:lnTo>
                <a:pt x="374038" y="1230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04435" y="2231661"/>
        <a:ext cx="18701" cy="18701"/>
      </dsp:txXfrm>
    </dsp:sp>
    <dsp:sp modelId="{E66B6DBD-1122-4202-8645-5141C65A7F1B}">
      <dsp:nvSpPr>
        <dsp:cNvPr id="0" name=""/>
        <dsp:cNvSpPr/>
      </dsp:nvSpPr>
      <dsp:spPr>
        <a:xfrm>
          <a:off x="5900776" y="1357220"/>
          <a:ext cx="1885378" cy="1752412"/>
        </a:xfrm>
        <a:prstGeom prst="ellipse">
          <a:avLst/>
        </a:prstGeom>
        <a:solidFill>
          <a:schemeClr val="accent1"/>
        </a:solidFill>
        <a:ln w="28575" cap="rnd"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Advance Payment</a:t>
          </a:r>
        </a:p>
      </dsp:txBody>
      <dsp:txXfrm>
        <a:off x="6176883" y="1613855"/>
        <a:ext cx="1333164" cy="1239142"/>
      </dsp:txXfrm>
    </dsp:sp>
    <dsp:sp modelId="{1C98468D-A7F7-4429-900F-14F15E28EA83}">
      <dsp:nvSpPr>
        <dsp:cNvPr id="0" name=""/>
        <dsp:cNvSpPr/>
      </dsp:nvSpPr>
      <dsp:spPr>
        <a:xfrm rot="5400000">
          <a:off x="4536387" y="3065263"/>
          <a:ext cx="88054" cy="24609"/>
        </a:xfrm>
        <a:custGeom>
          <a:avLst/>
          <a:gdLst/>
          <a:ahLst/>
          <a:cxnLst/>
          <a:rect l="0" t="0" r="0" b="0"/>
          <a:pathLst>
            <a:path>
              <a:moveTo>
                <a:pt x="0" y="12304"/>
              </a:moveTo>
              <a:lnTo>
                <a:pt x="88054" y="1230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78213" y="3075367"/>
        <a:ext cx="4402" cy="4402"/>
      </dsp:txXfrm>
    </dsp:sp>
    <dsp:sp modelId="{16904E19-B8DA-42B9-A11A-3CD1780F021B}">
      <dsp:nvSpPr>
        <dsp:cNvPr id="0" name=""/>
        <dsp:cNvSpPr/>
      </dsp:nvSpPr>
      <dsp:spPr>
        <a:xfrm>
          <a:off x="3786171" y="3121595"/>
          <a:ext cx="1588487" cy="1503770"/>
        </a:xfrm>
        <a:prstGeom prst="ellipse">
          <a:avLst/>
        </a:prstGeom>
        <a:solidFill>
          <a:schemeClr val="accent1"/>
        </a:solidFill>
        <a:ln w="28575" cap="rnd"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Further 90 Days</a:t>
          </a:r>
        </a:p>
      </dsp:txBody>
      <dsp:txXfrm>
        <a:off x="4018800" y="3341817"/>
        <a:ext cx="1123229" cy="1063326"/>
      </dsp:txXfrm>
    </dsp:sp>
    <dsp:sp modelId="{97B7D8FA-C336-46B2-B178-8D9081DCCE64}">
      <dsp:nvSpPr>
        <dsp:cNvPr id="0" name=""/>
        <dsp:cNvSpPr/>
      </dsp:nvSpPr>
      <dsp:spPr>
        <a:xfrm rot="10872630">
          <a:off x="3388941" y="2213735"/>
          <a:ext cx="245420" cy="24609"/>
        </a:xfrm>
        <a:custGeom>
          <a:avLst/>
          <a:gdLst/>
          <a:ahLst/>
          <a:cxnLst/>
          <a:rect l="0" t="0" r="0" b="0"/>
          <a:pathLst>
            <a:path>
              <a:moveTo>
                <a:pt x="0" y="12304"/>
              </a:moveTo>
              <a:lnTo>
                <a:pt x="245420" y="1230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3505516" y="2219904"/>
        <a:ext cx="12271" cy="12271"/>
      </dsp:txXfrm>
    </dsp:sp>
    <dsp:sp modelId="{D85349BA-FA04-40EF-8416-987EEEE0B3BB}">
      <dsp:nvSpPr>
        <dsp:cNvPr id="0" name=""/>
        <dsp:cNvSpPr/>
      </dsp:nvSpPr>
      <dsp:spPr>
        <a:xfrm>
          <a:off x="1458167" y="1387713"/>
          <a:ext cx="1931104" cy="1630677"/>
        </a:xfrm>
        <a:prstGeom prst="ellipse">
          <a:avLst/>
        </a:prstGeom>
        <a:solidFill>
          <a:schemeClr val="accent1"/>
        </a:solidFill>
        <a:ln w="28575" cap="rnd"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Credit </a:t>
          </a:r>
          <a:r>
            <a:rPr lang="en-US" sz="1800" kern="1200" dirty="0" err="1"/>
            <a:t>Utilisation</a:t>
          </a:r>
          <a:endParaRPr lang="en-US" sz="1800" kern="1200" dirty="0"/>
        </a:p>
      </dsp:txBody>
      <dsp:txXfrm>
        <a:off x="1740971" y="1626520"/>
        <a:ext cx="1365496" cy="11530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8AEDA-6CE7-4B85-98AD-E4FF5F524CA2}">
      <dsp:nvSpPr>
        <dsp:cNvPr id="0" name=""/>
        <dsp:cNvSpPr/>
      </dsp:nvSpPr>
      <dsp:spPr>
        <a:xfrm>
          <a:off x="700" y="390183"/>
          <a:ext cx="3012321" cy="3614785"/>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6586" rIns="151130" bIns="0" numCol="1" spcCol="1270" anchor="t" anchorCtr="0">
          <a:noAutofit/>
        </a:bodyPr>
        <a:lstStyle/>
        <a:p>
          <a:pPr marL="0" lvl="0" indent="0" algn="r" defTabSz="1511300">
            <a:lnSpc>
              <a:spcPct val="90000"/>
            </a:lnSpc>
            <a:spcBef>
              <a:spcPct val="0"/>
            </a:spcBef>
            <a:spcAft>
              <a:spcPct val="35000"/>
            </a:spcAft>
            <a:buNone/>
          </a:pPr>
          <a:endParaRPr lang="en-US" sz="3400" kern="1200" dirty="0"/>
        </a:p>
      </dsp:txBody>
      <dsp:txXfrm rot="16200000">
        <a:off x="-1180130" y="1571013"/>
        <a:ext cx="2964124" cy="602464"/>
      </dsp:txXfrm>
    </dsp:sp>
    <dsp:sp modelId="{F43EEDF1-A0B7-4B82-B98E-B964E20AA22B}">
      <dsp:nvSpPr>
        <dsp:cNvPr id="0" name=""/>
        <dsp:cNvSpPr/>
      </dsp:nvSpPr>
      <dsp:spPr>
        <a:xfrm>
          <a:off x="603164" y="390183"/>
          <a:ext cx="2244179" cy="3614785"/>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None/>
          </a:pPr>
          <a:r>
            <a:rPr lang="en-US" sz="2400" kern="1200" dirty="0"/>
            <a:t>Existing Dealers</a:t>
          </a:r>
        </a:p>
      </dsp:txBody>
      <dsp:txXfrm>
        <a:off x="603164" y="390183"/>
        <a:ext cx="2244179" cy="3614785"/>
      </dsp:txXfrm>
    </dsp:sp>
    <dsp:sp modelId="{D5615390-A520-4044-ACC5-11FC85904884}">
      <dsp:nvSpPr>
        <dsp:cNvPr id="0" name=""/>
        <dsp:cNvSpPr/>
      </dsp:nvSpPr>
      <dsp:spPr>
        <a:xfrm>
          <a:off x="3118452" y="390183"/>
          <a:ext cx="3012321" cy="3614785"/>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6586" rIns="151130" bIns="0" numCol="1" spcCol="1270" anchor="t" anchorCtr="0">
          <a:noAutofit/>
        </a:bodyPr>
        <a:lstStyle/>
        <a:p>
          <a:pPr marL="0" lvl="0" indent="0" algn="r" defTabSz="1511300">
            <a:lnSpc>
              <a:spcPct val="90000"/>
            </a:lnSpc>
            <a:spcBef>
              <a:spcPct val="0"/>
            </a:spcBef>
            <a:spcAft>
              <a:spcPct val="35000"/>
            </a:spcAft>
            <a:buNone/>
          </a:pPr>
          <a:endParaRPr lang="en-US" sz="3400" kern="1200" dirty="0"/>
        </a:p>
      </dsp:txBody>
      <dsp:txXfrm rot="16200000">
        <a:off x="1937622" y="1571013"/>
        <a:ext cx="2964124" cy="602464"/>
      </dsp:txXfrm>
    </dsp:sp>
    <dsp:sp modelId="{3431C06E-D5B7-4409-8480-87C9DA139B7D}">
      <dsp:nvSpPr>
        <dsp:cNvPr id="0" name=""/>
        <dsp:cNvSpPr/>
      </dsp:nvSpPr>
      <dsp:spPr>
        <a:xfrm rot="5400000">
          <a:off x="2867810" y="3264133"/>
          <a:ext cx="531406" cy="451848"/>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93F7E92-E605-461E-A61A-3B5EEE63B1D2}">
      <dsp:nvSpPr>
        <dsp:cNvPr id="0" name=""/>
        <dsp:cNvSpPr/>
      </dsp:nvSpPr>
      <dsp:spPr>
        <a:xfrm>
          <a:off x="3720917" y="390183"/>
          <a:ext cx="2244179" cy="3614785"/>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None/>
          </a:pPr>
          <a:r>
            <a:rPr lang="en-US" sz="2400" kern="1200" dirty="0"/>
            <a:t>Transfer of Business to Successor</a:t>
          </a:r>
        </a:p>
      </dsp:txBody>
      <dsp:txXfrm>
        <a:off x="3720917" y="390183"/>
        <a:ext cx="2244179" cy="3614785"/>
      </dsp:txXfrm>
    </dsp:sp>
    <dsp:sp modelId="{BD9D835A-7914-4567-896E-0414ECF6EC04}">
      <dsp:nvSpPr>
        <dsp:cNvPr id="0" name=""/>
        <dsp:cNvSpPr/>
      </dsp:nvSpPr>
      <dsp:spPr>
        <a:xfrm>
          <a:off x="6236205" y="390183"/>
          <a:ext cx="3012321" cy="3614785"/>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6586" rIns="151130" bIns="0" numCol="1" spcCol="1270" anchor="t" anchorCtr="0">
          <a:noAutofit/>
        </a:bodyPr>
        <a:lstStyle/>
        <a:p>
          <a:pPr marL="0" lvl="0" indent="0" algn="r" defTabSz="1511300">
            <a:lnSpc>
              <a:spcPct val="90000"/>
            </a:lnSpc>
            <a:spcBef>
              <a:spcPct val="0"/>
            </a:spcBef>
            <a:spcAft>
              <a:spcPct val="35000"/>
            </a:spcAft>
            <a:buNone/>
          </a:pPr>
          <a:endParaRPr lang="en-US" sz="3400" kern="1200"/>
        </a:p>
      </dsp:txBody>
      <dsp:txXfrm rot="16200000">
        <a:off x="5055375" y="1571013"/>
        <a:ext cx="2964124" cy="602464"/>
      </dsp:txXfrm>
    </dsp:sp>
    <dsp:sp modelId="{E6AA3CA4-6A8E-445B-B439-776C5CF8284E}">
      <dsp:nvSpPr>
        <dsp:cNvPr id="0" name=""/>
        <dsp:cNvSpPr/>
      </dsp:nvSpPr>
      <dsp:spPr>
        <a:xfrm rot="5400000">
          <a:off x="5985563" y="3264133"/>
          <a:ext cx="531406" cy="451848"/>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88D27D-0BE5-498C-B1A1-5ED049E75182}">
      <dsp:nvSpPr>
        <dsp:cNvPr id="0" name=""/>
        <dsp:cNvSpPr/>
      </dsp:nvSpPr>
      <dsp:spPr>
        <a:xfrm>
          <a:off x="6838669" y="390183"/>
          <a:ext cx="2244179" cy="3614785"/>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2296" rIns="0" bIns="0" numCol="1" spcCol="1270" anchor="t" anchorCtr="0">
          <a:noAutofit/>
        </a:bodyPr>
        <a:lstStyle/>
        <a:p>
          <a:pPr marL="0" lvl="0" indent="0" algn="l" defTabSz="1066800">
            <a:lnSpc>
              <a:spcPct val="90000"/>
            </a:lnSpc>
            <a:spcBef>
              <a:spcPct val="0"/>
            </a:spcBef>
            <a:spcAft>
              <a:spcPct val="35000"/>
            </a:spcAft>
            <a:buNone/>
          </a:pPr>
          <a:r>
            <a:rPr lang="en-US" sz="2400" kern="1200" dirty="0"/>
            <a:t>Amalgamation</a:t>
          </a:r>
        </a:p>
        <a:p>
          <a:pPr marL="0" lvl="0" indent="0" algn="l" defTabSz="1066800">
            <a:lnSpc>
              <a:spcPct val="90000"/>
            </a:lnSpc>
            <a:spcBef>
              <a:spcPct val="0"/>
            </a:spcBef>
            <a:spcAft>
              <a:spcPct val="35000"/>
            </a:spcAft>
            <a:buNone/>
          </a:pPr>
          <a:r>
            <a:rPr lang="en-US" sz="2400" kern="1200" dirty="0"/>
            <a:t>Merger</a:t>
          </a:r>
        </a:p>
        <a:p>
          <a:pPr marL="0" lvl="0" indent="0" algn="l" defTabSz="1066800">
            <a:lnSpc>
              <a:spcPct val="90000"/>
            </a:lnSpc>
            <a:spcBef>
              <a:spcPct val="0"/>
            </a:spcBef>
            <a:spcAft>
              <a:spcPct val="35000"/>
            </a:spcAft>
            <a:buNone/>
          </a:pPr>
          <a:r>
            <a:rPr lang="en-US" sz="2400" kern="1200" dirty="0"/>
            <a:t>Demerger</a:t>
          </a:r>
        </a:p>
      </dsp:txBody>
      <dsp:txXfrm>
        <a:off x="6838669" y="390183"/>
        <a:ext cx="2244179" cy="36147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32F330-2C22-429B-B154-BCD94DB08478}">
      <dsp:nvSpPr>
        <dsp:cNvPr id="0" name=""/>
        <dsp:cNvSpPr/>
      </dsp:nvSpPr>
      <dsp:spPr>
        <a:xfrm>
          <a:off x="4064" y="775868"/>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Every State</a:t>
          </a:r>
        </a:p>
      </dsp:txBody>
      <dsp:txXfrm>
        <a:off x="35294" y="807098"/>
        <a:ext cx="1714674" cy="1003820"/>
      </dsp:txXfrm>
    </dsp:sp>
    <dsp:sp modelId="{FFD1F1D6-90E9-426F-BE68-46AB02C2EB61}">
      <dsp:nvSpPr>
        <dsp:cNvPr id="0" name=""/>
        <dsp:cNvSpPr/>
      </dsp:nvSpPr>
      <dsp:spPr>
        <a:xfrm>
          <a:off x="1937586" y="1088644"/>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1937586" y="1176790"/>
        <a:ext cx="263726" cy="264437"/>
      </dsp:txXfrm>
    </dsp:sp>
    <dsp:sp modelId="{6F994E97-F771-46C1-B042-8F665A16FF12}">
      <dsp:nvSpPr>
        <dsp:cNvPr id="0" name=""/>
        <dsp:cNvSpPr/>
      </dsp:nvSpPr>
      <dsp:spPr>
        <a:xfrm>
          <a:off x="2492052" y="775868"/>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Multiple </a:t>
          </a:r>
          <a:r>
            <a:rPr lang="en-US" sz="1800" kern="1200" dirty="0" err="1"/>
            <a:t>Verticles</a:t>
          </a:r>
          <a:endParaRPr lang="en-US" sz="1800" kern="1200" dirty="0"/>
        </a:p>
      </dsp:txBody>
      <dsp:txXfrm>
        <a:off x="2523282" y="807098"/>
        <a:ext cx="1714674" cy="1003820"/>
      </dsp:txXfrm>
    </dsp:sp>
    <dsp:sp modelId="{8ABC0225-97BC-43FA-9229-B069960047E7}">
      <dsp:nvSpPr>
        <dsp:cNvPr id="0" name=""/>
        <dsp:cNvSpPr/>
      </dsp:nvSpPr>
      <dsp:spPr>
        <a:xfrm>
          <a:off x="4425574" y="1088644"/>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425574" y="1176790"/>
        <a:ext cx="263726" cy="264437"/>
      </dsp:txXfrm>
    </dsp:sp>
    <dsp:sp modelId="{BEB18F72-98C4-494B-A7CC-E1AC52D45EB8}">
      <dsp:nvSpPr>
        <dsp:cNvPr id="0" name=""/>
        <dsp:cNvSpPr/>
      </dsp:nvSpPr>
      <dsp:spPr>
        <a:xfrm>
          <a:off x="4980040" y="775868"/>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Turnover Exceeded or</a:t>
          </a:r>
        </a:p>
        <a:p>
          <a:pPr marL="0" lvl="0" indent="0" algn="ctr" defTabSz="800100">
            <a:lnSpc>
              <a:spcPct val="90000"/>
            </a:lnSpc>
            <a:spcBef>
              <a:spcPct val="0"/>
            </a:spcBef>
            <a:spcAft>
              <a:spcPct val="35000"/>
            </a:spcAft>
            <a:buNone/>
          </a:pPr>
          <a:r>
            <a:rPr lang="en-US" sz="1800" kern="1200" dirty="0"/>
            <a:t>Voluntary</a:t>
          </a:r>
        </a:p>
      </dsp:txBody>
      <dsp:txXfrm>
        <a:off x="5011270" y="807098"/>
        <a:ext cx="1714674" cy="1003820"/>
      </dsp:txXfrm>
    </dsp:sp>
    <dsp:sp modelId="{890D5684-32B1-481E-8FC9-F81BB43F73AB}">
      <dsp:nvSpPr>
        <dsp:cNvPr id="0" name=""/>
        <dsp:cNvSpPr/>
      </dsp:nvSpPr>
      <dsp:spPr>
        <a:xfrm>
          <a:off x="6913562" y="1088644"/>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6913562" y="1176790"/>
        <a:ext cx="263726" cy="264437"/>
      </dsp:txXfrm>
    </dsp:sp>
    <dsp:sp modelId="{9633A3FE-F55A-4CA1-B176-ECF7226B4959}">
      <dsp:nvSpPr>
        <dsp:cNvPr id="0" name=""/>
        <dsp:cNvSpPr/>
      </dsp:nvSpPr>
      <dsp:spPr>
        <a:xfrm>
          <a:off x="7468028" y="775868"/>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Within 30 Days</a:t>
          </a:r>
        </a:p>
      </dsp:txBody>
      <dsp:txXfrm>
        <a:off x="7499258" y="807098"/>
        <a:ext cx="1714674" cy="1003820"/>
      </dsp:txXfrm>
    </dsp:sp>
    <dsp:sp modelId="{9EAB9C78-5EDE-4D60-8609-9730594F129B}">
      <dsp:nvSpPr>
        <dsp:cNvPr id="0" name=""/>
        <dsp:cNvSpPr/>
      </dsp:nvSpPr>
      <dsp:spPr>
        <a:xfrm rot="5400000">
          <a:off x="8168219" y="1966548"/>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5400000">
        <a:off x="8224377" y="1998536"/>
        <a:ext cx="264437" cy="263726"/>
      </dsp:txXfrm>
    </dsp:sp>
    <dsp:sp modelId="{DA458F13-45A7-48CF-B0E1-0DE818DAD8E5}">
      <dsp:nvSpPr>
        <dsp:cNvPr id="0" name=""/>
        <dsp:cNvSpPr/>
      </dsp:nvSpPr>
      <dsp:spPr>
        <a:xfrm>
          <a:off x="7468028" y="2553002"/>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CGST/SGST</a:t>
          </a:r>
        </a:p>
        <a:p>
          <a:pPr marL="0" lvl="0" indent="0" algn="ctr" defTabSz="800100">
            <a:lnSpc>
              <a:spcPct val="90000"/>
            </a:lnSpc>
            <a:spcBef>
              <a:spcPct val="0"/>
            </a:spcBef>
            <a:spcAft>
              <a:spcPct val="35000"/>
            </a:spcAft>
            <a:buNone/>
          </a:pPr>
          <a:r>
            <a:rPr lang="en-US" sz="1800" kern="1200" dirty="0"/>
            <a:t>/IGST</a:t>
          </a:r>
        </a:p>
      </dsp:txBody>
      <dsp:txXfrm>
        <a:off x="7499258" y="2584232"/>
        <a:ext cx="1714674" cy="1003820"/>
      </dsp:txXfrm>
    </dsp:sp>
    <dsp:sp modelId="{2ACA0C12-5E29-4690-80EE-75D47F251C7D}">
      <dsp:nvSpPr>
        <dsp:cNvPr id="0" name=""/>
        <dsp:cNvSpPr/>
      </dsp:nvSpPr>
      <dsp:spPr>
        <a:xfrm rot="10800000">
          <a:off x="6934887" y="2865778"/>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7047913" y="2953924"/>
        <a:ext cx="263726" cy="264437"/>
      </dsp:txXfrm>
    </dsp:sp>
    <dsp:sp modelId="{4BABD1DE-3F34-4CA1-A086-C12A4F243BFF}">
      <dsp:nvSpPr>
        <dsp:cNvPr id="0" name=""/>
        <dsp:cNvSpPr/>
      </dsp:nvSpPr>
      <dsp:spPr>
        <a:xfrm>
          <a:off x="4980040" y="2553002"/>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Verification of Documents</a:t>
          </a:r>
        </a:p>
      </dsp:txBody>
      <dsp:txXfrm>
        <a:off x="5011270" y="2584232"/>
        <a:ext cx="1714674" cy="1003820"/>
      </dsp:txXfrm>
    </dsp:sp>
    <dsp:sp modelId="{8F8CE911-E9A3-4DCF-AB17-79A6AD0BE2D6}">
      <dsp:nvSpPr>
        <dsp:cNvPr id="0" name=""/>
        <dsp:cNvSpPr/>
      </dsp:nvSpPr>
      <dsp:spPr>
        <a:xfrm rot="10800000">
          <a:off x="4446900" y="2865778"/>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4559926" y="2953924"/>
        <a:ext cx="263726" cy="264437"/>
      </dsp:txXfrm>
    </dsp:sp>
    <dsp:sp modelId="{F614CD22-EB20-43A4-B98C-0822D5A4DAB3}">
      <dsp:nvSpPr>
        <dsp:cNvPr id="0" name=""/>
        <dsp:cNvSpPr/>
      </dsp:nvSpPr>
      <dsp:spPr>
        <a:xfrm>
          <a:off x="2492052" y="2553002"/>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Accept or Reject</a:t>
          </a:r>
        </a:p>
      </dsp:txBody>
      <dsp:txXfrm>
        <a:off x="2523282" y="2584232"/>
        <a:ext cx="1714674" cy="1003820"/>
      </dsp:txXfrm>
    </dsp:sp>
    <dsp:sp modelId="{2B6532AD-EF69-4952-8838-739143559072}">
      <dsp:nvSpPr>
        <dsp:cNvPr id="0" name=""/>
        <dsp:cNvSpPr/>
      </dsp:nvSpPr>
      <dsp:spPr>
        <a:xfrm rot="10800000">
          <a:off x="1958912" y="2865778"/>
          <a:ext cx="376752" cy="440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071938" y="2953924"/>
        <a:ext cx="263726" cy="264437"/>
      </dsp:txXfrm>
    </dsp:sp>
    <dsp:sp modelId="{F1A01E99-B410-4F4E-A985-4EC6A87E7B7A}">
      <dsp:nvSpPr>
        <dsp:cNvPr id="0" name=""/>
        <dsp:cNvSpPr/>
      </dsp:nvSpPr>
      <dsp:spPr>
        <a:xfrm>
          <a:off x="4064" y="2553002"/>
          <a:ext cx="1777134" cy="106628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GST UID</a:t>
          </a:r>
        </a:p>
      </dsp:txBody>
      <dsp:txXfrm>
        <a:off x="35294" y="2584232"/>
        <a:ext cx="1714674" cy="10038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1F6A24-D1C6-4D0F-AB96-BB8CFF0119FE}">
      <dsp:nvSpPr>
        <dsp:cNvPr id="0" name=""/>
        <dsp:cNvSpPr/>
      </dsp:nvSpPr>
      <dsp:spPr>
        <a:xfrm>
          <a:off x="6026" y="1478321"/>
          <a:ext cx="1674350" cy="167435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Cost or Fees</a:t>
          </a:r>
        </a:p>
      </dsp:txBody>
      <dsp:txXfrm>
        <a:off x="251229" y="1723524"/>
        <a:ext cx="1183944" cy="1183944"/>
      </dsp:txXfrm>
    </dsp:sp>
    <dsp:sp modelId="{75C16F91-CDE6-4AF2-BBC6-05D342CC46CF}">
      <dsp:nvSpPr>
        <dsp:cNvPr id="0" name=""/>
        <dsp:cNvSpPr/>
      </dsp:nvSpPr>
      <dsp:spPr>
        <a:xfrm>
          <a:off x="1816334" y="1829935"/>
          <a:ext cx="971123" cy="971123"/>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1945056" y="2201292"/>
        <a:ext cx="713679" cy="228409"/>
      </dsp:txXfrm>
    </dsp:sp>
    <dsp:sp modelId="{18E9EC78-4CD9-43E9-9951-DAA7000D1CD8}">
      <dsp:nvSpPr>
        <dsp:cNvPr id="0" name=""/>
        <dsp:cNvSpPr/>
      </dsp:nvSpPr>
      <dsp:spPr>
        <a:xfrm>
          <a:off x="2923415" y="1478321"/>
          <a:ext cx="1674350" cy="167435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Duties, Taxes, Fees, Incidental </a:t>
          </a:r>
          <a:r>
            <a:rPr lang="en-US" sz="1600" kern="1200" dirty="0" err="1"/>
            <a:t>Exp</a:t>
          </a:r>
          <a:endParaRPr lang="en-US" sz="1600" kern="1200" dirty="0"/>
        </a:p>
      </dsp:txBody>
      <dsp:txXfrm>
        <a:off x="3168618" y="1723524"/>
        <a:ext cx="1183944" cy="1183944"/>
      </dsp:txXfrm>
    </dsp:sp>
    <dsp:sp modelId="{F00408B2-8655-460A-949E-66FA41A6AE1D}">
      <dsp:nvSpPr>
        <dsp:cNvPr id="0" name=""/>
        <dsp:cNvSpPr/>
      </dsp:nvSpPr>
      <dsp:spPr>
        <a:xfrm>
          <a:off x="4733723" y="1829935"/>
          <a:ext cx="971123" cy="971123"/>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862445" y="2201292"/>
        <a:ext cx="713679" cy="228409"/>
      </dsp:txXfrm>
    </dsp:sp>
    <dsp:sp modelId="{B7294A0F-C452-4F09-BAB4-F7B1B2587D05}">
      <dsp:nvSpPr>
        <dsp:cNvPr id="0" name=""/>
        <dsp:cNvSpPr/>
      </dsp:nvSpPr>
      <dsp:spPr>
        <a:xfrm>
          <a:off x="5840804" y="1478321"/>
          <a:ext cx="1674350" cy="167435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Interest, Late Fees, Subsidies</a:t>
          </a:r>
        </a:p>
      </dsp:txBody>
      <dsp:txXfrm>
        <a:off x="6086007" y="1723524"/>
        <a:ext cx="1183944" cy="1183944"/>
      </dsp:txXfrm>
    </dsp:sp>
    <dsp:sp modelId="{56326EF1-55B9-4DA8-8CA4-FEA01BFAFE2B}">
      <dsp:nvSpPr>
        <dsp:cNvPr id="0" name=""/>
        <dsp:cNvSpPr/>
      </dsp:nvSpPr>
      <dsp:spPr>
        <a:xfrm>
          <a:off x="7651112" y="1829935"/>
          <a:ext cx="971123" cy="971123"/>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7779834" y="2029986"/>
        <a:ext cx="713679" cy="571021"/>
      </dsp:txXfrm>
    </dsp:sp>
    <dsp:sp modelId="{F03C3084-EB9B-4BB7-9D77-D7C713617E31}">
      <dsp:nvSpPr>
        <dsp:cNvPr id="0" name=""/>
        <dsp:cNvSpPr/>
      </dsp:nvSpPr>
      <dsp:spPr>
        <a:xfrm>
          <a:off x="8758193" y="1478321"/>
          <a:ext cx="1674350" cy="167435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TV</a:t>
          </a:r>
        </a:p>
      </dsp:txBody>
      <dsp:txXfrm>
        <a:off x="9003396" y="1723524"/>
        <a:ext cx="1183944" cy="1183944"/>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A7D9B3-F7ED-47F9-8DF2-45657551091D}" type="datetimeFigureOut">
              <a:rPr lang="en-GB" smtClean="0"/>
              <a:t>28/12/2016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F985FA-C00F-49F9-A5DB-51DA218F7A28}" type="slidenum">
              <a:rPr lang="en-GB" smtClean="0"/>
              <a:t>‹#›</a:t>
            </a:fld>
            <a:endParaRPr lang="en-GB"/>
          </a:p>
        </p:txBody>
      </p:sp>
    </p:spTree>
    <p:extLst>
      <p:ext uri="{BB962C8B-B14F-4D97-AF65-F5344CB8AC3E}">
        <p14:creationId xmlns:p14="http://schemas.microsoft.com/office/powerpoint/2010/main" val="2635404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t>There shall be separate registration for ISD (i.e. a taxable person shall not have a single registration for ISD &amp; for his normal business activity).</a:t>
            </a:r>
          </a:p>
          <a:p>
            <a:r>
              <a:rPr lang="en-US" altLang="en-US" b="1" dirty="0"/>
              <a:t> A taxable person can have multiple ISDs across the country.</a:t>
            </a:r>
          </a:p>
          <a:p>
            <a:r>
              <a:rPr lang="en-US" altLang="en-US" sz="1200" b="1" dirty="0"/>
              <a:t>For the purposes of distributing the credit of CGST (SGST in State Acts) and / or IGST, </a:t>
            </a:r>
            <a:r>
              <a:rPr lang="en-US" altLang="en-US" sz="1200" b="1" u="sng" dirty="0"/>
              <a:t>Input Service Distributor shall be deemed to be a supplier of services</a:t>
            </a:r>
            <a:r>
              <a:rPr lang="en-US" altLang="en-US" sz="1200" b="1" dirty="0"/>
              <a:t>.</a:t>
            </a:r>
            <a:endParaRPr lang="en-US" altLang="en-US" b="1" dirty="0"/>
          </a:p>
          <a:p>
            <a:endParaRPr lang="en-GB" dirty="0"/>
          </a:p>
        </p:txBody>
      </p:sp>
      <p:sp>
        <p:nvSpPr>
          <p:cNvPr id="4" name="Slide Number Placeholder 3"/>
          <p:cNvSpPr>
            <a:spLocks noGrp="1"/>
          </p:cNvSpPr>
          <p:nvPr>
            <p:ph type="sldNum" sz="quarter" idx="10"/>
          </p:nvPr>
        </p:nvSpPr>
        <p:spPr/>
        <p:txBody>
          <a:bodyPr/>
          <a:lstStyle/>
          <a:p>
            <a:fld id="{03F985FA-C00F-49F9-A5DB-51DA218F7A28}" type="slidenum">
              <a:rPr lang="en-GB" smtClean="0"/>
              <a:t>10</a:t>
            </a:fld>
            <a:endParaRPr lang="en-GB"/>
          </a:p>
        </p:txBody>
      </p:sp>
    </p:spTree>
    <p:extLst>
      <p:ext uri="{BB962C8B-B14F-4D97-AF65-F5344CB8AC3E}">
        <p14:creationId xmlns:p14="http://schemas.microsoft.com/office/powerpoint/2010/main" val="3067904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t>No ITC admissible across such business verticals unless actually goods or services supplied.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t>For recovery of dues, all business verticals to be considered as single entity.</a:t>
            </a:r>
          </a:p>
          <a:p>
            <a:endParaRPr lang="en-US" altLang="en-US" b="1" dirty="0"/>
          </a:p>
          <a:p>
            <a:endParaRPr lang="en-US" b="1" dirty="0"/>
          </a:p>
          <a:p>
            <a:endParaRPr lang="en-GB" dirty="0"/>
          </a:p>
        </p:txBody>
      </p:sp>
      <p:sp>
        <p:nvSpPr>
          <p:cNvPr id="4" name="Slide Number Placeholder 3"/>
          <p:cNvSpPr>
            <a:spLocks noGrp="1"/>
          </p:cNvSpPr>
          <p:nvPr>
            <p:ph type="sldNum" sz="quarter" idx="10"/>
          </p:nvPr>
        </p:nvSpPr>
        <p:spPr/>
        <p:txBody>
          <a:bodyPr/>
          <a:lstStyle/>
          <a:p>
            <a:fld id="{03F985FA-C00F-49F9-A5DB-51DA218F7A28}" type="slidenum">
              <a:rPr lang="en-GB" smtClean="0"/>
              <a:t>18</a:t>
            </a:fld>
            <a:endParaRPr lang="en-GB"/>
          </a:p>
        </p:txBody>
      </p:sp>
    </p:spTree>
    <p:extLst>
      <p:ext uri="{BB962C8B-B14F-4D97-AF65-F5344CB8AC3E}">
        <p14:creationId xmlns:p14="http://schemas.microsoft.com/office/powerpoint/2010/main" val="2636441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45F024-1F52-497F-96A6-FEBE9990379E}"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1784440189"/>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9621275-AFED-4C82-A3F7-4F6E82882CE7}" type="datetime1">
              <a:rPr lang="en-GB" smtClean="0"/>
              <a:t>28/12/2016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666575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D2F2E47A-7E61-4DC4-8814-0104C42ECB33}"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368411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9D8D391-632E-43B0-8129-E04233A100AB}"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033156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FDEFB47-DCB6-4C71-A004-8CB518821918}"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2002575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9907C2C-9F70-4262-863D-32E2886FC48F}" type="datetime1">
              <a:rPr lang="en-GB" smtClean="0"/>
              <a:t>28/12/2016</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70011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C9E00A4-869C-42AA-9190-E153282BC16A}" type="datetime1">
              <a:rPr lang="en-GB" smtClean="0"/>
              <a:t>28/12/2016</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30969940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B39D17-5814-44D7-9D5E-5ADAC7BEAFE4}"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2880127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7BC46D-78F1-44A1-89F6-389F17FFDF30}"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286885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BB85677-AE7B-4071-A0A8-1A5221E1F36B}"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1255556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EC7CA7-657B-4500-8C74-D82A231EC5F0}" type="datetime1">
              <a:rPr lang="en-GB" smtClean="0"/>
              <a:t>28/12/2016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3071386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4B64E6-33ED-465F-990D-4023D1CC757E}" type="datetime1">
              <a:rPr lang="en-GB" smtClean="0"/>
              <a:t>28/12/2016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2279297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42DC03-09F8-4E7C-89D3-96149103C897}" type="datetime1">
              <a:rPr lang="en-GB" smtClean="0"/>
              <a:t>28/12/2016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3941881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4CE61B8-22C9-46D2-8255-9296D6C9D4F6}" type="datetime1">
              <a:rPr lang="en-GB" smtClean="0"/>
              <a:t>28/12/2016</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229019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F34CEB0-4090-4202-A903-3B0A8BE05B19}" type="datetime1">
              <a:rPr lang="en-GB" smtClean="0"/>
              <a:t>28/12/2016</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979066124"/>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578BD921-9728-472D-9759-E4B1858568C2}" type="datetime1">
              <a:rPr lang="en-GB" smtClean="0"/>
              <a:t>28/12/2016</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2920973834"/>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7336247-C8DF-4AFA-B17D-726EFE735FD6}" type="datetime1">
              <a:rPr lang="en-GB" smtClean="0"/>
              <a:t>28/12/2016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A4C2BF-0110-41C3-B33B-22011F482233}" type="slidenum">
              <a:rPr lang="en-GB" smtClean="0"/>
              <a:t>‹#›</a:t>
            </a:fld>
            <a:endParaRPr lang="en-GB"/>
          </a:p>
        </p:txBody>
      </p:sp>
    </p:spTree>
    <p:extLst>
      <p:ext uri="{BB962C8B-B14F-4D97-AF65-F5344CB8AC3E}">
        <p14:creationId xmlns:p14="http://schemas.microsoft.com/office/powerpoint/2010/main" val="1732173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D962CA8-88EA-4036-B020-5755BCBC543E}" type="datetime1">
              <a:rPr lang="en-GB" smtClean="0"/>
              <a:t>28/12/2016</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5A4C2BF-0110-41C3-B33B-22011F482233}" type="slidenum">
              <a:rPr lang="en-GB" smtClean="0"/>
              <a:t>‹#›</a:t>
            </a:fld>
            <a:endParaRPr lang="en-GB"/>
          </a:p>
        </p:txBody>
      </p:sp>
    </p:spTree>
    <p:extLst>
      <p:ext uri="{BB962C8B-B14F-4D97-AF65-F5344CB8AC3E}">
        <p14:creationId xmlns:p14="http://schemas.microsoft.com/office/powerpoint/2010/main" val="1200692681"/>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1.jpg"/><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jp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jpg"/></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GST - Registration and Valuation</a:t>
            </a:r>
            <a:endParaRPr lang="en-GB" dirty="0"/>
          </a:p>
        </p:txBody>
      </p:sp>
      <p:sp>
        <p:nvSpPr>
          <p:cNvPr id="3" name="Subtitle 2"/>
          <p:cNvSpPr>
            <a:spLocks noGrp="1"/>
          </p:cNvSpPr>
          <p:nvPr>
            <p:ph type="subTitle" idx="1"/>
          </p:nvPr>
        </p:nvSpPr>
        <p:spPr/>
        <p:txBody>
          <a:bodyPr>
            <a:normAutofit fontScale="85000" lnSpcReduction="20000"/>
          </a:bodyPr>
          <a:lstStyle/>
          <a:p>
            <a:r>
              <a:rPr lang="en-US" dirty="0"/>
              <a:t>CA Abhishek Dhamne</a:t>
            </a:r>
          </a:p>
          <a:p>
            <a:r>
              <a:rPr lang="en-US" dirty="0"/>
              <a:t>B. Com, FCA, DISA (ICAI), Certificate Course on Valuation, Certificate Course on Concurrent Bank Audit</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1</a:t>
            </a:fld>
            <a:endParaRPr lang="en-GB" dirty="0"/>
          </a:p>
        </p:txBody>
      </p:sp>
    </p:spTree>
    <p:extLst>
      <p:ext uri="{BB962C8B-B14F-4D97-AF65-F5344CB8AC3E}">
        <p14:creationId xmlns:p14="http://schemas.microsoft.com/office/powerpoint/2010/main" val="4003267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Input Service Distributor (ISD)</a:t>
            </a:r>
            <a:endParaRPr lang="en-GB" dirty="0"/>
          </a:p>
        </p:txBody>
      </p:sp>
      <p:sp>
        <p:nvSpPr>
          <p:cNvPr id="3" name="Content Placeholder 2"/>
          <p:cNvSpPr>
            <a:spLocks noGrp="1"/>
          </p:cNvSpPr>
          <p:nvPr>
            <p:ph idx="1"/>
          </p:nvPr>
        </p:nvSpPr>
        <p:spPr/>
        <p:txBody>
          <a:bodyPr>
            <a:normAutofit/>
          </a:bodyPr>
          <a:lstStyle/>
          <a:p>
            <a:r>
              <a:rPr lang="en-IN" dirty="0"/>
              <a:t>Section 2(54)</a:t>
            </a:r>
          </a:p>
          <a:p>
            <a:r>
              <a:rPr lang="en-IN" dirty="0"/>
              <a:t> means an office of the supplier of goods and or services </a:t>
            </a:r>
          </a:p>
          <a:p>
            <a:r>
              <a:rPr lang="en-IN" dirty="0"/>
              <a:t>which receives tax invoices issued under section 28 towards receipt of input services and</a:t>
            </a:r>
          </a:p>
          <a:p>
            <a:r>
              <a:rPr lang="en-IN" dirty="0"/>
              <a:t>issues a prescribed document for the purposes of distributing the credit of CGST (SGST in State Acts) and / or IGST </a:t>
            </a:r>
          </a:p>
          <a:p>
            <a:r>
              <a:rPr lang="en-IN" dirty="0"/>
              <a:t>paid on the said services to a supplier of taxable goods and / or services </a:t>
            </a:r>
          </a:p>
          <a:p>
            <a:r>
              <a:rPr lang="en-IN" dirty="0"/>
              <a:t>having same PAN as that of the office referred to above</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10</a:t>
            </a:fld>
            <a:endParaRPr lang="en-GB"/>
          </a:p>
        </p:txBody>
      </p:sp>
    </p:spTree>
    <p:extLst>
      <p:ext uri="{BB962C8B-B14F-4D97-AF65-F5344CB8AC3E}">
        <p14:creationId xmlns:p14="http://schemas.microsoft.com/office/powerpoint/2010/main" val="4107937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Electronic Commerce Operator</a:t>
            </a:r>
            <a:endParaRPr lang="en-GB"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52315" y="2307102"/>
            <a:ext cx="1899138" cy="1899138"/>
          </a:xfrm>
        </p:spPr>
      </p:pic>
      <p:sp>
        <p:nvSpPr>
          <p:cNvPr id="4" name="Slide Number Placeholder 3"/>
          <p:cNvSpPr>
            <a:spLocks noGrp="1"/>
          </p:cNvSpPr>
          <p:nvPr>
            <p:ph type="sldNum" sz="quarter" idx="12"/>
          </p:nvPr>
        </p:nvSpPr>
        <p:spPr/>
        <p:txBody>
          <a:bodyPr/>
          <a:lstStyle/>
          <a:p>
            <a:fld id="{95A4C2BF-0110-41C3-B33B-22011F482233}" type="slidenum">
              <a:rPr lang="en-GB" smtClean="0"/>
              <a:t>11</a:t>
            </a:fld>
            <a:endParaRPr lang="en-GB"/>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7634" y="1853248"/>
            <a:ext cx="1712932" cy="1148443"/>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6439" y="1787877"/>
            <a:ext cx="2232567" cy="1168094"/>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06439" y="3446578"/>
            <a:ext cx="2305050" cy="1171575"/>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392280" y="3401370"/>
            <a:ext cx="1638286" cy="1367121"/>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45913" y="5039908"/>
            <a:ext cx="2476500" cy="1162050"/>
          </a:xfrm>
          <a:prstGeom prst="rect">
            <a:avLst/>
          </a:prstGeom>
        </p:spPr>
      </p:pic>
    </p:spTree>
    <p:extLst>
      <p:ext uri="{BB962C8B-B14F-4D97-AF65-F5344CB8AC3E}">
        <p14:creationId xmlns:p14="http://schemas.microsoft.com/office/powerpoint/2010/main" val="428570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Database and Information Access</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9728" y="2327055"/>
            <a:ext cx="1475496" cy="1475496"/>
          </a:xfrm>
        </p:spPr>
      </p:pic>
      <p:sp>
        <p:nvSpPr>
          <p:cNvPr id="4" name="Slide Number Placeholder 3"/>
          <p:cNvSpPr>
            <a:spLocks noGrp="1"/>
          </p:cNvSpPr>
          <p:nvPr>
            <p:ph type="sldNum" sz="quarter" idx="12"/>
          </p:nvPr>
        </p:nvSpPr>
        <p:spPr/>
        <p:txBody>
          <a:bodyPr/>
          <a:lstStyle/>
          <a:p>
            <a:fld id="{95A4C2BF-0110-41C3-B33B-22011F482233}" type="slidenum">
              <a:rPr lang="en-GB" smtClean="0"/>
              <a:t>12</a:t>
            </a:fld>
            <a:endParaRPr lang="en-GB"/>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83007" y="4174460"/>
            <a:ext cx="3827615" cy="1579226"/>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6520" y="2327055"/>
            <a:ext cx="1456446" cy="1456446"/>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96661" y="2327055"/>
            <a:ext cx="3365736" cy="1456446"/>
          </a:xfrm>
          <a:prstGeom prst="rect">
            <a:avLst/>
          </a:prstGeom>
        </p:spPr>
      </p:pic>
    </p:spTree>
    <p:extLst>
      <p:ext uri="{BB962C8B-B14F-4D97-AF65-F5344CB8AC3E}">
        <p14:creationId xmlns:p14="http://schemas.microsoft.com/office/powerpoint/2010/main" val="4227864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44063" y="94786"/>
            <a:ext cx="4455875" cy="6550021"/>
          </a:xfrm>
        </p:spPr>
      </p:pic>
      <p:sp>
        <p:nvSpPr>
          <p:cNvPr id="4" name="Slide Number Placeholder 3"/>
          <p:cNvSpPr>
            <a:spLocks noGrp="1"/>
          </p:cNvSpPr>
          <p:nvPr>
            <p:ph type="sldNum" sz="quarter" idx="12"/>
          </p:nvPr>
        </p:nvSpPr>
        <p:spPr/>
        <p:txBody>
          <a:bodyPr/>
          <a:lstStyle/>
          <a:p>
            <a:fld id="{95A4C2BF-0110-41C3-B33B-22011F482233}" type="slidenum">
              <a:rPr lang="en-GB" smtClean="0"/>
              <a:t>13</a:t>
            </a:fld>
            <a:endParaRPr lang="en-GB"/>
          </a:p>
        </p:txBody>
      </p:sp>
    </p:spTree>
    <p:extLst>
      <p:ext uri="{BB962C8B-B14F-4D97-AF65-F5344CB8AC3E}">
        <p14:creationId xmlns:p14="http://schemas.microsoft.com/office/powerpoint/2010/main" val="3696607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Exemption from Registration</a:t>
            </a:r>
            <a:endParaRPr lang="en-GB" dirty="0"/>
          </a:p>
        </p:txBody>
      </p:sp>
      <p:sp>
        <p:nvSpPr>
          <p:cNvPr id="3" name="Content Placeholder 2"/>
          <p:cNvSpPr>
            <a:spLocks noGrp="1"/>
          </p:cNvSpPr>
          <p:nvPr>
            <p:ph idx="1"/>
          </p:nvPr>
        </p:nvSpPr>
        <p:spPr/>
        <p:txBody>
          <a:bodyPr/>
          <a:lstStyle/>
          <a:p>
            <a:r>
              <a:rPr lang="en-US" altLang="en-US" dirty="0"/>
              <a:t>Supplier shall not be liable to registration if his aggregate turnover consists of only goods and/or services which are not liable to tax under this Act.</a:t>
            </a:r>
          </a:p>
          <a:p>
            <a:r>
              <a:rPr lang="en-US" altLang="en-US" dirty="0" err="1"/>
              <a:t>Eg</a:t>
            </a:r>
            <a:r>
              <a:rPr lang="en-US" altLang="en-US" dirty="0"/>
              <a:t>:</a:t>
            </a:r>
          </a:p>
          <a:p>
            <a:pPr lvl="1"/>
            <a:r>
              <a:rPr lang="en-US" altLang="en-US" dirty="0"/>
              <a:t>Taxpayers are engaged in supply of exempted goods.</a:t>
            </a:r>
          </a:p>
          <a:p>
            <a:pPr lvl="1"/>
            <a:r>
              <a:rPr lang="en-US" altLang="en-US" dirty="0"/>
              <a:t>An Agriculturists, for the Purpose of Agriculture</a:t>
            </a:r>
          </a:p>
          <a:p>
            <a:pPr lvl="1"/>
            <a:r>
              <a:rPr lang="en-US" altLang="en-US" dirty="0"/>
              <a:t>Taxpayers are engaged only in supply of goods which are outside purview of GST  like liquor, petrol, diesel, crude oil, etc.</a:t>
            </a:r>
          </a:p>
          <a:p>
            <a:r>
              <a:rPr lang="en-US" altLang="en-US" dirty="0"/>
              <a:t>An individual importing service for personal consumption will not be liable to pay GST under reverse charge</a:t>
            </a:r>
          </a:p>
          <a:p>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14</a:t>
            </a:fld>
            <a:endParaRPr lang="en-GB"/>
          </a:p>
        </p:txBody>
      </p:sp>
    </p:spTree>
    <p:extLst>
      <p:ext uri="{BB962C8B-B14F-4D97-AF65-F5344CB8AC3E}">
        <p14:creationId xmlns:p14="http://schemas.microsoft.com/office/powerpoint/2010/main" val="3104662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Peculiar Provisions </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48059435"/>
              </p:ext>
            </p:extLst>
          </p:nvPr>
        </p:nvGraphicFramePr>
        <p:xfrm>
          <a:off x="1103312" y="1853248"/>
          <a:ext cx="9249227" cy="4395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15</a:t>
            </a:fld>
            <a:endParaRPr lang="en-GB"/>
          </a:p>
        </p:txBody>
      </p:sp>
    </p:spTree>
    <p:extLst>
      <p:ext uri="{BB962C8B-B14F-4D97-AF65-F5344CB8AC3E}">
        <p14:creationId xmlns:p14="http://schemas.microsoft.com/office/powerpoint/2010/main" val="698898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Registration Process (Sec 23)</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20092559"/>
              </p:ext>
            </p:extLst>
          </p:nvPr>
        </p:nvGraphicFramePr>
        <p:xfrm>
          <a:off x="1103312" y="1853248"/>
          <a:ext cx="9249227" cy="4395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16</a:t>
            </a:fld>
            <a:endParaRPr lang="en-GB"/>
          </a:p>
        </p:txBody>
      </p:sp>
    </p:spTree>
    <p:extLst>
      <p:ext uri="{BB962C8B-B14F-4D97-AF65-F5344CB8AC3E}">
        <p14:creationId xmlns:p14="http://schemas.microsoft.com/office/powerpoint/2010/main" val="2807396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Structure of GST UID</a:t>
            </a:r>
            <a:endParaRPr lang="en-GB" dirty="0"/>
          </a:p>
        </p:txBody>
      </p:sp>
      <p:sp>
        <p:nvSpPr>
          <p:cNvPr id="3" name="Content Placeholder 2"/>
          <p:cNvSpPr>
            <a:spLocks noGrp="1"/>
          </p:cNvSpPr>
          <p:nvPr>
            <p:ph idx="1"/>
          </p:nvPr>
        </p:nvSpPr>
        <p:spPr/>
        <p:txBody>
          <a:bodyPr>
            <a:normAutofit/>
          </a:bodyPr>
          <a:lstStyle/>
          <a:p>
            <a:r>
              <a:rPr lang="en-US" altLang="en-US" dirty="0"/>
              <a:t> Every tax payer to have a 15 digit PAN based GSTN</a:t>
            </a:r>
          </a:p>
          <a:p>
            <a:endParaRPr lang="en-US" altLang="en-US" dirty="0"/>
          </a:p>
          <a:p>
            <a:endParaRPr lang="en-US" b="1" dirty="0"/>
          </a:p>
          <a:p>
            <a:endParaRPr lang="en-US" b="1" dirty="0"/>
          </a:p>
          <a:p>
            <a:r>
              <a:rPr lang="en-US" dirty="0"/>
              <a:t>First two digits, state code allotted by Indian Census 2011. e.g. 27 for Maharashtra</a:t>
            </a:r>
          </a:p>
          <a:p>
            <a:r>
              <a:rPr lang="en-US" dirty="0"/>
              <a:t> 3-12 places for PAN of the legal entity.</a:t>
            </a:r>
          </a:p>
          <a:p>
            <a:r>
              <a:rPr lang="en-US" dirty="0"/>
              <a:t> 13th digit to denote the number of registrations the entity has.</a:t>
            </a:r>
          </a:p>
          <a:p>
            <a:r>
              <a:rPr lang="en-US" dirty="0"/>
              <a:t>14th place is blank for future use.</a:t>
            </a:r>
          </a:p>
          <a:p>
            <a:r>
              <a:rPr lang="en-US" dirty="0"/>
              <a:t>15th digit is check digit.</a:t>
            </a:r>
          </a:p>
          <a:p>
            <a:endParaRPr lang="en-US" altLang="en-US" dirty="0"/>
          </a:p>
          <a:p>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17</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966215742"/>
              </p:ext>
            </p:extLst>
          </p:nvPr>
        </p:nvGraphicFramePr>
        <p:xfrm>
          <a:off x="1139481" y="2449994"/>
          <a:ext cx="9537895" cy="1240823"/>
        </p:xfrm>
        <a:graphic>
          <a:graphicData uri="http://schemas.openxmlformats.org/drawingml/2006/table">
            <a:tbl>
              <a:tblPr firstRow="1" bandRow="1">
                <a:tableStyleId>{5C22544A-7EE6-4342-B048-85BDC9FD1C3A}</a:tableStyleId>
              </a:tblPr>
              <a:tblGrid>
                <a:gridCol w="745588">
                  <a:extLst>
                    <a:ext uri="{9D8B030D-6E8A-4147-A177-3AD203B41FA5}">
                      <a16:colId xmlns:a16="http://schemas.microsoft.com/office/drawing/2014/main" val="1196171825"/>
                    </a:ext>
                  </a:extLst>
                </a:gridCol>
                <a:gridCol w="639816">
                  <a:extLst>
                    <a:ext uri="{9D8B030D-6E8A-4147-A177-3AD203B41FA5}">
                      <a16:colId xmlns:a16="http://schemas.microsoft.com/office/drawing/2014/main" val="2624540966"/>
                    </a:ext>
                  </a:extLst>
                </a:gridCol>
                <a:gridCol w="541866">
                  <a:extLst>
                    <a:ext uri="{9D8B030D-6E8A-4147-A177-3AD203B41FA5}">
                      <a16:colId xmlns:a16="http://schemas.microsoft.com/office/drawing/2014/main" val="2335888919"/>
                    </a:ext>
                  </a:extLst>
                </a:gridCol>
                <a:gridCol w="541866">
                  <a:extLst>
                    <a:ext uri="{9D8B030D-6E8A-4147-A177-3AD203B41FA5}">
                      <a16:colId xmlns:a16="http://schemas.microsoft.com/office/drawing/2014/main" val="130499106"/>
                    </a:ext>
                  </a:extLst>
                </a:gridCol>
                <a:gridCol w="541866">
                  <a:extLst>
                    <a:ext uri="{9D8B030D-6E8A-4147-A177-3AD203B41FA5}">
                      <a16:colId xmlns:a16="http://schemas.microsoft.com/office/drawing/2014/main" val="247402802"/>
                    </a:ext>
                  </a:extLst>
                </a:gridCol>
                <a:gridCol w="541866">
                  <a:extLst>
                    <a:ext uri="{9D8B030D-6E8A-4147-A177-3AD203B41FA5}">
                      <a16:colId xmlns:a16="http://schemas.microsoft.com/office/drawing/2014/main" val="1598610538"/>
                    </a:ext>
                  </a:extLst>
                </a:gridCol>
                <a:gridCol w="541866">
                  <a:extLst>
                    <a:ext uri="{9D8B030D-6E8A-4147-A177-3AD203B41FA5}">
                      <a16:colId xmlns:a16="http://schemas.microsoft.com/office/drawing/2014/main" val="164602448"/>
                    </a:ext>
                  </a:extLst>
                </a:gridCol>
                <a:gridCol w="541866">
                  <a:extLst>
                    <a:ext uri="{9D8B030D-6E8A-4147-A177-3AD203B41FA5}">
                      <a16:colId xmlns:a16="http://schemas.microsoft.com/office/drawing/2014/main" val="180910129"/>
                    </a:ext>
                  </a:extLst>
                </a:gridCol>
                <a:gridCol w="541866">
                  <a:extLst>
                    <a:ext uri="{9D8B030D-6E8A-4147-A177-3AD203B41FA5}">
                      <a16:colId xmlns:a16="http://schemas.microsoft.com/office/drawing/2014/main" val="434331153"/>
                    </a:ext>
                  </a:extLst>
                </a:gridCol>
                <a:gridCol w="541866">
                  <a:extLst>
                    <a:ext uri="{9D8B030D-6E8A-4147-A177-3AD203B41FA5}">
                      <a16:colId xmlns:a16="http://schemas.microsoft.com/office/drawing/2014/main" val="2133862554"/>
                    </a:ext>
                  </a:extLst>
                </a:gridCol>
                <a:gridCol w="541866">
                  <a:extLst>
                    <a:ext uri="{9D8B030D-6E8A-4147-A177-3AD203B41FA5}">
                      <a16:colId xmlns:a16="http://schemas.microsoft.com/office/drawing/2014/main" val="2032443105"/>
                    </a:ext>
                  </a:extLst>
                </a:gridCol>
                <a:gridCol w="541866">
                  <a:extLst>
                    <a:ext uri="{9D8B030D-6E8A-4147-A177-3AD203B41FA5}">
                      <a16:colId xmlns:a16="http://schemas.microsoft.com/office/drawing/2014/main" val="4164949042"/>
                    </a:ext>
                  </a:extLst>
                </a:gridCol>
                <a:gridCol w="919099">
                  <a:extLst>
                    <a:ext uri="{9D8B030D-6E8A-4147-A177-3AD203B41FA5}">
                      <a16:colId xmlns:a16="http://schemas.microsoft.com/office/drawing/2014/main" val="374850303"/>
                    </a:ext>
                  </a:extLst>
                </a:gridCol>
                <a:gridCol w="829994">
                  <a:extLst>
                    <a:ext uri="{9D8B030D-6E8A-4147-A177-3AD203B41FA5}">
                      <a16:colId xmlns:a16="http://schemas.microsoft.com/office/drawing/2014/main" val="2201764299"/>
                    </a:ext>
                  </a:extLst>
                </a:gridCol>
                <a:gridCol w="984738">
                  <a:extLst>
                    <a:ext uri="{9D8B030D-6E8A-4147-A177-3AD203B41FA5}">
                      <a16:colId xmlns:a16="http://schemas.microsoft.com/office/drawing/2014/main" val="2084667393"/>
                    </a:ext>
                  </a:extLst>
                </a:gridCol>
              </a:tblGrid>
              <a:tr h="869983">
                <a:tc gridSpan="2">
                  <a:txBody>
                    <a:bodyPr/>
                    <a:lstStyle/>
                    <a:p>
                      <a:pPr algn="ctr"/>
                      <a:r>
                        <a:rPr lang="en-IN" dirty="0"/>
                        <a:t>State</a:t>
                      </a:r>
                      <a:r>
                        <a:rPr lang="en-IN" baseline="0" dirty="0"/>
                        <a:t> Code</a:t>
                      </a:r>
                      <a:endParaRPr lang="en-GB" dirty="0"/>
                    </a:p>
                  </a:txBody>
                  <a:tcPr/>
                </a:tc>
                <a:tc hMerge="1">
                  <a:txBody>
                    <a:bodyPr/>
                    <a:lstStyle/>
                    <a:p>
                      <a:endParaRPr lang="en-GB" dirty="0"/>
                    </a:p>
                  </a:txBody>
                  <a:tcPr/>
                </a:tc>
                <a:tc gridSpan="10">
                  <a:txBody>
                    <a:bodyPr/>
                    <a:lstStyle/>
                    <a:p>
                      <a:pPr algn="ctr"/>
                      <a:r>
                        <a:rPr lang="en-IN" dirty="0"/>
                        <a:t>PAN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t>Entity Code</a:t>
                      </a:r>
                      <a:endParaRPr lang="en-IN" sz="1800" dirty="0"/>
                    </a:p>
                  </a:txBody>
                  <a:tcPr marL="91437" marR="91437" marT="45697" marB="4569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t>Blank</a:t>
                      </a:r>
                      <a:endParaRPr lang="en-IN" sz="1800" dirty="0"/>
                    </a:p>
                  </a:txBody>
                  <a:tcPr marL="91437" marR="91437" marT="45697" marB="4569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t>Check</a:t>
                      </a:r>
                      <a:r>
                        <a:rPr lang="en-US" sz="1800" baseline="0" dirty="0"/>
                        <a:t> Digit</a:t>
                      </a:r>
                      <a:endParaRPr lang="en-IN" sz="1800" dirty="0"/>
                    </a:p>
                  </a:txBody>
                  <a:tcPr marL="91437" marR="91437" marT="45697" marB="45697"/>
                </a:tc>
                <a:extLst>
                  <a:ext uri="{0D108BD9-81ED-4DB2-BD59-A6C34878D82A}">
                    <a16:rowId xmlns:a16="http://schemas.microsoft.com/office/drawing/2014/main" val="831770005"/>
                  </a:ext>
                </a:extLst>
              </a:tr>
              <a:tr h="370840">
                <a:tc>
                  <a:txBody>
                    <a:bodyPr/>
                    <a:lstStyle/>
                    <a:p>
                      <a:pPr algn="ctr"/>
                      <a:r>
                        <a:rPr lang="en-IN" dirty="0"/>
                        <a:t>1</a:t>
                      </a:r>
                      <a:endParaRPr lang="en-GB" dirty="0"/>
                    </a:p>
                  </a:txBody>
                  <a:tcPr/>
                </a:tc>
                <a:tc>
                  <a:txBody>
                    <a:bodyPr/>
                    <a:lstStyle/>
                    <a:p>
                      <a:pPr algn="ctr"/>
                      <a:r>
                        <a:rPr lang="en-IN" dirty="0"/>
                        <a:t>2</a:t>
                      </a:r>
                      <a:endParaRPr lang="en-GB" dirty="0"/>
                    </a:p>
                  </a:txBody>
                  <a:tcPr/>
                </a:tc>
                <a:tc>
                  <a:txBody>
                    <a:bodyPr/>
                    <a:lstStyle/>
                    <a:p>
                      <a:pPr algn="ctr"/>
                      <a:r>
                        <a:rPr lang="en-IN" dirty="0"/>
                        <a:t>3</a:t>
                      </a:r>
                      <a:endParaRPr lang="en-GB" dirty="0"/>
                    </a:p>
                  </a:txBody>
                  <a:tcPr/>
                </a:tc>
                <a:tc>
                  <a:txBody>
                    <a:bodyPr/>
                    <a:lstStyle/>
                    <a:p>
                      <a:pPr algn="ctr"/>
                      <a:r>
                        <a:rPr lang="en-IN" dirty="0"/>
                        <a:t>4</a:t>
                      </a:r>
                      <a:endParaRPr lang="en-GB" dirty="0"/>
                    </a:p>
                  </a:txBody>
                  <a:tcPr/>
                </a:tc>
                <a:tc>
                  <a:txBody>
                    <a:bodyPr/>
                    <a:lstStyle/>
                    <a:p>
                      <a:pPr algn="ctr"/>
                      <a:r>
                        <a:rPr lang="en-IN" dirty="0"/>
                        <a:t>5</a:t>
                      </a:r>
                      <a:endParaRPr lang="en-GB" dirty="0"/>
                    </a:p>
                  </a:txBody>
                  <a:tcPr/>
                </a:tc>
                <a:tc>
                  <a:txBody>
                    <a:bodyPr/>
                    <a:lstStyle/>
                    <a:p>
                      <a:pPr algn="ctr"/>
                      <a:r>
                        <a:rPr lang="en-IN" dirty="0"/>
                        <a:t>6</a:t>
                      </a:r>
                      <a:endParaRPr lang="en-GB" dirty="0"/>
                    </a:p>
                  </a:txBody>
                  <a:tcPr/>
                </a:tc>
                <a:tc>
                  <a:txBody>
                    <a:bodyPr/>
                    <a:lstStyle/>
                    <a:p>
                      <a:pPr algn="ctr"/>
                      <a:r>
                        <a:rPr lang="en-IN" dirty="0"/>
                        <a:t>7</a:t>
                      </a:r>
                      <a:endParaRPr lang="en-GB" dirty="0"/>
                    </a:p>
                  </a:txBody>
                  <a:tcPr/>
                </a:tc>
                <a:tc>
                  <a:txBody>
                    <a:bodyPr/>
                    <a:lstStyle/>
                    <a:p>
                      <a:pPr algn="ctr"/>
                      <a:r>
                        <a:rPr lang="en-IN" dirty="0"/>
                        <a:t>8</a:t>
                      </a:r>
                      <a:endParaRPr lang="en-GB" dirty="0"/>
                    </a:p>
                  </a:txBody>
                  <a:tcPr/>
                </a:tc>
                <a:tc>
                  <a:txBody>
                    <a:bodyPr/>
                    <a:lstStyle/>
                    <a:p>
                      <a:pPr algn="ctr"/>
                      <a:r>
                        <a:rPr lang="en-IN" dirty="0"/>
                        <a:t>9</a:t>
                      </a:r>
                      <a:endParaRPr lang="en-GB" dirty="0"/>
                    </a:p>
                  </a:txBody>
                  <a:tcPr/>
                </a:tc>
                <a:tc>
                  <a:txBody>
                    <a:bodyPr/>
                    <a:lstStyle/>
                    <a:p>
                      <a:pPr algn="ctr"/>
                      <a:r>
                        <a:rPr lang="en-IN" dirty="0"/>
                        <a:t>10</a:t>
                      </a:r>
                      <a:endParaRPr lang="en-GB" dirty="0"/>
                    </a:p>
                  </a:txBody>
                  <a:tcPr/>
                </a:tc>
                <a:tc>
                  <a:txBody>
                    <a:bodyPr/>
                    <a:lstStyle/>
                    <a:p>
                      <a:pPr algn="ctr"/>
                      <a:r>
                        <a:rPr lang="en-IN" dirty="0"/>
                        <a:t>11</a:t>
                      </a:r>
                      <a:endParaRPr lang="en-GB" dirty="0"/>
                    </a:p>
                  </a:txBody>
                  <a:tcPr/>
                </a:tc>
                <a:tc>
                  <a:txBody>
                    <a:bodyPr/>
                    <a:lstStyle/>
                    <a:p>
                      <a:pPr algn="ctr"/>
                      <a:r>
                        <a:rPr lang="en-IN" dirty="0"/>
                        <a:t>12</a:t>
                      </a:r>
                      <a:endParaRPr lang="en-GB" dirty="0"/>
                    </a:p>
                  </a:txBody>
                  <a:tcPr/>
                </a:tc>
                <a:tc>
                  <a:txBody>
                    <a:bodyPr/>
                    <a:lstStyle/>
                    <a:p>
                      <a:pPr algn="ctr"/>
                      <a:r>
                        <a:rPr lang="en-IN" dirty="0"/>
                        <a:t>13</a:t>
                      </a:r>
                      <a:endParaRPr lang="en-GB" dirty="0"/>
                    </a:p>
                  </a:txBody>
                  <a:tcPr/>
                </a:tc>
                <a:tc>
                  <a:txBody>
                    <a:bodyPr/>
                    <a:lstStyle/>
                    <a:p>
                      <a:pPr algn="ctr"/>
                      <a:r>
                        <a:rPr lang="en-IN" dirty="0"/>
                        <a:t>14</a:t>
                      </a:r>
                      <a:endParaRPr lang="en-GB" dirty="0"/>
                    </a:p>
                  </a:txBody>
                  <a:tcPr/>
                </a:tc>
                <a:tc>
                  <a:txBody>
                    <a:bodyPr/>
                    <a:lstStyle/>
                    <a:p>
                      <a:pPr algn="ctr"/>
                      <a:r>
                        <a:rPr lang="en-IN" dirty="0"/>
                        <a:t>15</a:t>
                      </a:r>
                      <a:endParaRPr lang="en-GB" dirty="0"/>
                    </a:p>
                  </a:txBody>
                  <a:tcPr/>
                </a:tc>
                <a:extLst>
                  <a:ext uri="{0D108BD9-81ED-4DB2-BD59-A6C34878D82A}">
                    <a16:rowId xmlns:a16="http://schemas.microsoft.com/office/drawing/2014/main" val="3150672777"/>
                  </a:ext>
                </a:extLst>
              </a:tr>
            </a:tbl>
          </a:graphicData>
        </a:graphic>
      </p:graphicFrame>
    </p:spTree>
    <p:extLst>
      <p:ext uri="{BB962C8B-B14F-4D97-AF65-F5344CB8AC3E}">
        <p14:creationId xmlns:p14="http://schemas.microsoft.com/office/powerpoint/2010/main" val="29263412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Business Verticals</a:t>
            </a:r>
            <a:endParaRPr lang="en-GB" dirty="0"/>
          </a:p>
        </p:txBody>
      </p:sp>
      <p:sp>
        <p:nvSpPr>
          <p:cNvPr id="3" name="Content Placeholder 2"/>
          <p:cNvSpPr>
            <a:spLocks noGrp="1"/>
          </p:cNvSpPr>
          <p:nvPr>
            <p:ph idx="1"/>
          </p:nvPr>
        </p:nvSpPr>
        <p:spPr/>
        <p:txBody>
          <a:bodyPr>
            <a:normAutofit fontScale="92500" lnSpcReduction="10000"/>
          </a:bodyPr>
          <a:lstStyle/>
          <a:p>
            <a:r>
              <a:rPr lang="en-IN" dirty="0"/>
              <a:t>Section 2(18)</a:t>
            </a:r>
          </a:p>
          <a:p>
            <a:r>
              <a:rPr lang="en-IN" dirty="0"/>
              <a:t>means a distinguishable component of an enterprise</a:t>
            </a:r>
          </a:p>
          <a:p>
            <a:r>
              <a:rPr lang="en-IN" dirty="0"/>
              <a:t>that is engaged in supplying an individual product or service or a group of related products or services and that is subject to risks and returns that are different from those of other business verticals;</a:t>
            </a:r>
          </a:p>
          <a:p>
            <a:r>
              <a:rPr lang="en-IN" dirty="0"/>
              <a:t>Factors to be considered:</a:t>
            </a:r>
          </a:p>
          <a:p>
            <a:pPr lvl="1"/>
            <a:r>
              <a:rPr lang="en-IN" dirty="0"/>
              <a:t>the nature of the products or services;</a:t>
            </a:r>
          </a:p>
          <a:p>
            <a:pPr lvl="1"/>
            <a:r>
              <a:rPr lang="en-IN" dirty="0"/>
              <a:t>the nature of the production processes;</a:t>
            </a:r>
          </a:p>
          <a:p>
            <a:pPr lvl="1"/>
            <a:r>
              <a:rPr lang="en-IN" dirty="0"/>
              <a:t>the type or class of customers for the products or services;</a:t>
            </a:r>
          </a:p>
          <a:p>
            <a:pPr lvl="1"/>
            <a:r>
              <a:rPr lang="en-IN" dirty="0"/>
              <a:t>the methods used to distribute the products or provide the services; and</a:t>
            </a:r>
          </a:p>
          <a:p>
            <a:pPr lvl="1"/>
            <a:r>
              <a:rPr lang="en-IN" dirty="0"/>
              <a:t>if applicable, the nature of the regulatory environment, for example, banking, </a:t>
            </a:r>
            <a:r>
              <a:rPr lang="en-GB" dirty="0"/>
              <a:t>insurance, or public utilities.</a:t>
            </a:r>
          </a:p>
        </p:txBody>
      </p:sp>
      <p:sp>
        <p:nvSpPr>
          <p:cNvPr id="4" name="Slide Number Placeholder 3"/>
          <p:cNvSpPr>
            <a:spLocks noGrp="1"/>
          </p:cNvSpPr>
          <p:nvPr>
            <p:ph type="sldNum" sz="quarter" idx="12"/>
          </p:nvPr>
        </p:nvSpPr>
        <p:spPr/>
        <p:txBody>
          <a:bodyPr/>
          <a:lstStyle/>
          <a:p>
            <a:fld id="{95A4C2BF-0110-41C3-B33B-22011F482233}" type="slidenum">
              <a:rPr lang="en-GB" smtClean="0"/>
              <a:t>18</a:t>
            </a:fld>
            <a:endParaRPr lang="en-GB"/>
          </a:p>
        </p:txBody>
      </p:sp>
    </p:spTree>
    <p:extLst>
      <p:ext uri="{BB962C8B-B14F-4D97-AF65-F5344CB8AC3E}">
        <p14:creationId xmlns:p14="http://schemas.microsoft.com/office/powerpoint/2010/main" val="2891230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Suo Moto Registration</a:t>
            </a:r>
            <a:endParaRPr lang="en-GB" dirty="0"/>
          </a:p>
        </p:txBody>
      </p:sp>
      <p:sp>
        <p:nvSpPr>
          <p:cNvPr id="3" name="Content Placeholder 2"/>
          <p:cNvSpPr>
            <a:spLocks noGrp="1"/>
          </p:cNvSpPr>
          <p:nvPr>
            <p:ph idx="1"/>
          </p:nvPr>
        </p:nvSpPr>
        <p:spPr/>
        <p:txBody>
          <a:bodyPr>
            <a:normAutofit/>
          </a:bodyPr>
          <a:lstStyle/>
          <a:p>
            <a:r>
              <a:rPr lang="en-US" altLang="en-US" dirty="0"/>
              <a:t>During survey, inspection, search, enquiry or any other proceeding under the Act, </a:t>
            </a:r>
          </a:p>
          <a:p>
            <a:r>
              <a:rPr lang="en-US" altLang="en-US" dirty="0"/>
              <a:t>it is found that person has liable for registration has failed to apply;</a:t>
            </a:r>
          </a:p>
          <a:p>
            <a:r>
              <a:rPr lang="en-US" altLang="en-US" dirty="0"/>
              <a:t>the proper officer may register him on temporary basis by issue of an order in form GST REG 13;</a:t>
            </a:r>
          </a:p>
          <a:p>
            <a:r>
              <a:rPr lang="en-US" altLang="en-US" dirty="0"/>
              <a:t>Date of effect from date of order of registration;</a:t>
            </a:r>
          </a:p>
          <a:p>
            <a:r>
              <a:rPr lang="en-US" altLang="en-US" dirty="0"/>
              <a:t>Such person to apply for RC within 30 days;</a:t>
            </a:r>
          </a:p>
          <a:p>
            <a:r>
              <a:rPr lang="en-US" altLang="en-US" dirty="0"/>
              <a:t>All other provisions of grant of RC same.</a:t>
            </a:r>
            <a:endParaRPr lang="en-IN" altLang="en-US" dirty="0"/>
          </a:p>
        </p:txBody>
      </p:sp>
      <p:sp>
        <p:nvSpPr>
          <p:cNvPr id="4" name="Slide Number Placeholder 3"/>
          <p:cNvSpPr>
            <a:spLocks noGrp="1"/>
          </p:cNvSpPr>
          <p:nvPr>
            <p:ph type="sldNum" sz="quarter" idx="12"/>
          </p:nvPr>
        </p:nvSpPr>
        <p:spPr/>
        <p:txBody>
          <a:bodyPr/>
          <a:lstStyle/>
          <a:p>
            <a:fld id="{95A4C2BF-0110-41C3-B33B-22011F482233}" type="slidenum">
              <a:rPr lang="en-GB" smtClean="0"/>
              <a:t>19</a:t>
            </a:fld>
            <a:endParaRPr lang="en-GB"/>
          </a:p>
        </p:txBody>
      </p:sp>
    </p:spTree>
    <p:extLst>
      <p:ext uri="{BB962C8B-B14F-4D97-AF65-F5344CB8AC3E}">
        <p14:creationId xmlns:p14="http://schemas.microsoft.com/office/powerpoint/2010/main" val="100752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endParaRPr lang="en-GB" dirty="0"/>
          </a:p>
        </p:txBody>
      </p:sp>
      <p:sp>
        <p:nvSpPr>
          <p:cNvPr id="3" name="Content Placeholder 2"/>
          <p:cNvSpPr>
            <a:spLocks noGrp="1"/>
          </p:cNvSpPr>
          <p:nvPr>
            <p:ph idx="1"/>
          </p:nvPr>
        </p:nvSpPr>
        <p:spPr/>
        <p:txBody>
          <a:bodyPr/>
          <a:lstStyle/>
          <a:p>
            <a:r>
              <a:rPr lang="en-IN" dirty="0"/>
              <a:t>Schedule V</a:t>
            </a:r>
          </a:p>
          <a:p>
            <a:r>
              <a:rPr lang="en-IN" dirty="0"/>
              <a:t>Exemption from Registrations</a:t>
            </a:r>
          </a:p>
          <a:p>
            <a:r>
              <a:rPr lang="en-IN" dirty="0"/>
              <a:t>Process of Registration</a:t>
            </a:r>
          </a:p>
          <a:p>
            <a:r>
              <a:rPr lang="en-IN" dirty="0"/>
              <a:t>Amendment of Registrations</a:t>
            </a:r>
          </a:p>
          <a:p>
            <a:r>
              <a:rPr lang="en-IN" dirty="0"/>
              <a:t>Cancellation of Registrations</a:t>
            </a:r>
          </a:p>
          <a:p>
            <a:r>
              <a:rPr lang="en-IN" dirty="0"/>
              <a:t>Various Prescribed Forms </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2</a:t>
            </a:fld>
            <a:endParaRPr lang="en-GB" dirty="0"/>
          </a:p>
        </p:txBody>
      </p:sp>
    </p:spTree>
    <p:extLst>
      <p:ext uri="{BB962C8B-B14F-4D97-AF65-F5344CB8AC3E}">
        <p14:creationId xmlns:p14="http://schemas.microsoft.com/office/powerpoint/2010/main" val="1891218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Amendments of Registration</a:t>
            </a:r>
            <a:endParaRPr lang="en-GB" dirty="0"/>
          </a:p>
        </p:txBody>
      </p:sp>
      <p:sp>
        <p:nvSpPr>
          <p:cNvPr id="3" name="Content Placeholder 2"/>
          <p:cNvSpPr>
            <a:spLocks noGrp="1"/>
          </p:cNvSpPr>
          <p:nvPr>
            <p:ph idx="1"/>
          </p:nvPr>
        </p:nvSpPr>
        <p:spPr/>
        <p:txBody>
          <a:bodyPr>
            <a:normAutofit fontScale="92500" lnSpcReduction="20000"/>
          </a:bodyPr>
          <a:lstStyle/>
          <a:p>
            <a:r>
              <a:rPr lang="en-IN" dirty="0"/>
              <a:t>Section 25</a:t>
            </a:r>
          </a:p>
          <a:p>
            <a:r>
              <a:rPr lang="en-US" altLang="en-US" dirty="0"/>
              <a:t>Any changes in the information furnished at the time of registration or later are required to be intimated within 15 days in form GST REG 11.</a:t>
            </a:r>
          </a:p>
          <a:p>
            <a:r>
              <a:rPr lang="en-US" altLang="en-US" dirty="0"/>
              <a:t>Changes relating to name of the business, POB, details of proprietor, partner, director, members of MC, board of trustees etc. are reqd. to be approved and incorporated in RC. Order to be issued in form GST REG 12</a:t>
            </a:r>
          </a:p>
          <a:p>
            <a:r>
              <a:rPr lang="en-US" altLang="en-US" dirty="0"/>
              <a:t>Other changes also to be informed in form GST REG 11 and shall stand amended. </a:t>
            </a:r>
          </a:p>
          <a:p>
            <a:r>
              <a:rPr lang="en-US" altLang="en-US" dirty="0"/>
              <a:t>Proper officer may approve or reject such amendment/s.</a:t>
            </a:r>
          </a:p>
          <a:p>
            <a:r>
              <a:rPr lang="en-US" altLang="en-US" dirty="0"/>
              <a:t>issuing notice in form GST- REG-03 within 15 working days. Person to be heard before rejection. </a:t>
            </a:r>
          </a:p>
          <a:p>
            <a:r>
              <a:rPr lang="en-US" altLang="en-US" dirty="0"/>
              <a:t>Rejection/approval under CGST/SGST Act is deemed rejection /approval under SGST/CGST Act. </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20</a:t>
            </a:fld>
            <a:endParaRPr lang="en-GB"/>
          </a:p>
        </p:txBody>
      </p:sp>
    </p:spTree>
    <p:extLst>
      <p:ext uri="{BB962C8B-B14F-4D97-AF65-F5344CB8AC3E}">
        <p14:creationId xmlns:p14="http://schemas.microsoft.com/office/powerpoint/2010/main" val="3246353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Cancellation of Registration</a:t>
            </a:r>
            <a:endParaRPr lang="en-GB" dirty="0"/>
          </a:p>
        </p:txBody>
      </p:sp>
      <p:sp>
        <p:nvSpPr>
          <p:cNvPr id="3" name="Content Placeholder 2"/>
          <p:cNvSpPr>
            <a:spLocks noGrp="1"/>
          </p:cNvSpPr>
          <p:nvPr>
            <p:ph idx="1"/>
          </p:nvPr>
        </p:nvSpPr>
        <p:spPr/>
        <p:txBody>
          <a:bodyPr>
            <a:normAutofit/>
          </a:bodyPr>
          <a:lstStyle/>
          <a:p>
            <a:r>
              <a:rPr lang="en-IN" dirty="0"/>
              <a:t>Section 26</a:t>
            </a:r>
          </a:p>
          <a:p>
            <a:r>
              <a:rPr lang="en-US" altLang="en-US" dirty="0"/>
              <a:t>Discontinuation or transfer of business due to death of the Proprietor, Amalgamation, Demerger or Disposal or Change in the constitution.</a:t>
            </a:r>
          </a:p>
          <a:p>
            <a:r>
              <a:rPr lang="en-US" altLang="en-US" dirty="0"/>
              <a:t>Turnover falling below threshold limit.</a:t>
            </a:r>
          </a:p>
          <a:p>
            <a:r>
              <a:rPr lang="en-US" altLang="en-US" dirty="0"/>
              <a:t>Form GST REG 14 shall give details of closing stock and liability thereon.</a:t>
            </a:r>
          </a:p>
          <a:p>
            <a:r>
              <a:rPr lang="en-US" altLang="en-US" dirty="0"/>
              <a:t>Person who is voluntarily registered cannot apply for cancellation before expiry of one year.</a:t>
            </a:r>
          </a:p>
          <a:p>
            <a:r>
              <a:rPr lang="en-US" altLang="en-US" dirty="0"/>
              <a:t>Person seeking cancellation has to file a final return.</a:t>
            </a:r>
          </a:p>
          <a:p>
            <a:pPr marL="0" indent="0">
              <a:buNone/>
            </a:pP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21</a:t>
            </a:fld>
            <a:endParaRPr lang="en-GB"/>
          </a:p>
        </p:txBody>
      </p:sp>
    </p:spTree>
    <p:extLst>
      <p:ext uri="{BB962C8B-B14F-4D97-AF65-F5344CB8AC3E}">
        <p14:creationId xmlns:p14="http://schemas.microsoft.com/office/powerpoint/2010/main" val="2925637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Suo Moto Cancellation</a:t>
            </a:r>
            <a:endParaRPr lang="en-GB" dirty="0"/>
          </a:p>
        </p:txBody>
      </p:sp>
      <p:sp>
        <p:nvSpPr>
          <p:cNvPr id="3" name="Content Placeholder 2"/>
          <p:cNvSpPr>
            <a:spLocks noGrp="1"/>
          </p:cNvSpPr>
          <p:nvPr>
            <p:ph idx="1"/>
          </p:nvPr>
        </p:nvSpPr>
        <p:spPr/>
        <p:txBody>
          <a:bodyPr>
            <a:normAutofit lnSpcReduction="10000"/>
          </a:bodyPr>
          <a:lstStyle/>
          <a:p>
            <a:r>
              <a:rPr lang="en-US" altLang="en-US" dirty="0"/>
              <a:t>RC holder has contravened the prescribed provisions of the Act or Rules;</a:t>
            </a:r>
          </a:p>
          <a:p>
            <a:r>
              <a:rPr lang="en-US" altLang="en-US" dirty="0"/>
              <a:t>Composition dealer has not filed returns for 3 consecutive periods;</a:t>
            </a:r>
          </a:p>
          <a:p>
            <a:r>
              <a:rPr lang="en-US" altLang="en-US" dirty="0"/>
              <a:t>Any other person has not filed returns for continuous period of 6 months;</a:t>
            </a:r>
          </a:p>
          <a:p>
            <a:r>
              <a:rPr lang="en-US" altLang="en-US" dirty="0"/>
              <a:t>Person with voluntary RC has not commenced business within 6 months;</a:t>
            </a:r>
          </a:p>
          <a:p>
            <a:r>
              <a:rPr lang="en-US" altLang="en-US" dirty="0"/>
              <a:t>RC has been obtained by fraud, willful misstatement or suppression of facts;</a:t>
            </a:r>
          </a:p>
          <a:p>
            <a:r>
              <a:rPr lang="en-IN" dirty="0"/>
              <a:t>Opportunity of Being heard;</a:t>
            </a:r>
          </a:p>
          <a:p>
            <a:r>
              <a:rPr lang="en-US" altLang="en-US" dirty="0"/>
              <a:t>Cancellation under CGST is deemed cancellation under SGST and vice-versa.</a:t>
            </a:r>
            <a:endParaRPr lang="en-IN" dirty="0"/>
          </a:p>
        </p:txBody>
      </p:sp>
      <p:sp>
        <p:nvSpPr>
          <p:cNvPr id="4" name="Slide Number Placeholder 3"/>
          <p:cNvSpPr>
            <a:spLocks noGrp="1"/>
          </p:cNvSpPr>
          <p:nvPr>
            <p:ph type="sldNum" sz="quarter" idx="12"/>
          </p:nvPr>
        </p:nvSpPr>
        <p:spPr/>
        <p:txBody>
          <a:bodyPr/>
          <a:lstStyle/>
          <a:p>
            <a:fld id="{95A4C2BF-0110-41C3-B33B-22011F482233}" type="slidenum">
              <a:rPr lang="en-GB" smtClean="0"/>
              <a:t>22</a:t>
            </a:fld>
            <a:endParaRPr lang="en-GB"/>
          </a:p>
        </p:txBody>
      </p:sp>
    </p:spTree>
    <p:extLst>
      <p:ext uri="{BB962C8B-B14F-4D97-AF65-F5344CB8AC3E}">
        <p14:creationId xmlns:p14="http://schemas.microsoft.com/office/powerpoint/2010/main" val="2794018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Effects of Cancellation</a:t>
            </a:r>
            <a:endParaRPr lang="en-GB" dirty="0"/>
          </a:p>
        </p:txBody>
      </p:sp>
      <p:sp>
        <p:nvSpPr>
          <p:cNvPr id="3" name="Content Placeholder 2"/>
          <p:cNvSpPr>
            <a:spLocks noGrp="1"/>
          </p:cNvSpPr>
          <p:nvPr>
            <p:ph idx="1"/>
          </p:nvPr>
        </p:nvSpPr>
        <p:spPr/>
        <p:txBody>
          <a:bodyPr/>
          <a:lstStyle/>
          <a:p>
            <a:r>
              <a:rPr lang="en-US" altLang="en-US" dirty="0"/>
              <a:t>Reversal of ITC on the stock of inputs, inputs contained in the semi-finished and finished goods held on the immediately preceding date or payment of output tax on such goods, whichever is higher.</a:t>
            </a:r>
          </a:p>
          <a:p>
            <a:r>
              <a:rPr lang="en-US" altLang="en-US" dirty="0"/>
              <a:t>In case of capital goods in stock, person shall pay an amount equal to ITC on them reduced by certain percentage points as may be prescribed or the tax on the transaction value, whichever is higher.</a:t>
            </a:r>
            <a:endParaRPr lang="en-IN" altLang="en-US" dirty="0"/>
          </a:p>
          <a:p>
            <a:pPr marL="0" indent="0">
              <a:buNone/>
            </a:pP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23</a:t>
            </a:fld>
            <a:endParaRPr lang="en-GB"/>
          </a:p>
        </p:txBody>
      </p:sp>
    </p:spTree>
    <p:extLst>
      <p:ext uri="{BB962C8B-B14F-4D97-AF65-F5344CB8AC3E}">
        <p14:creationId xmlns:p14="http://schemas.microsoft.com/office/powerpoint/2010/main" val="1671925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Revocation of Cancellation</a:t>
            </a:r>
            <a:endParaRPr lang="en-GB" dirty="0"/>
          </a:p>
        </p:txBody>
      </p:sp>
      <p:sp>
        <p:nvSpPr>
          <p:cNvPr id="3" name="Content Placeholder 2"/>
          <p:cNvSpPr>
            <a:spLocks noGrp="1"/>
          </p:cNvSpPr>
          <p:nvPr>
            <p:ph idx="1"/>
          </p:nvPr>
        </p:nvSpPr>
        <p:spPr/>
        <p:txBody>
          <a:bodyPr>
            <a:normAutofit/>
          </a:bodyPr>
          <a:lstStyle/>
          <a:p>
            <a:r>
              <a:rPr lang="en-US" altLang="en-US" dirty="0"/>
              <a:t>RC cancelled by officer on his own motion may be restored upon application in form GST REG-17 by the person within 30 days from the date of receipt of cancellation order;</a:t>
            </a:r>
          </a:p>
          <a:p>
            <a:r>
              <a:rPr lang="en-US" altLang="en-US" dirty="0"/>
              <a:t>Revocation to be done on appreciation of the facts;</a:t>
            </a:r>
          </a:p>
          <a:p>
            <a:r>
              <a:rPr lang="en-US" altLang="en-US" dirty="0"/>
              <a:t>Rejection of revocation on good and sufficient grounds;</a:t>
            </a:r>
          </a:p>
          <a:p>
            <a:r>
              <a:rPr lang="en-US" altLang="en-US" dirty="0"/>
              <a:t>Dealer reqd. to file the pending returns and pay the tax, interest , penalty etc. before revocation;</a:t>
            </a:r>
          </a:p>
          <a:p>
            <a:r>
              <a:rPr lang="en-US" altLang="en-US" dirty="0"/>
              <a:t>Revocation under CGST Act is deemed revocation under SGCT Act and vice-versa.</a:t>
            </a:r>
          </a:p>
        </p:txBody>
      </p:sp>
      <p:sp>
        <p:nvSpPr>
          <p:cNvPr id="4" name="Slide Number Placeholder 3"/>
          <p:cNvSpPr>
            <a:spLocks noGrp="1"/>
          </p:cNvSpPr>
          <p:nvPr>
            <p:ph type="sldNum" sz="quarter" idx="12"/>
          </p:nvPr>
        </p:nvSpPr>
        <p:spPr/>
        <p:txBody>
          <a:bodyPr/>
          <a:lstStyle/>
          <a:p>
            <a:fld id="{95A4C2BF-0110-41C3-B33B-22011F482233}" type="slidenum">
              <a:rPr lang="en-GB" smtClean="0"/>
              <a:t>24</a:t>
            </a:fld>
            <a:endParaRPr lang="en-GB"/>
          </a:p>
        </p:txBody>
      </p:sp>
    </p:spTree>
    <p:extLst>
      <p:ext uri="{BB962C8B-B14F-4D97-AF65-F5344CB8AC3E}">
        <p14:creationId xmlns:p14="http://schemas.microsoft.com/office/powerpoint/2010/main" val="3820304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Prescribed</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5436017"/>
              </p:ext>
            </p:extLst>
          </p:nvPr>
        </p:nvGraphicFramePr>
        <p:xfrm>
          <a:off x="1103313" y="2052638"/>
          <a:ext cx="9663010" cy="4731620"/>
        </p:xfrm>
        <a:graphic>
          <a:graphicData uri="http://schemas.openxmlformats.org/drawingml/2006/table">
            <a:tbl>
              <a:tblPr firstRow="1" bandRow="1">
                <a:tableStyleId>{5C22544A-7EE6-4342-B048-85BDC9FD1C3A}</a:tableStyleId>
              </a:tblPr>
              <a:tblGrid>
                <a:gridCol w="651745">
                  <a:extLst>
                    <a:ext uri="{9D8B030D-6E8A-4147-A177-3AD203B41FA5}">
                      <a16:colId xmlns:a16="http://schemas.microsoft.com/office/drawing/2014/main" val="2890965364"/>
                    </a:ext>
                  </a:extLst>
                </a:gridCol>
                <a:gridCol w="2123768">
                  <a:extLst>
                    <a:ext uri="{9D8B030D-6E8A-4147-A177-3AD203B41FA5}">
                      <a16:colId xmlns:a16="http://schemas.microsoft.com/office/drawing/2014/main" val="690682570"/>
                    </a:ext>
                  </a:extLst>
                </a:gridCol>
                <a:gridCol w="6887497">
                  <a:extLst>
                    <a:ext uri="{9D8B030D-6E8A-4147-A177-3AD203B41FA5}">
                      <a16:colId xmlns:a16="http://schemas.microsoft.com/office/drawing/2014/main" val="3001160069"/>
                    </a:ext>
                  </a:extLst>
                </a:gridCol>
              </a:tblGrid>
              <a:tr h="640088">
                <a:tc>
                  <a:txBody>
                    <a:bodyPr/>
                    <a:lstStyle/>
                    <a:p>
                      <a:pPr algn="ctr"/>
                      <a:r>
                        <a:rPr lang="en-US" sz="1800" b="1" kern="1200" baseline="0" dirty="0" err="1">
                          <a:solidFill>
                            <a:schemeClr val="lt1"/>
                          </a:solidFill>
                          <a:latin typeface="+mn-lt"/>
                          <a:ea typeface="+mn-ea"/>
                          <a:cs typeface="+mn-cs"/>
                        </a:rPr>
                        <a:t>Sl</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Form</a:t>
                      </a:r>
                    </a:p>
                    <a:p>
                      <a:pPr algn="ctr"/>
                      <a:r>
                        <a:rPr lang="en-US" sz="1800" b="1" kern="1200" baseline="0" dirty="0">
                          <a:solidFill>
                            <a:schemeClr val="lt1"/>
                          </a:solidFill>
                          <a:latin typeface="+mn-lt"/>
                          <a:ea typeface="+mn-ea"/>
                          <a:cs typeface="+mn-cs"/>
                        </a:rPr>
                        <a:t>Number</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Content</a:t>
                      </a:r>
                      <a:endParaRPr lang="en-US" sz="1800" b="1" dirty="0"/>
                    </a:p>
                  </a:txBody>
                  <a:tcPr marT="45724" marB="45724"/>
                </a:tc>
                <a:extLst>
                  <a:ext uri="{0D108BD9-81ED-4DB2-BD59-A6C34878D82A}">
                    <a16:rowId xmlns:a16="http://schemas.microsoft.com/office/drawing/2014/main" val="1711933208"/>
                  </a:ext>
                </a:extLst>
              </a:tr>
              <a:tr h="640088">
                <a:tc>
                  <a:txBody>
                    <a:bodyPr/>
                    <a:lstStyle/>
                    <a:p>
                      <a:r>
                        <a:rPr lang="en-US" sz="1800" b="1" dirty="0"/>
                        <a:t>1</a:t>
                      </a:r>
                    </a:p>
                  </a:txBody>
                  <a:tcPr marT="45724" marB="45724"/>
                </a:tc>
                <a:tc>
                  <a:txBody>
                    <a:bodyPr/>
                    <a:lstStyle/>
                    <a:p>
                      <a:r>
                        <a:rPr lang="en-US" sz="1800" b="1" kern="1200" baseline="0" dirty="0">
                          <a:solidFill>
                            <a:schemeClr val="dk1"/>
                          </a:solidFill>
                          <a:latin typeface="+mn-lt"/>
                          <a:ea typeface="+mn-ea"/>
                          <a:cs typeface="+mn-cs"/>
                        </a:rPr>
                        <a:t>GST REG-01</a:t>
                      </a:r>
                      <a:endParaRPr lang="en-US" sz="1800" b="1" dirty="0"/>
                    </a:p>
                  </a:txBody>
                  <a:tcPr marT="45724" marB="45724"/>
                </a:tc>
                <a:tc>
                  <a:txBody>
                    <a:bodyPr/>
                    <a:lstStyle/>
                    <a:p>
                      <a:r>
                        <a:rPr lang="en-US" sz="1800" b="1" kern="1200" baseline="0" dirty="0">
                          <a:solidFill>
                            <a:schemeClr val="dk1"/>
                          </a:solidFill>
                          <a:latin typeface="+mn-lt"/>
                          <a:ea typeface="+mn-ea"/>
                          <a:cs typeface="+mn-cs"/>
                        </a:rPr>
                        <a:t>Application for Registration under Section 23(1) of Goods</a:t>
                      </a:r>
                    </a:p>
                    <a:p>
                      <a:r>
                        <a:rPr lang="en-US" sz="1800" b="1" kern="1200" baseline="0" dirty="0">
                          <a:solidFill>
                            <a:schemeClr val="dk1"/>
                          </a:solidFill>
                          <a:latin typeface="+mn-lt"/>
                          <a:ea typeface="+mn-ea"/>
                          <a:cs typeface="+mn-cs"/>
                        </a:rPr>
                        <a:t>and Services Tax Act</a:t>
                      </a:r>
                      <a:endParaRPr lang="en-US" sz="1800" b="1" dirty="0"/>
                    </a:p>
                  </a:txBody>
                  <a:tcPr marT="45724" marB="45724"/>
                </a:tc>
                <a:extLst>
                  <a:ext uri="{0D108BD9-81ED-4DB2-BD59-A6C34878D82A}">
                    <a16:rowId xmlns:a16="http://schemas.microsoft.com/office/drawing/2014/main" val="2916535709"/>
                  </a:ext>
                </a:extLst>
              </a:tr>
              <a:tr h="370840">
                <a:tc>
                  <a:txBody>
                    <a:bodyPr/>
                    <a:lstStyle/>
                    <a:p>
                      <a:r>
                        <a:rPr lang="en-US" sz="1800" b="1" dirty="0"/>
                        <a:t>2</a:t>
                      </a:r>
                    </a:p>
                  </a:txBody>
                  <a:tcPr marT="45724" marB="45724"/>
                </a:tc>
                <a:tc>
                  <a:txBody>
                    <a:bodyPr/>
                    <a:lstStyle/>
                    <a:p>
                      <a:r>
                        <a:rPr lang="en-US" sz="1800" b="1" kern="1200" baseline="0" dirty="0">
                          <a:solidFill>
                            <a:schemeClr val="dk1"/>
                          </a:solidFill>
                          <a:latin typeface="+mn-lt"/>
                          <a:ea typeface="+mn-ea"/>
                          <a:cs typeface="+mn-cs"/>
                        </a:rPr>
                        <a:t>GST REG-02</a:t>
                      </a:r>
                      <a:endParaRPr lang="en-US" sz="1800" b="1" dirty="0"/>
                    </a:p>
                  </a:txBody>
                  <a:tcPr marT="45724" marB="45724"/>
                </a:tc>
                <a:tc>
                  <a:txBody>
                    <a:bodyPr/>
                    <a:lstStyle/>
                    <a:p>
                      <a:r>
                        <a:rPr lang="en-US" sz="1800" b="1" kern="1200" baseline="0" dirty="0">
                          <a:solidFill>
                            <a:schemeClr val="dk1"/>
                          </a:solidFill>
                          <a:latin typeface="+mn-lt"/>
                          <a:ea typeface="+mn-ea"/>
                          <a:cs typeface="+mn-cs"/>
                        </a:rPr>
                        <a:t>Acknowledgement</a:t>
                      </a:r>
                      <a:endParaRPr lang="en-US" sz="1800" b="1" dirty="0"/>
                    </a:p>
                  </a:txBody>
                  <a:tcPr marT="45724" marB="45724"/>
                </a:tc>
                <a:extLst>
                  <a:ext uri="{0D108BD9-81ED-4DB2-BD59-A6C34878D82A}">
                    <a16:rowId xmlns:a16="http://schemas.microsoft.com/office/drawing/2014/main" val="2069446038"/>
                  </a:ext>
                </a:extLst>
              </a:tr>
              <a:tr h="914408">
                <a:tc>
                  <a:txBody>
                    <a:bodyPr/>
                    <a:lstStyle/>
                    <a:p>
                      <a:r>
                        <a:rPr lang="en-US" sz="1800" b="1" dirty="0"/>
                        <a:t>3</a:t>
                      </a:r>
                    </a:p>
                  </a:txBody>
                  <a:tcPr marT="45724" marB="45724"/>
                </a:tc>
                <a:tc>
                  <a:txBody>
                    <a:bodyPr/>
                    <a:lstStyle/>
                    <a:p>
                      <a:r>
                        <a:rPr lang="en-US" sz="1800" b="1" kern="1200" baseline="0" dirty="0">
                          <a:solidFill>
                            <a:schemeClr val="dk1"/>
                          </a:solidFill>
                          <a:latin typeface="+mn-lt"/>
                          <a:ea typeface="+mn-ea"/>
                          <a:cs typeface="+mn-cs"/>
                        </a:rPr>
                        <a:t>GST REG-03</a:t>
                      </a:r>
                      <a:endParaRPr lang="en-US" sz="1800" b="1" dirty="0"/>
                    </a:p>
                  </a:txBody>
                  <a:tcPr marT="45724" marB="45724"/>
                </a:tc>
                <a:tc>
                  <a:txBody>
                    <a:bodyPr/>
                    <a:lstStyle/>
                    <a:p>
                      <a:r>
                        <a:rPr lang="en-US" sz="1800" b="1" kern="1200" baseline="0" dirty="0">
                          <a:solidFill>
                            <a:schemeClr val="dk1"/>
                          </a:solidFill>
                          <a:latin typeface="+mn-lt"/>
                          <a:ea typeface="+mn-ea"/>
                          <a:cs typeface="+mn-cs"/>
                        </a:rPr>
                        <a:t>Notice for Seeking Additional Information / Clarification /</a:t>
                      </a:r>
                    </a:p>
                    <a:p>
                      <a:r>
                        <a:rPr lang="en-US" sz="1800" b="1" kern="1200" baseline="0" dirty="0">
                          <a:solidFill>
                            <a:schemeClr val="dk1"/>
                          </a:solidFill>
                          <a:latin typeface="+mn-lt"/>
                          <a:ea typeface="+mn-ea"/>
                          <a:cs typeface="+mn-cs"/>
                        </a:rPr>
                        <a:t>Documents relating to Application for &lt;&lt;Registration/Amendment/Cancellation&gt;&gt;</a:t>
                      </a:r>
                      <a:endParaRPr lang="en-US" sz="1800" b="1" dirty="0"/>
                    </a:p>
                  </a:txBody>
                  <a:tcPr marT="45724" marB="45724"/>
                </a:tc>
                <a:extLst>
                  <a:ext uri="{0D108BD9-81ED-4DB2-BD59-A6C34878D82A}">
                    <a16:rowId xmlns:a16="http://schemas.microsoft.com/office/drawing/2014/main" val="890885450"/>
                  </a:ext>
                </a:extLst>
              </a:tr>
              <a:tr h="1222299">
                <a:tc>
                  <a:txBody>
                    <a:bodyPr/>
                    <a:lstStyle/>
                    <a:p>
                      <a:r>
                        <a:rPr lang="en-US" sz="1800" b="1" dirty="0"/>
                        <a:t>4</a:t>
                      </a:r>
                    </a:p>
                  </a:txBody>
                  <a:tcPr marT="45724" marB="45724"/>
                </a:tc>
                <a:tc>
                  <a:txBody>
                    <a:bodyPr/>
                    <a:lstStyle/>
                    <a:p>
                      <a:r>
                        <a:rPr lang="en-US" sz="1800" b="1" kern="1200" baseline="0" dirty="0">
                          <a:solidFill>
                            <a:schemeClr val="dk1"/>
                          </a:solidFill>
                          <a:latin typeface="+mn-lt"/>
                          <a:ea typeface="+mn-ea"/>
                          <a:cs typeface="+mn-cs"/>
                        </a:rPr>
                        <a:t>GST REG-04</a:t>
                      </a:r>
                      <a:endParaRPr lang="en-US" sz="1800" b="1" dirty="0"/>
                    </a:p>
                  </a:txBody>
                  <a:tcPr marT="45724" marB="45724"/>
                </a:tc>
                <a:tc>
                  <a:txBody>
                    <a:bodyPr/>
                    <a:lstStyle/>
                    <a:p>
                      <a:r>
                        <a:rPr lang="en-US" sz="1800" b="1" kern="1200" baseline="0" dirty="0">
                          <a:solidFill>
                            <a:schemeClr val="dk1"/>
                          </a:solidFill>
                          <a:latin typeface="+mn-lt"/>
                          <a:ea typeface="+mn-ea"/>
                          <a:cs typeface="+mn-cs"/>
                        </a:rPr>
                        <a:t>Application for filing clarification/additional information/document  for</a:t>
                      </a:r>
                    </a:p>
                    <a:p>
                      <a:r>
                        <a:rPr lang="en-US" sz="1800" b="1" kern="1200" baseline="0" dirty="0">
                          <a:solidFill>
                            <a:schemeClr val="dk1"/>
                          </a:solidFill>
                          <a:latin typeface="+mn-lt"/>
                          <a:ea typeface="+mn-ea"/>
                          <a:cs typeface="+mn-cs"/>
                        </a:rPr>
                        <a:t>&lt;&lt;Registration/Amendment/Cancellation/Revocation of</a:t>
                      </a:r>
                    </a:p>
                    <a:p>
                      <a:r>
                        <a:rPr lang="en-US" sz="1800" b="1" kern="1200" baseline="0" dirty="0">
                          <a:solidFill>
                            <a:schemeClr val="dk1"/>
                          </a:solidFill>
                          <a:latin typeface="+mn-lt"/>
                          <a:ea typeface="+mn-ea"/>
                          <a:cs typeface="+mn-cs"/>
                        </a:rPr>
                        <a:t>Cancellation&gt;&gt;</a:t>
                      </a:r>
                      <a:endParaRPr lang="en-US" sz="1800" b="1" dirty="0"/>
                    </a:p>
                  </a:txBody>
                  <a:tcPr marT="45724" marB="45724"/>
                </a:tc>
                <a:extLst>
                  <a:ext uri="{0D108BD9-81ED-4DB2-BD59-A6C34878D82A}">
                    <a16:rowId xmlns:a16="http://schemas.microsoft.com/office/drawing/2014/main" val="4254345717"/>
                  </a:ext>
                </a:extLst>
              </a:tr>
              <a:tr h="943897">
                <a:tc>
                  <a:txBody>
                    <a:bodyPr/>
                    <a:lstStyle/>
                    <a:p>
                      <a:r>
                        <a:rPr lang="en-US" sz="1800" b="1" dirty="0"/>
                        <a:t>5</a:t>
                      </a:r>
                    </a:p>
                  </a:txBody>
                  <a:tcPr marT="45724" marB="45724"/>
                </a:tc>
                <a:tc>
                  <a:txBody>
                    <a:bodyPr/>
                    <a:lstStyle/>
                    <a:p>
                      <a:r>
                        <a:rPr lang="en-US" sz="1800" b="1" kern="1200" baseline="0" dirty="0">
                          <a:solidFill>
                            <a:schemeClr val="dk1"/>
                          </a:solidFill>
                          <a:latin typeface="+mn-lt"/>
                          <a:ea typeface="+mn-ea"/>
                          <a:cs typeface="+mn-cs"/>
                        </a:rPr>
                        <a:t>GST REG-05</a:t>
                      </a:r>
                      <a:endParaRPr lang="en-US" sz="1800" b="1" dirty="0"/>
                    </a:p>
                  </a:txBody>
                  <a:tcPr marT="45724" marB="45724"/>
                </a:tc>
                <a:tc>
                  <a:txBody>
                    <a:bodyPr/>
                    <a:lstStyle/>
                    <a:p>
                      <a:r>
                        <a:rPr lang="en-US" sz="1800" b="1" kern="1200" baseline="0" dirty="0">
                          <a:solidFill>
                            <a:schemeClr val="dk1"/>
                          </a:solidFill>
                          <a:latin typeface="+mn-lt"/>
                          <a:ea typeface="+mn-ea"/>
                          <a:cs typeface="+mn-cs"/>
                        </a:rPr>
                        <a:t>Order of Rejection of Application for &lt;Registration /</a:t>
                      </a:r>
                    </a:p>
                    <a:p>
                      <a:r>
                        <a:rPr lang="en-US" sz="1800" b="1" kern="1200" baseline="0" dirty="0">
                          <a:solidFill>
                            <a:schemeClr val="dk1"/>
                          </a:solidFill>
                          <a:latin typeface="+mn-lt"/>
                          <a:ea typeface="+mn-ea"/>
                          <a:cs typeface="+mn-cs"/>
                        </a:rPr>
                        <a:t>Amendment / Cancellation/ Revocation of Cancellation&gt;&gt;</a:t>
                      </a:r>
                      <a:endParaRPr lang="en-US" sz="1800" b="1" dirty="0"/>
                    </a:p>
                  </a:txBody>
                  <a:tcPr marT="45724" marB="45724"/>
                </a:tc>
                <a:extLst>
                  <a:ext uri="{0D108BD9-81ED-4DB2-BD59-A6C34878D82A}">
                    <a16:rowId xmlns:a16="http://schemas.microsoft.com/office/drawing/2014/main" val="3270700644"/>
                  </a:ext>
                </a:extLst>
              </a:tr>
            </a:tbl>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25</a:t>
            </a:fld>
            <a:endParaRPr lang="en-GB"/>
          </a:p>
        </p:txBody>
      </p:sp>
    </p:spTree>
    <p:extLst>
      <p:ext uri="{BB962C8B-B14F-4D97-AF65-F5344CB8AC3E}">
        <p14:creationId xmlns:p14="http://schemas.microsoft.com/office/powerpoint/2010/main" val="26545485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Prescribed</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53670645"/>
              </p:ext>
            </p:extLst>
          </p:nvPr>
        </p:nvGraphicFramePr>
        <p:xfrm>
          <a:off x="1103313" y="2052638"/>
          <a:ext cx="8947149" cy="4785586"/>
        </p:xfrm>
        <a:graphic>
          <a:graphicData uri="http://schemas.openxmlformats.org/drawingml/2006/table">
            <a:tbl>
              <a:tblPr firstRow="1" bandRow="1">
                <a:tableStyleId>{5C22544A-7EE6-4342-B048-85BDC9FD1C3A}</a:tableStyleId>
              </a:tblPr>
              <a:tblGrid>
                <a:gridCol w="858222">
                  <a:extLst>
                    <a:ext uri="{9D8B030D-6E8A-4147-A177-3AD203B41FA5}">
                      <a16:colId xmlns:a16="http://schemas.microsoft.com/office/drawing/2014/main" val="1253355914"/>
                    </a:ext>
                  </a:extLst>
                </a:gridCol>
                <a:gridCol w="1622323">
                  <a:extLst>
                    <a:ext uri="{9D8B030D-6E8A-4147-A177-3AD203B41FA5}">
                      <a16:colId xmlns:a16="http://schemas.microsoft.com/office/drawing/2014/main" val="323461929"/>
                    </a:ext>
                  </a:extLst>
                </a:gridCol>
                <a:gridCol w="6466604">
                  <a:extLst>
                    <a:ext uri="{9D8B030D-6E8A-4147-A177-3AD203B41FA5}">
                      <a16:colId xmlns:a16="http://schemas.microsoft.com/office/drawing/2014/main" val="548835457"/>
                    </a:ext>
                  </a:extLst>
                </a:gridCol>
              </a:tblGrid>
              <a:tr h="640088">
                <a:tc>
                  <a:txBody>
                    <a:bodyPr/>
                    <a:lstStyle/>
                    <a:p>
                      <a:pPr algn="ctr"/>
                      <a:r>
                        <a:rPr lang="en-US" sz="1800" b="1" kern="1200" baseline="0" dirty="0" err="1">
                          <a:solidFill>
                            <a:schemeClr val="lt1"/>
                          </a:solidFill>
                          <a:latin typeface="+mn-lt"/>
                          <a:ea typeface="+mn-ea"/>
                          <a:cs typeface="+mn-cs"/>
                        </a:rPr>
                        <a:t>Sl</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Form</a:t>
                      </a:r>
                    </a:p>
                    <a:p>
                      <a:pPr algn="ctr"/>
                      <a:r>
                        <a:rPr lang="en-US" sz="1800" b="1" kern="1200" baseline="0" dirty="0">
                          <a:solidFill>
                            <a:schemeClr val="lt1"/>
                          </a:solidFill>
                          <a:latin typeface="+mn-lt"/>
                          <a:ea typeface="+mn-ea"/>
                          <a:cs typeface="+mn-cs"/>
                        </a:rPr>
                        <a:t>Number</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Content</a:t>
                      </a:r>
                      <a:endParaRPr lang="en-US" sz="1800" b="1" dirty="0"/>
                    </a:p>
                  </a:txBody>
                  <a:tcPr marT="45724" marB="45724"/>
                </a:tc>
                <a:extLst>
                  <a:ext uri="{0D108BD9-81ED-4DB2-BD59-A6C34878D82A}">
                    <a16:rowId xmlns:a16="http://schemas.microsoft.com/office/drawing/2014/main" val="2720286070"/>
                  </a:ext>
                </a:extLst>
              </a:tr>
              <a:tr h="762174">
                <a:tc>
                  <a:txBody>
                    <a:bodyPr/>
                    <a:lstStyle/>
                    <a:p>
                      <a:r>
                        <a:rPr lang="en-US" sz="1800" b="1" dirty="0"/>
                        <a:t>6</a:t>
                      </a:r>
                    </a:p>
                  </a:txBody>
                  <a:tcPr marT="45724" marB="45724"/>
                </a:tc>
                <a:tc>
                  <a:txBody>
                    <a:bodyPr/>
                    <a:lstStyle/>
                    <a:p>
                      <a:r>
                        <a:rPr lang="en-US" sz="1800" b="1" kern="1200" baseline="0" dirty="0">
                          <a:solidFill>
                            <a:schemeClr val="dk1"/>
                          </a:solidFill>
                          <a:latin typeface="+mn-lt"/>
                          <a:ea typeface="+mn-ea"/>
                          <a:cs typeface="+mn-cs"/>
                        </a:rPr>
                        <a:t>GST REG-06</a:t>
                      </a:r>
                      <a:endParaRPr lang="en-US" sz="1800" b="1" dirty="0"/>
                    </a:p>
                  </a:txBody>
                  <a:tcPr marT="45724" marB="45724"/>
                </a:tc>
                <a:tc>
                  <a:txBody>
                    <a:bodyPr/>
                    <a:lstStyle/>
                    <a:p>
                      <a:r>
                        <a:rPr lang="en-US" sz="1800" b="1" kern="1200" baseline="0" dirty="0">
                          <a:solidFill>
                            <a:schemeClr val="dk1"/>
                          </a:solidFill>
                          <a:latin typeface="+mn-lt"/>
                          <a:ea typeface="+mn-ea"/>
                          <a:cs typeface="+mn-cs"/>
                        </a:rPr>
                        <a:t>Registration Certificate issued under Section 23(7A) of the Goods and Services Tax Act, 20--</a:t>
                      </a:r>
                      <a:endParaRPr lang="en-US" sz="1800" b="1" dirty="0"/>
                    </a:p>
                  </a:txBody>
                  <a:tcPr marT="45724" marB="45724"/>
                </a:tc>
                <a:extLst>
                  <a:ext uri="{0D108BD9-81ED-4DB2-BD59-A6C34878D82A}">
                    <a16:rowId xmlns:a16="http://schemas.microsoft.com/office/drawing/2014/main" val="1439821549"/>
                  </a:ext>
                </a:extLst>
              </a:tr>
              <a:tr h="914408">
                <a:tc>
                  <a:txBody>
                    <a:bodyPr/>
                    <a:lstStyle/>
                    <a:p>
                      <a:r>
                        <a:rPr lang="en-US" sz="1800" b="1" dirty="0"/>
                        <a:t>7</a:t>
                      </a:r>
                    </a:p>
                  </a:txBody>
                  <a:tcPr marT="45724" marB="45724"/>
                </a:tc>
                <a:tc>
                  <a:txBody>
                    <a:bodyPr/>
                    <a:lstStyle/>
                    <a:p>
                      <a:r>
                        <a:rPr lang="en-US" sz="1800" b="1" kern="1200" baseline="0" dirty="0">
                          <a:solidFill>
                            <a:schemeClr val="dk1"/>
                          </a:solidFill>
                          <a:latin typeface="+mn-lt"/>
                          <a:ea typeface="+mn-ea"/>
                          <a:cs typeface="+mn-cs"/>
                        </a:rPr>
                        <a:t>GST REG-07</a:t>
                      </a:r>
                      <a:endParaRPr lang="en-US" sz="1800" b="1" dirty="0"/>
                    </a:p>
                  </a:txBody>
                  <a:tcPr marT="45724" marB="45724"/>
                </a:tc>
                <a:tc>
                  <a:txBody>
                    <a:bodyPr/>
                    <a:lstStyle/>
                    <a:p>
                      <a:r>
                        <a:rPr lang="en-US" sz="1800" b="1" kern="1200" baseline="0" dirty="0">
                          <a:solidFill>
                            <a:schemeClr val="dk1"/>
                          </a:solidFill>
                          <a:latin typeface="+mn-lt"/>
                          <a:ea typeface="+mn-ea"/>
                          <a:cs typeface="+mn-cs"/>
                        </a:rPr>
                        <a:t>Application for Registration as Tax </a:t>
                      </a:r>
                      <a:r>
                        <a:rPr lang="en-US" sz="1800" b="1" kern="1200" baseline="0" dirty="0" err="1">
                          <a:solidFill>
                            <a:schemeClr val="dk1"/>
                          </a:solidFill>
                          <a:latin typeface="+mn-lt"/>
                          <a:ea typeface="+mn-ea"/>
                          <a:cs typeface="+mn-cs"/>
                        </a:rPr>
                        <a:t>Deductor</a:t>
                      </a:r>
                      <a:r>
                        <a:rPr lang="en-US" sz="1800" b="1" kern="1200" baseline="0" dirty="0">
                          <a:solidFill>
                            <a:schemeClr val="dk1"/>
                          </a:solidFill>
                          <a:latin typeface="+mn-lt"/>
                          <a:ea typeface="+mn-ea"/>
                          <a:cs typeface="+mn-cs"/>
                        </a:rPr>
                        <a:t> or Tax</a:t>
                      </a:r>
                    </a:p>
                    <a:p>
                      <a:r>
                        <a:rPr lang="en-US" sz="1800" b="1" kern="1200" baseline="0" dirty="0">
                          <a:solidFill>
                            <a:schemeClr val="dk1"/>
                          </a:solidFill>
                          <a:latin typeface="+mn-lt"/>
                          <a:ea typeface="+mn-ea"/>
                          <a:cs typeface="+mn-cs"/>
                        </a:rPr>
                        <a:t>Collector at Source under Section 23(4) of the Goods and Service Tax Act, 20--</a:t>
                      </a:r>
                      <a:endParaRPr lang="en-US" sz="1800" b="1" dirty="0"/>
                    </a:p>
                  </a:txBody>
                  <a:tcPr marT="45724" marB="45724"/>
                </a:tc>
                <a:extLst>
                  <a:ext uri="{0D108BD9-81ED-4DB2-BD59-A6C34878D82A}">
                    <a16:rowId xmlns:a16="http://schemas.microsoft.com/office/drawing/2014/main" val="1832756684"/>
                  </a:ext>
                </a:extLst>
              </a:tr>
              <a:tr h="914412">
                <a:tc>
                  <a:txBody>
                    <a:bodyPr/>
                    <a:lstStyle/>
                    <a:p>
                      <a:r>
                        <a:rPr lang="en-US" sz="1800" b="1" dirty="0"/>
                        <a:t>8</a:t>
                      </a:r>
                    </a:p>
                  </a:txBody>
                  <a:tcPr marT="45726" marB="45726"/>
                </a:tc>
                <a:tc>
                  <a:txBody>
                    <a:bodyPr/>
                    <a:lstStyle/>
                    <a:p>
                      <a:r>
                        <a:rPr lang="en-US" sz="1800" b="1" kern="1200" baseline="0" dirty="0">
                          <a:solidFill>
                            <a:schemeClr val="dk1"/>
                          </a:solidFill>
                          <a:latin typeface="+mn-lt"/>
                          <a:ea typeface="+mn-ea"/>
                          <a:cs typeface="+mn-cs"/>
                        </a:rPr>
                        <a:t>GST REG -08</a:t>
                      </a:r>
                      <a:endParaRPr lang="en-US" sz="1800" b="1" dirty="0"/>
                    </a:p>
                  </a:txBody>
                  <a:tcPr marT="45726" marB="45726"/>
                </a:tc>
                <a:tc>
                  <a:txBody>
                    <a:bodyPr/>
                    <a:lstStyle/>
                    <a:p>
                      <a:r>
                        <a:rPr lang="en-US" sz="1800" b="1" kern="1200" baseline="0" dirty="0">
                          <a:solidFill>
                            <a:schemeClr val="dk1"/>
                          </a:solidFill>
                          <a:latin typeface="+mn-lt"/>
                          <a:ea typeface="+mn-ea"/>
                          <a:cs typeface="+mn-cs"/>
                        </a:rPr>
                        <a:t>Order of Cancellation of Application for Registration as Tax </a:t>
                      </a:r>
                      <a:r>
                        <a:rPr lang="en-US" sz="1800" b="1" kern="1200" baseline="0" dirty="0" err="1">
                          <a:solidFill>
                            <a:schemeClr val="dk1"/>
                          </a:solidFill>
                          <a:latin typeface="+mn-lt"/>
                          <a:ea typeface="+mn-ea"/>
                          <a:cs typeface="+mn-cs"/>
                        </a:rPr>
                        <a:t>Deductor</a:t>
                      </a:r>
                      <a:r>
                        <a:rPr lang="en-US" sz="1800" b="1" kern="1200" baseline="0" dirty="0">
                          <a:solidFill>
                            <a:schemeClr val="dk1"/>
                          </a:solidFill>
                          <a:latin typeface="+mn-lt"/>
                          <a:ea typeface="+mn-ea"/>
                          <a:cs typeface="+mn-cs"/>
                        </a:rPr>
                        <a:t> or Tax Collector at Source under Section 26 of the Goods and Service Tax Act, 20--.</a:t>
                      </a:r>
                      <a:endParaRPr lang="en-US" sz="1800" b="1" dirty="0"/>
                    </a:p>
                  </a:txBody>
                  <a:tcPr marT="45726" marB="45726"/>
                </a:tc>
                <a:extLst>
                  <a:ext uri="{0D108BD9-81ED-4DB2-BD59-A6C34878D82A}">
                    <a16:rowId xmlns:a16="http://schemas.microsoft.com/office/drawing/2014/main" val="2152251576"/>
                  </a:ext>
                </a:extLst>
              </a:tr>
              <a:tr h="914412">
                <a:tc>
                  <a:txBody>
                    <a:bodyPr/>
                    <a:lstStyle/>
                    <a:p>
                      <a:r>
                        <a:rPr lang="en-US" sz="1800" b="1" dirty="0"/>
                        <a:t>9</a:t>
                      </a:r>
                    </a:p>
                  </a:txBody>
                  <a:tcPr marT="45726" marB="45726"/>
                </a:tc>
                <a:tc>
                  <a:txBody>
                    <a:bodyPr/>
                    <a:lstStyle/>
                    <a:p>
                      <a:r>
                        <a:rPr lang="en-US" sz="1800" b="1" kern="1200" baseline="0" dirty="0">
                          <a:solidFill>
                            <a:schemeClr val="dk1"/>
                          </a:solidFill>
                          <a:latin typeface="+mn-lt"/>
                          <a:ea typeface="+mn-ea"/>
                          <a:cs typeface="+mn-cs"/>
                        </a:rPr>
                        <a:t>GST REG-09</a:t>
                      </a:r>
                      <a:endParaRPr lang="en-US" sz="1800" b="1" dirty="0"/>
                    </a:p>
                  </a:txBody>
                  <a:tcPr marT="45726" marB="45726"/>
                </a:tc>
                <a:tc>
                  <a:txBody>
                    <a:bodyPr/>
                    <a:lstStyle/>
                    <a:p>
                      <a:r>
                        <a:rPr lang="en-US" sz="1800" b="1" kern="1200" baseline="0" dirty="0">
                          <a:solidFill>
                            <a:schemeClr val="dk1"/>
                          </a:solidFill>
                          <a:latin typeface="+mn-lt"/>
                          <a:ea typeface="+mn-ea"/>
                          <a:cs typeface="+mn-cs"/>
                        </a:rPr>
                        <a:t>Application for Allotment of Unique ID to UN Bodies/</a:t>
                      </a:r>
                    </a:p>
                    <a:p>
                      <a:r>
                        <a:rPr lang="en-US" sz="1800" b="1" kern="1200" baseline="0" dirty="0">
                          <a:solidFill>
                            <a:schemeClr val="dk1"/>
                          </a:solidFill>
                          <a:latin typeface="+mn-lt"/>
                          <a:ea typeface="+mn-ea"/>
                          <a:cs typeface="+mn-cs"/>
                        </a:rPr>
                        <a:t>Embassies /any other person under Section 23(7) of the</a:t>
                      </a:r>
                    </a:p>
                    <a:p>
                      <a:r>
                        <a:rPr lang="en-US" sz="1800" b="1" kern="1200" baseline="0" dirty="0">
                          <a:solidFill>
                            <a:schemeClr val="dk1"/>
                          </a:solidFill>
                          <a:latin typeface="+mn-lt"/>
                          <a:ea typeface="+mn-ea"/>
                          <a:cs typeface="+mn-cs"/>
                        </a:rPr>
                        <a:t>Goods and Service Tax Act, 20--.</a:t>
                      </a:r>
                      <a:endParaRPr lang="en-US" sz="1800" b="1" dirty="0"/>
                    </a:p>
                  </a:txBody>
                  <a:tcPr marT="45726" marB="45726"/>
                </a:tc>
                <a:extLst>
                  <a:ext uri="{0D108BD9-81ED-4DB2-BD59-A6C34878D82A}">
                    <a16:rowId xmlns:a16="http://schemas.microsoft.com/office/drawing/2014/main" val="2528491985"/>
                  </a:ext>
                </a:extLst>
              </a:tr>
              <a:tr h="640092">
                <a:tc>
                  <a:txBody>
                    <a:bodyPr/>
                    <a:lstStyle/>
                    <a:p>
                      <a:r>
                        <a:rPr lang="en-US" sz="1800" b="1" dirty="0"/>
                        <a:t>10</a:t>
                      </a:r>
                    </a:p>
                  </a:txBody>
                  <a:tcPr marT="45726" marB="45726"/>
                </a:tc>
                <a:tc>
                  <a:txBody>
                    <a:bodyPr/>
                    <a:lstStyle/>
                    <a:p>
                      <a:r>
                        <a:rPr lang="en-US" sz="1800" b="1" kern="1200" baseline="0" dirty="0">
                          <a:solidFill>
                            <a:schemeClr val="dk1"/>
                          </a:solidFill>
                          <a:latin typeface="+mn-lt"/>
                          <a:ea typeface="+mn-ea"/>
                          <a:cs typeface="+mn-cs"/>
                        </a:rPr>
                        <a:t>GST REG-10</a:t>
                      </a:r>
                      <a:endParaRPr lang="en-US" sz="1800" b="1" dirty="0"/>
                    </a:p>
                  </a:txBody>
                  <a:tcPr marT="45726" marB="45726"/>
                </a:tc>
                <a:tc>
                  <a:txBody>
                    <a:bodyPr/>
                    <a:lstStyle/>
                    <a:p>
                      <a:r>
                        <a:rPr lang="en-US" sz="1800" b="1" kern="1200" baseline="0" dirty="0">
                          <a:solidFill>
                            <a:schemeClr val="dk1"/>
                          </a:solidFill>
                          <a:latin typeface="+mn-lt"/>
                          <a:ea typeface="+mn-ea"/>
                          <a:cs typeface="+mn-cs"/>
                        </a:rPr>
                        <a:t>Application for Registration for Non Resident Taxable</a:t>
                      </a:r>
                    </a:p>
                    <a:p>
                      <a:r>
                        <a:rPr lang="en-US" sz="1800" b="1" kern="1200" baseline="0" dirty="0">
                          <a:solidFill>
                            <a:schemeClr val="dk1"/>
                          </a:solidFill>
                          <a:latin typeface="+mn-lt"/>
                          <a:ea typeface="+mn-ea"/>
                          <a:cs typeface="+mn-cs"/>
                        </a:rPr>
                        <a:t>Person.</a:t>
                      </a:r>
                      <a:endParaRPr lang="en-US" sz="1800" b="1" dirty="0"/>
                    </a:p>
                  </a:txBody>
                  <a:tcPr marT="45726" marB="45726"/>
                </a:tc>
                <a:extLst>
                  <a:ext uri="{0D108BD9-81ED-4DB2-BD59-A6C34878D82A}">
                    <a16:rowId xmlns:a16="http://schemas.microsoft.com/office/drawing/2014/main" val="3595953065"/>
                  </a:ext>
                </a:extLst>
              </a:tr>
            </a:tbl>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26</a:t>
            </a:fld>
            <a:endParaRPr lang="en-GB"/>
          </a:p>
        </p:txBody>
      </p:sp>
    </p:spTree>
    <p:extLst>
      <p:ext uri="{BB962C8B-B14F-4D97-AF65-F5344CB8AC3E}">
        <p14:creationId xmlns:p14="http://schemas.microsoft.com/office/powerpoint/2010/main" val="3133079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Prescribed</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03825729"/>
              </p:ext>
            </p:extLst>
          </p:nvPr>
        </p:nvGraphicFramePr>
        <p:xfrm>
          <a:off x="1103313" y="2052638"/>
          <a:ext cx="8947149" cy="3614520"/>
        </p:xfrm>
        <a:graphic>
          <a:graphicData uri="http://schemas.openxmlformats.org/drawingml/2006/table">
            <a:tbl>
              <a:tblPr firstRow="1" bandRow="1">
                <a:tableStyleId>{5C22544A-7EE6-4342-B048-85BDC9FD1C3A}</a:tableStyleId>
              </a:tblPr>
              <a:tblGrid>
                <a:gridCol w="813977">
                  <a:extLst>
                    <a:ext uri="{9D8B030D-6E8A-4147-A177-3AD203B41FA5}">
                      <a16:colId xmlns:a16="http://schemas.microsoft.com/office/drawing/2014/main" val="3365153089"/>
                    </a:ext>
                  </a:extLst>
                </a:gridCol>
                <a:gridCol w="1917291">
                  <a:extLst>
                    <a:ext uri="{9D8B030D-6E8A-4147-A177-3AD203B41FA5}">
                      <a16:colId xmlns:a16="http://schemas.microsoft.com/office/drawing/2014/main" val="3568895108"/>
                    </a:ext>
                  </a:extLst>
                </a:gridCol>
                <a:gridCol w="6215881">
                  <a:extLst>
                    <a:ext uri="{9D8B030D-6E8A-4147-A177-3AD203B41FA5}">
                      <a16:colId xmlns:a16="http://schemas.microsoft.com/office/drawing/2014/main" val="1501591504"/>
                    </a:ext>
                  </a:extLst>
                </a:gridCol>
              </a:tblGrid>
              <a:tr h="640088">
                <a:tc>
                  <a:txBody>
                    <a:bodyPr/>
                    <a:lstStyle/>
                    <a:p>
                      <a:pPr algn="ctr"/>
                      <a:r>
                        <a:rPr lang="en-US" sz="1800" b="1" kern="1200" baseline="0" dirty="0" err="1">
                          <a:solidFill>
                            <a:schemeClr val="lt1"/>
                          </a:solidFill>
                          <a:latin typeface="+mn-lt"/>
                          <a:ea typeface="+mn-ea"/>
                          <a:cs typeface="+mn-cs"/>
                        </a:rPr>
                        <a:t>Sl</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Form</a:t>
                      </a:r>
                    </a:p>
                    <a:p>
                      <a:pPr algn="ctr"/>
                      <a:r>
                        <a:rPr lang="en-US" sz="1800" b="1" kern="1200" baseline="0" dirty="0">
                          <a:solidFill>
                            <a:schemeClr val="lt1"/>
                          </a:solidFill>
                          <a:latin typeface="+mn-lt"/>
                          <a:ea typeface="+mn-ea"/>
                          <a:cs typeface="+mn-cs"/>
                        </a:rPr>
                        <a:t>Number</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Content</a:t>
                      </a:r>
                      <a:endParaRPr lang="en-US" sz="1800" b="1" dirty="0"/>
                    </a:p>
                  </a:txBody>
                  <a:tcPr marT="45724" marB="45724"/>
                </a:tc>
                <a:extLst>
                  <a:ext uri="{0D108BD9-81ED-4DB2-BD59-A6C34878D82A}">
                    <a16:rowId xmlns:a16="http://schemas.microsoft.com/office/drawing/2014/main" val="3324728234"/>
                  </a:ext>
                </a:extLst>
              </a:tr>
              <a:tr h="717928">
                <a:tc>
                  <a:txBody>
                    <a:bodyPr/>
                    <a:lstStyle/>
                    <a:p>
                      <a:r>
                        <a:rPr lang="en-US" sz="1800" b="1" dirty="0"/>
                        <a:t>11</a:t>
                      </a:r>
                    </a:p>
                  </a:txBody>
                  <a:tcPr marT="45726" marB="45726"/>
                </a:tc>
                <a:tc>
                  <a:txBody>
                    <a:bodyPr/>
                    <a:lstStyle/>
                    <a:p>
                      <a:r>
                        <a:rPr lang="en-US" sz="1800" b="1" kern="1200" baseline="0" dirty="0">
                          <a:solidFill>
                            <a:schemeClr val="dk1"/>
                          </a:solidFill>
                          <a:latin typeface="+mn-lt"/>
                          <a:ea typeface="+mn-ea"/>
                          <a:cs typeface="+mn-cs"/>
                        </a:rPr>
                        <a:t>GST REG-11</a:t>
                      </a:r>
                      <a:endParaRPr lang="en-US" sz="1800" b="1" dirty="0"/>
                    </a:p>
                  </a:txBody>
                  <a:tcPr marT="45726" marB="45726"/>
                </a:tc>
                <a:tc>
                  <a:txBody>
                    <a:bodyPr/>
                    <a:lstStyle/>
                    <a:p>
                      <a:r>
                        <a:rPr lang="en-US" sz="1800" b="1" kern="1200" baseline="0" dirty="0">
                          <a:solidFill>
                            <a:schemeClr val="dk1"/>
                          </a:solidFill>
                          <a:latin typeface="+mn-lt"/>
                          <a:ea typeface="+mn-ea"/>
                          <a:cs typeface="+mn-cs"/>
                        </a:rPr>
                        <a:t>Application for Amendment in Particulars subsequent to Registration</a:t>
                      </a:r>
                      <a:endParaRPr lang="en-US" sz="1800" b="1" dirty="0"/>
                    </a:p>
                  </a:txBody>
                  <a:tcPr marT="45726" marB="45726"/>
                </a:tc>
                <a:extLst>
                  <a:ext uri="{0D108BD9-81ED-4DB2-BD59-A6C34878D82A}">
                    <a16:rowId xmlns:a16="http://schemas.microsoft.com/office/drawing/2014/main" val="3058980663"/>
                  </a:ext>
                </a:extLst>
              </a:tr>
              <a:tr h="412955">
                <a:tc>
                  <a:txBody>
                    <a:bodyPr/>
                    <a:lstStyle/>
                    <a:p>
                      <a:r>
                        <a:rPr lang="en-US" sz="1800" b="1" dirty="0"/>
                        <a:t>12</a:t>
                      </a:r>
                    </a:p>
                  </a:txBody>
                  <a:tcPr marT="45726" marB="45726"/>
                </a:tc>
                <a:tc>
                  <a:txBody>
                    <a:bodyPr/>
                    <a:lstStyle/>
                    <a:p>
                      <a:r>
                        <a:rPr lang="en-US" sz="1800" b="1" kern="1200" baseline="0" dirty="0">
                          <a:solidFill>
                            <a:schemeClr val="dk1"/>
                          </a:solidFill>
                          <a:latin typeface="+mn-lt"/>
                          <a:ea typeface="+mn-ea"/>
                          <a:cs typeface="+mn-cs"/>
                        </a:rPr>
                        <a:t>GST REG-12</a:t>
                      </a:r>
                      <a:endParaRPr lang="en-US" sz="1800" b="1" dirty="0"/>
                    </a:p>
                  </a:txBody>
                  <a:tcPr marT="45726" marB="45726"/>
                </a:tc>
                <a:tc>
                  <a:txBody>
                    <a:bodyPr/>
                    <a:lstStyle/>
                    <a:p>
                      <a:r>
                        <a:rPr lang="en-US" sz="1800" b="1" kern="1200" baseline="0" dirty="0">
                          <a:solidFill>
                            <a:schemeClr val="dk1"/>
                          </a:solidFill>
                          <a:latin typeface="+mn-lt"/>
                          <a:ea typeface="+mn-ea"/>
                          <a:cs typeface="+mn-cs"/>
                        </a:rPr>
                        <a:t>Order of Amendment of existing Registration</a:t>
                      </a:r>
                      <a:endParaRPr lang="en-US" sz="1800" b="1" dirty="0"/>
                    </a:p>
                  </a:txBody>
                  <a:tcPr marT="45726" marB="45726"/>
                </a:tc>
                <a:extLst>
                  <a:ext uri="{0D108BD9-81ED-4DB2-BD59-A6C34878D82A}">
                    <a16:rowId xmlns:a16="http://schemas.microsoft.com/office/drawing/2014/main" val="1379980963"/>
                  </a:ext>
                </a:extLst>
              </a:tr>
              <a:tr h="640092">
                <a:tc>
                  <a:txBody>
                    <a:bodyPr/>
                    <a:lstStyle/>
                    <a:p>
                      <a:r>
                        <a:rPr lang="en-US" sz="1800" b="1" dirty="0"/>
                        <a:t>13</a:t>
                      </a:r>
                    </a:p>
                  </a:txBody>
                  <a:tcPr marT="45726" marB="45726"/>
                </a:tc>
                <a:tc>
                  <a:txBody>
                    <a:bodyPr/>
                    <a:lstStyle/>
                    <a:p>
                      <a:r>
                        <a:rPr lang="en-US" sz="1800" b="1" kern="1200" baseline="0" dirty="0">
                          <a:solidFill>
                            <a:schemeClr val="dk1"/>
                          </a:solidFill>
                          <a:latin typeface="+mn-lt"/>
                          <a:ea typeface="+mn-ea"/>
                          <a:cs typeface="+mn-cs"/>
                        </a:rPr>
                        <a:t>GST REG-13</a:t>
                      </a:r>
                      <a:endParaRPr lang="en-US" sz="1800" b="1" dirty="0"/>
                    </a:p>
                  </a:txBody>
                  <a:tcPr marT="45726" marB="45726"/>
                </a:tc>
                <a:tc>
                  <a:txBody>
                    <a:bodyPr/>
                    <a:lstStyle/>
                    <a:p>
                      <a:r>
                        <a:rPr lang="en-US" sz="1800" b="1" kern="1200" baseline="0" dirty="0">
                          <a:solidFill>
                            <a:schemeClr val="dk1"/>
                          </a:solidFill>
                          <a:latin typeface="+mn-lt"/>
                          <a:ea typeface="+mn-ea"/>
                          <a:cs typeface="+mn-cs"/>
                        </a:rPr>
                        <a:t>Order of Allotment of Temporary Registration/ Suo Moto Registration</a:t>
                      </a:r>
                      <a:endParaRPr lang="en-US" sz="1800" b="1" dirty="0"/>
                    </a:p>
                  </a:txBody>
                  <a:tcPr marT="45726" marB="45726"/>
                </a:tc>
                <a:extLst>
                  <a:ext uri="{0D108BD9-81ED-4DB2-BD59-A6C34878D82A}">
                    <a16:rowId xmlns:a16="http://schemas.microsoft.com/office/drawing/2014/main" val="3817663371"/>
                  </a:ext>
                </a:extLst>
              </a:tr>
              <a:tr h="702012">
                <a:tc>
                  <a:txBody>
                    <a:bodyPr/>
                    <a:lstStyle/>
                    <a:p>
                      <a:r>
                        <a:rPr lang="en-US" sz="1800" b="1" dirty="0"/>
                        <a:t>14</a:t>
                      </a:r>
                    </a:p>
                  </a:txBody>
                  <a:tcPr marT="45726" marB="45726"/>
                </a:tc>
                <a:tc>
                  <a:txBody>
                    <a:bodyPr/>
                    <a:lstStyle/>
                    <a:p>
                      <a:r>
                        <a:rPr lang="en-US" sz="1800" b="1" kern="1200" baseline="0" dirty="0">
                          <a:solidFill>
                            <a:schemeClr val="dk1"/>
                          </a:solidFill>
                          <a:latin typeface="+mn-lt"/>
                          <a:ea typeface="+mn-ea"/>
                          <a:cs typeface="+mn-cs"/>
                        </a:rPr>
                        <a:t>GST REG-14</a:t>
                      </a:r>
                      <a:endParaRPr lang="en-US" sz="1800" b="1" dirty="0"/>
                    </a:p>
                  </a:txBody>
                  <a:tcPr marT="45726" marB="45726"/>
                </a:tc>
                <a:tc>
                  <a:txBody>
                    <a:bodyPr/>
                    <a:lstStyle/>
                    <a:p>
                      <a:r>
                        <a:rPr lang="en-US" sz="1800" b="1" kern="1200" baseline="0" dirty="0">
                          <a:solidFill>
                            <a:schemeClr val="dk1"/>
                          </a:solidFill>
                          <a:latin typeface="+mn-lt"/>
                          <a:ea typeface="+mn-ea"/>
                          <a:cs typeface="+mn-cs"/>
                        </a:rPr>
                        <a:t>Application for Cancellation of Registration under Goods and Services Tax Act, 20--.</a:t>
                      </a:r>
                      <a:endParaRPr lang="en-US" sz="1800" b="1" dirty="0"/>
                    </a:p>
                  </a:txBody>
                  <a:tcPr marT="45726" marB="45726"/>
                </a:tc>
                <a:extLst>
                  <a:ext uri="{0D108BD9-81ED-4DB2-BD59-A6C34878D82A}">
                    <a16:rowId xmlns:a16="http://schemas.microsoft.com/office/drawing/2014/main" val="424319513"/>
                  </a:ext>
                </a:extLst>
              </a:tr>
              <a:tr h="501445">
                <a:tc>
                  <a:txBody>
                    <a:bodyPr/>
                    <a:lstStyle/>
                    <a:p>
                      <a:r>
                        <a:rPr lang="en-US" sz="1800" b="1" dirty="0"/>
                        <a:t>15</a:t>
                      </a:r>
                    </a:p>
                  </a:txBody>
                  <a:tcPr/>
                </a:tc>
                <a:tc>
                  <a:txBody>
                    <a:bodyPr/>
                    <a:lstStyle/>
                    <a:p>
                      <a:r>
                        <a:rPr lang="en-US" sz="1800" b="1" kern="1200" baseline="0" dirty="0">
                          <a:solidFill>
                            <a:schemeClr val="dk1"/>
                          </a:solidFill>
                          <a:latin typeface="+mn-lt"/>
                          <a:ea typeface="+mn-ea"/>
                          <a:cs typeface="+mn-cs"/>
                        </a:rPr>
                        <a:t>GST REG-15</a:t>
                      </a:r>
                      <a:endParaRPr lang="en-US" sz="1800" b="1" dirty="0"/>
                    </a:p>
                  </a:txBody>
                  <a:tcPr/>
                </a:tc>
                <a:tc>
                  <a:txBody>
                    <a:bodyPr/>
                    <a:lstStyle/>
                    <a:p>
                      <a:r>
                        <a:rPr lang="en-US" sz="1800" b="1" kern="1200" baseline="0" dirty="0">
                          <a:solidFill>
                            <a:schemeClr val="dk1"/>
                          </a:solidFill>
                          <a:latin typeface="+mn-lt"/>
                          <a:ea typeface="+mn-ea"/>
                          <a:cs typeface="+mn-cs"/>
                        </a:rPr>
                        <a:t>Show Cause Notice for Cancellation of Registration</a:t>
                      </a:r>
                      <a:endParaRPr lang="en-US" sz="1800" b="1" dirty="0"/>
                    </a:p>
                  </a:txBody>
                  <a:tcPr/>
                </a:tc>
                <a:extLst>
                  <a:ext uri="{0D108BD9-81ED-4DB2-BD59-A6C34878D82A}">
                    <a16:rowId xmlns:a16="http://schemas.microsoft.com/office/drawing/2014/main" val="1275179537"/>
                  </a:ext>
                </a:extLst>
              </a:tr>
            </a:tbl>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27</a:t>
            </a:fld>
            <a:endParaRPr lang="en-GB"/>
          </a:p>
        </p:txBody>
      </p:sp>
    </p:spTree>
    <p:extLst>
      <p:ext uri="{BB962C8B-B14F-4D97-AF65-F5344CB8AC3E}">
        <p14:creationId xmlns:p14="http://schemas.microsoft.com/office/powerpoint/2010/main" val="1153129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Prescribed</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467708"/>
              </p:ext>
            </p:extLst>
          </p:nvPr>
        </p:nvGraphicFramePr>
        <p:xfrm>
          <a:off x="1103313" y="2052638"/>
          <a:ext cx="8947149" cy="3590922"/>
        </p:xfrm>
        <a:graphic>
          <a:graphicData uri="http://schemas.openxmlformats.org/drawingml/2006/table">
            <a:tbl>
              <a:tblPr firstRow="1" bandRow="1">
                <a:tableStyleId>{5C22544A-7EE6-4342-B048-85BDC9FD1C3A}</a:tableStyleId>
              </a:tblPr>
              <a:tblGrid>
                <a:gridCol w="976210">
                  <a:extLst>
                    <a:ext uri="{9D8B030D-6E8A-4147-A177-3AD203B41FA5}">
                      <a16:colId xmlns:a16="http://schemas.microsoft.com/office/drawing/2014/main" val="3653731088"/>
                    </a:ext>
                  </a:extLst>
                </a:gridCol>
                <a:gridCol w="1696064">
                  <a:extLst>
                    <a:ext uri="{9D8B030D-6E8A-4147-A177-3AD203B41FA5}">
                      <a16:colId xmlns:a16="http://schemas.microsoft.com/office/drawing/2014/main" val="742338487"/>
                    </a:ext>
                  </a:extLst>
                </a:gridCol>
                <a:gridCol w="6274875">
                  <a:extLst>
                    <a:ext uri="{9D8B030D-6E8A-4147-A177-3AD203B41FA5}">
                      <a16:colId xmlns:a16="http://schemas.microsoft.com/office/drawing/2014/main" val="2971236663"/>
                    </a:ext>
                  </a:extLst>
                </a:gridCol>
              </a:tblGrid>
              <a:tr h="640088">
                <a:tc>
                  <a:txBody>
                    <a:bodyPr/>
                    <a:lstStyle/>
                    <a:p>
                      <a:pPr algn="ctr"/>
                      <a:r>
                        <a:rPr lang="en-US" sz="1800" b="1" kern="1200" baseline="0" dirty="0" err="1">
                          <a:solidFill>
                            <a:schemeClr val="lt1"/>
                          </a:solidFill>
                          <a:latin typeface="+mn-lt"/>
                          <a:ea typeface="+mn-ea"/>
                          <a:cs typeface="+mn-cs"/>
                        </a:rPr>
                        <a:t>Sl</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Form</a:t>
                      </a:r>
                    </a:p>
                    <a:p>
                      <a:pPr algn="ctr"/>
                      <a:r>
                        <a:rPr lang="en-US" sz="1800" b="1" kern="1200" baseline="0" dirty="0">
                          <a:solidFill>
                            <a:schemeClr val="lt1"/>
                          </a:solidFill>
                          <a:latin typeface="+mn-lt"/>
                          <a:ea typeface="+mn-ea"/>
                          <a:cs typeface="+mn-cs"/>
                        </a:rPr>
                        <a:t>Number</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Content</a:t>
                      </a:r>
                      <a:endParaRPr lang="en-US" sz="1800" b="1" dirty="0"/>
                    </a:p>
                  </a:txBody>
                  <a:tcPr marT="45724" marB="45724"/>
                </a:tc>
                <a:extLst>
                  <a:ext uri="{0D108BD9-81ED-4DB2-BD59-A6C34878D82A}">
                    <a16:rowId xmlns:a16="http://schemas.microsoft.com/office/drawing/2014/main" val="4028621687"/>
                  </a:ext>
                </a:extLst>
              </a:tr>
              <a:tr h="365760">
                <a:tc>
                  <a:txBody>
                    <a:bodyPr/>
                    <a:lstStyle/>
                    <a:p>
                      <a:r>
                        <a:rPr lang="en-US" sz="1800" b="1" dirty="0"/>
                        <a:t>16</a:t>
                      </a:r>
                    </a:p>
                  </a:txBody>
                  <a:tcPr/>
                </a:tc>
                <a:tc>
                  <a:txBody>
                    <a:bodyPr/>
                    <a:lstStyle/>
                    <a:p>
                      <a:r>
                        <a:rPr lang="en-US" sz="1800" b="1" kern="1200" baseline="0" dirty="0">
                          <a:solidFill>
                            <a:schemeClr val="dk1"/>
                          </a:solidFill>
                          <a:latin typeface="+mn-lt"/>
                          <a:ea typeface="+mn-ea"/>
                          <a:cs typeface="+mn-cs"/>
                        </a:rPr>
                        <a:t>GST REG-16</a:t>
                      </a:r>
                      <a:endParaRPr lang="en-US" sz="1800" b="1" dirty="0"/>
                    </a:p>
                  </a:txBody>
                  <a:tcPr/>
                </a:tc>
                <a:tc>
                  <a:txBody>
                    <a:bodyPr/>
                    <a:lstStyle/>
                    <a:p>
                      <a:r>
                        <a:rPr lang="en-US" sz="1800" b="1" kern="1200" baseline="0" dirty="0">
                          <a:solidFill>
                            <a:schemeClr val="dk1"/>
                          </a:solidFill>
                          <a:latin typeface="+mn-lt"/>
                          <a:ea typeface="+mn-ea"/>
                          <a:cs typeface="+mn-cs"/>
                        </a:rPr>
                        <a:t>Order for Cancellation of Registration</a:t>
                      </a:r>
                      <a:endParaRPr lang="en-US" sz="1800" b="1" dirty="0"/>
                    </a:p>
                  </a:txBody>
                  <a:tcPr/>
                </a:tc>
                <a:extLst>
                  <a:ext uri="{0D108BD9-81ED-4DB2-BD59-A6C34878D82A}">
                    <a16:rowId xmlns:a16="http://schemas.microsoft.com/office/drawing/2014/main" val="3617898046"/>
                  </a:ext>
                </a:extLst>
              </a:tr>
              <a:tr h="640080">
                <a:tc>
                  <a:txBody>
                    <a:bodyPr/>
                    <a:lstStyle/>
                    <a:p>
                      <a:r>
                        <a:rPr lang="en-US" sz="1800" b="1" dirty="0"/>
                        <a:t>17</a:t>
                      </a:r>
                    </a:p>
                  </a:txBody>
                  <a:tcPr/>
                </a:tc>
                <a:tc>
                  <a:txBody>
                    <a:bodyPr/>
                    <a:lstStyle/>
                    <a:p>
                      <a:r>
                        <a:rPr lang="en-US" sz="1800" b="1" kern="1200" baseline="0" dirty="0">
                          <a:solidFill>
                            <a:schemeClr val="dk1"/>
                          </a:solidFill>
                          <a:latin typeface="+mn-lt"/>
                          <a:ea typeface="+mn-ea"/>
                          <a:cs typeface="+mn-cs"/>
                        </a:rPr>
                        <a:t>GST REG-17</a:t>
                      </a:r>
                      <a:endParaRPr lang="en-US" sz="1800" b="1" dirty="0"/>
                    </a:p>
                  </a:txBody>
                  <a:tcPr/>
                </a:tc>
                <a:tc>
                  <a:txBody>
                    <a:bodyPr/>
                    <a:lstStyle/>
                    <a:p>
                      <a:r>
                        <a:rPr lang="en-US" sz="1800" b="1" kern="1200" baseline="0" dirty="0">
                          <a:solidFill>
                            <a:schemeClr val="dk1"/>
                          </a:solidFill>
                          <a:latin typeface="+mn-lt"/>
                          <a:ea typeface="+mn-ea"/>
                          <a:cs typeface="+mn-cs"/>
                        </a:rPr>
                        <a:t>Application for Revocation of Cancelled Registration under Goods and Services Act, 20--.</a:t>
                      </a:r>
                      <a:endParaRPr lang="en-US" sz="1800" b="1" dirty="0"/>
                    </a:p>
                  </a:txBody>
                  <a:tcPr/>
                </a:tc>
                <a:extLst>
                  <a:ext uri="{0D108BD9-81ED-4DB2-BD59-A6C34878D82A}">
                    <a16:rowId xmlns:a16="http://schemas.microsoft.com/office/drawing/2014/main" val="3987599468"/>
                  </a:ext>
                </a:extLst>
              </a:tr>
              <a:tr h="640080">
                <a:tc>
                  <a:txBody>
                    <a:bodyPr/>
                    <a:lstStyle/>
                    <a:p>
                      <a:r>
                        <a:rPr lang="en-US" sz="1800" b="1" dirty="0"/>
                        <a:t>18</a:t>
                      </a:r>
                    </a:p>
                  </a:txBody>
                  <a:tcPr/>
                </a:tc>
                <a:tc>
                  <a:txBody>
                    <a:bodyPr/>
                    <a:lstStyle/>
                    <a:p>
                      <a:r>
                        <a:rPr lang="en-US" sz="1800" b="1" kern="1200" baseline="0" dirty="0">
                          <a:solidFill>
                            <a:schemeClr val="dk1"/>
                          </a:solidFill>
                          <a:latin typeface="+mn-lt"/>
                          <a:ea typeface="+mn-ea"/>
                          <a:cs typeface="+mn-cs"/>
                        </a:rPr>
                        <a:t>GST REG-18</a:t>
                      </a:r>
                      <a:endParaRPr lang="en-US" sz="1800" b="1" dirty="0"/>
                    </a:p>
                  </a:txBody>
                  <a:tcPr/>
                </a:tc>
                <a:tc>
                  <a:txBody>
                    <a:bodyPr/>
                    <a:lstStyle/>
                    <a:p>
                      <a:r>
                        <a:rPr lang="en-US" sz="1800" b="1" kern="1200" baseline="0" dirty="0">
                          <a:solidFill>
                            <a:schemeClr val="dk1"/>
                          </a:solidFill>
                          <a:latin typeface="+mn-lt"/>
                          <a:ea typeface="+mn-ea"/>
                          <a:cs typeface="+mn-cs"/>
                        </a:rPr>
                        <a:t>Order for Approval of Application for Revocation of</a:t>
                      </a:r>
                    </a:p>
                    <a:p>
                      <a:r>
                        <a:rPr lang="en-US" sz="1800" b="1" kern="1200" baseline="0" dirty="0">
                          <a:solidFill>
                            <a:schemeClr val="dk1"/>
                          </a:solidFill>
                          <a:latin typeface="+mn-lt"/>
                          <a:ea typeface="+mn-ea"/>
                          <a:cs typeface="+mn-cs"/>
                        </a:rPr>
                        <a:t>Cancelled Registration</a:t>
                      </a:r>
                      <a:endParaRPr lang="en-US" sz="1800" b="1" dirty="0"/>
                    </a:p>
                  </a:txBody>
                  <a:tcPr/>
                </a:tc>
                <a:extLst>
                  <a:ext uri="{0D108BD9-81ED-4DB2-BD59-A6C34878D82A}">
                    <a16:rowId xmlns:a16="http://schemas.microsoft.com/office/drawing/2014/main" val="298650730"/>
                  </a:ext>
                </a:extLst>
              </a:tr>
              <a:tr h="664834">
                <a:tc>
                  <a:txBody>
                    <a:bodyPr/>
                    <a:lstStyle/>
                    <a:p>
                      <a:r>
                        <a:rPr lang="en-US" sz="1800" b="1" dirty="0"/>
                        <a:t>19</a:t>
                      </a:r>
                    </a:p>
                  </a:txBody>
                  <a:tcPr/>
                </a:tc>
                <a:tc>
                  <a:txBody>
                    <a:bodyPr/>
                    <a:lstStyle/>
                    <a:p>
                      <a:r>
                        <a:rPr lang="en-US" sz="1800" b="1" kern="1200" baseline="0" dirty="0">
                          <a:solidFill>
                            <a:schemeClr val="dk1"/>
                          </a:solidFill>
                          <a:latin typeface="+mn-lt"/>
                          <a:ea typeface="+mn-ea"/>
                          <a:cs typeface="+mn-cs"/>
                        </a:rPr>
                        <a:t>GST REG-19</a:t>
                      </a:r>
                      <a:endParaRPr lang="en-US" sz="1800" b="1" dirty="0"/>
                    </a:p>
                  </a:txBody>
                  <a:tcPr/>
                </a:tc>
                <a:tc>
                  <a:txBody>
                    <a:bodyPr/>
                    <a:lstStyle/>
                    <a:p>
                      <a:r>
                        <a:rPr lang="en-US" sz="1800" b="1" kern="1200" baseline="0" dirty="0">
                          <a:solidFill>
                            <a:schemeClr val="dk1"/>
                          </a:solidFill>
                          <a:latin typeface="+mn-lt"/>
                          <a:ea typeface="+mn-ea"/>
                          <a:cs typeface="+mn-cs"/>
                        </a:rPr>
                        <a:t>Notice for Seeking Clarification / Documents relating to</a:t>
                      </a:r>
                    </a:p>
                    <a:p>
                      <a:r>
                        <a:rPr lang="en-US" sz="1800" b="1" kern="1200" baseline="0" dirty="0">
                          <a:solidFill>
                            <a:schemeClr val="dk1"/>
                          </a:solidFill>
                          <a:latin typeface="+mn-lt"/>
                          <a:ea typeface="+mn-ea"/>
                          <a:cs typeface="+mn-cs"/>
                        </a:rPr>
                        <a:t>Application for &lt;&lt; Revocation of Cancellation&gt;&gt;</a:t>
                      </a:r>
                      <a:endParaRPr lang="en-US" sz="1800" b="1" dirty="0"/>
                    </a:p>
                  </a:txBody>
                  <a:tcPr/>
                </a:tc>
                <a:extLst>
                  <a:ext uri="{0D108BD9-81ED-4DB2-BD59-A6C34878D82A}">
                    <a16:rowId xmlns:a16="http://schemas.microsoft.com/office/drawing/2014/main" val="4039465795"/>
                  </a:ext>
                </a:extLst>
              </a:tr>
              <a:tr h="640080">
                <a:tc>
                  <a:txBody>
                    <a:bodyPr/>
                    <a:lstStyle/>
                    <a:p>
                      <a:r>
                        <a:rPr lang="en-US" sz="1800" b="1" dirty="0"/>
                        <a:t>20</a:t>
                      </a:r>
                    </a:p>
                  </a:txBody>
                  <a:tcPr/>
                </a:tc>
                <a:tc>
                  <a:txBody>
                    <a:bodyPr/>
                    <a:lstStyle/>
                    <a:p>
                      <a:r>
                        <a:rPr lang="en-US" sz="1800" b="1" kern="1200" baseline="0" dirty="0">
                          <a:solidFill>
                            <a:schemeClr val="dk1"/>
                          </a:solidFill>
                          <a:latin typeface="+mn-lt"/>
                          <a:ea typeface="+mn-ea"/>
                          <a:cs typeface="+mn-cs"/>
                        </a:rPr>
                        <a:t>GST REG-20</a:t>
                      </a:r>
                      <a:endParaRPr lang="en-US" sz="1800" b="1" dirty="0"/>
                    </a:p>
                  </a:txBody>
                  <a:tcPr/>
                </a:tc>
                <a:tc>
                  <a:txBody>
                    <a:bodyPr/>
                    <a:lstStyle/>
                    <a:p>
                      <a:r>
                        <a:rPr lang="en-US" sz="1800" b="1" kern="1200" baseline="0" dirty="0">
                          <a:solidFill>
                            <a:schemeClr val="dk1"/>
                          </a:solidFill>
                          <a:latin typeface="+mn-lt"/>
                          <a:ea typeface="+mn-ea"/>
                          <a:cs typeface="+mn-cs"/>
                        </a:rPr>
                        <a:t>Application for Enrolment of Existing Taxpayer</a:t>
                      </a:r>
                      <a:endParaRPr lang="en-US" sz="1800" b="1" dirty="0"/>
                    </a:p>
                  </a:txBody>
                  <a:tcPr/>
                </a:tc>
                <a:extLst>
                  <a:ext uri="{0D108BD9-81ED-4DB2-BD59-A6C34878D82A}">
                    <a16:rowId xmlns:a16="http://schemas.microsoft.com/office/drawing/2014/main" val="434543986"/>
                  </a:ext>
                </a:extLst>
              </a:tr>
            </a:tbl>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28</a:t>
            </a:fld>
            <a:endParaRPr lang="en-GB"/>
          </a:p>
        </p:txBody>
      </p:sp>
    </p:spTree>
    <p:extLst>
      <p:ext uri="{BB962C8B-B14F-4D97-AF65-F5344CB8AC3E}">
        <p14:creationId xmlns:p14="http://schemas.microsoft.com/office/powerpoint/2010/main" val="1685380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Forms Prescribed</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67788816"/>
              </p:ext>
            </p:extLst>
          </p:nvPr>
        </p:nvGraphicFramePr>
        <p:xfrm>
          <a:off x="1103313" y="2052638"/>
          <a:ext cx="8947149" cy="3955044"/>
        </p:xfrm>
        <a:graphic>
          <a:graphicData uri="http://schemas.openxmlformats.org/drawingml/2006/table">
            <a:tbl>
              <a:tblPr firstRow="1" bandRow="1">
                <a:tableStyleId>{5C22544A-7EE6-4342-B048-85BDC9FD1C3A}</a:tableStyleId>
              </a:tblPr>
              <a:tblGrid>
                <a:gridCol w="858222">
                  <a:extLst>
                    <a:ext uri="{9D8B030D-6E8A-4147-A177-3AD203B41FA5}">
                      <a16:colId xmlns:a16="http://schemas.microsoft.com/office/drawing/2014/main" val="3000545626"/>
                    </a:ext>
                  </a:extLst>
                </a:gridCol>
                <a:gridCol w="1592826">
                  <a:extLst>
                    <a:ext uri="{9D8B030D-6E8A-4147-A177-3AD203B41FA5}">
                      <a16:colId xmlns:a16="http://schemas.microsoft.com/office/drawing/2014/main" val="593335883"/>
                    </a:ext>
                  </a:extLst>
                </a:gridCol>
                <a:gridCol w="6496101">
                  <a:extLst>
                    <a:ext uri="{9D8B030D-6E8A-4147-A177-3AD203B41FA5}">
                      <a16:colId xmlns:a16="http://schemas.microsoft.com/office/drawing/2014/main" val="1608909169"/>
                    </a:ext>
                  </a:extLst>
                </a:gridCol>
              </a:tblGrid>
              <a:tr h="640088">
                <a:tc>
                  <a:txBody>
                    <a:bodyPr/>
                    <a:lstStyle/>
                    <a:p>
                      <a:pPr algn="ctr"/>
                      <a:r>
                        <a:rPr lang="en-US" sz="1800" b="1" kern="1200" baseline="0" dirty="0" err="1">
                          <a:solidFill>
                            <a:schemeClr val="lt1"/>
                          </a:solidFill>
                          <a:latin typeface="+mn-lt"/>
                          <a:ea typeface="+mn-ea"/>
                          <a:cs typeface="+mn-cs"/>
                        </a:rPr>
                        <a:t>Sl</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Form</a:t>
                      </a:r>
                    </a:p>
                    <a:p>
                      <a:pPr algn="ctr"/>
                      <a:r>
                        <a:rPr lang="en-US" sz="1800" b="1" kern="1200" baseline="0" dirty="0">
                          <a:solidFill>
                            <a:schemeClr val="lt1"/>
                          </a:solidFill>
                          <a:latin typeface="+mn-lt"/>
                          <a:ea typeface="+mn-ea"/>
                          <a:cs typeface="+mn-cs"/>
                        </a:rPr>
                        <a:t>Number</a:t>
                      </a:r>
                      <a:endParaRPr lang="en-US" sz="1800" b="1" dirty="0"/>
                    </a:p>
                  </a:txBody>
                  <a:tcPr marT="45724" marB="45724"/>
                </a:tc>
                <a:tc>
                  <a:txBody>
                    <a:bodyPr/>
                    <a:lstStyle/>
                    <a:p>
                      <a:pPr algn="ctr"/>
                      <a:r>
                        <a:rPr lang="en-US" sz="1800" b="1" kern="1200" baseline="0" dirty="0">
                          <a:solidFill>
                            <a:schemeClr val="lt1"/>
                          </a:solidFill>
                          <a:latin typeface="+mn-lt"/>
                          <a:ea typeface="+mn-ea"/>
                          <a:cs typeface="+mn-cs"/>
                        </a:rPr>
                        <a:t>Content</a:t>
                      </a:r>
                      <a:endParaRPr lang="en-US" sz="1800" b="1" dirty="0"/>
                    </a:p>
                  </a:txBody>
                  <a:tcPr marT="45724" marB="45724"/>
                </a:tc>
                <a:extLst>
                  <a:ext uri="{0D108BD9-81ED-4DB2-BD59-A6C34878D82A}">
                    <a16:rowId xmlns:a16="http://schemas.microsoft.com/office/drawing/2014/main" val="1558741699"/>
                  </a:ext>
                </a:extLst>
              </a:tr>
              <a:tr h="378716">
                <a:tc>
                  <a:txBody>
                    <a:bodyPr/>
                    <a:lstStyle/>
                    <a:p>
                      <a:r>
                        <a:rPr lang="en-US" sz="1800" b="1" dirty="0"/>
                        <a:t>21</a:t>
                      </a:r>
                    </a:p>
                  </a:txBody>
                  <a:tcPr/>
                </a:tc>
                <a:tc>
                  <a:txBody>
                    <a:bodyPr/>
                    <a:lstStyle/>
                    <a:p>
                      <a:r>
                        <a:rPr lang="en-US" sz="1800" b="1" kern="1200" baseline="0" dirty="0">
                          <a:solidFill>
                            <a:schemeClr val="dk1"/>
                          </a:solidFill>
                          <a:latin typeface="+mn-lt"/>
                          <a:ea typeface="+mn-ea"/>
                          <a:cs typeface="+mn-cs"/>
                        </a:rPr>
                        <a:t>GST REG-21</a:t>
                      </a:r>
                      <a:endParaRPr lang="en-US" sz="1800" b="1" dirty="0"/>
                    </a:p>
                  </a:txBody>
                  <a:tcPr/>
                </a:tc>
                <a:tc>
                  <a:txBody>
                    <a:bodyPr/>
                    <a:lstStyle/>
                    <a:p>
                      <a:r>
                        <a:rPr lang="en-US" sz="1800" b="1" kern="1200" baseline="0" dirty="0">
                          <a:solidFill>
                            <a:schemeClr val="dk1"/>
                          </a:solidFill>
                          <a:latin typeface="+mn-lt"/>
                          <a:ea typeface="+mn-ea"/>
                          <a:cs typeface="+mn-cs"/>
                        </a:rPr>
                        <a:t>Provisional Registration Certificate to existing taxpayer</a:t>
                      </a:r>
                      <a:endParaRPr lang="en-US" sz="1800" b="1" dirty="0"/>
                    </a:p>
                  </a:txBody>
                  <a:tcPr/>
                </a:tc>
                <a:extLst>
                  <a:ext uri="{0D108BD9-81ED-4DB2-BD59-A6C34878D82A}">
                    <a16:rowId xmlns:a16="http://schemas.microsoft.com/office/drawing/2014/main" val="3671479581"/>
                  </a:ext>
                </a:extLst>
              </a:tr>
              <a:tr h="370840">
                <a:tc>
                  <a:txBody>
                    <a:bodyPr/>
                    <a:lstStyle/>
                    <a:p>
                      <a:r>
                        <a:rPr lang="en-US" sz="1800" b="1" dirty="0"/>
                        <a:t>22</a:t>
                      </a:r>
                    </a:p>
                  </a:txBody>
                  <a:tcPr/>
                </a:tc>
                <a:tc>
                  <a:txBody>
                    <a:bodyPr/>
                    <a:lstStyle/>
                    <a:p>
                      <a:r>
                        <a:rPr lang="en-US" sz="1800" b="1" kern="1200" baseline="0" dirty="0">
                          <a:solidFill>
                            <a:schemeClr val="dk1"/>
                          </a:solidFill>
                          <a:latin typeface="+mn-lt"/>
                          <a:ea typeface="+mn-ea"/>
                          <a:cs typeface="+mn-cs"/>
                        </a:rPr>
                        <a:t>GST REG-22</a:t>
                      </a:r>
                      <a:endParaRPr lang="en-US" sz="1800" b="1" dirty="0"/>
                    </a:p>
                  </a:txBody>
                  <a:tcPr/>
                </a:tc>
                <a:tc>
                  <a:txBody>
                    <a:bodyPr/>
                    <a:lstStyle/>
                    <a:p>
                      <a:r>
                        <a:rPr lang="en-US" sz="1800" b="1" kern="1200" baseline="0" dirty="0">
                          <a:solidFill>
                            <a:schemeClr val="dk1"/>
                          </a:solidFill>
                          <a:latin typeface="+mn-lt"/>
                          <a:ea typeface="+mn-ea"/>
                          <a:cs typeface="+mn-cs"/>
                        </a:rPr>
                        <a:t>Order of cancellation of provisional certificate</a:t>
                      </a:r>
                      <a:endParaRPr lang="en-US" sz="1800" b="1" dirty="0"/>
                    </a:p>
                  </a:txBody>
                  <a:tcPr/>
                </a:tc>
                <a:extLst>
                  <a:ext uri="{0D108BD9-81ED-4DB2-BD59-A6C34878D82A}">
                    <a16:rowId xmlns:a16="http://schemas.microsoft.com/office/drawing/2014/main" val="4058796077"/>
                  </a:ext>
                </a:extLst>
              </a:tr>
              <a:tr h="640080">
                <a:tc>
                  <a:txBody>
                    <a:bodyPr/>
                    <a:lstStyle/>
                    <a:p>
                      <a:r>
                        <a:rPr lang="en-US" sz="1800" b="1" dirty="0"/>
                        <a:t>23</a:t>
                      </a:r>
                    </a:p>
                  </a:txBody>
                  <a:tcPr/>
                </a:tc>
                <a:tc>
                  <a:txBody>
                    <a:bodyPr/>
                    <a:lstStyle/>
                    <a:p>
                      <a:r>
                        <a:rPr lang="en-US" sz="1800" b="1" kern="1200" baseline="0" dirty="0">
                          <a:solidFill>
                            <a:schemeClr val="dk1"/>
                          </a:solidFill>
                          <a:latin typeface="+mn-lt"/>
                          <a:ea typeface="+mn-ea"/>
                          <a:cs typeface="+mn-cs"/>
                        </a:rPr>
                        <a:t>GST REG-23</a:t>
                      </a:r>
                      <a:endParaRPr lang="en-US" sz="1800" b="1" dirty="0"/>
                    </a:p>
                  </a:txBody>
                  <a:tcPr/>
                </a:tc>
                <a:tc>
                  <a:txBody>
                    <a:bodyPr/>
                    <a:lstStyle/>
                    <a:p>
                      <a:r>
                        <a:rPr lang="en-US" sz="1800" b="1" kern="1200" baseline="0" dirty="0">
                          <a:solidFill>
                            <a:schemeClr val="dk1"/>
                          </a:solidFill>
                          <a:latin typeface="+mn-lt"/>
                          <a:ea typeface="+mn-ea"/>
                          <a:cs typeface="+mn-cs"/>
                        </a:rPr>
                        <a:t>Intimation of discrepancies in Application for Enrolment of existing taxpayer</a:t>
                      </a:r>
                      <a:endParaRPr lang="en-US" sz="1800" b="1" dirty="0"/>
                    </a:p>
                  </a:txBody>
                  <a:tcPr/>
                </a:tc>
                <a:extLst>
                  <a:ext uri="{0D108BD9-81ED-4DB2-BD59-A6C34878D82A}">
                    <a16:rowId xmlns:a16="http://schemas.microsoft.com/office/drawing/2014/main" val="467547481"/>
                  </a:ext>
                </a:extLst>
              </a:tr>
              <a:tr h="914400">
                <a:tc>
                  <a:txBody>
                    <a:bodyPr/>
                    <a:lstStyle/>
                    <a:p>
                      <a:r>
                        <a:rPr lang="en-US" sz="1800" b="1" dirty="0"/>
                        <a:t>24</a:t>
                      </a:r>
                    </a:p>
                  </a:txBody>
                  <a:tcPr/>
                </a:tc>
                <a:tc>
                  <a:txBody>
                    <a:bodyPr/>
                    <a:lstStyle/>
                    <a:p>
                      <a:r>
                        <a:rPr lang="en-US" sz="1800" b="1" kern="1200" baseline="0" dirty="0">
                          <a:solidFill>
                            <a:schemeClr val="dk1"/>
                          </a:solidFill>
                          <a:latin typeface="+mn-lt"/>
                          <a:ea typeface="+mn-ea"/>
                          <a:cs typeface="+mn-cs"/>
                        </a:rPr>
                        <a:t>GST REG-24</a:t>
                      </a:r>
                      <a:endParaRPr lang="en-US" sz="1800" b="1" dirty="0"/>
                    </a:p>
                  </a:txBody>
                  <a:tcPr/>
                </a:tc>
                <a:tc>
                  <a:txBody>
                    <a:bodyPr/>
                    <a:lstStyle/>
                    <a:p>
                      <a:r>
                        <a:rPr lang="en-US" sz="1800" b="1" kern="1200" baseline="0" dirty="0">
                          <a:solidFill>
                            <a:schemeClr val="dk1"/>
                          </a:solidFill>
                          <a:latin typeface="+mn-lt"/>
                          <a:ea typeface="+mn-ea"/>
                          <a:cs typeface="+mn-cs"/>
                        </a:rPr>
                        <a:t>Application for Cancellation of Registration for the Migrated Taxpayers not liable for registration under Goods and Service Tax Act 20--</a:t>
                      </a:r>
                      <a:endParaRPr lang="en-US" sz="1800" b="1" dirty="0"/>
                    </a:p>
                  </a:txBody>
                  <a:tcPr/>
                </a:tc>
                <a:extLst>
                  <a:ext uri="{0D108BD9-81ED-4DB2-BD59-A6C34878D82A}">
                    <a16:rowId xmlns:a16="http://schemas.microsoft.com/office/drawing/2014/main" val="2011729237"/>
                  </a:ext>
                </a:extLst>
              </a:tr>
              <a:tr h="640080">
                <a:tc>
                  <a:txBody>
                    <a:bodyPr/>
                    <a:lstStyle/>
                    <a:p>
                      <a:r>
                        <a:rPr lang="en-US" sz="1800" b="1" dirty="0"/>
                        <a:t>25</a:t>
                      </a:r>
                    </a:p>
                  </a:txBody>
                  <a:tcPr/>
                </a:tc>
                <a:tc>
                  <a:txBody>
                    <a:bodyPr/>
                    <a:lstStyle/>
                    <a:p>
                      <a:r>
                        <a:rPr lang="en-US" sz="1800" b="1" kern="1200" baseline="0" dirty="0">
                          <a:solidFill>
                            <a:schemeClr val="dk1"/>
                          </a:solidFill>
                          <a:latin typeface="+mn-lt"/>
                          <a:ea typeface="+mn-ea"/>
                          <a:cs typeface="+mn-cs"/>
                        </a:rPr>
                        <a:t>GST REG- 25</a:t>
                      </a:r>
                      <a:endParaRPr lang="en-US" sz="1800" b="1" dirty="0"/>
                    </a:p>
                  </a:txBody>
                  <a:tcPr/>
                </a:tc>
                <a:tc>
                  <a:txBody>
                    <a:bodyPr/>
                    <a:lstStyle/>
                    <a:p>
                      <a:r>
                        <a:rPr lang="en-US" sz="1800" b="1" kern="1200" baseline="0" dirty="0">
                          <a:solidFill>
                            <a:schemeClr val="dk1"/>
                          </a:solidFill>
                          <a:latin typeface="+mn-lt"/>
                          <a:ea typeface="+mn-ea"/>
                          <a:cs typeface="+mn-cs"/>
                        </a:rPr>
                        <a:t>Application for extension of registration period by Casual / Non-Resident taxable person.</a:t>
                      </a:r>
                      <a:endParaRPr lang="en-US" sz="1800" b="1" dirty="0"/>
                    </a:p>
                  </a:txBody>
                  <a:tcPr/>
                </a:tc>
                <a:extLst>
                  <a:ext uri="{0D108BD9-81ED-4DB2-BD59-A6C34878D82A}">
                    <a16:rowId xmlns:a16="http://schemas.microsoft.com/office/drawing/2014/main" val="3260011974"/>
                  </a:ext>
                </a:extLst>
              </a:tr>
              <a:tr h="370840">
                <a:tc>
                  <a:txBody>
                    <a:bodyPr/>
                    <a:lstStyle/>
                    <a:p>
                      <a:r>
                        <a:rPr lang="en-US" sz="1800" b="1" dirty="0"/>
                        <a:t>26</a:t>
                      </a:r>
                    </a:p>
                  </a:txBody>
                  <a:tcPr/>
                </a:tc>
                <a:tc>
                  <a:txBody>
                    <a:bodyPr/>
                    <a:lstStyle/>
                    <a:p>
                      <a:r>
                        <a:rPr lang="en-US" sz="1800" b="1" kern="1200" baseline="0" dirty="0">
                          <a:solidFill>
                            <a:schemeClr val="dk1"/>
                          </a:solidFill>
                          <a:latin typeface="+mn-lt"/>
                          <a:ea typeface="+mn-ea"/>
                          <a:cs typeface="+mn-cs"/>
                        </a:rPr>
                        <a:t>GST REG-26</a:t>
                      </a:r>
                      <a:endParaRPr lang="en-US" sz="1800" b="1" dirty="0"/>
                    </a:p>
                  </a:txBody>
                  <a:tcPr/>
                </a:tc>
                <a:tc>
                  <a:txBody>
                    <a:bodyPr/>
                    <a:lstStyle/>
                    <a:p>
                      <a:r>
                        <a:rPr lang="en-US" sz="1800" b="1" kern="1200" baseline="0" dirty="0">
                          <a:solidFill>
                            <a:schemeClr val="dk1"/>
                          </a:solidFill>
                          <a:latin typeface="+mn-lt"/>
                          <a:ea typeface="+mn-ea"/>
                          <a:cs typeface="+mn-cs"/>
                        </a:rPr>
                        <a:t>Form for Field Visit Report</a:t>
                      </a:r>
                      <a:endParaRPr lang="en-US" sz="1800" b="1" dirty="0"/>
                    </a:p>
                  </a:txBody>
                  <a:tcPr/>
                </a:tc>
                <a:extLst>
                  <a:ext uri="{0D108BD9-81ED-4DB2-BD59-A6C34878D82A}">
                    <a16:rowId xmlns:a16="http://schemas.microsoft.com/office/drawing/2014/main" val="2179944287"/>
                  </a:ext>
                </a:extLst>
              </a:tr>
            </a:tbl>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29</a:t>
            </a:fld>
            <a:endParaRPr lang="en-GB"/>
          </a:p>
        </p:txBody>
      </p:sp>
    </p:spTree>
    <p:extLst>
      <p:ext uri="{BB962C8B-B14F-4D97-AF65-F5344CB8AC3E}">
        <p14:creationId xmlns:p14="http://schemas.microsoft.com/office/powerpoint/2010/main" val="2449647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Registration required why?</a:t>
            </a:r>
            <a:endParaRPr lang="en-GB" dirty="0"/>
          </a:p>
        </p:txBody>
      </p:sp>
      <p:sp>
        <p:nvSpPr>
          <p:cNvPr id="3" name="Content Placeholder 2"/>
          <p:cNvSpPr>
            <a:spLocks noGrp="1"/>
          </p:cNvSpPr>
          <p:nvPr>
            <p:ph idx="1"/>
          </p:nvPr>
        </p:nvSpPr>
        <p:spPr/>
        <p:txBody>
          <a:bodyPr>
            <a:normAutofit/>
          </a:bodyPr>
          <a:lstStyle/>
          <a:p>
            <a:r>
              <a:rPr lang="en-US" altLang="en-US" dirty="0"/>
              <a:t>Recognized as supplier of goods or services.</a:t>
            </a:r>
          </a:p>
          <a:p>
            <a:r>
              <a:rPr lang="en-US" altLang="en-US" dirty="0"/>
              <a:t>Authorized to collect tax from his customers </a:t>
            </a:r>
          </a:p>
          <a:p>
            <a:r>
              <a:rPr lang="en-US" altLang="en-US" dirty="0"/>
              <a:t>Pass on the credit of the taxes paid</a:t>
            </a:r>
          </a:p>
          <a:p>
            <a:r>
              <a:rPr lang="en-US" altLang="en-US" dirty="0"/>
              <a:t>Claim input tax credit of taxes paid and can utilize the same for payment of taxes </a:t>
            </a:r>
          </a:p>
          <a:p>
            <a:r>
              <a:rPr lang="en-US" altLang="en-US" dirty="0"/>
              <a:t>Seamless flow of fund from Centre / Exporting States to IGST Fund and then to importing States.</a:t>
            </a:r>
          </a:p>
          <a:p>
            <a:r>
              <a:rPr lang="en-US" altLang="en-US" dirty="0"/>
              <a:t>Seamless flow of Input Tax Credit from suppliers to recipients at the national level</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3</a:t>
            </a:fld>
            <a:endParaRPr lang="en-GB" dirty="0"/>
          </a:p>
        </p:txBody>
      </p:sp>
    </p:spTree>
    <p:extLst>
      <p:ext uri="{BB962C8B-B14F-4D97-AF65-F5344CB8AC3E}">
        <p14:creationId xmlns:p14="http://schemas.microsoft.com/office/powerpoint/2010/main" val="2431004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Valuation Provisions</a:t>
            </a:r>
            <a:endParaRPr lang="en-GB" dirty="0"/>
          </a:p>
        </p:txBody>
      </p:sp>
      <p:sp>
        <p:nvSpPr>
          <p:cNvPr id="3" name="Subtitle 2"/>
          <p:cNvSpPr>
            <a:spLocks noGrp="1"/>
          </p:cNvSpPr>
          <p:nvPr>
            <p:ph type="subTitle" idx="1"/>
          </p:nvPr>
        </p:nvSpPr>
        <p:spPr/>
        <p:txBody>
          <a:bodyPr/>
          <a:lstStyle/>
          <a:p>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30</a:t>
            </a:fld>
            <a:endParaRPr lang="en-GB"/>
          </a:p>
        </p:txBody>
      </p:sp>
    </p:spTree>
    <p:extLst>
      <p:ext uri="{BB962C8B-B14F-4D97-AF65-F5344CB8AC3E}">
        <p14:creationId xmlns:p14="http://schemas.microsoft.com/office/powerpoint/2010/main" val="2649325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Transaction Value</a:t>
            </a:r>
            <a:endParaRPr lang="en-GB" dirty="0"/>
          </a:p>
        </p:txBody>
      </p:sp>
      <p:sp>
        <p:nvSpPr>
          <p:cNvPr id="3" name="Content Placeholder 2"/>
          <p:cNvSpPr>
            <a:spLocks noGrp="1"/>
          </p:cNvSpPr>
          <p:nvPr>
            <p:ph idx="1"/>
          </p:nvPr>
        </p:nvSpPr>
        <p:spPr/>
        <p:txBody>
          <a:bodyPr/>
          <a:lstStyle/>
          <a:p>
            <a:r>
              <a:rPr lang="en-IN" dirty="0"/>
              <a:t>Sec 15</a:t>
            </a:r>
          </a:p>
          <a:p>
            <a:r>
              <a:rPr lang="en-IN" dirty="0"/>
              <a:t>that is the price actually paid or payable for the said supply of goods and/or services</a:t>
            </a:r>
          </a:p>
          <a:p>
            <a:r>
              <a:rPr lang="en-IN" dirty="0"/>
              <a:t>where the supplier and the recipient of the supply are not related and </a:t>
            </a:r>
          </a:p>
          <a:p>
            <a:r>
              <a:rPr lang="en-IN"/>
              <a:t>the </a:t>
            </a:r>
            <a:r>
              <a:rPr lang="en-IN" dirty="0"/>
              <a:t>price is </a:t>
            </a:r>
            <a:r>
              <a:rPr lang="en-IN"/>
              <a:t>the sole </a:t>
            </a:r>
            <a:r>
              <a:rPr lang="en-IN" dirty="0"/>
              <a:t>consideration for the supply.</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31</a:t>
            </a:fld>
            <a:endParaRPr lang="en-GB"/>
          </a:p>
        </p:txBody>
      </p:sp>
    </p:spTree>
    <p:extLst>
      <p:ext uri="{BB962C8B-B14F-4D97-AF65-F5344CB8AC3E}">
        <p14:creationId xmlns:p14="http://schemas.microsoft.com/office/powerpoint/2010/main" val="1693350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Related Party </a:t>
            </a:r>
            <a:endParaRPr lang="en-GB" dirty="0"/>
          </a:p>
        </p:txBody>
      </p:sp>
      <p:sp>
        <p:nvSpPr>
          <p:cNvPr id="3" name="Content Placeholder 2"/>
          <p:cNvSpPr>
            <a:spLocks noGrp="1"/>
          </p:cNvSpPr>
          <p:nvPr>
            <p:ph idx="1"/>
          </p:nvPr>
        </p:nvSpPr>
        <p:spPr/>
        <p:txBody>
          <a:bodyPr>
            <a:normAutofit fontScale="85000" lnSpcReduction="20000"/>
          </a:bodyPr>
          <a:lstStyle/>
          <a:p>
            <a:r>
              <a:rPr lang="en-IN" dirty="0"/>
              <a:t>Sec 2(84)</a:t>
            </a:r>
          </a:p>
          <a:p>
            <a:r>
              <a:rPr lang="en-IN" dirty="0"/>
              <a:t>persons shall be deemed to be “</a:t>
            </a:r>
            <a:r>
              <a:rPr lang="en-IN" b="1" dirty="0"/>
              <a:t>related persons</a:t>
            </a:r>
            <a:r>
              <a:rPr lang="en-IN" dirty="0"/>
              <a:t>’’ if only –</a:t>
            </a:r>
          </a:p>
          <a:p>
            <a:pPr lvl="1"/>
            <a:r>
              <a:rPr lang="en-IN" dirty="0"/>
              <a:t>(a) they are officers or directors of one another's businesses;</a:t>
            </a:r>
          </a:p>
          <a:p>
            <a:pPr lvl="1"/>
            <a:r>
              <a:rPr lang="en-IN" dirty="0"/>
              <a:t>(b) they are legally recognized partners in business;</a:t>
            </a:r>
          </a:p>
          <a:p>
            <a:pPr lvl="1"/>
            <a:r>
              <a:rPr lang="en-IN" dirty="0"/>
              <a:t>(c) they are employer and employee;</a:t>
            </a:r>
          </a:p>
          <a:p>
            <a:pPr lvl="1"/>
            <a:r>
              <a:rPr lang="en-IN" dirty="0"/>
              <a:t>(d) any person directly or indirectly owns, controls or holds twenty five per cent or more of the outstanding voting stock or shares of both of them;</a:t>
            </a:r>
          </a:p>
          <a:p>
            <a:pPr lvl="1"/>
            <a:r>
              <a:rPr lang="en-IN" dirty="0"/>
              <a:t>one of them directly or indirectly controls the other;</a:t>
            </a:r>
          </a:p>
          <a:p>
            <a:pPr lvl="1"/>
            <a:r>
              <a:rPr lang="en-IN" dirty="0"/>
              <a:t>both of them are directly or indirectly controlled by a third person;</a:t>
            </a:r>
          </a:p>
          <a:p>
            <a:pPr lvl="1"/>
            <a:r>
              <a:rPr lang="en-IN" dirty="0"/>
              <a:t>together they directly or indirectly control a third person; or</a:t>
            </a:r>
          </a:p>
          <a:p>
            <a:pPr lvl="1"/>
            <a:r>
              <a:rPr lang="en-IN" dirty="0"/>
              <a:t>they are members of the same family;</a:t>
            </a:r>
          </a:p>
          <a:p>
            <a:r>
              <a:rPr lang="en-IN" i="1" dirty="0"/>
              <a:t>Explanation </a:t>
            </a:r>
            <a:r>
              <a:rPr lang="en-IN" dirty="0"/>
              <a:t>I. - The term "person" also includes legal persons.</a:t>
            </a:r>
          </a:p>
          <a:p>
            <a:r>
              <a:rPr lang="en-IN" i="1" dirty="0"/>
              <a:t>Explanation </a:t>
            </a:r>
            <a:r>
              <a:rPr lang="en-IN" dirty="0"/>
              <a:t>II. - sole agent or sole distributor or sole concessionaire, shall be deemed to be related.</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32</a:t>
            </a:fld>
            <a:endParaRPr lang="en-GB"/>
          </a:p>
        </p:txBody>
      </p:sp>
    </p:spTree>
    <p:extLst>
      <p:ext uri="{BB962C8B-B14F-4D97-AF65-F5344CB8AC3E}">
        <p14:creationId xmlns:p14="http://schemas.microsoft.com/office/powerpoint/2010/main" val="1248331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Transaction Value</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05505447"/>
              </p:ext>
            </p:extLst>
          </p:nvPr>
        </p:nvGraphicFramePr>
        <p:xfrm>
          <a:off x="752168" y="1592826"/>
          <a:ext cx="10438571" cy="46309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t>33</a:t>
            </a:fld>
            <a:endParaRPr lang="en-GB"/>
          </a:p>
        </p:txBody>
      </p:sp>
    </p:spTree>
    <p:extLst>
      <p:ext uri="{BB962C8B-B14F-4D97-AF65-F5344CB8AC3E}">
        <p14:creationId xmlns:p14="http://schemas.microsoft.com/office/powerpoint/2010/main" val="19285370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Discount Treatment</a:t>
            </a:r>
            <a:endParaRPr lang="en-GB" dirty="0"/>
          </a:p>
        </p:txBody>
      </p:sp>
      <p:sp>
        <p:nvSpPr>
          <p:cNvPr id="3" name="Content Placeholder 2"/>
          <p:cNvSpPr>
            <a:spLocks noGrp="1"/>
          </p:cNvSpPr>
          <p:nvPr>
            <p:ph idx="1"/>
          </p:nvPr>
        </p:nvSpPr>
        <p:spPr/>
        <p:txBody>
          <a:bodyPr>
            <a:normAutofit/>
          </a:bodyPr>
          <a:lstStyle/>
          <a:p>
            <a:pPr marL="0" indent="0">
              <a:buNone/>
            </a:pPr>
            <a:r>
              <a:rPr lang="en-IN" dirty="0"/>
              <a:t> The value of the supply shall not include any discount that is given:</a:t>
            </a:r>
          </a:p>
          <a:p>
            <a:r>
              <a:rPr lang="en-IN" dirty="0"/>
              <a:t>(a) before or at the time of the supply provided such discount has been duly recorded in the invoice issued in respect of such supply; and</a:t>
            </a:r>
          </a:p>
          <a:p>
            <a:r>
              <a:rPr lang="en-IN" dirty="0"/>
              <a:t>(b) after the supply has been effected, provided that:</a:t>
            </a:r>
          </a:p>
          <a:p>
            <a:pPr lvl="1"/>
            <a:r>
              <a:rPr lang="en-IN" dirty="0"/>
              <a:t>such discount is established in terms of an agreement entered into at or before the time of such supply and specifically linked to relevant </a:t>
            </a:r>
            <a:r>
              <a:rPr lang="en-GB" dirty="0"/>
              <a:t>invoices; and</a:t>
            </a:r>
          </a:p>
          <a:p>
            <a:pPr lvl="1"/>
            <a:r>
              <a:rPr lang="en-IN" dirty="0"/>
              <a:t>input tax credit has been reversed by the recipient of the supply as is </a:t>
            </a:r>
            <a:r>
              <a:rPr lang="en-GB" dirty="0"/>
              <a:t>attributable</a:t>
            </a:r>
          </a:p>
        </p:txBody>
      </p:sp>
      <p:sp>
        <p:nvSpPr>
          <p:cNvPr id="4" name="Slide Number Placeholder 3"/>
          <p:cNvSpPr>
            <a:spLocks noGrp="1"/>
          </p:cNvSpPr>
          <p:nvPr>
            <p:ph type="sldNum" sz="quarter" idx="12"/>
          </p:nvPr>
        </p:nvSpPr>
        <p:spPr/>
        <p:txBody>
          <a:bodyPr/>
          <a:lstStyle/>
          <a:p>
            <a:fld id="{95A4C2BF-0110-41C3-B33B-22011F482233}" type="slidenum">
              <a:rPr lang="en-GB" smtClean="0"/>
              <a:t>34</a:t>
            </a:fld>
            <a:endParaRPr lang="en-GB"/>
          </a:p>
        </p:txBody>
      </p:sp>
    </p:spTree>
    <p:extLst>
      <p:ext uri="{BB962C8B-B14F-4D97-AF65-F5344CB8AC3E}">
        <p14:creationId xmlns:p14="http://schemas.microsoft.com/office/powerpoint/2010/main" val="34608418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Valuation Rules</a:t>
            </a:r>
            <a:endParaRPr lang="en-GB" dirty="0"/>
          </a:p>
        </p:txBody>
      </p:sp>
      <p:sp>
        <p:nvSpPr>
          <p:cNvPr id="3" name="Content Placeholder 2"/>
          <p:cNvSpPr>
            <a:spLocks noGrp="1"/>
          </p:cNvSpPr>
          <p:nvPr>
            <p:ph idx="1"/>
          </p:nvPr>
        </p:nvSpPr>
        <p:spPr/>
        <p:txBody>
          <a:bodyPr/>
          <a:lstStyle/>
          <a:p>
            <a:r>
              <a:rPr lang="en-IN" dirty="0"/>
              <a:t>GST Valuation (Determination of value of Supply of Goods and Services) Rules, 2016</a:t>
            </a:r>
          </a:p>
          <a:p>
            <a:r>
              <a:rPr lang="en-IN" dirty="0"/>
              <a:t>Rule 3 : Method of Determination of Value</a:t>
            </a:r>
          </a:p>
          <a:p>
            <a:r>
              <a:rPr lang="en-IN" dirty="0"/>
              <a:t>Rule 4 : Determination of Value of Supply by Comparison</a:t>
            </a:r>
          </a:p>
          <a:p>
            <a:r>
              <a:rPr lang="en-IN" dirty="0"/>
              <a:t>Rule 5 : Computed Value</a:t>
            </a:r>
          </a:p>
          <a:p>
            <a:r>
              <a:rPr lang="en-IN" dirty="0"/>
              <a:t>Rule 6 : Residual Method</a:t>
            </a:r>
          </a:p>
          <a:p>
            <a:r>
              <a:rPr lang="en-IN" dirty="0"/>
              <a:t>Rule 7 : Rejection of Declared Value</a:t>
            </a:r>
          </a:p>
          <a:p>
            <a:r>
              <a:rPr lang="en-IN" dirty="0"/>
              <a:t>Rule 8 : Pure </a:t>
            </a:r>
            <a:r>
              <a:rPr lang="en-GB" dirty="0"/>
              <a:t>Agent</a:t>
            </a:r>
            <a:endParaRPr lang="en-IN" dirty="0"/>
          </a:p>
        </p:txBody>
      </p:sp>
      <p:sp>
        <p:nvSpPr>
          <p:cNvPr id="4" name="Slide Number Placeholder 3"/>
          <p:cNvSpPr>
            <a:spLocks noGrp="1"/>
          </p:cNvSpPr>
          <p:nvPr>
            <p:ph type="sldNum" sz="quarter" idx="12"/>
          </p:nvPr>
        </p:nvSpPr>
        <p:spPr/>
        <p:txBody>
          <a:bodyPr/>
          <a:lstStyle/>
          <a:p>
            <a:fld id="{95A4C2BF-0110-41C3-B33B-22011F482233}" type="slidenum">
              <a:rPr lang="en-GB" smtClean="0"/>
              <a:t>35</a:t>
            </a:fld>
            <a:endParaRPr lang="en-GB"/>
          </a:p>
        </p:txBody>
      </p:sp>
    </p:spTree>
    <p:extLst>
      <p:ext uri="{BB962C8B-B14F-4D97-AF65-F5344CB8AC3E}">
        <p14:creationId xmlns:p14="http://schemas.microsoft.com/office/powerpoint/2010/main" val="36155781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Rule 3: Method of Determination of Value</a:t>
            </a:r>
            <a:br>
              <a:rPr lang="en-IN" dirty="0"/>
            </a:br>
            <a:endParaRPr lang="en-GB" dirty="0"/>
          </a:p>
        </p:txBody>
      </p:sp>
      <p:sp>
        <p:nvSpPr>
          <p:cNvPr id="3" name="Content Placeholder 2"/>
          <p:cNvSpPr>
            <a:spLocks noGrp="1"/>
          </p:cNvSpPr>
          <p:nvPr>
            <p:ph idx="1"/>
          </p:nvPr>
        </p:nvSpPr>
        <p:spPr/>
        <p:txBody>
          <a:bodyPr>
            <a:normAutofit lnSpcReduction="10000"/>
          </a:bodyPr>
          <a:lstStyle/>
          <a:p>
            <a:r>
              <a:rPr lang="en-IN" dirty="0"/>
              <a:t>The “transaction value” shall be the value determined in monetary terms. </a:t>
            </a:r>
          </a:p>
          <a:p>
            <a:r>
              <a:rPr lang="en-IN" dirty="0"/>
              <a:t>The transaction value shall be accepted even where the supplier and recipient of supply are related, provided that the relationship has not influenced the price. </a:t>
            </a:r>
          </a:p>
          <a:p>
            <a:r>
              <a:rPr lang="en-IN" dirty="0"/>
              <a:t>Where goods are transferred from</a:t>
            </a:r>
          </a:p>
          <a:p>
            <a:pPr lvl="1"/>
            <a:r>
              <a:rPr lang="en-IN" dirty="0"/>
              <a:t>one place of business to another place of the same business, </a:t>
            </a:r>
          </a:p>
          <a:p>
            <a:pPr lvl="1"/>
            <a:r>
              <a:rPr lang="en-IN" dirty="0"/>
              <a:t>the principal to an agent or from an agent to the principal, whether or not situated in the same State, the value of such supply shall be the transaction value. </a:t>
            </a:r>
          </a:p>
          <a:p>
            <a:r>
              <a:rPr lang="en-IN" dirty="0"/>
              <a:t>The value of supplies specified in sub-section (4) of section 15 of the Act shall be determined by proceeding sequentially through rules 4 to 6</a:t>
            </a:r>
          </a:p>
        </p:txBody>
      </p:sp>
      <p:sp>
        <p:nvSpPr>
          <p:cNvPr id="4" name="Slide Number Placeholder 3"/>
          <p:cNvSpPr>
            <a:spLocks noGrp="1"/>
          </p:cNvSpPr>
          <p:nvPr>
            <p:ph type="sldNum" sz="quarter" idx="12"/>
          </p:nvPr>
        </p:nvSpPr>
        <p:spPr/>
        <p:txBody>
          <a:bodyPr/>
          <a:lstStyle/>
          <a:p>
            <a:fld id="{95A4C2BF-0110-41C3-B33B-22011F482233}" type="slidenum">
              <a:rPr lang="en-GB" smtClean="0"/>
              <a:t>36</a:t>
            </a:fld>
            <a:endParaRPr lang="en-GB"/>
          </a:p>
        </p:txBody>
      </p:sp>
    </p:spTree>
    <p:extLst>
      <p:ext uri="{BB962C8B-B14F-4D97-AF65-F5344CB8AC3E}">
        <p14:creationId xmlns:p14="http://schemas.microsoft.com/office/powerpoint/2010/main" val="1090413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Rule 4 Determination of Value by Comparison</a:t>
            </a:r>
            <a:endParaRPr lang="en-GB" dirty="0"/>
          </a:p>
        </p:txBody>
      </p:sp>
      <p:sp>
        <p:nvSpPr>
          <p:cNvPr id="3" name="Content Placeholder 2"/>
          <p:cNvSpPr>
            <a:spLocks noGrp="1"/>
          </p:cNvSpPr>
          <p:nvPr>
            <p:ph idx="1"/>
          </p:nvPr>
        </p:nvSpPr>
        <p:spPr/>
        <p:txBody>
          <a:bodyPr>
            <a:normAutofit fontScale="92500" lnSpcReduction="20000"/>
          </a:bodyPr>
          <a:lstStyle/>
          <a:p>
            <a:r>
              <a:rPr lang="en-IN" dirty="0"/>
              <a:t>(1) Where the value of a supply cannot be determined under rule 3, the value shall be determined on the basis of the transaction value of</a:t>
            </a:r>
          </a:p>
          <a:p>
            <a:pPr lvl="1"/>
            <a:r>
              <a:rPr lang="en-IN" dirty="0"/>
              <a:t>goods and/or services of like kind and quality supplied at or about the same time to other customers, adjusted in accordance with the provisions of sub-rule (2). </a:t>
            </a:r>
          </a:p>
          <a:p>
            <a:r>
              <a:rPr lang="en-IN" dirty="0"/>
              <a:t>(2) In determining the value of goods and/or services under sub-rule (1), the proper officer shall make such adjustments as appear to him reasonable, taking into consideration the relevant factors, including- </a:t>
            </a:r>
          </a:p>
          <a:p>
            <a:pPr lvl="1"/>
            <a:r>
              <a:rPr lang="en-IN" dirty="0"/>
              <a:t>(a) difference in the dates of supply, </a:t>
            </a:r>
          </a:p>
          <a:p>
            <a:pPr lvl="1"/>
            <a:r>
              <a:rPr lang="en-IN" dirty="0"/>
              <a:t>(b) difference in commercial levels and quantity levels, </a:t>
            </a:r>
          </a:p>
          <a:p>
            <a:pPr lvl="1"/>
            <a:r>
              <a:rPr lang="en-IN" dirty="0"/>
              <a:t>(c) difference in composition, quality and design between the goods and/or services being valued and the goods and/or services with which they are compared, </a:t>
            </a:r>
          </a:p>
          <a:p>
            <a:pPr lvl="1"/>
            <a:r>
              <a:rPr lang="en-IN" dirty="0"/>
              <a:t>(d) difference in freight and insurance charges depending on the place of supply. </a:t>
            </a:r>
          </a:p>
          <a:p>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37</a:t>
            </a:fld>
            <a:endParaRPr lang="en-GB"/>
          </a:p>
        </p:txBody>
      </p:sp>
    </p:spTree>
    <p:extLst>
      <p:ext uri="{BB962C8B-B14F-4D97-AF65-F5344CB8AC3E}">
        <p14:creationId xmlns:p14="http://schemas.microsoft.com/office/powerpoint/2010/main" val="2143675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Rule 5 Computed value</a:t>
            </a:r>
            <a:endParaRPr lang="en-GB" dirty="0"/>
          </a:p>
        </p:txBody>
      </p:sp>
      <p:sp>
        <p:nvSpPr>
          <p:cNvPr id="3" name="Content Placeholder 2"/>
          <p:cNvSpPr>
            <a:spLocks noGrp="1"/>
          </p:cNvSpPr>
          <p:nvPr>
            <p:ph idx="1"/>
          </p:nvPr>
        </p:nvSpPr>
        <p:spPr/>
        <p:txBody>
          <a:bodyPr/>
          <a:lstStyle/>
          <a:p>
            <a:r>
              <a:rPr lang="en-IN" dirty="0"/>
              <a:t>If the value cannot be determined under rule 4, it shall be based on a computed value which shall include the following:-</a:t>
            </a:r>
          </a:p>
          <a:p>
            <a:r>
              <a:rPr lang="en-IN" dirty="0"/>
              <a:t>(a) the cost of production, manufacture or processing of the goods or, the cost of provision of the services; </a:t>
            </a:r>
          </a:p>
          <a:p>
            <a:r>
              <a:rPr lang="en-IN" dirty="0"/>
              <a:t>(b) charges, if any, for the design or brand; </a:t>
            </a:r>
          </a:p>
          <a:p>
            <a:r>
              <a:rPr lang="en-IN" dirty="0"/>
              <a:t>(c) an amount towards profit and general expenses equal to that usually reflected in supply of goods and/or services of the same class or kind as the goods and/or services being valued which are made by other suppliers.</a:t>
            </a:r>
          </a:p>
        </p:txBody>
      </p:sp>
      <p:sp>
        <p:nvSpPr>
          <p:cNvPr id="4" name="Slide Number Placeholder 3"/>
          <p:cNvSpPr>
            <a:spLocks noGrp="1"/>
          </p:cNvSpPr>
          <p:nvPr>
            <p:ph type="sldNum" sz="quarter" idx="12"/>
          </p:nvPr>
        </p:nvSpPr>
        <p:spPr/>
        <p:txBody>
          <a:bodyPr/>
          <a:lstStyle/>
          <a:p>
            <a:fld id="{95A4C2BF-0110-41C3-B33B-22011F482233}" type="slidenum">
              <a:rPr lang="en-GB" smtClean="0"/>
              <a:t>38</a:t>
            </a:fld>
            <a:endParaRPr lang="en-GB"/>
          </a:p>
        </p:txBody>
      </p:sp>
    </p:spTree>
    <p:extLst>
      <p:ext uri="{BB962C8B-B14F-4D97-AF65-F5344CB8AC3E}">
        <p14:creationId xmlns:p14="http://schemas.microsoft.com/office/powerpoint/2010/main" val="1393348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Rule 6 Residual Method</a:t>
            </a:r>
            <a:endParaRPr lang="en-GB" dirty="0"/>
          </a:p>
        </p:txBody>
      </p:sp>
      <p:sp>
        <p:nvSpPr>
          <p:cNvPr id="3" name="Content Placeholder 2"/>
          <p:cNvSpPr>
            <a:spLocks noGrp="1"/>
          </p:cNvSpPr>
          <p:nvPr>
            <p:ph idx="1"/>
          </p:nvPr>
        </p:nvSpPr>
        <p:spPr/>
        <p:txBody>
          <a:bodyPr/>
          <a:lstStyle/>
          <a:p>
            <a:r>
              <a:rPr lang="en-IN" dirty="0"/>
              <a:t>Where the value of the goods and/or services cannot be determined under the provisions of rule 5, the value shall be determined using reasonable means consistent with the principles and general provisions of these rules.</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39</a:t>
            </a:fld>
            <a:endParaRPr lang="en-GB"/>
          </a:p>
        </p:txBody>
      </p:sp>
    </p:spTree>
    <p:extLst>
      <p:ext uri="{BB962C8B-B14F-4D97-AF65-F5344CB8AC3E}">
        <p14:creationId xmlns:p14="http://schemas.microsoft.com/office/powerpoint/2010/main" val="3845134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Registration required When?</a:t>
            </a:r>
            <a:endParaRPr lang="en-GB" dirty="0"/>
          </a:p>
        </p:txBody>
      </p:sp>
      <p:sp>
        <p:nvSpPr>
          <p:cNvPr id="3" name="Content Placeholder 2"/>
          <p:cNvSpPr>
            <a:spLocks noGrp="1"/>
          </p:cNvSpPr>
          <p:nvPr>
            <p:ph idx="1"/>
          </p:nvPr>
        </p:nvSpPr>
        <p:spPr/>
        <p:txBody>
          <a:bodyPr>
            <a:normAutofit/>
          </a:bodyPr>
          <a:lstStyle/>
          <a:p>
            <a:r>
              <a:rPr lang="en-US" altLang="en-US" dirty="0"/>
              <a:t>Every supplier shall be liable to be registered under this Law in the State from where he makes a taxable supply of goods and/or services if his </a:t>
            </a:r>
            <a:r>
              <a:rPr lang="en-US" altLang="en-US" sz="2800" dirty="0"/>
              <a:t>aggregate turnover</a:t>
            </a:r>
            <a:r>
              <a:rPr lang="en-US" altLang="en-US" dirty="0"/>
              <a:t> in a financial year exceeds threshold:</a:t>
            </a:r>
          </a:p>
          <a:p>
            <a:pPr lvl="1"/>
            <a:r>
              <a:rPr lang="en-US" altLang="en-US" dirty="0"/>
              <a:t>Threshold for registration is THRESHOLD LIMIT RS. 19 LAKHS</a:t>
            </a:r>
          </a:p>
          <a:p>
            <a:pPr lvl="1"/>
            <a:r>
              <a:rPr lang="en-US" altLang="en-US" dirty="0"/>
              <a:t>Threshold in North Eastern States including Sikkim RS. 9 LAKHS</a:t>
            </a:r>
          </a:p>
          <a:p>
            <a:endParaRPr lang="en-IN" dirty="0"/>
          </a:p>
          <a:p>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4</a:t>
            </a:fld>
            <a:endParaRPr lang="en-GB" dirty="0"/>
          </a:p>
        </p:txBody>
      </p:sp>
    </p:spTree>
    <p:extLst>
      <p:ext uri="{BB962C8B-B14F-4D97-AF65-F5344CB8AC3E}">
        <p14:creationId xmlns:p14="http://schemas.microsoft.com/office/powerpoint/2010/main" val="41900938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Rule 7 Rejection of Declared Value</a:t>
            </a:r>
            <a:endParaRPr lang="en-GB" dirty="0"/>
          </a:p>
        </p:txBody>
      </p:sp>
      <p:sp>
        <p:nvSpPr>
          <p:cNvPr id="3" name="Content Placeholder 2"/>
          <p:cNvSpPr>
            <a:spLocks noGrp="1"/>
          </p:cNvSpPr>
          <p:nvPr>
            <p:ph idx="1"/>
          </p:nvPr>
        </p:nvSpPr>
        <p:spPr/>
        <p:txBody>
          <a:bodyPr/>
          <a:lstStyle/>
          <a:p>
            <a:r>
              <a:rPr lang="en-IN" dirty="0"/>
              <a:t>Reason to doubt</a:t>
            </a:r>
          </a:p>
          <a:p>
            <a:pPr lvl="1"/>
            <a:r>
              <a:rPr lang="en-IN" dirty="0"/>
              <a:t>The significantly higher value at which goods and/or services of like kind or quality supplied at or about the same time in comparable quantities in a comparable commercial transaction were assessed;</a:t>
            </a:r>
          </a:p>
          <a:p>
            <a:pPr lvl="1"/>
            <a:r>
              <a:rPr lang="en-IN" dirty="0"/>
              <a:t>the significantly lower or higher value of the supply of goods and/or services compared to the market value of goods and/or services of like kind and quality at the time of supply; or</a:t>
            </a:r>
          </a:p>
          <a:p>
            <a:pPr lvl="1"/>
            <a:r>
              <a:rPr lang="en-IN" dirty="0"/>
              <a:t>any </a:t>
            </a:r>
            <a:r>
              <a:rPr lang="en-IN" dirty="0" err="1"/>
              <a:t>mis</a:t>
            </a:r>
            <a:r>
              <a:rPr lang="en-IN" dirty="0"/>
              <a:t>-declaration of goods and/or services in parameters such as description, quality, quantity, year of manufacture or production.</a:t>
            </a:r>
          </a:p>
          <a:p>
            <a:r>
              <a:rPr lang="en-IN" dirty="0"/>
              <a:t>Opportunity of Being Heard</a:t>
            </a:r>
          </a:p>
          <a:p>
            <a:r>
              <a:rPr lang="en-IN" dirty="0"/>
              <a:t>he shall proceed to determine the value in accordance with the provisions of rule 4 or rule 5 or rule 6, proceeding sequentially</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40</a:t>
            </a:fld>
            <a:endParaRPr lang="en-GB"/>
          </a:p>
        </p:txBody>
      </p:sp>
    </p:spTree>
    <p:extLst>
      <p:ext uri="{BB962C8B-B14F-4D97-AF65-F5344CB8AC3E}">
        <p14:creationId xmlns:p14="http://schemas.microsoft.com/office/powerpoint/2010/main" val="20462408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Pure Agent</a:t>
            </a:r>
            <a:endParaRPr lang="en-GB" dirty="0"/>
          </a:p>
        </p:txBody>
      </p:sp>
      <p:sp>
        <p:nvSpPr>
          <p:cNvPr id="3" name="Content Placeholder 2"/>
          <p:cNvSpPr>
            <a:spLocks noGrp="1"/>
          </p:cNvSpPr>
          <p:nvPr>
            <p:ph idx="1"/>
          </p:nvPr>
        </p:nvSpPr>
        <p:spPr/>
        <p:txBody>
          <a:bodyPr>
            <a:normAutofit fontScale="77500" lnSpcReduction="20000"/>
          </a:bodyPr>
          <a:lstStyle/>
          <a:p>
            <a:r>
              <a:rPr lang="en-IN" dirty="0"/>
              <a:t>when he makes payment to third party for the goods and/or services procured; </a:t>
            </a:r>
          </a:p>
          <a:p>
            <a:r>
              <a:rPr lang="en-IN" dirty="0"/>
              <a:t>the recipient of service receives and uses the goods and/or services so procured by the service provider in his capacity as pure agent of the recipient of service; </a:t>
            </a:r>
          </a:p>
          <a:p>
            <a:r>
              <a:rPr lang="en-IN" dirty="0"/>
              <a:t>the recipient of service is liable to make payment to the third party; </a:t>
            </a:r>
          </a:p>
          <a:p>
            <a:r>
              <a:rPr lang="en-IN" dirty="0"/>
              <a:t>the recipient of service authorises the service provider to make payment on his behalf; </a:t>
            </a:r>
          </a:p>
          <a:p>
            <a:r>
              <a:rPr lang="en-IN" dirty="0"/>
              <a:t>the recipient of service knows that the goods and/or services for which payment has been made by the service provider shall be provided by the third party; </a:t>
            </a:r>
          </a:p>
          <a:p>
            <a:r>
              <a:rPr lang="en-IN" dirty="0"/>
              <a:t>the payment made by the service provider on behalf of the recipient of service has been separately indicated in the invoice issued by the service provider to the recipient of service; </a:t>
            </a:r>
          </a:p>
          <a:p>
            <a:r>
              <a:rPr lang="en-IN" dirty="0"/>
              <a:t>the service provider recovers from the recipient of service only such amount as has been paid by him to the third party; and </a:t>
            </a:r>
          </a:p>
          <a:p>
            <a:r>
              <a:rPr lang="en-IN" dirty="0"/>
              <a:t>the goods and/or services procured by the service provider from the third party as a pure agent of the recipient of service are in addition to the services he provides on his own account.</a:t>
            </a:r>
          </a:p>
        </p:txBody>
      </p:sp>
      <p:sp>
        <p:nvSpPr>
          <p:cNvPr id="4" name="Slide Number Placeholder 3"/>
          <p:cNvSpPr>
            <a:spLocks noGrp="1"/>
          </p:cNvSpPr>
          <p:nvPr>
            <p:ph type="sldNum" sz="quarter" idx="12"/>
          </p:nvPr>
        </p:nvSpPr>
        <p:spPr/>
        <p:txBody>
          <a:bodyPr/>
          <a:lstStyle/>
          <a:p>
            <a:fld id="{95A4C2BF-0110-41C3-B33B-22011F482233}" type="slidenum">
              <a:rPr lang="en-GB" smtClean="0"/>
              <a:t>41</a:t>
            </a:fld>
            <a:endParaRPr lang="en-GB"/>
          </a:p>
        </p:txBody>
      </p:sp>
    </p:spTree>
    <p:extLst>
      <p:ext uri="{BB962C8B-B14F-4D97-AF65-F5344CB8AC3E}">
        <p14:creationId xmlns:p14="http://schemas.microsoft.com/office/powerpoint/2010/main" val="27331217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Pure Agent</a:t>
            </a:r>
            <a:endParaRPr lang="en-GB" dirty="0"/>
          </a:p>
        </p:txBody>
      </p:sp>
      <p:sp>
        <p:nvSpPr>
          <p:cNvPr id="3" name="Content Placeholder 2"/>
          <p:cNvSpPr>
            <a:spLocks noGrp="1"/>
          </p:cNvSpPr>
          <p:nvPr>
            <p:ph idx="1"/>
          </p:nvPr>
        </p:nvSpPr>
        <p:spPr/>
        <p:txBody>
          <a:bodyPr/>
          <a:lstStyle/>
          <a:p>
            <a:r>
              <a:rPr lang="en-IN" b="1" dirty="0"/>
              <a:t>Explanation:</a:t>
            </a:r>
            <a:r>
              <a:rPr lang="en-IN" dirty="0"/>
              <a:t> For the purposes of this sub-rule, “pure agent” means a person who– </a:t>
            </a:r>
          </a:p>
          <a:p>
            <a:r>
              <a:rPr lang="en-IN" dirty="0"/>
              <a:t>(a) enters into a contractual agreement with the recipient of service to act as his pure agent to incur expenditure or costs in the course of providing taxable service;</a:t>
            </a:r>
          </a:p>
          <a:p>
            <a:r>
              <a:rPr lang="en-IN" dirty="0"/>
              <a:t>(b) neither intends to hold nor holds any title to the goods and/or services so procured or provided as pure agent of the recipient of service;</a:t>
            </a:r>
          </a:p>
          <a:p>
            <a:r>
              <a:rPr lang="en-IN" dirty="0"/>
              <a:t>(c) does not use such goods and/or services so procured; and </a:t>
            </a:r>
          </a:p>
          <a:p>
            <a:r>
              <a:rPr lang="en-IN" dirty="0"/>
              <a:t>(d) receives only the actual amount incurred to procure such goods and/or services. </a:t>
            </a:r>
          </a:p>
          <a:p>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42</a:t>
            </a:fld>
            <a:endParaRPr lang="en-GB"/>
          </a:p>
        </p:txBody>
      </p:sp>
    </p:spTree>
    <p:extLst>
      <p:ext uri="{BB962C8B-B14F-4D97-AF65-F5344CB8AC3E}">
        <p14:creationId xmlns:p14="http://schemas.microsoft.com/office/powerpoint/2010/main" val="3359917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Aggregate Turnover</a:t>
            </a:r>
            <a:endParaRPr lang="en-GB" dirty="0"/>
          </a:p>
        </p:txBody>
      </p:sp>
      <p:sp>
        <p:nvSpPr>
          <p:cNvPr id="3" name="Content Placeholder 2"/>
          <p:cNvSpPr>
            <a:spLocks noGrp="1"/>
          </p:cNvSpPr>
          <p:nvPr>
            <p:ph idx="1"/>
          </p:nvPr>
        </p:nvSpPr>
        <p:spPr/>
        <p:txBody>
          <a:bodyPr>
            <a:normAutofit/>
          </a:bodyPr>
          <a:lstStyle/>
          <a:p>
            <a:r>
              <a:rPr lang="en-IN" dirty="0"/>
              <a:t>Section 2(6) </a:t>
            </a:r>
          </a:p>
          <a:p>
            <a:r>
              <a:rPr lang="en-IN" dirty="0"/>
              <a:t>means the aggregate value of all </a:t>
            </a:r>
          </a:p>
          <a:p>
            <a:pPr lvl="1"/>
            <a:r>
              <a:rPr lang="en-IN" dirty="0"/>
              <a:t>taxable supplies,</a:t>
            </a:r>
          </a:p>
          <a:p>
            <a:pPr lvl="1"/>
            <a:r>
              <a:rPr lang="en-IN" dirty="0"/>
              <a:t>exempt supplies,</a:t>
            </a:r>
          </a:p>
          <a:p>
            <a:pPr lvl="1"/>
            <a:r>
              <a:rPr lang="en-IN" dirty="0"/>
              <a:t> exports of goods and/or services </a:t>
            </a:r>
          </a:p>
          <a:p>
            <a:pPr lvl="1"/>
            <a:r>
              <a:rPr lang="en-IN" dirty="0"/>
              <a:t>and inter-State supplies</a:t>
            </a:r>
          </a:p>
          <a:p>
            <a:r>
              <a:rPr lang="en-IN" dirty="0"/>
              <a:t>of a person having the same PAN, to be computed on all India basis and excludes taxes, if any, charged under the CGST Act, SGST Act and the IGST Act, as the </a:t>
            </a:r>
            <a:r>
              <a:rPr lang="en-GB" dirty="0"/>
              <a:t>case may be;</a:t>
            </a:r>
          </a:p>
          <a:p>
            <a:pPr marL="0" indent="0">
              <a:buNone/>
            </a:pP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5</a:t>
            </a:fld>
            <a:endParaRPr lang="en-GB" dirty="0"/>
          </a:p>
        </p:txBody>
      </p:sp>
    </p:spTree>
    <p:extLst>
      <p:ext uri="{BB962C8B-B14F-4D97-AF65-F5344CB8AC3E}">
        <p14:creationId xmlns:p14="http://schemas.microsoft.com/office/powerpoint/2010/main" val="2718415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Inclusion and Exclusions</a:t>
            </a:r>
            <a:endParaRPr lang="en-GB" dirty="0"/>
          </a:p>
        </p:txBody>
      </p:sp>
      <p:sp>
        <p:nvSpPr>
          <p:cNvPr id="3" name="Content Placeholder 2"/>
          <p:cNvSpPr>
            <a:spLocks noGrp="1"/>
          </p:cNvSpPr>
          <p:nvPr>
            <p:ph idx="1"/>
          </p:nvPr>
        </p:nvSpPr>
        <p:spPr/>
        <p:txBody>
          <a:bodyPr>
            <a:normAutofit/>
          </a:bodyPr>
          <a:lstStyle/>
          <a:p>
            <a:r>
              <a:rPr lang="en-IN" dirty="0"/>
              <a:t>Inclusions:</a:t>
            </a:r>
          </a:p>
          <a:p>
            <a:pPr lvl="1"/>
            <a:r>
              <a:rPr lang="en-IN" dirty="0"/>
              <a:t>all supplies made by the taxable person, whether on his own account or made on behalf of all his principals.</a:t>
            </a:r>
          </a:p>
          <a:p>
            <a:r>
              <a:rPr lang="en-IN" dirty="0"/>
              <a:t>Exclusions:</a:t>
            </a:r>
          </a:p>
          <a:p>
            <a:pPr lvl="1"/>
            <a:r>
              <a:rPr lang="en-IN" dirty="0"/>
              <a:t>The supply of goods, after completion of job-work, by a registered job worker shall be treated as the supply of goods by the “principal”</a:t>
            </a:r>
            <a:endParaRPr lang="en-IN" i="1" dirty="0"/>
          </a:p>
          <a:p>
            <a:pPr lvl="1"/>
            <a:r>
              <a:rPr lang="en-IN" dirty="0"/>
              <a:t>Value of inward supplies on which tax is payable by a person on reverse charge basis</a:t>
            </a:r>
          </a:p>
        </p:txBody>
      </p:sp>
      <p:sp>
        <p:nvSpPr>
          <p:cNvPr id="4" name="Slide Number Placeholder 3"/>
          <p:cNvSpPr>
            <a:spLocks noGrp="1"/>
          </p:cNvSpPr>
          <p:nvPr>
            <p:ph type="sldNum" sz="quarter" idx="12"/>
          </p:nvPr>
        </p:nvSpPr>
        <p:spPr/>
        <p:txBody>
          <a:bodyPr/>
          <a:lstStyle/>
          <a:p>
            <a:fld id="{95A4C2BF-0110-41C3-B33B-22011F482233}" type="slidenum">
              <a:rPr lang="en-GB" smtClean="0"/>
              <a:t>6</a:t>
            </a:fld>
            <a:endParaRPr lang="en-GB" dirty="0"/>
          </a:p>
        </p:txBody>
      </p:sp>
    </p:spTree>
    <p:extLst>
      <p:ext uri="{BB962C8B-B14F-4D97-AF65-F5344CB8AC3E}">
        <p14:creationId xmlns:p14="http://schemas.microsoft.com/office/powerpoint/2010/main" val="2775424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Mandatory Registration</a:t>
            </a:r>
            <a:endParaRPr lang="en-GB" dirty="0"/>
          </a:p>
        </p:txBody>
      </p:sp>
      <p:sp>
        <p:nvSpPr>
          <p:cNvPr id="3" name="Content Placeholder 2"/>
          <p:cNvSpPr>
            <a:spLocks noGrp="1"/>
          </p:cNvSpPr>
          <p:nvPr>
            <p:ph idx="1"/>
          </p:nvPr>
        </p:nvSpPr>
        <p:spPr/>
        <p:txBody>
          <a:bodyPr>
            <a:normAutofit fontScale="92500" lnSpcReduction="10000"/>
          </a:bodyPr>
          <a:lstStyle/>
          <a:p>
            <a:r>
              <a:rPr lang="en-US" dirty="0"/>
              <a:t>Persons making any inter-State taxable supply;</a:t>
            </a:r>
          </a:p>
          <a:p>
            <a:r>
              <a:rPr lang="en-US" dirty="0"/>
              <a:t>Casual taxable persons;</a:t>
            </a:r>
          </a:p>
          <a:p>
            <a:r>
              <a:rPr lang="en-US" dirty="0"/>
              <a:t>Persons paying tax under reverse charge;</a:t>
            </a:r>
          </a:p>
          <a:p>
            <a:r>
              <a:rPr lang="en-IN" dirty="0"/>
              <a:t>Liable to pay/collect tax as Electronic Commerce Operator u/s 8(4);</a:t>
            </a:r>
            <a:endParaRPr lang="en-US" dirty="0"/>
          </a:p>
          <a:p>
            <a:r>
              <a:rPr lang="en-US" dirty="0"/>
              <a:t>Non-resident taxable persons;</a:t>
            </a:r>
          </a:p>
          <a:p>
            <a:pPr>
              <a:defRPr/>
            </a:pPr>
            <a:r>
              <a:rPr lang="en-US" dirty="0"/>
              <a:t>Persons who are required to deduct tax under section 46;</a:t>
            </a:r>
          </a:p>
          <a:p>
            <a:pPr>
              <a:defRPr/>
            </a:pPr>
            <a:r>
              <a:rPr lang="en-US" dirty="0"/>
              <a:t>Persons who are required to collect tax under section 56;</a:t>
            </a:r>
          </a:p>
          <a:p>
            <a:pPr>
              <a:defRPr/>
            </a:pPr>
            <a:r>
              <a:rPr lang="en-US" dirty="0"/>
              <a:t>Persons who supply goods and/or services on behalf of other registered taxable persons whether as an agent or otherwise;</a:t>
            </a:r>
          </a:p>
          <a:p>
            <a:pPr>
              <a:defRPr/>
            </a:pPr>
            <a:r>
              <a:rPr lang="en-US" dirty="0"/>
              <a:t>Input service distributor;</a:t>
            </a:r>
          </a:p>
          <a:p>
            <a:pPr>
              <a:defRPr/>
            </a:pPr>
            <a:r>
              <a:rPr lang="en-US" dirty="0"/>
              <a:t>Supplying online information and Database Access from outside India</a:t>
            </a:r>
            <a:endParaRPr lang="en-GB" dirty="0"/>
          </a:p>
        </p:txBody>
      </p:sp>
      <p:sp>
        <p:nvSpPr>
          <p:cNvPr id="4" name="Slide Number Placeholder 3"/>
          <p:cNvSpPr>
            <a:spLocks noGrp="1"/>
          </p:cNvSpPr>
          <p:nvPr>
            <p:ph type="sldNum" sz="quarter" idx="12"/>
          </p:nvPr>
        </p:nvSpPr>
        <p:spPr/>
        <p:txBody>
          <a:bodyPr/>
          <a:lstStyle/>
          <a:p>
            <a:fld id="{95A4C2BF-0110-41C3-B33B-22011F482233}" type="slidenum">
              <a:rPr lang="en-GB" smtClean="0"/>
              <a:t>7</a:t>
            </a:fld>
            <a:endParaRPr lang="en-GB" dirty="0"/>
          </a:p>
        </p:txBody>
      </p:sp>
    </p:spTree>
    <p:extLst>
      <p:ext uri="{BB962C8B-B14F-4D97-AF65-F5344CB8AC3E}">
        <p14:creationId xmlns:p14="http://schemas.microsoft.com/office/powerpoint/2010/main" val="2111813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Mandatory Registration</a:t>
            </a:r>
            <a:endParaRPr lang="en-GB" dirty="0"/>
          </a:p>
        </p:txBody>
      </p:sp>
      <p:sp>
        <p:nvSpPr>
          <p:cNvPr id="3" name="Content Placeholder 2"/>
          <p:cNvSpPr>
            <a:spLocks noGrp="1"/>
          </p:cNvSpPr>
          <p:nvPr>
            <p:ph idx="1"/>
          </p:nvPr>
        </p:nvSpPr>
        <p:spPr/>
        <p:txBody>
          <a:bodyPr>
            <a:normAutofit fontScale="92500" lnSpcReduction="10000"/>
          </a:bodyPr>
          <a:lstStyle/>
          <a:p>
            <a:r>
              <a:rPr lang="en-US" dirty="0"/>
              <a:t>Persons making any inter-State taxable supply;</a:t>
            </a:r>
          </a:p>
          <a:p>
            <a:r>
              <a:rPr lang="en-US" dirty="0"/>
              <a:t>Casual taxable persons;</a:t>
            </a:r>
          </a:p>
          <a:p>
            <a:r>
              <a:rPr lang="en-US" dirty="0"/>
              <a:t>Non-resident taxable persons;</a:t>
            </a:r>
          </a:p>
          <a:p>
            <a:r>
              <a:rPr lang="en-US" dirty="0"/>
              <a:t>Persons paying tax under reverse charge;</a:t>
            </a:r>
          </a:p>
          <a:p>
            <a:r>
              <a:rPr lang="en-US" dirty="0"/>
              <a:t>Input service distributor;</a:t>
            </a:r>
            <a:endParaRPr lang="en-IN" dirty="0"/>
          </a:p>
          <a:p>
            <a:r>
              <a:rPr lang="en-IN" dirty="0"/>
              <a:t>Liable to pay/collect tax as Electronic Commerce Operator u/s 8(4);</a:t>
            </a:r>
          </a:p>
          <a:p>
            <a:r>
              <a:rPr lang="en-US" dirty="0"/>
              <a:t>Supplying online information and Database Access from outside India</a:t>
            </a:r>
            <a:r>
              <a:rPr lang="en-GB" dirty="0"/>
              <a:t>;</a:t>
            </a:r>
            <a:endParaRPr lang="en-US" dirty="0"/>
          </a:p>
          <a:p>
            <a:pPr>
              <a:defRPr/>
            </a:pPr>
            <a:r>
              <a:rPr lang="en-US" dirty="0"/>
              <a:t>Persons who are required to deduct tax under section 46;</a:t>
            </a:r>
          </a:p>
          <a:p>
            <a:pPr>
              <a:defRPr/>
            </a:pPr>
            <a:r>
              <a:rPr lang="en-US" dirty="0"/>
              <a:t>Persons who are required to collect tax under section 56;</a:t>
            </a:r>
          </a:p>
          <a:p>
            <a:pPr>
              <a:defRPr/>
            </a:pPr>
            <a:r>
              <a:rPr lang="en-US" dirty="0"/>
              <a:t>Persons who supply goods and/or services on behalf of other registered taxable persons whether as an agent or otherwise</a:t>
            </a:r>
          </a:p>
        </p:txBody>
      </p:sp>
      <p:sp>
        <p:nvSpPr>
          <p:cNvPr id="4" name="Slide Number Placeholder 3"/>
          <p:cNvSpPr>
            <a:spLocks noGrp="1"/>
          </p:cNvSpPr>
          <p:nvPr>
            <p:ph type="sldNum" sz="quarter" idx="12"/>
          </p:nvPr>
        </p:nvSpPr>
        <p:spPr/>
        <p:txBody>
          <a:bodyPr/>
          <a:lstStyle/>
          <a:p>
            <a:fld id="{95A4C2BF-0110-41C3-B33B-22011F482233}" type="slidenum">
              <a:rPr lang="en-GB" smtClean="0"/>
              <a:t>8</a:t>
            </a:fld>
            <a:endParaRPr lang="en-GB" dirty="0"/>
          </a:p>
        </p:txBody>
      </p:sp>
    </p:spTree>
    <p:extLst>
      <p:ext uri="{BB962C8B-B14F-4D97-AF65-F5344CB8AC3E}">
        <p14:creationId xmlns:p14="http://schemas.microsoft.com/office/powerpoint/2010/main" val="2173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Casual Taxable Person and NRI</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37557710"/>
              </p:ext>
            </p:extLst>
          </p:nvPr>
        </p:nvGraphicFramePr>
        <p:xfrm>
          <a:off x="1103312" y="1744394"/>
          <a:ext cx="9137967" cy="45040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95A4C2BF-0110-41C3-B33B-22011F482233}" type="slidenum">
              <a:rPr lang="en-GB" smtClean="0"/>
              <a:pPr/>
              <a:t>9</a:t>
            </a:fld>
            <a:endParaRPr lang="en-GB"/>
          </a:p>
        </p:txBody>
      </p:sp>
    </p:spTree>
    <p:extLst>
      <p:ext uri="{BB962C8B-B14F-4D97-AF65-F5344CB8AC3E}">
        <p14:creationId xmlns:p14="http://schemas.microsoft.com/office/powerpoint/2010/main" val="244827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TM02836342[[fn=Ion]]</Template>
  <TotalTime>353</TotalTime>
  <Words>3362</Words>
  <Application>Microsoft Office PowerPoint</Application>
  <PresentationFormat>Widescreen</PresentationFormat>
  <Paragraphs>421</Paragraphs>
  <Slides>42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Century Gothic</vt:lpstr>
      <vt:lpstr>Wingdings 3</vt:lpstr>
      <vt:lpstr>Ion</vt:lpstr>
      <vt:lpstr>GST - Registration and Valuation</vt:lpstr>
      <vt:lpstr>Agenda</vt:lpstr>
      <vt:lpstr>Registration required why?</vt:lpstr>
      <vt:lpstr>Registration required When?</vt:lpstr>
      <vt:lpstr>Aggregate Turnover</vt:lpstr>
      <vt:lpstr>Inclusion and Exclusions</vt:lpstr>
      <vt:lpstr>Mandatory Registration</vt:lpstr>
      <vt:lpstr>Mandatory Registration</vt:lpstr>
      <vt:lpstr>Casual Taxable Person and NRI</vt:lpstr>
      <vt:lpstr>Input Service Distributor (ISD)</vt:lpstr>
      <vt:lpstr>Electronic Commerce Operator</vt:lpstr>
      <vt:lpstr>Database and Information Access</vt:lpstr>
      <vt:lpstr>PowerPoint Presentation</vt:lpstr>
      <vt:lpstr>Exemption from Registration</vt:lpstr>
      <vt:lpstr>Peculiar Provisions </vt:lpstr>
      <vt:lpstr>Registration Process (Sec 23)</vt:lpstr>
      <vt:lpstr>Structure of GST UID</vt:lpstr>
      <vt:lpstr>Business Verticals</vt:lpstr>
      <vt:lpstr>Suo Moto Registration</vt:lpstr>
      <vt:lpstr>Amendments of Registration</vt:lpstr>
      <vt:lpstr>Cancellation of Registration</vt:lpstr>
      <vt:lpstr>Suo Moto Cancellation</vt:lpstr>
      <vt:lpstr>Effects of Cancellation</vt:lpstr>
      <vt:lpstr>Revocation of Cancellation</vt:lpstr>
      <vt:lpstr>Forms Prescribed</vt:lpstr>
      <vt:lpstr>Forms Prescribed</vt:lpstr>
      <vt:lpstr>Forms Prescribed</vt:lpstr>
      <vt:lpstr>Forms Prescribed</vt:lpstr>
      <vt:lpstr>Forms Prescribed</vt:lpstr>
      <vt:lpstr>Valuation Provisions</vt:lpstr>
      <vt:lpstr>Transaction Value</vt:lpstr>
      <vt:lpstr>Related Party </vt:lpstr>
      <vt:lpstr>Transaction Value</vt:lpstr>
      <vt:lpstr>Discount Treatment</vt:lpstr>
      <vt:lpstr>Valuation Rules</vt:lpstr>
      <vt:lpstr>Rule 3: Method of Determination of Value </vt:lpstr>
      <vt:lpstr>Rule 4 Determination of Value by Comparison</vt:lpstr>
      <vt:lpstr>Rule 5 Computed value</vt:lpstr>
      <vt:lpstr>Rule 6 Residual Method</vt:lpstr>
      <vt:lpstr>Rule 7 Rejection of Declared Value</vt:lpstr>
      <vt:lpstr>Pure Agent</vt:lpstr>
      <vt:lpstr>Pure Agent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Abhishek</dc:creator>
  <cp:lastModifiedBy>Abhishek</cp:lastModifiedBy>
  <cp:revision>49</cp:revision>
  <dcterms:created xsi:type="dcterms:W3CDTF">2016-12-22T11:20:15Z</dcterms:created>
  <dcterms:modified xsi:type="dcterms:W3CDTF">2016-12-28T07:56:57Z</dcterms:modified>
</cp:coreProperties>
</file>