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slides/slide218.xml" ContentType="application/vnd.openxmlformats-officedocument.presentationml.slide+xml"/>
  <Override PartName="/ppt/slides/slide25.xml" ContentType="application/vnd.openxmlformats-officedocument.presentationml.slide+xml"/>
  <Override PartName="/ppt/slides/slide72.xml" ContentType="application/vnd.openxmlformats-officedocument.presentationml.slide+xml"/>
  <Override PartName="/ppt/slides/slide207.xml" ContentType="application/vnd.openxmlformats-officedocument.presentationml.slid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69.xml" ContentType="application/vnd.openxmlformats-officedocument.presentationml.slide+xml"/>
  <Override PartName="/ppt/tableStyles.xml" ContentType="application/vnd.openxmlformats-officedocument.presentationml.tableStyles+xml"/>
  <Override PartName="/ppt/slides/slide147.xml" ContentType="application/vnd.openxmlformats-officedocument.presentationml.slide+xml"/>
  <Override PartName="/ppt/slides/slide158.xml" ContentType="application/vnd.openxmlformats-officedocument.presentationml.slide+xml"/>
  <Override PartName="/ppt/slides/slide194.xml" ContentType="application/vnd.openxmlformats-officedocument.presentationml.slide+xml"/>
  <Override PartName="/ppt/slides/slide210.xml" ContentType="application/vnd.openxmlformats-officedocument.presentationml.slide+xml"/>
  <Override PartName="/ppt/slides/slide99.xml" ContentType="application/vnd.openxmlformats-officedocument.presentationml.slide+xml"/>
  <Override PartName="/ppt/slides/slide136.xml" ContentType="application/vnd.openxmlformats-officedocument.presentationml.slide+xml"/>
  <Override PartName="/ppt/slides/slide183.xml" ContentType="application/vnd.openxmlformats-officedocument.presentationml.slide+xml"/>
  <Override PartName="/ppt/notesSlides/notesSlide7.xml" ContentType="application/vnd.openxmlformats-officedocument.presentationml.notesSlide+xml"/>
  <Override PartName="/ppt/slides/slide77.xml" ContentType="application/vnd.openxmlformats-officedocument.presentationml.slide+xml"/>
  <Override PartName="/ppt/slides/slide88.xml" ContentType="application/vnd.openxmlformats-officedocument.presentationml.slide+xml"/>
  <Override PartName="/ppt/slides/slide125.xml" ContentType="application/vnd.openxmlformats-officedocument.presentationml.slide+xml"/>
  <Override PartName="/ppt/slides/slide172.xml" ContentType="application/vnd.openxmlformats-officedocument.presentationml.slide+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50.xml" ContentType="application/vnd.openxmlformats-officedocument.presentationml.slide+xml"/>
  <Override PartName="/ppt/slides/slide161.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55.xml" ContentType="application/vnd.openxmlformats-officedocument.presentationml.slide+xml"/>
  <Override PartName="/ppt/theme/theme2.xml" ContentType="application/vnd.openxmlformats-officedocument.theme+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215.xml" ContentType="application/vnd.openxmlformats-officedocument.presentationml.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s/slide199.xml" ContentType="application/vnd.openxmlformats-officedocument.presentationml.slide+xml"/>
  <Override PartName="/ppt/slides/slide204.xml" ContentType="application/vnd.openxmlformats-officedocument.presentationml.slide+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s/slide159.xml" ContentType="application/vnd.openxmlformats-officedocument.presentationml.slide+xml"/>
  <Override PartName="/ppt/slides/slide188.xml" ContentType="application/vnd.openxmlformats-officedocument.presentationml.slide+xml"/>
  <Override PartName="/ppt/slides/slide211.xml" ContentType="application/vnd.openxmlformats-officedocument.presentationml.slide+xml"/>
  <Override PartName="/ppt/slides/slide119.xml" ContentType="application/vnd.openxmlformats-officedocument.presentationml.slide+xml"/>
  <Override PartName="/ppt/slides/slide148.xml" ContentType="application/vnd.openxmlformats-officedocument.presentationml.slide+xml"/>
  <Override PartName="/ppt/slides/slide166.xml" ContentType="application/vnd.openxmlformats-officedocument.presentationml.slide+xml"/>
  <Override PartName="/ppt/slides/slide177.xml" ContentType="application/vnd.openxmlformats-officedocument.presentationml.slide+xml"/>
  <Override PartName="/ppt/slides/slide195.xml" ContentType="application/vnd.openxmlformats-officedocument.presentationml.slide+xml"/>
  <Override PartName="/ppt/slides/slide200.xml" ContentType="application/vnd.openxmlformats-officedocument.presentationml.slide+xml"/>
  <Override PartName="/ppt/slideLayouts/slideLayout10.xml" ContentType="application/vnd.openxmlformats-officedocument.presentationml.slideLayout+xml"/>
  <Override PartName="/ppt/slides/slide89.xml" ContentType="application/vnd.openxmlformats-officedocument.presentationml.slide+xml"/>
  <Override PartName="/ppt/slides/slide108.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s/slide155.xml" ContentType="application/vnd.openxmlformats-officedocument.presentationml.slide+xml"/>
  <Override PartName="/ppt/slides/slide173.xml" ContentType="application/vnd.openxmlformats-officedocument.presentationml.slide+xml"/>
  <Override PartName="/ppt/slides/slide184.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slides/slide115.xml" ContentType="application/vnd.openxmlformats-officedocument.presentationml.slide+xml"/>
  <Override PartName="/ppt/slides/slide144.xml" ContentType="application/vnd.openxmlformats-officedocument.presentationml.slide+xml"/>
  <Override PartName="/ppt/slides/slide162.xml" ContentType="application/vnd.openxmlformats-officedocument.presentationml.slide+xml"/>
  <Override PartName="/ppt/slides/slide191.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s/slide151.xml" ContentType="application/vnd.openxmlformats-officedocument.presentationml.slide+xml"/>
  <Override PartName="/ppt/slides/slide180.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s/slide140.xml" ContentType="application/vnd.openxmlformats-officedocument.presentationml.slide+xml"/>
  <Override PartName="/ppt/slides/slide209.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slides/slide216.xml" ContentType="application/vnd.openxmlformats-officedocument.presentationml.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89.xml" ContentType="application/vnd.openxmlformats-officedocument.presentationml.slide+xml"/>
  <Override PartName="/ppt/slides/slide205.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s/slide149.xml" ContentType="application/vnd.openxmlformats-officedocument.presentationml.slide+xml"/>
  <Override PartName="/ppt/slides/slide178.xml" ContentType="application/vnd.openxmlformats-officedocument.presentationml.slide+xml"/>
  <Override PartName="/ppt/slides/slide196.xml" ContentType="application/vnd.openxmlformats-officedocument.presentationml.slide+xml"/>
  <Override PartName="/ppt/slides/slide212.xml" ContentType="application/vnd.openxmlformats-officedocument.presentationml.slide+xml"/>
  <Override PartName="/ppt/slideLayouts/slideLayout11.xml" ContentType="application/vnd.openxmlformats-officedocument.presentationml.slideLayout+xml"/>
  <Override PartName="/ppt/slides/slide138.xml" ContentType="application/vnd.openxmlformats-officedocument.presentationml.slide+xml"/>
  <Override PartName="/ppt/slides/slide167.xml" ContentType="application/vnd.openxmlformats-officedocument.presentationml.slide+xml"/>
  <Override PartName="/ppt/slides/slide185.xml" ContentType="application/vnd.openxmlformats-officedocument.presentationml.slide+xml"/>
  <Override PartName="/ppt/slides/slide201.xml" ContentType="application/vnd.openxmlformats-officedocument.presentationml.slide+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slides/slide145.xml" ContentType="application/vnd.openxmlformats-officedocument.presentationml.slide+xml"/>
  <Override PartName="/ppt/slides/slide156.xml" ContentType="application/vnd.openxmlformats-officedocument.presentationml.slide+xml"/>
  <Override PartName="/ppt/slides/slide174.xml" ContentType="application/vnd.openxmlformats-officedocument.presentationml.slide+xml"/>
  <Override PartName="/ppt/slides/slide192.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s/slide134.xml" ContentType="application/vnd.openxmlformats-officedocument.presentationml.slide+xml"/>
  <Override PartName="/ppt/slides/slide163.xml" ContentType="application/vnd.openxmlformats-officedocument.presentationml.slide+xml"/>
  <Override PartName="/ppt/slides/slide181.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slides/slide141.xml" ContentType="application/vnd.openxmlformats-officedocument.presentationml.slide+xml"/>
  <Override PartName="/ppt/slides/slide152.xml" ContentType="application/vnd.openxmlformats-officedocument.presentationml.slide+xml"/>
  <Override PartName="/ppt/slides/slide170.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s/slide217.xml" ContentType="application/vnd.openxmlformats-officedocument.presentationml.slide+xml"/>
  <Override PartName="/ppt/slideLayouts/slideLayout5.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slides/slide206.xml" ContentType="application/vnd.openxmlformats-officedocument.presentationml.slide+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s/slide213.xml" ContentType="application/vnd.openxmlformats-officedocument.presentationml.slide+xml"/>
  <Override PartName="/ppt/slideLayouts/slideLayout1.xml" ContentType="application/vnd.openxmlformats-officedocument.presentationml.slideLayout+xml"/>
  <Override PartName="/ppt/slides/slide20.xml" ContentType="application/vnd.openxmlformats-officedocument.presentationml.slide+xml"/>
  <Override PartName="/ppt/slides/slide168.xml" ContentType="application/vnd.openxmlformats-officedocument.presentationml.slide+xml"/>
  <Override PartName="/ppt/slides/slide179.xml" ContentType="application/vnd.openxmlformats-officedocument.presentationml.slide+xml"/>
  <Override PartName="/ppt/slides/slide197.xml" ContentType="application/vnd.openxmlformats-officedocument.presentationml.slide+xml"/>
  <Override PartName="/ppt/slides/slide202.xml" ContentType="application/vnd.openxmlformats-officedocument.presentationml.slide+xml"/>
  <Override PartName="/ppt/slideLayouts/slideLayout12.xml" ContentType="application/vnd.openxmlformats-officedocument.presentationml.slideLayout+xml"/>
  <Override PartName="/ppt/slides/slide139.xml" ContentType="application/vnd.openxmlformats-officedocument.presentationml.slide+xml"/>
  <Override PartName="/ppt/slides/slide157.xml" ContentType="application/vnd.openxmlformats-officedocument.presentationml.slide+xml"/>
  <Override PartName="/ppt/slides/slide186.xml" ContentType="application/vnd.openxmlformats-officedocument.presentationml.slide+xml"/>
  <Override PartName="/ppt/slides/slide98.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slides/slide146.xml" ContentType="application/vnd.openxmlformats-officedocument.presentationml.slide+xml"/>
  <Override PartName="/ppt/slides/slide164.xml" ContentType="application/vnd.openxmlformats-officedocument.presentationml.slide+xml"/>
  <Override PartName="/ppt/slides/slide175.xml" ContentType="application/vnd.openxmlformats-officedocument.presentationml.slide+xml"/>
  <Override PartName="/ppt/slides/slide193.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slides/slide153.xml" ContentType="application/vnd.openxmlformats-officedocument.presentationml.slide+xml"/>
  <Override PartName="/ppt/slides/slide171.xml" ContentType="application/vnd.openxmlformats-officedocument.presentationml.slide+xml"/>
  <Override PartName="/ppt/slides/slide182.xml" ContentType="application/vnd.openxmlformats-officedocument.presentationml.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s/slide160.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s/slide32.xml" ContentType="application/vnd.openxmlformats-officedocument.presentationml.slide+xml"/>
  <Override PartName="/ppt/slides/slide214.xml" ContentType="application/vnd.openxmlformats-officedocument.presentationml.slide+xml"/>
  <Override PartName="/ppt/slides/slide10.xml" ContentType="application/vnd.openxmlformats-officedocument.presentationml.slide+xml"/>
  <Override PartName="/ppt/slides/slide21.xml" ContentType="application/vnd.openxmlformats-officedocument.presentationml.slide+xml"/>
  <Override PartName="/ppt/slides/slide187.xml" ContentType="application/vnd.openxmlformats-officedocument.presentationml.slide+xml"/>
  <Override PartName="/ppt/slides/slide198.xml" ContentType="application/vnd.openxmlformats-officedocument.presentationml.slide+xml"/>
  <Override PartName="/ppt/slides/slide203.xml" ContentType="application/vnd.openxmlformats-officedocument.presentationml.slide+xml"/>
  <Override PartName="/ppt/slides/slide129.xml" ContentType="application/vnd.openxmlformats-officedocument.presentationml.slide+xml"/>
  <Override PartName="/ppt/slides/slide176.xml" ContentType="application/vnd.openxmlformats-officedocument.presentationml.slide+xml"/>
  <Override PartName="/ppt/slides/slide118.xml" ContentType="application/vnd.openxmlformats-officedocument.presentationml.slide+xml"/>
  <Override PartName="/ppt/slides/slide165.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slides/slide143.xml" ContentType="application/vnd.openxmlformats-officedocument.presentationml.slide+xml"/>
  <Override PartName="/ppt/slides/slide154.xml" ContentType="application/vnd.openxmlformats-officedocument.presentationml.slide+xml"/>
  <Override PartName="/ppt/slides/slide190.xml" ContentType="application/vnd.openxmlformats-officedocument.presentationml.slide+xml"/>
  <Override PartName="/ppt/viewProps.xml" ContentType="application/vnd.openxmlformats-officedocument.presentationml.viewProps+xml"/>
  <Override PartName="/ppt/slides/slide48.xml" ContentType="application/vnd.openxmlformats-officedocument.presentationml.slide+xml"/>
  <Override PartName="/ppt/slides/slide95.xml" ContentType="application/vnd.openxmlformats-officedocument.presentationml.slide+xml"/>
  <Override PartName="/ppt/slides/slide132.xml" ContentType="application/vnd.openxmlformats-officedocument.presentationml.slide+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slides/slide208.xml" ContentType="application/vnd.openxmlformats-officedocument.presentationml.slide+xml"/>
  <Override PartName="/ppt/presProps.xml" ContentType="application/vnd.openxmlformats-officedocument.presentationml.presProps+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6" r:id="rId1"/>
  </p:sldMasterIdLst>
  <p:notesMasterIdLst>
    <p:notesMasterId r:id="rId220"/>
  </p:notesMasterIdLst>
  <p:sldIdLst>
    <p:sldId id="311" r:id="rId2"/>
    <p:sldId id="312" r:id="rId3"/>
    <p:sldId id="313" r:id="rId4"/>
    <p:sldId id="314" r:id="rId5"/>
    <p:sldId id="317" r:id="rId6"/>
    <p:sldId id="319" r:id="rId7"/>
    <p:sldId id="318" r:id="rId8"/>
    <p:sldId id="310" r:id="rId9"/>
    <p:sldId id="256" r:id="rId10"/>
    <p:sldId id="266" r:id="rId11"/>
    <p:sldId id="400" r:id="rId12"/>
    <p:sldId id="271" r:id="rId13"/>
    <p:sldId id="272" r:id="rId14"/>
    <p:sldId id="273" r:id="rId15"/>
    <p:sldId id="274" r:id="rId16"/>
    <p:sldId id="275" r:id="rId17"/>
    <p:sldId id="278" r:id="rId18"/>
    <p:sldId id="279" r:id="rId19"/>
    <p:sldId id="280" r:id="rId20"/>
    <p:sldId id="281" r:id="rId21"/>
    <p:sldId id="296" r:id="rId22"/>
    <p:sldId id="380" r:id="rId23"/>
    <p:sldId id="381" r:id="rId24"/>
    <p:sldId id="401" r:id="rId25"/>
    <p:sldId id="402" r:id="rId26"/>
    <p:sldId id="403" r:id="rId27"/>
    <p:sldId id="382" r:id="rId28"/>
    <p:sldId id="360" r:id="rId29"/>
    <p:sldId id="362" r:id="rId30"/>
    <p:sldId id="365" r:id="rId31"/>
    <p:sldId id="366" r:id="rId32"/>
    <p:sldId id="375" r:id="rId33"/>
    <p:sldId id="376" r:id="rId34"/>
    <p:sldId id="377" r:id="rId35"/>
    <p:sldId id="379" r:id="rId36"/>
    <p:sldId id="410" r:id="rId37"/>
    <p:sldId id="411" r:id="rId38"/>
    <p:sldId id="412" r:id="rId39"/>
    <p:sldId id="413" r:id="rId40"/>
    <p:sldId id="414" r:id="rId41"/>
    <p:sldId id="415" r:id="rId42"/>
    <p:sldId id="416" r:id="rId43"/>
    <p:sldId id="418" r:id="rId44"/>
    <p:sldId id="419" r:id="rId45"/>
    <p:sldId id="420" r:id="rId46"/>
    <p:sldId id="421" r:id="rId47"/>
    <p:sldId id="423" r:id="rId48"/>
    <p:sldId id="424" r:id="rId49"/>
    <p:sldId id="425" r:id="rId50"/>
    <p:sldId id="426" r:id="rId51"/>
    <p:sldId id="427" r:id="rId52"/>
    <p:sldId id="428" r:id="rId53"/>
    <p:sldId id="429" r:id="rId54"/>
    <p:sldId id="430" r:id="rId55"/>
    <p:sldId id="431" r:id="rId56"/>
    <p:sldId id="432" r:id="rId57"/>
    <p:sldId id="433" r:id="rId58"/>
    <p:sldId id="434" r:id="rId59"/>
    <p:sldId id="435" r:id="rId60"/>
    <p:sldId id="436" r:id="rId61"/>
    <p:sldId id="437" r:id="rId62"/>
    <p:sldId id="440" r:id="rId63"/>
    <p:sldId id="445" r:id="rId64"/>
    <p:sldId id="446" r:id="rId65"/>
    <p:sldId id="447" r:id="rId66"/>
    <p:sldId id="448" r:id="rId67"/>
    <p:sldId id="450" r:id="rId68"/>
    <p:sldId id="451" r:id="rId69"/>
    <p:sldId id="452" r:id="rId70"/>
    <p:sldId id="453" r:id="rId71"/>
    <p:sldId id="454" r:id="rId72"/>
    <p:sldId id="455" r:id="rId73"/>
    <p:sldId id="456" r:id="rId74"/>
    <p:sldId id="457" r:id="rId75"/>
    <p:sldId id="458" r:id="rId76"/>
    <p:sldId id="459" r:id="rId77"/>
    <p:sldId id="464" r:id="rId78"/>
    <p:sldId id="465" r:id="rId79"/>
    <p:sldId id="467" r:id="rId80"/>
    <p:sldId id="468" r:id="rId81"/>
    <p:sldId id="469" r:id="rId82"/>
    <p:sldId id="470" r:id="rId83"/>
    <p:sldId id="471" r:id="rId84"/>
    <p:sldId id="472" r:id="rId85"/>
    <p:sldId id="473" r:id="rId86"/>
    <p:sldId id="475" r:id="rId87"/>
    <p:sldId id="476" r:id="rId88"/>
    <p:sldId id="477" r:id="rId89"/>
    <p:sldId id="478" r:id="rId90"/>
    <p:sldId id="479" r:id="rId91"/>
    <p:sldId id="480" r:id="rId92"/>
    <p:sldId id="481" r:id="rId93"/>
    <p:sldId id="482" r:id="rId94"/>
    <p:sldId id="483" r:id="rId95"/>
    <p:sldId id="484" r:id="rId96"/>
    <p:sldId id="485" r:id="rId97"/>
    <p:sldId id="486" r:id="rId98"/>
    <p:sldId id="487" r:id="rId99"/>
    <p:sldId id="488" r:id="rId100"/>
    <p:sldId id="489" r:id="rId101"/>
    <p:sldId id="490" r:id="rId102"/>
    <p:sldId id="491" r:id="rId103"/>
    <p:sldId id="492" r:id="rId104"/>
    <p:sldId id="493" r:id="rId105"/>
    <p:sldId id="494" r:id="rId106"/>
    <p:sldId id="495" r:id="rId107"/>
    <p:sldId id="496" r:id="rId108"/>
    <p:sldId id="497" r:id="rId109"/>
    <p:sldId id="500" r:id="rId110"/>
    <p:sldId id="501" r:id="rId111"/>
    <p:sldId id="502" r:id="rId112"/>
    <p:sldId id="503" r:id="rId113"/>
    <p:sldId id="506" r:id="rId114"/>
    <p:sldId id="507" r:id="rId115"/>
    <p:sldId id="508" r:id="rId116"/>
    <p:sldId id="509" r:id="rId117"/>
    <p:sldId id="510" r:id="rId118"/>
    <p:sldId id="511" r:id="rId119"/>
    <p:sldId id="512" r:id="rId120"/>
    <p:sldId id="513" r:id="rId121"/>
    <p:sldId id="514" r:id="rId122"/>
    <p:sldId id="515" r:id="rId123"/>
    <p:sldId id="516" r:id="rId124"/>
    <p:sldId id="517" r:id="rId125"/>
    <p:sldId id="518" r:id="rId126"/>
    <p:sldId id="519" r:id="rId127"/>
    <p:sldId id="520" r:id="rId128"/>
    <p:sldId id="521" r:id="rId129"/>
    <p:sldId id="522" r:id="rId130"/>
    <p:sldId id="523" r:id="rId131"/>
    <p:sldId id="524" r:id="rId132"/>
    <p:sldId id="525" r:id="rId133"/>
    <p:sldId id="526" r:id="rId134"/>
    <p:sldId id="527" r:id="rId135"/>
    <p:sldId id="528" r:id="rId136"/>
    <p:sldId id="529" r:id="rId137"/>
    <p:sldId id="530" r:id="rId138"/>
    <p:sldId id="533" r:id="rId139"/>
    <p:sldId id="534" r:id="rId140"/>
    <p:sldId id="535" r:id="rId141"/>
    <p:sldId id="536" r:id="rId142"/>
    <p:sldId id="537" r:id="rId143"/>
    <p:sldId id="538" r:id="rId144"/>
    <p:sldId id="539" r:id="rId145"/>
    <p:sldId id="540" r:id="rId146"/>
    <p:sldId id="541" r:id="rId147"/>
    <p:sldId id="542" r:id="rId148"/>
    <p:sldId id="543" r:id="rId149"/>
    <p:sldId id="544" r:id="rId150"/>
    <p:sldId id="545" r:id="rId151"/>
    <p:sldId id="546" r:id="rId152"/>
    <p:sldId id="547" r:id="rId153"/>
    <p:sldId id="548" r:id="rId154"/>
    <p:sldId id="549" r:id="rId155"/>
    <p:sldId id="550" r:id="rId156"/>
    <p:sldId id="551" r:id="rId157"/>
    <p:sldId id="552" r:id="rId158"/>
    <p:sldId id="553" r:id="rId159"/>
    <p:sldId id="554" r:id="rId160"/>
    <p:sldId id="555" r:id="rId161"/>
    <p:sldId id="556" r:id="rId162"/>
    <p:sldId id="557" r:id="rId163"/>
    <p:sldId id="558" r:id="rId164"/>
    <p:sldId id="559" r:id="rId165"/>
    <p:sldId id="560" r:id="rId166"/>
    <p:sldId id="561" r:id="rId167"/>
    <p:sldId id="562" r:id="rId168"/>
    <p:sldId id="563" r:id="rId169"/>
    <p:sldId id="564" r:id="rId170"/>
    <p:sldId id="565" r:id="rId171"/>
    <p:sldId id="566" r:id="rId172"/>
    <p:sldId id="567" r:id="rId173"/>
    <p:sldId id="568" r:id="rId174"/>
    <p:sldId id="569" r:id="rId175"/>
    <p:sldId id="570" r:id="rId176"/>
    <p:sldId id="571" r:id="rId177"/>
    <p:sldId id="572" r:id="rId178"/>
    <p:sldId id="573" r:id="rId179"/>
    <p:sldId id="574" r:id="rId180"/>
    <p:sldId id="575" r:id="rId181"/>
    <p:sldId id="576" r:id="rId182"/>
    <p:sldId id="577" r:id="rId183"/>
    <p:sldId id="579" r:id="rId184"/>
    <p:sldId id="580" r:id="rId185"/>
    <p:sldId id="581" r:id="rId186"/>
    <p:sldId id="583" r:id="rId187"/>
    <p:sldId id="584" r:id="rId188"/>
    <p:sldId id="585" r:id="rId189"/>
    <p:sldId id="586" r:id="rId190"/>
    <p:sldId id="587" r:id="rId191"/>
    <p:sldId id="588" r:id="rId192"/>
    <p:sldId id="589" r:id="rId193"/>
    <p:sldId id="590" r:id="rId194"/>
    <p:sldId id="591" r:id="rId195"/>
    <p:sldId id="592" r:id="rId196"/>
    <p:sldId id="593" r:id="rId197"/>
    <p:sldId id="594" r:id="rId198"/>
    <p:sldId id="595" r:id="rId199"/>
    <p:sldId id="596" r:id="rId200"/>
    <p:sldId id="597" r:id="rId201"/>
    <p:sldId id="598" r:id="rId202"/>
    <p:sldId id="599" r:id="rId203"/>
    <p:sldId id="600" r:id="rId204"/>
    <p:sldId id="601" r:id="rId205"/>
    <p:sldId id="602" r:id="rId206"/>
    <p:sldId id="603" r:id="rId207"/>
    <p:sldId id="604" r:id="rId208"/>
    <p:sldId id="605" r:id="rId209"/>
    <p:sldId id="606" r:id="rId210"/>
    <p:sldId id="607" r:id="rId211"/>
    <p:sldId id="608" r:id="rId212"/>
    <p:sldId id="609" r:id="rId213"/>
    <p:sldId id="610" r:id="rId214"/>
    <p:sldId id="611" r:id="rId215"/>
    <p:sldId id="612" r:id="rId216"/>
    <p:sldId id="613" r:id="rId217"/>
    <p:sldId id="614" r:id="rId218"/>
    <p:sldId id="615" r:id="rId2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730" autoAdjust="0"/>
    <p:restoredTop sz="94660"/>
  </p:normalViewPr>
  <p:slideViewPr>
    <p:cSldViewPr>
      <p:cViewPr varScale="1">
        <p:scale>
          <a:sx n="64" d="100"/>
          <a:sy n="64" d="100"/>
        </p:scale>
        <p:origin x="-1434"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11" Type="http://schemas.openxmlformats.org/officeDocument/2006/relationships/slide" Target="slides/slide210.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slide" Target="slides/slide175.xml"/><Relationship Id="rId192" Type="http://schemas.openxmlformats.org/officeDocument/2006/relationships/slide" Target="slides/slide191.xml"/><Relationship Id="rId197" Type="http://schemas.openxmlformats.org/officeDocument/2006/relationships/slide" Target="slides/slide196.xml"/><Relationship Id="rId206" Type="http://schemas.openxmlformats.org/officeDocument/2006/relationships/slide" Target="slides/slide205.xml"/><Relationship Id="rId201" Type="http://schemas.openxmlformats.org/officeDocument/2006/relationships/slide" Target="slides/slide200.xml"/><Relationship Id="rId222" Type="http://schemas.openxmlformats.org/officeDocument/2006/relationships/viewProps" Target="viewProps.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slide" Target="slides/slide181.xml"/><Relationship Id="rId187" Type="http://schemas.openxmlformats.org/officeDocument/2006/relationships/slide" Target="slides/slide186.xml"/><Relationship Id="rId217" Type="http://schemas.openxmlformats.org/officeDocument/2006/relationships/slide" Target="slides/slide216.xml"/><Relationship Id="rId1" Type="http://schemas.openxmlformats.org/officeDocument/2006/relationships/slideMaster" Target="slideMasters/slideMaster1.xml"/><Relationship Id="rId6" Type="http://schemas.openxmlformats.org/officeDocument/2006/relationships/slide" Target="slides/slide5.xml"/><Relationship Id="rId212" Type="http://schemas.openxmlformats.org/officeDocument/2006/relationships/slide" Target="slides/slide211.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172" Type="http://schemas.openxmlformats.org/officeDocument/2006/relationships/slide" Target="slides/slide171.xml"/><Relationship Id="rId193" Type="http://schemas.openxmlformats.org/officeDocument/2006/relationships/slide" Target="slides/slide192.xml"/><Relationship Id="rId202" Type="http://schemas.openxmlformats.org/officeDocument/2006/relationships/slide" Target="slides/slide201.xml"/><Relationship Id="rId207" Type="http://schemas.openxmlformats.org/officeDocument/2006/relationships/slide" Target="slides/slide206.xml"/><Relationship Id="rId223" Type="http://schemas.openxmlformats.org/officeDocument/2006/relationships/theme" Target="theme/theme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13" Type="http://schemas.openxmlformats.org/officeDocument/2006/relationships/slide" Target="slides/slide212.xml"/><Relationship Id="rId218" Type="http://schemas.openxmlformats.org/officeDocument/2006/relationships/slide" Target="slides/slide217.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slide" Target="slides/slide198.xml"/><Relationship Id="rId203" Type="http://schemas.openxmlformats.org/officeDocument/2006/relationships/slide" Target="slides/slide202.xml"/><Relationship Id="rId208" Type="http://schemas.openxmlformats.org/officeDocument/2006/relationships/slide" Target="slides/slide207.xml"/><Relationship Id="rId19" Type="http://schemas.openxmlformats.org/officeDocument/2006/relationships/slide" Target="slides/slide18.xml"/><Relationship Id="rId224" Type="http://schemas.openxmlformats.org/officeDocument/2006/relationships/tableStyles" Target="tableStyles.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219" Type="http://schemas.openxmlformats.org/officeDocument/2006/relationships/slide" Target="slides/slide218.xml"/><Relationship Id="rId3" Type="http://schemas.openxmlformats.org/officeDocument/2006/relationships/slide" Target="slides/slide2.xml"/><Relationship Id="rId214" Type="http://schemas.openxmlformats.org/officeDocument/2006/relationships/slide" Target="slides/slide213.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220" Type="http://schemas.openxmlformats.org/officeDocument/2006/relationships/notesMaster" Target="notesMasters/notesMaster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presProps" Target="presProps.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A921466-755A-4CB8-B7D2-1DBCD265695D}" type="datetimeFigureOut">
              <a:rPr lang="en-US" smtClean="0"/>
              <a:pPr/>
              <a:t>2/13/2016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1521E1-1F96-46E5-BC06-D894DC401641}"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2"/>
          <p:cNvSpPr>
            <a:spLocks noGrp="1" noChangeArrowheads="1"/>
          </p:cNvSpPr>
          <p:nvPr>
            <p:ph type="sldNum"/>
          </p:nvPr>
        </p:nvSpPr>
        <p:spPr>
          <a:ln/>
        </p:spPr>
        <p:txBody>
          <a:bodyPr/>
          <a:lstStyle/>
          <a:p>
            <a:fld id="{F331AA87-AE6C-4691-AE27-8166B827AEA9}" type="slidenum">
              <a:rPr lang="en-US"/>
              <a:pPr/>
              <a:t>24</a:t>
            </a:fld>
            <a:endParaRPr lang="en-US"/>
          </a:p>
        </p:txBody>
      </p:sp>
      <p:sp>
        <p:nvSpPr>
          <p:cNvPr id="192513" name="Text Box 1"/>
          <p:cNvSpPr txBox="1">
            <a:spLocks noChangeArrowheads="1"/>
          </p:cNvSpPr>
          <p:nvPr/>
        </p:nvSpPr>
        <p:spPr bwMode="auto">
          <a:xfrm>
            <a:off x="1210236" y="694171"/>
            <a:ext cx="4437529" cy="3429000"/>
          </a:xfrm>
          <a:prstGeom prst="rect">
            <a:avLst/>
          </a:prstGeom>
          <a:solidFill>
            <a:srgbClr val="FFFFFF"/>
          </a:solidFill>
          <a:ln w="9360">
            <a:solidFill>
              <a:srgbClr val="000000"/>
            </a:solidFill>
            <a:miter lim="800000"/>
            <a:headEnd/>
            <a:tailEnd/>
          </a:ln>
          <a:effectLst/>
        </p:spPr>
        <p:txBody>
          <a:bodyPr wrap="none" lIns="82058" tIns="41029" rIns="82058" bIns="41029" anchor="ctr"/>
          <a:lstStyle/>
          <a:p>
            <a:endParaRPr lang="en-IN"/>
          </a:p>
        </p:txBody>
      </p:sp>
      <p:sp>
        <p:nvSpPr>
          <p:cNvPr id="192514" name="Rectangle 2"/>
          <p:cNvSpPr txBox="1">
            <a:spLocks noGrp="1" noChangeArrowheads="1"/>
          </p:cNvSpPr>
          <p:nvPr>
            <p:ph type="body"/>
          </p:nvPr>
        </p:nvSpPr>
        <p:spPr bwMode="auto">
          <a:xfrm>
            <a:off x="686361" y="4342535"/>
            <a:ext cx="5478276" cy="4107295"/>
          </a:xfrm>
          <a:prstGeom prst="rect">
            <a:avLst/>
          </a:prstGeom>
          <a:noFill/>
          <a:ln>
            <a:round/>
            <a:headEnd/>
            <a:tailEnd/>
          </a:ln>
        </p:spPr>
        <p:txBody>
          <a:bodyPr wrap="none" anchor="ct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2"/>
          <p:cNvSpPr>
            <a:spLocks noGrp="1" noChangeArrowheads="1"/>
          </p:cNvSpPr>
          <p:nvPr>
            <p:ph type="sldNum"/>
          </p:nvPr>
        </p:nvSpPr>
        <p:spPr>
          <a:ln/>
        </p:spPr>
        <p:txBody>
          <a:bodyPr/>
          <a:lstStyle/>
          <a:p>
            <a:fld id="{30FB5C67-8473-49F0-AEBA-438CD6FD9794}" type="slidenum">
              <a:rPr lang="en-US"/>
              <a:pPr/>
              <a:t>25</a:t>
            </a:fld>
            <a:endParaRPr lang="en-US"/>
          </a:p>
        </p:txBody>
      </p:sp>
      <p:sp>
        <p:nvSpPr>
          <p:cNvPr id="193537" name="Text Box 1"/>
          <p:cNvSpPr txBox="1">
            <a:spLocks noChangeArrowheads="1"/>
          </p:cNvSpPr>
          <p:nvPr/>
        </p:nvSpPr>
        <p:spPr bwMode="auto">
          <a:xfrm>
            <a:off x="1210236" y="694171"/>
            <a:ext cx="4437529" cy="3429000"/>
          </a:xfrm>
          <a:prstGeom prst="rect">
            <a:avLst/>
          </a:prstGeom>
          <a:solidFill>
            <a:srgbClr val="FFFFFF"/>
          </a:solidFill>
          <a:ln w="9360">
            <a:solidFill>
              <a:srgbClr val="000000"/>
            </a:solidFill>
            <a:miter lim="800000"/>
            <a:headEnd/>
            <a:tailEnd/>
          </a:ln>
          <a:effectLst/>
        </p:spPr>
        <p:txBody>
          <a:bodyPr wrap="none" lIns="82058" tIns="41029" rIns="82058" bIns="41029" anchor="ctr"/>
          <a:lstStyle/>
          <a:p>
            <a:endParaRPr lang="en-IN"/>
          </a:p>
        </p:txBody>
      </p:sp>
      <p:sp>
        <p:nvSpPr>
          <p:cNvPr id="193538" name="Rectangle 2"/>
          <p:cNvSpPr txBox="1">
            <a:spLocks noGrp="1" noChangeArrowheads="1"/>
          </p:cNvSpPr>
          <p:nvPr>
            <p:ph type="body"/>
          </p:nvPr>
        </p:nvSpPr>
        <p:spPr bwMode="auto">
          <a:xfrm>
            <a:off x="686361" y="4342535"/>
            <a:ext cx="5478276" cy="4107295"/>
          </a:xfrm>
          <a:prstGeom prst="rect">
            <a:avLst/>
          </a:prstGeom>
          <a:noFill/>
          <a:ln>
            <a:round/>
            <a:headEnd/>
            <a:tailEnd/>
          </a:ln>
        </p:spPr>
        <p:txBody>
          <a:bodyPr wrap="none" anchor="ct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2"/>
          <p:cNvSpPr>
            <a:spLocks noGrp="1" noChangeArrowheads="1"/>
          </p:cNvSpPr>
          <p:nvPr>
            <p:ph type="sldNum"/>
          </p:nvPr>
        </p:nvSpPr>
        <p:spPr>
          <a:ln/>
        </p:spPr>
        <p:txBody>
          <a:bodyPr/>
          <a:lstStyle/>
          <a:p>
            <a:fld id="{FCFD592B-4E8C-4D9A-8BF7-E0A21E9B8AA2}" type="slidenum">
              <a:rPr lang="en-US"/>
              <a:pPr/>
              <a:t>26</a:t>
            </a:fld>
            <a:endParaRPr lang="en-US"/>
          </a:p>
        </p:txBody>
      </p:sp>
      <p:sp>
        <p:nvSpPr>
          <p:cNvPr id="194561" name="Text Box 1"/>
          <p:cNvSpPr txBox="1">
            <a:spLocks noChangeArrowheads="1"/>
          </p:cNvSpPr>
          <p:nvPr/>
        </p:nvSpPr>
        <p:spPr bwMode="auto">
          <a:xfrm>
            <a:off x="1210236" y="694171"/>
            <a:ext cx="4437529" cy="3429000"/>
          </a:xfrm>
          <a:prstGeom prst="rect">
            <a:avLst/>
          </a:prstGeom>
          <a:solidFill>
            <a:srgbClr val="FFFFFF"/>
          </a:solidFill>
          <a:ln w="9360">
            <a:solidFill>
              <a:srgbClr val="000000"/>
            </a:solidFill>
            <a:miter lim="800000"/>
            <a:headEnd/>
            <a:tailEnd/>
          </a:ln>
          <a:effectLst/>
        </p:spPr>
        <p:txBody>
          <a:bodyPr wrap="none" lIns="82058" tIns="41029" rIns="82058" bIns="41029" anchor="ctr"/>
          <a:lstStyle/>
          <a:p>
            <a:endParaRPr lang="en-IN"/>
          </a:p>
        </p:txBody>
      </p:sp>
      <p:sp>
        <p:nvSpPr>
          <p:cNvPr id="194562" name="Rectangle 2"/>
          <p:cNvSpPr txBox="1">
            <a:spLocks noGrp="1" noChangeArrowheads="1"/>
          </p:cNvSpPr>
          <p:nvPr>
            <p:ph type="body"/>
          </p:nvPr>
        </p:nvSpPr>
        <p:spPr bwMode="auto">
          <a:xfrm>
            <a:off x="686361" y="4342535"/>
            <a:ext cx="5478276" cy="4107295"/>
          </a:xfrm>
          <a:prstGeom prst="rect">
            <a:avLst/>
          </a:prstGeom>
          <a:noFill/>
          <a:ln>
            <a:round/>
            <a:headEnd/>
            <a:tailEnd/>
          </a:ln>
        </p:spPr>
        <p:txBody>
          <a:bodyPr wrap="none" anchor="ct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2A6ED50-F254-4640-9AD9-9FB251798309}" type="slidenum">
              <a:rPr lang="en-US" smtClean="0"/>
              <a:pPr/>
              <a:t>61</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dirty="0" smtClean="0"/>
              <a:t>to</a:t>
            </a:r>
            <a:endParaRPr lang="en-IN" dirty="0"/>
          </a:p>
        </p:txBody>
      </p:sp>
      <p:sp>
        <p:nvSpPr>
          <p:cNvPr id="4" name="Slide Number Placeholder 3"/>
          <p:cNvSpPr>
            <a:spLocks noGrp="1"/>
          </p:cNvSpPr>
          <p:nvPr>
            <p:ph type="sldNum" sz="quarter" idx="10"/>
          </p:nvPr>
        </p:nvSpPr>
        <p:spPr/>
        <p:txBody>
          <a:bodyPr/>
          <a:lstStyle/>
          <a:p>
            <a:fld id="{767CA586-9F72-4759-B8B1-F87F8B428071}" type="slidenum">
              <a:rPr lang="en-US" smtClean="0"/>
              <a:pPr/>
              <a:t>97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hdr" sz="quarter"/>
          </p:nvPr>
        </p:nvSpPr>
        <p:spPr>
          <a:noFill/>
        </p:spPr>
        <p:txBody>
          <a:bodyPr/>
          <a:lstStyle/>
          <a:p>
            <a:r>
              <a:rPr lang="en-US" smtClean="0"/>
              <a:t>Anand Mehta &amp; Co. Pune</a:t>
            </a:r>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ln/>
        </p:spPr>
        <p:txBody>
          <a:bodyPr/>
          <a:lstStyle/>
          <a:p>
            <a:endParaRPr lang="en-US" smtClean="0">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4D1521E1-1F96-46E5-BC06-D894DC401641}" type="slidenum">
              <a:rPr lang="en-US" smtClean="0"/>
              <a:pPr/>
              <a:t>218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1D8BD707-D9CF-40AE-B4C6-C98DA3205C09}" type="datetimeFigureOut">
              <a:rPr lang="en-US" smtClean="0"/>
              <a:pPr/>
              <a:t>2/13/2016</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2/13/2016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1D8BD707-D9CF-40AE-B4C6-C98DA3205C09}" type="datetimeFigureOut">
              <a:rPr lang="en-US" smtClean="0"/>
              <a:pPr/>
              <a:t>2/13/2016</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US"/>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C79B41C3-F8EE-41ED-88B7-5C14EECF7B4C}" type="slidenum">
              <a:rPr lang="en-US"/>
              <a:pPr/>
              <a:t>‹#›</a:t>
            </a:fld>
            <a:endParaRPr lang="en-US"/>
          </a:p>
        </p:txBody>
      </p:sp>
    </p:spTree>
    <p:extLst>
      <p:ext uri="{BB962C8B-B14F-4D97-AF65-F5344CB8AC3E}">
        <p14:creationId xmlns="" xmlns:p14="http://schemas.microsoft.com/office/powerpoint/2010/main" val="20220876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extLst/>
          </a:lstStyle>
          <a:p>
            <a:r>
              <a:rPr lang="en-US" smtClean="0"/>
              <a:t>Click to edit Master title style</a:t>
            </a:r>
            <a:endParaRPr lang="en-US" dirty="0"/>
          </a:p>
        </p:txBody>
      </p:sp>
      <p:sp>
        <p:nvSpPr>
          <p:cNvPr id="7" name="Rectangle 6"/>
          <p:cNvSpPr>
            <a:spLocks noGrp="1"/>
          </p:cNvSpPr>
          <p:nvPr>
            <p:ph sz="quarter" idx="13"/>
          </p:nvPr>
        </p:nvSpPr>
        <p:spPr>
          <a:xfrm>
            <a:off x="609600" y="1803400"/>
            <a:ext cx="8153400" cy="4368800"/>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4"/>
          </p:nvPr>
        </p:nvSpPr>
        <p:spPr/>
        <p:txBody>
          <a:bodyPr/>
          <a:lstStyle>
            <a:lvl1pPr>
              <a:defRPr/>
            </a:lvl1pPr>
          </a:lstStyle>
          <a:p>
            <a:pPr>
              <a:defRPr/>
            </a:pPr>
            <a:fld id="{CC39A84B-2008-4E5F-AA08-8186C1D2A1DE}" type="datetime1">
              <a:rPr lang="en-US"/>
              <a:pPr>
                <a:defRPr/>
              </a:pPr>
              <a:t>2/13/2016</a:t>
            </a:fld>
            <a:endParaRPr lang="en-US" dirty="0"/>
          </a:p>
        </p:txBody>
      </p:sp>
      <p:sp>
        <p:nvSpPr>
          <p:cNvPr id="5" name="Footer Placeholder 2"/>
          <p:cNvSpPr>
            <a:spLocks noGrp="1"/>
          </p:cNvSpPr>
          <p:nvPr>
            <p:ph type="ftr" sz="quarter" idx="15"/>
          </p:nvPr>
        </p:nvSpPr>
        <p:spPr/>
        <p:txBody>
          <a:bodyPr/>
          <a:lstStyle>
            <a:lvl1pPr>
              <a:defRPr/>
            </a:lvl1pPr>
          </a:lstStyle>
          <a:p>
            <a:pPr>
              <a:defRPr/>
            </a:pPr>
            <a:endParaRPr lang="en-US"/>
          </a:p>
        </p:txBody>
      </p:sp>
      <p:sp>
        <p:nvSpPr>
          <p:cNvPr id="6" name="Slide Number Placeholder 22"/>
          <p:cNvSpPr>
            <a:spLocks noGrp="1"/>
          </p:cNvSpPr>
          <p:nvPr>
            <p:ph type="sldNum" sz="quarter" idx="16"/>
          </p:nvPr>
        </p:nvSpPr>
        <p:spPr/>
        <p:txBody>
          <a:bodyPr/>
          <a:lstStyle>
            <a:lvl1pPr>
              <a:defRPr/>
            </a:lvl1pPr>
          </a:lstStyle>
          <a:p>
            <a:pPr>
              <a:defRPr/>
            </a:pPr>
            <a:fld id="{3FE1379C-82F1-429C-AFF1-2D0167F23E19}" type="slidenum">
              <a:rPr lang="en-US"/>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371600" y="533400"/>
            <a:ext cx="75438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1371600" y="1981200"/>
            <a:ext cx="7620000" cy="4114800"/>
          </a:xfrm>
        </p:spPr>
        <p:txBody>
          <a:bodyPr/>
          <a:lstStyle/>
          <a:p>
            <a:pPr lvl="0"/>
            <a:endParaRPr lang="en-US" noProof="0" smtClean="0"/>
          </a:p>
        </p:txBody>
      </p:sp>
      <p:sp>
        <p:nvSpPr>
          <p:cNvPr id="4" name="Rectangle 3"/>
          <p:cNvSpPr>
            <a:spLocks noGrp="1" noChangeArrowheads="1"/>
          </p:cNvSpPr>
          <p:nvPr>
            <p:ph type="dt" sz="half" idx="10"/>
          </p:nvPr>
        </p:nvSpPr>
        <p:spPr>
          <a:ln/>
        </p:spPr>
        <p:txBody>
          <a:bodyPr/>
          <a:lstStyle>
            <a:lvl1pPr>
              <a:defRPr/>
            </a:lvl1pPr>
          </a:lstStyle>
          <a:p>
            <a:pPr>
              <a:defRPr/>
            </a:pPr>
            <a:fld id="{1FD6D495-C538-40DD-A1B4-5109A6B540C2}" type="datetime1">
              <a:rPr lang="en-US"/>
              <a:pPr>
                <a:defRPr/>
              </a:pPr>
              <a:t>2/13/2016</a:t>
            </a:fld>
            <a:endParaRPr lang="en-GB"/>
          </a:p>
        </p:txBody>
      </p:sp>
      <p:sp>
        <p:nvSpPr>
          <p:cNvPr id="5" name="Rectangle 4"/>
          <p:cNvSpPr>
            <a:spLocks noGrp="1" noChangeArrowheads="1"/>
          </p:cNvSpPr>
          <p:nvPr>
            <p:ph type="ftr" sz="quarter" idx="11"/>
          </p:nvPr>
        </p:nvSpPr>
        <p:spPr>
          <a:ln/>
        </p:spPr>
        <p:txBody>
          <a:bodyPr/>
          <a:lstStyle>
            <a:lvl1pPr>
              <a:defRPr/>
            </a:lvl1pPr>
          </a:lstStyle>
          <a:p>
            <a:pPr>
              <a:defRPr/>
            </a:pPr>
            <a:r>
              <a:rPr lang="en-GB"/>
              <a:t>Anand Mehta &amp; Co. Pune</a:t>
            </a:r>
          </a:p>
        </p:txBody>
      </p:sp>
      <p:sp>
        <p:nvSpPr>
          <p:cNvPr id="6" name="Rectangle 5"/>
          <p:cNvSpPr>
            <a:spLocks noGrp="1" noChangeArrowheads="1"/>
          </p:cNvSpPr>
          <p:nvPr>
            <p:ph type="sldNum" sz="quarter" idx="12"/>
          </p:nvPr>
        </p:nvSpPr>
        <p:spPr>
          <a:ln/>
        </p:spPr>
        <p:txBody>
          <a:bodyPr/>
          <a:lstStyle>
            <a:lvl1pPr>
              <a:defRPr/>
            </a:lvl1pPr>
          </a:lstStyle>
          <a:p>
            <a:pPr>
              <a:defRPr/>
            </a:pPr>
            <a:fld id="{F9060876-B5E2-48B3-B6BF-768EC560CDF5}"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2/13/2016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B6F15528-21DE-4FAA-801E-634DDDAF4B2B}" type="slidenum">
              <a:rPr lang="en-US" smtClean="0"/>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1D8BD707-D9CF-40AE-B4C6-C98DA3205C09}" type="datetimeFigureOut">
              <a:rPr lang="en-US" smtClean="0"/>
              <a:pPr/>
              <a:t>2/13/2016</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B6F15528-21DE-4FAA-801E-634DDDAF4B2B}" type="slidenum">
              <a:rPr lang="en-US" smtClean="0"/>
              <a:pPr/>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1D8BD707-D9CF-40AE-B4C6-C98DA3205C09}" type="datetimeFigureOut">
              <a:rPr lang="en-US" smtClean="0"/>
              <a:pPr/>
              <a:t>2/13/2016</a:t>
            </a:fld>
            <a:endParaRPr lang="en-US"/>
          </a:p>
        </p:txBody>
      </p:sp>
      <p:sp>
        <p:nvSpPr>
          <p:cNvPr id="10" name="Slide Number Placeholder 9"/>
          <p:cNvSpPr>
            <a:spLocks noGrp="1"/>
          </p:cNvSpPr>
          <p:nvPr>
            <p:ph type="sldNum" sz="quarter" idx="16"/>
          </p:nvPr>
        </p:nvSpPr>
        <p:spPr/>
        <p:txBody>
          <a:bodyPr rtlCol="0"/>
          <a:lstStyle/>
          <a:p>
            <a:fld id="{B6F15528-21DE-4FAA-801E-634DDDAF4B2B}"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1D8BD707-D9CF-40AE-B4C6-C98DA3205C09}" type="datetimeFigureOut">
              <a:rPr lang="en-US" smtClean="0"/>
              <a:pPr/>
              <a:t>2/13/2016</a:t>
            </a:fld>
            <a:endParaRPr lang="en-US"/>
          </a:p>
        </p:txBody>
      </p:sp>
      <p:sp>
        <p:nvSpPr>
          <p:cNvPr id="12" name="Slide Number Placeholder 11"/>
          <p:cNvSpPr>
            <a:spLocks noGrp="1"/>
          </p:cNvSpPr>
          <p:nvPr>
            <p:ph type="sldNum" sz="quarter" idx="16"/>
          </p:nvPr>
        </p:nvSpPr>
        <p:spPr/>
        <p:txBody>
          <a:bodyPr rtlCol="0"/>
          <a:lstStyle/>
          <a:p>
            <a:fld id="{B6F15528-21DE-4FAA-801E-634DDDAF4B2B}"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2/13/2016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2/13/2016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2/13/2016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B6F15528-21DE-4FAA-801E-634DDDAF4B2B}" type="slidenum">
              <a:rPr lang="en-US" smtClean="0"/>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1D8BD707-D9CF-40AE-B4C6-C98DA3205C09}" type="datetimeFigureOut">
              <a:rPr lang="en-US" smtClean="0"/>
              <a:pPr/>
              <a:t>2/13/2016</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B6F15528-21DE-4FAA-801E-634DDDAF4B2B}" type="slidenum">
              <a:rPr lang="en-US" smtClean="0"/>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1D8BD707-D9CF-40AE-B4C6-C98DA3205C09}" type="datetimeFigureOut">
              <a:rPr lang="en-US" smtClean="0"/>
              <a:pPr/>
              <a:t>2/13/2016</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 id="2147483758" r:id="rId12"/>
    <p:sldLayoutId id="2147483760" r:id="rId13"/>
    <p:sldLayoutId id="2147483761" r:id="rId14"/>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17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png"/><Relationship Id="rId1" Type="http://schemas.openxmlformats.org/officeDocument/2006/relationships/slideLayout" Target="../slideLayouts/slideLayout2.xml"/><Relationship Id="rId4" Type="http://schemas.openxmlformats.org/officeDocument/2006/relationships/image" Target="../media/image43.jpeg"/></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xml"/></Relationships>
</file>

<file path=ppt/slides/_rels/slide218.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4.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ontent Placeholder 2"/>
          <p:cNvSpPr txBox="1">
            <a:spLocks/>
          </p:cNvSpPr>
          <p:nvPr/>
        </p:nvSpPr>
        <p:spPr>
          <a:xfrm>
            <a:off x="612648" y="1600200"/>
            <a:ext cx="8153400" cy="4495800"/>
          </a:xfrm>
          <a:prstGeom prst="rect">
            <a:avLst/>
          </a:prstGeom>
        </p:spPr>
        <p:txBody>
          <a:bodyPr vert="horz" anchor="ctr">
            <a:normAutofit/>
          </a:bodyPr>
          <a:lstStyle/>
          <a:p>
            <a:pPr marL="0" marR="0" lvl="0" indent="0" algn="l" defTabSz="914400" rtl="0" eaLnBrk="1" fontAlgn="auto" latinLnBrk="0" hangingPunct="1">
              <a:lnSpc>
                <a:spcPct val="100000"/>
              </a:lnSpc>
              <a:spcBef>
                <a:spcPts val="700"/>
              </a:spcBef>
              <a:spcAft>
                <a:spcPts val="0"/>
              </a:spcAft>
              <a:buClr>
                <a:schemeClr val="accent2"/>
              </a:buClr>
              <a:buSzPct val="60000"/>
              <a:buFont typeface="Wingdings"/>
              <a:buNone/>
              <a:tabLst/>
              <a:defRPr/>
            </a:pPr>
            <a:r>
              <a:rPr kumimoji="0" lang="en-IN" sz="4800" b="1" i="0" u="none" strike="noStrike" kern="1200" cap="none" spc="0" normalizeH="0" baseline="0" noProof="0" dirty="0" err="1" smtClean="0">
                <a:ln>
                  <a:noFill/>
                </a:ln>
                <a:solidFill>
                  <a:srgbClr val="FFFFFF"/>
                </a:solidFill>
                <a:effectLst/>
                <a:uLnTx/>
                <a:uFillTx/>
                <a:latin typeface="+mn-lt"/>
                <a:ea typeface="+mn-ea"/>
                <a:cs typeface="+mn-cs"/>
              </a:rPr>
              <a:t>IndAS</a:t>
            </a:r>
            <a:endParaRPr kumimoji="0" lang="en-IN" sz="4800" b="1" i="0" u="none" strike="noStrike" kern="1200" cap="none" spc="0" normalizeH="0" baseline="0" noProof="0" dirty="0" smtClean="0">
              <a:ln>
                <a:noFill/>
              </a:ln>
              <a:solidFill>
                <a:srgbClr val="FFFFFF"/>
              </a:solidFill>
              <a:effectLst/>
              <a:uLnTx/>
              <a:uFillTx/>
              <a:latin typeface="+mn-lt"/>
              <a:ea typeface="+mn-ea"/>
              <a:cs typeface="+mn-cs"/>
            </a:endParaRPr>
          </a:p>
          <a:p>
            <a:pPr marL="0" marR="0" lvl="0" indent="0" algn="l" defTabSz="914400" rtl="0" eaLnBrk="1" fontAlgn="auto" latinLnBrk="0" hangingPunct="1">
              <a:lnSpc>
                <a:spcPct val="100000"/>
              </a:lnSpc>
              <a:spcBef>
                <a:spcPts val="700"/>
              </a:spcBef>
              <a:spcAft>
                <a:spcPts val="0"/>
              </a:spcAft>
              <a:buClr>
                <a:schemeClr val="accent2"/>
              </a:buClr>
              <a:buSzPct val="60000"/>
              <a:buFont typeface="Wingdings"/>
              <a:buNone/>
              <a:tabLst/>
              <a:defRPr/>
            </a:pPr>
            <a:endParaRPr kumimoji="0" lang="en-IN" sz="3600" b="1" i="1" u="none" strike="noStrike" kern="1200" cap="none" spc="0" normalizeH="0" baseline="0" noProof="0" dirty="0" smtClean="0">
              <a:ln>
                <a:noFill/>
              </a:ln>
              <a:solidFill>
                <a:srgbClr val="FFFFFF"/>
              </a:solidFill>
              <a:effectLst/>
              <a:uLnTx/>
              <a:uFillTx/>
              <a:latin typeface="+mn-lt"/>
              <a:ea typeface="+mn-ea"/>
              <a:cs typeface="+mn-cs"/>
            </a:endParaRPr>
          </a:p>
          <a:p>
            <a:pPr marL="0" marR="0" lvl="0" indent="0" algn="l" defTabSz="914400" rtl="0" eaLnBrk="1" fontAlgn="auto" latinLnBrk="0" hangingPunct="1">
              <a:lnSpc>
                <a:spcPct val="100000"/>
              </a:lnSpc>
              <a:spcBef>
                <a:spcPts val="700"/>
              </a:spcBef>
              <a:spcAft>
                <a:spcPts val="0"/>
              </a:spcAft>
              <a:buClr>
                <a:schemeClr val="accent2"/>
              </a:buClr>
              <a:buSzPct val="60000"/>
              <a:buFont typeface="Wingdings"/>
              <a:buNone/>
              <a:tabLst/>
              <a:defRPr/>
            </a:pPr>
            <a:endParaRPr kumimoji="0" lang="en-IN" sz="2600" b="0" i="0" u="none" strike="noStrike" kern="1200" cap="none" spc="0" normalizeH="0" baseline="0" noProof="0" dirty="0" smtClean="0">
              <a:ln>
                <a:noFill/>
              </a:ln>
              <a:solidFill>
                <a:srgbClr val="FFFFFF"/>
              </a:solidFill>
              <a:effectLst/>
              <a:uLnTx/>
              <a:uFillTx/>
              <a:latin typeface="+mn-lt"/>
              <a:ea typeface="+mn-ea"/>
              <a:cs typeface="+mn-cs"/>
            </a:endParaRPr>
          </a:p>
          <a:p>
            <a:pPr marL="0" marR="0" lvl="0" indent="0" algn="r" defTabSz="914400" rtl="0" eaLnBrk="1" fontAlgn="auto" latinLnBrk="0" hangingPunct="1">
              <a:lnSpc>
                <a:spcPct val="100000"/>
              </a:lnSpc>
              <a:spcBef>
                <a:spcPts val="700"/>
              </a:spcBef>
              <a:spcAft>
                <a:spcPts val="0"/>
              </a:spcAft>
              <a:buClr>
                <a:schemeClr val="accent2"/>
              </a:buClr>
              <a:buSzPct val="60000"/>
              <a:buFont typeface="Wingdings"/>
              <a:buNone/>
              <a:tabLst/>
              <a:defRPr/>
            </a:pPr>
            <a:r>
              <a:rPr kumimoji="0" lang="en-IN" sz="2200" b="1" i="1" u="none" strike="noStrike" kern="1200" cap="none" spc="0" normalizeH="0" baseline="0" noProof="0" dirty="0" smtClean="0">
                <a:ln>
                  <a:noFill/>
                </a:ln>
                <a:solidFill>
                  <a:srgbClr val="FFFFFF"/>
                </a:solidFill>
                <a:effectLst/>
                <a:uLnTx/>
                <a:uFillTx/>
                <a:latin typeface="+mn-lt"/>
                <a:ea typeface="+mn-ea"/>
                <a:cs typeface="+mn-cs"/>
              </a:rPr>
              <a:t>Presented by</a:t>
            </a:r>
          </a:p>
          <a:p>
            <a:pPr marL="0" marR="0" lvl="0" indent="0" algn="r" defTabSz="914400" rtl="0" eaLnBrk="1" fontAlgn="auto" latinLnBrk="0" hangingPunct="1">
              <a:lnSpc>
                <a:spcPct val="100000"/>
              </a:lnSpc>
              <a:spcBef>
                <a:spcPts val="700"/>
              </a:spcBef>
              <a:spcAft>
                <a:spcPts val="0"/>
              </a:spcAft>
              <a:buClr>
                <a:schemeClr val="accent2"/>
              </a:buClr>
              <a:buSzPct val="60000"/>
              <a:buFont typeface="Wingdings"/>
              <a:buNone/>
              <a:tabLst/>
              <a:defRPr/>
            </a:pPr>
            <a:r>
              <a:rPr kumimoji="0" lang="en-IN" sz="2200" b="1" i="1" u="none" strike="noStrike" kern="1200" cap="none" spc="0" normalizeH="0" baseline="0" noProof="0" dirty="0" smtClean="0">
                <a:ln>
                  <a:noFill/>
                </a:ln>
                <a:solidFill>
                  <a:srgbClr val="FFFFFF"/>
                </a:solidFill>
                <a:effectLst/>
                <a:uLnTx/>
                <a:uFillTx/>
                <a:latin typeface="+mn-lt"/>
                <a:ea typeface="+mn-ea"/>
                <a:cs typeface="+mn-cs"/>
              </a:rPr>
              <a:t>CA Kusai Goawala</a:t>
            </a:r>
          </a:p>
          <a:p>
            <a:pPr marL="0" marR="0" lvl="0" indent="0" algn="r" defTabSz="914400" rtl="0" eaLnBrk="1" fontAlgn="auto" latinLnBrk="0" hangingPunct="1">
              <a:lnSpc>
                <a:spcPct val="100000"/>
              </a:lnSpc>
              <a:spcBef>
                <a:spcPts val="700"/>
              </a:spcBef>
              <a:spcAft>
                <a:spcPts val="0"/>
              </a:spcAft>
              <a:buClr>
                <a:schemeClr val="accent2"/>
              </a:buClr>
              <a:buSzPct val="60000"/>
              <a:buFont typeface="Wingdings"/>
              <a:buNone/>
              <a:tabLst/>
              <a:defRPr/>
            </a:pPr>
            <a:r>
              <a:rPr kumimoji="0" lang="en-IN" sz="2200" b="1" i="1" u="none" strike="noStrike" kern="1200" cap="none" spc="0" normalizeH="0" baseline="0" noProof="0" dirty="0" smtClean="0">
                <a:ln>
                  <a:noFill/>
                </a:ln>
                <a:solidFill>
                  <a:srgbClr val="FFFFFF"/>
                </a:solidFill>
                <a:effectLst/>
                <a:uLnTx/>
                <a:uFillTx/>
                <a:latin typeface="+mn-lt"/>
                <a:ea typeface="+mn-ea"/>
                <a:cs typeface="+mn-cs"/>
              </a:rPr>
              <a:t>For </a:t>
            </a:r>
            <a:r>
              <a:rPr kumimoji="0" lang="en-IN" sz="2200" b="1" i="1" u="none" strike="noStrike" kern="1200" cap="none" spc="0" normalizeH="0" baseline="0" noProof="0" dirty="0" smtClean="0">
                <a:ln>
                  <a:noFill/>
                </a:ln>
                <a:solidFill>
                  <a:srgbClr val="FFFFFF"/>
                </a:solidFill>
                <a:effectLst/>
                <a:uLnTx/>
                <a:uFillTx/>
                <a:latin typeface="+mn-lt"/>
                <a:ea typeface="+mn-ea"/>
                <a:cs typeface="+mn-cs"/>
              </a:rPr>
              <a:t>WICASA jointly with Pune </a:t>
            </a:r>
            <a:r>
              <a:rPr kumimoji="0" lang="en-IN" sz="2200" b="1" i="1" u="none" strike="noStrike" kern="1200" cap="none" spc="0" normalizeH="0" baseline="0" noProof="0" dirty="0" smtClean="0">
                <a:ln>
                  <a:noFill/>
                </a:ln>
                <a:solidFill>
                  <a:srgbClr val="FFFFFF"/>
                </a:solidFill>
                <a:effectLst/>
                <a:uLnTx/>
                <a:uFillTx/>
                <a:latin typeface="+mn-lt"/>
                <a:ea typeface="+mn-ea"/>
                <a:cs typeface="+mn-cs"/>
              </a:rPr>
              <a:t>Branch of WIRC</a:t>
            </a:r>
          </a:p>
          <a:p>
            <a:pPr marL="0" marR="0" lvl="0" indent="0" algn="r" defTabSz="914400" rtl="0" eaLnBrk="1" fontAlgn="auto" latinLnBrk="0" hangingPunct="1">
              <a:lnSpc>
                <a:spcPct val="100000"/>
              </a:lnSpc>
              <a:spcBef>
                <a:spcPts val="700"/>
              </a:spcBef>
              <a:spcAft>
                <a:spcPts val="0"/>
              </a:spcAft>
              <a:buClr>
                <a:schemeClr val="accent2"/>
              </a:buClr>
              <a:buSzPct val="60000"/>
              <a:buFont typeface="Wingdings"/>
              <a:buNone/>
              <a:tabLst/>
              <a:defRPr/>
            </a:pPr>
            <a:r>
              <a:rPr lang="en-IN" sz="2200" b="1" i="1" dirty="0" smtClean="0">
                <a:solidFill>
                  <a:srgbClr val="FFFFFF"/>
                </a:solidFill>
              </a:rPr>
              <a:t>14</a:t>
            </a:r>
            <a:r>
              <a:rPr lang="en-IN" sz="2200" b="1" i="1" baseline="30000" dirty="0" smtClean="0">
                <a:solidFill>
                  <a:srgbClr val="FFFFFF"/>
                </a:solidFill>
              </a:rPr>
              <a:t>h</a:t>
            </a:r>
            <a:r>
              <a:rPr lang="en-IN" sz="2200" b="1" i="1" dirty="0" smtClean="0">
                <a:solidFill>
                  <a:srgbClr val="FFFFFF"/>
                </a:solidFill>
              </a:rPr>
              <a:t> February</a:t>
            </a:r>
            <a:r>
              <a:rPr kumimoji="0" lang="en-IN" sz="2200" b="1" i="1" u="none" strike="noStrike" kern="1200" cap="none" spc="0" normalizeH="0" baseline="0" noProof="0" dirty="0" smtClean="0">
                <a:ln>
                  <a:noFill/>
                </a:ln>
                <a:solidFill>
                  <a:srgbClr val="FFFFFF"/>
                </a:solidFill>
                <a:effectLst/>
                <a:uLnTx/>
                <a:uFillTx/>
                <a:latin typeface="+mn-lt"/>
                <a:ea typeface="+mn-ea"/>
                <a:cs typeface="+mn-cs"/>
              </a:rPr>
              <a:t> 2016</a:t>
            </a:r>
            <a:endParaRPr kumimoji="0" lang="en-IN" sz="2200" b="1" i="1" u="none" strike="noStrike" kern="1200" cap="none" spc="0" normalizeH="0" baseline="0" noProof="0" dirty="0">
              <a:ln>
                <a:noFill/>
              </a:ln>
              <a:solidFill>
                <a:srgbClr val="FFFFFF"/>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Content Placeholder 6"/>
          <p:cNvSpPr>
            <a:spLocks noGrp="1"/>
          </p:cNvSpPr>
          <p:nvPr>
            <p:ph sz="quarter" idx="1"/>
          </p:nvPr>
        </p:nvSpPr>
        <p:spPr>
          <a:xfrm>
            <a:off x="533400" y="533400"/>
            <a:ext cx="7693025" cy="6096000"/>
          </a:xfrm>
        </p:spPr>
        <p:txBody>
          <a:bodyPr>
            <a:normAutofit/>
          </a:bodyPr>
          <a:lstStyle/>
          <a:p>
            <a:pPr marL="452628">
              <a:buNone/>
              <a:defRPr/>
            </a:pPr>
            <a:r>
              <a:rPr lang="en-US" sz="2400" b="1" dirty="0" smtClean="0">
                <a:cs typeface="Times New Roman" pitchFamily="18" charset="0"/>
              </a:rPr>
              <a:t>Actuarial gains/losses</a:t>
            </a:r>
          </a:p>
          <a:p>
            <a:pPr marL="452628">
              <a:buNone/>
              <a:defRPr/>
            </a:pPr>
            <a:endParaRPr lang="en-US" sz="2400" dirty="0" smtClean="0">
              <a:cs typeface="Times New Roman" pitchFamily="18" charset="0"/>
            </a:endParaRPr>
          </a:p>
          <a:p>
            <a:pPr marL="452628" fontAlgn="auto">
              <a:spcAft>
                <a:spcPts val="0"/>
              </a:spcAft>
              <a:buFont typeface="Wingdings" pitchFamily="2" charset="2"/>
              <a:buChar char="q"/>
              <a:defRPr/>
            </a:pPr>
            <a:endParaRPr lang="en-US" sz="2400" dirty="0" smtClean="0">
              <a:cs typeface="Times New Roman" pitchFamily="18" charset="0"/>
            </a:endParaRPr>
          </a:p>
          <a:p>
            <a:pPr marL="452628" fontAlgn="auto">
              <a:spcAft>
                <a:spcPts val="0"/>
              </a:spcAft>
              <a:buSzPct val="80000"/>
              <a:buFont typeface="Arial" pitchFamily="34" charset="0"/>
              <a:buChar char="•"/>
              <a:defRPr/>
            </a:pPr>
            <a:r>
              <a:rPr lang="en-US" sz="2400" dirty="0" smtClean="0">
                <a:cs typeface="Times New Roman" pitchFamily="18" charset="0"/>
              </a:rPr>
              <a:t>IFRS had two options</a:t>
            </a:r>
          </a:p>
          <a:p>
            <a:pPr lvl="1">
              <a:spcBef>
                <a:spcPts val="324"/>
              </a:spcBef>
              <a:buFont typeface="Wingdings" pitchFamily="2" charset="2"/>
              <a:buChar char="§"/>
              <a:defRPr/>
            </a:pPr>
            <a:r>
              <a:rPr lang="en-US" sz="2400" dirty="0" smtClean="0">
                <a:cs typeface="Times New Roman" pitchFamily="18" charset="0"/>
              </a:rPr>
              <a:t>recognize all actuarial gains/losses</a:t>
            </a:r>
          </a:p>
          <a:p>
            <a:pPr lvl="1" fontAlgn="auto">
              <a:spcBef>
                <a:spcPts val="324"/>
              </a:spcBef>
              <a:spcAft>
                <a:spcPts val="0"/>
              </a:spcAft>
              <a:buFont typeface="Wingdings" pitchFamily="2" charset="2"/>
              <a:buChar char="§"/>
              <a:defRPr/>
            </a:pPr>
            <a:endParaRPr lang="en-US" sz="2400" dirty="0" smtClean="0">
              <a:cs typeface="Times New Roman" pitchFamily="18" charset="0"/>
            </a:endParaRPr>
          </a:p>
          <a:p>
            <a:pPr lvl="1">
              <a:spcBef>
                <a:spcPts val="324"/>
              </a:spcBef>
              <a:buFont typeface="Wingdings" pitchFamily="2" charset="2"/>
              <a:buChar char="§"/>
              <a:defRPr/>
            </a:pPr>
            <a:r>
              <a:rPr lang="en-US" sz="2400" dirty="0" smtClean="0">
                <a:cs typeface="Times New Roman" pitchFamily="18" charset="0"/>
              </a:rPr>
              <a:t>do not recognize/amortize – corridor approach</a:t>
            </a:r>
          </a:p>
          <a:p>
            <a:pPr lvl="1" fontAlgn="auto">
              <a:spcBef>
                <a:spcPts val="324"/>
              </a:spcBef>
              <a:spcAft>
                <a:spcPts val="0"/>
              </a:spcAft>
              <a:buFont typeface="Wingdings" pitchFamily="2" charset="2"/>
              <a:buChar char="q"/>
              <a:defRPr/>
            </a:pPr>
            <a:endParaRPr lang="en-US" sz="2400" b="1" dirty="0" smtClean="0">
              <a:cs typeface="Arial" pitchFamily="34" charset="0"/>
            </a:endParaRPr>
          </a:p>
          <a:p>
            <a:pPr marL="452628" fontAlgn="auto">
              <a:spcAft>
                <a:spcPts val="0"/>
              </a:spcAft>
              <a:buSzPct val="80000"/>
              <a:buFont typeface="Arial" pitchFamily="34" charset="0"/>
              <a:buChar char="•"/>
              <a:defRPr/>
            </a:pPr>
            <a:r>
              <a:rPr lang="en-US" sz="2400" b="1" dirty="0" smtClean="0">
                <a:cs typeface="Arial" pitchFamily="34" charset="0"/>
              </a:rPr>
              <a:t>IndAS does not give two options</a:t>
            </a:r>
          </a:p>
        </p:txBody>
      </p:sp>
      <p:sp>
        <p:nvSpPr>
          <p:cNvPr id="4" name="TextBox 3"/>
          <p:cNvSpPr txBox="1"/>
          <p:nvPr/>
        </p:nvSpPr>
        <p:spPr>
          <a:xfrm>
            <a:off x="6781800" y="6324600"/>
            <a:ext cx="2362200" cy="369332"/>
          </a:xfrm>
          <a:prstGeom prst="rect">
            <a:avLst/>
          </a:prstGeom>
          <a:noFill/>
        </p:spPr>
        <p:txBody>
          <a:bodyPr wrap="square" rtlCol="0">
            <a:spAutoFit/>
          </a:bodyPr>
          <a:lstStyle/>
          <a:p>
            <a:r>
              <a:rPr lang="en-US" b="1" i="1" dirty="0" smtClean="0">
                <a:solidFill>
                  <a:schemeClr val="accent1">
                    <a:lumMod val="50000"/>
                  </a:schemeClr>
                </a:solidFill>
              </a:rPr>
              <a:t>CA KUSAI GOAWALA</a:t>
            </a:r>
            <a:endParaRPr lang="en-IN" b="1" i="1"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6" name="Rectangle 2"/>
          <p:cNvSpPr>
            <a:spLocks noChangeArrowheads="1"/>
          </p:cNvSpPr>
          <p:nvPr/>
        </p:nvSpPr>
        <p:spPr bwMode="auto">
          <a:xfrm>
            <a:off x="609600" y="845006"/>
            <a:ext cx="7467600" cy="5355312"/>
          </a:xfrm>
          <a:prstGeom prst="rect">
            <a:avLst/>
          </a:prstGeom>
          <a:noFill/>
          <a:ln w="9525">
            <a:noFill/>
            <a:miter lim="800000"/>
            <a:headEnd/>
            <a:tailEnd/>
          </a:ln>
          <a:effectLst/>
        </p:spPr>
        <p:txBody>
          <a:bodyPr anchor="ctr">
            <a:spAutoFit/>
          </a:bodyPr>
          <a:lstStyle/>
          <a:p>
            <a:pPr indent="571500"/>
            <a:r>
              <a:rPr lang="en-US" sz="2400" b="1" dirty="0" err="1" smtClean="0"/>
              <a:t>IndAS</a:t>
            </a:r>
            <a:r>
              <a:rPr lang="en-US" sz="2400" b="1" dirty="0" smtClean="0"/>
              <a:t> </a:t>
            </a:r>
            <a:r>
              <a:rPr lang="en-US" sz="2400" b="1" dirty="0"/>
              <a:t>27 - Consolidated and Separate </a:t>
            </a:r>
          </a:p>
          <a:p>
            <a:pPr indent="571500"/>
            <a:r>
              <a:rPr lang="en-US" sz="2400" b="1" dirty="0"/>
              <a:t>Financial Statements</a:t>
            </a:r>
          </a:p>
          <a:p>
            <a:pPr indent="571500"/>
            <a:endParaRPr lang="en-US" sz="2400" b="1" dirty="0"/>
          </a:p>
          <a:p>
            <a:pPr indent="571500">
              <a:buFontTx/>
              <a:buChar char="•"/>
            </a:pPr>
            <a:r>
              <a:rPr lang="en-US" dirty="0"/>
              <a:t>  CFS is the primary FS. </a:t>
            </a:r>
          </a:p>
          <a:p>
            <a:pPr indent="571500">
              <a:buFontTx/>
              <a:buChar char="•"/>
            </a:pPr>
            <a:r>
              <a:rPr lang="en-US" dirty="0"/>
              <a:t>  Single Economic Entity.</a:t>
            </a:r>
          </a:p>
          <a:p>
            <a:pPr indent="571500">
              <a:buFontTx/>
              <a:buChar char="•"/>
            </a:pPr>
            <a:r>
              <a:rPr lang="en-US" dirty="0"/>
              <a:t>  Separate Financial Statement only if statute requires</a:t>
            </a:r>
          </a:p>
          <a:p>
            <a:pPr indent="571500">
              <a:buFontTx/>
              <a:buChar char="•"/>
            </a:pPr>
            <a:r>
              <a:rPr lang="en-US" dirty="0"/>
              <a:t>  For an entity having no subsidiary/JV/Associate – SFS is the FS</a:t>
            </a:r>
          </a:p>
          <a:p>
            <a:pPr indent="571500"/>
            <a:endParaRPr lang="en-US" dirty="0"/>
          </a:p>
          <a:p>
            <a:pPr indent="571500">
              <a:buFontTx/>
              <a:buChar char="•"/>
            </a:pPr>
            <a:r>
              <a:rPr lang="en-US" dirty="0"/>
              <a:t>  </a:t>
            </a:r>
            <a:r>
              <a:rPr lang="en-US" dirty="0" smtClean="0"/>
              <a:t>Control for the purpose of determining subsidiary status: </a:t>
            </a:r>
            <a:endParaRPr lang="en-US" dirty="0"/>
          </a:p>
          <a:p>
            <a:pPr indent="571500"/>
            <a:r>
              <a:rPr lang="en-US" dirty="0"/>
              <a:t>	a. </a:t>
            </a:r>
            <a:r>
              <a:rPr lang="en-US" dirty="0" smtClean="0"/>
              <a:t>Power over the investee</a:t>
            </a:r>
          </a:p>
          <a:p>
            <a:pPr indent="571500"/>
            <a:r>
              <a:rPr lang="en-US" dirty="0" smtClean="0"/>
              <a:t>	b. Exposure or rights to variable returns due to involvement</a:t>
            </a:r>
          </a:p>
          <a:p>
            <a:pPr indent="571500"/>
            <a:r>
              <a:rPr lang="en-US" dirty="0" smtClean="0"/>
              <a:t>	c.  Ability to use the power to affect the investors return.</a:t>
            </a:r>
            <a:endParaRPr lang="en-US" dirty="0"/>
          </a:p>
          <a:p>
            <a:pPr indent="571500"/>
            <a:endParaRPr lang="en-US" dirty="0"/>
          </a:p>
          <a:p>
            <a:pPr indent="571500">
              <a:buFontTx/>
              <a:buChar char="•"/>
            </a:pPr>
            <a:r>
              <a:rPr lang="en-US" dirty="0"/>
              <a:t>Subsidiary may be company or non-corporate</a:t>
            </a:r>
          </a:p>
          <a:p>
            <a:pPr indent="571500"/>
            <a:endParaRPr lang="en-US" b="1" dirty="0"/>
          </a:p>
          <a:p>
            <a:pPr indent="571500">
              <a:buFontTx/>
              <a:buChar char="•"/>
            </a:pPr>
            <a:r>
              <a:rPr lang="en-US" b="1" smtClean="0"/>
              <a:t>Potential </a:t>
            </a:r>
            <a:r>
              <a:rPr lang="en-US" b="1" dirty="0"/>
              <a:t>voting rights (PVR)</a:t>
            </a:r>
            <a:r>
              <a:rPr lang="en-US" dirty="0"/>
              <a:t> – to consider for determining    </a:t>
            </a:r>
          </a:p>
          <a:p>
            <a:pPr indent="571500"/>
            <a:r>
              <a:rPr lang="en-US" dirty="0"/>
              <a:t>control</a:t>
            </a:r>
          </a:p>
          <a:p>
            <a:pPr indent="571500" algn="ctr"/>
            <a:endParaRPr lang="en-US" dirty="0"/>
          </a:p>
        </p:txBody>
      </p:sp>
      <p:sp>
        <p:nvSpPr>
          <p:cNvPr id="3" name="TextBox 2"/>
          <p:cNvSpPr txBox="1"/>
          <p:nvPr/>
        </p:nvSpPr>
        <p:spPr>
          <a:xfrm>
            <a:off x="6629400" y="6324600"/>
            <a:ext cx="23622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i="1" dirty="0" smtClean="0">
                <a:solidFill>
                  <a:schemeClr val="accent1">
                    <a:lumMod val="50000"/>
                  </a:schemeClr>
                </a:solidFill>
              </a:rPr>
              <a:t>CA KUSAI GOAWALA</a:t>
            </a:r>
            <a:endParaRPr lang="en-IN" b="1" i="1"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Rectangle 2"/>
          <p:cNvSpPr>
            <a:spLocks noChangeArrowheads="1"/>
          </p:cNvSpPr>
          <p:nvPr/>
        </p:nvSpPr>
        <p:spPr bwMode="auto">
          <a:xfrm>
            <a:off x="838200" y="394692"/>
            <a:ext cx="7897162" cy="6463308"/>
          </a:xfrm>
          <a:prstGeom prst="rect">
            <a:avLst/>
          </a:prstGeom>
          <a:noFill/>
          <a:ln w="9525">
            <a:noFill/>
            <a:miter lim="800000"/>
            <a:headEnd/>
            <a:tailEnd/>
          </a:ln>
          <a:effectLst/>
        </p:spPr>
        <p:txBody>
          <a:bodyPr wrap="none" tIns="0" bIns="0" anchor="ctr">
            <a:spAutoFit/>
          </a:bodyPr>
          <a:lstStyle/>
          <a:p>
            <a:pPr marL="342900" indent="-342900">
              <a:buFontTx/>
              <a:buChar char="•"/>
            </a:pPr>
            <a:r>
              <a:rPr lang="en-US" sz="2000" dirty="0"/>
              <a:t>PVR to be considered in totality for determining Control.</a:t>
            </a:r>
          </a:p>
          <a:p>
            <a:pPr marL="342900" indent="-342900">
              <a:buFontTx/>
              <a:buChar char="•"/>
            </a:pPr>
            <a:r>
              <a:rPr lang="en-US" sz="2000" dirty="0"/>
              <a:t>  However PVR not considered for computing profits/losses</a:t>
            </a:r>
          </a:p>
          <a:p>
            <a:pPr marL="342900" indent="-342900"/>
            <a:endParaRPr lang="en-US" sz="2000" dirty="0"/>
          </a:p>
          <a:p>
            <a:pPr marL="342900" indent="-342900">
              <a:buFontTx/>
              <a:buChar char="•"/>
            </a:pPr>
            <a:r>
              <a:rPr lang="en-US" sz="2000" dirty="0"/>
              <a:t>  Minority Interest – Non Controlling Interests</a:t>
            </a:r>
          </a:p>
          <a:p>
            <a:pPr marL="342900" indent="-342900"/>
            <a:endParaRPr lang="en-US" sz="2000" dirty="0"/>
          </a:p>
          <a:p>
            <a:pPr marL="342900" indent="-342900">
              <a:buFontTx/>
              <a:buChar char="•"/>
            </a:pPr>
            <a:r>
              <a:rPr lang="en-US" sz="2000" dirty="0"/>
              <a:t>  Consolidation is compulsory</a:t>
            </a:r>
          </a:p>
          <a:p>
            <a:pPr marL="342900" indent="-342900">
              <a:buFontTx/>
              <a:buChar char="•"/>
            </a:pPr>
            <a:endParaRPr lang="en-US" sz="2000" dirty="0"/>
          </a:p>
          <a:p>
            <a:pPr marL="342900" indent="-342900">
              <a:buFontTx/>
              <a:buChar char="•"/>
            </a:pPr>
            <a:r>
              <a:rPr lang="en-US" sz="2000" b="1" dirty="0"/>
              <a:t> Exceptions</a:t>
            </a:r>
            <a:r>
              <a:rPr lang="en-US" sz="2000" dirty="0"/>
              <a:t>: All of the following conditions satisfied.</a:t>
            </a:r>
          </a:p>
          <a:p>
            <a:pPr marL="342900" indent="-342900"/>
            <a:endParaRPr lang="en-US" sz="2000" dirty="0"/>
          </a:p>
          <a:p>
            <a:pPr marL="342900" indent="-342900">
              <a:buFontTx/>
              <a:buAutoNum type="arabicPeriod"/>
            </a:pPr>
            <a:r>
              <a:rPr lang="en-US" sz="2000" dirty="0"/>
              <a:t>Parent has a parent who has agreed</a:t>
            </a:r>
          </a:p>
          <a:p>
            <a:pPr marL="342900" indent="-342900">
              <a:buFontTx/>
              <a:buAutoNum type="arabicPeriod"/>
            </a:pPr>
            <a:r>
              <a:rPr lang="en-US" sz="2000" dirty="0"/>
              <a:t>Not listed</a:t>
            </a:r>
          </a:p>
          <a:p>
            <a:pPr marL="342900" indent="-342900">
              <a:buFontTx/>
              <a:buAutoNum type="arabicPeriod"/>
            </a:pPr>
            <a:r>
              <a:rPr lang="en-US" sz="2000" dirty="0"/>
              <a:t>not a potential - listing</a:t>
            </a:r>
          </a:p>
          <a:p>
            <a:pPr marL="342900" indent="-342900">
              <a:buFontTx/>
              <a:buAutoNum type="arabicPeriod"/>
            </a:pPr>
            <a:r>
              <a:rPr lang="en-US" sz="2000" dirty="0"/>
              <a:t>Intermediate or ultimate Parent - prepares CFS.</a:t>
            </a:r>
          </a:p>
          <a:p>
            <a:pPr marL="342900" indent="-342900"/>
            <a:endParaRPr lang="en-US" sz="2000" dirty="0"/>
          </a:p>
          <a:p>
            <a:pPr marL="342900" indent="-342900">
              <a:buFontTx/>
              <a:buChar char="•"/>
            </a:pPr>
            <a:r>
              <a:rPr lang="en-US" sz="2000" b="1" dirty="0"/>
              <a:t> No exemption </a:t>
            </a:r>
          </a:p>
          <a:p>
            <a:pPr marL="342900" indent="-342900"/>
            <a:endParaRPr lang="en-US" sz="2000" b="1" dirty="0"/>
          </a:p>
          <a:p>
            <a:pPr marL="342900" indent="-342900">
              <a:buFontTx/>
              <a:buChar char="•"/>
            </a:pPr>
            <a:r>
              <a:rPr lang="en-US" sz="2000" dirty="0"/>
              <a:t>  A subsidiary under severe long-term restriction for transfer of funds.</a:t>
            </a:r>
          </a:p>
          <a:p>
            <a:pPr marL="342900" indent="-342900">
              <a:buFontTx/>
              <a:buChar char="•"/>
            </a:pPr>
            <a:r>
              <a:rPr lang="en-US" sz="2000" dirty="0"/>
              <a:t>  All subsidiaries to be included except those acquired and held for sale.</a:t>
            </a:r>
          </a:p>
          <a:p>
            <a:pPr marL="342900" indent="-342900"/>
            <a:endParaRPr lang="en-US" sz="2000" dirty="0"/>
          </a:p>
          <a:p>
            <a:pPr marL="342900" indent="-342900"/>
            <a:endParaRPr lang="en-US" sz="2000" dirty="0"/>
          </a:p>
          <a:p>
            <a:pPr marL="342900" indent="-342900" eaLnBrk="0" hangingPunct="0"/>
            <a:endParaRPr lang="en-US" sz="2000" dirty="0"/>
          </a:p>
        </p:txBody>
      </p:sp>
      <p:sp>
        <p:nvSpPr>
          <p:cNvPr id="3" name="TextBox 2"/>
          <p:cNvSpPr txBox="1"/>
          <p:nvPr/>
        </p:nvSpPr>
        <p:spPr>
          <a:xfrm>
            <a:off x="6629400" y="6324600"/>
            <a:ext cx="23622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i="1" dirty="0" smtClean="0">
                <a:solidFill>
                  <a:schemeClr val="accent1">
                    <a:lumMod val="50000"/>
                  </a:schemeClr>
                </a:solidFill>
              </a:rPr>
              <a:t>CA KUSAI GOAWALA</a:t>
            </a:r>
            <a:endParaRPr lang="en-IN" b="1" i="1"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b="1" smtClean="0"/>
              <a:t>Group A   Standalone</a:t>
            </a:r>
          </a:p>
        </p:txBody>
      </p:sp>
      <p:graphicFrame>
        <p:nvGraphicFramePr>
          <p:cNvPr id="4" name="Group 3"/>
          <p:cNvGraphicFramePr>
            <a:graphicFrameLocks noGrp="1"/>
          </p:cNvGraphicFramePr>
          <p:nvPr/>
        </p:nvGraphicFramePr>
        <p:xfrm>
          <a:off x="828675" y="1866901"/>
          <a:ext cx="3559680" cy="4565284"/>
        </p:xfrm>
        <a:graphic>
          <a:graphicData uri="http://schemas.openxmlformats.org/drawingml/2006/table">
            <a:tbl>
              <a:tblPr/>
              <a:tblGrid>
                <a:gridCol w="2240640"/>
                <a:gridCol w="1319040"/>
              </a:tblGrid>
              <a:tr h="414764">
                <a:tc>
                  <a:txBody>
                    <a:bodyPr/>
                    <a:lstStyle/>
                    <a:p>
                      <a:pPr marL="0" marR="0" lvl="0" indent="0" algn="ctr" defTabSz="457200" rtl="0" eaLnBrk="1" fontAlgn="base" latinLnBrk="0" hangingPunct="0">
                        <a:lnSpc>
                          <a:spcPct val="93000"/>
                        </a:lnSpc>
                        <a:spcBef>
                          <a:spcPct val="0"/>
                        </a:spcBef>
                        <a:spcAft>
                          <a:spcPts val="1425"/>
                        </a:spcAft>
                        <a:buClr>
                          <a:srgbClr val="000000"/>
                        </a:buClr>
                        <a:buSzPct val="100000"/>
                        <a:buFont typeface="Times New Roman" pitchFamily="18" charset="0"/>
                        <a:buNone/>
                        <a:tabLst/>
                      </a:pPr>
                      <a:endParaRPr kumimoji="0" lang="en-US" sz="1600" b="0" i="0" u="none" strike="noStrike" cap="none" normalizeH="0" baseline="0" dirty="0" smtClean="0">
                        <a:ln>
                          <a:noFill/>
                        </a:ln>
                        <a:solidFill>
                          <a:schemeClr val="bg1"/>
                        </a:solidFill>
                        <a:effectLst/>
                        <a:latin typeface="Arial" charset="0"/>
                      </a:endParaRPr>
                    </a:p>
                  </a:txBody>
                  <a:tcPr marL="82944" marR="82944" marT="41476" marB="41476" anchor="ctr" horzOverflow="overflow">
                    <a:lnL w="7200" cap="flat" cmpd="sng" algn="ctr">
                      <a:solidFill>
                        <a:srgbClr val="000000"/>
                      </a:solidFill>
                      <a:prstDash val="solid"/>
                      <a:round/>
                      <a:headEnd type="none" w="med" len="med"/>
                      <a:tailEnd type="none" w="med" len="med"/>
                    </a:lnL>
                    <a:lnR w="7200" cap="flat" cmpd="sng" algn="ctr">
                      <a:solidFill>
                        <a:srgbClr val="000000"/>
                      </a:solidFill>
                      <a:prstDash val="solid"/>
                      <a:round/>
                      <a:headEnd type="none" w="med" len="med"/>
                      <a:tailEnd type="none" w="med" len="med"/>
                    </a:lnR>
                    <a:lnT w="7200" cap="flat" cmpd="sng" algn="ctr">
                      <a:solidFill>
                        <a:srgbClr val="000000"/>
                      </a:solidFill>
                      <a:prstDash val="solid"/>
                      <a:round/>
                      <a:headEnd type="none" w="med" len="med"/>
                      <a:tailEnd type="none" w="med" len="med"/>
                    </a:lnT>
                    <a:lnB w="72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457200" rtl="0" eaLnBrk="1" fontAlgn="base" latinLnBrk="0" hangingPunct="0">
                        <a:lnSpc>
                          <a:spcPct val="76000"/>
                        </a:lnSpc>
                        <a:spcBef>
                          <a:spcPct val="0"/>
                        </a:spcBef>
                        <a:spcAft>
                          <a:spcPts val="1425"/>
                        </a:spcAft>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2000" b="0" i="0" u="none" strike="noStrike" cap="none" normalizeH="0" baseline="0" smtClean="0">
                          <a:ln>
                            <a:noFill/>
                          </a:ln>
                          <a:solidFill>
                            <a:srgbClr val="000000"/>
                          </a:solidFill>
                          <a:effectLst/>
                          <a:latin typeface="Arial" charset="0"/>
                        </a:rPr>
                        <a:t>Holdco</a:t>
                      </a:r>
                    </a:p>
                  </a:txBody>
                  <a:tcPr marL="82944" marR="82944" marT="60353" marB="41476" anchor="ctr" horzOverflow="overflow">
                    <a:lnL w="7200" cap="flat" cmpd="sng" algn="ctr">
                      <a:solidFill>
                        <a:srgbClr val="000000"/>
                      </a:solidFill>
                      <a:prstDash val="solid"/>
                      <a:round/>
                      <a:headEnd type="none" w="med" len="med"/>
                      <a:tailEnd type="none" w="med" len="med"/>
                    </a:lnL>
                    <a:lnR w="7200" cap="flat" cmpd="sng" algn="ctr">
                      <a:solidFill>
                        <a:srgbClr val="000000"/>
                      </a:solidFill>
                      <a:prstDash val="solid"/>
                      <a:round/>
                      <a:headEnd type="none" w="med" len="med"/>
                      <a:tailEnd type="none" w="med" len="med"/>
                    </a:lnR>
                    <a:lnT w="7200" cap="flat" cmpd="sng" algn="ctr">
                      <a:solidFill>
                        <a:srgbClr val="000000"/>
                      </a:solidFill>
                      <a:prstDash val="solid"/>
                      <a:round/>
                      <a:headEnd type="none" w="med" len="med"/>
                      <a:tailEnd type="none" w="med" len="med"/>
                    </a:lnT>
                    <a:lnB w="7200" cap="flat" cmpd="sng" algn="ctr">
                      <a:solidFill>
                        <a:srgbClr val="000000"/>
                      </a:solidFill>
                      <a:prstDash val="solid"/>
                      <a:round/>
                      <a:headEnd type="none" w="med" len="med"/>
                      <a:tailEnd type="none" w="med" len="med"/>
                    </a:lnB>
                    <a:lnTlToBr>
                      <a:noFill/>
                    </a:lnTlToBr>
                    <a:lnBlToTr>
                      <a:noFill/>
                    </a:lnBlToTr>
                    <a:solidFill>
                      <a:srgbClr val="C0C0C0"/>
                    </a:solidFill>
                  </a:tcPr>
                </a:tc>
              </a:tr>
              <a:tr h="414764">
                <a:tc>
                  <a:txBody>
                    <a:bodyPr/>
                    <a:lstStyle/>
                    <a:p>
                      <a:pPr marL="0" marR="0" lvl="0" indent="0" algn="l" defTabSz="457200" rtl="0" eaLnBrk="1" fontAlgn="base" latinLnBrk="0" hangingPunct="0">
                        <a:lnSpc>
                          <a:spcPct val="76000"/>
                        </a:lnSpc>
                        <a:spcBef>
                          <a:spcPct val="0"/>
                        </a:spcBef>
                        <a:spcAft>
                          <a:spcPts val="1425"/>
                        </a:spcAft>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2000" b="0" i="0" u="none" strike="noStrike" cap="none" normalizeH="0" baseline="0" smtClean="0">
                          <a:ln>
                            <a:noFill/>
                          </a:ln>
                          <a:solidFill>
                            <a:srgbClr val="000000"/>
                          </a:solidFill>
                          <a:effectLst/>
                          <a:latin typeface="Arial" charset="0"/>
                        </a:rPr>
                        <a:t>Sales</a:t>
                      </a:r>
                    </a:p>
                  </a:txBody>
                  <a:tcPr marL="82944" marR="82944" marT="60353" marB="41476" anchor="ctr" horzOverflow="overflow">
                    <a:lnL w="7200" cap="flat" cmpd="sng" algn="ctr">
                      <a:solidFill>
                        <a:srgbClr val="000000"/>
                      </a:solidFill>
                      <a:prstDash val="solid"/>
                      <a:round/>
                      <a:headEnd type="none" w="med" len="med"/>
                      <a:tailEnd type="none" w="med" len="med"/>
                    </a:lnL>
                    <a:lnR w="7200" cap="flat" cmpd="sng" algn="ctr">
                      <a:solidFill>
                        <a:srgbClr val="000000"/>
                      </a:solidFill>
                      <a:prstDash val="solid"/>
                      <a:round/>
                      <a:headEnd type="none" w="med" len="med"/>
                      <a:tailEnd type="none" w="med" len="med"/>
                    </a:lnR>
                    <a:lnT w="7200" cap="flat" cmpd="sng" algn="ctr">
                      <a:solidFill>
                        <a:srgbClr val="000000"/>
                      </a:solidFill>
                      <a:prstDash val="solid"/>
                      <a:round/>
                      <a:headEnd type="none" w="med" len="med"/>
                      <a:tailEnd type="none" w="med" len="med"/>
                    </a:lnT>
                    <a:lnB w="72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0">
                        <a:lnSpc>
                          <a:spcPct val="76000"/>
                        </a:lnSpc>
                        <a:spcBef>
                          <a:spcPct val="0"/>
                        </a:spcBef>
                        <a:spcAft>
                          <a:spcPts val="1425"/>
                        </a:spcAft>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900" b="0" i="0" u="none" strike="noStrike" cap="none" normalizeH="0" baseline="0" smtClean="0">
                          <a:ln>
                            <a:noFill/>
                          </a:ln>
                          <a:solidFill>
                            <a:srgbClr val="000000"/>
                          </a:solidFill>
                          <a:effectLst/>
                          <a:latin typeface="Arial" charset="0"/>
                        </a:rPr>
                        <a:t>0</a:t>
                      </a:r>
                    </a:p>
                  </a:txBody>
                  <a:tcPr marL="82944" marR="82944" marT="54867" marB="41476" anchor="ctr" horzOverflow="overflow">
                    <a:lnL w="7200" cap="flat" cmpd="sng" algn="ctr">
                      <a:solidFill>
                        <a:srgbClr val="000000"/>
                      </a:solidFill>
                      <a:prstDash val="solid"/>
                      <a:round/>
                      <a:headEnd type="none" w="med" len="med"/>
                      <a:tailEnd type="none" w="med" len="med"/>
                    </a:lnL>
                    <a:lnR w="7200" cap="flat" cmpd="sng" algn="ctr">
                      <a:solidFill>
                        <a:srgbClr val="000000"/>
                      </a:solidFill>
                      <a:prstDash val="solid"/>
                      <a:round/>
                      <a:headEnd type="none" w="med" len="med"/>
                      <a:tailEnd type="none" w="med" len="med"/>
                    </a:lnR>
                    <a:lnT w="7200" cap="flat" cmpd="sng" algn="ctr">
                      <a:solidFill>
                        <a:srgbClr val="000000"/>
                      </a:solidFill>
                      <a:prstDash val="solid"/>
                      <a:round/>
                      <a:headEnd type="none" w="med" len="med"/>
                      <a:tailEnd type="none" w="med" len="med"/>
                    </a:lnT>
                    <a:lnB w="7200" cap="flat" cmpd="sng" algn="ctr">
                      <a:solidFill>
                        <a:srgbClr val="000000"/>
                      </a:solidFill>
                      <a:prstDash val="solid"/>
                      <a:round/>
                      <a:headEnd type="none" w="med" len="med"/>
                      <a:tailEnd type="none" w="med" len="med"/>
                    </a:lnB>
                    <a:lnTlToBr>
                      <a:noFill/>
                    </a:lnTlToBr>
                    <a:lnBlToTr>
                      <a:noFill/>
                    </a:lnBlToTr>
                    <a:noFill/>
                  </a:tcPr>
                </a:tc>
              </a:tr>
              <a:tr h="414764">
                <a:tc>
                  <a:txBody>
                    <a:bodyPr/>
                    <a:lstStyle/>
                    <a:p>
                      <a:pPr marL="0" marR="0" lvl="0" indent="0" algn="l" defTabSz="457200" rtl="0" eaLnBrk="1" fontAlgn="base" latinLnBrk="0" hangingPunct="0">
                        <a:lnSpc>
                          <a:spcPct val="76000"/>
                        </a:lnSpc>
                        <a:spcBef>
                          <a:spcPct val="0"/>
                        </a:spcBef>
                        <a:spcAft>
                          <a:spcPts val="1425"/>
                        </a:spcAft>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2000" b="0" i="0" u="none" strike="noStrike" cap="none" normalizeH="0" baseline="0" smtClean="0">
                          <a:ln>
                            <a:noFill/>
                          </a:ln>
                          <a:solidFill>
                            <a:srgbClr val="000000"/>
                          </a:solidFill>
                          <a:effectLst/>
                          <a:latin typeface="Arial" charset="0"/>
                        </a:rPr>
                        <a:t>PAT</a:t>
                      </a:r>
                    </a:p>
                  </a:txBody>
                  <a:tcPr marL="82944" marR="82944" marT="60353" marB="41476" anchor="ctr" horzOverflow="overflow">
                    <a:lnL w="7200" cap="flat" cmpd="sng" algn="ctr">
                      <a:solidFill>
                        <a:srgbClr val="000000"/>
                      </a:solidFill>
                      <a:prstDash val="solid"/>
                      <a:round/>
                      <a:headEnd type="none" w="med" len="med"/>
                      <a:tailEnd type="none" w="med" len="med"/>
                    </a:lnL>
                    <a:lnR w="7200" cap="flat" cmpd="sng" algn="ctr">
                      <a:solidFill>
                        <a:srgbClr val="000000"/>
                      </a:solidFill>
                      <a:prstDash val="solid"/>
                      <a:round/>
                      <a:headEnd type="none" w="med" len="med"/>
                      <a:tailEnd type="none" w="med" len="med"/>
                    </a:lnR>
                    <a:lnT w="7200" cap="flat" cmpd="sng" algn="ctr">
                      <a:solidFill>
                        <a:srgbClr val="000000"/>
                      </a:solidFill>
                      <a:prstDash val="solid"/>
                      <a:round/>
                      <a:headEnd type="none" w="med" len="med"/>
                      <a:tailEnd type="none" w="med" len="med"/>
                    </a:lnT>
                    <a:lnB w="72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0">
                        <a:lnSpc>
                          <a:spcPct val="76000"/>
                        </a:lnSpc>
                        <a:spcBef>
                          <a:spcPct val="0"/>
                        </a:spcBef>
                        <a:spcAft>
                          <a:spcPts val="1425"/>
                        </a:spcAft>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900" b="0" i="0" u="none" strike="noStrike" cap="none" normalizeH="0" baseline="0" smtClean="0">
                          <a:ln>
                            <a:noFill/>
                          </a:ln>
                          <a:solidFill>
                            <a:srgbClr val="000000"/>
                          </a:solidFill>
                          <a:effectLst/>
                          <a:latin typeface="Arial" charset="0"/>
                        </a:rPr>
                        <a:t>0</a:t>
                      </a:r>
                    </a:p>
                  </a:txBody>
                  <a:tcPr marL="82944" marR="82944" marT="54867" marB="41476" anchor="ctr" horzOverflow="overflow">
                    <a:lnL w="7200" cap="flat" cmpd="sng" algn="ctr">
                      <a:solidFill>
                        <a:srgbClr val="000000"/>
                      </a:solidFill>
                      <a:prstDash val="solid"/>
                      <a:round/>
                      <a:headEnd type="none" w="med" len="med"/>
                      <a:tailEnd type="none" w="med" len="med"/>
                    </a:lnL>
                    <a:lnR w="7200" cap="flat" cmpd="sng" algn="ctr">
                      <a:solidFill>
                        <a:srgbClr val="000000"/>
                      </a:solidFill>
                      <a:prstDash val="solid"/>
                      <a:round/>
                      <a:headEnd type="none" w="med" len="med"/>
                      <a:tailEnd type="none" w="med" len="med"/>
                    </a:lnR>
                    <a:lnT w="7200" cap="flat" cmpd="sng" algn="ctr">
                      <a:solidFill>
                        <a:srgbClr val="000000"/>
                      </a:solidFill>
                      <a:prstDash val="solid"/>
                      <a:round/>
                      <a:headEnd type="none" w="med" len="med"/>
                      <a:tailEnd type="none" w="med" len="med"/>
                    </a:lnT>
                    <a:lnB w="7200" cap="flat" cmpd="sng" algn="ctr">
                      <a:solidFill>
                        <a:srgbClr val="000000"/>
                      </a:solidFill>
                      <a:prstDash val="solid"/>
                      <a:round/>
                      <a:headEnd type="none" w="med" len="med"/>
                      <a:tailEnd type="none" w="med" len="med"/>
                    </a:lnB>
                    <a:lnTlToBr>
                      <a:noFill/>
                    </a:lnTlToBr>
                    <a:lnBlToTr>
                      <a:noFill/>
                    </a:lnBlToTr>
                    <a:noFill/>
                  </a:tcPr>
                </a:tc>
              </a:tr>
              <a:tr h="414764">
                <a:tc>
                  <a:txBody>
                    <a:bodyPr/>
                    <a:lstStyle/>
                    <a:p>
                      <a:pPr marL="0" marR="0" lvl="0" indent="0" algn="ctr" defTabSz="457200" rtl="0" eaLnBrk="1" fontAlgn="base" latinLnBrk="0" hangingPunct="0">
                        <a:lnSpc>
                          <a:spcPct val="93000"/>
                        </a:lnSpc>
                        <a:spcBef>
                          <a:spcPct val="0"/>
                        </a:spcBef>
                        <a:spcAft>
                          <a:spcPts val="1425"/>
                        </a:spcAft>
                        <a:buClr>
                          <a:srgbClr val="000000"/>
                        </a:buClr>
                        <a:buSzPct val="100000"/>
                        <a:buFont typeface="Times New Roman" pitchFamily="18" charset="0"/>
                        <a:buNone/>
                        <a:tabLst/>
                      </a:pPr>
                      <a:endParaRPr kumimoji="0" lang="en-US" sz="1600" b="0" i="0" u="none" strike="noStrike" cap="none" normalizeH="0" baseline="0" smtClean="0">
                        <a:ln>
                          <a:noFill/>
                        </a:ln>
                        <a:solidFill>
                          <a:schemeClr val="bg1"/>
                        </a:solidFill>
                        <a:effectLst/>
                        <a:latin typeface="Arial" charset="0"/>
                      </a:endParaRPr>
                    </a:p>
                  </a:txBody>
                  <a:tcPr marL="82944" marR="82944" marT="41476" marB="41476" anchor="ctr" horzOverflow="overflow">
                    <a:lnL w="7200" cap="flat" cmpd="sng" algn="ctr">
                      <a:solidFill>
                        <a:srgbClr val="000000"/>
                      </a:solidFill>
                      <a:prstDash val="solid"/>
                      <a:round/>
                      <a:headEnd type="none" w="med" len="med"/>
                      <a:tailEnd type="none" w="med" len="med"/>
                    </a:lnL>
                    <a:lnR w="7200" cap="flat" cmpd="sng" algn="ctr">
                      <a:solidFill>
                        <a:srgbClr val="000000"/>
                      </a:solidFill>
                      <a:prstDash val="solid"/>
                      <a:round/>
                      <a:headEnd type="none" w="med" len="med"/>
                      <a:tailEnd type="none" w="med" len="med"/>
                    </a:lnR>
                    <a:lnT w="7200" cap="flat" cmpd="sng" algn="ctr">
                      <a:solidFill>
                        <a:srgbClr val="000000"/>
                      </a:solidFill>
                      <a:prstDash val="solid"/>
                      <a:round/>
                      <a:headEnd type="none" w="med" len="med"/>
                      <a:tailEnd type="none" w="med" len="med"/>
                    </a:lnT>
                    <a:lnB w="72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ct val="0"/>
                        </a:spcBef>
                        <a:spcAft>
                          <a:spcPts val="1425"/>
                        </a:spcAft>
                        <a:buClr>
                          <a:srgbClr val="000000"/>
                        </a:buClr>
                        <a:buSzPct val="100000"/>
                        <a:buFont typeface="Times New Roman" pitchFamily="18" charset="0"/>
                        <a:buNone/>
                        <a:tabLst/>
                      </a:pPr>
                      <a:endParaRPr kumimoji="0" lang="en-US" sz="1600" b="0" i="0" u="none" strike="noStrike" cap="none" normalizeH="0" baseline="0" smtClean="0">
                        <a:ln>
                          <a:noFill/>
                        </a:ln>
                        <a:solidFill>
                          <a:schemeClr val="bg1"/>
                        </a:solidFill>
                        <a:effectLst/>
                        <a:latin typeface="Arial" charset="0"/>
                      </a:endParaRPr>
                    </a:p>
                  </a:txBody>
                  <a:tcPr marL="82944" marR="82944" marT="41476" marB="41476" anchor="ctr" horzOverflow="overflow">
                    <a:lnL w="7200" cap="flat" cmpd="sng" algn="ctr">
                      <a:solidFill>
                        <a:srgbClr val="000000"/>
                      </a:solidFill>
                      <a:prstDash val="solid"/>
                      <a:round/>
                      <a:headEnd type="none" w="med" len="med"/>
                      <a:tailEnd type="none" w="med" len="med"/>
                    </a:lnL>
                    <a:lnR w="7200" cap="flat" cmpd="sng" algn="ctr">
                      <a:solidFill>
                        <a:srgbClr val="000000"/>
                      </a:solidFill>
                      <a:prstDash val="solid"/>
                      <a:round/>
                      <a:headEnd type="none" w="med" len="med"/>
                      <a:tailEnd type="none" w="med" len="med"/>
                    </a:lnR>
                    <a:lnT w="7200" cap="flat" cmpd="sng" algn="ctr">
                      <a:solidFill>
                        <a:srgbClr val="000000"/>
                      </a:solidFill>
                      <a:prstDash val="solid"/>
                      <a:round/>
                      <a:headEnd type="none" w="med" len="med"/>
                      <a:tailEnd type="none" w="med" len="med"/>
                    </a:lnT>
                    <a:lnB w="7200" cap="flat" cmpd="sng" algn="ctr">
                      <a:solidFill>
                        <a:srgbClr val="000000"/>
                      </a:solidFill>
                      <a:prstDash val="solid"/>
                      <a:round/>
                      <a:headEnd type="none" w="med" len="med"/>
                      <a:tailEnd type="none" w="med" len="med"/>
                    </a:lnB>
                    <a:lnTlToBr>
                      <a:noFill/>
                    </a:lnTlToBr>
                    <a:lnBlToTr>
                      <a:noFill/>
                    </a:lnBlToTr>
                    <a:noFill/>
                  </a:tcPr>
                </a:tc>
              </a:tr>
              <a:tr h="414764">
                <a:tc>
                  <a:txBody>
                    <a:bodyPr/>
                    <a:lstStyle/>
                    <a:p>
                      <a:pPr marL="0" marR="0" lvl="0" indent="0" algn="l" defTabSz="457200" rtl="0" eaLnBrk="1" fontAlgn="base" latinLnBrk="0" hangingPunct="0">
                        <a:lnSpc>
                          <a:spcPct val="76000"/>
                        </a:lnSpc>
                        <a:spcBef>
                          <a:spcPct val="0"/>
                        </a:spcBef>
                        <a:spcAft>
                          <a:spcPts val="1425"/>
                        </a:spcAft>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2000" b="0" i="0" u="none" strike="noStrike" cap="none" normalizeH="0" baseline="0" smtClean="0">
                          <a:ln>
                            <a:noFill/>
                          </a:ln>
                          <a:solidFill>
                            <a:srgbClr val="000000"/>
                          </a:solidFill>
                          <a:effectLst/>
                          <a:latin typeface="Arial" charset="0"/>
                        </a:rPr>
                        <a:t>Equity Capital</a:t>
                      </a:r>
                    </a:p>
                  </a:txBody>
                  <a:tcPr marL="82944" marR="82944" marT="60353" marB="41476" anchor="ctr" horzOverflow="overflow">
                    <a:lnL w="7200" cap="flat" cmpd="sng" algn="ctr">
                      <a:solidFill>
                        <a:srgbClr val="000000"/>
                      </a:solidFill>
                      <a:prstDash val="solid"/>
                      <a:round/>
                      <a:headEnd type="none" w="med" len="med"/>
                      <a:tailEnd type="none" w="med" len="med"/>
                    </a:lnL>
                    <a:lnR w="7200" cap="flat" cmpd="sng" algn="ctr">
                      <a:solidFill>
                        <a:srgbClr val="000000"/>
                      </a:solidFill>
                      <a:prstDash val="solid"/>
                      <a:round/>
                      <a:headEnd type="none" w="med" len="med"/>
                      <a:tailEnd type="none" w="med" len="med"/>
                    </a:lnR>
                    <a:lnT w="7200" cap="flat" cmpd="sng" algn="ctr">
                      <a:solidFill>
                        <a:srgbClr val="000000"/>
                      </a:solidFill>
                      <a:prstDash val="solid"/>
                      <a:round/>
                      <a:headEnd type="none" w="med" len="med"/>
                      <a:tailEnd type="none" w="med" len="med"/>
                    </a:lnT>
                    <a:lnB w="72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0">
                        <a:lnSpc>
                          <a:spcPct val="76000"/>
                        </a:lnSpc>
                        <a:spcBef>
                          <a:spcPct val="0"/>
                        </a:spcBef>
                        <a:spcAft>
                          <a:spcPts val="1425"/>
                        </a:spcAft>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900" b="0" i="0" u="none" strike="noStrike" cap="none" normalizeH="0" baseline="0" smtClean="0">
                          <a:ln>
                            <a:noFill/>
                          </a:ln>
                          <a:solidFill>
                            <a:srgbClr val="000000"/>
                          </a:solidFill>
                          <a:effectLst/>
                          <a:latin typeface="Arial" charset="0"/>
                        </a:rPr>
                        <a:t>3000</a:t>
                      </a:r>
                    </a:p>
                  </a:txBody>
                  <a:tcPr marL="82944" marR="82944" marT="54867" marB="41476" anchor="ctr" horzOverflow="overflow">
                    <a:lnL w="7200" cap="flat" cmpd="sng" algn="ctr">
                      <a:solidFill>
                        <a:srgbClr val="000000"/>
                      </a:solidFill>
                      <a:prstDash val="solid"/>
                      <a:round/>
                      <a:headEnd type="none" w="med" len="med"/>
                      <a:tailEnd type="none" w="med" len="med"/>
                    </a:lnL>
                    <a:lnR w="7200" cap="flat" cmpd="sng" algn="ctr">
                      <a:solidFill>
                        <a:srgbClr val="000000"/>
                      </a:solidFill>
                      <a:prstDash val="solid"/>
                      <a:round/>
                      <a:headEnd type="none" w="med" len="med"/>
                      <a:tailEnd type="none" w="med" len="med"/>
                    </a:lnR>
                    <a:lnT w="7200" cap="flat" cmpd="sng" algn="ctr">
                      <a:solidFill>
                        <a:srgbClr val="000000"/>
                      </a:solidFill>
                      <a:prstDash val="solid"/>
                      <a:round/>
                      <a:headEnd type="none" w="med" len="med"/>
                      <a:tailEnd type="none" w="med" len="med"/>
                    </a:lnT>
                    <a:lnB w="7200" cap="flat" cmpd="sng" algn="ctr">
                      <a:solidFill>
                        <a:srgbClr val="000000"/>
                      </a:solidFill>
                      <a:prstDash val="solid"/>
                      <a:round/>
                      <a:headEnd type="none" w="med" len="med"/>
                      <a:tailEnd type="none" w="med" len="med"/>
                    </a:lnB>
                    <a:lnTlToBr>
                      <a:noFill/>
                    </a:lnTlToBr>
                    <a:lnBlToTr>
                      <a:noFill/>
                    </a:lnBlToTr>
                    <a:noFill/>
                  </a:tcPr>
                </a:tc>
              </a:tr>
              <a:tr h="414764">
                <a:tc>
                  <a:txBody>
                    <a:bodyPr/>
                    <a:lstStyle/>
                    <a:p>
                      <a:pPr marL="0" marR="0" lvl="0" indent="0" algn="l" defTabSz="457200" rtl="0" eaLnBrk="1" fontAlgn="base" latinLnBrk="0" hangingPunct="0">
                        <a:lnSpc>
                          <a:spcPct val="76000"/>
                        </a:lnSpc>
                        <a:spcBef>
                          <a:spcPct val="0"/>
                        </a:spcBef>
                        <a:spcAft>
                          <a:spcPts val="1425"/>
                        </a:spcAft>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2000" b="0" i="0" u="none" strike="noStrike" cap="none" normalizeH="0" baseline="0" smtClean="0">
                          <a:ln>
                            <a:noFill/>
                          </a:ln>
                          <a:solidFill>
                            <a:srgbClr val="000000"/>
                          </a:solidFill>
                          <a:effectLst/>
                          <a:latin typeface="Arial" charset="0"/>
                        </a:rPr>
                        <a:t>Reserves</a:t>
                      </a:r>
                    </a:p>
                  </a:txBody>
                  <a:tcPr marL="82944" marR="82944" marT="60353" marB="41476" anchor="ctr" horzOverflow="overflow">
                    <a:lnL w="7200" cap="flat" cmpd="sng" algn="ctr">
                      <a:solidFill>
                        <a:srgbClr val="000000"/>
                      </a:solidFill>
                      <a:prstDash val="solid"/>
                      <a:round/>
                      <a:headEnd type="none" w="med" len="med"/>
                      <a:tailEnd type="none" w="med" len="med"/>
                    </a:lnL>
                    <a:lnR w="7200" cap="flat" cmpd="sng" algn="ctr">
                      <a:solidFill>
                        <a:srgbClr val="000000"/>
                      </a:solidFill>
                      <a:prstDash val="solid"/>
                      <a:round/>
                      <a:headEnd type="none" w="med" len="med"/>
                      <a:tailEnd type="none" w="med" len="med"/>
                    </a:lnR>
                    <a:lnT w="7200" cap="flat" cmpd="sng" algn="ctr">
                      <a:solidFill>
                        <a:srgbClr val="000000"/>
                      </a:solidFill>
                      <a:prstDash val="solid"/>
                      <a:round/>
                      <a:headEnd type="none" w="med" len="med"/>
                      <a:tailEnd type="none" w="med" len="med"/>
                    </a:lnT>
                    <a:lnB w="72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0">
                        <a:lnSpc>
                          <a:spcPct val="76000"/>
                        </a:lnSpc>
                        <a:spcBef>
                          <a:spcPct val="0"/>
                        </a:spcBef>
                        <a:spcAft>
                          <a:spcPts val="1425"/>
                        </a:spcAft>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900" b="0" i="0" u="none" strike="noStrike" cap="none" normalizeH="0" baseline="0" smtClean="0">
                          <a:ln>
                            <a:noFill/>
                          </a:ln>
                          <a:solidFill>
                            <a:srgbClr val="000000"/>
                          </a:solidFill>
                          <a:effectLst/>
                          <a:latin typeface="Arial" charset="0"/>
                        </a:rPr>
                        <a:t>0</a:t>
                      </a:r>
                    </a:p>
                  </a:txBody>
                  <a:tcPr marL="82944" marR="82944" marT="54867" marB="41476" anchor="ctr" horzOverflow="overflow">
                    <a:lnL w="7200" cap="flat" cmpd="sng" algn="ctr">
                      <a:solidFill>
                        <a:srgbClr val="000000"/>
                      </a:solidFill>
                      <a:prstDash val="solid"/>
                      <a:round/>
                      <a:headEnd type="none" w="med" len="med"/>
                      <a:tailEnd type="none" w="med" len="med"/>
                    </a:lnL>
                    <a:lnR w="7200" cap="flat" cmpd="sng" algn="ctr">
                      <a:solidFill>
                        <a:srgbClr val="000000"/>
                      </a:solidFill>
                      <a:prstDash val="solid"/>
                      <a:round/>
                      <a:headEnd type="none" w="med" len="med"/>
                      <a:tailEnd type="none" w="med" len="med"/>
                    </a:lnR>
                    <a:lnT w="7200" cap="flat" cmpd="sng" algn="ctr">
                      <a:solidFill>
                        <a:srgbClr val="000000"/>
                      </a:solidFill>
                      <a:prstDash val="solid"/>
                      <a:round/>
                      <a:headEnd type="none" w="med" len="med"/>
                      <a:tailEnd type="none" w="med" len="med"/>
                    </a:lnT>
                    <a:lnB w="7200" cap="flat" cmpd="sng" algn="ctr">
                      <a:solidFill>
                        <a:srgbClr val="000000"/>
                      </a:solidFill>
                      <a:prstDash val="solid"/>
                      <a:round/>
                      <a:headEnd type="none" w="med" len="med"/>
                      <a:tailEnd type="none" w="med" len="med"/>
                    </a:lnB>
                    <a:lnTlToBr>
                      <a:noFill/>
                    </a:lnTlToBr>
                    <a:lnBlToTr>
                      <a:noFill/>
                    </a:lnBlToTr>
                    <a:noFill/>
                  </a:tcPr>
                </a:tc>
              </a:tr>
              <a:tr h="414764">
                <a:tc>
                  <a:txBody>
                    <a:bodyPr/>
                    <a:lstStyle/>
                    <a:p>
                      <a:pPr marL="0" marR="0" lvl="0" indent="0" algn="ctr" defTabSz="457200" rtl="0" eaLnBrk="1" fontAlgn="base" latinLnBrk="0" hangingPunct="0">
                        <a:lnSpc>
                          <a:spcPct val="93000"/>
                        </a:lnSpc>
                        <a:spcBef>
                          <a:spcPct val="0"/>
                        </a:spcBef>
                        <a:spcAft>
                          <a:spcPts val="1425"/>
                        </a:spcAft>
                        <a:buClr>
                          <a:srgbClr val="000000"/>
                        </a:buClr>
                        <a:buSzPct val="100000"/>
                        <a:buFont typeface="Times New Roman" pitchFamily="18" charset="0"/>
                        <a:buNone/>
                        <a:tabLst/>
                      </a:pPr>
                      <a:endParaRPr kumimoji="0" lang="en-US" sz="1600" b="0" i="0" u="none" strike="noStrike" cap="none" normalizeH="0" baseline="0" smtClean="0">
                        <a:ln>
                          <a:noFill/>
                        </a:ln>
                        <a:solidFill>
                          <a:schemeClr val="bg1"/>
                        </a:solidFill>
                        <a:effectLst/>
                        <a:latin typeface="Arial" charset="0"/>
                      </a:endParaRPr>
                    </a:p>
                  </a:txBody>
                  <a:tcPr marL="82944" marR="82944" marT="41476" marB="41476" anchor="ctr" horzOverflow="overflow">
                    <a:lnL w="7200" cap="flat" cmpd="sng" algn="ctr">
                      <a:solidFill>
                        <a:srgbClr val="000000"/>
                      </a:solidFill>
                      <a:prstDash val="solid"/>
                      <a:round/>
                      <a:headEnd type="none" w="med" len="med"/>
                      <a:tailEnd type="none" w="med" len="med"/>
                    </a:lnL>
                    <a:lnR w="7200" cap="flat" cmpd="sng" algn="ctr">
                      <a:solidFill>
                        <a:srgbClr val="000000"/>
                      </a:solidFill>
                      <a:prstDash val="solid"/>
                      <a:round/>
                      <a:headEnd type="none" w="med" len="med"/>
                      <a:tailEnd type="none" w="med" len="med"/>
                    </a:lnR>
                    <a:lnT w="7200" cap="flat" cmpd="sng" algn="ctr">
                      <a:solidFill>
                        <a:srgbClr val="000000"/>
                      </a:solidFill>
                      <a:prstDash val="solid"/>
                      <a:round/>
                      <a:headEnd type="none" w="med" len="med"/>
                      <a:tailEnd type="none" w="med" len="med"/>
                    </a:lnT>
                    <a:lnB w="72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0">
                        <a:lnSpc>
                          <a:spcPct val="76000"/>
                        </a:lnSpc>
                        <a:spcBef>
                          <a:spcPct val="0"/>
                        </a:spcBef>
                        <a:spcAft>
                          <a:spcPts val="1425"/>
                        </a:spcAft>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900" b="0" i="0" u="none" strike="noStrike" cap="none" normalizeH="0" baseline="0" smtClean="0">
                          <a:ln>
                            <a:noFill/>
                          </a:ln>
                          <a:solidFill>
                            <a:srgbClr val="000000"/>
                          </a:solidFill>
                          <a:effectLst/>
                          <a:latin typeface="Arial" charset="0"/>
                        </a:rPr>
                        <a:t>3000</a:t>
                      </a:r>
                    </a:p>
                  </a:txBody>
                  <a:tcPr marL="82944" marR="82944" marT="54867" marB="41476" anchor="ctr" horzOverflow="overflow">
                    <a:lnL w="7200" cap="flat" cmpd="sng" algn="ctr">
                      <a:solidFill>
                        <a:srgbClr val="000000"/>
                      </a:solidFill>
                      <a:prstDash val="solid"/>
                      <a:round/>
                      <a:headEnd type="none" w="med" len="med"/>
                      <a:tailEnd type="none" w="med" len="med"/>
                    </a:lnL>
                    <a:lnR w="7200" cap="flat" cmpd="sng" algn="ctr">
                      <a:solidFill>
                        <a:srgbClr val="000000"/>
                      </a:solidFill>
                      <a:prstDash val="solid"/>
                      <a:round/>
                      <a:headEnd type="none" w="med" len="med"/>
                      <a:tailEnd type="none" w="med" len="med"/>
                    </a:lnR>
                    <a:lnT w="7200" cap="flat" cmpd="sng" algn="ctr">
                      <a:solidFill>
                        <a:srgbClr val="000000"/>
                      </a:solidFill>
                      <a:prstDash val="solid"/>
                      <a:round/>
                      <a:headEnd type="none" w="med" len="med"/>
                      <a:tailEnd type="none" w="med" len="med"/>
                    </a:lnT>
                    <a:lnB w="7200" cap="flat" cmpd="sng" algn="ctr">
                      <a:solidFill>
                        <a:srgbClr val="000000"/>
                      </a:solidFill>
                      <a:prstDash val="solid"/>
                      <a:round/>
                      <a:headEnd type="none" w="med" len="med"/>
                      <a:tailEnd type="none" w="med" len="med"/>
                    </a:lnB>
                    <a:lnTlToBr>
                      <a:noFill/>
                    </a:lnTlToBr>
                    <a:lnBlToTr>
                      <a:noFill/>
                    </a:lnBlToTr>
                    <a:noFill/>
                  </a:tcPr>
                </a:tc>
              </a:tr>
              <a:tr h="414764">
                <a:tc>
                  <a:txBody>
                    <a:bodyPr/>
                    <a:lstStyle/>
                    <a:p>
                      <a:pPr marL="0" marR="0" lvl="0" indent="0" algn="ctr" defTabSz="457200" rtl="0" eaLnBrk="1" fontAlgn="base" latinLnBrk="0" hangingPunct="0">
                        <a:lnSpc>
                          <a:spcPct val="93000"/>
                        </a:lnSpc>
                        <a:spcBef>
                          <a:spcPct val="0"/>
                        </a:spcBef>
                        <a:spcAft>
                          <a:spcPts val="1425"/>
                        </a:spcAft>
                        <a:buClr>
                          <a:srgbClr val="000000"/>
                        </a:buClr>
                        <a:buSzPct val="100000"/>
                        <a:buFont typeface="Times New Roman" pitchFamily="18" charset="0"/>
                        <a:buNone/>
                        <a:tabLst/>
                      </a:pPr>
                      <a:endParaRPr kumimoji="0" lang="en-US" sz="1600" b="0" i="0" u="none" strike="noStrike" cap="none" normalizeH="0" baseline="0" smtClean="0">
                        <a:ln>
                          <a:noFill/>
                        </a:ln>
                        <a:solidFill>
                          <a:schemeClr val="bg1"/>
                        </a:solidFill>
                        <a:effectLst/>
                        <a:latin typeface="Arial" charset="0"/>
                      </a:endParaRPr>
                    </a:p>
                  </a:txBody>
                  <a:tcPr marL="82944" marR="82944" marT="41476" marB="41476" anchor="ctr" horzOverflow="overflow">
                    <a:lnL w="7200" cap="flat" cmpd="sng" algn="ctr">
                      <a:solidFill>
                        <a:srgbClr val="000000"/>
                      </a:solidFill>
                      <a:prstDash val="solid"/>
                      <a:round/>
                      <a:headEnd type="none" w="med" len="med"/>
                      <a:tailEnd type="none" w="med" len="med"/>
                    </a:lnL>
                    <a:lnR w="7200" cap="flat" cmpd="sng" algn="ctr">
                      <a:solidFill>
                        <a:srgbClr val="000000"/>
                      </a:solidFill>
                      <a:prstDash val="solid"/>
                      <a:round/>
                      <a:headEnd type="none" w="med" len="med"/>
                      <a:tailEnd type="none" w="med" len="med"/>
                    </a:lnR>
                    <a:lnT w="7200" cap="flat" cmpd="sng" algn="ctr">
                      <a:solidFill>
                        <a:srgbClr val="000000"/>
                      </a:solidFill>
                      <a:prstDash val="solid"/>
                      <a:round/>
                      <a:headEnd type="none" w="med" len="med"/>
                      <a:tailEnd type="none" w="med" len="med"/>
                    </a:lnT>
                    <a:lnB w="72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ct val="0"/>
                        </a:spcBef>
                        <a:spcAft>
                          <a:spcPts val="1425"/>
                        </a:spcAft>
                        <a:buClr>
                          <a:srgbClr val="000000"/>
                        </a:buClr>
                        <a:buSzPct val="100000"/>
                        <a:buFont typeface="Times New Roman" pitchFamily="18" charset="0"/>
                        <a:buNone/>
                        <a:tabLst/>
                      </a:pPr>
                      <a:endParaRPr kumimoji="0" lang="en-US" sz="1600" b="0" i="0" u="none" strike="noStrike" cap="none" normalizeH="0" baseline="0" smtClean="0">
                        <a:ln>
                          <a:noFill/>
                        </a:ln>
                        <a:solidFill>
                          <a:schemeClr val="bg1"/>
                        </a:solidFill>
                        <a:effectLst/>
                        <a:latin typeface="Arial" charset="0"/>
                      </a:endParaRPr>
                    </a:p>
                  </a:txBody>
                  <a:tcPr marL="82944" marR="82944" marT="41476" marB="41476" anchor="ctr" horzOverflow="overflow">
                    <a:lnL w="7200" cap="flat" cmpd="sng" algn="ctr">
                      <a:solidFill>
                        <a:srgbClr val="000000"/>
                      </a:solidFill>
                      <a:prstDash val="solid"/>
                      <a:round/>
                      <a:headEnd type="none" w="med" len="med"/>
                      <a:tailEnd type="none" w="med" len="med"/>
                    </a:lnL>
                    <a:lnR w="7200" cap="flat" cmpd="sng" algn="ctr">
                      <a:solidFill>
                        <a:srgbClr val="000000"/>
                      </a:solidFill>
                      <a:prstDash val="solid"/>
                      <a:round/>
                      <a:headEnd type="none" w="med" len="med"/>
                      <a:tailEnd type="none" w="med" len="med"/>
                    </a:lnR>
                    <a:lnT w="7200" cap="flat" cmpd="sng" algn="ctr">
                      <a:solidFill>
                        <a:srgbClr val="000000"/>
                      </a:solidFill>
                      <a:prstDash val="solid"/>
                      <a:round/>
                      <a:headEnd type="none" w="med" len="med"/>
                      <a:tailEnd type="none" w="med" len="med"/>
                    </a:lnT>
                    <a:lnB w="7200" cap="flat" cmpd="sng" algn="ctr">
                      <a:solidFill>
                        <a:srgbClr val="000000"/>
                      </a:solidFill>
                      <a:prstDash val="solid"/>
                      <a:round/>
                      <a:headEnd type="none" w="med" len="med"/>
                      <a:tailEnd type="none" w="med" len="med"/>
                    </a:lnB>
                    <a:lnTlToBr>
                      <a:noFill/>
                    </a:lnTlToBr>
                    <a:lnBlToTr>
                      <a:noFill/>
                    </a:lnBlToTr>
                    <a:noFill/>
                  </a:tcPr>
                </a:tc>
              </a:tr>
              <a:tr h="414764">
                <a:tc>
                  <a:txBody>
                    <a:bodyPr/>
                    <a:lstStyle/>
                    <a:p>
                      <a:pPr marL="0" marR="0" lvl="0" indent="0" algn="l" defTabSz="457200" rtl="0" eaLnBrk="1" fontAlgn="base" latinLnBrk="0" hangingPunct="0">
                        <a:lnSpc>
                          <a:spcPct val="76000"/>
                        </a:lnSpc>
                        <a:spcBef>
                          <a:spcPct val="0"/>
                        </a:spcBef>
                        <a:spcAft>
                          <a:spcPts val="1425"/>
                        </a:spcAft>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2000" b="0" i="0" u="none" strike="noStrike" cap="none" normalizeH="0" baseline="0" smtClean="0">
                          <a:ln>
                            <a:noFill/>
                          </a:ln>
                          <a:solidFill>
                            <a:srgbClr val="000000"/>
                          </a:solidFill>
                          <a:effectLst/>
                          <a:latin typeface="Arial" charset="0"/>
                        </a:rPr>
                        <a:t>Investments</a:t>
                      </a:r>
                    </a:p>
                  </a:txBody>
                  <a:tcPr marL="82944" marR="82944" marT="60353" marB="41476" anchor="ctr" horzOverflow="overflow">
                    <a:lnL w="7200" cap="flat" cmpd="sng" algn="ctr">
                      <a:solidFill>
                        <a:srgbClr val="000000"/>
                      </a:solidFill>
                      <a:prstDash val="solid"/>
                      <a:round/>
                      <a:headEnd type="none" w="med" len="med"/>
                      <a:tailEnd type="none" w="med" len="med"/>
                    </a:lnL>
                    <a:lnR w="7200" cap="flat" cmpd="sng" algn="ctr">
                      <a:solidFill>
                        <a:srgbClr val="000000"/>
                      </a:solidFill>
                      <a:prstDash val="solid"/>
                      <a:round/>
                      <a:headEnd type="none" w="med" len="med"/>
                      <a:tailEnd type="none" w="med" len="med"/>
                    </a:lnR>
                    <a:lnT w="7200" cap="flat" cmpd="sng" algn="ctr">
                      <a:solidFill>
                        <a:srgbClr val="000000"/>
                      </a:solidFill>
                      <a:prstDash val="solid"/>
                      <a:round/>
                      <a:headEnd type="none" w="med" len="med"/>
                      <a:tailEnd type="none" w="med" len="med"/>
                    </a:lnT>
                    <a:lnB w="72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0">
                        <a:lnSpc>
                          <a:spcPct val="76000"/>
                        </a:lnSpc>
                        <a:spcBef>
                          <a:spcPct val="0"/>
                        </a:spcBef>
                        <a:spcAft>
                          <a:spcPts val="1425"/>
                        </a:spcAft>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900" b="0" i="0" u="none" strike="noStrike" cap="none" normalizeH="0" baseline="0" smtClean="0">
                          <a:ln>
                            <a:noFill/>
                          </a:ln>
                          <a:solidFill>
                            <a:srgbClr val="000000"/>
                          </a:solidFill>
                          <a:effectLst/>
                          <a:latin typeface="Arial" charset="0"/>
                        </a:rPr>
                        <a:t>3000</a:t>
                      </a:r>
                    </a:p>
                  </a:txBody>
                  <a:tcPr marL="82944" marR="82944" marT="54867" marB="41476" anchor="ctr" horzOverflow="overflow">
                    <a:lnL w="7200" cap="flat" cmpd="sng" algn="ctr">
                      <a:solidFill>
                        <a:srgbClr val="000000"/>
                      </a:solidFill>
                      <a:prstDash val="solid"/>
                      <a:round/>
                      <a:headEnd type="none" w="med" len="med"/>
                      <a:tailEnd type="none" w="med" len="med"/>
                    </a:lnL>
                    <a:lnR w="7200" cap="flat" cmpd="sng" algn="ctr">
                      <a:solidFill>
                        <a:srgbClr val="000000"/>
                      </a:solidFill>
                      <a:prstDash val="solid"/>
                      <a:round/>
                      <a:headEnd type="none" w="med" len="med"/>
                      <a:tailEnd type="none" w="med" len="med"/>
                    </a:lnR>
                    <a:lnT w="7200" cap="flat" cmpd="sng" algn="ctr">
                      <a:solidFill>
                        <a:srgbClr val="000000"/>
                      </a:solidFill>
                      <a:prstDash val="solid"/>
                      <a:round/>
                      <a:headEnd type="none" w="med" len="med"/>
                      <a:tailEnd type="none" w="med" len="med"/>
                    </a:lnT>
                    <a:lnB w="7200" cap="flat" cmpd="sng" algn="ctr">
                      <a:solidFill>
                        <a:srgbClr val="000000"/>
                      </a:solidFill>
                      <a:prstDash val="solid"/>
                      <a:round/>
                      <a:headEnd type="none" w="med" len="med"/>
                      <a:tailEnd type="none" w="med" len="med"/>
                    </a:lnB>
                    <a:lnTlToBr>
                      <a:noFill/>
                    </a:lnTlToBr>
                    <a:lnBlToTr>
                      <a:noFill/>
                    </a:lnBlToTr>
                    <a:noFill/>
                  </a:tcPr>
                </a:tc>
              </a:tr>
              <a:tr h="414764">
                <a:tc>
                  <a:txBody>
                    <a:bodyPr/>
                    <a:lstStyle/>
                    <a:p>
                      <a:pPr marL="0" marR="0" lvl="0" indent="0" algn="l" defTabSz="457200" rtl="0" eaLnBrk="1" fontAlgn="base" latinLnBrk="0" hangingPunct="0">
                        <a:lnSpc>
                          <a:spcPct val="76000"/>
                        </a:lnSpc>
                        <a:spcBef>
                          <a:spcPct val="0"/>
                        </a:spcBef>
                        <a:spcAft>
                          <a:spcPts val="1425"/>
                        </a:spcAft>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2000" b="0" i="0" u="none" strike="noStrike" cap="none" normalizeH="0" baseline="0" smtClean="0">
                          <a:ln>
                            <a:noFill/>
                          </a:ln>
                          <a:solidFill>
                            <a:srgbClr val="000000"/>
                          </a:solidFill>
                          <a:effectLst/>
                          <a:latin typeface="Arial" charset="0"/>
                        </a:rPr>
                        <a:t>Operating Assets</a:t>
                      </a:r>
                    </a:p>
                  </a:txBody>
                  <a:tcPr marL="82944" marR="82944" marT="60353" marB="41476" anchor="ctr" horzOverflow="overflow">
                    <a:lnL w="7200" cap="flat" cmpd="sng" algn="ctr">
                      <a:solidFill>
                        <a:srgbClr val="000000"/>
                      </a:solidFill>
                      <a:prstDash val="solid"/>
                      <a:round/>
                      <a:headEnd type="none" w="med" len="med"/>
                      <a:tailEnd type="none" w="med" len="med"/>
                    </a:lnL>
                    <a:lnR w="7200" cap="flat" cmpd="sng" algn="ctr">
                      <a:solidFill>
                        <a:srgbClr val="000000"/>
                      </a:solidFill>
                      <a:prstDash val="solid"/>
                      <a:round/>
                      <a:headEnd type="none" w="med" len="med"/>
                      <a:tailEnd type="none" w="med" len="med"/>
                    </a:lnR>
                    <a:lnT w="7200" cap="flat" cmpd="sng" algn="ctr">
                      <a:solidFill>
                        <a:srgbClr val="000000"/>
                      </a:solidFill>
                      <a:prstDash val="solid"/>
                      <a:round/>
                      <a:headEnd type="none" w="med" len="med"/>
                      <a:tailEnd type="none" w="med" len="med"/>
                    </a:lnT>
                    <a:lnB w="72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ct val="0"/>
                        </a:spcBef>
                        <a:spcAft>
                          <a:spcPts val="1425"/>
                        </a:spcAft>
                        <a:buClr>
                          <a:srgbClr val="000000"/>
                        </a:buClr>
                        <a:buSzPct val="100000"/>
                        <a:buFont typeface="Times New Roman" pitchFamily="18" charset="0"/>
                        <a:buNone/>
                        <a:tabLst/>
                      </a:pPr>
                      <a:endParaRPr kumimoji="0" lang="en-US" sz="1600" b="0" i="0" u="none" strike="noStrike" cap="none" normalizeH="0" baseline="0" smtClean="0">
                        <a:ln>
                          <a:noFill/>
                        </a:ln>
                        <a:solidFill>
                          <a:schemeClr val="bg1"/>
                        </a:solidFill>
                        <a:effectLst/>
                        <a:latin typeface="Arial" charset="0"/>
                      </a:endParaRPr>
                    </a:p>
                  </a:txBody>
                  <a:tcPr marL="82944" marR="82944" marT="41476" marB="41476" anchor="ctr" horzOverflow="overflow">
                    <a:lnL w="7200" cap="flat" cmpd="sng" algn="ctr">
                      <a:solidFill>
                        <a:srgbClr val="000000"/>
                      </a:solidFill>
                      <a:prstDash val="solid"/>
                      <a:round/>
                      <a:headEnd type="none" w="med" len="med"/>
                      <a:tailEnd type="none" w="med" len="med"/>
                    </a:lnL>
                    <a:lnR w="7200" cap="flat" cmpd="sng" algn="ctr">
                      <a:solidFill>
                        <a:srgbClr val="000000"/>
                      </a:solidFill>
                      <a:prstDash val="solid"/>
                      <a:round/>
                      <a:headEnd type="none" w="med" len="med"/>
                      <a:tailEnd type="none" w="med" len="med"/>
                    </a:lnR>
                    <a:lnT w="7200" cap="flat" cmpd="sng" algn="ctr">
                      <a:solidFill>
                        <a:srgbClr val="000000"/>
                      </a:solidFill>
                      <a:prstDash val="solid"/>
                      <a:round/>
                      <a:headEnd type="none" w="med" len="med"/>
                      <a:tailEnd type="none" w="med" len="med"/>
                    </a:lnT>
                    <a:lnB w="7200" cap="flat" cmpd="sng" algn="ctr">
                      <a:solidFill>
                        <a:srgbClr val="000000"/>
                      </a:solidFill>
                      <a:prstDash val="solid"/>
                      <a:round/>
                      <a:headEnd type="none" w="med" len="med"/>
                      <a:tailEnd type="none" w="med" len="med"/>
                    </a:lnB>
                    <a:lnTlToBr>
                      <a:noFill/>
                    </a:lnTlToBr>
                    <a:lnBlToTr>
                      <a:noFill/>
                    </a:lnBlToTr>
                    <a:noFill/>
                  </a:tcPr>
                </a:tc>
              </a:tr>
              <a:tr h="417644">
                <a:tc>
                  <a:txBody>
                    <a:bodyPr/>
                    <a:lstStyle/>
                    <a:p>
                      <a:pPr marL="0" marR="0" lvl="0" indent="0" algn="ctr" defTabSz="457200" rtl="0" eaLnBrk="1" fontAlgn="base" latinLnBrk="0" hangingPunct="0">
                        <a:lnSpc>
                          <a:spcPct val="93000"/>
                        </a:lnSpc>
                        <a:spcBef>
                          <a:spcPct val="0"/>
                        </a:spcBef>
                        <a:spcAft>
                          <a:spcPts val="1425"/>
                        </a:spcAft>
                        <a:buClr>
                          <a:srgbClr val="000000"/>
                        </a:buClr>
                        <a:buSzPct val="100000"/>
                        <a:buFont typeface="Times New Roman" pitchFamily="18" charset="0"/>
                        <a:buNone/>
                        <a:tabLst/>
                      </a:pPr>
                      <a:endParaRPr kumimoji="0" lang="en-US" sz="1600" b="0" i="0" u="none" strike="noStrike" cap="none" normalizeH="0" baseline="0" smtClean="0">
                        <a:ln>
                          <a:noFill/>
                        </a:ln>
                        <a:solidFill>
                          <a:schemeClr val="bg1"/>
                        </a:solidFill>
                        <a:effectLst/>
                        <a:latin typeface="Arial" charset="0"/>
                      </a:endParaRPr>
                    </a:p>
                  </a:txBody>
                  <a:tcPr marL="82944" marR="82944" marT="41476" marB="41476" anchor="ctr" horzOverflow="overflow">
                    <a:lnL w="7200" cap="flat" cmpd="sng" algn="ctr">
                      <a:solidFill>
                        <a:srgbClr val="000000"/>
                      </a:solidFill>
                      <a:prstDash val="solid"/>
                      <a:round/>
                      <a:headEnd type="none" w="med" len="med"/>
                      <a:tailEnd type="none" w="med" len="med"/>
                    </a:lnL>
                    <a:lnR w="7200" cap="flat" cmpd="sng" algn="ctr">
                      <a:solidFill>
                        <a:srgbClr val="000000"/>
                      </a:solidFill>
                      <a:prstDash val="solid"/>
                      <a:round/>
                      <a:headEnd type="none" w="med" len="med"/>
                      <a:tailEnd type="none" w="med" len="med"/>
                    </a:lnR>
                    <a:lnT w="7200" cap="flat" cmpd="sng" algn="ctr">
                      <a:solidFill>
                        <a:srgbClr val="000000"/>
                      </a:solidFill>
                      <a:prstDash val="solid"/>
                      <a:round/>
                      <a:headEnd type="none" w="med" len="med"/>
                      <a:tailEnd type="none" w="med" len="med"/>
                    </a:lnT>
                    <a:lnB w="72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0">
                        <a:lnSpc>
                          <a:spcPct val="76000"/>
                        </a:lnSpc>
                        <a:spcBef>
                          <a:spcPct val="0"/>
                        </a:spcBef>
                        <a:spcAft>
                          <a:spcPts val="1425"/>
                        </a:spcAft>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900" b="0" i="0" u="none" strike="noStrike" cap="none" normalizeH="0" baseline="0" dirty="0" smtClean="0">
                          <a:ln>
                            <a:noFill/>
                          </a:ln>
                          <a:solidFill>
                            <a:srgbClr val="000000"/>
                          </a:solidFill>
                          <a:effectLst/>
                          <a:latin typeface="Arial" charset="0"/>
                        </a:rPr>
                        <a:t>3000</a:t>
                      </a:r>
                    </a:p>
                  </a:txBody>
                  <a:tcPr marL="82944" marR="82944" marT="54867" marB="41476" anchor="ctr" horzOverflow="overflow">
                    <a:lnL w="7200" cap="flat" cmpd="sng" algn="ctr">
                      <a:solidFill>
                        <a:srgbClr val="000000"/>
                      </a:solidFill>
                      <a:prstDash val="solid"/>
                      <a:round/>
                      <a:headEnd type="none" w="med" len="med"/>
                      <a:tailEnd type="none" w="med" len="med"/>
                    </a:lnL>
                    <a:lnR w="7200" cap="flat" cmpd="sng" algn="ctr">
                      <a:solidFill>
                        <a:srgbClr val="000000"/>
                      </a:solidFill>
                      <a:prstDash val="solid"/>
                      <a:round/>
                      <a:headEnd type="none" w="med" len="med"/>
                      <a:tailEnd type="none" w="med" len="med"/>
                    </a:lnR>
                    <a:lnT w="7200" cap="flat" cmpd="sng" algn="ctr">
                      <a:solidFill>
                        <a:srgbClr val="000000"/>
                      </a:solidFill>
                      <a:prstDash val="solid"/>
                      <a:round/>
                      <a:headEnd type="none" w="med" len="med"/>
                      <a:tailEnd type="none" w="med" len="med"/>
                    </a:lnT>
                    <a:lnB w="72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b="1" smtClean="0"/>
              <a:t>Group A   Standalone</a:t>
            </a:r>
          </a:p>
        </p:txBody>
      </p:sp>
      <p:graphicFrame>
        <p:nvGraphicFramePr>
          <p:cNvPr id="4" name="Group 3"/>
          <p:cNvGraphicFramePr>
            <a:graphicFrameLocks noGrp="1"/>
          </p:cNvGraphicFramePr>
          <p:nvPr/>
        </p:nvGraphicFramePr>
        <p:xfrm>
          <a:off x="828675" y="1866901"/>
          <a:ext cx="7518240" cy="4565284"/>
        </p:xfrm>
        <a:graphic>
          <a:graphicData uri="http://schemas.openxmlformats.org/drawingml/2006/table">
            <a:tbl>
              <a:tblPr/>
              <a:tblGrid>
                <a:gridCol w="2240640"/>
                <a:gridCol w="1319040"/>
                <a:gridCol w="1320480"/>
                <a:gridCol w="1319040"/>
                <a:gridCol w="1319040"/>
              </a:tblGrid>
              <a:tr h="414764">
                <a:tc>
                  <a:txBody>
                    <a:bodyPr/>
                    <a:lstStyle/>
                    <a:p>
                      <a:pPr marL="0" marR="0" lvl="0" indent="0" algn="ctr" defTabSz="457200" rtl="0" eaLnBrk="1" fontAlgn="base" latinLnBrk="0" hangingPunct="0">
                        <a:lnSpc>
                          <a:spcPct val="93000"/>
                        </a:lnSpc>
                        <a:spcBef>
                          <a:spcPct val="0"/>
                        </a:spcBef>
                        <a:spcAft>
                          <a:spcPts val="1425"/>
                        </a:spcAft>
                        <a:buClr>
                          <a:srgbClr val="000000"/>
                        </a:buClr>
                        <a:buSzPct val="100000"/>
                        <a:buFont typeface="Times New Roman" pitchFamily="18" charset="0"/>
                        <a:buNone/>
                        <a:tabLst/>
                      </a:pPr>
                      <a:endParaRPr kumimoji="0" lang="en-US" sz="1600" b="0" i="0" u="none" strike="noStrike" cap="none" normalizeH="0" baseline="0" dirty="0" smtClean="0">
                        <a:ln>
                          <a:noFill/>
                        </a:ln>
                        <a:solidFill>
                          <a:schemeClr val="bg1"/>
                        </a:solidFill>
                        <a:effectLst/>
                        <a:latin typeface="Arial" charset="0"/>
                      </a:endParaRPr>
                    </a:p>
                  </a:txBody>
                  <a:tcPr marL="82944" marR="82944" marT="41476" marB="41476" anchor="ctr" horzOverflow="overflow">
                    <a:lnL w="7200" cap="flat" cmpd="sng" algn="ctr">
                      <a:solidFill>
                        <a:srgbClr val="000000"/>
                      </a:solidFill>
                      <a:prstDash val="solid"/>
                      <a:round/>
                      <a:headEnd type="none" w="med" len="med"/>
                      <a:tailEnd type="none" w="med" len="med"/>
                    </a:lnL>
                    <a:lnR w="7200" cap="flat" cmpd="sng" algn="ctr">
                      <a:solidFill>
                        <a:srgbClr val="000000"/>
                      </a:solidFill>
                      <a:prstDash val="solid"/>
                      <a:round/>
                      <a:headEnd type="none" w="med" len="med"/>
                      <a:tailEnd type="none" w="med" len="med"/>
                    </a:lnR>
                    <a:lnT w="7200" cap="flat" cmpd="sng" algn="ctr">
                      <a:solidFill>
                        <a:srgbClr val="000000"/>
                      </a:solidFill>
                      <a:prstDash val="solid"/>
                      <a:round/>
                      <a:headEnd type="none" w="med" len="med"/>
                      <a:tailEnd type="none" w="med" len="med"/>
                    </a:lnT>
                    <a:lnB w="72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457200" rtl="0" eaLnBrk="1" fontAlgn="base" latinLnBrk="0" hangingPunct="0">
                        <a:lnSpc>
                          <a:spcPct val="76000"/>
                        </a:lnSpc>
                        <a:spcBef>
                          <a:spcPct val="0"/>
                        </a:spcBef>
                        <a:spcAft>
                          <a:spcPts val="1425"/>
                        </a:spcAft>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2000" b="0" i="0" u="none" strike="noStrike" cap="none" normalizeH="0" baseline="0" smtClean="0">
                          <a:ln>
                            <a:noFill/>
                          </a:ln>
                          <a:solidFill>
                            <a:srgbClr val="000000"/>
                          </a:solidFill>
                          <a:effectLst/>
                          <a:latin typeface="Arial" charset="0"/>
                        </a:rPr>
                        <a:t>Holdco</a:t>
                      </a:r>
                    </a:p>
                  </a:txBody>
                  <a:tcPr marL="82944" marR="82944" marT="60353" marB="41476" anchor="ctr" horzOverflow="overflow">
                    <a:lnL w="7200" cap="flat" cmpd="sng" algn="ctr">
                      <a:solidFill>
                        <a:srgbClr val="000000"/>
                      </a:solidFill>
                      <a:prstDash val="solid"/>
                      <a:round/>
                      <a:headEnd type="none" w="med" len="med"/>
                      <a:tailEnd type="none" w="med" len="med"/>
                    </a:lnL>
                    <a:lnR w="7200" cap="flat" cmpd="sng" algn="ctr">
                      <a:solidFill>
                        <a:srgbClr val="000000"/>
                      </a:solidFill>
                      <a:prstDash val="solid"/>
                      <a:round/>
                      <a:headEnd type="none" w="med" len="med"/>
                      <a:tailEnd type="none" w="med" len="med"/>
                    </a:lnR>
                    <a:lnT w="7200" cap="flat" cmpd="sng" algn="ctr">
                      <a:solidFill>
                        <a:srgbClr val="000000"/>
                      </a:solidFill>
                      <a:prstDash val="solid"/>
                      <a:round/>
                      <a:headEnd type="none" w="med" len="med"/>
                      <a:tailEnd type="none" w="med" len="med"/>
                    </a:lnT>
                    <a:lnB w="72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457200" rtl="0" eaLnBrk="1" fontAlgn="base" latinLnBrk="0" hangingPunct="0">
                        <a:lnSpc>
                          <a:spcPct val="76000"/>
                        </a:lnSpc>
                        <a:spcBef>
                          <a:spcPct val="0"/>
                        </a:spcBef>
                        <a:spcAft>
                          <a:spcPts val="1425"/>
                        </a:spcAft>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2000" b="0" i="0" u="none" strike="noStrike" cap="none" normalizeH="0" baseline="0" smtClean="0">
                          <a:ln>
                            <a:noFill/>
                          </a:ln>
                          <a:solidFill>
                            <a:srgbClr val="000000"/>
                          </a:solidFill>
                          <a:effectLst/>
                          <a:latin typeface="Arial" charset="0"/>
                        </a:rPr>
                        <a:t>SPV1</a:t>
                      </a:r>
                    </a:p>
                  </a:txBody>
                  <a:tcPr marL="82944" marR="82944" marT="60353" marB="41476" anchor="ctr" horzOverflow="overflow">
                    <a:lnL w="7200" cap="flat" cmpd="sng" algn="ctr">
                      <a:solidFill>
                        <a:srgbClr val="000000"/>
                      </a:solidFill>
                      <a:prstDash val="solid"/>
                      <a:round/>
                      <a:headEnd type="none" w="med" len="med"/>
                      <a:tailEnd type="none" w="med" len="med"/>
                    </a:lnL>
                    <a:lnR w="7200" cap="flat" cmpd="sng" algn="ctr">
                      <a:solidFill>
                        <a:srgbClr val="000000"/>
                      </a:solidFill>
                      <a:prstDash val="solid"/>
                      <a:round/>
                      <a:headEnd type="none" w="med" len="med"/>
                      <a:tailEnd type="none" w="med" len="med"/>
                    </a:lnR>
                    <a:lnT w="7200" cap="flat" cmpd="sng" algn="ctr">
                      <a:solidFill>
                        <a:srgbClr val="000000"/>
                      </a:solidFill>
                      <a:prstDash val="solid"/>
                      <a:round/>
                      <a:headEnd type="none" w="med" len="med"/>
                      <a:tailEnd type="none" w="med" len="med"/>
                    </a:lnT>
                    <a:lnB w="72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457200" rtl="0" eaLnBrk="1" fontAlgn="base" latinLnBrk="0" hangingPunct="0">
                        <a:lnSpc>
                          <a:spcPct val="76000"/>
                        </a:lnSpc>
                        <a:spcBef>
                          <a:spcPct val="0"/>
                        </a:spcBef>
                        <a:spcAft>
                          <a:spcPts val="1425"/>
                        </a:spcAft>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2000" b="0" i="0" u="none" strike="noStrike" cap="none" normalizeH="0" baseline="0" smtClean="0">
                          <a:ln>
                            <a:noFill/>
                          </a:ln>
                          <a:solidFill>
                            <a:srgbClr val="000000"/>
                          </a:solidFill>
                          <a:effectLst/>
                          <a:latin typeface="Arial" charset="0"/>
                        </a:rPr>
                        <a:t>SPV2</a:t>
                      </a:r>
                    </a:p>
                  </a:txBody>
                  <a:tcPr marL="82944" marR="82944" marT="60353" marB="41476" anchor="ctr" horzOverflow="overflow">
                    <a:lnL w="7200" cap="flat" cmpd="sng" algn="ctr">
                      <a:solidFill>
                        <a:srgbClr val="000000"/>
                      </a:solidFill>
                      <a:prstDash val="solid"/>
                      <a:round/>
                      <a:headEnd type="none" w="med" len="med"/>
                      <a:tailEnd type="none" w="med" len="med"/>
                    </a:lnL>
                    <a:lnR w="7200" cap="flat" cmpd="sng" algn="ctr">
                      <a:solidFill>
                        <a:srgbClr val="000000"/>
                      </a:solidFill>
                      <a:prstDash val="solid"/>
                      <a:round/>
                      <a:headEnd type="none" w="med" len="med"/>
                      <a:tailEnd type="none" w="med" len="med"/>
                    </a:lnR>
                    <a:lnT w="7200" cap="flat" cmpd="sng" algn="ctr">
                      <a:solidFill>
                        <a:srgbClr val="000000"/>
                      </a:solidFill>
                      <a:prstDash val="solid"/>
                      <a:round/>
                      <a:headEnd type="none" w="med" len="med"/>
                      <a:tailEnd type="none" w="med" len="med"/>
                    </a:lnT>
                    <a:lnB w="72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457200" rtl="0" eaLnBrk="1" fontAlgn="base" latinLnBrk="0" hangingPunct="0">
                        <a:lnSpc>
                          <a:spcPct val="76000"/>
                        </a:lnSpc>
                        <a:spcBef>
                          <a:spcPct val="0"/>
                        </a:spcBef>
                        <a:spcAft>
                          <a:spcPts val="1425"/>
                        </a:spcAft>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2000" b="0" i="0" u="none" strike="noStrike" cap="none" normalizeH="0" baseline="0" smtClean="0">
                          <a:ln>
                            <a:noFill/>
                          </a:ln>
                          <a:solidFill>
                            <a:srgbClr val="000000"/>
                          </a:solidFill>
                          <a:effectLst/>
                          <a:latin typeface="Arial" charset="0"/>
                        </a:rPr>
                        <a:t>SPV3</a:t>
                      </a:r>
                    </a:p>
                  </a:txBody>
                  <a:tcPr marL="82944" marR="82944" marT="60353" marB="41476" anchor="ctr" horzOverflow="overflow">
                    <a:lnL w="7200" cap="flat" cmpd="sng" algn="ctr">
                      <a:solidFill>
                        <a:srgbClr val="000000"/>
                      </a:solidFill>
                      <a:prstDash val="solid"/>
                      <a:round/>
                      <a:headEnd type="none" w="med" len="med"/>
                      <a:tailEnd type="none" w="med" len="med"/>
                    </a:lnL>
                    <a:lnR w="7200" cap="flat" cmpd="sng" algn="ctr">
                      <a:solidFill>
                        <a:srgbClr val="000000"/>
                      </a:solidFill>
                      <a:prstDash val="solid"/>
                      <a:round/>
                      <a:headEnd type="none" w="med" len="med"/>
                      <a:tailEnd type="none" w="med" len="med"/>
                    </a:lnR>
                    <a:lnT w="7200" cap="flat" cmpd="sng" algn="ctr">
                      <a:solidFill>
                        <a:srgbClr val="000000"/>
                      </a:solidFill>
                      <a:prstDash val="solid"/>
                      <a:round/>
                      <a:headEnd type="none" w="med" len="med"/>
                      <a:tailEnd type="none" w="med" len="med"/>
                    </a:lnT>
                    <a:lnB w="7200" cap="flat" cmpd="sng" algn="ctr">
                      <a:solidFill>
                        <a:srgbClr val="000000"/>
                      </a:solidFill>
                      <a:prstDash val="solid"/>
                      <a:round/>
                      <a:headEnd type="none" w="med" len="med"/>
                      <a:tailEnd type="none" w="med" len="med"/>
                    </a:lnB>
                    <a:lnTlToBr>
                      <a:noFill/>
                    </a:lnTlToBr>
                    <a:lnBlToTr>
                      <a:noFill/>
                    </a:lnBlToTr>
                    <a:solidFill>
                      <a:srgbClr val="C0C0C0"/>
                    </a:solidFill>
                  </a:tcPr>
                </a:tc>
              </a:tr>
              <a:tr h="414764">
                <a:tc>
                  <a:txBody>
                    <a:bodyPr/>
                    <a:lstStyle/>
                    <a:p>
                      <a:pPr marL="0" marR="0" lvl="0" indent="0" algn="l" defTabSz="457200" rtl="0" eaLnBrk="1" fontAlgn="base" latinLnBrk="0" hangingPunct="0">
                        <a:lnSpc>
                          <a:spcPct val="76000"/>
                        </a:lnSpc>
                        <a:spcBef>
                          <a:spcPct val="0"/>
                        </a:spcBef>
                        <a:spcAft>
                          <a:spcPts val="1425"/>
                        </a:spcAft>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2000" b="0" i="0" u="none" strike="noStrike" cap="none" normalizeH="0" baseline="0" smtClean="0">
                          <a:ln>
                            <a:noFill/>
                          </a:ln>
                          <a:solidFill>
                            <a:srgbClr val="000000"/>
                          </a:solidFill>
                          <a:effectLst/>
                          <a:latin typeface="Arial" charset="0"/>
                        </a:rPr>
                        <a:t>Sales</a:t>
                      </a:r>
                    </a:p>
                  </a:txBody>
                  <a:tcPr marL="82944" marR="82944" marT="60353" marB="41476" anchor="ctr" horzOverflow="overflow">
                    <a:lnL w="7200" cap="flat" cmpd="sng" algn="ctr">
                      <a:solidFill>
                        <a:srgbClr val="000000"/>
                      </a:solidFill>
                      <a:prstDash val="solid"/>
                      <a:round/>
                      <a:headEnd type="none" w="med" len="med"/>
                      <a:tailEnd type="none" w="med" len="med"/>
                    </a:lnL>
                    <a:lnR w="7200" cap="flat" cmpd="sng" algn="ctr">
                      <a:solidFill>
                        <a:srgbClr val="000000"/>
                      </a:solidFill>
                      <a:prstDash val="solid"/>
                      <a:round/>
                      <a:headEnd type="none" w="med" len="med"/>
                      <a:tailEnd type="none" w="med" len="med"/>
                    </a:lnR>
                    <a:lnT w="7200" cap="flat" cmpd="sng" algn="ctr">
                      <a:solidFill>
                        <a:srgbClr val="000000"/>
                      </a:solidFill>
                      <a:prstDash val="solid"/>
                      <a:round/>
                      <a:headEnd type="none" w="med" len="med"/>
                      <a:tailEnd type="none" w="med" len="med"/>
                    </a:lnT>
                    <a:lnB w="72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0">
                        <a:lnSpc>
                          <a:spcPct val="76000"/>
                        </a:lnSpc>
                        <a:spcBef>
                          <a:spcPct val="0"/>
                        </a:spcBef>
                        <a:spcAft>
                          <a:spcPts val="1425"/>
                        </a:spcAft>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900" b="0" i="0" u="none" strike="noStrike" cap="none" normalizeH="0" baseline="0" smtClean="0">
                          <a:ln>
                            <a:noFill/>
                          </a:ln>
                          <a:solidFill>
                            <a:srgbClr val="000000"/>
                          </a:solidFill>
                          <a:effectLst/>
                          <a:latin typeface="Arial" charset="0"/>
                        </a:rPr>
                        <a:t>0</a:t>
                      </a:r>
                    </a:p>
                  </a:txBody>
                  <a:tcPr marL="82944" marR="82944" marT="54867" marB="41476" anchor="ctr" horzOverflow="overflow">
                    <a:lnL w="7200" cap="flat" cmpd="sng" algn="ctr">
                      <a:solidFill>
                        <a:srgbClr val="000000"/>
                      </a:solidFill>
                      <a:prstDash val="solid"/>
                      <a:round/>
                      <a:headEnd type="none" w="med" len="med"/>
                      <a:tailEnd type="none" w="med" len="med"/>
                    </a:lnL>
                    <a:lnR w="7200" cap="flat" cmpd="sng" algn="ctr">
                      <a:solidFill>
                        <a:srgbClr val="000000"/>
                      </a:solidFill>
                      <a:prstDash val="solid"/>
                      <a:round/>
                      <a:headEnd type="none" w="med" len="med"/>
                      <a:tailEnd type="none" w="med" len="med"/>
                    </a:lnR>
                    <a:lnT w="7200" cap="flat" cmpd="sng" algn="ctr">
                      <a:solidFill>
                        <a:srgbClr val="000000"/>
                      </a:solidFill>
                      <a:prstDash val="solid"/>
                      <a:round/>
                      <a:headEnd type="none" w="med" len="med"/>
                      <a:tailEnd type="none" w="med" len="med"/>
                    </a:lnT>
                    <a:lnB w="72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0">
                        <a:lnSpc>
                          <a:spcPct val="76000"/>
                        </a:lnSpc>
                        <a:spcBef>
                          <a:spcPct val="0"/>
                        </a:spcBef>
                        <a:spcAft>
                          <a:spcPts val="1425"/>
                        </a:spcAft>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900" b="0" i="0" u="none" strike="noStrike" cap="none" normalizeH="0" baseline="0" smtClean="0">
                          <a:ln>
                            <a:noFill/>
                          </a:ln>
                          <a:solidFill>
                            <a:srgbClr val="000000"/>
                          </a:solidFill>
                          <a:effectLst/>
                          <a:latin typeface="Arial" charset="0"/>
                        </a:rPr>
                        <a:t>1000</a:t>
                      </a:r>
                    </a:p>
                  </a:txBody>
                  <a:tcPr marL="82944" marR="82944" marT="54867" marB="41476" anchor="ctr" horzOverflow="overflow">
                    <a:lnL w="7200" cap="flat" cmpd="sng" algn="ctr">
                      <a:solidFill>
                        <a:srgbClr val="000000"/>
                      </a:solidFill>
                      <a:prstDash val="solid"/>
                      <a:round/>
                      <a:headEnd type="none" w="med" len="med"/>
                      <a:tailEnd type="none" w="med" len="med"/>
                    </a:lnL>
                    <a:lnR w="7200" cap="flat" cmpd="sng" algn="ctr">
                      <a:solidFill>
                        <a:srgbClr val="000000"/>
                      </a:solidFill>
                      <a:prstDash val="solid"/>
                      <a:round/>
                      <a:headEnd type="none" w="med" len="med"/>
                      <a:tailEnd type="none" w="med" len="med"/>
                    </a:lnR>
                    <a:lnT w="7200" cap="flat" cmpd="sng" algn="ctr">
                      <a:solidFill>
                        <a:srgbClr val="000000"/>
                      </a:solidFill>
                      <a:prstDash val="solid"/>
                      <a:round/>
                      <a:headEnd type="none" w="med" len="med"/>
                      <a:tailEnd type="none" w="med" len="med"/>
                    </a:lnT>
                    <a:lnB w="72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0">
                        <a:lnSpc>
                          <a:spcPct val="76000"/>
                        </a:lnSpc>
                        <a:spcBef>
                          <a:spcPct val="0"/>
                        </a:spcBef>
                        <a:spcAft>
                          <a:spcPts val="1425"/>
                        </a:spcAft>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900" b="0" i="0" u="none" strike="noStrike" cap="none" normalizeH="0" baseline="0" smtClean="0">
                          <a:ln>
                            <a:noFill/>
                          </a:ln>
                          <a:solidFill>
                            <a:srgbClr val="000000"/>
                          </a:solidFill>
                          <a:effectLst/>
                          <a:latin typeface="Arial" charset="0"/>
                        </a:rPr>
                        <a:t>1000</a:t>
                      </a:r>
                    </a:p>
                  </a:txBody>
                  <a:tcPr marL="82944" marR="82944" marT="54867" marB="41476" anchor="ctr" horzOverflow="overflow">
                    <a:lnL w="7200" cap="flat" cmpd="sng" algn="ctr">
                      <a:solidFill>
                        <a:srgbClr val="000000"/>
                      </a:solidFill>
                      <a:prstDash val="solid"/>
                      <a:round/>
                      <a:headEnd type="none" w="med" len="med"/>
                      <a:tailEnd type="none" w="med" len="med"/>
                    </a:lnL>
                    <a:lnR w="7200" cap="flat" cmpd="sng" algn="ctr">
                      <a:solidFill>
                        <a:srgbClr val="000000"/>
                      </a:solidFill>
                      <a:prstDash val="solid"/>
                      <a:round/>
                      <a:headEnd type="none" w="med" len="med"/>
                      <a:tailEnd type="none" w="med" len="med"/>
                    </a:lnR>
                    <a:lnT w="7200" cap="flat" cmpd="sng" algn="ctr">
                      <a:solidFill>
                        <a:srgbClr val="000000"/>
                      </a:solidFill>
                      <a:prstDash val="solid"/>
                      <a:round/>
                      <a:headEnd type="none" w="med" len="med"/>
                      <a:tailEnd type="none" w="med" len="med"/>
                    </a:lnT>
                    <a:lnB w="72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0">
                        <a:lnSpc>
                          <a:spcPct val="76000"/>
                        </a:lnSpc>
                        <a:spcBef>
                          <a:spcPct val="0"/>
                        </a:spcBef>
                        <a:spcAft>
                          <a:spcPts val="1425"/>
                        </a:spcAft>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900" b="0" i="0" u="none" strike="noStrike" cap="none" normalizeH="0" baseline="0" dirty="0" smtClean="0">
                          <a:ln>
                            <a:noFill/>
                          </a:ln>
                          <a:solidFill>
                            <a:srgbClr val="000000"/>
                          </a:solidFill>
                          <a:effectLst/>
                          <a:latin typeface="Arial" charset="0"/>
                        </a:rPr>
                        <a:t>1000</a:t>
                      </a:r>
                    </a:p>
                  </a:txBody>
                  <a:tcPr marL="82944" marR="82944" marT="54867" marB="41476" anchor="ctr" horzOverflow="overflow">
                    <a:lnL w="7200" cap="flat" cmpd="sng" algn="ctr">
                      <a:solidFill>
                        <a:srgbClr val="000000"/>
                      </a:solidFill>
                      <a:prstDash val="solid"/>
                      <a:round/>
                      <a:headEnd type="none" w="med" len="med"/>
                      <a:tailEnd type="none" w="med" len="med"/>
                    </a:lnL>
                    <a:lnR w="7200" cap="flat" cmpd="sng" algn="ctr">
                      <a:solidFill>
                        <a:srgbClr val="000000"/>
                      </a:solidFill>
                      <a:prstDash val="solid"/>
                      <a:round/>
                      <a:headEnd type="none" w="med" len="med"/>
                      <a:tailEnd type="none" w="med" len="med"/>
                    </a:lnR>
                    <a:lnT w="7200" cap="flat" cmpd="sng" algn="ctr">
                      <a:solidFill>
                        <a:srgbClr val="000000"/>
                      </a:solidFill>
                      <a:prstDash val="solid"/>
                      <a:round/>
                      <a:headEnd type="none" w="med" len="med"/>
                      <a:tailEnd type="none" w="med" len="med"/>
                    </a:lnT>
                    <a:lnB w="7200" cap="flat" cmpd="sng" algn="ctr">
                      <a:solidFill>
                        <a:srgbClr val="000000"/>
                      </a:solidFill>
                      <a:prstDash val="solid"/>
                      <a:round/>
                      <a:headEnd type="none" w="med" len="med"/>
                      <a:tailEnd type="none" w="med" len="med"/>
                    </a:lnB>
                    <a:lnTlToBr>
                      <a:noFill/>
                    </a:lnTlToBr>
                    <a:lnBlToTr>
                      <a:noFill/>
                    </a:lnBlToTr>
                    <a:noFill/>
                  </a:tcPr>
                </a:tc>
              </a:tr>
              <a:tr h="414764">
                <a:tc>
                  <a:txBody>
                    <a:bodyPr/>
                    <a:lstStyle/>
                    <a:p>
                      <a:pPr marL="0" marR="0" lvl="0" indent="0" algn="l" defTabSz="457200" rtl="0" eaLnBrk="1" fontAlgn="base" latinLnBrk="0" hangingPunct="0">
                        <a:lnSpc>
                          <a:spcPct val="76000"/>
                        </a:lnSpc>
                        <a:spcBef>
                          <a:spcPct val="0"/>
                        </a:spcBef>
                        <a:spcAft>
                          <a:spcPts val="1425"/>
                        </a:spcAft>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2000" b="0" i="0" u="none" strike="noStrike" cap="none" normalizeH="0" baseline="0" smtClean="0">
                          <a:ln>
                            <a:noFill/>
                          </a:ln>
                          <a:solidFill>
                            <a:srgbClr val="000000"/>
                          </a:solidFill>
                          <a:effectLst/>
                          <a:latin typeface="Arial" charset="0"/>
                        </a:rPr>
                        <a:t>PAT</a:t>
                      </a:r>
                    </a:p>
                  </a:txBody>
                  <a:tcPr marL="82944" marR="82944" marT="60353" marB="41476" anchor="ctr" horzOverflow="overflow">
                    <a:lnL w="7200" cap="flat" cmpd="sng" algn="ctr">
                      <a:solidFill>
                        <a:srgbClr val="000000"/>
                      </a:solidFill>
                      <a:prstDash val="solid"/>
                      <a:round/>
                      <a:headEnd type="none" w="med" len="med"/>
                      <a:tailEnd type="none" w="med" len="med"/>
                    </a:lnL>
                    <a:lnR w="7200" cap="flat" cmpd="sng" algn="ctr">
                      <a:solidFill>
                        <a:srgbClr val="000000"/>
                      </a:solidFill>
                      <a:prstDash val="solid"/>
                      <a:round/>
                      <a:headEnd type="none" w="med" len="med"/>
                      <a:tailEnd type="none" w="med" len="med"/>
                    </a:lnR>
                    <a:lnT w="7200" cap="flat" cmpd="sng" algn="ctr">
                      <a:solidFill>
                        <a:srgbClr val="000000"/>
                      </a:solidFill>
                      <a:prstDash val="solid"/>
                      <a:round/>
                      <a:headEnd type="none" w="med" len="med"/>
                      <a:tailEnd type="none" w="med" len="med"/>
                    </a:lnT>
                    <a:lnB w="72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0">
                        <a:lnSpc>
                          <a:spcPct val="76000"/>
                        </a:lnSpc>
                        <a:spcBef>
                          <a:spcPct val="0"/>
                        </a:spcBef>
                        <a:spcAft>
                          <a:spcPts val="1425"/>
                        </a:spcAft>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900" b="0" i="0" u="none" strike="noStrike" cap="none" normalizeH="0" baseline="0" smtClean="0">
                          <a:ln>
                            <a:noFill/>
                          </a:ln>
                          <a:solidFill>
                            <a:srgbClr val="000000"/>
                          </a:solidFill>
                          <a:effectLst/>
                          <a:latin typeface="Arial" charset="0"/>
                        </a:rPr>
                        <a:t>0</a:t>
                      </a:r>
                    </a:p>
                  </a:txBody>
                  <a:tcPr marL="82944" marR="82944" marT="54867" marB="41476" anchor="ctr" horzOverflow="overflow">
                    <a:lnL w="7200" cap="flat" cmpd="sng" algn="ctr">
                      <a:solidFill>
                        <a:srgbClr val="000000"/>
                      </a:solidFill>
                      <a:prstDash val="solid"/>
                      <a:round/>
                      <a:headEnd type="none" w="med" len="med"/>
                      <a:tailEnd type="none" w="med" len="med"/>
                    </a:lnL>
                    <a:lnR w="7200" cap="flat" cmpd="sng" algn="ctr">
                      <a:solidFill>
                        <a:srgbClr val="000000"/>
                      </a:solidFill>
                      <a:prstDash val="solid"/>
                      <a:round/>
                      <a:headEnd type="none" w="med" len="med"/>
                      <a:tailEnd type="none" w="med" len="med"/>
                    </a:lnR>
                    <a:lnT w="7200" cap="flat" cmpd="sng" algn="ctr">
                      <a:solidFill>
                        <a:srgbClr val="000000"/>
                      </a:solidFill>
                      <a:prstDash val="solid"/>
                      <a:round/>
                      <a:headEnd type="none" w="med" len="med"/>
                      <a:tailEnd type="none" w="med" len="med"/>
                    </a:lnT>
                    <a:lnB w="72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0">
                        <a:lnSpc>
                          <a:spcPct val="76000"/>
                        </a:lnSpc>
                        <a:spcBef>
                          <a:spcPct val="0"/>
                        </a:spcBef>
                        <a:spcAft>
                          <a:spcPts val="1425"/>
                        </a:spcAft>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900" b="0" i="0" u="none" strike="noStrike" cap="none" normalizeH="0" baseline="0" smtClean="0">
                          <a:ln>
                            <a:noFill/>
                          </a:ln>
                          <a:solidFill>
                            <a:srgbClr val="000000"/>
                          </a:solidFill>
                          <a:effectLst/>
                          <a:latin typeface="Arial" charset="0"/>
                        </a:rPr>
                        <a:t>200</a:t>
                      </a:r>
                    </a:p>
                  </a:txBody>
                  <a:tcPr marL="82944" marR="82944" marT="54867" marB="41476" anchor="ctr" horzOverflow="overflow">
                    <a:lnL w="7200" cap="flat" cmpd="sng" algn="ctr">
                      <a:solidFill>
                        <a:srgbClr val="000000"/>
                      </a:solidFill>
                      <a:prstDash val="solid"/>
                      <a:round/>
                      <a:headEnd type="none" w="med" len="med"/>
                      <a:tailEnd type="none" w="med" len="med"/>
                    </a:lnL>
                    <a:lnR w="7200" cap="flat" cmpd="sng" algn="ctr">
                      <a:solidFill>
                        <a:srgbClr val="000000"/>
                      </a:solidFill>
                      <a:prstDash val="solid"/>
                      <a:round/>
                      <a:headEnd type="none" w="med" len="med"/>
                      <a:tailEnd type="none" w="med" len="med"/>
                    </a:lnR>
                    <a:lnT w="7200" cap="flat" cmpd="sng" algn="ctr">
                      <a:solidFill>
                        <a:srgbClr val="000000"/>
                      </a:solidFill>
                      <a:prstDash val="solid"/>
                      <a:round/>
                      <a:headEnd type="none" w="med" len="med"/>
                      <a:tailEnd type="none" w="med" len="med"/>
                    </a:lnT>
                    <a:lnB w="72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0">
                        <a:lnSpc>
                          <a:spcPct val="76000"/>
                        </a:lnSpc>
                        <a:spcBef>
                          <a:spcPct val="0"/>
                        </a:spcBef>
                        <a:spcAft>
                          <a:spcPts val="1425"/>
                        </a:spcAft>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900" b="0" i="0" u="none" strike="noStrike" cap="none" normalizeH="0" baseline="0" smtClean="0">
                          <a:ln>
                            <a:noFill/>
                          </a:ln>
                          <a:solidFill>
                            <a:srgbClr val="000000"/>
                          </a:solidFill>
                          <a:effectLst/>
                          <a:latin typeface="Arial" charset="0"/>
                        </a:rPr>
                        <a:t>200</a:t>
                      </a:r>
                    </a:p>
                  </a:txBody>
                  <a:tcPr marL="82944" marR="82944" marT="54867" marB="41476" anchor="ctr" horzOverflow="overflow">
                    <a:lnL w="7200" cap="flat" cmpd="sng" algn="ctr">
                      <a:solidFill>
                        <a:srgbClr val="000000"/>
                      </a:solidFill>
                      <a:prstDash val="solid"/>
                      <a:round/>
                      <a:headEnd type="none" w="med" len="med"/>
                      <a:tailEnd type="none" w="med" len="med"/>
                    </a:lnL>
                    <a:lnR w="7200" cap="flat" cmpd="sng" algn="ctr">
                      <a:solidFill>
                        <a:srgbClr val="000000"/>
                      </a:solidFill>
                      <a:prstDash val="solid"/>
                      <a:round/>
                      <a:headEnd type="none" w="med" len="med"/>
                      <a:tailEnd type="none" w="med" len="med"/>
                    </a:lnR>
                    <a:lnT w="7200" cap="flat" cmpd="sng" algn="ctr">
                      <a:solidFill>
                        <a:srgbClr val="000000"/>
                      </a:solidFill>
                      <a:prstDash val="solid"/>
                      <a:round/>
                      <a:headEnd type="none" w="med" len="med"/>
                      <a:tailEnd type="none" w="med" len="med"/>
                    </a:lnT>
                    <a:lnB w="72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0">
                        <a:lnSpc>
                          <a:spcPct val="76000"/>
                        </a:lnSpc>
                        <a:spcBef>
                          <a:spcPct val="0"/>
                        </a:spcBef>
                        <a:spcAft>
                          <a:spcPts val="1425"/>
                        </a:spcAft>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900" b="0" i="0" u="none" strike="noStrike" cap="none" normalizeH="0" baseline="0" smtClean="0">
                          <a:ln>
                            <a:noFill/>
                          </a:ln>
                          <a:solidFill>
                            <a:srgbClr val="000000"/>
                          </a:solidFill>
                          <a:effectLst/>
                          <a:latin typeface="Arial" charset="0"/>
                        </a:rPr>
                        <a:t>200</a:t>
                      </a:r>
                    </a:p>
                  </a:txBody>
                  <a:tcPr marL="82944" marR="82944" marT="54867" marB="41476" anchor="ctr" horzOverflow="overflow">
                    <a:lnL w="7200" cap="flat" cmpd="sng" algn="ctr">
                      <a:solidFill>
                        <a:srgbClr val="000000"/>
                      </a:solidFill>
                      <a:prstDash val="solid"/>
                      <a:round/>
                      <a:headEnd type="none" w="med" len="med"/>
                      <a:tailEnd type="none" w="med" len="med"/>
                    </a:lnL>
                    <a:lnR w="7200" cap="flat" cmpd="sng" algn="ctr">
                      <a:solidFill>
                        <a:srgbClr val="000000"/>
                      </a:solidFill>
                      <a:prstDash val="solid"/>
                      <a:round/>
                      <a:headEnd type="none" w="med" len="med"/>
                      <a:tailEnd type="none" w="med" len="med"/>
                    </a:lnR>
                    <a:lnT w="7200" cap="flat" cmpd="sng" algn="ctr">
                      <a:solidFill>
                        <a:srgbClr val="000000"/>
                      </a:solidFill>
                      <a:prstDash val="solid"/>
                      <a:round/>
                      <a:headEnd type="none" w="med" len="med"/>
                      <a:tailEnd type="none" w="med" len="med"/>
                    </a:lnT>
                    <a:lnB w="7200" cap="flat" cmpd="sng" algn="ctr">
                      <a:solidFill>
                        <a:srgbClr val="000000"/>
                      </a:solidFill>
                      <a:prstDash val="solid"/>
                      <a:round/>
                      <a:headEnd type="none" w="med" len="med"/>
                      <a:tailEnd type="none" w="med" len="med"/>
                    </a:lnB>
                    <a:lnTlToBr>
                      <a:noFill/>
                    </a:lnTlToBr>
                    <a:lnBlToTr>
                      <a:noFill/>
                    </a:lnBlToTr>
                    <a:noFill/>
                  </a:tcPr>
                </a:tc>
              </a:tr>
              <a:tr h="414764">
                <a:tc>
                  <a:txBody>
                    <a:bodyPr/>
                    <a:lstStyle/>
                    <a:p>
                      <a:pPr marL="0" marR="0" lvl="0" indent="0" algn="ctr" defTabSz="457200" rtl="0" eaLnBrk="1" fontAlgn="base" latinLnBrk="0" hangingPunct="0">
                        <a:lnSpc>
                          <a:spcPct val="93000"/>
                        </a:lnSpc>
                        <a:spcBef>
                          <a:spcPct val="0"/>
                        </a:spcBef>
                        <a:spcAft>
                          <a:spcPts val="1425"/>
                        </a:spcAft>
                        <a:buClr>
                          <a:srgbClr val="000000"/>
                        </a:buClr>
                        <a:buSzPct val="100000"/>
                        <a:buFont typeface="Times New Roman" pitchFamily="18" charset="0"/>
                        <a:buNone/>
                        <a:tabLst/>
                      </a:pPr>
                      <a:endParaRPr kumimoji="0" lang="en-US" sz="1600" b="0" i="0" u="none" strike="noStrike" cap="none" normalizeH="0" baseline="0" smtClean="0">
                        <a:ln>
                          <a:noFill/>
                        </a:ln>
                        <a:solidFill>
                          <a:schemeClr val="bg1"/>
                        </a:solidFill>
                        <a:effectLst/>
                        <a:latin typeface="Arial" charset="0"/>
                      </a:endParaRPr>
                    </a:p>
                  </a:txBody>
                  <a:tcPr marL="82944" marR="82944" marT="41476" marB="41476" anchor="ctr" horzOverflow="overflow">
                    <a:lnL w="7200" cap="flat" cmpd="sng" algn="ctr">
                      <a:solidFill>
                        <a:srgbClr val="000000"/>
                      </a:solidFill>
                      <a:prstDash val="solid"/>
                      <a:round/>
                      <a:headEnd type="none" w="med" len="med"/>
                      <a:tailEnd type="none" w="med" len="med"/>
                    </a:lnL>
                    <a:lnR w="7200" cap="flat" cmpd="sng" algn="ctr">
                      <a:solidFill>
                        <a:srgbClr val="000000"/>
                      </a:solidFill>
                      <a:prstDash val="solid"/>
                      <a:round/>
                      <a:headEnd type="none" w="med" len="med"/>
                      <a:tailEnd type="none" w="med" len="med"/>
                    </a:lnR>
                    <a:lnT w="7200" cap="flat" cmpd="sng" algn="ctr">
                      <a:solidFill>
                        <a:srgbClr val="000000"/>
                      </a:solidFill>
                      <a:prstDash val="solid"/>
                      <a:round/>
                      <a:headEnd type="none" w="med" len="med"/>
                      <a:tailEnd type="none" w="med" len="med"/>
                    </a:lnT>
                    <a:lnB w="72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ct val="0"/>
                        </a:spcBef>
                        <a:spcAft>
                          <a:spcPts val="1425"/>
                        </a:spcAft>
                        <a:buClr>
                          <a:srgbClr val="000000"/>
                        </a:buClr>
                        <a:buSzPct val="100000"/>
                        <a:buFont typeface="Times New Roman" pitchFamily="18" charset="0"/>
                        <a:buNone/>
                        <a:tabLst/>
                      </a:pPr>
                      <a:endParaRPr kumimoji="0" lang="en-US" sz="1600" b="0" i="0" u="none" strike="noStrike" cap="none" normalizeH="0" baseline="0" smtClean="0">
                        <a:ln>
                          <a:noFill/>
                        </a:ln>
                        <a:solidFill>
                          <a:schemeClr val="bg1"/>
                        </a:solidFill>
                        <a:effectLst/>
                        <a:latin typeface="Arial" charset="0"/>
                      </a:endParaRPr>
                    </a:p>
                  </a:txBody>
                  <a:tcPr marL="82944" marR="82944" marT="41476" marB="41476" anchor="ctr" horzOverflow="overflow">
                    <a:lnL w="7200" cap="flat" cmpd="sng" algn="ctr">
                      <a:solidFill>
                        <a:srgbClr val="000000"/>
                      </a:solidFill>
                      <a:prstDash val="solid"/>
                      <a:round/>
                      <a:headEnd type="none" w="med" len="med"/>
                      <a:tailEnd type="none" w="med" len="med"/>
                    </a:lnL>
                    <a:lnR w="7200" cap="flat" cmpd="sng" algn="ctr">
                      <a:solidFill>
                        <a:srgbClr val="000000"/>
                      </a:solidFill>
                      <a:prstDash val="solid"/>
                      <a:round/>
                      <a:headEnd type="none" w="med" len="med"/>
                      <a:tailEnd type="none" w="med" len="med"/>
                    </a:lnR>
                    <a:lnT w="7200" cap="flat" cmpd="sng" algn="ctr">
                      <a:solidFill>
                        <a:srgbClr val="000000"/>
                      </a:solidFill>
                      <a:prstDash val="solid"/>
                      <a:round/>
                      <a:headEnd type="none" w="med" len="med"/>
                      <a:tailEnd type="none" w="med" len="med"/>
                    </a:lnT>
                    <a:lnB w="72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ct val="0"/>
                        </a:spcBef>
                        <a:spcAft>
                          <a:spcPts val="1425"/>
                        </a:spcAft>
                        <a:buClr>
                          <a:srgbClr val="000000"/>
                        </a:buClr>
                        <a:buSzPct val="100000"/>
                        <a:buFont typeface="Times New Roman" pitchFamily="18" charset="0"/>
                        <a:buNone/>
                        <a:tabLst/>
                      </a:pPr>
                      <a:endParaRPr kumimoji="0" lang="en-US" sz="1600" b="0" i="0" u="none" strike="noStrike" cap="none" normalizeH="0" baseline="0" smtClean="0">
                        <a:ln>
                          <a:noFill/>
                        </a:ln>
                        <a:solidFill>
                          <a:schemeClr val="bg1"/>
                        </a:solidFill>
                        <a:effectLst/>
                        <a:latin typeface="Arial" charset="0"/>
                      </a:endParaRPr>
                    </a:p>
                  </a:txBody>
                  <a:tcPr marL="82944" marR="82944" marT="41476" marB="41476" anchor="ctr" horzOverflow="overflow">
                    <a:lnL w="7200" cap="flat" cmpd="sng" algn="ctr">
                      <a:solidFill>
                        <a:srgbClr val="000000"/>
                      </a:solidFill>
                      <a:prstDash val="solid"/>
                      <a:round/>
                      <a:headEnd type="none" w="med" len="med"/>
                      <a:tailEnd type="none" w="med" len="med"/>
                    </a:lnL>
                    <a:lnR w="7200" cap="flat" cmpd="sng" algn="ctr">
                      <a:solidFill>
                        <a:srgbClr val="000000"/>
                      </a:solidFill>
                      <a:prstDash val="solid"/>
                      <a:round/>
                      <a:headEnd type="none" w="med" len="med"/>
                      <a:tailEnd type="none" w="med" len="med"/>
                    </a:lnR>
                    <a:lnT w="7200" cap="flat" cmpd="sng" algn="ctr">
                      <a:solidFill>
                        <a:srgbClr val="000000"/>
                      </a:solidFill>
                      <a:prstDash val="solid"/>
                      <a:round/>
                      <a:headEnd type="none" w="med" len="med"/>
                      <a:tailEnd type="none" w="med" len="med"/>
                    </a:lnT>
                    <a:lnB w="72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ct val="0"/>
                        </a:spcBef>
                        <a:spcAft>
                          <a:spcPts val="1425"/>
                        </a:spcAft>
                        <a:buClr>
                          <a:srgbClr val="000000"/>
                        </a:buClr>
                        <a:buSzPct val="100000"/>
                        <a:buFont typeface="Times New Roman" pitchFamily="18" charset="0"/>
                        <a:buNone/>
                        <a:tabLst/>
                      </a:pPr>
                      <a:endParaRPr kumimoji="0" lang="en-US" sz="1600" b="0" i="0" u="none" strike="noStrike" cap="none" normalizeH="0" baseline="0" smtClean="0">
                        <a:ln>
                          <a:noFill/>
                        </a:ln>
                        <a:solidFill>
                          <a:schemeClr val="bg1"/>
                        </a:solidFill>
                        <a:effectLst/>
                        <a:latin typeface="Arial" charset="0"/>
                      </a:endParaRPr>
                    </a:p>
                  </a:txBody>
                  <a:tcPr marL="82944" marR="82944" marT="41476" marB="41476" anchor="ctr" horzOverflow="overflow">
                    <a:lnL w="7200" cap="flat" cmpd="sng" algn="ctr">
                      <a:solidFill>
                        <a:srgbClr val="000000"/>
                      </a:solidFill>
                      <a:prstDash val="solid"/>
                      <a:round/>
                      <a:headEnd type="none" w="med" len="med"/>
                      <a:tailEnd type="none" w="med" len="med"/>
                    </a:lnL>
                    <a:lnR w="7200" cap="flat" cmpd="sng" algn="ctr">
                      <a:solidFill>
                        <a:srgbClr val="000000"/>
                      </a:solidFill>
                      <a:prstDash val="solid"/>
                      <a:round/>
                      <a:headEnd type="none" w="med" len="med"/>
                      <a:tailEnd type="none" w="med" len="med"/>
                    </a:lnR>
                    <a:lnT w="7200" cap="flat" cmpd="sng" algn="ctr">
                      <a:solidFill>
                        <a:srgbClr val="000000"/>
                      </a:solidFill>
                      <a:prstDash val="solid"/>
                      <a:round/>
                      <a:headEnd type="none" w="med" len="med"/>
                      <a:tailEnd type="none" w="med" len="med"/>
                    </a:lnT>
                    <a:lnB w="72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ct val="0"/>
                        </a:spcBef>
                        <a:spcAft>
                          <a:spcPts val="1425"/>
                        </a:spcAft>
                        <a:buClr>
                          <a:srgbClr val="000000"/>
                        </a:buClr>
                        <a:buSzPct val="100000"/>
                        <a:buFont typeface="Times New Roman" pitchFamily="18" charset="0"/>
                        <a:buNone/>
                        <a:tabLst/>
                      </a:pPr>
                      <a:endParaRPr kumimoji="0" lang="en-US" sz="1600" b="0" i="0" u="none" strike="noStrike" cap="none" normalizeH="0" baseline="0" smtClean="0">
                        <a:ln>
                          <a:noFill/>
                        </a:ln>
                        <a:solidFill>
                          <a:schemeClr val="bg1"/>
                        </a:solidFill>
                        <a:effectLst/>
                        <a:latin typeface="Arial" charset="0"/>
                      </a:endParaRPr>
                    </a:p>
                  </a:txBody>
                  <a:tcPr marL="82944" marR="82944" marT="41476" marB="41476" anchor="ctr" horzOverflow="overflow">
                    <a:lnL w="7200" cap="flat" cmpd="sng" algn="ctr">
                      <a:solidFill>
                        <a:srgbClr val="000000"/>
                      </a:solidFill>
                      <a:prstDash val="solid"/>
                      <a:round/>
                      <a:headEnd type="none" w="med" len="med"/>
                      <a:tailEnd type="none" w="med" len="med"/>
                    </a:lnL>
                    <a:lnR w="7200" cap="flat" cmpd="sng" algn="ctr">
                      <a:solidFill>
                        <a:srgbClr val="000000"/>
                      </a:solidFill>
                      <a:prstDash val="solid"/>
                      <a:round/>
                      <a:headEnd type="none" w="med" len="med"/>
                      <a:tailEnd type="none" w="med" len="med"/>
                    </a:lnR>
                    <a:lnT w="7200" cap="flat" cmpd="sng" algn="ctr">
                      <a:solidFill>
                        <a:srgbClr val="000000"/>
                      </a:solidFill>
                      <a:prstDash val="solid"/>
                      <a:round/>
                      <a:headEnd type="none" w="med" len="med"/>
                      <a:tailEnd type="none" w="med" len="med"/>
                    </a:lnT>
                    <a:lnB w="7200" cap="flat" cmpd="sng" algn="ctr">
                      <a:solidFill>
                        <a:srgbClr val="000000"/>
                      </a:solidFill>
                      <a:prstDash val="solid"/>
                      <a:round/>
                      <a:headEnd type="none" w="med" len="med"/>
                      <a:tailEnd type="none" w="med" len="med"/>
                    </a:lnB>
                    <a:lnTlToBr>
                      <a:noFill/>
                    </a:lnTlToBr>
                    <a:lnBlToTr>
                      <a:noFill/>
                    </a:lnBlToTr>
                    <a:noFill/>
                  </a:tcPr>
                </a:tc>
              </a:tr>
              <a:tr h="414764">
                <a:tc>
                  <a:txBody>
                    <a:bodyPr/>
                    <a:lstStyle/>
                    <a:p>
                      <a:pPr marL="0" marR="0" lvl="0" indent="0" algn="l" defTabSz="457200" rtl="0" eaLnBrk="1" fontAlgn="base" latinLnBrk="0" hangingPunct="0">
                        <a:lnSpc>
                          <a:spcPct val="76000"/>
                        </a:lnSpc>
                        <a:spcBef>
                          <a:spcPct val="0"/>
                        </a:spcBef>
                        <a:spcAft>
                          <a:spcPts val="1425"/>
                        </a:spcAft>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2000" b="0" i="0" u="none" strike="noStrike" cap="none" normalizeH="0" baseline="0" smtClean="0">
                          <a:ln>
                            <a:noFill/>
                          </a:ln>
                          <a:solidFill>
                            <a:srgbClr val="000000"/>
                          </a:solidFill>
                          <a:effectLst/>
                          <a:latin typeface="Arial" charset="0"/>
                        </a:rPr>
                        <a:t>Equity Capital</a:t>
                      </a:r>
                    </a:p>
                  </a:txBody>
                  <a:tcPr marL="82944" marR="82944" marT="60353" marB="41476" anchor="ctr" horzOverflow="overflow">
                    <a:lnL w="7200" cap="flat" cmpd="sng" algn="ctr">
                      <a:solidFill>
                        <a:srgbClr val="000000"/>
                      </a:solidFill>
                      <a:prstDash val="solid"/>
                      <a:round/>
                      <a:headEnd type="none" w="med" len="med"/>
                      <a:tailEnd type="none" w="med" len="med"/>
                    </a:lnL>
                    <a:lnR w="7200" cap="flat" cmpd="sng" algn="ctr">
                      <a:solidFill>
                        <a:srgbClr val="000000"/>
                      </a:solidFill>
                      <a:prstDash val="solid"/>
                      <a:round/>
                      <a:headEnd type="none" w="med" len="med"/>
                      <a:tailEnd type="none" w="med" len="med"/>
                    </a:lnR>
                    <a:lnT w="7200" cap="flat" cmpd="sng" algn="ctr">
                      <a:solidFill>
                        <a:srgbClr val="000000"/>
                      </a:solidFill>
                      <a:prstDash val="solid"/>
                      <a:round/>
                      <a:headEnd type="none" w="med" len="med"/>
                      <a:tailEnd type="none" w="med" len="med"/>
                    </a:lnT>
                    <a:lnB w="72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0">
                        <a:lnSpc>
                          <a:spcPct val="76000"/>
                        </a:lnSpc>
                        <a:spcBef>
                          <a:spcPct val="0"/>
                        </a:spcBef>
                        <a:spcAft>
                          <a:spcPts val="1425"/>
                        </a:spcAft>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900" b="0" i="0" u="none" strike="noStrike" cap="none" normalizeH="0" baseline="0" smtClean="0">
                          <a:ln>
                            <a:noFill/>
                          </a:ln>
                          <a:solidFill>
                            <a:srgbClr val="000000"/>
                          </a:solidFill>
                          <a:effectLst/>
                          <a:latin typeface="Arial" charset="0"/>
                        </a:rPr>
                        <a:t>3000</a:t>
                      </a:r>
                    </a:p>
                  </a:txBody>
                  <a:tcPr marL="82944" marR="82944" marT="54867" marB="41476" anchor="ctr" horzOverflow="overflow">
                    <a:lnL w="7200" cap="flat" cmpd="sng" algn="ctr">
                      <a:solidFill>
                        <a:srgbClr val="000000"/>
                      </a:solidFill>
                      <a:prstDash val="solid"/>
                      <a:round/>
                      <a:headEnd type="none" w="med" len="med"/>
                      <a:tailEnd type="none" w="med" len="med"/>
                    </a:lnL>
                    <a:lnR w="7200" cap="flat" cmpd="sng" algn="ctr">
                      <a:solidFill>
                        <a:srgbClr val="000000"/>
                      </a:solidFill>
                      <a:prstDash val="solid"/>
                      <a:round/>
                      <a:headEnd type="none" w="med" len="med"/>
                      <a:tailEnd type="none" w="med" len="med"/>
                    </a:lnR>
                    <a:lnT w="7200" cap="flat" cmpd="sng" algn="ctr">
                      <a:solidFill>
                        <a:srgbClr val="000000"/>
                      </a:solidFill>
                      <a:prstDash val="solid"/>
                      <a:round/>
                      <a:headEnd type="none" w="med" len="med"/>
                      <a:tailEnd type="none" w="med" len="med"/>
                    </a:lnT>
                    <a:lnB w="72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0">
                        <a:lnSpc>
                          <a:spcPct val="76000"/>
                        </a:lnSpc>
                        <a:spcBef>
                          <a:spcPct val="0"/>
                        </a:spcBef>
                        <a:spcAft>
                          <a:spcPts val="1425"/>
                        </a:spcAft>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900" b="0" i="0" u="none" strike="noStrike" cap="none" normalizeH="0" baseline="0" smtClean="0">
                          <a:ln>
                            <a:noFill/>
                          </a:ln>
                          <a:solidFill>
                            <a:srgbClr val="000000"/>
                          </a:solidFill>
                          <a:effectLst/>
                          <a:latin typeface="Arial" charset="0"/>
                        </a:rPr>
                        <a:t>1000</a:t>
                      </a:r>
                    </a:p>
                  </a:txBody>
                  <a:tcPr marL="82944" marR="82944" marT="54867" marB="41476" anchor="ctr" horzOverflow="overflow">
                    <a:lnL w="7200" cap="flat" cmpd="sng" algn="ctr">
                      <a:solidFill>
                        <a:srgbClr val="000000"/>
                      </a:solidFill>
                      <a:prstDash val="solid"/>
                      <a:round/>
                      <a:headEnd type="none" w="med" len="med"/>
                      <a:tailEnd type="none" w="med" len="med"/>
                    </a:lnL>
                    <a:lnR w="7200" cap="flat" cmpd="sng" algn="ctr">
                      <a:solidFill>
                        <a:srgbClr val="000000"/>
                      </a:solidFill>
                      <a:prstDash val="solid"/>
                      <a:round/>
                      <a:headEnd type="none" w="med" len="med"/>
                      <a:tailEnd type="none" w="med" len="med"/>
                    </a:lnR>
                    <a:lnT w="7200" cap="flat" cmpd="sng" algn="ctr">
                      <a:solidFill>
                        <a:srgbClr val="000000"/>
                      </a:solidFill>
                      <a:prstDash val="solid"/>
                      <a:round/>
                      <a:headEnd type="none" w="med" len="med"/>
                      <a:tailEnd type="none" w="med" len="med"/>
                    </a:lnT>
                    <a:lnB w="72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0">
                        <a:lnSpc>
                          <a:spcPct val="76000"/>
                        </a:lnSpc>
                        <a:spcBef>
                          <a:spcPct val="0"/>
                        </a:spcBef>
                        <a:spcAft>
                          <a:spcPts val="1425"/>
                        </a:spcAft>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900" b="0" i="0" u="none" strike="noStrike" cap="none" normalizeH="0" baseline="0" smtClean="0">
                          <a:ln>
                            <a:noFill/>
                          </a:ln>
                          <a:solidFill>
                            <a:srgbClr val="000000"/>
                          </a:solidFill>
                          <a:effectLst/>
                          <a:latin typeface="Arial" charset="0"/>
                        </a:rPr>
                        <a:t>1000</a:t>
                      </a:r>
                    </a:p>
                  </a:txBody>
                  <a:tcPr marL="82944" marR="82944" marT="54867" marB="41476" anchor="ctr" horzOverflow="overflow">
                    <a:lnL w="7200" cap="flat" cmpd="sng" algn="ctr">
                      <a:solidFill>
                        <a:srgbClr val="000000"/>
                      </a:solidFill>
                      <a:prstDash val="solid"/>
                      <a:round/>
                      <a:headEnd type="none" w="med" len="med"/>
                      <a:tailEnd type="none" w="med" len="med"/>
                    </a:lnL>
                    <a:lnR w="7200" cap="flat" cmpd="sng" algn="ctr">
                      <a:solidFill>
                        <a:srgbClr val="000000"/>
                      </a:solidFill>
                      <a:prstDash val="solid"/>
                      <a:round/>
                      <a:headEnd type="none" w="med" len="med"/>
                      <a:tailEnd type="none" w="med" len="med"/>
                    </a:lnR>
                    <a:lnT w="7200" cap="flat" cmpd="sng" algn="ctr">
                      <a:solidFill>
                        <a:srgbClr val="000000"/>
                      </a:solidFill>
                      <a:prstDash val="solid"/>
                      <a:round/>
                      <a:headEnd type="none" w="med" len="med"/>
                      <a:tailEnd type="none" w="med" len="med"/>
                    </a:lnT>
                    <a:lnB w="72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0">
                        <a:lnSpc>
                          <a:spcPct val="76000"/>
                        </a:lnSpc>
                        <a:spcBef>
                          <a:spcPct val="0"/>
                        </a:spcBef>
                        <a:spcAft>
                          <a:spcPts val="1425"/>
                        </a:spcAft>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900" b="0" i="0" u="none" strike="noStrike" cap="none" normalizeH="0" baseline="0" smtClean="0">
                          <a:ln>
                            <a:noFill/>
                          </a:ln>
                          <a:solidFill>
                            <a:srgbClr val="000000"/>
                          </a:solidFill>
                          <a:effectLst/>
                          <a:latin typeface="Arial" charset="0"/>
                        </a:rPr>
                        <a:t>1000</a:t>
                      </a:r>
                    </a:p>
                  </a:txBody>
                  <a:tcPr marL="82944" marR="82944" marT="54867" marB="41476" anchor="ctr" horzOverflow="overflow">
                    <a:lnL w="7200" cap="flat" cmpd="sng" algn="ctr">
                      <a:solidFill>
                        <a:srgbClr val="000000"/>
                      </a:solidFill>
                      <a:prstDash val="solid"/>
                      <a:round/>
                      <a:headEnd type="none" w="med" len="med"/>
                      <a:tailEnd type="none" w="med" len="med"/>
                    </a:lnL>
                    <a:lnR w="7200" cap="flat" cmpd="sng" algn="ctr">
                      <a:solidFill>
                        <a:srgbClr val="000000"/>
                      </a:solidFill>
                      <a:prstDash val="solid"/>
                      <a:round/>
                      <a:headEnd type="none" w="med" len="med"/>
                      <a:tailEnd type="none" w="med" len="med"/>
                    </a:lnR>
                    <a:lnT w="7200" cap="flat" cmpd="sng" algn="ctr">
                      <a:solidFill>
                        <a:srgbClr val="000000"/>
                      </a:solidFill>
                      <a:prstDash val="solid"/>
                      <a:round/>
                      <a:headEnd type="none" w="med" len="med"/>
                      <a:tailEnd type="none" w="med" len="med"/>
                    </a:lnT>
                    <a:lnB w="7200" cap="flat" cmpd="sng" algn="ctr">
                      <a:solidFill>
                        <a:srgbClr val="000000"/>
                      </a:solidFill>
                      <a:prstDash val="solid"/>
                      <a:round/>
                      <a:headEnd type="none" w="med" len="med"/>
                      <a:tailEnd type="none" w="med" len="med"/>
                    </a:lnB>
                    <a:lnTlToBr>
                      <a:noFill/>
                    </a:lnTlToBr>
                    <a:lnBlToTr>
                      <a:noFill/>
                    </a:lnBlToTr>
                    <a:noFill/>
                  </a:tcPr>
                </a:tc>
              </a:tr>
              <a:tr h="414764">
                <a:tc>
                  <a:txBody>
                    <a:bodyPr/>
                    <a:lstStyle/>
                    <a:p>
                      <a:pPr marL="0" marR="0" lvl="0" indent="0" algn="l" defTabSz="457200" rtl="0" eaLnBrk="1" fontAlgn="base" latinLnBrk="0" hangingPunct="0">
                        <a:lnSpc>
                          <a:spcPct val="76000"/>
                        </a:lnSpc>
                        <a:spcBef>
                          <a:spcPct val="0"/>
                        </a:spcBef>
                        <a:spcAft>
                          <a:spcPts val="1425"/>
                        </a:spcAft>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2000" b="0" i="0" u="none" strike="noStrike" cap="none" normalizeH="0" baseline="0" smtClean="0">
                          <a:ln>
                            <a:noFill/>
                          </a:ln>
                          <a:solidFill>
                            <a:srgbClr val="000000"/>
                          </a:solidFill>
                          <a:effectLst/>
                          <a:latin typeface="Arial" charset="0"/>
                        </a:rPr>
                        <a:t>Reserves</a:t>
                      </a:r>
                    </a:p>
                  </a:txBody>
                  <a:tcPr marL="82944" marR="82944" marT="60353" marB="41476" anchor="ctr" horzOverflow="overflow">
                    <a:lnL w="7200" cap="flat" cmpd="sng" algn="ctr">
                      <a:solidFill>
                        <a:srgbClr val="000000"/>
                      </a:solidFill>
                      <a:prstDash val="solid"/>
                      <a:round/>
                      <a:headEnd type="none" w="med" len="med"/>
                      <a:tailEnd type="none" w="med" len="med"/>
                    </a:lnL>
                    <a:lnR w="7200" cap="flat" cmpd="sng" algn="ctr">
                      <a:solidFill>
                        <a:srgbClr val="000000"/>
                      </a:solidFill>
                      <a:prstDash val="solid"/>
                      <a:round/>
                      <a:headEnd type="none" w="med" len="med"/>
                      <a:tailEnd type="none" w="med" len="med"/>
                    </a:lnR>
                    <a:lnT w="7200" cap="flat" cmpd="sng" algn="ctr">
                      <a:solidFill>
                        <a:srgbClr val="000000"/>
                      </a:solidFill>
                      <a:prstDash val="solid"/>
                      <a:round/>
                      <a:headEnd type="none" w="med" len="med"/>
                      <a:tailEnd type="none" w="med" len="med"/>
                    </a:lnT>
                    <a:lnB w="72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0">
                        <a:lnSpc>
                          <a:spcPct val="76000"/>
                        </a:lnSpc>
                        <a:spcBef>
                          <a:spcPct val="0"/>
                        </a:spcBef>
                        <a:spcAft>
                          <a:spcPts val="1425"/>
                        </a:spcAft>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900" b="0" i="0" u="none" strike="noStrike" cap="none" normalizeH="0" baseline="0" smtClean="0">
                          <a:ln>
                            <a:noFill/>
                          </a:ln>
                          <a:solidFill>
                            <a:srgbClr val="000000"/>
                          </a:solidFill>
                          <a:effectLst/>
                          <a:latin typeface="Arial" charset="0"/>
                        </a:rPr>
                        <a:t>0</a:t>
                      </a:r>
                    </a:p>
                  </a:txBody>
                  <a:tcPr marL="82944" marR="82944" marT="54867" marB="41476" anchor="ctr" horzOverflow="overflow">
                    <a:lnL w="7200" cap="flat" cmpd="sng" algn="ctr">
                      <a:solidFill>
                        <a:srgbClr val="000000"/>
                      </a:solidFill>
                      <a:prstDash val="solid"/>
                      <a:round/>
                      <a:headEnd type="none" w="med" len="med"/>
                      <a:tailEnd type="none" w="med" len="med"/>
                    </a:lnL>
                    <a:lnR w="7200" cap="flat" cmpd="sng" algn="ctr">
                      <a:solidFill>
                        <a:srgbClr val="000000"/>
                      </a:solidFill>
                      <a:prstDash val="solid"/>
                      <a:round/>
                      <a:headEnd type="none" w="med" len="med"/>
                      <a:tailEnd type="none" w="med" len="med"/>
                    </a:lnR>
                    <a:lnT w="7200" cap="flat" cmpd="sng" algn="ctr">
                      <a:solidFill>
                        <a:srgbClr val="000000"/>
                      </a:solidFill>
                      <a:prstDash val="solid"/>
                      <a:round/>
                      <a:headEnd type="none" w="med" len="med"/>
                      <a:tailEnd type="none" w="med" len="med"/>
                    </a:lnT>
                    <a:lnB w="72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0">
                        <a:lnSpc>
                          <a:spcPct val="76000"/>
                        </a:lnSpc>
                        <a:spcBef>
                          <a:spcPct val="0"/>
                        </a:spcBef>
                        <a:spcAft>
                          <a:spcPts val="1425"/>
                        </a:spcAft>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900" b="0" i="0" u="none" strike="noStrike" cap="none" normalizeH="0" baseline="0" smtClean="0">
                          <a:ln>
                            <a:noFill/>
                          </a:ln>
                          <a:solidFill>
                            <a:srgbClr val="000000"/>
                          </a:solidFill>
                          <a:effectLst/>
                          <a:latin typeface="Arial" charset="0"/>
                        </a:rPr>
                        <a:t>200</a:t>
                      </a:r>
                    </a:p>
                  </a:txBody>
                  <a:tcPr marL="82944" marR="82944" marT="54867" marB="41476" anchor="ctr" horzOverflow="overflow">
                    <a:lnL w="7200" cap="flat" cmpd="sng" algn="ctr">
                      <a:solidFill>
                        <a:srgbClr val="000000"/>
                      </a:solidFill>
                      <a:prstDash val="solid"/>
                      <a:round/>
                      <a:headEnd type="none" w="med" len="med"/>
                      <a:tailEnd type="none" w="med" len="med"/>
                    </a:lnL>
                    <a:lnR w="7200" cap="flat" cmpd="sng" algn="ctr">
                      <a:solidFill>
                        <a:srgbClr val="000000"/>
                      </a:solidFill>
                      <a:prstDash val="solid"/>
                      <a:round/>
                      <a:headEnd type="none" w="med" len="med"/>
                      <a:tailEnd type="none" w="med" len="med"/>
                    </a:lnR>
                    <a:lnT w="7200" cap="flat" cmpd="sng" algn="ctr">
                      <a:solidFill>
                        <a:srgbClr val="000000"/>
                      </a:solidFill>
                      <a:prstDash val="solid"/>
                      <a:round/>
                      <a:headEnd type="none" w="med" len="med"/>
                      <a:tailEnd type="none" w="med" len="med"/>
                    </a:lnT>
                    <a:lnB w="72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0">
                        <a:lnSpc>
                          <a:spcPct val="76000"/>
                        </a:lnSpc>
                        <a:spcBef>
                          <a:spcPct val="0"/>
                        </a:spcBef>
                        <a:spcAft>
                          <a:spcPts val="1425"/>
                        </a:spcAft>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900" b="0" i="0" u="none" strike="noStrike" cap="none" normalizeH="0" baseline="0" smtClean="0">
                          <a:ln>
                            <a:noFill/>
                          </a:ln>
                          <a:solidFill>
                            <a:srgbClr val="000000"/>
                          </a:solidFill>
                          <a:effectLst/>
                          <a:latin typeface="Arial" charset="0"/>
                        </a:rPr>
                        <a:t>200</a:t>
                      </a:r>
                    </a:p>
                  </a:txBody>
                  <a:tcPr marL="82944" marR="82944" marT="54867" marB="41476" anchor="ctr" horzOverflow="overflow">
                    <a:lnL w="7200" cap="flat" cmpd="sng" algn="ctr">
                      <a:solidFill>
                        <a:srgbClr val="000000"/>
                      </a:solidFill>
                      <a:prstDash val="solid"/>
                      <a:round/>
                      <a:headEnd type="none" w="med" len="med"/>
                      <a:tailEnd type="none" w="med" len="med"/>
                    </a:lnL>
                    <a:lnR w="7200" cap="flat" cmpd="sng" algn="ctr">
                      <a:solidFill>
                        <a:srgbClr val="000000"/>
                      </a:solidFill>
                      <a:prstDash val="solid"/>
                      <a:round/>
                      <a:headEnd type="none" w="med" len="med"/>
                      <a:tailEnd type="none" w="med" len="med"/>
                    </a:lnR>
                    <a:lnT w="7200" cap="flat" cmpd="sng" algn="ctr">
                      <a:solidFill>
                        <a:srgbClr val="000000"/>
                      </a:solidFill>
                      <a:prstDash val="solid"/>
                      <a:round/>
                      <a:headEnd type="none" w="med" len="med"/>
                      <a:tailEnd type="none" w="med" len="med"/>
                    </a:lnT>
                    <a:lnB w="72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0">
                        <a:lnSpc>
                          <a:spcPct val="76000"/>
                        </a:lnSpc>
                        <a:spcBef>
                          <a:spcPct val="0"/>
                        </a:spcBef>
                        <a:spcAft>
                          <a:spcPts val="1425"/>
                        </a:spcAft>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900" b="0" i="0" u="none" strike="noStrike" cap="none" normalizeH="0" baseline="0" smtClean="0">
                          <a:ln>
                            <a:noFill/>
                          </a:ln>
                          <a:solidFill>
                            <a:srgbClr val="000000"/>
                          </a:solidFill>
                          <a:effectLst/>
                          <a:latin typeface="Arial" charset="0"/>
                        </a:rPr>
                        <a:t>200</a:t>
                      </a:r>
                    </a:p>
                  </a:txBody>
                  <a:tcPr marL="82944" marR="82944" marT="54867" marB="41476" anchor="ctr" horzOverflow="overflow">
                    <a:lnL w="7200" cap="flat" cmpd="sng" algn="ctr">
                      <a:solidFill>
                        <a:srgbClr val="000000"/>
                      </a:solidFill>
                      <a:prstDash val="solid"/>
                      <a:round/>
                      <a:headEnd type="none" w="med" len="med"/>
                      <a:tailEnd type="none" w="med" len="med"/>
                    </a:lnL>
                    <a:lnR w="7200" cap="flat" cmpd="sng" algn="ctr">
                      <a:solidFill>
                        <a:srgbClr val="000000"/>
                      </a:solidFill>
                      <a:prstDash val="solid"/>
                      <a:round/>
                      <a:headEnd type="none" w="med" len="med"/>
                      <a:tailEnd type="none" w="med" len="med"/>
                    </a:lnR>
                    <a:lnT w="7200" cap="flat" cmpd="sng" algn="ctr">
                      <a:solidFill>
                        <a:srgbClr val="000000"/>
                      </a:solidFill>
                      <a:prstDash val="solid"/>
                      <a:round/>
                      <a:headEnd type="none" w="med" len="med"/>
                      <a:tailEnd type="none" w="med" len="med"/>
                    </a:lnT>
                    <a:lnB w="7200" cap="flat" cmpd="sng" algn="ctr">
                      <a:solidFill>
                        <a:srgbClr val="000000"/>
                      </a:solidFill>
                      <a:prstDash val="solid"/>
                      <a:round/>
                      <a:headEnd type="none" w="med" len="med"/>
                      <a:tailEnd type="none" w="med" len="med"/>
                    </a:lnB>
                    <a:lnTlToBr>
                      <a:noFill/>
                    </a:lnTlToBr>
                    <a:lnBlToTr>
                      <a:noFill/>
                    </a:lnBlToTr>
                    <a:noFill/>
                  </a:tcPr>
                </a:tc>
              </a:tr>
              <a:tr h="414764">
                <a:tc>
                  <a:txBody>
                    <a:bodyPr/>
                    <a:lstStyle/>
                    <a:p>
                      <a:pPr marL="0" marR="0" lvl="0" indent="0" algn="ctr" defTabSz="457200" rtl="0" eaLnBrk="1" fontAlgn="base" latinLnBrk="0" hangingPunct="0">
                        <a:lnSpc>
                          <a:spcPct val="93000"/>
                        </a:lnSpc>
                        <a:spcBef>
                          <a:spcPct val="0"/>
                        </a:spcBef>
                        <a:spcAft>
                          <a:spcPts val="1425"/>
                        </a:spcAft>
                        <a:buClr>
                          <a:srgbClr val="000000"/>
                        </a:buClr>
                        <a:buSzPct val="100000"/>
                        <a:buFont typeface="Times New Roman" pitchFamily="18" charset="0"/>
                        <a:buNone/>
                        <a:tabLst/>
                      </a:pPr>
                      <a:endParaRPr kumimoji="0" lang="en-US" sz="1600" b="0" i="0" u="none" strike="noStrike" cap="none" normalizeH="0" baseline="0" smtClean="0">
                        <a:ln>
                          <a:noFill/>
                        </a:ln>
                        <a:solidFill>
                          <a:schemeClr val="bg1"/>
                        </a:solidFill>
                        <a:effectLst/>
                        <a:latin typeface="Arial" charset="0"/>
                      </a:endParaRPr>
                    </a:p>
                  </a:txBody>
                  <a:tcPr marL="82944" marR="82944" marT="41476" marB="41476" anchor="ctr" horzOverflow="overflow">
                    <a:lnL w="7200" cap="flat" cmpd="sng" algn="ctr">
                      <a:solidFill>
                        <a:srgbClr val="000000"/>
                      </a:solidFill>
                      <a:prstDash val="solid"/>
                      <a:round/>
                      <a:headEnd type="none" w="med" len="med"/>
                      <a:tailEnd type="none" w="med" len="med"/>
                    </a:lnL>
                    <a:lnR w="7200" cap="flat" cmpd="sng" algn="ctr">
                      <a:solidFill>
                        <a:srgbClr val="000000"/>
                      </a:solidFill>
                      <a:prstDash val="solid"/>
                      <a:round/>
                      <a:headEnd type="none" w="med" len="med"/>
                      <a:tailEnd type="none" w="med" len="med"/>
                    </a:lnR>
                    <a:lnT w="7200" cap="flat" cmpd="sng" algn="ctr">
                      <a:solidFill>
                        <a:srgbClr val="000000"/>
                      </a:solidFill>
                      <a:prstDash val="solid"/>
                      <a:round/>
                      <a:headEnd type="none" w="med" len="med"/>
                      <a:tailEnd type="none" w="med" len="med"/>
                    </a:lnT>
                    <a:lnB w="72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0">
                        <a:lnSpc>
                          <a:spcPct val="76000"/>
                        </a:lnSpc>
                        <a:spcBef>
                          <a:spcPct val="0"/>
                        </a:spcBef>
                        <a:spcAft>
                          <a:spcPts val="1425"/>
                        </a:spcAft>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900" b="0" i="0" u="none" strike="noStrike" cap="none" normalizeH="0" baseline="0" smtClean="0">
                          <a:ln>
                            <a:noFill/>
                          </a:ln>
                          <a:solidFill>
                            <a:srgbClr val="000000"/>
                          </a:solidFill>
                          <a:effectLst/>
                          <a:latin typeface="Arial" charset="0"/>
                        </a:rPr>
                        <a:t>3000</a:t>
                      </a:r>
                    </a:p>
                  </a:txBody>
                  <a:tcPr marL="82944" marR="82944" marT="54867" marB="41476" anchor="ctr" horzOverflow="overflow">
                    <a:lnL w="7200" cap="flat" cmpd="sng" algn="ctr">
                      <a:solidFill>
                        <a:srgbClr val="000000"/>
                      </a:solidFill>
                      <a:prstDash val="solid"/>
                      <a:round/>
                      <a:headEnd type="none" w="med" len="med"/>
                      <a:tailEnd type="none" w="med" len="med"/>
                    </a:lnL>
                    <a:lnR w="7200" cap="flat" cmpd="sng" algn="ctr">
                      <a:solidFill>
                        <a:srgbClr val="000000"/>
                      </a:solidFill>
                      <a:prstDash val="solid"/>
                      <a:round/>
                      <a:headEnd type="none" w="med" len="med"/>
                      <a:tailEnd type="none" w="med" len="med"/>
                    </a:lnR>
                    <a:lnT w="7200" cap="flat" cmpd="sng" algn="ctr">
                      <a:solidFill>
                        <a:srgbClr val="000000"/>
                      </a:solidFill>
                      <a:prstDash val="solid"/>
                      <a:round/>
                      <a:headEnd type="none" w="med" len="med"/>
                      <a:tailEnd type="none" w="med" len="med"/>
                    </a:lnT>
                    <a:lnB w="72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0">
                        <a:lnSpc>
                          <a:spcPct val="76000"/>
                        </a:lnSpc>
                        <a:spcBef>
                          <a:spcPct val="0"/>
                        </a:spcBef>
                        <a:spcAft>
                          <a:spcPts val="1425"/>
                        </a:spcAft>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900" b="0" i="0" u="none" strike="noStrike" cap="none" normalizeH="0" baseline="0" smtClean="0">
                          <a:ln>
                            <a:noFill/>
                          </a:ln>
                          <a:solidFill>
                            <a:srgbClr val="000000"/>
                          </a:solidFill>
                          <a:effectLst/>
                          <a:latin typeface="Arial" charset="0"/>
                        </a:rPr>
                        <a:t>1200</a:t>
                      </a:r>
                    </a:p>
                  </a:txBody>
                  <a:tcPr marL="82944" marR="82944" marT="54867" marB="41476" anchor="ctr" horzOverflow="overflow">
                    <a:lnL w="7200" cap="flat" cmpd="sng" algn="ctr">
                      <a:solidFill>
                        <a:srgbClr val="000000"/>
                      </a:solidFill>
                      <a:prstDash val="solid"/>
                      <a:round/>
                      <a:headEnd type="none" w="med" len="med"/>
                      <a:tailEnd type="none" w="med" len="med"/>
                    </a:lnL>
                    <a:lnR w="7200" cap="flat" cmpd="sng" algn="ctr">
                      <a:solidFill>
                        <a:srgbClr val="000000"/>
                      </a:solidFill>
                      <a:prstDash val="solid"/>
                      <a:round/>
                      <a:headEnd type="none" w="med" len="med"/>
                      <a:tailEnd type="none" w="med" len="med"/>
                    </a:lnR>
                    <a:lnT w="7200" cap="flat" cmpd="sng" algn="ctr">
                      <a:solidFill>
                        <a:srgbClr val="000000"/>
                      </a:solidFill>
                      <a:prstDash val="solid"/>
                      <a:round/>
                      <a:headEnd type="none" w="med" len="med"/>
                      <a:tailEnd type="none" w="med" len="med"/>
                    </a:lnT>
                    <a:lnB w="72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0">
                        <a:lnSpc>
                          <a:spcPct val="76000"/>
                        </a:lnSpc>
                        <a:spcBef>
                          <a:spcPct val="0"/>
                        </a:spcBef>
                        <a:spcAft>
                          <a:spcPts val="1425"/>
                        </a:spcAft>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900" b="0" i="0" u="none" strike="noStrike" cap="none" normalizeH="0" baseline="0" smtClean="0">
                          <a:ln>
                            <a:noFill/>
                          </a:ln>
                          <a:solidFill>
                            <a:srgbClr val="000000"/>
                          </a:solidFill>
                          <a:effectLst/>
                          <a:latin typeface="Arial" charset="0"/>
                        </a:rPr>
                        <a:t>1200</a:t>
                      </a:r>
                    </a:p>
                  </a:txBody>
                  <a:tcPr marL="82944" marR="82944" marT="54867" marB="41476" anchor="ctr" horzOverflow="overflow">
                    <a:lnL w="7200" cap="flat" cmpd="sng" algn="ctr">
                      <a:solidFill>
                        <a:srgbClr val="000000"/>
                      </a:solidFill>
                      <a:prstDash val="solid"/>
                      <a:round/>
                      <a:headEnd type="none" w="med" len="med"/>
                      <a:tailEnd type="none" w="med" len="med"/>
                    </a:lnL>
                    <a:lnR w="7200" cap="flat" cmpd="sng" algn="ctr">
                      <a:solidFill>
                        <a:srgbClr val="000000"/>
                      </a:solidFill>
                      <a:prstDash val="solid"/>
                      <a:round/>
                      <a:headEnd type="none" w="med" len="med"/>
                      <a:tailEnd type="none" w="med" len="med"/>
                    </a:lnR>
                    <a:lnT w="7200" cap="flat" cmpd="sng" algn="ctr">
                      <a:solidFill>
                        <a:srgbClr val="000000"/>
                      </a:solidFill>
                      <a:prstDash val="solid"/>
                      <a:round/>
                      <a:headEnd type="none" w="med" len="med"/>
                      <a:tailEnd type="none" w="med" len="med"/>
                    </a:lnT>
                    <a:lnB w="72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0">
                        <a:lnSpc>
                          <a:spcPct val="76000"/>
                        </a:lnSpc>
                        <a:spcBef>
                          <a:spcPct val="0"/>
                        </a:spcBef>
                        <a:spcAft>
                          <a:spcPts val="1425"/>
                        </a:spcAft>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900" b="0" i="0" u="none" strike="noStrike" cap="none" normalizeH="0" baseline="0" smtClean="0">
                          <a:ln>
                            <a:noFill/>
                          </a:ln>
                          <a:solidFill>
                            <a:srgbClr val="000000"/>
                          </a:solidFill>
                          <a:effectLst/>
                          <a:latin typeface="Arial" charset="0"/>
                        </a:rPr>
                        <a:t>1200</a:t>
                      </a:r>
                    </a:p>
                  </a:txBody>
                  <a:tcPr marL="82944" marR="82944" marT="54867" marB="41476" anchor="ctr" horzOverflow="overflow">
                    <a:lnL w="7200" cap="flat" cmpd="sng" algn="ctr">
                      <a:solidFill>
                        <a:srgbClr val="000000"/>
                      </a:solidFill>
                      <a:prstDash val="solid"/>
                      <a:round/>
                      <a:headEnd type="none" w="med" len="med"/>
                      <a:tailEnd type="none" w="med" len="med"/>
                    </a:lnL>
                    <a:lnR w="7200" cap="flat" cmpd="sng" algn="ctr">
                      <a:solidFill>
                        <a:srgbClr val="000000"/>
                      </a:solidFill>
                      <a:prstDash val="solid"/>
                      <a:round/>
                      <a:headEnd type="none" w="med" len="med"/>
                      <a:tailEnd type="none" w="med" len="med"/>
                    </a:lnR>
                    <a:lnT w="7200" cap="flat" cmpd="sng" algn="ctr">
                      <a:solidFill>
                        <a:srgbClr val="000000"/>
                      </a:solidFill>
                      <a:prstDash val="solid"/>
                      <a:round/>
                      <a:headEnd type="none" w="med" len="med"/>
                      <a:tailEnd type="none" w="med" len="med"/>
                    </a:lnT>
                    <a:lnB w="7200" cap="flat" cmpd="sng" algn="ctr">
                      <a:solidFill>
                        <a:srgbClr val="000000"/>
                      </a:solidFill>
                      <a:prstDash val="solid"/>
                      <a:round/>
                      <a:headEnd type="none" w="med" len="med"/>
                      <a:tailEnd type="none" w="med" len="med"/>
                    </a:lnB>
                    <a:lnTlToBr>
                      <a:noFill/>
                    </a:lnTlToBr>
                    <a:lnBlToTr>
                      <a:noFill/>
                    </a:lnBlToTr>
                    <a:noFill/>
                  </a:tcPr>
                </a:tc>
              </a:tr>
              <a:tr h="414764">
                <a:tc>
                  <a:txBody>
                    <a:bodyPr/>
                    <a:lstStyle/>
                    <a:p>
                      <a:pPr marL="0" marR="0" lvl="0" indent="0" algn="ctr" defTabSz="457200" rtl="0" eaLnBrk="1" fontAlgn="base" latinLnBrk="0" hangingPunct="0">
                        <a:lnSpc>
                          <a:spcPct val="93000"/>
                        </a:lnSpc>
                        <a:spcBef>
                          <a:spcPct val="0"/>
                        </a:spcBef>
                        <a:spcAft>
                          <a:spcPts val="1425"/>
                        </a:spcAft>
                        <a:buClr>
                          <a:srgbClr val="000000"/>
                        </a:buClr>
                        <a:buSzPct val="100000"/>
                        <a:buFont typeface="Times New Roman" pitchFamily="18" charset="0"/>
                        <a:buNone/>
                        <a:tabLst/>
                      </a:pPr>
                      <a:endParaRPr kumimoji="0" lang="en-US" sz="1600" b="0" i="0" u="none" strike="noStrike" cap="none" normalizeH="0" baseline="0" smtClean="0">
                        <a:ln>
                          <a:noFill/>
                        </a:ln>
                        <a:solidFill>
                          <a:schemeClr val="bg1"/>
                        </a:solidFill>
                        <a:effectLst/>
                        <a:latin typeface="Arial" charset="0"/>
                      </a:endParaRPr>
                    </a:p>
                  </a:txBody>
                  <a:tcPr marL="82944" marR="82944" marT="41476" marB="41476" anchor="ctr" horzOverflow="overflow">
                    <a:lnL w="7200" cap="flat" cmpd="sng" algn="ctr">
                      <a:solidFill>
                        <a:srgbClr val="000000"/>
                      </a:solidFill>
                      <a:prstDash val="solid"/>
                      <a:round/>
                      <a:headEnd type="none" w="med" len="med"/>
                      <a:tailEnd type="none" w="med" len="med"/>
                    </a:lnL>
                    <a:lnR w="7200" cap="flat" cmpd="sng" algn="ctr">
                      <a:solidFill>
                        <a:srgbClr val="000000"/>
                      </a:solidFill>
                      <a:prstDash val="solid"/>
                      <a:round/>
                      <a:headEnd type="none" w="med" len="med"/>
                      <a:tailEnd type="none" w="med" len="med"/>
                    </a:lnR>
                    <a:lnT w="7200" cap="flat" cmpd="sng" algn="ctr">
                      <a:solidFill>
                        <a:srgbClr val="000000"/>
                      </a:solidFill>
                      <a:prstDash val="solid"/>
                      <a:round/>
                      <a:headEnd type="none" w="med" len="med"/>
                      <a:tailEnd type="none" w="med" len="med"/>
                    </a:lnT>
                    <a:lnB w="72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ct val="0"/>
                        </a:spcBef>
                        <a:spcAft>
                          <a:spcPts val="1425"/>
                        </a:spcAft>
                        <a:buClr>
                          <a:srgbClr val="000000"/>
                        </a:buClr>
                        <a:buSzPct val="100000"/>
                        <a:buFont typeface="Times New Roman" pitchFamily="18" charset="0"/>
                        <a:buNone/>
                        <a:tabLst/>
                      </a:pPr>
                      <a:endParaRPr kumimoji="0" lang="en-US" sz="1600" b="0" i="0" u="none" strike="noStrike" cap="none" normalizeH="0" baseline="0" smtClean="0">
                        <a:ln>
                          <a:noFill/>
                        </a:ln>
                        <a:solidFill>
                          <a:schemeClr val="bg1"/>
                        </a:solidFill>
                        <a:effectLst/>
                        <a:latin typeface="Arial" charset="0"/>
                      </a:endParaRPr>
                    </a:p>
                  </a:txBody>
                  <a:tcPr marL="82944" marR="82944" marT="41476" marB="41476" anchor="ctr" horzOverflow="overflow">
                    <a:lnL w="7200" cap="flat" cmpd="sng" algn="ctr">
                      <a:solidFill>
                        <a:srgbClr val="000000"/>
                      </a:solidFill>
                      <a:prstDash val="solid"/>
                      <a:round/>
                      <a:headEnd type="none" w="med" len="med"/>
                      <a:tailEnd type="none" w="med" len="med"/>
                    </a:lnL>
                    <a:lnR w="7200" cap="flat" cmpd="sng" algn="ctr">
                      <a:solidFill>
                        <a:srgbClr val="000000"/>
                      </a:solidFill>
                      <a:prstDash val="solid"/>
                      <a:round/>
                      <a:headEnd type="none" w="med" len="med"/>
                      <a:tailEnd type="none" w="med" len="med"/>
                    </a:lnR>
                    <a:lnT w="7200" cap="flat" cmpd="sng" algn="ctr">
                      <a:solidFill>
                        <a:srgbClr val="000000"/>
                      </a:solidFill>
                      <a:prstDash val="solid"/>
                      <a:round/>
                      <a:headEnd type="none" w="med" len="med"/>
                      <a:tailEnd type="none" w="med" len="med"/>
                    </a:lnT>
                    <a:lnB w="72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ct val="0"/>
                        </a:spcBef>
                        <a:spcAft>
                          <a:spcPts val="1425"/>
                        </a:spcAft>
                        <a:buClr>
                          <a:srgbClr val="000000"/>
                        </a:buClr>
                        <a:buSzPct val="100000"/>
                        <a:buFont typeface="Times New Roman" pitchFamily="18" charset="0"/>
                        <a:buNone/>
                        <a:tabLst/>
                      </a:pPr>
                      <a:endParaRPr kumimoji="0" lang="en-US" sz="1600" b="0" i="0" u="none" strike="noStrike" cap="none" normalizeH="0" baseline="0" smtClean="0">
                        <a:ln>
                          <a:noFill/>
                        </a:ln>
                        <a:solidFill>
                          <a:schemeClr val="bg1"/>
                        </a:solidFill>
                        <a:effectLst/>
                        <a:latin typeface="Arial" charset="0"/>
                      </a:endParaRPr>
                    </a:p>
                  </a:txBody>
                  <a:tcPr marL="82944" marR="82944" marT="41476" marB="41476" anchor="ctr" horzOverflow="overflow">
                    <a:lnL w="7200" cap="flat" cmpd="sng" algn="ctr">
                      <a:solidFill>
                        <a:srgbClr val="000000"/>
                      </a:solidFill>
                      <a:prstDash val="solid"/>
                      <a:round/>
                      <a:headEnd type="none" w="med" len="med"/>
                      <a:tailEnd type="none" w="med" len="med"/>
                    </a:lnL>
                    <a:lnR w="7200" cap="flat" cmpd="sng" algn="ctr">
                      <a:solidFill>
                        <a:srgbClr val="000000"/>
                      </a:solidFill>
                      <a:prstDash val="solid"/>
                      <a:round/>
                      <a:headEnd type="none" w="med" len="med"/>
                      <a:tailEnd type="none" w="med" len="med"/>
                    </a:lnR>
                    <a:lnT w="7200" cap="flat" cmpd="sng" algn="ctr">
                      <a:solidFill>
                        <a:srgbClr val="000000"/>
                      </a:solidFill>
                      <a:prstDash val="solid"/>
                      <a:round/>
                      <a:headEnd type="none" w="med" len="med"/>
                      <a:tailEnd type="none" w="med" len="med"/>
                    </a:lnT>
                    <a:lnB w="72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ct val="0"/>
                        </a:spcBef>
                        <a:spcAft>
                          <a:spcPts val="1425"/>
                        </a:spcAft>
                        <a:buClr>
                          <a:srgbClr val="000000"/>
                        </a:buClr>
                        <a:buSzPct val="100000"/>
                        <a:buFont typeface="Times New Roman" pitchFamily="18" charset="0"/>
                        <a:buNone/>
                        <a:tabLst/>
                      </a:pPr>
                      <a:endParaRPr kumimoji="0" lang="en-US" sz="1600" b="0" i="0" u="none" strike="noStrike" cap="none" normalizeH="0" baseline="0" smtClean="0">
                        <a:ln>
                          <a:noFill/>
                        </a:ln>
                        <a:solidFill>
                          <a:schemeClr val="bg1"/>
                        </a:solidFill>
                        <a:effectLst/>
                        <a:latin typeface="Arial" charset="0"/>
                      </a:endParaRPr>
                    </a:p>
                  </a:txBody>
                  <a:tcPr marL="82944" marR="82944" marT="41476" marB="41476" anchor="ctr" horzOverflow="overflow">
                    <a:lnL w="7200" cap="flat" cmpd="sng" algn="ctr">
                      <a:solidFill>
                        <a:srgbClr val="000000"/>
                      </a:solidFill>
                      <a:prstDash val="solid"/>
                      <a:round/>
                      <a:headEnd type="none" w="med" len="med"/>
                      <a:tailEnd type="none" w="med" len="med"/>
                    </a:lnL>
                    <a:lnR w="7200" cap="flat" cmpd="sng" algn="ctr">
                      <a:solidFill>
                        <a:srgbClr val="000000"/>
                      </a:solidFill>
                      <a:prstDash val="solid"/>
                      <a:round/>
                      <a:headEnd type="none" w="med" len="med"/>
                      <a:tailEnd type="none" w="med" len="med"/>
                    </a:lnR>
                    <a:lnT w="7200" cap="flat" cmpd="sng" algn="ctr">
                      <a:solidFill>
                        <a:srgbClr val="000000"/>
                      </a:solidFill>
                      <a:prstDash val="solid"/>
                      <a:round/>
                      <a:headEnd type="none" w="med" len="med"/>
                      <a:tailEnd type="none" w="med" len="med"/>
                    </a:lnT>
                    <a:lnB w="72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ct val="0"/>
                        </a:spcBef>
                        <a:spcAft>
                          <a:spcPts val="1425"/>
                        </a:spcAft>
                        <a:buClr>
                          <a:srgbClr val="000000"/>
                        </a:buClr>
                        <a:buSzPct val="100000"/>
                        <a:buFont typeface="Times New Roman" pitchFamily="18" charset="0"/>
                        <a:buNone/>
                        <a:tabLst/>
                      </a:pPr>
                      <a:endParaRPr kumimoji="0" lang="en-US" sz="1600" b="0" i="0" u="none" strike="noStrike" cap="none" normalizeH="0" baseline="0" smtClean="0">
                        <a:ln>
                          <a:noFill/>
                        </a:ln>
                        <a:solidFill>
                          <a:schemeClr val="bg1"/>
                        </a:solidFill>
                        <a:effectLst/>
                        <a:latin typeface="Arial" charset="0"/>
                      </a:endParaRPr>
                    </a:p>
                  </a:txBody>
                  <a:tcPr marL="82944" marR="82944" marT="41476" marB="41476" anchor="ctr" horzOverflow="overflow">
                    <a:lnL w="7200" cap="flat" cmpd="sng" algn="ctr">
                      <a:solidFill>
                        <a:srgbClr val="000000"/>
                      </a:solidFill>
                      <a:prstDash val="solid"/>
                      <a:round/>
                      <a:headEnd type="none" w="med" len="med"/>
                      <a:tailEnd type="none" w="med" len="med"/>
                    </a:lnL>
                    <a:lnR w="7200" cap="flat" cmpd="sng" algn="ctr">
                      <a:solidFill>
                        <a:srgbClr val="000000"/>
                      </a:solidFill>
                      <a:prstDash val="solid"/>
                      <a:round/>
                      <a:headEnd type="none" w="med" len="med"/>
                      <a:tailEnd type="none" w="med" len="med"/>
                    </a:lnR>
                    <a:lnT w="7200" cap="flat" cmpd="sng" algn="ctr">
                      <a:solidFill>
                        <a:srgbClr val="000000"/>
                      </a:solidFill>
                      <a:prstDash val="solid"/>
                      <a:round/>
                      <a:headEnd type="none" w="med" len="med"/>
                      <a:tailEnd type="none" w="med" len="med"/>
                    </a:lnT>
                    <a:lnB w="7200" cap="flat" cmpd="sng" algn="ctr">
                      <a:solidFill>
                        <a:srgbClr val="000000"/>
                      </a:solidFill>
                      <a:prstDash val="solid"/>
                      <a:round/>
                      <a:headEnd type="none" w="med" len="med"/>
                      <a:tailEnd type="none" w="med" len="med"/>
                    </a:lnB>
                    <a:lnTlToBr>
                      <a:noFill/>
                    </a:lnTlToBr>
                    <a:lnBlToTr>
                      <a:noFill/>
                    </a:lnBlToTr>
                    <a:noFill/>
                  </a:tcPr>
                </a:tc>
              </a:tr>
              <a:tr h="414764">
                <a:tc>
                  <a:txBody>
                    <a:bodyPr/>
                    <a:lstStyle/>
                    <a:p>
                      <a:pPr marL="0" marR="0" lvl="0" indent="0" algn="l" defTabSz="457200" rtl="0" eaLnBrk="1" fontAlgn="base" latinLnBrk="0" hangingPunct="0">
                        <a:lnSpc>
                          <a:spcPct val="76000"/>
                        </a:lnSpc>
                        <a:spcBef>
                          <a:spcPct val="0"/>
                        </a:spcBef>
                        <a:spcAft>
                          <a:spcPts val="1425"/>
                        </a:spcAft>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2000" b="0" i="0" u="none" strike="noStrike" cap="none" normalizeH="0" baseline="0" smtClean="0">
                          <a:ln>
                            <a:noFill/>
                          </a:ln>
                          <a:solidFill>
                            <a:srgbClr val="000000"/>
                          </a:solidFill>
                          <a:effectLst/>
                          <a:latin typeface="Arial" charset="0"/>
                        </a:rPr>
                        <a:t>Investments</a:t>
                      </a:r>
                    </a:p>
                  </a:txBody>
                  <a:tcPr marL="82944" marR="82944" marT="60353" marB="41476" anchor="ctr" horzOverflow="overflow">
                    <a:lnL w="7200" cap="flat" cmpd="sng" algn="ctr">
                      <a:solidFill>
                        <a:srgbClr val="000000"/>
                      </a:solidFill>
                      <a:prstDash val="solid"/>
                      <a:round/>
                      <a:headEnd type="none" w="med" len="med"/>
                      <a:tailEnd type="none" w="med" len="med"/>
                    </a:lnL>
                    <a:lnR w="7200" cap="flat" cmpd="sng" algn="ctr">
                      <a:solidFill>
                        <a:srgbClr val="000000"/>
                      </a:solidFill>
                      <a:prstDash val="solid"/>
                      <a:round/>
                      <a:headEnd type="none" w="med" len="med"/>
                      <a:tailEnd type="none" w="med" len="med"/>
                    </a:lnR>
                    <a:lnT w="7200" cap="flat" cmpd="sng" algn="ctr">
                      <a:solidFill>
                        <a:srgbClr val="000000"/>
                      </a:solidFill>
                      <a:prstDash val="solid"/>
                      <a:round/>
                      <a:headEnd type="none" w="med" len="med"/>
                      <a:tailEnd type="none" w="med" len="med"/>
                    </a:lnT>
                    <a:lnB w="72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0">
                        <a:lnSpc>
                          <a:spcPct val="76000"/>
                        </a:lnSpc>
                        <a:spcBef>
                          <a:spcPct val="0"/>
                        </a:spcBef>
                        <a:spcAft>
                          <a:spcPts val="1425"/>
                        </a:spcAft>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900" b="0" i="0" u="none" strike="noStrike" cap="none" normalizeH="0" baseline="0" smtClean="0">
                          <a:ln>
                            <a:noFill/>
                          </a:ln>
                          <a:solidFill>
                            <a:srgbClr val="000000"/>
                          </a:solidFill>
                          <a:effectLst/>
                          <a:latin typeface="Arial" charset="0"/>
                        </a:rPr>
                        <a:t>3000</a:t>
                      </a:r>
                    </a:p>
                  </a:txBody>
                  <a:tcPr marL="82944" marR="82944" marT="54867" marB="41476" anchor="ctr" horzOverflow="overflow">
                    <a:lnL w="7200" cap="flat" cmpd="sng" algn="ctr">
                      <a:solidFill>
                        <a:srgbClr val="000000"/>
                      </a:solidFill>
                      <a:prstDash val="solid"/>
                      <a:round/>
                      <a:headEnd type="none" w="med" len="med"/>
                      <a:tailEnd type="none" w="med" len="med"/>
                    </a:lnL>
                    <a:lnR w="7200" cap="flat" cmpd="sng" algn="ctr">
                      <a:solidFill>
                        <a:srgbClr val="000000"/>
                      </a:solidFill>
                      <a:prstDash val="solid"/>
                      <a:round/>
                      <a:headEnd type="none" w="med" len="med"/>
                      <a:tailEnd type="none" w="med" len="med"/>
                    </a:lnR>
                    <a:lnT w="7200" cap="flat" cmpd="sng" algn="ctr">
                      <a:solidFill>
                        <a:srgbClr val="000000"/>
                      </a:solidFill>
                      <a:prstDash val="solid"/>
                      <a:round/>
                      <a:headEnd type="none" w="med" len="med"/>
                      <a:tailEnd type="none" w="med" len="med"/>
                    </a:lnT>
                    <a:lnB w="72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ct val="0"/>
                        </a:spcBef>
                        <a:spcAft>
                          <a:spcPts val="1425"/>
                        </a:spcAft>
                        <a:buClr>
                          <a:srgbClr val="000000"/>
                        </a:buClr>
                        <a:buSzPct val="100000"/>
                        <a:buFont typeface="Times New Roman" pitchFamily="18" charset="0"/>
                        <a:buNone/>
                        <a:tabLst/>
                      </a:pPr>
                      <a:endParaRPr kumimoji="0" lang="en-US" sz="1600" b="0" i="0" u="none" strike="noStrike" cap="none" normalizeH="0" baseline="0" smtClean="0">
                        <a:ln>
                          <a:noFill/>
                        </a:ln>
                        <a:solidFill>
                          <a:schemeClr val="bg1"/>
                        </a:solidFill>
                        <a:effectLst/>
                        <a:latin typeface="Arial" charset="0"/>
                      </a:endParaRPr>
                    </a:p>
                  </a:txBody>
                  <a:tcPr marL="82944" marR="82944" marT="41476" marB="41476" anchor="ctr" horzOverflow="overflow">
                    <a:lnL w="7200" cap="flat" cmpd="sng" algn="ctr">
                      <a:solidFill>
                        <a:srgbClr val="000000"/>
                      </a:solidFill>
                      <a:prstDash val="solid"/>
                      <a:round/>
                      <a:headEnd type="none" w="med" len="med"/>
                      <a:tailEnd type="none" w="med" len="med"/>
                    </a:lnL>
                    <a:lnR w="7200" cap="flat" cmpd="sng" algn="ctr">
                      <a:solidFill>
                        <a:srgbClr val="000000"/>
                      </a:solidFill>
                      <a:prstDash val="solid"/>
                      <a:round/>
                      <a:headEnd type="none" w="med" len="med"/>
                      <a:tailEnd type="none" w="med" len="med"/>
                    </a:lnR>
                    <a:lnT w="7200" cap="flat" cmpd="sng" algn="ctr">
                      <a:solidFill>
                        <a:srgbClr val="000000"/>
                      </a:solidFill>
                      <a:prstDash val="solid"/>
                      <a:round/>
                      <a:headEnd type="none" w="med" len="med"/>
                      <a:tailEnd type="none" w="med" len="med"/>
                    </a:lnT>
                    <a:lnB w="72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ct val="0"/>
                        </a:spcBef>
                        <a:spcAft>
                          <a:spcPts val="1425"/>
                        </a:spcAft>
                        <a:buClr>
                          <a:srgbClr val="000000"/>
                        </a:buClr>
                        <a:buSzPct val="100000"/>
                        <a:buFont typeface="Times New Roman" pitchFamily="18" charset="0"/>
                        <a:buNone/>
                        <a:tabLst/>
                      </a:pPr>
                      <a:endParaRPr kumimoji="0" lang="en-US" sz="1600" b="0" i="0" u="none" strike="noStrike" cap="none" normalizeH="0" baseline="0" smtClean="0">
                        <a:ln>
                          <a:noFill/>
                        </a:ln>
                        <a:solidFill>
                          <a:schemeClr val="bg1"/>
                        </a:solidFill>
                        <a:effectLst/>
                        <a:latin typeface="Arial" charset="0"/>
                      </a:endParaRPr>
                    </a:p>
                  </a:txBody>
                  <a:tcPr marL="82944" marR="82944" marT="41476" marB="41476" anchor="ctr" horzOverflow="overflow">
                    <a:lnL w="7200" cap="flat" cmpd="sng" algn="ctr">
                      <a:solidFill>
                        <a:srgbClr val="000000"/>
                      </a:solidFill>
                      <a:prstDash val="solid"/>
                      <a:round/>
                      <a:headEnd type="none" w="med" len="med"/>
                      <a:tailEnd type="none" w="med" len="med"/>
                    </a:lnL>
                    <a:lnR w="7200" cap="flat" cmpd="sng" algn="ctr">
                      <a:solidFill>
                        <a:srgbClr val="000000"/>
                      </a:solidFill>
                      <a:prstDash val="solid"/>
                      <a:round/>
                      <a:headEnd type="none" w="med" len="med"/>
                      <a:tailEnd type="none" w="med" len="med"/>
                    </a:lnR>
                    <a:lnT w="7200" cap="flat" cmpd="sng" algn="ctr">
                      <a:solidFill>
                        <a:srgbClr val="000000"/>
                      </a:solidFill>
                      <a:prstDash val="solid"/>
                      <a:round/>
                      <a:headEnd type="none" w="med" len="med"/>
                      <a:tailEnd type="none" w="med" len="med"/>
                    </a:lnT>
                    <a:lnB w="72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ct val="0"/>
                        </a:spcBef>
                        <a:spcAft>
                          <a:spcPts val="1425"/>
                        </a:spcAft>
                        <a:buClr>
                          <a:srgbClr val="000000"/>
                        </a:buClr>
                        <a:buSzPct val="100000"/>
                        <a:buFont typeface="Times New Roman" pitchFamily="18" charset="0"/>
                        <a:buNone/>
                        <a:tabLst/>
                      </a:pPr>
                      <a:endParaRPr kumimoji="0" lang="en-US" sz="1600" b="0" i="0" u="none" strike="noStrike" cap="none" normalizeH="0" baseline="0" smtClean="0">
                        <a:ln>
                          <a:noFill/>
                        </a:ln>
                        <a:solidFill>
                          <a:schemeClr val="bg1"/>
                        </a:solidFill>
                        <a:effectLst/>
                        <a:latin typeface="Arial" charset="0"/>
                      </a:endParaRPr>
                    </a:p>
                  </a:txBody>
                  <a:tcPr marL="82944" marR="82944" marT="41476" marB="41476" anchor="ctr" horzOverflow="overflow">
                    <a:lnL w="7200" cap="flat" cmpd="sng" algn="ctr">
                      <a:solidFill>
                        <a:srgbClr val="000000"/>
                      </a:solidFill>
                      <a:prstDash val="solid"/>
                      <a:round/>
                      <a:headEnd type="none" w="med" len="med"/>
                      <a:tailEnd type="none" w="med" len="med"/>
                    </a:lnL>
                    <a:lnR w="7200" cap="flat" cmpd="sng" algn="ctr">
                      <a:solidFill>
                        <a:srgbClr val="000000"/>
                      </a:solidFill>
                      <a:prstDash val="solid"/>
                      <a:round/>
                      <a:headEnd type="none" w="med" len="med"/>
                      <a:tailEnd type="none" w="med" len="med"/>
                    </a:lnR>
                    <a:lnT w="7200" cap="flat" cmpd="sng" algn="ctr">
                      <a:solidFill>
                        <a:srgbClr val="000000"/>
                      </a:solidFill>
                      <a:prstDash val="solid"/>
                      <a:round/>
                      <a:headEnd type="none" w="med" len="med"/>
                      <a:tailEnd type="none" w="med" len="med"/>
                    </a:lnT>
                    <a:lnB w="7200" cap="flat" cmpd="sng" algn="ctr">
                      <a:solidFill>
                        <a:srgbClr val="000000"/>
                      </a:solidFill>
                      <a:prstDash val="solid"/>
                      <a:round/>
                      <a:headEnd type="none" w="med" len="med"/>
                      <a:tailEnd type="none" w="med" len="med"/>
                    </a:lnB>
                    <a:lnTlToBr>
                      <a:noFill/>
                    </a:lnTlToBr>
                    <a:lnBlToTr>
                      <a:noFill/>
                    </a:lnBlToTr>
                    <a:noFill/>
                  </a:tcPr>
                </a:tc>
              </a:tr>
              <a:tr h="414764">
                <a:tc>
                  <a:txBody>
                    <a:bodyPr/>
                    <a:lstStyle/>
                    <a:p>
                      <a:pPr marL="0" marR="0" lvl="0" indent="0" algn="l" defTabSz="457200" rtl="0" eaLnBrk="1" fontAlgn="base" latinLnBrk="0" hangingPunct="0">
                        <a:lnSpc>
                          <a:spcPct val="76000"/>
                        </a:lnSpc>
                        <a:spcBef>
                          <a:spcPct val="0"/>
                        </a:spcBef>
                        <a:spcAft>
                          <a:spcPts val="1425"/>
                        </a:spcAft>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2000" b="0" i="0" u="none" strike="noStrike" cap="none" normalizeH="0" baseline="0" smtClean="0">
                          <a:ln>
                            <a:noFill/>
                          </a:ln>
                          <a:solidFill>
                            <a:srgbClr val="000000"/>
                          </a:solidFill>
                          <a:effectLst/>
                          <a:latin typeface="Arial" charset="0"/>
                        </a:rPr>
                        <a:t>Operating Assets</a:t>
                      </a:r>
                    </a:p>
                  </a:txBody>
                  <a:tcPr marL="82944" marR="82944" marT="60353" marB="41476" anchor="ctr" horzOverflow="overflow">
                    <a:lnL w="7200" cap="flat" cmpd="sng" algn="ctr">
                      <a:solidFill>
                        <a:srgbClr val="000000"/>
                      </a:solidFill>
                      <a:prstDash val="solid"/>
                      <a:round/>
                      <a:headEnd type="none" w="med" len="med"/>
                      <a:tailEnd type="none" w="med" len="med"/>
                    </a:lnL>
                    <a:lnR w="7200" cap="flat" cmpd="sng" algn="ctr">
                      <a:solidFill>
                        <a:srgbClr val="000000"/>
                      </a:solidFill>
                      <a:prstDash val="solid"/>
                      <a:round/>
                      <a:headEnd type="none" w="med" len="med"/>
                      <a:tailEnd type="none" w="med" len="med"/>
                    </a:lnR>
                    <a:lnT w="7200" cap="flat" cmpd="sng" algn="ctr">
                      <a:solidFill>
                        <a:srgbClr val="000000"/>
                      </a:solidFill>
                      <a:prstDash val="solid"/>
                      <a:round/>
                      <a:headEnd type="none" w="med" len="med"/>
                      <a:tailEnd type="none" w="med" len="med"/>
                    </a:lnT>
                    <a:lnB w="72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ct val="0"/>
                        </a:spcBef>
                        <a:spcAft>
                          <a:spcPts val="1425"/>
                        </a:spcAft>
                        <a:buClr>
                          <a:srgbClr val="000000"/>
                        </a:buClr>
                        <a:buSzPct val="100000"/>
                        <a:buFont typeface="Times New Roman" pitchFamily="18" charset="0"/>
                        <a:buNone/>
                        <a:tabLst/>
                      </a:pPr>
                      <a:endParaRPr kumimoji="0" lang="en-US" sz="1600" b="0" i="0" u="none" strike="noStrike" cap="none" normalizeH="0" baseline="0" smtClean="0">
                        <a:ln>
                          <a:noFill/>
                        </a:ln>
                        <a:solidFill>
                          <a:schemeClr val="bg1"/>
                        </a:solidFill>
                        <a:effectLst/>
                        <a:latin typeface="Arial" charset="0"/>
                      </a:endParaRPr>
                    </a:p>
                  </a:txBody>
                  <a:tcPr marL="82944" marR="82944" marT="41476" marB="41476" anchor="ctr" horzOverflow="overflow">
                    <a:lnL w="7200" cap="flat" cmpd="sng" algn="ctr">
                      <a:solidFill>
                        <a:srgbClr val="000000"/>
                      </a:solidFill>
                      <a:prstDash val="solid"/>
                      <a:round/>
                      <a:headEnd type="none" w="med" len="med"/>
                      <a:tailEnd type="none" w="med" len="med"/>
                    </a:lnL>
                    <a:lnR w="7200" cap="flat" cmpd="sng" algn="ctr">
                      <a:solidFill>
                        <a:srgbClr val="000000"/>
                      </a:solidFill>
                      <a:prstDash val="solid"/>
                      <a:round/>
                      <a:headEnd type="none" w="med" len="med"/>
                      <a:tailEnd type="none" w="med" len="med"/>
                    </a:lnR>
                    <a:lnT w="7200" cap="flat" cmpd="sng" algn="ctr">
                      <a:solidFill>
                        <a:srgbClr val="000000"/>
                      </a:solidFill>
                      <a:prstDash val="solid"/>
                      <a:round/>
                      <a:headEnd type="none" w="med" len="med"/>
                      <a:tailEnd type="none" w="med" len="med"/>
                    </a:lnT>
                    <a:lnB w="72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0">
                        <a:lnSpc>
                          <a:spcPct val="76000"/>
                        </a:lnSpc>
                        <a:spcBef>
                          <a:spcPct val="0"/>
                        </a:spcBef>
                        <a:spcAft>
                          <a:spcPts val="1425"/>
                        </a:spcAft>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900" b="0" i="0" u="none" strike="noStrike" cap="none" normalizeH="0" baseline="0" smtClean="0">
                          <a:ln>
                            <a:noFill/>
                          </a:ln>
                          <a:solidFill>
                            <a:srgbClr val="000000"/>
                          </a:solidFill>
                          <a:effectLst/>
                          <a:latin typeface="Arial" charset="0"/>
                        </a:rPr>
                        <a:t>1200</a:t>
                      </a:r>
                    </a:p>
                  </a:txBody>
                  <a:tcPr marL="82944" marR="82944" marT="54867" marB="41476" anchor="ctr" horzOverflow="overflow">
                    <a:lnL w="7200" cap="flat" cmpd="sng" algn="ctr">
                      <a:solidFill>
                        <a:srgbClr val="000000"/>
                      </a:solidFill>
                      <a:prstDash val="solid"/>
                      <a:round/>
                      <a:headEnd type="none" w="med" len="med"/>
                      <a:tailEnd type="none" w="med" len="med"/>
                    </a:lnL>
                    <a:lnR w="7200" cap="flat" cmpd="sng" algn="ctr">
                      <a:solidFill>
                        <a:srgbClr val="000000"/>
                      </a:solidFill>
                      <a:prstDash val="solid"/>
                      <a:round/>
                      <a:headEnd type="none" w="med" len="med"/>
                      <a:tailEnd type="none" w="med" len="med"/>
                    </a:lnR>
                    <a:lnT w="7200" cap="flat" cmpd="sng" algn="ctr">
                      <a:solidFill>
                        <a:srgbClr val="000000"/>
                      </a:solidFill>
                      <a:prstDash val="solid"/>
                      <a:round/>
                      <a:headEnd type="none" w="med" len="med"/>
                      <a:tailEnd type="none" w="med" len="med"/>
                    </a:lnT>
                    <a:lnB w="72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0">
                        <a:lnSpc>
                          <a:spcPct val="76000"/>
                        </a:lnSpc>
                        <a:spcBef>
                          <a:spcPct val="0"/>
                        </a:spcBef>
                        <a:spcAft>
                          <a:spcPts val="1425"/>
                        </a:spcAft>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900" b="0" i="0" u="none" strike="noStrike" cap="none" normalizeH="0" baseline="0" smtClean="0">
                          <a:ln>
                            <a:noFill/>
                          </a:ln>
                          <a:solidFill>
                            <a:srgbClr val="000000"/>
                          </a:solidFill>
                          <a:effectLst/>
                          <a:latin typeface="Arial" charset="0"/>
                        </a:rPr>
                        <a:t>1200</a:t>
                      </a:r>
                    </a:p>
                  </a:txBody>
                  <a:tcPr marL="82944" marR="82944" marT="54867" marB="41476" anchor="ctr" horzOverflow="overflow">
                    <a:lnL w="7200" cap="flat" cmpd="sng" algn="ctr">
                      <a:solidFill>
                        <a:srgbClr val="000000"/>
                      </a:solidFill>
                      <a:prstDash val="solid"/>
                      <a:round/>
                      <a:headEnd type="none" w="med" len="med"/>
                      <a:tailEnd type="none" w="med" len="med"/>
                    </a:lnL>
                    <a:lnR w="7200" cap="flat" cmpd="sng" algn="ctr">
                      <a:solidFill>
                        <a:srgbClr val="000000"/>
                      </a:solidFill>
                      <a:prstDash val="solid"/>
                      <a:round/>
                      <a:headEnd type="none" w="med" len="med"/>
                      <a:tailEnd type="none" w="med" len="med"/>
                    </a:lnR>
                    <a:lnT w="7200" cap="flat" cmpd="sng" algn="ctr">
                      <a:solidFill>
                        <a:srgbClr val="000000"/>
                      </a:solidFill>
                      <a:prstDash val="solid"/>
                      <a:round/>
                      <a:headEnd type="none" w="med" len="med"/>
                      <a:tailEnd type="none" w="med" len="med"/>
                    </a:lnT>
                    <a:lnB w="72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0">
                        <a:lnSpc>
                          <a:spcPct val="76000"/>
                        </a:lnSpc>
                        <a:spcBef>
                          <a:spcPct val="0"/>
                        </a:spcBef>
                        <a:spcAft>
                          <a:spcPts val="1425"/>
                        </a:spcAft>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900" b="0" i="0" u="none" strike="noStrike" cap="none" normalizeH="0" baseline="0" smtClean="0">
                          <a:ln>
                            <a:noFill/>
                          </a:ln>
                          <a:solidFill>
                            <a:srgbClr val="000000"/>
                          </a:solidFill>
                          <a:effectLst/>
                          <a:latin typeface="Arial" charset="0"/>
                        </a:rPr>
                        <a:t>1200</a:t>
                      </a:r>
                    </a:p>
                  </a:txBody>
                  <a:tcPr marL="82944" marR="82944" marT="54867" marB="41476" anchor="ctr" horzOverflow="overflow">
                    <a:lnL w="7200" cap="flat" cmpd="sng" algn="ctr">
                      <a:solidFill>
                        <a:srgbClr val="000000"/>
                      </a:solidFill>
                      <a:prstDash val="solid"/>
                      <a:round/>
                      <a:headEnd type="none" w="med" len="med"/>
                      <a:tailEnd type="none" w="med" len="med"/>
                    </a:lnL>
                    <a:lnR w="7200" cap="flat" cmpd="sng" algn="ctr">
                      <a:solidFill>
                        <a:srgbClr val="000000"/>
                      </a:solidFill>
                      <a:prstDash val="solid"/>
                      <a:round/>
                      <a:headEnd type="none" w="med" len="med"/>
                      <a:tailEnd type="none" w="med" len="med"/>
                    </a:lnR>
                    <a:lnT w="7200" cap="flat" cmpd="sng" algn="ctr">
                      <a:solidFill>
                        <a:srgbClr val="000000"/>
                      </a:solidFill>
                      <a:prstDash val="solid"/>
                      <a:round/>
                      <a:headEnd type="none" w="med" len="med"/>
                      <a:tailEnd type="none" w="med" len="med"/>
                    </a:lnT>
                    <a:lnB w="7200" cap="flat" cmpd="sng" algn="ctr">
                      <a:solidFill>
                        <a:srgbClr val="000000"/>
                      </a:solidFill>
                      <a:prstDash val="solid"/>
                      <a:round/>
                      <a:headEnd type="none" w="med" len="med"/>
                      <a:tailEnd type="none" w="med" len="med"/>
                    </a:lnB>
                    <a:lnTlToBr>
                      <a:noFill/>
                    </a:lnTlToBr>
                    <a:lnBlToTr>
                      <a:noFill/>
                    </a:lnBlToTr>
                    <a:noFill/>
                  </a:tcPr>
                </a:tc>
              </a:tr>
              <a:tr h="417644">
                <a:tc>
                  <a:txBody>
                    <a:bodyPr/>
                    <a:lstStyle/>
                    <a:p>
                      <a:pPr marL="0" marR="0" lvl="0" indent="0" algn="ctr" defTabSz="457200" rtl="0" eaLnBrk="1" fontAlgn="base" latinLnBrk="0" hangingPunct="0">
                        <a:lnSpc>
                          <a:spcPct val="93000"/>
                        </a:lnSpc>
                        <a:spcBef>
                          <a:spcPct val="0"/>
                        </a:spcBef>
                        <a:spcAft>
                          <a:spcPts val="1425"/>
                        </a:spcAft>
                        <a:buClr>
                          <a:srgbClr val="000000"/>
                        </a:buClr>
                        <a:buSzPct val="100000"/>
                        <a:buFont typeface="Times New Roman" pitchFamily="18" charset="0"/>
                        <a:buNone/>
                        <a:tabLst/>
                      </a:pPr>
                      <a:endParaRPr kumimoji="0" lang="en-US" sz="1600" b="0" i="0" u="none" strike="noStrike" cap="none" normalizeH="0" baseline="0" smtClean="0">
                        <a:ln>
                          <a:noFill/>
                        </a:ln>
                        <a:solidFill>
                          <a:schemeClr val="bg1"/>
                        </a:solidFill>
                        <a:effectLst/>
                        <a:latin typeface="Arial" charset="0"/>
                      </a:endParaRPr>
                    </a:p>
                  </a:txBody>
                  <a:tcPr marL="82944" marR="82944" marT="41476" marB="41476" anchor="ctr" horzOverflow="overflow">
                    <a:lnL w="7200" cap="flat" cmpd="sng" algn="ctr">
                      <a:solidFill>
                        <a:srgbClr val="000000"/>
                      </a:solidFill>
                      <a:prstDash val="solid"/>
                      <a:round/>
                      <a:headEnd type="none" w="med" len="med"/>
                      <a:tailEnd type="none" w="med" len="med"/>
                    </a:lnL>
                    <a:lnR w="7200" cap="flat" cmpd="sng" algn="ctr">
                      <a:solidFill>
                        <a:srgbClr val="000000"/>
                      </a:solidFill>
                      <a:prstDash val="solid"/>
                      <a:round/>
                      <a:headEnd type="none" w="med" len="med"/>
                      <a:tailEnd type="none" w="med" len="med"/>
                    </a:lnR>
                    <a:lnT w="7200" cap="flat" cmpd="sng" algn="ctr">
                      <a:solidFill>
                        <a:srgbClr val="000000"/>
                      </a:solidFill>
                      <a:prstDash val="solid"/>
                      <a:round/>
                      <a:headEnd type="none" w="med" len="med"/>
                      <a:tailEnd type="none" w="med" len="med"/>
                    </a:lnT>
                    <a:lnB w="72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0">
                        <a:lnSpc>
                          <a:spcPct val="76000"/>
                        </a:lnSpc>
                        <a:spcBef>
                          <a:spcPct val="0"/>
                        </a:spcBef>
                        <a:spcAft>
                          <a:spcPts val="1425"/>
                        </a:spcAft>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900" b="0" i="0" u="none" strike="noStrike" cap="none" normalizeH="0" baseline="0" smtClean="0">
                          <a:ln>
                            <a:noFill/>
                          </a:ln>
                          <a:solidFill>
                            <a:srgbClr val="000000"/>
                          </a:solidFill>
                          <a:effectLst/>
                          <a:latin typeface="Arial" charset="0"/>
                        </a:rPr>
                        <a:t>3000</a:t>
                      </a:r>
                    </a:p>
                  </a:txBody>
                  <a:tcPr marL="82944" marR="82944" marT="54867" marB="41476" anchor="ctr" horzOverflow="overflow">
                    <a:lnL w="7200" cap="flat" cmpd="sng" algn="ctr">
                      <a:solidFill>
                        <a:srgbClr val="000000"/>
                      </a:solidFill>
                      <a:prstDash val="solid"/>
                      <a:round/>
                      <a:headEnd type="none" w="med" len="med"/>
                      <a:tailEnd type="none" w="med" len="med"/>
                    </a:lnL>
                    <a:lnR w="7200" cap="flat" cmpd="sng" algn="ctr">
                      <a:solidFill>
                        <a:srgbClr val="000000"/>
                      </a:solidFill>
                      <a:prstDash val="solid"/>
                      <a:round/>
                      <a:headEnd type="none" w="med" len="med"/>
                      <a:tailEnd type="none" w="med" len="med"/>
                    </a:lnR>
                    <a:lnT w="7200" cap="flat" cmpd="sng" algn="ctr">
                      <a:solidFill>
                        <a:srgbClr val="000000"/>
                      </a:solidFill>
                      <a:prstDash val="solid"/>
                      <a:round/>
                      <a:headEnd type="none" w="med" len="med"/>
                      <a:tailEnd type="none" w="med" len="med"/>
                    </a:lnT>
                    <a:lnB w="72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0">
                        <a:lnSpc>
                          <a:spcPct val="76000"/>
                        </a:lnSpc>
                        <a:spcBef>
                          <a:spcPct val="0"/>
                        </a:spcBef>
                        <a:spcAft>
                          <a:spcPts val="1425"/>
                        </a:spcAft>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900" b="0" i="0" u="none" strike="noStrike" cap="none" normalizeH="0" baseline="0" smtClean="0">
                          <a:ln>
                            <a:noFill/>
                          </a:ln>
                          <a:solidFill>
                            <a:srgbClr val="000000"/>
                          </a:solidFill>
                          <a:effectLst/>
                          <a:latin typeface="Arial" charset="0"/>
                        </a:rPr>
                        <a:t>1200</a:t>
                      </a:r>
                    </a:p>
                  </a:txBody>
                  <a:tcPr marL="82944" marR="82944" marT="54867" marB="41476" anchor="ctr" horzOverflow="overflow">
                    <a:lnL w="7200" cap="flat" cmpd="sng" algn="ctr">
                      <a:solidFill>
                        <a:srgbClr val="000000"/>
                      </a:solidFill>
                      <a:prstDash val="solid"/>
                      <a:round/>
                      <a:headEnd type="none" w="med" len="med"/>
                      <a:tailEnd type="none" w="med" len="med"/>
                    </a:lnL>
                    <a:lnR w="7200" cap="flat" cmpd="sng" algn="ctr">
                      <a:solidFill>
                        <a:srgbClr val="000000"/>
                      </a:solidFill>
                      <a:prstDash val="solid"/>
                      <a:round/>
                      <a:headEnd type="none" w="med" len="med"/>
                      <a:tailEnd type="none" w="med" len="med"/>
                    </a:lnR>
                    <a:lnT w="7200" cap="flat" cmpd="sng" algn="ctr">
                      <a:solidFill>
                        <a:srgbClr val="000000"/>
                      </a:solidFill>
                      <a:prstDash val="solid"/>
                      <a:round/>
                      <a:headEnd type="none" w="med" len="med"/>
                      <a:tailEnd type="none" w="med" len="med"/>
                    </a:lnT>
                    <a:lnB w="72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0">
                        <a:lnSpc>
                          <a:spcPct val="76000"/>
                        </a:lnSpc>
                        <a:spcBef>
                          <a:spcPct val="0"/>
                        </a:spcBef>
                        <a:spcAft>
                          <a:spcPts val="1425"/>
                        </a:spcAft>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900" b="0" i="0" u="none" strike="noStrike" cap="none" normalizeH="0" baseline="0" smtClean="0">
                          <a:ln>
                            <a:noFill/>
                          </a:ln>
                          <a:solidFill>
                            <a:srgbClr val="000000"/>
                          </a:solidFill>
                          <a:effectLst/>
                          <a:latin typeface="Arial" charset="0"/>
                        </a:rPr>
                        <a:t>1200</a:t>
                      </a:r>
                    </a:p>
                  </a:txBody>
                  <a:tcPr marL="82944" marR="82944" marT="54867" marB="41476" anchor="ctr" horzOverflow="overflow">
                    <a:lnL w="7200" cap="flat" cmpd="sng" algn="ctr">
                      <a:solidFill>
                        <a:srgbClr val="000000"/>
                      </a:solidFill>
                      <a:prstDash val="solid"/>
                      <a:round/>
                      <a:headEnd type="none" w="med" len="med"/>
                      <a:tailEnd type="none" w="med" len="med"/>
                    </a:lnL>
                    <a:lnR w="7200" cap="flat" cmpd="sng" algn="ctr">
                      <a:solidFill>
                        <a:srgbClr val="000000"/>
                      </a:solidFill>
                      <a:prstDash val="solid"/>
                      <a:round/>
                      <a:headEnd type="none" w="med" len="med"/>
                      <a:tailEnd type="none" w="med" len="med"/>
                    </a:lnR>
                    <a:lnT w="7200" cap="flat" cmpd="sng" algn="ctr">
                      <a:solidFill>
                        <a:srgbClr val="000000"/>
                      </a:solidFill>
                      <a:prstDash val="solid"/>
                      <a:round/>
                      <a:headEnd type="none" w="med" len="med"/>
                      <a:tailEnd type="none" w="med" len="med"/>
                    </a:lnT>
                    <a:lnB w="72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0">
                        <a:lnSpc>
                          <a:spcPct val="76000"/>
                        </a:lnSpc>
                        <a:spcBef>
                          <a:spcPct val="0"/>
                        </a:spcBef>
                        <a:spcAft>
                          <a:spcPts val="1425"/>
                        </a:spcAft>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900" b="0" i="0" u="none" strike="noStrike" cap="none" normalizeH="0" baseline="0" dirty="0" smtClean="0">
                          <a:ln>
                            <a:noFill/>
                          </a:ln>
                          <a:solidFill>
                            <a:srgbClr val="000000"/>
                          </a:solidFill>
                          <a:effectLst/>
                          <a:latin typeface="Arial" charset="0"/>
                        </a:rPr>
                        <a:t>1200</a:t>
                      </a:r>
                    </a:p>
                  </a:txBody>
                  <a:tcPr marL="82944" marR="82944" marT="54867" marB="41476" anchor="ctr" horzOverflow="overflow">
                    <a:lnL w="7200" cap="flat" cmpd="sng" algn="ctr">
                      <a:solidFill>
                        <a:srgbClr val="000000"/>
                      </a:solidFill>
                      <a:prstDash val="solid"/>
                      <a:round/>
                      <a:headEnd type="none" w="med" len="med"/>
                      <a:tailEnd type="none" w="med" len="med"/>
                    </a:lnL>
                    <a:lnR w="7200" cap="flat" cmpd="sng" algn="ctr">
                      <a:solidFill>
                        <a:srgbClr val="000000"/>
                      </a:solidFill>
                      <a:prstDash val="solid"/>
                      <a:round/>
                      <a:headEnd type="none" w="med" len="med"/>
                      <a:tailEnd type="none" w="med" len="med"/>
                    </a:lnR>
                    <a:lnT w="7200" cap="flat" cmpd="sng" algn="ctr">
                      <a:solidFill>
                        <a:srgbClr val="000000"/>
                      </a:solidFill>
                      <a:prstDash val="solid"/>
                      <a:round/>
                      <a:headEnd type="none" w="med" len="med"/>
                      <a:tailEnd type="none" w="med" len="med"/>
                    </a:lnT>
                    <a:lnB w="72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b="1" smtClean="0"/>
              <a:t>   Standalone</a:t>
            </a:r>
          </a:p>
        </p:txBody>
      </p:sp>
      <p:graphicFrame>
        <p:nvGraphicFramePr>
          <p:cNvPr id="4" name="Group 3"/>
          <p:cNvGraphicFramePr>
            <a:graphicFrameLocks noGrp="1"/>
          </p:cNvGraphicFramePr>
          <p:nvPr/>
        </p:nvGraphicFramePr>
        <p:xfrm>
          <a:off x="1524001" y="1803401"/>
          <a:ext cx="6105525" cy="4565284"/>
        </p:xfrm>
        <a:graphic>
          <a:graphicData uri="http://schemas.openxmlformats.org/drawingml/2006/table">
            <a:tbl>
              <a:tblPr/>
              <a:tblGrid>
                <a:gridCol w="2666450"/>
                <a:gridCol w="1569709"/>
                <a:gridCol w="1869366"/>
              </a:tblGrid>
              <a:tr h="414764">
                <a:tc>
                  <a:txBody>
                    <a:bodyPr/>
                    <a:lstStyle/>
                    <a:p>
                      <a:pPr marL="0" marR="0" lvl="0" indent="0" algn="ctr" defTabSz="457200" rtl="0" eaLnBrk="1" fontAlgn="base" latinLnBrk="0" hangingPunct="0">
                        <a:lnSpc>
                          <a:spcPct val="93000"/>
                        </a:lnSpc>
                        <a:spcBef>
                          <a:spcPct val="0"/>
                        </a:spcBef>
                        <a:spcAft>
                          <a:spcPts val="1425"/>
                        </a:spcAft>
                        <a:buClr>
                          <a:srgbClr val="000000"/>
                        </a:buClr>
                        <a:buSzPct val="100000"/>
                        <a:buFont typeface="Times New Roman" pitchFamily="18" charset="0"/>
                        <a:buNone/>
                        <a:tabLst/>
                      </a:pPr>
                      <a:endParaRPr kumimoji="0" lang="en-US" sz="1600" b="0" i="0" u="none" strike="noStrike" cap="none" normalizeH="0" baseline="0" dirty="0" smtClean="0">
                        <a:ln>
                          <a:noFill/>
                        </a:ln>
                        <a:solidFill>
                          <a:schemeClr val="bg1"/>
                        </a:solidFill>
                        <a:effectLst/>
                        <a:latin typeface="Arial" charset="0"/>
                      </a:endParaRPr>
                    </a:p>
                  </a:txBody>
                  <a:tcPr marL="82944" marR="82944" marT="41476" marB="41476" anchor="ctr" horzOverflow="overflow">
                    <a:lnL w="7200" cap="flat" cmpd="sng" algn="ctr">
                      <a:solidFill>
                        <a:srgbClr val="000000"/>
                      </a:solidFill>
                      <a:prstDash val="solid"/>
                      <a:round/>
                      <a:headEnd type="none" w="med" len="med"/>
                      <a:tailEnd type="none" w="med" len="med"/>
                    </a:lnL>
                    <a:lnR w="7200" cap="flat" cmpd="sng" algn="ctr">
                      <a:solidFill>
                        <a:srgbClr val="000000"/>
                      </a:solidFill>
                      <a:prstDash val="solid"/>
                      <a:round/>
                      <a:headEnd type="none" w="med" len="med"/>
                      <a:tailEnd type="none" w="med" len="med"/>
                    </a:lnR>
                    <a:lnT w="7200" cap="flat" cmpd="sng" algn="ctr">
                      <a:solidFill>
                        <a:srgbClr val="000000"/>
                      </a:solidFill>
                      <a:prstDash val="solid"/>
                      <a:round/>
                      <a:headEnd type="none" w="med" len="med"/>
                      <a:tailEnd type="none" w="med" len="med"/>
                    </a:lnT>
                    <a:lnB w="72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457200" rtl="0" eaLnBrk="1" fontAlgn="base" latinLnBrk="0" hangingPunct="0">
                        <a:lnSpc>
                          <a:spcPct val="76000"/>
                        </a:lnSpc>
                        <a:spcBef>
                          <a:spcPct val="0"/>
                        </a:spcBef>
                        <a:spcAft>
                          <a:spcPts val="1425"/>
                        </a:spcAft>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2000" b="0" i="0" u="none" strike="noStrike" cap="none" normalizeH="0" baseline="0" dirty="0" smtClean="0">
                          <a:ln>
                            <a:noFill/>
                          </a:ln>
                          <a:solidFill>
                            <a:srgbClr val="000000"/>
                          </a:solidFill>
                          <a:effectLst/>
                          <a:latin typeface="Arial" charset="0"/>
                        </a:rPr>
                        <a:t>Co   A</a:t>
                      </a:r>
                    </a:p>
                  </a:txBody>
                  <a:tcPr marL="82944" marR="82944" marT="60353" marB="41476" anchor="ctr" horzOverflow="overflow">
                    <a:lnL w="7200" cap="flat" cmpd="sng" algn="ctr">
                      <a:solidFill>
                        <a:srgbClr val="000000"/>
                      </a:solidFill>
                      <a:prstDash val="solid"/>
                      <a:round/>
                      <a:headEnd type="none" w="med" len="med"/>
                      <a:tailEnd type="none" w="med" len="med"/>
                    </a:lnL>
                    <a:lnR w="7200" cap="flat" cmpd="sng" algn="ctr">
                      <a:solidFill>
                        <a:srgbClr val="000000"/>
                      </a:solidFill>
                      <a:prstDash val="solid"/>
                      <a:round/>
                      <a:headEnd type="none" w="med" len="med"/>
                      <a:tailEnd type="none" w="med" len="med"/>
                    </a:lnR>
                    <a:lnT w="7200" cap="flat" cmpd="sng" algn="ctr">
                      <a:solidFill>
                        <a:srgbClr val="000000"/>
                      </a:solidFill>
                      <a:prstDash val="solid"/>
                      <a:round/>
                      <a:headEnd type="none" w="med" len="med"/>
                      <a:tailEnd type="none" w="med" len="med"/>
                    </a:lnT>
                    <a:lnB w="72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457200" rtl="0" eaLnBrk="1" fontAlgn="base" latinLnBrk="0" hangingPunct="0">
                        <a:lnSpc>
                          <a:spcPct val="76000"/>
                        </a:lnSpc>
                        <a:spcBef>
                          <a:spcPct val="0"/>
                        </a:spcBef>
                        <a:spcAft>
                          <a:spcPts val="1425"/>
                        </a:spcAft>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2000" b="0" i="0" u="none" strike="noStrike" cap="none" normalizeH="0" baseline="0" dirty="0" smtClean="0">
                          <a:ln>
                            <a:noFill/>
                          </a:ln>
                          <a:solidFill>
                            <a:srgbClr val="000000"/>
                          </a:solidFill>
                          <a:effectLst/>
                          <a:latin typeface="Arial" charset="0"/>
                        </a:rPr>
                        <a:t>Co B</a:t>
                      </a:r>
                    </a:p>
                  </a:txBody>
                  <a:tcPr marL="82944" marR="82944" marT="60353" marB="41476" anchor="ctr" horzOverflow="overflow">
                    <a:lnL w="7200" cap="flat" cmpd="sng" algn="ctr">
                      <a:solidFill>
                        <a:srgbClr val="000000"/>
                      </a:solidFill>
                      <a:prstDash val="solid"/>
                      <a:round/>
                      <a:headEnd type="none" w="med" len="med"/>
                      <a:tailEnd type="none" w="med" len="med"/>
                    </a:lnL>
                    <a:lnR w="7200" cap="flat" cmpd="sng" algn="ctr">
                      <a:solidFill>
                        <a:srgbClr val="000000"/>
                      </a:solidFill>
                      <a:prstDash val="solid"/>
                      <a:round/>
                      <a:headEnd type="none" w="med" len="med"/>
                      <a:tailEnd type="none" w="med" len="med"/>
                    </a:lnR>
                    <a:lnT w="7200" cap="flat" cmpd="sng" algn="ctr">
                      <a:solidFill>
                        <a:srgbClr val="000000"/>
                      </a:solidFill>
                      <a:prstDash val="solid"/>
                      <a:round/>
                      <a:headEnd type="none" w="med" len="med"/>
                      <a:tailEnd type="none" w="med" len="med"/>
                    </a:lnT>
                    <a:lnB w="7200" cap="flat" cmpd="sng" algn="ctr">
                      <a:solidFill>
                        <a:srgbClr val="000000"/>
                      </a:solidFill>
                      <a:prstDash val="solid"/>
                      <a:round/>
                      <a:headEnd type="none" w="med" len="med"/>
                      <a:tailEnd type="none" w="med" len="med"/>
                    </a:lnB>
                    <a:lnTlToBr>
                      <a:noFill/>
                    </a:lnTlToBr>
                    <a:lnBlToTr>
                      <a:noFill/>
                    </a:lnBlToTr>
                    <a:solidFill>
                      <a:srgbClr val="C0C0C0"/>
                    </a:solidFill>
                  </a:tcPr>
                </a:tc>
              </a:tr>
              <a:tr h="414764">
                <a:tc>
                  <a:txBody>
                    <a:bodyPr/>
                    <a:lstStyle/>
                    <a:p>
                      <a:pPr marL="0" marR="0" lvl="0" indent="0" algn="l" defTabSz="457200" rtl="0" eaLnBrk="1" fontAlgn="base" latinLnBrk="0" hangingPunct="0">
                        <a:lnSpc>
                          <a:spcPct val="76000"/>
                        </a:lnSpc>
                        <a:spcBef>
                          <a:spcPct val="0"/>
                        </a:spcBef>
                        <a:spcAft>
                          <a:spcPts val="1425"/>
                        </a:spcAft>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2000" b="0" i="0" u="none" strike="noStrike" cap="none" normalizeH="0" baseline="0" dirty="0" smtClean="0">
                          <a:ln>
                            <a:noFill/>
                          </a:ln>
                          <a:solidFill>
                            <a:srgbClr val="000000"/>
                          </a:solidFill>
                          <a:effectLst/>
                          <a:latin typeface="Arial" charset="0"/>
                        </a:rPr>
                        <a:t>Sales</a:t>
                      </a:r>
                    </a:p>
                  </a:txBody>
                  <a:tcPr marL="82944" marR="82944" marT="60353" marB="41476" anchor="ctr" horzOverflow="overflow">
                    <a:lnL w="7200" cap="flat" cmpd="sng" algn="ctr">
                      <a:solidFill>
                        <a:srgbClr val="000000"/>
                      </a:solidFill>
                      <a:prstDash val="solid"/>
                      <a:round/>
                      <a:headEnd type="none" w="med" len="med"/>
                      <a:tailEnd type="none" w="med" len="med"/>
                    </a:lnL>
                    <a:lnR w="7200" cap="flat" cmpd="sng" algn="ctr">
                      <a:solidFill>
                        <a:srgbClr val="000000"/>
                      </a:solidFill>
                      <a:prstDash val="solid"/>
                      <a:round/>
                      <a:headEnd type="none" w="med" len="med"/>
                      <a:tailEnd type="none" w="med" len="med"/>
                    </a:lnR>
                    <a:lnT w="7200" cap="flat" cmpd="sng" algn="ctr">
                      <a:solidFill>
                        <a:srgbClr val="000000"/>
                      </a:solidFill>
                      <a:prstDash val="solid"/>
                      <a:round/>
                      <a:headEnd type="none" w="med" len="med"/>
                      <a:tailEnd type="none" w="med" len="med"/>
                    </a:lnT>
                    <a:lnB w="72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0">
                        <a:lnSpc>
                          <a:spcPct val="76000"/>
                        </a:lnSpc>
                        <a:spcBef>
                          <a:spcPct val="0"/>
                        </a:spcBef>
                        <a:spcAft>
                          <a:spcPts val="1425"/>
                        </a:spcAft>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900" b="0" i="0" u="none" strike="noStrike" cap="none" normalizeH="0" baseline="0" dirty="0" smtClean="0">
                          <a:ln>
                            <a:noFill/>
                          </a:ln>
                          <a:solidFill>
                            <a:srgbClr val="000000"/>
                          </a:solidFill>
                          <a:effectLst/>
                          <a:latin typeface="Arial" charset="0"/>
                        </a:rPr>
                        <a:t>0</a:t>
                      </a:r>
                    </a:p>
                  </a:txBody>
                  <a:tcPr marL="82944" marR="82944" marT="54867" marB="41476" anchor="ctr" horzOverflow="overflow">
                    <a:lnL w="7200" cap="flat" cmpd="sng" algn="ctr">
                      <a:solidFill>
                        <a:srgbClr val="000000"/>
                      </a:solidFill>
                      <a:prstDash val="solid"/>
                      <a:round/>
                      <a:headEnd type="none" w="med" len="med"/>
                      <a:tailEnd type="none" w="med" len="med"/>
                    </a:lnL>
                    <a:lnR w="7200" cap="flat" cmpd="sng" algn="ctr">
                      <a:solidFill>
                        <a:srgbClr val="000000"/>
                      </a:solidFill>
                      <a:prstDash val="solid"/>
                      <a:round/>
                      <a:headEnd type="none" w="med" len="med"/>
                      <a:tailEnd type="none" w="med" len="med"/>
                    </a:lnR>
                    <a:lnT w="7200" cap="flat" cmpd="sng" algn="ctr">
                      <a:solidFill>
                        <a:srgbClr val="000000"/>
                      </a:solidFill>
                      <a:prstDash val="solid"/>
                      <a:round/>
                      <a:headEnd type="none" w="med" len="med"/>
                      <a:tailEnd type="none" w="med" len="med"/>
                    </a:lnT>
                    <a:lnB w="72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0">
                        <a:lnSpc>
                          <a:spcPct val="76000"/>
                        </a:lnSpc>
                        <a:spcBef>
                          <a:spcPct val="0"/>
                        </a:spcBef>
                        <a:spcAft>
                          <a:spcPts val="1425"/>
                        </a:spcAft>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900" b="0" i="0" u="none" strike="noStrike" cap="none" normalizeH="0" baseline="0" dirty="0" smtClean="0">
                          <a:ln>
                            <a:noFill/>
                          </a:ln>
                          <a:solidFill>
                            <a:srgbClr val="000000"/>
                          </a:solidFill>
                          <a:effectLst/>
                          <a:latin typeface="Arial" charset="0"/>
                        </a:rPr>
                        <a:t>2500</a:t>
                      </a:r>
                    </a:p>
                  </a:txBody>
                  <a:tcPr marL="82944" marR="82944" marT="54867" marB="41476" anchor="ctr" horzOverflow="overflow">
                    <a:lnL w="7200" cap="flat" cmpd="sng" algn="ctr">
                      <a:solidFill>
                        <a:srgbClr val="000000"/>
                      </a:solidFill>
                      <a:prstDash val="solid"/>
                      <a:round/>
                      <a:headEnd type="none" w="med" len="med"/>
                      <a:tailEnd type="none" w="med" len="med"/>
                    </a:lnL>
                    <a:lnR w="7200" cap="flat" cmpd="sng" algn="ctr">
                      <a:solidFill>
                        <a:srgbClr val="000000"/>
                      </a:solidFill>
                      <a:prstDash val="solid"/>
                      <a:round/>
                      <a:headEnd type="none" w="med" len="med"/>
                      <a:tailEnd type="none" w="med" len="med"/>
                    </a:lnR>
                    <a:lnT w="7200" cap="flat" cmpd="sng" algn="ctr">
                      <a:solidFill>
                        <a:srgbClr val="000000"/>
                      </a:solidFill>
                      <a:prstDash val="solid"/>
                      <a:round/>
                      <a:headEnd type="none" w="med" len="med"/>
                      <a:tailEnd type="none" w="med" len="med"/>
                    </a:lnT>
                    <a:lnB w="7200" cap="flat" cmpd="sng" algn="ctr">
                      <a:solidFill>
                        <a:srgbClr val="000000"/>
                      </a:solidFill>
                      <a:prstDash val="solid"/>
                      <a:round/>
                      <a:headEnd type="none" w="med" len="med"/>
                      <a:tailEnd type="none" w="med" len="med"/>
                    </a:lnB>
                    <a:lnTlToBr>
                      <a:noFill/>
                    </a:lnTlToBr>
                    <a:lnBlToTr>
                      <a:noFill/>
                    </a:lnBlToTr>
                    <a:noFill/>
                  </a:tcPr>
                </a:tc>
              </a:tr>
              <a:tr h="414764">
                <a:tc>
                  <a:txBody>
                    <a:bodyPr/>
                    <a:lstStyle/>
                    <a:p>
                      <a:pPr marL="0" marR="0" lvl="0" indent="0" algn="l" defTabSz="457200" rtl="0" eaLnBrk="1" fontAlgn="base" latinLnBrk="0" hangingPunct="0">
                        <a:lnSpc>
                          <a:spcPct val="76000"/>
                        </a:lnSpc>
                        <a:spcBef>
                          <a:spcPct val="0"/>
                        </a:spcBef>
                        <a:spcAft>
                          <a:spcPts val="1425"/>
                        </a:spcAft>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2000" b="0" i="0" u="none" strike="noStrike" cap="none" normalizeH="0" baseline="0" dirty="0" smtClean="0">
                          <a:ln>
                            <a:noFill/>
                          </a:ln>
                          <a:solidFill>
                            <a:srgbClr val="000000"/>
                          </a:solidFill>
                          <a:effectLst/>
                          <a:latin typeface="Arial" charset="0"/>
                        </a:rPr>
                        <a:t>PAT</a:t>
                      </a:r>
                    </a:p>
                  </a:txBody>
                  <a:tcPr marL="82944" marR="82944" marT="60353" marB="41476" anchor="ctr" horzOverflow="overflow">
                    <a:lnL w="7200" cap="flat" cmpd="sng" algn="ctr">
                      <a:solidFill>
                        <a:srgbClr val="000000"/>
                      </a:solidFill>
                      <a:prstDash val="solid"/>
                      <a:round/>
                      <a:headEnd type="none" w="med" len="med"/>
                      <a:tailEnd type="none" w="med" len="med"/>
                    </a:lnL>
                    <a:lnR w="7200" cap="flat" cmpd="sng" algn="ctr">
                      <a:solidFill>
                        <a:srgbClr val="000000"/>
                      </a:solidFill>
                      <a:prstDash val="solid"/>
                      <a:round/>
                      <a:headEnd type="none" w="med" len="med"/>
                      <a:tailEnd type="none" w="med" len="med"/>
                    </a:lnR>
                    <a:lnT w="7200" cap="flat" cmpd="sng" algn="ctr">
                      <a:solidFill>
                        <a:srgbClr val="000000"/>
                      </a:solidFill>
                      <a:prstDash val="solid"/>
                      <a:round/>
                      <a:headEnd type="none" w="med" len="med"/>
                      <a:tailEnd type="none" w="med" len="med"/>
                    </a:lnT>
                    <a:lnB w="72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0">
                        <a:lnSpc>
                          <a:spcPct val="76000"/>
                        </a:lnSpc>
                        <a:spcBef>
                          <a:spcPct val="0"/>
                        </a:spcBef>
                        <a:spcAft>
                          <a:spcPts val="1425"/>
                        </a:spcAft>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900" b="0" i="0" u="none" strike="noStrike" cap="none" normalizeH="0" baseline="0" dirty="0" smtClean="0">
                          <a:ln>
                            <a:noFill/>
                          </a:ln>
                          <a:solidFill>
                            <a:srgbClr val="000000"/>
                          </a:solidFill>
                          <a:effectLst/>
                          <a:latin typeface="Arial" charset="0"/>
                        </a:rPr>
                        <a:t>0</a:t>
                      </a:r>
                    </a:p>
                  </a:txBody>
                  <a:tcPr marL="82944" marR="82944" marT="54867" marB="41476" anchor="ctr" horzOverflow="overflow">
                    <a:lnL w="7200" cap="flat" cmpd="sng" algn="ctr">
                      <a:solidFill>
                        <a:srgbClr val="000000"/>
                      </a:solidFill>
                      <a:prstDash val="solid"/>
                      <a:round/>
                      <a:headEnd type="none" w="med" len="med"/>
                      <a:tailEnd type="none" w="med" len="med"/>
                    </a:lnL>
                    <a:lnR w="7200" cap="flat" cmpd="sng" algn="ctr">
                      <a:solidFill>
                        <a:srgbClr val="000000"/>
                      </a:solidFill>
                      <a:prstDash val="solid"/>
                      <a:round/>
                      <a:headEnd type="none" w="med" len="med"/>
                      <a:tailEnd type="none" w="med" len="med"/>
                    </a:lnR>
                    <a:lnT w="7200" cap="flat" cmpd="sng" algn="ctr">
                      <a:solidFill>
                        <a:srgbClr val="000000"/>
                      </a:solidFill>
                      <a:prstDash val="solid"/>
                      <a:round/>
                      <a:headEnd type="none" w="med" len="med"/>
                      <a:tailEnd type="none" w="med" len="med"/>
                    </a:lnT>
                    <a:lnB w="72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0">
                        <a:lnSpc>
                          <a:spcPct val="76000"/>
                        </a:lnSpc>
                        <a:spcBef>
                          <a:spcPct val="0"/>
                        </a:spcBef>
                        <a:spcAft>
                          <a:spcPts val="1425"/>
                        </a:spcAft>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900" b="0" i="0" u="none" strike="noStrike" cap="none" normalizeH="0" baseline="0" dirty="0" smtClean="0">
                          <a:ln>
                            <a:noFill/>
                          </a:ln>
                          <a:solidFill>
                            <a:srgbClr val="000000"/>
                          </a:solidFill>
                          <a:effectLst/>
                          <a:latin typeface="Arial" charset="0"/>
                        </a:rPr>
                        <a:t>500</a:t>
                      </a:r>
                    </a:p>
                  </a:txBody>
                  <a:tcPr marL="82944" marR="82944" marT="54867" marB="41476" anchor="ctr" horzOverflow="overflow">
                    <a:lnL w="7200" cap="flat" cmpd="sng" algn="ctr">
                      <a:solidFill>
                        <a:srgbClr val="000000"/>
                      </a:solidFill>
                      <a:prstDash val="solid"/>
                      <a:round/>
                      <a:headEnd type="none" w="med" len="med"/>
                      <a:tailEnd type="none" w="med" len="med"/>
                    </a:lnL>
                    <a:lnR w="7200" cap="flat" cmpd="sng" algn="ctr">
                      <a:solidFill>
                        <a:srgbClr val="000000"/>
                      </a:solidFill>
                      <a:prstDash val="solid"/>
                      <a:round/>
                      <a:headEnd type="none" w="med" len="med"/>
                      <a:tailEnd type="none" w="med" len="med"/>
                    </a:lnR>
                    <a:lnT w="7200" cap="flat" cmpd="sng" algn="ctr">
                      <a:solidFill>
                        <a:srgbClr val="000000"/>
                      </a:solidFill>
                      <a:prstDash val="solid"/>
                      <a:round/>
                      <a:headEnd type="none" w="med" len="med"/>
                      <a:tailEnd type="none" w="med" len="med"/>
                    </a:lnT>
                    <a:lnB w="7200" cap="flat" cmpd="sng" algn="ctr">
                      <a:solidFill>
                        <a:srgbClr val="000000"/>
                      </a:solidFill>
                      <a:prstDash val="solid"/>
                      <a:round/>
                      <a:headEnd type="none" w="med" len="med"/>
                      <a:tailEnd type="none" w="med" len="med"/>
                    </a:lnB>
                    <a:lnTlToBr>
                      <a:noFill/>
                    </a:lnTlToBr>
                    <a:lnBlToTr>
                      <a:noFill/>
                    </a:lnBlToTr>
                    <a:noFill/>
                  </a:tcPr>
                </a:tc>
              </a:tr>
              <a:tr h="414764">
                <a:tc>
                  <a:txBody>
                    <a:bodyPr/>
                    <a:lstStyle/>
                    <a:p>
                      <a:pPr marL="0" marR="0" lvl="0" indent="0" algn="ctr" defTabSz="457200" rtl="0" eaLnBrk="1" fontAlgn="base" latinLnBrk="0" hangingPunct="0">
                        <a:lnSpc>
                          <a:spcPct val="93000"/>
                        </a:lnSpc>
                        <a:spcBef>
                          <a:spcPct val="0"/>
                        </a:spcBef>
                        <a:spcAft>
                          <a:spcPts val="1425"/>
                        </a:spcAft>
                        <a:buClr>
                          <a:srgbClr val="000000"/>
                        </a:buClr>
                        <a:buSzPct val="100000"/>
                        <a:buFont typeface="Times New Roman" pitchFamily="18" charset="0"/>
                        <a:buNone/>
                        <a:tabLst/>
                      </a:pPr>
                      <a:endParaRPr kumimoji="0" lang="en-US" sz="1600" b="0" i="0" u="none" strike="noStrike" cap="none" normalizeH="0" baseline="0" dirty="0" smtClean="0">
                        <a:ln>
                          <a:noFill/>
                        </a:ln>
                        <a:solidFill>
                          <a:schemeClr val="bg1"/>
                        </a:solidFill>
                        <a:effectLst/>
                        <a:latin typeface="Arial" charset="0"/>
                      </a:endParaRPr>
                    </a:p>
                  </a:txBody>
                  <a:tcPr marL="82944" marR="82944" marT="41476" marB="41476" anchor="ctr" horzOverflow="overflow">
                    <a:lnL w="7200" cap="flat" cmpd="sng" algn="ctr">
                      <a:solidFill>
                        <a:srgbClr val="000000"/>
                      </a:solidFill>
                      <a:prstDash val="solid"/>
                      <a:round/>
                      <a:headEnd type="none" w="med" len="med"/>
                      <a:tailEnd type="none" w="med" len="med"/>
                    </a:lnL>
                    <a:lnR w="7200" cap="flat" cmpd="sng" algn="ctr">
                      <a:solidFill>
                        <a:srgbClr val="000000"/>
                      </a:solidFill>
                      <a:prstDash val="solid"/>
                      <a:round/>
                      <a:headEnd type="none" w="med" len="med"/>
                      <a:tailEnd type="none" w="med" len="med"/>
                    </a:lnR>
                    <a:lnT w="7200" cap="flat" cmpd="sng" algn="ctr">
                      <a:solidFill>
                        <a:srgbClr val="000000"/>
                      </a:solidFill>
                      <a:prstDash val="solid"/>
                      <a:round/>
                      <a:headEnd type="none" w="med" len="med"/>
                      <a:tailEnd type="none" w="med" len="med"/>
                    </a:lnT>
                    <a:lnB w="72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ct val="0"/>
                        </a:spcBef>
                        <a:spcAft>
                          <a:spcPts val="1425"/>
                        </a:spcAft>
                        <a:buClr>
                          <a:srgbClr val="000000"/>
                        </a:buClr>
                        <a:buSzPct val="100000"/>
                        <a:buFont typeface="Times New Roman" pitchFamily="18" charset="0"/>
                        <a:buNone/>
                        <a:tabLst/>
                      </a:pPr>
                      <a:endParaRPr kumimoji="0" lang="en-US" sz="1600" b="0" i="0" u="none" strike="noStrike" cap="none" normalizeH="0" baseline="0" dirty="0" smtClean="0">
                        <a:ln>
                          <a:noFill/>
                        </a:ln>
                        <a:solidFill>
                          <a:schemeClr val="bg1"/>
                        </a:solidFill>
                        <a:effectLst/>
                        <a:latin typeface="Arial" charset="0"/>
                      </a:endParaRPr>
                    </a:p>
                  </a:txBody>
                  <a:tcPr marL="82944" marR="82944" marT="41476" marB="41476" anchor="ctr" horzOverflow="overflow">
                    <a:lnL w="7200" cap="flat" cmpd="sng" algn="ctr">
                      <a:solidFill>
                        <a:srgbClr val="000000"/>
                      </a:solidFill>
                      <a:prstDash val="solid"/>
                      <a:round/>
                      <a:headEnd type="none" w="med" len="med"/>
                      <a:tailEnd type="none" w="med" len="med"/>
                    </a:lnL>
                    <a:lnR w="7200" cap="flat" cmpd="sng" algn="ctr">
                      <a:solidFill>
                        <a:srgbClr val="000000"/>
                      </a:solidFill>
                      <a:prstDash val="solid"/>
                      <a:round/>
                      <a:headEnd type="none" w="med" len="med"/>
                      <a:tailEnd type="none" w="med" len="med"/>
                    </a:lnR>
                    <a:lnT w="7200" cap="flat" cmpd="sng" algn="ctr">
                      <a:solidFill>
                        <a:srgbClr val="000000"/>
                      </a:solidFill>
                      <a:prstDash val="solid"/>
                      <a:round/>
                      <a:headEnd type="none" w="med" len="med"/>
                      <a:tailEnd type="none" w="med" len="med"/>
                    </a:lnT>
                    <a:lnB w="72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ct val="0"/>
                        </a:spcBef>
                        <a:spcAft>
                          <a:spcPts val="1425"/>
                        </a:spcAft>
                        <a:buClr>
                          <a:srgbClr val="000000"/>
                        </a:buClr>
                        <a:buSzPct val="100000"/>
                        <a:buFont typeface="Times New Roman" pitchFamily="18" charset="0"/>
                        <a:buNone/>
                        <a:tabLst/>
                      </a:pPr>
                      <a:endParaRPr kumimoji="0" lang="en-US" sz="1600" b="0" i="0" u="none" strike="noStrike" cap="none" normalizeH="0" baseline="0" dirty="0" smtClean="0">
                        <a:ln>
                          <a:noFill/>
                        </a:ln>
                        <a:solidFill>
                          <a:schemeClr val="bg1"/>
                        </a:solidFill>
                        <a:effectLst/>
                        <a:latin typeface="Arial" charset="0"/>
                      </a:endParaRPr>
                    </a:p>
                  </a:txBody>
                  <a:tcPr marL="82944" marR="82944" marT="41476" marB="41476" anchor="ctr" horzOverflow="overflow">
                    <a:lnL w="7200" cap="flat" cmpd="sng" algn="ctr">
                      <a:solidFill>
                        <a:srgbClr val="000000"/>
                      </a:solidFill>
                      <a:prstDash val="solid"/>
                      <a:round/>
                      <a:headEnd type="none" w="med" len="med"/>
                      <a:tailEnd type="none" w="med" len="med"/>
                    </a:lnL>
                    <a:lnR w="7200" cap="flat" cmpd="sng" algn="ctr">
                      <a:solidFill>
                        <a:srgbClr val="000000"/>
                      </a:solidFill>
                      <a:prstDash val="solid"/>
                      <a:round/>
                      <a:headEnd type="none" w="med" len="med"/>
                      <a:tailEnd type="none" w="med" len="med"/>
                    </a:lnR>
                    <a:lnT w="7200" cap="flat" cmpd="sng" algn="ctr">
                      <a:solidFill>
                        <a:srgbClr val="000000"/>
                      </a:solidFill>
                      <a:prstDash val="solid"/>
                      <a:round/>
                      <a:headEnd type="none" w="med" len="med"/>
                      <a:tailEnd type="none" w="med" len="med"/>
                    </a:lnT>
                    <a:lnB w="7200" cap="flat" cmpd="sng" algn="ctr">
                      <a:solidFill>
                        <a:srgbClr val="000000"/>
                      </a:solidFill>
                      <a:prstDash val="solid"/>
                      <a:round/>
                      <a:headEnd type="none" w="med" len="med"/>
                      <a:tailEnd type="none" w="med" len="med"/>
                    </a:lnB>
                    <a:lnTlToBr>
                      <a:noFill/>
                    </a:lnTlToBr>
                    <a:lnBlToTr>
                      <a:noFill/>
                    </a:lnBlToTr>
                    <a:noFill/>
                  </a:tcPr>
                </a:tc>
              </a:tr>
              <a:tr h="414764">
                <a:tc>
                  <a:txBody>
                    <a:bodyPr/>
                    <a:lstStyle/>
                    <a:p>
                      <a:pPr marL="0" marR="0" lvl="0" indent="0" algn="l" defTabSz="457200" rtl="0" eaLnBrk="1" fontAlgn="base" latinLnBrk="0" hangingPunct="0">
                        <a:lnSpc>
                          <a:spcPct val="76000"/>
                        </a:lnSpc>
                        <a:spcBef>
                          <a:spcPct val="0"/>
                        </a:spcBef>
                        <a:spcAft>
                          <a:spcPts val="1425"/>
                        </a:spcAft>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2000" b="0" i="0" u="none" strike="noStrike" cap="none" normalizeH="0" baseline="0" dirty="0" smtClean="0">
                          <a:ln>
                            <a:noFill/>
                          </a:ln>
                          <a:solidFill>
                            <a:srgbClr val="000000"/>
                          </a:solidFill>
                          <a:effectLst/>
                          <a:latin typeface="Arial" charset="0"/>
                        </a:rPr>
                        <a:t>Equity Capital</a:t>
                      </a:r>
                    </a:p>
                  </a:txBody>
                  <a:tcPr marL="82944" marR="82944" marT="60353" marB="41476" anchor="ctr" horzOverflow="overflow">
                    <a:lnL w="7200" cap="flat" cmpd="sng" algn="ctr">
                      <a:solidFill>
                        <a:srgbClr val="000000"/>
                      </a:solidFill>
                      <a:prstDash val="solid"/>
                      <a:round/>
                      <a:headEnd type="none" w="med" len="med"/>
                      <a:tailEnd type="none" w="med" len="med"/>
                    </a:lnL>
                    <a:lnR w="7200" cap="flat" cmpd="sng" algn="ctr">
                      <a:solidFill>
                        <a:srgbClr val="000000"/>
                      </a:solidFill>
                      <a:prstDash val="solid"/>
                      <a:round/>
                      <a:headEnd type="none" w="med" len="med"/>
                      <a:tailEnd type="none" w="med" len="med"/>
                    </a:lnR>
                    <a:lnT w="7200" cap="flat" cmpd="sng" algn="ctr">
                      <a:solidFill>
                        <a:srgbClr val="000000"/>
                      </a:solidFill>
                      <a:prstDash val="solid"/>
                      <a:round/>
                      <a:headEnd type="none" w="med" len="med"/>
                      <a:tailEnd type="none" w="med" len="med"/>
                    </a:lnT>
                    <a:lnB w="72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0">
                        <a:lnSpc>
                          <a:spcPct val="76000"/>
                        </a:lnSpc>
                        <a:spcBef>
                          <a:spcPct val="0"/>
                        </a:spcBef>
                        <a:spcAft>
                          <a:spcPts val="1425"/>
                        </a:spcAft>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900" b="0" i="0" u="none" strike="noStrike" cap="none" normalizeH="0" baseline="0" dirty="0" smtClean="0">
                          <a:ln>
                            <a:noFill/>
                          </a:ln>
                          <a:solidFill>
                            <a:srgbClr val="000000"/>
                          </a:solidFill>
                          <a:effectLst/>
                          <a:latin typeface="Arial" charset="0"/>
                        </a:rPr>
                        <a:t>3000</a:t>
                      </a:r>
                    </a:p>
                  </a:txBody>
                  <a:tcPr marL="82944" marR="82944" marT="54867" marB="41476" anchor="ctr" horzOverflow="overflow">
                    <a:lnL w="7200" cap="flat" cmpd="sng" algn="ctr">
                      <a:solidFill>
                        <a:srgbClr val="000000"/>
                      </a:solidFill>
                      <a:prstDash val="solid"/>
                      <a:round/>
                      <a:headEnd type="none" w="med" len="med"/>
                      <a:tailEnd type="none" w="med" len="med"/>
                    </a:lnL>
                    <a:lnR w="7200" cap="flat" cmpd="sng" algn="ctr">
                      <a:solidFill>
                        <a:srgbClr val="000000"/>
                      </a:solidFill>
                      <a:prstDash val="solid"/>
                      <a:round/>
                      <a:headEnd type="none" w="med" len="med"/>
                      <a:tailEnd type="none" w="med" len="med"/>
                    </a:lnR>
                    <a:lnT w="7200" cap="flat" cmpd="sng" algn="ctr">
                      <a:solidFill>
                        <a:srgbClr val="000000"/>
                      </a:solidFill>
                      <a:prstDash val="solid"/>
                      <a:round/>
                      <a:headEnd type="none" w="med" len="med"/>
                      <a:tailEnd type="none" w="med" len="med"/>
                    </a:lnT>
                    <a:lnB w="72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0">
                        <a:lnSpc>
                          <a:spcPct val="76000"/>
                        </a:lnSpc>
                        <a:spcBef>
                          <a:spcPct val="0"/>
                        </a:spcBef>
                        <a:spcAft>
                          <a:spcPts val="1425"/>
                        </a:spcAft>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900" b="0" i="0" u="none" strike="noStrike" cap="none" normalizeH="0" baseline="0" dirty="0" smtClean="0">
                          <a:ln>
                            <a:noFill/>
                          </a:ln>
                          <a:solidFill>
                            <a:srgbClr val="000000"/>
                          </a:solidFill>
                          <a:effectLst/>
                          <a:latin typeface="Arial" charset="0"/>
                        </a:rPr>
                        <a:t>3000</a:t>
                      </a:r>
                    </a:p>
                  </a:txBody>
                  <a:tcPr marL="82944" marR="82944" marT="54867" marB="41476" anchor="ctr" horzOverflow="overflow">
                    <a:lnL w="7200" cap="flat" cmpd="sng" algn="ctr">
                      <a:solidFill>
                        <a:srgbClr val="000000"/>
                      </a:solidFill>
                      <a:prstDash val="solid"/>
                      <a:round/>
                      <a:headEnd type="none" w="med" len="med"/>
                      <a:tailEnd type="none" w="med" len="med"/>
                    </a:lnL>
                    <a:lnR w="7200" cap="flat" cmpd="sng" algn="ctr">
                      <a:solidFill>
                        <a:srgbClr val="000000"/>
                      </a:solidFill>
                      <a:prstDash val="solid"/>
                      <a:round/>
                      <a:headEnd type="none" w="med" len="med"/>
                      <a:tailEnd type="none" w="med" len="med"/>
                    </a:lnR>
                    <a:lnT w="7200" cap="flat" cmpd="sng" algn="ctr">
                      <a:solidFill>
                        <a:srgbClr val="000000"/>
                      </a:solidFill>
                      <a:prstDash val="solid"/>
                      <a:round/>
                      <a:headEnd type="none" w="med" len="med"/>
                      <a:tailEnd type="none" w="med" len="med"/>
                    </a:lnT>
                    <a:lnB w="7200" cap="flat" cmpd="sng" algn="ctr">
                      <a:solidFill>
                        <a:srgbClr val="000000"/>
                      </a:solidFill>
                      <a:prstDash val="solid"/>
                      <a:round/>
                      <a:headEnd type="none" w="med" len="med"/>
                      <a:tailEnd type="none" w="med" len="med"/>
                    </a:lnB>
                    <a:lnTlToBr>
                      <a:noFill/>
                    </a:lnTlToBr>
                    <a:lnBlToTr>
                      <a:noFill/>
                    </a:lnBlToTr>
                    <a:noFill/>
                  </a:tcPr>
                </a:tc>
              </a:tr>
              <a:tr h="414764">
                <a:tc>
                  <a:txBody>
                    <a:bodyPr/>
                    <a:lstStyle/>
                    <a:p>
                      <a:pPr marL="0" marR="0" lvl="0" indent="0" algn="l" defTabSz="457200" rtl="0" eaLnBrk="1" fontAlgn="base" latinLnBrk="0" hangingPunct="0">
                        <a:lnSpc>
                          <a:spcPct val="76000"/>
                        </a:lnSpc>
                        <a:spcBef>
                          <a:spcPct val="0"/>
                        </a:spcBef>
                        <a:spcAft>
                          <a:spcPts val="1425"/>
                        </a:spcAft>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2000" b="0" i="0" u="none" strike="noStrike" cap="none" normalizeH="0" baseline="0" dirty="0" smtClean="0">
                          <a:ln>
                            <a:noFill/>
                          </a:ln>
                          <a:solidFill>
                            <a:srgbClr val="000000"/>
                          </a:solidFill>
                          <a:effectLst/>
                          <a:latin typeface="Arial" charset="0"/>
                        </a:rPr>
                        <a:t>Reserves</a:t>
                      </a:r>
                    </a:p>
                  </a:txBody>
                  <a:tcPr marL="82944" marR="82944" marT="60353" marB="41476" anchor="ctr" horzOverflow="overflow">
                    <a:lnL w="7200" cap="flat" cmpd="sng" algn="ctr">
                      <a:solidFill>
                        <a:srgbClr val="000000"/>
                      </a:solidFill>
                      <a:prstDash val="solid"/>
                      <a:round/>
                      <a:headEnd type="none" w="med" len="med"/>
                      <a:tailEnd type="none" w="med" len="med"/>
                    </a:lnL>
                    <a:lnR w="7200" cap="flat" cmpd="sng" algn="ctr">
                      <a:solidFill>
                        <a:srgbClr val="000000"/>
                      </a:solidFill>
                      <a:prstDash val="solid"/>
                      <a:round/>
                      <a:headEnd type="none" w="med" len="med"/>
                      <a:tailEnd type="none" w="med" len="med"/>
                    </a:lnR>
                    <a:lnT w="7200" cap="flat" cmpd="sng" algn="ctr">
                      <a:solidFill>
                        <a:srgbClr val="000000"/>
                      </a:solidFill>
                      <a:prstDash val="solid"/>
                      <a:round/>
                      <a:headEnd type="none" w="med" len="med"/>
                      <a:tailEnd type="none" w="med" len="med"/>
                    </a:lnT>
                    <a:lnB w="72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0">
                        <a:lnSpc>
                          <a:spcPct val="76000"/>
                        </a:lnSpc>
                        <a:spcBef>
                          <a:spcPct val="0"/>
                        </a:spcBef>
                        <a:spcAft>
                          <a:spcPts val="1425"/>
                        </a:spcAft>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900" b="0" i="0" u="none" strike="noStrike" cap="none" normalizeH="0" baseline="0" dirty="0" smtClean="0">
                          <a:ln>
                            <a:noFill/>
                          </a:ln>
                          <a:solidFill>
                            <a:srgbClr val="000000"/>
                          </a:solidFill>
                          <a:effectLst/>
                          <a:latin typeface="Arial" charset="0"/>
                        </a:rPr>
                        <a:t>0</a:t>
                      </a:r>
                    </a:p>
                  </a:txBody>
                  <a:tcPr marL="82944" marR="82944" marT="54867" marB="41476" anchor="ctr" horzOverflow="overflow">
                    <a:lnL w="7200" cap="flat" cmpd="sng" algn="ctr">
                      <a:solidFill>
                        <a:srgbClr val="000000"/>
                      </a:solidFill>
                      <a:prstDash val="solid"/>
                      <a:round/>
                      <a:headEnd type="none" w="med" len="med"/>
                      <a:tailEnd type="none" w="med" len="med"/>
                    </a:lnL>
                    <a:lnR w="7200" cap="flat" cmpd="sng" algn="ctr">
                      <a:solidFill>
                        <a:srgbClr val="000000"/>
                      </a:solidFill>
                      <a:prstDash val="solid"/>
                      <a:round/>
                      <a:headEnd type="none" w="med" len="med"/>
                      <a:tailEnd type="none" w="med" len="med"/>
                    </a:lnR>
                    <a:lnT w="7200" cap="flat" cmpd="sng" algn="ctr">
                      <a:solidFill>
                        <a:srgbClr val="000000"/>
                      </a:solidFill>
                      <a:prstDash val="solid"/>
                      <a:round/>
                      <a:headEnd type="none" w="med" len="med"/>
                      <a:tailEnd type="none" w="med" len="med"/>
                    </a:lnT>
                    <a:lnB w="72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0">
                        <a:lnSpc>
                          <a:spcPct val="76000"/>
                        </a:lnSpc>
                        <a:spcBef>
                          <a:spcPct val="0"/>
                        </a:spcBef>
                        <a:spcAft>
                          <a:spcPts val="1425"/>
                        </a:spcAft>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900" b="0" i="0" u="none" strike="noStrike" cap="none" normalizeH="0" baseline="0" dirty="0" smtClean="0">
                          <a:ln>
                            <a:noFill/>
                          </a:ln>
                          <a:solidFill>
                            <a:srgbClr val="000000"/>
                          </a:solidFill>
                          <a:effectLst/>
                          <a:latin typeface="Arial" charset="0"/>
                        </a:rPr>
                        <a:t>500</a:t>
                      </a:r>
                    </a:p>
                  </a:txBody>
                  <a:tcPr marL="82944" marR="82944" marT="54867" marB="41476" anchor="ctr" horzOverflow="overflow">
                    <a:lnL w="7200" cap="flat" cmpd="sng" algn="ctr">
                      <a:solidFill>
                        <a:srgbClr val="000000"/>
                      </a:solidFill>
                      <a:prstDash val="solid"/>
                      <a:round/>
                      <a:headEnd type="none" w="med" len="med"/>
                      <a:tailEnd type="none" w="med" len="med"/>
                    </a:lnL>
                    <a:lnR w="7200" cap="flat" cmpd="sng" algn="ctr">
                      <a:solidFill>
                        <a:srgbClr val="000000"/>
                      </a:solidFill>
                      <a:prstDash val="solid"/>
                      <a:round/>
                      <a:headEnd type="none" w="med" len="med"/>
                      <a:tailEnd type="none" w="med" len="med"/>
                    </a:lnR>
                    <a:lnT w="7200" cap="flat" cmpd="sng" algn="ctr">
                      <a:solidFill>
                        <a:srgbClr val="000000"/>
                      </a:solidFill>
                      <a:prstDash val="solid"/>
                      <a:round/>
                      <a:headEnd type="none" w="med" len="med"/>
                      <a:tailEnd type="none" w="med" len="med"/>
                    </a:lnT>
                    <a:lnB w="7200" cap="flat" cmpd="sng" algn="ctr">
                      <a:solidFill>
                        <a:srgbClr val="000000"/>
                      </a:solidFill>
                      <a:prstDash val="solid"/>
                      <a:round/>
                      <a:headEnd type="none" w="med" len="med"/>
                      <a:tailEnd type="none" w="med" len="med"/>
                    </a:lnB>
                    <a:lnTlToBr>
                      <a:noFill/>
                    </a:lnTlToBr>
                    <a:lnBlToTr>
                      <a:noFill/>
                    </a:lnBlToTr>
                    <a:noFill/>
                  </a:tcPr>
                </a:tc>
              </a:tr>
              <a:tr h="414764">
                <a:tc>
                  <a:txBody>
                    <a:bodyPr/>
                    <a:lstStyle/>
                    <a:p>
                      <a:pPr marL="0" marR="0" lvl="0" indent="0" algn="ctr" defTabSz="457200" rtl="0" eaLnBrk="1" fontAlgn="base" latinLnBrk="0" hangingPunct="0">
                        <a:lnSpc>
                          <a:spcPct val="93000"/>
                        </a:lnSpc>
                        <a:spcBef>
                          <a:spcPct val="0"/>
                        </a:spcBef>
                        <a:spcAft>
                          <a:spcPts val="1425"/>
                        </a:spcAft>
                        <a:buClr>
                          <a:srgbClr val="000000"/>
                        </a:buClr>
                        <a:buSzPct val="100000"/>
                        <a:buFont typeface="Times New Roman" pitchFamily="18" charset="0"/>
                        <a:buNone/>
                        <a:tabLst/>
                      </a:pPr>
                      <a:endParaRPr kumimoji="0" lang="en-US" sz="1600" b="0" i="0" u="none" strike="noStrike" cap="none" normalizeH="0" baseline="0" dirty="0" smtClean="0">
                        <a:ln>
                          <a:noFill/>
                        </a:ln>
                        <a:solidFill>
                          <a:schemeClr val="bg1"/>
                        </a:solidFill>
                        <a:effectLst/>
                        <a:latin typeface="Arial" charset="0"/>
                      </a:endParaRPr>
                    </a:p>
                  </a:txBody>
                  <a:tcPr marL="82944" marR="82944" marT="41476" marB="41476" anchor="ctr" horzOverflow="overflow">
                    <a:lnL w="7200" cap="flat" cmpd="sng" algn="ctr">
                      <a:solidFill>
                        <a:srgbClr val="000000"/>
                      </a:solidFill>
                      <a:prstDash val="solid"/>
                      <a:round/>
                      <a:headEnd type="none" w="med" len="med"/>
                      <a:tailEnd type="none" w="med" len="med"/>
                    </a:lnL>
                    <a:lnR w="7200" cap="flat" cmpd="sng" algn="ctr">
                      <a:solidFill>
                        <a:srgbClr val="000000"/>
                      </a:solidFill>
                      <a:prstDash val="solid"/>
                      <a:round/>
                      <a:headEnd type="none" w="med" len="med"/>
                      <a:tailEnd type="none" w="med" len="med"/>
                    </a:lnR>
                    <a:lnT w="7200" cap="flat" cmpd="sng" algn="ctr">
                      <a:solidFill>
                        <a:srgbClr val="000000"/>
                      </a:solidFill>
                      <a:prstDash val="solid"/>
                      <a:round/>
                      <a:headEnd type="none" w="med" len="med"/>
                      <a:tailEnd type="none" w="med" len="med"/>
                    </a:lnT>
                    <a:lnB w="72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0">
                        <a:lnSpc>
                          <a:spcPct val="76000"/>
                        </a:lnSpc>
                        <a:spcBef>
                          <a:spcPct val="0"/>
                        </a:spcBef>
                        <a:spcAft>
                          <a:spcPts val="1425"/>
                        </a:spcAft>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900" b="0" i="0" u="none" strike="noStrike" cap="none" normalizeH="0" baseline="0" dirty="0" smtClean="0">
                          <a:ln>
                            <a:noFill/>
                          </a:ln>
                          <a:solidFill>
                            <a:srgbClr val="000000"/>
                          </a:solidFill>
                          <a:effectLst/>
                          <a:latin typeface="Arial" charset="0"/>
                        </a:rPr>
                        <a:t>3000</a:t>
                      </a:r>
                    </a:p>
                  </a:txBody>
                  <a:tcPr marL="82944" marR="82944" marT="54867" marB="41476" anchor="ctr" horzOverflow="overflow">
                    <a:lnL w="7200" cap="flat" cmpd="sng" algn="ctr">
                      <a:solidFill>
                        <a:srgbClr val="000000"/>
                      </a:solidFill>
                      <a:prstDash val="solid"/>
                      <a:round/>
                      <a:headEnd type="none" w="med" len="med"/>
                      <a:tailEnd type="none" w="med" len="med"/>
                    </a:lnL>
                    <a:lnR w="7200" cap="flat" cmpd="sng" algn="ctr">
                      <a:solidFill>
                        <a:srgbClr val="000000"/>
                      </a:solidFill>
                      <a:prstDash val="solid"/>
                      <a:round/>
                      <a:headEnd type="none" w="med" len="med"/>
                      <a:tailEnd type="none" w="med" len="med"/>
                    </a:lnR>
                    <a:lnT w="7200" cap="flat" cmpd="sng" algn="ctr">
                      <a:solidFill>
                        <a:srgbClr val="000000"/>
                      </a:solidFill>
                      <a:prstDash val="solid"/>
                      <a:round/>
                      <a:headEnd type="none" w="med" len="med"/>
                      <a:tailEnd type="none" w="med" len="med"/>
                    </a:lnT>
                    <a:lnB w="72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0">
                        <a:lnSpc>
                          <a:spcPct val="76000"/>
                        </a:lnSpc>
                        <a:spcBef>
                          <a:spcPct val="0"/>
                        </a:spcBef>
                        <a:spcAft>
                          <a:spcPts val="1425"/>
                        </a:spcAft>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900" b="0" i="0" u="none" strike="noStrike" cap="none" normalizeH="0" baseline="0" dirty="0" smtClean="0">
                          <a:ln>
                            <a:noFill/>
                          </a:ln>
                          <a:solidFill>
                            <a:srgbClr val="000000"/>
                          </a:solidFill>
                          <a:effectLst/>
                          <a:latin typeface="Arial" charset="0"/>
                        </a:rPr>
                        <a:t>3500</a:t>
                      </a:r>
                    </a:p>
                  </a:txBody>
                  <a:tcPr marL="82944" marR="82944" marT="54867" marB="41476" anchor="ctr" horzOverflow="overflow">
                    <a:lnL w="7200" cap="flat" cmpd="sng" algn="ctr">
                      <a:solidFill>
                        <a:srgbClr val="000000"/>
                      </a:solidFill>
                      <a:prstDash val="solid"/>
                      <a:round/>
                      <a:headEnd type="none" w="med" len="med"/>
                      <a:tailEnd type="none" w="med" len="med"/>
                    </a:lnL>
                    <a:lnR w="7200" cap="flat" cmpd="sng" algn="ctr">
                      <a:solidFill>
                        <a:srgbClr val="000000"/>
                      </a:solidFill>
                      <a:prstDash val="solid"/>
                      <a:round/>
                      <a:headEnd type="none" w="med" len="med"/>
                      <a:tailEnd type="none" w="med" len="med"/>
                    </a:lnR>
                    <a:lnT w="7200" cap="flat" cmpd="sng" algn="ctr">
                      <a:solidFill>
                        <a:srgbClr val="000000"/>
                      </a:solidFill>
                      <a:prstDash val="solid"/>
                      <a:round/>
                      <a:headEnd type="none" w="med" len="med"/>
                      <a:tailEnd type="none" w="med" len="med"/>
                    </a:lnT>
                    <a:lnB w="7200" cap="flat" cmpd="sng" algn="ctr">
                      <a:solidFill>
                        <a:srgbClr val="000000"/>
                      </a:solidFill>
                      <a:prstDash val="solid"/>
                      <a:round/>
                      <a:headEnd type="none" w="med" len="med"/>
                      <a:tailEnd type="none" w="med" len="med"/>
                    </a:lnB>
                    <a:lnTlToBr>
                      <a:noFill/>
                    </a:lnTlToBr>
                    <a:lnBlToTr>
                      <a:noFill/>
                    </a:lnBlToTr>
                    <a:noFill/>
                  </a:tcPr>
                </a:tc>
              </a:tr>
              <a:tr h="414764">
                <a:tc>
                  <a:txBody>
                    <a:bodyPr/>
                    <a:lstStyle/>
                    <a:p>
                      <a:pPr marL="0" marR="0" lvl="0" indent="0" algn="ctr" defTabSz="457200" rtl="0" eaLnBrk="1" fontAlgn="base" latinLnBrk="0" hangingPunct="0">
                        <a:lnSpc>
                          <a:spcPct val="93000"/>
                        </a:lnSpc>
                        <a:spcBef>
                          <a:spcPct val="0"/>
                        </a:spcBef>
                        <a:spcAft>
                          <a:spcPts val="1425"/>
                        </a:spcAft>
                        <a:buClr>
                          <a:srgbClr val="000000"/>
                        </a:buClr>
                        <a:buSzPct val="100000"/>
                        <a:buFont typeface="Times New Roman" pitchFamily="18" charset="0"/>
                        <a:buNone/>
                        <a:tabLst/>
                      </a:pPr>
                      <a:endParaRPr kumimoji="0" lang="en-US" sz="1600" b="0" i="0" u="none" strike="noStrike" cap="none" normalizeH="0" baseline="0" dirty="0" smtClean="0">
                        <a:ln>
                          <a:noFill/>
                        </a:ln>
                        <a:solidFill>
                          <a:schemeClr val="bg1"/>
                        </a:solidFill>
                        <a:effectLst/>
                        <a:latin typeface="Arial" charset="0"/>
                      </a:endParaRPr>
                    </a:p>
                  </a:txBody>
                  <a:tcPr marL="82944" marR="82944" marT="41476" marB="41476" anchor="ctr" horzOverflow="overflow">
                    <a:lnL w="7200" cap="flat" cmpd="sng" algn="ctr">
                      <a:solidFill>
                        <a:srgbClr val="000000"/>
                      </a:solidFill>
                      <a:prstDash val="solid"/>
                      <a:round/>
                      <a:headEnd type="none" w="med" len="med"/>
                      <a:tailEnd type="none" w="med" len="med"/>
                    </a:lnL>
                    <a:lnR w="7200" cap="flat" cmpd="sng" algn="ctr">
                      <a:solidFill>
                        <a:srgbClr val="000000"/>
                      </a:solidFill>
                      <a:prstDash val="solid"/>
                      <a:round/>
                      <a:headEnd type="none" w="med" len="med"/>
                      <a:tailEnd type="none" w="med" len="med"/>
                    </a:lnR>
                    <a:lnT w="7200" cap="flat" cmpd="sng" algn="ctr">
                      <a:solidFill>
                        <a:srgbClr val="000000"/>
                      </a:solidFill>
                      <a:prstDash val="solid"/>
                      <a:round/>
                      <a:headEnd type="none" w="med" len="med"/>
                      <a:tailEnd type="none" w="med" len="med"/>
                    </a:lnT>
                    <a:lnB w="72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ct val="0"/>
                        </a:spcBef>
                        <a:spcAft>
                          <a:spcPts val="1425"/>
                        </a:spcAft>
                        <a:buClr>
                          <a:srgbClr val="000000"/>
                        </a:buClr>
                        <a:buSzPct val="100000"/>
                        <a:buFont typeface="Times New Roman" pitchFamily="18" charset="0"/>
                        <a:buNone/>
                        <a:tabLst/>
                      </a:pPr>
                      <a:endParaRPr kumimoji="0" lang="en-US" sz="1600" b="0" i="0" u="none" strike="noStrike" cap="none" normalizeH="0" baseline="0" dirty="0" smtClean="0">
                        <a:ln>
                          <a:noFill/>
                        </a:ln>
                        <a:solidFill>
                          <a:schemeClr val="bg1"/>
                        </a:solidFill>
                        <a:effectLst/>
                        <a:latin typeface="Arial" charset="0"/>
                      </a:endParaRPr>
                    </a:p>
                  </a:txBody>
                  <a:tcPr marL="82944" marR="82944" marT="41476" marB="41476" anchor="ctr" horzOverflow="overflow">
                    <a:lnL w="7200" cap="flat" cmpd="sng" algn="ctr">
                      <a:solidFill>
                        <a:srgbClr val="000000"/>
                      </a:solidFill>
                      <a:prstDash val="solid"/>
                      <a:round/>
                      <a:headEnd type="none" w="med" len="med"/>
                      <a:tailEnd type="none" w="med" len="med"/>
                    </a:lnL>
                    <a:lnR w="7200" cap="flat" cmpd="sng" algn="ctr">
                      <a:solidFill>
                        <a:srgbClr val="000000"/>
                      </a:solidFill>
                      <a:prstDash val="solid"/>
                      <a:round/>
                      <a:headEnd type="none" w="med" len="med"/>
                      <a:tailEnd type="none" w="med" len="med"/>
                    </a:lnR>
                    <a:lnT w="7200" cap="flat" cmpd="sng" algn="ctr">
                      <a:solidFill>
                        <a:srgbClr val="000000"/>
                      </a:solidFill>
                      <a:prstDash val="solid"/>
                      <a:round/>
                      <a:headEnd type="none" w="med" len="med"/>
                      <a:tailEnd type="none" w="med" len="med"/>
                    </a:lnT>
                    <a:lnB w="72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ct val="0"/>
                        </a:spcBef>
                        <a:spcAft>
                          <a:spcPts val="1425"/>
                        </a:spcAft>
                        <a:buClr>
                          <a:srgbClr val="000000"/>
                        </a:buClr>
                        <a:buSzPct val="100000"/>
                        <a:buFont typeface="Times New Roman" pitchFamily="18" charset="0"/>
                        <a:buNone/>
                        <a:tabLst/>
                      </a:pPr>
                      <a:endParaRPr kumimoji="0" lang="en-US" sz="1600" b="0" i="0" u="none" strike="noStrike" cap="none" normalizeH="0" baseline="0" dirty="0" smtClean="0">
                        <a:ln>
                          <a:noFill/>
                        </a:ln>
                        <a:solidFill>
                          <a:schemeClr val="bg1"/>
                        </a:solidFill>
                        <a:effectLst/>
                        <a:latin typeface="Arial" charset="0"/>
                      </a:endParaRPr>
                    </a:p>
                  </a:txBody>
                  <a:tcPr marL="82944" marR="82944" marT="41476" marB="41476" anchor="ctr" horzOverflow="overflow">
                    <a:lnL w="7200" cap="flat" cmpd="sng" algn="ctr">
                      <a:solidFill>
                        <a:srgbClr val="000000"/>
                      </a:solidFill>
                      <a:prstDash val="solid"/>
                      <a:round/>
                      <a:headEnd type="none" w="med" len="med"/>
                      <a:tailEnd type="none" w="med" len="med"/>
                    </a:lnL>
                    <a:lnR w="7200" cap="flat" cmpd="sng" algn="ctr">
                      <a:solidFill>
                        <a:srgbClr val="000000"/>
                      </a:solidFill>
                      <a:prstDash val="solid"/>
                      <a:round/>
                      <a:headEnd type="none" w="med" len="med"/>
                      <a:tailEnd type="none" w="med" len="med"/>
                    </a:lnR>
                    <a:lnT w="7200" cap="flat" cmpd="sng" algn="ctr">
                      <a:solidFill>
                        <a:srgbClr val="000000"/>
                      </a:solidFill>
                      <a:prstDash val="solid"/>
                      <a:round/>
                      <a:headEnd type="none" w="med" len="med"/>
                      <a:tailEnd type="none" w="med" len="med"/>
                    </a:lnT>
                    <a:lnB w="7200" cap="flat" cmpd="sng" algn="ctr">
                      <a:solidFill>
                        <a:srgbClr val="000000"/>
                      </a:solidFill>
                      <a:prstDash val="solid"/>
                      <a:round/>
                      <a:headEnd type="none" w="med" len="med"/>
                      <a:tailEnd type="none" w="med" len="med"/>
                    </a:lnB>
                    <a:lnTlToBr>
                      <a:noFill/>
                    </a:lnTlToBr>
                    <a:lnBlToTr>
                      <a:noFill/>
                    </a:lnBlToTr>
                    <a:noFill/>
                  </a:tcPr>
                </a:tc>
              </a:tr>
              <a:tr h="414764">
                <a:tc>
                  <a:txBody>
                    <a:bodyPr/>
                    <a:lstStyle/>
                    <a:p>
                      <a:pPr marL="0" marR="0" lvl="0" indent="0" algn="l" defTabSz="457200" rtl="0" eaLnBrk="1" fontAlgn="base" latinLnBrk="0" hangingPunct="0">
                        <a:lnSpc>
                          <a:spcPct val="76000"/>
                        </a:lnSpc>
                        <a:spcBef>
                          <a:spcPct val="0"/>
                        </a:spcBef>
                        <a:spcAft>
                          <a:spcPts val="1425"/>
                        </a:spcAft>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2000" b="0" i="0" u="none" strike="noStrike" cap="none" normalizeH="0" baseline="0" dirty="0" smtClean="0">
                          <a:ln>
                            <a:noFill/>
                          </a:ln>
                          <a:solidFill>
                            <a:srgbClr val="000000"/>
                          </a:solidFill>
                          <a:effectLst/>
                          <a:latin typeface="Arial" charset="0"/>
                        </a:rPr>
                        <a:t>Investments</a:t>
                      </a:r>
                    </a:p>
                  </a:txBody>
                  <a:tcPr marL="82944" marR="82944" marT="60353" marB="41476" anchor="ctr" horzOverflow="overflow">
                    <a:lnL w="7200" cap="flat" cmpd="sng" algn="ctr">
                      <a:solidFill>
                        <a:srgbClr val="000000"/>
                      </a:solidFill>
                      <a:prstDash val="solid"/>
                      <a:round/>
                      <a:headEnd type="none" w="med" len="med"/>
                      <a:tailEnd type="none" w="med" len="med"/>
                    </a:lnL>
                    <a:lnR w="7200" cap="flat" cmpd="sng" algn="ctr">
                      <a:solidFill>
                        <a:srgbClr val="000000"/>
                      </a:solidFill>
                      <a:prstDash val="solid"/>
                      <a:round/>
                      <a:headEnd type="none" w="med" len="med"/>
                      <a:tailEnd type="none" w="med" len="med"/>
                    </a:lnR>
                    <a:lnT w="7200" cap="flat" cmpd="sng" algn="ctr">
                      <a:solidFill>
                        <a:srgbClr val="000000"/>
                      </a:solidFill>
                      <a:prstDash val="solid"/>
                      <a:round/>
                      <a:headEnd type="none" w="med" len="med"/>
                      <a:tailEnd type="none" w="med" len="med"/>
                    </a:lnT>
                    <a:lnB w="72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0">
                        <a:lnSpc>
                          <a:spcPct val="76000"/>
                        </a:lnSpc>
                        <a:spcBef>
                          <a:spcPct val="0"/>
                        </a:spcBef>
                        <a:spcAft>
                          <a:spcPts val="1425"/>
                        </a:spcAft>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900" b="0" i="0" u="none" strike="noStrike" cap="none" normalizeH="0" baseline="0" dirty="0" smtClean="0">
                          <a:ln>
                            <a:noFill/>
                          </a:ln>
                          <a:solidFill>
                            <a:srgbClr val="000000"/>
                          </a:solidFill>
                          <a:effectLst/>
                          <a:latin typeface="Arial" charset="0"/>
                        </a:rPr>
                        <a:t>3000</a:t>
                      </a:r>
                    </a:p>
                  </a:txBody>
                  <a:tcPr marL="82944" marR="82944" marT="54867" marB="41476" anchor="ctr" horzOverflow="overflow">
                    <a:lnL w="7200" cap="flat" cmpd="sng" algn="ctr">
                      <a:solidFill>
                        <a:srgbClr val="000000"/>
                      </a:solidFill>
                      <a:prstDash val="solid"/>
                      <a:round/>
                      <a:headEnd type="none" w="med" len="med"/>
                      <a:tailEnd type="none" w="med" len="med"/>
                    </a:lnL>
                    <a:lnR w="7200" cap="flat" cmpd="sng" algn="ctr">
                      <a:solidFill>
                        <a:srgbClr val="000000"/>
                      </a:solidFill>
                      <a:prstDash val="solid"/>
                      <a:round/>
                      <a:headEnd type="none" w="med" len="med"/>
                      <a:tailEnd type="none" w="med" len="med"/>
                    </a:lnR>
                    <a:lnT w="7200" cap="flat" cmpd="sng" algn="ctr">
                      <a:solidFill>
                        <a:srgbClr val="000000"/>
                      </a:solidFill>
                      <a:prstDash val="solid"/>
                      <a:round/>
                      <a:headEnd type="none" w="med" len="med"/>
                      <a:tailEnd type="none" w="med" len="med"/>
                    </a:lnT>
                    <a:lnB w="72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0">
                        <a:lnSpc>
                          <a:spcPct val="76000"/>
                        </a:lnSpc>
                        <a:spcBef>
                          <a:spcPct val="0"/>
                        </a:spcBef>
                        <a:spcAft>
                          <a:spcPts val="1425"/>
                        </a:spcAft>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900" b="0" i="0" u="none" strike="noStrike" cap="none" normalizeH="0" baseline="0" dirty="0" smtClean="0">
                          <a:ln>
                            <a:noFill/>
                          </a:ln>
                          <a:solidFill>
                            <a:srgbClr val="000000"/>
                          </a:solidFill>
                          <a:effectLst/>
                          <a:latin typeface="Arial" charset="0"/>
                        </a:rPr>
                        <a:t>0</a:t>
                      </a:r>
                    </a:p>
                  </a:txBody>
                  <a:tcPr marL="82944" marR="82944" marT="54867" marB="41476" anchor="ctr" horzOverflow="overflow">
                    <a:lnL w="7200" cap="flat" cmpd="sng" algn="ctr">
                      <a:solidFill>
                        <a:srgbClr val="000000"/>
                      </a:solidFill>
                      <a:prstDash val="solid"/>
                      <a:round/>
                      <a:headEnd type="none" w="med" len="med"/>
                      <a:tailEnd type="none" w="med" len="med"/>
                    </a:lnL>
                    <a:lnR w="7200" cap="flat" cmpd="sng" algn="ctr">
                      <a:solidFill>
                        <a:srgbClr val="000000"/>
                      </a:solidFill>
                      <a:prstDash val="solid"/>
                      <a:round/>
                      <a:headEnd type="none" w="med" len="med"/>
                      <a:tailEnd type="none" w="med" len="med"/>
                    </a:lnR>
                    <a:lnT w="7200" cap="flat" cmpd="sng" algn="ctr">
                      <a:solidFill>
                        <a:srgbClr val="000000"/>
                      </a:solidFill>
                      <a:prstDash val="solid"/>
                      <a:round/>
                      <a:headEnd type="none" w="med" len="med"/>
                      <a:tailEnd type="none" w="med" len="med"/>
                    </a:lnT>
                    <a:lnB w="7200" cap="flat" cmpd="sng" algn="ctr">
                      <a:solidFill>
                        <a:srgbClr val="000000"/>
                      </a:solidFill>
                      <a:prstDash val="solid"/>
                      <a:round/>
                      <a:headEnd type="none" w="med" len="med"/>
                      <a:tailEnd type="none" w="med" len="med"/>
                    </a:lnB>
                    <a:lnTlToBr>
                      <a:noFill/>
                    </a:lnTlToBr>
                    <a:lnBlToTr>
                      <a:noFill/>
                    </a:lnBlToTr>
                    <a:noFill/>
                  </a:tcPr>
                </a:tc>
              </a:tr>
              <a:tr h="414764">
                <a:tc>
                  <a:txBody>
                    <a:bodyPr/>
                    <a:lstStyle/>
                    <a:p>
                      <a:pPr marL="0" marR="0" lvl="0" indent="0" algn="l" defTabSz="457200" rtl="0" eaLnBrk="1" fontAlgn="base" latinLnBrk="0" hangingPunct="0">
                        <a:lnSpc>
                          <a:spcPct val="76000"/>
                        </a:lnSpc>
                        <a:spcBef>
                          <a:spcPct val="0"/>
                        </a:spcBef>
                        <a:spcAft>
                          <a:spcPts val="1425"/>
                        </a:spcAft>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2000" b="0" i="0" u="none" strike="noStrike" cap="none" normalizeH="0" baseline="0" dirty="0" smtClean="0">
                          <a:ln>
                            <a:noFill/>
                          </a:ln>
                          <a:solidFill>
                            <a:srgbClr val="000000"/>
                          </a:solidFill>
                          <a:effectLst/>
                          <a:latin typeface="Arial" charset="0"/>
                        </a:rPr>
                        <a:t>Operating Assets</a:t>
                      </a:r>
                    </a:p>
                  </a:txBody>
                  <a:tcPr marL="82944" marR="82944" marT="60353" marB="41476" anchor="ctr" horzOverflow="overflow">
                    <a:lnL w="7200" cap="flat" cmpd="sng" algn="ctr">
                      <a:solidFill>
                        <a:srgbClr val="000000"/>
                      </a:solidFill>
                      <a:prstDash val="solid"/>
                      <a:round/>
                      <a:headEnd type="none" w="med" len="med"/>
                      <a:tailEnd type="none" w="med" len="med"/>
                    </a:lnL>
                    <a:lnR w="7200" cap="flat" cmpd="sng" algn="ctr">
                      <a:solidFill>
                        <a:srgbClr val="000000"/>
                      </a:solidFill>
                      <a:prstDash val="solid"/>
                      <a:round/>
                      <a:headEnd type="none" w="med" len="med"/>
                      <a:tailEnd type="none" w="med" len="med"/>
                    </a:lnR>
                    <a:lnT w="7200" cap="flat" cmpd="sng" algn="ctr">
                      <a:solidFill>
                        <a:srgbClr val="000000"/>
                      </a:solidFill>
                      <a:prstDash val="solid"/>
                      <a:round/>
                      <a:headEnd type="none" w="med" len="med"/>
                      <a:tailEnd type="none" w="med" len="med"/>
                    </a:lnT>
                    <a:lnB w="72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0">
                        <a:lnSpc>
                          <a:spcPct val="76000"/>
                        </a:lnSpc>
                        <a:spcBef>
                          <a:spcPct val="0"/>
                        </a:spcBef>
                        <a:spcAft>
                          <a:spcPts val="1425"/>
                        </a:spcAft>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900" b="0" i="0" u="none" strike="noStrike" cap="none" normalizeH="0" baseline="0" dirty="0" smtClean="0">
                          <a:ln>
                            <a:noFill/>
                          </a:ln>
                          <a:solidFill>
                            <a:srgbClr val="000000"/>
                          </a:solidFill>
                          <a:effectLst/>
                          <a:latin typeface="Arial" charset="0"/>
                        </a:rPr>
                        <a:t>0</a:t>
                      </a:r>
                    </a:p>
                  </a:txBody>
                  <a:tcPr marL="82944" marR="82944" marT="54867" marB="41476" anchor="ctr" horzOverflow="overflow">
                    <a:lnL w="7200" cap="flat" cmpd="sng" algn="ctr">
                      <a:solidFill>
                        <a:srgbClr val="000000"/>
                      </a:solidFill>
                      <a:prstDash val="solid"/>
                      <a:round/>
                      <a:headEnd type="none" w="med" len="med"/>
                      <a:tailEnd type="none" w="med" len="med"/>
                    </a:lnL>
                    <a:lnR w="7200" cap="flat" cmpd="sng" algn="ctr">
                      <a:solidFill>
                        <a:srgbClr val="000000"/>
                      </a:solidFill>
                      <a:prstDash val="solid"/>
                      <a:round/>
                      <a:headEnd type="none" w="med" len="med"/>
                      <a:tailEnd type="none" w="med" len="med"/>
                    </a:lnR>
                    <a:lnT w="7200" cap="flat" cmpd="sng" algn="ctr">
                      <a:solidFill>
                        <a:srgbClr val="000000"/>
                      </a:solidFill>
                      <a:prstDash val="solid"/>
                      <a:round/>
                      <a:headEnd type="none" w="med" len="med"/>
                      <a:tailEnd type="none" w="med" len="med"/>
                    </a:lnT>
                    <a:lnB w="72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0">
                        <a:lnSpc>
                          <a:spcPct val="76000"/>
                        </a:lnSpc>
                        <a:spcBef>
                          <a:spcPct val="0"/>
                        </a:spcBef>
                        <a:spcAft>
                          <a:spcPts val="1425"/>
                        </a:spcAft>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900" b="0" i="0" u="none" strike="noStrike" cap="none" normalizeH="0" baseline="0" dirty="0" smtClean="0">
                          <a:ln>
                            <a:noFill/>
                          </a:ln>
                          <a:solidFill>
                            <a:srgbClr val="000000"/>
                          </a:solidFill>
                          <a:effectLst/>
                          <a:latin typeface="Arial" charset="0"/>
                        </a:rPr>
                        <a:t>3500</a:t>
                      </a:r>
                    </a:p>
                  </a:txBody>
                  <a:tcPr marL="82944" marR="82944" marT="54867" marB="41476" anchor="ctr" horzOverflow="overflow">
                    <a:lnL w="7200" cap="flat" cmpd="sng" algn="ctr">
                      <a:solidFill>
                        <a:srgbClr val="000000"/>
                      </a:solidFill>
                      <a:prstDash val="solid"/>
                      <a:round/>
                      <a:headEnd type="none" w="med" len="med"/>
                      <a:tailEnd type="none" w="med" len="med"/>
                    </a:lnL>
                    <a:lnR w="7200" cap="flat" cmpd="sng" algn="ctr">
                      <a:solidFill>
                        <a:srgbClr val="000000"/>
                      </a:solidFill>
                      <a:prstDash val="solid"/>
                      <a:round/>
                      <a:headEnd type="none" w="med" len="med"/>
                      <a:tailEnd type="none" w="med" len="med"/>
                    </a:lnR>
                    <a:lnT w="7200" cap="flat" cmpd="sng" algn="ctr">
                      <a:solidFill>
                        <a:srgbClr val="000000"/>
                      </a:solidFill>
                      <a:prstDash val="solid"/>
                      <a:round/>
                      <a:headEnd type="none" w="med" len="med"/>
                      <a:tailEnd type="none" w="med" len="med"/>
                    </a:lnT>
                    <a:lnB w="7200" cap="flat" cmpd="sng" algn="ctr">
                      <a:solidFill>
                        <a:srgbClr val="000000"/>
                      </a:solidFill>
                      <a:prstDash val="solid"/>
                      <a:round/>
                      <a:headEnd type="none" w="med" len="med"/>
                      <a:tailEnd type="none" w="med" len="med"/>
                    </a:lnB>
                    <a:lnTlToBr>
                      <a:noFill/>
                    </a:lnTlToBr>
                    <a:lnBlToTr>
                      <a:noFill/>
                    </a:lnBlToTr>
                    <a:noFill/>
                  </a:tcPr>
                </a:tc>
              </a:tr>
              <a:tr h="417644">
                <a:tc>
                  <a:txBody>
                    <a:bodyPr/>
                    <a:lstStyle/>
                    <a:p>
                      <a:pPr marL="0" marR="0" lvl="0" indent="0" algn="ctr" defTabSz="457200" rtl="0" eaLnBrk="1" fontAlgn="base" latinLnBrk="0" hangingPunct="0">
                        <a:lnSpc>
                          <a:spcPct val="93000"/>
                        </a:lnSpc>
                        <a:spcBef>
                          <a:spcPct val="0"/>
                        </a:spcBef>
                        <a:spcAft>
                          <a:spcPts val="1425"/>
                        </a:spcAft>
                        <a:buClr>
                          <a:srgbClr val="000000"/>
                        </a:buClr>
                        <a:buSzPct val="100000"/>
                        <a:buFont typeface="Times New Roman" pitchFamily="18" charset="0"/>
                        <a:buNone/>
                        <a:tabLst/>
                      </a:pPr>
                      <a:endParaRPr kumimoji="0" lang="en-US" sz="1600" b="0" i="0" u="none" strike="noStrike" cap="none" normalizeH="0" baseline="0" dirty="0" smtClean="0">
                        <a:ln>
                          <a:noFill/>
                        </a:ln>
                        <a:solidFill>
                          <a:schemeClr val="bg1"/>
                        </a:solidFill>
                        <a:effectLst/>
                        <a:latin typeface="Arial" charset="0"/>
                      </a:endParaRPr>
                    </a:p>
                  </a:txBody>
                  <a:tcPr marL="82944" marR="82944" marT="41476" marB="41476" anchor="ctr" horzOverflow="overflow">
                    <a:lnL w="7200" cap="flat" cmpd="sng" algn="ctr">
                      <a:solidFill>
                        <a:srgbClr val="000000"/>
                      </a:solidFill>
                      <a:prstDash val="solid"/>
                      <a:round/>
                      <a:headEnd type="none" w="med" len="med"/>
                      <a:tailEnd type="none" w="med" len="med"/>
                    </a:lnL>
                    <a:lnR w="7200" cap="flat" cmpd="sng" algn="ctr">
                      <a:solidFill>
                        <a:srgbClr val="000000"/>
                      </a:solidFill>
                      <a:prstDash val="solid"/>
                      <a:round/>
                      <a:headEnd type="none" w="med" len="med"/>
                      <a:tailEnd type="none" w="med" len="med"/>
                    </a:lnR>
                    <a:lnT w="7200" cap="flat" cmpd="sng" algn="ctr">
                      <a:solidFill>
                        <a:srgbClr val="000000"/>
                      </a:solidFill>
                      <a:prstDash val="solid"/>
                      <a:round/>
                      <a:headEnd type="none" w="med" len="med"/>
                      <a:tailEnd type="none" w="med" len="med"/>
                    </a:lnT>
                    <a:lnB w="72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0">
                        <a:lnSpc>
                          <a:spcPct val="76000"/>
                        </a:lnSpc>
                        <a:spcBef>
                          <a:spcPct val="0"/>
                        </a:spcBef>
                        <a:spcAft>
                          <a:spcPts val="1425"/>
                        </a:spcAft>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900" b="0" i="0" u="none" strike="noStrike" cap="none" normalizeH="0" baseline="0" dirty="0" smtClean="0">
                          <a:ln>
                            <a:noFill/>
                          </a:ln>
                          <a:solidFill>
                            <a:srgbClr val="000000"/>
                          </a:solidFill>
                          <a:effectLst/>
                          <a:latin typeface="Arial" charset="0"/>
                        </a:rPr>
                        <a:t>3000</a:t>
                      </a:r>
                    </a:p>
                  </a:txBody>
                  <a:tcPr marL="82944" marR="82944" marT="54867" marB="41476" anchor="ctr" horzOverflow="overflow">
                    <a:lnL w="7200" cap="flat" cmpd="sng" algn="ctr">
                      <a:solidFill>
                        <a:srgbClr val="000000"/>
                      </a:solidFill>
                      <a:prstDash val="solid"/>
                      <a:round/>
                      <a:headEnd type="none" w="med" len="med"/>
                      <a:tailEnd type="none" w="med" len="med"/>
                    </a:lnL>
                    <a:lnR w="7200" cap="flat" cmpd="sng" algn="ctr">
                      <a:solidFill>
                        <a:srgbClr val="000000"/>
                      </a:solidFill>
                      <a:prstDash val="solid"/>
                      <a:round/>
                      <a:headEnd type="none" w="med" len="med"/>
                      <a:tailEnd type="none" w="med" len="med"/>
                    </a:lnR>
                    <a:lnT w="7200" cap="flat" cmpd="sng" algn="ctr">
                      <a:solidFill>
                        <a:srgbClr val="000000"/>
                      </a:solidFill>
                      <a:prstDash val="solid"/>
                      <a:round/>
                      <a:headEnd type="none" w="med" len="med"/>
                      <a:tailEnd type="none" w="med" len="med"/>
                    </a:lnT>
                    <a:lnB w="72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0">
                        <a:lnSpc>
                          <a:spcPct val="76000"/>
                        </a:lnSpc>
                        <a:spcBef>
                          <a:spcPct val="0"/>
                        </a:spcBef>
                        <a:spcAft>
                          <a:spcPts val="1425"/>
                        </a:spcAft>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900" b="0" i="0" u="none" strike="noStrike" cap="none" normalizeH="0" baseline="0" dirty="0" smtClean="0">
                          <a:ln>
                            <a:noFill/>
                          </a:ln>
                          <a:solidFill>
                            <a:srgbClr val="000000"/>
                          </a:solidFill>
                          <a:effectLst/>
                          <a:latin typeface="Arial" charset="0"/>
                        </a:rPr>
                        <a:t>3500</a:t>
                      </a:r>
                    </a:p>
                  </a:txBody>
                  <a:tcPr marL="82944" marR="82944" marT="54867" marB="41476" anchor="ctr" horzOverflow="overflow">
                    <a:lnL w="7200" cap="flat" cmpd="sng" algn="ctr">
                      <a:solidFill>
                        <a:srgbClr val="000000"/>
                      </a:solidFill>
                      <a:prstDash val="solid"/>
                      <a:round/>
                      <a:headEnd type="none" w="med" len="med"/>
                      <a:tailEnd type="none" w="med" len="med"/>
                    </a:lnL>
                    <a:lnR w="7200" cap="flat" cmpd="sng" algn="ctr">
                      <a:solidFill>
                        <a:srgbClr val="000000"/>
                      </a:solidFill>
                      <a:prstDash val="solid"/>
                      <a:round/>
                      <a:headEnd type="none" w="med" len="med"/>
                      <a:tailEnd type="none" w="med" len="med"/>
                    </a:lnR>
                    <a:lnT w="7200" cap="flat" cmpd="sng" algn="ctr">
                      <a:solidFill>
                        <a:srgbClr val="000000"/>
                      </a:solidFill>
                      <a:prstDash val="solid"/>
                      <a:round/>
                      <a:headEnd type="none" w="med" len="med"/>
                      <a:tailEnd type="none" w="med" len="med"/>
                    </a:lnT>
                    <a:lnB w="72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sz="4400" b="1" smtClean="0">
                <a:solidFill>
                  <a:srgbClr val="000000"/>
                </a:solidFill>
              </a:rPr>
              <a:t>CFS</a:t>
            </a:r>
            <a:endParaRPr lang="en-US" b="1" smtClean="0"/>
          </a:p>
        </p:txBody>
      </p:sp>
      <p:graphicFrame>
        <p:nvGraphicFramePr>
          <p:cNvPr id="4" name="Group 3"/>
          <p:cNvGraphicFramePr>
            <a:graphicFrameLocks noGrp="1"/>
          </p:cNvGraphicFramePr>
          <p:nvPr/>
        </p:nvGraphicFramePr>
        <p:xfrm>
          <a:off x="762000" y="1905000"/>
          <a:ext cx="7543800" cy="4267200"/>
        </p:xfrm>
        <a:graphic>
          <a:graphicData uri="http://schemas.openxmlformats.org/drawingml/2006/table">
            <a:tbl>
              <a:tblPr/>
              <a:tblGrid>
                <a:gridCol w="3024959"/>
                <a:gridCol w="2260970"/>
                <a:gridCol w="2257871"/>
              </a:tblGrid>
              <a:tr h="426433">
                <a:tc>
                  <a:txBody>
                    <a:bodyPr/>
                    <a:lstStyle/>
                    <a:p>
                      <a:pPr marL="0" marR="0" lvl="0" indent="0" algn="ctr" defTabSz="457200" rtl="0" eaLnBrk="1" fontAlgn="base" latinLnBrk="0" hangingPunct="0">
                        <a:lnSpc>
                          <a:spcPct val="93000"/>
                        </a:lnSpc>
                        <a:spcBef>
                          <a:spcPct val="0"/>
                        </a:spcBef>
                        <a:spcAft>
                          <a:spcPts val="1425"/>
                        </a:spcAft>
                        <a:buClr>
                          <a:srgbClr val="000000"/>
                        </a:buClr>
                        <a:buSzPct val="100000"/>
                        <a:buFont typeface="Times New Roman" pitchFamily="18" charset="0"/>
                        <a:buNone/>
                        <a:tabLst/>
                      </a:pPr>
                      <a:endParaRPr kumimoji="0" lang="en-US" sz="1600" b="0" i="0" u="none" strike="noStrike" cap="none" normalizeH="0" baseline="0" dirty="0" smtClean="0">
                        <a:ln>
                          <a:noFill/>
                        </a:ln>
                        <a:solidFill>
                          <a:schemeClr val="bg1"/>
                        </a:solidFill>
                        <a:effectLst/>
                        <a:latin typeface="Arial" charset="0"/>
                      </a:endParaRPr>
                    </a:p>
                  </a:txBody>
                  <a:tcPr marL="82944" marR="82944" marT="41476" marB="41476" anchor="ctr" horzOverflow="overflow">
                    <a:lnL w="7200" cap="flat" cmpd="sng" algn="ctr">
                      <a:solidFill>
                        <a:srgbClr val="000000"/>
                      </a:solidFill>
                      <a:prstDash val="solid"/>
                      <a:round/>
                      <a:headEnd type="none" w="med" len="med"/>
                      <a:tailEnd type="none" w="med" len="med"/>
                    </a:lnL>
                    <a:lnR w="7200" cap="flat" cmpd="sng" algn="ctr">
                      <a:solidFill>
                        <a:srgbClr val="000000"/>
                      </a:solidFill>
                      <a:prstDash val="solid"/>
                      <a:round/>
                      <a:headEnd type="none" w="med" len="med"/>
                      <a:tailEnd type="none" w="med" len="med"/>
                    </a:lnR>
                    <a:lnT w="7200" cap="flat" cmpd="sng" algn="ctr">
                      <a:solidFill>
                        <a:srgbClr val="000000"/>
                      </a:solidFill>
                      <a:prstDash val="solid"/>
                      <a:round/>
                      <a:headEnd type="none" w="med" len="med"/>
                      <a:tailEnd type="none" w="med" len="med"/>
                    </a:lnT>
                    <a:lnB w="72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457200" rtl="0" eaLnBrk="1" fontAlgn="base" latinLnBrk="0" hangingPunct="0">
                        <a:lnSpc>
                          <a:spcPct val="76000"/>
                        </a:lnSpc>
                        <a:spcBef>
                          <a:spcPct val="0"/>
                        </a:spcBef>
                        <a:spcAft>
                          <a:spcPts val="1425"/>
                        </a:spcAft>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2500" b="0" i="0" u="none" strike="noStrike" cap="none" normalizeH="0" baseline="0" smtClean="0">
                          <a:ln>
                            <a:noFill/>
                          </a:ln>
                          <a:solidFill>
                            <a:srgbClr val="000000"/>
                          </a:solidFill>
                          <a:effectLst/>
                          <a:latin typeface="Arial" charset="0"/>
                        </a:rPr>
                        <a:t>A</a:t>
                      </a:r>
                    </a:p>
                  </a:txBody>
                  <a:tcPr marL="82944" marR="82944" marT="76812" marB="41476" anchor="ctr" horzOverflow="overflow">
                    <a:lnL w="7200" cap="flat" cmpd="sng" algn="ctr">
                      <a:solidFill>
                        <a:srgbClr val="000000"/>
                      </a:solidFill>
                      <a:prstDash val="solid"/>
                      <a:round/>
                      <a:headEnd type="none" w="med" len="med"/>
                      <a:tailEnd type="none" w="med" len="med"/>
                    </a:lnL>
                    <a:lnR w="7200" cap="flat" cmpd="sng" algn="ctr">
                      <a:solidFill>
                        <a:srgbClr val="000000"/>
                      </a:solidFill>
                      <a:prstDash val="solid"/>
                      <a:round/>
                      <a:headEnd type="none" w="med" len="med"/>
                      <a:tailEnd type="none" w="med" len="med"/>
                    </a:lnR>
                    <a:lnT w="7200" cap="flat" cmpd="sng" algn="ctr">
                      <a:solidFill>
                        <a:srgbClr val="000000"/>
                      </a:solidFill>
                      <a:prstDash val="solid"/>
                      <a:round/>
                      <a:headEnd type="none" w="med" len="med"/>
                      <a:tailEnd type="none" w="med" len="med"/>
                    </a:lnT>
                    <a:lnB w="72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457200" rtl="0" eaLnBrk="1" fontAlgn="base" latinLnBrk="0" hangingPunct="0">
                        <a:lnSpc>
                          <a:spcPct val="76000"/>
                        </a:lnSpc>
                        <a:spcBef>
                          <a:spcPct val="0"/>
                        </a:spcBef>
                        <a:spcAft>
                          <a:spcPts val="1425"/>
                        </a:spcAft>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2500" b="0" i="0" u="none" strike="noStrike" cap="none" normalizeH="0" baseline="0" smtClean="0">
                          <a:ln>
                            <a:noFill/>
                          </a:ln>
                          <a:solidFill>
                            <a:srgbClr val="000000"/>
                          </a:solidFill>
                          <a:effectLst/>
                          <a:latin typeface="Arial" charset="0"/>
                        </a:rPr>
                        <a:t>B</a:t>
                      </a:r>
                    </a:p>
                  </a:txBody>
                  <a:tcPr marL="82944" marR="82944" marT="76812" marB="41476" anchor="ctr" horzOverflow="overflow">
                    <a:lnL w="7200" cap="flat" cmpd="sng" algn="ctr">
                      <a:solidFill>
                        <a:srgbClr val="000000"/>
                      </a:solidFill>
                      <a:prstDash val="solid"/>
                      <a:round/>
                      <a:headEnd type="none" w="med" len="med"/>
                      <a:tailEnd type="none" w="med" len="med"/>
                    </a:lnL>
                    <a:lnR w="7200" cap="flat" cmpd="sng" algn="ctr">
                      <a:solidFill>
                        <a:srgbClr val="000000"/>
                      </a:solidFill>
                      <a:prstDash val="solid"/>
                      <a:round/>
                      <a:headEnd type="none" w="med" len="med"/>
                      <a:tailEnd type="none" w="med" len="med"/>
                    </a:lnR>
                    <a:lnT w="7200" cap="flat" cmpd="sng" algn="ctr">
                      <a:solidFill>
                        <a:srgbClr val="000000"/>
                      </a:solidFill>
                      <a:prstDash val="solid"/>
                      <a:round/>
                      <a:headEnd type="none" w="med" len="med"/>
                      <a:tailEnd type="none" w="med" len="med"/>
                    </a:lnT>
                    <a:lnB w="7200" cap="flat" cmpd="sng" algn="ctr">
                      <a:solidFill>
                        <a:srgbClr val="000000"/>
                      </a:solidFill>
                      <a:prstDash val="solid"/>
                      <a:round/>
                      <a:headEnd type="none" w="med" len="med"/>
                      <a:tailEnd type="none" w="med" len="med"/>
                    </a:lnB>
                    <a:lnTlToBr>
                      <a:noFill/>
                    </a:lnTlToBr>
                    <a:lnBlToTr>
                      <a:noFill/>
                    </a:lnBlToTr>
                    <a:solidFill>
                      <a:srgbClr val="C0C0C0"/>
                    </a:solidFill>
                  </a:tcPr>
                </a:tc>
              </a:tr>
              <a:tr h="426433">
                <a:tc>
                  <a:txBody>
                    <a:bodyPr/>
                    <a:lstStyle/>
                    <a:p>
                      <a:pPr marL="0" marR="0" lvl="0" indent="0" algn="l" defTabSz="457200" rtl="0" eaLnBrk="1" fontAlgn="base" latinLnBrk="0" hangingPunct="0">
                        <a:lnSpc>
                          <a:spcPct val="76000"/>
                        </a:lnSpc>
                        <a:spcBef>
                          <a:spcPct val="0"/>
                        </a:spcBef>
                        <a:spcAft>
                          <a:spcPts val="1425"/>
                        </a:spcAft>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2100" b="0" i="0" u="none" strike="noStrike" cap="none" normalizeH="0" baseline="0" smtClean="0">
                          <a:ln>
                            <a:noFill/>
                          </a:ln>
                          <a:solidFill>
                            <a:srgbClr val="000000"/>
                          </a:solidFill>
                          <a:effectLst/>
                          <a:latin typeface="Arial" charset="0"/>
                        </a:rPr>
                        <a:t>Sales</a:t>
                      </a:r>
                    </a:p>
                  </a:txBody>
                  <a:tcPr marL="82944" marR="82944" marT="65839" marB="41476" anchor="ctr" horzOverflow="overflow">
                    <a:lnL w="7200" cap="flat" cmpd="sng" algn="ctr">
                      <a:solidFill>
                        <a:srgbClr val="000000"/>
                      </a:solidFill>
                      <a:prstDash val="solid"/>
                      <a:round/>
                      <a:headEnd type="none" w="med" len="med"/>
                      <a:tailEnd type="none" w="med" len="med"/>
                    </a:lnL>
                    <a:lnR w="7200" cap="flat" cmpd="sng" algn="ctr">
                      <a:solidFill>
                        <a:srgbClr val="000000"/>
                      </a:solidFill>
                      <a:prstDash val="solid"/>
                      <a:round/>
                      <a:headEnd type="none" w="med" len="med"/>
                      <a:tailEnd type="none" w="med" len="med"/>
                    </a:lnR>
                    <a:lnT w="7200" cap="flat" cmpd="sng" algn="ctr">
                      <a:solidFill>
                        <a:srgbClr val="000000"/>
                      </a:solidFill>
                      <a:prstDash val="solid"/>
                      <a:round/>
                      <a:headEnd type="none" w="med" len="med"/>
                      <a:tailEnd type="none" w="med" len="med"/>
                    </a:lnT>
                    <a:lnB w="72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0">
                        <a:lnSpc>
                          <a:spcPct val="76000"/>
                        </a:lnSpc>
                        <a:spcBef>
                          <a:spcPct val="0"/>
                        </a:spcBef>
                        <a:spcAft>
                          <a:spcPts val="1425"/>
                        </a:spcAft>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2100" b="0" i="0" u="none" strike="noStrike" cap="none" normalizeH="0" baseline="0" smtClean="0">
                          <a:ln>
                            <a:noFill/>
                          </a:ln>
                          <a:solidFill>
                            <a:srgbClr val="000000"/>
                          </a:solidFill>
                          <a:effectLst/>
                          <a:latin typeface="Arial" charset="0"/>
                        </a:rPr>
                        <a:t>3000</a:t>
                      </a:r>
                    </a:p>
                  </a:txBody>
                  <a:tcPr marL="82944" marR="82944" marT="65839" marB="41476" anchor="ctr" horzOverflow="overflow">
                    <a:lnL w="7200" cap="flat" cmpd="sng" algn="ctr">
                      <a:solidFill>
                        <a:srgbClr val="000000"/>
                      </a:solidFill>
                      <a:prstDash val="solid"/>
                      <a:round/>
                      <a:headEnd type="none" w="med" len="med"/>
                      <a:tailEnd type="none" w="med" len="med"/>
                    </a:lnL>
                    <a:lnR w="7200" cap="flat" cmpd="sng" algn="ctr">
                      <a:solidFill>
                        <a:srgbClr val="000000"/>
                      </a:solidFill>
                      <a:prstDash val="solid"/>
                      <a:round/>
                      <a:headEnd type="none" w="med" len="med"/>
                      <a:tailEnd type="none" w="med" len="med"/>
                    </a:lnR>
                    <a:lnT w="7200" cap="flat" cmpd="sng" algn="ctr">
                      <a:solidFill>
                        <a:srgbClr val="000000"/>
                      </a:solidFill>
                      <a:prstDash val="solid"/>
                      <a:round/>
                      <a:headEnd type="none" w="med" len="med"/>
                      <a:tailEnd type="none" w="med" len="med"/>
                    </a:lnT>
                    <a:lnB w="72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0">
                        <a:lnSpc>
                          <a:spcPct val="76000"/>
                        </a:lnSpc>
                        <a:spcBef>
                          <a:spcPct val="0"/>
                        </a:spcBef>
                        <a:spcAft>
                          <a:spcPts val="1425"/>
                        </a:spcAft>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2100" b="0" i="0" u="none" strike="noStrike" cap="none" normalizeH="0" baseline="0" smtClean="0">
                          <a:ln>
                            <a:noFill/>
                          </a:ln>
                          <a:solidFill>
                            <a:srgbClr val="000000"/>
                          </a:solidFill>
                          <a:effectLst/>
                          <a:latin typeface="Arial" charset="0"/>
                        </a:rPr>
                        <a:t>2500</a:t>
                      </a:r>
                    </a:p>
                  </a:txBody>
                  <a:tcPr marL="82944" marR="82944" marT="65839" marB="41476" anchor="ctr" horzOverflow="overflow">
                    <a:lnL w="7200" cap="flat" cmpd="sng" algn="ctr">
                      <a:solidFill>
                        <a:srgbClr val="000000"/>
                      </a:solidFill>
                      <a:prstDash val="solid"/>
                      <a:round/>
                      <a:headEnd type="none" w="med" len="med"/>
                      <a:tailEnd type="none" w="med" len="med"/>
                    </a:lnL>
                    <a:lnR w="7200" cap="flat" cmpd="sng" algn="ctr">
                      <a:solidFill>
                        <a:srgbClr val="000000"/>
                      </a:solidFill>
                      <a:prstDash val="solid"/>
                      <a:round/>
                      <a:headEnd type="none" w="med" len="med"/>
                      <a:tailEnd type="none" w="med" len="med"/>
                    </a:lnR>
                    <a:lnT w="7200" cap="flat" cmpd="sng" algn="ctr">
                      <a:solidFill>
                        <a:srgbClr val="000000"/>
                      </a:solidFill>
                      <a:prstDash val="solid"/>
                      <a:round/>
                      <a:headEnd type="none" w="med" len="med"/>
                      <a:tailEnd type="none" w="med" len="med"/>
                    </a:lnT>
                    <a:lnB w="7200" cap="flat" cmpd="sng" algn="ctr">
                      <a:solidFill>
                        <a:srgbClr val="000000"/>
                      </a:solidFill>
                      <a:prstDash val="solid"/>
                      <a:round/>
                      <a:headEnd type="none" w="med" len="med"/>
                      <a:tailEnd type="none" w="med" len="med"/>
                    </a:lnB>
                    <a:lnTlToBr>
                      <a:noFill/>
                    </a:lnTlToBr>
                    <a:lnBlToTr>
                      <a:noFill/>
                    </a:lnBlToTr>
                    <a:noFill/>
                  </a:tcPr>
                </a:tc>
              </a:tr>
              <a:tr h="426433">
                <a:tc>
                  <a:txBody>
                    <a:bodyPr/>
                    <a:lstStyle/>
                    <a:p>
                      <a:pPr marL="0" marR="0" lvl="0" indent="0" algn="l" defTabSz="457200" rtl="0" eaLnBrk="1" fontAlgn="base" latinLnBrk="0" hangingPunct="0">
                        <a:lnSpc>
                          <a:spcPct val="76000"/>
                        </a:lnSpc>
                        <a:spcBef>
                          <a:spcPct val="0"/>
                        </a:spcBef>
                        <a:spcAft>
                          <a:spcPts val="1425"/>
                        </a:spcAft>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2100" b="0" i="0" u="none" strike="noStrike" cap="none" normalizeH="0" baseline="0" smtClean="0">
                          <a:ln>
                            <a:noFill/>
                          </a:ln>
                          <a:solidFill>
                            <a:srgbClr val="000000"/>
                          </a:solidFill>
                          <a:effectLst/>
                          <a:latin typeface="Arial" charset="0"/>
                        </a:rPr>
                        <a:t>PAT</a:t>
                      </a:r>
                    </a:p>
                  </a:txBody>
                  <a:tcPr marL="82944" marR="82944" marT="65839" marB="41476" anchor="ctr" horzOverflow="overflow">
                    <a:lnL w="7200" cap="flat" cmpd="sng" algn="ctr">
                      <a:solidFill>
                        <a:srgbClr val="000000"/>
                      </a:solidFill>
                      <a:prstDash val="solid"/>
                      <a:round/>
                      <a:headEnd type="none" w="med" len="med"/>
                      <a:tailEnd type="none" w="med" len="med"/>
                    </a:lnL>
                    <a:lnR w="7200" cap="flat" cmpd="sng" algn="ctr">
                      <a:solidFill>
                        <a:srgbClr val="000000"/>
                      </a:solidFill>
                      <a:prstDash val="solid"/>
                      <a:round/>
                      <a:headEnd type="none" w="med" len="med"/>
                      <a:tailEnd type="none" w="med" len="med"/>
                    </a:lnR>
                    <a:lnT w="7200" cap="flat" cmpd="sng" algn="ctr">
                      <a:solidFill>
                        <a:srgbClr val="000000"/>
                      </a:solidFill>
                      <a:prstDash val="solid"/>
                      <a:round/>
                      <a:headEnd type="none" w="med" len="med"/>
                      <a:tailEnd type="none" w="med" len="med"/>
                    </a:lnT>
                    <a:lnB w="72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0">
                        <a:lnSpc>
                          <a:spcPct val="76000"/>
                        </a:lnSpc>
                        <a:spcBef>
                          <a:spcPct val="0"/>
                        </a:spcBef>
                        <a:spcAft>
                          <a:spcPts val="1425"/>
                        </a:spcAft>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2100" b="0" i="0" u="none" strike="noStrike" cap="none" normalizeH="0" baseline="0" smtClean="0">
                          <a:ln>
                            <a:noFill/>
                          </a:ln>
                          <a:solidFill>
                            <a:srgbClr val="000000"/>
                          </a:solidFill>
                          <a:effectLst/>
                          <a:latin typeface="Arial" charset="0"/>
                        </a:rPr>
                        <a:t>600</a:t>
                      </a:r>
                    </a:p>
                  </a:txBody>
                  <a:tcPr marL="82944" marR="82944" marT="65839" marB="41476" anchor="ctr" horzOverflow="overflow">
                    <a:lnL w="7200" cap="flat" cmpd="sng" algn="ctr">
                      <a:solidFill>
                        <a:srgbClr val="000000"/>
                      </a:solidFill>
                      <a:prstDash val="solid"/>
                      <a:round/>
                      <a:headEnd type="none" w="med" len="med"/>
                      <a:tailEnd type="none" w="med" len="med"/>
                    </a:lnL>
                    <a:lnR w="7200" cap="flat" cmpd="sng" algn="ctr">
                      <a:solidFill>
                        <a:srgbClr val="000000"/>
                      </a:solidFill>
                      <a:prstDash val="solid"/>
                      <a:round/>
                      <a:headEnd type="none" w="med" len="med"/>
                      <a:tailEnd type="none" w="med" len="med"/>
                    </a:lnR>
                    <a:lnT w="7200" cap="flat" cmpd="sng" algn="ctr">
                      <a:solidFill>
                        <a:srgbClr val="000000"/>
                      </a:solidFill>
                      <a:prstDash val="solid"/>
                      <a:round/>
                      <a:headEnd type="none" w="med" len="med"/>
                      <a:tailEnd type="none" w="med" len="med"/>
                    </a:lnT>
                    <a:lnB w="72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0">
                        <a:lnSpc>
                          <a:spcPct val="76000"/>
                        </a:lnSpc>
                        <a:spcBef>
                          <a:spcPct val="0"/>
                        </a:spcBef>
                        <a:spcAft>
                          <a:spcPts val="1425"/>
                        </a:spcAft>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2100" b="0" i="0" u="none" strike="noStrike" cap="none" normalizeH="0" baseline="0" smtClean="0">
                          <a:ln>
                            <a:noFill/>
                          </a:ln>
                          <a:solidFill>
                            <a:srgbClr val="000000"/>
                          </a:solidFill>
                          <a:effectLst/>
                          <a:latin typeface="Arial" charset="0"/>
                        </a:rPr>
                        <a:t>500</a:t>
                      </a:r>
                    </a:p>
                  </a:txBody>
                  <a:tcPr marL="82944" marR="82944" marT="65839" marB="41476" anchor="ctr" horzOverflow="overflow">
                    <a:lnL w="7200" cap="flat" cmpd="sng" algn="ctr">
                      <a:solidFill>
                        <a:srgbClr val="000000"/>
                      </a:solidFill>
                      <a:prstDash val="solid"/>
                      <a:round/>
                      <a:headEnd type="none" w="med" len="med"/>
                      <a:tailEnd type="none" w="med" len="med"/>
                    </a:lnL>
                    <a:lnR w="7200" cap="flat" cmpd="sng" algn="ctr">
                      <a:solidFill>
                        <a:srgbClr val="000000"/>
                      </a:solidFill>
                      <a:prstDash val="solid"/>
                      <a:round/>
                      <a:headEnd type="none" w="med" len="med"/>
                      <a:tailEnd type="none" w="med" len="med"/>
                    </a:lnR>
                    <a:lnT w="7200" cap="flat" cmpd="sng" algn="ctr">
                      <a:solidFill>
                        <a:srgbClr val="000000"/>
                      </a:solidFill>
                      <a:prstDash val="solid"/>
                      <a:round/>
                      <a:headEnd type="none" w="med" len="med"/>
                      <a:tailEnd type="none" w="med" len="med"/>
                    </a:lnT>
                    <a:lnB w="7200" cap="flat" cmpd="sng" algn="ctr">
                      <a:solidFill>
                        <a:srgbClr val="000000"/>
                      </a:solidFill>
                      <a:prstDash val="solid"/>
                      <a:round/>
                      <a:headEnd type="none" w="med" len="med"/>
                      <a:tailEnd type="none" w="med" len="med"/>
                    </a:lnB>
                    <a:lnTlToBr>
                      <a:noFill/>
                    </a:lnTlToBr>
                    <a:lnBlToTr>
                      <a:noFill/>
                    </a:lnBlToTr>
                    <a:noFill/>
                  </a:tcPr>
                </a:tc>
              </a:tr>
              <a:tr h="426433">
                <a:tc>
                  <a:txBody>
                    <a:bodyPr/>
                    <a:lstStyle/>
                    <a:p>
                      <a:pPr marL="0" marR="0" lvl="0" indent="0" algn="ctr" defTabSz="457200" rtl="0" eaLnBrk="1" fontAlgn="base" latinLnBrk="0" hangingPunct="0">
                        <a:lnSpc>
                          <a:spcPct val="93000"/>
                        </a:lnSpc>
                        <a:spcBef>
                          <a:spcPct val="0"/>
                        </a:spcBef>
                        <a:spcAft>
                          <a:spcPts val="1425"/>
                        </a:spcAft>
                        <a:buClr>
                          <a:srgbClr val="000000"/>
                        </a:buClr>
                        <a:buSzPct val="100000"/>
                        <a:buFont typeface="Times New Roman" pitchFamily="18" charset="0"/>
                        <a:buNone/>
                        <a:tabLst/>
                      </a:pPr>
                      <a:endParaRPr kumimoji="0" lang="en-US" sz="1600" b="0" i="0" u="none" strike="noStrike" cap="none" normalizeH="0" baseline="0" dirty="0" smtClean="0">
                        <a:ln>
                          <a:noFill/>
                        </a:ln>
                        <a:solidFill>
                          <a:schemeClr val="bg1"/>
                        </a:solidFill>
                        <a:effectLst/>
                        <a:latin typeface="Arial" charset="0"/>
                      </a:endParaRPr>
                    </a:p>
                  </a:txBody>
                  <a:tcPr marL="82944" marR="82944" marT="41476" marB="41476" anchor="ctr" horzOverflow="overflow">
                    <a:lnL w="7200" cap="flat" cmpd="sng" algn="ctr">
                      <a:solidFill>
                        <a:srgbClr val="000000"/>
                      </a:solidFill>
                      <a:prstDash val="solid"/>
                      <a:round/>
                      <a:headEnd type="none" w="med" len="med"/>
                      <a:tailEnd type="none" w="med" len="med"/>
                    </a:lnL>
                    <a:lnR w="7200" cap="flat" cmpd="sng" algn="ctr">
                      <a:solidFill>
                        <a:srgbClr val="000000"/>
                      </a:solidFill>
                      <a:prstDash val="solid"/>
                      <a:round/>
                      <a:headEnd type="none" w="med" len="med"/>
                      <a:tailEnd type="none" w="med" len="med"/>
                    </a:lnR>
                    <a:lnT w="7200" cap="flat" cmpd="sng" algn="ctr">
                      <a:solidFill>
                        <a:srgbClr val="000000"/>
                      </a:solidFill>
                      <a:prstDash val="solid"/>
                      <a:round/>
                      <a:headEnd type="none" w="med" len="med"/>
                      <a:tailEnd type="none" w="med" len="med"/>
                    </a:lnT>
                    <a:lnB w="72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ct val="0"/>
                        </a:spcBef>
                        <a:spcAft>
                          <a:spcPts val="1425"/>
                        </a:spcAft>
                        <a:buClr>
                          <a:srgbClr val="000000"/>
                        </a:buClr>
                        <a:buSzPct val="100000"/>
                        <a:buFont typeface="Times New Roman" pitchFamily="18" charset="0"/>
                        <a:buNone/>
                        <a:tabLst/>
                      </a:pPr>
                      <a:endParaRPr kumimoji="0" lang="en-US" sz="1600" b="0" i="0" u="none" strike="noStrike" cap="none" normalizeH="0" baseline="0" smtClean="0">
                        <a:ln>
                          <a:noFill/>
                        </a:ln>
                        <a:solidFill>
                          <a:schemeClr val="bg1"/>
                        </a:solidFill>
                        <a:effectLst/>
                        <a:latin typeface="Arial" charset="0"/>
                      </a:endParaRPr>
                    </a:p>
                  </a:txBody>
                  <a:tcPr marL="82944" marR="82944" marT="41476" marB="41476" anchor="ctr" horzOverflow="overflow">
                    <a:lnL w="7200" cap="flat" cmpd="sng" algn="ctr">
                      <a:solidFill>
                        <a:srgbClr val="000000"/>
                      </a:solidFill>
                      <a:prstDash val="solid"/>
                      <a:round/>
                      <a:headEnd type="none" w="med" len="med"/>
                      <a:tailEnd type="none" w="med" len="med"/>
                    </a:lnL>
                    <a:lnR w="7200" cap="flat" cmpd="sng" algn="ctr">
                      <a:solidFill>
                        <a:srgbClr val="000000"/>
                      </a:solidFill>
                      <a:prstDash val="solid"/>
                      <a:round/>
                      <a:headEnd type="none" w="med" len="med"/>
                      <a:tailEnd type="none" w="med" len="med"/>
                    </a:lnR>
                    <a:lnT w="7200" cap="flat" cmpd="sng" algn="ctr">
                      <a:solidFill>
                        <a:srgbClr val="000000"/>
                      </a:solidFill>
                      <a:prstDash val="solid"/>
                      <a:round/>
                      <a:headEnd type="none" w="med" len="med"/>
                      <a:tailEnd type="none" w="med" len="med"/>
                    </a:lnT>
                    <a:lnB w="72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ct val="0"/>
                        </a:spcBef>
                        <a:spcAft>
                          <a:spcPts val="1425"/>
                        </a:spcAft>
                        <a:buClr>
                          <a:srgbClr val="000000"/>
                        </a:buClr>
                        <a:buSzPct val="100000"/>
                        <a:buFont typeface="Times New Roman" pitchFamily="18" charset="0"/>
                        <a:buNone/>
                        <a:tabLst/>
                      </a:pPr>
                      <a:endParaRPr kumimoji="0" lang="en-US" sz="1600" b="0" i="0" u="none" strike="noStrike" cap="none" normalizeH="0" baseline="0" smtClean="0">
                        <a:ln>
                          <a:noFill/>
                        </a:ln>
                        <a:solidFill>
                          <a:schemeClr val="bg1"/>
                        </a:solidFill>
                        <a:effectLst/>
                        <a:latin typeface="Arial" charset="0"/>
                      </a:endParaRPr>
                    </a:p>
                  </a:txBody>
                  <a:tcPr marL="82944" marR="82944" marT="41476" marB="41476" anchor="ctr" horzOverflow="overflow">
                    <a:lnL w="7200" cap="flat" cmpd="sng" algn="ctr">
                      <a:solidFill>
                        <a:srgbClr val="000000"/>
                      </a:solidFill>
                      <a:prstDash val="solid"/>
                      <a:round/>
                      <a:headEnd type="none" w="med" len="med"/>
                      <a:tailEnd type="none" w="med" len="med"/>
                    </a:lnL>
                    <a:lnR w="7200" cap="flat" cmpd="sng" algn="ctr">
                      <a:solidFill>
                        <a:srgbClr val="000000"/>
                      </a:solidFill>
                      <a:prstDash val="solid"/>
                      <a:round/>
                      <a:headEnd type="none" w="med" len="med"/>
                      <a:tailEnd type="none" w="med" len="med"/>
                    </a:lnR>
                    <a:lnT w="7200" cap="flat" cmpd="sng" algn="ctr">
                      <a:solidFill>
                        <a:srgbClr val="000000"/>
                      </a:solidFill>
                      <a:prstDash val="solid"/>
                      <a:round/>
                      <a:headEnd type="none" w="med" len="med"/>
                      <a:tailEnd type="none" w="med" len="med"/>
                    </a:lnT>
                    <a:lnB w="7200" cap="flat" cmpd="sng" algn="ctr">
                      <a:solidFill>
                        <a:srgbClr val="000000"/>
                      </a:solidFill>
                      <a:prstDash val="solid"/>
                      <a:round/>
                      <a:headEnd type="none" w="med" len="med"/>
                      <a:tailEnd type="none" w="med" len="med"/>
                    </a:lnB>
                    <a:lnTlToBr>
                      <a:noFill/>
                    </a:lnTlToBr>
                    <a:lnBlToTr>
                      <a:noFill/>
                    </a:lnBlToTr>
                    <a:noFill/>
                  </a:tcPr>
                </a:tc>
              </a:tr>
              <a:tr h="426433">
                <a:tc>
                  <a:txBody>
                    <a:bodyPr/>
                    <a:lstStyle/>
                    <a:p>
                      <a:pPr marL="0" marR="0" lvl="0" indent="0" algn="l" defTabSz="457200" rtl="0" eaLnBrk="1" fontAlgn="base" latinLnBrk="0" hangingPunct="0">
                        <a:lnSpc>
                          <a:spcPct val="76000"/>
                        </a:lnSpc>
                        <a:spcBef>
                          <a:spcPct val="0"/>
                        </a:spcBef>
                        <a:spcAft>
                          <a:spcPts val="1425"/>
                        </a:spcAft>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2100" b="0" i="0" u="none" strike="noStrike" cap="none" normalizeH="0" baseline="0" smtClean="0">
                          <a:ln>
                            <a:noFill/>
                          </a:ln>
                          <a:solidFill>
                            <a:srgbClr val="000000"/>
                          </a:solidFill>
                          <a:effectLst/>
                          <a:latin typeface="Arial" charset="0"/>
                        </a:rPr>
                        <a:t>Equity</a:t>
                      </a:r>
                    </a:p>
                  </a:txBody>
                  <a:tcPr marL="82944" marR="82944" marT="65839" marB="41476" anchor="ctr" horzOverflow="overflow">
                    <a:lnL w="7200" cap="flat" cmpd="sng" algn="ctr">
                      <a:solidFill>
                        <a:srgbClr val="000000"/>
                      </a:solidFill>
                      <a:prstDash val="solid"/>
                      <a:round/>
                      <a:headEnd type="none" w="med" len="med"/>
                      <a:tailEnd type="none" w="med" len="med"/>
                    </a:lnL>
                    <a:lnR w="7200" cap="flat" cmpd="sng" algn="ctr">
                      <a:solidFill>
                        <a:srgbClr val="000000"/>
                      </a:solidFill>
                      <a:prstDash val="solid"/>
                      <a:round/>
                      <a:headEnd type="none" w="med" len="med"/>
                      <a:tailEnd type="none" w="med" len="med"/>
                    </a:lnR>
                    <a:lnT w="7200" cap="flat" cmpd="sng" algn="ctr">
                      <a:solidFill>
                        <a:srgbClr val="000000"/>
                      </a:solidFill>
                      <a:prstDash val="solid"/>
                      <a:round/>
                      <a:headEnd type="none" w="med" len="med"/>
                      <a:tailEnd type="none" w="med" len="med"/>
                    </a:lnT>
                    <a:lnB w="72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0">
                        <a:lnSpc>
                          <a:spcPct val="76000"/>
                        </a:lnSpc>
                        <a:spcBef>
                          <a:spcPct val="0"/>
                        </a:spcBef>
                        <a:spcAft>
                          <a:spcPts val="1425"/>
                        </a:spcAft>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2100" b="0" i="0" u="none" strike="noStrike" cap="none" normalizeH="0" baseline="0" smtClean="0">
                          <a:ln>
                            <a:noFill/>
                          </a:ln>
                          <a:solidFill>
                            <a:srgbClr val="000000"/>
                          </a:solidFill>
                          <a:effectLst/>
                          <a:latin typeface="Arial" charset="0"/>
                        </a:rPr>
                        <a:t>3000</a:t>
                      </a:r>
                    </a:p>
                  </a:txBody>
                  <a:tcPr marL="82944" marR="82944" marT="65839" marB="41476" anchor="ctr" horzOverflow="overflow">
                    <a:lnL w="7200" cap="flat" cmpd="sng" algn="ctr">
                      <a:solidFill>
                        <a:srgbClr val="000000"/>
                      </a:solidFill>
                      <a:prstDash val="solid"/>
                      <a:round/>
                      <a:headEnd type="none" w="med" len="med"/>
                      <a:tailEnd type="none" w="med" len="med"/>
                    </a:lnL>
                    <a:lnR w="7200" cap="flat" cmpd="sng" algn="ctr">
                      <a:solidFill>
                        <a:srgbClr val="000000"/>
                      </a:solidFill>
                      <a:prstDash val="solid"/>
                      <a:round/>
                      <a:headEnd type="none" w="med" len="med"/>
                      <a:tailEnd type="none" w="med" len="med"/>
                    </a:lnR>
                    <a:lnT w="7200" cap="flat" cmpd="sng" algn="ctr">
                      <a:solidFill>
                        <a:srgbClr val="000000"/>
                      </a:solidFill>
                      <a:prstDash val="solid"/>
                      <a:round/>
                      <a:headEnd type="none" w="med" len="med"/>
                      <a:tailEnd type="none" w="med" len="med"/>
                    </a:lnT>
                    <a:lnB w="72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0">
                        <a:lnSpc>
                          <a:spcPct val="76000"/>
                        </a:lnSpc>
                        <a:spcBef>
                          <a:spcPct val="0"/>
                        </a:spcBef>
                        <a:spcAft>
                          <a:spcPts val="1425"/>
                        </a:spcAft>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2100" b="0" i="0" u="none" strike="noStrike" cap="none" normalizeH="0" baseline="0" smtClean="0">
                          <a:ln>
                            <a:noFill/>
                          </a:ln>
                          <a:solidFill>
                            <a:srgbClr val="000000"/>
                          </a:solidFill>
                          <a:effectLst/>
                          <a:latin typeface="Arial" charset="0"/>
                        </a:rPr>
                        <a:t>3000</a:t>
                      </a:r>
                    </a:p>
                  </a:txBody>
                  <a:tcPr marL="82944" marR="82944" marT="65839" marB="41476" anchor="ctr" horzOverflow="overflow">
                    <a:lnL w="7200" cap="flat" cmpd="sng" algn="ctr">
                      <a:solidFill>
                        <a:srgbClr val="000000"/>
                      </a:solidFill>
                      <a:prstDash val="solid"/>
                      <a:round/>
                      <a:headEnd type="none" w="med" len="med"/>
                      <a:tailEnd type="none" w="med" len="med"/>
                    </a:lnL>
                    <a:lnR w="7200" cap="flat" cmpd="sng" algn="ctr">
                      <a:solidFill>
                        <a:srgbClr val="000000"/>
                      </a:solidFill>
                      <a:prstDash val="solid"/>
                      <a:round/>
                      <a:headEnd type="none" w="med" len="med"/>
                      <a:tailEnd type="none" w="med" len="med"/>
                    </a:lnR>
                    <a:lnT w="7200" cap="flat" cmpd="sng" algn="ctr">
                      <a:solidFill>
                        <a:srgbClr val="000000"/>
                      </a:solidFill>
                      <a:prstDash val="solid"/>
                      <a:round/>
                      <a:headEnd type="none" w="med" len="med"/>
                      <a:tailEnd type="none" w="med" len="med"/>
                    </a:lnT>
                    <a:lnB w="7200" cap="flat" cmpd="sng" algn="ctr">
                      <a:solidFill>
                        <a:srgbClr val="000000"/>
                      </a:solidFill>
                      <a:prstDash val="solid"/>
                      <a:round/>
                      <a:headEnd type="none" w="med" len="med"/>
                      <a:tailEnd type="none" w="med" len="med"/>
                    </a:lnB>
                    <a:lnTlToBr>
                      <a:noFill/>
                    </a:lnTlToBr>
                    <a:lnBlToTr>
                      <a:noFill/>
                    </a:lnBlToTr>
                    <a:noFill/>
                  </a:tcPr>
                </a:tc>
              </a:tr>
              <a:tr h="426433">
                <a:tc>
                  <a:txBody>
                    <a:bodyPr/>
                    <a:lstStyle/>
                    <a:p>
                      <a:pPr marL="0" marR="0" lvl="0" indent="0" algn="l" defTabSz="457200" rtl="0" eaLnBrk="1" fontAlgn="base" latinLnBrk="0" hangingPunct="0">
                        <a:lnSpc>
                          <a:spcPct val="76000"/>
                        </a:lnSpc>
                        <a:spcBef>
                          <a:spcPct val="0"/>
                        </a:spcBef>
                        <a:spcAft>
                          <a:spcPts val="1425"/>
                        </a:spcAft>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2100" b="0" i="0" u="none" strike="noStrike" cap="none" normalizeH="0" baseline="0" smtClean="0">
                          <a:ln>
                            <a:noFill/>
                          </a:ln>
                          <a:solidFill>
                            <a:srgbClr val="000000"/>
                          </a:solidFill>
                          <a:effectLst/>
                          <a:latin typeface="Arial" charset="0"/>
                        </a:rPr>
                        <a:t>Reserves</a:t>
                      </a:r>
                    </a:p>
                  </a:txBody>
                  <a:tcPr marL="82944" marR="82944" marT="65839" marB="41476" anchor="ctr" horzOverflow="overflow">
                    <a:lnL w="7200" cap="flat" cmpd="sng" algn="ctr">
                      <a:solidFill>
                        <a:srgbClr val="000000"/>
                      </a:solidFill>
                      <a:prstDash val="solid"/>
                      <a:round/>
                      <a:headEnd type="none" w="med" len="med"/>
                      <a:tailEnd type="none" w="med" len="med"/>
                    </a:lnL>
                    <a:lnR w="7200" cap="flat" cmpd="sng" algn="ctr">
                      <a:solidFill>
                        <a:srgbClr val="000000"/>
                      </a:solidFill>
                      <a:prstDash val="solid"/>
                      <a:round/>
                      <a:headEnd type="none" w="med" len="med"/>
                      <a:tailEnd type="none" w="med" len="med"/>
                    </a:lnR>
                    <a:lnT w="7200" cap="flat" cmpd="sng" algn="ctr">
                      <a:solidFill>
                        <a:srgbClr val="000000"/>
                      </a:solidFill>
                      <a:prstDash val="solid"/>
                      <a:round/>
                      <a:headEnd type="none" w="med" len="med"/>
                      <a:tailEnd type="none" w="med" len="med"/>
                    </a:lnT>
                    <a:lnB w="72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0">
                        <a:lnSpc>
                          <a:spcPct val="76000"/>
                        </a:lnSpc>
                        <a:spcBef>
                          <a:spcPct val="0"/>
                        </a:spcBef>
                        <a:spcAft>
                          <a:spcPts val="1425"/>
                        </a:spcAft>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2100" b="0" i="0" u="none" strike="noStrike" cap="none" normalizeH="0" baseline="0" smtClean="0">
                          <a:ln>
                            <a:noFill/>
                          </a:ln>
                          <a:solidFill>
                            <a:srgbClr val="000000"/>
                          </a:solidFill>
                          <a:effectLst/>
                          <a:latin typeface="Arial" charset="0"/>
                        </a:rPr>
                        <a:t>600</a:t>
                      </a:r>
                    </a:p>
                  </a:txBody>
                  <a:tcPr marL="82944" marR="82944" marT="65839" marB="41476" anchor="ctr" horzOverflow="overflow">
                    <a:lnL w="7200" cap="flat" cmpd="sng" algn="ctr">
                      <a:solidFill>
                        <a:srgbClr val="000000"/>
                      </a:solidFill>
                      <a:prstDash val="solid"/>
                      <a:round/>
                      <a:headEnd type="none" w="med" len="med"/>
                      <a:tailEnd type="none" w="med" len="med"/>
                    </a:lnL>
                    <a:lnR w="7200" cap="flat" cmpd="sng" algn="ctr">
                      <a:solidFill>
                        <a:srgbClr val="000000"/>
                      </a:solidFill>
                      <a:prstDash val="solid"/>
                      <a:round/>
                      <a:headEnd type="none" w="med" len="med"/>
                      <a:tailEnd type="none" w="med" len="med"/>
                    </a:lnR>
                    <a:lnT w="7200" cap="flat" cmpd="sng" algn="ctr">
                      <a:solidFill>
                        <a:srgbClr val="000000"/>
                      </a:solidFill>
                      <a:prstDash val="solid"/>
                      <a:round/>
                      <a:headEnd type="none" w="med" len="med"/>
                      <a:tailEnd type="none" w="med" len="med"/>
                    </a:lnT>
                    <a:lnB w="72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0">
                        <a:lnSpc>
                          <a:spcPct val="76000"/>
                        </a:lnSpc>
                        <a:spcBef>
                          <a:spcPct val="0"/>
                        </a:spcBef>
                        <a:spcAft>
                          <a:spcPts val="1425"/>
                        </a:spcAft>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2100" b="0" i="0" u="none" strike="noStrike" cap="none" normalizeH="0" baseline="0" smtClean="0">
                          <a:ln>
                            <a:noFill/>
                          </a:ln>
                          <a:solidFill>
                            <a:srgbClr val="000000"/>
                          </a:solidFill>
                          <a:effectLst/>
                          <a:latin typeface="Arial" charset="0"/>
                        </a:rPr>
                        <a:t>500</a:t>
                      </a:r>
                    </a:p>
                  </a:txBody>
                  <a:tcPr marL="82944" marR="82944" marT="65839" marB="41476" anchor="ctr" horzOverflow="overflow">
                    <a:lnL w="7200" cap="flat" cmpd="sng" algn="ctr">
                      <a:solidFill>
                        <a:srgbClr val="000000"/>
                      </a:solidFill>
                      <a:prstDash val="solid"/>
                      <a:round/>
                      <a:headEnd type="none" w="med" len="med"/>
                      <a:tailEnd type="none" w="med" len="med"/>
                    </a:lnL>
                    <a:lnR w="7200" cap="flat" cmpd="sng" algn="ctr">
                      <a:solidFill>
                        <a:srgbClr val="000000"/>
                      </a:solidFill>
                      <a:prstDash val="solid"/>
                      <a:round/>
                      <a:headEnd type="none" w="med" len="med"/>
                      <a:tailEnd type="none" w="med" len="med"/>
                    </a:lnR>
                    <a:lnT w="7200" cap="flat" cmpd="sng" algn="ctr">
                      <a:solidFill>
                        <a:srgbClr val="000000"/>
                      </a:solidFill>
                      <a:prstDash val="solid"/>
                      <a:round/>
                      <a:headEnd type="none" w="med" len="med"/>
                      <a:tailEnd type="none" w="med" len="med"/>
                    </a:lnT>
                    <a:lnB w="7200" cap="flat" cmpd="sng" algn="ctr">
                      <a:solidFill>
                        <a:srgbClr val="000000"/>
                      </a:solidFill>
                      <a:prstDash val="solid"/>
                      <a:round/>
                      <a:headEnd type="none" w="med" len="med"/>
                      <a:tailEnd type="none" w="med" len="med"/>
                    </a:lnB>
                    <a:lnTlToBr>
                      <a:noFill/>
                    </a:lnTlToBr>
                    <a:lnBlToTr>
                      <a:noFill/>
                    </a:lnBlToTr>
                    <a:noFill/>
                  </a:tcPr>
                </a:tc>
              </a:tr>
              <a:tr h="426433">
                <a:tc>
                  <a:txBody>
                    <a:bodyPr/>
                    <a:lstStyle/>
                    <a:p>
                      <a:pPr marL="0" marR="0" lvl="0" indent="0" algn="ctr" defTabSz="457200" rtl="0" eaLnBrk="1" fontAlgn="base" latinLnBrk="0" hangingPunct="0">
                        <a:lnSpc>
                          <a:spcPct val="93000"/>
                        </a:lnSpc>
                        <a:spcBef>
                          <a:spcPct val="0"/>
                        </a:spcBef>
                        <a:spcAft>
                          <a:spcPts val="1425"/>
                        </a:spcAft>
                        <a:buClr>
                          <a:srgbClr val="000000"/>
                        </a:buClr>
                        <a:buSzPct val="100000"/>
                        <a:buFont typeface="Times New Roman" pitchFamily="18" charset="0"/>
                        <a:buNone/>
                        <a:tabLst/>
                      </a:pPr>
                      <a:endParaRPr kumimoji="0" lang="en-US" sz="1600" b="0" i="0" u="none" strike="noStrike" cap="none" normalizeH="0" baseline="0" smtClean="0">
                        <a:ln>
                          <a:noFill/>
                        </a:ln>
                        <a:solidFill>
                          <a:schemeClr val="bg1"/>
                        </a:solidFill>
                        <a:effectLst/>
                        <a:latin typeface="Arial" charset="0"/>
                      </a:endParaRPr>
                    </a:p>
                  </a:txBody>
                  <a:tcPr marL="82944" marR="82944" marT="41476" marB="41476" anchor="ctr" horzOverflow="overflow">
                    <a:lnL w="7200" cap="flat" cmpd="sng" algn="ctr">
                      <a:solidFill>
                        <a:srgbClr val="000000"/>
                      </a:solidFill>
                      <a:prstDash val="solid"/>
                      <a:round/>
                      <a:headEnd type="none" w="med" len="med"/>
                      <a:tailEnd type="none" w="med" len="med"/>
                    </a:lnL>
                    <a:lnR w="7200" cap="flat" cmpd="sng" algn="ctr">
                      <a:solidFill>
                        <a:srgbClr val="000000"/>
                      </a:solidFill>
                      <a:prstDash val="solid"/>
                      <a:round/>
                      <a:headEnd type="none" w="med" len="med"/>
                      <a:tailEnd type="none" w="med" len="med"/>
                    </a:lnR>
                    <a:lnT w="7200" cap="flat" cmpd="sng" algn="ctr">
                      <a:solidFill>
                        <a:srgbClr val="000000"/>
                      </a:solidFill>
                      <a:prstDash val="solid"/>
                      <a:round/>
                      <a:headEnd type="none" w="med" len="med"/>
                      <a:tailEnd type="none" w="med" len="med"/>
                    </a:lnT>
                    <a:lnB w="72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0">
                        <a:lnSpc>
                          <a:spcPct val="76000"/>
                        </a:lnSpc>
                        <a:spcBef>
                          <a:spcPct val="0"/>
                        </a:spcBef>
                        <a:spcAft>
                          <a:spcPts val="1425"/>
                        </a:spcAft>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2100" b="1" i="0" u="none" strike="noStrike" cap="none" normalizeH="0" baseline="0" smtClean="0">
                          <a:ln>
                            <a:noFill/>
                          </a:ln>
                          <a:solidFill>
                            <a:srgbClr val="000000"/>
                          </a:solidFill>
                          <a:effectLst/>
                          <a:latin typeface="Arial" charset="0"/>
                        </a:rPr>
                        <a:t>3600</a:t>
                      </a:r>
                    </a:p>
                  </a:txBody>
                  <a:tcPr marL="82944" marR="82944" marT="65839" marB="41476" anchor="ctr" horzOverflow="overflow">
                    <a:lnL w="7200" cap="flat" cmpd="sng" algn="ctr">
                      <a:solidFill>
                        <a:srgbClr val="000000"/>
                      </a:solidFill>
                      <a:prstDash val="solid"/>
                      <a:round/>
                      <a:headEnd type="none" w="med" len="med"/>
                      <a:tailEnd type="none" w="med" len="med"/>
                    </a:lnL>
                    <a:lnR w="7200" cap="flat" cmpd="sng" algn="ctr">
                      <a:solidFill>
                        <a:srgbClr val="000000"/>
                      </a:solidFill>
                      <a:prstDash val="solid"/>
                      <a:round/>
                      <a:headEnd type="none" w="med" len="med"/>
                      <a:tailEnd type="none" w="med" len="med"/>
                    </a:lnR>
                    <a:lnT w="7200" cap="flat" cmpd="sng" algn="ctr">
                      <a:solidFill>
                        <a:srgbClr val="000000"/>
                      </a:solidFill>
                      <a:prstDash val="solid"/>
                      <a:round/>
                      <a:headEnd type="none" w="med" len="med"/>
                      <a:tailEnd type="none" w="med" len="med"/>
                    </a:lnT>
                    <a:lnB w="72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0">
                        <a:lnSpc>
                          <a:spcPct val="76000"/>
                        </a:lnSpc>
                        <a:spcBef>
                          <a:spcPct val="0"/>
                        </a:spcBef>
                        <a:spcAft>
                          <a:spcPts val="1425"/>
                        </a:spcAft>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2100" b="1" i="0" u="none" strike="noStrike" cap="none" normalizeH="0" baseline="0" smtClean="0">
                          <a:ln>
                            <a:noFill/>
                          </a:ln>
                          <a:solidFill>
                            <a:srgbClr val="000000"/>
                          </a:solidFill>
                          <a:effectLst/>
                          <a:latin typeface="Arial" charset="0"/>
                        </a:rPr>
                        <a:t>3500</a:t>
                      </a:r>
                    </a:p>
                  </a:txBody>
                  <a:tcPr marL="82944" marR="82944" marT="65839" marB="41476" anchor="ctr" horzOverflow="overflow">
                    <a:lnL w="7200" cap="flat" cmpd="sng" algn="ctr">
                      <a:solidFill>
                        <a:srgbClr val="000000"/>
                      </a:solidFill>
                      <a:prstDash val="solid"/>
                      <a:round/>
                      <a:headEnd type="none" w="med" len="med"/>
                      <a:tailEnd type="none" w="med" len="med"/>
                    </a:lnL>
                    <a:lnR w="7200" cap="flat" cmpd="sng" algn="ctr">
                      <a:solidFill>
                        <a:srgbClr val="000000"/>
                      </a:solidFill>
                      <a:prstDash val="solid"/>
                      <a:round/>
                      <a:headEnd type="none" w="med" len="med"/>
                      <a:tailEnd type="none" w="med" len="med"/>
                    </a:lnR>
                    <a:lnT w="7200" cap="flat" cmpd="sng" algn="ctr">
                      <a:solidFill>
                        <a:srgbClr val="000000"/>
                      </a:solidFill>
                      <a:prstDash val="solid"/>
                      <a:round/>
                      <a:headEnd type="none" w="med" len="med"/>
                      <a:tailEnd type="none" w="med" len="med"/>
                    </a:lnT>
                    <a:lnB w="7200" cap="flat" cmpd="sng" algn="ctr">
                      <a:solidFill>
                        <a:srgbClr val="000000"/>
                      </a:solidFill>
                      <a:prstDash val="solid"/>
                      <a:round/>
                      <a:headEnd type="none" w="med" len="med"/>
                      <a:tailEnd type="none" w="med" len="med"/>
                    </a:lnB>
                    <a:lnTlToBr>
                      <a:noFill/>
                    </a:lnTlToBr>
                    <a:lnBlToTr>
                      <a:noFill/>
                    </a:lnBlToTr>
                    <a:noFill/>
                  </a:tcPr>
                </a:tc>
              </a:tr>
              <a:tr h="426433">
                <a:tc>
                  <a:txBody>
                    <a:bodyPr/>
                    <a:lstStyle/>
                    <a:p>
                      <a:pPr marL="0" marR="0" lvl="0" indent="0" algn="ctr" defTabSz="457200" rtl="0" eaLnBrk="1" fontAlgn="base" latinLnBrk="0" hangingPunct="0">
                        <a:lnSpc>
                          <a:spcPct val="93000"/>
                        </a:lnSpc>
                        <a:spcBef>
                          <a:spcPct val="0"/>
                        </a:spcBef>
                        <a:spcAft>
                          <a:spcPts val="1425"/>
                        </a:spcAft>
                        <a:buClr>
                          <a:srgbClr val="000000"/>
                        </a:buClr>
                        <a:buSzPct val="100000"/>
                        <a:buFont typeface="Times New Roman" pitchFamily="18" charset="0"/>
                        <a:buNone/>
                        <a:tabLst/>
                      </a:pPr>
                      <a:endParaRPr kumimoji="0" lang="en-US" sz="1600" b="0" i="0" u="none" strike="noStrike" cap="none" normalizeH="0" baseline="0" smtClean="0">
                        <a:ln>
                          <a:noFill/>
                        </a:ln>
                        <a:solidFill>
                          <a:schemeClr val="bg1"/>
                        </a:solidFill>
                        <a:effectLst/>
                        <a:latin typeface="Arial" charset="0"/>
                      </a:endParaRPr>
                    </a:p>
                  </a:txBody>
                  <a:tcPr marL="82944" marR="82944" marT="41476" marB="41476" anchor="ctr" horzOverflow="overflow">
                    <a:lnL w="7200" cap="flat" cmpd="sng" algn="ctr">
                      <a:solidFill>
                        <a:srgbClr val="000000"/>
                      </a:solidFill>
                      <a:prstDash val="solid"/>
                      <a:round/>
                      <a:headEnd type="none" w="med" len="med"/>
                      <a:tailEnd type="none" w="med" len="med"/>
                    </a:lnL>
                    <a:lnR w="7200" cap="flat" cmpd="sng" algn="ctr">
                      <a:solidFill>
                        <a:srgbClr val="000000"/>
                      </a:solidFill>
                      <a:prstDash val="solid"/>
                      <a:round/>
                      <a:headEnd type="none" w="med" len="med"/>
                      <a:tailEnd type="none" w="med" len="med"/>
                    </a:lnR>
                    <a:lnT w="7200" cap="flat" cmpd="sng" algn="ctr">
                      <a:solidFill>
                        <a:srgbClr val="000000"/>
                      </a:solidFill>
                      <a:prstDash val="solid"/>
                      <a:round/>
                      <a:headEnd type="none" w="med" len="med"/>
                      <a:tailEnd type="none" w="med" len="med"/>
                    </a:lnT>
                    <a:lnB w="72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ct val="0"/>
                        </a:spcBef>
                        <a:spcAft>
                          <a:spcPts val="1425"/>
                        </a:spcAft>
                        <a:buClr>
                          <a:srgbClr val="000000"/>
                        </a:buClr>
                        <a:buSzPct val="100000"/>
                        <a:buFont typeface="Times New Roman" pitchFamily="18" charset="0"/>
                        <a:buNone/>
                        <a:tabLst/>
                      </a:pPr>
                      <a:endParaRPr kumimoji="0" lang="en-US" sz="1600" b="0" i="0" u="none" strike="noStrike" cap="none" normalizeH="0" baseline="0" smtClean="0">
                        <a:ln>
                          <a:noFill/>
                        </a:ln>
                        <a:solidFill>
                          <a:schemeClr val="bg1"/>
                        </a:solidFill>
                        <a:effectLst/>
                        <a:latin typeface="Arial" charset="0"/>
                      </a:endParaRPr>
                    </a:p>
                  </a:txBody>
                  <a:tcPr marL="82944" marR="82944" marT="41476" marB="41476" anchor="ctr" horzOverflow="overflow">
                    <a:lnL w="7200" cap="flat" cmpd="sng" algn="ctr">
                      <a:solidFill>
                        <a:srgbClr val="000000"/>
                      </a:solidFill>
                      <a:prstDash val="solid"/>
                      <a:round/>
                      <a:headEnd type="none" w="med" len="med"/>
                      <a:tailEnd type="none" w="med" len="med"/>
                    </a:lnL>
                    <a:lnR w="7200" cap="flat" cmpd="sng" algn="ctr">
                      <a:solidFill>
                        <a:srgbClr val="000000"/>
                      </a:solidFill>
                      <a:prstDash val="solid"/>
                      <a:round/>
                      <a:headEnd type="none" w="med" len="med"/>
                      <a:tailEnd type="none" w="med" len="med"/>
                    </a:lnR>
                    <a:lnT w="7200" cap="flat" cmpd="sng" algn="ctr">
                      <a:solidFill>
                        <a:srgbClr val="000000"/>
                      </a:solidFill>
                      <a:prstDash val="solid"/>
                      <a:round/>
                      <a:headEnd type="none" w="med" len="med"/>
                      <a:tailEnd type="none" w="med" len="med"/>
                    </a:lnT>
                    <a:lnB w="72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ct val="0"/>
                        </a:spcBef>
                        <a:spcAft>
                          <a:spcPts val="1425"/>
                        </a:spcAft>
                        <a:buClr>
                          <a:srgbClr val="000000"/>
                        </a:buClr>
                        <a:buSzPct val="100000"/>
                        <a:buFont typeface="Times New Roman" pitchFamily="18" charset="0"/>
                        <a:buNone/>
                        <a:tabLst/>
                      </a:pPr>
                      <a:endParaRPr kumimoji="0" lang="en-US" sz="1600" b="0" i="0" u="none" strike="noStrike" cap="none" normalizeH="0" baseline="0" smtClean="0">
                        <a:ln>
                          <a:noFill/>
                        </a:ln>
                        <a:solidFill>
                          <a:schemeClr val="bg1"/>
                        </a:solidFill>
                        <a:effectLst/>
                        <a:latin typeface="Arial" charset="0"/>
                      </a:endParaRPr>
                    </a:p>
                  </a:txBody>
                  <a:tcPr marL="82944" marR="82944" marT="41476" marB="41476" anchor="ctr" horzOverflow="overflow">
                    <a:lnL w="7200" cap="flat" cmpd="sng" algn="ctr">
                      <a:solidFill>
                        <a:srgbClr val="000000"/>
                      </a:solidFill>
                      <a:prstDash val="solid"/>
                      <a:round/>
                      <a:headEnd type="none" w="med" len="med"/>
                      <a:tailEnd type="none" w="med" len="med"/>
                    </a:lnL>
                    <a:lnR w="7200" cap="flat" cmpd="sng" algn="ctr">
                      <a:solidFill>
                        <a:srgbClr val="000000"/>
                      </a:solidFill>
                      <a:prstDash val="solid"/>
                      <a:round/>
                      <a:headEnd type="none" w="med" len="med"/>
                      <a:tailEnd type="none" w="med" len="med"/>
                    </a:lnR>
                    <a:lnT w="7200" cap="flat" cmpd="sng" algn="ctr">
                      <a:solidFill>
                        <a:srgbClr val="000000"/>
                      </a:solidFill>
                      <a:prstDash val="solid"/>
                      <a:round/>
                      <a:headEnd type="none" w="med" len="med"/>
                      <a:tailEnd type="none" w="med" len="med"/>
                    </a:lnT>
                    <a:lnB w="7200" cap="flat" cmpd="sng" algn="ctr">
                      <a:solidFill>
                        <a:srgbClr val="000000"/>
                      </a:solidFill>
                      <a:prstDash val="solid"/>
                      <a:round/>
                      <a:headEnd type="none" w="med" len="med"/>
                      <a:tailEnd type="none" w="med" len="med"/>
                    </a:lnB>
                    <a:lnTlToBr>
                      <a:noFill/>
                    </a:lnTlToBr>
                    <a:lnBlToTr>
                      <a:noFill/>
                    </a:lnBlToTr>
                    <a:noFill/>
                  </a:tcPr>
                </a:tc>
              </a:tr>
              <a:tr h="426433">
                <a:tc>
                  <a:txBody>
                    <a:bodyPr/>
                    <a:lstStyle/>
                    <a:p>
                      <a:pPr marL="0" marR="0" lvl="0" indent="0" algn="l" defTabSz="457200" rtl="0" eaLnBrk="1" fontAlgn="base" latinLnBrk="0" hangingPunct="0">
                        <a:lnSpc>
                          <a:spcPct val="76000"/>
                        </a:lnSpc>
                        <a:spcBef>
                          <a:spcPct val="0"/>
                        </a:spcBef>
                        <a:spcAft>
                          <a:spcPts val="1425"/>
                        </a:spcAft>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2100" b="0" i="0" u="none" strike="noStrike" cap="none" normalizeH="0" baseline="0" smtClean="0">
                          <a:ln>
                            <a:noFill/>
                          </a:ln>
                          <a:solidFill>
                            <a:srgbClr val="000000"/>
                          </a:solidFill>
                          <a:effectLst/>
                          <a:latin typeface="Arial" charset="0"/>
                        </a:rPr>
                        <a:t>Operating Assets</a:t>
                      </a:r>
                    </a:p>
                  </a:txBody>
                  <a:tcPr marL="82944" marR="82944" marT="65839" marB="41476" anchor="ctr" horzOverflow="overflow">
                    <a:lnL w="7200" cap="flat" cmpd="sng" algn="ctr">
                      <a:solidFill>
                        <a:srgbClr val="000000"/>
                      </a:solidFill>
                      <a:prstDash val="solid"/>
                      <a:round/>
                      <a:headEnd type="none" w="med" len="med"/>
                      <a:tailEnd type="none" w="med" len="med"/>
                    </a:lnL>
                    <a:lnR w="7200" cap="flat" cmpd="sng" algn="ctr">
                      <a:solidFill>
                        <a:srgbClr val="000000"/>
                      </a:solidFill>
                      <a:prstDash val="solid"/>
                      <a:round/>
                      <a:headEnd type="none" w="med" len="med"/>
                      <a:tailEnd type="none" w="med" len="med"/>
                    </a:lnR>
                    <a:lnT w="7200" cap="flat" cmpd="sng" algn="ctr">
                      <a:solidFill>
                        <a:srgbClr val="000000"/>
                      </a:solidFill>
                      <a:prstDash val="solid"/>
                      <a:round/>
                      <a:headEnd type="none" w="med" len="med"/>
                      <a:tailEnd type="none" w="med" len="med"/>
                    </a:lnT>
                    <a:lnB w="72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0">
                        <a:lnSpc>
                          <a:spcPct val="76000"/>
                        </a:lnSpc>
                        <a:spcBef>
                          <a:spcPct val="0"/>
                        </a:spcBef>
                        <a:spcAft>
                          <a:spcPts val="1425"/>
                        </a:spcAft>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2100" b="0" i="0" u="none" strike="noStrike" cap="none" normalizeH="0" baseline="0" smtClean="0">
                          <a:ln>
                            <a:noFill/>
                          </a:ln>
                          <a:solidFill>
                            <a:srgbClr val="000000"/>
                          </a:solidFill>
                          <a:effectLst/>
                          <a:latin typeface="Arial" charset="0"/>
                        </a:rPr>
                        <a:t>3600</a:t>
                      </a:r>
                    </a:p>
                  </a:txBody>
                  <a:tcPr marL="82944" marR="82944" marT="65839" marB="41476" anchor="ctr" horzOverflow="overflow">
                    <a:lnL w="7200" cap="flat" cmpd="sng" algn="ctr">
                      <a:solidFill>
                        <a:srgbClr val="000000"/>
                      </a:solidFill>
                      <a:prstDash val="solid"/>
                      <a:round/>
                      <a:headEnd type="none" w="med" len="med"/>
                      <a:tailEnd type="none" w="med" len="med"/>
                    </a:lnL>
                    <a:lnR w="7200" cap="flat" cmpd="sng" algn="ctr">
                      <a:solidFill>
                        <a:srgbClr val="000000"/>
                      </a:solidFill>
                      <a:prstDash val="solid"/>
                      <a:round/>
                      <a:headEnd type="none" w="med" len="med"/>
                      <a:tailEnd type="none" w="med" len="med"/>
                    </a:lnR>
                    <a:lnT w="7200" cap="flat" cmpd="sng" algn="ctr">
                      <a:solidFill>
                        <a:srgbClr val="000000"/>
                      </a:solidFill>
                      <a:prstDash val="solid"/>
                      <a:round/>
                      <a:headEnd type="none" w="med" len="med"/>
                      <a:tailEnd type="none" w="med" len="med"/>
                    </a:lnT>
                    <a:lnB w="72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0">
                        <a:lnSpc>
                          <a:spcPct val="76000"/>
                        </a:lnSpc>
                        <a:spcBef>
                          <a:spcPct val="0"/>
                        </a:spcBef>
                        <a:spcAft>
                          <a:spcPts val="1425"/>
                        </a:spcAft>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2100" b="0" i="0" u="none" strike="noStrike" cap="none" normalizeH="0" baseline="0" smtClean="0">
                          <a:ln>
                            <a:noFill/>
                          </a:ln>
                          <a:solidFill>
                            <a:srgbClr val="000000"/>
                          </a:solidFill>
                          <a:effectLst/>
                          <a:latin typeface="Arial" charset="0"/>
                        </a:rPr>
                        <a:t>3500</a:t>
                      </a:r>
                    </a:p>
                  </a:txBody>
                  <a:tcPr marL="82944" marR="82944" marT="65839" marB="41476" anchor="ctr" horzOverflow="overflow">
                    <a:lnL w="7200" cap="flat" cmpd="sng" algn="ctr">
                      <a:solidFill>
                        <a:srgbClr val="000000"/>
                      </a:solidFill>
                      <a:prstDash val="solid"/>
                      <a:round/>
                      <a:headEnd type="none" w="med" len="med"/>
                      <a:tailEnd type="none" w="med" len="med"/>
                    </a:lnL>
                    <a:lnR w="7200" cap="flat" cmpd="sng" algn="ctr">
                      <a:solidFill>
                        <a:srgbClr val="000000"/>
                      </a:solidFill>
                      <a:prstDash val="solid"/>
                      <a:round/>
                      <a:headEnd type="none" w="med" len="med"/>
                      <a:tailEnd type="none" w="med" len="med"/>
                    </a:lnR>
                    <a:lnT w="7200" cap="flat" cmpd="sng" algn="ctr">
                      <a:solidFill>
                        <a:srgbClr val="000000"/>
                      </a:solidFill>
                      <a:prstDash val="solid"/>
                      <a:round/>
                      <a:headEnd type="none" w="med" len="med"/>
                      <a:tailEnd type="none" w="med" len="med"/>
                    </a:lnT>
                    <a:lnB w="7200" cap="flat" cmpd="sng" algn="ctr">
                      <a:solidFill>
                        <a:srgbClr val="000000"/>
                      </a:solidFill>
                      <a:prstDash val="solid"/>
                      <a:round/>
                      <a:headEnd type="none" w="med" len="med"/>
                      <a:tailEnd type="none" w="med" len="med"/>
                    </a:lnB>
                    <a:lnTlToBr>
                      <a:noFill/>
                    </a:lnTlToBr>
                    <a:lnBlToTr>
                      <a:noFill/>
                    </a:lnBlToTr>
                    <a:noFill/>
                  </a:tcPr>
                </a:tc>
              </a:tr>
              <a:tr h="429303">
                <a:tc>
                  <a:txBody>
                    <a:bodyPr/>
                    <a:lstStyle/>
                    <a:p>
                      <a:pPr marL="0" marR="0" lvl="0" indent="0" algn="ctr" defTabSz="457200" rtl="0" eaLnBrk="1" fontAlgn="base" latinLnBrk="0" hangingPunct="0">
                        <a:lnSpc>
                          <a:spcPct val="93000"/>
                        </a:lnSpc>
                        <a:spcBef>
                          <a:spcPct val="0"/>
                        </a:spcBef>
                        <a:spcAft>
                          <a:spcPts val="1425"/>
                        </a:spcAft>
                        <a:buClr>
                          <a:srgbClr val="000000"/>
                        </a:buClr>
                        <a:buSzPct val="100000"/>
                        <a:buFont typeface="Times New Roman" pitchFamily="18" charset="0"/>
                        <a:buNone/>
                        <a:tabLst/>
                      </a:pPr>
                      <a:endParaRPr kumimoji="0" lang="en-US" sz="1600" b="0" i="0" u="none" strike="noStrike" cap="none" normalizeH="0" baseline="0" smtClean="0">
                        <a:ln>
                          <a:noFill/>
                        </a:ln>
                        <a:solidFill>
                          <a:schemeClr val="bg1"/>
                        </a:solidFill>
                        <a:effectLst/>
                        <a:latin typeface="Arial" charset="0"/>
                      </a:endParaRPr>
                    </a:p>
                  </a:txBody>
                  <a:tcPr marL="82944" marR="82944" marT="41476" marB="41476" anchor="ctr" horzOverflow="overflow">
                    <a:lnL w="7200" cap="flat" cmpd="sng" algn="ctr">
                      <a:solidFill>
                        <a:srgbClr val="000000"/>
                      </a:solidFill>
                      <a:prstDash val="solid"/>
                      <a:round/>
                      <a:headEnd type="none" w="med" len="med"/>
                      <a:tailEnd type="none" w="med" len="med"/>
                    </a:lnL>
                    <a:lnR w="7200" cap="flat" cmpd="sng" algn="ctr">
                      <a:solidFill>
                        <a:srgbClr val="000000"/>
                      </a:solidFill>
                      <a:prstDash val="solid"/>
                      <a:round/>
                      <a:headEnd type="none" w="med" len="med"/>
                      <a:tailEnd type="none" w="med" len="med"/>
                    </a:lnR>
                    <a:lnT w="7200" cap="flat" cmpd="sng" algn="ctr">
                      <a:solidFill>
                        <a:srgbClr val="000000"/>
                      </a:solidFill>
                      <a:prstDash val="solid"/>
                      <a:round/>
                      <a:headEnd type="none" w="med" len="med"/>
                      <a:tailEnd type="none" w="med" len="med"/>
                    </a:lnT>
                    <a:lnB w="72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0">
                        <a:lnSpc>
                          <a:spcPct val="76000"/>
                        </a:lnSpc>
                        <a:spcBef>
                          <a:spcPct val="0"/>
                        </a:spcBef>
                        <a:spcAft>
                          <a:spcPts val="1425"/>
                        </a:spcAft>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2100" b="1" i="0" u="none" strike="noStrike" cap="none" normalizeH="0" baseline="0" smtClean="0">
                          <a:ln>
                            <a:noFill/>
                          </a:ln>
                          <a:solidFill>
                            <a:srgbClr val="000000"/>
                          </a:solidFill>
                          <a:effectLst/>
                          <a:latin typeface="Arial" charset="0"/>
                        </a:rPr>
                        <a:t>3600</a:t>
                      </a:r>
                    </a:p>
                  </a:txBody>
                  <a:tcPr marL="82944" marR="82944" marT="65839" marB="41476" anchor="ctr" horzOverflow="overflow">
                    <a:lnL w="7200" cap="flat" cmpd="sng" algn="ctr">
                      <a:solidFill>
                        <a:srgbClr val="000000"/>
                      </a:solidFill>
                      <a:prstDash val="solid"/>
                      <a:round/>
                      <a:headEnd type="none" w="med" len="med"/>
                      <a:tailEnd type="none" w="med" len="med"/>
                    </a:lnL>
                    <a:lnR w="7200" cap="flat" cmpd="sng" algn="ctr">
                      <a:solidFill>
                        <a:srgbClr val="000000"/>
                      </a:solidFill>
                      <a:prstDash val="solid"/>
                      <a:round/>
                      <a:headEnd type="none" w="med" len="med"/>
                      <a:tailEnd type="none" w="med" len="med"/>
                    </a:lnR>
                    <a:lnT w="7200" cap="flat" cmpd="sng" algn="ctr">
                      <a:solidFill>
                        <a:srgbClr val="000000"/>
                      </a:solidFill>
                      <a:prstDash val="solid"/>
                      <a:round/>
                      <a:headEnd type="none" w="med" len="med"/>
                      <a:tailEnd type="none" w="med" len="med"/>
                    </a:lnT>
                    <a:lnB w="72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0">
                        <a:lnSpc>
                          <a:spcPct val="76000"/>
                        </a:lnSpc>
                        <a:spcBef>
                          <a:spcPct val="0"/>
                        </a:spcBef>
                        <a:spcAft>
                          <a:spcPts val="1425"/>
                        </a:spcAft>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2100" b="1" i="0" u="none" strike="noStrike" cap="none" normalizeH="0" baseline="0" dirty="0" smtClean="0">
                          <a:ln>
                            <a:noFill/>
                          </a:ln>
                          <a:solidFill>
                            <a:srgbClr val="000000"/>
                          </a:solidFill>
                          <a:effectLst/>
                          <a:latin typeface="Arial" charset="0"/>
                        </a:rPr>
                        <a:t>3500</a:t>
                      </a:r>
                    </a:p>
                  </a:txBody>
                  <a:tcPr marL="82944" marR="82944" marT="65839" marB="41476" anchor="ctr" horzOverflow="overflow">
                    <a:lnL w="7200" cap="flat" cmpd="sng" algn="ctr">
                      <a:solidFill>
                        <a:srgbClr val="000000"/>
                      </a:solidFill>
                      <a:prstDash val="solid"/>
                      <a:round/>
                      <a:headEnd type="none" w="med" len="med"/>
                      <a:tailEnd type="none" w="med" len="med"/>
                    </a:lnL>
                    <a:lnR w="7200" cap="flat" cmpd="sng" algn="ctr">
                      <a:solidFill>
                        <a:srgbClr val="000000"/>
                      </a:solidFill>
                      <a:prstDash val="solid"/>
                      <a:round/>
                      <a:headEnd type="none" w="med" len="med"/>
                      <a:tailEnd type="none" w="med" len="med"/>
                    </a:lnR>
                    <a:lnT w="7200" cap="flat" cmpd="sng" algn="ctr">
                      <a:solidFill>
                        <a:srgbClr val="000000"/>
                      </a:solidFill>
                      <a:prstDash val="solid"/>
                      <a:round/>
                      <a:headEnd type="none" w="med" len="med"/>
                      <a:tailEnd type="none" w="med" len="med"/>
                    </a:lnT>
                    <a:lnB w="72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Rectangle 2"/>
          <p:cNvSpPr>
            <a:spLocks noChangeArrowheads="1"/>
          </p:cNvSpPr>
          <p:nvPr/>
        </p:nvSpPr>
        <p:spPr bwMode="auto">
          <a:xfrm>
            <a:off x="708025" y="304800"/>
            <a:ext cx="8435975" cy="6247864"/>
          </a:xfrm>
          <a:prstGeom prst="rect">
            <a:avLst/>
          </a:prstGeom>
          <a:noFill/>
          <a:ln w="9525">
            <a:noFill/>
            <a:miter lim="800000"/>
            <a:headEnd/>
            <a:tailEnd/>
          </a:ln>
          <a:effectLst/>
        </p:spPr>
        <p:txBody>
          <a:bodyPr anchor="ctr">
            <a:spAutoFit/>
          </a:bodyPr>
          <a:lstStyle/>
          <a:p>
            <a:pPr indent="457200">
              <a:buFontTx/>
              <a:buChar char="•"/>
            </a:pPr>
            <a:r>
              <a:rPr lang="en-US" sz="2000" dirty="0"/>
              <a:t>  Acquisition Cost:</a:t>
            </a:r>
          </a:p>
          <a:p>
            <a:pPr indent="457200">
              <a:buFontTx/>
              <a:buChar char="•"/>
            </a:pPr>
            <a:r>
              <a:rPr lang="en-US" sz="2000" dirty="0"/>
              <a:t>  Add :     Cost of acquisition of share.</a:t>
            </a:r>
          </a:p>
          <a:p>
            <a:pPr indent="457200">
              <a:buFontTx/>
              <a:buChar char="•"/>
            </a:pPr>
            <a:r>
              <a:rPr lang="en-US" sz="2000" dirty="0"/>
              <a:t>  Add :     All other cost associated with acquisition is cost of acquisition.</a:t>
            </a:r>
          </a:p>
          <a:p>
            <a:pPr indent="457200">
              <a:buFontTx/>
              <a:buChar char="•"/>
            </a:pPr>
            <a:r>
              <a:rPr lang="en-US" sz="2000" dirty="0"/>
              <a:t>  Deduct : Dividends received in respect of income prior to acquisition –</a:t>
            </a:r>
          </a:p>
          <a:p>
            <a:pPr indent="457200"/>
            <a:r>
              <a:rPr lang="en-US" sz="2000" dirty="0"/>
              <a:t>  reduce cost</a:t>
            </a:r>
          </a:p>
          <a:p>
            <a:pPr indent="457200"/>
            <a:endParaRPr lang="en-US" sz="2000" dirty="0"/>
          </a:p>
          <a:p>
            <a:pPr indent="457200">
              <a:buFontTx/>
              <a:buChar char="•"/>
            </a:pPr>
            <a:r>
              <a:rPr lang="en-US" sz="2000" dirty="0"/>
              <a:t>  Consolidation is compulsory till Subsidiary ceases to be subsidiary.</a:t>
            </a:r>
          </a:p>
          <a:p>
            <a:pPr indent="457200">
              <a:buFontTx/>
              <a:buChar char="•"/>
            </a:pPr>
            <a:r>
              <a:rPr lang="en-US" sz="2000" dirty="0"/>
              <a:t>  Eliminate intra group transactions/unrealized profits</a:t>
            </a:r>
          </a:p>
          <a:p>
            <a:pPr indent="457200">
              <a:buFontTx/>
              <a:buChar char="•"/>
            </a:pPr>
            <a:r>
              <a:rPr lang="en-US" sz="2000" dirty="0"/>
              <a:t>  Deferred tax implication on such eliminations</a:t>
            </a:r>
          </a:p>
          <a:p>
            <a:pPr indent="457200">
              <a:buFontTx/>
              <a:buChar char="•"/>
            </a:pPr>
            <a:r>
              <a:rPr lang="en-US" sz="2000" dirty="0"/>
              <a:t>  Intra group Losses may indicate impairment – test for impairment</a:t>
            </a:r>
          </a:p>
          <a:p>
            <a:pPr indent="457200"/>
            <a:endParaRPr lang="en-US" sz="2000" dirty="0"/>
          </a:p>
          <a:p>
            <a:pPr indent="457200">
              <a:buFontTx/>
              <a:buChar char="•"/>
            </a:pPr>
            <a:r>
              <a:rPr lang="en-US" sz="2000" dirty="0"/>
              <a:t> Three months gap allowed between reporting dates of Parent &amp; </a:t>
            </a:r>
          </a:p>
          <a:p>
            <a:pPr indent="457200"/>
            <a:r>
              <a:rPr lang="en-US" sz="2000" dirty="0"/>
              <a:t>  Subsidiaries F.S.</a:t>
            </a:r>
          </a:p>
          <a:p>
            <a:pPr indent="457200"/>
            <a:endParaRPr lang="en-US" sz="2000" dirty="0"/>
          </a:p>
          <a:p>
            <a:pPr indent="457200">
              <a:buFontTx/>
              <a:buChar char="•"/>
            </a:pPr>
            <a:r>
              <a:rPr lang="en-US" sz="2000" dirty="0"/>
              <a:t>  Minority Interest disclose under Equity.</a:t>
            </a:r>
          </a:p>
          <a:p>
            <a:pPr indent="457200"/>
            <a:endParaRPr lang="en-US" sz="2000" dirty="0"/>
          </a:p>
          <a:p>
            <a:pPr indent="457200">
              <a:buFontTx/>
              <a:buChar char="•"/>
            </a:pPr>
            <a:r>
              <a:rPr lang="en-US" sz="2000" dirty="0"/>
              <a:t>  Recognition of Goodwill in CFS (100% / Parent Co. Share)</a:t>
            </a:r>
          </a:p>
          <a:p>
            <a:pPr indent="457200">
              <a:buFontTx/>
              <a:buChar char="•"/>
            </a:pPr>
            <a:r>
              <a:rPr lang="en-US" sz="2000" dirty="0"/>
              <a:t>  Uniform Accounting Policies to be followed.</a:t>
            </a:r>
          </a:p>
          <a:p>
            <a:pPr indent="457200">
              <a:buFontTx/>
              <a:buChar char="•"/>
            </a:pPr>
            <a:r>
              <a:rPr lang="en-US" sz="2000" dirty="0"/>
              <a:t>  Line by line consolidation.</a:t>
            </a:r>
          </a:p>
          <a:p>
            <a:pPr indent="457200"/>
            <a:endParaRPr lang="en-US" sz="2000" dirty="0"/>
          </a:p>
        </p:txBody>
      </p:sp>
      <p:sp>
        <p:nvSpPr>
          <p:cNvPr id="4" name="TextBox 3"/>
          <p:cNvSpPr txBox="1"/>
          <p:nvPr/>
        </p:nvSpPr>
        <p:spPr>
          <a:xfrm>
            <a:off x="6629400" y="6324600"/>
            <a:ext cx="23622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i="1" dirty="0" smtClean="0">
                <a:solidFill>
                  <a:schemeClr val="accent1">
                    <a:lumMod val="50000"/>
                  </a:schemeClr>
                </a:solidFill>
              </a:rPr>
              <a:t>CA KUSAI GOAWALA</a:t>
            </a:r>
            <a:endParaRPr lang="en-IN" b="1" i="1"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Rectangle 2"/>
          <p:cNvSpPr>
            <a:spLocks noChangeArrowheads="1"/>
          </p:cNvSpPr>
          <p:nvPr/>
        </p:nvSpPr>
        <p:spPr bwMode="auto">
          <a:xfrm>
            <a:off x="412750" y="149959"/>
            <a:ext cx="8426450" cy="6555641"/>
          </a:xfrm>
          <a:prstGeom prst="rect">
            <a:avLst/>
          </a:prstGeom>
          <a:noFill/>
          <a:ln w="9525">
            <a:noFill/>
            <a:miter lim="800000"/>
            <a:headEnd/>
            <a:tailEnd/>
          </a:ln>
          <a:effectLst/>
        </p:spPr>
        <p:txBody>
          <a:bodyPr anchor="ctr">
            <a:spAutoFit/>
          </a:bodyPr>
          <a:lstStyle/>
          <a:p>
            <a:pPr>
              <a:buFontTx/>
              <a:buChar char="•"/>
            </a:pPr>
            <a:r>
              <a:rPr lang="en-US" sz="2000" dirty="0"/>
              <a:t>  Step disposal:</a:t>
            </a:r>
          </a:p>
          <a:p>
            <a:pPr>
              <a:buFontTx/>
              <a:buChar char="•"/>
            </a:pPr>
            <a:r>
              <a:rPr lang="en-US" sz="2000" dirty="0"/>
              <a:t>  Substance of chain transactions is to lose control – take total transactions as </a:t>
            </a:r>
          </a:p>
          <a:p>
            <a:r>
              <a:rPr lang="en-US" sz="2000" dirty="0"/>
              <a:t>    one.</a:t>
            </a:r>
          </a:p>
          <a:p>
            <a:pPr>
              <a:buFontTx/>
              <a:buChar char="•"/>
            </a:pPr>
            <a:r>
              <a:rPr lang="en-US" sz="2000" dirty="0"/>
              <a:t>  Accounting for disposal – results in – </a:t>
            </a:r>
          </a:p>
          <a:p>
            <a:endParaRPr lang="en-US" sz="2000" dirty="0"/>
          </a:p>
          <a:p>
            <a:pPr>
              <a:buFontTx/>
              <a:buChar char="•"/>
            </a:pPr>
            <a:r>
              <a:rPr lang="en-US" sz="2000" dirty="0"/>
              <a:t>  No loss of control :</a:t>
            </a:r>
          </a:p>
          <a:p>
            <a:r>
              <a:rPr lang="en-US" sz="2000" dirty="0"/>
              <a:t>    Account for changes in Equity – owner with owner</a:t>
            </a:r>
          </a:p>
          <a:p>
            <a:endParaRPr lang="en-US" sz="2000" dirty="0"/>
          </a:p>
          <a:p>
            <a:r>
              <a:rPr lang="en-US" sz="2000" b="1" dirty="0"/>
              <a:t>Loss of control</a:t>
            </a:r>
          </a:p>
          <a:p>
            <a:pPr>
              <a:buFontTx/>
              <a:buChar char="•"/>
            </a:pPr>
            <a:r>
              <a:rPr lang="en-US" sz="2000" dirty="0"/>
              <a:t>  </a:t>
            </a:r>
            <a:r>
              <a:rPr lang="en-US" sz="2000" dirty="0" err="1"/>
              <a:t>Derecognise</a:t>
            </a:r>
            <a:r>
              <a:rPr lang="en-US" sz="2000" dirty="0"/>
              <a:t> asset/liabilities from the date control is lost</a:t>
            </a:r>
          </a:p>
          <a:p>
            <a:pPr lvl="3">
              <a:buFontTx/>
              <a:buChar char="•"/>
            </a:pPr>
            <a:r>
              <a:rPr lang="en-US" sz="2000" dirty="0"/>
              <a:t>  </a:t>
            </a:r>
            <a:r>
              <a:rPr lang="en-US" sz="2000" dirty="0" err="1"/>
              <a:t>Derecognise</a:t>
            </a:r>
            <a:r>
              <a:rPr lang="en-US" sz="2000" dirty="0"/>
              <a:t> non controlling interest</a:t>
            </a:r>
          </a:p>
          <a:p>
            <a:pPr lvl="3">
              <a:buFontTx/>
              <a:buChar char="•"/>
            </a:pPr>
            <a:r>
              <a:rPr lang="en-US" sz="2000" dirty="0"/>
              <a:t>  </a:t>
            </a:r>
            <a:r>
              <a:rPr lang="en-US" sz="2000" dirty="0" err="1"/>
              <a:t>Recognise</a:t>
            </a:r>
            <a:r>
              <a:rPr lang="en-US" sz="2000" dirty="0"/>
              <a:t> consideration</a:t>
            </a:r>
          </a:p>
          <a:p>
            <a:pPr lvl="3">
              <a:buFontTx/>
              <a:buChar char="•"/>
            </a:pPr>
            <a:r>
              <a:rPr lang="en-US" sz="2000" dirty="0"/>
              <a:t>  Retained investment at FV</a:t>
            </a:r>
          </a:p>
          <a:p>
            <a:pPr lvl="3">
              <a:buFontTx/>
              <a:buChar char="•"/>
            </a:pPr>
            <a:r>
              <a:rPr lang="en-US" sz="2000" dirty="0"/>
              <a:t>  </a:t>
            </a:r>
            <a:r>
              <a:rPr lang="en-US" sz="2000" dirty="0" err="1"/>
              <a:t>Recognise</a:t>
            </a:r>
            <a:r>
              <a:rPr lang="en-US" sz="2000" dirty="0"/>
              <a:t> any profit/loss in P&amp;L</a:t>
            </a:r>
          </a:p>
          <a:p>
            <a:pPr lvl="3">
              <a:buFontTx/>
              <a:buChar char="•"/>
            </a:pPr>
            <a:r>
              <a:rPr lang="en-US" sz="2000" dirty="0"/>
              <a:t>  Transfer incomes held under OCI to P&amp;L</a:t>
            </a:r>
          </a:p>
          <a:p>
            <a:pPr lvl="3">
              <a:buFontTx/>
              <a:buChar char="•"/>
            </a:pPr>
            <a:r>
              <a:rPr lang="en-US" sz="2000" dirty="0"/>
              <a:t>  Transfer Revaluation Reserve directly to Retained Earnings</a:t>
            </a:r>
          </a:p>
          <a:p>
            <a:pPr lvl="3"/>
            <a:endParaRPr lang="en-US" sz="2000" dirty="0"/>
          </a:p>
          <a:p>
            <a:pPr>
              <a:buFontTx/>
              <a:buChar char="•"/>
            </a:pPr>
            <a:r>
              <a:rPr lang="en-US" sz="2000" dirty="0"/>
              <a:t>  In case of retained investment without control – Apply IAS 39</a:t>
            </a:r>
          </a:p>
          <a:p>
            <a:pPr>
              <a:buFontTx/>
              <a:buChar char="•"/>
            </a:pPr>
            <a:r>
              <a:rPr lang="en-US" sz="2000" dirty="0"/>
              <a:t>  FV on date of loss of control is FV on initial recognition</a:t>
            </a:r>
          </a:p>
          <a:p>
            <a:pPr>
              <a:buFontTx/>
              <a:buChar char="•"/>
            </a:pPr>
            <a:r>
              <a:rPr lang="en-US" sz="2000" dirty="0"/>
              <a:t>  In Separate FS : Account either at cost or as per IAS 39</a:t>
            </a:r>
          </a:p>
          <a:p>
            <a:endParaRPr lang="en-US" sz="2000" dirty="0"/>
          </a:p>
        </p:txBody>
      </p:sp>
      <p:sp>
        <p:nvSpPr>
          <p:cNvPr id="4" name="TextBox 3"/>
          <p:cNvSpPr txBox="1"/>
          <p:nvPr/>
        </p:nvSpPr>
        <p:spPr>
          <a:xfrm>
            <a:off x="6629400" y="6324600"/>
            <a:ext cx="23622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i="1" dirty="0" smtClean="0">
                <a:solidFill>
                  <a:schemeClr val="accent1">
                    <a:lumMod val="50000"/>
                  </a:schemeClr>
                </a:solidFill>
              </a:rPr>
              <a:t>CA KUSAI GOAWALA</a:t>
            </a:r>
            <a:endParaRPr lang="en-IN" b="1" i="1"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2562" name="Group 2"/>
          <p:cNvGraphicFramePr>
            <a:graphicFrameLocks noGrp="1"/>
          </p:cNvGraphicFramePr>
          <p:nvPr/>
        </p:nvGraphicFramePr>
        <p:xfrm>
          <a:off x="381000" y="914400"/>
          <a:ext cx="8382000" cy="5486400"/>
        </p:xfrm>
        <a:graphic>
          <a:graphicData uri="http://schemas.openxmlformats.org/drawingml/2006/table">
            <a:tbl>
              <a:tblPr/>
              <a:tblGrid>
                <a:gridCol w="595313"/>
                <a:gridCol w="1647825"/>
                <a:gridCol w="3070225"/>
                <a:gridCol w="3068637"/>
              </a:tblGrid>
              <a:tr h="3968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Century Gothic" pitchFamily="34" charset="0"/>
                          <a:ea typeface="Times New Roman" pitchFamily="18" charset="0"/>
                          <a:cs typeface="Mangal" pitchFamily="2"/>
                        </a:rPr>
                        <a:t>Sr. No.</a:t>
                      </a:r>
                      <a:endParaRPr kumimoji="0" lang="en-US" sz="12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Century Gothic" pitchFamily="34" charset="0"/>
                          <a:ea typeface="Times New Roman" pitchFamily="18" charset="0"/>
                          <a:cs typeface="Mangal" pitchFamily="2"/>
                        </a:rPr>
                        <a:t>Point for Consideration</a:t>
                      </a:r>
                      <a:endParaRPr kumimoji="0" lang="en-US" sz="12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Century Gothic" pitchFamily="34" charset="0"/>
                          <a:ea typeface="Times New Roman" pitchFamily="18" charset="0"/>
                          <a:cs typeface="Mangal" pitchFamily="2"/>
                        </a:rPr>
                        <a:t>IAS 27 Consolidated &amp; Separate FS</a:t>
                      </a:r>
                      <a:endParaRPr kumimoji="0" lang="en-US" sz="12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Century Gothic" pitchFamily="34" charset="0"/>
                          <a:ea typeface="Times New Roman" pitchFamily="18" charset="0"/>
                          <a:cs typeface="Mangal" pitchFamily="2"/>
                        </a:rPr>
                        <a:t>AS-21</a:t>
                      </a:r>
                      <a:endParaRPr kumimoji="0" lang="en-US" sz="1200" b="0" i="0" u="none" strike="noStrike" cap="none" normalizeH="0" baseline="0" smtClean="0">
                        <a:ln>
                          <a:noFill/>
                        </a:ln>
                        <a:solidFill>
                          <a:schemeClr val="tx1"/>
                        </a:solidFill>
                        <a:effectLst/>
                        <a:latin typeface="Times New Roman" pitchFamily="18" charset="0"/>
                        <a:ea typeface="Times New Roman" pitchFamily="18" charset="0"/>
                        <a:cs typeface="Mangal" pitchFamily="2"/>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Century Gothic" pitchFamily="34" charset="0"/>
                          <a:ea typeface="Times New Roman" pitchFamily="18" charset="0"/>
                          <a:cs typeface="Mangal" pitchFamily="2"/>
                        </a:rPr>
                        <a:t>Consolidated FS</a:t>
                      </a:r>
                      <a:endParaRPr kumimoji="0" lang="en-US" sz="12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4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entury Gothic" pitchFamily="34" charset="0"/>
                          <a:ea typeface="Times New Roman" pitchFamily="18" charset="0"/>
                          <a:cs typeface="Mangal" pitchFamily="2"/>
                        </a:rPr>
                        <a:t>1</a:t>
                      </a:r>
                      <a:endParaRPr kumimoji="0" lang="en-US" sz="12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entury Gothic" pitchFamily="34" charset="0"/>
                          <a:ea typeface="Times New Roman" pitchFamily="18" charset="0"/>
                          <a:cs typeface="Mangal" pitchFamily="2"/>
                        </a:rPr>
                        <a:t>Consolidation</a:t>
                      </a:r>
                      <a:endParaRPr kumimoji="0" lang="en-US" sz="12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entury Gothic" pitchFamily="34" charset="0"/>
                          <a:ea typeface="Times New Roman" pitchFamily="18" charset="0"/>
                          <a:cs typeface="Mangal" pitchFamily="2"/>
                        </a:rPr>
                        <a:t>Mandatory</a:t>
                      </a:r>
                      <a:endParaRPr kumimoji="0" lang="en-US" sz="12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entury Gothic" pitchFamily="34" charset="0"/>
                          <a:ea typeface="Times New Roman" pitchFamily="18" charset="0"/>
                          <a:cs typeface="Mangal" pitchFamily="2"/>
                        </a:rPr>
                        <a:t>Mandatory to Listed/in the process of listing</a:t>
                      </a:r>
                      <a:endParaRPr kumimoji="0" lang="en-US" sz="12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8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entury Gothic" pitchFamily="34" charset="0"/>
                          <a:ea typeface="Times New Roman" pitchFamily="18" charset="0"/>
                          <a:cs typeface="Mangal" pitchFamily="2"/>
                        </a:rPr>
                        <a:t>2</a:t>
                      </a:r>
                      <a:endParaRPr kumimoji="0" lang="en-US" sz="12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entury Gothic" pitchFamily="34" charset="0"/>
                          <a:ea typeface="Times New Roman" pitchFamily="18" charset="0"/>
                          <a:cs typeface="Mangal" pitchFamily="2"/>
                        </a:rPr>
                        <a:t>Control</a:t>
                      </a:r>
                      <a:endParaRPr kumimoji="0" lang="en-US" sz="12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entury Gothic" pitchFamily="34" charset="0"/>
                          <a:ea typeface="Times New Roman" pitchFamily="18" charset="0"/>
                          <a:cs typeface="Mangal" pitchFamily="2"/>
                        </a:rPr>
                        <a:t>Power to govern the Financial &amp; Operating Policies of an entity</a:t>
                      </a:r>
                      <a:endParaRPr kumimoji="0" lang="en-US" sz="12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entury Gothic" pitchFamily="34" charset="0"/>
                          <a:ea typeface="Times New Roman" pitchFamily="18" charset="0"/>
                          <a:cs typeface="Mangal" pitchFamily="2"/>
                        </a:rPr>
                        <a:t>1.If voting power more than 50%</a:t>
                      </a:r>
                      <a:endParaRPr kumimoji="0" lang="en-US" sz="1200" b="0" i="0" u="none" strike="noStrike" cap="none" normalizeH="0" baseline="0" smtClean="0">
                        <a:ln>
                          <a:noFill/>
                        </a:ln>
                        <a:solidFill>
                          <a:schemeClr val="tx1"/>
                        </a:solidFill>
                        <a:effectLst/>
                        <a:latin typeface="Times New Roman" pitchFamily="18" charset="0"/>
                        <a:ea typeface="Times New Roman" pitchFamily="18" charset="0"/>
                        <a:cs typeface="Mangal" pitchFamily="2"/>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entury Gothic" pitchFamily="34" charset="0"/>
                          <a:ea typeface="Times New Roman" pitchFamily="18" charset="0"/>
                          <a:cs typeface="Mangal" pitchFamily="2"/>
                        </a:rPr>
                        <a:t>2. Able to remove major Board of Directors</a:t>
                      </a:r>
                      <a:endParaRPr kumimoji="0" lang="en-US" sz="12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4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entury Gothic" pitchFamily="34" charset="0"/>
                          <a:ea typeface="Times New Roman" pitchFamily="18" charset="0"/>
                          <a:cs typeface="Mangal" pitchFamily="2"/>
                        </a:rPr>
                        <a:t>3</a:t>
                      </a:r>
                      <a:endParaRPr kumimoji="0" lang="en-US" sz="12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entury Gothic" pitchFamily="34" charset="0"/>
                          <a:ea typeface="Times New Roman" pitchFamily="18" charset="0"/>
                          <a:cs typeface="Mangal" pitchFamily="2"/>
                        </a:rPr>
                        <a:t>If Dual Control</a:t>
                      </a:r>
                      <a:endParaRPr kumimoji="0" lang="en-US" sz="12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entury Gothic" pitchFamily="34" charset="0"/>
                          <a:ea typeface="Times New Roman" pitchFamily="18" charset="0"/>
                          <a:cs typeface="Mangal" pitchFamily="2"/>
                        </a:rPr>
                        <a:t>Company which has control will consolidate</a:t>
                      </a:r>
                      <a:endParaRPr kumimoji="0" lang="en-US" sz="12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entury Gothic" pitchFamily="34" charset="0"/>
                          <a:ea typeface="Times New Roman" pitchFamily="18" charset="0"/>
                          <a:cs typeface="Mangal" pitchFamily="2"/>
                        </a:rPr>
                        <a:t>Both entities will consolidate</a:t>
                      </a:r>
                      <a:endParaRPr kumimoji="0" lang="en-US" sz="12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4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entury Gothic" pitchFamily="34" charset="0"/>
                          <a:ea typeface="Times New Roman" pitchFamily="18" charset="0"/>
                          <a:cs typeface="Mangal" pitchFamily="2"/>
                        </a:rPr>
                        <a:t>4</a:t>
                      </a:r>
                      <a:endParaRPr kumimoji="0" lang="en-US" sz="12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entury Gothic" pitchFamily="34" charset="0"/>
                          <a:ea typeface="Times New Roman" pitchFamily="18" charset="0"/>
                          <a:cs typeface="Mangal" pitchFamily="2"/>
                        </a:rPr>
                        <a:t>Potetial Voting Rights (PVR) – control</a:t>
                      </a:r>
                      <a:endParaRPr kumimoji="0" lang="en-US" sz="12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entury Gothic" pitchFamily="34" charset="0"/>
                          <a:ea typeface="Times New Roman" pitchFamily="18" charset="0"/>
                          <a:cs typeface="Mangal" pitchFamily="2"/>
                        </a:rPr>
                        <a:t>Only currently exercisable PVR considered for assessing control</a:t>
                      </a:r>
                      <a:endParaRPr kumimoji="0" lang="en-US" sz="12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entury Gothic" pitchFamily="34" charset="0"/>
                          <a:ea typeface="Times New Roman" pitchFamily="18" charset="0"/>
                          <a:cs typeface="Mangal" pitchFamily="2"/>
                        </a:rPr>
                        <a:t>Not considered in assessing control</a:t>
                      </a:r>
                      <a:endParaRPr kumimoji="0" lang="en-US" sz="12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4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entury Gothic" pitchFamily="34" charset="0"/>
                          <a:ea typeface="Times New Roman" pitchFamily="18" charset="0"/>
                          <a:cs typeface="Mangal" pitchFamily="2"/>
                        </a:rPr>
                        <a:t>5</a:t>
                      </a:r>
                      <a:endParaRPr kumimoji="0" lang="en-US" sz="12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entury Gothic" pitchFamily="34" charset="0"/>
                          <a:ea typeface="Times New Roman" pitchFamily="18" charset="0"/>
                          <a:cs typeface="Mangal" pitchFamily="2"/>
                        </a:rPr>
                        <a:t>Partial Disposal</a:t>
                      </a:r>
                      <a:endParaRPr kumimoji="0" lang="en-US" sz="12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44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entury Gothic" pitchFamily="34" charset="0"/>
                          <a:ea typeface="Times New Roman" pitchFamily="18" charset="0"/>
                          <a:cs typeface="Mangal" pitchFamily="2"/>
                        </a:rPr>
                        <a:t> -   Control retained</a:t>
                      </a:r>
                      <a:endParaRPr kumimoji="0" lang="en-US" sz="12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entury Gothic" pitchFamily="34" charset="0"/>
                          <a:ea typeface="Times New Roman" pitchFamily="18" charset="0"/>
                          <a:cs typeface="Mangal" pitchFamily="2"/>
                        </a:rPr>
                        <a:t>Accounted as equity basis</a:t>
                      </a:r>
                      <a:endParaRPr kumimoji="0" lang="en-US" sz="12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entury Gothic" pitchFamily="34" charset="0"/>
                          <a:ea typeface="Times New Roman" pitchFamily="18" charset="0"/>
                          <a:cs typeface="Mangal" pitchFamily="2"/>
                        </a:rPr>
                        <a:t>No Specific Guidance</a:t>
                      </a:r>
                      <a:endParaRPr kumimoji="0" lang="en-US" sz="12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44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entury Gothic" pitchFamily="34" charset="0"/>
                          <a:ea typeface="Times New Roman" pitchFamily="18" charset="0"/>
                          <a:cs typeface="Mangal" pitchFamily="2"/>
                        </a:rPr>
                        <a:t> -   Loss of Control</a:t>
                      </a:r>
                      <a:endParaRPr kumimoji="0" lang="en-US" sz="12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entury Gothic" pitchFamily="34" charset="0"/>
                          <a:ea typeface="Times New Roman" pitchFamily="18" charset="0"/>
                          <a:cs typeface="Mangal" pitchFamily="2"/>
                        </a:rPr>
                        <a:t>Remeasure of residual holding to fair value. Difference between carrying value &amp; fair value is recognise in Profit &amp; Loss Account</a:t>
                      </a:r>
                      <a:endParaRPr kumimoji="0" lang="en-US" sz="12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entury Gothic" pitchFamily="34" charset="0"/>
                          <a:ea typeface="Times New Roman" pitchFamily="18" charset="0"/>
                          <a:cs typeface="Mangal" pitchFamily="2"/>
                        </a:rPr>
                        <a:t>No Specific Guidance</a:t>
                      </a:r>
                      <a:endParaRPr kumimoji="0" lang="en-US" sz="12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4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entury Gothic" pitchFamily="34" charset="0"/>
                          <a:ea typeface="Times New Roman" pitchFamily="18" charset="0"/>
                          <a:cs typeface="Mangal" pitchFamily="2"/>
                        </a:rPr>
                        <a:t>6</a:t>
                      </a:r>
                      <a:endParaRPr kumimoji="0" lang="en-US" sz="12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entury Gothic" pitchFamily="34" charset="0"/>
                          <a:ea typeface="Times New Roman" pitchFamily="18" charset="0"/>
                          <a:cs typeface="Mangal" pitchFamily="2"/>
                        </a:rPr>
                        <a:t>Accounting in Separate FS</a:t>
                      </a:r>
                      <a:endParaRPr kumimoji="0" lang="en-US" sz="12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entury Gothic" pitchFamily="34" charset="0"/>
                          <a:ea typeface="Times New Roman" pitchFamily="18" charset="0"/>
                          <a:cs typeface="Mangal" pitchFamily="2"/>
                        </a:rPr>
                        <a:t>Cost less impairment Loss or IAS 39 – AFS</a:t>
                      </a:r>
                      <a:endParaRPr kumimoji="0" lang="en-US" sz="12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entury Gothic" pitchFamily="34" charset="0"/>
                          <a:ea typeface="Times New Roman" pitchFamily="18" charset="0"/>
                          <a:cs typeface="Mangal" pitchFamily="2"/>
                        </a:rPr>
                        <a:t>Cost less impairment loss.</a:t>
                      </a:r>
                      <a:endParaRPr kumimoji="0" lang="en-US" sz="12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4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entury Gothic" pitchFamily="34" charset="0"/>
                          <a:ea typeface="Times New Roman" pitchFamily="18" charset="0"/>
                          <a:cs typeface="Mangal" pitchFamily="2"/>
                        </a:rPr>
                        <a:t>7</a:t>
                      </a:r>
                      <a:endParaRPr kumimoji="0" lang="en-US" sz="12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entury Gothic" pitchFamily="34" charset="0"/>
                          <a:ea typeface="Times New Roman" pitchFamily="18" charset="0"/>
                          <a:cs typeface="Mangal" pitchFamily="2"/>
                        </a:rPr>
                        <a:t>Minority Interest</a:t>
                      </a:r>
                      <a:endParaRPr kumimoji="0" lang="en-US" sz="12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entury Gothic" pitchFamily="34" charset="0"/>
                          <a:ea typeface="Times New Roman" pitchFamily="18" charset="0"/>
                          <a:cs typeface="Mangal" pitchFamily="2"/>
                        </a:rPr>
                        <a:t>Under Equity</a:t>
                      </a:r>
                      <a:endParaRPr kumimoji="0" lang="en-US" sz="12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entury Gothic" pitchFamily="34" charset="0"/>
                          <a:ea typeface="Times New Roman" pitchFamily="18" charset="0"/>
                          <a:cs typeface="Mangal" pitchFamily="2"/>
                        </a:rPr>
                        <a:t>Between own fund &amp; Loan fund</a:t>
                      </a:r>
                      <a:endParaRPr kumimoji="0" lang="en-US" sz="12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4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entury Gothic" pitchFamily="34" charset="0"/>
                          <a:ea typeface="Times New Roman" pitchFamily="18" charset="0"/>
                          <a:cs typeface="Mangal" pitchFamily="2"/>
                        </a:rPr>
                        <a:t>8</a:t>
                      </a:r>
                      <a:endParaRPr kumimoji="0" lang="en-US" sz="12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entury Gothic" pitchFamily="34" charset="0"/>
                          <a:ea typeface="Times New Roman" pitchFamily="18" charset="0"/>
                          <a:cs typeface="Mangal" pitchFamily="2"/>
                        </a:rPr>
                        <a:t>Goodwill</a:t>
                      </a:r>
                      <a:endParaRPr kumimoji="0" lang="en-US" sz="12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entury Gothic" pitchFamily="34" charset="0"/>
                          <a:ea typeface="Times New Roman" pitchFamily="18" charset="0"/>
                          <a:cs typeface="Mangal" pitchFamily="2"/>
                        </a:rPr>
                        <a:t>Either for 100% or parents holding.</a:t>
                      </a:r>
                      <a:endParaRPr kumimoji="0" lang="en-US" sz="12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entury Gothic" pitchFamily="34" charset="0"/>
                          <a:ea typeface="Times New Roman" pitchFamily="18" charset="0"/>
                          <a:cs typeface="Mangal" pitchFamily="2"/>
                        </a:rPr>
                        <a:t>Only in relation to parents share</a:t>
                      </a:r>
                      <a:endParaRPr kumimoji="0" lang="en-US" sz="12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4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entury Gothic" pitchFamily="34" charset="0"/>
                          <a:ea typeface="Times New Roman" pitchFamily="18" charset="0"/>
                          <a:cs typeface="Mangal" pitchFamily="2"/>
                        </a:rPr>
                        <a:t>9</a:t>
                      </a:r>
                      <a:endParaRPr kumimoji="0" lang="en-US" sz="12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entury Gothic" pitchFamily="34" charset="0"/>
                          <a:ea typeface="Times New Roman" pitchFamily="18" charset="0"/>
                          <a:cs typeface="Mangal" pitchFamily="2"/>
                        </a:rPr>
                        <a:t>Special purpose entity</a:t>
                      </a:r>
                      <a:endParaRPr kumimoji="0" lang="en-US" sz="12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entury Gothic" pitchFamily="34" charset="0"/>
                          <a:ea typeface="Times New Roman" pitchFamily="18" charset="0"/>
                          <a:cs typeface="Mangal" pitchFamily="2"/>
                        </a:rPr>
                        <a:t>If control exist then consolidate</a:t>
                      </a:r>
                      <a:endParaRPr kumimoji="0" lang="en-US" sz="12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entury Gothic" pitchFamily="34" charset="0"/>
                          <a:ea typeface="Times New Roman" pitchFamily="18" charset="0"/>
                          <a:cs typeface="Mangal" pitchFamily="2"/>
                        </a:rPr>
                        <a:t>Not prescribed</a:t>
                      </a:r>
                      <a:endParaRPr kumimoji="0" lang="en-US" sz="12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22629" name="Text Box 69"/>
          <p:cNvSpPr txBox="1">
            <a:spLocks noChangeArrowheads="1"/>
          </p:cNvSpPr>
          <p:nvPr/>
        </p:nvSpPr>
        <p:spPr bwMode="auto">
          <a:xfrm>
            <a:off x="381000" y="447675"/>
            <a:ext cx="8382000" cy="466725"/>
          </a:xfrm>
          <a:prstGeom prst="rect">
            <a:avLst/>
          </a:prstGeom>
          <a:noFill/>
          <a:ln w="9525" algn="ctr">
            <a:solidFill>
              <a:schemeClr val="tx2"/>
            </a:solidFill>
            <a:miter lim="800000"/>
            <a:headEnd/>
            <a:tailEnd/>
          </a:ln>
          <a:effectLst/>
        </p:spPr>
        <p:txBody>
          <a:bodyPr>
            <a:spAutoFit/>
          </a:bodyPr>
          <a:lstStyle/>
          <a:p>
            <a:pPr marL="1371600" indent="-1371600" algn="ctr"/>
            <a:r>
              <a:rPr lang="en-US" sz="2400" b="1">
                <a:latin typeface="Times New Roman" pitchFamily="18" charset="0"/>
                <a:cs typeface="Arial" charset="0"/>
              </a:rPr>
              <a:t>Comparisons</a:t>
            </a:r>
          </a:p>
        </p:txBody>
      </p:sp>
      <p:sp>
        <p:nvSpPr>
          <p:cNvPr id="4" name="TextBox 3"/>
          <p:cNvSpPr txBox="1"/>
          <p:nvPr/>
        </p:nvSpPr>
        <p:spPr>
          <a:xfrm>
            <a:off x="6629400" y="6324600"/>
            <a:ext cx="23622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i="1" dirty="0" smtClean="0">
                <a:solidFill>
                  <a:schemeClr val="accent1">
                    <a:lumMod val="50000"/>
                  </a:schemeClr>
                </a:solidFill>
              </a:rPr>
              <a:t>CA KUSAI GOAWALA</a:t>
            </a:r>
            <a:endParaRPr lang="en-IN" b="1" i="1" dirty="0">
              <a:solidFill>
                <a:schemeClr val="accent1">
                  <a:lumMod val="50000"/>
                </a:schemeClr>
              </a:solidFill>
            </a:endParaRPr>
          </a:p>
        </p:txBody>
      </p:sp>
    </p:spTree>
  </p:cSld>
  <p:clrMapOvr>
    <a:masterClrMapping/>
  </p:clrMapOvr>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6" name="WordArt 2"/>
          <p:cNvSpPr>
            <a:spLocks noChangeArrowheads="1" noChangeShapeType="1" noTextEdit="1"/>
          </p:cNvSpPr>
          <p:nvPr/>
        </p:nvSpPr>
        <p:spPr bwMode="auto">
          <a:xfrm>
            <a:off x="5562600" y="3962400"/>
            <a:ext cx="3048000" cy="990600"/>
          </a:xfrm>
          <a:prstGeom prst="rect">
            <a:avLst/>
          </a:prstGeom>
        </p:spPr>
        <p:txBody>
          <a:bodyPr wrap="none" fromWordArt="1">
            <a:prstTxWarp prst="textPlain">
              <a:avLst>
                <a:gd name="adj" fmla="val 50000"/>
              </a:avLst>
            </a:prstTxWarp>
          </a:bodyPr>
          <a:lstStyle/>
          <a:p>
            <a:pPr algn="ctr"/>
            <a:r>
              <a:rPr lang="en-US" sz="3600" kern="10">
                <a:ln w="9525">
                  <a:noFill/>
                  <a:round/>
                  <a:headEnd/>
                  <a:tailEnd/>
                </a:ln>
                <a:solidFill>
                  <a:srgbClr val="336699"/>
                </a:solidFill>
                <a:effectLst>
                  <a:outerShdw dist="45791" dir="2021404" algn="ctr" rotWithShape="0">
                    <a:srgbClr val="B2B2B2">
                      <a:alpha val="80000"/>
                    </a:srgbClr>
                  </a:outerShdw>
                </a:effectLst>
                <a:latin typeface="Times New Roman"/>
                <a:cs typeface="Times New Roman"/>
              </a:rPr>
              <a:t>LEASES</a:t>
            </a:r>
          </a:p>
        </p:txBody>
      </p:sp>
      <p:sp>
        <p:nvSpPr>
          <p:cNvPr id="354307" name="WordArt 3"/>
          <p:cNvSpPr>
            <a:spLocks noChangeArrowheads="1" noChangeShapeType="1" noTextEdit="1"/>
          </p:cNvSpPr>
          <p:nvPr/>
        </p:nvSpPr>
        <p:spPr bwMode="auto">
          <a:xfrm>
            <a:off x="5562600" y="2514600"/>
            <a:ext cx="3276600" cy="838200"/>
          </a:xfrm>
          <a:prstGeom prst="rect">
            <a:avLst/>
          </a:prstGeom>
        </p:spPr>
        <p:txBody>
          <a:bodyPr wrap="none" fromWordArt="1">
            <a:prstTxWarp prst="textPlain">
              <a:avLst>
                <a:gd name="adj" fmla="val 50000"/>
              </a:avLst>
            </a:prstTxWarp>
          </a:bodyPr>
          <a:lstStyle/>
          <a:p>
            <a:pPr algn="ctr"/>
            <a:r>
              <a:rPr lang="en-US" sz="3600" i="1" kern="10" dirty="0" smtClean="0">
                <a:ln w="9525">
                  <a:solidFill>
                    <a:srgbClr val="000000"/>
                  </a:solidFill>
                  <a:round/>
                  <a:headEnd/>
                  <a:tailEnd/>
                </a:ln>
                <a:solidFill>
                  <a:schemeClr val="accent1">
                    <a:lumMod val="75000"/>
                  </a:schemeClr>
                </a:solidFill>
                <a:effectLst>
                  <a:outerShdw dist="35921" dir="2700000" algn="ctr" rotWithShape="0">
                    <a:srgbClr val="808080">
                      <a:alpha val="80000"/>
                    </a:srgbClr>
                  </a:outerShdw>
                </a:effectLst>
                <a:latin typeface="Arial Black"/>
              </a:rPr>
              <a:t>IndAS-17</a:t>
            </a:r>
            <a:endParaRPr lang="en-US" sz="3600" i="1" kern="10" dirty="0">
              <a:ln w="9525">
                <a:solidFill>
                  <a:srgbClr val="000000"/>
                </a:solidFill>
                <a:round/>
                <a:headEnd/>
                <a:tailEnd/>
              </a:ln>
              <a:solidFill>
                <a:schemeClr val="accent1">
                  <a:lumMod val="75000"/>
                </a:schemeClr>
              </a:solidFill>
              <a:effectLst>
                <a:outerShdw dist="35921" dir="2700000" algn="ctr" rotWithShape="0">
                  <a:srgbClr val="808080">
                    <a:alpha val="80000"/>
                  </a:srgbClr>
                </a:outerShdw>
              </a:effectLst>
              <a:latin typeface="Arial Black"/>
            </a:endParaRPr>
          </a:p>
        </p:txBody>
      </p:sp>
      <p:pic>
        <p:nvPicPr>
          <p:cNvPr id="354308" name="Picture 4" descr="j0435245"/>
          <p:cNvPicPr>
            <a:picLocks noChangeAspect="1" noChangeArrowheads="1"/>
          </p:cNvPicPr>
          <p:nvPr/>
        </p:nvPicPr>
        <p:blipFill>
          <a:blip r:embed="rId2" cstate="print"/>
          <a:srcRect/>
          <a:stretch>
            <a:fillRect/>
          </a:stretch>
        </p:blipFill>
        <p:spPr bwMode="auto">
          <a:xfrm>
            <a:off x="381000" y="304800"/>
            <a:ext cx="2133600" cy="1752600"/>
          </a:xfrm>
          <a:prstGeom prst="rect">
            <a:avLst/>
          </a:prstGeom>
          <a:noFill/>
        </p:spPr>
      </p:pic>
      <p:pic>
        <p:nvPicPr>
          <p:cNvPr id="354309" name="Picture 5" descr="j0422507"/>
          <p:cNvPicPr>
            <a:picLocks noChangeAspect="1" noChangeArrowheads="1"/>
          </p:cNvPicPr>
          <p:nvPr/>
        </p:nvPicPr>
        <p:blipFill>
          <a:blip r:embed="rId3" cstate="print"/>
          <a:srcRect/>
          <a:stretch>
            <a:fillRect/>
          </a:stretch>
        </p:blipFill>
        <p:spPr bwMode="auto">
          <a:xfrm>
            <a:off x="609600" y="1981200"/>
            <a:ext cx="4724400" cy="4267200"/>
          </a:xfrm>
          <a:prstGeom prst="rect">
            <a:avLst/>
          </a:prstGeom>
          <a:noFill/>
        </p:spPr>
      </p:pic>
      <p:sp>
        <p:nvSpPr>
          <p:cNvPr id="6" name="TextBox 5"/>
          <p:cNvSpPr txBox="1"/>
          <p:nvPr/>
        </p:nvSpPr>
        <p:spPr>
          <a:xfrm>
            <a:off x="6629400" y="6324600"/>
            <a:ext cx="23622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i="1" dirty="0" smtClean="0">
                <a:solidFill>
                  <a:schemeClr val="accent1">
                    <a:lumMod val="50000"/>
                  </a:schemeClr>
                </a:solidFill>
              </a:rPr>
              <a:t>CA KUSAI GOAWALA</a:t>
            </a:r>
            <a:endParaRPr lang="en-IN" b="1" i="1" dirty="0">
              <a:solidFill>
                <a:schemeClr val="accent1">
                  <a:lumMod val="50000"/>
                </a:schemeClr>
              </a:solidFill>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3282" name="Group 2"/>
          <p:cNvGraphicFramePr>
            <a:graphicFrameLocks noGrp="1"/>
          </p:cNvGraphicFramePr>
          <p:nvPr/>
        </p:nvGraphicFramePr>
        <p:xfrm>
          <a:off x="0" y="762001"/>
          <a:ext cx="9144000" cy="4242041"/>
        </p:xfrm>
        <a:graphic>
          <a:graphicData uri="http://schemas.openxmlformats.org/drawingml/2006/table">
            <a:tbl>
              <a:tblPr/>
              <a:tblGrid>
                <a:gridCol w="649433"/>
                <a:gridCol w="1808018"/>
                <a:gridCol w="3252355"/>
                <a:gridCol w="3434194"/>
              </a:tblGrid>
              <a:tr h="56521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Century Gothic" pitchFamily="34" charset="0"/>
                          <a:ea typeface="Times New Roman" pitchFamily="18" charset="0"/>
                          <a:cs typeface="Mangal" pitchFamily="2"/>
                        </a:rPr>
                        <a:t>Sr. No.</a:t>
                      </a:r>
                      <a:endParaRPr kumimoji="0" lang="en-US" sz="16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ea typeface="Times New Roman" pitchFamily="18" charset="0"/>
                          <a:cs typeface="Arial" charset="0"/>
                        </a:rPr>
                        <a:t>IFRS IAS 19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err="1" smtClean="0">
                          <a:ln>
                            <a:noFill/>
                          </a:ln>
                          <a:solidFill>
                            <a:schemeClr val="tx1"/>
                          </a:solidFill>
                          <a:effectLst/>
                          <a:latin typeface="Century Gothic" pitchFamily="34" charset="0"/>
                          <a:ea typeface="Times New Roman" pitchFamily="18" charset="0"/>
                          <a:cs typeface="Mangal" pitchFamily="2"/>
                        </a:rPr>
                        <a:t>IndAS</a:t>
                      </a:r>
                      <a:r>
                        <a:rPr kumimoji="0" lang="en-US" sz="1600" b="1" i="0" u="none" strike="noStrike" cap="none" normalizeH="0" baseline="0" dirty="0" smtClean="0">
                          <a:ln>
                            <a:noFill/>
                          </a:ln>
                          <a:solidFill>
                            <a:schemeClr val="tx1"/>
                          </a:solidFill>
                          <a:effectLst/>
                          <a:latin typeface="Century Gothic" pitchFamily="34" charset="0"/>
                          <a:ea typeface="Times New Roman" pitchFamily="18" charset="0"/>
                          <a:cs typeface="Mangal" pitchFamily="2"/>
                        </a:rPr>
                        <a:t> 19 (The Effects of  Changes in Foreign Exchange Rates)</a:t>
                      </a:r>
                      <a:endParaRPr kumimoji="0" lang="en-US" sz="16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Century Gothic" pitchFamily="34" charset="0"/>
                          <a:ea typeface="Times New Roman" pitchFamily="18" charset="0"/>
                          <a:cs typeface="Mangal" pitchFamily="2"/>
                        </a:rPr>
                        <a:t>AS 11 (The Effects of  Changes in Foreign Exchange Rates)</a:t>
                      </a:r>
                      <a:endParaRPr kumimoji="0" lang="en-US" sz="16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387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entury Gothic" pitchFamily="34" charset="0"/>
                          <a:ea typeface="Times New Roman" pitchFamily="18" charset="0"/>
                          <a:cs typeface="Mangal" pitchFamily="2"/>
                        </a:rPr>
                        <a:t>1</a:t>
                      </a:r>
                      <a:endParaRPr kumimoji="0" lang="en-US" sz="16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kern="1200" cap="none" normalizeH="0" baseline="0" dirty="0" smtClean="0">
                          <a:ln>
                            <a:noFill/>
                          </a:ln>
                          <a:solidFill>
                            <a:schemeClr val="tx1"/>
                          </a:solidFill>
                          <a:effectLst/>
                          <a:latin typeface="Century Gothic" pitchFamily="34" charset="0"/>
                          <a:ea typeface="Times New Roman" pitchFamily="18" charset="0"/>
                          <a:cs typeface="Mangal" pitchFamily="2"/>
                        </a:rPr>
                        <a:t>Actuarial Valuation to be done at regular intervals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kern="1200" cap="none" normalizeH="0" baseline="0" dirty="0" smtClean="0">
                          <a:ln>
                            <a:noFill/>
                          </a:ln>
                          <a:solidFill>
                            <a:schemeClr val="tx1"/>
                          </a:solidFill>
                          <a:effectLst/>
                          <a:latin typeface="Century Gothic" pitchFamily="34" charset="0"/>
                          <a:ea typeface="Times New Roman" pitchFamily="18" charset="0"/>
                          <a:cs typeface="Mangal" pitchFamily="2"/>
                        </a:rPr>
                        <a:t>Actuarial Valuation to be done at regular intervals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kern="1200" cap="none" normalizeH="0" baseline="0" dirty="0" smtClean="0">
                          <a:ln>
                            <a:noFill/>
                          </a:ln>
                          <a:solidFill>
                            <a:schemeClr val="tx1"/>
                          </a:solidFill>
                          <a:effectLst/>
                          <a:latin typeface="Century Gothic" pitchFamily="34" charset="0"/>
                          <a:ea typeface="Times New Roman" pitchFamily="18" charset="0"/>
                          <a:cs typeface="Mangal" pitchFamily="2"/>
                        </a:rPr>
                        <a:t>Permitted to obtain Actuarial Valuation once in three years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7916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entury Gothic" pitchFamily="34" charset="0"/>
                          <a:ea typeface="Times New Roman" pitchFamily="18" charset="0"/>
                          <a:cs typeface="Mangal" pitchFamily="2"/>
                        </a:rPr>
                        <a:t>2</a:t>
                      </a:r>
                      <a:endParaRPr kumimoji="0" lang="en-US" sz="16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ea typeface="Times New Roman" pitchFamily="18" charset="0"/>
                          <a:cs typeface="Arial" charset="0"/>
                        </a:rPr>
                        <a:t>Actuarial Gains/losses to be </a:t>
                      </a:r>
                      <a:r>
                        <a:rPr kumimoji="0" lang="en-US" sz="1600" b="0" i="0" u="none" strike="noStrike" cap="none" normalizeH="0" baseline="0" dirty="0" err="1" smtClean="0">
                          <a:ln>
                            <a:noFill/>
                          </a:ln>
                          <a:solidFill>
                            <a:schemeClr val="tx1"/>
                          </a:solidFill>
                          <a:effectLst/>
                          <a:latin typeface="Arial" charset="0"/>
                          <a:ea typeface="Times New Roman" pitchFamily="18" charset="0"/>
                          <a:cs typeface="Arial" charset="0"/>
                        </a:rPr>
                        <a:t>amortised</a:t>
                      </a:r>
                      <a:r>
                        <a:rPr kumimoji="0" lang="en-US" sz="1600" b="0" i="0" u="none" strike="noStrike" cap="none" normalizeH="0" baseline="0" dirty="0" smtClean="0">
                          <a:ln>
                            <a:noFill/>
                          </a:ln>
                          <a:solidFill>
                            <a:schemeClr val="tx1"/>
                          </a:solidFill>
                          <a:effectLst/>
                          <a:latin typeface="Arial" charset="0"/>
                          <a:ea typeface="Times New Roman" pitchFamily="18" charset="0"/>
                          <a:cs typeface="Arial" charset="0"/>
                        </a:rPr>
                        <a:t> as per Corridor Approach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ea typeface="Times New Roman" pitchFamily="18" charset="0"/>
                          <a:cs typeface="Arial" charset="0"/>
                        </a:rPr>
                        <a:t>Actuarial Gain/Losses to be written off immediately to OCI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Actuarial Gains/losses to be written off immediately to Profit  and Loss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4164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ea typeface="Times New Roman" pitchFamily="18" charset="0"/>
                          <a:cs typeface="Arial" charset="0"/>
                        </a:rPr>
                        <a:t>3</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ea typeface="Times New Roman" pitchFamily="18" charset="0"/>
                          <a:cs typeface="Arial" charset="0"/>
                        </a:rPr>
                        <a:t>Discount rate – High quality Corporate Bonds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ea typeface="Times New Roman" pitchFamily="18" charset="0"/>
                          <a:cs typeface="Arial" charset="0"/>
                        </a:rPr>
                        <a:t>Discount Rate – Market yields in Government Bonds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ea typeface="Times New Roman" pitchFamily="18" charset="0"/>
                          <a:cs typeface="Arial" charset="0"/>
                        </a:rPr>
                        <a:t>Discount Rate – Market yields in Government Bonds</a:t>
                      </a:r>
                      <a:endParaRPr kumimoji="0" lang="en-US" sz="1600" b="0" i="0" u="none" strike="noStrike" cap="none" normalizeH="0" baseline="0" dirty="0" smtClean="0">
                        <a:ln>
                          <a:noFill/>
                        </a:ln>
                        <a:solidFill>
                          <a:schemeClr val="tx1"/>
                        </a:solidFill>
                        <a:effectLst/>
                        <a:latin typeface="Times New Roman" pitchFamily="18" charset="0"/>
                        <a:ea typeface="Times New Roman" pitchFamily="18" charset="0"/>
                        <a:cs typeface="Mangal" pitchFamily="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53304" name="Text Box 24"/>
          <p:cNvSpPr txBox="1">
            <a:spLocks noChangeArrowheads="1"/>
          </p:cNvSpPr>
          <p:nvPr/>
        </p:nvSpPr>
        <p:spPr bwMode="auto">
          <a:xfrm>
            <a:off x="381000" y="152400"/>
            <a:ext cx="8382000" cy="466725"/>
          </a:xfrm>
          <a:prstGeom prst="rect">
            <a:avLst/>
          </a:prstGeom>
          <a:noFill/>
          <a:ln w="9525" algn="ctr">
            <a:solidFill>
              <a:schemeClr val="tx2"/>
            </a:solidFill>
            <a:miter lim="800000"/>
            <a:headEnd/>
            <a:tailEnd/>
          </a:ln>
          <a:effectLst/>
        </p:spPr>
        <p:txBody>
          <a:bodyPr>
            <a:spAutoFit/>
          </a:bodyPr>
          <a:lstStyle/>
          <a:p>
            <a:pPr marL="1371600" indent="-1371600" algn="ctr"/>
            <a:r>
              <a:rPr lang="en-US" sz="2400" b="1">
                <a:latin typeface="Times New Roman" pitchFamily="18" charset="0"/>
                <a:cs typeface="Arial" charset="0"/>
              </a:rPr>
              <a:t>Comparisons</a:t>
            </a:r>
          </a:p>
        </p:txBody>
      </p:sp>
      <p:sp>
        <p:nvSpPr>
          <p:cNvPr id="4" name="TextBox 3"/>
          <p:cNvSpPr txBox="1"/>
          <p:nvPr/>
        </p:nvSpPr>
        <p:spPr>
          <a:xfrm>
            <a:off x="6781800" y="6324600"/>
            <a:ext cx="2362200" cy="369332"/>
          </a:xfrm>
          <a:prstGeom prst="rect">
            <a:avLst/>
          </a:prstGeom>
          <a:noFill/>
        </p:spPr>
        <p:txBody>
          <a:bodyPr wrap="square" rtlCol="0">
            <a:spAutoFit/>
          </a:bodyPr>
          <a:lstStyle/>
          <a:p>
            <a:r>
              <a:rPr lang="en-US" b="1" i="1" dirty="0" smtClean="0">
                <a:solidFill>
                  <a:schemeClr val="accent1">
                    <a:lumMod val="50000"/>
                  </a:schemeClr>
                </a:solidFill>
              </a:rPr>
              <a:t>CA KUSAI GOAWALA</a:t>
            </a:r>
            <a:endParaRPr lang="en-IN" b="1" i="1" dirty="0">
              <a:solidFill>
                <a:schemeClr val="accent1">
                  <a:lumMod val="50000"/>
                </a:schemeClr>
              </a:solidFill>
            </a:endParaRPr>
          </a:p>
        </p:txBody>
      </p:sp>
    </p:spTree>
  </p:cSld>
  <p:clrMapOvr>
    <a:masterClrMapping/>
  </p:clrMapOvr>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30" name="Line 2"/>
          <p:cNvSpPr>
            <a:spLocks noChangeShapeType="1"/>
          </p:cNvSpPr>
          <p:nvPr/>
        </p:nvSpPr>
        <p:spPr bwMode="auto">
          <a:xfrm>
            <a:off x="4495800" y="1371600"/>
            <a:ext cx="0" cy="228600"/>
          </a:xfrm>
          <a:prstGeom prst="line">
            <a:avLst/>
          </a:prstGeom>
          <a:noFill/>
          <a:ln w="9525">
            <a:noFill/>
            <a:round/>
            <a:headEnd type="none" w="sm" len="sm"/>
            <a:tailEnd type="triangle" w="sm" len="sm"/>
          </a:ln>
          <a:effectLst/>
        </p:spPr>
        <p:txBody>
          <a:bodyPr wrap="none" anchor="ctr"/>
          <a:lstStyle/>
          <a:p>
            <a:endParaRPr lang="en-US"/>
          </a:p>
        </p:txBody>
      </p:sp>
      <p:sp>
        <p:nvSpPr>
          <p:cNvPr id="355331" name="Rectangle 3"/>
          <p:cNvSpPr>
            <a:spLocks noChangeArrowheads="1"/>
          </p:cNvSpPr>
          <p:nvPr/>
        </p:nvSpPr>
        <p:spPr bwMode="auto">
          <a:xfrm>
            <a:off x="762000" y="762000"/>
            <a:ext cx="8382000" cy="5847755"/>
          </a:xfrm>
          <a:prstGeom prst="rect">
            <a:avLst/>
          </a:prstGeom>
          <a:noFill/>
          <a:ln w="9525" algn="ctr">
            <a:noFill/>
            <a:miter lim="800000"/>
            <a:headEnd/>
            <a:tailEnd/>
          </a:ln>
          <a:effectLst/>
        </p:spPr>
        <p:txBody>
          <a:bodyPr anchor="ctr">
            <a:spAutoFit/>
          </a:bodyPr>
          <a:lstStyle/>
          <a:p>
            <a:pPr>
              <a:tabLst>
                <a:tab pos="914400" algn="l"/>
                <a:tab pos="1371600" algn="l"/>
                <a:tab pos="1828800" algn="l"/>
                <a:tab pos="2286000" algn="l"/>
              </a:tabLst>
            </a:pPr>
            <a:r>
              <a:rPr lang="en-US" sz="2200" b="1" dirty="0" err="1" smtClean="0">
                <a:cs typeface="Arial" charset="0"/>
              </a:rPr>
              <a:t>IndAS</a:t>
            </a:r>
            <a:r>
              <a:rPr lang="en-US" sz="2200" b="1" dirty="0" smtClean="0">
                <a:cs typeface="Arial" charset="0"/>
              </a:rPr>
              <a:t> </a:t>
            </a:r>
            <a:r>
              <a:rPr lang="en-US" sz="2200" b="1" dirty="0">
                <a:cs typeface="Arial" charset="0"/>
              </a:rPr>
              <a:t>17 : </a:t>
            </a:r>
            <a:r>
              <a:rPr lang="en-US" sz="2200" b="1" dirty="0" smtClean="0">
                <a:cs typeface="Arial" charset="0"/>
              </a:rPr>
              <a:t>Leases</a:t>
            </a:r>
          </a:p>
          <a:p>
            <a:pPr>
              <a:tabLst>
                <a:tab pos="914400" algn="l"/>
                <a:tab pos="1371600" algn="l"/>
                <a:tab pos="1828800" algn="l"/>
                <a:tab pos="2286000" algn="l"/>
              </a:tabLst>
            </a:pPr>
            <a:endParaRPr lang="en-US" sz="2200" dirty="0">
              <a:cs typeface="Arial" charset="0"/>
            </a:endParaRPr>
          </a:p>
          <a:p>
            <a:pPr lvl="1">
              <a:buFont typeface="Arial" pitchFamily="34" charset="0"/>
              <a:buChar char="•"/>
              <a:tabLst>
                <a:tab pos="914400" algn="l"/>
                <a:tab pos="1371600" algn="l"/>
                <a:tab pos="1828800" algn="l"/>
                <a:tab pos="2286000" algn="l"/>
              </a:tabLst>
            </a:pPr>
            <a:r>
              <a:rPr lang="en-US" sz="2200" dirty="0" smtClean="0">
                <a:cs typeface="Arial" charset="0"/>
              </a:rPr>
              <a:t>Operating </a:t>
            </a:r>
            <a:r>
              <a:rPr lang="en-US" sz="2200" dirty="0">
                <a:cs typeface="Arial" charset="0"/>
              </a:rPr>
              <a:t>vs Finance Lease</a:t>
            </a:r>
          </a:p>
          <a:p>
            <a:pPr lvl="1">
              <a:buFont typeface="Arial" pitchFamily="34" charset="0"/>
              <a:buChar char="•"/>
              <a:tabLst>
                <a:tab pos="914400" algn="l"/>
                <a:tab pos="1371600" algn="l"/>
                <a:tab pos="1828800" algn="l"/>
                <a:tab pos="2286000" algn="l"/>
              </a:tabLst>
            </a:pPr>
            <a:endParaRPr lang="en-US" sz="2200" dirty="0">
              <a:cs typeface="Arial" charset="0"/>
            </a:endParaRPr>
          </a:p>
          <a:p>
            <a:pPr lvl="1">
              <a:buFont typeface="Arial" pitchFamily="34" charset="0"/>
              <a:buChar char="•"/>
              <a:tabLst>
                <a:tab pos="914400" algn="l"/>
                <a:tab pos="1371600" algn="l"/>
                <a:tab pos="1828800" algn="l"/>
                <a:tab pos="2286000" algn="l"/>
              </a:tabLst>
            </a:pPr>
            <a:r>
              <a:rPr lang="en-US" sz="2200" dirty="0" smtClean="0">
                <a:cs typeface="Arial" charset="0"/>
              </a:rPr>
              <a:t>Substance </a:t>
            </a:r>
            <a:r>
              <a:rPr lang="en-US" sz="2200" dirty="0">
                <a:cs typeface="Arial" charset="0"/>
              </a:rPr>
              <a:t>over Form</a:t>
            </a:r>
          </a:p>
          <a:p>
            <a:pPr lvl="1">
              <a:buFont typeface="Arial" pitchFamily="34" charset="0"/>
              <a:buChar char="•"/>
              <a:tabLst>
                <a:tab pos="914400" algn="l"/>
                <a:tab pos="1371600" algn="l"/>
                <a:tab pos="1828800" algn="l"/>
                <a:tab pos="2286000" algn="l"/>
              </a:tabLst>
            </a:pPr>
            <a:endParaRPr lang="en-US" sz="2200" dirty="0">
              <a:cs typeface="Arial" charset="0"/>
            </a:endParaRPr>
          </a:p>
          <a:p>
            <a:pPr lvl="1">
              <a:buFont typeface="Arial" pitchFamily="34" charset="0"/>
              <a:buChar char="•"/>
              <a:tabLst>
                <a:tab pos="914400" algn="l"/>
                <a:tab pos="1371600" algn="l"/>
                <a:tab pos="1828800" algn="l"/>
                <a:tab pos="2286000" algn="l"/>
              </a:tabLst>
            </a:pPr>
            <a:r>
              <a:rPr lang="en-US" sz="2200" dirty="0" smtClean="0">
                <a:cs typeface="Arial" charset="0"/>
              </a:rPr>
              <a:t>Cost </a:t>
            </a:r>
            <a:r>
              <a:rPr lang="en-US" sz="2200" dirty="0">
                <a:cs typeface="Arial" charset="0"/>
              </a:rPr>
              <a:t>allocation</a:t>
            </a:r>
          </a:p>
          <a:p>
            <a:pPr lvl="1">
              <a:buFont typeface="Arial" pitchFamily="34" charset="0"/>
              <a:buChar char="•"/>
              <a:tabLst>
                <a:tab pos="914400" algn="l"/>
                <a:tab pos="1371600" algn="l"/>
                <a:tab pos="1828800" algn="l"/>
                <a:tab pos="2286000" algn="l"/>
              </a:tabLst>
            </a:pPr>
            <a:endParaRPr lang="en-US" sz="2200" dirty="0" smtClean="0">
              <a:cs typeface="Arial" charset="0"/>
            </a:endParaRPr>
          </a:p>
          <a:p>
            <a:pPr lvl="1">
              <a:buFont typeface="Arial" pitchFamily="34" charset="0"/>
              <a:buChar char="•"/>
              <a:tabLst>
                <a:tab pos="914400" algn="l"/>
                <a:tab pos="1371600" algn="l"/>
                <a:tab pos="1828800" algn="l"/>
                <a:tab pos="2286000" algn="l"/>
              </a:tabLst>
            </a:pPr>
            <a:r>
              <a:rPr lang="en-US" sz="2200" dirty="0" smtClean="0">
                <a:cs typeface="Arial" charset="0"/>
              </a:rPr>
              <a:t>Inception </a:t>
            </a:r>
            <a:r>
              <a:rPr lang="en-US" sz="2200" dirty="0">
                <a:cs typeface="Arial" charset="0"/>
              </a:rPr>
              <a:t>and Commencement of Lease</a:t>
            </a:r>
          </a:p>
          <a:p>
            <a:pPr lvl="1">
              <a:buFont typeface="Arial" pitchFamily="34" charset="0"/>
              <a:buChar char="•"/>
              <a:tabLst>
                <a:tab pos="914400" algn="l"/>
                <a:tab pos="1371600" algn="l"/>
                <a:tab pos="1828800" algn="l"/>
                <a:tab pos="2286000" algn="l"/>
              </a:tabLst>
            </a:pPr>
            <a:endParaRPr lang="en-US" sz="2200" dirty="0">
              <a:cs typeface="Arial" charset="0"/>
            </a:endParaRPr>
          </a:p>
          <a:p>
            <a:pPr lvl="1">
              <a:buFont typeface="Arial" pitchFamily="34" charset="0"/>
              <a:buChar char="•"/>
              <a:tabLst>
                <a:tab pos="914400" algn="l"/>
                <a:tab pos="1371600" algn="l"/>
                <a:tab pos="1828800" algn="l"/>
                <a:tab pos="2286000" algn="l"/>
              </a:tabLst>
            </a:pPr>
            <a:r>
              <a:rPr lang="en-US" sz="2200" dirty="0" smtClean="0">
                <a:cs typeface="Arial" charset="0"/>
              </a:rPr>
              <a:t>Minimum </a:t>
            </a:r>
            <a:r>
              <a:rPr lang="en-US" sz="2200" dirty="0">
                <a:cs typeface="Arial" charset="0"/>
              </a:rPr>
              <a:t>Lease Amount</a:t>
            </a:r>
          </a:p>
          <a:p>
            <a:pPr lvl="1">
              <a:buFont typeface="Arial" pitchFamily="34" charset="0"/>
              <a:buChar char="•"/>
              <a:tabLst>
                <a:tab pos="914400" algn="l"/>
                <a:tab pos="1371600" algn="l"/>
                <a:tab pos="1828800" algn="l"/>
                <a:tab pos="2286000" algn="l"/>
              </a:tabLst>
            </a:pPr>
            <a:endParaRPr lang="en-US" sz="2200" dirty="0">
              <a:cs typeface="Arial" charset="0"/>
            </a:endParaRPr>
          </a:p>
          <a:p>
            <a:pPr lvl="1">
              <a:buFont typeface="Arial" pitchFamily="34" charset="0"/>
              <a:buChar char="•"/>
              <a:tabLst>
                <a:tab pos="914400" algn="l"/>
                <a:tab pos="1371600" algn="l"/>
                <a:tab pos="1828800" algn="l"/>
                <a:tab pos="2286000" algn="l"/>
              </a:tabLst>
            </a:pPr>
            <a:r>
              <a:rPr lang="en-US" sz="2200" dirty="0" smtClean="0">
                <a:cs typeface="Arial" charset="0"/>
              </a:rPr>
              <a:t>Gross </a:t>
            </a:r>
            <a:r>
              <a:rPr lang="en-US" sz="2200" dirty="0">
                <a:cs typeface="Arial" charset="0"/>
              </a:rPr>
              <a:t>Investment at absolute amount</a:t>
            </a:r>
          </a:p>
          <a:p>
            <a:pPr lvl="1">
              <a:buFont typeface="Arial" pitchFamily="34" charset="0"/>
              <a:buChar char="•"/>
              <a:tabLst>
                <a:tab pos="914400" algn="l"/>
                <a:tab pos="1371600" algn="l"/>
                <a:tab pos="1828800" algn="l"/>
                <a:tab pos="2286000" algn="l"/>
              </a:tabLst>
            </a:pPr>
            <a:endParaRPr lang="en-US" sz="2200" dirty="0">
              <a:cs typeface="Arial" charset="0"/>
            </a:endParaRPr>
          </a:p>
          <a:p>
            <a:pPr lvl="1">
              <a:buFont typeface="Arial" pitchFamily="34" charset="0"/>
              <a:buChar char="•"/>
              <a:tabLst>
                <a:tab pos="914400" algn="l"/>
                <a:tab pos="1371600" algn="l"/>
                <a:tab pos="1828800" algn="l"/>
                <a:tab pos="2286000" algn="l"/>
              </a:tabLst>
            </a:pPr>
            <a:r>
              <a:rPr lang="en-US" sz="2200" dirty="0" smtClean="0">
                <a:cs typeface="Arial" charset="0"/>
              </a:rPr>
              <a:t>Net </a:t>
            </a:r>
            <a:r>
              <a:rPr lang="en-US" sz="2200" dirty="0">
                <a:cs typeface="Arial" charset="0"/>
              </a:rPr>
              <a:t>Investment in Lease – PV</a:t>
            </a:r>
          </a:p>
          <a:p>
            <a:pPr lvl="1">
              <a:buFont typeface="Arial" pitchFamily="34" charset="0"/>
              <a:buChar char="•"/>
              <a:tabLst>
                <a:tab pos="914400" algn="l"/>
                <a:tab pos="1371600" algn="l"/>
                <a:tab pos="1828800" algn="l"/>
                <a:tab pos="2286000" algn="l"/>
              </a:tabLst>
            </a:pPr>
            <a:endParaRPr lang="en-US" sz="2200" dirty="0">
              <a:cs typeface="Arial" charset="0"/>
            </a:endParaRPr>
          </a:p>
          <a:p>
            <a:pPr lvl="1">
              <a:buFont typeface="Arial" pitchFamily="34" charset="0"/>
              <a:buChar char="•"/>
              <a:tabLst>
                <a:tab pos="914400" algn="l"/>
                <a:tab pos="1371600" algn="l"/>
                <a:tab pos="1828800" algn="l"/>
                <a:tab pos="2286000" algn="l"/>
              </a:tabLst>
            </a:pPr>
            <a:r>
              <a:rPr lang="en-US" sz="2200" dirty="0" smtClean="0">
                <a:cs typeface="Arial" charset="0"/>
              </a:rPr>
              <a:t>Contingent </a:t>
            </a:r>
            <a:r>
              <a:rPr lang="en-US" sz="2200" dirty="0">
                <a:cs typeface="Arial" charset="0"/>
              </a:rPr>
              <a:t>Rent</a:t>
            </a:r>
          </a:p>
        </p:txBody>
      </p:sp>
      <p:sp>
        <p:nvSpPr>
          <p:cNvPr id="4" name="TextBox 3"/>
          <p:cNvSpPr txBox="1"/>
          <p:nvPr/>
        </p:nvSpPr>
        <p:spPr>
          <a:xfrm>
            <a:off x="6629400" y="6324600"/>
            <a:ext cx="23622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i="1" dirty="0" smtClean="0">
                <a:solidFill>
                  <a:schemeClr val="accent1">
                    <a:lumMod val="50000"/>
                  </a:schemeClr>
                </a:solidFill>
              </a:rPr>
              <a:t>CA KUSAI GOAWALA</a:t>
            </a:r>
            <a:endParaRPr lang="en-IN" b="1" i="1" dirty="0">
              <a:solidFill>
                <a:schemeClr val="accent1">
                  <a:lumMod val="50000"/>
                </a:schemeClr>
              </a:solidFill>
            </a:endParaRPr>
          </a:p>
        </p:txBody>
      </p:sp>
    </p:spTree>
  </p:cSld>
  <p:clrMapOvr>
    <a:masterClrMapping/>
  </p:clrMapOvr>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4" name="Line 2"/>
          <p:cNvSpPr>
            <a:spLocks noChangeShapeType="1"/>
          </p:cNvSpPr>
          <p:nvPr/>
        </p:nvSpPr>
        <p:spPr bwMode="auto">
          <a:xfrm>
            <a:off x="4495800" y="1371600"/>
            <a:ext cx="0" cy="228600"/>
          </a:xfrm>
          <a:prstGeom prst="line">
            <a:avLst/>
          </a:prstGeom>
          <a:noFill/>
          <a:ln w="9525">
            <a:noFill/>
            <a:round/>
            <a:headEnd type="none" w="sm" len="sm"/>
            <a:tailEnd type="triangle" w="sm" len="sm"/>
          </a:ln>
          <a:effectLst/>
        </p:spPr>
        <p:txBody>
          <a:bodyPr wrap="none" anchor="ctr"/>
          <a:lstStyle/>
          <a:p>
            <a:endParaRPr lang="en-US"/>
          </a:p>
        </p:txBody>
      </p:sp>
      <p:sp>
        <p:nvSpPr>
          <p:cNvPr id="356355" name="Rectangle 3"/>
          <p:cNvSpPr>
            <a:spLocks noChangeArrowheads="1"/>
          </p:cNvSpPr>
          <p:nvPr/>
        </p:nvSpPr>
        <p:spPr bwMode="auto">
          <a:xfrm>
            <a:off x="762000" y="76200"/>
            <a:ext cx="7543800" cy="6555641"/>
          </a:xfrm>
          <a:prstGeom prst="rect">
            <a:avLst/>
          </a:prstGeom>
          <a:noFill/>
          <a:ln w="9525" algn="ctr">
            <a:noFill/>
            <a:miter lim="800000"/>
            <a:headEnd/>
            <a:tailEnd/>
          </a:ln>
          <a:effectLst/>
        </p:spPr>
        <p:txBody>
          <a:bodyPr wrap="square" anchor="ctr">
            <a:spAutoFit/>
          </a:bodyPr>
          <a:lstStyle/>
          <a:p>
            <a:pPr>
              <a:buFont typeface="Arial" pitchFamily="34" charset="0"/>
              <a:buChar char="•"/>
              <a:tabLst>
                <a:tab pos="914400" algn="l"/>
                <a:tab pos="1371600" algn="l"/>
                <a:tab pos="1828800" algn="l"/>
                <a:tab pos="2286000" algn="l"/>
              </a:tabLst>
            </a:pPr>
            <a:r>
              <a:rPr lang="en-US" sz="2000" dirty="0" smtClean="0">
                <a:latin typeface="+mj-lt"/>
                <a:cs typeface="Arial" charset="0"/>
              </a:rPr>
              <a:t>IRR</a:t>
            </a:r>
            <a:endParaRPr lang="en-US" sz="2000" dirty="0">
              <a:latin typeface="+mj-lt"/>
              <a:cs typeface="Arial" charset="0"/>
            </a:endParaRPr>
          </a:p>
          <a:p>
            <a:pPr>
              <a:buFont typeface="Arial" pitchFamily="34" charset="0"/>
              <a:buChar char="•"/>
              <a:tabLst>
                <a:tab pos="914400" algn="l"/>
                <a:tab pos="1371600" algn="l"/>
                <a:tab pos="1828800" algn="l"/>
                <a:tab pos="2286000" algn="l"/>
              </a:tabLst>
            </a:pPr>
            <a:endParaRPr lang="en-US" sz="2000" dirty="0">
              <a:latin typeface="+mj-lt"/>
              <a:cs typeface="Arial" charset="0"/>
            </a:endParaRPr>
          </a:p>
          <a:p>
            <a:pPr>
              <a:buFont typeface="Arial" pitchFamily="34" charset="0"/>
              <a:buChar char="•"/>
              <a:tabLst>
                <a:tab pos="914400" algn="l"/>
                <a:tab pos="1371600" algn="l"/>
                <a:tab pos="1828800" algn="l"/>
                <a:tab pos="2286000" algn="l"/>
              </a:tabLst>
            </a:pPr>
            <a:r>
              <a:rPr lang="en-US" sz="2000" dirty="0" smtClean="0">
                <a:latin typeface="+mj-lt"/>
                <a:cs typeface="Arial" charset="0"/>
              </a:rPr>
              <a:t>Land </a:t>
            </a:r>
            <a:r>
              <a:rPr lang="en-US" sz="2000" dirty="0">
                <a:latin typeface="+mj-lt"/>
                <a:cs typeface="Arial" charset="0"/>
              </a:rPr>
              <a:t>Building Separate</a:t>
            </a:r>
          </a:p>
          <a:p>
            <a:pPr>
              <a:buFont typeface="Arial" pitchFamily="34" charset="0"/>
              <a:buChar char="•"/>
              <a:tabLst>
                <a:tab pos="914400" algn="l"/>
                <a:tab pos="1371600" algn="l"/>
                <a:tab pos="1828800" algn="l"/>
                <a:tab pos="2286000" algn="l"/>
              </a:tabLst>
            </a:pPr>
            <a:endParaRPr lang="en-US" sz="2000" dirty="0">
              <a:latin typeface="+mj-lt"/>
              <a:cs typeface="Arial" charset="0"/>
            </a:endParaRPr>
          </a:p>
          <a:p>
            <a:pPr>
              <a:buFont typeface="Arial" pitchFamily="34" charset="0"/>
              <a:buChar char="•"/>
              <a:tabLst>
                <a:tab pos="914400" algn="l"/>
                <a:tab pos="1371600" algn="l"/>
                <a:tab pos="1828800" algn="l"/>
                <a:tab pos="2286000" algn="l"/>
              </a:tabLst>
            </a:pPr>
            <a:r>
              <a:rPr lang="en-US" sz="2000" dirty="0" smtClean="0">
                <a:latin typeface="+mj-lt"/>
                <a:cs typeface="Arial" charset="0"/>
              </a:rPr>
              <a:t>Finance </a:t>
            </a:r>
            <a:r>
              <a:rPr lang="en-US" sz="2000" dirty="0">
                <a:latin typeface="+mj-lt"/>
                <a:cs typeface="Arial" charset="0"/>
              </a:rPr>
              <a:t>Lease – Initial Recognition : FV or PV of  </a:t>
            </a:r>
          </a:p>
          <a:p>
            <a:pPr>
              <a:tabLst>
                <a:tab pos="914400" algn="l"/>
                <a:tab pos="1371600" algn="l"/>
                <a:tab pos="1828800" algn="l"/>
                <a:tab pos="2286000" algn="l"/>
              </a:tabLst>
            </a:pPr>
            <a:r>
              <a:rPr lang="en-US" sz="2000" dirty="0">
                <a:latin typeface="+mj-lt"/>
                <a:cs typeface="Arial" charset="0"/>
              </a:rPr>
              <a:t> </a:t>
            </a:r>
            <a:r>
              <a:rPr lang="en-US" sz="2000" dirty="0" smtClean="0">
                <a:latin typeface="+mj-lt"/>
                <a:cs typeface="Arial" charset="0"/>
              </a:rPr>
              <a:t>         minimum </a:t>
            </a:r>
            <a:r>
              <a:rPr lang="en-US" sz="2000" dirty="0">
                <a:latin typeface="+mj-lt"/>
                <a:cs typeface="Arial" charset="0"/>
              </a:rPr>
              <a:t>lease payments</a:t>
            </a:r>
          </a:p>
          <a:p>
            <a:pPr>
              <a:tabLst>
                <a:tab pos="914400" algn="l"/>
                <a:tab pos="1371600" algn="l"/>
                <a:tab pos="1828800" algn="l"/>
                <a:tab pos="2286000" algn="l"/>
              </a:tabLst>
            </a:pPr>
            <a:endParaRPr lang="en-US" sz="2000" dirty="0">
              <a:latin typeface="+mj-lt"/>
              <a:cs typeface="Arial" charset="0"/>
            </a:endParaRPr>
          </a:p>
          <a:p>
            <a:pPr>
              <a:buFont typeface="Arial" pitchFamily="34" charset="0"/>
              <a:buChar char="•"/>
              <a:tabLst>
                <a:tab pos="914400" algn="l"/>
                <a:tab pos="1371600" algn="l"/>
                <a:tab pos="1828800" algn="l"/>
                <a:tab pos="2286000" algn="l"/>
              </a:tabLst>
            </a:pPr>
            <a:r>
              <a:rPr lang="en-US" sz="2000" dirty="0" smtClean="0">
                <a:latin typeface="+mj-lt"/>
                <a:cs typeface="Arial" charset="0"/>
              </a:rPr>
              <a:t>Disclose </a:t>
            </a:r>
            <a:r>
              <a:rPr lang="en-US" sz="2000" dirty="0">
                <a:latin typeface="+mj-lt"/>
                <a:cs typeface="Arial" charset="0"/>
              </a:rPr>
              <a:t>Assets = Liability – Direct cost incurred</a:t>
            </a:r>
          </a:p>
          <a:p>
            <a:pPr>
              <a:tabLst>
                <a:tab pos="914400" algn="l"/>
                <a:tab pos="1371600" algn="l"/>
                <a:tab pos="1828800" algn="l"/>
                <a:tab pos="2286000" algn="l"/>
              </a:tabLst>
            </a:pPr>
            <a:endParaRPr lang="en-US" sz="2000" dirty="0">
              <a:latin typeface="+mj-lt"/>
              <a:cs typeface="Arial" charset="0"/>
            </a:endParaRPr>
          </a:p>
          <a:p>
            <a:pPr>
              <a:buFont typeface="Arial" pitchFamily="34" charset="0"/>
              <a:buChar char="•"/>
              <a:tabLst>
                <a:tab pos="914400" algn="l"/>
                <a:tab pos="1371600" algn="l"/>
                <a:tab pos="1828800" algn="l"/>
                <a:tab pos="2286000" algn="l"/>
              </a:tabLst>
            </a:pPr>
            <a:r>
              <a:rPr lang="en-US" sz="2000" dirty="0" smtClean="0">
                <a:latin typeface="+mj-lt"/>
                <a:cs typeface="Arial" charset="0"/>
              </a:rPr>
              <a:t>Subsequent </a:t>
            </a:r>
            <a:r>
              <a:rPr lang="en-US" sz="2000" dirty="0">
                <a:latin typeface="+mj-lt"/>
                <a:cs typeface="Arial" charset="0"/>
              </a:rPr>
              <a:t>measurement – apportion finance cost and  </a:t>
            </a:r>
          </a:p>
          <a:p>
            <a:pPr>
              <a:tabLst>
                <a:tab pos="914400" algn="l"/>
                <a:tab pos="1371600" algn="l"/>
                <a:tab pos="1828800" algn="l"/>
                <a:tab pos="2286000" algn="l"/>
              </a:tabLst>
            </a:pPr>
            <a:r>
              <a:rPr lang="en-US" sz="2000" dirty="0">
                <a:latin typeface="+mj-lt"/>
                <a:cs typeface="Arial" charset="0"/>
              </a:rPr>
              <a:t>                  repayments</a:t>
            </a:r>
          </a:p>
          <a:p>
            <a:pPr>
              <a:tabLst>
                <a:tab pos="914400" algn="l"/>
                <a:tab pos="1371600" algn="l"/>
                <a:tab pos="1828800" algn="l"/>
                <a:tab pos="2286000" algn="l"/>
              </a:tabLst>
            </a:pPr>
            <a:endParaRPr lang="en-US" sz="2000" dirty="0">
              <a:latin typeface="+mj-lt"/>
              <a:cs typeface="Arial" charset="0"/>
            </a:endParaRPr>
          </a:p>
          <a:p>
            <a:pPr>
              <a:buFont typeface="Arial" pitchFamily="34" charset="0"/>
              <a:buChar char="•"/>
              <a:tabLst>
                <a:tab pos="914400" algn="l"/>
                <a:tab pos="1371600" algn="l"/>
                <a:tab pos="1828800" algn="l"/>
                <a:tab pos="2286000" algn="l"/>
              </a:tabLst>
            </a:pPr>
            <a:r>
              <a:rPr lang="en-US" sz="2000" dirty="0" smtClean="0">
                <a:latin typeface="+mj-lt"/>
                <a:cs typeface="Arial" charset="0"/>
              </a:rPr>
              <a:t>Brokerage </a:t>
            </a:r>
            <a:r>
              <a:rPr lang="en-US" sz="2000" dirty="0">
                <a:latin typeface="+mj-lt"/>
                <a:cs typeface="Arial" charset="0"/>
              </a:rPr>
              <a:t>– expense in P&amp;L for </a:t>
            </a:r>
            <a:r>
              <a:rPr lang="en-US" sz="2000" dirty="0" err="1">
                <a:latin typeface="+mj-lt"/>
                <a:cs typeface="Arial" charset="0"/>
              </a:rPr>
              <a:t>lessor</a:t>
            </a:r>
            <a:r>
              <a:rPr lang="en-US" sz="2000" dirty="0">
                <a:latin typeface="+mj-lt"/>
                <a:cs typeface="Arial" charset="0"/>
              </a:rPr>
              <a:t> and capitalize </a:t>
            </a:r>
          </a:p>
          <a:p>
            <a:pPr>
              <a:tabLst>
                <a:tab pos="914400" algn="l"/>
                <a:tab pos="1371600" algn="l"/>
                <a:tab pos="1828800" algn="l"/>
                <a:tab pos="2286000" algn="l"/>
              </a:tabLst>
            </a:pPr>
            <a:r>
              <a:rPr lang="en-US" sz="2000" dirty="0">
                <a:latin typeface="+mj-lt"/>
                <a:cs typeface="Arial" charset="0"/>
              </a:rPr>
              <a:t>                  for lessee</a:t>
            </a:r>
          </a:p>
          <a:p>
            <a:pPr>
              <a:tabLst>
                <a:tab pos="914400" algn="l"/>
                <a:tab pos="1371600" algn="l"/>
                <a:tab pos="1828800" algn="l"/>
                <a:tab pos="2286000" algn="l"/>
              </a:tabLst>
            </a:pPr>
            <a:endParaRPr lang="en-US" sz="2000" dirty="0">
              <a:latin typeface="+mj-lt"/>
              <a:cs typeface="Arial" charset="0"/>
            </a:endParaRPr>
          </a:p>
          <a:p>
            <a:pPr>
              <a:buFont typeface="Arial" pitchFamily="34" charset="0"/>
              <a:buChar char="•"/>
              <a:tabLst>
                <a:tab pos="914400" algn="l"/>
                <a:tab pos="1371600" algn="l"/>
                <a:tab pos="1828800" algn="l"/>
                <a:tab pos="2286000" algn="l"/>
              </a:tabLst>
            </a:pPr>
            <a:r>
              <a:rPr lang="en-US" sz="2000" dirty="0" smtClean="0">
                <a:latin typeface="+mj-lt"/>
                <a:cs typeface="Arial" charset="0"/>
              </a:rPr>
              <a:t>Operating </a:t>
            </a:r>
            <a:r>
              <a:rPr lang="en-US" sz="2000" dirty="0">
                <a:latin typeface="+mj-lt"/>
                <a:cs typeface="Arial" charset="0"/>
              </a:rPr>
              <a:t>Leases – Income and Expense over straight </a:t>
            </a:r>
          </a:p>
          <a:p>
            <a:pPr>
              <a:tabLst>
                <a:tab pos="914400" algn="l"/>
                <a:tab pos="1371600" algn="l"/>
                <a:tab pos="1828800" algn="l"/>
                <a:tab pos="2286000" algn="l"/>
              </a:tabLst>
            </a:pPr>
            <a:r>
              <a:rPr lang="en-US" sz="2000" dirty="0">
                <a:latin typeface="+mj-lt"/>
                <a:cs typeface="Arial" charset="0"/>
              </a:rPr>
              <a:t>                  line method</a:t>
            </a:r>
          </a:p>
          <a:p>
            <a:pPr>
              <a:tabLst>
                <a:tab pos="914400" algn="l"/>
                <a:tab pos="1371600" algn="l"/>
                <a:tab pos="1828800" algn="l"/>
                <a:tab pos="2286000" algn="l"/>
              </a:tabLst>
            </a:pPr>
            <a:endParaRPr lang="en-US" sz="2000" dirty="0">
              <a:latin typeface="+mj-lt"/>
              <a:cs typeface="Arial" charset="0"/>
            </a:endParaRPr>
          </a:p>
          <a:p>
            <a:pPr>
              <a:buFont typeface="Arial" pitchFamily="34" charset="0"/>
              <a:buChar char="•"/>
              <a:tabLst>
                <a:tab pos="914400" algn="l"/>
                <a:tab pos="1371600" algn="l"/>
                <a:tab pos="1828800" algn="l"/>
                <a:tab pos="2286000" algn="l"/>
              </a:tabLst>
            </a:pPr>
            <a:r>
              <a:rPr lang="en-US" sz="2000" dirty="0" smtClean="0">
                <a:latin typeface="+mj-lt"/>
                <a:cs typeface="Arial" charset="0"/>
              </a:rPr>
              <a:t>Brokerage </a:t>
            </a:r>
            <a:r>
              <a:rPr lang="en-US" sz="2000" dirty="0">
                <a:latin typeface="+mj-lt"/>
                <a:cs typeface="Arial" charset="0"/>
              </a:rPr>
              <a:t>over lease term</a:t>
            </a:r>
          </a:p>
          <a:p>
            <a:pPr>
              <a:tabLst>
                <a:tab pos="914400" algn="l"/>
                <a:tab pos="1371600" algn="l"/>
                <a:tab pos="1828800" algn="l"/>
                <a:tab pos="2286000" algn="l"/>
              </a:tabLst>
            </a:pPr>
            <a:endParaRPr lang="en-US" sz="2000" dirty="0">
              <a:latin typeface="+mj-lt"/>
              <a:cs typeface="Arial" charset="0"/>
            </a:endParaRPr>
          </a:p>
          <a:p>
            <a:pPr>
              <a:buFont typeface="Arial" pitchFamily="34" charset="0"/>
              <a:buChar char="•"/>
              <a:tabLst>
                <a:tab pos="914400" algn="l"/>
                <a:tab pos="1371600" algn="l"/>
                <a:tab pos="1828800" algn="l"/>
                <a:tab pos="2286000" algn="l"/>
              </a:tabLst>
            </a:pPr>
            <a:r>
              <a:rPr lang="en-US" sz="2000" dirty="0" smtClean="0">
                <a:latin typeface="+mj-lt"/>
                <a:cs typeface="Arial" charset="0"/>
              </a:rPr>
              <a:t>Depreciation </a:t>
            </a:r>
            <a:r>
              <a:rPr lang="en-US" sz="2000" dirty="0">
                <a:latin typeface="+mj-lt"/>
                <a:cs typeface="Arial" charset="0"/>
              </a:rPr>
              <a:t>to be provided</a:t>
            </a:r>
          </a:p>
        </p:txBody>
      </p:sp>
      <p:sp>
        <p:nvSpPr>
          <p:cNvPr id="4" name="TextBox 3"/>
          <p:cNvSpPr txBox="1"/>
          <p:nvPr/>
        </p:nvSpPr>
        <p:spPr>
          <a:xfrm>
            <a:off x="6629400" y="6324600"/>
            <a:ext cx="23622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i="1" dirty="0" smtClean="0">
                <a:solidFill>
                  <a:schemeClr val="accent1">
                    <a:lumMod val="50000"/>
                  </a:schemeClr>
                </a:solidFill>
              </a:rPr>
              <a:t>CA KUSAI GOAWALA</a:t>
            </a:r>
            <a:endParaRPr lang="en-IN" b="1" i="1" dirty="0">
              <a:solidFill>
                <a:schemeClr val="accent1">
                  <a:lumMod val="50000"/>
                </a:schemeClr>
              </a:solidFill>
            </a:endParaRPr>
          </a:p>
        </p:txBody>
      </p:sp>
    </p:spTree>
  </p:cSld>
  <p:clrMapOvr>
    <a:masterClrMapping/>
  </p:clrMapOvr>
  <p:transition/>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78" name="Line 2"/>
          <p:cNvSpPr>
            <a:spLocks noChangeShapeType="1"/>
          </p:cNvSpPr>
          <p:nvPr/>
        </p:nvSpPr>
        <p:spPr bwMode="auto">
          <a:xfrm>
            <a:off x="4495800" y="1371600"/>
            <a:ext cx="0" cy="228600"/>
          </a:xfrm>
          <a:prstGeom prst="line">
            <a:avLst/>
          </a:prstGeom>
          <a:noFill/>
          <a:ln w="9525">
            <a:noFill/>
            <a:round/>
            <a:headEnd type="none" w="sm" len="sm"/>
            <a:tailEnd type="triangle" w="sm" len="sm"/>
          </a:ln>
          <a:effectLst/>
        </p:spPr>
        <p:txBody>
          <a:bodyPr wrap="none" anchor="ctr"/>
          <a:lstStyle/>
          <a:p>
            <a:endParaRPr lang="en-US"/>
          </a:p>
        </p:txBody>
      </p:sp>
      <p:sp>
        <p:nvSpPr>
          <p:cNvPr id="357379" name="Rectangle 3"/>
          <p:cNvSpPr>
            <a:spLocks noChangeArrowheads="1"/>
          </p:cNvSpPr>
          <p:nvPr/>
        </p:nvSpPr>
        <p:spPr bwMode="auto">
          <a:xfrm>
            <a:off x="609600" y="609600"/>
            <a:ext cx="8382000" cy="5632311"/>
          </a:xfrm>
          <a:prstGeom prst="rect">
            <a:avLst/>
          </a:prstGeom>
          <a:noFill/>
          <a:ln w="9525" algn="ctr">
            <a:noFill/>
            <a:miter lim="800000"/>
            <a:headEnd/>
            <a:tailEnd/>
          </a:ln>
          <a:effectLst/>
        </p:spPr>
        <p:txBody>
          <a:bodyPr anchor="ctr">
            <a:spAutoFit/>
          </a:bodyPr>
          <a:lstStyle/>
          <a:p>
            <a:pPr>
              <a:buFont typeface="Arial" pitchFamily="34" charset="0"/>
              <a:buChar char="•"/>
              <a:tabLst>
                <a:tab pos="914400" algn="l"/>
                <a:tab pos="1371600" algn="l"/>
                <a:tab pos="1828800" algn="l"/>
                <a:tab pos="2286000" algn="l"/>
              </a:tabLst>
            </a:pPr>
            <a:r>
              <a:rPr lang="en-US" sz="2000" dirty="0" smtClean="0">
                <a:cs typeface="Arial" charset="0"/>
              </a:rPr>
              <a:t>Impairment </a:t>
            </a:r>
            <a:endParaRPr lang="en-US" sz="2000" dirty="0">
              <a:cs typeface="Arial" charset="0"/>
            </a:endParaRPr>
          </a:p>
          <a:p>
            <a:pPr>
              <a:tabLst>
                <a:tab pos="914400" algn="l"/>
                <a:tab pos="1371600" algn="l"/>
                <a:tab pos="1828800" algn="l"/>
                <a:tab pos="2286000" algn="l"/>
              </a:tabLst>
            </a:pPr>
            <a:endParaRPr lang="en-US" sz="2000" dirty="0">
              <a:cs typeface="Arial" charset="0"/>
            </a:endParaRPr>
          </a:p>
          <a:p>
            <a:pPr>
              <a:buFont typeface="Arial" pitchFamily="34" charset="0"/>
              <a:buChar char="•"/>
              <a:tabLst>
                <a:tab pos="914400" algn="l"/>
                <a:tab pos="1371600" algn="l"/>
                <a:tab pos="1828800" algn="l"/>
                <a:tab pos="2286000" algn="l"/>
              </a:tabLst>
            </a:pPr>
            <a:r>
              <a:rPr lang="en-US" sz="2000" dirty="0" smtClean="0">
                <a:cs typeface="Arial" charset="0"/>
              </a:rPr>
              <a:t>Sales </a:t>
            </a:r>
            <a:r>
              <a:rPr lang="en-US" sz="2000" dirty="0">
                <a:cs typeface="Arial" charset="0"/>
              </a:rPr>
              <a:t>and Lease Back transaction</a:t>
            </a:r>
          </a:p>
          <a:p>
            <a:pPr>
              <a:tabLst>
                <a:tab pos="914400" algn="l"/>
                <a:tab pos="1371600" algn="l"/>
                <a:tab pos="1828800" algn="l"/>
                <a:tab pos="2286000" algn="l"/>
              </a:tabLst>
            </a:pPr>
            <a:endParaRPr lang="en-US" sz="2000" dirty="0">
              <a:cs typeface="Arial" charset="0"/>
            </a:endParaRPr>
          </a:p>
          <a:p>
            <a:pPr>
              <a:buFont typeface="Arial" pitchFamily="34" charset="0"/>
              <a:buChar char="•"/>
              <a:tabLst>
                <a:tab pos="914400" algn="l"/>
                <a:tab pos="1371600" algn="l"/>
                <a:tab pos="1828800" algn="l"/>
                <a:tab pos="2286000" algn="l"/>
              </a:tabLst>
            </a:pPr>
            <a:r>
              <a:rPr lang="en-US" sz="2000" dirty="0" smtClean="0">
                <a:cs typeface="Arial" charset="0"/>
              </a:rPr>
              <a:t>Whether </a:t>
            </a:r>
            <a:r>
              <a:rPr lang="en-US" sz="2000" dirty="0">
                <a:cs typeface="Arial" charset="0"/>
              </a:rPr>
              <a:t>finance or operating lease</a:t>
            </a:r>
          </a:p>
          <a:p>
            <a:pPr>
              <a:tabLst>
                <a:tab pos="914400" algn="l"/>
                <a:tab pos="1371600" algn="l"/>
                <a:tab pos="1828800" algn="l"/>
                <a:tab pos="2286000" algn="l"/>
              </a:tabLst>
            </a:pPr>
            <a:endParaRPr lang="en-US" sz="2000" dirty="0">
              <a:cs typeface="Arial" charset="0"/>
            </a:endParaRPr>
          </a:p>
          <a:p>
            <a:pPr>
              <a:buFont typeface="Arial" pitchFamily="34" charset="0"/>
              <a:buChar char="•"/>
              <a:tabLst>
                <a:tab pos="914400" algn="l"/>
                <a:tab pos="1371600" algn="l"/>
                <a:tab pos="1828800" algn="l"/>
                <a:tab pos="2286000" algn="l"/>
              </a:tabLst>
            </a:pPr>
            <a:r>
              <a:rPr lang="en-US" sz="2000" dirty="0" smtClean="0">
                <a:cs typeface="Arial" charset="0"/>
              </a:rPr>
              <a:t>If </a:t>
            </a:r>
            <a:r>
              <a:rPr lang="en-US" sz="2000" dirty="0">
                <a:cs typeface="Arial" charset="0"/>
              </a:rPr>
              <a:t>Finance Lease :</a:t>
            </a:r>
          </a:p>
          <a:p>
            <a:pPr>
              <a:tabLst>
                <a:tab pos="914400" algn="l"/>
                <a:tab pos="1371600" algn="l"/>
                <a:tab pos="1828800" algn="l"/>
                <a:tab pos="2286000" algn="l"/>
              </a:tabLst>
            </a:pPr>
            <a:endParaRPr lang="en-US" sz="2000" dirty="0">
              <a:cs typeface="Arial" charset="0"/>
            </a:endParaRPr>
          </a:p>
          <a:p>
            <a:pPr>
              <a:buFont typeface="Arial" pitchFamily="34" charset="0"/>
              <a:buChar char="•"/>
              <a:tabLst>
                <a:tab pos="914400" algn="l"/>
                <a:tab pos="1371600" algn="l"/>
                <a:tab pos="1828800" algn="l"/>
                <a:tab pos="2286000" algn="l"/>
              </a:tabLst>
            </a:pPr>
            <a:r>
              <a:rPr lang="en-US" sz="2000" dirty="0" smtClean="0">
                <a:cs typeface="Arial" charset="0"/>
              </a:rPr>
              <a:t>Profit </a:t>
            </a:r>
            <a:r>
              <a:rPr lang="en-US" sz="2000" dirty="0">
                <a:cs typeface="Arial" charset="0"/>
              </a:rPr>
              <a:t>on sale deferred and amortised over </a:t>
            </a:r>
            <a:r>
              <a:rPr lang="en-US" sz="2000" dirty="0" smtClean="0">
                <a:cs typeface="Arial" charset="0"/>
              </a:rPr>
              <a:t>lease </a:t>
            </a:r>
            <a:r>
              <a:rPr lang="en-US" sz="2000" dirty="0">
                <a:cs typeface="Arial" charset="0"/>
              </a:rPr>
              <a:t>period </a:t>
            </a:r>
          </a:p>
          <a:p>
            <a:pPr>
              <a:tabLst>
                <a:tab pos="914400" algn="l"/>
                <a:tab pos="1371600" algn="l"/>
                <a:tab pos="1828800" algn="l"/>
                <a:tab pos="2286000" algn="l"/>
              </a:tabLst>
            </a:pPr>
            <a:endParaRPr lang="en-US" sz="2000" dirty="0">
              <a:cs typeface="Arial" charset="0"/>
            </a:endParaRPr>
          </a:p>
          <a:p>
            <a:pPr>
              <a:buFont typeface="Arial" pitchFamily="34" charset="0"/>
              <a:buChar char="•"/>
              <a:tabLst>
                <a:tab pos="914400" algn="l"/>
                <a:tab pos="1371600" algn="l"/>
                <a:tab pos="1828800" algn="l"/>
                <a:tab pos="2286000" algn="l"/>
              </a:tabLst>
            </a:pPr>
            <a:r>
              <a:rPr lang="en-US" sz="2000" dirty="0" smtClean="0">
                <a:cs typeface="Arial" charset="0"/>
              </a:rPr>
              <a:t>If </a:t>
            </a:r>
            <a:r>
              <a:rPr lang="en-US" sz="2000" dirty="0">
                <a:cs typeface="Arial" charset="0"/>
              </a:rPr>
              <a:t>Operating Lease </a:t>
            </a:r>
          </a:p>
          <a:p>
            <a:pPr>
              <a:tabLst>
                <a:tab pos="914400" algn="l"/>
                <a:tab pos="1371600" algn="l"/>
                <a:tab pos="1828800" algn="l"/>
                <a:tab pos="2286000" algn="l"/>
              </a:tabLst>
            </a:pPr>
            <a:endParaRPr lang="en-US" sz="2000" dirty="0">
              <a:cs typeface="Arial" charset="0"/>
            </a:endParaRPr>
          </a:p>
          <a:p>
            <a:pPr>
              <a:tabLst>
                <a:tab pos="914400" algn="l"/>
                <a:tab pos="1371600" algn="l"/>
                <a:tab pos="1828800" algn="l"/>
                <a:tab pos="2286000" algn="l"/>
              </a:tabLst>
            </a:pPr>
            <a:r>
              <a:rPr lang="en-US" sz="2000" dirty="0" smtClean="0">
                <a:cs typeface="Arial" charset="0"/>
              </a:rPr>
              <a:t>Sales </a:t>
            </a:r>
            <a:r>
              <a:rPr lang="en-US" sz="2000" dirty="0">
                <a:cs typeface="Arial" charset="0"/>
              </a:rPr>
              <a:t>at Fair Value – recognize profit</a:t>
            </a:r>
          </a:p>
          <a:p>
            <a:pPr>
              <a:tabLst>
                <a:tab pos="914400" algn="l"/>
                <a:tab pos="1371600" algn="l"/>
                <a:tab pos="1828800" algn="l"/>
                <a:tab pos="2286000" algn="l"/>
              </a:tabLst>
            </a:pPr>
            <a:endParaRPr lang="en-US" sz="2000" dirty="0">
              <a:cs typeface="Arial" charset="0"/>
            </a:endParaRPr>
          </a:p>
          <a:p>
            <a:pPr>
              <a:buFont typeface="Arial" pitchFamily="34" charset="0"/>
              <a:buChar char="•"/>
              <a:tabLst>
                <a:tab pos="914400" algn="l"/>
                <a:tab pos="1371600" algn="l"/>
                <a:tab pos="1828800" algn="l"/>
                <a:tab pos="2286000" algn="l"/>
              </a:tabLst>
            </a:pPr>
            <a:r>
              <a:rPr lang="en-US" sz="2000" dirty="0" smtClean="0">
                <a:cs typeface="Arial" charset="0"/>
              </a:rPr>
              <a:t>Sales </a:t>
            </a:r>
            <a:r>
              <a:rPr lang="en-US" sz="2000" dirty="0">
                <a:cs typeface="Arial" charset="0"/>
              </a:rPr>
              <a:t>below fair value – profit/loss recognized – </a:t>
            </a:r>
            <a:r>
              <a:rPr lang="en-US" sz="2000" dirty="0" smtClean="0">
                <a:cs typeface="Arial" charset="0"/>
              </a:rPr>
              <a:t>if compensated </a:t>
            </a:r>
            <a:r>
              <a:rPr lang="en-US" sz="2000" dirty="0">
                <a:cs typeface="Arial" charset="0"/>
              </a:rPr>
              <a:t>by rentals – amortise</a:t>
            </a:r>
          </a:p>
          <a:p>
            <a:pPr>
              <a:tabLst>
                <a:tab pos="914400" algn="l"/>
                <a:tab pos="1371600" algn="l"/>
                <a:tab pos="1828800" algn="l"/>
                <a:tab pos="2286000" algn="l"/>
              </a:tabLst>
            </a:pPr>
            <a:endParaRPr lang="en-US" sz="2000" dirty="0">
              <a:cs typeface="Arial" charset="0"/>
            </a:endParaRPr>
          </a:p>
          <a:p>
            <a:pPr>
              <a:buFont typeface="Arial" pitchFamily="34" charset="0"/>
              <a:buChar char="•"/>
              <a:tabLst>
                <a:tab pos="914400" algn="l"/>
                <a:tab pos="1371600" algn="l"/>
                <a:tab pos="1828800" algn="l"/>
                <a:tab pos="2286000" algn="l"/>
              </a:tabLst>
            </a:pPr>
            <a:r>
              <a:rPr lang="en-US" sz="2000" dirty="0" smtClean="0">
                <a:cs typeface="Arial" charset="0"/>
              </a:rPr>
              <a:t>Sales </a:t>
            </a:r>
            <a:r>
              <a:rPr lang="en-US" sz="2000" dirty="0">
                <a:cs typeface="Arial" charset="0"/>
              </a:rPr>
              <a:t>above fair value – excess - amortise </a:t>
            </a:r>
            <a:r>
              <a:rPr lang="en-US" sz="2000" dirty="0" smtClean="0">
                <a:cs typeface="Arial" charset="0"/>
              </a:rPr>
              <a:t>over lease </a:t>
            </a:r>
            <a:r>
              <a:rPr lang="en-US" sz="2000" dirty="0">
                <a:cs typeface="Arial" charset="0"/>
              </a:rPr>
              <a:t>period </a:t>
            </a:r>
          </a:p>
        </p:txBody>
      </p:sp>
      <p:sp>
        <p:nvSpPr>
          <p:cNvPr id="4" name="TextBox 3"/>
          <p:cNvSpPr txBox="1"/>
          <p:nvPr/>
        </p:nvSpPr>
        <p:spPr>
          <a:xfrm>
            <a:off x="6629400" y="6324600"/>
            <a:ext cx="23622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i="1" dirty="0" smtClean="0">
                <a:solidFill>
                  <a:schemeClr val="accent1">
                    <a:lumMod val="50000"/>
                  </a:schemeClr>
                </a:solidFill>
              </a:rPr>
              <a:t>CA KUSAI GOAWALA</a:t>
            </a:r>
            <a:endParaRPr lang="en-IN" b="1" i="1" dirty="0">
              <a:solidFill>
                <a:schemeClr val="accent1">
                  <a:lumMod val="50000"/>
                </a:schemeClr>
              </a:solidFill>
            </a:endParaRPr>
          </a:p>
        </p:txBody>
      </p:sp>
    </p:spTree>
  </p:cSld>
  <p:clrMapOvr>
    <a:masterClrMapping/>
  </p:clrMapOvr>
  <p:transition/>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61474" name="Group 2"/>
          <p:cNvGraphicFramePr>
            <a:graphicFrameLocks noGrp="1"/>
          </p:cNvGraphicFramePr>
          <p:nvPr/>
        </p:nvGraphicFramePr>
        <p:xfrm>
          <a:off x="381000" y="1371600"/>
          <a:ext cx="8382000" cy="4023360"/>
        </p:xfrm>
        <a:graphic>
          <a:graphicData uri="http://schemas.openxmlformats.org/drawingml/2006/table">
            <a:tbl>
              <a:tblPr/>
              <a:tblGrid>
                <a:gridCol w="585788"/>
                <a:gridCol w="1622425"/>
                <a:gridCol w="3087687"/>
                <a:gridCol w="3086100"/>
              </a:tblGrid>
              <a:tr h="3048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Century Gothic" pitchFamily="34" charset="0"/>
                          <a:ea typeface="Times New Roman" pitchFamily="18" charset="0"/>
                          <a:cs typeface="Mangal" pitchFamily="2"/>
                        </a:rPr>
                        <a:t>Sr. No.</a:t>
                      </a:r>
                      <a:endParaRPr kumimoji="0" lang="en-US" sz="16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Century Gothic" pitchFamily="34" charset="0"/>
                          <a:ea typeface="Times New Roman" pitchFamily="18" charset="0"/>
                          <a:cs typeface="Mangal" pitchFamily="2"/>
                        </a:rPr>
                        <a:t>Point for Consideration</a:t>
                      </a:r>
                      <a:endParaRPr kumimoji="0" lang="en-US" sz="16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err="1" smtClean="0">
                          <a:ln>
                            <a:noFill/>
                          </a:ln>
                          <a:solidFill>
                            <a:schemeClr val="tx1"/>
                          </a:solidFill>
                          <a:effectLst/>
                          <a:latin typeface="Century Gothic" pitchFamily="34" charset="0"/>
                          <a:ea typeface="Times New Roman" pitchFamily="18" charset="0"/>
                          <a:cs typeface="Mangal" pitchFamily="2"/>
                        </a:rPr>
                        <a:t>IndAS</a:t>
                      </a:r>
                      <a:r>
                        <a:rPr kumimoji="0" lang="en-US" sz="1600" b="1" i="0" u="none" strike="noStrike" cap="none" normalizeH="0" baseline="0" dirty="0" smtClean="0">
                          <a:ln>
                            <a:noFill/>
                          </a:ln>
                          <a:solidFill>
                            <a:schemeClr val="tx1"/>
                          </a:solidFill>
                          <a:effectLst/>
                          <a:latin typeface="Century Gothic" pitchFamily="34" charset="0"/>
                          <a:ea typeface="Times New Roman" pitchFamily="18" charset="0"/>
                          <a:cs typeface="Mangal" pitchFamily="2"/>
                        </a:rPr>
                        <a:t> 17 (Leases)</a:t>
                      </a:r>
                      <a:endParaRPr kumimoji="0" lang="en-US" sz="16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Century Gothic" pitchFamily="34" charset="0"/>
                          <a:ea typeface="Times New Roman" pitchFamily="18" charset="0"/>
                          <a:cs typeface="Mangal" pitchFamily="2"/>
                        </a:rPr>
                        <a:t>AS 19 (Leases)</a:t>
                      </a:r>
                      <a:endParaRPr kumimoji="0" lang="en-US" sz="16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26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entury Gothic" pitchFamily="34" charset="0"/>
                          <a:ea typeface="Times New Roman" pitchFamily="18" charset="0"/>
                          <a:cs typeface="Mangal" pitchFamily="2"/>
                        </a:rPr>
                        <a:t>1</a:t>
                      </a:r>
                      <a:endParaRPr kumimoji="0" lang="en-US" sz="16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entury Gothic" pitchFamily="34" charset="0"/>
                          <a:ea typeface="Times New Roman" pitchFamily="18" charset="0"/>
                          <a:cs typeface="Mangal" pitchFamily="2"/>
                        </a:rPr>
                        <a:t>Interest in leasehold land</a:t>
                      </a:r>
                      <a:endParaRPr kumimoji="0" lang="en-US" sz="16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entury Gothic" pitchFamily="34" charset="0"/>
                          <a:ea typeface="Times New Roman" pitchFamily="18" charset="0"/>
                          <a:cs typeface="Mangal" pitchFamily="2"/>
                        </a:rPr>
                        <a:t>Recognized as Operating Lease unless recognized as Investment Property</a:t>
                      </a:r>
                      <a:endParaRPr kumimoji="0" lang="en-US" sz="16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entury Gothic" pitchFamily="34" charset="0"/>
                          <a:ea typeface="Times New Roman" pitchFamily="18" charset="0"/>
                          <a:cs typeface="Mangal" pitchFamily="2"/>
                        </a:rPr>
                        <a:t>Classified as Fixed Assets</a:t>
                      </a:r>
                      <a:endParaRPr kumimoji="0" lang="en-US" sz="16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42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entury Gothic" pitchFamily="34" charset="0"/>
                          <a:ea typeface="Times New Roman" pitchFamily="18" charset="0"/>
                          <a:cs typeface="Mangal" pitchFamily="2"/>
                        </a:rPr>
                        <a:t>2</a:t>
                      </a:r>
                      <a:endParaRPr kumimoji="0" lang="en-US" sz="16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entury Gothic" pitchFamily="34" charset="0"/>
                          <a:ea typeface="Times New Roman" pitchFamily="18" charset="0"/>
                          <a:cs typeface="Mangal" pitchFamily="2"/>
                        </a:rPr>
                        <a:t>Initial direct costs by lessor under finance lease </a:t>
                      </a:r>
                      <a:endParaRPr kumimoji="0" lang="en-US" sz="16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entury Gothic" pitchFamily="34" charset="0"/>
                          <a:ea typeface="Times New Roman" pitchFamily="18" charset="0"/>
                          <a:cs typeface="Mangal" pitchFamily="2"/>
                        </a:rPr>
                        <a:t>Included in finance lease receivable and reduce the income recognized over the lease term</a:t>
                      </a:r>
                      <a:endParaRPr kumimoji="0" lang="en-US" sz="16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entury Gothic" pitchFamily="34" charset="0"/>
                          <a:ea typeface="Times New Roman" pitchFamily="18" charset="0"/>
                          <a:cs typeface="Mangal" pitchFamily="2"/>
                        </a:rPr>
                        <a:t>Recognized immediately in P&amp;L a/c or allocated against the finance income over the lease term</a:t>
                      </a:r>
                      <a:endParaRPr kumimoji="0" lang="en-US" sz="16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731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entury Gothic" pitchFamily="34" charset="0"/>
                          <a:ea typeface="Times New Roman" pitchFamily="18" charset="0"/>
                          <a:cs typeface="Mangal" pitchFamily="2"/>
                        </a:rPr>
                        <a:t>3</a:t>
                      </a:r>
                      <a:endParaRPr kumimoji="0" lang="en-US" sz="16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entury Gothic" pitchFamily="34" charset="0"/>
                          <a:ea typeface="Times New Roman" pitchFamily="18" charset="0"/>
                          <a:cs typeface="Mangal" pitchFamily="2"/>
                        </a:rPr>
                        <a:t>Initial direct costs by lessor under operating lease </a:t>
                      </a:r>
                      <a:endParaRPr kumimoji="0" lang="en-US" sz="16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entury Gothic" pitchFamily="34" charset="0"/>
                          <a:ea typeface="Times New Roman" pitchFamily="18" charset="0"/>
                          <a:cs typeface="Mangal" pitchFamily="2"/>
                        </a:rPr>
                        <a:t>Either deferred and allocated to income over the lease term in the proportion as rent income or recognized as an expense in the period in which they are incurred</a:t>
                      </a:r>
                      <a:endParaRPr kumimoji="0" lang="en-US" sz="16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61501" name="Text Box 29"/>
          <p:cNvSpPr txBox="1">
            <a:spLocks noChangeArrowheads="1"/>
          </p:cNvSpPr>
          <p:nvPr/>
        </p:nvSpPr>
        <p:spPr bwMode="auto">
          <a:xfrm>
            <a:off x="381000" y="914400"/>
            <a:ext cx="8382000" cy="466725"/>
          </a:xfrm>
          <a:prstGeom prst="rect">
            <a:avLst/>
          </a:prstGeom>
          <a:noFill/>
          <a:ln w="9525" algn="ctr">
            <a:solidFill>
              <a:schemeClr val="tx2"/>
            </a:solidFill>
            <a:miter lim="800000"/>
            <a:headEnd/>
            <a:tailEnd/>
          </a:ln>
          <a:effectLst/>
        </p:spPr>
        <p:txBody>
          <a:bodyPr>
            <a:spAutoFit/>
          </a:bodyPr>
          <a:lstStyle/>
          <a:p>
            <a:pPr marL="1371600" indent="-1371600" algn="ctr"/>
            <a:r>
              <a:rPr lang="en-US" sz="2400" b="1">
                <a:latin typeface="Times New Roman" pitchFamily="18" charset="0"/>
                <a:cs typeface="Arial" charset="0"/>
              </a:rPr>
              <a:t>Comparisons</a:t>
            </a:r>
          </a:p>
        </p:txBody>
      </p:sp>
      <p:sp>
        <p:nvSpPr>
          <p:cNvPr id="4" name="TextBox 3"/>
          <p:cNvSpPr txBox="1"/>
          <p:nvPr/>
        </p:nvSpPr>
        <p:spPr>
          <a:xfrm>
            <a:off x="6629400" y="6324600"/>
            <a:ext cx="23622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i="1" dirty="0" smtClean="0">
                <a:solidFill>
                  <a:schemeClr val="accent1">
                    <a:lumMod val="50000"/>
                  </a:schemeClr>
                </a:solidFill>
              </a:rPr>
              <a:t>CA KUSAI GOAWALA</a:t>
            </a:r>
            <a:endParaRPr lang="en-IN" b="1" i="1" dirty="0">
              <a:solidFill>
                <a:schemeClr val="accent1">
                  <a:lumMod val="50000"/>
                </a:schemeClr>
              </a:solidFill>
            </a:endParaRPr>
          </a:p>
        </p:txBody>
      </p:sp>
    </p:spTree>
  </p:cSld>
  <p:clrMapOvr>
    <a:masterClrMapping/>
  </p:clrMapOvr>
  <p:transition/>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WordArt 2"/>
          <p:cNvSpPr>
            <a:spLocks noChangeArrowheads="1" noChangeShapeType="1" noTextEdit="1"/>
          </p:cNvSpPr>
          <p:nvPr/>
        </p:nvSpPr>
        <p:spPr bwMode="auto">
          <a:xfrm>
            <a:off x="4648200" y="3810000"/>
            <a:ext cx="4267200" cy="1524000"/>
          </a:xfrm>
          <a:prstGeom prst="rect">
            <a:avLst/>
          </a:prstGeom>
          <a:extLst>
            <a:ext uri="{91240B29-F687-4F45-9708-019B960494DF}">
              <a14:hiddenLine xmlns:a14="http://schemas.microsoft.com/office/drawing/2010/main" xmlns=""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dirty="0" smtClean="0">
                <a:solidFill>
                  <a:srgbClr val="336699"/>
                </a:solidFill>
                <a:effectLst>
                  <a:outerShdw dist="45791" dir="2021404" algn="ctr" rotWithShape="0">
                    <a:srgbClr val="B2B2B2">
                      <a:alpha val="79999"/>
                    </a:srgbClr>
                  </a:outerShdw>
                </a:effectLst>
                <a:latin typeface="Times New Roman"/>
                <a:cs typeface="Times New Roman"/>
              </a:rPr>
              <a:t>REVENUE FROM </a:t>
            </a:r>
            <a:br>
              <a:rPr lang="en-US" sz="3600" kern="10" dirty="0" smtClean="0">
                <a:solidFill>
                  <a:srgbClr val="336699"/>
                </a:solidFill>
                <a:effectLst>
                  <a:outerShdw dist="45791" dir="2021404" algn="ctr" rotWithShape="0">
                    <a:srgbClr val="B2B2B2">
                      <a:alpha val="79999"/>
                    </a:srgbClr>
                  </a:outerShdw>
                </a:effectLst>
                <a:latin typeface="Times New Roman"/>
                <a:cs typeface="Times New Roman"/>
              </a:rPr>
            </a:br>
            <a:r>
              <a:rPr lang="en-US" sz="3600" kern="10" dirty="0" smtClean="0">
                <a:solidFill>
                  <a:srgbClr val="336699"/>
                </a:solidFill>
                <a:effectLst>
                  <a:outerShdw dist="45791" dir="2021404" algn="ctr" rotWithShape="0">
                    <a:srgbClr val="B2B2B2">
                      <a:alpha val="79999"/>
                    </a:srgbClr>
                  </a:outerShdw>
                </a:effectLst>
                <a:latin typeface="Times New Roman"/>
                <a:cs typeface="Times New Roman"/>
              </a:rPr>
              <a:t>CONTRACTS</a:t>
            </a:r>
            <a:endParaRPr lang="en-US" sz="3600" kern="10" dirty="0">
              <a:solidFill>
                <a:srgbClr val="336699"/>
              </a:solidFill>
              <a:effectLst>
                <a:outerShdw dist="45791" dir="2021404" algn="ctr" rotWithShape="0">
                  <a:srgbClr val="B2B2B2">
                    <a:alpha val="79999"/>
                  </a:srgbClr>
                </a:outerShdw>
              </a:effectLst>
              <a:latin typeface="Times New Roman"/>
              <a:cs typeface="Times New Roman"/>
            </a:endParaRPr>
          </a:p>
        </p:txBody>
      </p:sp>
      <p:sp>
        <p:nvSpPr>
          <p:cNvPr id="4099" name="WordArt 3"/>
          <p:cNvSpPr>
            <a:spLocks noChangeArrowheads="1" noChangeShapeType="1" noTextEdit="1"/>
          </p:cNvSpPr>
          <p:nvPr/>
        </p:nvSpPr>
        <p:spPr bwMode="auto">
          <a:xfrm>
            <a:off x="5105400" y="2590800"/>
            <a:ext cx="3352800" cy="838200"/>
          </a:xfrm>
          <a:prstGeom prst="rect">
            <a:avLst/>
          </a:prstGeom>
        </p:spPr>
        <p:txBody>
          <a:bodyPr wrap="none" fromWordArt="1">
            <a:prstTxWarp prst="textPlain">
              <a:avLst>
                <a:gd name="adj" fmla="val 50000"/>
              </a:avLst>
            </a:prstTxWarp>
          </a:bodyPr>
          <a:lstStyle/>
          <a:p>
            <a:pPr algn="ctr"/>
            <a:r>
              <a:rPr lang="en-US" sz="3600" i="1" kern="10" dirty="0" smtClean="0">
                <a:ln w="9525">
                  <a:solidFill>
                    <a:srgbClr val="000000"/>
                  </a:solidFill>
                  <a:round/>
                  <a:headEnd/>
                  <a:tailEnd/>
                </a:ln>
                <a:solidFill>
                  <a:schemeClr val="accent1">
                    <a:lumMod val="75000"/>
                  </a:schemeClr>
                </a:solidFill>
                <a:effectLst>
                  <a:outerShdw dist="35921" dir="2700000" algn="ctr" rotWithShape="0">
                    <a:srgbClr val="808080">
                      <a:alpha val="79999"/>
                    </a:srgbClr>
                  </a:outerShdw>
                </a:effectLst>
                <a:latin typeface="Arial Black"/>
              </a:rPr>
              <a:t>IndAS-115</a:t>
            </a:r>
            <a:endParaRPr lang="en-US" sz="3600" i="1" kern="10" dirty="0">
              <a:ln w="9525">
                <a:solidFill>
                  <a:srgbClr val="000000"/>
                </a:solidFill>
                <a:round/>
                <a:headEnd/>
                <a:tailEnd/>
              </a:ln>
              <a:solidFill>
                <a:schemeClr val="accent1">
                  <a:lumMod val="75000"/>
                </a:schemeClr>
              </a:solidFill>
              <a:effectLst>
                <a:outerShdw dist="35921" dir="2700000" algn="ctr" rotWithShape="0">
                  <a:srgbClr val="808080">
                    <a:alpha val="79999"/>
                  </a:srgbClr>
                </a:outerShdw>
              </a:effectLst>
              <a:latin typeface="Arial Black"/>
            </a:endParaRPr>
          </a:p>
        </p:txBody>
      </p:sp>
      <p:pic>
        <p:nvPicPr>
          <p:cNvPr id="4100" name="Picture 4" descr="j0435245"/>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1000" y="304800"/>
            <a:ext cx="2133600" cy="1752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101" name="Picture 5" descr="j040492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09600" y="2362200"/>
            <a:ext cx="3962400" cy="3429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itle 5"/>
          <p:cNvSpPr>
            <a:spLocks noGrp="1"/>
          </p:cNvSpPr>
          <p:nvPr>
            <p:ph type="title"/>
          </p:nvPr>
        </p:nvSpPr>
        <p:spPr/>
        <p:txBody>
          <a:bodyPr/>
          <a:lstStyle/>
          <a:p>
            <a:endParaRPr lang="en-IN"/>
          </a:p>
        </p:txBody>
      </p:sp>
      <p:sp>
        <p:nvSpPr>
          <p:cNvPr id="7" name="TextBox 6"/>
          <p:cNvSpPr txBox="1"/>
          <p:nvPr/>
        </p:nvSpPr>
        <p:spPr>
          <a:xfrm>
            <a:off x="6629400" y="6324600"/>
            <a:ext cx="23622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i="1" dirty="0" smtClean="0">
                <a:solidFill>
                  <a:schemeClr val="accent1">
                    <a:lumMod val="50000"/>
                  </a:schemeClr>
                </a:solidFill>
              </a:rPr>
              <a:t>CA KUSAI GOAWALA</a:t>
            </a:r>
            <a:endParaRPr lang="en-IN" b="1" i="1" dirty="0">
              <a:solidFill>
                <a:schemeClr val="accent1">
                  <a:lumMod val="50000"/>
                </a:schemeClr>
              </a:solidFill>
            </a:endParaRPr>
          </a:p>
        </p:txBody>
      </p:sp>
    </p:spTree>
    <p:extLst>
      <p:ext uri="{BB962C8B-B14F-4D97-AF65-F5344CB8AC3E}">
        <p14:creationId xmlns:p14="http://schemas.microsoft.com/office/powerpoint/2010/main" xmlns="" val="1462989054"/>
      </p:ext>
    </p:extLst>
  </p:cSld>
  <p:clrMapOvr>
    <a:masterClrMapping/>
  </p:clrMapOvr>
  <p:transition/>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3000" b="1" dirty="0" smtClean="0"/>
              <a:t>Differences between </a:t>
            </a:r>
            <a:r>
              <a:rPr lang="en-US" sz="3000" b="1" dirty="0" err="1" smtClean="0"/>
              <a:t>IndAS</a:t>
            </a:r>
            <a:r>
              <a:rPr lang="en-US" sz="3000" b="1" dirty="0" smtClean="0"/>
              <a:t> and existing Indian Accounting Standards </a:t>
            </a:r>
            <a:endParaRPr lang="en-US" sz="3000" dirty="0"/>
          </a:p>
        </p:txBody>
      </p:sp>
      <p:sp>
        <p:nvSpPr>
          <p:cNvPr id="2" name="Content Placeholder 1"/>
          <p:cNvSpPr>
            <a:spLocks noGrp="1"/>
          </p:cNvSpPr>
          <p:nvPr>
            <p:ph sz="quarter" idx="1"/>
          </p:nvPr>
        </p:nvSpPr>
        <p:spPr>
          <a:xfrm>
            <a:off x="612648" y="1600200"/>
            <a:ext cx="8153400" cy="5029200"/>
          </a:xfrm>
        </p:spPr>
        <p:txBody>
          <a:bodyPr>
            <a:noAutofit/>
          </a:bodyPr>
          <a:lstStyle/>
          <a:p>
            <a:r>
              <a:rPr lang="en-US" sz="2400" dirty="0" smtClean="0"/>
              <a:t>The Standard replaces the following Standards : </a:t>
            </a:r>
          </a:p>
          <a:p>
            <a:pPr>
              <a:buNone/>
            </a:pPr>
            <a:r>
              <a:rPr lang="en-US" sz="2400" dirty="0" smtClean="0"/>
              <a:t>  AS 9 Revenue Recognition IAS18 </a:t>
            </a:r>
          </a:p>
          <a:p>
            <a:pPr>
              <a:buNone/>
            </a:pPr>
            <a:r>
              <a:rPr lang="en-US" sz="2400" dirty="0" smtClean="0"/>
              <a:t>  AS 7 Construction Contracts IAS 11 </a:t>
            </a:r>
          </a:p>
          <a:p>
            <a:r>
              <a:rPr lang="en-US" sz="2400" dirty="0" smtClean="0"/>
              <a:t>Includes : Revenue from Contracts with Customers</a:t>
            </a:r>
          </a:p>
          <a:p>
            <a:pPr>
              <a:buNone/>
            </a:pPr>
            <a:r>
              <a:rPr lang="en-US" sz="2400" dirty="0" smtClean="0"/>
              <a:t>   --for sale of goods</a:t>
            </a:r>
          </a:p>
          <a:p>
            <a:pPr>
              <a:buNone/>
            </a:pPr>
            <a:r>
              <a:rPr lang="en-US" sz="2400" dirty="0" smtClean="0"/>
              <a:t>   --for sale of services</a:t>
            </a:r>
          </a:p>
          <a:p>
            <a:pPr>
              <a:buNone/>
            </a:pPr>
            <a:r>
              <a:rPr lang="en-US" sz="2400" dirty="0" smtClean="0"/>
              <a:t>   --for other income</a:t>
            </a:r>
          </a:p>
          <a:p>
            <a:pPr>
              <a:buNone/>
            </a:pPr>
            <a:r>
              <a:rPr lang="en-US" sz="2400" dirty="0" smtClean="0"/>
              <a:t>   --for construction </a:t>
            </a:r>
          </a:p>
          <a:p>
            <a:r>
              <a:rPr lang="en-US" sz="2400" dirty="0" smtClean="0"/>
              <a:t>Scopes out : lease contracts</a:t>
            </a:r>
          </a:p>
          <a:p>
            <a:pPr>
              <a:buNone/>
            </a:pPr>
            <a:r>
              <a:rPr lang="en-US" sz="2400" dirty="0" smtClean="0"/>
              <a:t>                      insurance contracts</a:t>
            </a:r>
          </a:p>
          <a:p>
            <a:pPr>
              <a:buNone/>
            </a:pPr>
            <a:r>
              <a:rPr lang="en-US" sz="2400" dirty="0" smtClean="0"/>
              <a:t>                      financial instruments etc</a:t>
            </a:r>
          </a:p>
          <a:p>
            <a:endParaRPr lang="en-US" sz="2400" dirty="0"/>
          </a:p>
        </p:txBody>
      </p:sp>
      <p:sp>
        <p:nvSpPr>
          <p:cNvPr id="4" name="TextBox 4"/>
          <p:cNvSpPr txBox="1"/>
          <p:nvPr/>
        </p:nvSpPr>
        <p:spPr>
          <a:xfrm>
            <a:off x="6629400" y="6324600"/>
            <a:ext cx="23622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i="1" dirty="0" smtClean="0">
                <a:solidFill>
                  <a:schemeClr val="accent1">
                    <a:lumMod val="50000"/>
                  </a:schemeClr>
                </a:solidFill>
              </a:rPr>
              <a:t>CA KUSAI GOAWALA</a:t>
            </a:r>
            <a:endParaRPr lang="en-IN" b="1" i="1"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304800" y="304800"/>
            <a:ext cx="8001000" cy="5638800"/>
          </a:xfrm>
        </p:spPr>
        <p:txBody>
          <a:bodyPr>
            <a:noAutofit/>
          </a:bodyPr>
          <a:lstStyle/>
          <a:p>
            <a:pPr marL="0" indent="0">
              <a:buNone/>
            </a:pPr>
            <a:r>
              <a:rPr lang="en-US" sz="2400" dirty="0" smtClean="0">
                <a:latin typeface="Times New Roman" pitchFamily="18" charset="0"/>
                <a:cs typeface="Times New Roman" pitchFamily="18" charset="0"/>
              </a:rPr>
              <a:t> </a:t>
            </a:r>
          </a:p>
          <a:p>
            <a:pPr marL="0" indent="0">
              <a:buNone/>
            </a:pPr>
            <a:r>
              <a:rPr lang="en-US" sz="2400" dirty="0" smtClean="0">
                <a:cs typeface="Times New Roman" pitchFamily="18" charset="0"/>
              </a:rPr>
              <a:t>Recognition</a:t>
            </a:r>
          </a:p>
          <a:p>
            <a:pPr marL="0" indent="0">
              <a:buNone/>
            </a:pPr>
            <a:endParaRPr lang="en-US" sz="2400" dirty="0" smtClean="0">
              <a:cs typeface="Times New Roman" pitchFamily="18" charset="0"/>
            </a:endParaRPr>
          </a:p>
          <a:p>
            <a:pPr>
              <a:buFont typeface="Arial" pitchFamily="34" charset="0"/>
              <a:buChar char="•"/>
            </a:pPr>
            <a:r>
              <a:rPr lang="en-US" sz="2400" dirty="0" smtClean="0">
                <a:cs typeface="Times New Roman" pitchFamily="18" charset="0"/>
              </a:rPr>
              <a:t>Recognize revenue once the performance obligations are fulfilled.</a:t>
            </a:r>
          </a:p>
          <a:p>
            <a:pPr>
              <a:buFont typeface="Arial" pitchFamily="34" charset="0"/>
              <a:buChar char="•"/>
            </a:pPr>
            <a:r>
              <a:rPr lang="en-US" sz="2400" dirty="0" smtClean="0">
                <a:cs typeface="Times New Roman" pitchFamily="18" charset="0"/>
              </a:rPr>
              <a:t>Recognize revenue when the control of the promised asset is transferred by the entity. The standard provides indicators of transfer of control.</a:t>
            </a:r>
          </a:p>
          <a:p>
            <a:pPr>
              <a:buFont typeface="Arial" pitchFamily="34" charset="0"/>
              <a:buChar char="•"/>
            </a:pPr>
            <a:r>
              <a:rPr lang="en-US" sz="2400" dirty="0" smtClean="0">
                <a:cs typeface="Times New Roman" pitchFamily="18" charset="0"/>
              </a:rPr>
              <a:t>Satisfaction of performance obligations over a period of time.</a:t>
            </a:r>
          </a:p>
          <a:p>
            <a:pPr lvl="1">
              <a:buFont typeface="Wingdings" pitchFamily="2" charset="2"/>
              <a:buChar char="q"/>
            </a:pPr>
            <a:endParaRPr lang="en-US" sz="2400" dirty="0" smtClean="0">
              <a:latin typeface="Times New Roman" pitchFamily="18" charset="0"/>
              <a:cs typeface="Times New Roman" pitchFamily="18" charset="0"/>
            </a:endParaRPr>
          </a:p>
          <a:p>
            <a:pPr lvl="1">
              <a:buFont typeface="Wingdings" pitchFamily="2" charset="2"/>
              <a:buChar char="q"/>
            </a:pPr>
            <a:endParaRPr lang="en-US" sz="2400" dirty="0" smtClean="0">
              <a:latin typeface="Times New Roman" pitchFamily="18" charset="0"/>
              <a:cs typeface="Times New Roman" pitchFamily="18" charset="0"/>
            </a:endParaRPr>
          </a:p>
        </p:txBody>
      </p:sp>
      <p:sp>
        <p:nvSpPr>
          <p:cNvPr id="4" name="Rectangle 3"/>
          <p:cNvSpPr/>
          <p:nvPr/>
        </p:nvSpPr>
        <p:spPr>
          <a:xfrm>
            <a:off x="2286000" y="-1464647"/>
            <a:ext cx="4572000" cy="369332"/>
          </a:xfrm>
          <a:prstGeom prst="rect">
            <a:avLst/>
          </a:prstGeom>
        </p:spPr>
        <p:txBody>
          <a:bodyPr>
            <a:spAutoFit/>
          </a:bodyPr>
          <a:lstStyle/>
          <a:p>
            <a:r>
              <a:rPr lang="en-US" b="1" dirty="0" smtClean="0"/>
              <a:t>4</a:t>
            </a:r>
            <a:endParaRPr lang="en-US" dirty="0"/>
          </a:p>
        </p:txBody>
      </p:sp>
      <p:sp>
        <p:nvSpPr>
          <p:cNvPr id="6" name="TextBox 5"/>
          <p:cNvSpPr txBox="1"/>
          <p:nvPr/>
        </p:nvSpPr>
        <p:spPr>
          <a:xfrm>
            <a:off x="6629400" y="6324600"/>
            <a:ext cx="23622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i="1" dirty="0" smtClean="0">
                <a:solidFill>
                  <a:schemeClr val="accent1">
                    <a:lumMod val="50000"/>
                  </a:schemeClr>
                </a:solidFill>
              </a:rPr>
              <a:t>CA KUSAI GOAWALA</a:t>
            </a:r>
            <a:endParaRPr lang="en-IN" b="1" i="1" dirty="0">
              <a:solidFill>
                <a:schemeClr val="accent1">
                  <a:lumMod val="50000"/>
                </a:schemeClr>
              </a:solidFill>
            </a:endParaRPr>
          </a:p>
        </p:txBody>
      </p:sp>
    </p:spTree>
    <p:extLst>
      <p:ext uri="{BB962C8B-B14F-4D97-AF65-F5344CB8AC3E}">
        <p14:creationId xmlns:p14="http://schemas.microsoft.com/office/powerpoint/2010/main" xmlns="" val="3346749659"/>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sp>
        <p:nvSpPr>
          <p:cNvPr id="2" name="Content Placeholder 1"/>
          <p:cNvSpPr>
            <a:spLocks noGrp="1"/>
          </p:cNvSpPr>
          <p:nvPr>
            <p:ph idx="4294967295"/>
          </p:nvPr>
        </p:nvSpPr>
        <p:spPr>
          <a:xfrm>
            <a:off x="609600" y="1981200"/>
            <a:ext cx="8229600" cy="3840163"/>
          </a:xfrm>
        </p:spPr>
        <p:txBody>
          <a:bodyPr>
            <a:normAutofit lnSpcReduction="10000"/>
          </a:bodyPr>
          <a:lstStyle/>
          <a:p>
            <a:r>
              <a:rPr lang="en-US" sz="2400" dirty="0" smtClean="0"/>
              <a:t>Combination of Contracts</a:t>
            </a:r>
          </a:p>
          <a:p>
            <a:r>
              <a:rPr lang="en-US" sz="2400" dirty="0" smtClean="0"/>
              <a:t> Guidance for evaluation of performance obligations</a:t>
            </a:r>
          </a:p>
          <a:p>
            <a:r>
              <a:rPr lang="en-US" sz="2400" dirty="0" smtClean="0"/>
              <a:t> Allocation of the transaction price to separate obligations</a:t>
            </a:r>
          </a:p>
          <a:p>
            <a:r>
              <a:rPr lang="en-US" sz="2400" dirty="0" smtClean="0"/>
              <a:t> Revenue </a:t>
            </a:r>
            <a:r>
              <a:rPr lang="en-US" sz="2400" dirty="0" err="1" smtClean="0"/>
              <a:t>recognised</a:t>
            </a:r>
            <a:r>
              <a:rPr lang="en-US" sz="2400" dirty="0" smtClean="0"/>
              <a:t> : </a:t>
            </a:r>
          </a:p>
          <a:p>
            <a:pPr>
              <a:buNone/>
            </a:pPr>
            <a:r>
              <a:rPr lang="en-US" sz="2400" dirty="0" smtClean="0"/>
              <a:t>  -- as “ Control “ of the goods and services underlying the performance obligation is transferred to the customer</a:t>
            </a:r>
          </a:p>
          <a:p>
            <a:pPr>
              <a:buFont typeface="Wingdings" pitchFamily="2" charset="2"/>
              <a:buChar char="q"/>
            </a:pPr>
            <a:r>
              <a:rPr lang="en-US" sz="2400" dirty="0" smtClean="0"/>
              <a:t> Need to determine</a:t>
            </a:r>
          </a:p>
          <a:p>
            <a:pPr>
              <a:buNone/>
            </a:pPr>
            <a:r>
              <a:rPr lang="en-US" sz="2400" dirty="0" smtClean="0"/>
              <a:t>  --Whether control is transferred </a:t>
            </a:r>
            <a:r>
              <a:rPr lang="en-US" sz="2400" b="1" dirty="0" smtClean="0"/>
              <a:t>over time, if not, at a point of time </a:t>
            </a:r>
            <a:endParaRPr lang="en-US" sz="2400" dirty="0"/>
          </a:p>
        </p:txBody>
      </p:sp>
      <p:sp>
        <p:nvSpPr>
          <p:cNvPr id="4" name="TextBox 4"/>
          <p:cNvSpPr txBox="1"/>
          <p:nvPr/>
        </p:nvSpPr>
        <p:spPr>
          <a:xfrm>
            <a:off x="6629400" y="6324600"/>
            <a:ext cx="23622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i="1" dirty="0" smtClean="0">
                <a:solidFill>
                  <a:schemeClr val="accent1">
                    <a:lumMod val="50000"/>
                  </a:schemeClr>
                </a:solidFill>
              </a:rPr>
              <a:t>CA KUSAI GOAWALA</a:t>
            </a:r>
            <a:endParaRPr lang="en-IN" b="1" i="1"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2" name="Content Placeholder 1"/>
          <p:cNvSpPr>
            <a:spLocks noGrp="1"/>
          </p:cNvSpPr>
          <p:nvPr>
            <p:ph idx="4294967295"/>
          </p:nvPr>
        </p:nvSpPr>
        <p:spPr>
          <a:xfrm>
            <a:off x="685800" y="1752600"/>
            <a:ext cx="8229600" cy="4373563"/>
          </a:xfrm>
        </p:spPr>
        <p:txBody>
          <a:bodyPr>
            <a:normAutofit/>
          </a:bodyPr>
          <a:lstStyle/>
          <a:p>
            <a:r>
              <a:rPr lang="en-US" sz="2400" dirty="0" smtClean="0"/>
              <a:t>If performance obligation satisfied over time, revenue is </a:t>
            </a:r>
            <a:r>
              <a:rPr lang="en-US" sz="2400" dirty="0" err="1" smtClean="0"/>
              <a:t>recognised</a:t>
            </a:r>
            <a:r>
              <a:rPr lang="en-US" sz="2400" dirty="0" smtClean="0"/>
              <a:t> by measuring progress towards complete satisfaction ( by using either output or input methods )</a:t>
            </a:r>
          </a:p>
          <a:p>
            <a:pPr>
              <a:buNone/>
            </a:pPr>
            <a:r>
              <a:rPr lang="en-US" sz="2400" dirty="0" smtClean="0"/>
              <a:t>  --and only if it can reasonably measure its progress, else, revenue should be </a:t>
            </a:r>
            <a:r>
              <a:rPr lang="en-US" sz="2400" dirty="0" err="1" smtClean="0"/>
              <a:t>recognised</a:t>
            </a:r>
            <a:r>
              <a:rPr lang="en-US" sz="2400" dirty="0" smtClean="0"/>
              <a:t>, only to the extent of contract costs incurred of which recovery is probable </a:t>
            </a:r>
          </a:p>
          <a:p>
            <a:r>
              <a:rPr lang="en-US" sz="2400" dirty="0" smtClean="0"/>
              <a:t>Application guidance for transactions, such as</a:t>
            </a:r>
          </a:p>
          <a:p>
            <a:pPr>
              <a:buNone/>
            </a:pPr>
            <a:r>
              <a:rPr lang="en-US" sz="2400" dirty="0" smtClean="0"/>
              <a:t>  --Sale with a right to return </a:t>
            </a:r>
          </a:p>
          <a:p>
            <a:pPr>
              <a:buNone/>
            </a:pPr>
            <a:r>
              <a:rPr lang="en-US" sz="2400" dirty="0" smtClean="0"/>
              <a:t>  --Warranties etc. </a:t>
            </a:r>
            <a:endParaRPr lang="en-US" sz="2400" dirty="0"/>
          </a:p>
        </p:txBody>
      </p:sp>
      <p:sp>
        <p:nvSpPr>
          <p:cNvPr id="3" name="TextBox 4"/>
          <p:cNvSpPr txBox="1"/>
          <p:nvPr/>
        </p:nvSpPr>
        <p:spPr>
          <a:xfrm>
            <a:off x="6629400" y="6324600"/>
            <a:ext cx="23622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i="1" dirty="0" smtClean="0">
                <a:solidFill>
                  <a:schemeClr val="accent1">
                    <a:lumMod val="50000"/>
                  </a:schemeClr>
                </a:solidFill>
              </a:rPr>
              <a:t>CA KUSAI GOAWALA</a:t>
            </a:r>
            <a:endParaRPr lang="en-IN" b="1" i="1"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2" name="Content Placeholder 1"/>
          <p:cNvSpPr>
            <a:spLocks noGrp="1"/>
          </p:cNvSpPr>
          <p:nvPr>
            <p:ph idx="4294967295"/>
          </p:nvPr>
        </p:nvSpPr>
        <p:spPr>
          <a:xfrm>
            <a:off x="685800" y="1524000"/>
            <a:ext cx="8229600" cy="4784725"/>
          </a:xfrm>
        </p:spPr>
        <p:txBody>
          <a:bodyPr>
            <a:normAutofit lnSpcReduction="10000"/>
          </a:bodyPr>
          <a:lstStyle/>
          <a:p>
            <a:pPr>
              <a:buNone/>
            </a:pPr>
            <a:endParaRPr lang="en-US" sz="2400" dirty="0" smtClean="0"/>
          </a:p>
          <a:p>
            <a:r>
              <a:rPr lang="en-US" sz="2400" dirty="0" smtClean="0"/>
              <a:t>Recognition :</a:t>
            </a:r>
          </a:p>
          <a:p>
            <a:pPr>
              <a:buNone/>
            </a:pPr>
            <a:r>
              <a:rPr lang="en-US" sz="2400" dirty="0" smtClean="0"/>
              <a:t>  --a financial asset (right to cash/other financial asset)</a:t>
            </a:r>
          </a:p>
          <a:p>
            <a:pPr>
              <a:buNone/>
            </a:pPr>
            <a:r>
              <a:rPr lang="en-US" sz="2400" dirty="0" smtClean="0"/>
              <a:t>  --an intangible asset (right to receive cash from public on use</a:t>
            </a:r>
          </a:p>
          <a:p>
            <a:pPr>
              <a:buNone/>
            </a:pPr>
            <a:r>
              <a:rPr lang="en-US" sz="2400" dirty="0" smtClean="0"/>
              <a:t>  --both.</a:t>
            </a:r>
          </a:p>
          <a:p>
            <a:pPr>
              <a:buNone/>
            </a:pPr>
            <a:r>
              <a:rPr lang="en-US" sz="2400" dirty="0" smtClean="0"/>
              <a:t>Contract Cost – Incremental cost for obtaining the Contract</a:t>
            </a:r>
          </a:p>
          <a:p>
            <a:pPr>
              <a:buNone/>
            </a:pPr>
            <a:r>
              <a:rPr lang="en-US" sz="2400" dirty="0" smtClean="0"/>
              <a:t>Cost is an asset to be </a:t>
            </a:r>
            <a:r>
              <a:rPr lang="en-US" sz="2400" dirty="0" err="1" smtClean="0"/>
              <a:t>amortised</a:t>
            </a:r>
            <a:r>
              <a:rPr lang="en-US" sz="2400" dirty="0" smtClean="0"/>
              <a:t> when transfer to the customer takes place.</a:t>
            </a:r>
          </a:p>
          <a:p>
            <a:pPr>
              <a:buNone/>
            </a:pPr>
            <a:r>
              <a:rPr lang="en-US" sz="2400" dirty="0" smtClean="0"/>
              <a:t>Impairment loss to be provided if consideration receivable is less than the carrying amount.</a:t>
            </a:r>
          </a:p>
          <a:p>
            <a:pPr>
              <a:buNone/>
            </a:pPr>
            <a:r>
              <a:rPr lang="en-US" sz="2400" dirty="0" smtClean="0"/>
              <a:t>Presentation – Contract Asset/Contract Liability</a:t>
            </a:r>
            <a:endParaRPr lang="en-US" sz="2400" dirty="0"/>
          </a:p>
        </p:txBody>
      </p:sp>
      <p:sp>
        <p:nvSpPr>
          <p:cNvPr id="3" name="TextBox 4"/>
          <p:cNvSpPr txBox="1"/>
          <p:nvPr/>
        </p:nvSpPr>
        <p:spPr>
          <a:xfrm>
            <a:off x="6629400" y="6324600"/>
            <a:ext cx="23622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i="1" dirty="0" smtClean="0">
                <a:solidFill>
                  <a:schemeClr val="accent1">
                    <a:lumMod val="50000"/>
                  </a:schemeClr>
                </a:solidFill>
              </a:rPr>
              <a:t>CA KUSAI GOAWALA</a:t>
            </a:r>
            <a:endParaRPr lang="en-IN" b="1" i="1"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4" name="WordArt 2"/>
          <p:cNvSpPr>
            <a:spLocks noChangeArrowheads="1" noChangeShapeType="1" noTextEdit="1"/>
          </p:cNvSpPr>
          <p:nvPr/>
        </p:nvSpPr>
        <p:spPr bwMode="auto">
          <a:xfrm>
            <a:off x="4343400" y="2514600"/>
            <a:ext cx="4572000" cy="3352800"/>
          </a:xfrm>
          <a:prstGeom prst="rect">
            <a:avLst/>
          </a:prstGeom>
        </p:spPr>
        <p:txBody>
          <a:bodyPr wrap="none" fromWordArt="1">
            <a:prstTxWarp prst="textPlain">
              <a:avLst>
                <a:gd name="adj" fmla="val 50000"/>
              </a:avLst>
            </a:prstTxWarp>
          </a:bodyPr>
          <a:lstStyle/>
          <a:p>
            <a:pPr algn="ctr"/>
            <a:r>
              <a:rPr lang="en-US" sz="3600" kern="10" dirty="0">
                <a:ln w="9525">
                  <a:noFill/>
                  <a:round/>
                  <a:headEnd/>
                  <a:tailEnd/>
                </a:ln>
                <a:solidFill>
                  <a:srgbClr val="336699"/>
                </a:solidFill>
                <a:effectLst>
                  <a:outerShdw dist="45791" dir="2021404" algn="ctr" rotWithShape="0">
                    <a:srgbClr val="B2B2B2">
                      <a:alpha val="80000"/>
                    </a:srgbClr>
                  </a:outerShdw>
                </a:effectLst>
                <a:latin typeface="Times New Roman"/>
                <a:cs typeface="Times New Roman"/>
              </a:rPr>
              <a:t>THE EFFECTS </a:t>
            </a:r>
          </a:p>
          <a:p>
            <a:pPr algn="ctr"/>
            <a:r>
              <a:rPr lang="en-US" sz="3600" kern="10" dirty="0">
                <a:ln w="9525">
                  <a:noFill/>
                  <a:round/>
                  <a:headEnd/>
                  <a:tailEnd/>
                </a:ln>
                <a:solidFill>
                  <a:srgbClr val="336699"/>
                </a:solidFill>
                <a:effectLst>
                  <a:outerShdw dist="45791" dir="2021404" algn="ctr" rotWithShape="0">
                    <a:srgbClr val="B2B2B2">
                      <a:alpha val="80000"/>
                    </a:srgbClr>
                  </a:outerShdw>
                </a:effectLst>
                <a:latin typeface="Times New Roman"/>
                <a:cs typeface="Times New Roman"/>
              </a:rPr>
              <a:t>OF CHANGES IN </a:t>
            </a:r>
          </a:p>
          <a:p>
            <a:pPr algn="ctr"/>
            <a:r>
              <a:rPr lang="en-US" sz="3600" kern="10" dirty="0">
                <a:ln w="9525">
                  <a:noFill/>
                  <a:round/>
                  <a:headEnd/>
                  <a:tailEnd/>
                </a:ln>
                <a:solidFill>
                  <a:srgbClr val="336699"/>
                </a:solidFill>
                <a:effectLst>
                  <a:outerShdw dist="45791" dir="2021404" algn="ctr" rotWithShape="0">
                    <a:srgbClr val="B2B2B2">
                      <a:alpha val="80000"/>
                    </a:srgbClr>
                  </a:outerShdw>
                </a:effectLst>
                <a:latin typeface="Times New Roman"/>
                <a:cs typeface="Times New Roman"/>
              </a:rPr>
              <a:t>FOREIGN EXCHANGE </a:t>
            </a:r>
          </a:p>
          <a:p>
            <a:pPr algn="ctr"/>
            <a:r>
              <a:rPr lang="en-US" sz="3600" kern="10" dirty="0">
                <a:ln w="9525">
                  <a:noFill/>
                  <a:round/>
                  <a:headEnd/>
                  <a:tailEnd/>
                </a:ln>
                <a:solidFill>
                  <a:srgbClr val="336699"/>
                </a:solidFill>
                <a:effectLst>
                  <a:outerShdw dist="45791" dir="2021404" algn="ctr" rotWithShape="0">
                    <a:srgbClr val="B2B2B2">
                      <a:alpha val="80000"/>
                    </a:srgbClr>
                  </a:outerShdw>
                </a:effectLst>
                <a:latin typeface="Times New Roman"/>
                <a:cs typeface="Times New Roman"/>
              </a:rPr>
              <a:t>RATES </a:t>
            </a:r>
          </a:p>
        </p:txBody>
      </p:sp>
      <p:sp>
        <p:nvSpPr>
          <p:cNvPr id="346115" name="WordArt 3"/>
          <p:cNvSpPr>
            <a:spLocks noChangeArrowheads="1" noChangeShapeType="1" noTextEdit="1"/>
          </p:cNvSpPr>
          <p:nvPr/>
        </p:nvSpPr>
        <p:spPr bwMode="auto">
          <a:xfrm>
            <a:off x="4800600" y="1600200"/>
            <a:ext cx="3276600" cy="838200"/>
          </a:xfrm>
          <a:prstGeom prst="rect">
            <a:avLst/>
          </a:prstGeom>
        </p:spPr>
        <p:txBody>
          <a:bodyPr wrap="none" fromWordArt="1">
            <a:prstTxWarp prst="textPlain">
              <a:avLst>
                <a:gd name="adj" fmla="val 50000"/>
              </a:avLst>
            </a:prstTxWarp>
          </a:bodyPr>
          <a:lstStyle/>
          <a:p>
            <a:pPr algn="ctr"/>
            <a:r>
              <a:rPr lang="en-US" sz="3600" i="1" kern="10" dirty="0" smtClean="0">
                <a:ln w="9525">
                  <a:solidFill>
                    <a:srgbClr val="000000"/>
                  </a:solidFill>
                  <a:round/>
                  <a:headEnd/>
                  <a:tailEnd/>
                </a:ln>
                <a:solidFill>
                  <a:schemeClr val="accent1">
                    <a:lumMod val="75000"/>
                  </a:schemeClr>
                </a:solidFill>
                <a:effectLst>
                  <a:outerShdw dist="35921" dir="2700000" algn="ctr" rotWithShape="0">
                    <a:srgbClr val="808080">
                      <a:alpha val="80000"/>
                    </a:srgbClr>
                  </a:outerShdw>
                </a:effectLst>
                <a:latin typeface="Arial Black"/>
              </a:rPr>
              <a:t>IndAS-21</a:t>
            </a:r>
            <a:endParaRPr lang="en-US" sz="3600" i="1" kern="10" dirty="0">
              <a:ln w="9525">
                <a:solidFill>
                  <a:srgbClr val="000000"/>
                </a:solidFill>
                <a:round/>
                <a:headEnd/>
                <a:tailEnd/>
              </a:ln>
              <a:solidFill>
                <a:schemeClr val="accent1">
                  <a:lumMod val="75000"/>
                </a:schemeClr>
              </a:solidFill>
              <a:effectLst>
                <a:outerShdw dist="35921" dir="2700000" algn="ctr" rotWithShape="0">
                  <a:srgbClr val="808080">
                    <a:alpha val="80000"/>
                  </a:srgbClr>
                </a:outerShdw>
              </a:effectLst>
              <a:latin typeface="Arial Black"/>
            </a:endParaRPr>
          </a:p>
        </p:txBody>
      </p:sp>
      <p:pic>
        <p:nvPicPr>
          <p:cNvPr id="346116" name="Picture 4" descr="j0435245"/>
          <p:cNvPicPr>
            <a:picLocks noChangeAspect="1" noChangeArrowheads="1"/>
          </p:cNvPicPr>
          <p:nvPr/>
        </p:nvPicPr>
        <p:blipFill>
          <a:blip r:embed="rId2" cstate="print"/>
          <a:srcRect/>
          <a:stretch>
            <a:fillRect/>
          </a:stretch>
        </p:blipFill>
        <p:spPr bwMode="auto">
          <a:xfrm>
            <a:off x="381000" y="304800"/>
            <a:ext cx="2133600" cy="1752600"/>
          </a:xfrm>
          <a:prstGeom prst="rect">
            <a:avLst/>
          </a:prstGeom>
          <a:noFill/>
        </p:spPr>
      </p:pic>
      <p:pic>
        <p:nvPicPr>
          <p:cNvPr id="346118" name="Picture 6"/>
          <p:cNvPicPr>
            <a:picLocks noChangeAspect="1" noChangeArrowheads="1"/>
          </p:cNvPicPr>
          <p:nvPr/>
        </p:nvPicPr>
        <p:blipFill>
          <a:blip r:embed="rId3" cstate="print"/>
          <a:srcRect/>
          <a:stretch>
            <a:fillRect/>
          </a:stretch>
        </p:blipFill>
        <p:spPr bwMode="auto">
          <a:xfrm>
            <a:off x="609600" y="2362200"/>
            <a:ext cx="3581400" cy="3657600"/>
          </a:xfrm>
          <a:prstGeom prst="rect">
            <a:avLst/>
          </a:prstGeom>
          <a:noFill/>
          <a:ln w="9525">
            <a:noFill/>
            <a:miter lim="800000"/>
            <a:headEnd/>
            <a:tailEnd/>
          </a:ln>
          <a:effectLst/>
        </p:spPr>
      </p:pic>
      <p:sp>
        <p:nvSpPr>
          <p:cNvPr id="6" name="TextBox 5"/>
          <p:cNvSpPr txBox="1"/>
          <p:nvPr/>
        </p:nvSpPr>
        <p:spPr>
          <a:xfrm>
            <a:off x="6781800" y="6324600"/>
            <a:ext cx="2362200" cy="369332"/>
          </a:xfrm>
          <a:prstGeom prst="rect">
            <a:avLst/>
          </a:prstGeom>
          <a:noFill/>
        </p:spPr>
        <p:txBody>
          <a:bodyPr wrap="square" rtlCol="0">
            <a:spAutoFit/>
          </a:bodyPr>
          <a:lstStyle/>
          <a:p>
            <a:r>
              <a:rPr lang="en-US" b="1" i="1" dirty="0" smtClean="0">
                <a:solidFill>
                  <a:schemeClr val="accent1">
                    <a:lumMod val="50000"/>
                  </a:schemeClr>
                </a:solidFill>
              </a:rPr>
              <a:t>CA KUSAI GOAWALA</a:t>
            </a:r>
            <a:endParaRPr lang="en-IN" b="1" i="1" dirty="0">
              <a:solidFill>
                <a:schemeClr val="accent1">
                  <a:lumMod val="50000"/>
                </a:schemeClr>
              </a:solidFill>
            </a:endParaRPr>
          </a:p>
        </p:txBody>
      </p:sp>
    </p:spTree>
  </p:cSld>
  <p:clrMapOvr>
    <a:masterClrMapping/>
  </p:clrMapOvr>
  <p:transition/>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09600" y="533400"/>
            <a:ext cx="8001000" cy="584775"/>
          </a:xfrm>
          <a:prstGeom prst="rect">
            <a:avLst/>
          </a:prstGeom>
          <a:noFill/>
        </p:spPr>
        <p:txBody>
          <a:bodyPr wrap="square" rtlCol="0">
            <a:spAutoFit/>
          </a:bodyPr>
          <a:lstStyle/>
          <a:p>
            <a:r>
              <a:rPr lang="en-US" sz="3200" b="1" dirty="0" smtClean="0"/>
              <a:t>STEPS TO ACCOUNT FOR REVENUE</a:t>
            </a:r>
            <a:endParaRPr lang="en-US" sz="3200" b="1" dirty="0"/>
          </a:p>
        </p:txBody>
      </p:sp>
      <p:sp>
        <p:nvSpPr>
          <p:cNvPr id="4" name="TextBox 4"/>
          <p:cNvSpPr txBox="1"/>
          <p:nvPr/>
        </p:nvSpPr>
        <p:spPr>
          <a:xfrm>
            <a:off x="6629400" y="6324600"/>
            <a:ext cx="23622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i="1" dirty="0" smtClean="0">
                <a:solidFill>
                  <a:schemeClr val="accent1">
                    <a:lumMod val="50000"/>
                  </a:schemeClr>
                </a:solidFill>
              </a:rPr>
              <a:t>CA KUSAI GOAWALA</a:t>
            </a:r>
            <a:endParaRPr lang="en-IN" b="1" i="1" dirty="0">
              <a:solidFill>
                <a:schemeClr val="accent1">
                  <a:lumMod val="50000"/>
                </a:schemeClr>
              </a:solidFill>
            </a:endParaRPr>
          </a:p>
        </p:txBody>
      </p:sp>
      <p:sp>
        <p:nvSpPr>
          <p:cNvPr id="5" name="TextBox 4"/>
          <p:cNvSpPr txBox="1"/>
          <p:nvPr/>
        </p:nvSpPr>
        <p:spPr>
          <a:xfrm>
            <a:off x="533400" y="1533465"/>
            <a:ext cx="7696200" cy="4708981"/>
          </a:xfrm>
          <a:prstGeom prst="rect">
            <a:avLst/>
          </a:prstGeom>
          <a:noFill/>
        </p:spPr>
        <p:txBody>
          <a:bodyPr wrap="square" rtlCol="0">
            <a:spAutoFit/>
          </a:bodyPr>
          <a:lstStyle/>
          <a:p>
            <a:pPr marL="342900" indent="-342900"/>
            <a:r>
              <a:rPr lang="en-US" sz="2000" dirty="0" smtClean="0"/>
              <a:t>(STEP 1) Identify the contract(s) with a customer.</a:t>
            </a:r>
          </a:p>
          <a:p>
            <a:pPr marL="342900" indent="-342900"/>
            <a:r>
              <a:rPr lang="en-US" sz="2000" dirty="0" smtClean="0"/>
              <a:t>           Contract modification.</a:t>
            </a:r>
          </a:p>
          <a:p>
            <a:pPr marL="342900" indent="-342900"/>
            <a:endParaRPr lang="en-US" sz="2000" dirty="0" smtClean="0"/>
          </a:p>
          <a:p>
            <a:pPr marL="342900" indent="-342900"/>
            <a:r>
              <a:rPr lang="en-US" sz="2000" dirty="0" smtClean="0"/>
              <a:t>(STEP 2) Identify the separate performance obligations in the contract  </a:t>
            </a:r>
          </a:p>
          <a:p>
            <a:pPr marL="342900" indent="-342900"/>
            <a:r>
              <a:rPr lang="en-US" sz="2000" dirty="0" smtClean="0"/>
              <a:t>            Non – refundable upfront fees (and some related costs)</a:t>
            </a:r>
          </a:p>
          <a:p>
            <a:pPr marL="342900" indent="-342900"/>
            <a:endParaRPr lang="en-US" sz="2000" dirty="0" smtClean="0"/>
          </a:p>
          <a:p>
            <a:pPr marL="342900" indent="-342900"/>
            <a:r>
              <a:rPr lang="en-US" sz="2000" dirty="0" smtClean="0"/>
              <a:t>(STEP 3) Determine the transaction price</a:t>
            </a:r>
          </a:p>
          <a:p>
            <a:pPr marL="342900" indent="-342900"/>
            <a:r>
              <a:rPr lang="en-US" sz="2000" dirty="0" smtClean="0"/>
              <a:t>            Variable consideration</a:t>
            </a:r>
          </a:p>
          <a:p>
            <a:pPr marL="342900" indent="-342900"/>
            <a:r>
              <a:rPr lang="en-US" sz="2000" dirty="0" smtClean="0"/>
              <a:t>             Volume discounts – first specific and then proportionately</a:t>
            </a:r>
          </a:p>
          <a:p>
            <a:pPr marL="342900" indent="-342900"/>
            <a:r>
              <a:rPr lang="en-US" sz="2000" dirty="0" smtClean="0"/>
              <a:t>             Rebate and coupons</a:t>
            </a:r>
          </a:p>
          <a:p>
            <a:pPr marL="342900" indent="-342900"/>
            <a:r>
              <a:rPr lang="en-US" sz="2000" dirty="0" smtClean="0"/>
              <a:t>             Time value of money</a:t>
            </a:r>
          </a:p>
          <a:p>
            <a:pPr marL="342900" indent="-342900"/>
            <a:r>
              <a:rPr lang="en-US" sz="2000" dirty="0" smtClean="0"/>
              <a:t>             Prompt payment discounts</a:t>
            </a:r>
          </a:p>
          <a:p>
            <a:pPr marL="342900" indent="-342900"/>
            <a:r>
              <a:rPr lang="en-US" sz="2000" dirty="0" smtClean="0"/>
              <a:t>             Non cash considerations</a:t>
            </a:r>
          </a:p>
          <a:p>
            <a:pPr marL="342900" indent="-342900"/>
            <a:r>
              <a:rPr lang="en-US" sz="2000" dirty="0" smtClean="0"/>
              <a:t>             Consideration payable to a customer</a:t>
            </a:r>
          </a:p>
          <a:p>
            <a:pPr marL="342900" indent="-342900"/>
            <a:r>
              <a:rPr lang="en-US" sz="2000" dirty="0" smtClean="0"/>
              <a:t>             </a:t>
            </a:r>
            <a:endParaRPr lang="en-US" sz="2000" dirty="0"/>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90600" y="1752600"/>
            <a:ext cx="7162800" cy="2954655"/>
          </a:xfrm>
          <a:prstGeom prst="rect">
            <a:avLst/>
          </a:prstGeom>
          <a:noFill/>
        </p:spPr>
        <p:txBody>
          <a:bodyPr wrap="square" rtlCol="0">
            <a:spAutoFit/>
          </a:bodyPr>
          <a:lstStyle/>
          <a:p>
            <a:r>
              <a:rPr lang="en-US" sz="2400" dirty="0" smtClean="0"/>
              <a:t>(STEP 4) Allocate the transaction price to the separate performance obligations.</a:t>
            </a:r>
          </a:p>
          <a:p>
            <a:endParaRPr lang="en-US" sz="2400" dirty="0" smtClean="0"/>
          </a:p>
          <a:p>
            <a:pPr>
              <a:buFont typeface="Wingdings" pitchFamily="2" charset="2"/>
              <a:buChar char="§"/>
            </a:pPr>
            <a:r>
              <a:rPr lang="en-US" sz="2400" dirty="0" smtClean="0"/>
              <a:t> Allocation based on standalone selling prices.</a:t>
            </a:r>
          </a:p>
          <a:p>
            <a:pPr>
              <a:buFont typeface="Wingdings" pitchFamily="2" charset="2"/>
              <a:buChar char="§"/>
            </a:pPr>
            <a:r>
              <a:rPr lang="en-US" sz="2400" dirty="0" smtClean="0"/>
              <a:t> Allocation of a discount</a:t>
            </a:r>
          </a:p>
          <a:p>
            <a:pPr>
              <a:buFont typeface="Wingdings" pitchFamily="2" charset="2"/>
              <a:buChar char="§"/>
            </a:pPr>
            <a:r>
              <a:rPr lang="en-US" sz="2400" dirty="0" smtClean="0"/>
              <a:t> Allocation of variable consideration</a:t>
            </a:r>
          </a:p>
          <a:p>
            <a:pPr>
              <a:buFont typeface="Wingdings" pitchFamily="2" charset="2"/>
              <a:buChar char="§"/>
            </a:pPr>
            <a:r>
              <a:rPr lang="en-US" sz="2400" dirty="0" smtClean="0"/>
              <a:t> Changes in transaction prices</a:t>
            </a:r>
          </a:p>
          <a:p>
            <a:endParaRPr lang="en-US" dirty="0" smtClean="0"/>
          </a:p>
        </p:txBody>
      </p:sp>
      <p:sp>
        <p:nvSpPr>
          <p:cNvPr id="4" name="TextBox 4"/>
          <p:cNvSpPr txBox="1"/>
          <p:nvPr/>
        </p:nvSpPr>
        <p:spPr>
          <a:xfrm>
            <a:off x="6629400" y="6324600"/>
            <a:ext cx="23622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i="1" dirty="0" smtClean="0">
                <a:solidFill>
                  <a:schemeClr val="accent1">
                    <a:lumMod val="50000"/>
                  </a:schemeClr>
                </a:solidFill>
              </a:rPr>
              <a:t>CA KUSAI GOAWALA</a:t>
            </a:r>
            <a:endParaRPr lang="en-IN" b="1" i="1" dirty="0">
              <a:solidFill>
                <a:schemeClr val="accent1">
                  <a:lumMod val="50000"/>
                </a:schemeClr>
              </a:solidFill>
            </a:endParaRPr>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33400" y="228601"/>
            <a:ext cx="7467600" cy="5016758"/>
          </a:xfrm>
          <a:prstGeom prst="rect">
            <a:avLst/>
          </a:prstGeom>
        </p:spPr>
        <p:txBody>
          <a:bodyPr wrap="square">
            <a:spAutoFit/>
          </a:bodyPr>
          <a:lstStyle/>
          <a:p>
            <a:r>
              <a:rPr lang="en-US" sz="2800" dirty="0" smtClean="0"/>
              <a:t>(STEP 5) Recognize Revenue when (or as) the entity satisfies a performance obligations </a:t>
            </a:r>
          </a:p>
          <a:p>
            <a:endParaRPr lang="en-US" sz="2200" dirty="0" smtClean="0"/>
          </a:p>
          <a:p>
            <a:pPr>
              <a:buFont typeface="Wingdings" pitchFamily="2" charset="2"/>
              <a:buChar char="§"/>
            </a:pPr>
            <a:r>
              <a:rPr lang="en-US" sz="2200" dirty="0" smtClean="0"/>
              <a:t> Performance obligations completed at a point in time</a:t>
            </a:r>
          </a:p>
          <a:p>
            <a:pPr>
              <a:buFont typeface="Wingdings" pitchFamily="2" charset="2"/>
              <a:buChar char="§"/>
            </a:pPr>
            <a:r>
              <a:rPr lang="en-US" sz="2200" dirty="0" smtClean="0"/>
              <a:t> Customer acceptance</a:t>
            </a:r>
          </a:p>
          <a:p>
            <a:pPr>
              <a:buFont typeface="Wingdings" pitchFamily="2" charset="2"/>
              <a:buChar char="§"/>
            </a:pPr>
            <a:r>
              <a:rPr lang="en-US" sz="2200" dirty="0" smtClean="0"/>
              <a:t> Bill and hold arrangements </a:t>
            </a:r>
          </a:p>
          <a:p>
            <a:pPr>
              <a:buFont typeface="Wingdings" pitchFamily="2" charset="2"/>
              <a:buChar char="§"/>
            </a:pPr>
            <a:r>
              <a:rPr lang="en-US" sz="2200" dirty="0" smtClean="0"/>
              <a:t> Performance obligations satisfied over time</a:t>
            </a:r>
          </a:p>
          <a:p>
            <a:pPr>
              <a:buFont typeface="Wingdings" pitchFamily="2" charset="2"/>
              <a:buChar char="§"/>
            </a:pPr>
            <a:r>
              <a:rPr lang="en-US" sz="2200" dirty="0" smtClean="0"/>
              <a:t> Simultaneous receipt and consumption of the benefits of the entity’s performance</a:t>
            </a:r>
          </a:p>
          <a:p>
            <a:pPr>
              <a:buFont typeface="Wingdings" pitchFamily="2" charset="2"/>
              <a:buChar char="§"/>
            </a:pPr>
            <a:r>
              <a:rPr lang="en-US" sz="2200" dirty="0" smtClean="0"/>
              <a:t> Customer controls the asset as it is created or enhanced</a:t>
            </a:r>
          </a:p>
          <a:p>
            <a:pPr>
              <a:buFont typeface="Wingdings" pitchFamily="2" charset="2"/>
              <a:buChar char="§"/>
            </a:pPr>
            <a:r>
              <a:rPr lang="en-US" sz="2200" dirty="0" smtClean="0"/>
              <a:t> Alternative use to the entity</a:t>
            </a:r>
          </a:p>
          <a:p>
            <a:endParaRPr lang="en-US" sz="2200" dirty="0" smtClean="0"/>
          </a:p>
          <a:p>
            <a:endParaRPr lang="en-US" sz="2200" dirty="0" smtClean="0"/>
          </a:p>
          <a:p>
            <a:r>
              <a:rPr lang="en-US" sz="2200" dirty="0" smtClean="0"/>
              <a:t>                 </a:t>
            </a:r>
            <a:endParaRPr lang="en-US" sz="2200" dirty="0"/>
          </a:p>
        </p:txBody>
      </p:sp>
      <p:sp>
        <p:nvSpPr>
          <p:cNvPr id="4" name="TextBox 4"/>
          <p:cNvSpPr txBox="1"/>
          <p:nvPr/>
        </p:nvSpPr>
        <p:spPr>
          <a:xfrm>
            <a:off x="6629400" y="6324600"/>
            <a:ext cx="23622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i="1" dirty="0" smtClean="0">
                <a:solidFill>
                  <a:schemeClr val="accent1">
                    <a:lumMod val="50000"/>
                  </a:schemeClr>
                </a:solidFill>
              </a:rPr>
              <a:t>CA KUSAI GOAWALA</a:t>
            </a:r>
            <a:endParaRPr lang="en-IN" b="1" i="1" dirty="0">
              <a:solidFill>
                <a:schemeClr val="accent1">
                  <a:lumMod val="50000"/>
                </a:schemeClr>
              </a:solidFill>
            </a:endParaRPr>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304800" y="1524000"/>
            <a:ext cx="8229600" cy="5105400"/>
          </a:xfrm>
        </p:spPr>
        <p:txBody>
          <a:bodyPr>
            <a:normAutofit/>
          </a:bodyPr>
          <a:lstStyle/>
          <a:p>
            <a:pPr lvl="1">
              <a:buNone/>
            </a:pPr>
            <a:r>
              <a:rPr lang="en-US" sz="2400" dirty="0" smtClean="0">
                <a:cs typeface="Times New Roman" pitchFamily="18" charset="0"/>
              </a:rPr>
              <a:t>In cases where performance obligations are fulfilled over a period of time, revenue can be recognized if:-</a:t>
            </a:r>
          </a:p>
          <a:p>
            <a:pPr lvl="1">
              <a:buFont typeface="Arial" pitchFamily="34" charset="0"/>
              <a:buChar char="•"/>
            </a:pPr>
            <a:r>
              <a:rPr lang="en-US" sz="2400" dirty="0" smtClean="0">
                <a:cs typeface="Times New Roman" pitchFamily="18" charset="0"/>
              </a:rPr>
              <a:t>Customer avails the benefit soon as company renders services (for e.g. cleaning services)</a:t>
            </a:r>
          </a:p>
          <a:p>
            <a:pPr lvl="1">
              <a:buFont typeface="Arial" pitchFamily="34" charset="0"/>
              <a:buChar char="•"/>
            </a:pPr>
            <a:r>
              <a:rPr lang="en-US" sz="2400" dirty="0" smtClean="0">
                <a:cs typeface="Times New Roman" pitchFamily="18" charset="0"/>
              </a:rPr>
              <a:t> Additional work-in-process where the asset is controlled by customer or</a:t>
            </a:r>
          </a:p>
          <a:p>
            <a:pPr lvl="1">
              <a:buFont typeface="Arial" pitchFamily="34" charset="0"/>
              <a:buChar char="•"/>
            </a:pPr>
            <a:r>
              <a:rPr lang="en-US" sz="2400" dirty="0" smtClean="0">
                <a:cs typeface="Times New Roman" pitchFamily="18" charset="0"/>
              </a:rPr>
              <a:t> Entity has a legal right to recover payment against part of the work done and the work so done is of no use to the company.</a:t>
            </a:r>
            <a:endParaRPr lang="en-US" sz="2400" b="1" dirty="0" smtClean="0">
              <a:cs typeface="Times New Roman" pitchFamily="18" charset="0"/>
            </a:endParaRPr>
          </a:p>
          <a:p>
            <a:pPr>
              <a:buFont typeface="Arial" pitchFamily="34" charset="0"/>
              <a:buChar char="•"/>
            </a:pPr>
            <a:r>
              <a:rPr lang="en-US" sz="2400" dirty="0" smtClean="0">
                <a:cs typeface="Times New Roman" pitchFamily="18" charset="0"/>
              </a:rPr>
              <a:t>Apply these methods only when control is transferred to customer. Any change in progress is treated as change in accounting estimate. </a:t>
            </a:r>
          </a:p>
          <a:p>
            <a:endParaRPr lang="en-US" sz="2400" b="1" dirty="0" smtClean="0">
              <a:cs typeface="Arial" pitchFamily="34" charset="0"/>
            </a:endParaRPr>
          </a:p>
          <a:p>
            <a:endParaRPr lang="en-US" sz="2400" dirty="0"/>
          </a:p>
        </p:txBody>
      </p:sp>
      <p:sp>
        <p:nvSpPr>
          <p:cNvPr id="5" name="TextBox 4"/>
          <p:cNvSpPr txBox="1"/>
          <p:nvPr/>
        </p:nvSpPr>
        <p:spPr>
          <a:xfrm>
            <a:off x="6629400" y="6324600"/>
            <a:ext cx="23622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i="1" dirty="0" smtClean="0">
                <a:solidFill>
                  <a:schemeClr val="accent1">
                    <a:lumMod val="50000"/>
                  </a:schemeClr>
                </a:solidFill>
              </a:rPr>
              <a:t>CA KUSAI GOAWALA</a:t>
            </a:r>
            <a:endParaRPr lang="en-IN" b="1" i="1" dirty="0">
              <a:solidFill>
                <a:schemeClr val="accent1">
                  <a:lumMod val="50000"/>
                </a:schemeClr>
              </a:solidFill>
            </a:endParaRPr>
          </a:p>
        </p:txBody>
      </p:sp>
    </p:spTree>
    <p:extLst>
      <p:ext uri="{BB962C8B-B14F-4D97-AF65-F5344CB8AC3E}">
        <p14:creationId xmlns:p14="http://schemas.microsoft.com/office/powerpoint/2010/main" xmlns="" val="2207344077"/>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Line 2"/>
          <p:cNvSpPr>
            <a:spLocks noChangeShapeType="1"/>
          </p:cNvSpPr>
          <p:nvPr/>
        </p:nvSpPr>
        <p:spPr bwMode="auto">
          <a:xfrm>
            <a:off x="4495800" y="1371600"/>
            <a:ext cx="0" cy="228600"/>
          </a:xfrm>
          <a:prstGeom prst="line">
            <a:avLst/>
          </a:prstGeom>
          <a:noFill/>
          <a:ln w="9525">
            <a:noFill/>
            <a:round/>
            <a:headEnd type="none" w="sm" len="sm"/>
            <a:tailEnd type="triangle" w="sm" len="sm"/>
          </a:ln>
          <a:effectLst/>
        </p:spPr>
        <p:txBody>
          <a:bodyPr wrap="none" anchor="ctr"/>
          <a:lstStyle/>
          <a:p>
            <a:endParaRPr lang="en-US"/>
          </a:p>
        </p:txBody>
      </p:sp>
      <p:sp>
        <p:nvSpPr>
          <p:cNvPr id="280579" name="Rectangle 3"/>
          <p:cNvSpPr>
            <a:spLocks noChangeArrowheads="1"/>
          </p:cNvSpPr>
          <p:nvPr/>
        </p:nvSpPr>
        <p:spPr bwMode="auto">
          <a:xfrm>
            <a:off x="381000" y="118022"/>
            <a:ext cx="8382000" cy="6617196"/>
          </a:xfrm>
          <a:prstGeom prst="rect">
            <a:avLst/>
          </a:prstGeom>
          <a:noFill/>
          <a:ln w="9525" algn="ctr">
            <a:noFill/>
            <a:miter lim="800000"/>
            <a:headEnd/>
            <a:tailEnd/>
          </a:ln>
          <a:effectLst/>
        </p:spPr>
        <p:txBody>
          <a:bodyPr anchor="ctr">
            <a:spAutoFit/>
          </a:bodyPr>
          <a:lstStyle/>
          <a:p>
            <a:pPr>
              <a:buFont typeface="Arial" pitchFamily="34" charset="0"/>
              <a:buChar char="•"/>
              <a:tabLst>
                <a:tab pos="914400" algn="l"/>
                <a:tab pos="1371600" algn="l"/>
                <a:tab pos="1828800" algn="l"/>
                <a:tab pos="2286000" algn="l"/>
              </a:tabLst>
            </a:pPr>
            <a:r>
              <a:rPr lang="en-US" sz="2400" dirty="0" smtClean="0">
                <a:cs typeface="Arial" charset="0"/>
              </a:rPr>
              <a:t> Stage </a:t>
            </a:r>
            <a:r>
              <a:rPr lang="en-US" sz="2400" dirty="0">
                <a:cs typeface="Arial" charset="0"/>
              </a:rPr>
              <a:t>of completion can be determine as under</a:t>
            </a:r>
          </a:p>
          <a:p>
            <a:pPr lvl="2">
              <a:tabLst>
                <a:tab pos="914400" algn="l"/>
                <a:tab pos="1371600" algn="l"/>
                <a:tab pos="1828800" algn="l"/>
                <a:tab pos="2286000" algn="l"/>
              </a:tabLst>
            </a:pPr>
            <a:r>
              <a:rPr lang="en-US" sz="2400" dirty="0" smtClean="0">
                <a:cs typeface="Arial" charset="0"/>
              </a:rPr>
              <a:t>a</a:t>
            </a:r>
            <a:r>
              <a:rPr lang="en-US" sz="2400" dirty="0">
                <a:cs typeface="Arial" charset="0"/>
              </a:rPr>
              <a:t>)  </a:t>
            </a:r>
            <a:r>
              <a:rPr lang="en-US" sz="2400" dirty="0" smtClean="0">
                <a:cs typeface="Arial" charset="0"/>
              </a:rPr>
              <a:t>Output Method :</a:t>
            </a:r>
          </a:p>
          <a:p>
            <a:pPr lvl="2">
              <a:tabLst>
                <a:tab pos="914400" algn="l"/>
                <a:tab pos="1371600" algn="l"/>
                <a:tab pos="1828800" algn="l"/>
                <a:tab pos="2286000" algn="l"/>
              </a:tabLst>
            </a:pPr>
            <a:r>
              <a:rPr lang="en-US" sz="2400" dirty="0" smtClean="0">
                <a:cs typeface="Arial" charset="0"/>
              </a:rPr>
              <a:t>	By survey of work performed</a:t>
            </a:r>
          </a:p>
          <a:p>
            <a:pPr lvl="2">
              <a:tabLst>
                <a:tab pos="914400" algn="l"/>
                <a:tab pos="1371600" algn="l"/>
                <a:tab pos="1828800" algn="l"/>
                <a:tab pos="2286000" algn="l"/>
              </a:tabLst>
            </a:pPr>
            <a:r>
              <a:rPr lang="en-US" sz="2400" dirty="0" smtClean="0">
                <a:cs typeface="Arial" charset="0"/>
              </a:rPr>
              <a:t>	By milestones achieved</a:t>
            </a:r>
          </a:p>
          <a:p>
            <a:pPr lvl="2">
              <a:tabLst>
                <a:tab pos="914400" algn="l"/>
                <a:tab pos="1371600" algn="l"/>
                <a:tab pos="1828800" algn="l"/>
                <a:tab pos="2286000" algn="l"/>
              </a:tabLst>
            </a:pPr>
            <a:r>
              <a:rPr lang="en-US" sz="2400" dirty="0" smtClean="0">
                <a:cs typeface="Arial" charset="0"/>
              </a:rPr>
              <a:t>	Units of production/deliveries</a:t>
            </a:r>
          </a:p>
          <a:p>
            <a:pPr lvl="2">
              <a:tabLst>
                <a:tab pos="914400" algn="l"/>
                <a:tab pos="1371600" algn="l"/>
                <a:tab pos="1828800" algn="l"/>
                <a:tab pos="2286000" algn="l"/>
              </a:tabLst>
            </a:pPr>
            <a:endParaRPr lang="en-US" sz="2400" dirty="0" smtClean="0">
              <a:cs typeface="Arial" charset="0"/>
            </a:endParaRPr>
          </a:p>
          <a:p>
            <a:pPr lvl="2">
              <a:tabLst>
                <a:tab pos="914400" algn="l"/>
                <a:tab pos="1371600" algn="l"/>
                <a:tab pos="1828800" algn="l"/>
                <a:tab pos="2286000" algn="l"/>
              </a:tabLst>
            </a:pPr>
            <a:r>
              <a:rPr lang="en-US" sz="2400" dirty="0" smtClean="0">
                <a:cs typeface="Arial" charset="0"/>
              </a:rPr>
              <a:t>b) Input Method</a:t>
            </a:r>
          </a:p>
          <a:p>
            <a:pPr lvl="2">
              <a:tabLst>
                <a:tab pos="914400" algn="l"/>
                <a:tab pos="1371600" algn="l"/>
                <a:tab pos="1828800" algn="l"/>
                <a:tab pos="2286000" algn="l"/>
              </a:tabLst>
            </a:pPr>
            <a:r>
              <a:rPr lang="en-US" sz="2400" dirty="0" smtClean="0">
                <a:cs typeface="Arial" charset="0"/>
              </a:rPr>
              <a:t>	Cost </a:t>
            </a:r>
            <a:r>
              <a:rPr lang="en-US" sz="2400" dirty="0">
                <a:cs typeface="Arial" charset="0"/>
              </a:rPr>
              <a:t>to cost method : The % completion would </a:t>
            </a:r>
            <a:r>
              <a:rPr lang="en-US" sz="2400" dirty="0" smtClean="0">
                <a:cs typeface="Arial" charset="0"/>
              </a:rPr>
              <a:t>be    	estimated by comparing total cost incurred to 	     	date with total cost expected for the entire contract. 	However this is not acceptable method as wastages can 	creep in</a:t>
            </a:r>
            <a:endParaRPr lang="en-US" sz="2400" dirty="0">
              <a:cs typeface="Arial" charset="0"/>
            </a:endParaRPr>
          </a:p>
          <a:p>
            <a:pPr>
              <a:tabLst>
                <a:tab pos="914400" algn="l"/>
                <a:tab pos="1371600" algn="l"/>
                <a:tab pos="1828800" algn="l"/>
                <a:tab pos="2286000" algn="l"/>
              </a:tabLst>
            </a:pPr>
            <a:r>
              <a:rPr lang="en-US" sz="2400" dirty="0">
                <a:cs typeface="Arial" charset="0"/>
              </a:rPr>
              <a:t>	</a:t>
            </a:r>
            <a:r>
              <a:rPr lang="en-US" sz="2400" dirty="0" smtClean="0">
                <a:cs typeface="Arial" charset="0"/>
              </a:rPr>
              <a:t>	</a:t>
            </a:r>
            <a:r>
              <a:rPr lang="en-US" sz="2400" dirty="0" err="1" smtClean="0">
                <a:cs typeface="Arial" charset="0"/>
              </a:rPr>
              <a:t>Labour</a:t>
            </a:r>
            <a:r>
              <a:rPr lang="en-US" sz="2400" dirty="0" smtClean="0">
                <a:cs typeface="Arial" charset="0"/>
              </a:rPr>
              <a:t> Hours, Machine Hours etc</a:t>
            </a:r>
          </a:p>
          <a:p>
            <a:pPr>
              <a:tabLst>
                <a:tab pos="914400" algn="l"/>
                <a:tab pos="1371600" algn="l"/>
                <a:tab pos="1828800" algn="l"/>
                <a:tab pos="2286000" algn="l"/>
              </a:tabLst>
            </a:pPr>
            <a:r>
              <a:rPr lang="en-US" sz="2400" dirty="0">
                <a:cs typeface="Arial" charset="0"/>
              </a:rPr>
              <a:t>		</a:t>
            </a:r>
            <a:r>
              <a:rPr lang="en-US" sz="2400" dirty="0" smtClean="0">
                <a:cs typeface="Arial" charset="0"/>
              </a:rPr>
              <a:t>Completion </a:t>
            </a:r>
            <a:r>
              <a:rPr lang="en-US" sz="2400" dirty="0">
                <a:cs typeface="Arial" charset="0"/>
              </a:rPr>
              <a:t>of Physical proportion of </a:t>
            </a:r>
            <a:r>
              <a:rPr lang="en-US" sz="2400" dirty="0" smtClean="0">
                <a:cs typeface="Arial" charset="0"/>
              </a:rPr>
              <a:t>the contract </a:t>
            </a:r>
            <a:r>
              <a:rPr lang="en-US" sz="2400" dirty="0">
                <a:cs typeface="Arial" charset="0"/>
              </a:rPr>
              <a:t>work.</a:t>
            </a:r>
          </a:p>
          <a:p>
            <a:pPr>
              <a:tabLst>
                <a:tab pos="914400" algn="l"/>
                <a:tab pos="1371600" algn="l"/>
                <a:tab pos="1828800" algn="l"/>
                <a:tab pos="2286000" algn="l"/>
              </a:tabLst>
            </a:pPr>
            <a:endParaRPr lang="en-US" sz="800" dirty="0">
              <a:cs typeface="Arial" charset="0"/>
            </a:endParaRPr>
          </a:p>
          <a:p>
            <a:pPr>
              <a:buFont typeface="Arial" pitchFamily="34" charset="0"/>
              <a:buChar char="•"/>
              <a:tabLst>
                <a:tab pos="914400" algn="l"/>
                <a:tab pos="1371600" algn="l"/>
                <a:tab pos="1828800" algn="l"/>
                <a:tab pos="2286000" algn="l"/>
              </a:tabLst>
            </a:pPr>
            <a:r>
              <a:rPr lang="en-US" sz="2400" dirty="0" smtClean="0">
                <a:cs typeface="Arial" charset="0"/>
              </a:rPr>
              <a:t> Uncertainty </a:t>
            </a:r>
            <a:r>
              <a:rPr lang="en-US" sz="2400" dirty="0">
                <a:cs typeface="Arial" charset="0"/>
              </a:rPr>
              <a:t>in collection amounts to expenses </a:t>
            </a:r>
            <a:r>
              <a:rPr lang="en-US" sz="2400" dirty="0" smtClean="0">
                <a:cs typeface="Arial" charset="0"/>
              </a:rPr>
              <a:t>to be </a:t>
            </a:r>
            <a:r>
              <a:rPr lang="en-US" sz="2400" dirty="0">
                <a:cs typeface="Arial" charset="0"/>
              </a:rPr>
              <a:t>written of as an expense and not </a:t>
            </a:r>
            <a:r>
              <a:rPr lang="en-US" sz="2400" dirty="0" smtClean="0">
                <a:cs typeface="Arial" charset="0"/>
              </a:rPr>
              <a:t>deductible from </a:t>
            </a:r>
            <a:r>
              <a:rPr lang="en-US" sz="2400" dirty="0">
                <a:cs typeface="Arial" charset="0"/>
              </a:rPr>
              <a:t>revenue.</a:t>
            </a:r>
          </a:p>
          <a:p>
            <a:pPr>
              <a:tabLst>
                <a:tab pos="914400" algn="l"/>
                <a:tab pos="1371600" algn="l"/>
                <a:tab pos="1828800" algn="l"/>
                <a:tab pos="2286000" algn="l"/>
              </a:tabLst>
            </a:pPr>
            <a:endParaRPr lang="en-US" sz="800" dirty="0">
              <a:cs typeface="Arial" charset="0"/>
            </a:endParaRPr>
          </a:p>
          <a:p>
            <a:pPr>
              <a:buFont typeface="Arial" pitchFamily="34" charset="0"/>
              <a:buChar char="•"/>
              <a:tabLst>
                <a:tab pos="914400" algn="l"/>
                <a:tab pos="1371600" algn="l"/>
                <a:tab pos="1828800" algn="l"/>
                <a:tab pos="2286000" algn="l"/>
              </a:tabLst>
            </a:pPr>
            <a:r>
              <a:rPr lang="en-US" sz="2400" dirty="0" smtClean="0">
                <a:cs typeface="Arial" charset="0"/>
              </a:rPr>
              <a:t> Contract </a:t>
            </a:r>
            <a:r>
              <a:rPr lang="en-US" sz="2400" dirty="0">
                <a:cs typeface="Arial" charset="0"/>
              </a:rPr>
              <a:t>Losses to be recognized immediately.</a:t>
            </a:r>
          </a:p>
        </p:txBody>
      </p:sp>
      <p:sp>
        <p:nvSpPr>
          <p:cNvPr id="4" name="TextBox 4"/>
          <p:cNvSpPr txBox="1"/>
          <p:nvPr/>
        </p:nvSpPr>
        <p:spPr>
          <a:xfrm>
            <a:off x="6629400" y="6324600"/>
            <a:ext cx="23622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i="1" dirty="0" smtClean="0">
                <a:solidFill>
                  <a:schemeClr val="accent1">
                    <a:lumMod val="50000"/>
                  </a:schemeClr>
                </a:solidFill>
              </a:rPr>
              <a:t>CA KUSAI GOAWALA</a:t>
            </a:r>
            <a:endParaRPr lang="en-IN" b="1" i="1" dirty="0">
              <a:solidFill>
                <a:schemeClr val="accent1">
                  <a:lumMod val="50000"/>
                </a:schemeClr>
              </a:solidFill>
            </a:endParaRPr>
          </a:p>
        </p:txBody>
      </p:sp>
    </p:spTree>
  </p:cSld>
  <p:clrMapOvr>
    <a:masterClrMapping/>
  </p:clrMapOvr>
  <p:transition/>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762000" y="457200"/>
            <a:ext cx="8229600" cy="5562600"/>
          </a:xfrm>
        </p:spPr>
        <p:txBody>
          <a:bodyPr>
            <a:normAutofit/>
          </a:bodyPr>
          <a:lstStyle/>
          <a:p>
            <a:pPr marL="0" indent="0">
              <a:buFont typeface="Arial" pitchFamily="34" charset="0"/>
              <a:buChar char="•"/>
            </a:pPr>
            <a:r>
              <a:rPr lang="en-US" sz="2400" b="1" dirty="0" smtClean="0"/>
              <a:t>  </a:t>
            </a:r>
            <a:r>
              <a:rPr lang="en-US" sz="2400" dirty="0" smtClean="0">
                <a:cs typeface="Times New Roman" pitchFamily="18" charset="0"/>
              </a:rPr>
              <a:t>Measurement </a:t>
            </a:r>
          </a:p>
          <a:p>
            <a:pPr marL="0" indent="0">
              <a:buFont typeface="Arial" pitchFamily="34" charset="0"/>
              <a:buChar char="•"/>
            </a:pPr>
            <a:r>
              <a:rPr lang="en-US" sz="2400" dirty="0" smtClean="0">
                <a:cs typeface="Times New Roman" pitchFamily="18" charset="0"/>
              </a:rPr>
              <a:t>   Initial measurement</a:t>
            </a:r>
          </a:p>
          <a:p>
            <a:pPr marL="0" indent="0">
              <a:buFont typeface="Arial" pitchFamily="34" charset="0"/>
              <a:buChar char="•"/>
            </a:pPr>
            <a:r>
              <a:rPr lang="en-US" sz="2400" dirty="0" smtClean="0">
                <a:cs typeface="Times New Roman" pitchFamily="18" charset="0"/>
              </a:rPr>
              <a:t>   Subsequent measurement</a:t>
            </a:r>
            <a:endParaRPr lang="en-US" sz="2400" dirty="0">
              <a:cs typeface="Times New Roman" pitchFamily="18" charset="0"/>
            </a:endParaRPr>
          </a:p>
          <a:p>
            <a:pPr>
              <a:buFont typeface="Arial" pitchFamily="34" charset="0"/>
              <a:buChar char="•"/>
            </a:pPr>
            <a:r>
              <a:rPr lang="en-US" sz="2400" dirty="0" smtClean="0">
                <a:cs typeface="Times New Roman" pitchFamily="18" charset="0"/>
              </a:rPr>
              <a:t>Multiple </a:t>
            </a:r>
            <a:r>
              <a:rPr lang="en-US" sz="2400" dirty="0">
                <a:cs typeface="Times New Roman" pitchFamily="18" charset="0"/>
              </a:rPr>
              <a:t>performance </a:t>
            </a:r>
            <a:r>
              <a:rPr lang="en-US" sz="2400" dirty="0" smtClean="0">
                <a:cs typeface="Times New Roman" pitchFamily="18" charset="0"/>
              </a:rPr>
              <a:t>obligations- </a:t>
            </a:r>
            <a:r>
              <a:rPr lang="en-US" sz="2400" dirty="0">
                <a:cs typeface="Times New Roman" pitchFamily="18" charset="0"/>
              </a:rPr>
              <a:t>transaction </a:t>
            </a:r>
            <a:r>
              <a:rPr lang="en-US" sz="2400" dirty="0" smtClean="0">
                <a:cs typeface="Times New Roman" pitchFamily="18" charset="0"/>
              </a:rPr>
              <a:t>price</a:t>
            </a:r>
          </a:p>
          <a:p>
            <a:pPr marL="0" indent="0">
              <a:buFont typeface="Arial" pitchFamily="34" charset="0"/>
              <a:buChar char="•"/>
            </a:pPr>
            <a:r>
              <a:rPr lang="en-US" sz="2400" dirty="0" smtClean="0">
                <a:cs typeface="Times New Roman" pitchFamily="18" charset="0"/>
              </a:rPr>
              <a:t>   Transaction price</a:t>
            </a:r>
            <a:endParaRPr lang="en-US" sz="2400" dirty="0">
              <a:cs typeface="Times New Roman" pitchFamily="18" charset="0"/>
            </a:endParaRPr>
          </a:p>
          <a:p>
            <a:pPr lvl="1">
              <a:buFont typeface="Arial" pitchFamily="34" charset="0"/>
              <a:buChar char="•"/>
            </a:pPr>
            <a:r>
              <a:rPr lang="en-US" sz="2100" dirty="0" smtClean="0">
                <a:cs typeface="Times New Roman" pitchFamily="18" charset="0"/>
              </a:rPr>
              <a:t>Variable </a:t>
            </a:r>
            <a:r>
              <a:rPr lang="en-US" sz="2100" dirty="0">
                <a:cs typeface="Times New Roman" pitchFamily="18" charset="0"/>
              </a:rPr>
              <a:t>consideration</a:t>
            </a:r>
          </a:p>
          <a:p>
            <a:pPr lvl="1">
              <a:buFont typeface="Arial" pitchFamily="34" charset="0"/>
              <a:buChar char="•"/>
            </a:pPr>
            <a:r>
              <a:rPr lang="en-US" sz="2100" dirty="0" smtClean="0">
                <a:cs typeface="Times New Roman" pitchFamily="18" charset="0"/>
              </a:rPr>
              <a:t> Factoring </a:t>
            </a:r>
            <a:r>
              <a:rPr lang="en-US" sz="2100" dirty="0">
                <a:cs typeface="Times New Roman" pitchFamily="18" charset="0"/>
              </a:rPr>
              <a:t>difficulties in estimating variable consideration</a:t>
            </a:r>
          </a:p>
          <a:p>
            <a:pPr lvl="1">
              <a:buFont typeface="Arial" pitchFamily="34" charset="0"/>
              <a:buChar char="•"/>
            </a:pPr>
            <a:r>
              <a:rPr lang="en-US" sz="2100" dirty="0" smtClean="0">
                <a:cs typeface="Times New Roman" pitchFamily="18" charset="0"/>
              </a:rPr>
              <a:t> Financing </a:t>
            </a:r>
            <a:r>
              <a:rPr lang="en-US" sz="2100" dirty="0">
                <a:cs typeface="Times New Roman" pitchFamily="18" charset="0"/>
              </a:rPr>
              <a:t>component</a:t>
            </a:r>
          </a:p>
          <a:p>
            <a:pPr lvl="1">
              <a:buFont typeface="Arial" pitchFamily="34" charset="0"/>
              <a:buChar char="•"/>
            </a:pPr>
            <a:r>
              <a:rPr lang="en-US" sz="2100" dirty="0" smtClean="0">
                <a:cs typeface="Times New Roman" pitchFamily="18" charset="0"/>
              </a:rPr>
              <a:t> </a:t>
            </a:r>
            <a:r>
              <a:rPr lang="en-US" sz="2100" dirty="0">
                <a:cs typeface="Times New Roman" pitchFamily="18" charset="0"/>
              </a:rPr>
              <a:t>Non-cash consideration</a:t>
            </a:r>
          </a:p>
          <a:p>
            <a:pPr lvl="1">
              <a:buFont typeface="Arial" pitchFamily="34" charset="0"/>
              <a:buChar char="•"/>
            </a:pPr>
            <a:r>
              <a:rPr lang="en-US" sz="2100" dirty="0" smtClean="0">
                <a:cs typeface="Times New Roman" pitchFamily="18" charset="0"/>
              </a:rPr>
              <a:t> </a:t>
            </a:r>
            <a:r>
              <a:rPr lang="en-US" sz="2100" dirty="0">
                <a:cs typeface="Times New Roman" pitchFamily="18" charset="0"/>
              </a:rPr>
              <a:t>Consideration payable to customer</a:t>
            </a:r>
          </a:p>
          <a:p>
            <a:pPr>
              <a:buFont typeface="Arial" pitchFamily="34" charset="0"/>
              <a:buChar char="•"/>
            </a:pPr>
            <a:r>
              <a:rPr lang="en-US" sz="2400" dirty="0" smtClean="0">
                <a:cs typeface="Times New Roman" pitchFamily="18" charset="0"/>
              </a:rPr>
              <a:t> At </a:t>
            </a:r>
            <a:r>
              <a:rPr lang="en-US" sz="2400" dirty="0">
                <a:cs typeface="Times New Roman" pitchFamily="18" charset="0"/>
              </a:rPr>
              <a:t>the time of recognition of revenue there is a presumption that contracts won't be cancelled.</a:t>
            </a:r>
          </a:p>
          <a:p>
            <a:pPr>
              <a:buFont typeface="Arial" pitchFamily="34" charset="0"/>
              <a:buChar char="•"/>
            </a:pPr>
            <a:endParaRPr lang="en-US" sz="2400" dirty="0">
              <a:cs typeface="Times New Roman" pitchFamily="18" charset="0"/>
            </a:endParaRPr>
          </a:p>
        </p:txBody>
      </p:sp>
      <p:sp>
        <p:nvSpPr>
          <p:cNvPr id="5" name="TextBox 4"/>
          <p:cNvSpPr txBox="1"/>
          <p:nvPr/>
        </p:nvSpPr>
        <p:spPr>
          <a:xfrm>
            <a:off x="6629400" y="6324600"/>
            <a:ext cx="23622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i="1" dirty="0" smtClean="0">
                <a:solidFill>
                  <a:schemeClr val="accent1">
                    <a:lumMod val="50000"/>
                  </a:schemeClr>
                </a:solidFill>
              </a:rPr>
              <a:t>CA KUSAI GOAWALA</a:t>
            </a:r>
            <a:endParaRPr lang="en-IN" b="1" i="1" dirty="0">
              <a:solidFill>
                <a:schemeClr val="accent1">
                  <a:lumMod val="50000"/>
                </a:schemeClr>
              </a:solidFill>
            </a:endParaRPr>
          </a:p>
        </p:txBody>
      </p:sp>
    </p:spTree>
    <p:extLst>
      <p:ext uri="{BB962C8B-B14F-4D97-AF65-F5344CB8AC3E}">
        <p14:creationId xmlns:p14="http://schemas.microsoft.com/office/powerpoint/2010/main" xmlns="" val="4071755556"/>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685800" y="762000"/>
            <a:ext cx="8229600" cy="5181600"/>
          </a:xfrm>
        </p:spPr>
        <p:txBody>
          <a:bodyPr>
            <a:normAutofit lnSpcReduction="10000"/>
          </a:bodyPr>
          <a:lstStyle/>
          <a:p>
            <a:pPr marL="0" indent="0">
              <a:buFont typeface="Arial" pitchFamily="34" charset="0"/>
              <a:buChar char="•"/>
            </a:pPr>
            <a:r>
              <a:rPr lang="en-US" sz="2400" dirty="0" smtClean="0">
                <a:cs typeface="Times New Roman" pitchFamily="18" charset="0"/>
              </a:rPr>
              <a:t>   Variable consideration</a:t>
            </a:r>
          </a:p>
          <a:p>
            <a:pPr marL="320040" lvl="1" indent="0">
              <a:buFont typeface="Arial" pitchFamily="34" charset="0"/>
              <a:buChar char="•"/>
            </a:pPr>
            <a:r>
              <a:rPr lang="en-US" sz="2100" dirty="0" smtClean="0">
                <a:cs typeface="Times New Roman" pitchFamily="18" charset="0"/>
              </a:rPr>
              <a:t>(discounts, refunds, price concessions. Rebates, credits, performance bonus, incentives, contingent upon some event)</a:t>
            </a:r>
            <a:endParaRPr lang="en-US" sz="2100" dirty="0">
              <a:cs typeface="Times New Roman" pitchFamily="18" charset="0"/>
            </a:endParaRPr>
          </a:p>
          <a:p>
            <a:pPr>
              <a:buFont typeface="Arial" pitchFamily="34" charset="0"/>
              <a:buChar char="•"/>
            </a:pPr>
            <a:r>
              <a:rPr lang="en-US" sz="2400" dirty="0" smtClean="0">
                <a:cs typeface="Times New Roman" pitchFamily="18" charset="0"/>
              </a:rPr>
              <a:t>Customer is expecting a price concession from the company based on the past practices, policies, etc. and it is expected that the price to customer shall be less than the price stated in the contract.</a:t>
            </a:r>
          </a:p>
          <a:p>
            <a:pPr>
              <a:buFont typeface="Arial" pitchFamily="34" charset="0"/>
              <a:buChar char="•"/>
            </a:pPr>
            <a:r>
              <a:rPr lang="en-US" sz="2400" dirty="0" smtClean="0">
                <a:cs typeface="Times New Roman" pitchFamily="18" charset="0"/>
              </a:rPr>
              <a:t>The company has an intention to provide price concessions to customer</a:t>
            </a:r>
          </a:p>
          <a:p>
            <a:pPr>
              <a:buFont typeface="Arial" pitchFamily="34" charset="0"/>
              <a:buChar char="•"/>
            </a:pPr>
            <a:r>
              <a:rPr lang="en-US" sz="2400" dirty="0" smtClean="0">
                <a:cs typeface="Times New Roman" pitchFamily="18" charset="0"/>
              </a:rPr>
              <a:t>whichever method is applied, it should be applied consistently.</a:t>
            </a:r>
          </a:p>
          <a:p>
            <a:pPr>
              <a:buFont typeface="Arial" pitchFamily="34" charset="0"/>
              <a:buChar char="•"/>
            </a:pPr>
            <a:r>
              <a:rPr lang="en-US" sz="2400" dirty="0" smtClean="0">
                <a:cs typeface="Times New Roman" pitchFamily="18" charset="0"/>
              </a:rPr>
              <a:t>Refund liabilities or contract liabilities expected to be paid should be updated at each period end. The standard contains separate guidance </a:t>
            </a:r>
            <a:r>
              <a:rPr lang="en-US" sz="2600" dirty="0" smtClean="0">
                <a:cs typeface="Times New Roman" pitchFamily="18" charset="0"/>
              </a:rPr>
              <a:t>on sale with a right-to-return basis.</a:t>
            </a:r>
          </a:p>
          <a:p>
            <a:pPr>
              <a:buFont typeface="Arial" pitchFamily="34" charset="0"/>
              <a:buChar char="•"/>
            </a:pPr>
            <a:endParaRPr lang="en-US" sz="3100" b="1" dirty="0">
              <a:cs typeface="Arial" pitchFamily="34" charset="0"/>
            </a:endParaRPr>
          </a:p>
        </p:txBody>
      </p:sp>
      <p:sp>
        <p:nvSpPr>
          <p:cNvPr id="5" name="TextBox 4"/>
          <p:cNvSpPr txBox="1"/>
          <p:nvPr/>
        </p:nvSpPr>
        <p:spPr>
          <a:xfrm>
            <a:off x="6629400" y="6324600"/>
            <a:ext cx="23622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i="1" dirty="0" smtClean="0">
                <a:solidFill>
                  <a:schemeClr val="accent1">
                    <a:lumMod val="50000"/>
                  </a:schemeClr>
                </a:solidFill>
              </a:rPr>
              <a:t>CA KUSAI GOAWALA</a:t>
            </a:r>
            <a:endParaRPr lang="en-IN" b="1" i="1" dirty="0">
              <a:solidFill>
                <a:schemeClr val="accent1">
                  <a:lumMod val="50000"/>
                </a:schemeClr>
              </a:solidFill>
            </a:endParaRPr>
          </a:p>
        </p:txBody>
      </p:sp>
    </p:spTree>
    <p:extLst>
      <p:ext uri="{BB962C8B-B14F-4D97-AF65-F5344CB8AC3E}">
        <p14:creationId xmlns:p14="http://schemas.microsoft.com/office/powerpoint/2010/main" xmlns="" val="688955686"/>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228600" y="762000"/>
            <a:ext cx="8229600" cy="4267200"/>
          </a:xfrm>
        </p:spPr>
        <p:txBody>
          <a:bodyPr>
            <a:normAutofit fontScale="77500" lnSpcReduction="20000"/>
          </a:bodyPr>
          <a:lstStyle/>
          <a:p>
            <a:pPr marL="400050" lvl="1" indent="0">
              <a:buNone/>
            </a:pPr>
            <a:endParaRPr lang="en-US" sz="2400" dirty="0" smtClean="0">
              <a:cs typeface="Times New Roman" pitchFamily="18" charset="0"/>
            </a:endParaRPr>
          </a:p>
          <a:p>
            <a:pPr marL="400050" lvl="1" indent="0">
              <a:buNone/>
            </a:pPr>
            <a:endParaRPr lang="en-US" sz="2400" dirty="0">
              <a:cs typeface="Times New Roman" pitchFamily="18" charset="0"/>
            </a:endParaRPr>
          </a:p>
          <a:p>
            <a:pPr lvl="1">
              <a:buFont typeface="Arial" pitchFamily="34" charset="0"/>
              <a:buChar char="•"/>
            </a:pPr>
            <a:r>
              <a:rPr lang="en-US" sz="2400" dirty="0" smtClean="0">
                <a:cs typeface="Times New Roman" pitchFamily="18" charset="0"/>
              </a:rPr>
              <a:t>Financing component</a:t>
            </a:r>
            <a:endParaRPr lang="en-US" sz="2400" dirty="0">
              <a:cs typeface="Times New Roman" pitchFamily="18" charset="0"/>
            </a:endParaRPr>
          </a:p>
          <a:p>
            <a:pPr lvl="1">
              <a:buFont typeface="Arial" pitchFamily="34" charset="0"/>
              <a:buChar char="•"/>
            </a:pPr>
            <a:r>
              <a:rPr lang="en-US" sz="2400" dirty="0">
                <a:cs typeface="Times New Roman" pitchFamily="18" charset="0"/>
              </a:rPr>
              <a:t>Interest expense/ </a:t>
            </a:r>
            <a:r>
              <a:rPr lang="en-US" sz="2400" dirty="0" smtClean="0">
                <a:cs typeface="Times New Roman" pitchFamily="18" charset="0"/>
              </a:rPr>
              <a:t>income </a:t>
            </a:r>
          </a:p>
          <a:p>
            <a:pPr lvl="2">
              <a:buFont typeface="Arial" pitchFamily="34" charset="0"/>
              <a:buChar char="•"/>
            </a:pPr>
            <a:r>
              <a:rPr lang="en-US" sz="2100" dirty="0" smtClean="0">
                <a:cs typeface="Times New Roman" pitchFamily="18" charset="0"/>
              </a:rPr>
              <a:t>Deferred Consideration</a:t>
            </a:r>
          </a:p>
          <a:p>
            <a:pPr lvl="1">
              <a:buFont typeface="Arial" pitchFamily="34" charset="0"/>
              <a:buChar char="•"/>
            </a:pPr>
            <a:r>
              <a:rPr lang="en-US" sz="2400" dirty="0" smtClean="0">
                <a:cs typeface="Times New Roman" pitchFamily="18" charset="0"/>
              </a:rPr>
              <a:t> </a:t>
            </a:r>
            <a:r>
              <a:rPr lang="en-US" sz="2400" dirty="0">
                <a:cs typeface="Times New Roman" pitchFamily="18" charset="0"/>
              </a:rPr>
              <a:t>Non-cash </a:t>
            </a:r>
            <a:r>
              <a:rPr lang="en-US" sz="2400" dirty="0" smtClean="0">
                <a:cs typeface="Times New Roman" pitchFamily="18" charset="0"/>
              </a:rPr>
              <a:t>consideration</a:t>
            </a:r>
          </a:p>
          <a:p>
            <a:pPr lvl="2">
              <a:buFont typeface="Arial" pitchFamily="34" charset="0"/>
              <a:buChar char="•"/>
            </a:pPr>
            <a:r>
              <a:rPr lang="en-US" sz="2100" dirty="0" smtClean="0">
                <a:cs typeface="Times New Roman" pitchFamily="18" charset="0"/>
              </a:rPr>
              <a:t>At fair value</a:t>
            </a:r>
            <a:endParaRPr lang="en-US" sz="2100" dirty="0">
              <a:cs typeface="Times New Roman" pitchFamily="18" charset="0"/>
            </a:endParaRPr>
          </a:p>
          <a:p>
            <a:pPr lvl="1">
              <a:buFont typeface="Arial" pitchFamily="34" charset="0"/>
              <a:buChar char="•"/>
            </a:pPr>
            <a:r>
              <a:rPr lang="en-US" sz="2400" dirty="0" smtClean="0">
                <a:cs typeface="Times New Roman" pitchFamily="18" charset="0"/>
              </a:rPr>
              <a:t>Consideration </a:t>
            </a:r>
            <a:r>
              <a:rPr lang="en-US" sz="2400" dirty="0">
                <a:cs typeface="Times New Roman" pitchFamily="18" charset="0"/>
              </a:rPr>
              <a:t>payable to </a:t>
            </a:r>
            <a:r>
              <a:rPr lang="en-US" sz="2400" dirty="0" smtClean="0">
                <a:cs typeface="Times New Roman" pitchFamily="18" charset="0"/>
              </a:rPr>
              <a:t>consumer	</a:t>
            </a:r>
          </a:p>
          <a:p>
            <a:pPr lvl="2">
              <a:buFont typeface="Arial" pitchFamily="34" charset="0"/>
              <a:buChar char="•"/>
            </a:pPr>
            <a:r>
              <a:rPr lang="en-US" sz="2100" dirty="0" smtClean="0">
                <a:cs typeface="Times New Roman" pitchFamily="18" charset="0"/>
              </a:rPr>
              <a:t>Coupons etc</a:t>
            </a:r>
          </a:p>
          <a:p>
            <a:pPr lvl="2">
              <a:buFont typeface="Arial" pitchFamily="34" charset="0"/>
              <a:buChar char="•"/>
            </a:pPr>
            <a:r>
              <a:rPr lang="en-US" sz="2100" dirty="0" smtClean="0">
                <a:cs typeface="Times New Roman" pitchFamily="18" charset="0"/>
              </a:rPr>
              <a:t>Case Study :</a:t>
            </a:r>
          </a:p>
          <a:p>
            <a:pPr lvl="2">
              <a:buFont typeface="Arial" pitchFamily="34" charset="0"/>
              <a:buChar char="•"/>
            </a:pPr>
            <a:r>
              <a:rPr lang="en-US" sz="2100" dirty="0" smtClean="0">
                <a:cs typeface="Times New Roman" pitchFamily="18" charset="0"/>
              </a:rPr>
              <a:t>Company sells oats breakfast to a convenience stores. It pays for (a) Slotting fee for placement of its products</a:t>
            </a:r>
          </a:p>
          <a:p>
            <a:pPr lvl="2">
              <a:buFont typeface="Arial" pitchFamily="34" charset="0"/>
              <a:buChar char="•"/>
            </a:pPr>
            <a:r>
              <a:rPr lang="en-US" sz="2100" dirty="0" smtClean="0">
                <a:cs typeface="Times New Roman" pitchFamily="18" charset="0"/>
              </a:rPr>
              <a:t>(b) Advertisement fee for billboard</a:t>
            </a:r>
          </a:p>
          <a:p>
            <a:pPr marL="1143000" lvl="2" indent="-457200">
              <a:buNone/>
            </a:pPr>
            <a:r>
              <a:rPr lang="en-US" sz="2100" dirty="0" smtClean="0">
                <a:cs typeface="Times New Roman" pitchFamily="18" charset="0"/>
              </a:rPr>
              <a:t>Item (a) Should be deducted from Transaction Price as no separate service rendered</a:t>
            </a:r>
          </a:p>
          <a:p>
            <a:pPr marL="1143000" lvl="2" indent="-457200">
              <a:buNone/>
            </a:pPr>
            <a:r>
              <a:rPr lang="en-US" sz="2100" dirty="0" smtClean="0">
                <a:cs typeface="Times New Roman" pitchFamily="18" charset="0"/>
              </a:rPr>
              <a:t>Item (b) should be considered as advertisement expense</a:t>
            </a:r>
            <a:endParaRPr lang="en-US" sz="2100" dirty="0">
              <a:cs typeface="Times New Roman" pitchFamily="18" charset="0"/>
            </a:endParaRPr>
          </a:p>
          <a:p>
            <a:endParaRPr lang="en-US" b="1" dirty="0">
              <a:cs typeface="Arial" pitchFamily="34" charset="0"/>
            </a:endParaRPr>
          </a:p>
        </p:txBody>
      </p:sp>
      <p:sp>
        <p:nvSpPr>
          <p:cNvPr id="5" name="TextBox 4"/>
          <p:cNvSpPr txBox="1"/>
          <p:nvPr/>
        </p:nvSpPr>
        <p:spPr>
          <a:xfrm>
            <a:off x="6629400" y="6324600"/>
            <a:ext cx="23622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i="1" dirty="0" smtClean="0">
                <a:solidFill>
                  <a:schemeClr val="accent1">
                    <a:lumMod val="50000"/>
                  </a:schemeClr>
                </a:solidFill>
              </a:rPr>
              <a:t>CA KUSAI GOAWALA</a:t>
            </a:r>
            <a:endParaRPr lang="en-IN" b="1" i="1" dirty="0">
              <a:solidFill>
                <a:schemeClr val="accent1">
                  <a:lumMod val="50000"/>
                </a:schemeClr>
              </a:solidFill>
            </a:endParaRPr>
          </a:p>
        </p:txBody>
      </p:sp>
    </p:spTree>
    <p:extLst>
      <p:ext uri="{BB962C8B-B14F-4D97-AF65-F5344CB8AC3E}">
        <p14:creationId xmlns:p14="http://schemas.microsoft.com/office/powerpoint/2010/main" xmlns="" val="2477819359"/>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4294967295"/>
          </p:nvPr>
        </p:nvSpPr>
        <p:spPr>
          <a:xfrm>
            <a:off x="914400" y="457200"/>
            <a:ext cx="8229600" cy="4525963"/>
          </a:xfrm>
        </p:spPr>
        <p:txBody>
          <a:bodyPr>
            <a:noAutofit/>
          </a:bodyPr>
          <a:lstStyle/>
          <a:p>
            <a:pPr marL="0" indent="0">
              <a:buFont typeface="Arial" pitchFamily="34" charset="0"/>
              <a:buChar char="•"/>
            </a:pPr>
            <a:r>
              <a:rPr lang="en-US" sz="2400" dirty="0" smtClean="0">
                <a:cs typeface="Times New Roman" pitchFamily="18" charset="0"/>
              </a:rPr>
              <a:t>Other </a:t>
            </a:r>
            <a:r>
              <a:rPr lang="en-US" sz="2400" dirty="0">
                <a:cs typeface="Times New Roman" pitchFamily="18" charset="0"/>
              </a:rPr>
              <a:t>principles</a:t>
            </a:r>
          </a:p>
          <a:p>
            <a:pPr>
              <a:buFont typeface="Arial" pitchFamily="34" charset="0"/>
              <a:buChar char="•"/>
            </a:pPr>
            <a:r>
              <a:rPr lang="en-US" sz="2400" dirty="0">
                <a:cs typeface="Times New Roman" pitchFamily="18" charset="0"/>
              </a:rPr>
              <a:t>The standard also defines specific guidance on following:-</a:t>
            </a:r>
          </a:p>
          <a:p>
            <a:pPr>
              <a:buFont typeface="Arial" pitchFamily="34" charset="0"/>
              <a:buChar char="•"/>
            </a:pPr>
            <a:r>
              <a:rPr lang="en-US" sz="2400" dirty="0" smtClean="0">
                <a:cs typeface="Times New Roman" pitchFamily="18" charset="0"/>
              </a:rPr>
              <a:t> </a:t>
            </a:r>
            <a:r>
              <a:rPr lang="en-US" sz="2400" dirty="0">
                <a:cs typeface="Times New Roman" pitchFamily="18" charset="0"/>
              </a:rPr>
              <a:t>Sale with a right to </a:t>
            </a:r>
            <a:r>
              <a:rPr lang="en-US" sz="2400" dirty="0" smtClean="0">
                <a:cs typeface="Times New Roman" pitchFamily="18" charset="0"/>
              </a:rPr>
              <a:t>return</a:t>
            </a:r>
          </a:p>
          <a:p>
            <a:pPr lvl="1">
              <a:buFont typeface="Arial" pitchFamily="34" charset="0"/>
              <a:buChar char="•"/>
            </a:pPr>
            <a:r>
              <a:rPr lang="en-US" sz="2100" dirty="0" smtClean="0">
                <a:cs typeface="Times New Roman" pitchFamily="18" charset="0"/>
              </a:rPr>
              <a:t>Customer dissatisfaction</a:t>
            </a:r>
          </a:p>
          <a:p>
            <a:pPr lvl="1">
              <a:buFont typeface="Arial" pitchFamily="34" charset="0"/>
              <a:buChar char="•"/>
            </a:pPr>
            <a:r>
              <a:rPr lang="en-US" sz="2100" dirty="0" smtClean="0">
                <a:cs typeface="Times New Roman" pitchFamily="18" charset="0"/>
              </a:rPr>
              <a:t>Expectation about refund liability</a:t>
            </a:r>
          </a:p>
          <a:p>
            <a:pPr lvl="1">
              <a:buFont typeface="Arial" pitchFamily="34" charset="0"/>
              <a:buChar char="•"/>
            </a:pPr>
            <a:r>
              <a:rPr lang="en-US" sz="2100" dirty="0" smtClean="0">
                <a:cs typeface="Times New Roman" pitchFamily="18" charset="0"/>
              </a:rPr>
              <a:t>Exchanges will not be considered as returns</a:t>
            </a:r>
          </a:p>
          <a:p>
            <a:pPr lvl="1">
              <a:buFont typeface="Arial" pitchFamily="34" charset="0"/>
              <a:buChar char="•"/>
            </a:pPr>
            <a:r>
              <a:rPr lang="en-US" sz="2100" dirty="0" err="1" smtClean="0">
                <a:cs typeface="Times New Roman" pitchFamily="18" charset="0"/>
              </a:rPr>
              <a:t>Recognise</a:t>
            </a:r>
            <a:r>
              <a:rPr lang="en-US" sz="2100" dirty="0" smtClean="0">
                <a:cs typeface="Times New Roman" pitchFamily="18" charset="0"/>
              </a:rPr>
              <a:t> the amount expected to be retained and not return</a:t>
            </a:r>
            <a:endParaRPr lang="en-US" sz="2100" dirty="0">
              <a:cs typeface="Times New Roman" pitchFamily="18" charset="0"/>
            </a:endParaRPr>
          </a:p>
          <a:p>
            <a:pPr>
              <a:buFont typeface="Arial" pitchFamily="34" charset="0"/>
              <a:buChar char="•"/>
            </a:pPr>
            <a:r>
              <a:rPr lang="en-US" sz="2400" dirty="0" smtClean="0">
                <a:cs typeface="Times New Roman" pitchFamily="18" charset="0"/>
              </a:rPr>
              <a:t> Warranties</a:t>
            </a:r>
          </a:p>
          <a:p>
            <a:pPr lvl="1">
              <a:buFont typeface="Arial" pitchFamily="34" charset="0"/>
              <a:buChar char="•"/>
            </a:pPr>
            <a:r>
              <a:rPr lang="en-US" sz="2100" dirty="0" smtClean="0">
                <a:cs typeface="Times New Roman" pitchFamily="18" charset="0"/>
              </a:rPr>
              <a:t>Assurance that the product will perform</a:t>
            </a:r>
          </a:p>
          <a:p>
            <a:pPr lvl="1">
              <a:buFont typeface="Arial" pitchFamily="34" charset="0"/>
              <a:buChar char="•"/>
            </a:pPr>
            <a:r>
              <a:rPr lang="en-US" sz="2100" dirty="0" smtClean="0">
                <a:cs typeface="Times New Roman" pitchFamily="18" charset="0"/>
              </a:rPr>
              <a:t>Above assurance with service to be provided</a:t>
            </a:r>
          </a:p>
          <a:p>
            <a:pPr lvl="1">
              <a:buFont typeface="Arial" pitchFamily="34" charset="0"/>
              <a:buChar char="•"/>
            </a:pPr>
            <a:r>
              <a:rPr lang="en-US" sz="2100" dirty="0" smtClean="0">
                <a:cs typeface="Times New Roman" pitchFamily="18" charset="0"/>
              </a:rPr>
              <a:t>Provide warranty cost IndAS37</a:t>
            </a:r>
          </a:p>
          <a:p>
            <a:pPr lvl="1">
              <a:buFont typeface="Arial" pitchFamily="34" charset="0"/>
              <a:buChar char="•"/>
            </a:pPr>
            <a:r>
              <a:rPr lang="en-US" sz="2100" dirty="0" smtClean="0">
                <a:cs typeface="Times New Roman" pitchFamily="18" charset="0"/>
              </a:rPr>
              <a:t>Warranties purchased separately – separate service </a:t>
            </a:r>
          </a:p>
          <a:p>
            <a:pPr lvl="1">
              <a:buFont typeface="Arial" pitchFamily="34" charset="0"/>
              <a:buChar char="•"/>
            </a:pPr>
            <a:r>
              <a:rPr lang="en-US" sz="2100" dirty="0" smtClean="0">
                <a:cs typeface="Times New Roman" pitchFamily="18" charset="0"/>
              </a:rPr>
              <a:t>A law that requires to entity to pay compensation for damages does not give rise to performance obligation.</a:t>
            </a:r>
            <a:endParaRPr lang="en-US" sz="2100" dirty="0">
              <a:cs typeface="Times New Roman" pitchFamily="18" charset="0"/>
            </a:endParaRPr>
          </a:p>
          <a:p>
            <a:pPr>
              <a:buFont typeface="Arial" pitchFamily="34" charset="0"/>
              <a:buChar char="•"/>
            </a:pPr>
            <a:r>
              <a:rPr lang="en-US" sz="2400" dirty="0" smtClean="0">
                <a:cs typeface="Times New Roman" pitchFamily="18" charset="0"/>
              </a:rPr>
              <a:t> </a:t>
            </a:r>
            <a:endParaRPr lang="en-US" sz="2400" dirty="0">
              <a:cs typeface="Times New Roman" pitchFamily="18" charset="0"/>
            </a:endParaRPr>
          </a:p>
        </p:txBody>
      </p:sp>
      <p:sp>
        <p:nvSpPr>
          <p:cNvPr id="4" name="TextBox 3"/>
          <p:cNvSpPr txBox="1"/>
          <p:nvPr/>
        </p:nvSpPr>
        <p:spPr>
          <a:xfrm>
            <a:off x="6629400" y="6324600"/>
            <a:ext cx="23622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i="1" dirty="0" smtClean="0">
                <a:solidFill>
                  <a:schemeClr val="accent1">
                    <a:lumMod val="50000"/>
                  </a:schemeClr>
                </a:solidFill>
              </a:rPr>
              <a:t>CA KUSAI GOAWALA</a:t>
            </a:r>
            <a:endParaRPr lang="en-IN" b="1" i="1" dirty="0">
              <a:solidFill>
                <a:schemeClr val="accent1">
                  <a:lumMod val="50000"/>
                </a:schemeClr>
              </a:solidFill>
            </a:endParaRPr>
          </a:p>
        </p:txBody>
      </p:sp>
    </p:spTree>
    <p:extLst>
      <p:ext uri="{BB962C8B-B14F-4D97-AF65-F5344CB8AC3E}">
        <p14:creationId xmlns:p14="http://schemas.microsoft.com/office/powerpoint/2010/main" xmlns="" val="1530760838"/>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4294967295"/>
          </p:nvPr>
        </p:nvSpPr>
        <p:spPr>
          <a:xfrm>
            <a:off x="914400" y="457200"/>
            <a:ext cx="8229600" cy="4525963"/>
          </a:xfrm>
        </p:spPr>
        <p:txBody>
          <a:bodyPr>
            <a:noAutofit/>
          </a:bodyPr>
          <a:lstStyle/>
          <a:p>
            <a:pPr marL="0" indent="0">
              <a:buFont typeface="Arial" pitchFamily="34" charset="0"/>
              <a:buChar char="•"/>
            </a:pPr>
            <a:r>
              <a:rPr lang="en-US" sz="2400" dirty="0" smtClean="0">
                <a:cs typeface="Times New Roman" pitchFamily="18" charset="0"/>
              </a:rPr>
              <a:t>Case Study</a:t>
            </a:r>
            <a:endParaRPr lang="en-US" sz="2400" dirty="0">
              <a:cs typeface="Times New Roman" pitchFamily="18" charset="0"/>
            </a:endParaRPr>
          </a:p>
          <a:p>
            <a:pPr>
              <a:buFont typeface="Arial" pitchFamily="34" charset="0"/>
              <a:buChar char="•"/>
            </a:pPr>
            <a:r>
              <a:rPr lang="en-US" sz="2400" dirty="0" smtClean="0">
                <a:cs typeface="Times New Roman" pitchFamily="18" charset="0"/>
              </a:rPr>
              <a:t>Company sells 100 jeans at Rs.1000 – with 30 day  return period.</a:t>
            </a:r>
          </a:p>
          <a:p>
            <a:pPr>
              <a:buFont typeface="Arial" pitchFamily="34" charset="0"/>
              <a:buChar char="•"/>
            </a:pPr>
            <a:r>
              <a:rPr lang="en-US" sz="2400" dirty="0" smtClean="0">
                <a:cs typeface="Times New Roman" pitchFamily="18" charset="0"/>
              </a:rPr>
              <a:t>Cost of jean Rs.600</a:t>
            </a:r>
          </a:p>
          <a:p>
            <a:pPr>
              <a:buFont typeface="Arial" pitchFamily="34" charset="0"/>
              <a:buChar char="•"/>
            </a:pPr>
            <a:r>
              <a:rPr lang="en-US" sz="2400" dirty="0" smtClean="0">
                <a:cs typeface="Times New Roman" pitchFamily="18" charset="0"/>
              </a:rPr>
              <a:t>Estimated Expected returns 25%</a:t>
            </a:r>
          </a:p>
          <a:p>
            <a:pPr>
              <a:buFont typeface="Arial" pitchFamily="34" charset="0"/>
              <a:buChar char="•"/>
            </a:pPr>
            <a:r>
              <a:rPr lang="en-US" sz="2400" dirty="0" smtClean="0">
                <a:cs typeface="Times New Roman" pitchFamily="18" charset="0"/>
              </a:rPr>
              <a:t>Sales 75 x 1000 = 75000</a:t>
            </a:r>
          </a:p>
          <a:p>
            <a:pPr>
              <a:buFont typeface="Arial" pitchFamily="34" charset="0"/>
              <a:buChar char="•"/>
            </a:pPr>
            <a:r>
              <a:rPr lang="en-US" sz="2400" dirty="0" smtClean="0">
                <a:cs typeface="Times New Roman" pitchFamily="18" charset="0"/>
              </a:rPr>
              <a:t>Cost  75 x 600   = 45000</a:t>
            </a:r>
          </a:p>
          <a:p>
            <a:pPr>
              <a:buFont typeface="Arial" pitchFamily="34" charset="0"/>
              <a:buChar char="•"/>
            </a:pPr>
            <a:r>
              <a:rPr lang="en-US" sz="2400" dirty="0" smtClean="0">
                <a:cs typeface="Times New Roman" pitchFamily="18" charset="0"/>
              </a:rPr>
              <a:t>Create Asset 25 x 600 = 15000</a:t>
            </a:r>
          </a:p>
          <a:p>
            <a:pPr>
              <a:buFont typeface="Arial" pitchFamily="34" charset="0"/>
              <a:buChar char="•"/>
            </a:pPr>
            <a:r>
              <a:rPr lang="en-US" sz="2400" dirty="0" smtClean="0">
                <a:cs typeface="Times New Roman" pitchFamily="18" charset="0"/>
              </a:rPr>
              <a:t>Create liability 25 x 1000 = 25000</a:t>
            </a:r>
          </a:p>
          <a:p>
            <a:pPr>
              <a:buFont typeface="Arial" pitchFamily="34" charset="0"/>
              <a:buChar char="•"/>
            </a:pPr>
            <a:endParaRPr lang="en-US" sz="2400" dirty="0">
              <a:cs typeface="Times New Roman" pitchFamily="18" charset="0"/>
            </a:endParaRPr>
          </a:p>
        </p:txBody>
      </p:sp>
      <p:sp>
        <p:nvSpPr>
          <p:cNvPr id="4" name="TextBox 3"/>
          <p:cNvSpPr txBox="1"/>
          <p:nvPr/>
        </p:nvSpPr>
        <p:spPr>
          <a:xfrm>
            <a:off x="6629400" y="6324600"/>
            <a:ext cx="23622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i="1" dirty="0" smtClean="0">
                <a:solidFill>
                  <a:schemeClr val="accent1">
                    <a:lumMod val="50000"/>
                  </a:schemeClr>
                </a:solidFill>
              </a:rPr>
              <a:t>CA KUSAI GOAWALA</a:t>
            </a:r>
            <a:endParaRPr lang="en-IN" b="1" i="1" dirty="0">
              <a:solidFill>
                <a:schemeClr val="accent1">
                  <a:lumMod val="50000"/>
                </a:schemeClr>
              </a:solidFill>
            </a:endParaRPr>
          </a:p>
        </p:txBody>
      </p:sp>
    </p:spTree>
    <p:extLst>
      <p:ext uri="{BB962C8B-B14F-4D97-AF65-F5344CB8AC3E}">
        <p14:creationId xmlns:p14="http://schemas.microsoft.com/office/powerpoint/2010/main" xmlns="" val="15307608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38" name="Rectangle 2"/>
          <p:cNvSpPr>
            <a:spLocks noChangeArrowheads="1"/>
          </p:cNvSpPr>
          <p:nvPr/>
        </p:nvSpPr>
        <p:spPr bwMode="auto">
          <a:xfrm>
            <a:off x="457200" y="0"/>
            <a:ext cx="7848600" cy="6678751"/>
          </a:xfrm>
          <a:prstGeom prst="rect">
            <a:avLst/>
          </a:prstGeom>
          <a:noFill/>
          <a:ln w="9525">
            <a:noFill/>
            <a:miter lim="800000"/>
            <a:headEnd/>
            <a:tailEnd/>
          </a:ln>
          <a:effectLst/>
        </p:spPr>
        <p:txBody>
          <a:bodyPr anchor="ctr">
            <a:spAutoFit/>
          </a:bodyPr>
          <a:lstStyle/>
          <a:p>
            <a:pPr lvl="1" algn="ctr">
              <a:tabLst>
                <a:tab pos="857250" algn="l"/>
                <a:tab pos="1371600" algn="l"/>
                <a:tab pos="1828800" algn="l"/>
                <a:tab pos="2343150" algn="l"/>
              </a:tabLst>
            </a:pPr>
            <a:endParaRPr lang="en-US" sz="2400" b="1" dirty="0" smtClean="0"/>
          </a:p>
          <a:p>
            <a:pPr lvl="1" algn="ctr">
              <a:tabLst>
                <a:tab pos="857250" algn="l"/>
                <a:tab pos="1371600" algn="l"/>
                <a:tab pos="1828800" algn="l"/>
                <a:tab pos="2343150" algn="l"/>
              </a:tabLst>
            </a:pPr>
            <a:r>
              <a:rPr lang="en-US" sz="2400" b="1" dirty="0" err="1" smtClean="0"/>
              <a:t>IndAS</a:t>
            </a:r>
            <a:r>
              <a:rPr lang="en-US" sz="2400" b="1" dirty="0" smtClean="0"/>
              <a:t> </a:t>
            </a:r>
            <a:r>
              <a:rPr lang="en-US" sz="2400" b="1" dirty="0"/>
              <a:t>21 : The Effects of Changes in Foreign Exchange </a:t>
            </a:r>
            <a:r>
              <a:rPr lang="en-US" sz="2400" b="1" dirty="0" smtClean="0"/>
              <a:t>  Rates</a:t>
            </a:r>
            <a:endParaRPr lang="en-US" sz="2400" b="1" dirty="0"/>
          </a:p>
          <a:p>
            <a:pPr lvl="1" algn="ctr">
              <a:tabLst>
                <a:tab pos="857250" algn="l"/>
                <a:tab pos="1371600" algn="l"/>
                <a:tab pos="1828800" algn="l"/>
                <a:tab pos="2343150" algn="l"/>
              </a:tabLst>
            </a:pPr>
            <a:endParaRPr lang="en-US" sz="2400" b="1" dirty="0"/>
          </a:p>
          <a:p>
            <a:pPr lvl="1">
              <a:buFontTx/>
              <a:buChar char="•"/>
              <a:tabLst>
                <a:tab pos="857250" algn="l"/>
                <a:tab pos="1371600" algn="l"/>
                <a:tab pos="1828800" algn="l"/>
                <a:tab pos="2343150" algn="l"/>
              </a:tabLst>
            </a:pPr>
            <a:r>
              <a:rPr lang="en-US" dirty="0"/>
              <a:t> 	</a:t>
            </a:r>
            <a:r>
              <a:rPr lang="en-US" dirty="0" smtClean="0"/>
              <a:t> Foreign </a:t>
            </a:r>
            <a:r>
              <a:rPr lang="en-US" dirty="0"/>
              <a:t>Currency </a:t>
            </a:r>
            <a:r>
              <a:rPr lang="en-US" dirty="0" smtClean="0"/>
              <a:t>v/s </a:t>
            </a:r>
          </a:p>
          <a:p>
            <a:pPr lvl="1">
              <a:buFontTx/>
              <a:buChar char="•"/>
              <a:tabLst>
                <a:tab pos="857250" algn="l"/>
                <a:tab pos="1371600" algn="l"/>
                <a:tab pos="1828800" algn="l"/>
                <a:tab pos="2343150" algn="l"/>
              </a:tabLst>
            </a:pPr>
            <a:r>
              <a:rPr lang="en-US" dirty="0" smtClean="0"/>
              <a:t>      Functional </a:t>
            </a:r>
            <a:r>
              <a:rPr lang="en-US" dirty="0"/>
              <a:t>Currency (FC) </a:t>
            </a:r>
            <a:r>
              <a:rPr lang="en-US" dirty="0" smtClean="0"/>
              <a:t>v/s </a:t>
            </a:r>
          </a:p>
          <a:p>
            <a:pPr lvl="1">
              <a:buFontTx/>
              <a:buChar char="•"/>
              <a:tabLst>
                <a:tab pos="857250" algn="l"/>
                <a:tab pos="1371600" algn="l"/>
                <a:tab pos="1828800" algn="l"/>
                <a:tab pos="2343150" algn="l"/>
              </a:tabLst>
            </a:pPr>
            <a:r>
              <a:rPr lang="en-US" dirty="0" smtClean="0"/>
              <a:t>      Presentation Currency </a:t>
            </a:r>
            <a:r>
              <a:rPr lang="en-US" dirty="0"/>
              <a:t>(PC)</a:t>
            </a:r>
          </a:p>
          <a:p>
            <a:r>
              <a:rPr lang="en-US" dirty="0" smtClean="0"/>
              <a:t>	</a:t>
            </a:r>
          </a:p>
          <a:p>
            <a:r>
              <a:rPr lang="en-US" dirty="0" smtClean="0"/>
              <a:t>Definition :-</a:t>
            </a:r>
          </a:p>
          <a:p>
            <a:r>
              <a:rPr lang="en-US" i="1" dirty="0" smtClean="0"/>
              <a:t>	</a:t>
            </a:r>
            <a:r>
              <a:rPr lang="en-US" b="1" u="sng" dirty="0" smtClean="0"/>
              <a:t>Presentation currency</a:t>
            </a:r>
            <a:r>
              <a:rPr lang="en-US" i="1" dirty="0" smtClean="0"/>
              <a:t> is the currency in which the financial statements 	are presented</a:t>
            </a:r>
          </a:p>
          <a:p>
            <a:r>
              <a:rPr lang="en-US" i="1" dirty="0" smtClean="0"/>
              <a:t>	</a:t>
            </a:r>
            <a:r>
              <a:rPr lang="en-US" b="1" u="sng" dirty="0" smtClean="0"/>
              <a:t>Functional currency</a:t>
            </a:r>
            <a:r>
              <a:rPr lang="en-US" dirty="0" smtClean="0"/>
              <a:t> </a:t>
            </a:r>
            <a:r>
              <a:rPr lang="en-US" i="1" dirty="0" smtClean="0"/>
              <a:t>is the currency of the primary economic 	environment in which the entity operates</a:t>
            </a:r>
          </a:p>
          <a:p>
            <a:r>
              <a:rPr lang="en-US" i="1" dirty="0" smtClean="0"/>
              <a:t>	</a:t>
            </a:r>
            <a:r>
              <a:rPr lang="en-US" b="1" u="sng" dirty="0" smtClean="0"/>
              <a:t>Foreign currency</a:t>
            </a:r>
            <a:r>
              <a:rPr lang="en-US" b="1" dirty="0" smtClean="0"/>
              <a:t> </a:t>
            </a:r>
            <a:r>
              <a:rPr lang="en-US" i="1" dirty="0" smtClean="0"/>
              <a:t>is a currency other than the functional currency of the</a:t>
            </a:r>
          </a:p>
          <a:p>
            <a:r>
              <a:rPr lang="en-US" i="1" dirty="0" smtClean="0"/>
              <a:t>	entity</a:t>
            </a:r>
            <a:r>
              <a:rPr lang="en-US" dirty="0" smtClean="0"/>
              <a:t>.</a:t>
            </a:r>
          </a:p>
          <a:p>
            <a:pPr lvl="1">
              <a:tabLst>
                <a:tab pos="857250" algn="l"/>
                <a:tab pos="1371600" algn="l"/>
                <a:tab pos="1828800" algn="l"/>
                <a:tab pos="2343150" algn="l"/>
              </a:tabLst>
            </a:pPr>
            <a:endParaRPr lang="en-US" dirty="0"/>
          </a:p>
          <a:p>
            <a:pPr lvl="1">
              <a:buFontTx/>
              <a:buChar char="•"/>
              <a:tabLst>
                <a:tab pos="857250" algn="l"/>
                <a:tab pos="1371600" algn="l"/>
                <a:tab pos="1828800" algn="l"/>
                <a:tab pos="2343150" algn="l"/>
              </a:tabLst>
            </a:pPr>
            <a:r>
              <a:rPr lang="en-US" dirty="0"/>
              <a:t> 	Determination of Functional Currency – Primary Economic 	Environment</a:t>
            </a:r>
          </a:p>
          <a:p>
            <a:pPr lvl="1">
              <a:tabLst>
                <a:tab pos="857250" algn="l"/>
                <a:tab pos="1371600" algn="l"/>
                <a:tab pos="1828800" algn="l"/>
                <a:tab pos="2343150" algn="l"/>
              </a:tabLst>
            </a:pPr>
            <a:endParaRPr lang="en-US" dirty="0"/>
          </a:p>
          <a:p>
            <a:pPr lvl="1">
              <a:buFontTx/>
              <a:buChar char="•"/>
              <a:tabLst>
                <a:tab pos="857250" algn="l"/>
                <a:tab pos="1371600" algn="l"/>
                <a:tab pos="1828800" algn="l"/>
                <a:tab pos="2343150" algn="l"/>
              </a:tabLst>
            </a:pPr>
            <a:r>
              <a:rPr lang="en-US" dirty="0"/>
              <a:t>  	Exceptions –</a:t>
            </a:r>
          </a:p>
          <a:p>
            <a:pPr lvl="1">
              <a:tabLst>
                <a:tab pos="857250" algn="l"/>
                <a:tab pos="1371600" algn="l"/>
                <a:tab pos="1828800" algn="l"/>
                <a:tab pos="2343150" algn="l"/>
              </a:tabLst>
            </a:pPr>
            <a:endParaRPr lang="en-US" sz="800" dirty="0"/>
          </a:p>
          <a:p>
            <a:pPr lvl="2">
              <a:buFontTx/>
              <a:buChar char="•"/>
              <a:tabLst>
                <a:tab pos="857250" algn="l"/>
                <a:tab pos="1371600" algn="l"/>
                <a:tab pos="1828800" algn="l"/>
                <a:tab pos="2343150" algn="l"/>
              </a:tabLst>
            </a:pPr>
            <a:r>
              <a:rPr lang="en-US" dirty="0"/>
              <a:t>  IAS 39 – Derivatives / hedge</a:t>
            </a:r>
          </a:p>
          <a:p>
            <a:pPr lvl="2">
              <a:buFontTx/>
              <a:buChar char="•"/>
              <a:tabLst>
                <a:tab pos="857250" algn="l"/>
                <a:tab pos="1371600" algn="l"/>
                <a:tab pos="1828800" algn="l"/>
                <a:tab pos="2343150" algn="l"/>
              </a:tabLst>
            </a:pPr>
            <a:r>
              <a:rPr lang="en-US" dirty="0"/>
              <a:t>  IAS 7 – Cash Flow transactions for Foreign Operations</a:t>
            </a:r>
          </a:p>
          <a:p>
            <a:pPr lvl="2">
              <a:tabLst>
                <a:tab pos="857250" algn="l"/>
                <a:tab pos="1371600" algn="l"/>
                <a:tab pos="1828800" algn="l"/>
                <a:tab pos="2343150" algn="l"/>
              </a:tabLst>
            </a:pPr>
            <a:endParaRPr lang="en-US" dirty="0"/>
          </a:p>
        </p:txBody>
      </p:sp>
      <p:sp>
        <p:nvSpPr>
          <p:cNvPr id="9" name="TextBox 8"/>
          <p:cNvSpPr txBox="1"/>
          <p:nvPr/>
        </p:nvSpPr>
        <p:spPr>
          <a:xfrm>
            <a:off x="6781800" y="6324600"/>
            <a:ext cx="2362200" cy="369332"/>
          </a:xfrm>
          <a:prstGeom prst="rect">
            <a:avLst/>
          </a:prstGeom>
          <a:noFill/>
        </p:spPr>
        <p:txBody>
          <a:bodyPr wrap="square" rtlCol="0">
            <a:spAutoFit/>
          </a:bodyPr>
          <a:lstStyle/>
          <a:p>
            <a:r>
              <a:rPr lang="en-US" b="1" i="1" dirty="0" smtClean="0">
                <a:solidFill>
                  <a:schemeClr val="accent1">
                    <a:lumMod val="50000"/>
                  </a:schemeClr>
                </a:solidFill>
              </a:rPr>
              <a:t>CA KUSAI GOAWALA</a:t>
            </a:r>
            <a:endParaRPr lang="en-IN" b="1" i="1" dirty="0">
              <a:solidFill>
                <a:schemeClr val="accent1">
                  <a:lumMod val="50000"/>
                </a:schemeClr>
              </a:solidFill>
            </a:endParaRPr>
          </a:p>
        </p:txBody>
      </p:sp>
    </p:spTree>
  </p:cSld>
  <p:clrMapOvr>
    <a:masterClrMapping/>
  </p:clrMapOvr>
  <p:transition/>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4294967295"/>
          </p:nvPr>
        </p:nvSpPr>
        <p:spPr>
          <a:xfrm>
            <a:off x="914400" y="457200"/>
            <a:ext cx="8229600" cy="4525963"/>
          </a:xfrm>
        </p:spPr>
        <p:txBody>
          <a:bodyPr>
            <a:noAutofit/>
          </a:bodyPr>
          <a:lstStyle/>
          <a:p>
            <a:pPr marL="0" indent="0">
              <a:buFont typeface="Arial" pitchFamily="34" charset="0"/>
              <a:buChar char="•"/>
            </a:pPr>
            <a:r>
              <a:rPr lang="en-US" sz="2400" dirty="0" smtClean="0">
                <a:cs typeface="Times New Roman" pitchFamily="18" charset="0"/>
              </a:rPr>
              <a:t>Principle vs Agent</a:t>
            </a:r>
          </a:p>
          <a:p>
            <a:pPr marL="320040" lvl="1" indent="0">
              <a:buFont typeface="Arial" pitchFamily="34" charset="0"/>
              <a:buChar char="•"/>
            </a:pPr>
            <a:r>
              <a:rPr lang="en-US" sz="2100" dirty="0" smtClean="0">
                <a:cs typeface="Times New Roman" pitchFamily="18" charset="0"/>
              </a:rPr>
              <a:t>Agent will only </a:t>
            </a:r>
            <a:r>
              <a:rPr lang="en-US" sz="2100" dirty="0" err="1" smtClean="0">
                <a:cs typeface="Times New Roman" pitchFamily="18" charset="0"/>
              </a:rPr>
              <a:t>recognise</a:t>
            </a:r>
            <a:r>
              <a:rPr lang="en-US" sz="2100" dirty="0" smtClean="0">
                <a:cs typeface="Times New Roman" pitchFamily="18" charset="0"/>
              </a:rPr>
              <a:t> fee or commission when control of goods transferred</a:t>
            </a:r>
          </a:p>
          <a:p>
            <a:pPr marL="320040" lvl="1" indent="0">
              <a:buFont typeface="Arial" pitchFamily="34" charset="0"/>
              <a:buChar char="•"/>
            </a:pPr>
            <a:r>
              <a:rPr lang="en-US" sz="2100" dirty="0" smtClean="0">
                <a:cs typeface="Times New Roman" pitchFamily="18" charset="0"/>
              </a:rPr>
              <a:t>Principle will </a:t>
            </a:r>
            <a:r>
              <a:rPr lang="en-US" sz="2100" dirty="0" err="1" smtClean="0">
                <a:cs typeface="Times New Roman" pitchFamily="18" charset="0"/>
              </a:rPr>
              <a:t>recognise</a:t>
            </a:r>
            <a:r>
              <a:rPr lang="en-US" sz="2100" dirty="0" smtClean="0">
                <a:cs typeface="Times New Roman" pitchFamily="18" charset="0"/>
              </a:rPr>
              <a:t> only when agent has performed</a:t>
            </a:r>
          </a:p>
          <a:p>
            <a:pPr marL="320040" lvl="1" indent="0">
              <a:buNone/>
            </a:pPr>
            <a:endParaRPr lang="en-US" sz="2100" dirty="0" smtClean="0">
              <a:cs typeface="Times New Roman" pitchFamily="18" charset="0"/>
            </a:endParaRPr>
          </a:p>
          <a:p>
            <a:pPr marL="0" indent="0">
              <a:buNone/>
            </a:pPr>
            <a:r>
              <a:rPr lang="en-US" sz="2400" dirty="0" smtClean="0">
                <a:cs typeface="Times New Roman" pitchFamily="18" charset="0"/>
              </a:rPr>
              <a:t>Customer options for additional goods or services</a:t>
            </a:r>
          </a:p>
          <a:p>
            <a:pPr marL="0" indent="0">
              <a:buNone/>
            </a:pPr>
            <a:r>
              <a:rPr lang="en-US" sz="2400" dirty="0" smtClean="0">
                <a:cs typeface="Times New Roman" pitchFamily="18" charset="0"/>
              </a:rPr>
              <a:t>	Sales incentives, customer awards, points, contract renewal 	options, discount on further goods or services.		</a:t>
            </a:r>
          </a:p>
          <a:p>
            <a:pPr marL="0" indent="0">
              <a:buNone/>
            </a:pPr>
            <a:r>
              <a:rPr lang="en-US" sz="2400" dirty="0" smtClean="0">
                <a:cs typeface="Times New Roman" pitchFamily="18" charset="0"/>
              </a:rPr>
              <a:t>	Estimate the discount and benefit and deduct from 	Transaction price</a:t>
            </a:r>
          </a:p>
          <a:p>
            <a:pPr marL="320040" lvl="1" indent="0">
              <a:buNone/>
            </a:pPr>
            <a:endParaRPr lang="en-US" sz="2100" dirty="0" smtClean="0">
              <a:cs typeface="Times New Roman" pitchFamily="18" charset="0"/>
            </a:endParaRPr>
          </a:p>
        </p:txBody>
      </p:sp>
      <p:sp>
        <p:nvSpPr>
          <p:cNvPr id="4" name="TextBox 3"/>
          <p:cNvSpPr txBox="1"/>
          <p:nvPr/>
        </p:nvSpPr>
        <p:spPr>
          <a:xfrm>
            <a:off x="6629400" y="6324600"/>
            <a:ext cx="23622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i="1" dirty="0" smtClean="0">
                <a:solidFill>
                  <a:schemeClr val="accent1">
                    <a:lumMod val="50000"/>
                  </a:schemeClr>
                </a:solidFill>
              </a:rPr>
              <a:t>CA KUSAI GOAWALA</a:t>
            </a:r>
            <a:endParaRPr lang="en-IN" b="1" i="1" dirty="0">
              <a:solidFill>
                <a:schemeClr val="accent1">
                  <a:lumMod val="50000"/>
                </a:schemeClr>
              </a:solidFill>
            </a:endParaRPr>
          </a:p>
        </p:txBody>
      </p:sp>
    </p:spTree>
    <p:extLst>
      <p:ext uri="{BB962C8B-B14F-4D97-AF65-F5344CB8AC3E}">
        <p14:creationId xmlns:p14="http://schemas.microsoft.com/office/powerpoint/2010/main" xmlns="" val="1530760838"/>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4294967295"/>
          </p:nvPr>
        </p:nvSpPr>
        <p:spPr>
          <a:xfrm>
            <a:off x="914400" y="457200"/>
            <a:ext cx="8229600" cy="5562600"/>
          </a:xfrm>
        </p:spPr>
        <p:txBody>
          <a:bodyPr>
            <a:noAutofit/>
          </a:bodyPr>
          <a:lstStyle/>
          <a:p>
            <a:pPr marL="0" indent="0">
              <a:buFont typeface="Arial" pitchFamily="34" charset="0"/>
              <a:buChar char="•"/>
            </a:pPr>
            <a:r>
              <a:rPr lang="en-US" sz="2400" dirty="0" smtClean="0">
                <a:cs typeface="Times New Roman" pitchFamily="18" charset="0"/>
              </a:rPr>
              <a:t>Non refundable upfront fees</a:t>
            </a:r>
          </a:p>
          <a:p>
            <a:pPr marL="320040" lvl="1" indent="0">
              <a:buFont typeface="Arial" pitchFamily="34" charset="0"/>
              <a:buChar char="•"/>
            </a:pPr>
            <a:r>
              <a:rPr lang="en-US" sz="2100" dirty="0" smtClean="0">
                <a:cs typeface="Times New Roman" pitchFamily="18" charset="0"/>
              </a:rPr>
              <a:t>Joining fees of health clubs, activation fee in telecom, set up fee in service industry, initiation fee in supply contracts</a:t>
            </a:r>
          </a:p>
          <a:p>
            <a:pPr marL="320040" lvl="1" indent="0">
              <a:buFont typeface="Arial" pitchFamily="34" charset="0"/>
              <a:buChar char="•"/>
            </a:pPr>
            <a:r>
              <a:rPr lang="en-US" sz="2100" dirty="0" smtClean="0">
                <a:cs typeface="Times New Roman" pitchFamily="18" charset="0"/>
              </a:rPr>
              <a:t>Principle will </a:t>
            </a:r>
            <a:r>
              <a:rPr lang="en-US" sz="2100" dirty="0" err="1" smtClean="0">
                <a:cs typeface="Times New Roman" pitchFamily="18" charset="0"/>
              </a:rPr>
              <a:t>recognise</a:t>
            </a:r>
            <a:r>
              <a:rPr lang="en-US" sz="2100" dirty="0" smtClean="0">
                <a:cs typeface="Times New Roman" pitchFamily="18" charset="0"/>
              </a:rPr>
              <a:t> when the performance obligation has been met</a:t>
            </a:r>
          </a:p>
          <a:p>
            <a:pPr marL="320040" lvl="1" indent="0">
              <a:buFont typeface="Arial" pitchFamily="34" charset="0"/>
              <a:buChar char="•"/>
            </a:pPr>
            <a:r>
              <a:rPr lang="en-US" sz="2100" dirty="0" smtClean="0">
                <a:cs typeface="Times New Roman" pitchFamily="18" charset="0"/>
              </a:rPr>
              <a:t>Case Study – Coaching classes collect 25% upfront fee – no upfront recognition</a:t>
            </a:r>
          </a:p>
          <a:p>
            <a:pPr marL="0" indent="0">
              <a:buNone/>
            </a:pPr>
            <a:r>
              <a:rPr lang="en-US" sz="2400" dirty="0" smtClean="0">
                <a:cs typeface="Times New Roman" pitchFamily="18" charset="0"/>
              </a:rPr>
              <a:t>Licensing</a:t>
            </a:r>
          </a:p>
          <a:p>
            <a:pPr marL="0" indent="0">
              <a:buNone/>
            </a:pPr>
            <a:r>
              <a:rPr lang="en-US" sz="2400" dirty="0" smtClean="0">
                <a:cs typeface="Times New Roman" pitchFamily="18" charset="0"/>
              </a:rPr>
              <a:t>	Software, motion pictures, franchisee fees, patents, TM.</a:t>
            </a:r>
          </a:p>
          <a:p>
            <a:pPr marL="0" indent="0">
              <a:buNone/>
            </a:pPr>
            <a:r>
              <a:rPr lang="en-US" sz="2400" dirty="0" smtClean="0">
                <a:cs typeface="Times New Roman" pitchFamily="18" charset="0"/>
              </a:rPr>
              <a:t>	Distinct or combined with goods/services</a:t>
            </a:r>
          </a:p>
          <a:p>
            <a:pPr marL="0" indent="0">
              <a:buNone/>
            </a:pPr>
            <a:r>
              <a:rPr lang="en-US" sz="2400" dirty="0" smtClean="0">
                <a:cs typeface="Times New Roman" pitchFamily="18" charset="0"/>
              </a:rPr>
              <a:t>	License forms part of tangible goods</a:t>
            </a:r>
          </a:p>
          <a:p>
            <a:pPr marL="0" indent="0">
              <a:buNone/>
            </a:pPr>
            <a:r>
              <a:rPr lang="en-US" sz="2400" dirty="0" smtClean="0">
                <a:cs typeface="Times New Roman" pitchFamily="18" charset="0"/>
              </a:rPr>
              <a:t>	Granting license to access contents – online</a:t>
            </a:r>
          </a:p>
          <a:p>
            <a:pPr marL="0" indent="0">
              <a:buNone/>
            </a:pPr>
            <a:r>
              <a:rPr lang="en-US" sz="2400" dirty="0" smtClean="0">
                <a:cs typeface="Times New Roman" pitchFamily="18" charset="0"/>
              </a:rPr>
              <a:t>	Entity’s promise for use of license</a:t>
            </a:r>
          </a:p>
          <a:p>
            <a:pPr marL="0" indent="0">
              <a:buNone/>
            </a:pPr>
            <a:r>
              <a:rPr lang="en-US" sz="2400" dirty="0" smtClean="0">
                <a:cs typeface="Times New Roman" pitchFamily="18" charset="0"/>
              </a:rPr>
              <a:t>		- License to use IP at point of time</a:t>
            </a:r>
          </a:p>
          <a:p>
            <a:pPr marL="0" indent="0">
              <a:buNone/>
            </a:pPr>
            <a:r>
              <a:rPr lang="en-US" sz="2400" dirty="0" smtClean="0">
                <a:cs typeface="Times New Roman" pitchFamily="18" charset="0"/>
              </a:rPr>
              <a:t>		- License to use IP at a period of time</a:t>
            </a:r>
            <a:endParaRPr lang="en-US" sz="2100" dirty="0" smtClean="0">
              <a:cs typeface="Times New Roman" pitchFamily="18" charset="0"/>
            </a:endParaRPr>
          </a:p>
        </p:txBody>
      </p:sp>
      <p:sp>
        <p:nvSpPr>
          <p:cNvPr id="4" name="TextBox 3"/>
          <p:cNvSpPr txBox="1"/>
          <p:nvPr/>
        </p:nvSpPr>
        <p:spPr>
          <a:xfrm>
            <a:off x="6629400" y="6324600"/>
            <a:ext cx="23622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i="1" dirty="0" smtClean="0">
                <a:solidFill>
                  <a:schemeClr val="accent1">
                    <a:lumMod val="50000"/>
                  </a:schemeClr>
                </a:solidFill>
              </a:rPr>
              <a:t>CA KUSAI GOAWALA</a:t>
            </a:r>
            <a:endParaRPr lang="en-IN" b="1" i="1" dirty="0">
              <a:solidFill>
                <a:schemeClr val="accent1">
                  <a:lumMod val="50000"/>
                </a:schemeClr>
              </a:solidFill>
            </a:endParaRPr>
          </a:p>
        </p:txBody>
      </p:sp>
    </p:spTree>
    <p:extLst>
      <p:ext uri="{BB962C8B-B14F-4D97-AF65-F5344CB8AC3E}">
        <p14:creationId xmlns:p14="http://schemas.microsoft.com/office/powerpoint/2010/main" xmlns="" val="1530760838"/>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4294967295"/>
          </p:nvPr>
        </p:nvSpPr>
        <p:spPr>
          <a:xfrm>
            <a:off x="914400" y="457200"/>
            <a:ext cx="8229600" cy="5943600"/>
          </a:xfrm>
        </p:spPr>
        <p:txBody>
          <a:bodyPr>
            <a:noAutofit/>
          </a:bodyPr>
          <a:lstStyle/>
          <a:p>
            <a:pPr marL="0" indent="0">
              <a:buFont typeface="Arial" pitchFamily="34" charset="0"/>
              <a:buChar char="•"/>
            </a:pPr>
            <a:r>
              <a:rPr lang="en-US" sz="2400" dirty="0" smtClean="0">
                <a:cs typeface="Times New Roman" pitchFamily="18" charset="0"/>
              </a:rPr>
              <a:t>Repurchase Agreements</a:t>
            </a:r>
          </a:p>
          <a:p>
            <a:pPr marL="320040" lvl="1" indent="0">
              <a:buFont typeface="Arial" pitchFamily="34" charset="0"/>
              <a:buChar char="•"/>
            </a:pPr>
            <a:r>
              <a:rPr lang="en-US" sz="2100" dirty="0" smtClean="0">
                <a:cs typeface="Times New Roman" pitchFamily="18" charset="0"/>
              </a:rPr>
              <a:t>Obligation to repurchase (forward)</a:t>
            </a:r>
          </a:p>
          <a:p>
            <a:pPr marL="320040" lvl="1" indent="0">
              <a:buFont typeface="Arial" pitchFamily="34" charset="0"/>
              <a:buChar char="•"/>
            </a:pPr>
            <a:r>
              <a:rPr lang="en-US" sz="2100" dirty="0" smtClean="0">
                <a:cs typeface="Times New Roman" pitchFamily="18" charset="0"/>
              </a:rPr>
              <a:t>Right to repurchase (Call option)</a:t>
            </a:r>
          </a:p>
          <a:p>
            <a:pPr marL="594360" lvl="2" indent="0">
              <a:buFont typeface="Arial" pitchFamily="34" charset="0"/>
              <a:buChar char="•"/>
            </a:pPr>
            <a:r>
              <a:rPr lang="en-US" sz="1800" dirty="0" smtClean="0">
                <a:cs typeface="Times New Roman" pitchFamily="18" charset="0"/>
              </a:rPr>
              <a:t>For both the above options</a:t>
            </a:r>
          </a:p>
          <a:p>
            <a:pPr marL="594360" lvl="2" indent="0">
              <a:buFont typeface="Arial" pitchFamily="34" charset="0"/>
              <a:buChar char="•"/>
            </a:pPr>
            <a:r>
              <a:rPr lang="en-US" sz="1800" dirty="0" smtClean="0">
                <a:cs typeface="Times New Roman" pitchFamily="18" charset="0"/>
              </a:rPr>
              <a:t>Do not </a:t>
            </a:r>
            <a:r>
              <a:rPr lang="en-US" sz="1800" dirty="0" err="1" smtClean="0">
                <a:cs typeface="Times New Roman" pitchFamily="18" charset="0"/>
              </a:rPr>
              <a:t>recognise</a:t>
            </a:r>
            <a:r>
              <a:rPr lang="en-US" sz="1800" dirty="0" smtClean="0">
                <a:cs typeface="Times New Roman" pitchFamily="18" charset="0"/>
              </a:rPr>
              <a:t> sale</a:t>
            </a:r>
          </a:p>
          <a:p>
            <a:pPr marL="594360" lvl="2" indent="0">
              <a:buFont typeface="Arial" pitchFamily="34" charset="0"/>
              <a:buChar char="•"/>
            </a:pPr>
            <a:r>
              <a:rPr lang="en-US" sz="1800" dirty="0" smtClean="0">
                <a:cs typeface="Times New Roman" pitchFamily="18" charset="0"/>
              </a:rPr>
              <a:t>Account as Finance Lease</a:t>
            </a:r>
          </a:p>
          <a:p>
            <a:pPr marL="594360" lvl="2" indent="0">
              <a:buFont typeface="Arial" pitchFamily="34" charset="0"/>
              <a:buChar char="•"/>
            </a:pPr>
            <a:r>
              <a:rPr lang="en-US" sz="1800" dirty="0" smtClean="0">
                <a:cs typeface="Times New Roman" pitchFamily="18" charset="0"/>
              </a:rPr>
              <a:t>Financing Arrangement</a:t>
            </a:r>
          </a:p>
          <a:p>
            <a:pPr marL="594360" lvl="2" indent="0">
              <a:buFont typeface="Arial" pitchFamily="34" charset="0"/>
              <a:buChar char="•"/>
            </a:pPr>
            <a:r>
              <a:rPr lang="en-US" sz="1800" dirty="0" smtClean="0">
                <a:cs typeface="Times New Roman" pitchFamily="18" charset="0"/>
              </a:rPr>
              <a:t>If option lapses, </a:t>
            </a:r>
            <a:r>
              <a:rPr lang="en-US" sz="1800" dirty="0" err="1" smtClean="0">
                <a:cs typeface="Times New Roman" pitchFamily="18" charset="0"/>
              </a:rPr>
              <a:t>recognise</a:t>
            </a:r>
            <a:r>
              <a:rPr lang="en-US" sz="1800" dirty="0" smtClean="0">
                <a:cs typeface="Times New Roman" pitchFamily="18" charset="0"/>
              </a:rPr>
              <a:t> revenue – </a:t>
            </a:r>
            <a:r>
              <a:rPr lang="en-US" sz="1800" dirty="0" err="1" smtClean="0">
                <a:cs typeface="Times New Roman" pitchFamily="18" charset="0"/>
              </a:rPr>
              <a:t>derecognise</a:t>
            </a:r>
            <a:r>
              <a:rPr lang="en-US" sz="1800" dirty="0" smtClean="0">
                <a:cs typeface="Times New Roman" pitchFamily="18" charset="0"/>
              </a:rPr>
              <a:t> liability</a:t>
            </a:r>
          </a:p>
          <a:p>
            <a:pPr marL="594360" lvl="2" indent="0">
              <a:buFont typeface="Arial" pitchFamily="34" charset="0"/>
              <a:buChar char="•"/>
            </a:pPr>
            <a:endParaRPr lang="en-US" sz="1800" dirty="0" smtClean="0">
              <a:cs typeface="Times New Roman" pitchFamily="18" charset="0"/>
            </a:endParaRPr>
          </a:p>
          <a:p>
            <a:pPr marL="320040" lvl="1" indent="0">
              <a:buFont typeface="Arial" pitchFamily="34" charset="0"/>
              <a:buChar char="•"/>
            </a:pPr>
            <a:r>
              <a:rPr lang="en-US" sz="2100" dirty="0" smtClean="0">
                <a:cs typeface="Times New Roman" pitchFamily="18" charset="0"/>
              </a:rPr>
              <a:t>Obligation to repurchase at the request of the customer (Put Option)</a:t>
            </a:r>
          </a:p>
          <a:p>
            <a:pPr marL="594360" lvl="2" indent="0">
              <a:buFont typeface="Arial" pitchFamily="34" charset="0"/>
              <a:buChar char="•"/>
            </a:pPr>
            <a:r>
              <a:rPr lang="en-US" sz="1800" dirty="0" smtClean="0">
                <a:cs typeface="Times New Roman" pitchFamily="18" charset="0"/>
              </a:rPr>
              <a:t>If PP (Put Price) &lt; SP – account for lease as per IndAS17</a:t>
            </a:r>
          </a:p>
          <a:p>
            <a:pPr marL="594360" lvl="2" indent="0">
              <a:buFont typeface="Arial" pitchFamily="34" charset="0"/>
              <a:buChar char="•"/>
            </a:pPr>
            <a:r>
              <a:rPr lang="en-US" sz="1800" dirty="0" smtClean="0">
                <a:cs typeface="Times New Roman" pitchFamily="18" charset="0"/>
              </a:rPr>
              <a:t>However, if customer does not have any incentive since PP &lt; Market Price</a:t>
            </a:r>
          </a:p>
          <a:p>
            <a:pPr marL="1051560" lvl="3" indent="0">
              <a:buFont typeface="Arial" pitchFamily="34" charset="0"/>
              <a:buChar char="•"/>
            </a:pPr>
            <a:r>
              <a:rPr lang="en-US" sz="1500" dirty="0" smtClean="0">
                <a:cs typeface="Times New Roman" pitchFamily="18" charset="0"/>
              </a:rPr>
              <a:t>Account as normal sale minus provision for right of return</a:t>
            </a:r>
          </a:p>
          <a:p>
            <a:pPr marL="594360" lvl="2" indent="0">
              <a:buFont typeface="Arial" pitchFamily="34" charset="0"/>
              <a:buChar char="•"/>
            </a:pPr>
            <a:r>
              <a:rPr lang="en-US" sz="1800" dirty="0" smtClean="0">
                <a:cs typeface="Times New Roman" pitchFamily="18" charset="0"/>
              </a:rPr>
              <a:t>If PP (Put Price) &gt;= SP – account as financing transaction</a:t>
            </a:r>
          </a:p>
          <a:p>
            <a:pPr marL="594360" lvl="2" indent="0">
              <a:buFont typeface="Arial" pitchFamily="34" charset="0"/>
              <a:buChar char="•"/>
            </a:pPr>
            <a:r>
              <a:rPr lang="en-US" sz="1800" dirty="0" smtClean="0">
                <a:cs typeface="Times New Roman" pitchFamily="18" charset="0"/>
              </a:rPr>
              <a:t>However, if customer does not have any incentive since PP &lt; Market Price</a:t>
            </a:r>
          </a:p>
          <a:p>
            <a:pPr marL="1051560" lvl="3" indent="0">
              <a:buFont typeface="Arial" pitchFamily="34" charset="0"/>
              <a:buChar char="•"/>
            </a:pPr>
            <a:r>
              <a:rPr lang="en-US" sz="1500" dirty="0" smtClean="0">
                <a:cs typeface="Times New Roman" pitchFamily="18" charset="0"/>
              </a:rPr>
              <a:t>Account as normal sale minus provision for right of return</a:t>
            </a:r>
          </a:p>
          <a:p>
            <a:pPr marL="1051560" lvl="3" indent="0">
              <a:buNone/>
            </a:pPr>
            <a:r>
              <a:rPr lang="en-US" dirty="0" smtClean="0">
                <a:cs typeface="Times New Roman" pitchFamily="18" charset="0"/>
              </a:rPr>
              <a:t>If option lapses, </a:t>
            </a:r>
            <a:r>
              <a:rPr lang="en-US" dirty="0" err="1" smtClean="0">
                <a:cs typeface="Times New Roman" pitchFamily="18" charset="0"/>
              </a:rPr>
              <a:t>recognise</a:t>
            </a:r>
            <a:r>
              <a:rPr lang="en-US" dirty="0" smtClean="0">
                <a:cs typeface="Times New Roman" pitchFamily="18" charset="0"/>
              </a:rPr>
              <a:t> revenue – </a:t>
            </a:r>
            <a:r>
              <a:rPr lang="en-US" dirty="0" err="1" smtClean="0">
                <a:cs typeface="Times New Roman" pitchFamily="18" charset="0"/>
              </a:rPr>
              <a:t>derecognise</a:t>
            </a:r>
            <a:r>
              <a:rPr lang="en-US" dirty="0" smtClean="0">
                <a:cs typeface="Times New Roman" pitchFamily="18" charset="0"/>
              </a:rPr>
              <a:t> liability</a:t>
            </a:r>
          </a:p>
          <a:p>
            <a:pPr marL="1051560" lvl="3" indent="0">
              <a:buNone/>
            </a:pPr>
            <a:endParaRPr lang="en-US" sz="1500" dirty="0" smtClean="0">
              <a:cs typeface="Times New Roman" pitchFamily="18" charset="0"/>
            </a:endParaRPr>
          </a:p>
          <a:p>
            <a:pPr marL="320040" lvl="1" indent="0">
              <a:buNone/>
            </a:pPr>
            <a:endParaRPr lang="en-US" sz="2100" dirty="0" smtClean="0">
              <a:cs typeface="Times New Roman" pitchFamily="18" charset="0"/>
            </a:endParaRPr>
          </a:p>
          <a:p>
            <a:pPr marL="320040" lvl="1" indent="0">
              <a:buNone/>
            </a:pPr>
            <a:endParaRPr lang="en-US" sz="2100" dirty="0" smtClean="0">
              <a:cs typeface="Times New Roman" pitchFamily="18" charset="0"/>
            </a:endParaRPr>
          </a:p>
        </p:txBody>
      </p:sp>
      <p:sp>
        <p:nvSpPr>
          <p:cNvPr id="4" name="TextBox 3"/>
          <p:cNvSpPr txBox="1"/>
          <p:nvPr/>
        </p:nvSpPr>
        <p:spPr>
          <a:xfrm>
            <a:off x="6629400" y="6324600"/>
            <a:ext cx="23622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i="1" dirty="0" smtClean="0">
                <a:solidFill>
                  <a:schemeClr val="accent1">
                    <a:lumMod val="50000"/>
                  </a:schemeClr>
                </a:solidFill>
              </a:rPr>
              <a:t>CA KUSAI GOAWALA</a:t>
            </a:r>
            <a:endParaRPr lang="en-IN" b="1" i="1" dirty="0">
              <a:solidFill>
                <a:schemeClr val="accent1">
                  <a:lumMod val="50000"/>
                </a:schemeClr>
              </a:solidFill>
            </a:endParaRPr>
          </a:p>
        </p:txBody>
      </p:sp>
    </p:spTree>
    <p:extLst>
      <p:ext uri="{BB962C8B-B14F-4D97-AF65-F5344CB8AC3E}">
        <p14:creationId xmlns:p14="http://schemas.microsoft.com/office/powerpoint/2010/main" xmlns="" val="1530760838"/>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4294967295"/>
          </p:nvPr>
        </p:nvSpPr>
        <p:spPr>
          <a:xfrm>
            <a:off x="914400" y="457200"/>
            <a:ext cx="8229600" cy="5562600"/>
          </a:xfrm>
        </p:spPr>
        <p:txBody>
          <a:bodyPr>
            <a:noAutofit/>
          </a:bodyPr>
          <a:lstStyle/>
          <a:p>
            <a:pPr marL="0" indent="0">
              <a:buFont typeface="Arial" pitchFamily="34" charset="0"/>
              <a:buChar char="•"/>
            </a:pPr>
            <a:r>
              <a:rPr lang="en-US" sz="2400" dirty="0" smtClean="0">
                <a:cs typeface="Times New Roman" pitchFamily="18" charset="0"/>
              </a:rPr>
              <a:t>Consignment Arrangements</a:t>
            </a:r>
          </a:p>
          <a:p>
            <a:pPr marL="320040" lvl="1" indent="0">
              <a:buFont typeface="Arial" pitchFamily="34" charset="0"/>
              <a:buChar char="•"/>
            </a:pPr>
            <a:r>
              <a:rPr lang="en-US" sz="2100" dirty="0" err="1" smtClean="0">
                <a:cs typeface="Times New Roman" pitchFamily="18" charset="0"/>
              </a:rPr>
              <a:t>Donot</a:t>
            </a:r>
            <a:r>
              <a:rPr lang="en-US" sz="2100" dirty="0" smtClean="0">
                <a:cs typeface="Times New Roman" pitchFamily="18" charset="0"/>
              </a:rPr>
              <a:t> </a:t>
            </a:r>
            <a:r>
              <a:rPr lang="en-US" sz="2100" dirty="0" err="1" smtClean="0">
                <a:cs typeface="Times New Roman" pitchFamily="18" charset="0"/>
              </a:rPr>
              <a:t>recognise</a:t>
            </a:r>
            <a:r>
              <a:rPr lang="en-US" sz="2100" dirty="0" smtClean="0">
                <a:cs typeface="Times New Roman" pitchFamily="18" charset="0"/>
              </a:rPr>
              <a:t> unless controlled by third parties</a:t>
            </a:r>
          </a:p>
          <a:p>
            <a:pPr marL="320040" lvl="1" indent="0">
              <a:buFont typeface="Arial" pitchFamily="34" charset="0"/>
              <a:buChar char="•"/>
            </a:pPr>
            <a:r>
              <a:rPr lang="en-US" sz="2100" dirty="0" smtClean="0">
                <a:cs typeface="Times New Roman" pitchFamily="18" charset="0"/>
              </a:rPr>
              <a:t>Indication of consignment nature</a:t>
            </a:r>
          </a:p>
          <a:p>
            <a:pPr marL="594360" lvl="2" indent="0">
              <a:buFont typeface="Arial" pitchFamily="34" charset="0"/>
              <a:buChar char="•"/>
            </a:pPr>
            <a:r>
              <a:rPr lang="en-US" sz="1800" dirty="0" smtClean="0">
                <a:cs typeface="Times New Roman" pitchFamily="18" charset="0"/>
              </a:rPr>
              <a:t>Product controlled by entity until delivered to customer or specific period expires</a:t>
            </a:r>
          </a:p>
          <a:p>
            <a:pPr marL="594360" lvl="2" indent="0">
              <a:buFont typeface="Arial" pitchFamily="34" charset="0"/>
              <a:buChar char="•"/>
            </a:pPr>
            <a:r>
              <a:rPr lang="en-US" sz="1800" dirty="0" smtClean="0">
                <a:cs typeface="Times New Roman" pitchFamily="18" charset="0"/>
              </a:rPr>
              <a:t>Dealer is able to return the goods</a:t>
            </a:r>
          </a:p>
          <a:p>
            <a:pPr marL="594360" lvl="2" indent="0">
              <a:buFont typeface="Arial" pitchFamily="34" charset="0"/>
              <a:buChar char="•"/>
            </a:pPr>
            <a:r>
              <a:rPr lang="en-US" sz="1800" dirty="0" smtClean="0">
                <a:cs typeface="Times New Roman" pitchFamily="18" charset="0"/>
              </a:rPr>
              <a:t>No obligation to pay for the products although he may give a deposit</a:t>
            </a:r>
          </a:p>
          <a:p>
            <a:pPr marL="320040" lvl="1" indent="0">
              <a:buNone/>
            </a:pPr>
            <a:endParaRPr lang="en-US" sz="1800" dirty="0" smtClean="0">
              <a:cs typeface="Times New Roman" pitchFamily="18" charset="0"/>
            </a:endParaRPr>
          </a:p>
          <a:p>
            <a:pPr marL="0" indent="0">
              <a:buNone/>
            </a:pPr>
            <a:r>
              <a:rPr lang="en-US" sz="2100" dirty="0" smtClean="0">
                <a:cs typeface="Times New Roman" pitchFamily="18" charset="0"/>
              </a:rPr>
              <a:t>Bill and Hold</a:t>
            </a:r>
          </a:p>
          <a:p>
            <a:pPr marL="0" indent="0">
              <a:buNone/>
            </a:pPr>
            <a:r>
              <a:rPr lang="en-US" sz="2100" dirty="0" smtClean="0">
                <a:cs typeface="Times New Roman" pitchFamily="18" charset="0"/>
              </a:rPr>
              <a:t>	Transfers effective control although no physical delivery</a:t>
            </a:r>
          </a:p>
          <a:p>
            <a:pPr marL="0" indent="0">
              <a:buNone/>
            </a:pPr>
            <a:r>
              <a:rPr lang="en-US" sz="2100" dirty="0" smtClean="0">
                <a:cs typeface="Times New Roman" pitchFamily="18" charset="0"/>
              </a:rPr>
              <a:t>	Indicators</a:t>
            </a:r>
          </a:p>
          <a:p>
            <a:pPr marL="0" indent="0">
              <a:buNone/>
            </a:pPr>
            <a:r>
              <a:rPr lang="en-US" sz="2100" dirty="0" smtClean="0">
                <a:cs typeface="Times New Roman" pitchFamily="18" charset="0"/>
              </a:rPr>
              <a:t>		Goods should be identifiable</a:t>
            </a:r>
          </a:p>
          <a:p>
            <a:pPr marL="0" indent="0">
              <a:buNone/>
            </a:pPr>
            <a:r>
              <a:rPr lang="en-US" sz="2100" dirty="0" smtClean="0">
                <a:cs typeface="Times New Roman" pitchFamily="18" charset="0"/>
              </a:rPr>
              <a:t>		Ready for </a:t>
            </a:r>
            <a:r>
              <a:rPr lang="en-US" sz="2100" dirty="0" err="1" smtClean="0">
                <a:cs typeface="Times New Roman" pitchFamily="18" charset="0"/>
              </a:rPr>
              <a:t>despatch</a:t>
            </a:r>
            <a:endParaRPr lang="en-US" sz="2100" dirty="0" smtClean="0">
              <a:cs typeface="Times New Roman" pitchFamily="18" charset="0"/>
            </a:endParaRPr>
          </a:p>
          <a:p>
            <a:pPr marL="0" indent="0">
              <a:buNone/>
            </a:pPr>
            <a:r>
              <a:rPr lang="en-US" sz="2100" dirty="0" smtClean="0">
                <a:cs typeface="Times New Roman" pitchFamily="18" charset="0"/>
              </a:rPr>
              <a:t>		the reason must be substantive – customer requests</a:t>
            </a:r>
          </a:p>
          <a:p>
            <a:pPr marL="0" indent="0">
              <a:buNone/>
            </a:pPr>
            <a:r>
              <a:rPr lang="en-US" sz="2100" dirty="0" smtClean="0">
                <a:cs typeface="Times New Roman" pitchFamily="18" charset="0"/>
              </a:rPr>
              <a:t>		entity should not have the ability to use the goods</a:t>
            </a:r>
          </a:p>
          <a:p>
            <a:pPr marL="0" indent="0">
              <a:buNone/>
            </a:pPr>
            <a:r>
              <a:rPr lang="en-US" sz="2100" dirty="0" err="1" smtClean="0">
                <a:cs typeface="Times New Roman" pitchFamily="18" charset="0"/>
              </a:rPr>
              <a:t>Recognise</a:t>
            </a:r>
            <a:r>
              <a:rPr lang="en-US" sz="2100" dirty="0" smtClean="0">
                <a:cs typeface="Times New Roman" pitchFamily="18" charset="0"/>
              </a:rPr>
              <a:t> the sales except for pending performance for any custodial services</a:t>
            </a:r>
          </a:p>
          <a:p>
            <a:pPr marL="320040" lvl="1" indent="0">
              <a:buNone/>
            </a:pPr>
            <a:endParaRPr lang="en-US" sz="2100" dirty="0" smtClean="0">
              <a:cs typeface="Times New Roman" pitchFamily="18" charset="0"/>
            </a:endParaRPr>
          </a:p>
          <a:p>
            <a:pPr marL="320040" lvl="1" indent="0">
              <a:buNone/>
            </a:pPr>
            <a:r>
              <a:rPr lang="en-US" sz="2100" dirty="0" smtClean="0">
                <a:cs typeface="Times New Roman" pitchFamily="18" charset="0"/>
              </a:rPr>
              <a:t>	</a:t>
            </a:r>
          </a:p>
          <a:p>
            <a:pPr marL="320040" lvl="1" indent="0">
              <a:buNone/>
            </a:pPr>
            <a:endParaRPr lang="en-US" sz="2100" dirty="0" smtClean="0">
              <a:cs typeface="Times New Roman" pitchFamily="18" charset="0"/>
            </a:endParaRPr>
          </a:p>
        </p:txBody>
      </p:sp>
      <p:sp>
        <p:nvSpPr>
          <p:cNvPr id="4" name="TextBox 3"/>
          <p:cNvSpPr txBox="1"/>
          <p:nvPr/>
        </p:nvSpPr>
        <p:spPr>
          <a:xfrm>
            <a:off x="6629400" y="6324600"/>
            <a:ext cx="23622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i="1" dirty="0" smtClean="0">
                <a:solidFill>
                  <a:schemeClr val="accent1">
                    <a:lumMod val="50000"/>
                  </a:schemeClr>
                </a:solidFill>
              </a:rPr>
              <a:t>CA KUSAI GOAWALA</a:t>
            </a:r>
            <a:endParaRPr lang="en-IN" b="1" i="1" dirty="0">
              <a:solidFill>
                <a:schemeClr val="accent1">
                  <a:lumMod val="50000"/>
                </a:schemeClr>
              </a:solidFill>
            </a:endParaRPr>
          </a:p>
        </p:txBody>
      </p:sp>
    </p:spTree>
    <p:extLst>
      <p:ext uri="{BB962C8B-B14F-4D97-AF65-F5344CB8AC3E}">
        <p14:creationId xmlns:p14="http://schemas.microsoft.com/office/powerpoint/2010/main" xmlns="" val="1530760838"/>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4294967295"/>
          </p:nvPr>
        </p:nvSpPr>
        <p:spPr>
          <a:xfrm>
            <a:off x="914400" y="457200"/>
            <a:ext cx="8229600" cy="5562600"/>
          </a:xfrm>
        </p:spPr>
        <p:txBody>
          <a:bodyPr>
            <a:noAutofit/>
          </a:bodyPr>
          <a:lstStyle/>
          <a:p>
            <a:pPr marL="0" indent="0">
              <a:buFont typeface="Arial" pitchFamily="34" charset="0"/>
              <a:buChar char="•"/>
            </a:pPr>
            <a:r>
              <a:rPr lang="en-US" sz="2400" dirty="0" smtClean="0">
                <a:cs typeface="Times New Roman" pitchFamily="18" charset="0"/>
              </a:rPr>
              <a:t> Customer Acceptances</a:t>
            </a:r>
          </a:p>
          <a:p>
            <a:pPr marL="320040" lvl="1" indent="0">
              <a:buFont typeface="Arial" pitchFamily="34" charset="0"/>
              <a:buChar char="•"/>
            </a:pPr>
            <a:r>
              <a:rPr lang="en-US" sz="2100" dirty="0" smtClean="0">
                <a:cs typeface="Times New Roman" pitchFamily="18" charset="0"/>
              </a:rPr>
              <a:t>To objectively determine </a:t>
            </a:r>
          </a:p>
          <a:p>
            <a:pPr marL="320040" lvl="1" indent="0">
              <a:buFont typeface="Arial" pitchFamily="34" charset="0"/>
              <a:buChar char="•"/>
            </a:pPr>
            <a:r>
              <a:rPr lang="en-US" sz="2100" dirty="0" smtClean="0">
                <a:cs typeface="Times New Roman" pitchFamily="18" charset="0"/>
              </a:rPr>
              <a:t>Customer’s acceptance is a formality. Acceptance is based on specifications supplied. If supplied as per specifications, </a:t>
            </a:r>
            <a:r>
              <a:rPr lang="en-US" sz="2100" dirty="0" err="1" smtClean="0">
                <a:cs typeface="Times New Roman" pitchFamily="18" charset="0"/>
              </a:rPr>
              <a:t>recognise</a:t>
            </a:r>
            <a:r>
              <a:rPr lang="en-US" sz="2100" dirty="0" smtClean="0">
                <a:cs typeface="Times New Roman" pitchFamily="18" charset="0"/>
              </a:rPr>
              <a:t>.</a:t>
            </a:r>
          </a:p>
          <a:p>
            <a:pPr marL="320040" lvl="1" indent="0">
              <a:buFont typeface="Arial" pitchFamily="34" charset="0"/>
              <a:buChar char="•"/>
            </a:pPr>
            <a:r>
              <a:rPr lang="en-US" sz="2100" dirty="0" smtClean="0">
                <a:cs typeface="Times New Roman" pitchFamily="18" charset="0"/>
              </a:rPr>
              <a:t>Pending performance – installations etc</a:t>
            </a:r>
          </a:p>
          <a:p>
            <a:pPr marL="320040" lvl="1" indent="0">
              <a:buFont typeface="Arial" pitchFamily="34" charset="0"/>
              <a:buChar char="•"/>
            </a:pPr>
            <a:r>
              <a:rPr lang="en-US" sz="2100" dirty="0" smtClean="0">
                <a:cs typeface="Times New Roman" pitchFamily="18" charset="0"/>
              </a:rPr>
              <a:t>Cannot determine transfer of control – do not </a:t>
            </a:r>
            <a:r>
              <a:rPr lang="en-US" sz="2100" dirty="0" err="1" smtClean="0">
                <a:cs typeface="Times New Roman" pitchFamily="18" charset="0"/>
              </a:rPr>
              <a:t>recognise</a:t>
            </a:r>
            <a:endParaRPr lang="en-US" sz="2100" dirty="0" smtClean="0">
              <a:cs typeface="Times New Roman" pitchFamily="18" charset="0"/>
            </a:endParaRPr>
          </a:p>
          <a:p>
            <a:pPr marL="320040" lvl="1" indent="0">
              <a:buFont typeface="Arial" pitchFamily="34" charset="0"/>
              <a:buChar char="•"/>
            </a:pPr>
            <a:r>
              <a:rPr lang="en-US" sz="2100" dirty="0" smtClean="0">
                <a:cs typeface="Times New Roman" pitchFamily="18" charset="0"/>
              </a:rPr>
              <a:t>Trial period – lapses – </a:t>
            </a:r>
            <a:r>
              <a:rPr lang="en-US" sz="2100" dirty="0" err="1" smtClean="0">
                <a:cs typeface="Times New Roman" pitchFamily="18" charset="0"/>
              </a:rPr>
              <a:t>recognise</a:t>
            </a:r>
            <a:endParaRPr lang="en-US" sz="2100" dirty="0" smtClean="0">
              <a:cs typeface="Times New Roman" pitchFamily="18" charset="0"/>
            </a:endParaRPr>
          </a:p>
          <a:p>
            <a:pPr marL="320040" lvl="1" indent="0">
              <a:buNone/>
            </a:pPr>
            <a:endParaRPr lang="en-US" sz="2100" dirty="0" smtClean="0">
              <a:cs typeface="Times New Roman" pitchFamily="18" charset="0"/>
            </a:endParaRPr>
          </a:p>
        </p:txBody>
      </p:sp>
      <p:sp>
        <p:nvSpPr>
          <p:cNvPr id="4" name="TextBox 3"/>
          <p:cNvSpPr txBox="1"/>
          <p:nvPr/>
        </p:nvSpPr>
        <p:spPr>
          <a:xfrm>
            <a:off x="6629400" y="6324600"/>
            <a:ext cx="23622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i="1" dirty="0" smtClean="0">
                <a:solidFill>
                  <a:schemeClr val="accent1">
                    <a:lumMod val="50000"/>
                  </a:schemeClr>
                </a:solidFill>
              </a:rPr>
              <a:t>CA KUSAI GOAWALA</a:t>
            </a:r>
            <a:endParaRPr lang="en-IN" b="1" i="1" dirty="0">
              <a:solidFill>
                <a:schemeClr val="accent1">
                  <a:lumMod val="50000"/>
                </a:schemeClr>
              </a:solidFill>
            </a:endParaRPr>
          </a:p>
        </p:txBody>
      </p:sp>
    </p:spTree>
    <p:extLst>
      <p:ext uri="{BB962C8B-B14F-4D97-AF65-F5344CB8AC3E}">
        <p14:creationId xmlns:p14="http://schemas.microsoft.com/office/powerpoint/2010/main" xmlns="" val="1530760838"/>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4294967295"/>
          </p:nvPr>
        </p:nvSpPr>
        <p:spPr>
          <a:xfrm>
            <a:off x="914400" y="457200"/>
            <a:ext cx="8229600" cy="5562600"/>
          </a:xfrm>
        </p:spPr>
        <p:txBody>
          <a:bodyPr>
            <a:noAutofit/>
          </a:bodyPr>
          <a:lstStyle/>
          <a:p>
            <a:pPr marL="0" indent="0">
              <a:buFont typeface="Arial" pitchFamily="34" charset="0"/>
              <a:buChar char="•"/>
            </a:pPr>
            <a:r>
              <a:rPr lang="en-US" sz="2400" dirty="0" smtClean="0">
                <a:cs typeface="Times New Roman" pitchFamily="18" charset="0"/>
              </a:rPr>
              <a:t> Real Estate Sales in India and IndAS115</a:t>
            </a:r>
          </a:p>
          <a:p>
            <a:pPr marL="320040" lvl="1" indent="0">
              <a:buFont typeface="Arial" pitchFamily="34" charset="0"/>
              <a:buChar char="•"/>
            </a:pPr>
            <a:r>
              <a:rPr lang="en-US" sz="2100" dirty="0" smtClean="0">
                <a:cs typeface="Times New Roman" pitchFamily="18" charset="0"/>
              </a:rPr>
              <a:t>Under Indian GAAP – Guidance Note – AS7</a:t>
            </a:r>
          </a:p>
          <a:p>
            <a:pPr marL="594360" lvl="2" indent="0">
              <a:buFont typeface="Arial" pitchFamily="34" charset="0"/>
              <a:buChar char="•"/>
            </a:pPr>
            <a:r>
              <a:rPr lang="en-US" sz="1800" dirty="0" smtClean="0">
                <a:cs typeface="Times New Roman" pitchFamily="18" charset="0"/>
              </a:rPr>
              <a:t>Transfer of significant risk and reward, revenue can be determined</a:t>
            </a:r>
          </a:p>
          <a:p>
            <a:pPr marL="594360" lvl="2" indent="0">
              <a:buFont typeface="Arial" pitchFamily="34" charset="0"/>
              <a:buChar char="•"/>
            </a:pPr>
            <a:r>
              <a:rPr lang="en-US" sz="1800" dirty="0" smtClean="0">
                <a:cs typeface="Times New Roman" pitchFamily="18" charset="0"/>
              </a:rPr>
              <a:t>Conditions of threshold limits are met</a:t>
            </a:r>
          </a:p>
          <a:p>
            <a:pPr marL="594360" lvl="2" indent="0">
              <a:buFont typeface="Arial" pitchFamily="34" charset="0"/>
              <a:buChar char="•"/>
            </a:pPr>
            <a:r>
              <a:rPr lang="en-US" sz="1800" dirty="0" smtClean="0">
                <a:cs typeface="Times New Roman" pitchFamily="18" charset="0"/>
              </a:rPr>
              <a:t>Conditions under AS 9 and AS7 are met</a:t>
            </a:r>
          </a:p>
          <a:p>
            <a:pPr marL="594360" lvl="2" indent="0">
              <a:buFont typeface="Arial" pitchFamily="34" charset="0"/>
              <a:buChar char="•"/>
            </a:pPr>
            <a:r>
              <a:rPr lang="en-US" sz="1800" dirty="0" err="1" smtClean="0">
                <a:cs typeface="Times New Roman" pitchFamily="18" charset="0"/>
              </a:rPr>
              <a:t>Recognise</a:t>
            </a:r>
            <a:r>
              <a:rPr lang="en-US" sz="1800" dirty="0" smtClean="0">
                <a:cs typeface="Times New Roman" pitchFamily="18" charset="0"/>
              </a:rPr>
              <a:t> on percentage completion basis</a:t>
            </a:r>
          </a:p>
          <a:p>
            <a:pPr marL="594360" lvl="2" indent="0">
              <a:buFont typeface="Arial" pitchFamily="34" charset="0"/>
              <a:buChar char="•"/>
            </a:pPr>
            <a:endParaRPr lang="en-US" sz="1800" dirty="0" smtClean="0">
              <a:cs typeface="Times New Roman" pitchFamily="18" charset="0"/>
            </a:endParaRPr>
          </a:p>
          <a:p>
            <a:pPr marL="320040" lvl="1" indent="0">
              <a:buFont typeface="Arial" pitchFamily="34" charset="0"/>
              <a:buChar char="•"/>
            </a:pPr>
            <a:r>
              <a:rPr lang="en-US" sz="2100" dirty="0" smtClean="0">
                <a:cs typeface="Times New Roman" pitchFamily="18" charset="0"/>
              </a:rPr>
              <a:t>IndAS115 requires compliance of the following conditions :</a:t>
            </a:r>
          </a:p>
          <a:p>
            <a:pPr marL="594360" lvl="2" indent="0">
              <a:buFont typeface="Arial" pitchFamily="34" charset="0"/>
              <a:buChar char="•"/>
            </a:pPr>
            <a:r>
              <a:rPr lang="en-US" sz="1800" dirty="0" smtClean="0">
                <a:cs typeface="Times New Roman" pitchFamily="18" charset="0"/>
              </a:rPr>
              <a:t>Customer simultaneously receives and consumes benefit</a:t>
            </a:r>
          </a:p>
          <a:p>
            <a:pPr marL="594360" lvl="2" indent="0">
              <a:buFont typeface="Arial" pitchFamily="34" charset="0"/>
              <a:buChar char="•"/>
            </a:pPr>
            <a:r>
              <a:rPr lang="en-US" sz="1800" dirty="0" smtClean="0">
                <a:cs typeface="Times New Roman" pitchFamily="18" charset="0"/>
              </a:rPr>
              <a:t>Developers performance enhances the value of the asset controlled by customer</a:t>
            </a:r>
          </a:p>
          <a:p>
            <a:pPr marL="594360" lvl="2" indent="0">
              <a:buFont typeface="Arial" pitchFamily="34" charset="0"/>
              <a:buChar char="•"/>
            </a:pPr>
            <a:r>
              <a:rPr lang="en-US" sz="1800" dirty="0" smtClean="0">
                <a:cs typeface="Times New Roman" pitchFamily="18" charset="0"/>
              </a:rPr>
              <a:t>No alternative use to the developer </a:t>
            </a:r>
          </a:p>
          <a:p>
            <a:pPr marL="594360" lvl="2" indent="0">
              <a:buFont typeface="Arial" pitchFamily="34" charset="0"/>
              <a:buChar char="•"/>
            </a:pPr>
            <a:r>
              <a:rPr lang="en-US" sz="1800" dirty="0" smtClean="0">
                <a:cs typeface="Times New Roman" pitchFamily="18" charset="0"/>
              </a:rPr>
              <a:t>Enforceable right to recover payment for performance completed </a:t>
            </a:r>
            <a:r>
              <a:rPr lang="en-US" sz="1800" dirty="0" err="1" smtClean="0">
                <a:cs typeface="Times New Roman" pitchFamily="18" charset="0"/>
              </a:rPr>
              <a:t>upto</a:t>
            </a:r>
            <a:r>
              <a:rPr lang="en-US" sz="1800" dirty="0" smtClean="0">
                <a:cs typeface="Times New Roman" pitchFamily="18" charset="0"/>
              </a:rPr>
              <a:t> date</a:t>
            </a:r>
          </a:p>
          <a:p>
            <a:pPr marL="320040" lvl="1" indent="0">
              <a:buFont typeface="Arial" pitchFamily="34" charset="0"/>
              <a:buChar char="•"/>
            </a:pPr>
            <a:r>
              <a:rPr lang="en-US" sz="2100" dirty="0" smtClean="0">
                <a:cs typeface="Times New Roman" pitchFamily="18" charset="0"/>
              </a:rPr>
              <a:t>Compliance with last two is possible. However, first two is difficult.</a:t>
            </a:r>
          </a:p>
          <a:p>
            <a:pPr marL="320040" lvl="1" indent="0">
              <a:buFont typeface="Arial" pitchFamily="34" charset="0"/>
              <a:buChar char="•"/>
            </a:pPr>
            <a:r>
              <a:rPr lang="en-US" sz="2100" dirty="0" smtClean="0">
                <a:cs typeface="Times New Roman" pitchFamily="18" charset="0"/>
              </a:rPr>
              <a:t>Terms of contract to be seen</a:t>
            </a:r>
          </a:p>
          <a:p>
            <a:pPr marL="320040" lvl="1" indent="0">
              <a:buFont typeface="Arial" pitchFamily="34" charset="0"/>
              <a:buChar char="•"/>
            </a:pPr>
            <a:r>
              <a:rPr lang="en-US" sz="2100" dirty="0" smtClean="0">
                <a:cs typeface="Times New Roman" pitchFamily="18" charset="0"/>
              </a:rPr>
              <a:t>What happens in case of 10% on booking and 90% on possession</a:t>
            </a:r>
          </a:p>
          <a:p>
            <a:pPr marL="320040" lvl="1" indent="0">
              <a:buFont typeface="Arial" pitchFamily="34" charset="0"/>
              <a:buChar char="•"/>
            </a:pPr>
            <a:endParaRPr lang="en-US" sz="2100" dirty="0" smtClean="0">
              <a:cs typeface="Times New Roman" pitchFamily="18" charset="0"/>
            </a:endParaRPr>
          </a:p>
          <a:p>
            <a:pPr marL="320040" lvl="1" indent="0">
              <a:buNone/>
            </a:pPr>
            <a:endParaRPr lang="en-US" sz="2100" dirty="0" smtClean="0">
              <a:cs typeface="Times New Roman" pitchFamily="18" charset="0"/>
            </a:endParaRPr>
          </a:p>
        </p:txBody>
      </p:sp>
      <p:sp>
        <p:nvSpPr>
          <p:cNvPr id="4" name="TextBox 3"/>
          <p:cNvSpPr txBox="1"/>
          <p:nvPr/>
        </p:nvSpPr>
        <p:spPr>
          <a:xfrm>
            <a:off x="6629400" y="6324600"/>
            <a:ext cx="23622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i="1" dirty="0" smtClean="0">
                <a:solidFill>
                  <a:schemeClr val="accent1">
                    <a:lumMod val="50000"/>
                  </a:schemeClr>
                </a:solidFill>
              </a:rPr>
              <a:t>CA KUSAI GOAWALA</a:t>
            </a:r>
            <a:endParaRPr lang="en-IN" b="1" i="1" dirty="0">
              <a:solidFill>
                <a:schemeClr val="accent1">
                  <a:lumMod val="50000"/>
                </a:schemeClr>
              </a:solidFill>
            </a:endParaRPr>
          </a:p>
        </p:txBody>
      </p:sp>
    </p:spTree>
    <p:extLst>
      <p:ext uri="{BB962C8B-B14F-4D97-AF65-F5344CB8AC3E}">
        <p14:creationId xmlns:p14="http://schemas.microsoft.com/office/powerpoint/2010/main" xmlns="" val="1530760838"/>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381000" y="609600"/>
            <a:ext cx="8229600" cy="6096000"/>
          </a:xfrm>
        </p:spPr>
        <p:txBody>
          <a:bodyPr>
            <a:normAutofit/>
          </a:bodyPr>
          <a:lstStyle/>
          <a:p>
            <a:pPr marL="0" indent="0">
              <a:buNone/>
            </a:pPr>
            <a:r>
              <a:rPr lang="en-US" sz="2400" b="1" dirty="0" smtClean="0">
                <a:cs typeface="Times New Roman" pitchFamily="18" charset="0"/>
              </a:rPr>
              <a:t> Disclosures</a:t>
            </a:r>
          </a:p>
          <a:p>
            <a:pPr marL="0" indent="0">
              <a:buFont typeface="Arial" pitchFamily="34" charset="0"/>
              <a:buChar char="•"/>
            </a:pPr>
            <a:endParaRPr lang="en-US" sz="2400" dirty="0">
              <a:cs typeface="Times New Roman" pitchFamily="18" charset="0"/>
            </a:endParaRPr>
          </a:p>
          <a:p>
            <a:pPr marL="0" indent="0">
              <a:buFont typeface="Arial" pitchFamily="34" charset="0"/>
              <a:buChar char="•"/>
            </a:pPr>
            <a:r>
              <a:rPr lang="en-US" sz="2400" b="1" dirty="0" smtClean="0">
                <a:cs typeface="Times New Roman" pitchFamily="18" charset="0"/>
              </a:rPr>
              <a:t>  </a:t>
            </a:r>
            <a:r>
              <a:rPr lang="en-US" sz="2400" dirty="0" smtClean="0">
                <a:cs typeface="Times New Roman" pitchFamily="18" charset="0"/>
              </a:rPr>
              <a:t>The </a:t>
            </a:r>
            <a:r>
              <a:rPr lang="en-US" sz="2400" dirty="0">
                <a:cs typeface="Times New Roman" pitchFamily="18" charset="0"/>
              </a:rPr>
              <a:t>standard prescribes various disclosures </a:t>
            </a:r>
            <a:r>
              <a:rPr lang="en-US" sz="2400" dirty="0" smtClean="0">
                <a:cs typeface="Times New Roman" pitchFamily="18" charset="0"/>
              </a:rPr>
              <a:t> as under :-</a:t>
            </a:r>
            <a:endParaRPr lang="en-US" sz="2400" dirty="0">
              <a:cs typeface="Times New Roman" pitchFamily="18" charset="0"/>
            </a:endParaRPr>
          </a:p>
          <a:p>
            <a:pPr marL="0" indent="0">
              <a:buFont typeface="Arial" pitchFamily="34" charset="0"/>
              <a:buChar char="•"/>
            </a:pPr>
            <a:r>
              <a:rPr lang="en-US" sz="2400" dirty="0" smtClean="0">
                <a:cs typeface="Times New Roman" pitchFamily="18" charset="0"/>
              </a:rPr>
              <a:t>  Qualitative and Quantitative aspects about the contract  </a:t>
            </a:r>
            <a:endParaRPr lang="en-US" sz="2400" dirty="0">
              <a:cs typeface="Times New Roman" pitchFamily="18" charset="0"/>
            </a:endParaRPr>
          </a:p>
          <a:p>
            <a:pPr>
              <a:buFont typeface="Arial" pitchFamily="34" charset="0"/>
              <a:buChar char="•"/>
            </a:pPr>
            <a:r>
              <a:rPr lang="en-US" sz="2400" dirty="0" smtClean="0">
                <a:cs typeface="Times New Roman" pitchFamily="18" charset="0"/>
              </a:rPr>
              <a:t>Disaggregation </a:t>
            </a:r>
            <a:r>
              <a:rPr lang="en-US" sz="2400" dirty="0">
                <a:cs typeface="Times New Roman" pitchFamily="18" charset="0"/>
              </a:rPr>
              <a:t>of </a:t>
            </a:r>
            <a:r>
              <a:rPr lang="en-US" sz="2400" dirty="0" smtClean="0">
                <a:cs typeface="Times New Roman" pitchFamily="18" charset="0"/>
              </a:rPr>
              <a:t>revenue</a:t>
            </a:r>
          </a:p>
          <a:p>
            <a:pPr>
              <a:buFont typeface="Arial" pitchFamily="34" charset="0"/>
              <a:buChar char="•"/>
            </a:pPr>
            <a:r>
              <a:rPr lang="en-US" sz="2400" dirty="0" smtClean="0">
                <a:cs typeface="Times New Roman" pitchFamily="18" charset="0"/>
              </a:rPr>
              <a:t>Contract </a:t>
            </a:r>
            <a:r>
              <a:rPr lang="en-US" sz="2400" dirty="0">
                <a:cs typeface="Times New Roman" pitchFamily="18" charset="0"/>
              </a:rPr>
              <a:t>Balances</a:t>
            </a:r>
          </a:p>
          <a:p>
            <a:pPr>
              <a:buFont typeface="Arial" pitchFamily="34" charset="0"/>
              <a:buChar char="•"/>
            </a:pPr>
            <a:r>
              <a:rPr lang="en-US" sz="2400" dirty="0" smtClean="0">
                <a:cs typeface="Times New Roman" pitchFamily="18" charset="0"/>
              </a:rPr>
              <a:t>Performance </a:t>
            </a:r>
            <a:r>
              <a:rPr lang="en-US" sz="2400" dirty="0">
                <a:cs typeface="Times New Roman" pitchFamily="18" charset="0"/>
              </a:rPr>
              <a:t>obligations</a:t>
            </a:r>
          </a:p>
          <a:p>
            <a:pPr marL="0" indent="0">
              <a:buFont typeface="Arial" pitchFamily="34" charset="0"/>
              <a:buChar char="•"/>
            </a:pPr>
            <a:r>
              <a:rPr lang="en-US" sz="2400" dirty="0" smtClean="0">
                <a:cs typeface="Times New Roman" pitchFamily="18" charset="0"/>
              </a:rPr>
              <a:t>   Transaction </a:t>
            </a:r>
            <a:r>
              <a:rPr lang="en-US" sz="2400" dirty="0">
                <a:cs typeface="Times New Roman" pitchFamily="18" charset="0"/>
              </a:rPr>
              <a:t>price allocation</a:t>
            </a:r>
          </a:p>
          <a:p>
            <a:pPr>
              <a:buFont typeface="Arial" pitchFamily="34" charset="0"/>
              <a:buChar char="•"/>
            </a:pPr>
            <a:r>
              <a:rPr lang="en-US" sz="2400" dirty="0" smtClean="0">
                <a:cs typeface="Times New Roman" pitchFamily="18" charset="0"/>
              </a:rPr>
              <a:t>Significant judgments </a:t>
            </a:r>
            <a:r>
              <a:rPr lang="en-US" sz="2400" dirty="0">
                <a:cs typeface="Times New Roman" pitchFamily="18" charset="0"/>
              </a:rPr>
              <a:t>applied</a:t>
            </a:r>
          </a:p>
          <a:p>
            <a:pPr>
              <a:buFont typeface="Arial" pitchFamily="34" charset="0"/>
              <a:buChar char="•"/>
            </a:pPr>
            <a:r>
              <a:rPr lang="en-US" sz="2400" dirty="0" smtClean="0">
                <a:cs typeface="Times New Roman" pitchFamily="18" charset="0"/>
              </a:rPr>
              <a:t>Timing </a:t>
            </a:r>
            <a:r>
              <a:rPr lang="en-US" sz="2400" dirty="0">
                <a:cs typeface="Times New Roman" pitchFamily="18" charset="0"/>
              </a:rPr>
              <a:t>of satisfaction of performance obligation</a:t>
            </a:r>
          </a:p>
          <a:p>
            <a:pPr>
              <a:buFont typeface="Arial" pitchFamily="34" charset="0"/>
              <a:buChar char="•"/>
            </a:pPr>
            <a:r>
              <a:rPr lang="en-US" sz="2400" dirty="0">
                <a:cs typeface="Times New Roman" pitchFamily="18" charset="0"/>
              </a:rPr>
              <a:t> </a:t>
            </a:r>
            <a:r>
              <a:rPr lang="en-US" sz="2400" dirty="0" smtClean="0">
                <a:cs typeface="Times New Roman" pitchFamily="18" charset="0"/>
              </a:rPr>
              <a:t>Determination </a:t>
            </a:r>
            <a:r>
              <a:rPr lang="en-US" sz="2400" dirty="0">
                <a:cs typeface="Times New Roman" pitchFamily="18" charset="0"/>
              </a:rPr>
              <a:t>of transaction price and amount allocated to performance obligation</a:t>
            </a:r>
          </a:p>
          <a:p>
            <a:pPr>
              <a:buFont typeface="Arial" pitchFamily="34" charset="0"/>
              <a:buChar char="•"/>
            </a:pPr>
            <a:endParaRPr lang="en-US" sz="2400" dirty="0"/>
          </a:p>
          <a:p>
            <a:pPr>
              <a:buFont typeface="Arial" pitchFamily="34" charset="0"/>
              <a:buChar char="•"/>
            </a:pPr>
            <a:endParaRPr lang="en-US" sz="2400" dirty="0"/>
          </a:p>
        </p:txBody>
      </p:sp>
      <p:sp>
        <p:nvSpPr>
          <p:cNvPr id="5" name="TextBox 4"/>
          <p:cNvSpPr txBox="1"/>
          <p:nvPr/>
        </p:nvSpPr>
        <p:spPr>
          <a:xfrm>
            <a:off x="6629400" y="6324600"/>
            <a:ext cx="23622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i="1" dirty="0" smtClean="0">
                <a:solidFill>
                  <a:schemeClr val="accent1">
                    <a:lumMod val="50000"/>
                  </a:schemeClr>
                </a:solidFill>
              </a:rPr>
              <a:t>CA KUSAI GOAWALA</a:t>
            </a:r>
            <a:endParaRPr lang="en-IN" b="1" i="1" dirty="0">
              <a:solidFill>
                <a:schemeClr val="accent1">
                  <a:lumMod val="50000"/>
                </a:schemeClr>
              </a:solidFill>
            </a:endParaRPr>
          </a:p>
        </p:txBody>
      </p:sp>
    </p:spTree>
    <p:extLst>
      <p:ext uri="{BB962C8B-B14F-4D97-AF65-F5344CB8AC3E}">
        <p14:creationId xmlns:p14="http://schemas.microsoft.com/office/powerpoint/2010/main" xmlns="" val="4230202967"/>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WordArt 2"/>
          <p:cNvSpPr>
            <a:spLocks noChangeArrowheads="1" noChangeShapeType="1" noTextEdit="1"/>
          </p:cNvSpPr>
          <p:nvPr/>
        </p:nvSpPr>
        <p:spPr bwMode="auto">
          <a:xfrm>
            <a:off x="3962400" y="3810000"/>
            <a:ext cx="5029200" cy="1676400"/>
          </a:xfrm>
          <a:prstGeom prst="rect">
            <a:avLst/>
          </a:prstGeom>
        </p:spPr>
        <p:txBody>
          <a:bodyPr wrap="none" fromWordArt="1">
            <a:prstTxWarp prst="textPlain">
              <a:avLst>
                <a:gd name="adj" fmla="val 50000"/>
              </a:avLst>
            </a:prstTxWarp>
          </a:bodyPr>
          <a:lstStyle/>
          <a:p>
            <a:pPr algn="ctr"/>
            <a:r>
              <a:rPr lang="en-US" sz="3600" kern="10" dirty="0">
                <a:ln w="9525">
                  <a:noFill/>
                  <a:round/>
                  <a:headEnd/>
                  <a:tailEnd/>
                </a:ln>
                <a:solidFill>
                  <a:srgbClr val="336699"/>
                </a:solidFill>
                <a:effectLst>
                  <a:outerShdw dist="45791" dir="2021404" algn="ctr" rotWithShape="0">
                    <a:srgbClr val="B2B2B2">
                      <a:alpha val="80000"/>
                    </a:srgbClr>
                  </a:outerShdw>
                </a:effectLst>
                <a:latin typeface="Times New Roman"/>
                <a:cs typeface="Times New Roman"/>
              </a:rPr>
              <a:t>FINANCIAL INSTRUMENTS:</a:t>
            </a:r>
          </a:p>
          <a:p>
            <a:pPr algn="ctr"/>
            <a:r>
              <a:rPr lang="en-US" sz="3600" kern="10" dirty="0">
                <a:ln w="9525">
                  <a:noFill/>
                  <a:round/>
                  <a:headEnd/>
                  <a:tailEnd/>
                </a:ln>
                <a:solidFill>
                  <a:srgbClr val="336699"/>
                </a:solidFill>
                <a:effectLst>
                  <a:outerShdw dist="45791" dir="2021404" algn="ctr" rotWithShape="0">
                    <a:srgbClr val="B2B2B2">
                      <a:alpha val="80000"/>
                    </a:srgbClr>
                  </a:outerShdw>
                </a:effectLst>
                <a:latin typeface="Times New Roman"/>
                <a:cs typeface="Times New Roman"/>
              </a:rPr>
              <a:t>RECOGNITION </a:t>
            </a:r>
          </a:p>
          <a:p>
            <a:pPr algn="ctr"/>
            <a:r>
              <a:rPr lang="en-US" sz="3600" kern="10" dirty="0">
                <a:ln w="9525">
                  <a:noFill/>
                  <a:round/>
                  <a:headEnd/>
                  <a:tailEnd/>
                </a:ln>
                <a:solidFill>
                  <a:srgbClr val="336699"/>
                </a:solidFill>
                <a:effectLst>
                  <a:outerShdw dist="45791" dir="2021404" algn="ctr" rotWithShape="0">
                    <a:srgbClr val="B2B2B2">
                      <a:alpha val="80000"/>
                    </a:srgbClr>
                  </a:outerShdw>
                </a:effectLst>
                <a:latin typeface="Times New Roman"/>
                <a:cs typeface="Times New Roman"/>
              </a:rPr>
              <a:t>&amp; MEASUREMENT</a:t>
            </a:r>
          </a:p>
        </p:txBody>
      </p:sp>
      <p:sp>
        <p:nvSpPr>
          <p:cNvPr id="300035" name="WordArt 3"/>
          <p:cNvSpPr>
            <a:spLocks noChangeArrowheads="1" noChangeShapeType="1" noTextEdit="1"/>
          </p:cNvSpPr>
          <p:nvPr/>
        </p:nvSpPr>
        <p:spPr bwMode="auto">
          <a:xfrm>
            <a:off x="4724400" y="2590800"/>
            <a:ext cx="3505200" cy="838200"/>
          </a:xfrm>
          <a:prstGeom prst="rect">
            <a:avLst/>
          </a:prstGeom>
        </p:spPr>
        <p:txBody>
          <a:bodyPr wrap="none" fromWordArt="1">
            <a:prstTxWarp prst="textPlain">
              <a:avLst>
                <a:gd name="adj" fmla="val 50000"/>
              </a:avLst>
            </a:prstTxWarp>
          </a:bodyPr>
          <a:lstStyle/>
          <a:p>
            <a:pPr algn="ctr"/>
            <a:r>
              <a:rPr lang="en-US" sz="3600" i="1" kern="10" dirty="0" smtClean="0">
                <a:ln w="9525">
                  <a:solidFill>
                    <a:srgbClr val="000000"/>
                  </a:solidFill>
                  <a:round/>
                  <a:headEnd/>
                  <a:tailEnd/>
                </a:ln>
                <a:solidFill>
                  <a:schemeClr val="accent1">
                    <a:lumMod val="75000"/>
                  </a:schemeClr>
                </a:solidFill>
                <a:effectLst>
                  <a:outerShdw dist="35921" dir="2700000" algn="ctr" rotWithShape="0">
                    <a:srgbClr val="808080">
                      <a:alpha val="80000"/>
                    </a:srgbClr>
                  </a:outerShdw>
                </a:effectLst>
                <a:latin typeface="Arial Black"/>
              </a:rPr>
              <a:t>IndAS-109</a:t>
            </a:r>
            <a:endParaRPr lang="en-US" sz="3600" i="1" kern="10" dirty="0">
              <a:ln w="9525">
                <a:solidFill>
                  <a:srgbClr val="000000"/>
                </a:solidFill>
                <a:round/>
                <a:headEnd/>
                <a:tailEnd/>
              </a:ln>
              <a:solidFill>
                <a:schemeClr val="accent1">
                  <a:lumMod val="75000"/>
                </a:schemeClr>
              </a:solidFill>
              <a:effectLst>
                <a:outerShdw dist="35921" dir="2700000" algn="ctr" rotWithShape="0">
                  <a:srgbClr val="808080">
                    <a:alpha val="80000"/>
                  </a:srgbClr>
                </a:outerShdw>
              </a:effectLst>
              <a:latin typeface="Arial Black"/>
            </a:endParaRPr>
          </a:p>
        </p:txBody>
      </p:sp>
      <p:pic>
        <p:nvPicPr>
          <p:cNvPr id="300036" name="Picture 4" descr="j0435245"/>
          <p:cNvPicPr>
            <a:picLocks noChangeAspect="1" noChangeArrowheads="1"/>
          </p:cNvPicPr>
          <p:nvPr/>
        </p:nvPicPr>
        <p:blipFill>
          <a:blip r:embed="rId2" cstate="print"/>
          <a:srcRect/>
          <a:stretch>
            <a:fillRect/>
          </a:stretch>
        </p:blipFill>
        <p:spPr bwMode="auto">
          <a:xfrm>
            <a:off x="381000" y="304800"/>
            <a:ext cx="2133600" cy="1752600"/>
          </a:xfrm>
          <a:prstGeom prst="rect">
            <a:avLst/>
          </a:prstGeom>
          <a:noFill/>
        </p:spPr>
      </p:pic>
      <p:pic>
        <p:nvPicPr>
          <p:cNvPr id="300037" name="Picture 5" descr="MPj04011380000[1]"/>
          <p:cNvPicPr>
            <a:picLocks noChangeAspect="1" noChangeArrowheads="1"/>
          </p:cNvPicPr>
          <p:nvPr/>
        </p:nvPicPr>
        <p:blipFill>
          <a:blip r:embed="rId3" cstate="print"/>
          <a:srcRect/>
          <a:stretch>
            <a:fillRect/>
          </a:stretch>
        </p:blipFill>
        <p:spPr bwMode="auto">
          <a:xfrm>
            <a:off x="381000" y="2362200"/>
            <a:ext cx="3505200" cy="3581400"/>
          </a:xfrm>
          <a:prstGeom prst="rect">
            <a:avLst/>
          </a:prstGeom>
          <a:noFill/>
        </p:spPr>
      </p:pic>
      <p:sp>
        <p:nvSpPr>
          <p:cNvPr id="6" name="Title 5"/>
          <p:cNvSpPr>
            <a:spLocks noGrp="1"/>
          </p:cNvSpPr>
          <p:nvPr>
            <p:ph type="title"/>
          </p:nvPr>
        </p:nvSpPr>
        <p:spPr/>
        <p:txBody>
          <a:bodyPr/>
          <a:lstStyle/>
          <a:p>
            <a:endParaRPr lang="en-IN"/>
          </a:p>
        </p:txBody>
      </p:sp>
      <p:sp>
        <p:nvSpPr>
          <p:cNvPr id="7" name="TextBox 6"/>
          <p:cNvSpPr txBox="1"/>
          <p:nvPr/>
        </p:nvSpPr>
        <p:spPr>
          <a:xfrm>
            <a:off x="6629400" y="6324600"/>
            <a:ext cx="23622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i="1" dirty="0" smtClean="0">
                <a:solidFill>
                  <a:schemeClr val="accent1">
                    <a:lumMod val="50000"/>
                  </a:schemeClr>
                </a:solidFill>
              </a:rPr>
              <a:t>CA KUSAI GOAWALA</a:t>
            </a:r>
            <a:endParaRPr lang="en-IN" b="1" i="1" dirty="0">
              <a:solidFill>
                <a:schemeClr val="accent1">
                  <a:lumMod val="50000"/>
                </a:schemeClr>
              </a:solidFill>
            </a:endParaRPr>
          </a:p>
        </p:txBody>
      </p:sp>
    </p:spTree>
  </p:cSld>
  <p:clrMapOvr>
    <a:masterClrMapping/>
  </p:clrMapOvr>
  <p:transition/>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b="1" smtClean="0"/>
              <a:t>Appetizers :</a:t>
            </a:r>
          </a:p>
        </p:txBody>
      </p:sp>
      <p:sp>
        <p:nvSpPr>
          <p:cNvPr id="7171" name="Rectangle 3"/>
          <p:cNvSpPr>
            <a:spLocks noGrp="1" noChangeArrowheads="1"/>
          </p:cNvSpPr>
          <p:nvPr>
            <p:ph type="body" idx="1"/>
          </p:nvPr>
        </p:nvSpPr>
        <p:spPr/>
        <p:txBody>
          <a:bodyPr/>
          <a:lstStyle/>
          <a:p>
            <a:pPr eaLnBrk="1" hangingPunct="1">
              <a:lnSpc>
                <a:spcPct val="90000"/>
              </a:lnSpc>
            </a:pPr>
            <a:r>
              <a:rPr lang="en-US" sz="2400" dirty="0" smtClean="0">
                <a:solidFill>
                  <a:srgbClr val="000000"/>
                </a:solidFill>
                <a:ea typeface="Arial Unicode MS" pitchFamily="34" charset="-128"/>
                <a:cs typeface="Arial Unicode MS" pitchFamily="34" charset="-128"/>
              </a:rPr>
              <a:t>The Accounting Standards are constituted to bring out real profit or loss of an entity</a:t>
            </a:r>
            <a:br>
              <a:rPr lang="en-US" sz="2400" dirty="0" smtClean="0">
                <a:solidFill>
                  <a:srgbClr val="000000"/>
                </a:solidFill>
                <a:ea typeface="Arial Unicode MS" pitchFamily="34" charset="-128"/>
                <a:cs typeface="Arial Unicode MS" pitchFamily="34" charset="-128"/>
              </a:rPr>
            </a:br>
            <a:r>
              <a:rPr lang="en-US" sz="2400" dirty="0" smtClean="0">
                <a:solidFill>
                  <a:srgbClr val="000000"/>
                </a:solidFill>
                <a:ea typeface="Arial Unicode MS" pitchFamily="34" charset="-128"/>
                <a:cs typeface="Arial Unicode MS" pitchFamily="34" charset="-128"/>
              </a:rPr>
              <a:t>The financial engineering in various products are exposed and impact on profit and loss is correctly reflected</a:t>
            </a:r>
          </a:p>
          <a:p>
            <a:pPr eaLnBrk="1" hangingPunct="1">
              <a:lnSpc>
                <a:spcPct val="90000"/>
              </a:lnSpc>
            </a:pPr>
            <a:r>
              <a:rPr lang="en-US" sz="2400" dirty="0" smtClean="0">
                <a:solidFill>
                  <a:srgbClr val="000000"/>
                </a:solidFill>
                <a:ea typeface="Arial Unicode MS" pitchFamily="34" charset="-128"/>
                <a:cs typeface="Arial Unicode MS" pitchFamily="34" charset="-128"/>
              </a:rPr>
              <a:t>Financial Instruments are complex in nature due to its creation out of fertile minds of financial wizards</a:t>
            </a:r>
          </a:p>
          <a:p>
            <a:pPr eaLnBrk="1" hangingPunct="1">
              <a:lnSpc>
                <a:spcPct val="90000"/>
              </a:lnSpc>
            </a:pPr>
            <a:r>
              <a:rPr lang="en-US" sz="2400" dirty="0" smtClean="0">
                <a:solidFill>
                  <a:srgbClr val="000000"/>
                </a:solidFill>
                <a:ea typeface="Arial Unicode MS" pitchFamily="34" charset="-128"/>
                <a:cs typeface="Arial Unicode MS" pitchFamily="34" charset="-128"/>
              </a:rPr>
              <a:t>They are common in nature and found everywhere.</a:t>
            </a:r>
          </a:p>
          <a:p>
            <a:pPr eaLnBrk="1" hangingPunct="1">
              <a:lnSpc>
                <a:spcPct val="90000"/>
              </a:lnSpc>
            </a:pPr>
            <a:r>
              <a:rPr lang="en-US" sz="2400" dirty="0" smtClean="0">
                <a:solidFill>
                  <a:srgbClr val="000000"/>
                </a:solidFill>
                <a:ea typeface="Arial Unicode MS" pitchFamily="34" charset="-128"/>
                <a:cs typeface="Arial Unicode MS" pitchFamily="34" charset="-128"/>
              </a:rPr>
              <a:t>Derivative is one of the most complicated aspect of this Standard</a:t>
            </a:r>
          </a:p>
        </p:txBody>
      </p:sp>
      <p:sp>
        <p:nvSpPr>
          <p:cNvPr id="5" name="TextBox 4"/>
          <p:cNvSpPr txBox="1"/>
          <p:nvPr/>
        </p:nvSpPr>
        <p:spPr>
          <a:xfrm>
            <a:off x="6629400" y="6324600"/>
            <a:ext cx="23622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i="1" dirty="0" smtClean="0">
                <a:solidFill>
                  <a:schemeClr val="accent1">
                    <a:lumMod val="50000"/>
                  </a:schemeClr>
                </a:solidFill>
              </a:rPr>
              <a:t>CA KUSAI GOAWALA</a:t>
            </a:r>
            <a:endParaRPr lang="en-IN" b="1" i="1"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b="1" smtClean="0"/>
              <a:t>Appetizers :</a:t>
            </a:r>
          </a:p>
        </p:txBody>
      </p:sp>
      <p:sp>
        <p:nvSpPr>
          <p:cNvPr id="8195" name="Rectangle 3"/>
          <p:cNvSpPr>
            <a:spLocks noGrp="1" noChangeArrowheads="1"/>
          </p:cNvSpPr>
          <p:nvPr>
            <p:ph type="body" idx="1"/>
          </p:nvPr>
        </p:nvSpPr>
        <p:spPr>
          <a:xfrm>
            <a:off x="914400" y="1600200"/>
            <a:ext cx="7620000" cy="4572000"/>
          </a:xfrm>
        </p:spPr>
        <p:txBody>
          <a:bodyPr/>
          <a:lstStyle/>
          <a:p>
            <a:pPr marL="609600" indent="-609600" eaLnBrk="1" hangingPunct="1">
              <a:lnSpc>
                <a:spcPct val="80000"/>
              </a:lnSpc>
              <a:buFont typeface="Wingdings" pitchFamily="2" charset="2"/>
              <a:buNone/>
            </a:pPr>
            <a:r>
              <a:rPr lang="en-US" sz="2400" dirty="0" smtClean="0">
                <a:solidFill>
                  <a:srgbClr val="000000"/>
                </a:solidFill>
                <a:ea typeface="Arial Unicode MS" pitchFamily="34" charset="-128"/>
                <a:cs typeface="Arial Unicode MS" pitchFamily="34" charset="-128"/>
              </a:rPr>
              <a:t>One may find such derivatives in many contracts. </a:t>
            </a:r>
          </a:p>
          <a:p>
            <a:pPr marL="609600" indent="-609600" eaLnBrk="1" hangingPunct="1">
              <a:lnSpc>
                <a:spcPct val="80000"/>
              </a:lnSpc>
              <a:buFont typeface="Wingdings" pitchFamily="2" charset="2"/>
              <a:buNone/>
            </a:pPr>
            <a:r>
              <a:rPr lang="en-US" sz="2400" dirty="0" smtClean="0">
                <a:solidFill>
                  <a:srgbClr val="000000"/>
                </a:solidFill>
                <a:ea typeface="Arial Unicode MS" pitchFamily="34" charset="-128"/>
                <a:cs typeface="Arial Unicode MS" pitchFamily="34" charset="-128"/>
              </a:rPr>
              <a:t>For example :</a:t>
            </a:r>
          </a:p>
          <a:p>
            <a:pPr marL="609600" indent="-609600" eaLnBrk="1" hangingPunct="1">
              <a:lnSpc>
                <a:spcPct val="80000"/>
              </a:lnSpc>
            </a:pPr>
            <a:r>
              <a:rPr lang="en-US" sz="2400" dirty="0" smtClean="0">
                <a:solidFill>
                  <a:srgbClr val="000000"/>
                </a:solidFill>
                <a:ea typeface="Arial Unicode MS" pitchFamily="34" charset="-128"/>
                <a:cs typeface="Arial Unicode MS" pitchFamily="34" charset="-128"/>
              </a:rPr>
              <a:t>Sale proceeds determined based on lease rentals</a:t>
            </a:r>
          </a:p>
          <a:p>
            <a:pPr marL="609600" indent="-609600" eaLnBrk="1" hangingPunct="1">
              <a:lnSpc>
                <a:spcPct val="80000"/>
              </a:lnSpc>
            </a:pPr>
            <a:r>
              <a:rPr lang="en-US" sz="2400" dirty="0" smtClean="0">
                <a:solidFill>
                  <a:srgbClr val="000000"/>
                </a:solidFill>
                <a:ea typeface="Arial Unicode MS" pitchFamily="34" charset="-128"/>
                <a:cs typeface="Arial Unicode MS" pitchFamily="34" charset="-128"/>
              </a:rPr>
              <a:t>Lease rentals linked to sales of tenants</a:t>
            </a:r>
          </a:p>
          <a:p>
            <a:pPr marL="609600" indent="-609600" eaLnBrk="1" hangingPunct="1">
              <a:lnSpc>
                <a:spcPct val="80000"/>
              </a:lnSpc>
            </a:pPr>
            <a:r>
              <a:rPr lang="en-US" sz="2400" dirty="0" smtClean="0">
                <a:solidFill>
                  <a:srgbClr val="000000"/>
                </a:solidFill>
                <a:ea typeface="Arial Unicode MS" pitchFamily="34" charset="-128"/>
                <a:cs typeface="Arial Unicode MS" pitchFamily="34" charset="-128"/>
              </a:rPr>
              <a:t>Technical consultancy – kicker incentive by way of stock option </a:t>
            </a:r>
          </a:p>
          <a:p>
            <a:pPr marL="609600" indent="-609600" eaLnBrk="1" hangingPunct="1">
              <a:lnSpc>
                <a:spcPct val="80000"/>
              </a:lnSpc>
            </a:pPr>
            <a:r>
              <a:rPr lang="en-US" sz="2400" dirty="0" smtClean="0">
                <a:solidFill>
                  <a:srgbClr val="000000"/>
                </a:solidFill>
                <a:ea typeface="Arial Unicode MS" pitchFamily="34" charset="-128"/>
                <a:cs typeface="Arial Unicode MS" pitchFamily="34" charset="-128"/>
              </a:rPr>
              <a:t>Variable Interest rates in bank loans</a:t>
            </a:r>
          </a:p>
          <a:p>
            <a:pPr marL="609600" indent="-609600" eaLnBrk="1" hangingPunct="1">
              <a:lnSpc>
                <a:spcPct val="80000"/>
              </a:lnSpc>
            </a:pPr>
            <a:r>
              <a:rPr lang="en-US" sz="2400" dirty="0" smtClean="0">
                <a:solidFill>
                  <a:srgbClr val="000000"/>
                </a:solidFill>
                <a:ea typeface="Arial Unicode MS" pitchFamily="34" charset="-128"/>
                <a:cs typeface="Arial Unicode MS" pitchFamily="34" charset="-128"/>
              </a:rPr>
              <a:t>Convertible Preference Shares</a:t>
            </a:r>
          </a:p>
        </p:txBody>
      </p:sp>
      <p:sp>
        <p:nvSpPr>
          <p:cNvPr id="5" name="TextBox 4"/>
          <p:cNvSpPr txBox="1"/>
          <p:nvPr/>
        </p:nvSpPr>
        <p:spPr>
          <a:xfrm>
            <a:off x="6629400" y="6324600"/>
            <a:ext cx="23622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i="1" dirty="0" smtClean="0">
                <a:solidFill>
                  <a:schemeClr val="accent1">
                    <a:lumMod val="50000"/>
                  </a:schemeClr>
                </a:solidFill>
              </a:rPr>
              <a:t>CA KUSAI GOAWALA</a:t>
            </a:r>
            <a:endParaRPr lang="en-IN" b="1" i="1"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Rectangle 2"/>
          <p:cNvSpPr>
            <a:spLocks noChangeArrowheads="1"/>
          </p:cNvSpPr>
          <p:nvPr/>
        </p:nvSpPr>
        <p:spPr bwMode="auto">
          <a:xfrm>
            <a:off x="533400" y="609600"/>
            <a:ext cx="8001000" cy="5324535"/>
          </a:xfrm>
          <a:prstGeom prst="rect">
            <a:avLst/>
          </a:prstGeom>
          <a:noFill/>
          <a:ln w="9525">
            <a:noFill/>
            <a:miter lim="800000"/>
            <a:headEnd/>
            <a:tailEnd/>
          </a:ln>
          <a:effectLst/>
        </p:spPr>
        <p:txBody>
          <a:bodyPr anchor="ctr">
            <a:spAutoFit/>
          </a:bodyPr>
          <a:lstStyle/>
          <a:p>
            <a:pPr lvl="1">
              <a:buFontTx/>
              <a:buChar char="•"/>
              <a:tabLst>
                <a:tab pos="857250" algn="l"/>
                <a:tab pos="1371600" algn="l"/>
                <a:tab pos="1828800" algn="l"/>
                <a:tab pos="2343150" algn="l"/>
              </a:tabLst>
            </a:pPr>
            <a:r>
              <a:rPr lang="en-US" sz="2000" b="1" dirty="0"/>
              <a:t> 	How to identify Functional Currency :  </a:t>
            </a:r>
          </a:p>
          <a:p>
            <a:pPr lvl="1">
              <a:tabLst>
                <a:tab pos="857250" algn="l"/>
                <a:tab pos="1371600" algn="l"/>
                <a:tab pos="1828800" algn="l"/>
                <a:tab pos="2343150" algn="l"/>
              </a:tabLst>
            </a:pPr>
            <a:endParaRPr lang="en-US" sz="2000" b="1" dirty="0"/>
          </a:p>
          <a:p>
            <a:pPr lvl="2">
              <a:buFontTx/>
              <a:buChar char="•"/>
              <a:tabLst>
                <a:tab pos="857250" algn="l"/>
                <a:tab pos="1371600" algn="l"/>
                <a:tab pos="1828800" algn="l"/>
                <a:tab pos="2343150" algn="l"/>
              </a:tabLst>
            </a:pPr>
            <a:r>
              <a:rPr lang="en-US" sz="2000" dirty="0"/>
              <a:t>    Sales/Purchases - influenced by Country, Competitive forces,     </a:t>
            </a:r>
          </a:p>
          <a:p>
            <a:pPr lvl="2">
              <a:tabLst>
                <a:tab pos="857250" algn="l"/>
                <a:tab pos="1371600" algn="l"/>
                <a:tab pos="1828800" algn="l"/>
                <a:tab pos="2343150" algn="l"/>
              </a:tabLst>
            </a:pPr>
            <a:r>
              <a:rPr lang="en-US" sz="2000" dirty="0"/>
              <a:t>     Determine Sales Prices</a:t>
            </a:r>
          </a:p>
          <a:p>
            <a:pPr lvl="2">
              <a:tabLst>
                <a:tab pos="857250" algn="l"/>
                <a:tab pos="1371600" algn="l"/>
                <a:tab pos="1828800" algn="l"/>
                <a:tab pos="2343150" algn="l"/>
              </a:tabLst>
            </a:pPr>
            <a:endParaRPr lang="en-US" sz="2000" dirty="0"/>
          </a:p>
          <a:p>
            <a:pPr lvl="2">
              <a:buFontTx/>
              <a:buChar char="•"/>
              <a:tabLst>
                <a:tab pos="857250" algn="l"/>
                <a:tab pos="1371600" algn="l"/>
                <a:tab pos="1828800" algn="l"/>
                <a:tab pos="2343150" algn="l"/>
              </a:tabLst>
            </a:pPr>
            <a:r>
              <a:rPr lang="en-US" sz="2000" dirty="0"/>
              <a:t>    Labour/Material</a:t>
            </a:r>
          </a:p>
          <a:p>
            <a:pPr lvl="2">
              <a:tabLst>
                <a:tab pos="857250" algn="l"/>
                <a:tab pos="1371600" algn="l"/>
                <a:tab pos="1828800" algn="l"/>
                <a:tab pos="2343150" algn="l"/>
              </a:tabLst>
            </a:pPr>
            <a:endParaRPr lang="en-US" sz="2000" dirty="0"/>
          </a:p>
          <a:p>
            <a:pPr lvl="2">
              <a:buFontTx/>
              <a:buChar char="•"/>
              <a:tabLst>
                <a:tab pos="857250" algn="l"/>
                <a:tab pos="1371600" algn="l"/>
                <a:tab pos="1828800" algn="l"/>
                <a:tab pos="2343150" algn="l"/>
              </a:tabLst>
            </a:pPr>
            <a:r>
              <a:rPr lang="en-US" sz="2000" dirty="0"/>
              <a:t>    Funds and Financing</a:t>
            </a:r>
          </a:p>
          <a:p>
            <a:pPr lvl="2">
              <a:tabLst>
                <a:tab pos="857250" algn="l"/>
                <a:tab pos="1371600" algn="l"/>
                <a:tab pos="1828800" algn="l"/>
                <a:tab pos="2343150" algn="l"/>
              </a:tabLst>
            </a:pPr>
            <a:endParaRPr lang="en-US" sz="2000" dirty="0"/>
          </a:p>
          <a:p>
            <a:pPr lvl="2">
              <a:buFontTx/>
              <a:buChar char="•"/>
              <a:tabLst>
                <a:tab pos="857250" algn="l"/>
                <a:tab pos="1371600" algn="l"/>
                <a:tab pos="1828800" algn="l"/>
                <a:tab pos="2343150" algn="l"/>
              </a:tabLst>
            </a:pPr>
            <a:r>
              <a:rPr lang="en-US" sz="2000" dirty="0"/>
              <a:t>    Currency in which funds from operations are retained</a:t>
            </a:r>
          </a:p>
          <a:p>
            <a:pPr lvl="2">
              <a:tabLst>
                <a:tab pos="857250" algn="l"/>
                <a:tab pos="1371600" algn="l"/>
                <a:tab pos="1828800" algn="l"/>
                <a:tab pos="2343150" algn="l"/>
              </a:tabLst>
            </a:pPr>
            <a:endParaRPr lang="en-US" sz="2000" dirty="0"/>
          </a:p>
          <a:p>
            <a:pPr lvl="2">
              <a:buFontTx/>
              <a:buChar char="•"/>
              <a:tabLst>
                <a:tab pos="857250" algn="l"/>
                <a:tab pos="1371600" algn="l"/>
                <a:tab pos="1828800" algn="l"/>
                <a:tab pos="2343150" algn="l"/>
              </a:tabLst>
            </a:pPr>
            <a:r>
              <a:rPr lang="en-US" sz="2000" dirty="0"/>
              <a:t>    Integral or Non Integral Operations</a:t>
            </a:r>
          </a:p>
          <a:p>
            <a:pPr lvl="2">
              <a:tabLst>
                <a:tab pos="857250" algn="l"/>
                <a:tab pos="1371600" algn="l"/>
                <a:tab pos="1828800" algn="l"/>
                <a:tab pos="2343150" algn="l"/>
              </a:tabLst>
            </a:pPr>
            <a:endParaRPr lang="en-US" sz="2000" dirty="0"/>
          </a:p>
          <a:p>
            <a:pPr lvl="2">
              <a:buFontTx/>
              <a:buChar char="•"/>
              <a:tabLst>
                <a:tab pos="857250" algn="l"/>
                <a:tab pos="1371600" algn="l"/>
                <a:tab pos="1828800" algn="l"/>
                <a:tab pos="2343150" algn="l"/>
              </a:tabLst>
            </a:pPr>
            <a:r>
              <a:rPr lang="en-US" sz="2000" dirty="0"/>
              <a:t>    Cash flows from Foreign Operations impacts entity’s cash flow</a:t>
            </a:r>
          </a:p>
          <a:p>
            <a:pPr lvl="2">
              <a:tabLst>
                <a:tab pos="857250" algn="l"/>
                <a:tab pos="1371600" algn="l"/>
                <a:tab pos="1828800" algn="l"/>
                <a:tab pos="2343150" algn="l"/>
              </a:tabLst>
            </a:pPr>
            <a:endParaRPr lang="en-US" sz="2000" dirty="0"/>
          </a:p>
          <a:p>
            <a:pPr lvl="2">
              <a:buFontTx/>
              <a:buChar char="•"/>
              <a:tabLst>
                <a:tab pos="857250" algn="l"/>
                <a:tab pos="1371600" algn="l"/>
                <a:tab pos="1828800" algn="l"/>
                <a:tab pos="2343150" algn="l"/>
              </a:tabLst>
            </a:pPr>
            <a:r>
              <a:rPr lang="en-US" sz="2000" dirty="0"/>
              <a:t>    Cash flows of FO are self sufficient – does not require entity to    </a:t>
            </a:r>
          </a:p>
          <a:p>
            <a:pPr lvl="2">
              <a:tabLst>
                <a:tab pos="857250" algn="l"/>
                <a:tab pos="1371600" algn="l"/>
                <a:tab pos="1828800" algn="l"/>
                <a:tab pos="2343150" algn="l"/>
              </a:tabLst>
            </a:pPr>
            <a:r>
              <a:rPr lang="en-US" sz="2000" dirty="0"/>
              <a:t>      fund.</a:t>
            </a:r>
          </a:p>
        </p:txBody>
      </p:sp>
      <p:sp>
        <p:nvSpPr>
          <p:cNvPr id="3" name="TextBox 2"/>
          <p:cNvSpPr txBox="1"/>
          <p:nvPr/>
        </p:nvSpPr>
        <p:spPr>
          <a:xfrm>
            <a:off x="6781800" y="6324600"/>
            <a:ext cx="2362200" cy="369332"/>
          </a:xfrm>
          <a:prstGeom prst="rect">
            <a:avLst/>
          </a:prstGeom>
          <a:noFill/>
        </p:spPr>
        <p:txBody>
          <a:bodyPr wrap="square" rtlCol="0">
            <a:spAutoFit/>
          </a:bodyPr>
          <a:lstStyle/>
          <a:p>
            <a:r>
              <a:rPr lang="en-US" b="1" i="1" dirty="0" smtClean="0">
                <a:solidFill>
                  <a:schemeClr val="accent1">
                    <a:lumMod val="50000"/>
                  </a:schemeClr>
                </a:solidFill>
              </a:rPr>
              <a:t>CA KUSAI GOAWALA</a:t>
            </a:r>
            <a:endParaRPr lang="en-IN" b="1" i="1" dirty="0">
              <a:solidFill>
                <a:schemeClr val="accent1">
                  <a:lumMod val="50000"/>
                </a:schemeClr>
              </a:solidFill>
            </a:endParaRPr>
          </a:p>
        </p:txBody>
      </p:sp>
    </p:spTree>
  </p:cSld>
  <p:clrMapOvr>
    <a:masterClrMapping/>
  </p:clrMapOvr>
  <p:transition/>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b="1" smtClean="0"/>
              <a:t>Appetizers :</a:t>
            </a:r>
          </a:p>
        </p:txBody>
      </p:sp>
      <p:sp>
        <p:nvSpPr>
          <p:cNvPr id="9219" name="Rectangle 3"/>
          <p:cNvSpPr>
            <a:spLocks noGrp="1" noChangeArrowheads="1"/>
          </p:cNvSpPr>
          <p:nvPr>
            <p:ph type="body" idx="1"/>
          </p:nvPr>
        </p:nvSpPr>
        <p:spPr/>
        <p:txBody>
          <a:bodyPr>
            <a:normAutofit/>
          </a:bodyPr>
          <a:lstStyle/>
          <a:p>
            <a:pPr marL="609600" indent="-609600" eaLnBrk="1" hangingPunct="1">
              <a:lnSpc>
                <a:spcPct val="80000"/>
              </a:lnSpc>
              <a:buFont typeface="Wingdings" pitchFamily="2" charset="2"/>
              <a:buAutoNum type="alphaLcParenBoth"/>
            </a:pPr>
            <a:endParaRPr lang="en-US" sz="2400" dirty="0" smtClean="0">
              <a:solidFill>
                <a:srgbClr val="000000"/>
              </a:solidFill>
              <a:ea typeface="Arial Unicode MS" pitchFamily="34" charset="-128"/>
              <a:cs typeface="Arial Unicode MS" pitchFamily="34" charset="-128"/>
            </a:endParaRPr>
          </a:p>
          <a:p>
            <a:pPr marL="609600" indent="-609600" eaLnBrk="1" hangingPunct="1">
              <a:buFont typeface="Wingdings" pitchFamily="2" charset="2"/>
              <a:buNone/>
            </a:pPr>
            <a:r>
              <a:rPr lang="en-US" sz="2400" dirty="0" smtClean="0">
                <a:solidFill>
                  <a:srgbClr val="000000"/>
                </a:solidFill>
                <a:ea typeface="Arial Unicode MS" pitchFamily="34" charset="-128"/>
                <a:cs typeface="Arial Unicode MS" pitchFamily="34" charset="-128"/>
              </a:rPr>
              <a:t>     IFRS is replaced IAS 39 with a new simplified standard IFRS 9. </a:t>
            </a:r>
          </a:p>
        </p:txBody>
      </p:sp>
      <p:sp>
        <p:nvSpPr>
          <p:cNvPr id="5" name="TextBox 4"/>
          <p:cNvSpPr txBox="1"/>
          <p:nvPr/>
        </p:nvSpPr>
        <p:spPr>
          <a:xfrm>
            <a:off x="6629400" y="6324600"/>
            <a:ext cx="23622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i="1" dirty="0" smtClean="0">
                <a:solidFill>
                  <a:schemeClr val="accent1">
                    <a:lumMod val="50000"/>
                  </a:schemeClr>
                </a:solidFill>
              </a:rPr>
              <a:t>CA KUSAI GOAWALA</a:t>
            </a:r>
            <a:endParaRPr lang="en-IN" b="1" i="1"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0" y="1600200"/>
            <a:ext cx="8229600" cy="5851525"/>
          </a:xfrm>
        </p:spPr>
        <p:txBody>
          <a:bodyPr>
            <a:normAutofit/>
          </a:bodyPr>
          <a:lstStyle/>
          <a:p>
            <a:pPr algn="ctr">
              <a:buNone/>
            </a:pPr>
            <a:r>
              <a:rPr lang="en-IN" sz="2400" dirty="0" smtClean="0"/>
              <a:t>Presentation </a:t>
            </a:r>
            <a:r>
              <a:rPr lang="en-IN" sz="2400" dirty="0" err="1" smtClean="0"/>
              <a:t>IndAS</a:t>
            </a:r>
            <a:r>
              <a:rPr lang="en-IN" sz="2400" dirty="0" smtClean="0"/>
              <a:t> 32</a:t>
            </a:r>
          </a:p>
          <a:p>
            <a:pPr>
              <a:buFont typeface="Wingdings" pitchFamily="2" charset="2"/>
              <a:buChar char="§"/>
            </a:pPr>
            <a:r>
              <a:rPr lang="en-IN" sz="2400" dirty="0" smtClean="0"/>
              <a:t>Substance over Form</a:t>
            </a:r>
          </a:p>
          <a:p>
            <a:pPr lvl="1">
              <a:buFont typeface="Wingdings" pitchFamily="2" charset="2"/>
              <a:buChar char="§"/>
            </a:pPr>
            <a:r>
              <a:rPr lang="en-IN" sz="2400" dirty="0" smtClean="0"/>
              <a:t>Redeemable Preference Shares</a:t>
            </a:r>
          </a:p>
          <a:p>
            <a:pPr lvl="1">
              <a:buFont typeface="Wingdings" pitchFamily="2" charset="2"/>
              <a:buChar char="§"/>
            </a:pPr>
            <a:r>
              <a:rPr lang="en-IN" sz="2400" dirty="0" smtClean="0"/>
              <a:t>Compulsorily Convertible Debentures</a:t>
            </a:r>
          </a:p>
          <a:p>
            <a:endParaRPr lang="en-IN" sz="2400" dirty="0"/>
          </a:p>
        </p:txBody>
      </p:sp>
      <p:sp>
        <p:nvSpPr>
          <p:cNvPr id="4" name="TextBox 3"/>
          <p:cNvSpPr txBox="1"/>
          <p:nvPr/>
        </p:nvSpPr>
        <p:spPr>
          <a:xfrm>
            <a:off x="6629400" y="6324600"/>
            <a:ext cx="23622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i="1" dirty="0" smtClean="0">
                <a:solidFill>
                  <a:schemeClr val="accent1">
                    <a:lumMod val="50000"/>
                  </a:schemeClr>
                </a:solidFill>
              </a:rPr>
              <a:t>CA KUSAI GOAWALA</a:t>
            </a:r>
            <a:endParaRPr lang="en-IN" b="1" i="1"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p:cNvSpPr>
            <a:spLocks noGrp="1" noChangeArrowheads="1"/>
          </p:cNvSpPr>
          <p:nvPr>
            <p:ph type="ctrTitle" idx="4294967295"/>
          </p:nvPr>
        </p:nvSpPr>
        <p:spPr>
          <a:xfrm>
            <a:off x="2362200" y="0"/>
            <a:ext cx="4876800" cy="2209800"/>
          </a:xfrm>
        </p:spPr>
        <p:txBody>
          <a:bodyPr/>
          <a:lstStyle/>
          <a:p>
            <a:pPr eaLnBrk="1" hangingPunct="1">
              <a:defRPr/>
            </a:pPr>
            <a:r>
              <a:rPr lang="en-US" dirty="0" smtClean="0"/>
              <a:t>Standards under discussion :</a:t>
            </a:r>
            <a:endParaRPr lang="hr-HR" dirty="0" smtClean="0"/>
          </a:p>
        </p:txBody>
      </p:sp>
      <p:pic>
        <p:nvPicPr>
          <p:cNvPr id="10243" name="Picture 3"/>
          <p:cNvPicPr>
            <a:picLocks noChangeAspect="1" noChangeArrowheads="1"/>
          </p:cNvPicPr>
          <p:nvPr/>
        </p:nvPicPr>
        <p:blipFill>
          <a:blip r:embed="rId2" cstate="print"/>
          <a:srcRect/>
          <a:stretch>
            <a:fillRect/>
          </a:stretch>
        </p:blipFill>
        <p:spPr bwMode="auto">
          <a:xfrm>
            <a:off x="2514600" y="2133600"/>
            <a:ext cx="4191000" cy="3733800"/>
          </a:xfrm>
          <a:prstGeom prst="rect">
            <a:avLst/>
          </a:prstGeom>
          <a:noFill/>
          <a:ln w="12700" cap="sq">
            <a:noFill/>
            <a:miter lim="800000"/>
            <a:headEnd type="none" w="sm" len="sm"/>
            <a:tailEnd type="none" w="sm" len="sm"/>
          </a:ln>
        </p:spPr>
      </p:pic>
      <p:sp>
        <p:nvSpPr>
          <p:cNvPr id="5" name="TextBox 4"/>
          <p:cNvSpPr txBox="1"/>
          <p:nvPr/>
        </p:nvSpPr>
        <p:spPr>
          <a:xfrm>
            <a:off x="6629400" y="6324600"/>
            <a:ext cx="23622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i="1" dirty="0" smtClean="0">
                <a:solidFill>
                  <a:schemeClr val="accent1">
                    <a:lumMod val="50000"/>
                  </a:schemeClr>
                </a:solidFill>
              </a:rPr>
              <a:t>CA KUSAI GOAWALA</a:t>
            </a:r>
            <a:endParaRPr lang="en-IN" b="1" i="1"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371600" y="304800"/>
            <a:ext cx="7543800" cy="1143000"/>
          </a:xfrm>
        </p:spPr>
        <p:txBody>
          <a:bodyPr/>
          <a:lstStyle/>
          <a:p>
            <a:pPr eaLnBrk="1" hangingPunct="1"/>
            <a:r>
              <a:rPr lang="en-US" dirty="0" smtClean="0"/>
              <a:t>Standards under discussion :</a:t>
            </a:r>
          </a:p>
        </p:txBody>
      </p:sp>
      <p:graphicFrame>
        <p:nvGraphicFramePr>
          <p:cNvPr id="167121" name="Group 209"/>
          <p:cNvGraphicFramePr>
            <a:graphicFrameLocks noGrp="1"/>
          </p:cNvGraphicFramePr>
          <p:nvPr>
            <p:ph idx="1"/>
          </p:nvPr>
        </p:nvGraphicFramePr>
        <p:xfrm>
          <a:off x="990600" y="1600200"/>
          <a:ext cx="7647305" cy="4183380"/>
        </p:xfrm>
        <a:graphic>
          <a:graphicData uri="http://schemas.openxmlformats.org/drawingml/2006/table">
            <a:tbl>
              <a:tblPr/>
              <a:tblGrid>
                <a:gridCol w="3962400"/>
                <a:gridCol w="1676400"/>
                <a:gridCol w="1800225"/>
                <a:gridCol w="208280"/>
              </a:tblGrid>
              <a:tr h="102870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dirty="0" smtClean="0">
                          <a:ln>
                            <a:noFill/>
                          </a:ln>
                          <a:solidFill>
                            <a:srgbClr val="000000"/>
                          </a:solidFill>
                          <a:effectLst/>
                          <a:latin typeface="Times New Roman" pitchFamily="18" charset="0"/>
                          <a:ea typeface="Arial Unicode MS" pitchFamily="34" charset="-128"/>
                          <a:cs typeface="Times New Roman" pitchFamily="18" charset="0"/>
                        </a:rPr>
                        <a:t>Description</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smtClean="0">
                          <a:ln>
                            <a:noFill/>
                          </a:ln>
                          <a:solidFill>
                            <a:srgbClr val="000000"/>
                          </a:solidFill>
                          <a:effectLst/>
                          <a:latin typeface="Times New Roman" pitchFamily="18" charset="0"/>
                          <a:ea typeface="Arial Unicode MS" pitchFamily="34" charset="-128"/>
                          <a:cs typeface="Times New Roman" pitchFamily="18" charset="0"/>
                        </a:rPr>
                        <a:t>Under</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smtClean="0">
                          <a:ln>
                            <a:noFill/>
                          </a:ln>
                          <a:solidFill>
                            <a:srgbClr val="000000"/>
                          </a:solidFill>
                          <a:effectLst/>
                          <a:latin typeface="Times New Roman" pitchFamily="18" charset="0"/>
                          <a:ea typeface="Arial Unicode MS" pitchFamily="34" charset="-128"/>
                          <a:cs typeface="Times New Roman" pitchFamily="18" charset="0"/>
                        </a:rPr>
                        <a:t>Indian</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smtClean="0">
                          <a:ln>
                            <a:noFill/>
                          </a:ln>
                          <a:solidFill>
                            <a:srgbClr val="000000"/>
                          </a:solidFill>
                          <a:effectLst/>
                          <a:latin typeface="Times New Roman" pitchFamily="18" charset="0"/>
                          <a:ea typeface="Arial Unicode MS" pitchFamily="34" charset="-128"/>
                          <a:cs typeface="Times New Roman" pitchFamily="18" charset="0"/>
                        </a:rPr>
                        <a:t>GAAP</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smtClean="0">
                          <a:ln>
                            <a:noFill/>
                          </a:ln>
                          <a:solidFill>
                            <a:srgbClr val="000000"/>
                          </a:solidFill>
                          <a:effectLst/>
                          <a:latin typeface="Times New Roman" pitchFamily="18" charset="0"/>
                          <a:ea typeface="Arial Unicode MS" pitchFamily="34" charset="-128"/>
                          <a:cs typeface="Times New Roman" pitchFamily="18" charset="0"/>
                        </a:rPr>
                        <a:t>Under</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smtClean="0">
                          <a:ln>
                            <a:noFill/>
                          </a:ln>
                          <a:solidFill>
                            <a:srgbClr val="000000"/>
                          </a:solidFill>
                          <a:effectLst/>
                          <a:latin typeface="Times New Roman" pitchFamily="18" charset="0"/>
                          <a:ea typeface="Arial Unicode MS" pitchFamily="34" charset="-128"/>
                          <a:cs typeface="Times New Roman" pitchFamily="18" charset="0"/>
                        </a:rPr>
                        <a:t>IFRS</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itchFamily="2" charset="2"/>
                        <a:buNone/>
                        <a:tabLst/>
                      </a:pPr>
                      <a:endParaRPr kumimoji="0" lang="en-US" sz="2200" b="0" i="0" u="none" strike="noStrike" cap="none" normalizeH="0" baseline="0" dirty="0" smtClean="0">
                        <a:ln>
                          <a:noFill/>
                        </a:ln>
                        <a:solidFill>
                          <a:schemeClr val="tx1"/>
                        </a:solidFill>
                        <a:effectLst/>
                        <a:latin typeface="Times New Roman" pitchFamily="18" charset="0"/>
                      </a:endParaRPr>
                    </a:p>
                  </a:txBody>
                  <a:tcPr anchor="ctr" horzOverflow="overflow">
                    <a:lnL w="12700" cap="flat" cmpd="sng" algn="ctr">
                      <a:solidFill>
                        <a:schemeClr val="tx1"/>
                      </a:solidFill>
                      <a:prstDash val="solid"/>
                      <a:round/>
                      <a:headEnd type="none" w="sm" len="sm"/>
                      <a:tailEnd type="none" w="sm" len="sm"/>
                    </a:lnL>
                    <a:lnR cap="flat">
                      <a:noFill/>
                    </a:lnR>
                    <a:lnT cap="flat">
                      <a:noFill/>
                    </a:lnT>
                    <a:lnB>
                      <a:noFill/>
                    </a:lnB>
                    <a:lnTlToBr>
                      <a:noFill/>
                    </a:lnTlToBr>
                    <a:lnBlToTr>
                      <a:noFill/>
                    </a:lnBlToTr>
                    <a:noFill/>
                  </a:tcPr>
                </a:tc>
              </a:tr>
              <a:tr h="102870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smtClean="0">
                          <a:ln>
                            <a:noFill/>
                          </a:ln>
                          <a:solidFill>
                            <a:srgbClr val="000000"/>
                          </a:solidFill>
                          <a:effectLst/>
                          <a:latin typeface="Times New Roman" pitchFamily="18" charset="0"/>
                          <a:ea typeface="Arial Unicode MS" pitchFamily="34" charset="-128"/>
                          <a:cs typeface="Times New Roman" pitchFamily="18" charset="0"/>
                        </a:rPr>
                        <a:t>Financial Instruments –Recognition and Measurement</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smtClean="0">
                          <a:ln>
                            <a:noFill/>
                          </a:ln>
                          <a:solidFill>
                            <a:srgbClr val="000000"/>
                          </a:solidFill>
                          <a:effectLst/>
                          <a:latin typeface="Times New Roman" pitchFamily="18" charset="0"/>
                          <a:ea typeface="Arial Unicode MS" pitchFamily="34" charset="-128"/>
                          <a:cs typeface="Times New Roman" pitchFamily="18" charset="0"/>
                        </a:rPr>
                        <a:t>AS30</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smtClean="0">
                          <a:ln>
                            <a:noFill/>
                          </a:ln>
                          <a:solidFill>
                            <a:srgbClr val="000000"/>
                          </a:solidFill>
                          <a:effectLst/>
                          <a:latin typeface="Times New Roman" pitchFamily="18" charset="0"/>
                          <a:ea typeface="Arial Unicode MS" pitchFamily="34" charset="-128"/>
                          <a:cs typeface="Times New Roman" pitchFamily="18" charset="0"/>
                        </a:rPr>
                        <a:t>IFRS 9</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itchFamily="2" charset="2"/>
                        <a:buNone/>
                        <a:tabLst/>
                      </a:pPr>
                      <a:endParaRPr kumimoji="0" lang="en-US" sz="2200" b="0"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chemeClr val="tx1"/>
                      </a:solidFill>
                      <a:prstDash val="solid"/>
                      <a:round/>
                      <a:headEnd type="none" w="sm" len="sm"/>
                      <a:tailEnd type="none" w="sm" len="sm"/>
                    </a:lnL>
                    <a:lnR cap="flat">
                      <a:noFill/>
                    </a:lnR>
                    <a:lnT>
                      <a:noFill/>
                    </a:lnT>
                    <a:lnB>
                      <a:noFill/>
                    </a:lnB>
                    <a:lnTlToBr>
                      <a:noFill/>
                    </a:lnTlToBr>
                    <a:lnBlToTr>
                      <a:noFill/>
                    </a:lnBlToTr>
                    <a:noFill/>
                  </a:tcPr>
                </a:tc>
              </a:tr>
              <a:tr h="102870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smtClean="0">
                          <a:ln>
                            <a:noFill/>
                          </a:ln>
                          <a:solidFill>
                            <a:srgbClr val="000000"/>
                          </a:solidFill>
                          <a:effectLst/>
                          <a:latin typeface="Times New Roman" pitchFamily="18" charset="0"/>
                          <a:ea typeface="Arial Unicode MS" pitchFamily="34" charset="-128"/>
                          <a:cs typeface="Times New Roman" pitchFamily="18" charset="0"/>
                        </a:rPr>
                        <a:t>Financial Instruments – Presentation</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smtClean="0">
                          <a:ln>
                            <a:noFill/>
                          </a:ln>
                          <a:solidFill>
                            <a:srgbClr val="000000"/>
                          </a:solidFill>
                          <a:effectLst/>
                          <a:latin typeface="Times New Roman" pitchFamily="18" charset="0"/>
                          <a:ea typeface="Arial Unicode MS" pitchFamily="34" charset="-128"/>
                          <a:cs typeface="Times New Roman" pitchFamily="18" charset="0"/>
                        </a:rPr>
                        <a:t>AS31</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smtClean="0">
                          <a:ln>
                            <a:noFill/>
                          </a:ln>
                          <a:solidFill>
                            <a:srgbClr val="000000"/>
                          </a:solidFill>
                          <a:effectLst/>
                          <a:latin typeface="Times New Roman" pitchFamily="18" charset="0"/>
                          <a:ea typeface="Arial Unicode MS" pitchFamily="34" charset="-128"/>
                          <a:cs typeface="Times New Roman" pitchFamily="18" charset="0"/>
                        </a:rPr>
                        <a:t>IAS 32</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itchFamily="2" charset="2"/>
                        <a:buNone/>
                        <a:tabLst/>
                      </a:pPr>
                      <a:endParaRPr kumimoji="0" lang="en-US" sz="2200" b="0"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chemeClr val="tx1"/>
                      </a:solidFill>
                      <a:prstDash val="solid"/>
                      <a:round/>
                      <a:headEnd type="none" w="sm" len="sm"/>
                      <a:tailEnd type="none" w="sm" len="sm"/>
                    </a:lnL>
                    <a:lnR cap="flat">
                      <a:noFill/>
                    </a:lnR>
                    <a:lnT>
                      <a:noFill/>
                    </a:lnT>
                    <a:lnB>
                      <a:noFill/>
                    </a:lnB>
                    <a:lnTlToBr>
                      <a:noFill/>
                    </a:lnTlToBr>
                    <a:lnBlToTr>
                      <a:noFill/>
                    </a:lnBlToTr>
                    <a:noFill/>
                  </a:tcPr>
                </a:tc>
              </a:tr>
              <a:tr h="102870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smtClean="0">
                          <a:ln>
                            <a:noFill/>
                          </a:ln>
                          <a:solidFill>
                            <a:srgbClr val="000000"/>
                          </a:solidFill>
                          <a:effectLst/>
                          <a:latin typeface="Times New Roman" pitchFamily="18" charset="0"/>
                          <a:ea typeface="Arial Unicode MS" pitchFamily="34" charset="-128"/>
                          <a:cs typeface="Times New Roman" pitchFamily="18" charset="0"/>
                        </a:rPr>
                        <a:t>Financial Instruments – Disclosures</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smtClean="0">
                          <a:ln>
                            <a:noFill/>
                          </a:ln>
                          <a:solidFill>
                            <a:srgbClr val="000000"/>
                          </a:solidFill>
                          <a:effectLst/>
                          <a:latin typeface="Times New Roman" pitchFamily="18" charset="0"/>
                          <a:ea typeface="Arial Unicode MS" pitchFamily="34" charset="-128"/>
                          <a:cs typeface="Times New Roman" pitchFamily="18" charset="0"/>
                        </a:rPr>
                        <a:t>AS32</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smtClean="0">
                          <a:ln>
                            <a:noFill/>
                          </a:ln>
                          <a:solidFill>
                            <a:srgbClr val="000000"/>
                          </a:solidFill>
                          <a:effectLst/>
                          <a:latin typeface="Times New Roman" pitchFamily="18" charset="0"/>
                          <a:ea typeface="Arial Unicode MS" pitchFamily="34" charset="-128"/>
                          <a:cs typeface="Times New Roman" pitchFamily="18" charset="0"/>
                        </a:rPr>
                        <a:t>IFRS 7</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itchFamily="2" charset="2"/>
                        <a:buNone/>
                        <a:tabLst/>
                      </a:pPr>
                      <a:endParaRPr kumimoji="0" lang="en-US" sz="2200" b="0" i="0" u="none" strike="noStrike" cap="none" normalizeH="0" baseline="0" dirty="0" smtClean="0">
                        <a:ln>
                          <a:noFill/>
                        </a:ln>
                        <a:solidFill>
                          <a:schemeClr val="tx1"/>
                        </a:solidFill>
                        <a:effectLst/>
                        <a:latin typeface="Times New Roman" pitchFamily="18" charset="0"/>
                      </a:endParaRPr>
                    </a:p>
                  </a:txBody>
                  <a:tcPr anchor="ctr" horzOverflow="overflow">
                    <a:lnL w="12700" cap="flat" cmpd="sng" algn="ctr">
                      <a:solidFill>
                        <a:schemeClr val="tx1"/>
                      </a:solidFill>
                      <a:prstDash val="solid"/>
                      <a:round/>
                      <a:headEnd type="none" w="sm" len="sm"/>
                      <a:tailEnd type="none" w="sm" len="sm"/>
                    </a:lnL>
                    <a:lnR cap="flat">
                      <a:noFill/>
                    </a:lnR>
                    <a:lnT>
                      <a:noFill/>
                    </a:lnT>
                    <a:lnB cap="flat">
                      <a:noFill/>
                    </a:lnB>
                    <a:lnTlToBr>
                      <a:noFill/>
                    </a:lnTlToBr>
                    <a:lnBlToTr>
                      <a:noFill/>
                    </a:lnBlToTr>
                    <a:noFill/>
                  </a:tcPr>
                </a:tc>
              </a:tr>
            </a:tbl>
          </a:graphicData>
        </a:graphic>
      </p:graphicFrame>
      <p:sp>
        <p:nvSpPr>
          <p:cNvPr id="5" name="TextBox 4"/>
          <p:cNvSpPr txBox="1"/>
          <p:nvPr/>
        </p:nvSpPr>
        <p:spPr>
          <a:xfrm>
            <a:off x="6629400" y="6324600"/>
            <a:ext cx="23622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i="1" dirty="0" smtClean="0">
                <a:solidFill>
                  <a:schemeClr val="accent1">
                    <a:lumMod val="50000"/>
                  </a:schemeClr>
                </a:solidFill>
              </a:rPr>
              <a:t>CA KUSAI GOAWALA</a:t>
            </a:r>
            <a:endParaRPr lang="en-IN" b="1" i="1"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type="body" idx="1"/>
          </p:nvPr>
        </p:nvSpPr>
        <p:spPr>
          <a:xfrm>
            <a:off x="381000" y="1600200"/>
            <a:ext cx="8763000" cy="4572000"/>
          </a:xfrm>
        </p:spPr>
        <p:txBody>
          <a:bodyPr>
            <a:normAutofit fontScale="92500" lnSpcReduction="20000"/>
          </a:bodyPr>
          <a:lstStyle/>
          <a:p>
            <a:pPr marL="609600" indent="-609600" eaLnBrk="1" hangingPunct="1">
              <a:lnSpc>
                <a:spcPct val="80000"/>
              </a:lnSpc>
              <a:buFont typeface="Wingdings" pitchFamily="2" charset="2"/>
              <a:buNone/>
            </a:pPr>
            <a:r>
              <a:rPr lang="en-US" sz="2800" dirty="0" smtClean="0">
                <a:solidFill>
                  <a:srgbClr val="000000"/>
                </a:solidFill>
                <a:ea typeface="Arial Unicode MS" pitchFamily="34" charset="-128"/>
                <a:cs typeface="Arial Unicode MS" pitchFamily="34" charset="-128"/>
              </a:rPr>
              <a:t>Basic Principles underlying these Standards</a:t>
            </a:r>
          </a:p>
          <a:p>
            <a:pPr marL="609600" indent="-609600" eaLnBrk="1" hangingPunct="1">
              <a:lnSpc>
                <a:spcPct val="80000"/>
              </a:lnSpc>
              <a:buFont typeface="Wingdings" pitchFamily="2" charset="2"/>
              <a:buNone/>
            </a:pPr>
            <a:endParaRPr lang="en-US" sz="2800" dirty="0" smtClean="0">
              <a:solidFill>
                <a:srgbClr val="000000"/>
              </a:solidFill>
              <a:ea typeface="Arial Unicode MS" pitchFamily="34" charset="-128"/>
              <a:cs typeface="Arial Unicode MS" pitchFamily="34" charset="-128"/>
            </a:endParaRPr>
          </a:p>
          <a:p>
            <a:pPr marL="609600" indent="-609600" eaLnBrk="1" hangingPunct="1">
              <a:lnSpc>
                <a:spcPct val="80000"/>
              </a:lnSpc>
              <a:buFont typeface="Wingdings" pitchFamily="2" charset="2"/>
              <a:buAutoNum type="alphaLcParenBoth"/>
            </a:pPr>
            <a:r>
              <a:rPr lang="en-US" sz="2800" dirty="0" smtClean="0">
                <a:solidFill>
                  <a:srgbClr val="000000"/>
                </a:solidFill>
                <a:ea typeface="Arial Unicode MS" pitchFamily="34" charset="-128"/>
                <a:cs typeface="Arial Unicode MS" pitchFamily="34" charset="-128"/>
              </a:rPr>
              <a:t>Fair Value Concept</a:t>
            </a:r>
          </a:p>
          <a:p>
            <a:pPr marL="609600" indent="-609600" eaLnBrk="1" hangingPunct="1">
              <a:lnSpc>
                <a:spcPct val="80000"/>
              </a:lnSpc>
              <a:buFont typeface="Wingdings" pitchFamily="2" charset="2"/>
              <a:buAutoNum type="alphaLcParenBoth"/>
            </a:pPr>
            <a:endParaRPr lang="en-US" sz="2800" dirty="0" smtClean="0">
              <a:solidFill>
                <a:srgbClr val="000000"/>
              </a:solidFill>
              <a:ea typeface="Arial Unicode MS" pitchFamily="34" charset="-128"/>
              <a:cs typeface="Arial Unicode MS" pitchFamily="34" charset="-128"/>
            </a:endParaRPr>
          </a:p>
          <a:p>
            <a:pPr marL="609600" indent="-609600" eaLnBrk="1" hangingPunct="1">
              <a:lnSpc>
                <a:spcPct val="80000"/>
              </a:lnSpc>
              <a:buFont typeface="Wingdings" pitchFamily="2" charset="2"/>
              <a:buAutoNum type="alphaLcParenBoth"/>
            </a:pPr>
            <a:r>
              <a:rPr lang="en-US" sz="2800" dirty="0" smtClean="0">
                <a:solidFill>
                  <a:srgbClr val="000000"/>
                </a:solidFill>
                <a:ea typeface="Arial Unicode MS" pitchFamily="34" charset="-128"/>
                <a:cs typeface="Arial Unicode MS" pitchFamily="34" charset="-128"/>
              </a:rPr>
              <a:t>Present Value method</a:t>
            </a:r>
          </a:p>
          <a:p>
            <a:pPr marL="609600" indent="-609600" eaLnBrk="1" hangingPunct="1">
              <a:lnSpc>
                <a:spcPct val="80000"/>
              </a:lnSpc>
              <a:buFont typeface="Wingdings" pitchFamily="2" charset="2"/>
              <a:buAutoNum type="alphaLcParenBoth"/>
            </a:pPr>
            <a:endParaRPr lang="en-US" sz="2800" dirty="0" smtClean="0">
              <a:solidFill>
                <a:srgbClr val="000000"/>
              </a:solidFill>
              <a:ea typeface="Arial Unicode MS" pitchFamily="34" charset="-128"/>
              <a:cs typeface="Arial Unicode MS" pitchFamily="34" charset="-128"/>
            </a:endParaRPr>
          </a:p>
          <a:p>
            <a:pPr marL="609600" indent="-609600" eaLnBrk="1" hangingPunct="1">
              <a:lnSpc>
                <a:spcPct val="80000"/>
              </a:lnSpc>
              <a:buFont typeface="Wingdings" pitchFamily="2" charset="2"/>
              <a:buAutoNum type="alphaLcParenBoth"/>
            </a:pPr>
            <a:r>
              <a:rPr lang="en-US" sz="2800" dirty="0" smtClean="0">
                <a:solidFill>
                  <a:srgbClr val="000000"/>
                </a:solidFill>
                <a:ea typeface="Arial Unicode MS" pitchFamily="34" charset="-128"/>
                <a:cs typeface="Arial Unicode MS" pitchFamily="34" charset="-128"/>
              </a:rPr>
              <a:t>Effective Interest Method</a:t>
            </a:r>
          </a:p>
          <a:p>
            <a:pPr marL="609600" indent="-609600" eaLnBrk="1" hangingPunct="1">
              <a:lnSpc>
                <a:spcPct val="80000"/>
              </a:lnSpc>
              <a:buFont typeface="Wingdings" pitchFamily="2" charset="2"/>
              <a:buAutoNum type="alphaLcParenBoth"/>
            </a:pPr>
            <a:endParaRPr lang="en-US" sz="2800" dirty="0" smtClean="0">
              <a:solidFill>
                <a:srgbClr val="000000"/>
              </a:solidFill>
              <a:ea typeface="Arial Unicode MS" pitchFamily="34" charset="-128"/>
              <a:cs typeface="Arial Unicode MS" pitchFamily="34" charset="-128"/>
            </a:endParaRPr>
          </a:p>
          <a:p>
            <a:pPr marL="609600" indent="-609600" eaLnBrk="1" hangingPunct="1">
              <a:lnSpc>
                <a:spcPct val="80000"/>
              </a:lnSpc>
              <a:buFont typeface="Wingdings" pitchFamily="2" charset="2"/>
              <a:buAutoNum type="alphaLcParenBoth"/>
            </a:pPr>
            <a:r>
              <a:rPr lang="en-US" sz="2800" dirty="0" smtClean="0">
                <a:solidFill>
                  <a:srgbClr val="000000"/>
                </a:solidFill>
                <a:ea typeface="Arial Unicode MS" pitchFamily="34" charset="-128"/>
                <a:cs typeface="Arial Unicode MS" pitchFamily="34" charset="-128"/>
              </a:rPr>
              <a:t>IRR and Amortised Value</a:t>
            </a:r>
          </a:p>
          <a:p>
            <a:pPr marL="609600" indent="-609600" eaLnBrk="1" hangingPunct="1">
              <a:lnSpc>
                <a:spcPct val="80000"/>
              </a:lnSpc>
              <a:buFont typeface="Wingdings" pitchFamily="2" charset="2"/>
              <a:buAutoNum type="alphaLcParenBoth"/>
            </a:pPr>
            <a:endParaRPr lang="en-US" sz="2800" dirty="0" smtClean="0">
              <a:solidFill>
                <a:srgbClr val="000000"/>
              </a:solidFill>
              <a:ea typeface="Arial Unicode MS" pitchFamily="34" charset="-128"/>
              <a:cs typeface="Arial Unicode MS" pitchFamily="34" charset="-128"/>
            </a:endParaRPr>
          </a:p>
          <a:p>
            <a:pPr marL="609600" indent="-609600" eaLnBrk="1" hangingPunct="1">
              <a:lnSpc>
                <a:spcPct val="80000"/>
              </a:lnSpc>
              <a:buFont typeface="Wingdings" pitchFamily="2" charset="2"/>
              <a:buAutoNum type="alphaLcParenBoth"/>
            </a:pPr>
            <a:r>
              <a:rPr lang="en-US" sz="2800" dirty="0" smtClean="0">
                <a:solidFill>
                  <a:srgbClr val="000000"/>
                </a:solidFill>
                <a:ea typeface="Arial Unicode MS" pitchFamily="34" charset="-128"/>
                <a:cs typeface="Arial Unicode MS" pitchFamily="34" charset="-128"/>
              </a:rPr>
              <a:t>Substance over form - Presentation</a:t>
            </a:r>
          </a:p>
          <a:p>
            <a:pPr marL="609600" indent="-609600" eaLnBrk="1" hangingPunct="1">
              <a:lnSpc>
                <a:spcPct val="80000"/>
              </a:lnSpc>
              <a:buFont typeface="Wingdings" pitchFamily="2" charset="2"/>
              <a:buAutoNum type="alphaLcParenBoth"/>
            </a:pPr>
            <a:endParaRPr lang="en-US" sz="2800" dirty="0" smtClean="0">
              <a:solidFill>
                <a:srgbClr val="000000"/>
              </a:solidFill>
              <a:ea typeface="Arial Unicode MS" pitchFamily="34" charset="-128"/>
              <a:cs typeface="Arial Unicode MS" pitchFamily="34" charset="-128"/>
            </a:endParaRPr>
          </a:p>
          <a:p>
            <a:pPr marL="609600" indent="-609600" eaLnBrk="1" hangingPunct="1">
              <a:lnSpc>
                <a:spcPct val="80000"/>
              </a:lnSpc>
              <a:buFont typeface="Wingdings" pitchFamily="2" charset="2"/>
              <a:buAutoNum type="alphaLcParenBoth"/>
            </a:pPr>
            <a:r>
              <a:rPr lang="en-US" sz="2800" dirty="0" smtClean="0">
                <a:solidFill>
                  <a:srgbClr val="000000"/>
                </a:solidFill>
                <a:ea typeface="Arial Unicode MS" pitchFamily="34" charset="-128"/>
                <a:cs typeface="Arial Unicode MS" pitchFamily="34" charset="-128"/>
              </a:rPr>
              <a:t>Off Balance Sheet Items will be </a:t>
            </a:r>
            <a:r>
              <a:rPr lang="en-US" sz="2800" dirty="0" err="1" smtClean="0">
                <a:solidFill>
                  <a:srgbClr val="000000"/>
                </a:solidFill>
                <a:ea typeface="Arial Unicode MS" pitchFamily="34" charset="-128"/>
                <a:cs typeface="Arial Unicode MS" pitchFamily="34" charset="-128"/>
              </a:rPr>
              <a:t>recognised</a:t>
            </a:r>
            <a:endParaRPr lang="en-US" sz="2800" dirty="0" smtClean="0">
              <a:solidFill>
                <a:srgbClr val="000000"/>
              </a:solidFill>
              <a:ea typeface="Arial Unicode MS" pitchFamily="34" charset="-128"/>
              <a:cs typeface="Arial Unicode MS" pitchFamily="34" charset="-128"/>
            </a:endParaRPr>
          </a:p>
        </p:txBody>
      </p:sp>
      <p:sp>
        <p:nvSpPr>
          <p:cNvPr id="4" name="TextBox 3"/>
          <p:cNvSpPr txBox="1"/>
          <p:nvPr/>
        </p:nvSpPr>
        <p:spPr>
          <a:xfrm>
            <a:off x="6629400" y="6324600"/>
            <a:ext cx="23622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i="1" dirty="0" smtClean="0">
                <a:solidFill>
                  <a:schemeClr val="accent1">
                    <a:lumMod val="50000"/>
                  </a:schemeClr>
                </a:solidFill>
              </a:rPr>
              <a:t>CA KUSAI GOAWALA</a:t>
            </a:r>
            <a:endParaRPr lang="en-IN" b="1" i="1"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8" name="Rectangle 4"/>
          <p:cNvSpPr>
            <a:spLocks noGrp="1" noChangeArrowheads="1"/>
          </p:cNvSpPr>
          <p:nvPr>
            <p:ph type="ctrTitle" idx="4294967295"/>
          </p:nvPr>
        </p:nvSpPr>
        <p:spPr>
          <a:xfrm>
            <a:off x="2209800" y="0"/>
            <a:ext cx="4876800" cy="1752600"/>
          </a:xfrm>
        </p:spPr>
        <p:txBody>
          <a:bodyPr/>
          <a:lstStyle/>
          <a:p>
            <a:pPr eaLnBrk="1" hangingPunct="1">
              <a:defRPr/>
            </a:pPr>
            <a:r>
              <a:rPr lang="en-US" dirty="0" smtClean="0"/>
              <a:t>What is a Financial Instrument (FI) ??</a:t>
            </a:r>
          </a:p>
        </p:txBody>
      </p:sp>
      <p:pic>
        <p:nvPicPr>
          <p:cNvPr id="19459" name="Picture 6"/>
          <p:cNvPicPr>
            <a:picLocks noChangeAspect="1" noChangeArrowheads="1"/>
          </p:cNvPicPr>
          <p:nvPr/>
        </p:nvPicPr>
        <p:blipFill>
          <a:blip r:embed="rId2" cstate="print"/>
          <a:srcRect/>
          <a:stretch>
            <a:fillRect/>
          </a:stretch>
        </p:blipFill>
        <p:spPr bwMode="auto">
          <a:xfrm>
            <a:off x="2438400" y="1752600"/>
            <a:ext cx="4267200" cy="3733800"/>
          </a:xfrm>
          <a:prstGeom prst="rect">
            <a:avLst/>
          </a:prstGeom>
          <a:noFill/>
          <a:ln w="12700" cap="sq">
            <a:noFill/>
            <a:miter lim="800000"/>
            <a:headEnd type="none" w="sm" len="sm"/>
            <a:tailEnd type="none" w="sm" len="sm"/>
          </a:ln>
        </p:spPr>
      </p:pic>
      <p:sp>
        <p:nvSpPr>
          <p:cNvPr id="5" name="TextBox 4"/>
          <p:cNvSpPr txBox="1"/>
          <p:nvPr/>
        </p:nvSpPr>
        <p:spPr>
          <a:xfrm>
            <a:off x="6629400" y="6324600"/>
            <a:ext cx="23622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i="1" dirty="0" smtClean="0">
                <a:solidFill>
                  <a:schemeClr val="accent1">
                    <a:lumMod val="50000"/>
                  </a:schemeClr>
                </a:solidFill>
              </a:rPr>
              <a:t>CA KUSAI GOAWALA</a:t>
            </a:r>
            <a:endParaRPr lang="en-IN" b="1" i="1"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smtClean="0"/>
              <a:t>Financial Instrument (FI)</a:t>
            </a:r>
          </a:p>
        </p:txBody>
      </p:sp>
      <p:sp>
        <p:nvSpPr>
          <p:cNvPr id="20483" name="Rectangle 3"/>
          <p:cNvSpPr>
            <a:spLocks noGrp="1" noChangeArrowheads="1"/>
          </p:cNvSpPr>
          <p:nvPr>
            <p:ph type="body" idx="1"/>
          </p:nvPr>
        </p:nvSpPr>
        <p:spPr/>
        <p:txBody>
          <a:bodyPr>
            <a:normAutofit/>
          </a:bodyPr>
          <a:lstStyle/>
          <a:p>
            <a:pPr eaLnBrk="1" hangingPunct="1">
              <a:lnSpc>
                <a:spcPct val="90000"/>
              </a:lnSpc>
              <a:buFont typeface="Wingdings" pitchFamily="2" charset="2"/>
              <a:buNone/>
            </a:pPr>
            <a:r>
              <a:rPr lang="en-US" sz="2400" dirty="0" smtClean="0"/>
              <a:t>	Any contract :</a:t>
            </a:r>
          </a:p>
          <a:p>
            <a:pPr eaLnBrk="1" hangingPunct="1">
              <a:lnSpc>
                <a:spcPct val="90000"/>
              </a:lnSpc>
            </a:pPr>
            <a:r>
              <a:rPr lang="en-US" sz="2400" dirty="0" smtClean="0"/>
              <a:t>That creates a Financial Asset (FA) for one entity</a:t>
            </a:r>
          </a:p>
          <a:p>
            <a:pPr eaLnBrk="1" hangingPunct="1">
              <a:lnSpc>
                <a:spcPct val="90000"/>
              </a:lnSpc>
              <a:buFont typeface="Wingdings" pitchFamily="2" charset="2"/>
              <a:buNone/>
            </a:pPr>
            <a:r>
              <a:rPr lang="en-US" sz="2400" dirty="0" smtClean="0"/>
              <a:t>	And</a:t>
            </a:r>
          </a:p>
          <a:p>
            <a:pPr eaLnBrk="1" hangingPunct="1">
              <a:lnSpc>
                <a:spcPct val="90000"/>
              </a:lnSpc>
            </a:pPr>
            <a:r>
              <a:rPr lang="en-US" sz="2400" dirty="0" smtClean="0"/>
              <a:t>Creates Either a Financial Liability (FL) or Equity (E) for other entity</a:t>
            </a:r>
            <a:br>
              <a:rPr lang="en-US" sz="2400" dirty="0" smtClean="0"/>
            </a:br>
            <a:r>
              <a:rPr lang="en-US" sz="2400" dirty="0" smtClean="0"/>
              <a:t/>
            </a:r>
            <a:br>
              <a:rPr lang="en-US" sz="2400" dirty="0" smtClean="0"/>
            </a:br>
            <a:endParaRPr lang="en-US" sz="2400" dirty="0" smtClean="0"/>
          </a:p>
        </p:txBody>
      </p:sp>
      <p:sp>
        <p:nvSpPr>
          <p:cNvPr id="5" name="TextBox 4"/>
          <p:cNvSpPr txBox="1"/>
          <p:nvPr/>
        </p:nvSpPr>
        <p:spPr>
          <a:xfrm>
            <a:off x="6629400" y="6324600"/>
            <a:ext cx="23622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i="1" dirty="0" smtClean="0">
                <a:solidFill>
                  <a:schemeClr val="accent1">
                    <a:lumMod val="50000"/>
                  </a:schemeClr>
                </a:solidFill>
              </a:rPr>
              <a:t>CA KUSAI GOAWALA</a:t>
            </a:r>
            <a:endParaRPr lang="en-IN" b="1" i="1"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sz="4000" smtClean="0"/>
              <a:t>Example Financial Instrument (FI)</a:t>
            </a:r>
          </a:p>
        </p:txBody>
      </p:sp>
      <p:sp>
        <p:nvSpPr>
          <p:cNvPr id="21507" name="TextBox 4"/>
          <p:cNvSpPr txBox="1">
            <a:spLocks noChangeArrowheads="1"/>
          </p:cNvSpPr>
          <p:nvPr/>
        </p:nvSpPr>
        <p:spPr bwMode="auto">
          <a:xfrm>
            <a:off x="1828800" y="1600200"/>
            <a:ext cx="1828800" cy="457200"/>
          </a:xfrm>
          <a:prstGeom prst="rect">
            <a:avLst/>
          </a:prstGeom>
          <a:solidFill>
            <a:schemeClr val="accent1"/>
          </a:solidFill>
          <a:ln w="9525">
            <a:noFill/>
            <a:miter lim="800000"/>
            <a:headEnd/>
            <a:tailEnd/>
          </a:ln>
        </p:spPr>
        <p:txBody>
          <a:bodyPr>
            <a:spAutoFit/>
          </a:bodyPr>
          <a:lstStyle/>
          <a:p>
            <a:pPr algn="ctr"/>
            <a:r>
              <a:rPr lang="en-US" b="0"/>
              <a:t>Entity A</a:t>
            </a:r>
          </a:p>
        </p:txBody>
      </p:sp>
      <p:sp>
        <p:nvSpPr>
          <p:cNvPr id="21508" name="TextBox 5"/>
          <p:cNvSpPr txBox="1">
            <a:spLocks noChangeArrowheads="1"/>
          </p:cNvSpPr>
          <p:nvPr/>
        </p:nvSpPr>
        <p:spPr bwMode="auto">
          <a:xfrm>
            <a:off x="5943600" y="1600200"/>
            <a:ext cx="1828800" cy="457200"/>
          </a:xfrm>
          <a:prstGeom prst="rect">
            <a:avLst/>
          </a:prstGeom>
          <a:solidFill>
            <a:schemeClr val="accent1"/>
          </a:solidFill>
          <a:ln w="9525" algn="ctr">
            <a:noFill/>
            <a:miter lim="800000"/>
            <a:headEnd/>
            <a:tailEnd/>
          </a:ln>
        </p:spPr>
        <p:txBody>
          <a:bodyPr>
            <a:spAutoFit/>
          </a:bodyPr>
          <a:lstStyle/>
          <a:p>
            <a:pPr algn="ctr"/>
            <a:r>
              <a:rPr lang="en-US" b="0"/>
              <a:t>Entity B</a:t>
            </a:r>
          </a:p>
        </p:txBody>
      </p:sp>
      <p:sp>
        <p:nvSpPr>
          <p:cNvPr id="21509" name="TextBox 4"/>
          <p:cNvSpPr txBox="1">
            <a:spLocks noChangeArrowheads="1"/>
          </p:cNvSpPr>
          <p:nvPr/>
        </p:nvSpPr>
        <p:spPr bwMode="auto">
          <a:xfrm>
            <a:off x="1447800" y="2438400"/>
            <a:ext cx="2667000" cy="466725"/>
          </a:xfrm>
          <a:prstGeom prst="rect">
            <a:avLst/>
          </a:prstGeom>
          <a:noFill/>
          <a:ln w="9525">
            <a:solidFill>
              <a:schemeClr val="tx2"/>
            </a:solidFill>
            <a:miter lim="800000"/>
            <a:headEnd/>
            <a:tailEnd/>
          </a:ln>
        </p:spPr>
        <p:txBody>
          <a:bodyPr>
            <a:spAutoFit/>
          </a:bodyPr>
          <a:lstStyle/>
          <a:p>
            <a:r>
              <a:rPr lang="en-US" b="0"/>
              <a:t>Loan Given ( FA )</a:t>
            </a:r>
          </a:p>
        </p:txBody>
      </p:sp>
      <p:sp>
        <p:nvSpPr>
          <p:cNvPr id="21510" name="TextBox 4"/>
          <p:cNvSpPr txBox="1">
            <a:spLocks noChangeArrowheads="1"/>
          </p:cNvSpPr>
          <p:nvPr/>
        </p:nvSpPr>
        <p:spPr bwMode="auto">
          <a:xfrm>
            <a:off x="1447800" y="3352800"/>
            <a:ext cx="2667000" cy="466725"/>
          </a:xfrm>
          <a:prstGeom prst="rect">
            <a:avLst/>
          </a:prstGeom>
          <a:noFill/>
          <a:ln w="9525" algn="ctr">
            <a:solidFill>
              <a:schemeClr val="tx2"/>
            </a:solidFill>
            <a:miter lim="800000"/>
            <a:headEnd/>
            <a:tailEnd/>
          </a:ln>
        </p:spPr>
        <p:txBody>
          <a:bodyPr>
            <a:spAutoFit/>
          </a:bodyPr>
          <a:lstStyle/>
          <a:p>
            <a:r>
              <a:rPr lang="en-US" b="0"/>
              <a:t>Debtor ( FA )</a:t>
            </a:r>
          </a:p>
        </p:txBody>
      </p:sp>
      <p:sp>
        <p:nvSpPr>
          <p:cNvPr id="21511" name="TextBox 4"/>
          <p:cNvSpPr txBox="1">
            <a:spLocks noChangeArrowheads="1"/>
          </p:cNvSpPr>
          <p:nvPr/>
        </p:nvSpPr>
        <p:spPr bwMode="auto">
          <a:xfrm>
            <a:off x="1447800" y="4267200"/>
            <a:ext cx="2667000" cy="466725"/>
          </a:xfrm>
          <a:prstGeom prst="rect">
            <a:avLst/>
          </a:prstGeom>
          <a:noFill/>
          <a:ln w="9525" algn="ctr">
            <a:solidFill>
              <a:schemeClr val="tx2"/>
            </a:solidFill>
            <a:miter lim="800000"/>
            <a:headEnd/>
            <a:tailEnd/>
          </a:ln>
        </p:spPr>
        <p:txBody>
          <a:bodyPr>
            <a:spAutoFit/>
          </a:bodyPr>
          <a:lstStyle/>
          <a:p>
            <a:r>
              <a:rPr lang="en-US" b="0"/>
              <a:t>Shares of B ( FA )</a:t>
            </a:r>
          </a:p>
        </p:txBody>
      </p:sp>
      <p:sp>
        <p:nvSpPr>
          <p:cNvPr id="21512" name="TextBox 4"/>
          <p:cNvSpPr txBox="1">
            <a:spLocks noChangeArrowheads="1"/>
          </p:cNvSpPr>
          <p:nvPr/>
        </p:nvSpPr>
        <p:spPr bwMode="auto">
          <a:xfrm>
            <a:off x="1447800" y="5181600"/>
            <a:ext cx="2667000" cy="466725"/>
          </a:xfrm>
          <a:prstGeom prst="rect">
            <a:avLst/>
          </a:prstGeom>
          <a:noFill/>
          <a:ln w="9525" algn="ctr">
            <a:solidFill>
              <a:schemeClr val="tx2"/>
            </a:solidFill>
            <a:miter lim="800000"/>
            <a:headEnd/>
            <a:tailEnd/>
          </a:ln>
        </p:spPr>
        <p:txBody>
          <a:bodyPr>
            <a:spAutoFit/>
          </a:bodyPr>
          <a:lstStyle/>
          <a:p>
            <a:r>
              <a:rPr lang="en-US" b="0"/>
              <a:t>Debentures ( FA )</a:t>
            </a:r>
          </a:p>
        </p:txBody>
      </p:sp>
      <p:sp>
        <p:nvSpPr>
          <p:cNvPr id="21513" name="TextBox 4"/>
          <p:cNvSpPr txBox="1">
            <a:spLocks noChangeArrowheads="1"/>
          </p:cNvSpPr>
          <p:nvPr/>
        </p:nvSpPr>
        <p:spPr bwMode="auto">
          <a:xfrm>
            <a:off x="5562600" y="2438400"/>
            <a:ext cx="2667000" cy="466725"/>
          </a:xfrm>
          <a:prstGeom prst="rect">
            <a:avLst/>
          </a:prstGeom>
          <a:noFill/>
          <a:ln w="9525" algn="ctr">
            <a:solidFill>
              <a:schemeClr val="tx2"/>
            </a:solidFill>
            <a:miter lim="800000"/>
            <a:headEnd/>
            <a:tailEnd/>
          </a:ln>
        </p:spPr>
        <p:txBody>
          <a:bodyPr>
            <a:spAutoFit/>
          </a:bodyPr>
          <a:lstStyle/>
          <a:p>
            <a:r>
              <a:rPr lang="en-US" b="0"/>
              <a:t>Loan Taken ( FL )</a:t>
            </a:r>
          </a:p>
        </p:txBody>
      </p:sp>
      <p:sp>
        <p:nvSpPr>
          <p:cNvPr id="21514" name="TextBox 4"/>
          <p:cNvSpPr txBox="1">
            <a:spLocks noChangeArrowheads="1"/>
          </p:cNvSpPr>
          <p:nvPr/>
        </p:nvSpPr>
        <p:spPr bwMode="auto">
          <a:xfrm>
            <a:off x="5562600" y="3352800"/>
            <a:ext cx="2667000" cy="466725"/>
          </a:xfrm>
          <a:prstGeom prst="rect">
            <a:avLst/>
          </a:prstGeom>
          <a:noFill/>
          <a:ln w="9525" algn="ctr">
            <a:solidFill>
              <a:schemeClr val="tx2"/>
            </a:solidFill>
            <a:miter lim="800000"/>
            <a:headEnd/>
            <a:tailEnd/>
          </a:ln>
        </p:spPr>
        <p:txBody>
          <a:bodyPr>
            <a:spAutoFit/>
          </a:bodyPr>
          <a:lstStyle/>
          <a:p>
            <a:r>
              <a:rPr lang="en-US" b="0"/>
              <a:t>Creditor ( FL )</a:t>
            </a:r>
          </a:p>
        </p:txBody>
      </p:sp>
      <p:sp>
        <p:nvSpPr>
          <p:cNvPr id="21515" name="TextBox 4"/>
          <p:cNvSpPr txBox="1">
            <a:spLocks noChangeArrowheads="1"/>
          </p:cNvSpPr>
          <p:nvPr/>
        </p:nvSpPr>
        <p:spPr bwMode="auto">
          <a:xfrm>
            <a:off x="5562600" y="4267200"/>
            <a:ext cx="2667000" cy="466725"/>
          </a:xfrm>
          <a:prstGeom prst="rect">
            <a:avLst/>
          </a:prstGeom>
          <a:noFill/>
          <a:ln w="9525" algn="ctr">
            <a:solidFill>
              <a:schemeClr val="tx2"/>
            </a:solidFill>
            <a:miter lim="800000"/>
            <a:headEnd/>
            <a:tailEnd/>
          </a:ln>
        </p:spPr>
        <p:txBody>
          <a:bodyPr>
            <a:spAutoFit/>
          </a:bodyPr>
          <a:lstStyle/>
          <a:p>
            <a:r>
              <a:rPr lang="en-US" b="0"/>
              <a:t>Equities </a:t>
            </a:r>
          </a:p>
        </p:txBody>
      </p:sp>
      <p:sp>
        <p:nvSpPr>
          <p:cNvPr id="21516" name="TextBox 4"/>
          <p:cNvSpPr txBox="1">
            <a:spLocks noChangeArrowheads="1"/>
          </p:cNvSpPr>
          <p:nvPr/>
        </p:nvSpPr>
        <p:spPr bwMode="auto">
          <a:xfrm>
            <a:off x="5562600" y="5181600"/>
            <a:ext cx="2667000" cy="466725"/>
          </a:xfrm>
          <a:prstGeom prst="rect">
            <a:avLst/>
          </a:prstGeom>
          <a:noFill/>
          <a:ln w="9525" algn="ctr">
            <a:solidFill>
              <a:schemeClr val="tx2"/>
            </a:solidFill>
            <a:miter lim="800000"/>
            <a:headEnd/>
            <a:tailEnd/>
          </a:ln>
        </p:spPr>
        <p:txBody>
          <a:bodyPr>
            <a:spAutoFit/>
          </a:bodyPr>
          <a:lstStyle/>
          <a:p>
            <a:r>
              <a:rPr lang="en-US" b="0"/>
              <a:t>Debentures ( FL )</a:t>
            </a:r>
          </a:p>
        </p:txBody>
      </p:sp>
      <p:sp>
        <p:nvSpPr>
          <p:cNvPr id="21517" name="AutoShape 15"/>
          <p:cNvSpPr>
            <a:spLocks noChangeArrowheads="1"/>
          </p:cNvSpPr>
          <p:nvPr/>
        </p:nvSpPr>
        <p:spPr bwMode="auto">
          <a:xfrm>
            <a:off x="4419600" y="2438400"/>
            <a:ext cx="976313" cy="485775"/>
          </a:xfrm>
          <a:prstGeom prst="rightArrow">
            <a:avLst>
              <a:gd name="adj1" fmla="val 50000"/>
              <a:gd name="adj2" fmla="val 50245"/>
            </a:avLst>
          </a:prstGeom>
          <a:solidFill>
            <a:schemeClr val="accent1"/>
          </a:solidFill>
          <a:ln w="12700" cap="sq">
            <a:solidFill>
              <a:schemeClr val="tx1"/>
            </a:solidFill>
            <a:miter lim="800000"/>
            <a:headEnd type="none" w="sm" len="sm"/>
            <a:tailEnd type="none" w="sm" len="sm"/>
          </a:ln>
        </p:spPr>
        <p:txBody>
          <a:bodyPr wrap="none" anchor="ctr"/>
          <a:lstStyle/>
          <a:p>
            <a:endParaRPr lang="en-IN"/>
          </a:p>
        </p:txBody>
      </p:sp>
      <p:sp>
        <p:nvSpPr>
          <p:cNvPr id="21518" name="AutoShape 16"/>
          <p:cNvSpPr>
            <a:spLocks noChangeArrowheads="1"/>
          </p:cNvSpPr>
          <p:nvPr/>
        </p:nvSpPr>
        <p:spPr bwMode="auto">
          <a:xfrm>
            <a:off x="4419600" y="3352800"/>
            <a:ext cx="976313" cy="485775"/>
          </a:xfrm>
          <a:prstGeom prst="rightArrow">
            <a:avLst>
              <a:gd name="adj1" fmla="val 50000"/>
              <a:gd name="adj2" fmla="val 50245"/>
            </a:avLst>
          </a:prstGeom>
          <a:solidFill>
            <a:schemeClr val="accent1"/>
          </a:solidFill>
          <a:ln w="12700" cap="sq">
            <a:solidFill>
              <a:schemeClr val="tx1"/>
            </a:solidFill>
            <a:miter lim="800000"/>
            <a:headEnd type="none" w="sm" len="sm"/>
            <a:tailEnd type="none" w="sm" len="sm"/>
          </a:ln>
        </p:spPr>
        <p:txBody>
          <a:bodyPr wrap="none" anchor="ctr"/>
          <a:lstStyle/>
          <a:p>
            <a:endParaRPr lang="en-IN"/>
          </a:p>
        </p:txBody>
      </p:sp>
      <p:sp>
        <p:nvSpPr>
          <p:cNvPr id="21519" name="AutoShape 17"/>
          <p:cNvSpPr>
            <a:spLocks noChangeArrowheads="1"/>
          </p:cNvSpPr>
          <p:nvPr/>
        </p:nvSpPr>
        <p:spPr bwMode="auto">
          <a:xfrm>
            <a:off x="4419600" y="4267200"/>
            <a:ext cx="976313" cy="485775"/>
          </a:xfrm>
          <a:prstGeom prst="rightArrow">
            <a:avLst>
              <a:gd name="adj1" fmla="val 50000"/>
              <a:gd name="adj2" fmla="val 50245"/>
            </a:avLst>
          </a:prstGeom>
          <a:solidFill>
            <a:schemeClr val="accent1"/>
          </a:solidFill>
          <a:ln w="12700" cap="sq">
            <a:solidFill>
              <a:schemeClr val="tx1"/>
            </a:solidFill>
            <a:miter lim="800000"/>
            <a:headEnd type="none" w="sm" len="sm"/>
            <a:tailEnd type="none" w="sm" len="sm"/>
          </a:ln>
        </p:spPr>
        <p:txBody>
          <a:bodyPr wrap="none" anchor="ctr"/>
          <a:lstStyle/>
          <a:p>
            <a:endParaRPr lang="en-IN"/>
          </a:p>
        </p:txBody>
      </p:sp>
      <p:sp>
        <p:nvSpPr>
          <p:cNvPr id="21520" name="AutoShape 18"/>
          <p:cNvSpPr>
            <a:spLocks noChangeArrowheads="1"/>
          </p:cNvSpPr>
          <p:nvPr/>
        </p:nvSpPr>
        <p:spPr bwMode="auto">
          <a:xfrm>
            <a:off x="4419600" y="5181600"/>
            <a:ext cx="976313" cy="485775"/>
          </a:xfrm>
          <a:prstGeom prst="rightArrow">
            <a:avLst>
              <a:gd name="adj1" fmla="val 50000"/>
              <a:gd name="adj2" fmla="val 50245"/>
            </a:avLst>
          </a:prstGeom>
          <a:solidFill>
            <a:schemeClr val="accent1"/>
          </a:solidFill>
          <a:ln w="12700" cap="sq">
            <a:solidFill>
              <a:schemeClr val="tx1"/>
            </a:solidFill>
            <a:miter lim="800000"/>
            <a:headEnd type="none" w="sm" len="sm"/>
            <a:tailEnd type="none" w="sm" len="sm"/>
          </a:ln>
        </p:spPr>
        <p:txBody>
          <a:bodyPr wrap="none" anchor="ctr"/>
          <a:lstStyle/>
          <a:p>
            <a:endParaRPr lang="en-IN"/>
          </a:p>
        </p:txBody>
      </p:sp>
      <p:sp>
        <p:nvSpPr>
          <p:cNvPr id="18" name="TextBox 17"/>
          <p:cNvSpPr txBox="1"/>
          <p:nvPr/>
        </p:nvSpPr>
        <p:spPr>
          <a:xfrm>
            <a:off x="6629400" y="6324600"/>
            <a:ext cx="23622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i="1" dirty="0" smtClean="0">
                <a:solidFill>
                  <a:schemeClr val="accent1">
                    <a:lumMod val="50000"/>
                  </a:schemeClr>
                </a:solidFill>
              </a:rPr>
              <a:t>CA KUSAI GOAWALA</a:t>
            </a:r>
            <a:endParaRPr lang="en-IN" b="1" i="1"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ctrTitle" idx="4294967295"/>
          </p:nvPr>
        </p:nvSpPr>
        <p:spPr>
          <a:xfrm>
            <a:off x="2362200" y="0"/>
            <a:ext cx="4343400" cy="2133600"/>
          </a:xfrm>
        </p:spPr>
        <p:txBody>
          <a:bodyPr/>
          <a:lstStyle/>
          <a:p>
            <a:pPr eaLnBrk="1" hangingPunct="1">
              <a:defRPr/>
            </a:pPr>
            <a:r>
              <a:rPr lang="en-US" dirty="0" smtClean="0"/>
              <a:t>What is a Financial Asset (FA) ??</a:t>
            </a:r>
          </a:p>
        </p:txBody>
      </p:sp>
      <p:pic>
        <p:nvPicPr>
          <p:cNvPr id="22531" name="Picture 4"/>
          <p:cNvPicPr>
            <a:picLocks noChangeAspect="1" noChangeArrowheads="1"/>
          </p:cNvPicPr>
          <p:nvPr/>
        </p:nvPicPr>
        <p:blipFill>
          <a:blip r:embed="rId2" cstate="print"/>
          <a:srcRect/>
          <a:stretch>
            <a:fillRect/>
          </a:stretch>
        </p:blipFill>
        <p:spPr bwMode="auto">
          <a:xfrm>
            <a:off x="2362200" y="2133600"/>
            <a:ext cx="4114800" cy="3733800"/>
          </a:xfrm>
          <a:prstGeom prst="rect">
            <a:avLst/>
          </a:prstGeom>
          <a:noFill/>
          <a:ln w="12700" cap="sq">
            <a:noFill/>
            <a:miter lim="800000"/>
            <a:headEnd type="none" w="sm" len="sm"/>
            <a:tailEnd type="none" w="sm" len="sm"/>
          </a:ln>
        </p:spPr>
      </p:pic>
      <p:sp>
        <p:nvSpPr>
          <p:cNvPr id="5" name="TextBox 4"/>
          <p:cNvSpPr txBox="1"/>
          <p:nvPr/>
        </p:nvSpPr>
        <p:spPr>
          <a:xfrm>
            <a:off x="6629400" y="6324600"/>
            <a:ext cx="23622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i="1" dirty="0" smtClean="0">
                <a:solidFill>
                  <a:schemeClr val="accent1">
                    <a:lumMod val="50000"/>
                  </a:schemeClr>
                </a:solidFill>
              </a:rPr>
              <a:t>CA KUSAI GOAWALA</a:t>
            </a:r>
            <a:endParaRPr lang="en-IN" b="1" i="1"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smtClean="0"/>
              <a:t>Financial Asset (FA)</a:t>
            </a:r>
          </a:p>
        </p:txBody>
      </p:sp>
      <p:sp>
        <p:nvSpPr>
          <p:cNvPr id="23555" name="Rectangle 3"/>
          <p:cNvSpPr>
            <a:spLocks noGrp="1" noChangeArrowheads="1"/>
          </p:cNvSpPr>
          <p:nvPr>
            <p:ph type="body" idx="1"/>
          </p:nvPr>
        </p:nvSpPr>
        <p:spPr/>
        <p:txBody>
          <a:bodyPr>
            <a:normAutofit/>
          </a:bodyPr>
          <a:lstStyle/>
          <a:p>
            <a:pPr marL="609600" indent="-609600" eaLnBrk="1" hangingPunct="1">
              <a:buFont typeface="Wingdings" pitchFamily="2" charset="2"/>
              <a:buNone/>
            </a:pPr>
            <a:r>
              <a:rPr lang="en-US" sz="2400" dirty="0" smtClean="0">
                <a:solidFill>
                  <a:srgbClr val="000000"/>
                </a:solidFill>
                <a:ea typeface="Arial Unicode MS" pitchFamily="34" charset="-128"/>
                <a:cs typeface="Arial Unicode MS" pitchFamily="34" charset="-128"/>
              </a:rPr>
              <a:t>Any asset that is:</a:t>
            </a:r>
          </a:p>
          <a:p>
            <a:pPr marL="609600" indent="-609600" eaLnBrk="1" hangingPunct="1">
              <a:buFont typeface="Wingdings" pitchFamily="2" charset="2"/>
              <a:buAutoNum type="alphaLcParenBoth"/>
            </a:pPr>
            <a:r>
              <a:rPr lang="en-US" sz="2400" dirty="0" smtClean="0">
                <a:solidFill>
                  <a:srgbClr val="000000"/>
                </a:solidFill>
                <a:ea typeface="Arial Unicode MS" pitchFamily="34" charset="-128"/>
                <a:cs typeface="Arial Unicode MS" pitchFamily="34" charset="-128"/>
              </a:rPr>
              <a:t>Cash</a:t>
            </a:r>
          </a:p>
          <a:p>
            <a:pPr marL="609600" indent="-609600" eaLnBrk="1" hangingPunct="1">
              <a:buFont typeface="Wingdings" pitchFamily="2" charset="2"/>
              <a:buAutoNum type="alphaLcParenBoth"/>
            </a:pPr>
            <a:r>
              <a:rPr lang="en-US" sz="2400" dirty="0" smtClean="0">
                <a:solidFill>
                  <a:srgbClr val="000000"/>
                </a:solidFill>
                <a:ea typeface="Arial Unicode MS" pitchFamily="34" charset="-128"/>
                <a:cs typeface="Arial Unicode MS" pitchFamily="34" charset="-128"/>
              </a:rPr>
              <a:t>Equity of another entity</a:t>
            </a:r>
          </a:p>
          <a:p>
            <a:pPr marL="609600" indent="-609600" eaLnBrk="1" hangingPunct="1">
              <a:buFont typeface="Wingdings" pitchFamily="2" charset="2"/>
              <a:buAutoNum type="alphaLcParenBoth"/>
            </a:pPr>
            <a:r>
              <a:rPr lang="en-US" sz="2400" dirty="0" smtClean="0">
                <a:solidFill>
                  <a:srgbClr val="000000"/>
                </a:solidFill>
                <a:ea typeface="Arial Unicode MS" pitchFamily="34" charset="-128"/>
                <a:cs typeface="Arial Unicode MS" pitchFamily="34" charset="-128"/>
              </a:rPr>
              <a:t>Right to receive cash or any other FA</a:t>
            </a:r>
          </a:p>
          <a:p>
            <a:pPr marL="609600" indent="-609600" eaLnBrk="1" hangingPunct="1">
              <a:buFont typeface="Wingdings" pitchFamily="2" charset="2"/>
              <a:buAutoNum type="alphaLcParenBoth"/>
            </a:pPr>
            <a:r>
              <a:rPr lang="en-US" sz="2400" dirty="0" smtClean="0">
                <a:solidFill>
                  <a:srgbClr val="000000"/>
                </a:solidFill>
                <a:ea typeface="Arial Unicode MS" pitchFamily="34" charset="-128"/>
                <a:cs typeface="Arial Unicode MS" pitchFamily="34" charset="-128"/>
              </a:rPr>
              <a:t>Right to exchange FA or FL</a:t>
            </a:r>
          </a:p>
          <a:p>
            <a:pPr marL="609600" indent="-609600" eaLnBrk="1" hangingPunct="1">
              <a:buFont typeface="Wingdings" pitchFamily="2" charset="2"/>
              <a:buAutoNum type="alphaLcParenBoth"/>
            </a:pPr>
            <a:r>
              <a:rPr lang="en-US" sz="2400" dirty="0" smtClean="0">
                <a:solidFill>
                  <a:srgbClr val="000000"/>
                </a:solidFill>
                <a:ea typeface="Arial Unicode MS" pitchFamily="34" charset="-128"/>
                <a:cs typeface="Arial Unicode MS" pitchFamily="34" charset="-128"/>
              </a:rPr>
              <a:t>Derivative</a:t>
            </a:r>
          </a:p>
        </p:txBody>
      </p:sp>
      <p:sp>
        <p:nvSpPr>
          <p:cNvPr id="5" name="TextBox 4"/>
          <p:cNvSpPr txBox="1"/>
          <p:nvPr/>
        </p:nvSpPr>
        <p:spPr>
          <a:xfrm>
            <a:off x="6629400" y="6324600"/>
            <a:ext cx="23622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i="1" dirty="0" smtClean="0">
                <a:solidFill>
                  <a:schemeClr val="accent1">
                    <a:lumMod val="50000"/>
                  </a:schemeClr>
                </a:solidFill>
              </a:rPr>
              <a:t>CA KUSAI GOAWALA</a:t>
            </a:r>
            <a:endParaRPr lang="en-IN" b="1" i="1"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6" name="Rectangle 2"/>
          <p:cNvSpPr>
            <a:spLocks noChangeArrowheads="1"/>
          </p:cNvSpPr>
          <p:nvPr/>
        </p:nvSpPr>
        <p:spPr bwMode="auto">
          <a:xfrm>
            <a:off x="609600" y="381000"/>
            <a:ext cx="7848600" cy="5847755"/>
          </a:xfrm>
          <a:prstGeom prst="rect">
            <a:avLst/>
          </a:prstGeom>
          <a:noFill/>
          <a:ln w="9525">
            <a:noFill/>
            <a:miter lim="800000"/>
            <a:headEnd/>
            <a:tailEnd/>
          </a:ln>
          <a:effectLst/>
        </p:spPr>
        <p:txBody>
          <a:bodyPr anchor="ctr">
            <a:spAutoFit/>
          </a:bodyPr>
          <a:lstStyle/>
          <a:p>
            <a:pPr lvl="1">
              <a:buFontTx/>
              <a:buChar char="•"/>
              <a:tabLst>
                <a:tab pos="857250" algn="l"/>
                <a:tab pos="1371600" algn="l"/>
                <a:tab pos="1828800" algn="l"/>
                <a:tab pos="2286000" algn="l"/>
              </a:tabLst>
            </a:pPr>
            <a:r>
              <a:rPr lang="en-US" sz="2200" b="1" dirty="0"/>
              <a:t> 	</a:t>
            </a:r>
            <a:r>
              <a:rPr lang="en-US" sz="2200" dirty="0" smtClean="0"/>
              <a:t>In case of change in functional currency, apply translation procedures 	applicable </a:t>
            </a:r>
            <a:r>
              <a:rPr lang="en-US" sz="2200" b="1" dirty="0" smtClean="0"/>
              <a:t>to</a:t>
            </a:r>
            <a:r>
              <a:rPr lang="en-US" sz="2200" dirty="0" smtClean="0"/>
              <a:t> the new functional currency </a:t>
            </a:r>
            <a:r>
              <a:rPr lang="en-US" sz="2200" b="1" dirty="0" smtClean="0"/>
              <a:t>prospectively</a:t>
            </a:r>
            <a:r>
              <a:rPr lang="en-US" sz="2200" dirty="0" smtClean="0"/>
              <a:t> from the </a:t>
            </a:r>
            <a:r>
              <a:rPr lang="en-US" sz="2200" b="1" dirty="0" smtClean="0"/>
              <a:t>date of 	the change</a:t>
            </a:r>
            <a:r>
              <a:rPr lang="en-US" sz="2200" dirty="0" smtClean="0"/>
              <a:t>.</a:t>
            </a:r>
          </a:p>
          <a:p>
            <a:pPr lvl="1">
              <a:tabLst>
                <a:tab pos="857250" algn="l"/>
                <a:tab pos="1371600" algn="l"/>
                <a:tab pos="1828800" algn="l"/>
                <a:tab pos="2286000" algn="l"/>
              </a:tabLst>
            </a:pPr>
            <a:endParaRPr lang="en-US" sz="2200" b="1" dirty="0"/>
          </a:p>
          <a:p>
            <a:pPr lvl="1">
              <a:buFontTx/>
              <a:buChar char="•"/>
              <a:tabLst>
                <a:tab pos="857250" algn="l"/>
                <a:tab pos="1371600" algn="l"/>
                <a:tab pos="1828800" algn="l"/>
                <a:tab pos="2286000" algn="l"/>
              </a:tabLst>
            </a:pPr>
            <a:r>
              <a:rPr lang="en-US" sz="2200" dirty="0"/>
              <a:t>  	If FC is a currency of Hyperinflationary economy, first apply IAS 29 </a:t>
            </a:r>
            <a:r>
              <a:rPr lang="en-US" sz="2200" dirty="0" smtClean="0"/>
              <a:t> 	(restate Financial Statement) and </a:t>
            </a:r>
            <a:r>
              <a:rPr lang="en-US" sz="2200" dirty="0"/>
              <a:t>cannot avoid by changing FC.</a:t>
            </a:r>
          </a:p>
          <a:p>
            <a:pPr lvl="1">
              <a:tabLst>
                <a:tab pos="857250" algn="l"/>
                <a:tab pos="1371600" algn="l"/>
                <a:tab pos="1828800" algn="l"/>
                <a:tab pos="2286000" algn="l"/>
              </a:tabLst>
            </a:pPr>
            <a:endParaRPr lang="en-US" sz="2200" dirty="0"/>
          </a:p>
          <a:p>
            <a:pPr lvl="1">
              <a:buFontTx/>
              <a:buChar char="•"/>
              <a:tabLst>
                <a:tab pos="857250" algn="l"/>
                <a:tab pos="1371600" algn="l"/>
                <a:tab pos="1828800" algn="l"/>
                <a:tab pos="2286000" algn="l"/>
              </a:tabLst>
            </a:pPr>
            <a:r>
              <a:rPr lang="en-US" sz="2200" b="1" dirty="0"/>
              <a:t> 	If PC = FC :</a:t>
            </a:r>
          </a:p>
          <a:p>
            <a:pPr lvl="1">
              <a:tabLst>
                <a:tab pos="857250" algn="l"/>
                <a:tab pos="1371600" algn="l"/>
                <a:tab pos="1828800" algn="l"/>
                <a:tab pos="2286000" algn="l"/>
              </a:tabLst>
            </a:pPr>
            <a:endParaRPr lang="en-US" sz="2200" b="1" dirty="0"/>
          </a:p>
          <a:p>
            <a:pPr lvl="1">
              <a:buFontTx/>
              <a:buChar char="•"/>
              <a:tabLst>
                <a:tab pos="857250" algn="l"/>
                <a:tab pos="1371600" algn="l"/>
                <a:tab pos="1828800" algn="l"/>
                <a:tab pos="2286000" algn="l"/>
              </a:tabLst>
            </a:pPr>
            <a:r>
              <a:rPr lang="en-US" sz="2200" dirty="0"/>
              <a:t> 	Initial Recognition</a:t>
            </a:r>
          </a:p>
          <a:p>
            <a:pPr lvl="1">
              <a:tabLst>
                <a:tab pos="857250" algn="l"/>
                <a:tab pos="1371600" algn="l"/>
                <a:tab pos="1828800" algn="l"/>
                <a:tab pos="2286000" algn="l"/>
              </a:tabLst>
            </a:pPr>
            <a:endParaRPr lang="en-US" sz="2200" dirty="0"/>
          </a:p>
          <a:p>
            <a:pPr lvl="1">
              <a:buFontTx/>
              <a:buChar char="•"/>
              <a:tabLst>
                <a:tab pos="857250" algn="l"/>
                <a:tab pos="1371600" algn="l"/>
                <a:tab pos="1828800" algn="l"/>
                <a:tab pos="2286000" algn="l"/>
              </a:tabLst>
            </a:pPr>
            <a:r>
              <a:rPr lang="en-US" sz="2200" dirty="0"/>
              <a:t>  	All transactions to be translated as per </a:t>
            </a:r>
            <a:r>
              <a:rPr lang="en-US" sz="2200" dirty="0" smtClean="0"/>
              <a:t>spot rate on date </a:t>
            </a:r>
            <a:r>
              <a:rPr lang="en-US" sz="2200" dirty="0"/>
              <a:t>of </a:t>
            </a:r>
            <a:r>
              <a:rPr lang="en-US" sz="2200" dirty="0" smtClean="0"/>
              <a:t>transaction</a:t>
            </a:r>
            <a:r>
              <a:rPr lang="en-US" sz="2200" dirty="0"/>
              <a:t>.</a:t>
            </a:r>
          </a:p>
          <a:p>
            <a:pPr lvl="1">
              <a:tabLst>
                <a:tab pos="857250" algn="l"/>
                <a:tab pos="1371600" algn="l"/>
                <a:tab pos="1828800" algn="l"/>
                <a:tab pos="2286000" algn="l"/>
              </a:tabLst>
            </a:pPr>
            <a:endParaRPr lang="en-US" sz="2200" dirty="0"/>
          </a:p>
          <a:p>
            <a:pPr lvl="1">
              <a:buFontTx/>
              <a:buChar char="•"/>
              <a:tabLst>
                <a:tab pos="857250" algn="l"/>
                <a:tab pos="1371600" algn="l"/>
                <a:tab pos="1828800" algn="l"/>
                <a:tab pos="2286000" algn="l"/>
              </a:tabLst>
            </a:pPr>
            <a:r>
              <a:rPr lang="en-US" sz="2200" dirty="0"/>
              <a:t> 	Average rate can be used provided it is does not fluctuate</a:t>
            </a:r>
          </a:p>
          <a:p>
            <a:pPr lvl="1">
              <a:tabLst>
                <a:tab pos="857250" algn="l"/>
                <a:tab pos="1371600" algn="l"/>
                <a:tab pos="1828800" algn="l"/>
                <a:tab pos="2286000" algn="l"/>
              </a:tabLst>
            </a:pPr>
            <a:r>
              <a:rPr lang="en-US" sz="2200" dirty="0"/>
              <a:t>	significantly</a:t>
            </a:r>
          </a:p>
        </p:txBody>
      </p:sp>
      <p:sp>
        <p:nvSpPr>
          <p:cNvPr id="3" name="TextBox 2"/>
          <p:cNvSpPr txBox="1"/>
          <p:nvPr/>
        </p:nvSpPr>
        <p:spPr>
          <a:xfrm>
            <a:off x="6781800" y="6324600"/>
            <a:ext cx="2362200" cy="369332"/>
          </a:xfrm>
          <a:prstGeom prst="rect">
            <a:avLst/>
          </a:prstGeom>
          <a:noFill/>
        </p:spPr>
        <p:txBody>
          <a:bodyPr wrap="square" rtlCol="0">
            <a:spAutoFit/>
          </a:bodyPr>
          <a:lstStyle/>
          <a:p>
            <a:r>
              <a:rPr lang="en-US" b="1" i="1" dirty="0" smtClean="0">
                <a:solidFill>
                  <a:schemeClr val="accent1">
                    <a:lumMod val="50000"/>
                  </a:schemeClr>
                </a:solidFill>
              </a:rPr>
              <a:t>CA KUSAI GOAWALA</a:t>
            </a:r>
            <a:endParaRPr lang="en-IN" b="1" i="1" dirty="0">
              <a:solidFill>
                <a:schemeClr val="accent1">
                  <a:lumMod val="50000"/>
                </a:schemeClr>
              </a:solidFill>
            </a:endParaRPr>
          </a:p>
        </p:txBody>
      </p:sp>
    </p:spTree>
  </p:cSld>
  <p:clrMapOvr>
    <a:masterClrMapping/>
  </p:clrMapOvr>
  <p:transition/>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ChangeArrowheads="1"/>
          </p:cNvSpPr>
          <p:nvPr/>
        </p:nvSpPr>
        <p:spPr bwMode="auto">
          <a:xfrm>
            <a:off x="2057400" y="0"/>
            <a:ext cx="4418013" cy="2819400"/>
          </a:xfrm>
          <a:prstGeom prst="rect">
            <a:avLst/>
          </a:prstGeom>
          <a:noFill/>
          <a:ln w="9525">
            <a:noFill/>
            <a:miter lim="800000"/>
            <a:headEnd/>
            <a:tailEnd/>
          </a:ln>
        </p:spPr>
        <p:txBody>
          <a:bodyPr lIns="92075" tIns="46038" rIns="92075" bIns="46038" anchor="ctr"/>
          <a:lstStyle/>
          <a:p>
            <a:pPr algn="ctr">
              <a:defRPr/>
            </a:pPr>
            <a:r>
              <a:rPr lang="en-US" sz="4400" b="0" dirty="0">
                <a:solidFill>
                  <a:schemeClr val="tx2"/>
                </a:solidFill>
                <a:effectLst>
                  <a:outerShdw blurRad="38100" dist="38100" dir="2700000" algn="tl">
                    <a:srgbClr val="000000"/>
                  </a:outerShdw>
                </a:effectLst>
              </a:rPr>
              <a:t>What is a Financial Liability (FL) ??</a:t>
            </a:r>
          </a:p>
        </p:txBody>
      </p:sp>
      <p:pic>
        <p:nvPicPr>
          <p:cNvPr id="24579" name="Picture 5"/>
          <p:cNvPicPr>
            <a:picLocks noChangeAspect="1" noChangeArrowheads="1"/>
          </p:cNvPicPr>
          <p:nvPr/>
        </p:nvPicPr>
        <p:blipFill>
          <a:blip r:embed="rId2" cstate="print"/>
          <a:srcRect/>
          <a:stretch>
            <a:fillRect/>
          </a:stretch>
        </p:blipFill>
        <p:spPr bwMode="auto">
          <a:xfrm>
            <a:off x="2209800" y="2971800"/>
            <a:ext cx="4229100" cy="2816225"/>
          </a:xfrm>
          <a:prstGeom prst="rect">
            <a:avLst/>
          </a:prstGeom>
          <a:noFill/>
          <a:ln w="12700" cap="sq">
            <a:noFill/>
            <a:miter lim="800000"/>
            <a:headEnd type="none" w="sm" len="sm"/>
            <a:tailEnd type="none" w="sm" len="sm"/>
          </a:ln>
        </p:spPr>
      </p:pic>
      <p:sp>
        <p:nvSpPr>
          <p:cNvPr id="6" name="TextBox 5"/>
          <p:cNvSpPr txBox="1"/>
          <p:nvPr/>
        </p:nvSpPr>
        <p:spPr>
          <a:xfrm>
            <a:off x="6629400" y="6324600"/>
            <a:ext cx="23622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i="1" dirty="0" smtClean="0">
                <a:solidFill>
                  <a:schemeClr val="accent1">
                    <a:lumMod val="50000"/>
                  </a:schemeClr>
                </a:solidFill>
              </a:rPr>
              <a:t>CA KUSAI GOAWALA</a:t>
            </a:r>
            <a:endParaRPr lang="en-IN" b="1" i="1"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smtClean="0"/>
              <a:t>Financial Liability (FL)</a:t>
            </a:r>
          </a:p>
        </p:txBody>
      </p:sp>
      <p:sp>
        <p:nvSpPr>
          <p:cNvPr id="25603" name="Rectangle 3"/>
          <p:cNvSpPr>
            <a:spLocks noGrp="1" noChangeArrowheads="1"/>
          </p:cNvSpPr>
          <p:nvPr>
            <p:ph type="body" idx="1"/>
          </p:nvPr>
        </p:nvSpPr>
        <p:spPr/>
        <p:txBody>
          <a:bodyPr>
            <a:normAutofit/>
          </a:bodyPr>
          <a:lstStyle/>
          <a:p>
            <a:pPr marL="609600" indent="-609600" eaLnBrk="1" hangingPunct="1">
              <a:buFont typeface="Wingdings" pitchFamily="2" charset="2"/>
              <a:buNone/>
            </a:pPr>
            <a:r>
              <a:rPr lang="en-US" sz="2400" dirty="0" smtClean="0">
                <a:solidFill>
                  <a:srgbClr val="000000"/>
                </a:solidFill>
                <a:ea typeface="Arial Unicode MS" pitchFamily="34" charset="-128"/>
                <a:cs typeface="Arial Unicode MS" pitchFamily="34" charset="-128"/>
              </a:rPr>
              <a:t>Any liability that is:</a:t>
            </a:r>
          </a:p>
          <a:p>
            <a:pPr marL="609600" indent="-609600" eaLnBrk="1" hangingPunct="1">
              <a:buFont typeface="Wingdings" pitchFamily="2" charset="2"/>
              <a:buAutoNum type="alphaLcParenBoth"/>
            </a:pPr>
            <a:r>
              <a:rPr lang="en-US" sz="2400" dirty="0" smtClean="0">
                <a:solidFill>
                  <a:srgbClr val="000000"/>
                </a:solidFill>
                <a:ea typeface="Arial Unicode MS" pitchFamily="34" charset="-128"/>
                <a:cs typeface="Arial Unicode MS" pitchFamily="34" charset="-128"/>
              </a:rPr>
              <a:t>Contract to deliver cash or any FA of the entity</a:t>
            </a:r>
          </a:p>
          <a:p>
            <a:pPr marL="609600" indent="-609600" eaLnBrk="1" hangingPunct="1">
              <a:buFont typeface="Wingdings" pitchFamily="2" charset="2"/>
              <a:buAutoNum type="alphaLcParenBoth"/>
            </a:pPr>
            <a:r>
              <a:rPr lang="en-US" sz="2400" dirty="0" smtClean="0">
                <a:solidFill>
                  <a:srgbClr val="000000"/>
                </a:solidFill>
                <a:ea typeface="Arial Unicode MS" pitchFamily="34" charset="-128"/>
                <a:cs typeface="Arial Unicode MS" pitchFamily="34" charset="-128"/>
              </a:rPr>
              <a:t>Exchange FA or FL with another entity</a:t>
            </a:r>
          </a:p>
          <a:p>
            <a:pPr marL="609600" indent="-609600" eaLnBrk="1" hangingPunct="1">
              <a:buFont typeface="Wingdings" pitchFamily="2" charset="2"/>
              <a:buAutoNum type="alphaLcParenBoth"/>
            </a:pPr>
            <a:r>
              <a:rPr lang="en-US" sz="2400" dirty="0" smtClean="0">
                <a:solidFill>
                  <a:srgbClr val="000000"/>
                </a:solidFill>
                <a:ea typeface="Arial Unicode MS" pitchFamily="34" charset="-128"/>
                <a:cs typeface="Arial Unicode MS" pitchFamily="34" charset="-128"/>
              </a:rPr>
              <a:t>Contract to settle by issuing own variable numbers of equity (for e.g. Conversion of a liability to Equity)</a:t>
            </a:r>
          </a:p>
          <a:p>
            <a:pPr marL="609600" indent="-609600" eaLnBrk="1" hangingPunct="1">
              <a:buFont typeface="Wingdings" pitchFamily="2" charset="2"/>
              <a:buNone/>
            </a:pPr>
            <a:endParaRPr lang="en-US" sz="2400" dirty="0" smtClean="0"/>
          </a:p>
        </p:txBody>
      </p:sp>
      <p:sp>
        <p:nvSpPr>
          <p:cNvPr id="5" name="TextBox 4"/>
          <p:cNvSpPr txBox="1"/>
          <p:nvPr/>
        </p:nvSpPr>
        <p:spPr>
          <a:xfrm>
            <a:off x="6629400" y="6324600"/>
            <a:ext cx="23622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i="1" dirty="0" smtClean="0">
                <a:solidFill>
                  <a:schemeClr val="accent1">
                    <a:lumMod val="50000"/>
                  </a:schemeClr>
                </a:solidFill>
              </a:rPr>
              <a:t>CA KUSAI GOAWALA</a:t>
            </a:r>
            <a:endParaRPr lang="en-IN" b="1" i="1"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ChangeArrowheads="1"/>
          </p:cNvSpPr>
          <p:nvPr>
            <p:ph type="ctrTitle" idx="4294967295"/>
          </p:nvPr>
        </p:nvSpPr>
        <p:spPr>
          <a:xfrm>
            <a:off x="1981200" y="0"/>
            <a:ext cx="4951412" cy="2057400"/>
          </a:xfrm>
        </p:spPr>
        <p:txBody>
          <a:bodyPr/>
          <a:lstStyle/>
          <a:p>
            <a:pPr eaLnBrk="1" hangingPunct="1">
              <a:defRPr/>
            </a:pPr>
            <a:r>
              <a:rPr lang="en-US" dirty="0" smtClean="0"/>
              <a:t>Classification of FA and FL</a:t>
            </a:r>
          </a:p>
        </p:txBody>
      </p:sp>
      <p:pic>
        <p:nvPicPr>
          <p:cNvPr id="26627" name="Picture 3" descr="images63"/>
          <p:cNvPicPr>
            <a:picLocks noChangeAspect="1" noChangeArrowheads="1"/>
          </p:cNvPicPr>
          <p:nvPr/>
        </p:nvPicPr>
        <p:blipFill>
          <a:blip r:embed="rId2" cstate="print"/>
          <a:srcRect/>
          <a:stretch>
            <a:fillRect/>
          </a:stretch>
        </p:blipFill>
        <p:spPr bwMode="auto">
          <a:xfrm>
            <a:off x="2209800" y="2057400"/>
            <a:ext cx="4114800" cy="3733800"/>
          </a:xfrm>
          <a:prstGeom prst="rect">
            <a:avLst/>
          </a:prstGeom>
          <a:noFill/>
          <a:ln w="9525">
            <a:noFill/>
            <a:miter lim="800000"/>
            <a:headEnd/>
            <a:tailEnd/>
          </a:ln>
        </p:spPr>
      </p:pic>
      <p:sp>
        <p:nvSpPr>
          <p:cNvPr id="5" name="TextBox 4"/>
          <p:cNvSpPr txBox="1"/>
          <p:nvPr/>
        </p:nvSpPr>
        <p:spPr>
          <a:xfrm>
            <a:off x="6629400" y="6324600"/>
            <a:ext cx="23622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i="1" dirty="0" smtClean="0">
                <a:solidFill>
                  <a:schemeClr val="accent1">
                    <a:lumMod val="50000"/>
                  </a:schemeClr>
                </a:solidFill>
              </a:rPr>
              <a:t>CA KUSAI GOAWALA</a:t>
            </a:r>
            <a:endParaRPr lang="en-IN" b="1" i="1"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914400" y="1524000"/>
            <a:ext cx="8229600" cy="5851525"/>
          </a:xfrm>
        </p:spPr>
        <p:txBody>
          <a:bodyPr>
            <a:normAutofit/>
          </a:bodyPr>
          <a:lstStyle/>
          <a:p>
            <a:pPr>
              <a:buFont typeface="Wingdings" pitchFamily="2" charset="2"/>
              <a:buChar char="§"/>
            </a:pPr>
            <a:r>
              <a:rPr lang="en-IN" sz="2400" dirty="0" smtClean="0"/>
              <a:t>Classification </a:t>
            </a:r>
          </a:p>
          <a:p>
            <a:pPr lvl="1">
              <a:buFont typeface="Wingdings" pitchFamily="2" charset="2"/>
              <a:buChar char="§"/>
            </a:pPr>
            <a:r>
              <a:rPr lang="en-IN" sz="2400" dirty="0" smtClean="0"/>
              <a:t>based on business model</a:t>
            </a:r>
          </a:p>
          <a:p>
            <a:pPr lvl="1">
              <a:buFont typeface="Wingdings" pitchFamily="2" charset="2"/>
              <a:buChar char="§"/>
            </a:pPr>
            <a:r>
              <a:rPr lang="en-IN" sz="2400" dirty="0" smtClean="0"/>
              <a:t>Characteristics of cash flow from contract</a:t>
            </a:r>
          </a:p>
          <a:p>
            <a:pPr lvl="1">
              <a:buNone/>
            </a:pPr>
            <a:r>
              <a:rPr lang="en-IN" sz="2400" dirty="0" smtClean="0"/>
              <a:t>Types</a:t>
            </a:r>
          </a:p>
          <a:p>
            <a:pPr lvl="1">
              <a:buNone/>
            </a:pPr>
            <a:r>
              <a:rPr lang="en-IN" sz="2400" dirty="0" smtClean="0"/>
              <a:t>FA that are subsequently measured at :</a:t>
            </a:r>
          </a:p>
          <a:p>
            <a:pPr marL="971550" lvl="1" indent="-514350">
              <a:buAutoNum type="arabicPeriod"/>
            </a:pPr>
            <a:r>
              <a:rPr lang="en-IN" sz="2400" dirty="0" smtClean="0"/>
              <a:t>Amortised Cost (Earlier HTM and LR)</a:t>
            </a:r>
          </a:p>
          <a:p>
            <a:pPr marL="971550" lvl="1" indent="-514350">
              <a:buAutoNum type="arabicPeriod"/>
            </a:pPr>
            <a:r>
              <a:rPr lang="en-IN" sz="2400" dirty="0" smtClean="0"/>
              <a:t>Fair Value through OCI (earlier AFS)</a:t>
            </a:r>
          </a:p>
          <a:p>
            <a:pPr marL="971550" lvl="1" indent="-514350">
              <a:buAutoNum type="arabicPeriod"/>
            </a:pPr>
            <a:r>
              <a:rPr lang="en-IN" sz="2400" dirty="0" smtClean="0"/>
              <a:t>Fair Value through PL (Earlier FVPL)</a:t>
            </a:r>
            <a:endParaRPr lang="en-IN" sz="2400" dirty="0"/>
          </a:p>
          <a:p>
            <a:pPr marL="971550" lvl="1" indent="-514350">
              <a:buAutoNum type="arabicPeriod"/>
            </a:pPr>
            <a:endParaRPr lang="en-IN" sz="2400" dirty="0" smtClean="0"/>
          </a:p>
          <a:p>
            <a:pPr>
              <a:buFont typeface="Wingdings" pitchFamily="2" charset="2"/>
              <a:buChar char="§"/>
            </a:pPr>
            <a:r>
              <a:rPr lang="en-IN" sz="2400" dirty="0" smtClean="0"/>
              <a:t>Classification can change if the business model changes</a:t>
            </a:r>
          </a:p>
          <a:p>
            <a:pPr>
              <a:buFont typeface="Wingdings" pitchFamily="2" charset="2"/>
              <a:buChar char="§"/>
            </a:pPr>
            <a:r>
              <a:rPr lang="en-IN" sz="2400" dirty="0" smtClean="0"/>
              <a:t>Entity cannot reclassify its liabilities</a:t>
            </a:r>
          </a:p>
          <a:p>
            <a:pPr marL="971550" lvl="1" indent="-514350">
              <a:buAutoNum type="arabicPeriod"/>
            </a:pPr>
            <a:endParaRPr lang="en-IN" sz="2400" dirty="0" smtClean="0"/>
          </a:p>
        </p:txBody>
      </p:sp>
      <p:sp>
        <p:nvSpPr>
          <p:cNvPr id="4" name="TextBox 3"/>
          <p:cNvSpPr txBox="1"/>
          <p:nvPr/>
        </p:nvSpPr>
        <p:spPr>
          <a:xfrm>
            <a:off x="6629400" y="6324600"/>
            <a:ext cx="23622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i="1" dirty="0" smtClean="0">
                <a:solidFill>
                  <a:schemeClr val="accent1">
                    <a:lumMod val="50000"/>
                  </a:schemeClr>
                </a:solidFill>
              </a:rPr>
              <a:t>CA KUSAI GOAWALA</a:t>
            </a:r>
            <a:endParaRPr lang="en-IN" b="1" i="1"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smtClean="0"/>
              <a:t>Classification of FA and FL</a:t>
            </a:r>
          </a:p>
        </p:txBody>
      </p:sp>
      <p:sp>
        <p:nvSpPr>
          <p:cNvPr id="27651" name="Rectangle 3"/>
          <p:cNvSpPr>
            <a:spLocks noGrp="1" noChangeArrowheads="1"/>
          </p:cNvSpPr>
          <p:nvPr>
            <p:ph type="body" idx="1"/>
          </p:nvPr>
        </p:nvSpPr>
        <p:spPr/>
        <p:txBody>
          <a:bodyPr>
            <a:normAutofit/>
          </a:bodyPr>
          <a:lstStyle/>
          <a:p>
            <a:pPr marL="609600" indent="-609600" eaLnBrk="1" hangingPunct="1">
              <a:buFont typeface="Wingdings" pitchFamily="2" charset="2"/>
              <a:buAutoNum type="alphaLcParenBoth"/>
            </a:pPr>
            <a:r>
              <a:rPr lang="en-US" sz="2400" dirty="0" smtClean="0">
                <a:solidFill>
                  <a:srgbClr val="000000"/>
                </a:solidFill>
                <a:ea typeface="Arial Unicode MS" pitchFamily="34" charset="-128"/>
                <a:cs typeface="Arial Unicode MS" pitchFamily="34" charset="-128"/>
              </a:rPr>
              <a:t>Fair Value through OCI</a:t>
            </a:r>
          </a:p>
          <a:p>
            <a:pPr marL="609600" indent="-609600" eaLnBrk="1" hangingPunct="1">
              <a:buFont typeface="Wingdings" pitchFamily="2" charset="2"/>
              <a:buAutoNum type="alphaLcParenBoth"/>
            </a:pPr>
            <a:r>
              <a:rPr lang="en-US" sz="2400" dirty="0" smtClean="0">
                <a:solidFill>
                  <a:srgbClr val="000000"/>
                </a:solidFill>
                <a:ea typeface="Arial Unicode MS" pitchFamily="34" charset="-128"/>
                <a:cs typeface="Arial Unicode MS" pitchFamily="34" charset="-128"/>
              </a:rPr>
              <a:t>At </a:t>
            </a:r>
            <a:r>
              <a:rPr lang="en-US" sz="2400" dirty="0" err="1" smtClean="0">
                <a:solidFill>
                  <a:srgbClr val="000000"/>
                </a:solidFill>
                <a:ea typeface="Arial Unicode MS" pitchFamily="34" charset="-128"/>
                <a:cs typeface="Arial Unicode MS" pitchFamily="34" charset="-128"/>
              </a:rPr>
              <a:t>amortised</a:t>
            </a:r>
            <a:r>
              <a:rPr lang="en-US" sz="2400" dirty="0" smtClean="0">
                <a:solidFill>
                  <a:srgbClr val="000000"/>
                </a:solidFill>
                <a:ea typeface="Arial Unicode MS" pitchFamily="34" charset="-128"/>
                <a:cs typeface="Arial Unicode MS" pitchFamily="34" charset="-128"/>
              </a:rPr>
              <a:t> cost</a:t>
            </a:r>
          </a:p>
          <a:p>
            <a:pPr marL="609600" indent="-609600">
              <a:buFont typeface="Wingdings" pitchFamily="2" charset="2"/>
              <a:buAutoNum type="alphaLcParenBoth"/>
            </a:pPr>
            <a:r>
              <a:rPr lang="en-US" sz="2400" dirty="0" smtClean="0">
                <a:solidFill>
                  <a:srgbClr val="000000"/>
                </a:solidFill>
                <a:ea typeface="Arial Unicode MS" pitchFamily="34" charset="-128"/>
                <a:cs typeface="Arial Unicode MS" pitchFamily="34" charset="-128"/>
              </a:rPr>
              <a:t>Fair Value through Profit and Loss (FVPL)</a:t>
            </a:r>
          </a:p>
        </p:txBody>
      </p:sp>
      <p:sp>
        <p:nvSpPr>
          <p:cNvPr id="5" name="TextBox 4"/>
          <p:cNvSpPr txBox="1"/>
          <p:nvPr/>
        </p:nvSpPr>
        <p:spPr>
          <a:xfrm>
            <a:off x="6629400" y="6324600"/>
            <a:ext cx="23622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i="1" dirty="0" smtClean="0">
                <a:solidFill>
                  <a:schemeClr val="accent1">
                    <a:lumMod val="50000"/>
                  </a:schemeClr>
                </a:solidFill>
              </a:rPr>
              <a:t>CA KUSAI GOAWALA</a:t>
            </a:r>
            <a:endParaRPr lang="en-IN" b="1" i="1"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ctrTitle" idx="4294967295"/>
          </p:nvPr>
        </p:nvSpPr>
        <p:spPr>
          <a:xfrm>
            <a:off x="2590800" y="0"/>
            <a:ext cx="4419600" cy="1600200"/>
          </a:xfrm>
        </p:spPr>
        <p:txBody>
          <a:bodyPr/>
          <a:lstStyle/>
          <a:p>
            <a:pPr eaLnBrk="1" hangingPunct="1">
              <a:defRPr/>
            </a:pPr>
            <a:r>
              <a:rPr lang="en-US" dirty="0" smtClean="0"/>
              <a:t>At </a:t>
            </a:r>
            <a:r>
              <a:rPr lang="en-US" dirty="0" err="1" smtClean="0"/>
              <a:t>amortised</a:t>
            </a:r>
            <a:r>
              <a:rPr lang="en-US" dirty="0" smtClean="0"/>
              <a:t> cost</a:t>
            </a:r>
          </a:p>
        </p:txBody>
      </p:sp>
      <p:pic>
        <p:nvPicPr>
          <p:cNvPr id="30723" name="Picture 3"/>
          <p:cNvPicPr>
            <a:picLocks noChangeAspect="1" noChangeArrowheads="1"/>
          </p:cNvPicPr>
          <p:nvPr/>
        </p:nvPicPr>
        <p:blipFill>
          <a:blip r:embed="rId2" cstate="print"/>
          <a:srcRect/>
          <a:stretch>
            <a:fillRect/>
          </a:stretch>
        </p:blipFill>
        <p:spPr bwMode="auto">
          <a:xfrm>
            <a:off x="2667000" y="1676400"/>
            <a:ext cx="4191000" cy="4038600"/>
          </a:xfrm>
          <a:prstGeom prst="rect">
            <a:avLst/>
          </a:prstGeom>
          <a:noFill/>
          <a:ln w="12700" cap="sq">
            <a:noFill/>
            <a:miter lim="800000"/>
            <a:headEnd type="none" w="sm" len="sm"/>
            <a:tailEnd type="none" w="sm" len="sm"/>
          </a:ln>
        </p:spPr>
      </p:pic>
      <p:sp>
        <p:nvSpPr>
          <p:cNvPr id="5" name="TextBox 4"/>
          <p:cNvSpPr txBox="1"/>
          <p:nvPr/>
        </p:nvSpPr>
        <p:spPr>
          <a:xfrm>
            <a:off x="6629400" y="6324600"/>
            <a:ext cx="23622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i="1" dirty="0" smtClean="0">
                <a:solidFill>
                  <a:schemeClr val="accent1">
                    <a:lumMod val="50000"/>
                  </a:schemeClr>
                </a:solidFill>
              </a:rPr>
              <a:t>CA KUSAI GOAWALA</a:t>
            </a:r>
            <a:endParaRPr lang="en-IN" b="1" i="1"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US" dirty="0" smtClean="0"/>
              <a:t>At </a:t>
            </a:r>
            <a:r>
              <a:rPr lang="en-US" dirty="0" err="1" smtClean="0"/>
              <a:t>Amortised</a:t>
            </a:r>
            <a:r>
              <a:rPr lang="en-US" dirty="0" smtClean="0"/>
              <a:t> Cost</a:t>
            </a:r>
          </a:p>
        </p:txBody>
      </p:sp>
      <p:sp>
        <p:nvSpPr>
          <p:cNvPr id="31747" name="Rectangle 3"/>
          <p:cNvSpPr>
            <a:spLocks noGrp="1" noChangeArrowheads="1"/>
          </p:cNvSpPr>
          <p:nvPr>
            <p:ph type="body" idx="1"/>
          </p:nvPr>
        </p:nvSpPr>
        <p:spPr>
          <a:xfrm>
            <a:off x="914400" y="1676400"/>
            <a:ext cx="7620000" cy="4343400"/>
          </a:xfrm>
        </p:spPr>
        <p:txBody>
          <a:bodyPr>
            <a:normAutofit/>
          </a:bodyPr>
          <a:lstStyle/>
          <a:p>
            <a:pPr eaLnBrk="1" hangingPunct="1">
              <a:buFont typeface="Wingdings" pitchFamily="2" charset="2"/>
              <a:buNone/>
            </a:pPr>
            <a:r>
              <a:rPr lang="en-US" sz="2400" dirty="0" smtClean="0">
                <a:solidFill>
                  <a:srgbClr val="000000"/>
                </a:solidFill>
                <a:ea typeface="Arial Unicode MS" pitchFamily="34" charset="-128"/>
                <a:cs typeface="Arial Unicode MS" pitchFamily="34" charset="-128"/>
              </a:rPr>
              <a:t>Includes debt / assets acquired by entity to hold till maturity</a:t>
            </a:r>
          </a:p>
          <a:p>
            <a:pPr eaLnBrk="1" hangingPunct="1">
              <a:buFont typeface="Wingdings" pitchFamily="2" charset="2"/>
              <a:buNone/>
            </a:pPr>
            <a:r>
              <a:rPr lang="en-US" sz="2400" dirty="0" smtClean="0">
                <a:solidFill>
                  <a:srgbClr val="000000"/>
                </a:solidFill>
                <a:ea typeface="Arial Unicode MS" pitchFamily="34" charset="-128"/>
                <a:cs typeface="Arial Unicode MS" pitchFamily="34" charset="-128"/>
              </a:rPr>
              <a:t>Having business model to collect </a:t>
            </a:r>
            <a:r>
              <a:rPr lang="en-US" sz="2400" dirty="0" err="1" smtClean="0">
                <a:solidFill>
                  <a:srgbClr val="000000"/>
                </a:solidFill>
                <a:ea typeface="Arial Unicode MS" pitchFamily="34" charset="-128"/>
                <a:cs typeface="Arial Unicode MS" pitchFamily="34" charset="-128"/>
              </a:rPr>
              <a:t>cashflows</a:t>
            </a:r>
            <a:endParaRPr lang="en-US" sz="2400" dirty="0" smtClean="0">
              <a:solidFill>
                <a:srgbClr val="000000"/>
              </a:solidFill>
              <a:ea typeface="Arial Unicode MS" pitchFamily="34" charset="-128"/>
              <a:cs typeface="Arial Unicode MS" pitchFamily="34" charset="-128"/>
            </a:endParaRPr>
          </a:p>
          <a:p>
            <a:pPr eaLnBrk="1" hangingPunct="1">
              <a:buFont typeface="Wingdings" pitchFamily="2" charset="2"/>
              <a:buNone/>
            </a:pPr>
            <a:endParaRPr lang="en-US" sz="2400" dirty="0" smtClean="0">
              <a:solidFill>
                <a:srgbClr val="000000"/>
              </a:solidFill>
              <a:ea typeface="Arial Unicode MS" pitchFamily="34" charset="-128"/>
              <a:cs typeface="Arial Unicode MS" pitchFamily="34" charset="-128"/>
            </a:endParaRPr>
          </a:p>
          <a:p>
            <a:pPr eaLnBrk="1" hangingPunct="1">
              <a:buFont typeface="Wingdings" pitchFamily="2" charset="2"/>
              <a:buNone/>
            </a:pPr>
            <a:endParaRPr lang="en-US" sz="2400" dirty="0" smtClean="0">
              <a:solidFill>
                <a:srgbClr val="000000"/>
              </a:solidFill>
              <a:ea typeface="Arial Unicode MS" pitchFamily="34" charset="-128"/>
              <a:cs typeface="Arial Unicode MS" pitchFamily="34" charset="-128"/>
            </a:endParaRPr>
          </a:p>
        </p:txBody>
      </p:sp>
      <p:sp>
        <p:nvSpPr>
          <p:cNvPr id="5" name="TextBox 4"/>
          <p:cNvSpPr txBox="1"/>
          <p:nvPr/>
        </p:nvSpPr>
        <p:spPr>
          <a:xfrm>
            <a:off x="6629400" y="6324600"/>
            <a:ext cx="23622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i="1" dirty="0" smtClean="0">
                <a:solidFill>
                  <a:schemeClr val="accent1">
                    <a:lumMod val="50000"/>
                  </a:schemeClr>
                </a:solidFill>
              </a:rPr>
              <a:t>CA KUSAI GOAWALA</a:t>
            </a:r>
            <a:endParaRPr lang="en-IN" b="1" i="1"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ChangeArrowheads="1"/>
          </p:cNvSpPr>
          <p:nvPr>
            <p:ph type="ctrTitle" idx="4294967295"/>
          </p:nvPr>
        </p:nvSpPr>
        <p:spPr>
          <a:xfrm>
            <a:off x="2286000" y="228600"/>
            <a:ext cx="4495800" cy="1524000"/>
          </a:xfrm>
        </p:spPr>
        <p:txBody>
          <a:bodyPr/>
          <a:lstStyle/>
          <a:p>
            <a:pPr eaLnBrk="1" hangingPunct="1">
              <a:defRPr/>
            </a:pPr>
            <a:r>
              <a:rPr lang="en-US" b="1" dirty="0" smtClean="0"/>
              <a:t>Fair Value through OCI</a:t>
            </a:r>
          </a:p>
        </p:txBody>
      </p:sp>
      <p:pic>
        <p:nvPicPr>
          <p:cNvPr id="35843" name="Picture 3"/>
          <p:cNvPicPr>
            <a:picLocks noChangeAspect="1" noChangeArrowheads="1"/>
          </p:cNvPicPr>
          <p:nvPr/>
        </p:nvPicPr>
        <p:blipFill>
          <a:blip r:embed="rId2" cstate="print"/>
          <a:srcRect/>
          <a:stretch>
            <a:fillRect/>
          </a:stretch>
        </p:blipFill>
        <p:spPr bwMode="auto">
          <a:xfrm>
            <a:off x="2362200" y="1752600"/>
            <a:ext cx="4038600" cy="4038600"/>
          </a:xfrm>
          <a:prstGeom prst="rect">
            <a:avLst/>
          </a:prstGeom>
          <a:noFill/>
          <a:ln w="12700" cap="sq">
            <a:noFill/>
            <a:miter lim="800000"/>
            <a:headEnd type="none" w="sm" len="sm"/>
            <a:tailEnd type="none" w="sm" len="sm"/>
          </a:ln>
        </p:spPr>
      </p:pic>
      <p:sp>
        <p:nvSpPr>
          <p:cNvPr id="5" name="TextBox 4"/>
          <p:cNvSpPr txBox="1"/>
          <p:nvPr/>
        </p:nvSpPr>
        <p:spPr>
          <a:xfrm>
            <a:off x="6629400" y="6324600"/>
            <a:ext cx="23622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i="1" dirty="0" smtClean="0">
                <a:solidFill>
                  <a:schemeClr val="accent1">
                    <a:lumMod val="50000"/>
                  </a:schemeClr>
                </a:solidFill>
              </a:rPr>
              <a:t>CA KUSAI GOAWALA</a:t>
            </a:r>
            <a:endParaRPr lang="en-IN" b="1" i="1"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n-US" b="1" dirty="0" smtClean="0"/>
              <a:t>Fair Value through OCI</a:t>
            </a:r>
          </a:p>
        </p:txBody>
      </p:sp>
      <p:sp>
        <p:nvSpPr>
          <p:cNvPr id="36867" name="Rectangle 3"/>
          <p:cNvSpPr>
            <a:spLocks noGrp="1" noChangeArrowheads="1"/>
          </p:cNvSpPr>
          <p:nvPr>
            <p:ph type="body" idx="1"/>
          </p:nvPr>
        </p:nvSpPr>
        <p:spPr/>
        <p:txBody>
          <a:bodyPr>
            <a:normAutofit/>
          </a:bodyPr>
          <a:lstStyle/>
          <a:p>
            <a:pPr marL="609600" indent="-609600" eaLnBrk="1" hangingPunct="1">
              <a:buFont typeface="Wingdings" pitchFamily="2" charset="2"/>
              <a:buAutoNum type="alphaLcParenBoth"/>
            </a:pPr>
            <a:r>
              <a:rPr lang="en-US" sz="2600" dirty="0" smtClean="0">
                <a:solidFill>
                  <a:srgbClr val="000000"/>
                </a:solidFill>
                <a:ea typeface="Arial Unicode MS" pitchFamily="34" charset="-128"/>
                <a:cs typeface="Arial Unicode MS" pitchFamily="34" charset="-128"/>
              </a:rPr>
              <a:t>Debt Instruments</a:t>
            </a:r>
          </a:p>
          <a:p>
            <a:pPr marL="609600" indent="-609600" eaLnBrk="1" hangingPunct="1">
              <a:buFont typeface="Wingdings" pitchFamily="2" charset="2"/>
              <a:buAutoNum type="alphaLcParenBoth"/>
            </a:pPr>
            <a:r>
              <a:rPr lang="en-US" sz="2600" dirty="0" smtClean="0">
                <a:solidFill>
                  <a:srgbClr val="000000"/>
                </a:solidFill>
                <a:ea typeface="Arial Unicode MS" pitchFamily="34" charset="-128"/>
                <a:cs typeface="Arial Unicode MS" pitchFamily="34" charset="-128"/>
              </a:rPr>
              <a:t>Business Model to collect cash flows and sale</a:t>
            </a:r>
          </a:p>
          <a:p>
            <a:pPr marL="609600" indent="-609600" eaLnBrk="1" hangingPunct="1">
              <a:buFont typeface="Wingdings" pitchFamily="2" charset="2"/>
              <a:buAutoNum type="alphaLcParenBoth"/>
            </a:pPr>
            <a:r>
              <a:rPr lang="en-US" sz="2600" dirty="0" smtClean="0">
                <a:solidFill>
                  <a:srgbClr val="000000"/>
                </a:solidFill>
                <a:ea typeface="Arial Unicode MS" pitchFamily="34" charset="-128"/>
                <a:cs typeface="Arial Unicode MS" pitchFamily="34" charset="-128"/>
              </a:rPr>
              <a:t>Equity Instruments not held for trading – can opt for irrevocable election</a:t>
            </a:r>
          </a:p>
          <a:p>
            <a:pPr marL="609600" indent="-609600" eaLnBrk="1" hangingPunct="1">
              <a:buFont typeface="Wingdings" pitchFamily="2" charset="2"/>
              <a:buAutoNum type="alphaLcParenBoth"/>
            </a:pPr>
            <a:endParaRPr lang="en-US" sz="2600" dirty="0" smtClean="0">
              <a:solidFill>
                <a:srgbClr val="000000"/>
              </a:solidFill>
              <a:ea typeface="Arial Unicode MS" pitchFamily="34" charset="-128"/>
              <a:cs typeface="Arial Unicode MS" pitchFamily="34" charset="-128"/>
            </a:endParaRPr>
          </a:p>
          <a:p>
            <a:pPr marL="609600" indent="-609600" eaLnBrk="1" hangingPunct="1">
              <a:buNone/>
            </a:pPr>
            <a:endParaRPr lang="en-US" sz="2600" dirty="0" smtClean="0">
              <a:solidFill>
                <a:srgbClr val="000000"/>
              </a:solidFill>
              <a:ea typeface="Arial Unicode MS" pitchFamily="34" charset="-128"/>
              <a:cs typeface="Arial Unicode MS" pitchFamily="34" charset="-128"/>
            </a:endParaRPr>
          </a:p>
        </p:txBody>
      </p:sp>
      <p:sp>
        <p:nvSpPr>
          <p:cNvPr id="5" name="TextBox 4"/>
          <p:cNvSpPr txBox="1"/>
          <p:nvPr/>
        </p:nvSpPr>
        <p:spPr>
          <a:xfrm>
            <a:off x="6629400" y="6324600"/>
            <a:ext cx="23622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i="1" dirty="0" smtClean="0">
                <a:solidFill>
                  <a:schemeClr val="accent1">
                    <a:lumMod val="50000"/>
                  </a:schemeClr>
                </a:solidFill>
              </a:rPr>
              <a:t>CA KUSAI GOAWALA</a:t>
            </a:r>
            <a:endParaRPr lang="en-IN" b="1" i="1"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ChangeArrowheads="1"/>
          </p:cNvSpPr>
          <p:nvPr>
            <p:ph type="ctrTitle" idx="4294967295"/>
          </p:nvPr>
        </p:nvSpPr>
        <p:spPr>
          <a:xfrm>
            <a:off x="2209800" y="0"/>
            <a:ext cx="4875212" cy="1981200"/>
          </a:xfrm>
        </p:spPr>
        <p:txBody>
          <a:bodyPr/>
          <a:lstStyle/>
          <a:p>
            <a:pPr eaLnBrk="1" hangingPunct="1">
              <a:defRPr/>
            </a:pPr>
            <a:r>
              <a:rPr lang="en-US" dirty="0" smtClean="0"/>
              <a:t>Fair Value through Profit or Loss (FVPL)</a:t>
            </a:r>
          </a:p>
        </p:txBody>
      </p:sp>
      <p:pic>
        <p:nvPicPr>
          <p:cNvPr id="28676" name="Picture 8"/>
          <p:cNvPicPr>
            <a:picLocks noChangeAspect="1" noChangeArrowheads="1"/>
          </p:cNvPicPr>
          <p:nvPr/>
        </p:nvPicPr>
        <p:blipFill>
          <a:blip r:embed="rId2" cstate="print"/>
          <a:srcRect/>
          <a:stretch>
            <a:fillRect/>
          </a:stretch>
        </p:blipFill>
        <p:spPr bwMode="auto">
          <a:xfrm>
            <a:off x="2819400" y="2133600"/>
            <a:ext cx="3200400" cy="3200400"/>
          </a:xfrm>
          <a:prstGeom prst="rect">
            <a:avLst/>
          </a:prstGeom>
          <a:noFill/>
          <a:ln w="12700" cap="sq">
            <a:noFill/>
            <a:miter lim="800000"/>
            <a:headEnd type="none" w="sm" len="sm"/>
            <a:tailEnd type="none" w="sm" len="sm"/>
          </a:ln>
        </p:spPr>
      </p:pic>
      <p:sp>
        <p:nvSpPr>
          <p:cNvPr id="5" name="TextBox 4"/>
          <p:cNvSpPr txBox="1"/>
          <p:nvPr/>
        </p:nvSpPr>
        <p:spPr>
          <a:xfrm>
            <a:off x="6629400" y="6324600"/>
            <a:ext cx="23622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i="1" dirty="0" smtClean="0">
                <a:solidFill>
                  <a:schemeClr val="accent1">
                    <a:lumMod val="50000"/>
                  </a:schemeClr>
                </a:solidFill>
              </a:rPr>
              <a:t>CA KUSAI GOAWALA</a:t>
            </a:r>
            <a:endParaRPr lang="en-IN" b="1" i="1"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781800" y="6324600"/>
            <a:ext cx="2362200" cy="369332"/>
          </a:xfrm>
          <a:prstGeom prst="rect">
            <a:avLst/>
          </a:prstGeom>
          <a:noFill/>
        </p:spPr>
        <p:txBody>
          <a:bodyPr wrap="square" rtlCol="0">
            <a:spAutoFit/>
          </a:bodyPr>
          <a:lstStyle/>
          <a:p>
            <a:r>
              <a:rPr lang="en-US" b="1" i="1" dirty="0" smtClean="0">
                <a:solidFill>
                  <a:schemeClr val="accent1">
                    <a:lumMod val="50000"/>
                  </a:schemeClr>
                </a:solidFill>
              </a:rPr>
              <a:t>CA KUSAI GOAWALA</a:t>
            </a:r>
            <a:endParaRPr lang="en-IN" b="1" i="1" dirty="0">
              <a:solidFill>
                <a:schemeClr val="accent1">
                  <a:lumMod val="50000"/>
                </a:schemeClr>
              </a:solidFill>
            </a:endParaRPr>
          </a:p>
        </p:txBody>
      </p:sp>
      <p:sp>
        <p:nvSpPr>
          <p:cNvPr id="6" name="Rectangle 2"/>
          <p:cNvSpPr>
            <a:spLocks noChangeArrowheads="1"/>
          </p:cNvSpPr>
          <p:nvPr/>
        </p:nvSpPr>
        <p:spPr bwMode="auto">
          <a:xfrm>
            <a:off x="457200" y="762000"/>
            <a:ext cx="8305800" cy="3785652"/>
          </a:xfrm>
          <a:prstGeom prst="rect">
            <a:avLst/>
          </a:prstGeom>
          <a:noFill/>
          <a:ln w="9525">
            <a:noFill/>
            <a:miter lim="800000"/>
            <a:headEnd/>
            <a:tailEnd/>
          </a:ln>
          <a:effectLst/>
        </p:spPr>
        <p:txBody>
          <a:bodyPr wrap="square" anchor="ctr">
            <a:spAutoFit/>
          </a:bodyPr>
          <a:lstStyle/>
          <a:p>
            <a:pPr lvl="1">
              <a:tabLst>
                <a:tab pos="914400" algn="l"/>
                <a:tab pos="1371600" algn="l"/>
                <a:tab pos="1828800" algn="l"/>
                <a:tab pos="2286000" algn="l"/>
              </a:tabLst>
            </a:pPr>
            <a:r>
              <a:rPr lang="en-US" sz="2400" b="1" dirty="0" smtClean="0"/>
              <a:t>Subsequent </a:t>
            </a:r>
            <a:r>
              <a:rPr lang="en-US" sz="2400" b="1" dirty="0"/>
              <a:t>Recognition :</a:t>
            </a:r>
          </a:p>
          <a:p>
            <a:pPr lvl="1">
              <a:tabLst>
                <a:tab pos="914400" algn="l"/>
                <a:tab pos="1371600" algn="l"/>
                <a:tab pos="1828800" algn="l"/>
                <a:tab pos="2286000" algn="l"/>
              </a:tabLst>
            </a:pPr>
            <a:endParaRPr lang="en-US" sz="2400" b="1" dirty="0"/>
          </a:p>
          <a:p>
            <a:pPr lvl="2">
              <a:buFontTx/>
              <a:buChar char="•"/>
              <a:tabLst>
                <a:tab pos="914400" algn="l"/>
                <a:tab pos="1371600" algn="l"/>
                <a:tab pos="1828800" algn="l"/>
                <a:tab pos="2286000" algn="l"/>
              </a:tabLst>
            </a:pPr>
            <a:r>
              <a:rPr lang="en-US" sz="2400" dirty="0"/>
              <a:t> 	All monetary items to be translated at closing </a:t>
            </a:r>
            <a:r>
              <a:rPr lang="en-US" sz="2400" dirty="0" smtClean="0"/>
              <a:t>rate</a:t>
            </a:r>
            <a:endParaRPr lang="en-US" sz="2400" dirty="0"/>
          </a:p>
          <a:p>
            <a:pPr lvl="2">
              <a:tabLst>
                <a:tab pos="914400" algn="l"/>
                <a:tab pos="1371600" algn="l"/>
                <a:tab pos="1828800" algn="l"/>
                <a:tab pos="2286000" algn="l"/>
              </a:tabLst>
            </a:pPr>
            <a:endParaRPr lang="en-US" sz="2400" dirty="0"/>
          </a:p>
          <a:p>
            <a:pPr lvl="2">
              <a:buFontTx/>
              <a:buChar char="•"/>
              <a:tabLst>
                <a:tab pos="914400" algn="l"/>
                <a:tab pos="1371600" algn="l"/>
                <a:tab pos="1828800" algn="l"/>
                <a:tab pos="2286000" algn="l"/>
              </a:tabLst>
            </a:pPr>
            <a:r>
              <a:rPr lang="en-US" sz="2400" dirty="0"/>
              <a:t> 	Non Monetary items are to be translated as per the date of </a:t>
            </a:r>
            <a:r>
              <a:rPr lang="en-US" sz="2400" dirty="0" smtClean="0"/>
              <a:t>acquisition</a:t>
            </a:r>
            <a:r>
              <a:rPr lang="en-US" sz="2400" dirty="0"/>
              <a:t>. If revalued than the date </a:t>
            </a:r>
            <a:r>
              <a:rPr lang="en-US" sz="2400" dirty="0" smtClean="0"/>
              <a:t>of revaluation</a:t>
            </a:r>
            <a:r>
              <a:rPr lang="en-US" sz="2400" dirty="0"/>
              <a:t>. </a:t>
            </a:r>
          </a:p>
          <a:p>
            <a:pPr lvl="2">
              <a:tabLst>
                <a:tab pos="914400" algn="l"/>
                <a:tab pos="1371600" algn="l"/>
                <a:tab pos="1828800" algn="l"/>
                <a:tab pos="2286000" algn="l"/>
              </a:tabLst>
            </a:pPr>
            <a:endParaRPr lang="en-US" sz="2400" dirty="0"/>
          </a:p>
          <a:p>
            <a:pPr lvl="2">
              <a:buFontTx/>
              <a:buChar char="•"/>
              <a:tabLst>
                <a:tab pos="914400" algn="l"/>
                <a:tab pos="1371600" algn="l"/>
                <a:tab pos="1828800" algn="l"/>
                <a:tab pos="2286000" algn="l"/>
              </a:tabLst>
            </a:pPr>
            <a:r>
              <a:rPr lang="en-US" sz="2400" dirty="0"/>
              <a:t> 	Impairment of assets in FC may not be as per Foreign Currency </a:t>
            </a:r>
            <a:r>
              <a:rPr lang="en-US" sz="2400" dirty="0" smtClean="0"/>
              <a:t>or vise </a:t>
            </a:r>
            <a:r>
              <a:rPr lang="en-US" sz="2400" dirty="0"/>
              <a:t>versa.</a:t>
            </a:r>
          </a:p>
        </p:txBody>
      </p:sp>
    </p:spTree>
  </p:cSld>
  <p:clrMapOvr>
    <a:masterClrMapping/>
  </p:clrMapOvr>
  <p:transition/>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sz="4000" smtClean="0"/>
              <a:t>Fair Value through Profit or Loss (FVPL)</a:t>
            </a:r>
          </a:p>
        </p:txBody>
      </p:sp>
      <p:sp>
        <p:nvSpPr>
          <p:cNvPr id="29699" name="Rectangle 3"/>
          <p:cNvSpPr>
            <a:spLocks noGrp="1" noChangeArrowheads="1"/>
          </p:cNvSpPr>
          <p:nvPr>
            <p:ph type="body" idx="1"/>
          </p:nvPr>
        </p:nvSpPr>
        <p:spPr/>
        <p:txBody>
          <a:bodyPr>
            <a:normAutofit/>
          </a:bodyPr>
          <a:lstStyle/>
          <a:p>
            <a:pPr marL="609600" indent="-609600" eaLnBrk="1" hangingPunct="1">
              <a:lnSpc>
                <a:spcPct val="90000"/>
              </a:lnSpc>
              <a:buFont typeface="Wingdings" pitchFamily="2" charset="2"/>
              <a:buAutoNum type="alphaLcParenBoth"/>
            </a:pPr>
            <a:r>
              <a:rPr lang="en-US" sz="2400" dirty="0" smtClean="0">
                <a:solidFill>
                  <a:srgbClr val="000000"/>
                </a:solidFill>
                <a:ea typeface="Arial Unicode MS" pitchFamily="34" charset="-128"/>
                <a:cs typeface="Arial Unicode MS" pitchFamily="34" charset="-128"/>
              </a:rPr>
              <a:t>FA or FL acquired and held for trading (purchasing and selling in near term)</a:t>
            </a:r>
          </a:p>
          <a:p>
            <a:pPr marL="609600" indent="-609600" eaLnBrk="1" hangingPunct="1">
              <a:lnSpc>
                <a:spcPct val="90000"/>
              </a:lnSpc>
              <a:buFont typeface="Wingdings" pitchFamily="2" charset="2"/>
              <a:buAutoNum type="alphaLcParenBoth"/>
            </a:pPr>
            <a:r>
              <a:rPr lang="en-US" sz="2400" dirty="0" smtClean="0">
                <a:solidFill>
                  <a:srgbClr val="000000"/>
                </a:solidFill>
                <a:ea typeface="Arial Unicode MS" pitchFamily="34" charset="-128"/>
                <a:cs typeface="Arial Unicode MS" pitchFamily="34" charset="-128"/>
              </a:rPr>
              <a:t>Derivatives other than  - hedge and Financial Guarantee contract</a:t>
            </a:r>
          </a:p>
          <a:p>
            <a:pPr marL="609600" indent="-609600" eaLnBrk="1" hangingPunct="1">
              <a:lnSpc>
                <a:spcPct val="90000"/>
              </a:lnSpc>
              <a:buFont typeface="Wingdings" pitchFamily="2" charset="2"/>
              <a:buAutoNum type="alphaLcParenBoth"/>
            </a:pPr>
            <a:r>
              <a:rPr lang="en-US" sz="2400" dirty="0" smtClean="0">
                <a:solidFill>
                  <a:srgbClr val="000000"/>
                </a:solidFill>
                <a:ea typeface="Arial Unicode MS" pitchFamily="34" charset="-128"/>
                <a:cs typeface="Arial Unicode MS" pitchFamily="34" charset="-128"/>
              </a:rPr>
              <a:t>This is a Residue Section</a:t>
            </a:r>
          </a:p>
          <a:p>
            <a:pPr marL="609600" indent="-609600" eaLnBrk="1" hangingPunct="1">
              <a:lnSpc>
                <a:spcPct val="90000"/>
              </a:lnSpc>
              <a:buFont typeface="Wingdings" pitchFamily="2" charset="2"/>
              <a:buNone/>
            </a:pPr>
            <a:endParaRPr lang="en-US" sz="2400" dirty="0" smtClean="0">
              <a:solidFill>
                <a:srgbClr val="000000"/>
              </a:solidFill>
              <a:ea typeface="Arial Unicode MS" pitchFamily="34" charset="-128"/>
              <a:cs typeface="Arial Unicode MS" pitchFamily="34" charset="-128"/>
            </a:endParaRPr>
          </a:p>
          <a:p>
            <a:pPr marL="609600" indent="-609600" eaLnBrk="1" hangingPunct="1">
              <a:lnSpc>
                <a:spcPct val="90000"/>
              </a:lnSpc>
              <a:buFont typeface="Wingdings" pitchFamily="2" charset="2"/>
              <a:buNone/>
            </a:pPr>
            <a:r>
              <a:rPr lang="en-US" sz="2400" dirty="0" smtClean="0">
                <a:solidFill>
                  <a:srgbClr val="000000"/>
                </a:solidFill>
                <a:ea typeface="Arial Unicode MS" pitchFamily="34" charset="-128"/>
                <a:cs typeface="Arial Unicode MS" pitchFamily="34" charset="-128"/>
              </a:rPr>
              <a:t>(All Derivatives will be classified under this category only)</a:t>
            </a:r>
          </a:p>
        </p:txBody>
      </p:sp>
      <p:sp>
        <p:nvSpPr>
          <p:cNvPr id="5" name="TextBox 4"/>
          <p:cNvSpPr txBox="1"/>
          <p:nvPr/>
        </p:nvSpPr>
        <p:spPr>
          <a:xfrm>
            <a:off x="6629400" y="6324600"/>
            <a:ext cx="23622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i="1" dirty="0" smtClean="0">
                <a:solidFill>
                  <a:schemeClr val="accent1">
                    <a:lumMod val="50000"/>
                  </a:schemeClr>
                </a:solidFill>
              </a:rPr>
              <a:t>CA KUSAI GOAWALA</a:t>
            </a:r>
            <a:endParaRPr lang="en-IN" b="1" i="1"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ChangeArrowheads="1"/>
          </p:cNvSpPr>
          <p:nvPr>
            <p:ph type="ctrTitle" idx="4294967295"/>
          </p:nvPr>
        </p:nvSpPr>
        <p:spPr>
          <a:xfrm>
            <a:off x="1524000" y="0"/>
            <a:ext cx="6858000" cy="1981200"/>
          </a:xfrm>
        </p:spPr>
        <p:txBody>
          <a:bodyPr/>
          <a:lstStyle/>
          <a:p>
            <a:pPr eaLnBrk="1" hangingPunct="1">
              <a:defRPr/>
            </a:pPr>
            <a:r>
              <a:rPr lang="en-US" sz="4000" b="1" dirty="0" smtClean="0"/>
              <a:t>Treatment in accounts for each of the above classification</a:t>
            </a:r>
          </a:p>
        </p:txBody>
      </p:sp>
      <p:pic>
        <p:nvPicPr>
          <p:cNvPr id="37891" name="Picture 3"/>
          <p:cNvPicPr>
            <a:picLocks noChangeAspect="1" noChangeArrowheads="1"/>
          </p:cNvPicPr>
          <p:nvPr/>
        </p:nvPicPr>
        <p:blipFill>
          <a:blip r:embed="rId2" cstate="print"/>
          <a:srcRect/>
          <a:stretch>
            <a:fillRect/>
          </a:stretch>
        </p:blipFill>
        <p:spPr bwMode="auto">
          <a:xfrm>
            <a:off x="2590800" y="1981200"/>
            <a:ext cx="4343400" cy="3810000"/>
          </a:xfrm>
          <a:prstGeom prst="rect">
            <a:avLst/>
          </a:prstGeom>
          <a:noFill/>
          <a:ln w="12700" cap="sq">
            <a:noFill/>
            <a:miter lim="800000"/>
            <a:headEnd type="none" w="sm" len="sm"/>
            <a:tailEnd type="none" w="sm" len="sm"/>
          </a:ln>
        </p:spPr>
      </p:pic>
      <p:sp>
        <p:nvSpPr>
          <p:cNvPr id="5" name="TextBox 4"/>
          <p:cNvSpPr txBox="1"/>
          <p:nvPr/>
        </p:nvSpPr>
        <p:spPr>
          <a:xfrm>
            <a:off x="6629400" y="6324600"/>
            <a:ext cx="23622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i="1" dirty="0" smtClean="0">
                <a:solidFill>
                  <a:schemeClr val="accent1">
                    <a:lumMod val="50000"/>
                  </a:schemeClr>
                </a:solidFill>
              </a:rPr>
              <a:t>CA KUSAI GOAWALA</a:t>
            </a:r>
            <a:endParaRPr lang="en-IN" b="1" i="1"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idx="4294967295"/>
          </p:nvPr>
        </p:nvSpPr>
        <p:spPr>
          <a:xfrm>
            <a:off x="1066800" y="304800"/>
            <a:ext cx="7543800" cy="1143000"/>
          </a:xfrm>
        </p:spPr>
        <p:txBody>
          <a:bodyPr>
            <a:normAutofit fontScale="90000"/>
          </a:bodyPr>
          <a:lstStyle/>
          <a:p>
            <a:pPr eaLnBrk="1" hangingPunct="1"/>
            <a:r>
              <a:rPr lang="en-US" sz="4000" dirty="0" smtClean="0"/>
              <a:t>Treatment in accounts for each of the above classification</a:t>
            </a:r>
          </a:p>
        </p:txBody>
      </p:sp>
      <p:graphicFrame>
        <p:nvGraphicFramePr>
          <p:cNvPr id="39998" name="Group 62"/>
          <p:cNvGraphicFramePr>
            <a:graphicFrameLocks noGrp="1"/>
          </p:cNvGraphicFramePr>
          <p:nvPr>
            <p:ph idx="4294967295"/>
          </p:nvPr>
        </p:nvGraphicFramePr>
        <p:xfrm>
          <a:off x="838200" y="1828800"/>
          <a:ext cx="6061393" cy="4123373"/>
        </p:xfrm>
        <a:graphic>
          <a:graphicData uri="http://schemas.openxmlformats.org/drawingml/2006/table">
            <a:tbl>
              <a:tblPr/>
              <a:tblGrid>
                <a:gridCol w="1885950"/>
                <a:gridCol w="1357313"/>
                <a:gridCol w="1355725"/>
                <a:gridCol w="1254125"/>
                <a:gridCol w="208280"/>
              </a:tblGrid>
              <a:tr h="601663">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itchFamily="2" charset="2"/>
                        <a:buNone/>
                        <a:tabLst/>
                      </a:pPr>
                      <a:endParaRPr kumimoji="0" lang="en-US" sz="2000" b="0" i="0" u="none" strike="noStrike" cap="none" normalizeH="0" baseline="0" dirty="0" smtClean="0">
                        <a:ln>
                          <a:noFill/>
                        </a:ln>
                        <a:solidFill>
                          <a:schemeClr val="tx1"/>
                        </a:solidFill>
                        <a:effectLst/>
                        <a:latin typeface="Times New Roman" pitchFamily="18" charset="0"/>
                      </a:endParaRPr>
                    </a:p>
                  </a:txBody>
                  <a:tcPr horzOverflow="overflow">
                    <a:lnL w="38100" cap="flat" cmpd="sng" algn="ctr">
                      <a:solidFill>
                        <a:schemeClr val="tx1"/>
                      </a:solidFill>
                      <a:prstDash val="solid"/>
                      <a:round/>
                      <a:headEnd type="none" w="sm" len="sm"/>
                      <a:tailEnd type="none" w="sm" len="sm"/>
                    </a:lnL>
                    <a:lnR w="38100" cap="flat" cmpd="sng" algn="ctr">
                      <a:solidFill>
                        <a:schemeClr val="tx1"/>
                      </a:solidFill>
                      <a:prstDash val="solid"/>
                      <a:round/>
                      <a:headEnd type="none" w="sm" len="sm"/>
                      <a:tailEnd type="none" w="sm" len="sm"/>
                    </a:lnR>
                    <a:lnT w="38100" cap="flat" cmpd="sng" algn="ctr">
                      <a:solidFill>
                        <a:schemeClr val="tx1"/>
                      </a:solidFill>
                      <a:prstDash val="solid"/>
                      <a:round/>
                      <a:headEnd type="none" w="sm" len="sm"/>
                      <a:tailEnd type="none" w="sm" len="sm"/>
                    </a:lnT>
                    <a:lnB w="38100" cap="flat" cmpd="sng" algn="ctr">
                      <a:solidFill>
                        <a:schemeClr val="tx1"/>
                      </a:solidFill>
                      <a:prstDash val="solid"/>
                      <a:round/>
                      <a:headEnd type="none" w="sm" len="sm"/>
                      <a:tailEnd type="none" w="sm" len="sm"/>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ea typeface="Arial Unicode MS" pitchFamily="34" charset="-128"/>
                          <a:cs typeface="Times New Roman" pitchFamily="18" charset="0"/>
                        </a:rPr>
                        <a:t>FVPL</a:t>
                      </a:r>
                    </a:p>
                  </a:txBody>
                  <a:tcPr horzOverflow="overflow">
                    <a:lnL w="38100" cap="flat" cmpd="sng" algn="ctr">
                      <a:solidFill>
                        <a:schemeClr val="tx1"/>
                      </a:solidFill>
                      <a:prstDash val="solid"/>
                      <a:round/>
                      <a:headEnd type="none" w="sm" len="sm"/>
                      <a:tailEnd type="none" w="sm" len="sm"/>
                    </a:lnL>
                    <a:lnR w="38100" cap="flat" cmpd="sng" algn="ctr">
                      <a:solidFill>
                        <a:schemeClr val="tx1"/>
                      </a:solidFill>
                      <a:prstDash val="solid"/>
                      <a:round/>
                      <a:headEnd type="none" w="sm" len="sm"/>
                      <a:tailEnd type="none" w="sm" len="sm"/>
                    </a:lnR>
                    <a:lnT w="38100" cap="flat" cmpd="sng" algn="ctr">
                      <a:solidFill>
                        <a:schemeClr val="tx1"/>
                      </a:solidFill>
                      <a:prstDash val="solid"/>
                      <a:round/>
                      <a:headEnd type="none" w="sm" len="sm"/>
                      <a:tailEnd type="none" w="sm" len="sm"/>
                    </a:lnT>
                    <a:lnB w="38100" cap="flat" cmpd="sng" algn="ctr">
                      <a:solidFill>
                        <a:schemeClr val="tx1"/>
                      </a:solidFill>
                      <a:prstDash val="solid"/>
                      <a:round/>
                      <a:headEnd type="none" w="sm" len="sm"/>
                      <a:tailEnd type="none" w="sm" len="sm"/>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rPr>
                        <a:t>AC</a:t>
                      </a:r>
                    </a:p>
                  </a:txBody>
                  <a:tcPr horzOverflow="overflow">
                    <a:lnL w="38100" cap="flat" cmpd="sng" algn="ctr">
                      <a:solidFill>
                        <a:schemeClr val="tx1"/>
                      </a:solidFill>
                      <a:prstDash val="solid"/>
                      <a:round/>
                      <a:headEnd type="none" w="sm" len="sm"/>
                      <a:tailEnd type="none" w="sm" len="sm"/>
                    </a:lnL>
                    <a:lnR w="38100" cap="flat" cmpd="sng" algn="ctr">
                      <a:solidFill>
                        <a:schemeClr val="tx1"/>
                      </a:solidFill>
                      <a:prstDash val="solid"/>
                      <a:round/>
                      <a:headEnd type="none" w="sm" len="sm"/>
                      <a:tailEnd type="none" w="sm" len="sm"/>
                    </a:lnR>
                    <a:lnT w="38100" cap="flat" cmpd="sng" algn="ctr">
                      <a:solidFill>
                        <a:schemeClr val="tx1"/>
                      </a:solidFill>
                      <a:prstDash val="solid"/>
                      <a:round/>
                      <a:headEnd type="none" w="sm" len="sm"/>
                      <a:tailEnd type="none" w="sm" len="sm"/>
                    </a:lnT>
                    <a:lnB w="38100" cap="flat" cmpd="sng" algn="ctr">
                      <a:solidFill>
                        <a:schemeClr val="tx1"/>
                      </a:solidFill>
                      <a:prstDash val="solid"/>
                      <a:round/>
                      <a:headEnd type="none" w="sm" len="sm"/>
                      <a:tailEnd type="none" w="sm" len="sm"/>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rPr>
                        <a:t>FVOCI</a:t>
                      </a:r>
                    </a:p>
                  </a:txBody>
                  <a:tcPr horzOverflow="overflow">
                    <a:lnL w="38100" cap="flat" cmpd="sng" algn="ctr">
                      <a:solidFill>
                        <a:schemeClr val="tx1"/>
                      </a:solidFill>
                      <a:prstDash val="solid"/>
                      <a:round/>
                      <a:headEnd type="none" w="sm" len="sm"/>
                      <a:tailEnd type="none" w="sm" len="sm"/>
                    </a:lnL>
                    <a:lnR w="38100" cap="flat" cmpd="sng" algn="ctr">
                      <a:solidFill>
                        <a:schemeClr val="tx1"/>
                      </a:solidFill>
                      <a:prstDash val="solid"/>
                      <a:round/>
                      <a:headEnd type="none" w="sm" len="sm"/>
                      <a:tailEnd type="none" w="sm" len="sm"/>
                    </a:lnR>
                    <a:lnT w="38100" cap="flat" cmpd="sng" algn="ctr">
                      <a:solidFill>
                        <a:schemeClr val="tx1"/>
                      </a:solidFill>
                      <a:prstDash val="solid"/>
                      <a:round/>
                      <a:headEnd type="none" w="sm" len="sm"/>
                      <a:tailEnd type="none" w="sm" len="sm"/>
                    </a:lnT>
                    <a:lnB w="381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itchFamily="2" charset="2"/>
                        <a:buNone/>
                        <a:tabLst/>
                      </a:pPr>
                      <a:endParaRPr kumimoji="0" lang="en-US" sz="2000" b="0" i="0" u="none" strike="noStrike" cap="none" normalizeH="0" baseline="0" dirty="0" smtClean="0">
                        <a:ln>
                          <a:noFill/>
                        </a:ln>
                        <a:solidFill>
                          <a:schemeClr val="tx1"/>
                        </a:solidFill>
                        <a:effectLst/>
                        <a:latin typeface="Times New Roman" pitchFamily="18" charset="0"/>
                      </a:endParaRPr>
                    </a:p>
                  </a:txBody>
                  <a:tcPr anchor="ctr" horzOverflow="overflow">
                    <a:lnL w="38100" cap="flat" cmpd="sng" algn="ctr">
                      <a:solidFill>
                        <a:schemeClr val="tx1"/>
                      </a:solidFill>
                      <a:prstDash val="solid"/>
                      <a:round/>
                      <a:headEnd type="none" w="sm" len="sm"/>
                      <a:tailEnd type="none" w="sm" len="sm"/>
                    </a:lnL>
                    <a:lnR w="38100" cap="flat" cmpd="sng" algn="ctr">
                      <a:solidFill>
                        <a:schemeClr val="tx1"/>
                      </a:solidFill>
                      <a:prstDash val="solid"/>
                      <a:round/>
                      <a:headEnd type="none" w="sm" len="sm"/>
                      <a:tailEnd type="none" w="sm" len="sm"/>
                    </a:lnR>
                    <a:lnT w="38100" cap="flat" cmpd="sng" algn="ctr">
                      <a:solidFill>
                        <a:schemeClr val="tx1"/>
                      </a:solidFill>
                      <a:prstDash val="solid"/>
                      <a:round/>
                      <a:headEnd type="none" w="sm" len="sm"/>
                      <a:tailEnd type="none" w="sm" len="sm"/>
                    </a:lnT>
                    <a:lnB w="38100" cap="flat" cmpd="sng" algn="ctr">
                      <a:solidFill>
                        <a:schemeClr val="tx1"/>
                      </a:solidFill>
                      <a:prstDash val="solid"/>
                      <a:round/>
                      <a:headEnd type="none" w="sm" len="sm"/>
                      <a:tailEnd type="none" w="sm" len="sm"/>
                    </a:lnB>
                    <a:lnTlToBr>
                      <a:noFill/>
                    </a:lnTlToBr>
                    <a:lnBlToTr>
                      <a:noFill/>
                    </a:lnBlToTr>
                    <a:noFill/>
                  </a:tcPr>
                </a:tc>
              </a:tr>
              <a:tr h="60166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ea typeface="Arial Unicode MS" pitchFamily="34" charset="-128"/>
                          <a:cs typeface="Times New Roman" pitchFamily="18" charset="0"/>
                        </a:rPr>
                        <a:t>Initial Recognition</a:t>
                      </a:r>
                    </a:p>
                  </a:txBody>
                  <a:tcPr horzOverflow="overflow">
                    <a:lnL w="38100" cap="flat" cmpd="sng" algn="ctr">
                      <a:solidFill>
                        <a:schemeClr val="tx1"/>
                      </a:solidFill>
                      <a:prstDash val="solid"/>
                      <a:round/>
                      <a:headEnd type="none" w="sm" len="sm"/>
                      <a:tailEnd type="none" w="sm" len="sm"/>
                    </a:lnL>
                    <a:lnR w="38100" cap="flat" cmpd="sng" algn="ctr">
                      <a:solidFill>
                        <a:schemeClr val="tx1"/>
                      </a:solidFill>
                      <a:prstDash val="solid"/>
                      <a:round/>
                      <a:headEnd type="none" w="sm" len="sm"/>
                      <a:tailEnd type="none" w="sm" len="sm"/>
                    </a:lnR>
                    <a:lnT w="38100" cap="flat" cmpd="sng" algn="ctr">
                      <a:solidFill>
                        <a:schemeClr val="tx1"/>
                      </a:solidFill>
                      <a:prstDash val="solid"/>
                      <a:round/>
                      <a:headEnd type="none" w="sm" len="sm"/>
                      <a:tailEnd type="none" w="sm" len="sm"/>
                    </a:lnT>
                    <a:lnB w="38100" cap="flat" cmpd="sng" algn="ctr">
                      <a:solidFill>
                        <a:schemeClr val="tx1"/>
                      </a:solidFill>
                      <a:prstDash val="solid"/>
                      <a:round/>
                      <a:headEnd type="none" w="sm" len="sm"/>
                      <a:tailEnd type="none" w="sm" len="sm"/>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rPr>
                        <a:t>Fair Value</a:t>
                      </a:r>
                    </a:p>
                  </a:txBody>
                  <a:tcPr horzOverflow="overflow">
                    <a:lnL w="38100" cap="flat" cmpd="sng" algn="ctr">
                      <a:solidFill>
                        <a:schemeClr val="tx1"/>
                      </a:solidFill>
                      <a:prstDash val="solid"/>
                      <a:round/>
                      <a:headEnd type="none" w="sm" len="sm"/>
                      <a:tailEnd type="none" w="sm" len="sm"/>
                    </a:lnL>
                    <a:lnR w="38100" cap="flat" cmpd="sng" algn="ctr">
                      <a:solidFill>
                        <a:schemeClr val="tx1"/>
                      </a:solidFill>
                      <a:prstDash val="solid"/>
                      <a:round/>
                      <a:headEnd type="none" w="sm" len="sm"/>
                      <a:tailEnd type="none" w="sm" len="sm"/>
                    </a:lnR>
                    <a:lnT w="38100" cap="flat" cmpd="sng" algn="ctr">
                      <a:solidFill>
                        <a:schemeClr val="tx1"/>
                      </a:solidFill>
                      <a:prstDash val="solid"/>
                      <a:round/>
                      <a:headEnd type="none" w="sm" len="sm"/>
                      <a:tailEnd type="none" w="sm" len="sm"/>
                    </a:lnT>
                    <a:lnB w="38100" cap="flat" cmpd="sng" algn="ctr">
                      <a:solidFill>
                        <a:schemeClr val="tx1"/>
                      </a:solidFill>
                      <a:prstDash val="solid"/>
                      <a:round/>
                      <a:headEnd type="none" w="sm" len="sm"/>
                      <a:tailEnd type="none" w="sm" len="sm"/>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ea typeface="Arial Unicode MS" pitchFamily="34" charset="-128"/>
                          <a:cs typeface="Times New Roman" pitchFamily="18" charset="0"/>
                        </a:rPr>
                        <a:t>Fair Value</a:t>
                      </a:r>
                    </a:p>
                  </a:txBody>
                  <a:tcPr horzOverflow="overflow">
                    <a:lnL w="38100" cap="flat" cmpd="sng" algn="ctr">
                      <a:solidFill>
                        <a:schemeClr val="tx1"/>
                      </a:solidFill>
                      <a:prstDash val="solid"/>
                      <a:round/>
                      <a:headEnd type="none" w="sm" len="sm"/>
                      <a:tailEnd type="none" w="sm" len="sm"/>
                    </a:lnL>
                    <a:lnR w="38100" cap="flat" cmpd="sng" algn="ctr">
                      <a:solidFill>
                        <a:schemeClr val="tx1"/>
                      </a:solidFill>
                      <a:prstDash val="solid"/>
                      <a:round/>
                      <a:headEnd type="none" w="sm" len="sm"/>
                      <a:tailEnd type="none" w="sm" len="sm"/>
                    </a:lnR>
                    <a:lnT w="38100" cap="flat" cmpd="sng" algn="ctr">
                      <a:solidFill>
                        <a:schemeClr val="tx1"/>
                      </a:solidFill>
                      <a:prstDash val="solid"/>
                      <a:round/>
                      <a:headEnd type="none" w="sm" len="sm"/>
                      <a:tailEnd type="none" w="sm" len="sm"/>
                    </a:lnT>
                    <a:lnB w="38100" cap="flat" cmpd="sng" algn="ctr">
                      <a:solidFill>
                        <a:schemeClr val="tx1"/>
                      </a:solidFill>
                      <a:prstDash val="solid"/>
                      <a:round/>
                      <a:headEnd type="none" w="sm" len="sm"/>
                      <a:tailEnd type="none" w="sm" len="sm"/>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rPr>
                        <a:t>Fair Value</a:t>
                      </a:r>
                    </a:p>
                  </a:txBody>
                  <a:tcPr horzOverflow="overflow">
                    <a:lnL w="38100" cap="flat" cmpd="sng" algn="ctr">
                      <a:solidFill>
                        <a:schemeClr val="tx1"/>
                      </a:solidFill>
                      <a:prstDash val="solid"/>
                      <a:round/>
                      <a:headEnd type="none" w="sm" len="sm"/>
                      <a:tailEnd type="none" w="sm" len="sm"/>
                    </a:lnL>
                    <a:lnR w="38100" cap="flat" cmpd="sng" algn="ctr">
                      <a:solidFill>
                        <a:schemeClr val="tx1"/>
                      </a:solidFill>
                      <a:prstDash val="solid"/>
                      <a:round/>
                      <a:headEnd type="none" w="sm" len="sm"/>
                      <a:tailEnd type="none" w="sm" len="sm"/>
                    </a:lnR>
                    <a:lnT w="38100" cap="flat" cmpd="sng" algn="ctr">
                      <a:solidFill>
                        <a:schemeClr val="tx1"/>
                      </a:solidFill>
                      <a:prstDash val="solid"/>
                      <a:round/>
                      <a:headEnd type="none" w="sm" len="sm"/>
                      <a:tailEnd type="none" w="sm" len="sm"/>
                    </a:lnT>
                    <a:lnB w="381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itchFamily="2" charset="2"/>
                        <a:buNone/>
                        <a:tabLst/>
                      </a:pPr>
                      <a:endParaRPr kumimoji="0" lang="en-US" sz="2000" b="0" i="0" u="none" strike="noStrike" cap="none" normalizeH="0" baseline="0" smtClean="0">
                        <a:ln>
                          <a:noFill/>
                        </a:ln>
                        <a:solidFill>
                          <a:schemeClr val="tx1"/>
                        </a:solidFill>
                        <a:effectLst/>
                        <a:latin typeface="Times New Roman" pitchFamily="18" charset="0"/>
                      </a:endParaRPr>
                    </a:p>
                  </a:txBody>
                  <a:tcPr anchor="ctr" horzOverflow="overflow">
                    <a:lnL w="38100" cap="flat" cmpd="sng" algn="ctr">
                      <a:solidFill>
                        <a:schemeClr val="tx1"/>
                      </a:solidFill>
                      <a:prstDash val="solid"/>
                      <a:round/>
                      <a:headEnd type="none" w="sm" len="sm"/>
                      <a:tailEnd type="none" w="sm" len="sm"/>
                    </a:lnL>
                    <a:lnR w="38100" cap="flat" cmpd="sng" algn="ctr">
                      <a:solidFill>
                        <a:schemeClr val="tx1"/>
                      </a:solidFill>
                      <a:prstDash val="solid"/>
                      <a:round/>
                      <a:headEnd type="none" w="sm" len="sm"/>
                      <a:tailEnd type="none" w="sm" len="sm"/>
                    </a:lnR>
                    <a:lnT w="38100" cap="flat" cmpd="sng" algn="ctr">
                      <a:solidFill>
                        <a:schemeClr val="tx1"/>
                      </a:solidFill>
                      <a:prstDash val="solid"/>
                      <a:round/>
                      <a:headEnd type="none" w="sm" len="sm"/>
                      <a:tailEnd type="none" w="sm" len="sm"/>
                    </a:lnT>
                    <a:lnB w="38100" cap="flat" cmpd="sng" algn="ctr">
                      <a:solidFill>
                        <a:schemeClr val="tx1"/>
                      </a:solidFill>
                      <a:prstDash val="solid"/>
                      <a:round/>
                      <a:headEnd type="none" w="sm" len="sm"/>
                      <a:tailEnd type="none" w="sm" len="sm"/>
                    </a:lnB>
                    <a:lnTlToBr>
                      <a:noFill/>
                    </a:lnTlToBr>
                    <a:lnBlToTr>
                      <a:noFill/>
                    </a:lnBlToTr>
                    <a:noFill/>
                  </a:tcPr>
                </a:tc>
              </a:tr>
              <a:tr h="60166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000" b="0" i="1" u="none" strike="noStrike" cap="none" normalizeH="0" baseline="0" smtClean="0">
                          <a:ln>
                            <a:noFill/>
                          </a:ln>
                          <a:solidFill>
                            <a:schemeClr val="tx1"/>
                          </a:solidFill>
                          <a:effectLst/>
                          <a:latin typeface="Times New Roman" pitchFamily="18" charset="0"/>
                          <a:ea typeface="Arial Unicode MS" pitchFamily="34" charset="-128"/>
                          <a:cs typeface="Times New Roman" pitchFamily="18" charset="0"/>
                        </a:rPr>
                        <a:t>++ Unquoted shares</a:t>
                      </a:r>
                      <a:endParaRPr kumimoji="0" lang="en-US" sz="2000" b="0" i="0" u="none" strike="noStrike" cap="none" normalizeH="0" baseline="0" smtClean="0">
                        <a:ln>
                          <a:noFill/>
                        </a:ln>
                        <a:solidFill>
                          <a:schemeClr val="tx1"/>
                        </a:solidFill>
                        <a:effectLst/>
                        <a:latin typeface="Times New Roman" pitchFamily="18" charset="0"/>
                        <a:ea typeface="Arial Unicode MS" pitchFamily="34" charset="-128"/>
                        <a:cs typeface="Times New Roman" pitchFamily="18" charset="0"/>
                      </a:endParaRPr>
                    </a:p>
                  </a:txBody>
                  <a:tcPr horzOverflow="overflow">
                    <a:lnL w="38100" cap="flat" cmpd="sng" algn="ctr">
                      <a:solidFill>
                        <a:schemeClr val="tx1"/>
                      </a:solidFill>
                      <a:prstDash val="solid"/>
                      <a:round/>
                      <a:headEnd type="none" w="sm" len="sm"/>
                      <a:tailEnd type="none" w="sm" len="sm"/>
                    </a:lnL>
                    <a:lnR w="38100" cap="flat" cmpd="sng" algn="ctr">
                      <a:solidFill>
                        <a:schemeClr val="tx1"/>
                      </a:solidFill>
                      <a:prstDash val="solid"/>
                      <a:round/>
                      <a:headEnd type="none" w="sm" len="sm"/>
                      <a:tailEnd type="none" w="sm" len="sm"/>
                    </a:lnR>
                    <a:lnT w="38100" cap="flat" cmpd="sng" algn="ctr">
                      <a:solidFill>
                        <a:schemeClr val="tx1"/>
                      </a:solidFill>
                      <a:prstDash val="solid"/>
                      <a:round/>
                      <a:headEnd type="none" w="sm" len="sm"/>
                      <a:tailEnd type="none" w="sm" len="sm"/>
                    </a:lnT>
                    <a:lnB w="381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itchFamily="2" charset="2"/>
                        <a:buNone/>
                        <a:tabLst/>
                      </a:pPr>
                      <a:endParaRPr kumimoji="0" lang="en-US" sz="2000" b="0" i="0" u="none" strike="noStrike" cap="none" normalizeH="0" baseline="0" smtClean="0">
                        <a:ln>
                          <a:noFill/>
                        </a:ln>
                        <a:solidFill>
                          <a:schemeClr val="tx1"/>
                        </a:solidFill>
                        <a:effectLst/>
                        <a:latin typeface="Times New Roman" pitchFamily="18" charset="0"/>
                      </a:endParaRPr>
                    </a:p>
                  </a:txBody>
                  <a:tcPr horzOverflow="overflow">
                    <a:lnL w="38100" cap="flat" cmpd="sng" algn="ctr">
                      <a:solidFill>
                        <a:schemeClr val="tx1"/>
                      </a:solidFill>
                      <a:prstDash val="solid"/>
                      <a:round/>
                      <a:headEnd type="none" w="sm" len="sm"/>
                      <a:tailEnd type="none" w="sm" len="sm"/>
                    </a:lnL>
                    <a:lnR w="38100" cap="flat" cmpd="sng" algn="ctr">
                      <a:solidFill>
                        <a:schemeClr val="tx1"/>
                      </a:solidFill>
                      <a:prstDash val="solid"/>
                      <a:round/>
                      <a:headEnd type="none" w="sm" len="sm"/>
                      <a:tailEnd type="none" w="sm" len="sm"/>
                    </a:lnR>
                    <a:lnT w="38100" cap="flat" cmpd="sng" algn="ctr">
                      <a:solidFill>
                        <a:schemeClr val="tx1"/>
                      </a:solidFill>
                      <a:prstDash val="solid"/>
                      <a:round/>
                      <a:headEnd type="none" w="sm" len="sm"/>
                      <a:tailEnd type="none" w="sm" len="sm"/>
                    </a:lnT>
                    <a:lnB w="381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itchFamily="2" charset="2"/>
                        <a:buNone/>
                        <a:tabLst/>
                      </a:pPr>
                      <a:endParaRPr kumimoji="0" lang="en-US" sz="2000" b="0" i="0" u="none" strike="noStrike" cap="none" normalizeH="0" baseline="0" dirty="0" smtClean="0">
                        <a:ln>
                          <a:noFill/>
                        </a:ln>
                        <a:solidFill>
                          <a:schemeClr val="tx1"/>
                        </a:solidFill>
                        <a:effectLst/>
                        <a:latin typeface="Times New Roman" pitchFamily="18" charset="0"/>
                      </a:endParaRPr>
                    </a:p>
                  </a:txBody>
                  <a:tcPr horzOverflow="overflow">
                    <a:lnL w="38100" cap="flat" cmpd="sng" algn="ctr">
                      <a:solidFill>
                        <a:schemeClr val="tx1"/>
                      </a:solidFill>
                      <a:prstDash val="solid"/>
                      <a:round/>
                      <a:headEnd type="none" w="sm" len="sm"/>
                      <a:tailEnd type="none" w="sm" len="sm"/>
                    </a:lnL>
                    <a:lnR w="38100" cap="flat" cmpd="sng" algn="ctr">
                      <a:solidFill>
                        <a:schemeClr val="tx1"/>
                      </a:solidFill>
                      <a:prstDash val="solid"/>
                      <a:round/>
                      <a:headEnd type="none" w="sm" len="sm"/>
                      <a:tailEnd type="none" w="sm" len="sm"/>
                    </a:lnR>
                    <a:lnT w="38100" cap="flat" cmpd="sng" algn="ctr">
                      <a:solidFill>
                        <a:schemeClr val="tx1"/>
                      </a:solidFill>
                      <a:prstDash val="solid"/>
                      <a:round/>
                      <a:headEnd type="none" w="sm" len="sm"/>
                      <a:tailEnd type="none" w="sm" len="sm"/>
                    </a:lnT>
                    <a:lnB w="38100" cap="flat" cmpd="sng" algn="ctr">
                      <a:solidFill>
                        <a:schemeClr val="tx1"/>
                      </a:solidFill>
                      <a:prstDash val="solid"/>
                      <a:round/>
                      <a:headEnd type="none" w="sm" len="sm"/>
                      <a:tailEnd type="none" w="sm" len="sm"/>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000" b="0" i="1"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rPr>
                        <a:t>Cost</a:t>
                      </a:r>
                      <a:endParaRPr kumimoji="0" lang="en-US" sz="2000" b="0" i="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endParaRPr>
                    </a:p>
                  </a:txBody>
                  <a:tcPr horzOverflow="overflow">
                    <a:lnL w="38100" cap="flat" cmpd="sng" algn="ctr">
                      <a:solidFill>
                        <a:schemeClr val="tx1"/>
                      </a:solidFill>
                      <a:prstDash val="solid"/>
                      <a:round/>
                      <a:headEnd type="none" w="sm" len="sm"/>
                      <a:tailEnd type="none" w="sm" len="sm"/>
                    </a:lnL>
                    <a:lnR w="38100" cap="flat" cmpd="sng" algn="ctr">
                      <a:solidFill>
                        <a:schemeClr val="tx1"/>
                      </a:solidFill>
                      <a:prstDash val="solid"/>
                      <a:round/>
                      <a:headEnd type="none" w="sm" len="sm"/>
                      <a:tailEnd type="none" w="sm" len="sm"/>
                    </a:lnR>
                    <a:lnT w="38100" cap="flat" cmpd="sng" algn="ctr">
                      <a:solidFill>
                        <a:schemeClr val="tx1"/>
                      </a:solidFill>
                      <a:prstDash val="solid"/>
                      <a:round/>
                      <a:headEnd type="none" w="sm" len="sm"/>
                      <a:tailEnd type="none" w="sm" len="sm"/>
                    </a:lnT>
                    <a:lnB w="381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itchFamily="2" charset="2"/>
                        <a:buNone/>
                        <a:tabLst/>
                      </a:pPr>
                      <a:endParaRPr kumimoji="0" lang="en-US" sz="2000" b="0" i="0" u="none" strike="noStrike" cap="none" normalizeH="0" baseline="0" smtClean="0">
                        <a:ln>
                          <a:noFill/>
                        </a:ln>
                        <a:solidFill>
                          <a:schemeClr val="tx1"/>
                        </a:solidFill>
                        <a:effectLst/>
                        <a:latin typeface="Times New Roman" pitchFamily="18" charset="0"/>
                      </a:endParaRPr>
                    </a:p>
                  </a:txBody>
                  <a:tcPr anchor="ctr" horzOverflow="overflow">
                    <a:lnL w="38100" cap="flat" cmpd="sng" algn="ctr">
                      <a:solidFill>
                        <a:schemeClr val="tx1"/>
                      </a:solidFill>
                      <a:prstDash val="solid"/>
                      <a:round/>
                      <a:headEnd type="none" w="sm" len="sm"/>
                      <a:tailEnd type="none" w="sm" len="sm"/>
                    </a:lnL>
                    <a:lnR w="38100" cap="flat" cmpd="sng" algn="ctr">
                      <a:solidFill>
                        <a:schemeClr val="tx1"/>
                      </a:solidFill>
                      <a:prstDash val="solid"/>
                      <a:round/>
                      <a:headEnd type="none" w="sm" len="sm"/>
                      <a:tailEnd type="none" w="sm" len="sm"/>
                    </a:lnR>
                    <a:lnT w="38100" cap="flat" cmpd="sng" algn="ctr">
                      <a:solidFill>
                        <a:schemeClr val="tx1"/>
                      </a:solidFill>
                      <a:prstDash val="solid"/>
                      <a:round/>
                      <a:headEnd type="none" w="sm" len="sm"/>
                      <a:tailEnd type="none" w="sm" len="sm"/>
                    </a:lnT>
                    <a:lnB w="38100" cap="flat" cmpd="sng" algn="ctr">
                      <a:solidFill>
                        <a:schemeClr val="tx1"/>
                      </a:solidFill>
                      <a:prstDash val="solid"/>
                      <a:round/>
                      <a:headEnd type="none" w="sm" len="sm"/>
                      <a:tailEnd type="none" w="sm" len="sm"/>
                    </a:lnB>
                    <a:lnTlToBr>
                      <a:noFill/>
                    </a:lnTlToBr>
                    <a:lnBlToTr>
                      <a:noFill/>
                    </a:lnBlToTr>
                    <a:noFill/>
                  </a:tcPr>
                </a:tc>
              </a:tr>
              <a:tr h="65405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000" b="0" i="1" u="none" strike="noStrike" cap="none" normalizeH="0" baseline="0" smtClean="0">
                          <a:ln>
                            <a:noFill/>
                          </a:ln>
                          <a:solidFill>
                            <a:schemeClr val="tx1"/>
                          </a:solidFill>
                          <a:effectLst/>
                          <a:latin typeface="Times New Roman" pitchFamily="18" charset="0"/>
                          <a:ea typeface="Arial Unicode MS" pitchFamily="34" charset="-128"/>
                          <a:cs typeface="Times New Roman" pitchFamily="18" charset="0"/>
                        </a:rPr>
                        <a:t>++ Short term receivables</a:t>
                      </a:r>
                      <a:endParaRPr kumimoji="0" lang="en-US" sz="2000" b="0" i="0" u="none" strike="noStrike" cap="none" normalizeH="0" baseline="0" smtClean="0">
                        <a:ln>
                          <a:noFill/>
                        </a:ln>
                        <a:solidFill>
                          <a:schemeClr val="tx1"/>
                        </a:solidFill>
                        <a:effectLst/>
                        <a:latin typeface="Times New Roman" pitchFamily="18" charset="0"/>
                        <a:ea typeface="Arial Unicode MS" pitchFamily="34" charset="-128"/>
                        <a:cs typeface="Times New Roman" pitchFamily="18" charset="0"/>
                      </a:endParaRPr>
                    </a:p>
                  </a:txBody>
                  <a:tcPr horzOverflow="overflow">
                    <a:lnL w="38100" cap="flat" cmpd="sng" algn="ctr">
                      <a:solidFill>
                        <a:schemeClr val="tx1"/>
                      </a:solidFill>
                      <a:prstDash val="solid"/>
                      <a:round/>
                      <a:headEnd type="none" w="sm" len="sm"/>
                      <a:tailEnd type="none" w="sm" len="sm"/>
                    </a:lnL>
                    <a:lnR w="38100" cap="flat" cmpd="sng" algn="ctr">
                      <a:solidFill>
                        <a:schemeClr val="tx1"/>
                      </a:solidFill>
                      <a:prstDash val="solid"/>
                      <a:round/>
                      <a:headEnd type="none" w="sm" len="sm"/>
                      <a:tailEnd type="none" w="sm" len="sm"/>
                    </a:lnR>
                    <a:lnT w="38100" cap="flat" cmpd="sng" algn="ctr">
                      <a:solidFill>
                        <a:schemeClr val="tx1"/>
                      </a:solidFill>
                      <a:prstDash val="solid"/>
                      <a:round/>
                      <a:headEnd type="none" w="sm" len="sm"/>
                      <a:tailEnd type="none" w="sm" len="sm"/>
                    </a:lnT>
                    <a:lnB w="381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itchFamily="2" charset="2"/>
                        <a:buNone/>
                        <a:tabLst/>
                      </a:pPr>
                      <a:endParaRPr kumimoji="0" lang="en-US" sz="2000" b="0" i="0" u="none" strike="noStrike" cap="none" normalizeH="0" baseline="0" smtClean="0">
                        <a:ln>
                          <a:noFill/>
                        </a:ln>
                        <a:solidFill>
                          <a:schemeClr val="tx1"/>
                        </a:solidFill>
                        <a:effectLst/>
                        <a:latin typeface="Times New Roman" pitchFamily="18" charset="0"/>
                      </a:endParaRPr>
                    </a:p>
                  </a:txBody>
                  <a:tcPr horzOverflow="overflow">
                    <a:lnL w="38100" cap="flat" cmpd="sng" algn="ctr">
                      <a:solidFill>
                        <a:schemeClr val="tx1"/>
                      </a:solidFill>
                      <a:prstDash val="solid"/>
                      <a:round/>
                      <a:headEnd type="none" w="sm" len="sm"/>
                      <a:tailEnd type="none" w="sm" len="sm"/>
                    </a:lnL>
                    <a:lnR w="38100" cap="flat" cmpd="sng" algn="ctr">
                      <a:solidFill>
                        <a:schemeClr val="tx1"/>
                      </a:solidFill>
                      <a:prstDash val="solid"/>
                      <a:round/>
                      <a:headEnd type="none" w="sm" len="sm"/>
                      <a:tailEnd type="none" w="sm" len="sm"/>
                    </a:lnR>
                    <a:lnT w="38100" cap="flat" cmpd="sng" algn="ctr">
                      <a:solidFill>
                        <a:schemeClr val="tx1"/>
                      </a:solidFill>
                      <a:prstDash val="solid"/>
                      <a:round/>
                      <a:headEnd type="none" w="sm" len="sm"/>
                      <a:tailEnd type="none" w="sm" len="sm"/>
                    </a:lnT>
                    <a:lnB w="381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itchFamily="2" charset="2"/>
                        <a:buNone/>
                        <a:tabLst/>
                      </a:pPr>
                      <a:endParaRPr kumimoji="0" lang="en-US" sz="2000" b="0" i="0" u="none" strike="noStrike" cap="none" normalizeH="0" baseline="0" smtClean="0">
                        <a:ln>
                          <a:noFill/>
                        </a:ln>
                        <a:solidFill>
                          <a:schemeClr val="tx1"/>
                        </a:solidFill>
                        <a:effectLst/>
                        <a:latin typeface="Times New Roman" pitchFamily="18" charset="0"/>
                      </a:endParaRPr>
                    </a:p>
                  </a:txBody>
                  <a:tcPr horzOverflow="overflow">
                    <a:lnL w="38100" cap="flat" cmpd="sng" algn="ctr">
                      <a:solidFill>
                        <a:schemeClr val="tx1"/>
                      </a:solidFill>
                      <a:prstDash val="solid"/>
                      <a:round/>
                      <a:headEnd type="none" w="sm" len="sm"/>
                      <a:tailEnd type="none" w="sm" len="sm"/>
                    </a:lnL>
                    <a:lnR w="38100" cap="flat" cmpd="sng" algn="ctr">
                      <a:solidFill>
                        <a:schemeClr val="tx1"/>
                      </a:solidFill>
                      <a:prstDash val="solid"/>
                      <a:round/>
                      <a:headEnd type="none" w="sm" len="sm"/>
                      <a:tailEnd type="none" w="sm" len="sm"/>
                    </a:lnR>
                    <a:lnT w="38100" cap="flat" cmpd="sng" algn="ctr">
                      <a:solidFill>
                        <a:schemeClr val="tx1"/>
                      </a:solidFill>
                      <a:prstDash val="solid"/>
                      <a:round/>
                      <a:headEnd type="none" w="sm" len="sm"/>
                      <a:tailEnd type="none" w="sm" len="sm"/>
                    </a:lnT>
                    <a:lnB w="381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itchFamily="2" charset="2"/>
                        <a:buNone/>
                        <a:tabLst/>
                      </a:pPr>
                      <a:endParaRPr kumimoji="0" lang="en-US" sz="2000" b="0" i="0" u="none" strike="noStrike" cap="none" normalizeH="0" baseline="0" dirty="0" smtClean="0">
                        <a:ln>
                          <a:noFill/>
                        </a:ln>
                        <a:solidFill>
                          <a:schemeClr val="tx1"/>
                        </a:solidFill>
                        <a:effectLst/>
                        <a:latin typeface="Times New Roman" pitchFamily="18" charset="0"/>
                      </a:endParaRPr>
                    </a:p>
                  </a:txBody>
                  <a:tcPr horzOverflow="overflow">
                    <a:lnL w="38100" cap="flat" cmpd="sng" algn="ctr">
                      <a:solidFill>
                        <a:schemeClr val="tx1"/>
                      </a:solidFill>
                      <a:prstDash val="solid"/>
                      <a:round/>
                      <a:headEnd type="none" w="sm" len="sm"/>
                      <a:tailEnd type="none" w="sm" len="sm"/>
                    </a:lnL>
                    <a:lnR w="38100" cap="flat" cmpd="sng" algn="ctr">
                      <a:solidFill>
                        <a:schemeClr val="tx1"/>
                      </a:solidFill>
                      <a:prstDash val="solid"/>
                      <a:round/>
                      <a:headEnd type="none" w="sm" len="sm"/>
                      <a:tailEnd type="none" w="sm" len="sm"/>
                    </a:lnR>
                    <a:lnT w="38100" cap="flat" cmpd="sng" algn="ctr">
                      <a:solidFill>
                        <a:schemeClr val="tx1"/>
                      </a:solidFill>
                      <a:prstDash val="solid"/>
                      <a:round/>
                      <a:headEnd type="none" w="sm" len="sm"/>
                      <a:tailEnd type="none" w="sm" len="sm"/>
                    </a:lnT>
                    <a:lnB w="381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itchFamily="2" charset="2"/>
                        <a:buNone/>
                        <a:tabLst/>
                      </a:pPr>
                      <a:endParaRPr kumimoji="0" lang="en-US" sz="2000" b="0" i="0" u="none" strike="noStrike" cap="none" normalizeH="0" baseline="0" smtClean="0">
                        <a:ln>
                          <a:noFill/>
                        </a:ln>
                        <a:solidFill>
                          <a:schemeClr val="tx1"/>
                        </a:solidFill>
                        <a:effectLst/>
                        <a:latin typeface="Times New Roman" pitchFamily="18" charset="0"/>
                      </a:endParaRPr>
                    </a:p>
                  </a:txBody>
                  <a:tcPr anchor="ctr" horzOverflow="overflow">
                    <a:lnL w="38100" cap="flat" cmpd="sng" algn="ctr">
                      <a:solidFill>
                        <a:schemeClr val="tx1"/>
                      </a:solidFill>
                      <a:prstDash val="solid"/>
                      <a:round/>
                      <a:headEnd type="none" w="sm" len="sm"/>
                      <a:tailEnd type="none" w="sm" len="sm"/>
                    </a:lnL>
                    <a:lnR w="38100" cap="flat" cmpd="sng" algn="ctr">
                      <a:solidFill>
                        <a:schemeClr val="tx1"/>
                      </a:solidFill>
                      <a:prstDash val="solid"/>
                      <a:round/>
                      <a:headEnd type="none" w="sm" len="sm"/>
                      <a:tailEnd type="none" w="sm" len="sm"/>
                    </a:lnR>
                    <a:lnT w="38100" cap="flat" cmpd="sng" algn="ctr">
                      <a:solidFill>
                        <a:schemeClr val="tx1"/>
                      </a:solidFill>
                      <a:prstDash val="solid"/>
                      <a:round/>
                      <a:headEnd type="none" w="sm" len="sm"/>
                      <a:tailEnd type="none" w="sm" len="sm"/>
                    </a:lnT>
                    <a:lnB w="38100" cap="flat" cmpd="sng" algn="ctr">
                      <a:solidFill>
                        <a:schemeClr val="tx1"/>
                      </a:solidFill>
                      <a:prstDash val="solid"/>
                      <a:round/>
                      <a:headEnd type="none" w="sm" len="sm"/>
                      <a:tailEnd type="none" w="sm" len="sm"/>
                    </a:lnB>
                    <a:lnTlToBr>
                      <a:noFill/>
                    </a:lnTlToBr>
                    <a:lnBlToTr>
                      <a:noFill/>
                    </a:lnBlToTr>
                    <a:noFill/>
                  </a:tcPr>
                </a:tc>
              </a:tr>
              <a:tr h="71755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ea typeface="Arial Unicode MS" pitchFamily="34" charset="-128"/>
                          <a:cs typeface="Times New Roman" pitchFamily="18" charset="0"/>
                        </a:rPr>
                        <a:t>Subsequent </a:t>
                      </a:r>
                    </a:p>
                  </a:txBody>
                  <a:tcPr horzOverflow="overflow">
                    <a:lnL w="38100" cap="flat" cmpd="sng" algn="ctr">
                      <a:solidFill>
                        <a:schemeClr val="tx1"/>
                      </a:solidFill>
                      <a:prstDash val="solid"/>
                      <a:round/>
                      <a:headEnd type="none" w="sm" len="sm"/>
                      <a:tailEnd type="none" w="sm" len="sm"/>
                    </a:lnL>
                    <a:lnR w="38100" cap="flat" cmpd="sng" algn="ctr">
                      <a:solidFill>
                        <a:schemeClr val="tx1"/>
                      </a:solidFill>
                      <a:prstDash val="solid"/>
                      <a:round/>
                      <a:headEnd type="none" w="sm" len="sm"/>
                      <a:tailEnd type="none" w="sm" len="sm"/>
                    </a:lnR>
                    <a:lnT w="38100" cap="flat" cmpd="sng" algn="ctr">
                      <a:solidFill>
                        <a:schemeClr val="tx1"/>
                      </a:solidFill>
                      <a:prstDash val="solid"/>
                      <a:round/>
                      <a:headEnd type="none" w="sm" len="sm"/>
                      <a:tailEnd type="none" w="sm" len="sm"/>
                    </a:lnT>
                    <a:lnB w="38100" cap="flat" cmpd="sng" algn="ctr">
                      <a:solidFill>
                        <a:schemeClr val="tx1"/>
                      </a:solidFill>
                      <a:prstDash val="solid"/>
                      <a:round/>
                      <a:headEnd type="none" w="sm" len="sm"/>
                      <a:tailEnd type="none" w="sm" len="sm"/>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ea typeface="Arial Unicode MS" pitchFamily="34" charset="-128"/>
                          <a:cs typeface="Times New Roman" pitchFamily="18" charset="0"/>
                        </a:rPr>
                        <a:t>Fair Value</a:t>
                      </a:r>
                    </a:p>
                  </a:txBody>
                  <a:tcPr horzOverflow="overflow">
                    <a:lnL w="38100" cap="flat" cmpd="sng" algn="ctr">
                      <a:solidFill>
                        <a:schemeClr val="tx1"/>
                      </a:solidFill>
                      <a:prstDash val="solid"/>
                      <a:round/>
                      <a:headEnd type="none" w="sm" len="sm"/>
                      <a:tailEnd type="none" w="sm" len="sm"/>
                    </a:lnL>
                    <a:lnR w="38100" cap="flat" cmpd="sng" algn="ctr">
                      <a:solidFill>
                        <a:schemeClr val="tx1"/>
                      </a:solidFill>
                      <a:prstDash val="solid"/>
                      <a:round/>
                      <a:headEnd type="none" w="sm" len="sm"/>
                      <a:tailEnd type="none" w="sm" len="sm"/>
                    </a:lnR>
                    <a:lnT w="38100" cap="flat" cmpd="sng" algn="ctr">
                      <a:solidFill>
                        <a:schemeClr val="tx1"/>
                      </a:solidFill>
                      <a:prstDash val="solid"/>
                      <a:round/>
                      <a:headEnd type="none" w="sm" len="sm"/>
                      <a:tailEnd type="none" w="sm" len="sm"/>
                    </a:lnT>
                    <a:lnB w="38100" cap="flat" cmpd="sng" algn="ctr">
                      <a:solidFill>
                        <a:schemeClr val="tx1"/>
                      </a:solidFill>
                      <a:prstDash val="solid"/>
                      <a:round/>
                      <a:headEnd type="none" w="sm" len="sm"/>
                      <a:tailEnd type="none" w="sm" len="sm"/>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rPr>
                        <a:t>Amortised Cost</a:t>
                      </a:r>
                    </a:p>
                  </a:txBody>
                  <a:tcPr horzOverflow="overflow">
                    <a:lnL w="38100" cap="flat" cmpd="sng" algn="ctr">
                      <a:solidFill>
                        <a:schemeClr val="tx1"/>
                      </a:solidFill>
                      <a:prstDash val="solid"/>
                      <a:round/>
                      <a:headEnd type="none" w="sm" len="sm"/>
                      <a:tailEnd type="none" w="sm" len="sm"/>
                    </a:lnL>
                    <a:lnR w="38100" cap="flat" cmpd="sng" algn="ctr">
                      <a:solidFill>
                        <a:schemeClr val="tx1"/>
                      </a:solidFill>
                      <a:prstDash val="solid"/>
                      <a:round/>
                      <a:headEnd type="none" w="sm" len="sm"/>
                      <a:tailEnd type="none" w="sm" len="sm"/>
                    </a:lnR>
                    <a:lnT w="38100" cap="flat" cmpd="sng" algn="ctr">
                      <a:solidFill>
                        <a:schemeClr val="tx1"/>
                      </a:solidFill>
                      <a:prstDash val="solid"/>
                      <a:round/>
                      <a:headEnd type="none" w="sm" len="sm"/>
                      <a:tailEnd type="none" w="sm" len="sm"/>
                    </a:lnT>
                    <a:lnB w="38100" cap="flat" cmpd="sng" algn="ctr">
                      <a:solidFill>
                        <a:schemeClr val="tx1"/>
                      </a:solidFill>
                      <a:prstDash val="solid"/>
                      <a:round/>
                      <a:headEnd type="none" w="sm" len="sm"/>
                      <a:tailEnd type="none" w="sm" len="sm"/>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rPr>
                        <a:t>Fair Value</a:t>
                      </a:r>
                    </a:p>
                  </a:txBody>
                  <a:tcPr horzOverflow="overflow">
                    <a:lnL w="38100" cap="flat" cmpd="sng" algn="ctr">
                      <a:solidFill>
                        <a:schemeClr val="tx1"/>
                      </a:solidFill>
                      <a:prstDash val="solid"/>
                      <a:round/>
                      <a:headEnd type="none" w="sm" len="sm"/>
                      <a:tailEnd type="none" w="sm" len="sm"/>
                    </a:lnL>
                    <a:lnR w="38100" cap="flat" cmpd="sng" algn="ctr">
                      <a:solidFill>
                        <a:schemeClr val="tx1"/>
                      </a:solidFill>
                      <a:prstDash val="solid"/>
                      <a:round/>
                      <a:headEnd type="none" w="sm" len="sm"/>
                      <a:tailEnd type="none" w="sm" len="sm"/>
                    </a:lnR>
                    <a:lnT w="38100" cap="flat" cmpd="sng" algn="ctr">
                      <a:solidFill>
                        <a:schemeClr val="tx1"/>
                      </a:solidFill>
                      <a:prstDash val="solid"/>
                      <a:round/>
                      <a:headEnd type="none" w="sm" len="sm"/>
                      <a:tailEnd type="none" w="sm" len="sm"/>
                    </a:lnT>
                    <a:lnB w="381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itchFamily="2" charset="2"/>
                        <a:buNone/>
                        <a:tabLst/>
                      </a:pPr>
                      <a:endParaRPr kumimoji="0" lang="en-US" sz="2000" b="0" i="0" u="none" strike="noStrike" cap="none" normalizeH="0" baseline="0" smtClean="0">
                        <a:ln>
                          <a:noFill/>
                        </a:ln>
                        <a:solidFill>
                          <a:schemeClr val="tx1"/>
                        </a:solidFill>
                        <a:effectLst/>
                        <a:latin typeface="Times New Roman" pitchFamily="18" charset="0"/>
                      </a:endParaRPr>
                    </a:p>
                  </a:txBody>
                  <a:tcPr anchor="ctr" horzOverflow="overflow">
                    <a:lnL w="38100" cap="flat" cmpd="sng" algn="ctr">
                      <a:solidFill>
                        <a:schemeClr val="tx1"/>
                      </a:solidFill>
                      <a:prstDash val="solid"/>
                      <a:round/>
                      <a:headEnd type="none" w="sm" len="sm"/>
                      <a:tailEnd type="none" w="sm" len="sm"/>
                    </a:lnL>
                    <a:lnR w="38100" cap="flat" cmpd="sng" algn="ctr">
                      <a:solidFill>
                        <a:schemeClr val="tx1"/>
                      </a:solidFill>
                      <a:prstDash val="solid"/>
                      <a:round/>
                      <a:headEnd type="none" w="sm" len="sm"/>
                      <a:tailEnd type="none" w="sm" len="sm"/>
                    </a:lnR>
                    <a:lnT w="38100" cap="flat" cmpd="sng" algn="ctr">
                      <a:solidFill>
                        <a:schemeClr val="tx1"/>
                      </a:solidFill>
                      <a:prstDash val="solid"/>
                      <a:round/>
                      <a:headEnd type="none" w="sm" len="sm"/>
                      <a:tailEnd type="none" w="sm" len="sm"/>
                    </a:lnT>
                    <a:lnB w="38100" cap="flat" cmpd="sng" algn="ctr">
                      <a:solidFill>
                        <a:schemeClr val="tx1"/>
                      </a:solidFill>
                      <a:prstDash val="solid"/>
                      <a:round/>
                      <a:headEnd type="none" w="sm" len="sm"/>
                      <a:tailEnd type="none" w="sm" len="sm"/>
                    </a:lnB>
                    <a:lnTlToBr>
                      <a:noFill/>
                    </a:lnTlToBr>
                    <a:lnBlToTr>
                      <a:noFill/>
                    </a:lnBlToTr>
                    <a:noFill/>
                  </a:tcPr>
                </a:tc>
              </a:tr>
              <a:tr h="60166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000" b="0" i="1" u="none" strike="noStrike" cap="none" normalizeH="0" baseline="0" smtClean="0">
                          <a:ln>
                            <a:noFill/>
                          </a:ln>
                          <a:solidFill>
                            <a:schemeClr val="tx1"/>
                          </a:solidFill>
                          <a:effectLst/>
                          <a:latin typeface="Times New Roman" pitchFamily="18" charset="0"/>
                          <a:ea typeface="Arial Unicode MS" pitchFamily="34" charset="-128"/>
                          <a:cs typeface="Times New Roman" pitchFamily="18" charset="0"/>
                        </a:rPr>
                        <a:t>++ Unquoted shares</a:t>
                      </a:r>
                      <a:endParaRPr kumimoji="0" lang="en-US" sz="2000" b="0" i="0" u="none" strike="noStrike" cap="none" normalizeH="0" baseline="0" smtClean="0">
                        <a:ln>
                          <a:noFill/>
                        </a:ln>
                        <a:solidFill>
                          <a:schemeClr val="tx1"/>
                        </a:solidFill>
                        <a:effectLst/>
                        <a:latin typeface="Times New Roman" pitchFamily="18" charset="0"/>
                        <a:ea typeface="Arial Unicode MS" pitchFamily="34" charset="-128"/>
                        <a:cs typeface="Times New Roman" pitchFamily="18" charset="0"/>
                      </a:endParaRPr>
                    </a:p>
                  </a:txBody>
                  <a:tcPr horzOverflow="overflow">
                    <a:lnL w="38100" cap="flat" cmpd="sng" algn="ctr">
                      <a:solidFill>
                        <a:schemeClr val="tx1"/>
                      </a:solidFill>
                      <a:prstDash val="solid"/>
                      <a:round/>
                      <a:headEnd type="none" w="sm" len="sm"/>
                      <a:tailEnd type="none" w="sm" len="sm"/>
                    </a:lnL>
                    <a:lnR w="38100" cap="flat" cmpd="sng" algn="ctr">
                      <a:solidFill>
                        <a:schemeClr val="tx1"/>
                      </a:solidFill>
                      <a:prstDash val="solid"/>
                      <a:round/>
                      <a:headEnd type="none" w="sm" len="sm"/>
                      <a:tailEnd type="none" w="sm" len="sm"/>
                    </a:lnR>
                    <a:lnT w="38100" cap="flat" cmpd="sng" algn="ctr">
                      <a:solidFill>
                        <a:schemeClr val="tx1"/>
                      </a:solidFill>
                      <a:prstDash val="solid"/>
                      <a:round/>
                      <a:headEnd type="none" w="sm" len="sm"/>
                      <a:tailEnd type="none" w="sm" len="sm"/>
                    </a:lnT>
                    <a:lnB w="381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itchFamily="2" charset="2"/>
                        <a:buNone/>
                        <a:tabLst/>
                      </a:pPr>
                      <a:endParaRPr kumimoji="0" lang="en-US" sz="2000" b="0" i="0" u="none" strike="noStrike" cap="none" normalizeH="0" baseline="0" smtClean="0">
                        <a:ln>
                          <a:noFill/>
                        </a:ln>
                        <a:solidFill>
                          <a:schemeClr val="tx1"/>
                        </a:solidFill>
                        <a:effectLst/>
                        <a:latin typeface="Times New Roman" pitchFamily="18" charset="0"/>
                      </a:endParaRPr>
                    </a:p>
                  </a:txBody>
                  <a:tcPr horzOverflow="overflow">
                    <a:lnL w="38100" cap="flat" cmpd="sng" algn="ctr">
                      <a:solidFill>
                        <a:schemeClr val="tx1"/>
                      </a:solidFill>
                      <a:prstDash val="solid"/>
                      <a:round/>
                      <a:headEnd type="none" w="sm" len="sm"/>
                      <a:tailEnd type="none" w="sm" len="sm"/>
                    </a:lnL>
                    <a:lnR w="38100" cap="flat" cmpd="sng" algn="ctr">
                      <a:solidFill>
                        <a:schemeClr val="tx1"/>
                      </a:solidFill>
                      <a:prstDash val="solid"/>
                      <a:round/>
                      <a:headEnd type="none" w="sm" len="sm"/>
                      <a:tailEnd type="none" w="sm" len="sm"/>
                    </a:lnR>
                    <a:lnT w="38100" cap="flat" cmpd="sng" algn="ctr">
                      <a:solidFill>
                        <a:schemeClr val="tx1"/>
                      </a:solidFill>
                      <a:prstDash val="solid"/>
                      <a:round/>
                      <a:headEnd type="none" w="sm" len="sm"/>
                      <a:tailEnd type="none" w="sm" len="sm"/>
                    </a:lnT>
                    <a:lnB w="381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itchFamily="2" charset="2"/>
                        <a:buNone/>
                        <a:tabLst/>
                      </a:pPr>
                      <a:endParaRPr kumimoji="0" lang="en-US" sz="2000" b="0" i="0" u="none" strike="noStrike" cap="none" normalizeH="0" baseline="0" dirty="0" smtClean="0">
                        <a:ln>
                          <a:noFill/>
                        </a:ln>
                        <a:solidFill>
                          <a:schemeClr val="tx1"/>
                        </a:solidFill>
                        <a:effectLst/>
                        <a:latin typeface="Times New Roman" pitchFamily="18" charset="0"/>
                      </a:endParaRPr>
                    </a:p>
                  </a:txBody>
                  <a:tcPr horzOverflow="overflow">
                    <a:lnL w="38100" cap="flat" cmpd="sng" algn="ctr">
                      <a:solidFill>
                        <a:schemeClr val="tx1"/>
                      </a:solidFill>
                      <a:prstDash val="solid"/>
                      <a:round/>
                      <a:headEnd type="none" w="sm" len="sm"/>
                      <a:tailEnd type="none" w="sm" len="sm"/>
                    </a:lnL>
                    <a:lnR w="38100" cap="flat" cmpd="sng" algn="ctr">
                      <a:solidFill>
                        <a:schemeClr val="tx1"/>
                      </a:solidFill>
                      <a:prstDash val="solid"/>
                      <a:round/>
                      <a:headEnd type="none" w="sm" len="sm"/>
                      <a:tailEnd type="none" w="sm" len="sm"/>
                    </a:lnR>
                    <a:lnT w="38100" cap="flat" cmpd="sng" algn="ctr">
                      <a:solidFill>
                        <a:schemeClr val="tx1"/>
                      </a:solidFill>
                      <a:prstDash val="solid"/>
                      <a:round/>
                      <a:headEnd type="none" w="sm" len="sm"/>
                      <a:tailEnd type="none" w="sm" len="sm"/>
                    </a:lnT>
                    <a:lnB w="38100" cap="flat" cmpd="sng" algn="ctr">
                      <a:solidFill>
                        <a:schemeClr val="tx1"/>
                      </a:solidFill>
                      <a:prstDash val="solid"/>
                      <a:round/>
                      <a:headEnd type="none" w="sm" len="sm"/>
                      <a:tailEnd type="none" w="sm" len="sm"/>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000" b="0" i="1"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rPr>
                        <a:t>Cost</a:t>
                      </a:r>
                      <a:endParaRPr kumimoji="0" lang="en-US" sz="2000" b="0" i="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endParaRPr>
                    </a:p>
                  </a:txBody>
                  <a:tcPr horzOverflow="overflow">
                    <a:lnL w="38100" cap="flat" cmpd="sng" algn="ctr">
                      <a:solidFill>
                        <a:schemeClr val="tx1"/>
                      </a:solidFill>
                      <a:prstDash val="solid"/>
                      <a:round/>
                      <a:headEnd type="none" w="sm" len="sm"/>
                      <a:tailEnd type="none" w="sm" len="sm"/>
                    </a:lnL>
                    <a:lnR w="38100" cap="flat" cmpd="sng" algn="ctr">
                      <a:solidFill>
                        <a:schemeClr val="tx1"/>
                      </a:solidFill>
                      <a:prstDash val="solid"/>
                      <a:round/>
                      <a:headEnd type="none" w="sm" len="sm"/>
                      <a:tailEnd type="none" w="sm" len="sm"/>
                    </a:lnR>
                    <a:lnT w="38100" cap="flat" cmpd="sng" algn="ctr">
                      <a:solidFill>
                        <a:schemeClr val="tx1"/>
                      </a:solidFill>
                      <a:prstDash val="solid"/>
                      <a:round/>
                      <a:headEnd type="none" w="sm" len="sm"/>
                      <a:tailEnd type="none" w="sm" len="sm"/>
                    </a:lnT>
                    <a:lnB w="381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itchFamily="2" charset="2"/>
                        <a:buNone/>
                        <a:tabLst/>
                      </a:pPr>
                      <a:endParaRPr kumimoji="0" lang="en-US" sz="2000" b="0" i="0" u="none" strike="noStrike" cap="none" normalizeH="0" baseline="0" dirty="0" smtClean="0">
                        <a:ln>
                          <a:noFill/>
                        </a:ln>
                        <a:solidFill>
                          <a:schemeClr val="tx1"/>
                        </a:solidFill>
                        <a:effectLst/>
                        <a:latin typeface="Times New Roman" pitchFamily="18" charset="0"/>
                      </a:endParaRPr>
                    </a:p>
                  </a:txBody>
                  <a:tcPr anchor="ctr" horzOverflow="overflow">
                    <a:lnL w="38100" cap="flat" cmpd="sng" algn="ctr">
                      <a:solidFill>
                        <a:schemeClr val="tx1"/>
                      </a:solidFill>
                      <a:prstDash val="solid"/>
                      <a:round/>
                      <a:headEnd type="none" w="sm" len="sm"/>
                      <a:tailEnd type="none" w="sm" len="sm"/>
                    </a:lnL>
                    <a:lnR w="38100" cap="flat" cmpd="sng" algn="ctr">
                      <a:solidFill>
                        <a:schemeClr val="tx1"/>
                      </a:solidFill>
                      <a:prstDash val="solid"/>
                      <a:round/>
                      <a:headEnd type="none" w="sm" len="sm"/>
                      <a:tailEnd type="none" w="sm" len="sm"/>
                    </a:lnR>
                    <a:lnT w="38100" cap="flat" cmpd="sng" algn="ctr">
                      <a:solidFill>
                        <a:schemeClr val="tx1"/>
                      </a:solidFill>
                      <a:prstDash val="solid"/>
                      <a:round/>
                      <a:headEnd type="none" w="sm" len="sm"/>
                      <a:tailEnd type="none" w="sm" len="sm"/>
                    </a:lnT>
                    <a:lnB w="38100" cap="flat" cmpd="sng" algn="ctr">
                      <a:solidFill>
                        <a:schemeClr val="tx1"/>
                      </a:solidFill>
                      <a:prstDash val="solid"/>
                      <a:round/>
                      <a:headEnd type="none" w="sm" len="sm"/>
                      <a:tailEnd type="none" w="sm" len="sm"/>
                    </a:lnB>
                    <a:lnTlToBr>
                      <a:noFill/>
                    </a:lnTlToBr>
                    <a:lnBlToTr>
                      <a:noFill/>
                    </a:lnBlToTr>
                    <a:noFill/>
                  </a:tcPr>
                </a:tc>
              </a:tr>
            </a:tbl>
          </a:graphicData>
        </a:graphic>
      </p:graphicFrame>
      <p:sp>
        <p:nvSpPr>
          <p:cNvPr id="5" name="TextBox 4"/>
          <p:cNvSpPr txBox="1"/>
          <p:nvPr/>
        </p:nvSpPr>
        <p:spPr>
          <a:xfrm>
            <a:off x="6629400" y="6324600"/>
            <a:ext cx="23622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i="1" dirty="0" smtClean="0">
                <a:solidFill>
                  <a:schemeClr val="accent1">
                    <a:lumMod val="50000"/>
                  </a:schemeClr>
                </a:solidFill>
              </a:rPr>
              <a:t>CA KUSAI GOAWALA</a:t>
            </a:r>
            <a:endParaRPr lang="en-IN" b="1" i="1"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idx="4294967295"/>
          </p:nvPr>
        </p:nvSpPr>
        <p:spPr>
          <a:xfrm>
            <a:off x="1143000" y="304800"/>
            <a:ext cx="7543800" cy="1143000"/>
          </a:xfrm>
        </p:spPr>
        <p:txBody>
          <a:bodyPr>
            <a:normAutofit fontScale="90000"/>
          </a:bodyPr>
          <a:lstStyle/>
          <a:p>
            <a:pPr eaLnBrk="1" hangingPunct="1"/>
            <a:r>
              <a:rPr lang="en-US" sz="4000" dirty="0" smtClean="0"/>
              <a:t>Treatment in accounts for each of the above classification</a:t>
            </a:r>
          </a:p>
        </p:txBody>
      </p:sp>
      <p:graphicFrame>
        <p:nvGraphicFramePr>
          <p:cNvPr id="41021" name="Group 61"/>
          <p:cNvGraphicFramePr>
            <a:graphicFrameLocks noGrp="1"/>
          </p:cNvGraphicFramePr>
          <p:nvPr>
            <p:ph idx="4294967295"/>
          </p:nvPr>
        </p:nvGraphicFramePr>
        <p:xfrm>
          <a:off x="838200" y="1676400"/>
          <a:ext cx="6382068" cy="3901440"/>
        </p:xfrm>
        <a:graphic>
          <a:graphicData uri="http://schemas.openxmlformats.org/drawingml/2006/table">
            <a:tbl>
              <a:tblPr/>
              <a:tblGrid>
                <a:gridCol w="1981200"/>
                <a:gridCol w="1676400"/>
                <a:gridCol w="1295400"/>
                <a:gridCol w="1220788"/>
                <a:gridCol w="208280"/>
              </a:tblGrid>
              <a:tr h="300038">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itchFamily="2" charset="2"/>
                        <a:buNone/>
                        <a:tabLst/>
                      </a:pPr>
                      <a:endParaRPr kumimoji="0" lang="en-US" sz="2000" b="0" i="0" u="none" strike="noStrike" cap="none" normalizeH="0" baseline="0" dirty="0" smtClean="0">
                        <a:ln>
                          <a:noFill/>
                        </a:ln>
                        <a:solidFill>
                          <a:schemeClr val="tx1"/>
                        </a:solidFill>
                        <a:effectLst/>
                        <a:latin typeface="Times New Roman" pitchFamily="18" charset="0"/>
                      </a:endParaRPr>
                    </a:p>
                  </a:txBody>
                  <a:tcPr horzOverflow="overflow">
                    <a:lnL w="38100" cap="flat" cmpd="sng" algn="ctr">
                      <a:solidFill>
                        <a:schemeClr val="tx1"/>
                      </a:solidFill>
                      <a:prstDash val="solid"/>
                      <a:round/>
                      <a:headEnd type="none" w="sm" len="sm"/>
                      <a:tailEnd type="none" w="sm" len="sm"/>
                    </a:lnL>
                    <a:lnR w="38100" cap="flat" cmpd="sng" algn="ctr">
                      <a:solidFill>
                        <a:schemeClr val="tx1"/>
                      </a:solidFill>
                      <a:prstDash val="solid"/>
                      <a:round/>
                      <a:headEnd type="none" w="sm" len="sm"/>
                      <a:tailEnd type="none" w="sm" len="sm"/>
                    </a:lnR>
                    <a:lnT w="38100" cap="flat" cmpd="sng" algn="ctr">
                      <a:solidFill>
                        <a:schemeClr val="tx1"/>
                      </a:solidFill>
                      <a:prstDash val="solid"/>
                      <a:round/>
                      <a:headEnd type="none" w="sm" len="sm"/>
                      <a:tailEnd type="none" w="sm" len="sm"/>
                    </a:lnT>
                    <a:lnB w="38100" cap="flat" cmpd="sng" algn="ctr">
                      <a:solidFill>
                        <a:schemeClr val="tx1"/>
                      </a:solidFill>
                      <a:prstDash val="solid"/>
                      <a:round/>
                      <a:headEnd type="none" w="sm" len="sm"/>
                      <a:tailEnd type="none" w="sm" len="sm"/>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ea typeface="Arial Unicode MS" pitchFamily="34" charset="-128"/>
                          <a:cs typeface="Times New Roman" pitchFamily="18" charset="0"/>
                        </a:rPr>
                        <a:t>FVPL</a:t>
                      </a:r>
                    </a:p>
                  </a:txBody>
                  <a:tcPr horzOverflow="overflow">
                    <a:lnL w="38100" cap="flat" cmpd="sng" algn="ctr">
                      <a:solidFill>
                        <a:schemeClr val="tx1"/>
                      </a:solidFill>
                      <a:prstDash val="solid"/>
                      <a:round/>
                      <a:headEnd type="none" w="sm" len="sm"/>
                      <a:tailEnd type="none" w="sm" len="sm"/>
                    </a:lnL>
                    <a:lnR w="38100" cap="flat" cmpd="sng" algn="ctr">
                      <a:solidFill>
                        <a:schemeClr val="tx1"/>
                      </a:solidFill>
                      <a:prstDash val="solid"/>
                      <a:round/>
                      <a:headEnd type="none" w="sm" len="sm"/>
                      <a:tailEnd type="none" w="sm" len="sm"/>
                    </a:lnR>
                    <a:lnT w="38100" cap="flat" cmpd="sng" algn="ctr">
                      <a:solidFill>
                        <a:schemeClr val="tx1"/>
                      </a:solidFill>
                      <a:prstDash val="solid"/>
                      <a:round/>
                      <a:headEnd type="none" w="sm" len="sm"/>
                      <a:tailEnd type="none" w="sm" len="sm"/>
                    </a:lnT>
                    <a:lnB w="38100" cap="flat" cmpd="sng" algn="ctr">
                      <a:solidFill>
                        <a:schemeClr val="tx1"/>
                      </a:solidFill>
                      <a:prstDash val="solid"/>
                      <a:round/>
                      <a:headEnd type="none" w="sm" len="sm"/>
                      <a:tailEnd type="none" w="sm" len="sm"/>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rPr>
                        <a:t>AC</a:t>
                      </a:r>
                    </a:p>
                  </a:txBody>
                  <a:tcPr horzOverflow="overflow">
                    <a:lnL w="38100" cap="flat" cmpd="sng" algn="ctr">
                      <a:solidFill>
                        <a:schemeClr val="tx1"/>
                      </a:solidFill>
                      <a:prstDash val="solid"/>
                      <a:round/>
                      <a:headEnd type="none" w="sm" len="sm"/>
                      <a:tailEnd type="none" w="sm" len="sm"/>
                    </a:lnL>
                    <a:lnR w="38100" cap="flat" cmpd="sng" algn="ctr">
                      <a:solidFill>
                        <a:schemeClr val="tx1"/>
                      </a:solidFill>
                      <a:prstDash val="solid"/>
                      <a:round/>
                      <a:headEnd type="none" w="sm" len="sm"/>
                      <a:tailEnd type="none" w="sm" len="sm"/>
                    </a:lnR>
                    <a:lnT w="38100" cap="flat" cmpd="sng" algn="ctr">
                      <a:solidFill>
                        <a:schemeClr val="tx1"/>
                      </a:solidFill>
                      <a:prstDash val="solid"/>
                      <a:round/>
                      <a:headEnd type="none" w="sm" len="sm"/>
                      <a:tailEnd type="none" w="sm" len="sm"/>
                    </a:lnT>
                    <a:lnB w="38100" cap="flat" cmpd="sng" algn="ctr">
                      <a:solidFill>
                        <a:schemeClr val="tx1"/>
                      </a:solidFill>
                      <a:prstDash val="solid"/>
                      <a:round/>
                      <a:headEnd type="none" w="sm" len="sm"/>
                      <a:tailEnd type="none" w="sm" len="sm"/>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rPr>
                        <a:t>FVOCI</a:t>
                      </a:r>
                    </a:p>
                  </a:txBody>
                  <a:tcPr horzOverflow="overflow">
                    <a:lnL w="38100" cap="flat" cmpd="sng" algn="ctr">
                      <a:solidFill>
                        <a:schemeClr val="tx1"/>
                      </a:solidFill>
                      <a:prstDash val="solid"/>
                      <a:round/>
                      <a:headEnd type="none" w="sm" len="sm"/>
                      <a:tailEnd type="none" w="sm" len="sm"/>
                    </a:lnL>
                    <a:lnR w="38100" cap="flat" cmpd="sng" algn="ctr">
                      <a:solidFill>
                        <a:schemeClr val="tx1"/>
                      </a:solidFill>
                      <a:prstDash val="solid"/>
                      <a:round/>
                      <a:headEnd type="none" w="sm" len="sm"/>
                      <a:tailEnd type="none" w="sm" len="sm"/>
                    </a:lnR>
                    <a:lnT w="38100" cap="flat" cmpd="sng" algn="ctr">
                      <a:solidFill>
                        <a:schemeClr val="tx1"/>
                      </a:solidFill>
                      <a:prstDash val="solid"/>
                      <a:round/>
                      <a:headEnd type="none" w="sm" len="sm"/>
                      <a:tailEnd type="none" w="sm" len="sm"/>
                    </a:lnT>
                    <a:lnB w="381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itchFamily="2" charset="2"/>
                        <a:buNone/>
                        <a:tabLst/>
                      </a:pPr>
                      <a:endParaRPr kumimoji="0" lang="en-US" sz="2000" b="0" i="0" u="none" strike="noStrike" cap="none" normalizeH="0" baseline="0" dirty="0" smtClean="0">
                        <a:ln>
                          <a:noFill/>
                        </a:ln>
                        <a:solidFill>
                          <a:schemeClr val="tx1"/>
                        </a:solidFill>
                        <a:effectLst/>
                        <a:latin typeface="Times New Roman" pitchFamily="18" charset="0"/>
                      </a:endParaRPr>
                    </a:p>
                  </a:txBody>
                  <a:tcPr anchor="ctr" horzOverflow="overflow">
                    <a:lnL w="38100" cap="flat" cmpd="sng" algn="ctr">
                      <a:solidFill>
                        <a:schemeClr val="tx1"/>
                      </a:solidFill>
                      <a:prstDash val="solid"/>
                      <a:round/>
                      <a:headEnd type="none" w="sm" len="sm"/>
                      <a:tailEnd type="none" w="sm" len="sm"/>
                    </a:lnL>
                    <a:lnR w="38100" cap="flat" cmpd="sng" algn="ctr">
                      <a:solidFill>
                        <a:schemeClr val="tx1"/>
                      </a:solidFill>
                      <a:prstDash val="solid"/>
                      <a:round/>
                      <a:headEnd type="none" w="sm" len="sm"/>
                      <a:tailEnd type="none" w="sm" len="sm"/>
                    </a:lnR>
                    <a:lnT w="38100" cap="flat" cmpd="sng" algn="ctr">
                      <a:solidFill>
                        <a:schemeClr val="tx1"/>
                      </a:solidFill>
                      <a:prstDash val="solid"/>
                      <a:round/>
                      <a:headEnd type="none" w="sm" len="sm"/>
                      <a:tailEnd type="none" w="sm" len="sm"/>
                    </a:lnT>
                    <a:lnB w="38100" cap="flat" cmpd="sng" algn="ctr">
                      <a:solidFill>
                        <a:schemeClr val="tx1"/>
                      </a:solidFill>
                      <a:prstDash val="solid"/>
                      <a:round/>
                      <a:headEnd type="none" w="sm" len="sm"/>
                      <a:tailEnd type="none" w="sm" len="sm"/>
                    </a:lnB>
                    <a:lnTlToBr>
                      <a:noFill/>
                    </a:lnTlToBr>
                    <a:lnBlToTr>
                      <a:noFill/>
                    </a:lnBlToTr>
                    <a:noFill/>
                  </a:tcPr>
                </a:tc>
              </a:tr>
              <a:tr h="31432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ea typeface="Arial Unicode MS" pitchFamily="34" charset="-128"/>
                          <a:cs typeface="Times New Roman" pitchFamily="18" charset="0"/>
                        </a:rPr>
                        <a:t>Difference </a:t>
                      </a:r>
                    </a:p>
                  </a:txBody>
                  <a:tcPr horzOverflow="overflow">
                    <a:lnL w="38100" cap="flat" cmpd="sng" algn="ctr">
                      <a:solidFill>
                        <a:schemeClr val="tx1"/>
                      </a:solidFill>
                      <a:prstDash val="solid"/>
                      <a:round/>
                      <a:headEnd type="none" w="sm" len="sm"/>
                      <a:tailEnd type="none" w="sm" len="sm"/>
                    </a:lnL>
                    <a:lnR w="38100" cap="flat" cmpd="sng" algn="ctr">
                      <a:solidFill>
                        <a:schemeClr val="tx1"/>
                      </a:solidFill>
                      <a:prstDash val="solid"/>
                      <a:round/>
                      <a:headEnd type="none" w="sm" len="sm"/>
                      <a:tailEnd type="none" w="sm" len="sm"/>
                    </a:lnR>
                    <a:lnT w="38100" cap="flat" cmpd="sng" algn="ctr">
                      <a:solidFill>
                        <a:schemeClr val="tx1"/>
                      </a:solidFill>
                      <a:prstDash val="solid"/>
                      <a:round/>
                      <a:headEnd type="none" w="sm" len="sm"/>
                      <a:tailEnd type="none" w="sm" len="sm"/>
                    </a:lnT>
                    <a:lnB w="38100" cap="flat" cmpd="sng" algn="ctr">
                      <a:solidFill>
                        <a:schemeClr val="tx1"/>
                      </a:solidFill>
                      <a:prstDash val="solid"/>
                      <a:round/>
                      <a:headEnd type="none" w="sm" len="sm"/>
                      <a:tailEnd type="none" w="sm" len="sm"/>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rPr>
                        <a:t>P&amp;L</a:t>
                      </a:r>
                    </a:p>
                  </a:txBody>
                  <a:tcPr horzOverflow="overflow">
                    <a:lnL w="38100" cap="flat" cmpd="sng" algn="ctr">
                      <a:solidFill>
                        <a:schemeClr val="tx1"/>
                      </a:solidFill>
                      <a:prstDash val="solid"/>
                      <a:round/>
                      <a:headEnd type="none" w="sm" len="sm"/>
                      <a:tailEnd type="none" w="sm" len="sm"/>
                    </a:lnL>
                    <a:lnR w="38100" cap="flat" cmpd="sng" algn="ctr">
                      <a:solidFill>
                        <a:schemeClr val="tx1"/>
                      </a:solidFill>
                      <a:prstDash val="solid"/>
                      <a:round/>
                      <a:headEnd type="none" w="sm" len="sm"/>
                      <a:tailEnd type="none" w="sm" len="sm"/>
                    </a:lnR>
                    <a:lnT w="38100" cap="flat" cmpd="sng" algn="ctr">
                      <a:solidFill>
                        <a:schemeClr val="tx1"/>
                      </a:solidFill>
                      <a:prstDash val="solid"/>
                      <a:round/>
                      <a:headEnd type="none" w="sm" len="sm"/>
                      <a:tailEnd type="none" w="sm" len="sm"/>
                    </a:lnT>
                    <a:lnB w="38100" cap="flat" cmpd="sng" algn="ctr">
                      <a:solidFill>
                        <a:schemeClr val="tx1"/>
                      </a:solidFill>
                      <a:prstDash val="solid"/>
                      <a:round/>
                      <a:headEnd type="none" w="sm" len="sm"/>
                      <a:tailEnd type="none" w="sm" len="sm"/>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ea typeface="Arial Unicode MS" pitchFamily="34" charset="-128"/>
                          <a:cs typeface="Times New Roman" pitchFamily="18" charset="0"/>
                        </a:rPr>
                        <a:t>P&amp;L as</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ea typeface="Arial Unicode MS" pitchFamily="34" charset="-128"/>
                          <a:cs typeface="Times New Roman" pitchFamily="18" charset="0"/>
                        </a:rPr>
                        <a:t>interest</a:t>
                      </a:r>
                    </a:p>
                  </a:txBody>
                  <a:tcPr horzOverflow="overflow">
                    <a:lnL w="38100" cap="flat" cmpd="sng" algn="ctr">
                      <a:solidFill>
                        <a:schemeClr val="tx1"/>
                      </a:solidFill>
                      <a:prstDash val="solid"/>
                      <a:round/>
                      <a:headEnd type="none" w="sm" len="sm"/>
                      <a:tailEnd type="none" w="sm" len="sm"/>
                    </a:lnL>
                    <a:lnR w="38100" cap="flat" cmpd="sng" algn="ctr">
                      <a:solidFill>
                        <a:schemeClr val="tx1"/>
                      </a:solidFill>
                      <a:prstDash val="solid"/>
                      <a:round/>
                      <a:headEnd type="none" w="sm" len="sm"/>
                      <a:tailEnd type="none" w="sm" len="sm"/>
                    </a:lnR>
                    <a:lnT w="38100" cap="flat" cmpd="sng" algn="ctr">
                      <a:solidFill>
                        <a:schemeClr val="tx1"/>
                      </a:solidFill>
                      <a:prstDash val="solid"/>
                      <a:round/>
                      <a:headEnd type="none" w="sm" len="sm"/>
                      <a:tailEnd type="none" w="sm" len="sm"/>
                    </a:lnT>
                    <a:lnB w="38100" cap="flat" cmpd="sng" algn="ctr">
                      <a:solidFill>
                        <a:schemeClr val="tx1"/>
                      </a:solidFill>
                      <a:prstDash val="solid"/>
                      <a:round/>
                      <a:headEnd type="none" w="sm" len="sm"/>
                      <a:tailEnd type="none" w="sm" len="sm"/>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ea typeface="Arial Unicode MS" pitchFamily="34" charset="-128"/>
                          <a:cs typeface="Times New Roman" pitchFamily="18" charset="0"/>
                        </a:rPr>
                        <a:t>Revaluation</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ea typeface="Arial Unicode MS" pitchFamily="34" charset="-128"/>
                          <a:cs typeface="Times New Roman" pitchFamily="18" charset="0"/>
                        </a:rPr>
                        <a:t>Reserve</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ea typeface="Arial Unicode MS" pitchFamily="34" charset="-128"/>
                          <a:cs typeface="Times New Roman" pitchFamily="18" charset="0"/>
                        </a:rPr>
                        <a:t>Under</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ea typeface="Arial Unicode MS" pitchFamily="34" charset="-128"/>
                          <a:cs typeface="Times New Roman" pitchFamily="18" charset="0"/>
                        </a:rPr>
                        <a:t>Equity</a:t>
                      </a:r>
                    </a:p>
                  </a:txBody>
                  <a:tcPr horzOverflow="overflow">
                    <a:lnL w="38100" cap="flat" cmpd="sng" algn="ctr">
                      <a:solidFill>
                        <a:schemeClr val="tx1"/>
                      </a:solidFill>
                      <a:prstDash val="solid"/>
                      <a:round/>
                      <a:headEnd type="none" w="sm" len="sm"/>
                      <a:tailEnd type="none" w="sm" len="sm"/>
                    </a:lnL>
                    <a:lnR w="38100" cap="flat" cmpd="sng" algn="ctr">
                      <a:solidFill>
                        <a:schemeClr val="tx1"/>
                      </a:solidFill>
                      <a:prstDash val="solid"/>
                      <a:round/>
                      <a:headEnd type="none" w="sm" len="sm"/>
                      <a:tailEnd type="none" w="sm" len="sm"/>
                    </a:lnR>
                    <a:lnT w="38100" cap="flat" cmpd="sng" algn="ctr">
                      <a:solidFill>
                        <a:schemeClr val="tx1"/>
                      </a:solidFill>
                      <a:prstDash val="solid"/>
                      <a:round/>
                      <a:headEnd type="none" w="sm" len="sm"/>
                      <a:tailEnd type="none" w="sm" len="sm"/>
                    </a:lnT>
                    <a:lnB w="381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itchFamily="2" charset="2"/>
                        <a:buNone/>
                        <a:tabLst/>
                      </a:pPr>
                      <a:endParaRPr kumimoji="0" lang="en-US" sz="2000" b="0" i="0" u="none" strike="noStrike" cap="none" normalizeH="0" baseline="0" dirty="0" smtClean="0">
                        <a:ln>
                          <a:noFill/>
                        </a:ln>
                        <a:solidFill>
                          <a:schemeClr val="tx1"/>
                        </a:solidFill>
                        <a:effectLst/>
                        <a:latin typeface="Times New Roman" pitchFamily="18" charset="0"/>
                      </a:endParaRPr>
                    </a:p>
                  </a:txBody>
                  <a:tcPr anchor="ctr" horzOverflow="overflow">
                    <a:lnL w="38100" cap="flat" cmpd="sng" algn="ctr">
                      <a:solidFill>
                        <a:schemeClr val="tx1"/>
                      </a:solidFill>
                      <a:prstDash val="solid"/>
                      <a:round/>
                      <a:headEnd type="none" w="sm" len="sm"/>
                      <a:tailEnd type="none" w="sm" len="sm"/>
                    </a:lnL>
                    <a:lnR w="38100" cap="flat" cmpd="sng" algn="ctr">
                      <a:solidFill>
                        <a:schemeClr val="tx1"/>
                      </a:solidFill>
                      <a:prstDash val="solid"/>
                      <a:round/>
                      <a:headEnd type="none" w="sm" len="sm"/>
                      <a:tailEnd type="none" w="sm" len="sm"/>
                    </a:lnR>
                    <a:lnT w="38100" cap="flat" cmpd="sng" algn="ctr">
                      <a:solidFill>
                        <a:schemeClr val="tx1"/>
                      </a:solidFill>
                      <a:prstDash val="solid"/>
                      <a:round/>
                      <a:headEnd type="none" w="sm" len="sm"/>
                      <a:tailEnd type="none" w="sm" len="sm"/>
                    </a:lnT>
                    <a:lnB w="38100" cap="flat" cmpd="sng" algn="ctr">
                      <a:solidFill>
                        <a:schemeClr val="tx1"/>
                      </a:solidFill>
                      <a:prstDash val="solid"/>
                      <a:round/>
                      <a:headEnd type="none" w="sm" len="sm"/>
                      <a:tailEnd type="none" w="sm" len="sm"/>
                    </a:lnB>
                    <a:lnTlToBr>
                      <a:noFill/>
                    </a:lnTlToBr>
                    <a:lnBlToTr>
                      <a:noFill/>
                    </a:lnBlToTr>
                    <a:noFill/>
                  </a:tcPr>
                </a:tc>
              </a:tr>
              <a:tr h="31432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ea typeface="Arial Unicode MS" pitchFamily="34" charset="-128"/>
                          <a:cs typeface="Times New Roman" pitchFamily="18" charset="0"/>
                        </a:rPr>
                        <a:t>Test for impairment</a:t>
                      </a:r>
                    </a:p>
                  </a:txBody>
                  <a:tcPr horzOverflow="overflow">
                    <a:lnL w="38100" cap="flat" cmpd="sng" algn="ctr">
                      <a:solidFill>
                        <a:schemeClr val="tx1"/>
                      </a:solidFill>
                      <a:prstDash val="solid"/>
                      <a:round/>
                      <a:headEnd type="none" w="sm" len="sm"/>
                      <a:tailEnd type="none" w="sm" len="sm"/>
                    </a:lnL>
                    <a:lnR w="38100" cap="flat" cmpd="sng" algn="ctr">
                      <a:solidFill>
                        <a:schemeClr val="tx1"/>
                      </a:solidFill>
                      <a:prstDash val="solid"/>
                      <a:round/>
                      <a:headEnd type="none" w="sm" len="sm"/>
                      <a:tailEnd type="none" w="sm" len="sm"/>
                    </a:lnR>
                    <a:lnT w="38100" cap="flat" cmpd="sng" algn="ctr">
                      <a:solidFill>
                        <a:schemeClr val="tx1"/>
                      </a:solidFill>
                      <a:prstDash val="solid"/>
                      <a:round/>
                      <a:headEnd type="none" w="sm" len="sm"/>
                      <a:tailEnd type="none" w="sm" len="sm"/>
                    </a:lnT>
                    <a:lnB w="38100" cap="flat" cmpd="sng" algn="ctr">
                      <a:solidFill>
                        <a:schemeClr val="tx1"/>
                      </a:solidFill>
                      <a:prstDash val="solid"/>
                      <a:round/>
                      <a:headEnd type="none" w="sm" len="sm"/>
                      <a:tailEnd type="none" w="sm" len="sm"/>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ea typeface="Arial Unicode MS" pitchFamily="34" charset="-128"/>
                          <a:cs typeface="Times New Roman" pitchFamily="18" charset="0"/>
                        </a:rPr>
                        <a:t>No</a:t>
                      </a:r>
                    </a:p>
                  </a:txBody>
                  <a:tcPr horzOverflow="overflow">
                    <a:lnL w="38100" cap="flat" cmpd="sng" algn="ctr">
                      <a:solidFill>
                        <a:schemeClr val="tx1"/>
                      </a:solidFill>
                      <a:prstDash val="solid"/>
                      <a:round/>
                      <a:headEnd type="none" w="sm" len="sm"/>
                      <a:tailEnd type="none" w="sm" len="sm"/>
                    </a:lnL>
                    <a:lnR w="38100" cap="flat" cmpd="sng" algn="ctr">
                      <a:solidFill>
                        <a:schemeClr val="tx1"/>
                      </a:solidFill>
                      <a:prstDash val="solid"/>
                      <a:round/>
                      <a:headEnd type="none" w="sm" len="sm"/>
                      <a:tailEnd type="none" w="sm" len="sm"/>
                    </a:lnR>
                    <a:lnT w="38100" cap="flat" cmpd="sng" algn="ctr">
                      <a:solidFill>
                        <a:schemeClr val="tx1"/>
                      </a:solidFill>
                      <a:prstDash val="solid"/>
                      <a:round/>
                      <a:headEnd type="none" w="sm" len="sm"/>
                      <a:tailEnd type="none" w="sm" len="sm"/>
                    </a:lnT>
                    <a:lnB w="38100" cap="flat" cmpd="sng" algn="ctr">
                      <a:solidFill>
                        <a:schemeClr val="tx1"/>
                      </a:solidFill>
                      <a:prstDash val="solid"/>
                      <a:round/>
                      <a:headEnd type="none" w="sm" len="sm"/>
                      <a:tailEnd type="none" w="sm" len="sm"/>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ea typeface="Arial Unicode MS" pitchFamily="34" charset="-128"/>
                          <a:cs typeface="Times New Roman" pitchFamily="18" charset="0"/>
                        </a:rPr>
                        <a:t>Yes</a:t>
                      </a:r>
                    </a:p>
                  </a:txBody>
                  <a:tcPr horzOverflow="overflow">
                    <a:lnL w="38100" cap="flat" cmpd="sng" algn="ctr">
                      <a:solidFill>
                        <a:schemeClr val="tx1"/>
                      </a:solidFill>
                      <a:prstDash val="solid"/>
                      <a:round/>
                      <a:headEnd type="none" w="sm" len="sm"/>
                      <a:tailEnd type="none" w="sm" len="sm"/>
                    </a:lnL>
                    <a:lnR w="38100" cap="flat" cmpd="sng" algn="ctr">
                      <a:solidFill>
                        <a:schemeClr val="tx1"/>
                      </a:solidFill>
                      <a:prstDash val="solid"/>
                      <a:round/>
                      <a:headEnd type="none" w="sm" len="sm"/>
                      <a:tailEnd type="none" w="sm" len="sm"/>
                    </a:lnR>
                    <a:lnT w="38100" cap="flat" cmpd="sng" algn="ctr">
                      <a:solidFill>
                        <a:schemeClr val="tx1"/>
                      </a:solidFill>
                      <a:prstDash val="solid"/>
                      <a:round/>
                      <a:headEnd type="none" w="sm" len="sm"/>
                      <a:tailEnd type="none" w="sm" len="sm"/>
                    </a:lnT>
                    <a:lnB w="38100" cap="flat" cmpd="sng" algn="ctr">
                      <a:solidFill>
                        <a:schemeClr val="tx1"/>
                      </a:solidFill>
                      <a:prstDash val="solid"/>
                      <a:round/>
                      <a:headEnd type="none" w="sm" len="sm"/>
                      <a:tailEnd type="none" w="sm" len="sm"/>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rPr>
                        <a:t>No</a:t>
                      </a:r>
                    </a:p>
                  </a:txBody>
                  <a:tcPr horzOverflow="overflow">
                    <a:lnL w="38100" cap="flat" cmpd="sng" algn="ctr">
                      <a:solidFill>
                        <a:schemeClr val="tx1"/>
                      </a:solidFill>
                      <a:prstDash val="solid"/>
                      <a:round/>
                      <a:headEnd type="none" w="sm" len="sm"/>
                      <a:tailEnd type="none" w="sm" len="sm"/>
                    </a:lnL>
                    <a:lnR w="38100" cap="flat" cmpd="sng" algn="ctr">
                      <a:solidFill>
                        <a:schemeClr val="tx1"/>
                      </a:solidFill>
                      <a:prstDash val="solid"/>
                      <a:round/>
                      <a:headEnd type="none" w="sm" len="sm"/>
                      <a:tailEnd type="none" w="sm" len="sm"/>
                    </a:lnR>
                    <a:lnT w="38100" cap="flat" cmpd="sng" algn="ctr">
                      <a:solidFill>
                        <a:schemeClr val="tx1"/>
                      </a:solidFill>
                      <a:prstDash val="solid"/>
                      <a:round/>
                      <a:headEnd type="none" w="sm" len="sm"/>
                      <a:tailEnd type="none" w="sm" len="sm"/>
                    </a:lnT>
                    <a:lnB w="381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itchFamily="2" charset="2"/>
                        <a:buNone/>
                        <a:tabLst/>
                      </a:pPr>
                      <a:endParaRPr kumimoji="0" lang="en-US" sz="2000" b="0" i="0" u="none" strike="noStrike" cap="none" normalizeH="0" baseline="0" smtClean="0">
                        <a:ln>
                          <a:noFill/>
                        </a:ln>
                        <a:solidFill>
                          <a:schemeClr val="tx1"/>
                        </a:solidFill>
                        <a:effectLst/>
                        <a:latin typeface="Times New Roman" pitchFamily="18" charset="0"/>
                      </a:endParaRPr>
                    </a:p>
                  </a:txBody>
                  <a:tcPr anchor="ctr" horzOverflow="overflow">
                    <a:lnL w="38100" cap="flat" cmpd="sng" algn="ctr">
                      <a:solidFill>
                        <a:schemeClr val="tx1"/>
                      </a:solidFill>
                      <a:prstDash val="solid"/>
                      <a:round/>
                      <a:headEnd type="none" w="sm" len="sm"/>
                      <a:tailEnd type="none" w="sm" len="sm"/>
                    </a:lnL>
                    <a:lnR w="38100" cap="flat" cmpd="sng" algn="ctr">
                      <a:solidFill>
                        <a:schemeClr val="tx1"/>
                      </a:solidFill>
                      <a:prstDash val="solid"/>
                      <a:round/>
                      <a:headEnd type="none" w="sm" len="sm"/>
                      <a:tailEnd type="none" w="sm" len="sm"/>
                    </a:lnR>
                    <a:lnT w="38100" cap="flat" cmpd="sng" algn="ctr">
                      <a:solidFill>
                        <a:schemeClr val="tx1"/>
                      </a:solidFill>
                      <a:prstDash val="solid"/>
                      <a:round/>
                      <a:headEnd type="none" w="sm" len="sm"/>
                      <a:tailEnd type="none" w="sm" len="sm"/>
                    </a:lnT>
                    <a:lnB w="38100" cap="flat" cmpd="sng" algn="ctr">
                      <a:solidFill>
                        <a:schemeClr val="tx1"/>
                      </a:solidFill>
                      <a:prstDash val="solid"/>
                      <a:round/>
                      <a:headEnd type="none" w="sm" len="sm"/>
                      <a:tailEnd type="none" w="sm" len="sm"/>
                    </a:lnB>
                    <a:lnTlToBr>
                      <a:noFill/>
                    </a:lnTlToBr>
                    <a:lnBlToTr>
                      <a:noFill/>
                    </a:lnBlToTr>
                    <a:noFill/>
                  </a:tcPr>
                </a:tc>
              </a:tr>
              <a:tr h="30003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ea typeface="Arial Unicode MS" pitchFamily="34" charset="-128"/>
                          <a:cs typeface="Times New Roman" pitchFamily="18" charset="0"/>
                        </a:rPr>
                        <a:t>Impairment Loss</a:t>
                      </a:r>
                    </a:p>
                  </a:txBody>
                  <a:tcPr horzOverflow="overflow">
                    <a:lnL w="38100" cap="flat" cmpd="sng" algn="ctr">
                      <a:solidFill>
                        <a:schemeClr val="tx1"/>
                      </a:solidFill>
                      <a:prstDash val="solid"/>
                      <a:round/>
                      <a:headEnd type="none" w="sm" len="sm"/>
                      <a:tailEnd type="none" w="sm" len="sm"/>
                    </a:lnL>
                    <a:lnR w="38100" cap="flat" cmpd="sng" algn="ctr">
                      <a:solidFill>
                        <a:schemeClr val="tx1"/>
                      </a:solidFill>
                      <a:prstDash val="solid"/>
                      <a:round/>
                      <a:headEnd type="none" w="sm" len="sm"/>
                      <a:tailEnd type="none" w="sm" len="sm"/>
                    </a:lnR>
                    <a:lnT w="38100" cap="flat" cmpd="sng" algn="ctr">
                      <a:solidFill>
                        <a:schemeClr val="tx1"/>
                      </a:solidFill>
                      <a:prstDash val="solid"/>
                      <a:round/>
                      <a:headEnd type="none" w="sm" len="sm"/>
                      <a:tailEnd type="none" w="sm" len="sm"/>
                    </a:lnT>
                    <a:lnB w="38100" cap="flat" cmpd="sng" algn="ctr">
                      <a:solidFill>
                        <a:schemeClr val="tx1"/>
                      </a:solidFill>
                      <a:prstDash val="solid"/>
                      <a:round/>
                      <a:headEnd type="none" w="sm" len="sm"/>
                      <a:tailEnd type="none" w="sm" len="sm"/>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ea typeface="Arial Unicode MS" pitchFamily="34" charset="-128"/>
                          <a:cs typeface="Times New Roman" pitchFamily="18" charset="0"/>
                        </a:rPr>
                        <a:t>NA</a:t>
                      </a:r>
                    </a:p>
                  </a:txBody>
                  <a:tcPr horzOverflow="overflow">
                    <a:lnL w="38100" cap="flat" cmpd="sng" algn="ctr">
                      <a:solidFill>
                        <a:schemeClr val="tx1"/>
                      </a:solidFill>
                      <a:prstDash val="solid"/>
                      <a:round/>
                      <a:headEnd type="none" w="sm" len="sm"/>
                      <a:tailEnd type="none" w="sm" len="sm"/>
                    </a:lnL>
                    <a:lnR w="38100" cap="flat" cmpd="sng" algn="ctr">
                      <a:solidFill>
                        <a:schemeClr val="tx1"/>
                      </a:solidFill>
                      <a:prstDash val="solid"/>
                      <a:round/>
                      <a:headEnd type="none" w="sm" len="sm"/>
                      <a:tailEnd type="none" w="sm" len="sm"/>
                    </a:lnR>
                    <a:lnT w="38100" cap="flat" cmpd="sng" algn="ctr">
                      <a:solidFill>
                        <a:schemeClr val="tx1"/>
                      </a:solidFill>
                      <a:prstDash val="solid"/>
                      <a:round/>
                      <a:headEnd type="none" w="sm" len="sm"/>
                      <a:tailEnd type="none" w="sm" len="sm"/>
                    </a:lnT>
                    <a:lnB w="38100" cap="flat" cmpd="sng" algn="ctr">
                      <a:solidFill>
                        <a:schemeClr val="tx1"/>
                      </a:solidFill>
                      <a:prstDash val="solid"/>
                      <a:round/>
                      <a:headEnd type="none" w="sm" len="sm"/>
                      <a:tailEnd type="none" w="sm" len="sm"/>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ea typeface="Arial Unicode MS" pitchFamily="34" charset="-128"/>
                          <a:cs typeface="Times New Roman" pitchFamily="18" charset="0"/>
                        </a:rPr>
                        <a:t>P&amp;L</a:t>
                      </a:r>
                    </a:p>
                  </a:txBody>
                  <a:tcPr horzOverflow="overflow">
                    <a:lnL w="38100" cap="flat" cmpd="sng" algn="ctr">
                      <a:solidFill>
                        <a:schemeClr val="tx1"/>
                      </a:solidFill>
                      <a:prstDash val="solid"/>
                      <a:round/>
                      <a:headEnd type="none" w="sm" len="sm"/>
                      <a:tailEnd type="none" w="sm" len="sm"/>
                    </a:lnL>
                    <a:lnR w="38100" cap="flat" cmpd="sng" algn="ctr">
                      <a:solidFill>
                        <a:schemeClr val="tx1"/>
                      </a:solidFill>
                      <a:prstDash val="solid"/>
                      <a:round/>
                      <a:headEnd type="none" w="sm" len="sm"/>
                      <a:tailEnd type="none" w="sm" len="sm"/>
                    </a:lnR>
                    <a:lnT w="38100" cap="flat" cmpd="sng" algn="ctr">
                      <a:solidFill>
                        <a:schemeClr val="tx1"/>
                      </a:solidFill>
                      <a:prstDash val="solid"/>
                      <a:round/>
                      <a:headEnd type="none" w="sm" len="sm"/>
                      <a:tailEnd type="none" w="sm" len="sm"/>
                    </a:lnT>
                    <a:lnB w="38100" cap="flat" cmpd="sng" algn="ctr">
                      <a:solidFill>
                        <a:schemeClr val="tx1"/>
                      </a:solidFill>
                      <a:prstDash val="solid"/>
                      <a:round/>
                      <a:headEnd type="none" w="sm" len="sm"/>
                      <a:tailEnd type="none" w="sm" len="sm"/>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rPr>
                        <a:t>NA</a:t>
                      </a:r>
                    </a:p>
                  </a:txBody>
                  <a:tcPr horzOverflow="overflow">
                    <a:lnL w="38100" cap="flat" cmpd="sng" algn="ctr">
                      <a:solidFill>
                        <a:schemeClr val="tx1"/>
                      </a:solidFill>
                      <a:prstDash val="solid"/>
                      <a:round/>
                      <a:headEnd type="none" w="sm" len="sm"/>
                      <a:tailEnd type="none" w="sm" len="sm"/>
                    </a:lnL>
                    <a:lnR w="38100" cap="flat" cmpd="sng" algn="ctr">
                      <a:solidFill>
                        <a:schemeClr val="tx1"/>
                      </a:solidFill>
                      <a:prstDash val="solid"/>
                      <a:round/>
                      <a:headEnd type="none" w="sm" len="sm"/>
                      <a:tailEnd type="none" w="sm" len="sm"/>
                    </a:lnR>
                    <a:lnT w="38100" cap="flat" cmpd="sng" algn="ctr">
                      <a:solidFill>
                        <a:schemeClr val="tx1"/>
                      </a:solidFill>
                      <a:prstDash val="solid"/>
                      <a:round/>
                      <a:headEnd type="none" w="sm" len="sm"/>
                      <a:tailEnd type="none" w="sm" len="sm"/>
                    </a:lnT>
                    <a:lnB w="381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itchFamily="2" charset="2"/>
                        <a:buNone/>
                        <a:tabLst/>
                      </a:pPr>
                      <a:endParaRPr kumimoji="0" lang="en-US" sz="2000" b="0" i="0" u="none" strike="noStrike" cap="none" normalizeH="0" baseline="0" smtClean="0">
                        <a:ln>
                          <a:noFill/>
                        </a:ln>
                        <a:solidFill>
                          <a:schemeClr val="tx1"/>
                        </a:solidFill>
                        <a:effectLst/>
                        <a:latin typeface="Times New Roman" pitchFamily="18" charset="0"/>
                      </a:endParaRPr>
                    </a:p>
                  </a:txBody>
                  <a:tcPr anchor="ctr" horzOverflow="overflow">
                    <a:lnL w="38100" cap="flat" cmpd="sng" algn="ctr">
                      <a:solidFill>
                        <a:schemeClr val="tx1"/>
                      </a:solidFill>
                      <a:prstDash val="solid"/>
                      <a:round/>
                      <a:headEnd type="none" w="sm" len="sm"/>
                      <a:tailEnd type="none" w="sm" len="sm"/>
                    </a:lnL>
                    <a:lnR w="38100" cap="flat" cmpd="sng" algn="ctr">
                      <a:solidFill>
                        <a:schemeClr val="tx1"/>
                      </a:solidFill>
                      <a:prstDash val="solid"/>
                      <a:round/>
                      <a:headEnd type="none" w="sm" len="sm"/>
                      <a:tailEnd type="none" w="sm" len="sm"/>
                    </a:lnR>
                    <a:lnT w="38100" cap="flat" cmpd="sng" algn="ctr">
                      <a:solidFill>
                        <a:schemeClr val="tx1"/>
                      </a:solidFill>
                      <a:prstDash val="solid"/>
                      <a:round/>
                      <a:headEnd type="none" w="sm" len="sm"/>
                      <a:tailEnd type="none" w="sm" len="sm"/>
                    </a:lnT>
                    <a:lnB w="38100" cap="flat" cmpd="sng" algn="ctr">
                      <a:solidFill>
                        <a:schemeClr val="tx1"/>
                      </a:solidFill>
                      <a:prstDash val="solid"/>
                      <a:round/>
                      <a:headEnd type="none" w="sm" len="sm"/>
                      <a:tailEnd type="none" w="sm" len="sm"/>
                    </a:lnB>
                    <a:lnTlToBr>
                      <a:noFill/>
                    </a:lnTlToBr>
                    <a:lnBlToTr>
                      <a:noFill/>
                    </a:lnBlToTr>
                    <a:noFill/>
                  </a:tcPr>
                </a:tc>
              </a:tr>
              <a:tr h="30003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ea typeface="Arial Unicode MS" pitchFamily="34" charset="-128"/>
                          <a:cs typeface="Times New Roman" pitchFamily="18" charset="0"/>
                        </a:rPr>
                        <a:t>Transaction Cost</a:t>
                      </a:r>
                    </a:p>
                  </a:txBody>
                  <a:tcPr horzOverflow="overflow">
                    <a:lnL w="38100" cap="flat" cmpd="sng" algn="ctr">
                      <a:solidFill>
                        <a:schemeClr val="tx1"/>
                      </a:solidFill>
                      <a:prstDash val="solid"/>
                      <a:round/>
                      <a:headEnd type="none" w="sm" len="sm"/>
                      <a:tailEnd type="none" w="sm" len="sm"/>
                    </a:lnL>
                    <a:lnR w="38100" cap="flat" cmpd="sng" algn="ctr">
                      <a:solidFill>
                        <a:schemeClr val="tx1"/>
                      </a:solidFill>
                      <a:prstDash val="solid"/>
                      <a:round/>
                      <a:headEnd type="none" w="sm" len="sm"/>
                      <a:tailEnd type="none" w="sm" len="sm"/>
                    </a:lnR>
                    <a:lnT w="38100" cap="flat" cmpd="sng" algn="ctr">
                      <a:solidFill>
                        <a:schemeClr val="tx1"/>
                      </a:solidFill>
                      <a:prstDash val="solid"/>
                      <a:round/>
                      <a:headEnd type="none" w="sm" len="sm"/>
                      <a:tailEnd type="none" w="sm" len="sm"/>
                    </a:lnT>
                    <a:lnB w="38100" cap="flat" cmpd="sng" algn="ctr">
                      <a:solidFill>
                        <a:schemeClr val="tx1"/>
                      </a:solidFill>
                      <a:prstDash val="solid"/>
                      <a:round/>
                      <a:headEnd type="none" w="sm" len="sm"/>
                      <a:tailEnd type="none" w="sm" len="sm"/>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ea typeface="Arial Unicode MS" pitchFamily="34" charset="-128"/>
                          <a:cs typeface="Times New Roman" pitchFamily="18" charset="0"/>
                        </a:rPr>
                        <a:t>P&amp;L</a:t>
                      </a:r>
                    </a:p>
                  </a:txBody>
                  <a:tcPr horzOverflow="overflow">
                    <a:lnL w="38100" cap="flat" cmpd="sng" algn="ctr">
                      <a:solidFill>
                        <a:schemeClr val="tx1"/>
                      </a:solidFill>
                      <a:prstDash val="solid"/>
                      <a:round/>
                      <a:headEnd type="none" w="sm" len="sm"/>
                      <a:tailEnd type="none" w="sm" len="sm"/>
                    </a:lnL>
                    <a:lnR w="38100" cap="flat" cmpd="sng" algn="ctr">
                      <a:solidFill>
                        <a:schemeClr val="tx1"/>
                      </a:solidFill>
                      <a:prstDash val="solid"/>
                      <a:round/>
                      <a:headEnd type="none" w="sm" len="sm"/>
                      <a:tailEnd type="none" w="sm" len="sm"/>
                    </a:lnR>
                    <a:lnT w="38100" cap="flat" cmpd="sng" algn="ctr">
                      <a:solidFill>
                        <a:schemeClr val="tx1"/>
                      </a:solidFill>
                      <a:prstDash val="solid"/>
                      <a:round/>
                      <a:headEnd type="none" w="sm" len="sm"/>
                      <a:tailEnd type="none" w="sm" len="sm"/>
                    </a:lnT>
                    <a:lnB w="38100" cap="flat" cmpd="sng" algn="ctr">
                      <a:solidFill>
                        <a:schemeClr val="tx1"/>
                      </a:solidFill>
                      <a:prstDash val="solid"/>
                      <a:round/>
                      <a:headEnd type="none" w="sm" len="sm"/>
                      <a:tailEnd type="none" w="sm" len="sm"/>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ea typeface="Arial Unicode MS" pitchFamily="34" charset="-128"/>
                          <a:cs typeface="Times New Roman" pitchFamily="18" charset="0"/>
                        </a:rPr>
                        <a:t>FA</a:t>
                      </a:r>
                    </a:p>
                  </a:txBody>
                  <a:tcPr horzOverflow="overflow">
                    <a:lnL w="38100" cap="flat" cmpd="sng" algn="ctr">
                      <a:solidFill>
                        <a:schemeClr val="tx1"/>
                      </a:solidFill>
                      <a:prstDash val="solid"/>
                      <a:round/>
                      <a:headEnd type="none" w="sm" len="sm"/>
                      <a:tailEnd type="none" w="sm" len="sm"/>
                    </a:lnL>
                    <a:lnR w="38100" cap="flat" cmpd="sng" algn="ctr">
                      <a:solidFill>
                        <a:schemeClr val="tx1"/>
                      </a:solidFill>
                      <a:prstDash val="solid"/>
                      <a:round/>
                      <a:headEnd type="none" w="sm" len="sm"/>
                      <a:tailEnd type="none" w="sm" len="sm"/>
                    </a:lnR>
                    <a:lnT w="38100" cap="flat" cmpd="sng" algn="ctr">
                      <a:solidFill>
                        <a:schemeClr val="tx1"/>
                      </a:solidFill>
                      <a:prstDash val="solid"/>
                      <a:round/>
                      <a:headEnd type="none" w="sm" len="sm"/>
                      <a:tailEnd type="none" w="sm" len="sm"/>
                    </a:lnT>
                    <a:lnB w="38100" cap="flat" cmpd="sng" algn="ctr">
                      <a:solidFill>
                        <a:schemeClr val="tx1"/>
                      </a:solidFill>
                      <a:prstDash val="solid"/>
                      <a:round/>
                      <a:headEnd type="none" w="sm" len="sm"/>
                      <a:tailEnd type="none" w="sm" len="sm"/>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rPr>
                        <a:t>Reserve</a:t>
                      </a:r>
                    </a:p>
                  </a:txBody>
                  <a:tcPr horzOverflow="overflow">
                    <a:lnL w="38100" cap="flat" cmpd="sng" algn="ctr">
                      <a:solidFill>
                        <a:schemeClr val="tx1"/>
                      </a:solidFill>
                      <a:prstDash val="solid"/>
                      <a:round/>
                      <a:headEnd type="none" w="sm" len="sm"/>
                      <a:tailEnd type="none" w="sm" len="sm"/>
                    </a:lnL>
                    <a:lnR w="38100" cap="flat" cmpd="sng" algn="ctr">
                      <a:solidFill>
                        <a:schemeClr val="tx1"/>
                      </a:solidFill>
                      <a:prstDash val="solid"/>
                      <a:round/>
                      <a:headEnd type="none" w="sm" len="sm"/>
                      <a:tailEnd type="none" w="sm" len="sm"/>
                    </a:lnR>
                    <a:lnT w="38100" cap="flat" cmpd="sng" algn="ctr">
                      <a:solidFill>
                        <a:schemeClr val="tx1"/>
                      </a:solidFill>
                      <a:prstDash val="solid"/>
                      <a:round/>
                      <a:headEnd type="none" w="sm" len="sm"/>
                      <a:tailEnd type="none" w="sm" len="sm"/>
                    </a:lnT>
                    <a:lnB w="381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itchFamily="2" charset="2"/>
                        <a:buNone/>
                        <a:tabLst/>
                      </a:pPr>
                      <a:endParaRPr kumimoji="0" lang="en-US" sz="2000" b="0" i="0" u="none" strike="noStrike" cap="none" normalizeH="0" baseline="0" smtClean="0">
                        <a:ln>
                          <a:noFill/>
                        </a:ln>
                        <a:solidFill>
                          <a:schemeClr val="tx1"/>
                        </a:solidFill>
                        <a:effectLst/>
                        <a:latin typeface="Times New Roman" pitchFamily="18" charset="0"/>
                      </a:endParaRPr>
                    </a:p>
                  </a:txBody>
                  <a:tcPr anchor="ctr" horzOverflow="overflow">
                    <a:lnL w="38100" cap="flat" cmpd="sng" algn="ctr">
                      <a:solidFill>
                        <a:schemeClr val="tx1"/>
                      </a:solidFill>
                      <a:prstDash val="solid"/>
                      <a:round/>
                      <a:headEnd type="none" w="sm" len="sm"/>
                      <a:tailEnd type="none" w="sm" len="sm"/>
                    </a:lnL>
                    <a:lnR w="38100" cap="flat" cmpd="sng" algn="ctr">
                      <a:solidFill>
                        <a:schemeClr val="tx1"/>
                      </a:solidFill>
                      <a:prstDash val="solid"/>
                      <a:round/>
                      <a:headEnd type="none" w="sm" len="sm"/>
                      <a:tailEnd type="none" w="sm" len="sm"/>
                    </a:lnR>
                    <a:lnT w="38100" cap="flat" cmpd="sng" algn="ctr">
                      <a:solidFill>
                        <a:schemeClr val="tx1"/>
                      </a:solidFill>
                      <a:prstDash val="solid"/>
                      <a:round/>
                      <a:headEnd type="none" w="sm" len="sm"/>
                      <a:tailEnd type="none" w="sm" len="sm"/>
                    </a:lnT>
                    <a:lnB w="38100" cap="flat" cmpd="sng" algn="ctr">
                      <a:solidFill>
                        <a:schemeClr val="tx1"/>
                      </a:solidFill>
                      <a:prstDash val="solid"/>
                      <a:round/>
                      <a:headEnd type="none" w="sm" len="sm"/>
                      <a:tailEnd type="none" w="sm" len="sm"/>
                    </a:lnB>
                    <a:lnTlToBr>
                      <a:noFill/>
                    </a:lnTlToBr>
                    <a:lnBlToTr>
                      <a:noFill/>
                    </a:lnBlToTr>
                    <a:noFill/>
                  </a:tcPr>
                </a:tc>
              </a:tr>
              <a:tr h="30003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ea typeface="Arial Unicode MS" pitchFamily="34" charset="-128"/>
                          <a:cs typeface="Times New Roman" pitchFamily="18" charset="0"/>
                        </a:rPr>
                        <a:t>Reclassification</a:t>
                      </a:r>
                    </a:p>
                  </a:txBody>
                  <a:tcPr horzOverflow="overflow">
                    <a:lnL w="38100" cap="flat" cmpd="sng" algn="ctr">
                      <a:solidFill>
                        <a:schemeClr val="tx1"/>
                      </a:solidFill>
                      <a:prstDash val="solid"/>
                      <a:round/>
                      <a:headEnd type="none" w="sm" len="sm"/>
                      <a:tailEnd type="none" w="sm" len="sm"/>
                    </a:lnL>
                    <a:lnR w="38100" cap="flat" cmpd="sng" algn="ctr">
                      <a:solidFill>
                        <a:schemeClr val="tx1"/>
                      </a:solidFill>
                      <a:prstDash val="solid"/>
                      <a:round/>
                      <a:headEnd type="none" w="sm" len="sm"/>
                      <a:tailEnd type="none" w="sm" len="sm"/>
                    </a:lnR>
                    <a:lnT w="38100" cap="flat" cmpd="sng" algn="ctr">
                      <a:solidFill>
                        <a:schemeClr val="tx1"/>
                      </a:solidFill>
                      <a:prstDash val="solid"/>
                      <a:round/>
                      <a:headEnd type="none" w="sm" len="sm"/>
                      <a:tailEnd type="none" w="sm" len="sm"/>
                    </a:lnT>
                    <a:lnB w="38100" cap="flat" cmpd="sng" algn="ctr">
                      <a:solidFill>
                        <a:schemeClr val="tx1"/>
                      </a:solidFill>
                      <a:prstDash val="solid"/>
                      <a:round/>
                      <a:headEnd type="none" w="sm" len="sm"/>
                      <a:tailEnd type="none" w="sm" len="sm"/>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rPr>
                        <a:t>Yes</a:t>
                      </a:r>
                    </a:p>
                  </a:txBody>
                  <a:tcPr horzOverflow="overflow">
                    <a:lnL w="38100" cap="flat" cmpd="sng" algn="ctr">
                      <a:solidFill>
                        <a:schemeClr val="tx1"/>
                      </a:solidFill>
                      <a:prstDash val="solid"/>
                      <a:round/>
                      <a:headEnd type="none" w="sm" len="sm"/>
                      <a:tailEnd type="none" w="sm" len="sm"/>
                    </a:lnL>
                    <a:lnR w="38100" cap="flat" cmpd="sng" algn="ctr">
                      <a:solidFill>
                        <a:schemeClr val="tx1"/>
                      </a:solidFill>
                      <a:prstDash val="solid"/>
                      <a:round/>
                      <a:headEnd type="none" w="sm" len="sm"/>
                      <a:tailEnd type="none" w="sm" len="sm"/>
                    </a:lnR>
                    <a:lnT w="38100" cap="flat" cmpd="sng" algn="ctr">
                      <a:solidFill>
                        <a:schemeClr val="tx1"/>
                      </a:solidFill>
                      <a:prstDash val="solid"/>
                      <a:round/>
                      <a:headEnd type="none" w="sm" len="sm"/>
                      <a:tailEnd type="none" w="sm" len="sm"/>
                    </a:lnT>
                    <a:lnB w="38100" cap="flat" cmpd="sng" algn="ctr">
                      <a:solidFill>
                        <a:schemeClr val="tx1"/>
                      </a:solidFill>
                      <a:prstDash val="solid"/>
                      <a:round/>
                      <a:headEnd type="none" w="sm" len="sm"/>
                      <a:tailEnd type="none" w="sm" len="sm"/>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rPr>
                        <a:t>Yes</a:t>
                      </a:r>
                    </a:p>
                  </a:txBody>
                  <a:tcPr horzOverflow="overflow">
                    <a:lnL w="38100" cap="flat" cmpd="sng" algn="ctr">
                      <a:solidFill>
                        <a:schemeClr val="tx1"/>
                      </a:solidFill>
                      <a:prstDash val="solid"/>
                      <a:round/>
                      <a:headEnd type="none" w="sm" len="sm"/>
                      <a:tailEnd type="none" w="sm" len="sm"/>
                    </a:lnL>
                    <a:lnR w="38100" cap="flat" cmpd="sng" algn="ctr">
                      <a:solidFill>
                        <a:schemeClr val="tx1"/>
                      </a:solidFill>
                      <a:prstDash val="solid"/>
                      <a:round/>
                      <a:headEnd type="none" w="sm" len="sm"/>
                      <a:tailEnd type="none" w="sm" len="sm"/>
                    </a:lnR>
                    <a:lnT w="38100" cap="flat" cmpd="sng" algn="ctr">
                      <a:solidFill>
                        <a:schemeClr val="tx1"/>
                      </a:solidFill>
                      <a:prstDash val="solid"/>
                      <a:round/>
                      <a:headEnd type="none" w="sm" len="sm"/>
                      <a:tailEnd type="none" w="sm" len="sm"/>
                    </a:lnT>
                    <a:lnB w="38100" cap="flat" cmpd="sng" algn="ctr">
                      <a:solidFill>
                        <a:schemeClr val="tx1"/>
                      </a:solidFill>
                      <a:prstDash val="solid"/>
                      <a:round/>
                      <a:headEnd type="none" w="sm" len="sm"/>
                      <a:tailEnd type="none" w="sm" len="sm"/>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rPr>
                        <a:t>Yes</a:t>
                      </a:r>
                    </a:p>
                  </a:txBody>
                  <a:tcPr horzOverflow="overflow">
                    <a:lnL w="38100" cap="flat" cmpd="sng" algn="ctr">
                      <a:solidFill>
                        <a:schemeClr val="tx1"/>
                      </a:solidFill>
                      <a:prstDash val="solid"/>
                      <a:round/>
                      <a:headEnd type="none" w="sm" len="sm"/>
                      <a:tailEnd type="none" w="sm" len="sm"/>
                    </a:lnL>
                    <a:lnR w="38100" cap="flat" cmpd="sng" algn="ctr">
                      <a:solidFill>
                        <a:schemeClr val="tx1"/>
                      </a:solidFill>
                      <a:prstDash val="solid"/>
                      <a:round/>
                      <a:headEnd type="none" w="sm" len="sm"/>
                      <a:tailEnd type="none" w="sm" len="sm"/>
                    </a:lnR>
                    <a:lnT w="38100" cap="flat" cmpd="sng" algn="ctr">
                      <a:solidFill>
                        <a:schemeClr val="tx1"/>
                      </a:solidFill>
                      <a:prstDash val="solid"/>
                      <a:round/>
                      <a:headEnd type="none" w="sm" len="sm"/>
                      <a:tailEnd type="none" w="sm" len="sm"/>
                    </a:lnT>
                    <a:lnB w="381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itchFamily="2" charset="2"/>
                        <a:buNone/>
                        <a:tabLst/>
                      </a:pPr>
                      <a:endParaRPr kumimoji="0" lang="en-US" sz="2000" b="0" i="0" u="none" strike="noStrike" cap="none" normalizeH="0" baseline="0" dirty="0" smtClean="0">
                        <a:ln>
                          <a:noFill/>
                        </a:ln>
                        <a:solidFill>
                          <a:schemeClr val="tx1"/>
                        </a:solidFill>
                        <a:effectLst/>
                        <a:latin typeface="Times New Roman" pitchFamily="18" charset="0"/>
                      </a:endParaRPr>
                    </a:p>
                  </a:txBody>
                  <a:tcPr anchor="ctr" horzOverflow="overflow">
                    <a:lnL w="38100" cap="flat" cmpd="sng" algn="ctr">
                      <a:solidFill>
                        <a:schemeClr val="tx1"/>
                      </a:solidFill>
                      <a:prstDash val="solid"/>
                      <a:round/>
                      <a:headEnd type="none" w="sm" len="sm"/>
                      <a:tailEnd type="none" w="sm" len="sm"/>
                    </a:lnL>
                    <a:lnR w="38100" cap="flat" cmpd="sng" algn="ctr">
                      <a:solidFill>
                        <a:schemeClr val="tx1"/>
                      </a:solidFill>
                      <a:prstDash val="solid"/>
                      <a:round/>
                      <a:headEnd type="none" w="sm" len="sm"/>
                      <a:tailEnd type="none" w="sm" len="sm"/>
                    </a:lnR>
                    <a:lnT w="38100" cap="flat" cmpd="sng" algn="ctr">
                      <a:solidFill>
                        <a:schemeClr val="tx1"/>
                      </a:solidFill>
                      <a:prstDash val="solid"/>
                      <a:round/>
                      <a:headEnd type="none" w="sm" len="sm"/>
                      <a:tailEnd type="none" w="sm" len="sm"/>
                    </a:lnT>
                    <a:lnB w="38100" cap="flat" cmpd="sng" algn="ctr">
                      <a:solidFill>
                        <a:schemeClr val="tx1"/>
                      </a:solidFill>
                      <a:prstDash val="solid"/>
                      <a:round/>
                      <a:headEnd type="none" w="sm" len="sm"/>
                      <a:tailEnd type="none" w="sm" len="sm"/>
                    </a:lnB>
                    <a:lnTlToBr>
                      <a:noFill/>
                    </a:lnTlToBr>
                    <a:lnBlToTr>
                      <a:noFill/>
                    </a:lnBlToTr>
                    <a:noFill/>
                  </a:tcPr>
                </a:tc>
              </a:tr>
            </a:tbl>
          </a:graphicData>
        </a:graphic>
      </p:graphicFrame>
      <p:sp>
        <p:nvSpPr>
          <p:cNvPr id="5" name="TextBox 4"/>
          <p:cNvSpPr txBox="1"/>
          <p:nvPr/>
        </p:nvSpPr>
        <p:spPr>
          <a:xfrm>
            <a:off x="6629400" y="6324600"/>
            <a:ext cx="23622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i="1" dirty="0" smtClean="0">
                <a:solidFill>
                  <a:schemeClr val="accent1">
                    <a:lumMod val="50000"/>
                  </a:schemeClr>
                </a:solidFill>
              </a:rPr>
              <a:t>CA KUSAI GOAWALA</a:t>
            </a:r>
            <a:endParaRPr lang="en-IN" b="1" i="1"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sz="4000" dirty="0" smtClean="0"/>
              <a:t>General</a:t>
            </a:r>
          </a:p>
        </p:txBody>
      </p:sp>
      <p:sp>
        <p:nvSpPr>
          <p:cNvPr id="29699" name="Rectangle 3"/>
          <p:cNvSpPr>
            <a:spLocks noGrp="1" noChangeArrowheads="1"/>
          </p:cNvSpPr>
          <p:nvPr>
            <p:ph type="body" idx="1"/>
          </p:nvPr>
        </p:nvSpPr>
        <p:spPr/>
        <p:txBody>
          <a:bodyPr>
            <a:normAutofit/>
          </a:bodyPr>
          <a:lstStyle/>
          <a:p>
            <a:pPr marL="609600" indent="-609600" eaLnBrk="1" hangingPunct="1">
              <a:lnSpc>
                <a:spcPct val="90000"/>
              </a:lnSpc>
              <a:buFont typeface="Wingdings" pitchFamily="2" charset="2"/>
              <a:buAutoNum type="alphaLcParenBoth"/>
            </a:pPr>
            <a:r>
              <a:rPr lang="en-US" sz="2400" dirty="0" smtClean="0">
                <a:solidFill>
                  <a:srgbClr val="000000"/>
                </a:solidFill>
                <a:ea typeface="Arial Unicode MS" pitchFamily="34" charset="-128"/>
                <a:cs typeface="Arial Unicode MS" pitchFamily="34" charset="-128"/>
              </a:rPr>
              <a:t>Reclassification of liabilities not permitted</a:t>
            </a:r>
          </a:p>
          <a:p>
            <a:pPr marL="609600" indent="-609600" eaLnBrk="1" hangingPunct="1">
              <a:lnSpc>
                <a:spcPct val="90000"/>
              </a:lnSpc>
              <a:buFont typeface="Wingdings" pitchFamily="2" charset="2"/>
              <a:buAutoNum type="alphaLcParenBoth"/>
            </a:pPr>
            <a:r>
              <a:rPr lang="en-US" sz="2400" dirty="0" smtClean="0">
                <a:solidFill>
                  <a:srgbClr val="000000"/>
                </a:solidFill>
                <a:ea typeface="Arial Unicode MS" pitchFamily="34" charset="-128"/>
                <a:cs typeface="Arial Unicode MS" pitchFamily="34" charset="-128"/>
              </a:rPr>
              <a:t>Reclassification of assets permitted </a:t>
            </a:r>
          </a:p>
          <a:p>
            <a:pPr marL="929640" lvl="1" indent="-609600">
              <a:lnSpc>
                <a:spcPct val="90000"/>
              </a:lnSpc>
              <a:buFont typeface="Wingdings" pitchFamily="2" charset="2"/>
              <a:buAutoNum type="alphaLcParenBoth"/>
            </a:pPr>
            <a:r>
              <a:rPr lang="en-US" sz="2100" dirty="0" smtClean="0">
                <a:solidFill>
                  <a:srgbClr val="000000"/>
                </a:solidFill>
                <a:ea typeface="Arial Unicode MS" pitchFamily="34" charset="-128"/>
                <a:cs typeface="Arial Unicode MS" pitchFamily="34" charset="-128"/>
              </a:rPr>
              <a:t>FVOCI to FVTPL = </a:t>
            </a:r>
            <a:r>
              <a:rPr lang="en-US" sz="2100" dirty="0" err="1" smtClean="0">
                <a:solidFill>
                  <a:srgbClr val="000000"/>
                </a:solidFill>
                <a:ea typeface="Arial Unicode MS" pitchFamily="34" charset="-128"/>
                <a:cs typeface="Arial Unicode MS" pitchFamily="34" charset="-128"/>
              </a:rPr>
              <a:t>recognise</a:t>
            </a:r>
            <a:r>
              <a:rPr lang="en-US" sz="2100" dirty="0" smtClean="0">
                <a:solidFill>
                  <a:srgbClr val="000000"/>
                </a:solidFill>
                <a:ea typeface="Arial Unicode MS" pitchFamily="34" charset="-128"/>
                <a:cs typeface="Arial Unicode MS" pitchFamily="34" charset="-128"/>
              </a:rPr>
              <a:t> gain/loss in PL</a:t>
            </a:r>
          </a:p>
          <a:p>
            <a:pPr marL="929640" lvl="1" indent="-609600">
              <a:lnSpc>
                <a:spcPct val="90000"/>
              </a:lnSpc>
              <a:buFont typeface="Wingdings" pitchFamily="2" charset="2"/>
              <a:buAutoNum type="alphaLcParenBoth"/>
            </a:pPr>
            <a:r>
              <a:rPr lang="en-US" sz="2100" dirty="0" smtClean="0">
                <a:solidFill>
                  <a:srgbClr val="000000"/>
                </a:solidFill>
                <a:ea typeface="Arial Unicode MS" pitchFamily="34" charset="-128"/>
                <a:cs typeface="Arial Unicode MS" pitchFamily="34" charset="-128"/>
              </a:rPr>
              <a:t>FVTPL to FVOCI = FV will be new </a:t>
            </a:r>
            <a:r>
              <a:rPr lang="en-US" sz="2100" dirty="0" err="1" smtClean="0">
                <a:solidFill>
                  <a:srgbClr val="000000"/>
                </a:solidFill>
                <a:ea typeface="Arial Unicode MS" pitchFamily="34" charset="-128"/>
                <a:cs typeface="Arial Unicode MS" pitchFamily="34" charset="-128"/>
              </a:rPr>
              <a:t>amortised</a:t>
            </a:r>
            <a:r>
              <a:rPr lang="en-US" sz="2100" dirty="0" smtClean="0">
                <a:solidFill>
                  <a:srgbClr val="000000"/>
                </a:solidFill>
                <a:ea typeface="Arial Unicode MS" pitchFamily="34" charset="-128"/>
                <a:cs typeface="Arial Unicode MS" pitchFamily="34" charset="-128"/>
              </a:rPr>
              <a:t> cost</a:t>
            </a:r>
          </a:p>
          <a:p>
            <a:pPr marL="929640" lvl="1" indent="-609600">
              <a:lnSpc>
                <a:spcPct val="90000"/>
              </a:lnSpc>
              <a:buFont typeface="Wingdings" pitchFamily="2" charset="2"/>
              <a:buAutoNum type="alphaLcParenBoth"/>
            </a:pPr>
            <a:r>
              <a:rPr lang="en-US" sz="2100" dirty="0" smtClean="0">
                <a:solidFill>
                  <a:srgbClr val="000000"/>
                </a:solidFill>
                <a:ea typeface="Arial Unicode MS" pitchFamily="34" charset="-128"/>
                <a:cs typeface="Arial Unicode MS" pitchFamily="34" charset="-128"/>
              </a:rPr>
              <a:t>AC to FVOCI = </a:t>
            </a:r>
            <a:r>
              <a:rPr lang="en-US" sz="2100" dirty="0" err="1" smtClean="0">
                <a:solidFill>
                  <a:srgbClr val="000000"/>
                </a:solidFill>
                <a:ea typeface="Arial Unicode MS" pitchFamily="34" charset="-128"/>
                <a:cs typeface="Arial Unicode MS" pitchFamily="34" charset="-128"/>
              </a:rPr>
              <a:t>recognise</a:t>
            </a:r>
            <a:r>
              <a:rPr lang="en-US" sz="2100" dirty="0" smtClean="0">
                <a:solidFill>
                  <a:srgbClr val="000000"/>
                </a:solidFill>
                <a:ea typeface="Arial Unicode MS" pitchFamily="34" charset="-128"/>
                <a:cs typeface="Arial Unicode MS" pitchFamily="34" charset="-128"/>
              </a:rPr>
              <a:t> gain/loss in OCI</a:t>
            </a:r>
          </a:p>
          <a:p>
            <a:pPr marL="929640" lvl="1" indent="-609600">
              <a:lnSpc>
                <a:spcPct val="90000"/>
              </a:lnSpc>
              <a:buFont typeface="Wingdings" pitchFamily="2" charset="2"/>
              <a:buAutoNum type="alphaLcParenBoth"/>
            </a:pPr>
            <a:r>
              <a:rPr lang="en-US" sz="2100" dirty="0" smtClean="0">
                <a:solidFill>
                  <a:srgbClr val="000000"/>
                </a:solidFill>
                <a:ea typeface="Arial Unicode MS" pitchFamily="34" charset="-128"/>
                <a:cs typeface="Arial Unicode MS" pitchFamily="34" charset="-128"/>
              </a:rPr>
              <a:t>FVOCI to AC = whatever was in OCI adjust against FV</a:t>
            </a:r>
          </a:p>
          <a:p>
            <a:pPr marL="609600" indent="-609600">
              <a:lnSpc>
                <a:spcPct val="90000"/>
              </a:lnSpc>
              <a:buFont typeface="+mj-lt"/>
              <a:buAutoNum type="alphaLcParenR"/>
            </a:pPr>
            <a:r>
              <a:rPr lang="en-US" sz="2400" dirty="0" smtClean="0">
                <a:solidFill>
                  <a:srgbClr val="000000"/>
                </a:solidFill>
                <a:ea typeface="Arial Unicode MS" pitchFamily="34" charset="-128"/>
                <a:cs typeface="Arial Unicode MS" pitchFamily="34" charset="-128"/>
              </a:rPr>
              <a:t>Modification in Cash flows – revised value and carrying amount – difference in Profit and Loss</a:t>
            </a:r>
          </a:p>
          <a:p>
            <a:pPr marL="609600" indent="-609600">
              <a:lnSpc>
                <a:spcPct val="90000"/>
              </a:lnSpc>
              <a:buFont typeface="+mj-lt"/>
              <a:buAutoNum type="alphaLcParenR"/>
            </a:pPr>
            <a:endParaRPr lang="en-US" sz="2400" dirty="0" smtClean="0">
              <a:solidFill>
                <a:srgbClr val="000000"/>
              </a:solidFill>
              <a:ea typeface="Arial Unicode MS" pitchFamily="34" charset="-128"/>
              <a:cs typeface="Arial Unicode MS" pitchFamily="34" charset="-128"/>
            </a:endParaRPr>
          </a:p>
          <a:p>
            <a:pPr marL="609600" indent="-609600" eaLnBrk="1" hangingPunct="1">
              <a:lnSpc>
                <a:spcPct val="90000"/>
              </a:lnSpc>
              <a:buFont typeface="Wingdings" pitchFamily="2" charset="2"/>
              <a:buAutoNum type="alphaLcParenBoth"/>
            </a:pPr>
            <a:endParaRPr lang="en-US" sz="2400" dirty="0" smtClean="0">
              <a:solidFill>
                <a:srgbClr val="000000"/>
              </a:solidFill>
              <a:ea typeface="Arial Unicode MS" pitchFamily="34" charset="-128"/>
              <a:cs typeface="Arial Unicode MS" pitchFamily="34" charset="-128"/>
            </a:endParaRPr>
          </a:p>
        </p:txBody>
      </p:sp>
      <p:sp>
        <p:nvSpPr>
          <p:cNvPr id="5" name="TextBox 4"/>
          <p:cNvSpPr txBox="1"/>
          <p:nvPr/>
        </p:nvSpPr>
        <p:spPr>
          <a:xfrm>
            <a:off x="6629400" y="6324600"/>
            <a:ext cx="23622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i="1" dirty="0" smtClean="0">
                <a:solidFill>
                  <a:schemeClr val="accent1">
                    <a:lumMod val="50000"/>
                  </a:schemeClr>
                </a:solidFill>
              </a:rPr>
              <a:t>CA KUSAI GOAWALA</a:t>
            </a:r>
            <a:endParaRPr lang="en-IN" b="1" i="1"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ChangeArrowheads="1"/>
          </p:cNvSpPr>
          <p:nvPr>
            <p:ph type="ctrTitle" idx="4294967295"/>
          </p:nvPr>
        </p:nvSpPr>
        <p:spPr>
          <a:xfrm>
            <a:off x="2438400" y="228600"/>
            <a:ext cx="4648200" cy="1752600"/>
          </a:xfrm>
        </p:spPr>
        <p:txBody>
          <a:bodyPr>
            <a:normAutofit/>
          </a:bodyPr>
          <a:lstStyle/>
          <a:p>
            <a:pPr eaLnBrk="1" hangingPunct="1">
              <a:defRPr/>
            </a:pPr>
            <a:r>
              <a:rPr lang="en-US" b="1" dirty="0" smtClean="0"/>
              <a:t>How to calculate Fair Value :</a:t>
            </a:r>
          </a:p>
        </p:txBody>
      </p:sp>
      <p:pic>
        <p:nvPicPr>
          <p:cNvPr id="40963" name="Picture 3"/>
          <p:cNvPicPr>
            <a:picLocks noChangeAspect="1" noChangeArrowheads="1"/>
          </p:cNvPicPr>
          <p:nvPr/>
        </p:nvPicPr>
        <p:blipFill>
          <a:blip r:embed="rId2" cstate="print"/>
          <a:srcRect/>
          <a:stretch>
            <a:fillRect/>
          </a:stretch>
        </p:blipFill>
        <p:spPr bwMode="auto">
          <a:xfrm>
            <a:off x="2438400" y="2133600"/>
            <a:ext cx="4343400" cy="3962400"/>
          </a:xfrm>
          <a:prstGeom prst="rect">
            <a:avLst/>
          </a:prstGeom>
          <a:noFill/>
          <a:ln w="12700" cap="sq">
            <a:noFill/>
            <a:miter lim="800000"/>
            <a:headEnd type="none" w="sm" len="sm"/>
            <a:tailEnd type="none" w="sm" len="sm"/>
          </a:ln>
        </p:spPr>
      </p:pic>
      <p:sp>
        <p:nvSpPr>
          <p:cNvPr id="5" name="TextBox 4"/>
          <p:cNvSpPr txBox="1"/>
          <p:nvPr/>
        </p:nvSpPr>
        <p:spPr>
          <a:xfrm>
            <a:off x="6629400" y="6324600"/>
            <a:ext cx="23622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i="1" dirty="0" smtClean="0">
                <a:solidFill>
                  <a:schemeClr val="accent1">
                    <a:lumMod val="50000"/>
                  </a:schemeClr>
                </a:solidFill>
              </a:rPr>
              <a:t>CA KUSAI GOAWALA</a:t>
            </a:r>
            <a:endParaRPr lang="en-IN" b="1" i="1"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en-US" dirty="0" smtClean="0"/>
              <a:t>How to calculate Fair Value :</a:t>
            </a:r>
          </a:p>
        </p:txBody>
      </p:sp>
      <p:sp>
        <p:nvSpPr>
          <p:cNvPr id="41987" name="Rectangle 3"/>
          <p:cNvSpPr>
            <a:spLocks noGrp="1" noChangeArrowheads="1"/>
          </p:cNvSpPr>
          <p:nvPr>
            <p:ph type="body" idx="1"/>
          </p:nvPr>
        </p:nvSpPr>
        <p:spPr/>
        <p:txBody>
          <a:bodyPr>
            <a:normAutofit/>
          </a:bodyPr>
          <a:lstStyle/>
          <a:p>
            <a:pPr marL="660400" indent="-660400" eaLnBrk="1" hangingPunct="1">
              <a:buFont typeface="Wingdings" pitchFamily="2" charset="2"/>
              <a:buAutoNum type="alphaLcParenBoth"/>
            </a:pPr>
            <a:r>
              <a:rPr lang="en-US" sz="2400" dirty="0" smtClean="0">
                <a:solidFill>
                  <a:srgbClr val="000000"/>
                </a:solidFill>
                <a:ea typeface="Arial Unicode MS" pitchFamily="34" charset="-128"/>
                <a:cs typeface="Arial Unicode MS" pitchFamily="34" charset="-128"/>
              </a:rPr>
              <a:t>Active Market – quoted price </a:t>
            </a:r>
          </a:p>
          <a:p>
            <a:pPr marL="660400" indent="-660400" eaLnBrk="1" hangingPunct="1">
              <a:buFont typeface="Wingdings" pitchFamily="2" charset="2"/>
              <a:buAutoNum type="alphaLcParenBoth"/>
            </a:pPr>
            <a:r>
              <a:rPr lang="en-US" sz="2400" dirty="0" smtClean="0">
                <a:solidFill>
                  <a:srgbClr val="000000"/>
                </a:solidFill>
                <a:ea typeface="Arial Unicode MS" pitchFamily="34" charset="-128"/>
                <a:cs typeface="Arial Unicode MS" pitchFamily="34" charset="-128"/>
              </a:rPr>
              <a:t>Arm’s length price</a:t>
            </a:r>
          </a:p>
          <a:p>
            <a:pPr marL="660400" indent="-660400" eaLnBrk="1" hangingPunct="1">
              <a:buFont typeface="Wingdings" pitchFamily="2" charset="2"/>
              <a:buAutoNum type="alphaLcParenBoth"/>
            </a:pPr>
            <a:r>
              <a:rPr lang="en-US" sz="2400" dirty="0" smtClean="0">
                <a:solidFill>
                  <a:srgbClr val="000000"/>
                </a:solidFill>
                <a:ea typeface="Arial Unicode MS" pitchFamily="34" charset="-128"/>
                <a:cs typeface="Arial Unicode MS" pitchFamily="34" charset="-128"/>
              </a:rPr>
              <a:t>Non active market – Valuation Techniques –</a:t>
            </a:r>
          </a:p>
          <a:p>
            <a:pPr marL="1035050" lvl="1" indent="-577850" eaLnBrk="1" hangingPunct="1">
              <a:buFont typeface="Wingdings" pitchFamily="2" charset="2"/>
              <a:buAutoNum type="romanLcParenR"/>
            </a:pPr>
            <a:r>
              <a:rPr lang="en-US" sz="2400" dirty="0" smtClean="0">
                <a:solidFill>
                  <a:srgbClr val="000000"/>
                </a:solidFill>
                <a:ea typeface="Arial Unicode MS" pitchFamily="34" charset="-128"/>
                <a:cs typeface="Arial Unicode MS" pitchFamily="34" charset="-128"/>
              </a:rPr>
              <a:t>Discounted Cash Flow Method</a:t>
            </a:r>
          </a:p>
          <a:p>
            <a:pPr marL="1035050" lvl="1" indent="-577850" eaLnBrk="1" hangingPunct="1">
              <a:buFont typeface="Wingdings" pitchFamily="2" charset="2"/>
              <a:buAutoNum type="romanLcParenR"/>
            </a:pPr>
            <a:r>
              <a:rPr lang="en-US" sz="2400" dirty="0" smtClean="0">
                <a:solidFill>
                  <a:srgbClr val="000000"/>
                </a:solidFill>
                <a:ea typeface="Arial Unicode MS" pitchFamily="34" charset="-128"/>
                <a:cs typeface="Arial Unicode MS" pitchFamily="34" charset="-128"/>
              </a:rPr>
              <a:t>Similar transactions of similar products</a:t>
            </a:r>
          </a:p>
          <a:p>
            <a:pPr marL="1035050" lvl="1" indent="-577850" eaLnBrk="1" hangingPunct="1">
              <a:buFont typeface="Wingdings" pitchFamily="2" charset="2"/>
              <a:buAutoNum type="romanLcParenR"/>
            </a:pPr>
            <a:r>
              <a:rPr lang="en-US" sz="2400" dirty="0" smtClean="0">
                <a:solidFill>
                  <a:srgbClr val="000000"/>
                </a:solidFill>
                <a:ea typeface="Arial Unicode MS" pitchFamily="34" charset="-128"/>
                <a:cs typeface="Arial Unicode MS" pitchFamily="34" charset="-128"/>
              </a:rPr>
              <a:t>Options Model pricing</a:t>
            </a:r>
          </a:p>
        </p:txBody>
      </p:sp>
      <p:sp>
        <p:nvSpPr>
          <p:cNvPr id="5" name="TextBox 4"/>
          <p:cNvSpPr txBox="1"/>
          <p:nvPr/>
        </p:nvSpPr>
        <p:spPr>
          <a:xfrm>
            <a:off x="6629400" y="6324600"/>
            <a:ext cx="23622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i="1" dirty="0" smtClean="0">
                <a:solidFill>
                  <a:schemeClr val="accent1">
                    <a:lumMod val="50000"/>
                  </a:schemeClr>
                </a:solidFill>
              </a:rPr>
              <a:t>CA KUSAI GOAWALA</a:t>
            </a:r>
            <a:endParaRPr lang="en-IN" b="1" i="1"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en-US" smtClean="0"/>
              <a:t>How to calculate Fair Value :</a:t>
            </a:r>
          </a:p>
        </p:txBody>
      </p:sp>
      <p:sp>
        <p:nvSpPr>
          <p:cNvPr id="43011" name="Rectangle 3"/>
          <p:cNvSpPr>
            <a:spLocks noGrp="1" noChangeArrowheads="1"/>
          </p:cNvSpPr>
          <p:nvPr>
            <p:ph type="body" idx="1"/>
          </p:nvPr>
        </p:nvSpPr>
        <p:spPr/>
        <p:txBody>
          <a:bodyPr>
            <a:normAutofit/>
          </a:bodyPr>
          <a:lstStyle/>
          <a:p>
            <a:pPr marL="609600" indent="-609600" eaLnBrk="1" hangingPunct="1">
              <a:buFont typeface="Wingdings" pitchFamily="2" charset="2"/>
              <a:buNone/>
            </a:pPr>
            <a:r>
              <a:rPr lang="en-US" sz="2400" dirty="0" smtClean="0">
                <a:solidFill>
                  <a:srgbClr val="000000"/>
                </a:solidFill>
                <a:ea typeface="Arial Unicode MS" pitchFamily="34" charset="-128"/>
                <a:cs typeface="Arial Unicode MS" pitchFamily="34" charset="-128"/>
              </a:rPr>
              <a:t>Options model pricing :</a:t>
            </a:r>
          </a:p>
          <a:p>
            <a:pPr marL="609600" indent="-609600" eaLnBrk="1" hangingPunct="1">
              <a:buFont typeface="Wingdings" pitchFamily="2" charset="2"/>
              <a:buChar char="§"/>
            </a:pPr>
            <a:r>
              <a:rPr lang="en-US" sz="2400" dirty="0" smtClean="0">
                <a:solidFill>
                  <a:srgbClr val="000000"/>
                </a:solidFill>
                <a:ea typeface="Arial Unicode MS" pitchFamily="34" charset="-128"/>
                <a:cs typeface="Arial Unicode MS" pitchFamily="34" charset="-128"/>
              </a:rPr>
              <a:t>Binomial Method</a:t>
            </a:r>
          </a:p>
          <a:p>
            <a:pPr marL="609600" indent="-609600" eaLnBrk="1" hangingPunct="1">
              <a:buFont typeface="Wingdings" pitchFamily="2" charset="2"/>
              <a:buChar char="§"/>
            </a:pPr>
            <a:r>
              <a:rPr lang="en-US" sz="2400" dirty="0" smtClean="0">
                <a:solidFill>
                  <a:srgbClr val="000000"/>
                </a:solidFill>
                <a:ea typeface="Arial Unicode MS" pitchFamily="34" charset="-128"/>
                <a:cs typeface="Arial Unicode MS" pitchFamily="34" charset="-128"/>
              </a:rPr>
              <a:t>Black </a:t>
            </a:r>
            <a:r>
              <a:rPr lang="en-US" sz="2400" dirty="0" err="1" smtClean="0">
                <a:solidFill>
                  <a:srgbClr val="000000"/>
                </a:solidFill>
                <a:ea typeface="Arial Unicode MS" pitchFamily="34" charset="-128"/>
                <a:cs typeface="Arial Unicode MS" pitchFamily="34" charset="-128"/>
              </a:rPr>
              <a:t>Scholes</a:t>
            </a:r>
            <a:r>
              <a:rPr lang="en-US" sz="2400" dirty="0" smtClean="0">
                <a:solidFill>
                  <a:srgbClr val="000000"/>
                </a:solidFill>
                <a:ea typeface="Arial Unicode MS" pitchFamily="34" charset="-128"/>
                <a:cs typeface="Arial Unicode MS" pitchFamily="34" charset="-128"/>
              </a:rPr>
              <a:t> Model</a:t>
            </a:r>
            <a:endParaRPr lang="it-IT" sz="2400" dirty="0" smtClean="0">
              <a:solidFill>
                <a:srgbClr val="000000"/>
              </a:solidFill>
              <a:ea typeface="Arial Unicode MS" pitchFamily="34" charset="-128"/>
              <a:cs typeface="Arial Unicode MS" pitchFamily="34" charset="-128"/>
            </a:endParaRPr>
          </a:p>
          <a:p>
            <a:pPr marL="609600" indent="-609600" eaLnBrk="1" hangingPunct="1">
              <a:buFont typeface="Wingdings" pitchFamily="2" charset="2"/>
              <a:buChar char="§"/>
            </a:pPr>
            <a:r>
              <a:rPr lang="it-IT" sz="2400" dirty="0" smtClean="0">
                <a:solidFill>
                  <a:srgbClr val="000000"/>
                </a:solidFill>
                <a:ea typeface="Arial Unicode MS" pitchFamily="34" charset="-128"/>
                <a:cs typeface="Arial Unicode MS" pitchFamily="34" charset="-128"/>
              </a:rPr>
              <a:t>Greeks Model (Delta, Gamma, Theta, Vega)</a:t>
            </a:r>
            <a:endParaRPr lang="en-US" sz="2400" dirty="0" smtClean="0">
              <a:solidFill>
                <a:srgbClr val="000000"/>
              </a:solidFill>
              <a:ea typeface="Arial Unicode MS" pitchFamily="34" charset="-128"/>
              <a:cs typeface="Arial Unicode MS" pitchFamily="34" charset="-128"/>
            </a:endParaRPr>
          </a:p>
          <a:p>
            <a:pPr marL="609600" indent="-609600" eaLnBrk="1" hangingPunct="1">
              <a:buFont typeface="Wingdings" pitchFamily="2" charset="2"/>
              <a:buChar char="§"/>
            </a:pPr>
            <a:r>
              <a:rPr lang="en-US" sz="2400" dirty="0" smtClean="0">
                <a:solidFill>
                  <a:srgbClr val="000000"/>
                </a:solidFill>
                <a:ea typeface="Arial Unicode MS" pitchFamily="34" charset="-128"/>
                <a:cs typeface="Arial Unicode MS" pitchFamily="34" charset="-128"/>
              </a:rPr>
              <a:t>Cost to carry model</a:t>
            </a:r>
          </a:p>
        </p:txBody>
      </p:sp>
      <p:sp>
        <p:nvSpPr>
          <p:cNvPr id="5" name="TextBox 4"/>
          <p:cNvSpPr txBox="1"/>
          <p:nvPr/>
        </p:nvSpPr>
        <p:spPr>
          <a:xfrm>
            <a:off x="6629400" y="6324600"/>
            <a:ext cx="23622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i="1" dirty="0" smtClean="0">
                <a:solidFill>
                  <a:schemeClr val="accent1">
                    <a:lumMod val="50000"/>
                  </a:schemeClr>
                </a:solidFill>
              </a:rPr>
              <a:t>CA KUSAI GOAWALA</a:t>
            </a:r>
            <a:endParaRPr lang="en-IN" b="1" i="1"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r>
              <a:rPr lang="en-US" smtClean="0"/>
              <a:t>How to calculate Fair Value :</a:t>
            </a:r>
          </a:p>
        </p:txBody>
      </p:sp>
      <p:sp>
        <p:nvSpPr>
          <p:cNvPr id="44035" name="Rectangle 3"/>
          <p:cNvSpPr>
            <a:spLocks noGrp="1" noChangeArrowheads="1"/>
          </p:cNvSpPr>
          <p:nvPr>
            <p:ph type="body" idx="1"/>
          </p:nvPr>
        </p:nvSpPr>
        <p:spPr/>
        <p:txBody>
          <a:bodyPr>
            <a:normAutofit/>
          </a:bodyPr>
          <a:lstStyle/>
          <a:p>
            <a:pPr marL="609600" indent="-609600" eaLnBrk="1" hangingPunct="1"/>
            <a:r>
              <a:rPr lang="en-US" sz="2400" dirty="0" smtClean="0"/>
              <a:t>Fair value of a loan given can be calculated by applying market rate of interest and discounting the cash flows from the same to the present value. </a:t>
            </a:r>
          </a:p>
          <a:p>
            <a:pPr marL="609600" indent="-609600" eaLnBrk="1" hangingPunct="1"/>
            <a:r>
              <a:rPr lang="en-US" sz="2400" dirty="0" smtClean="0"/>
              <a:t>This will determine the effective interest loaded in FA.</a:t>
            </a:r>
          </a:p>
        </p:txBody>
      </p:sp>
      <p:sp>
        <p:nvSpPr>
          <p:cNvPr id="5" name="TextBox 4"/>
          <p:cNvSpPr txBox="1"/>
          <p:nvPr/>
        </p:nvSpPr>
        <p:spPr>
          <a:xfrm>
            <a:off x="6629400" y="6324600"/>
            <a:ext cx="23622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i="1" dirty="0" smtClean="0">
                <a:solidFill>
                  <a:schemeClr val="accent1">
                    <a:lumMod val="50000"/>
                  </a:schemeClr>
                </a:solidFill>
              </a:rPr>
              <a:t>CA KUSAI GOAWALA</a:t>
            </a:r>
            <a:endParaRPr lang="en-IN" b="1" i="1"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Grp="1" noChangeArrowheads="1"/>
          </p:cNvSpPr>
          <p:nvPr>
            <p:ph type="ctrTitle" idx="4294967295"/>
          </p:nvPr>
        </p:nvSpPr>
        <p:spPr>
          <a:xfrm>
            <a:off x="2438400" y="0"/>
            <a:ext cx="4418012" cy="1828800"/>
          </a:xfrm>
        </p:spPr>
        <p:txBody>
          <a:bodyPr>
            <a:normAutofit/>
          </a:bodyPr>
          <a:lstStyle/>
          <a:p>
            <a:pPr eaLnBrk="1" hangingPunct="1">
              <a:defRPr/>
            </a:pPr>
            <a:r>
              <a:rPr lang="en-US" b="1" dirty="0" smtClean="0"/>
              <a:t>How to calculate amortised cost</a:t>
            </a:r>
          </a:p>
        </p:txBody>
      </p:sp>
      <p:pic>
        <p:nvPicPr>
          <p:cNvPr id="45059" name="Picture 4"/>
          <p:cNvPicPr>
            <a:picLocks noChangeAspect="1" noChangeArrowheads="1"/>
          </p:cNvPicPr>
          <p:nvPr/>
        </p:nvPicPr>
        <p:blipFill>
          <a:blip r:embed="rId2" cstate="print"/>
          <a:srcRect/>
          <a:stretch>
            <a:fillRect/>
          </a:stretch>
        </p:blipFill>
        <p:spPr bwMode="auto">
          <a:xfrm>
            <a:off x="2286000" y="1752600"/>
            <a:ext cx="4343400" cy="4038600"/>
          </a:xfrm>
          <a:prstGeom prst="rect">
            <a:avLst/>
          </a:prstGeom>
          <a:noFill/>
          <a:ln w="12700" cap="sq">
            <a:noFill/>
            <a:miter lim="800000"/>
            <a:headEnd type="none" w="sm" len="sm"/>
            <a:tailEnd type="none" w="sm" len="sm"/>
          </a:ln>
        </p:spPr>
      </p:pic>
      <p:sp>
        <p:nvSpPr>
          <p:cNvPr id="5" name="TextBox 4"/>
          <p:cNvSpPr txBox="1"/>
          <p:nvPr/>
        </p:nvSpPr>
        <p:spPr>
          <a:xfrm>
            <a:off x="6629400" y="6324600"/>
            <a:ext cx="23622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i="1" dirty="0" smtClean="0">
                <a:solidFill>
                  <a:schemeClr val="accent1">
                    <a:lumMod val="50000"/>
                  </a:schemeClr>
                </a:solidFill>
              </a:rPr>
              <a:t>CA KUSAI GOAWALA</a:t>
            </a:r>
            <a:endParaRPr lang="en-IN" b="1" i="1"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3282" name="Group 2"/>
          <p:cNvGraphicFramePr>
            <a:graphicFrameLocks noGrp="1"/>
          </p:cNvGraphicFramePr>
          <p:nvPr/>
        </p:nvGraphicFramePr>
        <p:xfrm>
          <a:off x="0" y="762001"/>
          <a:ext cx="9144000" cy="5577840"/>
        </p:xfrm>
        <a:graphic>
          <a:graphicData uri="http://schemas.openxmlformats.org/drawingml/2006/table">
            <a:tbl>
              <a:tblPr/>
              <a:tblGrid>
                <a:gridCol w="649433"/>
                <a:gridCol w="1808018"/>
                <a:gridCol w="3252355"/>
                <a:gridCol w="3434194"/>
              </a:tblGrid>
              <a:tr h="56962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Century Gothic" pitchFamily="34" charset="0"/>
                          <a:ea typeface="Times New Roman" pitchFamily="18" charset="0"/>
                          <a:cs typeface="Mangal" pitchFamily="2"/>
                        </a:rPr>
                        <a:t>Sr. No.</a:t>
                      </a:r>
                      <a:endParaRPr kumimoji="0" lang="en-US" sz="16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Century Gothic" pitchFamily="34" charset="0"/>
                          <a:ea typeface="Times New Roman" pitchFamily="18" charset="0"/>
                          <a:cs typeface="Mangal" pitchFamily="2"/>
                        </a:rPr>
                        <a:t>Point for Consideration</a:t>
                      </a:r>
                      <a:endParaRPr kumimoji="0" lang="en-US" sz="16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Century Gothic" pitchFamily="34" charset="0"/>
                          <a:ea typeface="Times New Roman" pitchFamily="18" charset="0"/>
                          <a:cs typeface="Mangal" pitchFamily="2"/>
                        </a:rPr>
                        <a:t>IAS 21 (The Effects of  Changes in Foreign Exchange Rates)</a:t>
                      </a:r>
                      <a:endParaRPr kumimoji="0" lang="en-US" sz="16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Century Gothic" pitchFamily="34" charset="0"/>
                          <a:ea typeface="Times New Roman" pitchFamily="18" charset="0"/>
                          <a:cs typeface="Mangal" pitchFamily="2"/>
                        </a:rPr>
                        <a:t>AS 11 (The Effects of  Changes in Foreign Exchange Rates)</a:t>
                      </a:r>
                      <a:endParaRPr kumimoji="0" lang="en-US" sz="16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0946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entury Gothic" pitchFamily="34" charset="0"/>
                          <a:ea typeface="Times New Roman" pitchFamily="18" charset="0"/>
                          <a:cs typeface="Mangal" pitchFamily="2"/>
                        </a:rPr>
                        <a:t>1</a:t>
                      </a:r>
                      <a:endParaRPr kumimoji="0" lang="en-US" sz="16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normalizeH="0" baseline="0" smtClean="0">
                          <a:ln>
                            <a:noFill/>
                          </a:ln>
                          <a:solidFill>
                            <a:schemeClr val="tx1"/>
                          </a:solidFill>
                          <a:effectLst/>
                          <a:latin typeface="Century Gothic" pitchFamily="34" charset="0"/>
                          <a:ea typeface="Times New Roman" pitchFamily="18" charset="0"/>
                          <a:cs typeface="Mangal" pitchFamily="2"/>
                        </a:rPr>
                        <a:t>Approach</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kern="1200" cap="none" normalizeH="0" baseline="0" dirty="0" smtClean="0">
                        <a:ln>
                          <a:noFill/>
                        </a:ln>
                        <a:solidFill>
                          <a:schemeClr val="tx1"/>
                        </a:solidFill>
                        <a:effectLst/>
                        <a:latin typeface="Century Gothic" pitchFamily="34" charset="0"/>
                        <a:ea typeface="Times New Roman" pitchFamily="18" charset="0"/>
                        <a:cs typeface="Mangal" pitchFamily="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normalizeH="0" baseline="0" smtClean="0">
                          <a:ln>
                            <a:noFill/>
                          </a:ln>
                          <a:solidFill>
                            <a:schemeClr val="tx1"/>
                          </a:solidFill>
                          <a:effectLst/>
                          <a:latin typeface="Century Gothic" pitchFamily="34" charset="0"/>
                          <a:ea typeface="Times New Roman" pitchFamily="18" charset="0"/>
                          <a:cs typeface="Mangal" pitchFamily="2"/>
                        </a:rPr>
                        <a:t>Based on functional currency approach</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kern="1200" cap="none" normalizeH="0" baseline="0" smtClean="0">
                        <a:ln>
                          <a:noFill/>
                        </a:ln>
                        <a:solidFill>
                          <a:schemeClr val="tx1"/>
                        </a:solidFill>
                        <a:effectLst/>
                        <a:latin typeface="Century Gothic" pitchFamily="34" charset="0"/>
                        <a:ea typeface="Times New Roman" pitchFamily="18" charset="0"/>
                        <a:cs typeface="Mangal" pitchFamily="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normalizeH="0" baseline="0" dirty="0" smtClean="0">
                          <a:ln>
                            <a:noFill/>
                          </a:ln>
                          <a:solidFill>
                            <a:schemeClr val="tx1"/>
                          </a:solidFill>
                          <a:effectLst/>
                          <a:latin typeface="Century Gothic" pitchFamily="34" charset="0"/>
                          <a:ea typeface="Times New Roman" pitchFamily="18" charset="0"/>
                          <a:cs typeface="Mangal" pitchFamily="2"/>
                        </a:rPr>
                        <a:t>Based on the integral and non-integral foreign approach</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kern="1200" cap="none" normalizeH="0" baseline="0" dirty="0" smtClean="0">
                        <a:ln>
                          <a:noFill/>
                        </a:ln>
                        <a:solidFill>
                          <a:schemeClr val="tx1"/>
                        </a:solidFill>
                        <a:effectLst/>
                        <a:latin typeface="Century Gothic" pitchFamily="34" charset="0"/>
                        <a:ea typeface="Times New Roman" pitchFamily="18" charset="0"/>
                        <a:cs typeface="Mangal" pitchFamily="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8915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entury Gothic" pitchFamily="34" charset="0"/>
                          <a:ea typeface="Times New Roman" pitchFamily="18" charset="0"/>
                          <a:cs typeface="Mangal" pitchFamily="2"/>
                        </a:rPr>
                        <a:t>2</a:t>
                      </a:r>
                      <a:endParaRPr kumimoji="0" lang="en-US" sz="16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entury Gothic" pitchFamily="34" charset="0"/>
                          <a:ea typeface="Times New Roman" pitchFamily="18" charset="0"/>
                          <a:cs typeface="Mangal" pitchFamily="2"/>
                        </a:rPr>
                        <a:t>Exchange Differences</a:t>
                      </a:r>
                      <a:endParaRPr kumimoji="0" lang="en-US" sz="16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entury Gothic" pitchFamily="34" charset="0"/>
                          <a:ea typeface="Times New Roman" pitchFamily="18" charset="0"/>
                          <a:cs typeface="Mangal" pitchFamily="2"/>
                        </a:rPr>
                        <a:t>Arising on net investment in a foreign operation : </a:t>
                      </a:r>
                      <a:endParaRPr kumimoji="0" lang="en-US" sz="1600" b="0" i="0" u="none" strike="noStrike" cap="none" normalizeH="0" baseline="0" dirty="0" smtClean="0">
                        <a:ln>
                          <a:noFill/>
                        </a:ln>
                        <a:solidFill>
                          <a:schemeClr val="tx1"/>
                        </a:solidFill>
                        <a:effectLst/>
                        <a:latin typeface="Times New Roman" pitchFamily="18" charset="0"/>
                        <a:ea typeface="Times New Roman" pitchFamily="18" charset="0"/>
                        <a:cs typeface="Mangal" pitchFamily="2"/>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entury Gothic" pitchFamily="34" charset="0"/>
                          <a:ea typeface="Times New Roman" pitchFamily="18" charset="0"/>
                          <a:cs typeface="Mangal" pitchFamily="2"/>
                        </a:rPr>
                        <a:t>   Separate FS – P&amp;L a/c</a:t>
                      </a:r>
                      <a:endParaRPr kumimoji="0" lang="en-US" sz="1600" b="0" i="0" u="none" strike="noStrike" cap="none" normalizeH="0" baseline="0" dirty="0" smtClean="0">
                        <a:ln>
                          <a:noFill/>
                        </a:ln>
                        <a:solidFill>
                          <a:schemeClr val="tx1"/>
                        </a:solidFill>
                        <a:effectLst/>
                        <a:latin typeface="Times New Roman" pitchFamily="18" charset="0"/>
                        <a:ea typeface="Times New Roman" pitchFamily="18" charset="0"/>
                        <a:cs typeface="Mangal" pitchFamily="2"/>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entury Gothic" pitchFamily="34" charset="0"/>
                          <a:ea typeface="Times New Roman" pitchFamily="18" charset="0"/>
                          <a:cs typeface="Mangal" pitchFamily="2"/>
                        </a:rPr>
                        <a:t>   CFS – OCI</a:t>
                      </a:r>
                      <a:endParaRPr kumimoji="0" lang="en-US" sz="16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entury Gothic" pitchFamily="34" charset="0"/>
                          <a:ea typeface="Times New Roman" pitchFamily="18" charset="0"/>
                          <a:cs typeface="Mangal" pitchFamily="2"/>
                        </a:rPr>
                        <a:t>Arising on net investment in a foreign operation : </a:t>
                      </a:r>
                      <a:endParaRPr kumimoji="0" lang="en-US" sz="1600" b="0" i="0" u="none" strike="noStrike" cap="none" normalizeH="0" baseline="0" dirty="0" smtClean="0">
                        <a:ln>
                          <a:noFill/>
                        </a:ln>
                        <a:solidFill>
                          <a:schemeClr val="tx1"/>
                        </a:solidFill>
                        <a:effectLst/>
                        <a:latin typeface="Times New Roman" pitchFamily="18" charset="0"/>
                        <a:ea typeface="Times New Roman" pitchFamily="18" charset="0"/>
                        <a:cs typeface="Mangal" pitchFamily="2"/>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entury Gothic" pitchFamily="34" charset="0"/>
                          <a:ea typeface="Times New Roman" pitchFamily="18" charset="0"/>
                          <a:cs typeface="Mangal" pitchFamily="2"/>
                        </a:rPr>
                        <a:t>Separate FS and CFS – Foreign Currency Translation Reserve (FCTR) </a:t>
                      </a:r>
                      <a:endParaRPr kumimoji="0" lang="en-US" sz="1600" b="0" i="0" u="none" strike="noStrike" cap="none" normalizeH="0" baseline="0" dirty="0" smtClean="0">
                        <a:ln>
                          <a:noFill/>
                        </a:ln>
                        <a:solidFill>
                          <a:schemeClr val="tx1"/>
                        </a:solidFill>
                        <a:effectLst/>
                        <a:latin typeface="Times New Roman" pitchFamily="18" charset="0"/>
                        <a:ea typeface="Times New Roman" pitchFamily="18" charset="0"/>
                        <a:cs typeface="Mangal" pitchFamily="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6883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ea typeface="Times New Roman" pitchFamily="18" charset="0"/>
                          <a:cs typeface="Arial" charset="0"/>
                        </a:rPr>
                        <a:t>3</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cap="none" normalizeH="0" baseline="0" dirty="0" smtClean="0">
                          <a:ln>
                            <a:noFill/>
                          </a:ln>
                          <a:solidFill>
                            <a:schemeClr val="tx1"/>
                          </a:solidFill>
                          <a:effectLst/>
                          <a:latin typeface="Century Gothic" pitchFamily="34" charset="0"/>
                          <a:ea typeface="Times New Roman" pitchFamily="18" charset="0"/>
                          <a:cs typeface="Mangal" pitchFamily="2"/>
                        </a:rPr>
                        <a:t>Functional/Reporting/Presentation Currency</a:t>
                      </a:r>
                      <a:endParaRPr kumimoji="0" lang="en-US" sz="1600" b="0" i="0" u="none" strike="noStrike" cap="none" normalizeH="0" baseline="0" dirty="0" smtClean="0">
                        <a:ln>
                          <a:noFill/>
                        </a:ln>
                        <a:solidFill>
                          <a:schemeClr val="tx1"/>
                        </a:solidFill>
                        <a:effectLst/>
                        <a:latin typeface="Arial" charset="0"/>
                        <a:ea typeface="Times New Roman" pitchFamily="18"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entury Gothic" pitchFamily="34" charset="0"/>
                          <a:ea typeface="Times New Roman" pitchFamily="18" charset="0"/>
                          <a:cs typeface="Mangal" pitchFamily="2"/>
                        </a:rPr>
                        <a:t>Presentation Currency – currency in which FS are presented</a:t>
                      </a:r>
                      <a:endParaRPr kumimoji="0" lang="en-US" sz="1600" b="0" i="0" u="none" strike="noStrike" cap="none" normalizeH="0" baseline="0" dirty="0" smtClean="0">
                        <a:ln>
                          <a:noFill/>
                        </a:ln>
                        <a:solidFill>
                          <a:schemeClr val="tx1"/>
                        </a:solidFill>
                        <a:effectLst/>
                        <a:latin typeface="Times New Roman" pitchFamily="18" charset="0"/>
                        <a:ea typeface="Times New Roman" pitchFamily="18" charset="0"/>
                        <a:cs typeface="Mangal" pitchFamily="2"/>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entury Gothic" pitchFamily="34" charset="0"/>
                          <a:ea typeface="Times New Roman" pitchFamily="18" charset="0"/>
                          <a:cs typeface="Mangal" pitchFamily="2"/>
                        </a:rPr>
                        <a:t>Functional Currency – currency of the primary economic environment in which the entity operates</a:t>
                      </a:r>
                      <a:endParaRPr kumimoji="0" lang="en-US" sz="16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entury Gothic" pitchFamily="34" charset="0"/>
                          <a:ea typeface="Times New Roman" pitchFamily="18" charset="0"/>
                          <a:cs typeface="Mangal" pitchFamily="2"/>
                        </a:rPr>
                        <a:t>Reporting Currency – currency in which FS are presented</a:t>
                      </a:r>
                      <a:endParaRPr kumimoji="0" lang="en-US" sz="1600" b="0" i="0" u="none" strike="noStrike" cap="none" normalizeH="0" baseline="0" dirty="0" smtClean="0">
                        <a:ln>
                          <a:noFill/>
                        </a:ln>
                        <a:solidFill>
                          <a:schemeClr val="tx1"/>
                        </a:solidFill>
                        <a:effectLst/>
                        <a:latin typeface="Times New Roman" pitchFamily="18" charset="0"/>
                        <a:ea typeface="Times New Roman" pitchFamily="18" charset="0"/>
                        <a:cs typeface="Mangal" pitchFamily="2"/>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entury Gothic" pitchFamily="34" charset="0"/>
                          <a:ea typeface="Times New Roman" pitchFamily="18" charset="0"/>
                          <a:cs typeface="Mangal" pitchFamily="2"/>
                        </a:rPr>
                        <a:t>No such concept as Functional Currency</a:t>
                      </a:r>
                      <a:endParaRPr kumimoji="0" lang="en-US" sz="1600" b="0" i="0" u="none" strike="noStrike" cap="none" normalizeH="0" baseline="0" dirty="0" smtClean="0">
                        <a:ln>
                          <a:noFill/>
                        </a:ln>
                        <a:solidFill>
                          <a:schemeClr val="tx1"/>
                        </a:solidFill>
                        <a:effectLst/>
                        <a:latin typeface="Arial" charset="0"/>
                        <a:ea typeface="Times New Roman" pitchFamily="18"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Times New Roman" pitchFamily="18" charset="0"/>
                        <a:ea typeface="Times New Roman" pitchFamily="18" charset="0"/>
                        <a:cs typeface="Mangal" pitchFamily="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4931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ea typeface="Times New Roman" pitchFamily="18"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normalizeH="0" baseline="0" dirty="0" smtClean="0">
                          <a:ln>
                            <a:noFill/>
                          </a:ln>
                          <a:solidFill>
                            <a:schemeClr val="tx1"/>
                          </a:solidFill>
                          <a:effectLst/>
                          <a:latin typeface="Century Gothic" pitchFamily="34" charset="0"/>
                          <a:ea typeface="Times New Roman" pitchFamily="18" charset="0"/>
                          <a:cs typeface="Mangal" pitchFamily="2"/>
                        </a:rPr>
                        <a:t>Translation of financial statement</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normalizeH="0" baseline="0" dirty="0" smtClean="0">
                        <a:ln>
                          <a:noFill/>
                        </a:ln>
                        <a:solidFill>
                          <a:schemeClr val="tx1"/>
                        </a:solidFill>
                        <a:effectLst/>
                        <a:latin typeface="Century Gothic" pitchFamily="34" charset="0"/>
                        <a:ea typeface="Times New Roman" pitchFamily="18" charset="0"/>
                        <a:cs typeface="Mangal" pitchFamily="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normalizeH="0" baseline="0" dirty="0" smtClean="0">
                          <a:ln>
                            <a:noFill/>
                          </a:ln>
                          <a:solidFill>
                            <a:schemeClr val="tx1"/>
                          </a:solidFill>
                          <a:effectLst/>
                          <a:latin typeface="Century Gothic" pitchFamily="34" charset="0"/>
                          <a:ea typeface="Times New Roman" pitchFamily="18" charset="0"/>
                          <a:cs typeface="Mangal" pitchFamily="2"/>
                        </a:rPr>
                        <a:t>At the closing rate at the date of financial statement</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normalizeH="0" baseline="0" dirty="0" smtClean="0">
                        <a:ln>
                          <a:noFill/>
                        </a:ln>
                        <a:solidFill>
                          <a:schemeClr val="tx1"/>
                        </a:solidFill>
                        <a:effectLst/>
                        <a:latin typeface="Century Gothic" pitchFamily="34" charset="0"/>
                        <a:ea typeface="Times New Roman" pitchFamily="18" charset="0"/>
                        <a:cs typeface="Mangal" pitchFamily="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normalizeH="0" baseline="0" dirty="0" smtClean="0">
                          <a:ln>
                            <a:noFill/>
                          </a:ln>
                          <a:solidFill>
                            <a:schemeClr val="tx1"/>
                          </a:solidFill>
                          <a:effectLst/>
                          <a:latin typeface="Century Gothic" pitchFamily="34" charset="0"/>
                          <a:ea typeface="Times New Roman" pitchFamily="18" charset="0"/>
                          <a:cs typeface="Mangal" pitchFamily="2"/>
                        </a:rPr>
                        <a:t>Depends on classification of operations as integral and non-integral.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normalizeH="0" baseline="0" dirty="0" smtClean="0">
                        <a:ln>
                          <a:noFill/>
                        </a:ln>
                        <a:solidFill>
                          <a:schemeClr val="tx1"/>
                        </a:solidFill>
                        <a:effectLst/>
                        <a:latin typeface="Century Gothic" pitchFamily="34" charset="0"/>
                        <a:ea typeface="Times New Roman" pitchFamily="18" charset="0"/>
                        <a:cs typeface="Mangal" pitchFamily="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53304" name="Text Box 24"/>
          <p:cNvSpPr txBox="1">
            <a:spLocks noChangeArrowheads="1"/>
          </p:cNvSpPr>
          <p:nvPr/>
        </p:nvSpPr>
        <p:spPr bwMode="auto">
          <a:xfrm>
            <a:off x="381000" y="152400"/>
            <a:ext cx="8382000" cy="466725"/>
          </a:xfrm>
          <a:prstGeom prst="rect">
            <a:avLst/>
          </a:prstGeom>
          <a:noFill/>
          <a:ln w="9525" algn="ctr">
            <a:solidFill>
              <a:schemeClr val="tx2"/>
            </a:solidFill>
            <a:miter lim="800000"/>
            <a:headEnd/>
            <a:tailEnd/>
          </a:ln>
          <a:effectLst/>
        </p:spPr>
        <p:txBody>
          <a:bodyPr>
            <a:spAutoFit/>
          </a:bodyPr>
          <a:lstStyle/>
          <a:p>
            <a:pPr marL="1371600" indent="-1371600" algn="ctr"/>
            <a:r>
              <a:rPr lang="en-US" sz="2400" b="1">
                <a:latin typeface="Times New Roman" pitchFamily="18" charset="0"/>
                <a:cs typeface="Arial" charset="0"/>
              </a:rPr>
              <a:t>Comparisons</a:t>
            </a:r>
          </a:p>
        </p:txBody>
      </p:sp>
      <p:sp>
        <p:nvSpPr>
          <p:cNvPr id="4" name="TextBox 3"/>
          <p:cNvSpPr txBox="1"/>
          <p:nvPr/>
        </p:nvSpPr>
        <p:spPr>
          <a:xfrm>
            <a:off x="6781800" y="6324600"/>
            <a:ext cx="2362200" cy="369332"/>
          </a:xfrm>
          <a:prstGeom prst="rect">
            <a:avLst/>
          </a:prstGeom>
          <a:noFill/>
        </p:spPr>
        <p:txBody>
          <a:bodyPr wrap="square" rtlCol="0">
            <a:spAutoFit/>
          </a:bodyPr>
          <a:lstStyle/>
          <a:p>
            <a:r>
              <a:rPr lang="en-US" b="1" i="1" dirty="0" smtClean="0">
                <a:solidFill>
                  <a:schemeClr val="accent1">
                    <a:lumMod val="50000"/>
                  </a:schemeClr>
                </a:solidFill>
              </a:rPr>
              <a:t>CA KUSAI GOAWALA</a:t>
            </a:r>
            <a:endParaRPr lang="en-IN" b="1" i="1" dirty="0">
              <a:solidFill>
                <a:schemeClr val="accent1">
                  <a:lumMod val="50000"/>
                </a:schemeClr>
              </a:solidFill>
            </a:endParaRPr>
          </a:p>
        </p:txBody>
      </p:sp>
    </p:spTree>
  </p:cSld>
  <p:clrMapOvr>
    <a:masterClrMapping/>
  </p:clrMapOvr>
  <p:transition/>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r>
              <a:rPr lang="en-US" dirty="0" smtClean="0"/>
              <a:t>How to calculate amortised cost</a:t>
            </a:r>
          </a:p>
        </p:txBody>
      </p:sp>
      <p:sp>
        <p:nvSpPr>
          <p:cNvPr id="46083" name="Rectangle 3"/>
          <p:cNvSpPr>
            <a:spLocks noGrp="1" noChangeArrowheads="1"/>
          </p:cNvSpPr>
          <p:nvPr>
            <p:ph type="body" idx="1"/>
          </p:nvPr>
        </p:nvSpPr>
        <p:spPr/>
        <p:txBody>
          <a:bodyPr>
            <a:normAutofit/>
          </a:bodyPr>
          <a:lstStyle/>
          <a:p>
            <a:pPr eaLnBrk="1" hangingPunct="1"/>
            <a:r>
              <a:rPr lang="en-US" sz="2400" dirty="0" smtClean="0"/>
              <a:t>The stream of cash flows including interest and other receivables or transaction cost payables from the FA/FL to be calculated in such a way that the net present value of the cash flows reduces to zero.</a:t>
            </a:r>
          </a:p>
          <a:p>
            <a:pPr eaLnBrk="1" hangingPunct="1"/>
            <a:r>
              <a:rPr lang="en-US" sz="2400" dirty="0" smtClean="0"/>
              <a:t>The effective interest worked out as above will be carried to profit and loss and the actual interest received/paid will be considered as cash inflow/outflow for the said FA/FL</a:t>
            </a:r>
          </a:p>
        </p:txBody>
      </p:sp>
      <p:sp>
        <p:nvSpPr>
          <p:cNvPr id="5" name="TextBox 4"/>
          <p:cNvSpPr txBox="1"/>
          <p:nvPr/>
        </p:nvSpPr>
        <p:spPr>
          <a:xfrm>
            <a:off x="6629400" y="6324600"/>
            <a:ext cx="23622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i="1" dirty="0" smtClean="0">
                <a:solidFill>
                  <a:schemeClr val="accent1">
                    <a:lumMod val="50000"/>
                  </a:schemeClr>
                </a:solidFill>
              </a:rPr>
              <a:t>CA KUSAI GOAWALA</a:t>
            </a:r>
            <a:endParaRPr lang="en-IN" b="1" i="1"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Grp="1" noChangeArrowheads="1"/>
          </p:cNvSpPr>
          <p:nvPr>
            <p:ph type="ctrTitle" idx="4294967295"/>
          </p:nvPr>
        </p:nvSpPr>
        <p:spPr>
          <a:xfrm>
            <a:off x="2590800" y="152400"/>
            <a:ext cx="4189413" cy="1524000"/>
          </a:xfrm>
        </p:spPr>
        <p:txBody>
          <a:bodyPr/>
          <a:lstStyle/>
          <a:p>
            <a:pPr eaLnBrk="1" hangingPunct="1">
              <a:defRPr/>
            </a:pPr>
            <a:r>
              <a:rPr lang="en-US" b="1" dirty="0" smtClean="0"/>
              <a:t>What is a Derivative</a:t>
            </a:r>
          </a:p>
        </p:txBody>
      </p:sp>
      <p:pic>
        <p:nvPicPr>
          <p:cNvPr id="47107" name="Picture 3"/>
          <p:cNvPicPr>
            <a:picLocks noChangeAspect="1" noChangeArrowheads="1"/>
          </p:cNvPicPr>
          <p:nvPr/>
        </p:nvPicPr>
        <p:blipFill>
          <a:blip r:embed="rId2" cstate="print"/>
          <a:srcRect/>
          <a:stretch>
            <a:fillRect/>
          </a:stretch>
        </p:blipFill>
        <p:spPr bwMode="auto">
          <a:xfrm>
            <a:off x="2133600" y="1828800"/>
            <a:ext cx="4267200" cy="3886200"/>
          </a:xfrm>
          <a:prstGeom prst="rect">
            <a:avLst/>
          </a:prstGeom>
          <a:noFill/>
          <a:ln w="12700" cap="sq">
            <a:noFill/>
            <a:miter lim="800000"/>
            <a:headEnd type="none" w="sm" len="sm"/>
            <a:tailEnd type="none" w="sm" len="sm"/>
          </a:ln>
        </p:spPr>
      </p:pic>
      <p:sp>
        <p:nvSpPr>
          <p:cNvPr id="5" name="TextBox 4"/>
          <p:cNvSpPr txBox="1"/>
          <p:nvPr/>
        </p:nvSpPr>
        <p:spPr>
          <a:xfrm>
            <a:off x="6629400" y="6324600"/>
            <a:ext cx="23622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i="1" dirty="0" smtClean="0">
                <a:solidFill>
                  <a:schemeClr val="accent1">
                    <a:lumMod val="50000"/>
                  </a:schemeClr>
                </a:solidFill>
              </a:rPr>
              <a:t>CA KUSAI GOAWALA</a:t>
            </a:r>
            <a:endParaRPr lang="en-IN" b="1" i="1"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r>
              <a:rPr lang="en-US" smtClean="0"/>
              <a:t>What is a Derivative</a:t>
            </a:r>
          </a:p>
        </p:txBody>
      </p:sp>
      <p:sp>
        <p:nvSpPr>
          <p:cNvPr id="48131" name="Rectangle 3"/>
          <p:cNvSpPr>
            <a:spLocks noGrp="1" noChangeArrowheads="1"/>
          </p:cNvSpPr>
          <p:nvPr>
            <p:ph type="body" idx="1"/>
          </p:nvPr>
        </p:nvSpPr>
        <p:spPr/>
        <p:txBody>
          <a:bodyPr>
            <a:normAutofit/>
          </a:bodyPr>
          <a:lstStyle/>
          <a:p>
            <a:pPr marL="609600" indent="-609600" eaLnBrk="1" hangingPunct="1">
              <a:lnSpc>
                <a:spcPct val="90000"/>
              </a:lnSpc>
              <a:buFont typeface="Wingdings" pitchFamily="2" charset="2"/>
              <a:buNone/>
            </a:pPr>
            <a:r>
              <a:rPr lang="en-US" sz="2400" dirty="0" smtClean="0">
                <a:solidFill>
                  <a:srgbClr val="000000"/>
                </a:solidFill>
                <a:ea typeface="Arial Unicode MS" pitchFamily="34" charset="-128"/>
                <a:cs typeface="Arial Unicode MS" pitchFamily="34" charset="-128"/>
              </a:rPr>
              <a:t>	A Financial instrument  that meets all the following criteria :</a:t>
            </a:r>
          </a:p>
          <a:p>
            <a:pPr marL="609600" indent="-609600" eaLnBrk="1" hangingPunct="1">
              <a:lnSpc>
                <a:spcPct val="90000"/>
              </a:lnSpc>
              <a:buFont typeface="Wingdings" pitchFamily="2" charset="2"/>
              <a:buAutoNum type="arabicParenR"/>
            </a:pPr>
            <a:r>
              <a:rPr lang="en-US" sz="2400" dirty="0" smtClean="0">
                <a:solidFill>
                  <a:srgbClr val="000000"/>
                </a:solidFill>
                <a:ea typeface="Arial Unicode MS" pitchFamily="34" charset="-128"/>
                <a:cs typeface="Arial Unicode MS" pitchFamily="34" charset="-128"/>
              </a:rPr>
              <a:t>The fair value of the entire instrument changes with the changes in the value of that underlying asset</a:t>
            </a:r>
          </a:p>
          <a:p>
            <a:pPr marL="609600" indent="-609600" eaLnBrk="1" hangingPunct="1">
              <a:lnSpc>
                <a:spcPct val="90000"/>
              </a:lnSpc>
              <a:buFont typeface="Wingdings" pitchFamily="2" charset="2"/>
              <a:buAutoNum type="arabicParenR"/>
            </a:pPr>
            <a:r>
              <a:rPr lang="en-US" sz="2400" dirty="0" smtClean="0">
                <a:solidFill>
                  <a:srgbClr val="000000"/>
                </a:solidFill>
                <a:ea typeface="Arial Unicode MS" pitchFamily="34" charset="-128"/>
                <a:cs typeface="Arial Unicode MS" pitchFamily="34" charset="-128"/>
              </a:rPr>
              <a:t>Net investment is zero or negligible compared to the total value</a:t>
            </a:r>
          </a:p>
          <a:p>
            <a:pPr marL="609600" indent="-609600" eaLnBrk="1" hangingPunct="1">
              <a:lnSpc>
                <a:spcPct val="90000"/>
              </a:lnSpc>
              <a:buFont typeface="Wingdings" pitchFamily="2" charset="2"/>
              <a:buAutoNum type="arabicParenR"/>
            </a:pPr>
            <a:r>
              <a:rPr lang="en-US" sz="2400" dirty="0" smtClean="0">
                <a:solidFill>
                  <a:srgbClr val="000000"/>
                </a:solidFill>
                <a:ea typeface="Arial Unicode MS" pitchFamily="34" charset="-128"/>
                <a:cs typeface="Arial Unicode MS" pitchFamily="34" charset="-128"/>
              </a:rPr>
              <a:t>Settled in future</a:t>
            </a:r>
          </a:p>
          <a:p>
            <a:pPr marL="609600" indent="-609600" eaLnBrk="1" hangingPunct="1">
              <a:lnSpc>
                <a:spcPct val="90000"/>
              </a:lnSpc>
              <a:buFont typeface="Wingdings" pitchFamily="2" charset="2"/>
              <a:buNone/>
            </a:pPr>
            <a:r>
              <a:rPr lang="en-US" sz="2400" dirty="0" smtClean="0"/>
              <a:t> </a:t>
            </a:r>
          </a:p>
        </p:txBody>
      </p:sp>
      <p:sp>
        <p:nvSpPr>
          <p:cNvPr id="5" name="TextBox 4"/>
          <p:cNvSpPr txBox="1"/>
          <p:nvPr/>
        </p:nvSpPr>
        <p:spPr>
          <a:xfrm>
            <a:off x="6629400" y="6324600"/>
            <a:ext cx="23622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i="1" dirty="0" smtClean="0">
                <a:solidFill>
                  <a:schemeClr val="accent1">
                    <a:lumMod val="50000"/>
                  </a:schemeClr>
                </a:solidFill>
              </a:rPr>
              <a:t>CA KUSAI GOAWALA</a:t>
            </a:r>
            <a:endParaRPr lang="en-IN" b="1" i="1"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r>
              <a:rPr lang="en-US" smtClean="0"/>
              <a:t>Derivatives</a:t>
            </a:r>
          </a:p>
        </p:txBody>
      </p:sp>
      <p:sp>
        <p:nvSpPr>
          <p:cNvPr id="49155" name="Text Box 3"/>
          <p:cNvSpPr txBox="1">
            <a:spLocks noChangeArrowheads="1"/>
          </p:cNvSpPr>
          <p:nvPr/>
        </p:nvSpPr>
        <p:spPr bwMode="auto">
          <a:xfrm>
            <a:off x="2133600" y="1905000"/>
            <a:ext cx="1371600" cy="469900"/>
          </a:xfrm>
          <a:prstGeom prst="rect">
            <a:avLst/>
          </a:prstGeom>
          <a:noFill/>
          <a:ln w="12700" cap="sq">
            <a:solidFill>
              <a:schemeClr val="tx2"/>
            </a:solidFill>
            <a:miter lim="800000"/>
            <a:headEnd type="none" w="sm" len="sm"/>
            <a:tailEnd type="none" w="sm" len="sm"/>
          </a:ln>
        </p:spPr>
        <p:txBody>
          <a:bodyPr>
            <a:spAutoFit/>
          </a:bodyPr>
          <a:lstStyle/>
          <a:p>
            <a:pPr algn="ctr">
              <a:spcBef>
                <a:spcPct val="50000"/>
              </a:spcBef>
            </a:pPr>
            <a:r>
              <a:rPr lang="en-US" b="0"/>
              <a:t>Smoke </a:t>
            </a:r>
          </a:p>
        </p:txBody>
      </p:sp>
      <p:sp>
        <p:nvSpPr>
          <p:cNvPr id="49156" name="Text Box 4"/>
          <p:cNvSpPr txBox="1">
            <a:spLocks noChangeArrowheads="1"/>
          </p:cNvSpPr>
          <p:nvPr/>
        </p:nvSpPr>
        <p:spPr bwMode="auto">
          <a:xfrm>
            <a:off x="5715000" y="1905000"/>
            <a:ext cx="1981200" cy="469900"/>
          </a:xfrm>
          <a:prstGeom prst="rect">
            <a:avLst/>
          </a:prstGeom>
          <a:noFill/>
          <a:ln w="12700" cap="sq" algn="ctr">
            <a:solidFill>
              <a:schemeClr val="tx2"/>
            </a:solidFill>
            <a:miter lim="800000"/>
            <a:headEnd type="none" w="sm" len="sm"/>
            <a:tailEnd type="none" w="sm" len="sm"/>
          </a:ln>
        </p:spPr>
        <p:txBody>
          <a:bodyPr>
            <a:spAutoFit/>
          </a:bodyPr>
          <a:lstStyle/>
          <a:p>
            <a:pPr algn="ctr">
              <a:spcBef>
                <a:spcPct val="50000"/>
              </a:spcBef>
            </a:pPr>
            <a:r>
              <a:rPr lang="en-US" b="0"/>
              <a:t>Fire</a:t>
            </a:r>
          </a:p>
        </p:txBody>
      </p:sp>
      <p:sp>
        <p:nvSpPr>
          <p:cNvPr id="49157" name="Text Box 5"/>
          <p:cNvSpPr txBox="1">
            <a:spLocks noChangeArrowheads="1"/>
          </p:cNvSpPr>
          <p:nvPr/>
        </p:nvSpPr>
        <p:spPr bwMode="auto">
          <a:xfrm>
            <a:off x="1828800" y="3657600"/>
            <a:ext cx="1752600" cy="469900"/>
          </a:xfrm>
          <a:prstGeom prst="rect">
            <a:avLst/>
          </a:prstGeom>
          <a:noFill/>
          <a:ln w="12700" cap="sq" algn="ctr">
            <a:solidFill>
              <a:schemeClr val="tx2"/>
            </a:solidFill>
            <a:miter lim="800000"/>
            <a:headEnd type="none" w="sm" len="sm"/>
            <a:tailEnd type="none" w="sm" len="sm"/>
          </a:ln>
        </p:spPr>
        <p:txBody>
          <a:bodyPr>
            <a:spAutoFit/>
          </a:bodyPr>
          <a:lstStyle/>
          <a:p>
            <a:pPr>
              <a:spcBef>
                <a:spcPct val="50000"/>
              </a:spcBef>
            </a:pPr>
            <a:r>
              <a:rPr lang="en-US" b="0"/>
              <a:t>Derivatives </a:t>
            </a:r>
          </a:p>
        </p:txBody>
      </p:sp>
      <p:sp>
        <p:nvSpPr>
          <p:cNvPr id="49158" name="Text Box 6"/>
          <p:cNvSpPr txBox="1">
            <a:spLocks noChangeArrowheads="1"/>
          </p:cNvSpPr>
          <p:nvPr/>
        </p:nvSpPr>
        <p:spPr bwMode="auto">
          <a:xfrm>
            <a:off x="5791200" y="3581400"/>
            <a:ext cx="1752600" cy="469900"/>
          </a:xfrm>
          <a:prstGeom prst="rect">
            <a:avLst/>
          </a:prstGeom>
          <a:noFill/>
          <a:ln w="12700" cap="sq" algn="ctr">
            <a:solidFill>
              <a:schemeClr val="tx2"/>
            </a:solidFill>
            <a:miter lim="800000"/>
            <a:headEnd type="none" w="sm" len="sm"/>
            <a:tailEnd type="none" w="sm" len="sm"/>
          </a:ln>
        </p:spPr>
        <p:txBody>
          <a:bodyPr>
            <a:spAutoFit/>
          </a:bodyPr>
          <a:lstStyle/>
          <a:p>
            <a:pPr>
              <a:spcBef>
                <a:spcPct val="50000"/>
              </a:spcBef>
            </a:pPr>
            <a:r>
              <a:rPr lang="en-US" b="0"/>
              <a:t>underlying </a:t>
            </a:r>
          </a:p>
        </p:txBody>
      </p:sp>
      <p:sp>
        <p:nvSpPr>
          <p:cNvPr id="49159" name="AutoShape 7"/>
          <p:cNvSpPr>
            <a:spLocks noChangeArrowheads="1"/>
          </p:cNvSpPr>
          <p:nvPr/>
        </p:nvSpPr>
        <p:spPr bwMode="auto">
          <a:xfrm>
            <a:off x="2590800" y="2514600"/>
            <a:ext cx="381000" cy="838200"/>
          </a:xfrm>
          <a:prstGeom prst="downArrow">
            <a:avLst>
              <a:gd name="adj1" fmla="val 50000"/>
              <a:gd name="adj2" fmla="val 55000"/>
            </a:avLst>
          </a:prstGeom>
          <a:solidFill>
            <a:schemeClr val="accent1"/>
          </a:solidFill>
          <a:ln w="12700" cap="sq">
            <a:solidFill>
              <a:schemeClr val="tx1"/>
            </a:solidFill>
            <a:miter lim="800000"/>
            <a:headEnd type="none" w="sm" len="sm"/>
            <a:tailEnd type="none" w="sm" len="sm"/>
          </a:ln>
        </p:spPr>
        <p:txBody>
          <a:bodyPr wrap="none" anchor="ctr"/>
          <a:lstStyle/>
          <a:p>
            <a:endParaRPr lang="en-IN"/>
          </a:p>
        </p:txBody>
      </p:sp>
      <p:sp>
        <p:nvSpPr>
          <p:cNvPr id="49160" name="AutoShape 8"/>
          <p:cNvSpPr>
            <a:spLocks noChangeArrowheads="1"/>
          </p:cNvSpPr>
          <p:nvPr/>
        </p:nvSpPr>
        <p:spPr bwMode="auto">
          <a:xfrm>
            <a:off x="6553200" y="2514600"/>
            <a:ext cx="381000" cy="838200"/>
          </a:xfrm>
          <a:prstGeom prst="downArrow">
            <a:avLst>
              <a:gd name="adj1" fmla="val 50000"/>
              <a:gd name="adj2" fmla="val 55000"/>
            </a:avLst>
          </a:prstGeom>
          <a:solidFill>
            <a:schemeClr val="accent1"/>
          </a:solidFill>
          <a:ln w="12700" cap="sq">
            <a:solidFill>
              <a:schemeClr val="tx1"/>
            </a:solidFill>
            <a:miter lim="800000"/>
            <a:headEnd type="none" w="sm" len="sm"/>
            <a:tailEnd type="none" w="sm" len="sm"/>
          </a:ln>
        </p:spPr>
        <p:txBody>
          <a:bodyPr wrap="none" anchor="ctr"/>
          <a:lstStyle/>
          <a:p>
            <a:endParaRPr lang="en-IN"/>
          </a:p>
        </p:txBody>
      </p:sp>
      <p:sp>
        <p:nvSpPr>
          <p:cNvPr id="49161" name="Text Box 10"/>
          <p:cNvSpPr txBox="1">
            <a:spLocks noChangeArrowheads="1"/>
          </p:cNvSpPr>
          <p:nvPr/>
        </p:nvSpPr>
        <p:spPr bwMode="auto">
          <a:xfrm>
            <a:off x="1447800" y="1905000"/>
            <a:ext cx="609600" cy="457200"/>
          </a:xfrm>
          <a:prstGeom prst="rect">
            <a:avLst/>
          </a:prstGeom>
          <a:noFill/>
          <a:ln w="12700" cap="sq">
            <a:noFill/>
            <a:miter lim="800000"/>
            <a:headEnd type="none" w="sm" len="sm"/>
            <a:tailEnd type="none" w="sm" len="sm"/>
          </a:ln>
        </p:spPr>
        <p:txBody>
          <a:bodyPr>
            <a:spAutoFit/>
          </a:bodyPr>
          <a:lstStyle/>
          <a:p>
            <a:pPr>
              <a:spcBef>
                <a:spcPct val="50000"/>
              </a:spcBef>
            </a:pPr>
            <a:r>
              <a:rPr lang="en-US" b="0"/>
              <a:t>No</a:t>
            </a:r>
          </a:p>
        </p:txBody>
      </p:sp>
      <p:sp>
        <p:nvSpPr>
          <p:cNvPr id="49162" name="Text Box 11"/>
          <p:cNvSpPr txBox="1">
            <a:spLocks noChangeArrowheads="1"/>
          </p:cNvSpPr>
          <p:nvPr/>
        </p:nvSpPr>
        <p:spPr bwMode="auto">
          <a:xfrm>
            <a:off x="4419600" y="1905000"/>
            <a:ext cx="1143000" cy="457200"/>
          </a:xfrm>
          <a:prstGeom prst="rect">
            <a:avLst/>
          </a:prstGeom>
          <a:noFill/>
          <a:ln w="12700" cap="sq">
            <a:noFill/>
            <a:miter lim="800000"/>
            <a:headEnd type="none" w="sm" len="sm"/>
            <a:tailEnd type="none" w="sm" len="sm"/>
          </a:ln>
        </p:spPr>
        <p:txBody>
          <a:bodyPr>
            <a:spAutoFit/>
          </a:bodyPr>
          <a:lstStyle/>
          <a:p>
            <a:pPr>
              <a:spcBef>
                <a:spcPct val="50000"/>
              </a:spcBef>
            </a:pPr>
            <a:r>
              <a:rPr lang="en-US" b="0"/>
              <a:t>without</a:t>
            </a:r>
          </a:p>
        </p:txBody>
      </p:sp>
      <p:sp>
        <p:nvSpPr>
          <p:cNvPr id="12" name="TextBox 11"/>
          <p:cNvSpPr txBox="1"/>
          <p:nvPr/>
        </p:nvSpPr>
        <p:spPr>
          <a:xfrm>
            <a:off x="6629400" y="6324600"/>
            <a:ext cx="23622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i="1" dirty="0" smtClean="0">
                <a:solidFill>
                  <a:schemeClr val="accent1">
                    <a:lumMod val="50000"/>
                  </a:schemeClr>
                </a:solidFill>
              </a:rPr>
              <a:t>CA KUSAI GOAWALA</a:t>
            </a:r>
            <a:endParaRPr lang="en-IN" b="1" i="1"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r>
              <a:rPr lang="en-US" smtClean="0"/>
              <a:t>Derivatives</a:t>
            </a:r>
          </a:p>
        </p:txBody>
      </p:sp>
      <p:sp>
        <p:nvSpPr>
          <p:cNvPr id="50179" name="Rectangle 3"/>
          <p:cNvSpPr>
            <a:spLocks noGrp="1" noChangeArrowheads="1"/>
          </p:cNvSpPr>
          <p:nvPr>
            <p:ph type="body" idx="1"/>
          </p:nvPr>
        </p:nvSpPr>
        <p:spPr/>
        <p:txBody>
          <a:bodyPr>
            <a:normAutofit/>
          </a:bodyPr>
          <a:lstStyle/>
          <a:p>
            <a:r>
              <a:rPr lang="en-US" sz="2400" dirty="0" smtClean="0"/>
              <a:t>Loan sanctioned @ 12% fixed rate –not yet availed </a:t>
            </a:r>
          </a:p>
          <a:p>
            <a:r>
              <a:rPr lang="en-US" sz="2400" dirty="0" smtClean="0"/>
              <a:t>Market rate goes up to 12.5%</a:t>
            </a:r>
          </a:p>
          <a:p>
            <a:r>
              <a:rPr lang="en-US" sz="2400" dirty="0" smtClean="0"/>
              <a:t>Embedded Derivative 0.5%</a:t>
            </a:r>
          </a:p>
          <a:p>
            <a:pPr>
              <a:buFont typeface="Wingdings" pitchFamily="2" charset="2"/>
              <a:buNone/>
            </a:pPr>
            <a:endParaRPr lang="en-US" sz="2400" dirty="0" smtClean="0"/>
          </a:p>
        </p:txBody>
      </p:sp>
      <p:sp>
        <p:nvSpPr>
          <p:cNvPr id="5" name="TextBox 4"/>
          <p:cNvSpPr txBox="1"/>
          <p:nvPr/>
        </p:nvSpPr>
        <p:spPr>
          <a:xfrm>
            <a:off x="6629400" y="6324600"/>
            <a:ext cx="23622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i="1" dirty="0" smtClean="0">
                <a:solidFill>
                  <a:schemeClr val="accent1">
                    <a:lumMod val="50000"/>
                  </a:schemeClr>
                </a:solidFill>
              </a:rPr>
              <a:t>CA KUSAI GOAWALA</a:t>
            </a:r>
            <a:endParaRPr lang="en-IN" b="1" i="1"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990600" y="304800"/>
            <a:ext cx="7543800" cy="1143000"/>
          </a:xfrm>
        </p:spPr>
        <p:txBody>
          <a:bodyPr/>
          <a:lstStyle/>
          <a:p>
            <a:r>
              <a:rPr lang="en-US" dirty="0" smtClean="0"/>
              <a:t>Derivatives</a:t>
            </a:r>
          </a:p>
        </p:txBody>
      </p:sp>
      <p:graphicFrame>
        <p:nvGraphicFramePr>
          <p:cNvPr id="131099" name="Group 27"/>
          <p:cNvGraphicFramePr>
            <a:graphicFrameLocks noGrp="1"/>
          </p:cNvGraphicFramePr>
          <p:nvPr>
            <p:ph idx="1"/>
          </p:nvPr>
        </p:nvGraphicFramePr>
        <p:xfrm>
          <a:off x="762000" y="1600200"/>
          <a:ext cx="7620000" cy="4358640"/>
        </p:xfrm>
        <a:graphic>
          <a:graphicData uri="http://schemas.openxmlformats.org/drawingml/2006/table">
            <a:tbl>
              <a:tblPr/>
              <a:tblGrid>
                <a:gridCol w="1905000"/>
                <a:gridCol w="1905000"/>
                <a:gridCol w="1905000"/>
                <a:gridCol w="1905000"/>
              </a:tblGrid>
              <a:tr h="1371600">
                <a:tc>
                  <a:txBody>
                    <a:bodyPr/>
                    <a:lstStyle/>
                    <a:p>
                      <a:pPr marL="0" marR="0" lvl="0" indent="0" algn="l" defTabSz="914400" rtl="0" eaLnBrk="0" fontAlgn="base" latinLnBrk="0" hangingPunct="0">
                        <a:lnSpc>
                          <a:spcPct val="100000"/>
                        </a:lnSpc>
                        <a:spcBef>
                          <a:spcPct val="20000"/>
                        </a:spcBef>
                        <a:spcAft>
                          <a:spcPct val="0"/>
                        </a:spcAft>
                        <a:buClr>
                          <a:schemeClr val="tx2"/>
                        </a:buClr>
                        <a:buSzTx/>
                        <a:buFont typeface="Wingdings" pitchFamily="2" charset="2"/>
                        <a:buNone/>
                        <a:tabLst/>
                      </a:pPr>
                      <a:r>
                        <a:rPr kumimoji="0" lang="en-US" sz="2000" b="1" i="0" u="none" strike="noStrike" cap="none" normalizeH="0" baseline="0" dirty="0" smtClean="0">
                          <a:ln>
                            <a:noFill/>
                          </a:ln>
                          <a:solidFill>
                            <a:schemeClr val="tx1"/>
                          </a:solidFill>
                          <a:effectLst/>
                          <a:latin typeface="Times New Roman" pitchFamily="18" charset="0"/>
                        </a:rPr>
                        <a:t>Derivative</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 typeface="Wingdings" pitchFamily="2" charset="2"/>
                        <a:buNone/>
                        <a:tabLst/>
                      </a:pPr>
                      <a:r>
                        <a:rPr kumimoji="0" lang="en-US" sz="2000" b="1" i="0" u="none" strike="noStrike" cap="none" normalizeH="0" baseline="0" dirty="0" smtClean="0">
                          <a:ln>
                            <a:noFill/>
                          </a:ln>
                          <a:solidFill>
                            <a:schemeClr val="tx1"/>
                          </a:solidFill>
                          <a:effectLst/>
                          <a:latin typeface="Times New Roman" pitchFamily="18" charset="0"/>
                        </a:rPr>
                        <a:t>Underlying</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 typeface="Wingdings" pitchFamily="2" charset="2"/>
                        <a:buNone/>
                        <a:tabLst/>
                      </a:pPr>
                      <a:r>
                        <a:rPr kumimoji="0" lang="en-US" sz="2000" b="1" i="0" u="none" strike="noStrike" cap="none" normalizeH="0" baseline="0" smtClean="0">
                          <a:ln>
                            <a:noFill/>
                          </a:ln>
                          <a:solidFill>
                            <a:schemeClr val="tx1"/>
                          </a:solidFill>
                          <a:effectLst/>
                          <a:latin typeface="Times New Roman" pitchFamily="18" charset="0"/>
                        </a:rPr>
                        <a:t>Mentioned Amount</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 typeface="Wingdings" pitchFamily="2" charset="2"/>
                        <a:buNone/>
                        <a:tabLst/>
                      </a:pPr>
                      <a:r>
                        <a:rPr kumimoji="0" lang="en-US" sz="2000" b="1" i="0" u="none" strike="noStrike" cap="none" normalizeH="0" baseline="0" smtClean="0">
                          <a:ln>
                            <a:noFill/>
                          </a:ln>
                          <a:solidFill>
                            <a:schemeClr val="tx1"/>
                          </a:solidFill>
                          <a:effectLst/>
                          <a:latin typeface="Times New Roman" pitchFamily="18" charset="0"/>
                        </a:rPr>
                        <a:t>Settlement Amount</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1371600">
                <a:tc>
                  <a:txBody>
                    <a:bodyPr/>
                    <a:lstStyle/>
                    <a:p>
                      <a:pPr marL="0" marR="0" lvl="0" indent="0" algn="l" defTabSz="914400" rtl="0" eaLnBrk="0" fontAlgn="base" latinLnBrk="0" hangingPunct="0">
                        <a:lnSpc>
                          <a:spcPct val="100000"/>
                        </a:lnSpc>
                        <a:spcBef>
                          <a:spcPct val="20000"/>
                        </a:spcBef>
                        <a:spcAft>
                          <a:spcPct val="0"/>
                        </a:spcAft>
                        <a:buClr>
                          <a:schemeClr val="tx2"/>
                        </a:buClr>
                        <a:buSzTx/>
                        <a:buFont typeface="Wingdings" pitchFamily="2" charset="2"/>
                        <a:buNone/>
                        <a:tabLst/>
                      </a:pPr>
                      <a:r>
                        <a:rPr kumimoji="0" lang="en-US" sz="2000" b="0" i="0" u="none" strike="noStrike" cap="none" normalizeH="0" baseline="0" smtClean="0">
                          <a:ln>
                            <a:noFill/>
                          </a:ln>
                          <a:solidFill>
                            <a:schemeClr val="tx1"/>
                          </a:solidFill>
                          <a:effectLst/>
                          <a:latin typeface="Times New Roman" pitchFamily="18" charset="0"/>
                        </a:rPr>
                        <a:t>Stock Option</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 typeface="Wingdings" pitchFamily="2" charset="2"/>
                        <a:buNone/>
                        <a:tabLst/>
                      </a:pPr>
                      <a:r>
                        <a:rPr kumimoji="0" lang="en-US" sz="2000" b="0" i="0" u="none" strike="noStrike" cap="none" normalizeH="0" baseline="0" smtClean="0">
                          <a:ln>
                            <a:noFill/>
                          </a:ln>
                          <a:solidFill>
                            <a:schemeClr val="tx1"/>
                          </a:solidFill>
                          <a:effectLst/>
                          <a:latin typeface="Times New Roman" pitchFamily="18" charset="0"/>
                        </a:rPr>
                        <a:t>Market Price of Shares</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 typeface="Wingdings" pitchFamily="2" charset="2"/>
                        <a:buNone/>
                        <a:tabLst/>
                      </a:pPr>
                      <a:r>
                        <a:rPr kumimoji="0" lang="en-US" sz="2000" b="0" i="0" u="none" strike="noStrike" cap="none" normalizeH="0" baseline="0" smtClean="0">
                          <a:ln>
                            <a:noFill/>
                          </a:ln>
                          <a:solidFill>
                            <a:schemeClr val="tx1"/>
                          </a:solidFill>
                          <a:effectLst/>
                          <a:latin typeface="Times New Roman" pitchFamily="18" charset="0"/>
                        </a:rPr>
                        <a:t>Number of Shares</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 typeface="Wingdings" pitchFamily="2" charset="2"/>
                        <a:buNone/>
                        <a:tabLst/>
                      </a:pPr>
                      <a:r>
                        <a:rPr kumimoji="0" lang="en-US" sz="2000" b="0" i="0" u="none" strike="noStrike" cap="none" normalizeH="0" baseline="0" smtClean="0">
                          <a:ln>
                            <a:noFill/>
                          </a:ln>
                          <a:solidFill>
                            <a:schemeClr val="tx1"/>
                          </a:solidFill>
                          <a:effectLst/>
                          <a:latin typeface="Times New Roman" pitchFamily="18" charset="0"/>
                        </a:rPr>
                        <a:t>(MP at settlement – stock price) * No. of Shares</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1371600">
                <a:tc>
                  <a:txBody>
                    <a:bodyPr/>
                    <a:lstStyle/>
                    <a:p>
                      <a:pPr marL="0" marR="0" lvl="0" indent="0" algn="l" defTabSz="914400" rtl="0" eaLnBrk="0" fontAlgn="base" latinLnBrk="0" hangingPunct="0">
                        <a:lnSpc>
                          <a:spcPct val="100000"/>
                        </a:lnSpc>
                        <a:spcBef>
                          <a:spcPct val="20000"/>
                        </a:spcBef>
                        <a:spcAft>
                          <a:spcPct val="0"/>
                        </a:spcAft>
                        <a:buClr>
                          <a:schemeClr val="tx2"/>
                        </a:buClr>
                        <a:buSzTx/>
                        <a:buFont typeface="Wingdings" pitchFamily="2" charset="2"/>
                        <a:buNone/>
                        <a:tabLst/>
                      </a:pPr>
                      <a:r>
                        <a:rPr kumimoji="0" lang="en-US" sz="2000" b="0" i="0" u="none" strike="noStrike" cap="none" normalizeH="0" baseline="0" smtClean="0">
                          <a:ln>
                            <a:noFill/>
                          </a:ln>
                          <a:solidFill>
                            <a:schemeClr val="tx1"/>
                          </a:solidFill>
                          <a:effectLst/>
                          <a:latin typeface="Times New Roman" pitchFamily="18" charset="0"/>
                        </a:rPr>
                        <a:t>Currency forward</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 typeface="Wingdings" pitchFamily="2" charset="2"/>
                        <a:buNone/>
                        <a:tabLst/>
                      </a:pPr>
                      <a:r>
                        <a:rPr kumimoji="0" lang="en-US" sz="2000" b="0" i="0" u="none" strike="noStrike" cap="none" normalizeH="0" baseline="0" smtClean="0">
                          <a:ln>
                            <a:noFill/>
                          </a:ln>
                          <a:solidFill>
                            <a:schemeClr val="tx1"/>
                          </a:solidFill>
                          <a:effectLst/>
                          <a:latin typeface="Times New Roman" pitchFamily="18" charset="0"/>
                        </a:rPr>
                        <a:t>Currency Rate</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 typeface="Wingdings" pitchFamily="2" charset="2"/>
                        <a:buNone/>
                        <a:tabLst/>
                      </a:pPr>
                      <a:r>
                        <a:rPr kumimoji="0" lang="en-US" sz="2000" b="0" i="0" u="none" strike="noStrike" cap="none" normalizeH="0" baseline="0" smtClean="0">
                          <a:ln>
                            <a:noFill/>
                          </a:ln>
                          <a:solidFill>
                            <a:schemeClr val="tx1"/>
                          </a:solidFill>
                          <a:effectLst/>
                          <a:latin typeface="Times New Roman" pitchFamily="18" charset="0"/>
                        </a:rPr>
                        <a:t>Number of Currency Units</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 typeface="Wingdings" pitchFamily="2" charset="2"/>
                        <a:buNone/>
                        <a:tabLst/>
                      </a:pPr>
                      <a:r>
                        <a:rPr kumimoji="0" lang="en-US" sz="2000" b="0" i="0" u="none" strike="noStrike" cap="none" normalizeH="0" baseline="0" dirty="0" smtClean="0">
                          <a:ln>
                            <a:noFill/>
                          </a:ln>
                          <a:solidFill>
                            <a:schemeClr val="tx1"/>
                          </a:solidFill>
                          <a:effectLst/>
                          <a:latin typeface="Times New Roman" pitchFamily="18" charset="0"/>
                        </a:rPr>
                        <a:t>(Spot rate at settlement – forward rate ) * no. of currency units</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r>
            </a:tbl>
          </a:graphicData>
        </a:graphic>
      </p:graphicFrame>
      <p:sp>
        <p:nvSpPr>
          <p:cNvPr id="5" name="TextBox 4"/>
          <p:cNvSpPr txBox="1"/>
          <p:nvPr/>
        </p:nvSpPr>
        <p:spPr>
          <a:xfrm>
            <a:off x="6629400" y="6324600"/>
            <a:ext cx="23622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i="1" dirty="0" smtClean="0">
                <a:solidFill>
                  <a:schemeClr val="accent1">
                    <a:lumMod val="50000"/>
                  </a:schemeClr>
                </a:solidFill>
              </a:rPr>
              <a:t>CA KUSAI GOAWALA</a:t>
            </a:r>
            <a:endParaRPr lang="en-IN" b="1" i="1"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990600" y="304800"/>
            <a:ext cx="7543800" cy="1143000"/>
          </a:xfrm>
        </p:spPr>
        <p:txBody>
          <a:bodyPr/>
          <a:lstStyle/>
          <a:p>
            <a:r>
              <a:rPr lang="en-US" dirty="0" smtClean="0"/>
              <a:t>Derivatives</a:t>
            </a:r>
          </a:p>
        </p:txBody>
      </p:sp>
      <p:graphicFrame>
        <p:nvGraphicFramePr>
          <p:cNvPr id="150556" name="Group 28"/>
          <p:cNvGraphicFramePr>
            <a:graphicFrameLocks noGrp="1"/>
          </p:cNvGraphicFramePr>
          <p:nvPr>
            <p:ph idx="1"/>
          </p:nvPr>
        </p:nvGraphicFramePr>
        <p:xfrm>
          <a:off x="990600" y="1905000"/>
          <a:ext cx="7620000" cy="3048000"/>
        </p:xfrm>
        <a:graphic>
          <a:graphicData uri="http://schemas.openxmlformats.org/drawingml/2006/table">
            <a:tbl>
              <a:tblPr/>
              <a:tblGrid>
                <a:gridCol w="1905000"/>
                <a:gridCol w="1905000"/>
                <a:gridCol w="1905000"/>
                <a:gridCol w="1905000"/>
              </a:tblGrid>
              <a:tr h="1371600">
                <a:tc>
                  <a:txBody>
                    <a:bodyPr/>
                    <a:lstStyle/>
                    <a:p>
                      <a:pPr marL="0" marR="0" lvl="0" indent="0" algn="l" defTabSz="914400" rtl="0" eaLnBrk="0" fontAlgn="base" latinLnBrk="0" hangingPunct="0">
                        <a:lnSpc>
                          <a:spcPct val="100000"/>
                        </a:lnSpc>
                        <a:spcBef>
                          <a:spcPct val="20000"/>
                        </a:spcBef>
                        <a:spcAft>
                          <a:spcPct val="0"/>
                        </a:spcAft>
                        <a:buClr>
                          <a:schemeClr val="tx2"/>
                        </a:buClr>
                        <a:buSzTx/>
                        <a:buFont typeface="Wingdings" pitchFamily="2" charset="2"/>
                        <a:buNone/>
                        <a:tabLst/>
                      </a:pPr>
                      <a:r>
                        <a:rPr kumimoji="0" lang="en-US" sz="2000" b="1" i="0" u="none" strike="noStrike" cap="none" normalizeH="0" baseline="0" smtClean="0">
                          <a:ln>
                            <a:noFill/>
                          </a:ln>
                          <a:solidFill>
                            <a:schemeClr val="tx1"/>
                          </a:solidFill>
                          <a:effectLst/>
                          <a:latin typeface="Times New Roman" pitchFamily="18" charset="0"/>
                        </a:rPr>
                        <a:t>Derivative</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 typeface="Wingdings" pitchFamily="2" charset="2"/>
                        <a:buNone/>
                        <a:tabLst/>
                      </a:pPr>
                      <a:r>
                        <a:rPr kumimoji="0" lang="en-US" sz="2000" b="1" i="0" u="none" strike="noStrike" cap="none" normalizeH="0" baseline="0" smtClean="0">
                          <a:ln>
                            <a:noFill/>
                          </a:ln>
                          <a:solidFill>
                            <a:schemeClr val="tx1"/>
                          </a:solidFill>
                          <a:effectLst/>
                          <a:latin typeface="Times New Roman" pitchFamily="18" charset="0"/>
                        </a:rPr>
                        <a:t>Underlying</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 typeface="Wingdings" pitchFamily="2" charset="2"/>
                        <a:buNone/>
                        <a:tabLst/>
                      </a:pPr>
                      <a:r>
                        <a:rPr kumimoji="0" lang="en-US" sz="2000" b="1" i="0" u="none" strike="noStrike" cap="none" normalizeH="0" baseline="0" smtClean="0">
                          <a:ln>
                            <a:noFill/>
                          </a:ln>
                          <a:solidFill>
                            <a:schemeClr val="tx1"/>
                          </a:solidFill>
                          <a:effectLst/>
                          <a:latin typeface="Times New Roman" pitchFamily="18" charset="0"/>
                        </a:rPr>
                        <a:t>Mentioned Amount</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 typeface="Wingdings" pitchFamily="2" charset="2"/>
                        <a:buNone/>
                        <a:tabLst/>
                      </a:pPr>
                      <a:r>
                        <a:rPr kumimoji="0" lang="en-US" sz="2000" b="1" i="0" u="none" strike="noStrike" cap="none" normalizeH="0" baseline="0" smtClean="0">
                          <a:ln>
                            <a:noFill/>
                          </a:ln>
                          <a:solidFill>
                            <a:schemeClr val="tx1"/>
                          </a:solidFill>
                          <a:effectLst/>
                          <a:latin typeface="Times New Roman" pitchFamily="18" charset="0"/>
                        </a:rPr>
                        <a:t>Settlement Amount</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1371600">
                <a:tc>
                  <a:txBody>
                    <a:bodyPr/>
                    <a:lstStyle/>
                    <a:p>
                      <a:pPr marL="0" marR="0" lvl="0" indent="0" algn="l" defTabSz="914400" rtl="0" eaLnBrk="0" fontAlgn="base" latinLnBrk="0" hangingPunct="0">
                        <a:lnSpc>
                          <a:spcPct val="100000"/>
                        </a:lnSpc>
                        <a:spcBef>
                          <a:spcPct val="20000"/>
                        </a:spcBef>
                        <a:spcAft>
                          <a:spcPct val="0"/>
                        </a:spcAft>
                        <a:buClr>
                          <a:schemeClr val="tx2"/>
                        </a:buClr>
                        <a:buSzTx/>
                        <a:buFont typeface="Wingdings" pitchFamily="2" charset="2"/>
                        <a:buNone/>
                        <a:tabLst/>
                      </a:pPr>
                      <a:r>
                        <a:rPr kumimoji="0" lang="en-US" sz="2000" b="0" i="0" u="none" strike="noStrike" cap="none" normalizeH="0" baseline="0" smtClean="0">
                          <a:ln>
                            <a:noFill/>
                          </a:ln>
                          <a:solidFill>
                            <a:schemeClr val="tx1"/>
                          </a:solidFill>
                          <a:effectLst/>
                          <a:latin typeface="Times New Roman" pitchFamily="18" charset="0"/>
                        </a:rPr>
                        <a:t>Interest Rate Swap</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 typeface="Wingdings" pitchFamily="2" charset="2"/>
                        <a:buNone/>
                        <a:tabLst/>
                      </a:pPr>
                      <a:r>
                        <a:rPr kumimoji="0" lang="en-US" sz="2000" b="0" i="0" u="none" strike="noStrike" cap="none" normalizeH="0" baseline="0" smtClean="0">
                          <a:ln>
                            <a:noFill/>
                          </a:ln>
                          <a:solidFill>
                            <a:schemeClr val="tx1"/>
                          </a:solidFill>
                          <a:effectLst/>
                          <a:latin typeface="Times New Roman" pitchFamily="18" charset="0"/>
                        </a:rPr>
                        <a:t>Interest Rate Index </a:t>
                      </a:r>
                    </a:p>
                    <a:p>
                      <a:pPr marL="0" marR="0" lvl="0" indent="0" algn="l" defTabSz="914400" rtl="0" eaLnBrk="0" fontAlgn="base" latinLnBrk="0" hangingPunct="0">
                        <a:lnSpc>
                          <a:spcPct val="100000"/>
                        </a:lnSpc>
                        <a:spcBef>
                          <a:spcPct val="20000"/>
                        </a:spcBef>
                        <a:spcAft>
                          <a:spcPct val="0"/>
                        </a:spcAft>
                        <a:buClr>
                          <a:schemeClr val="tx2"/>
                        </a:buClr>
                        <a:buSzTx/>
                        <a:buFont typeface="Wingdings" pitchFamily="2" charset="2"/>
                        <a:buNone/>
                        <a:tabLst/>
                      </a:pPr>
                      <a:r>
                        <a:rPr kumimoji="0" lang="en-US" sz="2000" b="0" i="0" u="none" strike="noStrike" cap="none" normalizeH="0" baseline="0" smtClean="0">
                          <a:ln>
                            <a:noFill/>
                          </a:ln>
                          <a:solidFill>
                            <a:schemeClr val="tx1"/>
                          </a:solidFill>
                          <a:effectLst/>
                          <a:latin typeface="Times New Roman" pitchFamily="18" charset="0"/>
                        </a:rPr>
                        <a:t>( e.g. Receive 5% fixed and pay LIBOR)</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 typeface="Wingdings" pitchFamily="2" charset="2"/>
                        <a:buNone/>
                        <a:tabLst/>
                      </a:pPr>
                      <a:r>
                        <a:rPr kumimoji="0" lang="en-US" sz="2000" b="0" i="0" u="none" strike="noStrike" cap="none" normalizeH="0" baseline="0" smtClean="0">
                          <a:ln>
                            <a:noFill/>
                          </a:ln>
                          <a:solidFill>
                            <a:schemeClr val="tx1"/>
                          </a:solidFill>
                          <a:effectLst/>
                          <a:latin typeface="Times New Roman" pitchFamily="18" charset="0"/>
                        </a:rPr>
                        <a:t>No forward Amt.</a:t>
                      </a:r>
                    </a:p>
                    <a:p>
                      <a:pPr marL="0" marR="0" lvl="0" indent="0" algn="l" defTabSz="914400" rtl="0" eaLnBrk="0" fontAlgn="base" latinLnBrk="0" hangingPunct="0">
                        <a:lnSpc>
                          <a:spcPct val="100000"/>
                        </a:lnSpc>
                        <a:spcBef>
                          <a:spcPct val="20000"/>
                        </a:spcBef>
                        <a:spcAft>
                          <a:spcPct val="0"/>
                        </a:spcAft>
                        <a:buClr>
                          <a:schemeClr val="tx2"/>
                        </a:buClr>
                        <a:buSzTx/>
                        <a:buFont typeface="Wingdings" pitchFamily="2" charset="2"/>
                        <a:buNone/>
                        <a:tabLst/>
                      </a:pPr>
                      <a:r>
                        <a:rPr kumimoji="0" lang="en-US" sz="2000" b="0" i="0" u="none" strike="noStrike" cap="none" normalizeH="0" baseline="0" smtClean="0">
                          <a:ln>
                            <a:noFill/>
                          </a:ln>
                          <a:solidFill>
                            <a:schemeClr val="tx1"/>
                          </a:solidFill>
                          <a:effectLst/>
                          <a:latin typeface="Times New Roman" pitchFamily="18" charset="0"/>
                        </a:rPr>
                        <a:t>Amount in Currency</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rPr>
                        <a:t>(Interest rate index- fixed rate )*amount in currency</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r>
            </a:tbl>
          </a:graphicData>
        </a:graphic>
      </p:graphicFrame>
      <p:sp>
        <p:nvSpPr>
          <p:cNvPr id="5" name="TextBox 4"/>
          <p:cNvSpPr txBox="1"/>
          <p:nvPr/>
        </p:nvSpPr>
        <p:spPr>
          <a:xfrm>
            <a:off x="6629400" y="6324600"/>
            <a:ext cx="23622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i="1" dirty="0" smtClean="0">
                <a:solidFill>
                  <a:schemeClr val="accent1">
                    <a:lumMod val="50000"/>
                  </a:schemeClr>
                </a:solidFill>
              </a:rPr>
              <a:t>CA KUSAI GOAWALA</a:t>
            </a:r>
            <a:endParaRPr lang="en-IN" b="1" i="1"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ChangeArrowheads="1"/>
          </p:cNvSpPr>
          <p:nvPr>
            <p:ph type="ctrTitle" idx="4294967295"/>
          </p:nvPr>
        </p:nvSpPr>
        <p:spPr>
          <a:xfrm>
            <a:off x="2590800" y="0"/>
            <a:ext cx="4341812" cy="1676400"/>
          </a:xfrm>
        </p:spPr>
        <p:txBody>
          <a:bodyPr>
            <a:normAutofit/>
          </a:bodyPr>
          <a:lstStyle/>
          <a:p>
            <a:pPr eaLnBrk="1" hangingPunct="1">
              <a:defRPr/>
            </a:pPr>
            <a:r>
              <a:rPr lang="en-US" b="1" dirty="0" smtClean="0"/>
              <a:t>Embedded </a:t>
            </a:r>
            <a:br>
              <a:rPr lang="en-US" b="1" dirty="0" smtClean="0"/>
            </a:br>
            <a:r>
              <a:rPr lang="en-US" b="1" dirty="0" smtClean="0"/>
              <a:t>Derivative </a:t>
            </a:r>
          </a:p>
        </p:txBody>
      </p:sp>
      <p:pic>
        <p:nvPicPr>
          <p:cNvPr id="53251" name="Picture 3"/>
          <p:cNvPicPr>
            <a:picLocks noChangeAspect="1" noChangeArrowheads="1"/>
          </p:cNvPicPr>
          <p:nvPr/>
        </p:nvPicPr>
        <p:blipFill>
          <a:blip r:embed="rId2" cstate="print"/>
          <a:srcRect/>
          <a:stretch>
            <a:fillRect/>
          </a:stretch>
        </p:blipFill>
        <p:spPr bwMode="auto">
          <a:xfrm>
            <a:off x="2182091" y="1808018"/>
            <a:ext cx="4191000" cy="3886200"/>
          </a:xfrm>
          <a:prstGeom prst="rect">
            <a:avLst/>
          </a:prstGeom>
          <a:noFill/>
          <a:ln w="12700" cap="sq">
            <a:noFill/>
            <a:miter lim="800000"/>
            <a:headEnd type="none" w="sm" len="sm"/>
            <a:tailEnd type="none" w="sm" len="sm"/>
          </a:ln>
        </p:spPr>
      </p:pic>
      <p:sp>
        <p:nvSpPr>
          <p:cNvPr id="5" name="TextBox 4"/>
          <p:cNvSpPr txBox="1"/>
          <p:nvPr/>
        </p:nvSpPr>
        <p:spPr>
          <a:xfrm>
            <a:off x="6629400" y="6324600"/>
            <a:ext cx="23622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i="1" dirty="0" smtClean="0">
                <a:solidFill>
                  <a:schemeClr val="accent1">
                    <a:lumMod val="50000"/>
                  </a:schemeClr>
                </a:solidFill>
              </a:rPr>
              <a:t>CA KUSAI GOAWALA</a:t>
            </a:r>
            <a:endParaRPr lang="en-IN" b="1" i="1"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normAutofit fontScale="90000"/>
          </a:bodyPr>
          <a:lstStyle/>
          <a:p>
            <a:pPr eaLnBrk="1" hangingPunct="1"/>
            <a:r>
              <a:rPr lang="en-US" sz="4000" smtClean="0"/>
              <a:t>Embedded Derivatives v/s Compound Instruments</a:t>
            </a:r>
          </a:p>
        </p:txBody>
      </p:sp>
      <p:sp>
        <p:nvSpPr>
          <p:cNvPr id="54275" name="Rectangle 3"/>
          <p:cNvSpPr>
            <a:spLocks noGrp="1" noChangeArrowheads="1"/>
          </p:cNvSpPr>
          <p:nvPr>
            <p:ph type="body" idx="1"/>
          </p:nvPr>
        </p:nvSpPr>
        <p:spPr/>
        <p:txBody>
          <a:bodyPr>
            <a:noAutofit/>
          </a:bodyPr>
          <a:lstStyle/>
          <a:p>
            <a:pPr marL="609600" indent="-609600" eaLnBrk="1" hangingPunct="1">
              <a:lnSpc>
                <a:spcPct val="80000"/>
              </a:lnSpc>
              <a:buFont typeface="Wingdings" pitchFamily="2" charset="2"/>
              <a:buNone/>
            </a:pPr>
            <a:r>
              <a:rPr lang="en-US" sz="2400" dirty="0" smtClean="0">
                <a:solidFill>
                  <a:srgbClr val="000000"/>
                </a:solidFill>
                <a:ea typeface="Arial Unicode MS" pitchFamily="34" charset="-128"/>
                <a:cs typeface="Arial Unicode MS" pitchFamily="34" charset="-128"/>
              </a:rPr>
              <a:t>To explain in simple terms : any variable component of a contract which can impact the cash flows.</a:t>
            </a:r>
          </a:p>
          <a:p>
            <a:pPr marL="609600" indent="-609600" eaLnBrk="1" hangingPunct="1">
              <a:lnSpc>
                <a:spcPct val="80000"/>
              </a:lnSpc>
              <a:buFont typeface="Wingdings" pitchFamily="2" charset="2"/>
              <a:buNone/>
            </a:pPr>
            <a:endParaRPr lang="en-US" sz="2400" dirty="0" smtClean="0">
              <a:solidFill>
                <a:srgbClr val="000000"/>
              </a:solidFill>
              <a:ea typeface="Arial Unicode MS" pitchFamily="34" charset="-128"/>
              <a:cs typeface="Arial Unicode MS" pitchFamily="34" charset="-128"/>
            </a:endParaRPr>
          </a:p>
          <a:p>
            <a:pPr marL="609600" indent="-609600" eaLnBrk="1" hangingPunct="1">
              <a:lnSpc>
                <a:spcPct val="80000"/>
              </a:lnSpc>
              <a:buFont typeface="Wingdings" pitchFamily="2" charset="2"/>
              <a:buNone/>
            </a:pPr>
            <a:r>
              <a:rPr lang="en-US" sz="2400" dirty="0" smtClean="0">
                <a:solidFill>
                  <a:srgbClr val="000000"/>
                </a:solidFill>
                <a:ea typeface="Arial Unicode MS" pitchFamily="34" charset="-128"/>
                <a:cs typeface="Arial Unicode MS" pitchFamily="34" charset="-128"/>
              </a:rPr>
              <a:t>	     For Holder			 For Issuer</a:t>
            </a:r>
          </a:p>
          <a:p>
            <a:pPr marL="609600" indent="-609600" eaLnBrk="1" hangingPunct="1">
              <a:lnSpc>
                <a:spcPct val="80000"/>
              </a:lnSpc>
              <a:buFont typeface="Wingdings" pitchFamily="2" charset="2"/>
              <a:buNone/>
            </a:pPr>
            <a:r>
              <a:rPr lang="en-US" sz="2400" dirty="0" smtClean="0">
                <a:solidFill>
                  <a:srgbClr val="000000"/>
                </a:solidFill>
                <a:ea typeface="Arial Unicode MS" pitchFamily="34" charset="-128"/>
                <a:cs typeface="Arial Unicode MS" pitchFamily="34" charset="-128"/>
              </a:rPr>
              <a:t>	     Embedded 			Compound </a:t>
            </a:r>
          </a:p>
          <a:p>
            <a:pPr marL="609600" indent="-609600" eaLnBrk="1" hangingPunct="1">
              <a:lnSpc>
                <a:spcPct val="80000"/>
              </a:lnSpc>
              <a:buFont typeface="Wingdings" pitchFamily="2" charset="2"/>
              <a:buNone/>
            </a:pPr>
            <a:r>
              <a:rPr lang="en-US" sz="2400" dirty="0" smtClean="0">
                <a:solidFill>
                  <a:srgbClr val="000000"/>
                </a:solidFill>
                <a:ea typeface="Arial Unicode MS" pitchFamily="34" charset="-128"/>
                <a:cs typeface="Arial Unicode MS" pitchFamily="34" charset="-128"/>
              </a:rPr>
              <a:t>	     Derivatives 			Instrument</a:t>
            </a:r>
          </a:p>
          <a:p>
            <a:pPr marL="609600" indent="-609600" eaLnBrk="1" hangingPunct="1">
              <a:lnSpc>
                <a:spcPct val="80000"/>
              </a:lnSpc>
              <a:buFont typeface="Wingdings" pitchFamily="2" charset="2"/>
              <a:buNone/>
            </a:pPr>
            <a:endParaRPr lang="en-US" sz="2400" dirty="0" smtClean="0">
              <a:solidFill>
                <a:srgbClr val="000000"/>
              </a:solidFill>
              <a:ea typeface="Arial Unicode MS" pitchFamily="34" charset="-128"/>
              <a:cs typeface="Arial Unicode MS" pitchFamily="34" charset="-128"/>
            </a:endParaRPr>
          </a:p>
          <a:p>
            <a:pPr marL="609600" indent="-609600" eaLnBrk="1" hangingPunct="1">
              <a:lnSpc>
                <a:spcPct val="80000"/>
              </a:lnSpc>
              <a:buFont typeface="Wingdings" pitchFamily="2" charset="2"/>
              <a:buNone/>
            </a:pPr>
            <a:r>
              <a:rPr lang="en-US" sz="2400" dirty="0" smtClean="0">
                <a:solidFill>
                  <a:srgbClr val="000000"/>
                </a:solidFill>
                <a:ea typeface="Arial Unicode MS" pitchFamily="34" charset="-128"/>
                <a:cs typeface="Arial Unicode MS" pitchFamily="34" charset="-128"/>
              </a:rPr>
              <a:t>Deliberate Financial Engineering and intentional shifting of certain risks between parties</a:t>
            </a:r>
          </a:p>
          <a:p>
            <a:pPr marL="609600" indent="-609600" eaLnBrk="1" hangingPunct="1">
              <a:lnSpc>
                <a:spcPct val="80000"/>
              </a:lnSpc>
              <a:buFont typeface="Wingdings" pitchFamily="2" charset="2"/>
              <a:buNone/>
            </a:pPr>
            <a:endParaRPr lang="en-US" sz="2400" dirty="0" smtClean="0">
              <a:solidFill>
                <a:srgbClr val="000000"/>
              </a:solidFill>
              <a:ea typeface="Arial Unicode MS" pitchFamily="34" charset="-128"/>
              <a:cs typeface="Arial Unicode MS" pitchFamily="34" charset="-128"/>
            </a:endParaRPr>
          </a:p>
          <a:p>
            <a:pPr marL="609600" indent="-609600" eaLnBrk="1" hangingPunct="1">
              <a:lnSpc>
                <a:spcPct val="80000"/>
              </a:lnSpc>
              <a:buFont typeface="Wingdings" pitchFamily="2" charset="2"/>
              <a:buNone/>
            </a:pPr>
            <a:r>
              <a:rPr lang="en-US" sz="2400" dirty="0" smtClean="0">
                <a:solidFill>
                  <a:srgbClr val="000000"/>
                </a:solidFill>
                <a:ea typeface="Arial Unicode MS" pitchFamily="34" charset="-128"/>
                <a:cs typeface="Arial Unicode MS" pitchFamily="34" charset="-128"/>
              </a:rPr>
              <a:t>Causes modification to a contract’s cash flow, based on changes in a specified variable.</a:t>
            </a:r>
          </a:p>
          <a:p>
            <a:pPr marL="609600" indent="-609600" eaLnBrk="1" hangingPunct="1">
              <a:lnSpc>
                <a:spcPct val="80000"/>
              </a:lnSpc>
              <a:buFont typeface="Wingdings" pitchFamily="2" charset="2"/>
              <a:buNone/>
            </a:pPr>
            <a:r>
              <a:rPr lang="en-US" sz="2400" dirty="0" smtClean="0">
                <a:solidFill>
                  <a:srgbClr val="000000"/>
                </a:solidFill>
                <a:ea typeface="Arial Unicode MS" pitchFamily="34" charset="-128"/>
                <a:cs typeface="Arial Unicode MS" pitchFamily="34" charset="-128"/>
              </a:rPr>
              <a:t>					</a:t>
            </a:r>
          </a:p>
        </p:txBody>
      </p:sp>
      <p:pic>
        <p:nvPicPr>
          <p:cNvPr id="54276" name="Picture 5"/>
          <p:cNvPicPr>
            <a:picLocks noChangeAspect="1" noChangeArrowheads="1"/>
          </p:cNvPicPr>
          <p:nvPr/>
        </p:nvPicPr>
        <p:blipFill>
          <a:blip r:embed="rId2" cstate="print"/>
          <a:srcRect/>
          <a:stretch>
            <a:fillRect/>
          </a:stretch>
        </p:blipFill>
        <p:spPr bwMode="auto">
          <a:xfrm>
            <a:off x="3429000" y="2438400"/>
            <a:ext cx="1447800" cy="1143000"/>
          </a:xfrm>
          <a:prstGeom prst="rect">
            <a:avLst/>
          </a:prstGeom>
          <a:noFill/>
          <a:ln w="12700" cap="sq">
            <a:noFill/>
            <a:miter lim="800000"/>
            <a:headEnd type="none" w="sm" len="sm"/>
            <a:tailEnd type="none" w="sm" len="sm"/>
          </a:ln>
        </p:spPr>
      </p:pic>
      <p:pic>
        <p:nvPicPr>
          <p:cNvPr id="54277" name="Picture 6" descr="COIN1"/>
          <p:cNvPicPr>
            <a:picLocks noChangeAspect="1" noChangeArrowheads="1"/>
          </p:cNvPicPr>
          <p:nvPr/>
        </p:nvPicPr>
        <p:blipFill>
          <a:blip r:embed="rId3" cstate="print"/>
          <a:srcRect/>
          <a:stretch>
            <a:fillRect/>
          </a:stretch>
        </p:blipFill>
        <p:spPr bwMode="auto">
          <a:xfrm>
            <a:off x="457200" y="2514600"/>
            <a:ext cx="1066800" cy="1027113"/>
          </a:xfrm>
          <a:prstGeom prst="rect">
            <a:avLst/>
          </a:prstGeom>
          <a:noFill/>
          <a:ln w="9525">
            <a:noFill/>
            <a:miter lim="800000"/>
            <a:headEnd/>
            <a:tailEnd/>
          </a:ln>
        </p:spPr>
      </p:pic>
      <p:pic>
        <p:nvPicPr>
          <p:cNvPr id="54278" name="Picture 7" descr="COIN 2"/>
          <p:cNvPicPr>
            <a:picLocks noChangeAspect="1" noChangeArrowheads="1"/>
          </p:cNvPicPr>
          <p:nvPr/>
        </p:nvPicPr>
        <p:blipFill>
          <a:blip r:embed="rId4" cstate="print"/>
          <a:srcRect/>
          <a:stretch>
            <a:fillRect/>
          </a:stretch>
        </p:blipFill>
        <p:spPr bwMode="auto">
          <a:xfrm>
            <a:off x="7010400" y="2514600"/>
            <a:ext cx="1143000" cy="1130300"/>
          </a:xfrm>
          <a:prstGeom prst="rect">
            <a:avLst/>
          </a:prstGeom>
          <a:noFill/>
          <a:ln w="9525">
            <a:noFill/>
            <a:miter lim="800000"/>
            <a:headEnd/>
            <a:tailEnd/>
          </a:ln>
        </p:spPr>
      </p:pic>
      <p:sp>
        <p:nvSpPr>
          <p:cNvPr id="8" name="TextBox 7"/>
          <p:cNvSpPr txBox="1"/>
          <p:nvPr/>
        </p:nvSpPr>
        <p:spPr>
          <a:xfrm>
            <a:off x="6629400" y="6324600"/>
            <a:ext cx="23622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i="1" dirty="0" smtClean="0">
                <a:solidFill>
                  <a:schemeClr val="accent1">
                    <a:lumMod val="50000"/>
                  </a:schemeClr>
                </a:solidFill>
              </a:rPr>
              <a:t>CA KUSAI GOAWALA</a:t>
            </a:r>
            <a:endParaRPr lang="en-IN" b="1" i="1"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body" sz="half" idx="4294967295"/>
          </p:nvPr>
        </p:nvSpPr>
        <p:spPr>
          <a:xfrm>
            <a:off x="990600" y="228600"/>
            <a:ext cx="7620000" cy="609600"/>
          </a:xfrm>
        </p:spPr>
        <p:txBody>
          <a:bodyPr/>
          <a:lstStyle/>
          <a:p>
            <a:r>
              <a:rPr lang="en-US" sz="2800" dirty="0" smtClean="0"/>
              <a:t>X Ltd. Invest in following two products of A Ltd.</a:t>
            </a:r>
          </a:p>
        </p:txBody>
      </p:sp>
      <p:graphicFrame>
        <p:nvGraphicFramePr>
          <p:cNvPr id="137219" name="Group 3"/>
          <p:cNvGraphicFramePr>
            <a:graphicFrameLocks noGrp="1"/>
          </p:cNvGraphicFramePr>
          <p:nvPr>
            <p:ph sz="half" idx="4294967295"/>
          </p:nvPr>
        </p:nvGraphicFramePr>
        <p:xfrm>
          <a:off x="990600" y="1066800"/>
          <a:ext cx="7391400" cy="4961255"/>
        </p:xfrm>
        <a:graphic>
          <a:graphicData uri="http://schemas.openxmlformats.org/drawingml/2006/table">
            <a:tbl>
              <a:tblPr/>
              <a:tblGrid>
                <a:gridCol w="1524000"/>
                <a:gridCol w="2819400"/>
                <a:gridCol w="3048000"/>
              </a:tblGrid>
              <a:tr h="622300">
                <a:tc>
                  <a:txBody>
                    <a:bodyPr/>
                    <a:lstStyle/>
                    <a:p>
                      <a:pPr marL="0" marR="0" lvl="0" indent="0" algn="l" defTabSz="914400" rtl="0" eaLnBrk="0" fontAlgn="base" latinLnBrk="0" hangingPunct="0">
                        <a:lnSpc>
                          <a:spcPct val="100000"/>
                        </a:lnSpc>
                        <a:spcBef>
                          <a:spcPct val="20000"/>
                        </a:spcBef>
                        <a:spcAft>
                          <a:spcPct val="0"/>
                        </a:spcAft>
                        <a:buClr>
                          <a:schemeClr val="tx2"/>
                        </a:buClr>
                        <a:buSzTx/>
                        <a:buFont typeface="Wingdings" pitchFamily="2" charset="2"/>
                        <a:buNone/>
                        <a:tabLst/>
                      </a:pPr>
                      <a:endParaRPr kumimoji="0" lang="en-US" sz="1800" b="1" i="0" u="none" strike="noStrike" cap="none" normalizeH="0" baseline="0" dirty="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 typeface="Wingdings" pitchFamily="2" charset="2"/>
                        <a:buNone/>
                        <a:tabLst/>
                      </a:pPr>
                      <a:r>
                        <a:rPr kumimoji="0" lang="en-US" sz="1800" b="1" i="0" u="none" strike="noStrike" cap="none" normalizeH="0" baseline="0" dirty="0" smtClean="0">
                          <a:ln>
                            <a:noFill/>
                          </a:ln>
                          <a:solidFill>
                            <a:schemeClr val="tx1"/>
                          </a:solidFill>
                          <a:effectLst/>
                          <a:latin typeface="Times New Roman" pitchFamily="18" charset="0"/>
                        </a:rPr>
                        <a:t>Product 1</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 typeface="Wingdings" pitchFamily="2" charset="2"/>
                        <a:buNone/>
                        <a:tabLst/>
                      </a:pPr>
                      <a:r>
                        <a:rPr kumimoji="0" lang="en-US" sz="1800" b="1" i="0" u="none" strike="noStrike" cap="none" normalizeH="0" baseline="0" smtClean="0">
                          <a:ln>
                            <a:noFill/>
                          </a:ln>
                          <a:solidFill>
                            <a:schemeClr val="tx1"/>
                          </a:solidFill>
                          <a:effectLst/>
                          <a:latin typeface="Times New Roman" pitchFamily="18" charset="0"/>
                        </a:rPr>
                        <a:t>Product 2</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825500">
                <a:tc>
                  <a:txBody>
                    <a:bodyPr/>
                    <a:lstStyle/>
                    <a:p>
                      <a:pPr marL="0" marR="0" lvl="0" indent="0" algn="l" defTabSz="914400" rtl="0" eaLnBrk="0" fontAlgn="base" latinLnBrk="0" hangingPunct="0">
                        <a:lnSpc>
                          <a:spcPct val="100000"/>
                        </a:lnSpc>
                        <a:spcBef>
                          <a:spcPct val="20000"/>
                        </a:spcBef>
                        <a:spcAft>
                          <a:spcPct val="0"/>
                        </a:spcAft>
                        <a:buClr>
                          <a:schemeClr val="tx2"/>
                        </a:buClr>
                        <a:buSzTx/>
                        <a:buFont typeface="Wingdings" pitchFamily="2" charset="2"/>
                        <a:buNone/>
                        <a:tabLst/>
                      </a:pPr>
                      <a:r>
                        <a:rPr kumimoji="0" lang="en-US" sz="1800" b="1" i="0" u="none" strike="noStrike" cap="none" normalizeH="0" baseline="0" smtClean="0">
                          <a:ln>
                            <a:noFill/>
                          </a:ln>
                          <a:solidFill>
                            <a:schemeClr val="tx1"/>
                          </a:solidFill>
                          <a:effectLst/>
                          <a:latin typeface="Times New Roman" pitchFamily="18" charset="0"/>
                        </a:rPr>
                        <a:t>Type</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 typeface="Wingdings" pitchFamily="2" charset="2"/>
                        <a:buNone/>
                        <a:tabLst/>
                      </a:pPr>
                      <a:r>
                        <a:rPr kumimoji="0" lang="en-US" sz="1800" b="1" i="0" u="none" strike="noStrike" cap="none" normalizeH="0" baseline="0" smtClean="0">
                          <a:ln>
                            <a:noFill/>
                          </a:ln>
                          <a:solidFill>
                            <a:schemeClr val="tx1"/>
                          </a:solidFill>
                          <a:effectLst/>
                          <a:latin typeface="Times New Roman" pitchFamily="18" charset="0"/>
                        </a:rPr>
                        <a:t>10% Convertible Debentures</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 typeface="Wingdings" pitchFamily="2" charset="2"/>
                        <a:buNone/>
                        <a:tabLst/>
                      </a:pPr>
                      <a:r>
                        <a:rPr kumimoji="0" lang="en-US" sz="1800" b="1" i="0" u="none" strike="noStrike" cap="none" normalizeH="0" baseline="0" smtClean="0">
                          <a:ln>
                            <a:noFill/>
                          </a:ln>
                          <a:solidFill>
                            <a:schemeClr val="tx1"/>
                          </a:solidFill>
                          <a:effectLst/>
                          <a:latin typeface="Times New Roman" pitchFamily="18" charset="0"/>
                        </a:rPr>
                        <a:t>10% Convertible Debentures</a:t>
                      </a:r>
                    </a:p>
                    <a:p>
                      <a:pPr marL="0" marR="0" lvl="0" indent="0" algn="l" defTabSz="914400" rtl="0" eaLnBrk="0" fontAlgn="base" latinLnBrk="0" hangingPunct="0">
                        <a:lnSpc>
                          <a:spcPct val="100000"/>
                        </a:lnSpc>
                        <a:spcBef>
                          <a:spcPct val="20000"/>
                        </a:spcBef>
                        <a:spcAft>
                          <a:spcPct val="0"/>
                        </a:spcAft>
                        <a:buClr>
                          <a:schemeClr val="tx2"/>
                        </a:buClr>
                        <a:buSzTx/>
                        <a:buFont typeface="Wingdings" pitchFamily="2" charset="2"/>
                        <a:buNone/>
                        <a:tabLst/>
                      </a:pPr>
                      <a:endParaRPr kumimoji="0" lang="en-US" sz="18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885825">
                <a:tc>
                  <a:txBody>
                    <a:bodyPr/>
                    <a:lstStyle/>
                    <a:p>
                      <a:pPr marL="0" marR="0" lvl="0" indent="0" algn="l" defTabSz="914400" rtl="0" eaLnBrk="0" fontAlgn="base" latinLnBrk="0" hangingPunct="0">
                        <a:lnSpc>
                          <a:spcPct val="100000"/>
                        </a:lnSpc>
                        <a:spcBef>
                          <a:spcPct val="20000"/>
                        </a:spcBef>
                        <a:spcAft>
                          <a:spcPct val="0"/>
                        </a:spcAft>
                        <a:buClr>
                          <a:schemeClr val="tx2"/>
                        </a:buClr>
                        <a:buSzTx/>
                        <a:buFont typeface="Wingdings" pitchFamily="2" charset="2"/>
                        <a:buNone/>
                        <a:tabLst/>
                      </a:pPr>
                      <a:r>
                        <a:rPr kumimoji="0" lang="en-US" sz="1800" b="1" i="0" u="none" strike="noStrike" cap="none" normalizeH="0" baseline="0" smtClean="0">
                          <a:ln>
                            <a:noFill/>
                          </a:ln>
                          <a:solidFill>
                            <a:schemeClr val="tx1"/>
                          </a:solidFill>
                          <a:effectLst/>
                          <a:latin typeface="Times New Roman" pitchFamily="18" charset="0"/>
                        </a:rPr>
                        <a:t>Numbers -Debentures</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 typeface="Wingdings" pitchFamily="2" charset="2"/>
                        <a:buNone/>
                        <a:tabLst/>
                      </a:pPr>
                      <a:r>
                        <a:rPr kumimoji="0" lang="en-US" sz="1800" b="1" i="0" u="none" strike="noStrike" cap="none" normalizeH="0" baseline="0" smtClean="0">
                          <a:ln>
                            <a:noFill/>
                          </a:ln>
                          <a:solidFill>
                            <a:schemeClr val="tx1"/>
                          </a:solidFill>
                          <a:effectLst/>
                          <a:latin typeface="Times New Roman" pitchFamily="18" charset="0"/>
                        </a:rPr>
                        <a:t>50000 @ </a:t>
                      </a:r>
                      <a:r>
                        <a:rPr kumimoji="0" lang="en-US" sz="1800" b="0" i="0" u="none" strike="noStrike" cap="none" normalizeH="0" baseline="0" smtClean="0">
                          <a:ln>
                            <a:noFill/>
                          </a:ln>
                          <a:solidFill>
                            <a:schemeClr val="tx1"/>
                          </a:solidFill>
                          <a:effectLst/>
                          <a:latin typeface="Rupee Foradian" pitchFamily="34" charset="0"/>
                        </a:rPr>
                        <a:t>` 10</a:t>
                      </a:r>
                      <a:r>
                        <a:rPr kumimoji="0" lang="en-US" sz="1800" b="1" i="0" u="none" strike="noStrike" cap="none" normalizeH="0" baseline="0" smtClean="0">
                          <a:ln>
                            <a:noFill/>
                          </a:ln>
                          <a:solidFill>
                            <a:schemeClr val="tx1"/>
                          </a:solidFill>
                          <a:effectLst/>
                          <a:latin typeface="Rupee Foradian" pitchFamily="34" charset="0"/>
                        </a:rPr>
                        <a:t>/-</a:t>
                      </a:r>
                      <a:endParaRPr kumimoji="0" lang="en-US" sz="18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 typeface="Wingdings" pitchFamily="2" charset="2"/>
                        <a:buNone/>
                        <a:tabLst/>
                      </a:pPr>
                      <a:r>
                        <a:rPr kumimoji="0" lang="en-US" sz="1800" b="1" i="0" u="none" strike="noStrike" cap="none" normalizeH="0" baseline="0" smtClean="0">
                          <a:ln>
                            <a:noFill/>
                          </a:ln>
                          <a:solidFill>
                            <a:schemeClr val="tx1"/>
                          </a:solidFill>
                          <a:effectLst/>
                          <a:latin typeface="Times New Roman" pitchFamily="18" charset="0"/>
                        </a:rPr>
                        <a:t>50000 @ </a:t>
                      </a:r>
                      <a:r>
                        <a:rPr kumimoji="0" lang="en-US" sz="1800" b="0" i="0" u="none" strike="noStrike" cap="none" normalizeH="0" baseline="0" smtClean="0">
                          <a:ln>
                            <a:noFill/>
                          </a:ln>
                          <a:solidFill>
                            <a:schemeClr val="tx1"/>
                          </a:solidFill>
                          <a:effectLst/>
                          <a:latin typeface="Rupee Foradian" pitchFamily="34" charset="0"/>
                        </a:rPr>
                        <a:t>`</a:t>
                      </a:r>
                      <a:r>
                        <a:rPr kumimoji="0" lang="en-US" sz="1800" b="1" i="0" u="none" strike="noStrike" cap="none" normalizeH="0" baseline="0" smtClean="0">
                          <a:ln>
                            <a:noFill/>
                          </a:ln>
                          <a:solidFill>
                            <a:schemeClr val="tx1"/>
                          </a:solidFill>
                          <a:effectLst/>
                          <a:latin typeface="Rupee Foradian" pitchFamily="34" charset="0"/>
                        </a:rPr>
                        <a:t> </a:t>
                      </a:r>
                      <a:r>
                        <a:rPr kumimoji="0" lang="en-US" sz="1800" b="0" i="0" u="none" strike="noStrike" cap="none" normalizeH="0" baseline="0" smtClean="0">
                          <a:ln>
                            <a:noFill/>
                          </a:ln>
                          <a:solidFill>
                            <a:schemeClr val="tx1"/>
                          </a:solidFill>
                          <a:effectLst/>
                          <a:latin typeface="Rupee Foradian" pitchFamily="34" charset="0"/>
                        </a:rPr>
                        <a:t>10/-</a:t>
                      </a:r>
                      <a:endParaRPr kumimoji="0" lang="en-US" sz="1800" b="0" i="0" u="none" strike="noStrike" cap="none" normalizeH="0" baseline="0" smtClean="0">
                        <a:ln>
                          <a:noFill/>
                        </a:ln>
                        <a:solidFill>
                          <a:schemeClr val="tx1"/>
                        </a:solidFill>
                        <a:effectLst/>
                        <a:latin typeface="Times New Roman" pitchFamily="18" charset="0"/>
                      </a:endParaRPr>
                    </a:p>
                    <a:p>
                      <a:pPr marL="0" marR="0" lvl="0" indent="0" algn="l" defTabSz="914400" rtl="0" eaLnBrk="0" fontAlgn="base" latinLnBrk="0" hangingPunct="0">
                        <a:lnSpc>
                          <a:spcPct val="100000"/>
                        </a:lnSpc>
                        <a:spcBef>
                          <a:spcPct val="20000"/>
                        </a:spcBef>
                        <a:spcAft>
                          <a:spcPct val="0"/>
                        </a:spcAft>
                        <a:buClr>
                          <a:schemeClr val="tx2"/>
                        </a:buClr>
                        <a:buSzTx/>
                        <a:buFont typeface="Wingdings" pitchFamily="2" charset="2"/>
                        <a:buNone/>
                        <a:tabLst/>
                      </a:pPr>
                      <a:endParaRPr kumimoji="0" lang="en-US" sz="18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1171575">
                <a:tc>
                  <a:txBody>
                    <a:bodyPr/>
                    <a:lstStyle/>
                    <a:p>
                      <a:pPr marL="0" marR="0" lvl="0" indent="0" algn="l" defTabSz="914400" rtl="0" eaLnBrk="0" fontAlgn="base" latinLnBrk="0" hangingPunct="0">
                        <a:lnSpc>
                          <a:spcPct val="100000"/>
                        </a:lnSpc>
                        <a:spcBef>
                          <a:spcPct val="20000"/>
                        </a:spcBef>
                        <a:spcAft>
                          <a:spcPct val="0"/>
                        </a:spcAft>
                        <a:buClr>
                          <a:schemeClr val="tx2"/>
                        </a:buClr>
                        <a:buSzTx/>
                        <a:buFont typeface="Wingdings" pitchFamily="2" charset="2"/>
                        <a:buNone/>
                        <a:tabLst/>
                      </a:pPr>
                      <a:r>
                        <a:rPr kumimoji="0" lang="en-US" sz="1800" b="1" i="0" u="none" strike="noStrike" cap="none" normalizeH="0" baseline="0" smtClean="0">
                          <a:ln>
                            <a:noFill/>
                          </a:ln>
                          <a:solidFill>
                            <a:schemeClr val="tx1"/>
                          </a:solidFill>
                          <a:effectLst/>
                          <a:latin typeface="Times New Roman" pitchFamily="18" charset="0"/>
                        </a:rPr>
                        <a:t>Conversion</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 typeface="Wingdings" pitchFamily="2" charset="2"/>
                        <a:buNone/>
                        <a:tabLst/>
                      </a:pPr>
                      <a:r>
                        <a:rPr kumimoji="0" lang="en-US" sz="1800" b="1" i="0" u="none" strike="noStrike" cap="none" normalizeH="0" baseline="0" smtClean="0">
                          <a:ln>
                            <a:noFill/>
                          </a:ln>
                          <a:solidFill>
                            <a:schemeClr val="tx1"/>
                          </a:solidFill>
                          <a:effectLst/>
                          <a:latin typeface="Times New Roman" pitchFamily="18" charset="0"/>
                        </a:rPr>
                        <a:t>1 equity share for each debentures</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 typeface="Wingdings" pitchFamily="2" charset="2"/>
                        <a:buNone/>
                        <a:tabLst/>
                      </a:pPr>
                      <a:r>
                        <a:rPr kumimoji="0" lang="en-US" sz="1800" b="1" i="0" u="none" strike="noStrike" cap="none" normalizeH="0" baseline="0" smtClean="0">
                          <a:ln>
                            <a:noFill/>
                          </a:ln>
                          <a:solidFill>
                            <a:schemeClr val="tx1"/>
                          </a:solidFill>
                          <a:effectLst/>
                          <a:latin typeface="Times New Roman" pitchFamily="18" charset="0"/>
                        </a:rPr>
                        <a:t>Such numbers of equity shares work out based on price on date of conversion</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815975">
                <a:tc>
                  <a:txBody>
                    <a:bodyPr/>
                    <a:lstStyle/>
                    <a:p>
                      <a:pPr marL="0" marR="0" lvl="0" indent="0" algn="l" defTabSz="914400" rtl="0" eaLnBrk="0" fontAlgn="base" latinLnBrk="0" hangingPunct="0">
                        <a:lnSpc>
                          <a:spcPct val="100000"/>
                        </a:lnSpc>
                        <a:spcBef>
                          <a:spcPct val="20000"/>
                        </a:spcBef>
                        <a:spcAft>
                          <a:spcPct val="0"/>
                        </a:spcAft>
                        <a:buClr>
                          <a:schemeClr val="tx2"/>
                        </a:buClr>
                        <a:buSzTx/>
                        <a:buFont typeface="Wingdings" pitchFamily="2" charset="2"/>
                        <a:buNone/>
                        <a:tabLst/>
                      </a:pPr>
                      <a:r>
                        <a:rPr kumimoji="0" lang="en-US" sz="1800" b="1" i="0" u="none" strike="noStrike" cap="none" normalizeH="0" baseline="0" smtClean="0">
                          <a:ln>
                            <a:noFill/>
                          </a:ln>
                          <a:solidFill>
                            <a:schemeClr val="tx1"/>
                          </a:solidFill>
                          <a:effectLst/>
                          <a:latin typeface="Times New Roman" pitchFamily="18" charset="0"/>
                        </a:rPr>
                        <a:t>Amount Invested</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
                          <a:schemeClr val="tx2"/>
                        </a:buClr>
                        <a:buSzTx/>
                        <a:buFont typeface="Wingdings" pitchFamily="2" charset="2"/>
                        <a:buNone/>
                        <a:tabLst/>
                      </a:pPr>
                      <a:r>
                        <a:rPr kumimoji="0" lang="en-US" sz="1800" b="1" i="0" u="none" strike="noStrike" cap="none" normalizeH="0" baseline="0" smtClean="0">
                          <a:ln>
                            <a:noFill/>
                          </a:ln>
                          <a:solidFill>
                            <a:schemeClr val="tx1"/>
                          </a:solidFill>
                          <a:effectLst/>
                          <a:latin typeface="Rupee Foradian" pitchFamily="34" charset="0"/>
                        </a:rPr>
                        <a:t>` </a:t>
                      </a:r>
                      <a:r>
                        <a:rPr kumimoji="0" lang="en-US" sz="1800" b="1" i="0" u="none" strike="noStrike" cap="none" normalizeH="0" baseline="0" smtClean="0">
                          <a:ln>
                            <a:noFill/>
                          </a:ln>
                          <a:solidFill>
                            <a:schemeClr val="tx1"/>
                          </a:solidFill>
                          <a:effectLst/>
                          <a:latin typeface="Times New Roman" pitchFamily="18" charset="0"/>
                        </a:rPr>
                        <a:t>5,00,000/-</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
                          <a:schemeClr val="tx2"/>
                        </a:buClr>
                        <a:buSzTx/>
                        <a:buFont typeface="Wingdings" pitchFamily="2" charset="2"/>
                        <a:buNone/>
                        <a:tabLst/>
                      </a:pPr>
                      <a:r>
                        <a:rPr kumimoji="0" lang="en-US" sz="1800" b="1" i="0" u="none" strike="noStrike" cap="none" normalizeH="0" baseline="0" smtClean="0">
                          <a:ln>
                            <a:noFill/>
                          </a:ln>
                          <a:solidFill>
                            <a:schemeClr val="tx1"/>
                          </a:solidFill>
                          <a:effectLst/>
                          <a:latin typeface="Rupee Foradian" pitchFamily="34" charset="0"/>
                        </a:rPr>
                        <a:t>` </a:t>
                      </a:r>
                      <a:r>
                        <a:rPr kumimoji="0" lang="en-US" sz="1800" b="1" i="0" u="none" strike="noStrike" cap="none" normalizeH="0" baseline="0" smtClean="0">
                          <a:ln>
                            <a:noFill/>
                          </a:ln>
                          <a:solidFill>
                            <a:schemeClr val="tx1"/>
                          </a:solidFill>
                          <a:effectLst/>
                          <a:latin typeface="Times New Roman" pitchFamily="18" charset="0"/>
                        </a:rPr>
                        <a:t>5,00,000/-</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622300">
                <a:tc>
                  <a:txBody>
                    <a:bodyPr/>
                    <a:lstStyle/>
                    <a:p>
                      <a:pPr marL="0" marR="0" lvl="0" indent="0" algn="l" defTabSz="914400" rtl="0" eaLnBrk="0" fontAlgn="base" latinLnBrk="0" hangingPunct="0">
                        <a:lnSpc>
                          <a:spcPct val="100000"/>
                        </a:lnSpc>
                        <a:spcBef>
                          <a:spcPct val="20000"/>
                        </a:spcBef>
                        <a:spcAft>
                          <a:spcPct val="0"/>
                        </a:spcAft>
                        <a:buClr>
                          <a:schemeClr val="tx2"/>
                        </a:buClr>
                        <a:buSzTx/>
                        <a:buFont typeface="Wingdings" pitchFamily="2" charset="2"/>
                        <a:buNone/>
                        <a:tabLst/>
                      </a:pPr>
                      <a:r>
                        <a:rPr kumimoji="0" lang="en-US" sz="1800" b="1" i="0" u="none" strike="noStrike" cap="none" normalizeH="0" baseline="0" smtClean="0">
                          <a:ln>
                            <a:noFill/>
                          </a:ln>
                          <a:solidFill>
                            <a:schemeClr val="tx1"/>
                          </a:solidFill>
                          <a:effectLst/>
                          <a:latin typeface="Times New Roman" pitchFamily="18" charset="0"/>
                        </a:rPr>
                        <a:t>Conversion Period</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 typeface="Wingdings" pitchFamily="2" charset="2"/>
                        <a:buNone/>
                        <a:tabLst/>
                      </a:pPr>
                      <a:r>
                        <a:rPr kumimoji="0" lang="en-US" sz="1800" b="1" i="0" u="none" strike="noStrike" cap="none" normalizeH="0" baseline="0" smtClean="0">
                          <a:ln>
                            <a:noFill/>
                          </a:ln>
                          <a:solidFill>
                            <a:schemeClr val="tx1"/>
                          </a:solidFill>
                          <a:effectLst/>
                          <a:latin typeface="Times New Roman" pitchFamily="18" charset="0"/>
                        </a:rPr>
                        <a:t>2 Yrs</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 typeface="Wingdings" pitchFamily="2" charset="2"/>
                        <a:buNone/>
                        <a:tabLst/>
                      </a:pPr>
                      <a:r>
                        <a:rPr kumimoji="0" lang="en-US" sz="1800" b="1" i="0" u="none" strike="noStrike" cap="none" normalizeH="0" baseline="0" dirty="0" smtClean="0">
                          <a:ln>
                            <a:noFill/>
                          </a:ln>
                          <a:solidFill>
                            <a:schemeClr val="tx1"/>
                          </a:solidFill>
                          <a:effectLst/>
                          <a:latin typeface="Times New Roman" pitchFamily="18" charset="0"/>
                        </a:rPr>
                        <a:t>2 Yrs</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r>
            </a:tbl>
          </a:graphicData>
        </a:graphic>
      </p:graphicFrame>
      <p:sp>
        <p:nvSpPr>
          <p:cNvPr id="5" name="TextBox 4"/>
          <p:cNvSpPr txBox="1"/>
          <p:nvPr/>
        </p:nvSpPr>
        <p:spPr>
          <a:xfrm>
            <a:off x="6629400" y="6324600"/>
            <a:ext cx="23622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i="1" dirty="0" smtClean="0">
                <a:solidFill>
                  <a:schemeClr val="accent1">
                    <a:lumMod val="50000"/>
                  </a:schemeClr>
                </a:solidFill>
              </a:rPr>
              <a:t>CA KUSAI GOAWALA</a:t>
            </a:r>
            <a:endParaRPr lang="en-IN" b="1" i="1"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WordArt 2"/>
          <p:cNvSpPr>
            <a:spLocks noChangeArrowheads="1" noChangeShapeType="1" noTextEdit="1"/>
          </p:cNvSpPr>
          <p:nvPr/>
        </p:nvSpPr>
        <p:spPr bwMode="auto">
          <a:xfrm>
            <a:off x="5257800" y="3657600"/>
            <a:ext cx="3505200" cy="1676400"/>
          </a:xfrm>
          <a:prstGeom prst="rect">
            <a:avLst/>
          </a:prstGeom>
        </p:spPr>
        <p:txBody>
          <a:bodyPr wrap="none" fromWordArt="1">
            <a:prstTxWarp prst="textPlain">
              <a:avLst>
                <a:gd name="adj" fmla="val 50000"/>
              </a:avLst>
            </a:prstTxWarp>
          </a:bodyPr>
          <a:lstStyle/>
          <a:p>
            <a:pPr algn="ctr"/>
            <a:r>
              <a:rPr lang="en-US" sz="3600" kern="10" dirty="0">
                <a:ln w="9525">
                  <a:noFill/>
                  <a:round/>
                  <a:headEnd/>
                  <a:tailEnd/>
                </a:ln>
                <a:solidFill>
                  <a:srgbClr val="336699"/>
                </a:solidFill>
                <a:effectLst>
                  <a:outerShdw dist="45791" dir="2021404" algn="ctr" rotWithShape="0">
                    <a:srgbClr val="B2B2B2">
                      <a:alpha val="80000"/>
                    </a:srgbClr>
                  </a:outerShdw>
                </a:effectLst>
                <a:latin typeface="Times New Roman"/>
                <a:cs typeface="Times New Roman"/>
              </a:rPr>
              <a:t>EVENTS AFTER</a:t>
            </a:r>
          </a:p>
          <a:p>
            <a:pPr algn="ctr"/>
            <a:r>
              <a:rPr lang="en-US" sz="3600" kern="10" dirty="0">
                <a:ln w="9525">
                  <a:noFill/>
                  <a:round/>
                  <a:headEnd/>
                  <a:tailEnd/>
                </a:ln>
                <a:solidFill>
                  <a:srgbClr val="336699"/>
                </a:solidFill>
                <a:effectLst>
                  <a:outerShdw dist="45791" dir="2021404" algn="ctr" rotWithShape="0">
                    <a:srgbClr val="B2B2B2">
                      <a:alpha val="80000"/>
                    </a:srgbClr>
                  </a:outerShdw>
                </a:effectLst>
                <a:latin typeface="Times New Roman"/>
                <a:cs typeface="Times New Roman"/>
              </a:rPr>
              <a:t>THE REPORTING PERIOD</a:t>
            </a:r>
          </a:p>
        </p:txBody>
      </p:sp>
      <p:sp>
        <p:nvSpPr>
          <p:cNvPr id="297987" name="WordArt 3"/>
          <p:cNvSpPr>
            <a:spLocks noChangeArrowheads="1" noChangeShapeType="1" noTextEdit="1"/>
          </p:cNvSpPr>
          <p:nvPr/>
        </p:nvSpPr>
        <p:spPr bwMode="auto">
          <a:xfrm>
            <a:off x="5410200" y="2286000"/>
            <a:ext cx="3276600" cy="838200"/>
          </a:xfrm>
          <a:prstGeom prst="rect">
            <a:avLst/>
          </a:prstGeom>
        </p:spPr>
        <p:txBody>
          <a:bodyPr wrap="none" fromWordArt="1">
            <a:prstTxWarp prst="textPlain">
              <a:avLst>
                <a:gd name="adj" fmla="val 50000"/>
              </a:avLst>
            </a:prstTxWarp>
          </a:bodyPr>
          <a:lstStyle/>
          <a:p>
            <a:pPr algn="ctr"/>
            <a:r>
              <a:rPr lang="en-US" sz="3600" i="1" kern="10" dirty="0" smtClean="0">
                <a:ln w="9525">
                  <a:solidFill>
                    <a:srgbClr val="000000"/>
                  </a:solidFill>
                  <a:round/>
                  <a:headEnd/>
                  <a:tailEnd/>
                </a:ln>
                <a:solidFill>
                  <a:schemeClr val="accent1">
                    <a:lumMod val="75000"/>
                  </a:schemeClr>
                </a:solidFill>
                <a:effectLst>
                  <a:outerShdw dist="35921" dir="2700000" algn="ctr" rotWithShape="0">
                    <a:srgbClr val="808080">
                      <a:alpha val="80000"/>
                    </a:srgbClr>
                  </a:outerShdw>
                </a:effectLst>
                <a:latin typeface="Arial Black"/>
              </a:rPr>
              <a:t>IndAS-10</a:t>
            </a:r>
            <a:endParaRPr lang="en-US" sz="3600" i="1" kern="10" dirty="0">
              <a:ln w="9525">
                <a:solidFill>
                  <a:srgbClr val="000000"/>
                </a:solidFill>
                <a:round/>
                <a:headEnd/>
                <a:tailEnd/>
              </a:ln>
              <a:solidFill>
                <a:schemeClr val="accent1">
                  <a:lumMod val="75000"/>
                </a:schemeClr>
              </a:solidFill>
              <a:effectLst>
                <a:outerShdw dist="35921" dir="2700000" algn="ctr" rotWithShape="0">
                  <a:srgbClr val="808080">
                    <a:alpha val="80000"/>
                  </a:srgbClr>
                </a:outerShdw>
              </a:effectLst>
              <a:latin typeface="Arial Black"/>
            </a:endParaRPr>
          </a:p>
        </p:txBody>
      </p:sp>
      <p:pic>
        <p:nvPicPr>
          <p:cNvPr id="297988" name="Picture 4" descr="j0435245"/>
          <p:cNvPicPr>
            <a:picLocks noChangeAspect="1" noChangeArrowheads="1"/>
          </p:cNvPicPr>
          <p:nvPr/>
        </p:nvPicPr>
        <p:blipFill>
          <a:blip r:embed="rId2" cstate="print"/>
          <a:srcRect/>
          <a:stretch>
            <a:fillRect/>
          </a:stretch>
        </p:blipFill>
        <p:spPr bwMode="auto">
          <a:xfrm>
            <a:off x="381000" y="304800"/>
            <a:ext cx="2133600" cy="1752600"/>
          </a:xfrm>
          <a:prstGeom prst="rect">
            <a:avLst/>
          </a:prstGeom>
          <a:noFill/>
        </p:spPr>
      </p:pic>
      <p:pic>
        <p:nvPicPr>
          <p:cNvPr id="297989" name="Picture 5" descr="MPj04395020000[1]"/>
          <p:cNvPicPr>
            <a:picLocks noChangeAspect="1" noChangeArrowheads="1"/>
          </p:cNvPicPr>
          <p:nvPr/>
        </p:nvPicPr>
        <p:blipFill>
          <a:blip r:embed="rId3" cstate="print"/>
          <a:srcRect/>
          <a:stretch>
            <a:fillRect/>
          </a:stretch>
        </p:blipFill>
        <p:spPr bwMode="auto">
          <a:xfrm>
            <a:off x="304800" y="2057400"/>
            <a:ext cx="4724400" cy="4260850"/>
          </a:xfrm>
          <a:prstGeom prst="rect">
            <a:avLst/>
          </a:prstGeom>
          <a:noFill/>
        </p:spPr>
      </p:pic>
      <p:sp>
        <p:nvSpPr>
          <p:cNvPr id="6" name="TextBox 5"/>
          <p:cNvSpPr txBox="1"/>
          <p:nvPr/>
        </p:nvSpPr>
        <p:spPr>
          <a:xfrm>
            <a:off x="6781800" y="6324600"/>
            <a:ext cx="2362200" cy="369332"/>
          </a:xfrm>
          <a:prstGeom prst="rect">
            <a:avLst/>
          </a:prstGeom>
          <a:noFill/>
        </p:spPr>
        <p:txBody>
          <a:bodyPr wrap="square" rtlCol="0">
            <a:spAutoFit/>
          </a:bodyPr>
          <a:lstStyle/>
          <a:p>
            <a:r>
              <a:rPr lang="en-US" b="1" i="1" dirty="0" smtClean="0">
                <a:solidFill>
                  <a:schemeClr val="accent1">
                    <a:lumMod val="50000"/>
                  </a:schemeClr>
                </a:solidFill>
              </a:rPr>
              <a:t>CA KUSAI GOAWALA</a:t>
            </a:r>
            <a:endParaRPr lang="en-IN" b="1" i="1" dirty="0">
              <a:solidFill>
                <a:schemeClr val="accent1">
                  <a:lumMod val="50000"/>
                </a:schemeClr>
              </a:solidFill>
            </a:endParaRPr>
          </a:p>
        </p:txBody>
      </p:sp>
    </p:spTree>
  </p:cSld>
  <p:clrMapOvr>
    <a:masterClrMapping/>
  </p:clrMapOvr>
  <p:transition/>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Text Box 2"/>
          <p:cNvSpPr txBox="1">
            <a:spLocks noChangeArrowheads="1"/>
          </p:cNvSpPr>
          <p:nvPr/>
        </p:nvSpPr>
        <p:spPr bwMode="auto">
          <a:xfrm>
            <a:off x="1295400" y="685800"/>
            <a:ext cx="1981200" cy="654050"/>
          </a:xfrm>
          <a:prstGeom prst="rect">
            <a:avLst/>
          </a:prstGeom>
          <a:noFill/>
          <a:ln w="12700" cap="sq">
            <a:solidFill>
              <a:schemeClr val="tx1"/>
            </a:solidFill>
            <a:miter lim="800000"/>
            <a:headEnd type="none" w="sm" len="sm"/>
            <a:tailEnd type="none" w="sm" len="sm"/>
          </a:ln>
        </p:spPr>
        <p:txBody>
          <a:bodyPr>
            <a:spAutoFit/>
          </a:bodyPr>
          <a:lstStyle/>
          <a:p>
            <a:pPr>
              <a:spcBef>
                <a:spcPct val="50000"/>
              </a:spcBef>
            </a:pPr>
            <a:r>
              <a:rPr lang="en-US" sz="1800"/>
              <a:t>MV of shares on date of conversion</a:t>
            </a:r>
          </a:p>
        </p:txBody>
      </p:sp>
      <p:sp>
        <p:nvSpPr>
          <p:cNvPr id="56323" name="Text Box 3"/>
          <p:cNvSpPr txBox="1">
            <a:spLocks noChangeArrowheads="1"/>
          </p:cNvSpPr>
          <p:nvPr/>
        </p:nvSpPr>
        <p:spPr bwMode="auto">
          <a:xfrm>
            <a:off x="3733800" y="685800"/>
            <a:ext cx="1981200" cy="366713"/>
          </a:xfrm>
          <a:prstGeom prst="rect">
            <a:avLst/>
          </a:prstGeom>
          <a:noFill/>
          <a:ln w="12700" cap="sq">
            <a:noFill/>
            <a:miter lim="800000"/>
            <a:headEnd type="none" w="sm" len="sm"/>
            <a:tailEnd type="none" w="sm" len="sm"/>
          </a:ln>
        </p:spPr>
        <p:txBody>
          <a:bodyPr>
            <a:spAutoFit/>
          </a:bodyPr>
          <a:lstStyle/>
          <a:p>
            <a:pPr>
              <a:spcBef>
                <a:spcPct val="50000"/>
              </a:spcBef>
            </a:pPr>
            <a:endParaRPr lang="en-US" sz="1800"/>
          </a:p>
        </p:txBody>
      </p:sp>
      <p:sp>
        <p:nvSpPr>
          <p:cNvPr id="138244" name="Text Box 4"/>
          <p:cNvSpPr txBox="1">
            <a:spLocks noChangeArrowheads="1"/>
          </p:cNvSpPr>
          <p:nvPr/>
        </p:nvSpPr>
        <p:spPr bwMode="auto">
          <a:xfrm>
            <a:off x="3733800" y="685800"/>
            <a:ext cx="1981200" cy="379413"/>
          </a:xfrm>
          <a:prstGeom prst="rect">
            <a:avLst/>
          </a:prstGeom>
          <a:noFill/>
          <a:ln w="12700" cap="sq">
            <a:solidFill>
              <a:schemeClr val="tx1"/>
            </a:solidFill>
            <a:miter lim="800000"/>
            <a:headEnd type="none" w="sm" len="sm"/>
            <a:tailEnd type="none" w="sm" len="sm"/>
          </a:ln>
        </p:spPr>
        <p:txBody>
          <a:bodyPr>
            <a:spAutoFit/>
          </a:bodyPr>
          <a:lstStyle/>
          <a:p>
            <a:pPr algn="ctr">
              <a:spcBef>
                <a:spcPct val="50000"/>
              </a:spcBef>
            </a:pPr>
            <a:r>
              <a:rPr lang="en-US" sz="1800">
                <a:latin typeface="Rupee Foradian" pitchFamily="34" charset="0"/>
              </a:rPr>
              <a:t> ` </a:t>
            </a:r>
            <a:r>
              <a:rPr lang="en-US" sz="1800"/>
              <a:t>50/-</a:t>
            </a:r>
          </a:p>
        </p:txBody>
      </p:sp>
      <p:sp>
        <p:nvSpPr>
          <p:cNvPr id="138245" name="Text Box 5"/>
          <p:cNvSpPr txBox="1">
            <a:spLocks noChangeArrowheads="1"/>
          </p:cNvSpPr>
          <p:nvPr/>
        </p:nvSpPr>
        <p:spPr bwMode="auto">
          <a:xfrm>
            <a:off x="6172200" y="685800"/>
            <a:ext cx="1981200" cy="379413"/>
          </a:xfrm>
          <a:prstGeom prst="rect">
            <a:avLst/>
          </a:prstGeom>
          <a:noFill/>
          <a:ln w="12700" cap="sq">
            <a:solidFill>
              <a:schemeClr val="tx1"/>
            </a:solidFill>
            <a:miter lim="800000"/>
            <a:headEnd type="none" w="sm" len="sm"/>
            <a:tailEnd type="none" w="sm" len="sm"/>
          </a:ln>
        </p:spPr>
        <p:txBody>
          <a:bodyPr>
            <a:spAutoFit/>
          </a:bodyPr>
          <a:lstStyle/>
          <a:p>
            <a:pPr algn="ctr">
              <a:spcBef>
                <a:spcPct val="50000"/>
              </a:spcBef>
            </a:pPr>
            <a:r>
              <a:rPr lang="en-US" sz="1800">
                <a:latin typeface="Rupee Foradian" pitchFamily="34" charset="0"/>
              </a:rPr>
              <a:t>` </a:t>
            </a:r>
            <a:r>
              <a:rPr lang="en-US" sz="1800"/>
              <a:t>50/-</a:t>
            </a:r>
          </a:p>
        </p:txBody>
      </p:sp>
      <p:sp>
        <p:nvSpPr>
          <p:cNvPr id="138246" name="Text Box 6"/>
          <p:cNvSpPr txBox="1">
            <a:spLocks noChangeArrowheads="1"/>
          </p:cNvSpPr>
          <p:nvPr/>
        </p:nvSpPr>
        <p:spPr bwMode="auto">
          <a:xfrm>
            <a:off x="1295400" y="1676400"/>
            <a:ext cx="1981200" cy="654050"/>
          </a:xfrm>
          <a:prstGeom prst="rect">
            <a:avLst/>
          </a:prstGeom>
          <a:noFill/>
          <a:ln w="12700" cap="sq">
            <a:solidFill>
              <a:schemeClr val="tx1"/>
            </a:solidFill>
            <a:miter lim="800000"/>
            <a:headEnd type="none" w="sm" len="sm"/>
            <a:tailEnd type="none" w="sm" len="sm"/>
          </a:ln>
        </p:spPr>
        <p:txBody>
          <a:bodyPr>
            <a:spAutoFit/>
          </a:bodyPr>
          <a:lstStyle/>
          <a:p>
            <a:pPr>
              <a:spcBef>
                <a:spcPct val="50000"/>
              </a:spcBef>
            </a:pPr>
            <a:r>
              <a:rPr lang="en-US" sz="1800"/>
              <a:t>No. of shares to be allotted</a:t>
            </a:r>
          </a:p>
        </p:txBody>
      </p:sp>
      <p:sp>
        <p:nvSpPr>
          <p:cNvPr id="138247" name="Text Box 7"/>
          <p:cNvSpPr txBox="1">
            <a:spLocks noChangeArrowheads="1"/>
          </p:cNvSpPr>
          <p:nvPr/>
        </p:nvSpPr>
        <p:spPr bwMode="auto">
          <a:xfrm>
            <a:off x="3733800" y="1676400"/>
            <a:ext cx="1981200" cy="379413"/>
          </a:xfrm>
          <a:prstGeom prst="rect">
            <a:avLst/>
          </a:prstGeom>
          <a:noFill/>
          <a:ln w="12700" cap="sq">
            <a:solidFill>
              <a:schemeClr val="tx1"/>
            </a:solidFill>
            <a:miter lim="800000"/>
            <a:headEnd type="none" w="sm" len="sm"/>
            <a:tailEnd type="none" w="sm" len="sm"/>
          </a:ln>
        </p:spPr>
        <p:txBody>
          <a:bodyPr>
            <a:spAutoFit/>
          </a:bodyPr>
          <a:lstStyle/>
          <a:p>
            <a:pPr algn="ctr">
              <a:spcBef>
                <a:spcPct val="50000"/>
              </a:spcBef>
            </a:pPr>
            <a:r>
              <a:rPr lang="en-US" sz="1800"/>
              <a:t>50000</a:t>
            </a:r>
          </a:p>
        </p:txBody>
      </p:sp>
      <p:sp>
        <p:nvSpPr>
          <p:cNvPr id="138248" name="Text Box 8"/>
          <p:cNvSpPr txBox="1">
            <a:spLocks noChangeArrowheads="1"/>
          </p:cNvSpPr>
          <p:nvPr/>
        </p:nvSpPr>
        <p:spPr bwMode="auto">
          <a:xfrm>
            <a:off x="6172200" y="1676400"/>
            <a:ext cx="1981200" cy="379413"/>
          </a:xfrm>
          <a:prstGeom prst="rect">
            <a:avLst/>
          </a:prstGeom>
          <a:noFill/>
          <a:ln w="12700" cap="sq">
            <a:solidFill>
              <a:schemeClr val="tx1"/>
            </a:solidFill>
            <a:miter lim="800000"/>
            <a:headEnd type="none" w="sm" len="sm"/>
            <a:tailEnd type="none" w="sm" len="sm"/>
          </a:ln>
        </p:spPr>
        <p:txBody>
          <a:bodyPr>
            <a:spAutoFit/>
          </a:bodyPr>
          <a:lstStyle/>
          <a:p>
            <a:pPr algn="ctr">
              <a:spcBef>
                <a:spcPct val="50000"/>
              </a:spcBef>
            </a:pPr>
            <a:r>
              <a:rPr lang="en-US" sz="1800"/>
              <a:t>10000</a:t>
            </a:r>
          </a:p>
        </p:txBody>
      </p:sp>
      <p:sp>
        <p:nvSpPr>
          <p:cNvPr id="138249" name="Text Box 9"/>
          <p:cNvSpPr txBox="1">
            <a:spLocks noChangeArrowheads="1"/>
          </p:cNvSpPr>
          <p:nvPr/>
        </p:nvSpPr>
        <p:spPr bwMode="auto">
          <a:xfrm>
            <a:off x="1295400" y="2590800"/>
            <a:ext cx="1981200" cy="379413"/>
          </a:xfrm>
          <a:prstGeom prst="rect">
            <a:avLst/>
          </a:prstGeom>
          <a:noFill/>
          <a:ln w="12700" cap="sq">
            <a:solidFill>
              <a:schemeClr val="tx1"/>
            </a:solidFill>
            <a:miter lim="800000"/>
            <a:headEnd type="none" w="sm" len="sm"/>
            <a:tailEnd type="none" w="sm" len="sm"/>
          </a:ln>
        </p:spPr>
        <p:txBody>
          <a:bodyPr>
            <a:spAutoFit/>
          </a:bodyPr>
          <a:lstStyle/>
          <a:p>
            <a:pPr>
              <a:spcBef>
                <a:spcPct val="50000"/>
              </a:spcBef>
            </a:pPr>
            <a:r>
              <a:rPr lang="en-US" sz="1800"/>
              <a:t>Value of Product</a:t>
            </a:r>
          </a:p>
        </p:txBody>
      </p:sp>
      <p:sp>
        <p:nvSpPr>
          <p:cNvPr id="138250" name="Text Box 10"/>
          <p:cNvSpPr txBox="1">
            <a:spLocks noChangeArrowheads="1"/>
          </p:cNvSpPr>
          <p:nvPr/>
        </p:nvSpPr>
        <p:spPr bwMode="auto">
          <a:xfrm>
            <a:off x="3733800" y="2514600"/>
            <a:ext cx="1981200" cy="792163"/>
          </a:xfrm>
          <a:prstGeom prst="rect">
            <a:avLst/>
          </a:prstGeom>
          <a:noFill/>
          <a:ln w="12700" cap="sq">
            <a:solidFill>
              <a:schemeClr val="tx1"/>
            </a:solidFill>
            <a:miter lim="800000"/>
            <a:headEnd type="none" w="sm" len="sm"/>
            <a:tailEnd type="none" w="sm" len="sm"/>
          </a:ln>
        </p:spPr>
        <p:txBody>
          <a:bodyPr>
            <a:spAutoFit/>
          </a:bodyPr>
          <a:lstStyle/>
          <a:p>
            <a:pPr>
              <a:spcBef>
                <a:spcPct val="50000"/>
              </a:spcBef>
            </a:pPr>
            <a:r>
              <a:rPr lang="en-US" sz="1800">
                <a:latin typeface="Rupee Foradian" pitchFamily="34" charset="0"/>
              </a:rPr>
              <a:t>` </a:t>
            </a:r>
            <a:r>
              <a:rPr lang="en-US" sz="1800"/>
              <a:t>25,00,000/-</a:t>
            </a:r>
          </a:p>
          <a:p>
            <a:pPr>
              <a:spcBef>
                <a:spcPct val="50000"/>
              </a:spcBef>
            </a:pPr>
            <a:r>
              <a:rPr lang="en-US" sz="1800"/>
              <a:t>(50000*50)</a:t>
            </a:r>
          </a:p>
        </p:txBody>
      </p:sp>
      <p:sp>
        <p:nvSpPr>
          <p:cNvPr id="138251" name="Text Box 11"/>
          <p:cNvSpPr txBox="1">
            <a:spLocks noChangeArrowheads="1"/>
          </p:cNvSpPr>
          <p:nvPr/>
        </p:nvSpPr>
        <p:spPr bwMode="auto">
          <a:xfrm>
            <a:off x="6172200" y="2514600"/>
            <a:ext cx="1981200" cy="792163"/>
          </a:xfrm>
          <a:prstGeom prst="rect">
            <a:avLst/>
          </a:prstGeom>
          <a:noFill/>
          <a:ln w="12700" cap="sq">
            <a:solidFill>
              <a:schemeClr val="tx1"/>
            </a:solidFill>
            <a:miter lim="800000"/>
            <a:headEnd type="none" w="sm" len="sm"/>
            <a:tailEnd type="none" w="sm" len="sm"/>
          </a:ln>
        </p:spPr>
        <p:txBody>
          <a:bodyPr>
            <a:spAutoFit/>
          </a:bodyPr>
          <a:lstStyle/>
          <a:p>
            <a:pPr>
              <a:spcBef>
                <a:spcPct val="50000"/>
              </a:spcBef>
            </a:pPr>
            <a:r>
              <a:rPr lang="en-US" sz="1800">
                <a:latin typeface="Rupee Foradian" pitchFamily="34" charset="0"/>
              </a:rPr>
              <a:t>` </a:t>
            </a:r>
            <a:r>
              <a:rPr lang="en-US" sz="1800"/>
              <a:t>5,00,000/-</a:t>
            </a:r>
          </a:p>
          <a:p>
            <a:pPr>
              <a:spcBef>
                <a:spcPct val="50000"/>
              </a:spcBef>
            </a:pPr>
            <a:r>
              <a:rPr lang="en-US" sz="1800"/>
              <a:t>(10000*50)</a:t>
            </a:r>
          </a:p>
        </p:txBody>
      </p:sp>
      <p:sp>
        <p:nvSpPr>
          <p:cNvPr id="138252" name="Text Box 12"/>
          <p:cNvSpPr txBox="1">
            <a:spLocks noChangeArrowheads="1"/>
          </p:cNvSpPr>
          <p:nvPr/>
        </p:nvSpPr>
        <p:spPr bwMode="auto">
          <a:xfrm>
            <a:off x="1295400" y="3429000"/>
            <a:ext cx="1981200" cy="379413"/>
          </a:xfrm>
          <a:prstGeom prst="rect">
            <a:avLst/>
          </a:prstGeom>
          <a:noFill/>
          <a:ln w="12700" cap="sq">
            <a:solidFill>
              <a:schemeClr val="tx1"/>
            </a:solidFill>
            <a:miter lim="800000"/>
            <a:headEnd type="none" w="sm" len="sm"/>
            <a:tailEnd type="none" w="sm" len="sm"/>
          </a:ln>
        </p:spPr>
        <p:txBody>
          <a:bodyPr>
            <a:spAutoFit/>
          </a:bodyPr>
          <a:lstStyle/>
          <a:p>
            <a:pPr>
              <a:spcBef>
                <a:spcPct val="50000"/>
              </a:spcBef>
            </a:pPr>
            <a:r>
              <a:rPr lang="en-US" sz="1800"/>
              <a:t>Value changes </a:t>
            </a:r>
          </a:p>
        </p:txBody>
      </p:sp>
      <p:sp>
        <p:nvSpPr>
          <p:cNvPr id="138253" name="Text Box 13"/>
          <p:cNvSpPr txBox="1">
            <a:spLocks noChangeArrowheads="1"/>
          </p:cNvSpPr>
          <p:nvPr/>
        </p:nvSpPr>
        <p:spPr bwMode="auto">
          <a:xfrm>
            <a:off x="3733800" y="3505200"/>
            <a:ext cx="1981200" cy="379413"/>
          </a:xfrm>
          <a:prstGeom prst="rect">
            <a:avLst/>
          </a:prstGeom>
          <a:noFill/>
          <a:ln w="12700" cap="sq">
            <a:solidFill>
              <a:schemeClr val="tx1"/>
            </a:solidFill>
            <a:miter lim="800000"/>
            <a:headEnd type="none" w="sm" len="sm"/>
            <a:tailEnd type="none" w="sm" len="sm"/>
          </a:ln>
        </p:spPr>
        <p:txBody>
          <a:bodyPr>
            <a:spAutoFit/>
          </a:bodyPr>
          <a:lstStyle/>
          <a:p>
            <a:pPr algn="ctr">
              <a:spcBef>
                <a:spcPct val="50000"/>
              </a:spcBef>
            </a:pPr>
            <a:r>
              <a:rPr lang="en-US" sz="1800"/>
              <a:t>Yes</a:t>
            </a:r>
          </a:p>
        </p:txBody>
      </p:sp>
      <p:sp>
        <p:nvSpPr>
          <p:cNvPr id="138254" name="Text Box 14"/>
          <p:cNvSpPr txBox="1">
            <a:spLocks noChangeArrowheads="1"/>
          </p:cNvSpPr>
          <p:nvPr/>
        </p:nvSpPr>
        <p:spPr bwMode="auto">
          <a:xfrm>
            <a:off x="6172200" y="3505200"/>
            <a:ext cx="1981200" cy="379413"/>
          </a:xfrm>
          <a:prstGeom prst="rect">
            <a:avLst/>
          </a:prstGeom>
          <a:noFill/>
          <a:ln w="12700" cap="sq">
            <a:solidFill>
              <a:schemeClr val="tx1"/>
            </a:solidFill>
            <a:miter lim="800000"/>
            <a:headEnd type="none" w="sm" len="sm"/>
            <a:tailEnd type="none" w="sm" len="sm"/>
          </a:ln>
        </p:spPr>
        <p:txBody>
          <a:bodyPr>
            <a:spAutoFit/>
          </a:bodyPr>
          <a:lstStyle/>
          <a:p>
            <a:pPr algn="ctr">
              <a:spcBef>
                <a:spcPct val="50000"/>
              </a:spcBef>
            </a:pPr>
            <a:r>
              <a:rPr lang="en-US" sz="1800"/>
              <a:t>No</a:t>
            </a:r>
          </a:p>
        </p:txBody>
      </p:sp>
      <p:sp>
        <p:nvSpPr>
          <p:cNvPr id="138255" name="Text Box 15"/>
          <p:cNvSpPr txBox="1">
            <a:spLocks noChangeArrowheads="1"/>
          </p:cNvSpPr>
          <p:nvPr/>
        </p:nvSpPr>
        <p:spPr bwMode="auto">
          <a:xfrm>
            <a:off x="1295400" y="4114800"/>
            <a:ext cx="3200400" cy="379413"/>
          </a:xfrm>
          <a:prstGeom prst="rect">
            <a:avLst/>
          </a:prstGeom>
          <a:noFill/>
          <a:ln w="12700" cap="sq">
            <a:solidFill>
              <a:schemeClr val="tx1"/>
            </a:solidFill>
            <a:miter lim="800000"/>
            <a:headEnd type="none" w="sm" len="sm"/>
            <a:tailEnd type="none" w="sm" len="sm"/>
          </a:ln>
        </p:spPr>
        <p:txBody>
          <a:bodyPr>
            <a:spAutoFit/>
          </a:bodyPr>
          <a:lstStyle/>
          <a:p>
            <a:pPr>
              <a:spcBef>
                <a:spcPct val="50000"/>
              </a:spcBef>
            </a:pPr>
            <a:r>
              <a:rPr lang="en-US" sz="1800"/>
              <a:t>Hence Classified as</a:t>
            </a:r>
          </a:p>
        </p:txBody>
      </p:sp>
      <p:sp>
        <p:nvSpPr>
          <p:cNvPr id="138256" name="Text Box 16"/>
          <p:cNvSpPr txBox="1">
            <a:spLocks noChangeArrowheads="1"/>
          </p:cNvSpPr>
          <p:nvPr/>
        </p:nvSpPr>
        <p:spPr bwMode="auto">
          <a:xfrm>
            <a:off x="1295400" y="4876800"/>
            <a:ext cx="1981200" cy="379413"/>
          </a:xfrm>
          <a:prstGeom prst="rect">
            <a:avLst/>
          </a:prstGeom>
          <a:noFill/>
          <a:ln w="12700" cap="sq">
            <a:solidFill>
              <a:schemeClr val="tx1"/>
            </a:solidFill>
            <a:miter lim="800000"/>
            <a:headEnd type="none" w="sm" len="sm"/>
            <a:tailEnd type="none" w="sm" len="sm"/>
          </a:ln>
        </p:spPr>
        <p:txBody>
          <a:bodyPr>
            <a:spAutoFit/>
          </a:bodyPr>
          <a:lstStyle/>
          <a:p>
            <a:pPr>
              <a:spcBef>
                <a:spcPct val="50000"/>
              </a:spcBef>
            </a:pPr>
            <a:r>
              <a:rPr lang="en-US" sz="1800"/>
              <a:t>For Issuer</a:t>
            </a:r>
          </a:p>
        </p:txBody>
      </p:sp>
      <p:sp>
        <p:nvSpPr>
          <p:cNvPr id="138257" name="Text Box 17"/>
          <p:cNvSpPr txBox="1">
            <a:spLocks noChangeArrowheads="1"/>
          </p:cNvSpPr>
          <p:nvPr/>
        </p:nvSpPr>
        <p:spPr bwMode="auto">
          <a:xfrm>
            <a:off x="3733800" y="4876800"/>
            <a:ext cx="1981200" cy="379413"/>
          </a:xfrm>
          <a:prstGeom prst="rect">
            <a:avLst/>
          </a:prstGeom>
          <a:noFill/>
          <a:ln w="12700" cap="sq">
            <a:solidFill>
              <a:schemeClr val="tx1"/>
            </a:solidFill>
            <a:miter lim="800000"/>
            <a:headEnd type="none" w="sm" len="sm"/>
            <a:tailEnd type="none" w="sm" len="sm"/>
          </a:ln>
        </p:spPr>
        <p:txBody>
          <a:bodyPr>
            <a:spAutoFit/>
          </a:bodyPr>
          <a:lstStyle/>
          <a:p>
            <a:pPr>
              <a:spcBef>
                <a:spcPct val="50000"/>
              </a:spcBef>
            </a:pPr>
            <a:r>
              <a:rPr lang="en-US" sz="1800"/>
              <a:t>Equity (CI)</a:t>
            </a:r>
          </a:p>
        </p:txBody>
      </p:sp>
      <p:sp>
        <p:nvSpPr>
          <p:cNvPr id="138258" name="Text Box 18"/>
          <p:cNvSpPr txBox="1">
            <a:spLocks noChangeArrowheads="1"/>
          </p:cNvSpPr>
          <p:nvPr/>
        </p:nvSpPr>
        <p:spPr bwMode="auto">
          <a:xfrm>
            <a:off x="6172200" y="4876800"/>
            <a:ext cx="1981200" cy="379413"/>
          </a:xfrm>
          <a:prstGeom prst="rect">
            <a:avLst/>
          </a:prstGeom>
          <a:noFill/>
          <a:ln w="12700" cap="sq">
            <a:solidFill>
              <a:schemeClr val="tx1"/>
            </a:solidFill>
            <a:miter lim="800000"/>
            <a:headEnd type="none" w="sm" len="sm"/>
            <a:tailEnd type="none" w="sm" len="sm"/>
          </a:ln>
        </p:spPr>
        <p:txBody>
          <a:bodyPr>
            <a:spAutoFit/>
          </a:bodyPr>
          <a:lstStyle/>
          <a:p>
            <a:pPr>
              <a:spcBef>
                <a:spcPct val="50000"/>
              </a:spcBef>
            </a:pPr>
            <a:r>
              <a:rPr lang="en-US" sz="1800"/>
              <a:t>Liabilities</a:t>
            </a:r>
          </a:p>
        </p:txBody>
      </p:sp>
      <p:sp>
        <p:nvSpPr>
          <p:cNvPr id="138259" name="Text Box 19"/>
          <p:cNvSpPr txBox="1">
            <a:spLocks noChangeArrowheads="1"/>
          </p:cNvSpPr>
          <p:nvPr/>
        </p:nvSpPr>
        <p:spPr bwMode="auto">
          <a:xfrm>
            <a:off x="1295400" y="5791200"/>
            <a:ext cx="1981200" cy="379413"/>
          </a:xfrm>
          <a:prstGeom prst="rect">
            <a:avLst/>
          </a:prstGeom>
          <a:noFill/>
          <a:ln w="12700" cap="sq">
            <a:solidFill>
              <a:schemeClr val="tx1"/>
            </a:solidFill>
            <a:miter lim="800000"/>
            <a:headEnd type="none" w="sm" len="sm"/>
            <a:tailEnd type="none" w="sm" len="sm"/>
          </a:ln>
        </p:spPr>
        <p:txBody>
          <a:bodyPr>
            <a:spAutoFit/>
          </a:bodyPr>
          <a:lstStyle/>
          <a:p>
            <a:pPr>
              <a:spcBef>
                <a:spcPct val="50000"/>
              </a:spcBef>
            </a:pPr>
            <a:r>
              <a:rPr lang="en-US" sz="1800"/>
              <a:t>For Holder</a:t>
            </a:r>
          </a:p>
        </p:txBody>
      </p:sp>
      <p:sp>
        <p:nvSpPr>
          <p:cNvPr id="138260" name="Text Box 20"/>
          <p:cNvSpPr txBox="1">
            <a:spLocks noChangeArrowheads="1"/>
          </p:cNvSpPr>
          <p:nvPr/>
        </p:nvSpPr>
        <p:spPr bwMode="auto">
          <a:xfrm>
            <a:off x="3733800" y="5638800"/>
            <a:ext cx="1981200" cy="654050"/>
          </a:xfrm>
          <a:prstGeom prst="rect">
            <a:avLst/>
          </a:prstGeom>
          <a:noFill/>
          <a:ln w="12700" cap="sq">
            <a:solidFill>
              <a:schemeClr val="tx1"/>
            </a:solidFill>
            <a:miter lim="800000"/>
            <a:headEnd type="none" w="sm" len="sm"/>
            <a:tailEnd type="none" w="sm" len="sm"/>
          </a:ln>
        </p:spPr>
        <p:txBody>
          <a:bodyPr>
            <a:spAutoFit/>
          </a:bodyPr>
          <a:lstStyle/>
          <a:p>
            <a:pPr>
              <a:spcBef>
                <a:spcPct val="50000"/>
              </a:spcBef>
            </a:pPr>
            <a:r>
              <a:rPr lang="en-US" sz="1800"/>
              <a:t>Embedded derivatives</a:t>
            </a:r>
          </a:p>
        </p:txBody>
      </p:sp>
      <p:sp>
        <p:nvSpPr>
          <p:cNvPr id="138261" name="Text Box 21"/>
          <p:cNvSpPr txBox="1">
            <a:spLocks noChangeArrowheads="1"/>
          </p:cNvSpPr>
          <p:nvPr/>
        </p:nvSpPr>
        <p:spPr bwMode="auto">
          <a:xfrm>
            <a:off x="6172200" y="5791200"/>
            <a:ext cx="1981200" cy="379413"/>
          </a:xfrm>
          <a:prstGeom prst="rect">
            <a:avLst/>
          </a:prstGeom>
          <a:noFill/>
          <a:ln w="12700" cap="sq">
            <a:solidFill>
              <a:schemeClr val="tx1"/>
            </a:solidFill>
            <a:miter lim="800000"/>
            <a:headEnd type="none" w="sm" len="sm"/>
            <a:tailEnd type="none" w="sm" len="sm"/>
          </a:ln>
        </p:spPr>
        <p:txBody>
          <a:bodyPr>
            <a:spAutoFit/>
          </a:bodyPr>
          <a:lstStyle/>
          <a:p>
            <a:pPr>
              <a:spcBef>
                <a:spcPct val="50000"/>
              </a:spcBef>
            </a:pPr>
            <a:r>
              <a:rPr lang="en-US" sz="1800"/>
              <a:t>Loan</a:t>
            </a:r>
          </a:p>
        </p:txBody>
      </p:sp>
      <p:sp>
        <p:nvSpPr>
          <p:cNvPr id="138262" name="Text Box 22"/>
          <p:cNvSpPr txBox="1">
            <a:spLocks noChangeArrowheads="1"/>
          </p:cNvSpPr>
          <p:nvPr/>
        </p:nvSpPr>
        <p:spPr bwMode="auto">
          <a:xfrm>
            <a:off x="3733800" y="152400"/>
            <a:ext cx="1981200" cy="379413"/>
          </a:xfrm>
          <a:prstGeom prst="rect">
            <a:avLst/>
          </a:prstGeom>
          <a:solidFill>
            <a:schemeClr val="accent1"/>
          </a:solidFill>
          <a:ln w="12700" cap="sq">
            <a:solidFill>
              <a:schemeClr val="tx1"/>
            </a:solidFill>
            <a:miter lim="800000"/>
            <a:headEnd type="none" w="sm" len="sm"/>
            <a:tailEnd type="none" w="sm" len="sm"/>
          </a:ln>
        </p:spPr>
        <p:txBody>
          <a:bodyPr>
            <a:spAutoFit/>
          </a:bodyPr>
          <a:lstStyle/>
          <a:p>
            <a:pPr algn="ctr">
              <a:spcBef>
                <a:spcPct val="50000"/>
              </a:spcBef>
            </a:pPr>
            <a:r>
              <a:rPr lang="en-US" sz="1800"/>
              <a:t>Product 1</a:t>
            </a:r>
          </a:p>
        </p:txBody>
      </p:sp>
      <p:sp>
        <p:nvSpPr>
          <p:cNvPr id="138263" name="Text Box 23"/>
          <p:cNvSpPr txBox="1">
            <a:spLocks noChangeArrowheads="1"/>
          </p:cNvSpPr>
          <p:nvPr/>
        </p:nvSpPr>
        <p:spPr bwMode="auto">
          <a:xfrm>
            <a:off x="6248400" y="152400"/>
            <a:ext cx="1981200" cy="379413"/>
          </a:xfrm>
          <a:prstGeom prst="rect">
            <a:avLst/>
          </a:prstGeom>
          <a:solidFill>
            <a:schemeClr val="accent1"/>
          </a:solidFill>
          <a:ln w="12700" cap="sq">
            <a:solidFill>
              <a:schemeClr val="tx1"/>
            </a:solidFill>
            <a:miter lim="800000"/>
            <a:headEnd type="none" w="sm" len="sm"/>
            <a:tailEnd type="none" w="sm" len="sm"/>
          </a:ln>
        </p:spPr>
        <p:txBody>
          <a:bodyPr>
            <a:spAutoFit/>
          </a:bodyPr>
          <a:lstStyle/>
          <a:p>
            <a:pPr algn="ctr">
              <a:spcBef>
                <a:spcPct val="50000"/>
              </a:spcBef>
            </a:pPr>
            <a:r>
              <a:rPr lang="en-US" sz="1800"/>
              <a:t>Product 2</a:t>
            </a:r>
          </a:p>
        </p:txBody>
      </p:sp>
      <p:sp>
        <p:nvSpPr>
          <p:cNvPr id="25" name="TextBox 24"/>
          <p:cNvSpPr txBox="1"/>
          <p:nvPr/>
        </p:nvSpPr>
        <p:spPr>
          <a:xfrm>
            <a:off x="6629400" y="6324600"/>
            <a:ext cx="23622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i="1" dirty="0" smtClean="0">
                <a:solidFill>
                  <a:schemeClr val="accent1">
                    <a:lumMod val="50000"/>
                  </a:schemeClr>
                </a:solidFill>
              </a:rPr>
              <a:t>CA KUSAI GOAWALA</a:t>
            </a:r>
            <a:endParaRPr lang="en-IN" b="1" i="1" dirty="0">
              <a:solidFill>
                <a:schemeClr val="accent1">
                  <a:lumMod val="5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38262"/>
                                        </p:tgtEl>
                                        <p:attrNameLst>
                                          <p:attrName>style.visibility</p:attrName>
                                        </p:attrNameLst>
                                      </p:cBhvr>
                                      <p:to>
                                        <p:strVal val="visible"/>
                                      </p:to>
                                    </p:set>
                                    <p:animEffect transition="in" filter="box(in)">
                                      <p:cBhvr>
                                        <p:cTn id="7" dur="500"/>
                                        <p:tgtEl>
                                          <p:spTgt spid="138262"/>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38263"/>
                                        </p:tgtEl>
                                        <p:attrNameLst>
                                          <p:attrName>style.visibility</p:attrName>
                                        </p:attrNameLst>
                                      </p:cBhvr>
                                      <p:to>
                                        <p:strVal val="visible"/>
                                      </p:to>
                                    </p:set>
                                    <p:animEffect transition="in" filter="box(in)">
                                      <p:cBhvr>
                                        <p:cTn id="10" dur="500"/>
                                        <p:tgtEl>
                                          <p:spTgt spid="138263"/>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138242"/>
                                        </p:tgtEl>
                                        <p:attrNameLst>
                                          <p:attrName>style.visibility</p:attrName>
                                        </p:attrNameLst>
                                      </p:cBhvr>
                                      <p:to>
                                        <p:strVal val="visible"/>
                                      </p:to>
                                    </p:set>
                                    <p:animEffect transition="in" filter="blinds(horizontal)">
                                      <p:cBhvr>
                                        <p:cTn id="15" dur="500"/>
                                        <p:tgtEl>
                                          <p:spTgt spid="138242"/>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38244"/>
                                        </p:tgtEl>
                                        <p:attrNameLst>
                                          <p:attrName>style.visibility</p:attrName>
                                        </p:attrNameLst>
                                      </p:cBhvr>
                                      <p:to>
                                        <p:strVal val="visible"/>
                                      </p:to>
                                    </p:set>
                                    <p:animEffect transition="in" filter="blinds(horizontal)">
                                      <p:cBhvr>
                                        <p:cTn id="18" dur="500"/>
                                        <p:tgtEl>
                                          <p:spTgt spid="138244"/>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138245"/>
                                        </p:tgtEl>
                                        <p:attrNameLst>
                                          <p:attrName>style.visibility</p:attrName>
                                        </p:attrNameLst>
                                      </p:cBhvr>
                                      <p:to>
                                        <p:strVal val="visible"/>
                                      </p:to>
                                    </p:set>
                                    <p:animEffect transition="in" filter="blinds(horizontal)">
                                      <p:cBhvr>
                                        <p:cTn id="21" dur="500"/>
                                        <p:tgtEl>
                                          <p:spTgt spid="138245"/>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138246"/>
                                        </p:tgtEl>
                                        <p:attrNameLst>
                                          <p:attrName>style.visibility</p:attrName>
                                        </p:attrNameLst>
                                      </p:cBhvr>
                                      <p:to>
                                        <p:strVal val="visible"/>
                                      </p:to>
                                    </p:set>
                                    <p:animEffect transition="in" filter="blinds(horizontal)">
                                      <p:cBhvr>
                                        <p:cTn id="26" dur="500"/>
                                        <p:tgtEl>
                                          <p:spTgt spid="138246"/>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138247"/>
                                        </p:tgtEl>
                                        <p:attrNameLst>
                                          <p:attrName>style.visibility</p:attrName>
                                        </p:attrNameLst>
                                      </p:cBhvr>
                                      <p:to>
                                        <p:strVal val="visible"/>
                                      </p:to>
                                    </p:set>
                                    <p:animEffect transition="in" filter="blinds(horizontal)">
                                      <p:cBhvr>
                                        <p:cTn id="29" dur="500"/>
                                        <p:tgtEl>
                                          <p:spTgt spid="138247"/>
                                        </p:tgtEl>
                                      </p:cBhvr>
                                    </p:animEffect>
                                  </p:childTnLst>
                                </p:cTn>
                              </p:par>
                              <p:par>
                                <p:cTn id="30" presetID="3" presetClass="entr" presetSubtype="10" fill="hold" grpId="0" nodeType="withEffect">
                                  <p:stCondLst>
                                    <p:cond delay="0"/>
                                  </p:stCondLst>
                                  <p:childTnLst>
                                    <p:set>
                                      <p:cBhvr>
                                        <p:cTn id="31" dur="1" fill="hold">
                                          <p:stCondLst>
                                            <p:cond delay="0"/>
                                          </p:stCondLst>
                                        </p:cTn>
                                        <p:tgtEl>
                                          <p:spTgt spid="138248"/>
                                        </p:tgtEl>
                                        <p:attrNameLst>
                                          <p:attrName>style.visibility</p:attrName>
                                        </p:attrNameLst>
                                      </p:cBhvr>
                                      <p:to>
                                        <p:strVal val="visible"/>
                                      </p:to>
                                    </p:set>
                                    <p:animEffect transition="in" filter="blinds(horizontal)">
                                      <p:cBhvr>
                                        <p:cTn id="32" dur="500"/>
                                        <p:tgtEl>
                                          <p:spTgt spid="138248"/>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38249"/>
                                        </p:tgtEl>
                                        <p:attrNameLst>
                                          <p:attrName>style.visibility</p:attrName>
                                        </p:attrNameLst>
                                      </p:cBhvr>
                                      <p:to>
                                        <p:strVal val="visible"/>
                                      </p:to>
                                    </p:set>
                                    <p:animEffect transition="in" filter="blinds(horizontal)">
                                      <p:cBhvr>
                                        <p:cTn id="37" dur="500"/>
                                        <p:tgtEl>
                                          <p:spTgt spid="138249"/>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138250"/>
                                        </p:tgtEl>
                                        <p:attrNameLst>
                                          <p:attrName>style.visibility</p:attrName>
                                        </p:attrNameLst>
                                      </p:cBhvr>
                                      <p:to>
                                        <p:strVal val="visible"/>
                                      </p:to>
                                    </p:set>
                                    <p:animEffect transition="in" filter="blinds(horizontal)">
                                      <p:cBhvr>
                                        <p:cTn id="40" dur="500"/>
                                        <p:tgtEl>
                                          <p:spTgt spid="138250"/>
                                        </p:tgtEl>
                                      </p:cBhvr>
                                    </p:animEffect>
                                  </p:childTnLst>
                                </p:cTn>
                              </p:par>
                              <p:par>
                                <p:cTn id="41" presetID="3" presetClass="entr" presetSubtype="10" fill="hold" grpId="0" nodeType="withEffect">
                                  <p:stCondLst>
                                    <p:cond delay="0"/>
                                  </p:stCondLst>
                                  <p:childTnLst>
                                    <p:set>
                                      <p:cBhvr>
                                        <p:cTn id="42" dur="1" fill="hold">
                                          <p:stCondLst>
                                            <p:cond delay="0"/>
                                          </p:stCondLst>
                                        </p:cTn>
                                        <p:tgtEl>
                                          <p:spTgt spid="138251"/>
                                        </p:tgtEl>
                                        <p:attrNameLst>
                                          <p:attrName>style.visibility</p:attrName>
                                        </p:attrNameLst>
                                      </p:cBhvr>
                                      <p:to>
                                        <p:strVal val="visible"/>
                                      </p:to>
                                    </p:set>
                                    <p:animEffect transition="in" filter="blinds(horizontal)">
                                      <p:cBhvr>
                                        <p:cTn id="43" dur="500"/>
                                        <p:tgtEl>
                                          <p:spTgt spid="138251"/>
                                        </p:tgtEl>
                                      </p:cBhvr>
                                    </p:animEffect>
                                  </p:childTnLst>
                                </p:cTn>
                              </p:par>
                            </p:childTnLst>
                          </p:cTn>
                        </p:par>
                      </p:childTnLst>
                    </p:cTn>
                  </p:par>
                  <p:par>
                    <p:cTn id="44" fill="hold">
                      <p:stCondLst>
                        <p:cond delay="indefinite"/>
                      </p:stCondLst>
                      <p:childTnLst>
                        <p:par>
                          <p:cTn id="45" fill="hold">
                            <p:stCondLst>
                              <p:cond delay="0"/>
                            </p:stCondLst>
                            <p:childTnLst>
                              <p:par>
                                <p:cTn id="46" presetID="3" presetClass="entr" presetSubtype="10" fill="hold" grpId="0" nodeType="clickEffect">
                                  <p:stCondLst>
                                    <p:cond delay="0"/>
                                  </p:stCondLst>
                                  <p:childTnLst>
                                    <p:set>
                                      <p:cBhvr>
                                        <p:cTn id="47" dur="1" fill="hold">
                                          <p:stCondLst>
                                            <p:cond delay="0"/>
                                          </p:stCondLst>
                                        </p:cTn>
                                        <p:tgtEl>
                                          <p:spTgt spid="138252"/>
                                        </p:tgtEl>
                                        <p:attrNameLst>
                                          <p:attrName>style.visibility</p:attrName>
                                        </p:attrNameLst>
                                      </p:cBhvr>
                                      <p:to>
                                        <p:strVal val="visible"/>
                                      </p:to>
                                    </p:set>
                                    <p:animEffect transition="in" filter="blinds(horizontal)">
                                      <p:cBhvr>
                                        <p:cTn id="48" dur="500"/>
                                        <p:tgtEl>
                                          <p:spTgt spid="138252"/>
                                        </p:tgtEl>
                                      </p:cBhvr>
                                    </p:animEffect>
                                  </p:childTnLst>
                                </p:cTn>
                              </p:par>
                              <p:par>
                                <p:cTn id="49" presetID="3" presetClass="entr" presetSubtype="10" fill="hold" grpId="0" nodeType="withEffect">
                                  <p:stCondLst>
                                    <p:cond delay="0"/>
                                  </p:stCondLst>
                                  <p:childTnLst>
                                    <p:set>
                                      <p:cBhvr>
                                        <p:cTn id="50" dur="1" fill="hold">
                                          <p:stCondLst>
                                            <p:cond delay="0"/>
                                          </p:stCondLst>
                                        </p:cTn>
                                        <p:tgtEl>
                                          <p:spTgt spid="138253"/>
                                        </p:tgtEl>
                                        <p:attrNameLst>
                                          <p:attrName>style.visibility</p:attrName>
                                        </p:attrNameLst>
                                      </p:cBhvr>
                                      <p:to>
                                        <p:strVal val="visible"/>
                                      </p:to>
                                    </p:set>
                                    <p:animEffect transition="in" filter="blinds(horizontal)">
                                      <p:cBhvr>
                                        <p:cTn id="51" dur="500"/>
                                        <p:tgtEl>
                                          <p:spTgt spid="138253"/>
                                        </p:tgtEl>
                                      </p:cBhvr>
                                    </p:animEffect>
                                  </p:childTnLst>
                                </p:cTn>
                              </p:par>
                              <p:par>
                                <p:cTn id="52" presetID="3" presetClass="entr" presetSubtype="10" fill="hold" grpId="0" nodeType="withEffect">
                                  <p:stCondLst>
                                    <p:cond delay="0"/>
                                  </p:stCondLst>
                                  <p:childTnLst>
                                    <p:set>
                                      <p:cBhvr>
                                        <p:cTn id="53" dur="1" fill="hold">
                                          <p:stCondLst>
                                            <p:cond delay="0"/>
                                          </p:stCondLst>
                                        </p:cTn>
                                        <p:tgtEl>
                                          <p:spTgt spid="138254"/>
                                        </p:tgtEl>
                                        <p:attrNameLst>
                                          <p:attrName>style.visibility</p:attrName>
                                        </p:attrNameLst>
                                      </p:cBhvr>
                                      <p:to>
                                        <p:strVal val="visible"/>
                                      </p:to>
                                    </p:set>
                                    <p:animEffect transition="in" filter="blinds(horizontal)">
                                      <p:cBhvr>
                                        <p:cTn id="54" dur="500"/>
                                        <p:tgtEl>
                                          <p:spTgt spid="138254"/>
                                        </p:tgtEl>
                                      </p:cBhvr>
                                    </p:animEffect>
                                  </p:childTnLst>
                                </p:cTn>
                              </p:par>
                            </p:childTnLst>
                          </p:cTn>
                        </p:par>
                      </p:childTnLst>
                    </p:cTn>
                  </p:par>
                  <p:par>
                    <p:cTn id="55" fill="hold">
                      <p:stCondLst>
                        <p:cond delay="indefinite"/>
                      </p:stCondLst>
                      <p:childTnLst>
                        <p:par>
                          <p:cTn id="56" fill="hold">
                            <p:stCondLst>
                              <p:cond delay="0"/>
                            </p:stCondLst>
                            <p:childTnLst>
                              <p:par>
                                <p:cTn id="57" presetID="3" presetClass="entr" presetSubtype="10" fill="hold" grpId="0" nodeType="clickEffect">
                                  <p:stCondLst>
                                    <p:cond delay="0"/>
                                  </p:stCondLst>
                                  <p:childTnLst>
                                    <p:set>
                                      <p:cBhvr>
                                        <p:cTn id="58" dur="1" fill="hold">
                                          <p:stCondLst>
                                            <p:cond delay="0"/>
                                          </p:stCondLst>
                                        </p:cTn>
                                        <p:tgtEl>
                                          <p:spTgt spid="138255"/>
                                        </p:tgtEl>
                                        <p:attrNameLst>
                                          <p:attrName>style.visibility</p:attrName>
                                        </p:attrNameLst>
                                      </p:cBhvr>
                                      <p:to>
                                        <p:strVal val="visible"/>
                                      </p:to>
                                    </p:set>
                                    <p:animEffect transition="in" filter="blinds(horizontal)">
                                      <p:cBhvr>
                                        <p:cTn id="59" dur="500"/>
                                        <p:tgtEl>
                                          <p:spTgt spid="138255"/>
                                        </p:tgtEl>
                                      </p:cBhvr>
                                    </p:animEffect>
                                  </p:childTnLst>
                                </p:cTn>
                              </p:par>
                            </p:childTnLst>
                          </p:cTn>
                        </p:par>
                      </p:childTnLst>
                    </p:cTn>
                  </p:par>
                  <p:par>
                    <p:cTn id="60" fill="hold">
                      <p:stCondLst>
                        <p:cond delay="indefinite"/>
                      </p:stCondLst>
                      <p:childTnLst>
                        <p:par>
                          <p:cTn id="61" fill="hold">
                            <p:stCondLst>
                              <p:cond delay="0"/>
                            </p:stCondLst>
                            <p:childTnLst>
                              <p:par>
                                <p:cTn id="62" presetID="3" presetClass="entr" presetSubtype="10" fill="hold" grpId="0" nodeType="clickEffect">
                                  <p:stCondLst>
                                    <p:cond delay="0"/>
                                  </p:stCondLst>
                                  <p:childTnLst>
                                    <p:set>
                                      <p:cBhvr>
                                        <p:cTn id="63" dur="1" fill="hold">
                                          <p:stCondLst>
                                            <p:cond delay="0"/>
                                          </p:stCondLst>
                                        </p:cTn>
                                        <p:tgtEl>
                                          <p:spTgt spid="138256"/>
                                        </p:tgtEl>
                                        <p:attrNameLst>
                                          <p:attrName>style.visibility</p:attrName>
                                        </p:attrNameLst>
                                      </p:cBhvr>
                                      <p:to>
                                        <p:strVal val="visible"/>
                                      </p:to>
                                    </p:set>
                                    <p:animEffect transition="in" filter="blinds(horizontal)">
                                      <p:cBhvr>
                                        <p:cTn id="64" dur="500"/>
                                        <p:tgtEl>
                                          <p:spTgt spid="138256"/>
                                        </p:tgtEl>
                                      </p:cBhvr>
                                    </p:animEffect>
                                  </p:childTnLst>
                                </p:cTn>
                              </p:par>
                              <p:par>
                                <p:cTn id="65" presetID="3" presetClass="entr" presetSubtype="10" fill="hold" grpId="0" nodeType="withEffect">
                                  <p:stCondLst>
                                    <p:cond delay="0"/>
                                  </p:stCondLst>
                                  <p:childTnLst>
                                    <p:set>
                                      <p:cBhvr>
                                        <p:cTn id="66" dur="1" fill="hold">
                                          <p:stCondLst>
                                            <p:cond delay="0"/>
                                          </p:stCondLst>
                                        </p:cTn>
                                        <p:tgtEl>
                                          <p:spTgt spid="138257"/>
                                        </p:tgtEl>
                                        <p:attrNameLst>
                                          <p:attrName>style.visibility</p:attrName>
                                        </p:attrNameLst>
                                      </p:cBhvr>
                                      <p:to>
                                        <p:strVal val="visible"/>
                                      </p:to>
                                    </p:set>
                                    <p:animEffect transition="in" filter="blinds(horizontal)">
                                      <p:cBhvr>
                                        <p:cTn id="67" dur="500"/>
                                        <p:tgtEl>
                                          <p:spTgt spid="138257"/>
                                        </p:tgtEl>
                                      </p:cBhvr>
                                    </p:animEffect>
                                  </p:childTnLst>
                                </p:cTn>
                              </p:par>
                              <p:par>
                                <p:cTn id="68" presetID="3" presetClass="entr" presetSubtype="10" fill="hold" grpId="0" nodeType="withEffect">
                                  <p:stCondLst>
                                    <p:cond delay="0"/>
                                  </p:stCondLst>
                                  <p:childTnLst>
                                    <p:set>
                                      <p:cBhvr>
                                        <p:cTn id="69" dur="1" fill="hold">
                                          <p:stCondLst>
                                            <p:cond delay="0"/>
                                          </p:stCondLst>
                                        </p:cTn>
                                        <p:tgtEl>
                                          <p:spTgt spid="138258"/>
                                        </p:tgtEl>
                                        <p:attrNameLst>
                                          <p:attrName>style.visibility</p:attrName>
                                        </p:attrNameLst>
                                      </p:cBhvr>
                                      <p:to>
                                        <p:strVal val="visible"/>
                                      </p:to>
                                    </p:set>
                                    <p:animEffect transition="in" filter="blinds(horizontal)">
                                      <p:cBhvr>
                                        <p:cTn id="70" dur="500"/>
                                        <p:tgtEl>
                                          <p:spTgt spid="138258"/>
                                        </p:tgtEl>
                                      </p:cBhvr>
                                    </p:animEffect>
                                  </p:childTnLst>
                                </p:cTn>
                              </p:par>
                            </p:childTnLst>
                          </p:cTn>
                        </p:par>
                      </p:childTnLst>
                    </p:cTn>
                  </p:par>
                  <p:par>
                    <p:cTn id="71" fill="hold">
                      <p:stCondLst>
                        <p:cond delay="indefinite"/>
                      </p:stCondLst>
                      <p:childTnLst>
                        <p:par>
                          <p:cTn id="72" fill="hold">
                            <p:stCondLst>
                              <p:cond delay="0"/>
                            </p:stCondLst>
                            <p:childTnLst>
                              <p:par>
                                <p:cTn id="73" presetID="3" presetClass="entr" presetSubtype="10" fill="hold" grpId="0" nodeType="clickEffect">
                                  <p:stCondLst>
                                    <p:cond delay="0"/>
                                  </p:stCondLst>
                                  <p:childTnLst>
                                    <p:set>
                                      <p:cBhvr>
                                        <p:cTn id="74" dur="1" fill="hold">
                                          <p:stCondLst>
                                            <p:cond delay="0"/>
                                          </p:stCondLst>
                                        </p:cTn>
                                        <p:tgtEl>
                                          <p:spTgt spid="138259"/>
                                        </p:tgtEl>
                                        <p:attrNameLst>
                                          <p:attrName>style.visibility</p:attrName>
                                        </p:attrNameLst>
                                      </p:cBhvr>
                                      <p:to>
                                        <p:strVal val="visible"/>
                                      </p:to>
                                    </p:set>
                                    <p:animEffect transition="in" filter="blinds(horizontal)">
                                      <p:cBhvr>
                                        <p:cTn id="75" dur="500"/>
                                        <p:tgtEl>
                                          <p:spTgt spid="138259"/>
                                        </p:tgtEl>
                                      </p:cBhvr>
                                    </p:animEffect>
                                  </p:childTnLst>
                                </p:cTn>
                              </p:par>
                              <p:par>
                                <p:cTn id="76" presetID="3" presetClass="entr" presetSubtype="10" fill="hold" grpId="0" nodeType="withEffect">
                                  <p:stCondLst>
                                    <p:cond delay="0"/>
                                  </p:stCondLst>
                                  <p:childTnLst>
                                    <p:set>
                                      <p:cBhvr>
                                        <p:cTn id="77" dur="1" fill="hold">
                                          <p:stCondLst>
                                            <p:cond delay="0"/>
                                          </p:stCondLst>
                                        </p:cTn>
                                        <p:tgtEl>
                                          <p:spTgt spid="138260"/>
                                        </p:tgtEl>
                                        <p:attrNameLst>
                                          <p:attrName>style.visibility</p:attrName>
                                        </p:attrNameLst>
                                      </p:cBhvr>
                                      <p:to>
                                        <p:strVal val="visible"/>
                                      </p:to>
                                    </p:set>
                                    <p:animEffect transition="in" filter="blinds(horizontal)">
                                      <p:cBhvr>
                                        <p:cTn id="78" dur="500"/>
                                        <p:tgtEl>
                                          <p:spTgt spid="138260"/>
                                        </p:tgtEl>
                                      </p:cBhvr>
                                    </p:animEffect>
                                  </p:childTnLst>
                                </p:cTn>
                              </p:par>
                              <p:par>
                                <p:cTn id="79" presetID="3" presetClass="entr" presetSubtype="10" fill="hold" grpId="0" nodeType="withEffect">
                                  <p:stCondLst>
                                    <p:cond delay="0"/>
                                  </p:stCondLst>
                                  <p:childTnLst>
                                    <p:set>
                                      <p:cBhvr>
                                        <p:cTn id="80" dur="1" fill="hold">
                                          <p:stCondLst>
                                            <p:cond delay="0"/>
                                          </p:stCondLst>
                                        </p:cTn>
                                        <p:tgtEl>
                                          <p:spTgt spid="138261"/>
                                        </p:tgtEl>
                                        <p:attrNameLst>
                                          <p:attrName>style.visibility</p:attrName>
                                        </p:attrNameLst>
                                      </p:cBhvr>
                                      <p:to>
                                        <p:strVal val="visible"/>
                                      </p:to>
                                    </p:set>
                                    <p:animEffect transition="in" filter="blinds(horizontal)">
                                      <p:cBhvr>
                                        <p:cTn id="81" dur="500"/>
                                        <p:tgtEl>
                                          <p:spTgt spid="1382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242" grpId="0" animBg="1"/>
      <p:bldP spid="138244" grpId="0" animBg="1"/>
      <p:bldP spid="138245" grpId="0" animBg="1"/>
      <p:bldP spid="138246" grpId="0" animBg="1"/>
      <p:bldP spid="138247" grpId="0" animBg="1"/>
      <p:bldP spid="138248" grpId="0" animBg="1"/>
      <p:bldP spid="138249" grpId="0" animBg="1"/>
      <p:bldP spid="138250" grpId="0" animBg="1"/>
      <p:bldP spid="138251" grpId="0" animBg="1"/>
      <p:bldP spid="138252" grpId="0" animBg="1"/>
      <p:bldP spid="138253" grpId="0" animBg="1"/>
      <p:bldP spid="138254" grpId="0" animBg="1"/>
      <p:bldP spid="138255" grpId="0" animBg="1"/>
      <p:bldP spid="138256" grpId="0" animBg="1"/>
      <p:bldP spid="138257" grpId="0" animBg="1"/>
      <p:bldP spid="138258" grpId="0" animBg="1"/>
      <p:bldP spid="138259" grpId="0" animBg="1"/>
      <p:bldP spid="138260" grpId="0" animBg="1"/>
      <p:bldP spid="138261" grpId="0" animBg="1"/>
      <p:bldP spid="138262" grpId="0" animBg="1"/>
      <p:bldP spid="138263" grpId="0" animBg="1"/>
    </p:bld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eaLnBrk="1" hangingPunct="1"/>
            <a:r>
              <a:rPr lang="en-US" smtClean="0"/>
              <a:t>Embedded Derivative :</a:t>
            </a:r>
          </a:p>
        </p:txBody>
      </p:sp>
      <p:sp>
        <p:nvSpPr>
          <p:cNvPr id="57347" name="Rectangle 3"/>
          <p:cNvSpPr>
            <a:spLocks noGrp="1" noChangeArrowheads="1"/>
          </p:cNvSpPr>
          <p:nvPr>
            <p:ph type="body" idx="1"/>
          </p:nvPr>
        </p:nvSpPr>
        <p:spPr/>
        <p:txBody>
          <a:bodyPr>
            <a:normAutofit/>
          </a:bodyPr>
          <a:lstStyle/>
          <a:p>
            <a:pPr marL="609600" indent="-609600" eaLnBrk="1" hangingPunct="1">
              <a:buFont typeface="Wingdings" pitchFamily="2" charset="2"/>
              <a:buAutoNum type="alphaLcParenBoth"/>
            </a:pPr>
            <a:r>
              <a:rPr lang="en-US" sz="2400" dirty="0" smtClean="0">
                <a:solidFill>
                  <a:srgbClr val="000000"/>
                </a:solidFill>
                <a:ea typeface="Arial Unicode MS" pitchFamily="34" charset="-128"/>
                <a:cs typeface="Arial Unicode MS" pitchFamily="34" charset="-128"/>
              </a:rPr>
              <a:t>Host agreement – could be financial as well non financial instrument.</a:t>
            </a:r>
          </a:p>
          <a:p>
            <a:pPr marL="609600" indent="-609600" eaLnBrk="1" hangingPunct="1">
              <a:buFont typeface="Wingdings" pitchFamily="2" charset="2"/>
              <a:buAutoNum type="alphaLcParenBoth"/>
            </a:pPr>
            <a:r>
              <a:rPr lang="en-US" sz="2400" dirty="0" smtClean="0">
                <a:solidFill>
                  <a:srgbClr val="000000"/>
                </a:solidFill>
                <a:ea typeface="Arial Unicode MS" pitchFamily="34" charset="-128"/>
                <a:cs typeface="Arial Unicode MS" pitchFamily="34" charset="-128"/>
              </a:rPr>
              <a:t>Derivative component</a:t>
            </a:r>
          </a:p>
          <a:p>
            <a:pPr marL="609600" indent="-609600" eaLnBrk="1" hangingPunct="1">
              <a:buFont typeface="Wingdings" pitchFamily="2" charset="2"/>
              <a:buNone/>
            </a:pPr>
            <a:endParaRPr lang="en-US" sz="2400" dirty="0" smtClean="0">
              <a:solidFill>
                <a:srgbClr val="000000"/>
              </a:solidFill>
              <a:ea typeface="Arial Unicode MS" pitchFamily="34" charset="-128"/>
              <a:cs typeface="Arial Unicode MS" pitchFamily="34" charset="-128"/>
            </a:endParaRPr>
          </a:p>
          <a:p>
            <a:pPr marL="609600" indent="-609600" eaLnBrk="1" hangingPunct="1">
              <a:buFont typeface="Wingdings" pitchFamily="2" charset="2"/>
              <a:buNone/>
            </a:pPr>
            <a:r>
              <a:rPr lang="en-US" sz="2400" dirty="0" smtClean="0">
                <a:solidFill>
                  <a:srgbClr val="000000"/>
                </a:solidFill>
                <a:ea typeface="Arial Unicode MS" pitchFamily="34" charset="-128"/>
                <a:cs typeface="Arial Unicode MS" pitchFamily="34" charset="-128"/>
              </a:rPr>
              <a:t>If Host agreement is financial instrument – do not split</a:t>
            </a:r>
          </a:p>
          <a:p>
            <a:pPr marL="609600" indent="-609600" eaLnBrk="1" hangingPunct="1">
              <a:buFont typeface="Wingdings" pitchFamily="2" charset="2"/>
              <a:buNone/>
            </a:pPr>
            <a:endParaRPr lang="en-US" sz="2400" dirty="0" smtClean="0">
              <a:solidFill>
                <a:srgbClr val="000000"/>
              </a:solidFill>
              <a:ea typeface="Arial Unicode MS" pitchFamily="34" charset="-128"/>
              <a:cs typeface="Arial Unicode MS" pitchFamily="34" charset="-128"/>
            </a:endParaRPr>
          </a:p>
        </p:txBody>
      </p:sp>
      <p:sp>
        <p:nvSpPr>
          <p:cNvPr id="5" name="TextBox 4"/>
          <p:cNvSpPr txBox="1"/>
          <p:nvPr/>
        </p:nvSpPr>
        <p:spPr>
          <a:xfrm>
            <a:off x="6629400" y="6324600"/>
            <a:ext cx="23622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i="1" dirty="0" smtClean="0">
                <a:solidFill>
                  <a:schemeClr val="accent1">
                    <a:lumMod val="50000"/>
                  </a:schemeClr>
                </a:solidFill>
              </a:rPr>
              <a:t>CA KUSAI GOAWALA</a:t>
            </a:r>
            <a:endParaRPr lang="en-IN" b="1" i="1"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eaLnBrk="1" hangingPunct="1"/>
            <a:r>
              <a:rPr lang="en-US" smtClean="0"/>
              <a:t>Embedded Derivative :</a:t>
            </a:r>
          </a:p>
        </p:txBody>
      </p:sp>
      <p:sp>
        <p:nvSpPr>
          <p:cNvPr id="58371" name="Rectangle 3"/>
          <p:cNvSpPr>
            <a:spLocks noGrp="1" noChangeArrowheads="1"/>
          </p:cNvSpPr>
          <p:nvPr>
            <p:ph type="body" idx="1"/>
          </p:nvPr>
        </p:nvSpPr>
        <p:spPr/>
        <p:txBody>
          <a:bodyPr>
            <a:normAutofit/>
          </a:bodyPr>
          <a:lstStyle/>
          <a:p>
            <a:pPr marL="609600" indent="-609600" eaLnBrk="1" hangingPunct="1">
              <a:lnSpc>
                <a:spcPct val="80000"/>
              </a:lnSpc>
              <a:buFont typeface="Wingdings" pitchFamily="2" charset="2"/>
              <a:buAutoNum type="alphaLcParenBoth"/>
            </a:pPr>
            <a:r>
              <a:rPr lang="en-US" sz="2400" dirty="0" smtClean="0">
                <a:solidFill>
                  <a:srgbClr val="000000"/>
                </a:solidFill>
                <a:ea typeface="Arial Unicode MS" pitchFamily="34" charset="-128"/>
                <a:cs typeface="Arial Unicode MS" pitchFamily="34" charset="-128"/>
              </a:rPr>
              <a:t>If the entire FI is covered under FVPL, then it need not be separated irrespective whether CR or NCR.</a:t>
            </a:r>
          </a:p>
          <a:p>
            <a:pPr marL="609600" indent="-609600" eaLnBrk="1" hangingPunct="1">
              <a:lnSpc>
                <a:spcPct val="80000"/>
              </a:lnSpc>
              <a:buFont typeface="Wingdings" pitchFamily="2" charset="2"/>
              <a:buAutoNum type="alphaLcParenBoth"/>
            </a:pPr>
            <a:r>
              <a:rPr lang="en-US" sz="2400" dirty="0" smtClean="0">
                <a:solidFill>
                  <a:srgbClr val="000000"/>
                </a:solidFill>
                <a:ea typeface="Arial Unicode MS" pitchFamily="34" charset="-128"/>
                <a:cs typeface="Arial Unicode MS" pitchFamily="34" charset="-128"/>
              </a:rPr>
              <a:t>If Derivative component is closely related – no need to separate – account with the host component </a:t>
            </a:r>
          </a:p>
          <a:p>
            <a:pPr marL="609600" indent="-609600" eaLnBrk="1" hangingPunct="1">
              <a:lnSpc>
                <a:spcPct val="80000"/>
              </a:lnSpc>
              <a:buFont typeface="Wingdings" pitchFamily="2" charset="2"/>
              <a:buAutoNum type="alphaLcParenBoth"/>
            </a:pPr>
            <a:r>
              <a:rPr lang="en-US" sz="2400" dirty="0" smtClean="0">
                <a:solidFill>
                  <a:srgbClr val="000000"/>
                </a:solidFill>
                <a:ea typeface="Arial Unicode MS" pitchFamily="34" charset="-128"/>
                <a:cs typeface="Arial Unicode MS" pitchFamily="34" charset="-128"/>
              </a:rPr>
              <a:t>If Derivative is NCR, then account the same separately at FV.</a:t>
            </a:r>
          </a:p>
          <a:p>
            <a:pPr marL="609600" indent="-609600" eaLnBrk="1" hangingPunct="1">
              <a:lnSpc>
                <a:spcPct val="80000"/>
              </a:lnSpc>
              <a:buFont typeface="Wingdings" pitchFamily="2" charset="2"/>
              <a:buAutoNum type="alphaLcParenBoth"/>
            </a:pPr>
            <a:r>
              <a:rPr lang="en-US" sz="2400" dirty="0" smtClean="0">
                <a:solidFill>
                  <a:srgbClr val="000000"/>
                </a:solidFill>
                <a:ea typeface="Arial Unicode MS" pitchFamily="34" charset="-128"/>
                <a:cs typeface="Arial Unicode MS" pitchFamily="34" charset="-128"/>
              </a:rPr>
              <a:t>If Value of a Derivative cannot be computed, directly apply FV of total contract – FV of host contract</a:t>
            </a:r>
          </a:p>
        </p:txBody>
      </p:sp>
      <p:sp>
        <p:nvSpPr>
          <p:cNvPr id="5" name="TextBox 4"/>
          <p:cNvSpPr txBox="1"/>
          <p:nvPr/>
        </p:nvSpPr>
        <p:spPr>
          <a:xfrm>
            <a:off x="6629400" y="6324600"/>
            <a:ext cx="23622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i="1" dirty="0" smtClean="0">
                <a:solidFill>
                  <a:schemeClr val="accent1">
                    <a:lumMod val="50000"/>
                  </a:schemeClr>
                </a:solidFill>
              </a:rPr>
              <a:t>CA KUSAI GOAWALA</a:t>
            </a:r>
            <a:endParaRPr lang="en-IN" b="1" i="1"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r>
              <a:rPr lang="en-US" smtClean="0"/>
              <a:t>Embedded Derivative</a:t>
            </a:r>
          </a:p>
        </p:txBody>
      </p:sp>
      <p:sp>
        <p:nvSpPr>
          <p:cNvPr id="60419" name="Rectangle 3"/>
          <p:cNvSpPr>
            <a:spLocks noGrp="1" noChangeArrowheads="1"/>
          </p:cNvSpPr>
          <p:nvPr>
            <p:ph type="body" idx="1"/>
          </p:nvPr>
        </p:nvSpPr>
        <p:spPr/>
        <p:txBody>
          <a:bodyPr>
            <a:normAutofit/>
          </a:bodyPr>
          <a:lstStyle/>
          <a:p>
            <a:r>
              <a:rPr lang="en-US" sz="2400" dirty="0" smtClean="0">
                <a:solidFill>
                  <a:srgbClr val="000000"/>
                </a:solidFill>
                <a:ea typeface="Arial Unicode MS" pitchFamily="34" charset="-128"/>
                <a:cs typeface="Arial Unicode MS" pitchFamily="34" charset="-128"/>
              </a:rPr>
              <a:t>Loan – fixed rate contracts with an option to borrow,  to repay the loan any time it chooses</a:t>
            </a:r>
          </a:p>
          <a:p>
            <a:r>
              <a:rPr lang="en-US" sz="2400" dirty="0" smtClean="0">
                <a:solidFill>
                  <a:srgbClr val="000000"/>
                </a:solidFill>
                <a:ea typeface="Arial Unicode MS" pitchFamily="34" charset="-128"/>
                <a:cs typeface="Arial Unicode MS" pitchFamily="34" charset="-128"/>
              </a:rPr>
              <a:t>Embedded Derivatives</a:t>
            </a:r>
          </a:p>
          <a:p>
            <a:pPr lvl="1">
              <a:buFontTx/>
              <a:buNone/>
            </a:pPr>
            <a:r>
              <a:rPr lang="en-US" sz="2400" dirty="0" smtClean="0">
                <a:solidFill>
                  <a:srgbClr val="000000"/>
                </a:solidFill>
                <a:ea typeface="Arial Unicode MS" pitchFamily="34" charset="-128"/>
                <a:cs typeface="Arial Unicode MS" pitchFamily="34" charset="-128"/>
              </a:rPr>
              <a:t>Embedded Derivative can be in Debtor /Equity Investments / lease / Normal Sale / Purchase / Service Agreements / Loan Agreements</a:t>
            </a:r>
          </a:p>
        </p:txBody>
      </p:sp>
      <p:sp>
        <p:nvSpPr>
          <p:cNvPr id="5" name="TextBox 4"/>
          <p:cNvSpPr txBox="1"/>
          <p:nvPr/>
        </p:nvSpPr>
        <p:spPr>
          <a:xfrm>
            <a:off x="6629400" y="6324600"/>
            <a:ext cx="23622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i="1" dirty="0" smtClean="0">
                <a:solidFill>
                  <a:schemeClr val="accent1">
                    <a:lumMod val="50000"/>
                  </a:schemeClr>
                </a:solidFill>
              </a:rPr>
              <a:t>CA KUSAI GOAWALA</a:t>
            </a:r>
            <a:endParaRPr lang="en-IN" b="1" i="1"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2"/>
          <p:cNvSpPr>
            <a:spLocks noGrp="1" noChangeArrowheads="1"/>
          </p:cNvSpPr>
          <p:nvPr>
            <p:ph type="ctrTitle" idx="4294967295"/>
          </p:nvPr>
        </p:nvSpPr>
        <p:spPr>
          <a:xfrm>
            <a:off x="2057400" y="0"/>
            <a:ext cx="4876800" cy="2667000"/>
          </a:xfrm>
        </p:spPr>
        <p:txBody>
          <a:bodyPr/>
          <a:lstStyle/>
          <a:p>
            <a:pPr eaLnBrk="1" hangingPunct="1">
              <a:defRPr/>
            </a:pPr>
            <a:r>
              <a:rPr lang="en-US" sz="4000" b="1" dirty="0" smtClean="0"/>
              <a:t>Compound Instrument – from the perspective of Issuer</a:t>
            </a:r>
          </a:p>
        </p:txBody>
      </p:sp>
      <p:pic>
        <p:nvPicPr>
          <p:cNvPr id="65539" name="Picture 3"/>
          <p:cNvPicPr>
            <a:picLocks noChangeAspect="1" noChangeArrowheads="1"/>
          </p:cNvPicPr>
          <p:nvPr/>
        </p:nvPicPr>
        <p:blipFill>
          <a:blip r:embed="rId2" cstate="print"/>
          <a:srcRect/>
          <a:stretch>
            <a:fillRect/>
          </a:stretch>
        </p:blipFill>
        <p:spPr bwMode="auto">
          <a:xfrm>
            <a:off x="2209800" y="2514600"/>
            <a:ext cx="4191000" cy="3429000"/>
          </a:xfrm>
          <a:prstGeom prst="rect">
            <a:avLst/>
          </a:prstGeom>
          <a:noFill/>
          <a:ln w="12700" cap="sq">
            <a:noFill/>
            <a:miter lim="800000"/>
            <a:headEnd type="none" w="sm" len="sm"/>
            <a:tailEnd type="none" w="sm" len="sm"/>
          </a:ln>
        </p:spPr>
      </p:pic>
      <p:sp>
        <p:nvSpPr>
          <p:cNvPr id="5" name="TextBox 4"/>
          <p:cNvSpPr txBox="1"/>
          <p:nvPr/>
        </p:nvSpPr>
        <p:spPr>
          <a:xfrm>
            <a:off x="6629400" y="6324600"/>
            <a:ext cx="23622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i="1" dirty="0" smtClean="0">
                <a:solidFill>
                  <a:schemeClr val="accent1">
                    <a:lumMod val="50000"/>
                  </a:schemeClr>
                </a:solidFill>
              </a:rPr>
              <a:t>CA KUSAI GOAWALA</a:t>
            </a:r>
            <a:endParaRPr lang="en-IN" b="1" i="1"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normAutofit fontScale="90000"/>
          </a:bodyPr>
          <a:lstStyle/>
          <a:p>
            <a:pPr eaLnBrk="1" hangingPunct="1"/>
            <a:r>
              <a:rPr lang="en-US" sz="4000" b="1" smtClean="0"/>
              <a:t>Compound Instrument – from the perspective of Issuer</a:t>
            </a:r>
          </a:p>
        </p:txBody>
      </p:sp>
      <p:sp>
        <p:nvSpPr>
          <p:cNvPr id="66563" name="Rectangle 3"/>
          <p:cNvSpPr>
            <a:spLocks noGrp="1" noChangeArrowheads="1"/>
          </p:cNvSpPr>
          <p:nvPr>
            <p:ph type="body" idx="1"/>
          </p:nvPr>
        </p:nvSpPr>
        <p:spPr/>
        <p:txBody>
          <a:bodyPr>
            <a:normAutofit/>
          </a:bodyPr>
          <a:lstStyle/>
          <a:p>
            <a:pPr eaLnBrk="1" hangingPunct="1">
              <a:buFont typeface="Wingdings" pitchFamily="2" charset="2"/>
              <a:buNone/>
            </a:pPr>
            <a:r>
              <a:rPr lang="en-US" sz="2600" dirty="0" smtClean="0"/>
              <a:t>First identify whether :</a:t>
            </a:r>
          </a:p>
          <a:p>
            <a:pPr eaLnBrk="1" hangingPunct="1"/>
            <a:r>
              <a:rPr lang="en-US" sz="2600" dirty="0" smtClean="0"/>
              <a:t>Liability </a:t>
            </a:r>
          </a:p>
          <a:p>
            <a:pPr eaLnBrk="1" hangingPunct="1"/>
            <a:r>
              <a:rPr lang="en-US" sz="2600" dirty="0" smtClean="0"/>
              <a:t>Compound</a:t>
            </a:r>
          </a:p>
        </p:txBody>
      </p:sp>
      <p:sp>
        <p:nvSpPr>
          <p:cNvPr id="5" name="TextBox 4"/>
          <p:cNvSpPr txBox="1"/>
          <p:nvPr/>
        </p:nvSpPr>
        <p:spPr>
          <a:xfrm>
            <a:off x="6629400" y="6324600"/>
            <a:ext cx="23622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i="1" dirty="0" smtClean="0">
                <a:solidFill>
                  <a:schemeClr val="accent1">
                    <a:lumMod val="50000"/>
                  </a:schemeClr>
                </a:solidFill>
              </a:rPr>
              <a:t>CA KUSAI GOAWALA</a:t>
            </a:r>
            <a:endParaRPr lang="en-IN" b="1" i="1"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2"/>
          <p:cNvSpPr>
            <a:spLocks noGrp="1" noChangeArrowheads="1"/>
          </p:cNvSpPr>
          <p:nvPr>
            <p:ph type="ctrTitle" idx="4294967295"/>
          </p:nvPr>
        </p:nvSpPr>
        <p:spPr>
          <a:xfrm>
            <a:off x="2438400" y="381000"/>
            <a:ext cx="4189412" cy="1066800"/>
          </a:xfrm>
        </p:spPr>
        <p:txBody>
          <a:bodyPr/>
          <a:lstStyle/>
          <a:p>
            <a:pPr eaLnBrk="1" hangingPunct="1">
              <a:defRPr/>
            </a:pPr>
            <a:r>
              <a:rPr lang="en-US" b="1" dirty="0" smtClean="0"/>
              <a:t>Pure Liability :</a:t>
            </a:r>
          </a:p>
        </p:txBody>
      </p:sp>
      <p:pic>
        <p:nvPicPr>
          <p:cNvPr id="68611" name="Picture 3"/>
          <p:cNvPicPr>
            <a:picLocks noChangeAspect="1" noChangeArrowheads="1"/>
          </p:cNvPicPr>
          <p:nvPr/>
        </p:nvPicPr>
        <p:blipFill>
          <a:blip r:embed="rId2" cstate="print"/>
          <a:srcRect/>
          <a:stretch>
            <a:fillRect/>
          </a:stretch>
        </p:blipFill>
        <p:spPr bwMode="auto">
          <a:xfrm>
            <a:off x="2209800" y="1752600"/>
            <a:ext cx="4191000" cy="3886200"/>
          </a:xfrm>
          <a:prstGeom prst="rect">
            <a:avLst/>
          </a:prstGeom>
          <a:noFill/>
          <a:ln w="12700" cap="sq">
            <a:noFill/>
            <a:miter lim="800000"/>
            <a:headEnd type="none" w="sm" len="sm"/>
            <a:tailEnd type="none" w="sm" len="sm"/>
          </a:ln>
        </p:spPr>
      </p:pic>
      <p:sp>
        <p:nvSpPr>
          <p:cNvPr id="5" name="TextBox 4"/>
          <p:cNvSpPr txBox="1"/>
          <p:nvPr/>
        </p:nvSpPr>
        <p:spPr>
          <a:xfrm>
            <a:off x="6629400" y="6324600"/>
            <a:ext cx="23622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i="1" dirty="0" smtClean="0">
                <a:solidFill>
                  <a:schemeClr val="accent1">
                    <a:lumMod val="50000"/>
                  </a:schemeClr>
                </a:solidFill>
              </a:rPr>
              <a:t>CA KUSAI GOAWALA</a:t>
            </a:r>
            <a:endParaRPr lang="en-IN" b="1" i="1"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pPr eaLnBrk="1" hangingPunct="1"/>
            <a:r>
              <a:rPr lang="en-US" smtClean="0"/>
              <a:t>Pure Liability :</a:t>
            </a:r>
          </a:p>
        </p:txBody>
      </p:sp>
      <p:sp>
        <p:nvSpPr>
          <p:cNvPr id="69635" name="Rectangle 3"/>
          <p:cNvSpPr>
            <a:spLocks noGrp="1" noChangeArrowheads="1"/>
          </p:cNvSpPr>
          <p:nvPr>
            <p:ph type="body" idx="1"/>
          </p:nvPr>
        </p:nvSpPr>
        <p:spPr/>
        <p:txBody>
          <a:bodyPr>
            <a:normAutofit/>
          </a:bodyPr>
          <a:lstStyle/>
          <a:p>
            <a:pPr marL="609600" indent="-609600" eaLnBrk="1" hangingPunct="1">
              <a:buFont typeface="Wingdings" pitchFamily="2" charset="2"/>
              <a:buNone/>
            </a:pPr>
            <a:r>
              <a:rPr lang="en-US" sz="2400" dirty="0" smtClean="0">
                <a:solidFill>
                  <a:srgbClr val="000000"/>
                </a:solidFill>
                <a:ea typeface="Arial Unicode MS" pitchFamily="34" charset="-128"/>
                <a:cs typeface="Arial Unicode MS" pitchFamily="34" charset="-128"/>
              </a:rPr>
              <a:t>	Settlement by paying cash or issuing another FA</a:t>
            </a:r>
          </a:p>
          <a:p>
            <a:pPr marL="609600" indent="-609600" eaLnBrk="1" hangingPunct="1">
              <a:buFont typeface="Wingdings" pitchFamily="2" charset="2"/>
              <a:buNone/>
            </a:pPr>
            <a:r>
              <a:rPr lang="en-US" sz="2400" dirty="0" smtClean="0">
                <a:solidFill>
                  <a:srgbClr val="000000"/>
                </a:solidFill>
                <a:ea typeface="Arial Unicode MS" pitchFamily="34" charset="-128"/>
                <a:cs typeface="Arial Unicode MS" pitchFamily="34" charset="-128"/>
              </a:rPr>
              <a:t>Examples :</a:t>
            </a:r>
          </a:p>
          <a:p>
            <a:pPr marL="990600" lvl="1" indent="-533400" eaLnBrk="1" hangingPunct="1">
              <a:buFontTx/>
              <a:buChar char="o"/>
            </a:pPr>
            <a:r>
              <a:rPr lang="en-US" sz="2400" dirty="0" smtClean="0">
                <a:solidFill>
                  <a:srgbClr val="000000"/>
                </a:solidFill>
                <a:ea typeface="Arial Unicode MS" pitchFamily="34" charset="-128"/>
                <a:cs typeface="Arial Unicode MS" pitchFamily="34" charset="-128"/>
              </a:rPr>
              <a:t>Loans</a:t>
            </a:r>
          </a:p>
          <a:p>
            <a:pPr marL="990600" lvl="1" indent="-533400" eaLnBrk="1" hangingPunct="1">
              <a:buFontTx/>
              <a:buChar char="o"/>
            </a:pPr>
            <a:r>
              <a:rPr lang="en-US" sz="2400" dirty="0" smtClean="0">
                <a:solidFill>
                  <a:srgbClr val="000000"/>
                </a:solidFill>
                <a:ea typeface="Arial Unicode MS" pitchFamily="34" charset="-128"/>
                <a:cs typeface="Arial Unicode MS" pitchFamily="34" charset="-128"/>
              </a:rPr>
              <a:t>Compulsorily redeemable Debentures</a:t>
            </a:r>
          </a:p>
          <a:p>
            <a:pPr marL="990600" lvl="1" indent="-533400" eaLnBrk="1" hangingPunct="1">
              <a:buFontTx/>
              <a:buChar char="o"/>
            </a:pPr>
            <a:r>
              <a:rPr lang="en-US" sz="2400" dirty="0" smtClean="0">
                <a:solidFill>
                  <a:srgbClr val="000000"/>
                </a:solidFill>
                <a:ea typeface="Arial Unicode MS" pitchFamily="34" charset="-128"/>
                <a:cs typeface="Arial Unicode MS" pitchFamily="34" charset="-128"/>
              </a:rPr>
              <a:t>Compulsorily redeemable Preference Shares</a:t>
            </a:r>
          </a:p>
          <a:p>
            <a:pPr marL="990600" lvl="1" indent="-533400" eaLnBrk="1" hangingPunct="1">
              <a:buFontTx/>
              <a:buChar char="o"/>
            </a:pPr>
            <a:r>
              <a:rPr lang="en-US" sz="2400" dirty="0" smtClean="0">
                <a:solidFill>
                  <a:srgbClr val="000000"/>
                </a:solidFill>
                <a:ea typeface="Arial Unicode MS" pitchFamily="34" charset="-128"/>
                <a:cs typeface="Arial Unicode MS" pitchFamily="34" charset="-128"/>
              </a:rPr>
              <a:t>Option to the issuer to issue variable number of its shares</a:t>
            </a:r>
          </a:p>
        </p:txBody>
      </p:sp>
      <p:sp>
        <p:nvSpPr>
          <p:cNvPr id="5" name="TextBox 4"/>
          <p:cNvSpPr txBox="1"/>
          <p:nvPr/>
        </p:nvSpPr>
        <p:spPr>
          <a:xfrm>
            <a:off x="6629400" y="6324600"/>
            <a:ext cx="23622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i="1" dirty="0" smtClean="0">
                <a:solidFill>
                  <a:schemeClr val="accent1">
                    <a:lumMod val="50000"/>
                  </a:schemeClr>
                </a:solidFill>
              </a:rPr>
              <a:t>CA KUSAI GOAWALA</a:t>
            </a:r>
            <a:endParaRPr lang="en-IN" b="1" i="1"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2"/>
          <p:cNvSpPr>
            <a:spLocks noGrp="1" noChangeArrowheads="1"/>
          </p:cNvSpPr>
          <p:nvPr>
            <p:ph type="ctrTitle" idx="4294967295"/>
          </p:nvPr>
        </p:nvSpPr>
        <p:spPr>
          <a:xfrm>
            <a:off x="2057400" y="228600"/>
            <a:ext cx="5181600" cy="1524000"/>
          </a:xfrm>
        </p:spPr>
        <p:txBody>
          <a:bodyPr>
            <a:normAutofit/>
          </a:bodyPr>
          <a:lstStyle/>
          <a:p>
            <a:pPr marL="838200" indent="-838200" eaLnBrk="1" hangingPunct="1">
              <a:defRPr/>
            </a:pPr>
            <a:r>
              <a:rPr lang="en-US" b="1" dirty="0" smtClean="0"/>
              <a:t>Compound (Liability + Equity)</a:t>
            </a:r>
          </a:p>
        </p:txBody>
      </p:sp>
      <p:pic>
        <p:nvPicPr>
          <p:cNvPr id="70659" name="Picture 3"/>
          <p:cNvPicPr>
            <a:picLocks noChangeAspect="1" noChangeArrowheads="1"/>
          </p:cNvPicPr>
          <p:nvPr/>
        </p:nvPicPr>
        <p:blipFill>
          <a:blip r:embed="rId2" cstate="print"/>
          <a:srcRect/>
          <a:stretch>
            <a:fillRect/>
          </a:stretch>
        </p:blipFill>
        <p:spPr bwMode="auto">
          <a:xfrm>
            <a:off x="2438400" y="2057400"/>
            <a:ext cx="4267200" cy="3733800"/>
          </a:xfrm>
          <a:prstGeom prst="rect">
            <a:avLst/>
          </a:prstGeom>
          <a:noFill/>
          <a:ln w="12700" cap="sq">
            <a:noFill/>
            <a:miter lim="800000"/>
            <a:headEnd type="none" w="sm" len="sm"/>
            <a:tailEnd type="none" w="sm" len="sm"/>
          </a:ln>
        </p:spPr>
      </p:pic>
      <p:sp>
        <p:nvSpPr>
          <p:cNvPr id="5" name="TextBox 4"/>
          <p:cNvSpPr txBox="1"/>
          <p:nvPr/>
        </p:nvSpPr>
        <p:spPr>
          <a:xfrm>
            <a:off x="6629400" y="6324600"/>
            <a:ext cx="23622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i="1" dirty="0" smtClean="0">
                <a:solidFill>
                  <a:schemeClr val="accent1">
                    <a:lumMod val="50000"/>
                  </a:schemeClr>
                </a:solidFill>
              </a:rPr>
              <a:t>CA KUSAI GOAWALA</a:t>
            </a:r>
            <a:endParaRPr lang="en-IN" b="1" i="1"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pPr marL="838200" indent="-838200" eaLnBrk="1" hangingPunct="1"/>
            <a:r>
              <a:rPr lang="en-US" smtClean="0"/>
              <a:t>Compound (Liability + Equity)</a:t>
            </a:r>
          </a:p>
        </p:txBody>
      </p:sp>
      <p:sp>
        <p:nvSpPr>
          <p:cNvPr id="71683" name="Rectangle 3"/>
          <p:cNvSpPr>
            <a:spLocks noGrp="1" noChangeArrowheads="1"/>
          </p:cNvSpPr>
          <p:nvPr>
            <p:ph type="body" idx="1"/>
          </p:nvPr>
        </p:nvSpPr>
        <p:spPr/>
        <p:txBody>
          <a:bodyPr>
            <a:normAutofit/>
          </a:bodyPr>
          <a:lstStyle/>
          <a:p>
            <a:pPr eaLnBrk="1" hangingPunct="1"/>
            <a:r>
              <a:rPr lang="en-US" sz="2600" dirty="0" smtClean="0">
                <a:solidFill>
                  <a:srgbClr val="000000"/>
                </a:solidFill>
                <a:ea typeface="Arial Unicode MS" pitchFamily="34" charset="-128"/>
                <a:cs typeface="Arial Unicode MS" pitchFamily="34" charset="-128"/>
              </a:rPr>
              <a:t>The instrument provides for conversion option with fixed number of its shares for a fixed amount.</a:t>
            </a:r>
          </a:p>
          <a:p>
            <a:pPr eaLnBrk="1" hangingPunct="1">
              <a:buFont typeface="Wingdings" pitchFamily="2" charset="2"/>
              <a:buNone/>
            </a:pPr>
            <a:endParaRPr lang="en-US" sz="2600" dirty="0" smtClean="0">
              <a:solidFill>
                <a:srgbClr val="000000"/>
              </a:solidFill>
              <a:ea typeface="Arial Unicode MS" pitchFamily="34" charset="-128"/>
              <a:cs typeface="Arial Unicode MS" pitchFamily="34" charset="-128"/>
            </a:endParaRPr>
          </a:p>
          <a:p>
            <a:pPr eaLnBrk="1" hangingPunct="1">
              <a:buFont typeface="Wingdings" pitchFamily="2" charset="2"/>
              <a:buNone/>
            </a:pPr>
            <a:r>
              <a:rPr lang="en-US" sz="2600" dirty="0" smtClean="0">
                <a:solidFill>
                  <a:srgbClr val="000000"/>
                </a:solidFill>
                <a:ea typeface="Arial Unicode MS" pitchFamily="34" charset="-128"/>
                <a:cs typeface="Arial Unicode MS" pitchFamily="34" charset="-128"/>
              </a:rPr>
              <a:t>Examples :</a:t>
            </a:r>
          </a:p>
          <a:p>
            <a:pPr lvl="1" eaLnBrk="1" hangingPunct="1">
              <a:buFontTx/>
              <a:buChar char="o"/>
            </a:pPr>
            <a:r>
              <a:rPr lang="en-US" dirty="0" smtClean="0">
                <a:solidFill>
                  <a:srgbClr val="000000"/>
                </a:solidFill>
                <a:ea typeface="Arial Unicode MS" pitchFamily="34" charset="-128"/>
                <a:cs typeface="Arial Unicode MS" pitchFamily="34" charset="-128"/>
              </a:rPr>
              <a:t>Convertible Debentures/Preference Shares with fixed number of shares</a:t>
            </a:r>
          </a:p>
        </p:txBody>
      </p:sp>
      <p:sp>
        <p:nvSpPr>
          <p:cNvPr id="5" name="TextBox 4"/>
          <p:cNvSpPr txBox="1"/>
          <p:nvPr/>
        </p:nvSpPr>
        <p:spPr>
          <a:xfrm>
            <a:off x="6629400" y="6324600"/>
            <a:ext cx="23622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i="1" dirty="0" smtClean="0">
                <a:solidFill>
                  <a:schemeClr val="accent1">
                    <a:lumMod val="50000"/>
                  </a:schemeClr>
                </a:solidFill>
              </a:rPr>
              <a:t>CA KUSAI GOAWALA</a:t>
            </a:r>
            <a:endParaRPr lang="en-IN" b="1" i="1"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Line 2"/>
          <p:cNvSpPr>
            <a:spLocks noChangeShapeType="1"/>
          </p:cNvSpPr>
          <p:nvPr/>
        </p:nvSpPr>
        <p:spPr bwMode="auto">
          <a:xfrm>
            <a:off x="4495800" y="1371600"/>
            <a:ext cx="0" cy="228600"/>
          </a:xfrm>
          <a:prstGeom prst="line">
            <a:avLst/>
          </a:prstGeom>
          <a:noFill/>
          <a:ln w="9525">
            <a:noFill/>
            <a:round/>
            <a:headEnd type="none" w="sm" len="sm"/>
            <a:tailEnd type="triangle" w="sm" len="sm"/>
          </a:ln>
          <a:effectLst/>
        </p:spPr>
        <p:txBody>
          <a:bodyPr wrap="none" anchor="ctr"/>
          <a:lstStyle/>
          <a:p>
            <a:endParaRPr lang="en-US"/>
          </a:p>
        </p:txBody>
      </p:sp>
      <p:sp>
        <p:nvSpPr>
          <p:cNvPr id="296963" name="Rectangle 3"/>
          <p:cNvSpPr>
            <a:spLocks noChangeArrowheads="1"/>
          </p:cNvSpPr>
          <p:nvPr/>
        </p:nvSpPr>
        <p:spPr bwMode="auto">
          <a:xfrm>
            <a:off x="381000" y="762000"/>
            <a:ext cx="8382000" cy="5262979"/>
          </a:xfrm>
          <a:prstGeom prst="rect">
            <a:avLst/>
          </a:prstGeom>
          <a:noFill/>
          <a:ln w="9525" algn="ctr">
            <a:noFill/>
            <a:miter lim="800000"/>
            <a:headEnd/>
            <a:tailEnd/>
          </a:ln>
          <a:effectLst/>
        </p:spPr>
        <p:txBody>
          <a:bodyPr anchor="ctr">
            <a:spAutoFit/>
          </a:bodyPr>
          <a:lstStyle/>
          <a:p>
            <a:pPr>
              <a:tabLst>
                <a:tab pos="1371600" algn="l"/>
                <a:tab pos="1828800" algn="l"/>
              </a:tabLst>
            </a:pPr>
            <a:r>
              <a:rPr lang="en-US" sz="2800" b="1" dirty="0" smtClean="0">
                <a:latin typeface="Times New Roman" pitchFamily="18" charset="0"/>
                <a:cs typeface="Arial" charset="0"/>
              </a:rPr>
              <a:t>IndAS </a:t>
            </a:r>
            <a:r>
              <a:rPr lang="en-US" sz="2800" b="1" dirty="0">
                <a:latin typeface="Times New Roman" pitchFamily="18" charset="0"/>
                <a:cs typeface="Arial" charset="0"/>
              </a:rPr>
              <a:t>10 : Events after the Reporting Period</a:t>
            </a:r>
          </a:p>
          <a:p>
            <a:pPr algn="ctr">
              <a:tabLst>
                <a:tab pos="1371600" algn="l"/>
                <a:tab pos="1828800" algn="l"/>
              </a:tabLst>
            </a:pPr>
            <a:endParaRPr lang="en-US" sz="2800" b="1" dirty="0">
              <a:latin typeface="Times New Roman" pitchFamily="18" charset="0"/>
              <a:cs typeface="Arial" charset="0"/>
            </a:endParaRPr>
          </a:p>
          <a:p>
            <a:pPr lvl="2">
              <a:buFontTx/>
              <a:buChar char="•"/>
              <a:tabLst>
                <a:tab pos="1371600" algn="l"/>
                <a:tab pos="1828800" algn="l"/>
              </a:tabLst>
            </a:pPr>
            <a:r>
              <a:rPr lang="en-US" sz="2000" dirty="0">
                <a:cs typeface="Arial" charset="0"/>
              </a:rPr>
              <a:t>  </a:t>
            </a:r>
            <a:r>
              <a:rPr lang="en-US" sz="2000" dirty="0">
                <a:cs typeface="Arial" pitchFamily="34" charset="0"/>
              </a:rPr>
              <a:t>Adjusting and Non adjusting Events</a:t>
            </a:r>
          </a:p>
          <a:p>
            <a:pPr>
              <a:buFontTx/>
              <a:buChar char="•"/>
              <a:tabLst>
                <a:tab pos="1371600" algn="l"/>
                <a:tab pos="1828800" algn="l"/>
              </a:tabLst>
            </a:pPr>
            <a:endParaRPr lang="en-US" sz="2000" dirty="0">
              <a:cs typeface="Arial" pitchFamily="34" charset="0"/>
            </a:endParaRPr>
          </a:p>
          <a:p>
            <a:pPr lvl="2">
              <a:buFontTx/>
              <a:buChar char="•"/>
              <a:tabLst>
                <a:tab pos="1371600" algn="l"/>
                <a:tab pos="1828800" algn="l"/>
              </a:tabLst>
            </a:pPr>
            <a:r>
              <a:rPr lang="en-US" sz="2000" dirty="0">
                <a:cs typeface="Arial" pitchFamily="34" charset="0"/>
              </a:rPr>
              <a:t>  Condition existed prior to the end of the 	</a:t>
            </a:r>
            <a:r>
              <a:rPr lang="en-US" sz="2000" dirty="0" smtClean="0">
                <a:cs typeface="Arial" pitchFamily="34" charset="0"/>
              </a:rPr>
              <a:t>      </a:t>
            </a:r>
            <a:endParaRPr lang="en-US" sz="2000" dirty="0">
              <a:cs typeface="Arial" pitchFamily="34" charset="0"/>
            </a:endParaRPr>
          </a:p>
          <a:p>
            <a:pPr lvl="2">
              <a:tabLst>
                <a:tab pos="1371600" algn="l"/>
                <a:tab pos="1828800" algn="l"/>
              </a:tabLst>
            </a:pPr>
            <a:r>
              <a:rPr lang="en-US" sz="2000" dirty="0">
                <a:cs typeface="Arial" pitchFamily="34" charset="0"/>
              </a:rPr>
              <a:t>    Accounting </a:t>
            </a:r>
            <a:r>
              <a:rPr lang="en-US" sz="2000" dirty="0" smtClean="0">
                <a:cs typeface="Arial" pitchFamily="34" charset="0"/>
              </a:rPr>
              <a:t>Period</a:t>
            </a:r>
            <a:endParaRPr lang="en-US" sz="2000" dirty="0">
              <a:cs typeface="Arial" pitchFamily="34" charset="0"/>
            </a:endParaRPr>
          </a:p>
          <a:p>
            <a:pPr lvl="2">
              <a:buFontTx/>
              <a:buChar char="•"/>
              <a:tabLst>
                <a:tab pos="1371600" algn="l"/>
                <a:tab pos="1828800" algn="l"/>
              </a:tabLst>
            </a:pPr>
            <a:r>
              <a:rPr lang="en-US" sz="2000" dirty="0">
                <a:cs typeface="Arial" pitchFamily="34" charset="0"/>
              </a:rPr>
              <a:t>  Condition arose after the reporting period</a:t>
            </a:r>
          </a:p>
          <a:p>
            <a:pPr>
              <a:buFontTx/>
              <a:buChar char="•"/>
              <a:tabLst>
                <a:tab pos="1371600" algn="l"/>
                <a:tab pos="1828800" algn="l"/>
              </a:tabLst>
            </a:pPr>
            <a:endParaRPr lang="en-US" sz="2000" dirty="0">
              <a:cs typeface="Arial" pitchFamily="34" charset="0"/>
            </a:endParaRPr>
          </a:p>
          <a:p>
            <a:pPr lvl="2">
              <a:buFontTx/>
              <a:buChar char="•"/>
              <a:tabLst>
                <a:tab pos="1371600" algn="l"/>
                <a:tab pos="1828800" algn="l"/>
              </a:tabLst>
            </a:pPr>
            <a:r>
              <a:rPr lang="en-US" sz="2000" dirty="0">
                <a:cs typeface="Arial" pitchFamily="34" charset="0"/>
              </a:rPr>
              <a:t>  Going </a:t>
            </a:r>
            <a:r>
              <a:rPr lang="en-US" sz="2000" dirty="0" smtClean="0">
                <a:cs typeface="Arial" pitchFamily="34" charset="0"/>
              </a:rPr>
              <a:t>Concern is an adjusting event</a:t>
            </a:r>
            <a:endParaRPr lang="en-US" sz="2000" dirty="0">
              <a:cs typeface="Arial" pitchFamily="34" charset="0"/>
            </a:endParaRPr>
          </a:p>
          <a:p>
            <a:pPr>
              <a:buFontTx/>
              <a:buChar char="•"/>
              <a:tabLst>
                <a:tab pos="1371600" algn="l"/>
                <a:tab pos="1828800" algn="l"/>
              </a:tabLst>
            </a:pPr>
            <a:endParaRPr lang="en-US" sz="2000" dirty="0">
              <a:cs typeface="Arial" pitchFamily="34" charset="0"/>
            </a:endParaRPr>
          </a:p>
          <a:p>
            <a:pPr lvl="2">
              <a:buFontTx/>
              <a:buChar char="•"/>
              <a:tabLst>
                <a:tab pos="1371600" algn="l"/>
                <a:tab pos="1828800" algn="l"/>
              </a:tabLst>
            </a:pPr>
            <a:r>
              <a:rPr lang="en-US" sz="2000" dirty="0">
                <a:cs typeface="Arial" pitchFamily="34" charset="0"/>
              </a:rPr>
              <a:t>  </a:t>
            </a:r>
            <a:r>
              <a:rPr lang="en-US" sz="2000" dirty="0" err="1">
                <a:cs typeface="Arial" pitchFamily="34" charset="0"/>
              </a:rPr>
              <a:t>Authorisation</a:t>
            </a:r>
            <a:r>
              <a:rPr lang="en-US" sz="2000" dirty="0">
                <a:cs typeface="Arial" pitchFamily="34" charset="0"/>
              </a:rPr>
              <a:t> for Issue – Date</a:t>
            </a:r>
          </a:p>
          <a:p>
            <a:pPr lvl="2">
              <a:buFontTx/>
              <a:buChar char="•"/>
              <a:tabLst>
                <a:tab pos="1371600" algn="l"/>
                <a:tab pos="1828800" algn="l"/>
              </a:tabLst>
            </a:pPr>
            <a:endParaRPr lang="en-US" sz="2000" dirty="0">
              <a:cs typeface="Arial" pitchFamily="34" charset="0"/>
            </a:endParaRPr>
          </a:p>
          <a:p>
            <a:pPr lvl="2">
              <a:buFontTx/>
              <a:buChar char="•"/>
              <a:tabLst>
                <a:tab pos="1371600" algn="l"/>
                <a:tab pos="1828800" algn="l"/>
              </a:tabLst>
            </a:pPr>
            <a:r>
              <a:rPr lang="en-US" sz="2000" dirty="0">
                <a:cs typeface="Arial" pitchFamily="34" charset="0"/>
              </a:rPr>
              <a:t>  Non Adjusting Event – disclose in notes</a:t>
            </a:r>
          </a:p>
          <a:p>
            <a:pPr>
              <a:buFontTx/>
              <a:buChar char="•"/>
              <a:tabLst>
                <a:tab pos="1371600" algn="l"/>
                <a:tab pos="1828800" algn="l"/>
              </a:tabLst>
            </a:pPr>
            <a:endParaRPr lang="en-US" sz="2000" dirty="0">
              <a:cs typeface="Arial" pitchFamily="34" charset="0"/>
            </a:endParaRPr>
          </a:p>
          <a:p>
            <a:pPr lvl="2">
              <a:buFontTx/>
              <a:buChar char="•"/>
              <a:tabLst>
                <a:tab pos="1371600" algn="l"/>
                <a:tab pos="1828800" algn="l"/>
              </a:tabLst>
            </a:pPr>
            <a:r>
              <a:rPr lang="en-US" sz="2000" dirty="0">
                <a:cs typeface="Arial" pitchFamily="34" charset="0"/>
              </a:rPr>
              <a:t>  Dividend declared in AGM – non adjusting event </a:t>
            </a:r>
          </a:p>
          <a:p>
            <a:pPr lvl="2">
              <a:tabLst>
                <a:tab pos="1371600" algn="l"/>
                <a:tab pos="1828800" algn="l"/>
              </a:tabLst>
            </a:pPr>
            <a:r>
              <a:rPr lang="en-US" sz="2000" dirty="0">
                <a:cs typeface="Arial" pitchFamily="34" charset="0"/>
              </a:rPr>
              <a:t>    under </a:t>
            </a:r>
            <a:r>
              <a:rPr lang="en-US" sz="2000" dirty="0" smtClean="0">
                <a:cs typeface="Arial" pitchFamily="34" charset="0"/>
              </a:rPr>
              <a:t>IndAS.</a:t>
            </a:r>
            <a:endParaRPr lang="en-US" sz="2000" dirty="0">
              <a:cs typeface="Arial" pitchFamily="34" charset="0"/>
            </a:endParaRPr>
          </a:p>
        </p:txBody>
      </p:sp>
      <p:sp>
        <p:nvSpPr>
          <p:cNvPr id="5" name="TextBox 4"/>
          <p:cNvSpPr txBox="1"/>
          <p:nvPr/>
        </p:nvSpPr>
        <p:spPr>
          <a:xfrm>
            <a:off x="6781800" y="6324600"/>
            <a:ext cx="2362200" cy="369332"/>
          </a:xfrm>
          <a:prstGeom prst="rect">
            <a:avLst/>
          </a:prstGeom>
          <a:noFill/>
        </p:spPr>
        <p:txBody>
          <a:bodyPr wrap="square" rtlCol="0">
            <a:spAutoFit/>
          </a:bodyPr>
          <a:lstStyle/>
          <a:p>
            <a:r>
              <a:rPr lang="en-US" b="1" i="1" dirty="0" smtClean="0">
                <a:solidFill>
                  <a:schemeClr val="accent1">
                    <a:lumMod val="50000"/>
                  </a:schemeClr>
                </a:solidFill>
              </a:rPr>
              <a:t>CA KUSAI GOAWALA</a:t>
            </a:r>
            <a:endParaRPr lang="en-IN" b="1" i="1" dirty="0">
              <a:solidFill>
                <a:schemeClr val="accent1">
                  <a:lumMod val="50000"/>
                </a:schemeClr>
              </a:solidFill>
            </a:endParaRPr>
          </a:p>
        </p:txBody>
      </p:sp>
    </p:spTree>
  </p:cSld>
  <p:clrMapOvr>
    <a:masterClrMapping/>
  </p:clrMapOvr>
  <p:transition/>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p:cNvSpPr>
            <a:spLocks noGrp="1" noChangeArrowheads="1"/>
          </p:cNvSpPr>
          <p:nvPr>
            <p:ph type="ctrTitle" idx="4294967295"/>
          </p:nvPr>
        </p:nvSpPr>
        <p:spPr>
          <a:xfrm>
            <a:off x="2667000" y="0"/>
            <a:ext cx="5181600" cy="1676400"/>
          </a:xfrm>
        </p:spPr>
        <p:txBody>
          <a:bodyPr/>
          <a:lstStyle/>
          <a:p>
            <a:pPr marL="838200" indent="-838200" eaLnBrk="1" hangingPunct="1">
              <a:defRPr/>
            </a:pPr>
            <a:r>
              <a:rPr lang="en-US" b="1" dirty="0" smtClean="0"/>
              <a:t>Treatment in the books</a:t>
            </a:r>
          </a:p>
        </p:txBody>
      </p:sp>
      <p:pic>
        <p:nvPicPr>
          <p:cNvPr id="72707" name="Picture 4"/>
          <p:cNvPicPr>
            <a:picLocks noChangeAspect="1" noChangeArrowheads="1"/>
          </p:cNvPicPr>
          <p:nvPr/>
        </p:nvPicPr>
        <p:blipFill>
          <a:blip r:embed="rId2" cstate="print"/>
          <a:srcRect/>
          <a:stretch>
            <a:fillRect/>
          </a:stretch>
        </p:blipFill>
        <p:spPr bwMode="auto">
          <a:xfrm>
            <a:off x="2362200" y="1828800"/>
            <a:ext cx="4267200" cy="4267200"/>
          </a:xfrm>
          <a:prstGeom prst="rect">
            <a:avLst/>
          </a:prstGeom>
          <a:noFill/>
          <a:ln w="12700" cap="sq">
            <a:noFill/>
            <a:miter lim="800000"/>
            <a:headEnd type="none" w="sm" len="sm"/>
            <a:tailEnd type="none" w="sm" len="sm"/>
          </a:ln>
        </p:spPr>
      </p:pic>
      <p:sp>
        <p:nvSpPr>
          <p:cNvPr id="5" name="TextBox 4"/>
          <p:cNvSpPr txBox="1"/>
          <p:nvPr/>
        </p:nvSpPr>
        <p:spPr>
          <a:xfrm>
            <a:off x="6629400" y="6324600"/>
            <a:ext cx="23622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i="1" dirty="0" smtClean="0">
                <a:solidFill>
                  <a:schemeClr val="accent1">
                    <a:lumMod val="50000"/>
                  </a:schemeClr>
                </a:solidFill>
              </a:rPr>
              <a:t>CA KUSAI GOAWALA</a:t>
            </a:r>
            <a:endParaRPr lang="en-IN" b="1" i="1"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pPr eaLnBrk="1" hangingPunct="1"/>
            <a:r>
              <a:rPr lang="en-US" sz="4000" smtClean="0"/>
              <a:t>Treatment in the books of Issuer :</a:t>
            </a:r>
          </a:p>
        </p:txBody>
      </p:sp>
      <p:sp>
        <p:nvSpPr>
          <p:cNvPr id="73731" name="Rectangle 3"/>
          <p:cNvSpPr>
            <a:spLocks noGrp="1" noChangeArrowheads="1"/>
          </p:cNvSpPr>
          <p:nvPr>
            <p:ph type="body" idx="1"/>
          </p:nvPr>
        </p:nvSpPr>
        <p:spPr/>
        <p:txBody>
          <a:bodyPr>
            <a:normAutofit/>
          </a:bodyPr>
          <a:lstStyle/>
          <a:p>
            <a:pPr marL="609600" indent="-609600" eaLnBrk="1" hangingPunct="1">
              <a:buFont typeface="Wingdings" pitchFamily="2" charset="2"/>
              <a:buAutoNum type="alphaLcParenBoth"/>
            </a:pPr>
            <a:r>
              <a:rPr lang="en-US" sz="2600" dirty="0" smtClean="0">
                <a:solidFill>
                  <a:srgbClr val="000000"/>
                </a:solidFill>
                <a:ea typeface="Arial Unicode MS" pitchFamily="34" charset="-128"/>
                <a:cs typeface="Arial Unicode MS" pitchFamily="34" charset="-128"/>
              </a:rPr>
              <a:t>Split Equity and Liability by first working out PV of the cash flows discounted on market rate of Interest applicable to similar instruments without conversion options.</a:t>
            </a:r>
          </a:p>
          <a:p>
            <a:pPr marL="609600" indent="-609600" eaLnBrk="1" hangingPunct="1">
              <a:buFont typeface="Wingdings" pitchFamily="2" charset="2"/>
              <a:buAutoNum type="alphaLcParenBoth"/>
            </a:pPr>
            <a:r>
              <a:rPr lang="en-US" sz="2600" dirty="0" smtClean="0">
                <a:solidFill>
                  <a:srgbClr val="000000"/>
                </a:solidFill>
                <a:ea typeface="Arial Unicode MS" pitchFamily="34" charset="-128"/>
                <a:cs typeface="Arial Unicode MS" pitchFamily="34" charset="-128"/>
              </a:rPr>
              <a:t>The remaining portion to be classified as equity</a:t>
            </a:r>
          </a:p>
        </p:txBody>
      </p:sp>
      <p:sp>
        <p:nvSpPr>
          <p:cNvPr id="5" name="TextBox 4"/>
          <p:cNvSpPr txBox="1"/>
          <p:nvPr/>
        </p:nvSpPr>
        <p:spPr>
          <a:xfrm>
            <a:off x="6629400" y="6324600"/>
            <a:ext cx="23622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i="1" dirty="0" smtClean="0">
                <a:solidFill>
                  <a:schemeClr val="accent1">
                    <a:lumMod val="50000"/>
                  </a:schemeClr>
                </a:solidFill>
              </a:rPr>
              <a:t>CA KUSAI GOAWALA</a:t>
            </a:r>
            <a:endParaRPr lang="en-IN" b="1" i="1"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pPr eaLnBrk="1" hangingPunct="1"/>
            <a:r>
              <a:rPr lang="en-US" sz="4000" smtClean="0"/>
              <a:t>Treatment in the books of Holder :</a:t>
            </a:r>
          </a:p>
        </p:txBody>
      </p:sp>
      <p:sp>
        <p:nvSpPr>
          <p:cNvPr id="74755" name="Rectangle 3"/>
          <p:cNvSpPr>
            <a:spLocks noGrp="1" noChangeArrowheads="1"/>
          </p:cNvSpPr>
          <p:nvPr>
            <p:ph type="body" idx="1"/>
          </p:nvPr>
        </p:nvSpPr>
        <p:spPr>
          <a:xfrm>
            <a:off x="533400" y="1676400"/>
            <a:ext cx="7620000" cy="4724400"/>
          </a:xfrm>
        </p:spPr>
        <p:txBody>
          <a:bodyPr>
            <a:noAutofit/>
          </a:bodyPr>
          <a:lstStyle/>
          <a:p>
            <a:pPr marL="609600" indent="-609600" eaLnBrk="1" hangingPunct="1">
              <a:lnSpc>
                <a:spcPct val="80000"/>
              </a:lnSpc>
              <a:buFont typeface="Wingdings" pitchFamily="2" charset="2"/>
              <a:buAutoNum type="alphaLcParenBoth"/>
            </a:pPr>
            <a:r>
              <a:rPr lang="en-US" sz="2200" dirty="0" smtClean="0">
                <a:solidFill>
                  <a:srgbClr val="000000"/>
                </a:solidFill>
                <a:ea typeface="Arial Unicode MS" pitchFamily="34" charset="-128"/>
                <a:cs typeface="Arial Unicode MS" pitchFamily="34" charset="-128"/>
              </a:rPr>
              <a:t>If the entire instrument is classified as FVPL, then do not split</a:t>
            </a:r>
          </a:p>
          <a:p>
            <a:pPr marL="609600" indent="-609600" eaLnBrk="1" hangingPunct="1">
              <a:lnSpc>
                <a:spcPct val="80000"/>
              </a:lnSpc>
              <a:buFont typeface="Wingdings" pitchFamily="2" charset="2"/>
              <a:buAutoNum type="alphaLcParenBoth"/>
            </a:pPr>
            <a:r>
              <a:rPr lang="en-US" sz="2200" dirty="0" smtClean="0">
                <a:solidFill>
                  <a:srgbClr val="000000"/>
                </a:solidFill>
                <a:ea typeface="Arial Unicode MS" pitchFamily="34" charset="-128"/>
                <a:cs typeface="Arial Unicode MS" pitchFamily="34" charset="-128"/>
              </a:rPr>
              <a:t>If not, then check whether the embedded derivative is closely related to the host or not</a:t>
            </a:r>
          </a:p>
          <a:p>
            <a:pPr marL="609600" indent="-609600" eaLnBrk="1" hangingPunct="1">
              <a:lnSpc>
                <a:spcPct val="80000"/>
              </a:lnSpc>
              <a:buFont typeface="Wingdings" pitchFamily="2" charset="2"/>
              <a:buAutoNum type="alphaLcParenBoth"/>
            </a:pPr>
            <a:r>
              <a:rPr lang="en-US" sz="2200" dirty="0" smtClean="0">
                <a:solidFill>
                  <a:srgbClr val="000000"/>
                </a:solidFill>
                <a:ea typeface="Arial Unicode MS" pitchFamily="34" charset="-128"/>
                <a:cs typeface="Arial Unicode MS" pitchFamily="34" charset="-128"/>
              </a:rPr>
              <a:t>If risks of derivative closely related to the risks associated with host, do not split. </a:t>
            </a:r>
            <a:r>
              <a:rPr lang="en-US" sz="2200" dirty="0" err="1" smtClean="0">
                <a:solidFill>
                  <a:srgbClr val="000000"/>
                </a:solidFill>
                <a:ea typeface="Arial Unicode MS" pitchFamily="34" charset="-128"/>
                <a:cs typeface="Arial Unicode MS" pitchFamily="34" charset="-128"/>
              </a:rPr>
              <a:t>Recognise</a:t>
            </a:r>
            <a:r>
              <a:rPr lang="en-US" sz="2200" dirty="0" smtClean="0">
                <a:solidFill>
                  <a:srgbClr val="000000"/>
                </a:solidFill>
                <a:ea typeface="Arial Unicode MS" pitchFamily="34" charset="-128"/>
                <a:cs typeface="Arial Unicode MS" pitchFamily="34" charset="-128"/>
              </a:rPr>
              <a:t> the same together wherever the host is classified</a:t>
            </a:r>
          </a:p>
          <a:p>
            <a:pPr marL="609600" indent="-609600" eaLnBrk="1" hangingPunct="1">
              <a:lnSpc>
                <a:spcPct val="80000"/>
              </a:lnSpc>
              <a:buFont typeface="Wingdings" pitchFamily="2" charset="2"/>
              <a:buAutoNum type="alphaLcParenBoth"/>
            </a:pPr>
            <a:r>
              <a:rPr lang="en-US" sz="2200" dirty="0" smtClean="0">
                <a:solidFill>
                  <a:srgbClr val="000000"/>
                </a:solidFill>
                <a:ea typeface="Arial Unicode MS" pitchFamily="34" charset="-128"/>
                <a:cs typeface="Arial Unicode MS" pitchFamily="34" charset="-128"/>
              </a:rPr>
              <a:t>If not closely related, then split by working out FV of derivative and classify the derivative component as FVPL and the remaining host wherever the same would have been classified</a:t>
            </a:r>
          </a:p>
          <a:p>
            <a:pPr marL="609600" indent="-609600" eaLnBrk="1" hangingPunct="1">
              <a:lnSpc>
                <a:spcPct val="80000"/>
              </a:lnSpc>
              <a:buFont typeface="Wingdings" pitchFamily="2" charset="2"/>
              <a:buAutoNum type="alphaLcParenBoth"/>
            </a:pPr>
            <a:r>
              <a:rPr lang="en-US" sz="2200" dirty="0" smtClean="0">
                <a:solidFill>
                  <a:srgbClr val="000000"/>
                </a:solidFill>
                <a:ea typeface="Arial Unicode MS" pitchFamily="34" charset="-128"/>
                <a:cs typeface="Arial Unicode MS" pitchFamily="34" charset="-128"/>
              </a:rPr>
              <a:t>If fair value cannot be worked out classify the entire contract as FVPL. </a:t>
            </a:r>
          </a:p>
          <a:p>
            <a:pPr marL="609600" indent="-609600" eaLnBrk="1" hangingPunct="1">
              <a:lnSpc>
                <a:spcPct val="80000"/>
              </a:lnSpc>
              <a:buFont typeface="Wingdings" pitchFamily="2" charset="2"/>
              <a:buNone/>
            </a:pPr>
            <a:r>
              <a:rPr lang="en-US" sz="2200" dirty="0" smtClean="0">
                <a:solidFill>
                  <a:srgbClr val="000000"/>
                </a:solidFill>
                <a:ea typeface="Arial Unicode MS" pitchFamily="34" charset="-128"/>
                <a:cs typeface="Arial Unicode MS" pitchFamily="34" charset="-128"/>
              </a:rPr>
              <a:t>	(This is to prevent some companies to avoid classifying the Derivative at Fair Value for its negative impact in P&amp;L)</a:t>
            </a:r>
          </a:p>
        </p:txBody>
      </p:sp>
      <p:sp>
        <p:nvSpPr>
          <p:cNvPr id="5" name="TextBox 4"/>
          <p:cNvSpPr txBox="1"/>
          <p:nvPr/>
        </p:nvSpPr>
        <p:spPr>
          <a:xfrm>
            <a:off x="6629400" y="6324600"/>
            <a:ext cx="23622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i="1" dirty="0" smtClean="0">
                <a:solidFill>
                  <a:schemeClr val="accent1">
                    <a:lumMod val="50000"/>
                  </a:schemeClr>
                </a:solidFill>
              </a:rPr>
              <a:t>CA KUSAI GOAWALA</a:t>
            </a:r>
            <a:endParaRPr lang="en-IN" b="1" i="1"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pPr eaLnBrk="1" hangingPunct="1"/>
            <a:r>
              <a:rPr lang="en-US" sz="4000" smtClean="0"/>
              <a:t>Treatment of Financial Guarantee.</a:t>
            </a:r>
          </a:p>
        </p:txBody>
      </p:sp>
      <p:sp>
        <p:nvSpPr>
          <p:cNvPr id="75779" name="Rectangle 3"/>
          <p:cNvSpPr>
            <a:spLocks noGrp="1" noChangeArrowheads="1"/>
          </p:cNvSpPr>
          <p:nvPr>
            <p:ph type="body" idx="1"/>
          </p:nvPr>
        </p:nvSpPr>
        <p:spPr/>
        <p:txBody>
          <a:bodyPr>
            <a:normAutofit/>
          </a:bodyPr>
          <a:lstStyle/>
          <a:p>
            <a:pPr marL="609600" indent="-609600" eaLnBrk="1" hangingPunct="1">
              <a:buClr>
                <a:srgbClr val="FF0000"/>
              </a:buClr>
              <a:buFont typeface="Wingdings" pitchFamily="2" charset="2"/>
              <a:buAutoNum type="alphaLcParenBoth"/>
            </a:pPr>
            <a:r>
              <a:rPr lang="en-US" sz="2600" dirty="0" smtClean="0">
                <a:solidFill>
                  <a:srgbClr val="000000"/>
                </a:solidFill>
                <a:latin typeface="Calibri" charset="0"/>
                <a:ea typeface="Arial Unicode MS" pitchFamily="34" charset="-128"/>
                <a:cs typeface="Arial Unicode MS" pitchFamily="34" charset="-128"/>
              </a:rPr>
              <a:t>To recognize to the extent there is a probable outflow of resources.</a:t>
            </a:r>
          </a:p>
          <a:p>
            <a:pPr marL="609600" indent="-609600" eaLnBrk="1" hangingPunct="1">
              <a:buClr>
                <a:srgbClr val="FF0000"/>
              </a:buClr>
              <a:buFont typeface="Wingdings" pitchFamily="2" charset="2"/>
              <a:buAutoNum type="alphaLcParenBoth"/>
            </a:pPr>
            <a:r>
              <a:rPr lang="en-US" sz="2600" dirty="0" smtClean="0">
                <a:solidFill>
                  <a:srgbClr val="000000"/>
                </a:solidFill>
                <a:latin typeface="Calibri" charset="0"/>
                <a:ea typeface="Arial Unicode MS" pitchFamily="34" charset="-128"/>
                <a:cs typeface="Arial Unicode MS" pitchFamily="34" charset="-128"/>
              </a:rPr>
              <a:t>For example Bills Discounted to be continued as debtors as well as liability to the discounter as the continued involvement is of the entity.</a:t>
            </a:r>
          </a:p>
        </p:txBody>
      </p:sp>
      <p:sp>
        <p:nvSpPr>
          <p:cNvPr id="5" name="TextBox 4"/>
          <p:cNvSpPr txBox="1"/>
          <p:nvPr/>
        </p:nvSpPr>
        <p:spPr>
          <a:xfrm>
            <a:off x="6629400" y="6324600"/>
            <a:ext cx="23622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i="1" dirty="0" smtClean="0">
                <a:solidFill>
                  <a:schemeClr val="accent1">
                    <a:lumMod val="50000"/>
                  </a:schemeClr>
                </a:solidFill>
              </a:rPr>
              <a:t>CA KUSAI GOAWALA</a:t>
            </a:r>
            <a:endParaRPr lang="en-IN" b="1" i="1"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2"/>
          <p:cNvSpPr>
            <a:spLocks noGrp="1" noChangeArrowheads="1"/>
          </p:cNvSpPr>
          <p:nvPr>
            <p:ph type="ctrTitle" idx="4294967295"/>
          </p:nvPr>
        </p:nvSpPr>
        <p:spPr>
          <a:xfrm>
            <a:off x="2209800" y="304800"/>
            <a:ext cx="5105400" cy="990600"/>
          </a:xfrm>
        </p:spPr>
        <p:txBody>
          <a:bodyPr/>
          <a:lstStyle/>
          <a:p>
            <a:pPr marL="838200" indent="-838200" eaLnBrk="1" hangingPunct="1">
              <a:defRPr/>
            </a:pPr>
            <a:r>
              <a:rPr lang="en-US" b="1" dirty="0" err="1" smtClean="0"/>
              <a:t>Derecognition</a:t>
            </a:r>
            <a:r>
              <a:rPr lang="en-US" b="1" dirty="0" smtClean="0"/>
              <a:t> :</a:t>
            </a:r>
          </a:p>
        </p:txBody>
      </p:sp>
      <p:pic>
        <p:nvPicPr>
          <p:cNvPr id="76803" name="Picture 3"/>
          <p:cNvPicPr>
            <a:picLocks noChangeAspect="1" noChangeArrowheads="1"/>
          </p:cNvPicPr>
          <p:nvPr/>
        </p:nvPicPr>
        <p:blipFill>
          <a:blip r:embed="rId2" cstate="print"/>
          <a:srcRect/>
          <a:stretch>
            <a:fillRect/>
          </a:stretch>
        </p:blipFill>
        <p:spPr bwMode="auto">
          <a:xfrm>
            <a:off x="2209800" y="1371600"/>
            <a:ext cx="4267200" cy="4038600"/>
          </a:xfrm>
          <a:prstGeom prst="rect">
            <a:avLst/>
          </a:prstGeom>
          <a:noFill/>
          <a:ln w="12700" cap="sq">
            <a:noFill/>
            <a:miter lim="800000"/>
            <a:headEnd type="none" w="sm" len="sm"/>
            <a:tailEnd type="none" w="sm" len="sm"/>
          </a:ln>
        </p:spPr>
      </p:pic>
      <p:sp>
        <p:nvSpPr>
          <p:cNvPr id="5" name="TextBox 4"/>
          <p:cNvSpPr txBox="1"/>
          <p:nvPr/>
        </p:nvSpPr>
        <p:spPr>
          <a:xfrm>
            <a:off x="6629400" y="6324600"/>
            <a:ext cx="23622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i="1" dirty="0" smtClean="0">
                <a:solidFill>
                  <a:schemeClr val="accent1">
                    <a:lumMod val="50000"/>
                  </a:schemeClr>
                </a:solidFill>
              </a:rPr>
              <a:t>CA KUSAI GOAWALA</a:t>
            </a:r>
            <a:endParaRPr lang="en-IN" b="1" i="1"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pPr eaLnBrk="1" hangingPunct="1"/>
            <a:r>
              <a:rPr lang="en-US" smtClean="0"/>
              <a:t>Derecognition :</a:t>
            </a:r>
          </a:p>
        </p:txBody>
      </p:sp>
      <p:sp>
        <p:nvSpPr>
          <p:cNvPr id="77827" name="Rectangle 3"/>
          <p:cNvSpPr>
            <a:spLocks noGrp="1" noChangeArrowheads="1"/>
          </p:cNvSpPr>
          <p:nvPr>
            <p:ph type="body" idx="1"/>
          </p:nvPr>
        </p:nvSpPr>
        <p:spPr/>
        <p:txBody>
          <a:bodyPr>
            <a:normAutofit/>
          </a:bodyPr>
          <a:lstStyle/>
          <a:p>
            <a:pPr eaLnBrk="1" hangingPunct="1">
              <a:lnSpc>
                <a:spcPct val="80000"/>
              </a:lnSpc>
            </a:pPr>
            <a:r>
              <a:rPr lang="en-US" sz="2400" dirty="0" smtClean="0">
                <a:solidFill>
                  <a:srgbClr val="000000"/>
                </a:solidFill>
                <a:ea typeface="Arial Unicode MS" pitchFamily="34" charset="-128"/>
                <a:cs typeface="Arial Unicode MS" pitchFamily="34" charset="-128"/>
              </a:rPr>
              <a:t>If future cash flow ceases to exists</a:t>
            </a:r>
          </a:p>
          <a:p>
            <a:pPr eaLnBrk="1" hangingPunct="1">
              <a:lnSpc>
                <a:spcPct val="80000"/>
              </a:lnSpc>
            </a:pPr>
            <a:r>
              <a:rPr lang="en-US" sz="2400" dirty="0" smtClean="0">
                <a:solidFill>
                  <a:srgbClr val="000000"/>
                </a:solidFill>
                <a:ea typeface="Arial Unicode MS" pitchFamily="34" charset="-128"/>
                <a:cs typeface="Arial Unicode MS" pitchFamily="34" charset="-128"/>
              </a:rPr>
              <a:t>If all substantial risks and rewards transferred </a:t>
            </a:r>
          </a:p>
          <a:p>
            <a:pPr eaLnBrk="1" hangingPunct="1">
              <a:lnSpc>
                <a:spcPct val="80000"/>
              </a:lnSpc>
            </a:pPr>
            <a:r>
              <a:rPr lang="en-US" sz="2400" dirty="0" smtClean="0">
                <a:solidFill>
                  <a:srgbClr val="000000"/>
                </a:solidFill>
                <a:ea typeface="Arial Unicode MS" pitchFamily="34" charset="-128"/>
                <a:cs typeface="Arial Unicode MS" pitchFamily="34" charset="-128"/>
              </a:rPr>
              <a:t>If although substantial risks and reward not transferred but control transferred</a:t>
            </a:r>
          </a:p>
          <a:p>
            <a:pPr eaLnBrk="1" hangingPunct="1">
              <a:lnSpc>
                <a:spcPct val="80000"/>
              </a:lnSpc>
            </a:pPr>
            <a:r>
              <a:rPr lang="en-US" sz="2400" dirty="0" smtClean="0">
                <a:solidFill>
                  <a:srgbClr val="000000"/>
                </a:solidFill>
                <a:ea typeface="Arial Unicode MS" pitchFamily="34" charset="-128"/>
                <a:cs typeface="Arial Unicode MS" pitchFamily="34" charset="-128"/>
              </a:rPr>
              <a:t>In case where the term of loan is changed substantially which changes the FV of the loan by 10% - derecognize the old loan and recognize the loan with revised term as new loan.</a:t>
            </a:r>
          </a:p>
        </p:txBody>
      </p:sp>
      <p:sp>
        <p:nvSpPr>
          <p:cNvPr id="5" name="TextBox 4"/>
          <p:cNvSpPr txBox="1"/>
          <p:nvPr/>
        </p:nvSpPr>
        <p:spPr>
          <a:xfrm>
            <a:off x="6629400" y="6324600"/>
            <a:ext cx="23622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i="1" dirty="0" smtClean="0">
                <a:solidFill>
                  <a:schemeClr val="accent1">
                    <a:lumMod val="50000"/>
                  </a:schemeClr>
                </a:solidFill>
              </a:rPr>
              <a:t>CA KUSAI GOAWALA</a:t>
            </a:r>
            <a:endParaRPr lang="en-IN" b="1" i="1"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2"/>
          <p:cNvSpPr>
            <a:spLocks noGrp="1" noChangeArrowheads="1"/>
          </p:cNvSpPr>
          <p:nvPr>
            <p:ph type="ctrTitle" idx="4294967295"/>
          </p:nvPr>
        </p:nvSpPr>
        <p:spPr>
          <a:xfrm>
            <a:off x="2743200" y="381000"/>
            <a:ext cx="4648200" cy="1676400"/>
          </a:xfrm>
        </p:spPr>
        <p:txBody>
          <a:bodyPr/>
          <a:lstStyle/>
          <a:p>
            <a:pPr marL="838200" indent="-838200" eaLnBrk="1" hangingPunct="1">
              <a:defRPr/>
            </a:pPr>
            <a:r>
              <a:rPr lang="en-US" b="1" dirty="0" smtClean="0">
                <a:effectLst>
                  <a:outerShdw blurRad="38100" dist="38100" dir="2700000" algn="tl">
                    <a:srgbClr val="000000"/>
                  </a:outerShdw>
                </a:effectLst>
              </a:rPr>
              <a:t>Impairment </a:t>
            </a:r>
          </a:p>
        </p:txBody>
      </p:sp>
      <p:pic>
        <p:nvPicPr>
          <p:cNvPr id="78852" name="Picture 5"/>
          <p:cNvPicPr>
            <a:picLocks noChangeAspect="1" noChangeArrowheads="1"/>
          </p:cNvPicPr>
          <p:nvPr/>
        </p:nvPicPr>
        <p:blipFill>
          <a:blip r:embed="rId2" cstate="print"/>
          <a:srcRect/>
          <a:stretch>
            <a:fillRect/>
          </a:stretch>
        </p:blipFill>
        <p:spPr bwMode="auto">
          <a:xfrm>
            <a:off x="2514600" y="2057400"/>
            <a:ext cx="3505200" cy="2971800"/>
          </a:xfrm>
          <a:prstGeom prst="rect">
            <a:avLst/>
          </a:prstGeom>
          <a:noFill/>
          <a:ln w="12700" cap="sq">
            <a:noFill/>
            <a:miter lim="800000"/>
            <a:headEnd type="none" w="sm" len="sm"/>
            <a:tailEnd type="none" w="sm" len="sm"/>
          </a:ln>
        </p:spPr>
      </p:pic>
      <p:sp>
        <p:nvSpPr>
          <p:cNvPr id="5" name="TextBox 4"/>
          <p:cNvSpPr txBox="1"/>
          <p:nvPr/>
        </p:nvSpPr>
        <p:spPr>
          <a:xfrm>
            <a:off x="6629400" y="6324600"/>
            <a:ext cx="23622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i="1" dirty="0" smtClean="0">
                <a:solidFill>
                  <a:schemeClr val="accent1">
                    <a:lumMod val="50000"/>
                  </a:schemeClr>
                </a:solidFill>
              </a:rPr>
              <a:t>CA KUSAI GOAWALA</a:t>
            </a:r>
            <a:endParaRPr lang="en-IN" b="1" i="1"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r>
              <a:rPr lang="en-US" smtClean="0"/>
              <a:t>Impairment of Financial Assets</a:t>
            </a:r>
          </a:p>
        </p:txBody>
      </p:sp>
      <p:sp>
        <p:nvSpPr>
          <p:cNvPr id="79875" name="Rectangle 3"/>
          <p:cNvSpPr>
            <a:spLocks noGrp="1" noChangeArrowheads="1"/>
          </p:cNvSpPr>
          <p:nvPr>
            <p:ph type="body" idx="1"/>
          </p:nvPr>
        </p:nvSpPr>
        <p:spPr/>
        <p:txBody>
          <a:bodyPr>
            <a:normAutofit/>
          </a:bodyPr>
          <a:lstStyle/>
          <a:p>
            <a:r>
              <a:rPr lang="en-US" sz="2600" dirty="0" smtClean="0"/>
              <a:t>Assess at each balance sheet date for any objective evidence that a FA or group of FA is impaired and determine the amount</a:t>
            </a:r>
          </a:p>
          <a:p>
            <a:r>
              <a:rPr lang="en-US" sz="2600" dirty="0" smtClean="0"/>
              <a:t>Method for working impairment amount follow AS-28 Impairment of Assets</a:t>
            </a:r>
          </a:p>
          <a:p>
            <a:r>
              <a:rPr lang="en-US" sz="2600" dirty="0" smtClean="0"/>
              <a:t>Compare credit risk</a:t>
            </a:r>
          </a:p>
          <a:p>
            <a:r>
              <a:rPr lang="en-US" sz="2600" dirty="0" err="1" smtClean="0"/>
              <a:t>Recognise</a:t>
            </a:r>
            <a:r>
              <a:rPr lang="en-US" sz="2600" dirty="0" smtClean="0"/>
              <a:t> loss allowance for expected credit losses</a:t>
            </a:r>
          </a:p>
          <a:p>
            <a:endParaRPr lang="en-US" sz="2600" dirty="0" smtClean="0"/>
          </a:p>
        </p:txBody>
      </p:sp>
      <p:sp>
        <p:nvSpPr>
          <p:cNvPr id="5" name="TextBox 4"/>
          <p:cNvSpPr txBox="1"/>
          <p:nvPr/>
        </p:nvSpPr>
        <p:spPr>
          <a:xfrm>
            <a:off x="6629400" y="6324600"/>
            <a:ext cx="23622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i="1" dirty="0" smtClean="0">
                <a:solidFill>
                  <a:schemeClr val="accent1">
                    <a:lumMod val="50000"/>
                  </a:schemeClr>
                </a:solidFill>
              </a:rPr>
              <a:t>CA KUSAI GOAWALA</a:t>
            </a:r>
            <a:endParaRPr lang="en-IN" b="1" i="1"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r>
              <a:rPr lang="en-US" smtClean="0"/>
              <a:t>Impairment of Financial Assets</a:t>
            </a:r>
          </a:p>
        </p:txBody>
      </p:sp>
      <p:sp>
        <p:nvSpPr>
          <p:cNvPr id="80899" name="Rectangle 3"/>
          <p:cNvSpPr>
            <a:spLocks noGrp="1" noChangeArrowheads="1"/>
          </p:cNvSpPr>
          <p:nvPr>
            <p:ph type="body" idx="1"/>
          </p:nvPr>
        </p:nvSpPr>
        <p:spPr>
          <a:xfrm>
            <a:off x="762000" y="1600200"/>
            <a:ext cx="7620000" cy="4114800"/>
          </a:xfrm>
        </p:spPr>
        <p:txBody>
          <a:bodyPr/>
          <a:lstStyle/>
          <a:p>
            <a:pPr>
              <a:lnSpc>
                <a:spcPct val="90000"/>
              </a:lnSpc>
            </a:pPr>
            <a:r>
              <a:rPr lang="en-US" sz="2400" dirty="0" smtClean="0"/>
              <a:t>The objective evidence that FA is impaired includes but not restricted to following loss events.</a:t>
            </a:r>
          </a:p>
          <a:p>
            <a:pPr>
              <a:lnSpc>
                <a:spcPct val="90000"/>
              </a:lnSpc>
              <a:buFont typeface="Wingdings" pitchFamily="2" charset="2"/>
              <a:buNone/>
            </a:pPr>
            <a:r>
              <a:rPr lang="en-US" sz="2400" dirty="0" smtClean="0"/>
              <a:t>	a) Significant financial difficulties of the issuer or obligor</a:t>
            </a:r>
          </a:p>
          <a:p>
            <a:pPr>
              <a:lnSpc>
                <a:spcPct val="90000"/>
              </a:lnSpc>
              <a:buFont typeface="Wingdings" pitchFamily="2" charset="2"/>
              <a:buNone/>
            </a:pPr>
            <a:r>
              <a:rPr lang="en-US" sz="2400" dirty="0" smtClean="0"/>
              <a:t>	b) A breach of contract, such as default or delinquency in interest or principal payments</a:t>
            </a:r>
          </a:p>
          <a:p>
            <a:pPr>
              <a:lnSpc>
                <a:spcPct val="90000"/>
              </a:lnSpc>
              <a:buFont typeface="Wingdings" pitchFamily="2" charset="2"/>
              <a:buNone/>
            </a:pPr>
            <a:r>
              <a:rPr lang="en-US" sz="2400" dirty="0" smtClean="0"/>
              <a:t>	c) It becoming probable that the borrower will enter bankruptcy or other financial reorganization</a:t>
            </a:r>
          </a:p>
          <a:p>
            <a:pPr>
              <a:lnSpc>
                <a:spcPct val="90000"/>
              </a:lnSpc>
            </a:pPr>
            <a:r>
              <a:rPr lang="en-US" sz="2400" dirty="0" smtClean="0"/>
              <a:t>Collateral security will not affect the impairment of FA</a:t>
            </a:r>
          </a:p>
          <a:p>
            <a:pPr>
              <a:lnSpc>
                <a:spcPct val="90000"/>
              </a:lnSpc>
              <a:buFont typeface="Wingdings" pitchFamily="2" charset="2"/>
              <a:buNone/>
            </a:pPr>
            <a:endParaRPr lang="en-US" sz="2400" dirty="0" smtClean="0"/>
          </a:p>
          <a:p>
            <a:pPr>
              <a:lnSpc>
                <a:spcPct val="90000"/>
              </a:lnSpc>
              <a:buFont typeface="Wingdings" pitchFamily="2" charset="2"/>
              <a:buNone/>
            </a:pPr>
            <a:endParaRPr lang="en-US" sz="2400" dirty="0" smtClean="0"/>
          </a:p>
        </p:txBody>
      </p:sp>
      <p:sp>
        <p:nvSpPr>
          <p:cNvPr id="5" name="TextBox 4"/>
          <p:cNvSpPr txBox="1"/>
          <p:nvPr/>
        </p:nvSpPr>
        <p:spPr>
          <a:xfrm>
            <a:off x="6629400" y="6324600"/>
            <a:ext cx="23622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i="1" dirty="0" smtClean="0">
                <a:solidFill>
                  <a:schemeClr val="accent1">
                    <a:lumMod val="50000"/>
                  </a:schemeClr>
                </a:solidFill>
              </a:rPr>
              <a:t>CA KUSAI GOAWALA</a:t>
            </a:r>
            <a:endParaRPr lang="en-IN" b="1" i="1"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2"/>
          <p:cNvSpPr>
            <a:spLocks noGrp="1" noChangeArrowheads="1"/>
          </p:cNvSpPr>
          <p:nvPr>
            <p:ph type="ctrTitle" idx="4294967295"/>
          </p:nvPr>
        </p:nvSpPr>
        <p:spPr>
          <a:xfrm>
            <a:off x="2286000" y="152400"/>
            <a:ext cx="4648200" cy="1600200"/>
          </a:xfrm>
        </p:spPr>
        <p:txBody>
          <a:bodyPr/>
          <a:lstStyle/>
          <a:p>
            <a:pPr marL="838200" indent="-838200" eaLnBrk="1" hangingPunct="1">
              <a:defRPr/>
            </a:pPr>
            <a:r>
              <a:rPr lang="en-US" b="1" dirty="0" smtClean="0"/>
              <a:t>Hedge Accounting</a:t>
            </a:r>
          </a:p>
        </p:txBody>
      </p:sp>
      <p:pic>
        <p:nvPicPr>
          <p:cNvPr id="81923" name="Picture 3"/>
          <p:cNvPicPr>
            <a:picLocks noChangeAspect="1" noChangeArrowheads="1"/>
          </p:cNvPicPr>
          <p:nvPr/>
        </p:nvPicPr>
        <p:blipFill>
          <a:blip r:embed="rId2" cstate="print"/>
          <a:srcRect/>
          <a:stretch>
            <a:fillRect/>
          </a:stretch>
        </p:blipFill>
        <p:spPr bwMode="auto">
          <a:xfrm>
            <a:off x="2438400" y="1905000"/>
            <a:ext cx="4114800" cy="3810000"/>
          </a:xfrm>
          <a:prstGeom prst="rect">
            <a:avLst/>
          </a:prstGeom>
          <a:noFill/>
          <a:ln w="12700" cap="sq">
            <a:noFill/>
            <a:miter lim="800000"/>
            <a:headEnd type="none" w="sm" len="sm"/>
            <a:tailEnd type="none" w="sm" len="sm"/>
          </a:ln>
        </p:spPr>
      </p:pic>
      <p:sp>
        <p:nvSpPr>
          <p:cNvPr id="5" name="TextBox 4"/>
          <p:cNvSpPr txBox="1"/>
          <p:nvPr/>
        </p:nvSpPr>
        <p:spPr>
          <a:xfrm>
            <a:off x="6629400" y="6324600"/>
            <a:ext cx="23622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i="1" dirty="0" smtClean="0">
                <a:solidFill>
                  <a:schemeClr val="accent1">
                    <a:lumMod val="50000"/>
                  </a:schemeClr>
                </a:solidFill>
              </a:rPr>
              <a:t>CA KUSAI GOAWALA</a:t>
            </a:r>
            <a:endParaRPr lang="en-IN" b="1" i="1"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WordArt 2"/>
          <p:cNvSpPr>
            <a:spLocks noChangeArrowheads="1" noChangeShapeType="1" noTextEdit="1"/>
          </p:cNvSpPr>
          <p:nvPr/>
        </p:nvSpPr>
        <p:spPr bwMode="auto">
          <a:xfrm>
            <a:off x="914400" y="2438400"/>
            <a:ext cx="7467600" cy="1371600"/>
          </a:xfrm>
          <a:prstGeom prst="rect">
            <a:avLst/>
          </a:prstGeom>
        </p:spPr>
        <p:txBody>
          <a:bodyPr wrap="none" fromWordArt="1">
            <a:prstTxWarp prst="textPlain">
              <a:avLst>
                <a:gd name="adj" fmla="val 50000"/>
              </a:avLst>
            </a:prstTxWarp>
          </a:bodyPr>
          <a:lstStyle/>
          <a:p>
            <a:pPr algn="ctr"/>
            <a:r>
              <a:rPr lang="en-IN" sz="3600" b="1" kern="10" dirty="0">
                <a:ln w="9525">
                  <a:noFill/>
                  <a:round/>
                  <a:headEnd/>
                  <a:tailEnd/>
                </a:ln>
                <a:solidFill>
                  <a:srgbClr val="336699"/>
                </a:solidFill>
                <a:effectLst>
                  <a:outerShdw dist="45791" dir="2021404" algn="ctr" rotWithShape="0">
                    <a:srgbClr val="B2B2B2">
                      <a:alpha val="80000"/>
                    </a:srgbClr>
                  </a:outerShdw>
                </a:effectLst>
                <a:latin typeface="Times New Roman"/>
                <a:cs typeface="Times New Roman"/>
              </a:rPr>
              <a:t>INTRODUCTION</a:t>
            </a:r>
          </a:p>
        </p:txBody>
      </p:sp>
      <p:sp>
        <p:nvSpPr>
          <p:cNvPr id="10" name="TextBox 9"/>
          <p:cNvSpPr txBox="1"/>
          <p:nvPr/>
        </p:nvSpPr>
        <p:spPr>
          <a:xfrm>
            <a:off x="6781800" y="6324600"/>
            <a:ext cx="2362200" cy="369332"/>
          </a:xfrm>
          <a:prstGeom prst="rect">
            <a:avLst/>
          </a:prstGeom>
          <a:noFill/>
        </p:spPr>
        <p:txBody>
          <a:bodyPr wrap="square" rtlCol="0">
            <a:spAutoFit/>
          </a:bodyPr>
          <a:lstStyle/>
          <a:p>
            <a:r>
              <a:rPr lang="en-US" b="1" i="1" dirty="0" smtClean="0">
                <a:solidFill>
                  <a:schemeClr val="accent1">
                    <a:lumMod val="50000"/>
                  </a:schemeClr>
                </a:solidFill>
              </a:rPr>
              <a:t>CA KUSAI GOAWALA</a:t>
            </a:r>
            <a:endParaRPr lang="en-IN" b="1" i="1" dirty="0">
              <a:solidFill>
                <a:schemeClr val="accent1">
                  <a:lumMod val="50000"/>
                </a:schemeClr>
              </a:solidFill>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9010" name="Group 2"/>
          <p:cNvGraphicFramePr>
            <a:graphicFrameLocks noGrp="1"/>
          </p:cNvGraphicFramePr>
          <p:nvPr/>
        </p:nvGraphicFramePr>
        <p:xfrm>
          <a:off x="381000" y="1447800"/>
          <a:ext cx="8382000" cy="1402080"/>
        </p:xfrm>
        <a:graphic>
          <a:graphicData uri="http://schemas.openxmlformats.org/drawingml/2006/table">
            <a:tbl>
              <a:tblPr/>
              <a:tblGrid>
                <a:gridCol w="584200"/>
                <a:gridCol w="1624013"/>
                <a:gridCol w="3087687"/>
                <a:gridCol w="3086100"/>
              </a:tblGrid>
              <a:tr h="244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Century Gothic" pitchFamily="34" charset="0"/>
                          <a:ea typeface="Times New Roman" pitchFamily="18" charset="0"/>
                          <a:cs typeface="Mangal" pitchFamily="2"/>
                        </a:rPr>
                        <a:t>Sr. No.</a:t>
                      </a:r>
                      <a:endParaRPr kumimoji="0" lang="en-US" sz="16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Century Gothic" pitchFamily="34" charset="0"/>
                          <a:ea typeface="Times New Roman" pitchFamily="18" charset="0"/>
                          <a:cs typeface="Mangal" pitchFamily="2"/>
                        </a:rPr>
                        <a:t>Point for Consideration</a:t>
                      </a:r>
                      <a:endParaRPr kumimoji="0" lang="en-US" sz="16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Century Gothic" pitchFamily="34" charset="0"/>
                          <a:ea typeface="Times New Roman" pitchFamily="18" charset="0"/>
                          <a:cs typeface="Mangal" pitchFamily="2"/>
                        </a:rPr>
                        <a:t>IAS 10 (Events after the reporting period)</a:t>
                      </a:r>
                      <a:endParaRPr kumimoji="0" lang="en-US" sz="16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Century Gothic" pitchFamily="34" charset="0"/>
                          <a:ea typeface="Times New Roman" pitchFamily="18" charset="0"/>
                          <a:cs typeface="Mangal" pitchFamily="2"/>
                        </a:rPr>
                        <a:t>AS 4 (Contingencies and Events occurring after BS Date)</a:t>
                      </a:r>
                      <a:endParaRPr kumimoji="0" lang="en-US" sz="16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4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entury Gothic" pitchFamily="34" charset="0"/>
                          <a:ea typeface="Times New Roman" pitchFamily="18" charset="0"/>
                          <a:cs typeface="Mangal" pitchFamily="2"/>
                        </a:rPr>
                        <a:t>1</a:t>
                      </a:r>
                      <a:endParaRPr kumimoji="0" lang="en-US" sz="16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entury Gothic" pitchFamily="34" charset="0"/>
                          <a:ea typeface="Times New Roman" pitchFamily="18" charset="0"/>
                          <a:cs typeface="Mangal" pitchFamily="2"/>
                        </a:rPr>
                        <a:t>Proposed Dividends</a:t>
                      </a:r>
                      <a:endParaRPr kumimoji="0" lang="en-US" sz="16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entury Gothic" pitchFamily="34" charset="0"/>
                          <a:ea typeface="Times New Roman" pitchFamily="18" charset="0"/>
                          <a:cs typeface="Mangal" pitchFamily="2"/>
                        </a:rPr>
                        <a:t>Non-adjusting event</a:t>
                      </a:r>
                      <a:endParaRPr kumimoji="0" lang="en-US" sz="16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entury Gothic" pitchFamily="34" charset="0"/>
                          <a:ea typeface="Times New Roman" pitchFamily="18" charset="0"/>
                          <a:cs typeface="Mangal" pitchFamily="2"/>
                        </a:rPr>
                        <a:t>Adjusting event </a:t>
                      </a:r>
                      <a:endParaRPr kumimoji="0" lang="en-US" sz="16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99027" name="Text Box 19"/>
          <p:cNvSpPr txBox="1">
            <a:spLocks noChangeArrowheads="1"/>
          </p:cNvSpPr>
          <p:nvPr/>
        </p:nvSpPr>
        <p:spPr bwMode="auto">
          <a:xfrm>
            <a:off x="381000" y="981075"/>
            <a:ext cx="8382000" cy="466725"/>
          </a:xfrm>
          <a:prstGeom prst="rect">
            <a:avLst/>
          </a:prstGeom>
          <a:noFill/>
          <a:ln w="9525" algn="ctr">
            <a:solidFill>
              <a:schemeClr val="tx2"/>
            </a:solidFill>
            <a:miter lim="800000"/>
            <a:headEnd/>
            <a:tailEnd/>
          </a:ln>
          <a:effectLst/>
        </p:spPr>
        <p:txBody>
          <a:bodyPr>
            <a:spAutoFit/>
          </a:bodyPr>
          <a:lstStyle/>
          <a:p>
            <a:pPr marL="1371600" indent="-1371600" algn="ctr"/>
            <a:r>
              <a:rPr lang="en-US" sz="2400" b="1">
                <a:latin typeface="Times New Roman" pitchFamily="18" charset="0"/>
                <a:cs typeface="Arial" charset="0"/>
              </a:rPr>
              <a:t>Comparisons</a:t>
            </a:r>
          </a:p>
        </p:txBody>
      </p:sp>
      <p:sp>
        <p:nvSpPr>
          <p:cNvPr id="4" name="TextBox 3"/>
          <p:cNvSpPr txBox="1"/>
          <p:nvPr/>
        </p:nvSpPr>
        <p:spPr>
          <a:xfrm>
            <a:off x="6781800" y="6324600"/>
            <a:ext cx="2362200" cy="369332"/>
          </a:xfrm>
          <a:prstGeom prst="rect">
            <a:avLst/>
          </a:prstGeom>
          <a:noFill/>
        </p:spPr>
        <p:txBody>
          <a:bodyPr wrap="square" rtlCol="0">
            <a:spAutoFit/>
          </a:bodyPr>
          <a:lstStyle/>
          <a:p>
            <a:r>
              <a:rPr lang="en-US" b="1" i="1" dirty="0" smtClean="0">
                <a:solidFill>
                  <a:schemeClr val="accent1">
                    <a:lumMod val="50000"/>
                  </a:schemeClr>
                </a:solidFill>
              </a:rPr>
              <a:t>CA KUSAI GOAWALA</a:t>
            </a:r>
            <a:endParaRPr lang="en-IN" b="1" i="1" dirty="0">
              <a:solidFill>
                <a:schemeClr val="accent1">
                  <a:lumMod val="50000"/>
                </a:schemeClr>
              </a:solidFill>
            </a:endParaRPr>
          </a:p>
        </p:txBody>
      </p:sp>
    </p:spTree>
  </p:cSld>
  <p:clrMapOvr>
    <a:masterClrMapping/>
  </p:clrMapOvr>
  <p:transition/>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b="1" smtClean="0"/>
              <a:t>Hedge Accounting</a:t>
            </a:r>
          </a:p>
        </p:txBody>
      </p:sp>
      <p:sp>
        <p:nvSpPr>
          <p:cNvPr id="82947" name="Rectangle 3"/>
          <p:cNvSpPr>
            <a:spLocks noGrp="1" noChangeArrowheads="1"/>
          </p:cNvSpPr>
          <p:nvPr>
            <p:ph type="body" idx="1"/>
          </p:nvPr>
        </p:nvSpPr>
        <p:spPr/>
        <p:txBody>
          <a:bodyPr>
            <a:normAutofit/>
          </a:bodyPr>
          <a:lstStyle/>
          <a:p>
            <a:pPr eaLnBrk="1" hangingPunct="1">
              <a:buFont typeface="Wingdings" pitchFamily="2" charset="2"/>
              <a:buNone/>
            </a:pPr>
            <a:r>
              <a:rPr lang="en-US" sz="2400" dirty="0" smtClean="0">
                <a:solidFill>
                  <a:srgbClr val="000000"/>
                </a:solidFill>
                <a:latin typeface="Calibri" charset="0"/>
                <a:ea typeface="Arial Unicode MS" pitchFamily="34" charset="-128"/>
                <a:cs typeface="Arial Unicode MS" pitchFamily="34" charset="-128"/>
              </a:rPr>
              <a:t>Three types of Hedges :</a:t>
            </a:r>
          </a:p>
          <a:p>
            <a:pPr eaLnBrk="1" hangingPunct="1">
              <a:buFont typeface="Wingdings" pitchFamily="2" charset="2"/>
              <a:buAutoNum type="alphaLcParenBoth"/>
            </a:pPr>
            <a:r>
              <a:rPr lang="en-US" sz="2400" dirty="0" smtClean="0">
                <a:solidFill>
                  <a:srgbClr val="000000"/>
                </a:solidFill>
                <a:latin typeface="Calibri" charset="0"/>
                <a:ea typeface="Arial Unicode MS" pitchFamily="34" charset="-128"/>
                <a:cs typeface="Arial Unicode MS" pitchFamily="34" charset="-128"/>
              </a:rPr>
              <a:t>Fair Value Hedge (FVH)</a:t>
            </a:r>
          </a:p>
          <a:p>
            <a:pPr eaLnBrk="1" hangingPunct="1">
              <a:buFont typeface="Wingdings" pitchFamily="2" charset="2"/>
              <a:buAutoNum type="alphaLcParenBoth"/>
            </a:pPr>
            <a:r>
              <a:rPr lang="en-US" sz="2400" dirty="0" smtClean="0">
                <a:solidFill>
                  <a:srgbClr val="000000"/>
                </a:solidFill>
                <a:latin typeface="Calibri" charset="0"/>
                <a:ea typeface="Arial Unicode MS" pitchFamily="34" charset="-128"/>
                <a:cs typeface="Arial Unicode MS" pitchFamily="34" charset="-128"/>
              </a:rPr>
              <a:t>Cash Flow Hedge (CFH)</a:t>
            </a:r>
          </a:p>
          <a:p>
            <a:pPr eaLnBrk="1" hangingPunct="1">
              <a:buFont typeface="Wingdings" pitchFamily="2" charset="2"/>
              <a:buAutoNum type="alphaLcParenBoth"/>
            </a:pPr>
            <a:r>
              <a:rPr lang="en-US" sz="2400" dirty="0" smtClean="0">
                <a:solidFill>
                  <a:srgbClr val="000000"/>
                </a:solidFill>
                <a:latin typeface="Calibri" charset="0"/>
                <a:ea typeface="Arial Unicode MS" pitchFamily="34" charset="-128"/>
                <a:cs typeface="Arial Unicode MS" pitchFamily="34" charset="-128"/>
              </a:rPr>
              <a:t>Net investment in Non integrated foreign investment</a:t>
            </a:r>
          </a:p>
          <a:p>
            <a:pPr eaLnBrk="1" hangingPunct="1">
              <a:buFont typeface="Wingdings" pitchFamily="2" charset="2"/>
              <a:buNone/>
            </a:pPr>
            <a:r>
              <a:rPr lang="en-US" sz="2400" dirty="0" smtClean="0">
                <a:solidFill>
                  <a:srgbClr val="000000"/>
                </a:solidFill>
                <a:latin typeface="Calibri" charset="0"/>
                <a:ea typeface="Arial Unicode MS" pitchFamily="34" charset="-128"/>
                <a:cs typeface="Arial Unicode MS" pitchFamily="34" charset="-128"/>
              </a:rPr>
              <a:t>	Foreign currency hedge can either be FVH or CFH</a:t>
            </a:r>
          </a:p>
        </p:txBody>
      </p:sp>
      <p:sp>
        <p:nvSpPr>
          <p:cNvPr id="5" name="TextBox 4"/>
          <p:cNvSpPr txBox="1"/>
          <p:nvPr/>
        </p:nvSpPr>
        <p:spPr>
          <a:xfrm>
            <a:off x="6629400" y="6324600"/>
            <a:ext cx="23622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i="1" dirty="0" smtClean="0">
                <a:solidFill>
                  <a:schemeClr val="accent1">
                    <a:lumMod val="50000"/>
                  </a:schemeClr>
                </a:solidFill>
              </a:rPr>
              <a:t>CA KUSAI GOAWALA</a:t>
            </a:r>
            <a:endParaRPr lang="en-IN" b="1" i="1"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pPr eaLnBrk="1" hangingPunct="1"/>
            <a:r>
              <a:rPr lang="en-US" smtClean="0"/>
              <a:t>Fair Value Hedge </a:t>
            </a:r>
          </a:p>
        </p:txBody>
      </p:sp>
      <p:sp>
        <p:nvSpPr>
          <p:cNvPr id="83971" name="Rectangle 3"/>
          <p:cNvSpPr>
            <a:spLocks noGrp="1" noChangeArrowheads="1"/>
          </p:cNvSpPr>
          <p:nvPr>
            <p:ph type="body" idx="1"/>
          </p:nvPr>
        </p:nvSpPr>
        <p:spPr/>
        <p:txBody>
          <a:bodyPr>
            <a:normAutofit/>
          </a:bodyPr>
          <a:lstStyle/>
          <a:p>
            <a:pPr marL="609600" indent="-609600" eaLnBrk="1" hangingPunct="1">
              <a:buFont typeface="Wingdings" pitchFamily="2" charset="2"/>
              <a:buAutoNum type="alphaLcParenBoth"/>
            </a:pPr>
            <a:r>
              <a:rPr lang="en-US" sz="2600" dirty="0" err="1" smtClean="0">
                <a:solidFill>
                  <a:srgbClr val="000000"/>
                </a:solidFill>
                <a:ea typeface="Arial Unicode MS" pitchFamily="34" charset="-128"/>
                <a:cs typeface="Arial Unicode MS" pitchFamily="34" charset="-128"/>
              </a:rPr>
              <a:t>Recognised</a:t>
            </a:r>
            <a:r>
              <a:rPr lang="en-US" sz="2600" dirty="0" smtClean="0">
                <a:solidFill>
                  <a:srgbClr val="000000"/>
                </a:solidFill>
                <a:ea typeface="Arial Unicode MS" pitchFamily="34" charset="-128"/>
                <a:cs typeface="Arial Unicode MS" pitchFamily="34" charset="-128"/>
              </a:rPr>
              <a:t> Asset or Liability for its changes in fair value</a:t>
            </a:r>
          </a:p>
          <a:p>
            <a:pPr marL="609600" indent="-609600" eaLnBrk="1" hangingPunct="1">
              <a:buFont typeface="Wingdings" pitchFamily="2" charset="2"/>
              <a:buAutoNum type="alphaLcParenBoth"/>
            </a:pPr>
            <a:r>
              <a:rPr lang="en-US" sz="2600" dirty="0" err="1" smtClean="0">
                <a:solidFill>
                  <a:srgbClr val="000000"/>
                </a:solidFill>
                <a:ea typeface="Arial Unicode MS" pitchFamily="34" charset="-128"/>
                <a:cs typeface="Arial Unicode MS" pitchFamily="34" charset="-128"/>
              </a:rPr>
              <a:t>Unrecognised</a:t>
            </a:r>
            <a:r>
              <a:rPr lang="en-US" sz="2600" dirty="0" smtClean="0">
                <a:solidFill>
                  <a:srgbClr val="000000"/>
                </a:solidFill>
                <a:ea typeface="Arial Unicode MS" pitchFamily="34" charset="-128"/>
                <a:cs typeface="Arial Unicode MS" pitchFamily="34" charset="-128"/>
              </a:rPr>
              <a:t> Firm Commitment</a:t>
            </a:r>
          </a:p>
        </p:txBody>
      </p:sp>
      <p:sp>
        <p:nvSpPr>
          <p:cNvPr id="5" name="TextBox 4"/>
          <p:cNvSpPr txBox="1"/>
          <p:nvPr/>
        </p:nvSpPr>
        <p:spPr>
          <a:xfrm>
            <a:off x="6629400" y="6324600"/>
            <a:ext cx="23622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i="1" dirty="0" smtClean="0">
                <a:solidFill>
                  <a:schemeClr val="accent1">
                    <a:lumMod val="50000"/>
                  </a:schemeClr>
                </a:solidFill>
              </a:rPr>
              <a:t>CA KUSAI GOAWALA</a:t>
            </a:r>
            <a:endParaRPr lang="en-IN" b="1" i="1"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mtClean="0"/>
              <a:t>Cash Flow Hedge</a:t>
            </a:r>
          </a:p>
        </p:txBody>
      </p:sp>
      <p:sp>
        <p:nvSpPr>
          <p:cNvPr id="84995" name="Rectangle 3"/>
          <p:cNvSpPr>
            <a:spLocks noGrp="1" noChangeArrowheads="1"/>
          </p:cNvSpPr>
          <p:nvPr>
            <p:ph type="body" idx="1"/>
          </p:nvPr>
        </p:nvSpPr>
        <p:spPr/>
        <p:txBody>
          <a:bodyPr>
            <a:normAutofit/>
          </a:bodyPr>
          <a:lstStyle/>
          <a:p>
            <a:pPr marL="609600" indent="-609600" eaLnBrk="1" hangingPunct="1"/>
            <a:r>
              <a:rPr lang="en-US" sz="2800" dirty="0" smtClean="0">
                <a:solidFill>
                  <a:srgbClr val="000000"/>
                </a:solidFill>
                <a:ea typeface="Arial Unicode MS" pitchFamily="34" charset="-128"/>
                <a:cs typeface="Arial Unicode MS" pitchFamily="34" charset="-128"/>
              </a:rPr>
              <a:t>Highly probable forecast transaction</a:t>
            </a:r>
          </a:p>
        </p:txBody>
      </p:sp>
      <p:sp>
        <p:nvSpPr>
          <p:cNvPr id="5" name="TextBox 4"/>
          <p:cNvSpPr txBox="1"/>
          <p:nvPr/>
        </p:nvSpPr>
        <p:spPr>
          <a:xfrm>
            <a:off x="6629400" y="6324600"/>
            <a:ext cx="23622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i="1" dirty="0" smtClean="0">
                <a:solidFill>
                  <a:schemeClr val="accent1">
                    <a:lumMod val="50000"/>
                  </a:schemeClr>
                </a:solidFill>
              </a:rPr>
              <a:t>CA KUSAI GOAWALA</a:t>
            </a:r>
            <a:endParaRPr lang="en-IN" b="1" i="1"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r>
              <a:rPr lang="en-US" dirty="0" smtClean="0"/>
              <a:t>Hedge</a:t>
            </a:r>
          </a:p>
        </p:txBody>
      </p:sp>
      <p:sp>
        <p:nvSpPr>
          <p:cNvPr id="86019" name="Text Box 3"/>
          <p:cNvSpPr txBox="1">
            <a:spLocks noChangeArrowheads="1"/>
          </p:cNvSpPr>
          <p:nvPr/>
        </p:nvSpPr>
        <p:spPr bwMode="auto">
          <a:xfrm>
            <a:off x="1066800" y="2362200"/>
            <a:ext cx="2819400" cy="457200"/>
          </a:xfrm>
          <a:prstGeom prst="rect">
            <a:avLst/>
          </a:prstGeom>
          <a:solidFill>
            <a:schemeClr val="tx2"/>
          </a:solidFill>
          <a:ln w="12700" cap="sq">
            <a:noFill/>
            <a:miter lim="800000"/>
            <a:headEnd type="none" w="sm" len="sm"/>
            <a:tailEnd type="none" w="sm" len="sm"/>
          </a:ln>
        </p:spPr>
        <p:txBody>
          <a:bodyPr>
            <a:spAutoFit/>
          </a:bodyPr>
          <a:lstStyle/>
          <a:p>
            <a:pPr>
              <a:spcBef>
                <a:spcPct val="50000"/>
              </a:spcBef>
            </a:pPr>
            <a:r>
              <a:rPr lang="en-US" b="0"/>
              <a:t>Firm Commitment</a:t>
            </a:r>
          </a:p>
        </p:txBody>
      </p:sp>
      <p:sp>
        <p:nvSpPr>
          <p:cNvPr id="86020" name="Text Box 4"/>
          <p:cNvSpPr txBox="1">
            <a:spLocks noChangeArrowheads="1"/>
          </p:cNvSpPr>
          <p:nvPr/>
        </p:nvSpPr>
        <p:spPr bwMode="auto">
          <a:xfrm>
            <a:off x="5181600" y="2362200"/>
            <a:ext cx="2971800" cy="457200"/>
          </a:xfrm>
          <a:prstGeom prst="rect">
            <a:avLst/>
          </a:prstGeom>
          <a:solidFill>
            <a:schemeClr val="tx2"/>
          </a:solidFill>
          <a:ln w="12700" cap="sq" algn="ctr">
            <a:noFill/>
            <a:miter lim="800000"/>
            <a:headEnd type="none" w="sm" len="sm"/>
            <a:tailEnd type="none" w="sm" len="sm"/>
          </a:ln>
        </p:spPr>
        <p:txBody>
          <a:bodyPr>
            <a:spAutoFit/>
          </a:bodyPr>
          <a:lstStyle/>
          <a:p>
            <a:pPr>
              <a:spcBef>
                <a:spcPct val="50000"/>
              </a:spcBef>
            </a:pPr>
            <a:r>
              <a:rPr lang="en-US" b="0"/>
              <a:t>Non Cancelable PO</a:t>
            </a:r>
          </a:p>
        </p:txBody>
      </p:sp>
      <p:sp>
        <p:nvSpPr>
          <p:cNvPr id="86021" name="Text Box 5"/>
          <p:cNvSpPr txBox="1">
            <a:spLocks noChangeArrowheads="1"/>
          </p:cNvSpPr>
          <p:nvPr/>
        </p:nvSpPr>
        <p:spPr bwMode="auto">
          <a:xfrm>
            <a:off x="1066800" y="4267200"/>
            <a:ext cx="2819400" cy="457200"/>
          </a:xfrm>
          <a:prstGeom prst="rect">
            <a:avLst/>
          </a:prstGeom>
          <a:solidFill>
            <a:schemeClr val="tx2"/>
          </a:solidFill>
          <a:ln w="12700" cap="sq" algn="ctr">
            <a:noFill/>
            <a:miter lim="800000"/>
            <a:headEnd type="none" w="sm" len="sm"/>
            <a:tailEnd type="none" w="sm" len="sm"/>
          </a:ln>
        </p:spPr>
        <p:txBody>
          <a:bodyPr>
            <a:spAutoFit/>
          </a:bodyPr>
          <a:lstStyle/>
          <a:p>
            <a:pPr>
              <a:spcBef>
                <a:spcPct val="50000"/>
              </a:spcBef>
            </a:pPr>
            <a:r>
              <a:rPr lang="en-US" b="0"/>
              <a:t>Forecast  Transaction</a:t>
            </a:r>
          </a:p>
        </p:txBody>
      </p:sp>
      <p:sp>
        <p:nvSpPr>
          <p:cNvPr id="86022" name="Text Box 6"/>
          <p:cNvSpPr txBox="1">
            <a:spLocks noChangeArrowheads="1"/>
          </p:cNvSpPr>
          <p:nvPr/>
        </p:nvSpPr>
        <p:spPr bwMode="auto">
          <a:xfrm>
            <a:off x="5181600" y="4038600"/>
            <a:ext cx="2971800" cy="822325"/>
          </a:xfrm>
          <a:prstGeom prst="rect">
            <a:avLst/>
          </a:prstGeom>
          <a:solidFill>
            <a:schemeClr val="tx2"/>
          </a:solidFill>
          <a:ln w="12700" cap="sq" algn="ctr">
            <a:noFill/>
            <a:miter lim="800000"/>
            <a:headEnd type="none" w="sm" len="sm"/>
            <a:tailEnd type="none" w="sm" len="sm"/>
          </a:ln>
        </p:spPr>
        <p:txBody>
          <a:bodyPr>
            <a:spAutoFit/>
          </a:bodyPr>
          <a:lstStyle/>
          <a:p>
            <a:pPr>
              <a:spcBef>
                <a:spcPct val="50000"/>
              </a:spcBef>
            </a:pPr>
            <a:r>
              <a:rPr lang="en-US" b="0"/>
              <a:t>Cancelable PO but transaction Possible</a:t>
            </a:r>
          </a:p>
        </p:txBody>
      </p:sp>
      <p:sp>
        <p:nvSpPr>
          <p:cNvPr id="86023" name="AutoShape 7"/>
          <p:cNvSpPr>
            <a:spLocks noChangeArrowheads="1"/>
          </p:cNvSpPr>
          <p:nvPr/>
        </p:nvSpPr>
        <p:spPr bwMode="auto">
          <a:xfrm>
            <a:off x="3886200" y="2438400"/>
            <a:ext cx="1295400" cy="381000"/>
          </a:xfrm>
          <a:prstGeom prst="rightArrow">
            <a:avLst>
              <a:gd name="adj1" fmla="val 50000"/>
              <a:gd name="adj2" fmla="val 85000"/>
            </a:avLst>
          </a:prstGeom>
          <a:solidFill>
            <a:schemeClr val="accent1"/>
          </a:solidFill>
          <a:ln w="12700" cap="sq">
            <a:solidFill>
              <a:schemeClr val="tx1"/>
            </a:solidFill>
            <a:miter lim="800000"/>
            <a:headEnd type="none" w="sm" len="sm"/>
            <a:tailEnd type="none" w="sm" len="sm"/>
          </a:ln>
        </p:spPr>
        <p:txBody>
          <a:bodyPr wrap="none" anchor="ctr"/>
          <a:lstStyle/>
          <a:p>
            <a:endParaRPr lang="en-IN"/>
          </a:p>
        </p:txBody>
      </p:sp>
      <p:sp>
        <p:nvSpPr>
          <p:cNvPr id="86024" name="AutoShape 8"/>
          <p:cNvSpPr>
            <a:spLocks noChangeArrowheads="1"/>
          </p:cNvSpPr>
          <p:nvPr/>
        </p:nvSpPr>
        <p:spPr bwMode="auto">
          <a:xfrm>
            <a:off x="3886200" y="4267200"/>
            <a:ext cx="1295400" cy="381000"/>
          </a:xfrm>
          <a:prstGeom prst="rightArrow">
            <a:avLst>
              <a:gd name="adj1" fmla="val 50000"/>
              <a:gd name="adj2" fmla="val 85000"/>
            </a:avLst>
          </a:prstGeom>
          <a:solidFill>
            <a:schemeClr val="accent1"/>
          </a:solidFill>
          <a:ln w="12700" cap="sq">
            <a:solidFill>
              <a:schemeClr val="tx1"/>
            </a:solidFill>
            <a:miter lim="800000"/>
            <a:headEnd type="none" w="sm" len="sm"/>
            <a:tailEnd type="none" w="sm" len="sm"/>
          </a:ln>
        </p:spPr>
        <p:txBody>
          <a:bodyPr wrap="none" anchor="ctr"/>
          <a:lstStyle/>
          <a:p>
            <a:endParaRPr lang="en-IN"/>
          </a:p>
        </p:txBody>
      </p:sp>
      <p:sp>
        <p:nvSpPr>
          <p:cNvPr id="10" name="TextBox 9"/>
          <p:cNvSpPr txBox="1"/>
          <p:nvPr/>
        </p:nvSpPr>
        <p:spPr>
          <a:xfrm>
            <a:off x="6629400" y="6324600"/>
            <a:ext cx="23622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i="1" dirty="0" smtClean="0">
                <a:solidFill>
                  <a:schemeClr val="accent1">
                    <a:lumMod val="50000"/>
                  </a:schemeClr>
                </a:solidFill>
              </a:rPr>
              <a:t>CA KUSAI GOAWALA</a:t>
            </a:r>
            <a:endParaRPr lang="en-IN" b="1" i="1"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r>
              <a:rPr lang="en-US" dirty="0" smtClean="0"/>
              <a:t>How does FV Hedge works</a:t>
            </a:r>
          </a:p>
        </p:txBody>
      </p:sp>
      <p:sp>
        <p:nvSpPr>
          <p:cNvPr id="87043" name="Rectangle 3"/>
          <p:cNvSpPr>
            <a:spLocks noGrp="1" noChangeArrowheads="1"/>
          </p:cNvSpPr>
          <p:nvPr>
            <p:ph type="body" idx="1"/>
          </p:nvPr>
        </p:nvSpPr>
        <p:spPr/>
        <p:txBody>
          <a:bodyPr>
            <a:normAutofit/>
          </a:bodyPr>
          <a:lstStyle/>
          <a:p>
            <a:pPr>
              <a:lnSpc>
                <a:spcPct val="90000"/>
              </a:lnSpc>
            </a:pPr>
            <a:r>
              <a:rPr lang="en-US" sz="2600" dirty="0" smtClean="0"/>
              <a:t>Contract 1 : $ 100000 :- payable on 30/06/2011 (With Supplier )</a:t>
            </a:r>
          </a:p>
          <a:p>
            <a:pPr>
              <a:lnSpc>
                <a:spcPct val="90000"/>
              </a:lnSpc>
            </a:pPr>
            <a:r>
              <a:rPr lang="en-US" sz="2600" dirty="0" smtClean="0"/>
              <a:t>Contract 2 : Forward rate $100000 @ `45: - buy on 30/06/2011.(with Bank)</a:t>
            </a:r>
          </a:p>
          <a:p>
            <a:pPr>
              <a:lnSpc>
                <a:spcPct val="90000"/>
              </a:lnSpc>
            </a:pPr>
            <a:r>
              <a:rPr lang="en-US" sz="2600" dirty="0" smtClean="0"/>
              <a:t>On Settlement- 30/06/2011-spot rate ` 48</a:t>
            </a:r>
          </a:p>
          <a:p>
            <a:pPr>
              <a:lnSpc>
                <a:spcPct val="90000"/>
              </a:lnSpc>
              <a:buFont typeface="Wingdings" pitchFamily="2" charset="2"/>
              <a:buNone/>
            </a:pPr>
            <a:r>
              <a:rPr lang="en-US" sz="2600" dirty="0" smtClean="0"/>
              <a:t>			100000 * 48   4800000</a:t>
            </a:r>
          </a:p>
          <a:p>
            <a:pPr>
              <a:lnSpc>
                <a:spcPct val="90000"/>
              </a:lnSpc>
              <a:buFont typeface="Wingdings" pitchFamily="2" charset="2"/>
              <a:buNone/>
            </a:pPr>
            <a:r>
              <a:rPr lang="en-US" sz="2600" dirty="0" smtClean="0"/>
              <a:t>		Net Bank ` 3	    </a:t>
            </a:r>
            <a:r>
              <a:rPr lang="en-US" sz="2600" u="sng" dirty="0" smtClean="0"/>
              <a:t>-  300000</a:t>
            </a:r>
          </a:p>
          <a:p>
            <a:pPr>
              <a:lnSpc>
                <a:spcPct val="90000"/>
              </a:lnSpc>
              <a:buFont typeface="Wingdings" pitchFamily="2" charset="2"/>
              <a:buNone/>
            </a:pPr>
            <a:r>
              <a:rPr lang="en-US" sz="2600" dirty="0" smtClean="0"/>
              <a:t>					     4500000</a:t>
            </a:r>
          </a:p>
        </p:txBody>
      </p:sp>
      <p:sp>
        <p:nvSpPr>
          <p:cNvPr id="5" name="TextBox 4"/>
          <p:cNvSpPr txBox="1"/>
          <p:nvPr/>
        </p:nvSpPr>
        <p:spPr>
          <a:xfrm>
            <a:off x="6629400" y="6324600"/>
            <a:ext cx="23622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i="1" dirty="0" smtClean="0">
                <a:solidFill>
                  <a:schemeClr val="accent1">
                    <a:lumMod val="50000"/>
                  </a:schemeClr>
                </a:solidFill>
              </a:rPr>
              <a:t>CA KUSAI GOAWALA</a:t>
            </a:r>
            <a:endParaRPr lang="en-IN" b="1" i="1"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2"/>
          <p:cNvSpPr>
            <a:spLocks noGrp="1" noChangeArrowheads="1"/>
          </p:cNvSpPr>
          <p:nvPr>
            <p:ph type="ctrTitle" idx="4294967295"/>
          </p:nvPr>
        </p:nvSpPr>
        <p:spPr>
          <a:xfrm>
            <a:off x="990600" y="0"/>
            <a:ext cx="6627812" cy="2057400"/>
          </a:xfrm>
        </p:spPr>
        <p:txBody>
          <a:bodyPr>
            <a:normAutofit fontScale="90000"/>
          </a:bodyPr>
          <a:lstStyle/>
          <a:p>
            <a:pPr marL="838200" indent="-838200" eaLnBrk="1" hangingPunct="1">
              <a:defRPr/>
            </a:pPr>
            <a:r>
              <a:rPr lang="en-US" b="1" dirty="0" smtClean="0"/>
              <a:t>	When to recognize Hedge in Financial Accounts</a:t>
            </a:r>
          </a:p>
        </p:txBody>
      </p:sp>
      <p:pic>
        <p:nvPicPr>
          <p:cNvPr id="88067" name="Picture 3"/>
          <p:cNvPicPr>
            <a:picLocks noChangeAspect="1" noChangeArrowheads="1"/>
          </p:cNvPicPr>
          <p:nvPr/>
        </p:nvPicPr>
        <p:blipFill>
          <a:blip r:embed="rId2" cstate="print"/>
          <a:srcRect/>
          <a:stretch>
            <a:fillRect/>
          </a:stretch>
        </p:blipFill>
        <p:spPr bwMode="auto">
          <a:xfrm>
            <a:off x="2438400" y="2133600"/>
            <a:ext cx="4267200" cy="3505200"/>
          </a:xfrm>
          <a:prstGeom prst="rect">
            <a:avLst/>
          </a:prstGeom>
          <a:noFill/>
          <a:ln w="12700" cap="sq">
            <a:noFill/>
            <a:miter lim="800000"/>
            <a:headEnd type="none" w="sm" len="sm"/>
            <a:tailEnd type="none" w="sm" len="sm"/>
          </a:ln>
        </p:spPr>
      </p:pic>
      <p:sp>
        <p:nvSpPr>
          <p:cNvPr id="5" name="TextBox 4"/>
          <p:cNvSpPr txBox="1"/>
          <p:nvPr/>
        </p:nvSpPr>
        <p:spPr>
          <a:xfrm>
            <a:off x="6629400" y="6324600"/>
            <a:ext cx="23622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i="1" dirty="0" smtClean="0">
                <a:solidFill>
                  <a:schemeClr val="accent1">
                    <a:lumMod val="50000"/>
                  </a:schemeClr>
                </a:solidFill>
              </a:rPr>
              <a:t>CA KUSAI GOAWALA</a:t>
            </a:r>
            <a:endParaRPr lang="en-IN" b="1" i="1"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normAutofit fontScale="90000"/>
          </a:bodyPr>
          <a:lstStyle/>
          <a:p>
            <a:pPr eaLnBrk="1" hangingPunct="1"/>
            <a:r>
              <a:rPr lang="en-US" sz="4000" dirty="0" smtClean="0"/>
              <a:t>When to recognize Hedge in Financial Accounts </a:t>
            </a:r>
          </a:p>
        </p:txBody>
      </p:sp>
      <p:sp>
        <p:nvSpPr>
          <p:cNvPr id="89091" name="Rectangle 3"/>
          <p:cNvSpPr>
            <a:spLocks noGrp="1" noChangeArrowheads="1"/>
          </p:cNvSpPr>
          <p:nvPr>
            <p:ph type="body" idx="1"/>
          </p:nvPr>
        </p:nvSpPr>
        <p:spPr/>
        <p:txBody>
          <a:bodyPr>
            <a:normAutofit/>
          </a:bodyPr>
          <a:lstStyle/>
          <a:p>
            <a:pPr marL="609600" indent="-609600" eaLnBrk="1" hangingPunct="1">
              <a:buFont typeface="Wingdings" pitchFamily="2" charset="2"/>
              <a:buAutoNum type="alphaLcParenBoth"/>
            </a:pPr>
            <a:r>
              <a:rPr lang="en-US" sz="2600" dirty="0" smtClean="0">
                <a:solidFill>
                  <a:srgbClr val="000000"/>
                </a:solidFill>
                <a:ea typeface="Arial Unicode MS" pitchFamily="34" charset="-128"/>
                <a:cs typeface="Arial Unicode MS" pitchFamily="34" charset="-128"/>
              </a:rPr>
              <a:t>A written agreement with third party</a:t>
            </a:r>
          </a:p>
          <a:p>
            <a:pPr marL="609600" indent="-609600" eaLnBrk="1" hangingPunct="1">
              <a:buFont typeface="Wingdings" pitchFamily="2" charset="2"/>
              <a:buAutoNum type="alphaLcParenBoth"/>
            </a:pPr>
            <a:r>
              <a:rPr lang="en-US" sz="2600" dirty="0" smtClean="0">
                <a:solidFill>
                  <a:srgbClr val="000000"/>
                </a:solidFill>
                <a:ea typeface="Arial Unicode MS" pitchFamily="34" charset="-128"/>
                <a:cs typeface="Arial Unicode MS" pitchFamily="34" charset="-128"/>
              </a:rPr>
              <a:t>Hedge is effective</a:t>
            </a:r>
          </a:p>
          <a:p>
            <a:pPr marL="609600" indent="-609600" eaLnBrk="1" hangingPunct="1">
              <a:buFont typeface="Wingdings" pitchFamily="2" charset="2"/>
              <a:buNone/>
            </a:pPr>
            <a:endParaRPr lang="en-US" sz="2600" dirty="0" smtClean="0">
              <a:solidFill>
                <a:srgbClr val="000000"/>
              </a:solidFill>
              <a:ea typeface="Arial Unicode MS" pitchFamily="34" charset="-128"/>
              <a:cs typeface="Arial Unicode MS" pitchFamily="34" charset="-128"/>
            </a:endParaRPr>
          </a:p>
          <a:p>
            <a:pPr marL="609600" indent="-609600" eaLnBrk="1" hangingPunct="1">
              <a:buFont typeface="Wingdings" pitchFamily="2" charset="2"/>
              <a:buNone/>
            </a:pPr>
            <a:r>
              <a:rPr lang="en-US" sz="2600" dirty="0" smtClean="0">
                <a:solidFill>
                  <a:srgbClr val="000000"/>
                </a:solidFill>
                <a:ea typeface="Arial Unicode MS" pitchFamily="34" charset="-128"/>
                <a:cs typeface="Arial Unicode MS" pitchFamily="34" charset="-128"/>
              </a:rPr>
              <a:t>If the above conditions are met </a:t>
            </a:r>
          </a:p>
          <a:p>
            <a:pPr marL="609600" indent="-609600" eaLnBrk="1" hangingPunct="1">
              <a:buFont typeface="Wingdings" pitchFamily="2" charset="2"/>
              <a:buNone/>
            </a:pPr>
            <a:r>
              <a:rPr lang="en-US" sz="2600" dirty="0" smtClean="0">
                <a:solidFill>
                  <a:srgbClr val="000000"/>
                </a:solidFill>
                <a:ea typeface="Arial Unicode MS" pitchFamily="34" charset="-128"/>
                <a:cs typeface="Arial Unicode MS" pitchFamily="34" charset="-128"/>
              </a:rPr>
              <a:t>     The hedge is accounted at initial recognition at fair value – which will be zero.</a:t>
            </a:r>
          </a:p>
        </p:txBody>
      </p:sp>
      <p:sp>
        <p:nvSpPr>
          <p:cNvPr id="5" name="TextBox 4"/>
          <p:cNvSpPr txBox="1"/>
          <p:nvPr/>
        </p:nvSpPr>
        <p:spPr>
          <a:xfrm>
            <a:off x="6629400" y="6324600"/>
            <a:ext cx="23622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i="1" dirty="0" smtClean="0">
                <a:solidFill>
                  <a:schemeClr val="accent1">
                    <a:lumMod val="50000"/>
                  </a:schemeClr>
                </a:solidFill>
              </a:rPr>
              <a:t>CA KUSAI GOAWALA</a:t>
            </a:r>
            <a:endParaRPr lang="en-IN" b="1" i="1"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2"/>
          <p:cNvSpPr>
            <a:spLocks noGrp="1" noChangeArrowheads="1"/>
          </p:cNvSpPr>
          <p:nvPr>
            <p:ph type="ctrTitle" idx="4294967295"/>
          </p:nvPr>
        </p:nvSpPr>
        <p:spPr>
          <a:xfrm>
            <a:off x="1828800" y="304800"/>
            <a:ext cx="5257800" cy="1981200"/>
          </a:xfrm>
        </p:spPr>
        <p:txBody>
          <a:bodyPr>
            <a:normAutofit fontScale="90000"/>
          </a:bodyPr>
          <a:lstStyle/>
          <a:p>
            <a:pPr marL="838200" indent="-838200" eaLnBrk="1" hangingPunct="1">
              <a:defRPr/>
            </a:pPr>
            <a:r>
              <a:rPr lang="en-US" b="1" dirty="0" smtClean="0"/>
              <a:t>       On subsequent   reporting dates before settlement </a:t>
            </a:r>
          </a:p>
        </p:txBody>
      </p:sp>
      <p:pic>
        <p:nvPicPr>
          <p:cNvPr id="90115" name="Picture 3"/>
          <p:cNvPicPr>
            <a:picLocks noChangeAspect="1" noChangeArrowheads="1"/>
          </p:cNvPicPr>
          <p:nvPr/>
        </p:nvPicPr>
        <p:blipFill>
          <a:blip r:embed="rId2" cstate="print"/>
          <a:srcRect/>
          <a:stretch>
            <a:fillRect/>
          </a:stretch>
        </p:blipFill>
        <p:spPr bwMode="auto">
          <a:xfrm>
            <a:off x="2362200" y="2362200"/>
            <a:ext cx="4191000" cy="3505200"/>
          </a:xfrm>
          <a:prstGeom prst="rect">
            <a:avLst/>
          </a:prstGeom>
          <a:noFill/>
          <a:ln w="12700" cap="sq">
            <a:noFill/>
            <a:miter lim="800000"/>
            <a:headEnd type="none" w="sm" len="sm"/>
            <a:tailEnd type="none" w="sm" len="sm"/>
          </a:ln>
        </p:spPr>
      </p:pic>
      <p:sp>
        <p:nvSpPr>
          <p:cNvPr id="5" name="TextBox 4"/>
          <p:cNvSpPr txBox="1"/>
          <p:nvPr/>
        </p:nvSpPr>
        <p:spPr>
          <a:xfrm>
            <a:off x="6629400" y="6324600"/>
            <a:ext cx="23622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i="1" dirty="0" smtClean="0">
                <a:solidFill>
                  <a:schemeClr val="accent1">
                    <a:lumMod val="50000"/>
                  </a:schemeClr>
                </a:solidFill>
              </a:rPr>
              <a:t>CA KUSAI GOAWALA</a:t>
            </a:r>
            <a:endParaRPr lang="en-IN" b="1" i="1"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normAutofit/>
          </a:bodyPr>
          <a:lstStyle/>
          <a:p>
            <a:pPr eaLnBrk="1" hangingPunct="1"/>
            <a:r>
              <a:rPr lang="en-US" sz="2800" dirty="0" smtClean="0"/>
              <a:t>On subsequent reporting dates before settlement :</a:t>
            </a:r>
          </a:p>
        </p:txBody>
      </p:sp>
      <p:sp>
        <p:nvSpPr>
          <p:cNvPr id="91139" name="Rectangle 3"/>
          <p:cNvSpPr>
            <a:spLocks noGrp="1" noChangeArrowheads="1"/>
          </p:cNvSpPr>
          <p:nvPr>
            <p:ph type="body" idx="1"/>
          </p:nvPr>
        </p:nvSpPr>
        <p:spPr/>
        <p:txBody>
          <a:bodyPr>
            <a:normAutofit/>
          </a:bodyPr>
          <a:lstStyle/>
          <a:p>
            <a:pPr marL="609600" indent="-609600" eaLnBrk="1" hangingPunct="1">
              <a:lnSpc>
                <a:spcPct val="80000"/>
              </a:lnSpc>
              <a:buFont typeface="Wingdings" pitchFamily="2" charset="2"/>
              <a:buAutoNum type="alphaLcParenBoth"/>
            </a:pPr>
            <a:r>
              <a:rPr lang="en-US" sz="2500" dirty="0" smtClean="0">
                <a:solidFill>
                  <a:srgbClr val="000000"/>
                </a:solidFill>
                <a:ea typeface="Arial Unicode MS" pitchFamily="34" charset="-128"/>
                <a:cs typeface="Arial Unicode MS" pitchFamily="34" charset="-128"/>
              </a:rPr>
              <a:t>Fair Value – the difference to the derivative asset and credit to firm commitment</a:t>
            </a:r>
          </a:p>
          <a:p>
            <a:pPr marL="609600" indent="-609600" eaLnBrk="1" hangingPunct="1">
              <a:lnSpc>
                <a:spcPct val="80000"/>
              </a:lnSpc>
              <a:buFont typeface="Wingdings" pitchFamily="2" charset="2"/>
              <a:buAutoNum type="alphaLcParenBoth"/>
            </a:pPr>
            <a:r>
              <a:rPr lang="en-US" sz="2500" dirty="0" smtClean="0">
                <a:solidFill>
                  <a:srgbClr val="000000"/>
                </a:solidFill>
                <a:ea typeface="Arial Unicode MS" pitchFamily="34" charset="-128"/>
                <a:cs typeface="Arial Unicode MS" pitchFamily="34" charset="-128"/>
              </a:rPr>
              <a:t>Cash Flow Hedge – to Hedge reserve account in equity and on settlement transfer to the respective account.</a:t>
            </a:r>
          </a:p>
          <a:p>
            <a:pPr marL="609600" indent="-609600" eaLnBrk="1" hangingPunct="1">
              <a:lnSpc>
                <a:spcPct val="80000"/>
              </a:lnSpc>
              <a:buFont typeface="Wingdings" pitchFamily="2" charset="2"/>
              <a:buNone/>
            </a:pPr>
            <a:endParaRPr lang="en-US" sz="2500" dirty="0" smtClean="0">
              <a:solidFill>
                <a:srgbClr val="000000"/>
              </a:solidFill>
              <a:ea typeface="Arial Unicode MS" pitchFamily="34" charset="-128"/>
              <a:cs typeface="Arial Unicode MS" pitchFamily="34" charset="-128"/>
            </a:endParaRPr>
          </a:p>
        </p:txBody>
      </p:sp>
      <p:sp>
        <p:nvSpPr>
          <p:cNvPr id="5" name="TextBox 4"/>
          <p:cNvSpPr txBox="1"/>
          <p:nvPr/>
        </p:nvSpPr>
        <p:spPr>
          <a:xfrm>
            <a:off x="6629400" y="6324600"/>
            <a:ext cx="23622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i="1" dirty="0" smtClean="0">
                <a:solidFill>
                  <a:schemeClr val="accent1">
                    <a:lumMod val="50000"/>
                  </a:schemeClr>
                </a:solidFill>
              </a:rPr>
              <a:t>CA KUSAI GOAWALA</a:t>
            </a:r>
            <a:endParaRPr lang="en-IN" b="1" i="1"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2"/>
          <p:cNvSpPr>
            <a:spLocks noGrp="1" noChangeArrowheads="1"/>
          </p:cNvSpPr>
          <p:nvPr>
            <p:ph type="ctrTitle" idx="4294967295"/>
          </p:nvPr>
        </p:nvSpPr>
        <p:spPr>
          <a:xfrm>
            <a:off x="2667000" y="304800"/>
            <a:ext cx="3960812" cy="1371600"/>
          </a:xfrm>
        </p:spPr>
        <p:txBody>
          <a:bodyPr/>
          <a:lstStyle/>
          <a:p>
            <a:pPr marL="838200" indent="-838200" eaLnBrk="1" hangingPunct="1">
              <a:defRPr/>
            </a:pPr>
            <a:r>
              <a:rPr lang="en-US" b="1" dirty="0" smtClean="0"/>
              <a:t>Disclosures </a:t>
            </a:r>
          </a:p>
        </p:txBody>
      </p:sp>
      <p:pic>
        <p:nvPicPr>
          <p:cNvPr id="92164" name="Picture 8"/>
          <p:cNvPicPr>
            <a:picLocks noChangeAspect="1" noChangeArrowheads="1"/>
          </p:cNvPicPr>
          <p:nvPr/>
        </p:nvPicPr>
        <p:blipFill>
          <a:blip r:embed="rId2" cstate="print"/>
          <a:srcRect/>
          <a:stretch>
            <a:fillRect/>
          </a:stretch>
        </p:blipFill>
        <p:spPr bwMode="auto">
          <a:xfrm>
            <a:off x="2286000" y="1828800"/>
            <a:ext cx="4114800" cy="3810000"/>
          </a:xfrm>
          <a:prstGeom prst="rect">
            <a:avLst/>
          </a:prstGeom>
          <a:noFill/>
          <a:ln w="12700" cap="sq">
            <a:noFill/>
            <a:miter lim="800000"/>
            <a:headEnd type="none" w="sm" len="sm"/>
            <a:tailEnd type="none" w="sm" len="sm"/>
          </a:ln>
        </p:spPr>
      </p:pic>
      <p:sp>
        <p:nvSpPr>
          <p:cNvPr id="5" name="TextBox 4"/>
          <p:cNvSpPr txBox="1"/>
          <p:nvPr/>
        </p:nvSpPr>
        <p:spPr>
          <a:xfrm>
            <a:off x="6629400" y="6324600"/>
            <a:ext cx="23622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i="1" dirty="0" smtClean="0">
                <a:solidFill>
                  <a:schemeClr val="accent1">
                    <a:lumMod val="50000"/>
                  </a:schemeClr>
                </a:solidFill>
              </a:rPr>
              <a:t>CA KUSAI GOAWALA</a:t>
            </a:r>
            <a:endParaRPr lang="en-IN" b="1" i="1"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WordArt 2"/>
          <p:cNvSpPr>
            <a:spLocks noChangeArrowheads="1" noChangeShapeType="1" noTextEdit="1"/>
          </p:cNvSpPr>
          <p:nvPr/>
        </p:nvSpPr>
        <p:spPr bwMode="auto">
          <a:xfrm>
            <a:off x="4876800" y="3352800"/>
            <a:ext cx="3962400" cy="2057400"/>
          </a:xfrm>
          <a:prstGeom prst="rect">
            <a:avLst/>
          </a:prstGeom>
          <a:extLst>
            <a:ext uri="{91240B29-F687-4F45-9708-019B960494DF}">
              <a14:hiddenLine xmlns:a14="http://schemas.microsoft.com/office/drawing/2010/main" xmlns=""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dirty="0">
                <a:solidFill>
                  <a:srgbClr val="336699"/>
                </a:solidFill>
                <a:effectLst>
                  <a:outerShdw dist="45791" dir="2021404" algn="ctr" rotWithShape="0">
                    <a:srgbClr val="B2B2B2">
                      <a:alpha val="79999"/>
                    </a:srgbClr>
                  </a:outerShdw>
                </a:effectLst>
                <a:latin typeface="Times New Roman"/>
                <a:cs typeface="Times New Roman"/>
              </a:rPr>
              <a:t>ACCOUNTING POLICIES, </a:t>
            </a:r>
          </a:p>
          <a:p>
            <a:pPr algn="ctr"/>
            <a:r>
              <a:rPr lang="en-US" sz="3600" kern="10" dirty="0">
                <a:solidFill>
                  <a:srgbClr val="336699"/>
                </a:solidFill>
                <a:effectLst>
                  <a:outerShdw dist="45791" dir="2021404" algn="ctr" rotWithShape="0">
                    <a:srgbClr val="B2B2B2">
                      <a:alpha val="79999"/>
                    </a:srgbClr>
                  </a:outerShdw>
                </a:effectLst>
                <a:latin typeface="Times New Roman"/>
                <a:cs typeface="Times New Roman"/>
              </a:rPr>
              <a:t>CHANGES IN</a:t>
            </a:r>
          </a:p>
          <a:p>
            <a:pPr algn="ctr"/>
            <a:r>
              <a:rPr lang="en-US" sz="3600" kern="10" dirty="0">
                <a:solidFill>
                  <a:srgbClr val="336699"/>
                </a:solidFill>
                <a:effectLst>
                  <a:outerShdw dist="45791" dir="2021404" algn="ctr" rotWithShape="0">
                    <a:srgbClr val="B2B2B2">
                      <a:alpha val="79999"/>
                    </a:srgbClr>
                  </a:outerShdw>
                </a:effectLst>
                <a:latin typeface="Times New Roman"/>
                <a:cs typeface="Times New Roman"/>
              </a:rPr>
              <a:t>ACCOUNTING ESTIMATES </a:t>
            </a:r>
          </a:p>
          <a:p>
            <a:pPr algn="ctr"/>
            <a:r>
              <a:rPr lang="en-US" sz="3600" kern="10" dirty="0">
                <a:solidFill>
                  <a:srgbClr val="336699"/>
                </a:solidFill>
                <a:effectLst>
                  <a:outerShdw dist="45791" dir="2021404" algn="ctr" rotWithShape="0">
                    <a:srgbClr val="B2B2B2">
                      <a:alpha val="79999"/>
                    </a:srgbClr>
                  </a:outerShdw>
                </a:effectLst>
                <a:latin typeface="Times New Roman"/>
                <a:cs typeface="Times New Roman"/>
              </a:rPr>
              <a:t>AND ERRORS</a:t>
            </a:r>
          </a:p>
        </p:txBody>
      </p:sp>
      <p:sp>
        <p:nvSpPr>
          <p:cNvPr id="8195" name="WordArt 3"/>
          <p:cNvSpPr>
            <a:spLocks noChangeArrowheads="1" noChangeShapeType="1" noTextEdit="1"/>
          </p:cNvSpPr>
          <p:nvPr/>
        </p:nvSpPr>
        <p:spPr bwMode="auto">
          <a:xfrm>
            <a:off x="5105400" y="1905000"/>
            <a:ext cx="3276600" cy="838200"/>
          </a:xfrm>
          <a:prstGeom prst="rect">
            <a:avLst/>
          </a:prstGeom>
        </p:spPr>
        <p:txBody>
          <a:bodyPr wrap="none" fromWordArt="1">
            <a:prstTxWarp prst="textPlain">
              <a:avLst>
                <a:gd name="adj" fmla="val 50000"/>
              </a:avLst>
            </a:prstTxWarp>
          </a:bodyPr>
          <a:lstStyle/>
          <a:p>
            <a:pPr algn="ctr"/>
            <a:r>
              <a:rPr lang="en-US" sz="3600" i="1" kern="10" dirty="0" smtClean="0">
                <a:ln w="9525">
                  <a:solidFill>
                    <a:srgbClr val="000000"/>
                  </a:solidFill>
                  <a:round/>
                  <a:headEnd/>
                  <a:tailEnd/>
                </a:ln>
                <a:solidFill>
                  <a:schemeClr val="accent1">
                    <a:lumMod val="75000"/>
                  </a:schemeClr>
                </a:solidFill>
                <a:effectLst>
                  <a:outerShdw dist="35921" dir="2700000" algn="ctr" rotWithShape="0">
                    <a:srgbClr val="808080">
                      <a:alpha val="79999"/>
                    </a:srgbClr>
                  </a:outerShdw>
                </a:effectLst>
                <a:latin typeface="Arial Black"/>
              </a:rPr>
              <a:t>IndAS-8</a:t>
            </a:r>
            <a:endParaRPr lang="en-US" sz="3600" i="1" kern="10" dirty="0">
              <a:ln w="9525">
                <a:solidFill>
                  <a:srgbClr val="000000"/>
                </a:solidFill>
                <a:round/>
                <a:headEnd/>
                <a:tailEnd/>
              </a:ln>
              <a:solidFill>
                <a:schemeClr val="accent1">
                  <a:lumMod val="75000"/>
                </a:schemeClr>
              </a:solidFill>
              <a:effectLst>
                <a:outerShdw dist="35921" dir="2700000" algn="ctr" rotWithShape="0">
                  <a:srgbClr val="808080">
                    <a:alpha val="79999"/>
                  </a:srgbClr>
                </a:outerShdw>
              </a:effectLst>
              <a:latin typeface="Arial Black"/>
            </a:endParaRPr>
          </a:p>
        </p:txBody>
      </p:sp>
      <p:pic>
        <p:nvPicPr>
          <p:cNvPr id="8196" name="Picture 4" descr="MPj04384090000[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57200" y="2438400"/>
            <a:ext cx="4114800" cy="3810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197" name="Picture 5" descr="j0435245"/>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81000" y="304800"/>
            <a:ext cx="2133600" cy="1752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Box 5"/>
          <p:cNvSpPr txBox="1"/>
          <p:nvPr/>
        </p:nvSpPr>
        <p:spPr>
          <a:xfrm>
            <a:off x="6781800" y="6324600"/>
            <a:ext cx="2362200" cy="369332"/>
          </a:xfrm>
          <a:prstGeom prst="rect">
            <a:avLst/>
          </a:prstGeom>
          <a:noFill/>
        </p:spPr>
        <p:txBody>
          <a:bodyPr wrap="square" rtlCol="0">
            <a:spAutoFit/>
          </a:bodyPr>
          <a:lstStyle/>
          <a:p>
            <a:r>
              <a:rPr lang="en-US" b="1" i="1" dirty="0" smtClean="0">
                <a:solidFill>
                  <a:schemeClr val="accent1">
                    <a:lumMod val="50000"/>
                  </a:schemeClr>
                </a:solidFill>
              </a:rPr>
              <a:t>CA KUSAI GOAWALA</a:t>
            </a:r>
            <a:endParaRPr lang="en-IN" b="1" i="1" dirty="0">
              <a:solidFill>
                <a:schemeClr val="accent1">
                  <a:lumMod val="50000"/>
                </a:schemeClr>
              </a:solidFill>
            </a:endParaRPr>
          </a:p>
        </p:txBody>
      </p:sp>
    </p:spTree>
    <p:extLst>
      <p:ext uri="{BB962C8B-B14F-4D97-AF65-F5344CB8AC3E}">
        <p14:creationId xmlns:p14="http://schemas.microsoft.com/office/powerpoint/2010/main" xmlns="" val="2752720982"/>
      </p:ext>
    </p:extLst>
  </p:cSld>
  <p:clrMapOvr>
    <a:masterClrMapping/>
  </p:clrMapOvr>
  <p:transition/>
  <p:timing>
    <p:tnLst>
      <p:par>
        <p:cTn id="1" dur="indefinite" restart="never" nodeType="tmRoot"/>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914400" y="304800"/>
            <a:ext cx="7543800" cy="1143000"/>
          </a:xfrm>
        </p:spPr>
        <p:txBody>
          <a:bodyPr>
            <a:normAutofit/>
          </a:bodyPr>
          <a:lstStyle/>
          <a:p>
            <a:pPr eaLnBrk="1" hangingPunct="1"/>
            <a:r>
              <a:rPr lang="en-US" sz="2800" dirty="0" smtClean="0"/>
              <a:t>Disclosures :</a:t>
            </a:r>
          </a:p>
        </p:txBody>
      </p:sp>
      <p:sp>
        <p:nvSpPr>
          <p:cNvPr id="93187" name="Rectangle 3"/>
          <p:cNvSpPr>
            <a:spLocks noGrp="1" noChangeArrowheads="1"/>
          </p:cNvSpPr>
          <p:nvPr>
            <p:ph type="body" idx="1"/>
          </p:nvPr>
        </p:nvSpPr>
        <p:spPr>
          <a:xfrm>
            <a:off x="990600" y="1600200"/>
            <a:ext cx="7620000" cy="4114800"/>
          </a:xfrm>
        </p:spPr>
        <p:txBody>
          <a:bodyPr>
            <a:noAutofit/>
          </a:bodyPr>
          <a:lstStyle/>
          <a:p>
            <a:pPr eaLnBrk="1" hangingPunct="1">
              <a:lnSpc>
                <a:spcPct val="80000"/>
              </a:lnSpc>
              <a:buFont typeface="Wingdings" pitchFamily="2" charset="2"/>
              <a:buNone/>
            </a:pPr>
            <a:r>
              <a:rPr lang="en-US" sz="2300" dirty="0" smtClean="0">
                <a:solidFill>
                  <a:srgbClr val="000000"/>
                </a:solidFill>
                <a:ea typeface="Arial Unicode MS" pitchFamily="34" charset="-128"/>
                <a:cs typeface="Arial Unicode MS" pitchFamily="34" charset="-128"/>
              </a:rPr>
              <a:t>General Principles for disclosure :</a:t>
            </a:r>
          </a:p>
          <a:p>
            <a:pPr eaLnBrk="1" hangingPunct="1">
              <a:lnSpc>
                <a:spcPct val="80000"/>
              </a:lnSpc>
              <a:buFont typeface="Wingdings" pitchFamily="2" charset="2"/>
              <a:buNone/>
            </a:pPr>
            <a:endParaRPr lang="en-US" sz="2300" dirty="0" smtClean="0">
              <a:solidFill>
                <a:srgbClr val="000000"/>
              </a:solidFill>
              <a:ea typeface="Arial Unicode MS" pitchFamily="34" charset="-128"/>
              <a:cs typeface="Arial Unicode MS" pitchFamily="34" charset="-128"/>
            </a:endParaRPr>
          </a:p>
          <a:p>
            <a:pPr eaLnBrk="1" hangingPunct="1">
              <a:lnSpc>
                <a:spcPct val="80000"/>
              </a:lnSpc>
            </a:pPr>
            <a:r>
              <a:rPr lang="en-US" sz="2300" dirty="0" smtClean="0">
                <a:solidFill>
                  <a:srgbClr val="000000"/>
                </a:solidFill>
                <a:ea typeface="Arial Unicode MS" pitchFamily="34" charset="-128"/>
                <a:cs typeface="Arial Unicode MS" pitchFamily="34" charset="-128"/>
              </a:rPr>
              <a:t>An entity should disclose information that enables users of its financial statements to evaluate the significance of financial instruments for its financial position and performance.</a:t>
            </a:r>
          </a:p>
          <a:p>
            <a:pPr eaLnBrk="1" hangingPunct="1">
              <a:lnSpc>
                <a:spcPct val="80000"/>
              </a:lnSpc>
              <a:buFont typeface="Wingdings" pitchFamily="2" charset="2"/>
              <a:buNone/>
            </a:pPr>
            <a:endParaRPr lang="en-US" sz="2300" dirty="0" smtClean="0">
              <a:solidFill>
                <a:srgbClr val="000000"/>
              </a:solidFill>
              <a:ea typeface="Arial Unicode MS" pitchFamily="34" charset="-128"/>
              <a:cs typeface="Arial Unicode MS" pitchFamily="34" charset="-128"/>
            </a:endParaRPr>
          </a:p>
          <a:p>
            <a:pPr eaLnBrk="1" hangingPunct="1">
              <a:lnSpc>
                <a:spcPct val="80000"/>
              </a:lnSpc>
              <a:buFont typeface="Wingdings" pitchFamily="2" charset="2"/>
              <a:buNone/>
            </a:pPr>
            <a:r>
              <a:rPr lang="en-US" sz="2300" dirty="0" smtClean="0">
                <a:solidFill>
                  <a:srgbClr val="000000"/>
                </a:solidFill>
                <a:ea typeface="Arial Unicode MS" pitchFamily="34" charset="-128"/>
                <a:cs typeface="Arial Unicode MS" pitchFamily="34" charset="-128"/>
              </a:rPr>
              <a:t>Specific principles :</a:t>
            </a:r>
          </a:p>
          <a:p>
            <a:pPr eaLnBrk="1" hangingPunct="1">
              <a:lnSpc>
                <a:spcPct val="80000"/>
              </a:lnSpc>
              <a:buFont typeface="Wingdings" pitchFamily="2" charset="2"/>
              <a:buAutoNum type="alphaLcParenBoth"/>
            </a:pPr>
            <a:r>
              <a:rPr lang="en-US" sz="2300" dirty="0" smtClean="0">
                <a:solidFill>
                  <a:srgbClr val="000000"/>
                </a:solidFill>
                <a:ea typeface="Arial Unicode MS" pitchFamily="34" charset="-128"/>
                <a:cs typeface="Arial Unicode MS" pitchFamily="34" charset="-128"/>
              </a:rPr>
              <a:t>Accounting policy for recognition of FA and FL</a:t>
            </a:r>
          </a:p>
          <a:p>
            <a:pPr eaLnBrk="1" hangingPunct="1">
              <a:lnSpc>
                <a:spcPct val="80000"/>
              </a:lnSpc>
              <a:buFont typeface="Wingdings" pitchFamily="2" charset="2"/>
              <a:buAutoNum type="alphaLcParenBoth"/>
            </a:pPr>
            <a:r>
              <a:rPr lang="en-US" sz="2300" dirty="0" smtClean="0">
                <a:solidFill>
                  <a:srgbClr val="000000"/>
                </a:solidFill>
                <a:ea typeface="Arial Unicode MS" pitchFamily="34" charset="-128"/>
                <a:cs typeface="Arial Unicode MS" pitchFamily="34" charset="-128"/>
              </a:rPr>
              <a:t>Classifications - basis</a:t>
            </a:r>
          </a:p>
          <a:p>
            <a:pPr eaLnBrk="1" hangingPunct="1">
              <a:lnSpc>
                <a:spcPct val="80000"/>
              </a:lnSpc>
              <a:buFont typeface="Wingdings" pitchFamily="2" charset="2"/>
              <a:buAutoNum type="alphaLcParenBoth"/>
            </a:pPr>
            <a:r>
              <a:rPr lang="en-US" sz="2300" dirty="0" smtClean="0">
                <a:solidFill>
                  <a:srgbClr val="000000"/>
                </a:solidFill>
                <a:ea typeface="Arial Unicode MS" pitchFamily="34" charset="-128"/>
                <a:cs typeface="Arial Unicode MS" pitchFamily="34" charset="-128"/>
              </a:rPr>
              <a:t>Valuation techniques used and assumptions made</a:t>
            </a:r>
          </a:p>
          <a:p>
            <a:pPr eaLnBrk="1" hangingPunct="1">
              <a:lnSpc>
                <a:spcPct val="80000"/>
              </a:lnSpc>
              <a:buFont typeface="Wingdings" pitchFamily="2" charset="2"/>
              <a:buAutoNum type="alphaLcParenBoth"/>
            </a:pPr>
            <a:r>
              <a:rPr lang="en-US" sz="2300" dirty="0" smtClean="0">
                <a:solidFill>
                  <a:srgbClr val="000000"/>
                </a:solidFill>
                <a:ea typeface="Arial Unicode MS" pitchFamily="34" charset="-128"/>
                <a:cs typeface="Arial Unicode MS" pitchFamily="34" charset="-128"/>
              </a:rPr>
              <a:t>Reclassification</a:t>
            </a:r>
          </a:p>
          <a:p>
            <a:pPr eaLnBrk="1" hangingPunct="1">
              <a:lnSpc>
                <a:spcPct val="80000"/>
              </a:lnSpc>
              <a:buFont typeface="Wingdings" pitchFamily="2" charset="2"/>
              <a:buAutoNum type="alphaLcParenBoth"/>
            </a:pPr>
            <a:r>
              <a:rPr lang="en-US" sz="2300" dirty="0" err="1" smtClean="0">
                <a:solidFill>
                  <a:srgbClr val="000000"/>
                </a:solidFill>
                <a:ea typeface="Arial Unicode MS" pitchFamily="34" charset="-128"/>
                <a:cs typeface="Arial Unicode MS" pitchFamily="34" charset="-128"/>
              </a:rPr>
              <a:t>Derecognition</a:t>
            </a:r>
            <a:endParaRPr lang="en-US" sz="2300" dirty="0" smtClean="0">
              <a:solidFill>
                <a:srgbClr val="000000"/>
              </a:solidFill>
              <a:ea typeface="Arial Unicode MS" pitchFamily="34" charset="-128"/>
              <a:cs typeface="Arial Unicode MS" pitchFamily="34" charset="-128"/>
            </a:endParaRPr>
          </a:p>
        </p:txBody>
      </p:sp>
      <p:sp>
        <p:nvSpPr>
          <p:cNvPr id="5" name="TextBox 4"/>
          <p:cNvSpPr txBox="1"/>
          <p:nvPr/>
        </p:nvSpPr>
        <p:spPr>
          <a:xfrm>
            <a:off x="6629400" y="6324600"/>
            <a:ext cx="23622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i="1" dirty="0" smtClean="0">
                <a:solidFill>
                  <a:schemeClr val="accent1">
                    <a:lumMod val="50000"/>
                  </a:schemeClr>
                </a:solidFill>
              </a:rPr>
              <a:t>CA KUSAI GOAWALA</a:t>
            </a:r>
            <a:endParaRPr lang="en-IN" b="1" i="1"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normAutofit/>
          </a:bodyPr>
          <a:lstStyle/>
          <a:p>
            <a:pPr eaLnBrk="1" hangingPunct="1"/>
            <a:r>
              <a:rPr lang="en-US" sz="2800" dirty="0" smtClean="0"/>
              <a:t>Disclosures :</a:t>
            </a:r>
          </a:p>
        </p:txBody>
      </p:sp>
      <p:sp>
        <p:nvSpPr>
          <p:cNvPr id="94211" name="Rectangle 3"/>
          <p:cNvSpPr>
            <a:spLocks noGrp="1" noChangeArrowheads="1"/>
          </p:cNvSpPr>
          <p:nvPr>
            <p:ph type="body" idx="1"/>
          </p:nvPr>
        </p:nvSpPr>
        <p:spPr/>
        <p:txBody>
          <a:bodyPr>
            <a:normAutofit/>
          </a:bodyPr>
          <a:lstStyle/>
          <a:p>
            <a:pPr marL="609600" indent="-609600" eaLnBrk="1" hangingPunct="1">
              <a:lnSpc>
                <a:spcPct val="90000"/>
              </a:lnSpc>
              <a:buFont typeface="Wingdings" pitchFamily="2" charset="2"/>
              <a:buAutoNum type="alphaLcParenBoth" startAt="6"/>
            </a:pPr>
            <a:r>
              <a:rPr lang="en-US" sz="2600" dirty="0" smtClean="0">
                <a:solidFill>
                  <a:srgbClr val="000000"/>
                </a:solidFill>
                <a:ea typeface="Arial Unicode MS" pitchFamily="34" charset="-128"/>
                <a:cs typeface="Arial Unicode MS" pitchFamily="34" charset="-128"/>
              </a:rPr>
              <a:t>Collateral</a:t>
            </a:r>
          </a:p>
          <a:p>
            <a:pPr marL="609600" indent="-609600" eaLnBrk="1" hangingPunct="1">
              <a:lnSpc>
                <a:spcPct val="90000"/>
              </a:lnSpc>
              <a:buFont typeface="Wingdings" pitchFamily="2" charset="2"/>
              <a:buAutoNum type="alphaLcParenBoth" startAt="6"/>
            </a:pPr>
            <a:r>
              <a:rPr lang="en-US" sz="2600" dirty="0" smtClean="0">
                <a:solidFill>
                  <a:srgbClr val="000000"/>
                </a:solidFill>
                <a:ea typeface="Arial Unicode MS" pitchFamily="34" charset="-128"/>
                <a:cs typeface="Arial Unicode MS" pitchFamily="34" charset="-128"/>
              </a:rPr>
              <a:t>Allowances account for credit losses (RDD)</a:t>
            </a:r>
          </a:p>
          <a:p>
            <a:pPr marL="609600" indent="-609600" eaLnBrk="1" hangingPunct="1">
              <a:lnSpc>
                <a:spcPct val="90000"/>
              </a:lnSpc>
              <a:buFont typeface="Wingdings" pitchFamily="2" charset="2"/>
              <a:buAutoNum type="alphaLcParenBoth" startAt="6"/>
            </a:pPr>
            <a:r>
              <a:rPr lang="en-US" sz="2600" dirty="0" smtClean="0">
                <a:solidFill>
                  <a:srgbClr val="000000"/>
                </a:solidFill>
                <a:ea typeface="Arial Unicode MS" pitchFamily="34" charset="-128"/>
                <a:cs typeface="Arial Unicode MS" pitchFamily="34" charset="-128"/>
              </a:rPr>
              <a:t>Defaults and breaches</a:t>
            </a:r>
          </a:p>
          <a:p>
            <a:pPr marL="609600" indent="-609600" eaLnBrk="1" hangingPunct="1">
              <a:lnSpc>
                <a:spcPct val="90000"/>
              </a:lnSpc>
              <a:buFont typeface="Wingdings" pitchFamily="2" charset="2"/>
              <a:buAutoNum type="alphaLcParenBoth" startAt="6"/>
            </a:pPr>
            <a:r>
              <a:rPr lang="en-US" sz="2600" dirty="0" smtClean="0">
                <a:solidFill>
                  <a:srgbClr val="000000"/>
                </a:solidFill>
                <a:ea typeface="Arial Unicode MS" pitchFamily="34" charset="-128"/>
                <a:cs typeface="Arial Unicode MS" pitchFamily="34" charset="-128"/>
              </a:rPr>
              <a:t>Financial assets that are either past due or impaired</a:t>
            </a:r>
          </a:p>
          <a:p>
            <a:pPr marL="609600" indent="-609600" eaLnBrk="1" hangingPunct="1">
              <a:lnSpc>
                <a:spcPct val="90000"/>
              </a:lnSpc>
              <a:buFont typeface="Wingdings" pitchFamily="2" charset="2"/>
              <a:buAutoNum type="alphaLcParenBoth" startAt="6"/>
            </a:pPr>
            <a:r>
              <a:rPr lang="en-US" sz="2600" dirty="0" smtClean="0">
                <a:solidFill>
                  <a:srgbClr val="000000"/>
                </a:solidFill>
                <a:ea typeface="Arial Unicode MS" pitchFamily="34" charset="-128"/>
                <a:cs typeface="Arial Unicode MS" pitchFamily="34" charset="-128"/>
              </a:rPr>
              <a:t>Risk assessment strategy and policy</a:t>
            </a:r>
          </a:p>
          <a:p>
            <a:pPr marL="609600" indent="-609600" eaLnBrk="1" hangingPunct="1">
              <a:lnSpc>
                <a:spcPct val="90000"/>
              </a:lnSpc>
              <a:buFont typeface="Wingdings" pitchFamily="2" charset="2"/>
              <a:buAutoNum type="alphaLcParenBoth" startAt="6"/>
            </a:pPr>
            <a:r>
              <a:rPr lang="en-US" sz="2600" dirty="0" smtClean="0">
                <a:solidFill>
                  <a:srgbClr val="000000"/>
                </a:solidFill>
                <a:ea typeface="Arial Unicode MS" pitchFamily="34" charset="-128"/>
                <a:cs typeface="Arial Unicode MS" pitchFamily="34" charset="-128"/>
              </a:rPr>
              <a:t>Credit Risk for debtors and receivables</a:t>
            </a:r>
          </a:p>
          <a:p>
            <a:pPr marL="609600" indent="-609600" eaLnBrk="1" hangingPunct="1">
              <a:lnSpc>
                <a:spcPct val="90000"/>
              </a:lnSpc>
              <a:buFont typeface="Wingdings" pitchFamily="2" charset="2"/>
              <a:buAutoNum type="alphaLcParenBoth" startAt="6"/>
            </a:pPr>
            <a:r>
              <a:rPr lang="en-US" sz="2600" dirty="0" smtClean="0">
                <a:solidFill>
                  <a:srgbClr val="000000"/>
                </a:solidFill>
                <a:ea typeface="Arial Unicode MS" pitchFamily="34" charset="-128"/>
                <a:cs typeface="Arial Unicode MS" pitchFamily="34" charset="-128"/>
              </a:rPr>
              <a:t>Liquidity risk for liabilities</a:t>
            </a:r>
          </a:p>
        </p:txBody>
      </p:sp>
      <p:sp>
        <p:nvSpPr>
          <p:cNvPr id="5" name="TextBox 4"/>
          <p:cNvSpPr txBox="1"/>
          <p:nvPr/>
        </p:nvSpPr>
        <p:spPr>
          <a:xfrm>
            <a:off x="6629400" y="6324600"/>
            <a:ext cx="23622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i="1" dirty="0" smtClean="0">
                <a:solidFill>
                  <a:schemeClr val="accent1">
                    <a:lumMod val="50000"/>
                  </a:schemeClr>
                </a:solidFill>
              </a:rPr>
              <a:t>CA KUSAI GOAWALA</a:t>
            </a:r>
            <a:endParaRPr lang="en-IN" b="1" i="1"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p:txBody>
          <a:bodyPr/>
          <a:lstStyle/>
          <a:p>
            <a:pPr eaLnBrk="1" hangingPunct="1"/>
            <a:r>
              <a:rPr lang="en-US" sz="2800" dirty="0" smtClean="0"/>
              <a:t>Disclosures :</a:t>
            </a:r>
          </a:p>
        </p:txBody>
      </p:sp>
      <p:sp>
        <p:nvSpPr>
          <p:cNvPr id="95235" name="Rectangle 3"/>
          <p:cNvSpPr>
            <a:spLocks noGrp="1" noChangeArrowheads="1"/>
          </p:cNvSpPr>
          <p:nvPr>
            <p:ph type="body" idx="1"/>
          </p:nvPr>
        </p:nvSpPr>
        <p:spPr/>
        <p:txBody>
          <a:bodyPr>
            <a:normAutofit/>
          </a:bodyPr>
          <a:lstStyle/>
          <a:p>
            <a:pPr marL="609600" indent="-609600" eaLnBrk="1" hangingPunct="1">
              <a:buFont typeface="Wingdings" pitchFamily="2" charset="2"/>
              <a:buAutoNum type="alphaLcParenBoth" startAt="13"/>
            </a:pPr>
            <a:r>
              <a:rPr lang="en-US" sz="2600" dirty="0" smtClean="0">
                <a:solidFill>
                  <a:srgbClr val="000000"/>
                </a:solidFill>
                <a:ea typeface="Arial Unicode MS" pitchFamily="34" charset="-128"/>
                <a:cs typeface="Arial Unicode MS" pitchFamily="34" charset="-128"/>
              </a:rPr>
              <a:t>Market risk</a:t>
            </a:r>
          </a:p>
          <a:p>
            <a:pPr marL="609600" indent="-609600" eaLnBrk="1" hangingPunct="1">
              <a:buFont typeface="Wingdings" pitchFamily="2" charset="2"/>
              <a:buAutoNum type="alphaLcParenBoth" startAt="13"/>
            </a:pPr>
            <a:r>
              <a:rPr lang="en-US" sz="2600" dirty="0" smtClean="0">
                <a:solidFill>
                  <a:srgbClr val="000000"/>
                </a:solidFill>
                <a:ea typeface="Arial Unicode MS" pitchFamily="34" charset="-128"/>
                <a:cs typeface="Arial Unicode MS" pitchFamily="34" charset="-128"/>
              </a:rPr>
              <a:t>Hedging policy and coverage</a:t>
            </a:r>
          </a:p>
          <a:p>
            <a:pPr marL="609600" indent="-609600" eaLnBrk="1" hangingPunct="1">
              <a:buFont typeface="Wingdings" pitchFamily="2" charset="2"/>
              <a:buAutoNum type="alphaLcParenBoth" startAt="13"/>
            </a:pPr>
            <a:r>
              <a:rPr lang="en-US" sz="2600" dirty="0" smtClean="0">
                <a:solidFill>
                  <a:srgbClr val="000000"/>
                </a:solidFill>
                <a:ea typeface="Arial Unicode MS" pitchFamily="34" charset="-128"/>
                <a:cs typeface="Arial Unicode MS" pitchFamily="34" charset="-128"/>
              </a:rPr>
              <a:t>Impact of open exposures to variable risks.</a:t>
            </a:r>
          </a:p>
          <a:p>
            <a:pPr marL="609600" indent="-609600" eaLnBrk="1" hangingPunct="1">
              <a:buFont typeface="Wingdings" pitchFamily="2" charset="2"/>
              <a:buAutoNum type="alphaLcParenBoth" startAt="13"/>
            </a:pPr>
            <a:r>
              <a:rPr lang="en-US" sz="2600" dirty="0" smtClean="0">
                <a:solidFill>
                  <a:srgbClr val="000000"/>
                </a:solidFill>
                <a:ea typeface="Arial Unicode MS" pitchFamily="34" charset="-128"/>
                <a:cs typeface="Arial Unicode MS" pitchFamily="34" charset="-128"/>
              </a:rPr>
              <a:t>Sensitivity analysis (impact on P&amp;L if interest rate to go up by 0.5% basis on variable interest loan)</a:t>
            </a:r>
          </a:p>
          <a:p>
            <a:pPr marL="609600" indent="-609600" eaLnBrk="1" hangingPunct="1">
              <a:buFont typeface="Wingdings" pitchFamily="2" charset="2"/>
              <a:buAutoNum type="alphaLcParenBoth" startAt="13"/>
            </a:pPr>
            <a:r>
              <a:rPr lang="en-US" sz="2600" dirty="0" smtClean="0">
                <a:solidFill>
                  <a:srgbClr val="000000"/>
                </a:solidFill>
                <a:ea typeface="Arial Unicode MS" pitchFamily="34" charset="-128"/>
                <a:cs typeface="Arial Unicode MS" pitchFamily="34" charset="-128"/>
              </a:rPr>
              <a:t>Quantitative and Qualitative Risk assessment</a:t>
            </a:r>
          </a:p>
        </p:txBody>
      </p:sp>
      <p:sp>
        <p:nvSpPr>
          <p:cNvPr id="5" name="TextBox 4"/>
          <p:cNvSpPr txBox="1"/>
          <p:nvPr/>
        </p:nvSpPr>
        <p:spPr>
          <a:xfrm>
            <a:off x="6629400" y="6324600"/>
            <a:ext cx="23622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i="1" dirty="0" smtClean="0">
                <a:solidFill>
                  <a:schemeClr val="accent1">
                    <a:lumMod val="50000"/>
                  </a:schemeClr>
                </a:solidFill>
              </a:rPr>
              <a:t>CA KUSAI GOAWALA</a:t>
            </a:r>
            <a:endParaRPr lang="en-IN" b="1" i="1"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normAutofit/>
          </a:bodyPr>
          <a:lstStyle/>
          <a:p>
            <a:pPr eaLnBrk="1" hangingPunct="1"/>
            <a:r>
              <a:rPr lang="en-US" sz="2800" b="1" dirty="0" smtClean="0"/>
              <a:t>Stringent Disclosures</a:t>
            </a:r>
          </a:p>
        </p:txBody>
      </p:sp>
      <p:sp>
        <p:nvSpPr>
          <p:cNvPr id="96259" name="Rectangle 3"/>
          <p:cNvSpPr>
            <a:spLocks noGrp="1" noChangeArrowheads="1"/>
          </p:cNvSpPr>
          <p:nvPr>
            <p:ph type="body" idx="1"/>
          </p:nvPr>
        </p:nvSpPr>
        <p:spPr/>
        <p:txBody>
          <a:bodyPr>
            <a:normAutofit/>
          </a:bodyPr>
          <a:lstStyle/>
          <a:p>
            <a:pPr marL="609600" indent="-609600" eaLnBrk="1" hangingPunct="1">
              <a:buFont typeface="Wingdings" pitchFamily="2" charset="2"/>
              <a:buAutoNum type="alphaLcParenBoth"/>
            </a:pPr>
            <a:r>
              <a:rPr lang="en-US" sz="2600" dirty="0" smtClean="0">
                <a:solidFill>
                  <a:srgbClr val="000000"/>
                </a:solidFill>
                <a:ea typeface="Arial Unicode MS" pitchFamily="34" charset="-128"/>
                <a:cs typeface="Arial Unicode MS" pitchFamily="34" charset="-128"/>
              </a:rPr>
              <a:t>Note on Interest income</a:t>
            </a:r>
          </a:p>
          <a:p>
            <a:pPr marL="609600" indent="-609600" eaLnBrk="1" hangingPunct="1">
              <a:buFont typeface="Wingdings" pitchFamily="2" charset="2"/>
              <a:buAutoNum type="alphaLcParenBoth"/>
            </a:pPr>
            <a:r>
              <a:rPr lang="en-US" sz="2600" dirty="0" smtClean="0">
                <a:solidFill>
                  <a:srgbClr val="000000"/>
                </a:solidFill>
                <a:ea typeface="Arial Unicode MS" pitchFamily="34" charset="-128"/>
                <a:cs typeface="Arial Unicode MS" pitchFamily="34" charset="-128"/>
              </a:rPr>
              <a:t>Note on Financial Instruments – Recognition and Measurement</a:t>
            </a:r>
          </a:p>
          <a:p>
            <a:pPr marL="609600" indent="-609600" eaLnBrk="1" hangingPunct="1">
              <a:buFont typeface="Wingdings" pitchFamily="2" charset="2"/>
              <a:buAutoNum type="alphaLcParenBoth"/>
            </a:pPr>
            <a:r>
              <a:rPr lang="en-US" sz="2600" dirty="0" smtClean="0">
                <a:solidFill>
                  <a:srgbClr val="000000"/>
                </a:solidFill>
                <a:ea typeface="Arial Unicode MS" pitchFamily="34" charset="-128"/>
                <a:cs typeface="Arial Unicode MS" pitchFamily="34" charset="-128"/>
              </a:rPr>
              <a:t>Change in method due to implementation of Accounting Standard.</a:t>
            </a:r>
          </a:p>
          <a:p>
            <a:pPr marL="609600" indent="-609600" eaLnBrk="1" hangingPunct="1">
              <a:buFont typeface="Wingdings" pitchFamily="2" charset="2"/>
              <a:buAutoNum type="alphaLcParenBoth"/>
            </a:pPr>
            <a:r>
              <a:rPr lang="en-US" sz="2600" dirty="0" smtClean="0">
                <a:solidFill>
                  <a:srgbClr val="000000"/>
                </a:solidFill>
                <a:ea typeface="Arial Unicode MS" pitchFamily="34" charset="-128"/>
                <a:cs typeface="Arial Unicode MS" pitchFamily="34" charset="-128"/>
              </a:rPr>
              <a:t>Credit Risk management of receivables </a:t>
            </a:r>
          </a:p>
          <a:p>
            <a:pPr marL="609600" indent="-609600" eaLnBrk="1" hangingPunct="1">
              <a:buFont typeface="Wingdings" pitchFamily="2" charset="2"/>
              <a:buAutoNum type="alphaLcParenBoth"/>
            </a:pPr>
            <a:r>
              <a:rPr lang="en-US" sz="2600" dirty="0" smtClean="0">
                <a:solidFill>
                  <a:srgbClr val="000000"/>
                </a:solidFill>
                <a:ea typeface="Arial Unicode MS" pitchFamily="34" charset="-128"/>
                <a:cs typeface="Arial Unicode MS" pitchFamily="34" charset="-128"/>
              </a:rPr>
              <a:t>Risk on fluctuation of Interest Rates for variable interest loans </a:t>
            </a:r>
          </a:p>
        </p:txBody>
      </p:sp>
      <p:sp>
        <p:nvSpPr>
          <p:cNvPr id="5" name="TextBox 4"/>
          <p:cNvSpPr txBox="1"/>
          <p:nvPr/>
        </p:nvSpPr>
        <p:spPr>
          <a:xfrm>
            <a:off x="6629400" y="6324600"/>
            <a:ext cx="23622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i="1" dirty="0" smtClean="0">
                <a:solidFill>
                  <a:schemeClr val="accent1">
                    <a:lumMod val="50000"/>
                  </a:schemeClr>
                </a:solidFill>
              </a:rPr>
              <a:t>CA KUSAI GOAWALA</a:t>
            </a:r>
            <a:endParaRPr lang="en-IN" b="1" i="1"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normAutofit/>
          </a:bodyPr>
          <a:lstStyle/>
          <a:p>
            <a:r>
              <a:rPr lang="en-US" sz="2600" dirty="0" smtClean="0"/>
              <a:t>Miscellaneous  </a:t>
            </a:r>
          </a:p>
        </p:txBody>
      </p:sp>
      <p:sp>
        <p:nvSpPr>
          <p:cNvPr id="97283" name="Rectangle 3"/>
          <p:cNvSpPr>
            <a:spLocks noGrp="1" noChangeArrowheads="1"/>
          </p:cNvSpPr>
          <p:nvPr>
            <p:ph type="body" idx="1"/>
          </p:nvPr>
        </p:nvSpPr>
        <p:spPr/>
        <p:txBody>
          <a:bodyPr>
            <a:normAutofit/>
          </a:bodyPr>
          <a:lstStyle/>
          <a:p>
            <a:r>
              <a:rPr lang="en-US" sz="2500" dirty="0" smtClean="0"/>
              <a:t>Regular way Purchase or Sale of financial assets</a:t>
            </a:r>
          </a:p>
          <a:p>
            <a:r>
              <a:rPr lang="en-US" sz="2500" dirty="0" smtClean="0"/>
              <a:t>Treasury Shares</a:t>
            </a:r>
          </a:p>
          <a:p>
            <a:r>
              <a:rPr lang="en-US" sz="2500" dirty="0" smtClean="0"/>
              <a:t>Offsetting FA and FL</a:t>
            </a:r>
          </a:p>
          <a:p>
            <a:pPr>
              <a:buFont typeface="Wingdings" pitchFamily="2" charset="2"/>
              <a:buNone/>
            </a:pPr>
            <a:endParaRPr lang="en-US" sz="2500" dirty="0" smtClean="0"/>
          </a:p>
          <a:p>
            <a:endParaRPr lang="en-US" sz="2500" dirty="0" smtClean="0"/>
          </a:p>
        </p:txBody>
      </p:sp>
      <p:sp>
        <p:nvSpPr>
          <p:cNvPr id="5" name="TextBox 4"/>
          <p:cNvSpPr txBox="1"/>
          <p:nvPr/>
        </p:nvSpPr>
        <p:spPr>
          <a:xfrm>
            <a:off x="6629400" y="6324600"/>
            <a:ext cx="23622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i="1" dirty="0" smtClean="0">
                <a:solidFill>
                  <a:schemeClr val="accent1">
                    <a:lumMod val="50000"/>
                  </a:schemeClr>
                </a:solidFill>
              </a:rPr>
              <a:t>CA KUSAI GOAWALA</a:t>
            </a:r>
            <a:endParaRPr lang="en-IN" b="1" i="1"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2"/>
          <p:cNvSpPr>
            <a:spLocks noGrp="1" noChangeArrowheads="1"/>
          </p:cNvSpPr>
          <p:nvPr>
            <p:ph type="ctrTitle" idx="4294967295"/>
          </p:nvPr>
        </p:nvSpPr>
        <p:spPr>
          <a:xfrm>
            <a:off x="3200400" y="304800"/>
            <a:ext cx="3427412" cy="1371600"/>
          </a:xfrm>
        </p:spPr>
        <p:txBody>
          <a:bodyPr/>
          <a:lstStyle/>
          <a:p>
            <a:pPr marL="838200" indent="-838200" eaLnBrk="1" hangingPunct="1">
              <a:defRPr/>
            </a:pPr>
            <a:r>
              <a:rPr lang="en-US" b="1" dirty="0" smtClean="0"/>
              <a:t>Posers :</a:t>
            </a:r>
          </a:p>
        </p:txBody>
      </p:sp>
      <p:pic>
        <p:nvPicPr>
          <p:cNvPr id="100356" name="Picture 8"/>
          <p:cNvPicPr>
            <a:picLocks noChangeAspect="1" noChangeArrowheads="1"/>
          </p:cNvPicPr>
          <p:nvPr/>
        </p:nvPicPr>
        <p:blipFill>
          <a:blip r:embed="rId2" cstate="print"/>
          <a:srcRect/>
          <a:stretch>
            <a:fillRect/>
          </a:stretch>
        </p:blipFill>
        <p:spPr bwMode="auto">
          <a:xfrm>
            <a:off x="2209800" y="1981200"/>
            <a:ext cx="4114800" cy="3656013"/>
          </a:xfrm>
          <a:prstGeom prst="rect">
            <a:avLst/>
          </a:prstGeom>
          <a:noFill/>
          <a:ln w="12700" cap="sq">
            <a:noFill/>
            <a:miter lim="800000"/>
            <a:headEnd type="none" w="sm" len="sm"/>
            <a:tailEnd type="none" w="sm" len="sm"/>
          </a:ln>
        </p:spPr>
      </p:pic>
      <p:sp>
        <p:nvSpPr>
          <p:cNvPr id="5" name="TextBox 4"/>
          <p:cNvSpPr txBox="1"/>
          <p:nvPr/>
        </p:nvSpPr>
        <p:spPr>
          <a:xfrm>
            <a:off x="6629400" y="6324600"/>
            <a:ext cx="23622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i="1" dirty="0" smtClean="0">
                <a:solidFill>
                  <a:schemeClr val="accent1">
                    <a:lumMod val="50000"/>
                  </a:schemeClr>
                </a:solidFill>
              </a:rPr>
              <a:t>CA KUSAI GOAWALA</a:t>
            </a:r>
            <a:endParaRPr lang="en-IN" b="1" i="1"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normAutofit/>
          </a:bodyPr>
          <a:lstStyle/>
          <a:p>
            <a:pPr eaLnBrk="1" hangingPunct="1"/>
            <a:r>
              <a:rPr lang="en-US" sz="2800" dirty="0" smtClean="0">
                <a:latin typeface="+mn-lt"/>
              </a:rPr>
              <a:t>Posers :</a:t>
            </a:r>
          </a:p>
        </p:txBody>
      </p:sp>
      <p:sp>
        <p:nvSpPr>
          <p:cNvPr id="101379" name="Rectangle 3"/>
          <p:cNvSpPr>
            <a:spLocks noGrp="1" noChangeArrowheads="1"/>
          </p:cNvSpPr>
          <p:nvPr>
            <p:ph type="body" idx="1"/>
          </p:nvPr>
        </p:nvSpPr>
        <p:spPr>
          <a:xfrm>
            <a:off x="838200" y="1676400"/>
            <a:ext cx="7620000" cy="4495800"/>
          </a:xfrm>
        </p:spPr>
        <p:txBody>
          <a:bodyPr/>
          <a:lstStyle/>
          <a:p>
            <a:pPr marL="609600" indent="-609600" eaLnBrk="1" hangingPunct="1">
              <a:lnSpc>
                <a:spcPct val="80000"/>
              </a:lnSpc>
              <a:buFont typeface="Wingdings" pitchFamily="2" charset="2"/>
              <a:buAutoNum type="alphaLcParenBoth"/>
            </a:pPr>
            <a:r>
              <a:rPr lang="en-US" sz="2400" dirty="0" smtClean="0">
                <a:solidFill>
                  <a:srgbClr val="000000"/>
                </a:solidFill>
                <a:ea typeface="Arial Unicode MS" pitchFamily="34" charset="-128"/>
                <a:cs typeface="Arial Unicode MS" pitchFamily="34" charset="-128"/>
              </a:rPr>
              <a:t>Interest free loans given to Subsidiaries/JV/Associates whether covered under </a:t>
            </a:r>
            <a:r>
              <a:rPr lang="en-US" sz="2400" dirty="0" err="1" smtClean="0">
                <a:solidFill>
                  <a:srgbClr val="000000"/>
                </a:solidFill>
                <a:ea typeface="Arial Unicode MS" pitchFamily="34" charset="-128"/>
                <a:cs typeface="Arial Unicode MS" pitchFamily="34" charset="-128"/>
              </a:rPr>
              <a:t>IndAS</a:t>
            </a:r>
            <a:r>
              <a:rPr lang="en-US" sz="2400" dirty="0" smtClean="0">
                <a:solidFill>
                  <a:srgbClr val="000000"/>
                </a:solidFill>
                <a:ea typeface="Arial Unicode MS" pitchFamily="34" charset="-128"/>
                <a:cs typeface="Arial Unicode MS" pitchFamily="34" charset="-128"/>
              </a:rPr>
              <a:t> 109 or their respective standards.</a:t>
            </a:r>
          </a:p>
          <a:p>
            <a:pPr marL="609600" indent="-609600" eaLnBrk="1" hangingPunct="1">
              <a:lnSpc>
                <a:spcPct val="80000"/>
              </a:lnSpc>
              <a:buFont typeface="Wingdings" pitchFamily="2" charset="2"/>
              <a:buAutoNum type="alphaLcParenBoth"/>
            </a:pPr>
            <a:endParaRPr lang="en-US" sz="2400" dirty="0" smtClean="0">
              <a:solidFill>
                <a:srgbClr val="000000"/>
              </a:solidFill>
              <a:ea typeface="Arial Unicode MS" pitchFamily="34" charset="-128"/>
              <a:cs typeface="Arial Unicode MS" pitchFamily="34" charset="-128"/>
            </a:endParaRPr>
          </a:p>
          <a:p>
            <a:pPr marL="609600" indent="-609600" eaLnBrk="1" hangingPunct="1">
              <a:lnSpc>
                <a:spcPct val="80000"/>
              </a:lnSpc>
              <a:buFont typeface="Wingdings" pitchFamily="2" charset="2"/>
              <a:buAutoNum type="alphaLcParenBoth"/>
            </a:pPr>
            <a:endParaRPr lang="en-US" sz="2400" dirty="0" smtClean="0">
              <a:solidFill>
                <a:srgbClr val="000000"/>
              </a:solidFill>
              <a:ea typeface="Arial Unicode MS" pitchFamily="34" charset="-128"/>
              <a:cs typeface="Arial Unicode MS" pitchFamily="34" charset="-128"/>
            </a:endParaRPr>
          </a:p>
          <a:p>
            <a:pPr marL="609600" indent="-609600" eaLnBrk="1" hangingPunct="1">
              <a:lnSpc>
                <a:spcPct val="80000"/>
              </a:lnSpc>
              <a:buFont typeface="Wingdings" pitchFamily="2" charset="2"/>
              <a:buAutoNum type="alphaLcParenBoth"/>
            </a:pPr>
            <a:r>
              <a:rPr lang="en-US" sz="2400" dirty="0" smtClean="0">
                <a:solidFill>
                  <a:srgbClr val="000000"/>
                </a:solidFill>
                <a:ea typeface="Arial Unicode MS" pitchFamily="34" charset="-128"/>
                <a:cs typeface="Arial Unicode MS" pitchFamily="34" charset="-128"/>
              </a:rPr>
              <a:t>Bills discounting – to continue to show the same as liability and not contingent liability </a:t>
            </a:r>
          </a:p>
          <a:p>
            <a:pPr marL="609600" indent="-609600" eaLnBrk="1" hangingPunct="1">
              <a:lnSpc>
                <a:spcPct val="80000"/>
              </a:lnSpc>
              <a:buFont typeface="Wingdings" pitchFamily="2" charset="2"/>
              <a:buAutoNum type="alphaLcParenBoth"/>
            </a:pPr>
            <a:endParaRPr lang="en-US" sz="2400" dirty="0" smtClean="0">
              <a:solidFill>
                <a:srgbClr val="000000"/>
              </a:solidFill>
              <a:ea typeface="Arial Unicode MS" pitchFamily="34" charset="-128"/>
              <a:cs typeface="Arial Unicode MS" pitchFamily="34" charset="-128"/>
            </a:endParaRPr>
          </a:p>
          <a:p>
            <a:pPr marL="609600" indent="-609600" eaLnBrk="1" hangingPunct="1">
              <a:lnSpc>
                <a:spcPct val="80000"/>
              </a:lnSpc>
              <a:buFont typeface="Wingdings" pitchFamily="2" charset="2"/>
              <a:buAutoNum type="alphaLcParenBoth"/>
            </a:pPr>
            <a:endParaRPr lang="en-US" sz="2400" dirty="0" smtClean="0">
              <a:solidFill>
                <a:srgbClr val="000000"/>
              </a:solidFill>
              <a:ea typeface="Arial Unicode MS" pitchFamily="34" charset="-128"/>
              <a:cs typeface="Arial Unicode MS" pitchFamily="34" charset="-128"/>
            </a:endParaRPr>
          </a:p>
          <a:p>
            <a:pPr marL="609600" indent="-609600" eaLnBrk="1" hangingPunct="1">
              <a:lnSpc>
                <a:spcPct val="80000"/>
              </a:lnSpc>
              <a:buFont typeface="Wingdings" pitchFamily="2" charset="2"/>
              <a:buAutoNum type="alphaLcParenBoth"/>
            </a:pPr>
            <a:r>
              <a:rPr lang="en-US" sz="2400" dirty="0" smtClean="0">
                <a:solidFill>
                  <a:srgbClr val="000000"/>
                </a:solidFill>
                <a:ea typeface="Arial Unicode MS" pitchFamily="34" charset="-128"/>
                <a:cs typeface="Arial Unicode MS" pitchFamily="34" charset="-128"/>
              </a:rPr>
              <a:t>ICD where terms of repayment is not specified.</a:t>
            </a:r>
          </a:p>
        </p:txBody>
      </p:sp>
      <p:sp>
        <p:nvSpPr>
          <p:cNvPr id="5" name="TextBox 4"/>
          <p:cNvSpPr txBox="1"/>
          <p:nvPr/>
        </p:nvSpPr>
        <p:spPr>
          <a:xfrm>
            <a:off x="6629400" y="6324600"/>
            <a:ext cx="23622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i="1" dirty="0" smtClean="0">
                <a:solidFill>
                  <a:schemeClr val="accent1">
                    <a:lumMod val="50000"/>
                  </a:schemeClr>
                </a:solidFill>
              </a:rPr>
              <a:t>CA KUSAI GOAWALA</a:t>
            </a:r>
            <a:endParaRPr lang="en-IN" b="1" i="1"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idx="4294967295"/>
          </p:nvPr>
        </p:nvSpPr>
        <p:spPr>
          <a:xfrm>
            <a:off x="2971800" y="228600"/>
            <a:ext cx="2743200" cy="990600"/>
          </a:xfrm>
        </p:spPr>
        <p:txBody>
          <a:bodyPr/>
          <a:lstStyle/>
          <a:p>
            <a:r>
              <a:rPr lang="en-US" b="1" i="1" dirty="0" smtClean="0"/>
              <a:t>Any Doubts </a:t>
            </a:r>
          </a:p>
        </p:txBody>
      </p:sp>
      <p:pic>
        <p:nvPicPr>
          <p:cNvPr id="102403" name="Picture 3"/>
          <p:cNvPicPr>
            <a:picLocks noGrp="1" noChangeAspect="1" noChangeArrowheads="1"/>
          </p:cNvPicPr>
          <p:nvPr>
            <p:ph type="body" idx="4294967295"/>
          </p:nvPr>
        </p:nvPicPr>
        <p:blipFill>
          <a:blip r:embed="rId2" cstate="print"/>
          <a:srcRect/>
          <a:stretch>
            <a:fillRect/>
          </a:stretch>
        </p:blipFill>
        <p:spPr>
          <a:xfrm>
            <a:off x="2362200" y="1905000"/>
            <a:ext cx="3810000" cy="3276600"/>
          </a:xfrm>
        </p:spPr>
      </p:pic>
      <p:sp>
        <p:nvSpPr>
          <p:cNvPr id="4" name="TextBox 3"/>
          <p:cNvSpPr txBox="1"/>
          <p:nvPr/>
        </p:nvSpPr>
        <p:spPr>
          <a:xfrm>
            <a:off x="6629400" y="6324600"/>
            <a:ext cx="23622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i="1" dirty="0" smtClean="0">
                <a:solidFill>
                  <a:schemeClr val="accent1">
                    <a:lumMod val="50000"/>
                  </a:schemeClr>
                </a:solidFill>
              </a:rPr>
              <a:t>CA KUSAI GOAWALA</a:t>
            </a:r>
            <a:endParaRPr lang="en-IN" b="1" i="1"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ser\Desktop\1ef64cce-790b-4e7d-86ff-4494d1da4069image7.jpeg"/>
          <p:cNvPicPr>
            <a:picLocks noChangeAspect="1" noChangeArrowheads="1"/>
          </p:cNvPicPr>
          <p:nvPr/>
        </p:nvPicPr>
        <p:blipFill>
          <a:blip r:embed="rId3" cstate="print"/>
          <a:srcRect/>
          <a:stretch>
            <a:fillRect/>
          </a:stretch>
        </p:blipFill>
        <p:spPr bwMode="auto">
          <a:xfrm>
            <a:off x="1" y="1524000"/>
            <a:ext cx="9143999" cy="3810000"/>
          </a:xfrm>
          <a:prstGeom prst="rect">
            <a:avLst/>
          </a:prstGeom>
          <a:noFill/>
        </p:spPr>
      </p:pic>
      <p:sp>
        <p:nvSpPr>
          <p:cNvPr id="4" name="Rectangle 3"/>
          <p:cNvSpPr/>
          <p:nvPr/>
        </p:nvSpPr>
        <p:spPr>
          <a:xfrm>
            <a:off x="6324600" y="5486400"/>
            <a:ext cx="2514600" cy="1323439"/>
          </a:xfrm>
          <a:prstGeom prst="rect">
            <a:avLst/>
          </a:prstGeom>
        </p:spPr>
        <p:txBody>
          <a:bodyPr wrap="square">
            <a:spAutoFit/>
          </a:bodyPr>
          <a:lstStyle/>
          <a:p>
            <a:r>
              <a:rPr lang="en-IN" sz="2000" b="1" i="1" dirty="0" smtClean="0">
                <a:solidFill>
                  <a:schemeClr val="accent1">
                    <a:lumMod val="50000"/>
                  </a:schemeClr>
                </a:solidFill>
                <a:latin typeface="Trebuchet MS" pitchFamily="34" charset="0"/>
              </a:rPr>
              <a:t>CA Kusai Goawala</a:t>
            </a:r>
          </a:p>
          <a:p>
            <a:r>
              <a:rPr lang="en-IN" sz="2000" b="1" i="1" dirty="0" smtClean="0">
                <a:solidFill>
                  <a:schemeClr val="accent1">
                    <a:lumMod val="50000"/>
                  </a:schemeClr>
                </a:solidFill>
                <a:latin typeface="Trebuchet MS" pitchFamily="34" charset="0"/>
              </a:rPr>
              <a:t>kusai@gkdj.in</a:t>
            </a:r>
          </a:p>
          <a:p>
            <a:r>
              <a:rPr lang="en-IN" sz="2000" b="1" i="1" dirty="0" smtClean="0">
                <a:solidFill>
                  <a:schemeClr val="accent1">
                    <a:lumMod val="50000"/>
                  </a:schemeClr>
                </a:solidFill>
                <a:latin typeface="Trebuchet MS" pitchFamily="34" charset="0"/>
              </a:rPr>
              <a:t>9823140520</a:t>
            </a:r>
          </a:p>
          <a:p>
            <a:r>
              <a:rPr lang="en-IN" sz="2000" b="1" i="1" dirty="0" smtClean="0">
                <a:solidFill>
                  <a:schemeClr val="accent1">
                    <a:lumMod val="50000"/>
                  </a:schemeClr>
                </a:solidFill>
                <a:latin typeface="Trebuchet MS" pitchFamily="34" charset="0"/>
              </a:rPr>
              <a:t>www.gkdj.in</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Line 2"/>
          <p:cNvSpPr>
            <a:spLocks noChangeShapeType="1"/>
          </p:cNvSpPr>
          <p:nvPr/>
        </p:nvSpPr>
        <p:spPr bwMode="auto">
          <a:xfrm>
            <a:off x="4495800" y="1371600"/>
            <a:ext cx="0" cy="228600"/>
          </a:xfrm>
          <a:prstGeom prst="line">
            <a:avLst/>
          </a:prstGeom>
          <a:noFill/>
          <a:ln w="9525">
            <a:noFill/>
            <a:round/>
            <a:headEnd type="none" w="sm" len="sm"/>
            <a:tailEnd type="triangle" w="sm" len="sm"/>
          </a:ln>
          <a:effectLst/>
        </p:spPr>
        <p:txBody>
          <a:bodyPr wrap="none" anchor="ctr"/>
          <a:lstStyle/>
          <a:p>
            <a:endParaRPr lang="en-IN"/>
          </a:p>
        </p:txBody>
      </p:sp>
      <p:sp>
        <p:nvSpPr>
          <p:cNvPr id="292867" name="Rectangle 3"/>
          <p:cNvSpPr>
            <a:spLocks noChangeArrowheads="1"/>
          </p:cNvSpPr>
          <p:nvPr/>
        </p:nvSpPr>
        <p:spPr bwMode="auto">
          <a:xfrm>
            <a:off x="381000" y="304800"/>
            <a:ext cx="8382000" cy="5139869"/>
          </a:xfrm>
          <a:prstGeom prst="rect">
            <a:avLst/>
          </a:prstGeom>
          <a:noFill/>
          <a:ln w="9525" algn="ctr">
            <a:noFill/>
            <a:miter lim="800000"/>
            <a:headEnd/>
            <a:tailEnd/>
          </a:ln>
          <a:effectLst/>
        </p:spPr>
        <p:txBody>
          <a:bodyPr anchor="ctr">
            <a:spAutoFit/>
          </a:bodyPr>
          <a:lstStyle/>
          <a:p>
            <a:pPr>
              <a:tabLst>
                <a:tab pos="1371600" algn="l"/>
                <a:tab pos="1771650" algn="l"/>
              </a:tabLst>
            </a:pPr>
            <a:r>
              <a:rPr lang="en-US" sz="2800" b="1" dirty="0" smtClean="0">
                <a:cs typeface="Arial" charset="0"/>
              </a:rPr>
              <a:t>IndAS </a:t>
            </a:r>
            <a:r>
              <a:rPr lang="en-US" sz="2800" b="1" dirty="0">
                <a:cs typeface="Arial" charset="0"/>
              </a:rPr>
              <a:t>8 : Accounting Policies, Changes in Accounting </a:t>
            </a:r>
          </a:p>
          <a:p>
            <a:pPr>
              <a:tabLst>
                <a:tab pos="1371600" algn="l"/>
                <a:tab pos="1771650" algn="l"/>
              </a:tabLst>
            </a:pPr>
            <a:r>
              <a:rPr lang="en-US" sz="2800" b="1" dirty="0">
                <a:cs typeface="Arial" charset="0"/>
              </a:rPr>
              <a:t>Estimates and </a:t>
            </a:r>
            <a:r>
              <a:rPr lang="en-US" sz="2800" b="1" dirty="0" smtClean="0">
                <a:cs typeface="Arial" charset="0"/>
              </a:rPr>
              <a:t>Errors</a:t>
            </a:r>
          </a:p>
          <a:p>
            <a:pPr algn="ctr">
              <a:tabLst>
                <a:tab pos="1371600" algn="l"/>
                <a:tab pos="1771650" algn="l"/>
              </a:tabLst>
            </a:pPr>
            <a:endParaRPr lang="en-US" sz="2800" b="1" dirty="0">
              <a:latin typeface="Times New Roman" pitchFamily="18" charset="0"/>
              <a:cs typeface="Arial" charset="0"/>
            </a:endParaRPr>
          </a:p>
          <a:p>
            <a:pPr lvl="2">
              <a:buFontTx/>
              <a:buChar char="•"/>
              <a:tabLst>
                <a:tab pos="1371600" algn="l"/>
                <a:tab pos="1771650" algn="l"/>
              </a:tabLst>
            </a:pPr>
            <a:r>
              <a:rPr lang="en-US" sz="2400" dirty="0" smtClean="0">
                <a:cs typeface="Arial" charset="0"/>
              </a:rPr>
              <a:t> </a:t>
            </a:r>
            <a:r>
              <a:rPr lang="en-US" sz="2000" dirty="0">
                <a:cs typeface="Arial" charset="0"/>
              </a:rPr>
              <a:t>Changes in Policies</a:t>
            </a:r>
          </a:p>
          <a:p>
            <a:pPr lvl="2">
              <a:buFontTx/>
              <a:buChar char="•"/>
              <a:tabLst>
                <a:tab pos="1371600" algn="l"/>
                <a:tab pos="1771650" algn="l"/>
              </a:tabLst>
            </a:pPr>
            <a:r>
              <a:rPr lang="en-US" sz="2000" dirty="0">
                <a:cs typeface="Arial" charset="0"/>
              </a:rPr>
              <a:t> Changes in Estimates</a:t>
            </a:r>
          </a:p>
          <a:p>
            <a:pPr lvl="2">
              <a:buFontTx/>
              <a:buChar char="•"/>
              <a:tabLst>
                <a:tab pos="1371600" algn="l"/>
                <a:tab pos="1771650" algn="l"/>
              </a:tabLst>
            </a:pPr>
            <a:r>
              <a:rPr lang="en-US" sz="2000" dirty="0">
                <a:cs typeface="Arial" charset="0"/>
              </a:rPr>
              <a:t> </a:t>
            </a:r>
            <a:r>
              <a:rPr lang="en-US" sz="2000" dirty="0" smtClean="0">
                <a:cs typeface="Arial" charset="0"/>
              </a:rPr>
              <a:t>Errors</a:t>
            </a:r>
            <a:endParaRPr lang="en-US" sz="2000" dirty="0">
              <a:cs typeface="Arial" charset="0"/>
            </a:endParaRPr>
          </a:p>
          <a:p>
            <a:pPr lvl="2">
              <a:buFontTx/>
              <a:buChar char="•"/>
              <a:tabLst>
                <a:tab pos="1371600" algn="l"/>
                <a:tab pos="1771650" algn="l"/>
              </a:tabLst>
            </a:pPr>
            <a:r>
              <a:rPr lang="en-US" sz="2000" dirty="0">
                <a:cs typeface="Arial" charset="0"/>
              </a:rPr>
              <a:t> Accounting Policies :  Relevant  Reliable Consistent </a:t>
            </a:r>
            <a:endParaRPr lang="en-US" sz="2000" dirty="0" smtClean="0">
              <a:cs typeface="Arial" charset="0"/>
            </a:endParaRPr>
          </a:p>
          <a:p>
            <a:pPr lvl="2">
              <a:tabLst>
                <a:tab pos="1371600" algn="l"/>
                <a:tab pos="1771650" algn="l"/>
              </a:tabLst>
            </a:pPr>
            <a:r>
              <a:rPr lang="en-US" sz="2000" dirty="0" smtClean="0">
                <a:cs typeface="Arial" charset="0"/>
              </a:rPr>
              <a:t>  – </a:t>
            </a:r>
            <a:r>
              <a:rPr lang="en-US" sz="2000" dirty="0">
                <a:cs typeface="Arial" charset="0"/>
              </a:rPr>
              <a:t>Framework</a:t>
            </a:r>
          </a:p>
          <a:p>
            <a:pPr>
              <a:buFontTx/>
              <a:buChar char="•"/>
              <a:tabLst>
                <a:tab pos="1371600" algn="l"/>
                <a:tab pos="1771650" algn="l"/>
              </a:tabLst>
            </a:pPr>
            <a:endParaRPr lang="en-US" sz="2000" dirty="0">
              <a:cs typeface="Arial" charset="0"/>
            </a:endParaRPr>
          </a:p>
          <a:p>
            <a:pPr lvl="2">
              <a:buFontTx/>
              <a:buChar char="•"/>
              <a:tabLst>
                <a:tab pos="1371600" algn="l"/>
                <a:tab pos="1771650" algn="l"/>
              </a:tabLst>
            </a:pPr>
            <a:r>
              <a:rPr lang="en-US" sz="2000" dirty="0">
                <a:cs typeface="Arial" charset="0"/>
              </a:rPr>
              <a:t>  Changes in Accounting Estimates vs Policies </a:t>
            </a:r>
          </a:p>
          <a:p>
            <a:pPr lvl="2">
              <a:buFontTx/>
              <a:buChar char="•"/>
              <a:tabLst>
                <a:tab pos="1371600" algn="l"/>
                <a:tab pos="1771650" algn="l"/>
              </a:tabLst>
            </a:pPr>
            <a:r>
              <a:rPr lang="en-US" sz="2000" dirty="0">
                <a:cs typeface="Arial" charset="0"/>
              </a:rPr>
              <a:t>  Conservative approach is not </a:t>
            </a:r>
            <a:r>
              <a:rPr lang="en-US" sz="2000" dirty="0" smtClean="0">
                <a:cs typeface="Arial" charset="0"/>
              </a:rPr>
              <a:t>fair</a:t>
            </a:r>
            <a:endParaRPr lang="en-US" sz="2000" dirty="0">
              <a:cs typeface="Arial" charset="0"/>
            </a:endParaRPr>
          </a:p>
          <a:p>
            <a:pPr lvl="2">
              <a:buFontTx/>
              <a:buChar char="•"/>
              <a:tabLst>
                <a:tab pos="1371600" algn="l"/>
                <a:tab pos="1771650" algn="l"/>
              </a:tabLst>
            </a:pPr>
            <a:r>
              <a:rPr lang="en-US" sz="2000" dirty="0">
                <a:cs typeface="Arial" charset="0"/>
              </a:rPr>
              <a:t>  Accounting Estimate – Current year </a:t>
            </a:r>
            <a:r>
              <a:rPr lang="en-US" sz="2000" dirty="0" smtClean="0">
                <a:cs typeface="Arial" charset="0"/>
              </a:rPr>
              <a:t>change</a:t>
            </a:r>
            <a:endParaRPr lang="en-US" sz="2000" dirty="0">
              <a:cs typeface="Arial" charset="0"/>
            </a:endParaRPr>
          </a:p>
          <a:p>
            <a:pPr lvl="2">
              <a:buFontTx/>
              <a:buChar char="•"/>
              <a:tabLst>
                <a:tab pos="1371600" algn="l"/>
                <a:tab pos="1771650" algn="l"/>
              </a:tabLst>
            </a:pPr>
            <a:r>
              <a:rPr lang="en-US" sz="2000" dirty="0">
                <a:cs typeface="Arial" charset="0"/>
              </a:rPr>
              <a:t>  Accounting Policies – Prospective subject to 	         </a:t>
            </a:r>
          </a:p>
          <a:p>
            <a:pPr lvl="2">
              <a:tabLst>
                <a:tab pos="1371600" algn="l"/>
                <a:tab pos="1771650" algn="l"/>
              </a:tabLst>
            </a:pPr>
            <a:r>
              <a:rPr lang="en-US" sz="2000" dirty="0">
                <a:cs typeface="Arial" charset="0"/>
              </a:rPr>
              <a:t>   exceptions (like voluntary application</a:t>
            </a:r>
            <a:r>
              <a:rPr lang="en-US" sz="2000" dirty="0" smtClean="0">
                <a:cs typeface="Arial" charset="0"/>
              </a:rPr>
              <a:t>)</a:t>
            </a:r>
          </a:p>
          <a:p>
            <a:pPr lvl="2">
              <a:buFontTx/>
              <a:buChar char="•"/>
              <a:tabLst>
                <a:tab pos="1371600" algn="l"/>
                <a:tab pos="1771650" algn="l"/>
              </a:tabLst>
            </a:pPr>
            <a:r>
              <a:rPr lang="en-US" sz="2000" dirty="0" smtClean="0">
                <a:cs typeface="Arial" charset="0"/>
              </a:rPr>
              <a:t>  No prior year adjustment in P&amp;L</a:t>
            </a:r>
            <a:endParaRPr lang="en-US" sz="2000" dirty="0">
              <a:cs typeface="Arial" charset="0"/>
            </a:endParaRPr>
          </a:p>
        </p:txBody>
      </p:sp>
      <p:sp>
        <p:nvSpPr>
          <p:cNvPr id="5" name="TextBox 4"/>
          <p:cNvSpPr txBox="1"/>
          <p:nvPr/>
        </p:nvSpPr>
        <p:spPr>
          <a:xfrm>
            <a:off x="6781800" y="6324600"/>
            <a:ext cx="2362200" cy="369332"/>
          </a:xfrm>
          <a:prstGeom prst="rect">
            <a:avLst/>
          </a:prstGeom>
          <a:noFill/>
        </p:spPr>
        <p:txBody>
          <a:bodyPr wrap="square" rtlCol="0">
            <a:spAutoFit/>
          </a:bodyPr>
          <a:lstStyle/>
          <a:p>
            <a:r>
              <a:rPr lang="en-US" b="1" i="1" dirty="0" smtClean="0">
                <a:solidFill>
                  <a:schemeClr val="accent1">
                    <a:lumMod val="50000"/>
                  </a:schemeClr>
                </a:solidFill>
              </a:rPr>
              <a:t>CA KUSAI GOAWALA</a:t>
            </a:r>
            <a:endParaRPr lang="en-IN" b="1" i="1" dirty="0">
              <a:solidFill>
                <a:schemeClr val="accent1">
                  <a:lumMod val="50000"/>
                </a:schemeClr>
              </a:solidFill>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Line 2"/>
          <p:cNvSpPr>
            <a:spLocks noChangeShapeType="1"/>
          </p:cNvSpPr>
          <p:nvPr/>
        </p:nvSpPr>
        <p:spPr bwMode="auto">
          <a:xfrm>
            <a:off x="4495800" y="1371600"/>
            <a:ext cx="0" cy="228600"/>
          </a:xfrm>
          <a:prstGeom prst="line">
            <a:avLst/>
          </a:prstGeom>
          <a:noFill/>
          <a:ln w="9525">
            <a:noFill/>
            <a:round/>
            <a:headEnd type="none" w="sm" len="sm"/>
            <a:tailEnd type="triangle" w="sm" len="sm"/>
          </a:ln>
          <a:effectLst/>
        </p:spPr>
        <p:txBody>
          <a:bodyPr wrap="none" anchor="ctr"/>
          <a:lstStyle/>
          <a:p>
            <a:endParaRPr lang="en-IN"/>
          </a:p>
        </p:txBody>
      </p:sp>
      <p:sp>
        <p:nvSpPr>
          <p:cNvPr id="293891" name="Rectangle 3"/>
          <p:cNvSpPr>
            <a:spLocks noChangeArrowheads="1"/>
          </p:cNvSpPr>
          <p:nvPr/>
        </p:nvSpPr>
        <p:spPr bwMode="auto">
          <a:xfrm>
            <a:off x="457200" y="1000366"/>
            <a:ext cx="8305800" cy="4708981"/>
          </a:xfrm>
          <a:prstGeom prst="rect">
            <a:avLst/>
          </a:prstGeom>
          <a:noFill/>
          <a:ln w="9525" algn="ctr">
            <a:noFill/>
            <a:miter lim="800000"/>
            <a:headEnd/>
            <a:tailEnd/>
          </a:ln>
          <a:effectLst/>
        </p:spPr>
        <p:txBody>
          <a:bodyPr wrap="square" anchor="ctr">
            <a:spAutoFit/>
          </a:bodyPr>
          <a:lstStyle/>
          <a:p>
            <a:pPr lvl="2">
              <a:buFontTx/>
              <a:buChar char="•"/>
              <a:tabLst>
                <a:tab pos="1371600" algn="l"/>
                <a:tab pos="1828800" algn="l"/>
              </a:tabLst>
            </a:pPr>
            <a:r>
              <a:rPr lang="en-US" sz="2000" dirty="0" smtClean="0">
                <a:cs typeface="Times New Roman" pitchFamily="18" charset="0"/>
              </a:rPr>
              <a:t>  	Everything Ordinary – Nothing extra-ordinary</a:t>
            </a:r>
          </a:p>
          <a:p>
            <a:pPr>
              <a:buFontTx/>
              <a:buChar char="•"/>
              <a:tabLst>
                <a:tab pos="1371600" algn="l"/>
                <a:tab pos="1828800" algn="l"/>
              </a:tabLst>
            </a:pPr>
            <a:endParaRPr lang="en-US" sz="2000" dirty="0" smtClean="0">
              <a:cs typeface="Times New Roman" pitchFamily="18" charset="0"/>
            </a:endParaRPr>
          </a:p>
          <a:p>
            <a:pPr lvl="2">
              <a:buFontTx/>
              <a:buChar char="•"/>
              <a:tabLst>
                <a:tab pos="1371600" algn="l"/>
                <a:tab pos="1828800" algn="l"/>
              </a:tabLst>
            </a:pPr>
            <a:r>
              <a:rPr lang="en-US" sz="2000" dirty="0" smtClean="0">
                <a:cs typeface="Times New Roman" pitchFamily="18" charset="0"/>
              </a:rPr>
              <a:t> 	Restate to earliest period reported</a:t>
            </a:r>
          </a:p>
          <a:p>
            <a:pPr>
              <a:buFontTx/>
              <a:buChar char="•"/>
              <a:tabLst>
                <a:tab pos="1371600" algn="l"/>
                <a:tab pos="1828800" algn="l"/>
              </a:tabLst>
            </a:pPr>
            <a:endParaRPr lang="en-US" sz="2000" dirty="0" smtClean="0">
              <a:cs typeface="Times New Roman" pitchFamily="18" charset="0"/>
            </a:endParaRPr>
          </a:p>
          <a:p>
            <a:pPr lvl="2">
              <a:buFontTx/>
              <a:buChar char="•"/>
              <a:tabLst>
                <a:tab pos="1371600" algn="l"/>
                <a:tab pos="1828800" algn="l"/>
              </a:tabLst>
            </a:pPr>
            <a:r>
              <a:rPr lang="en-US" sz="2000" dirty="0" smtClean="0">
                <a:cs typeface="Times New Roman" pitchFamily="18" charset="0"/>
              </a:rPr>
              <a:t>	Materiality – subjective not objective : Influences 	      decisions</a:t>
            </a:r>
          </a:p>
          <a:p>
            <a:pPr>
              <a:buFontTx/>
              <a:buChar char="•"/>
              <a:tabLst>
                <a:tab pos="1371600" algn="l"/>
                <a:tab pos="1828800" algn="l"/>
              </a:tabLst>
            </a:pPr>
            <a:endParaRPr lang="en-US" sz="2000" dirty="0" smtClean="0">
              <a:cs typeface="Times New Roman" pitchFamily="18" charset="0"/>
            </a:endParaRPr>
          </a:p>
          <a:p>
            <a:pPr lvl="2">
              <a:buFontTx/>
              <a:buChar char="•"/>
              <a:tabLst>
                <a:tab pos="1371600" algn="l"/>
                <a:tab pos="1828800" algn="l"/>
              </a:tabLst>
            </a:pPr>
            <a:r>
              <a:rPr lang="en-US" sz="2000" dirty="0" smtClean="0">
                <a:cs typeface="Times New Roman" pitchFamily="18" charset="0"/>
              </a:rPr>
              <a:t>	Changes in Depreciation Method – Change of 	      </a:t>
            </a:r>
          </a:p>
          <a:p>
            <a:pPr lvl="3">
              <a:tabLst>
                <a:tab pos="1371600" algn="l"/>
                <a:tab pos="1828800" algn="l"/>
              </a:tabLst>
            </a:pPr>
            <a:r>
              <a:rPr lang="en-US" sz="2000" dirty="0" smtClean="0">
                <a:cs typeface="Times New Roman" pitchFamily="18" charset="0"/>
              </a:rPr>
              <a:t>Estimate – Prospective</a:t>
            </a:r>
          </a:p>
          <a:p>
            <a:pPr lvl="2">
              <a:buFontTx/>
              <a:buChar char="•"/>
              <a:tabLst>
                <a:tab pos="1371600" algn="l"/>
                <a:tab pos="1828800" algn="l"/>
              </a:tabLst>
            </a:pPr>
            <a:r>
              <a:rPr lang="en-US" sz="2000" dirty="0" smtClean="0">
                <a:cs typeface="Times New Roman" pitchFamily="18" charset="0"/>
              </a:rPr>
              <a:t> 	</a:t>
            </a:r>
            <a:r>
              <a:rPr lang="en-US" sz="2000" b="1" dirty="0" smtClean="0">
                <a:cs typeface="Times New Roman" pitchFamily="18" charset="0"/>
              </a:rPr>
              <a:t>Problem Areas</a:t>
            </a:r>
          </a:p>
          <a:p>
            <a:pPr lvl="3">
              <a:buFontTx/>
              <a:buChar char="•"/>
              <a:tabLst>
                <a:tab pos="1371600" algn="l"/>
                <a:tab pos="1828800" algn="l"/>
              </a:tabLst>
            </a:pPr>
            <a:r>
              <a:rPr lang="en-US" sz="2000" dirty="0" smtClean="0">
                <a:cs typeface="Times New Roman" pitchFamily="18" charset="0"/>
              </a:rPr>
              <a:t>	What happens if a prior expenses is restated to 	       </a:t>
            </a:r>
          </a:p>
          <a:p>
            <a:pPr lvl="3">
              <a:tabLst>
                <a:tab pos="1371600" algn="l"/>
                <a:tab pos="1828800" algn="l"/>
              </a:tabLst>
            </a:pPr>
            <a:r>
              <a:rPr lang="en-US" sz="2000" dirty="0" smtClean="0">
                <a:cs typeface="Times New Roman" pitchFamily="18" charset="0"/>
              </a:rPr>
              <a:t>earlier years and dividend declared now exceeds the amount of profit available ??</a:t>
            </a:r>
          </a:p>
          <a:p>
            <a:pPr>
              <a:buFontTx/>
              <a:buChar char="•"/>
              <a:tabLst>
                <a:tab pos="1371600" algn="l"/>
                <a:tab pos="1828800" algn="l"/>
              </a:tabLst>
            </a:pPr>
            <a:endParaRPr lang="en-US" sz="2000" dirty="0" smtClean="0">
              <a:cs typeface="Times New Roman" pitchFamily="18" charset="0"/>
            </a:endParaRPr>
          </a:p>
          <a:p>
            <a:pPr lvl="3">
              <a:buFontTx/>
              <a:buChar char="•"/>
              <a:tabLst>
                <a:tab pos="1371600" algn="l"/>
                <a:tab pos="1828800" algn="l"/>
              </a:tabLst>
            </a:pPr>
            <a:r>
              <a:rPr lang="en-US" sz="2000" dirty="0" smtClean="0">
                <a:cs typeface="Times New Roman" pitchFamily="18" charset="0"/>
              </a:rPr>
              <a:t>	Audit Report – books of accounts and profit and </a:t>
            </a:r>
          </a:p>
          <a:p>
            <a:pPr lvl="2">
              <a:tabLst>
                <a:tab pos="1371600" algn="l"/>
                <a:tab pos="1828800" algn="l"/>
              </a:tabLst>
            </a:pPr>
            <a:r>
              <a:rPr lang="en-US" sz="2000" dirty="0" smtClean="0">
                <a:cs typeface="Times New Roman" pitchFamily="18" charset="0"/>
              </a:rPr>
              <a:t>      loss account matching ??</a:t>
            </a:r>
            <a:endParaRPr lang="en-US" sz="2000" dirty="0">
              <a:cs typeface="Times New Roman" pitchFamily="18" charset="0"/>
            </a:endParaRPr>
          </a:p>
        </p:txBody>
      </p:sp>
      <p:sp>
        <p:nvSpPr>
          <p:cNvPr id="4" name="TextBox 3"/>
          <p:cNvSpPr txBox="1"/>
          <p:nvPr/>
        </p:nvSpPr>
        <p:spPr>
          <a:xfrm>
            <a:off x="6781800" y="6324600"/>
            <a:ext cx="2362200" cy="369332"/>
          </a:xfrm>
          <a:prstGeom prst="rect">
            <a:avLst/>
          </a:prstGeom>
          <a:noFill/>
        </p:spPr>
        <p:txBody>
          <a:bodyPr wrap="square" rtlCol="0">
            <a:spAutoFit/>
          </a:bodyPr>
          <a:lstStyle/>
          <a:p>
            <a:r>
              <a:rPr lang="en-US" b="1" i="1" dirty="0" smtClean="0">
                <a:solidFill>
                  <a:schemeClr val="accent1">
                    <a:lumMod val="50000"/>
                  </a:schemeClr>
                </a:solidFill>
              </a:rPr>
              <a:t>CA KUSAI GOAWALA</a:t>
            </a:r>
            <a:endParaRPr lang="en-IN" b="1" i="1" dirty="0">
              <a:solidFill>
                <a:schemeClr val="accent1">
                  <a:lumMod val="50000"/>
                </a:schemeClr>
              </a:solidFill>
            </a:endParaRP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Text Box 1"/>
          <p:cNvSpPr txBox="1">
            <a:spLocks noChangeArrowheads="1"/>
          </p:cNvSpPr>
          <p:nvPr/>
        </p:nvSpPr>
        <p:spPr bwMode="auto">
          <a:xfrm>
            <a:off x="685800" y="1600200"/>
            <a:ext cx="7879680" cy="1777147"/>
          </a:xfrm>
          <a:prstGeom prst="rect">
            <a:avLst/>
          </a:prstGeom>
          <a:noFill/>
          <a:ln w="9525">
            <a:noFill/>
            <a:round/>
            <a:headEnd/>
            <a:tailEnd/>
          </a:ln>
          <a:effectLst/>
        </p:spPr>
        <p:txBody>
          <a:bodyPr lIns="81639" tIns="40820" rIns="81639" bIns="40820"/>
          <a:lstStyle/>
          <a:p>
            <a:pP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 pos="8709249" algn="l"/>
                <a:tab pos="9123975" algn="l"/>
                <a:tab pos="9538701" algn="l"/>
              </a:tabLst>
            </a:pPr>
            <a:r>
              <a:rPr lang="en-US" sz="2200" dirty="0">
                <a:solidFill>
                  <a:srgbClr val="000000"/>
                </a:solidFill>
                <a:cs typeface="Arial" charset="0"/>
              </a:rPr>
              <a:t>►</a:t>
            </a:r>
            <a:r>
              <a:rPr lang="en-US" sz="2200" dirty="0">
                <a:solidFill>
                  <a:srgbClr val="000000"/>
                </a:solidFill>
                <a:ea typeface="DejaVu LGC Sans" charset="0"/>
                <a:cs typeface="DejaVu LGC Sans" charset="0"/>
              </a:rPr>
              <a:t>		Prior Period Adjustments</a:t>
            </a:r>
          </a:p>
          <a:p>
            <a:pP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 pos="8709249" algn="l"/>
                <a:tab pos="9123975" algn="l"/>
                <a:tab pos="9538701" algn="l"/>
              </a:tabLst>
            </a:pPr>
            <a:endParaRPr lang="en-US" sz="2200" dirty="0">
              <a:solidFill>
                <a:srgbClr val="000000"/>
              </a:solidFill>
              <a:ea typeface="DejaVu LGC Sans" charset="0"/>
              <a:cs typeface="DejaVu LGC Sans" charset="0"/>
            </a:endParaRPr>
          </a:p>
          <a:p>
            <a:pP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 pos="8709249" algn="l"/>
                <a:tab pos="9123975" algn="l"/>
                <a:tab pos="9538701" algn="l"/>
              </a:tabLst>
            </a:pPr>
            <a:r>
              <a:rPr lang="en-US" sz="2200" dirty="0">
                <a:solidFill>
                  <a:srgbClr val="000000"/>
                </a:solidFill>
                <a:cs typeface="Arial" charset="0"/>
              </a:rPr>
              <a:t>►</a:t>
            </a:r>
            <a:r>
              <a:rPr lang="en-US" sz="2200" dirty="0">
                <a:solidFill>
                  <a:srgbClr val="000000"/>
                </a:solidFill>
                <a:ea typeface="DejaVu LGC Sans" charset="0"/>
                <a:cs typeface="DejaVu LGC Sans" charset="0"/>
              </a:rPr>
              <a:t>		In accounts for YE 2010, following income/expenses 			relating to YE 2009 were observed :</a:t>
            </a:r>
          </a:p>
          <a:p>
            <a:pP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 pos="8709249" algn="l"/>
                <a:tab pos="9123975" algn="l"/>
                <a:tab pos="9538701" algn="l"/>
              </a:tabLst>
            </a:pPr>
            <a:r>
              <a:rPr lang="en-US" dirty="0">
                <a:solidFill>
                  <a:srgbClr val="000000"/>
                </a:solidFill>
                <a:ea typeface="DejaVu LGC Sans" charset="0"/>
                <a:cs typeface="DejaVu LGC Sans" charset="0"/>
              </a:rPr>
              <a:t> </a:t>
            </a:r>
          </a:p>
          <a:p>
            <a:pP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 pos="8709249" algn="l"/>
                <a:tab pos="9123975" algn="l"/>
                <a:tab pos="9538701" algn="l"/>
              </a:tabLst>
            </a:pPr>
            <a:endParaRPr lang="en-US" dirty="0">
              <a:solidFill>
                <a:srgbClr val="000000"/>
              </a:solidFill>
              <a:ea typeface="DejaVu LGC Sans" charset="0"/>
              <a:cs typeface="DejaVu LGC Sans" charset="0"/>
            </a:endParaRPr>
          </a:p>
        </p:txBody>
      </p:sp>
      <p:graphicFrame>
        <p:nvGraphicFramePr>
          <p:cNvPr id="5122" name="Group 2"/>
          <p:cNvGraphicFramePr>
            <a:graphicFrameLocks noGrp="1"/>
          </p:cNvGraphicFramePr>
          <p:nvPr/>
        </p:nvGraphicFramePr>
        <p:xfrm>
          <a:off x="1524000" y="3733800"/>
          <a:ext cx="5113440" cy="1421430"/>
        </p:xfrm>
        <a:graphic>
          <a:graphicData uri="http://schemas.openxmlformats.org/drawingml/2006/table">
            <a:tbl>
              <a:tblPr/>
              <a:tblGrid>
                <a:gridCol w="3623040"/>
                <a:gridCol w="1490400"/>
              </a:tblGrid>
              <a:tr h="473810">
                <a:tc>
                  <a:txBody>
                    <a:bodyPr/>
                    <a:lstStyle/>
                    <a:p>
                      <a:pPr marL="0" marR="0" lvl="0" indent="0" algn="l" defTabSz="457200" rtl="0" eaLnBrk="1" fontAlgn="base" latinLnBrk="0" hangingPunct="0">
                        <a:lnSpc>
                          <a:spcPct val="76000"/>
                        </a:lnSpc>
                        <a:spcBef>
                          <a:spcPct val="0"/>
                        </a:spcBef>
                        <a:spcAft>
                          <a:spcPct val="0"/>
                        </a:spcAft>
                        <a:buClr>
                          <a:srgbClr val="000000"/>
                        </a:buClr>
                        <a:buSzPct val="100000"/>
                        <a:buFont typeface="Times New Roman" pitchFamily="1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2000" b="0" i="0" u="none" strike="noStrike" cap="none" normalizeH="0" baseline="0" dirty="0" smtClean="0">
                          <a:ln>
                            <a:noFill/>
                          </a:ln>
                          <a:solidFill>
                            <a:srgbClr val="000000"/>
                          </a:solidFill>
                          <a:effectLst/>
                          <a:latin typeface="Arial" charset="0"/>
                          <a:ea typeface="DejaVu LGC Sans" charset="0"/>
                          <a:cs typeface="DejaVu LGC Sans" charset="0"/>
                        </a:rPr>
                        <a:t>Interest Income</a:t>
                      </a:r>
                    </a:p>
                  </a:txBody>
                  <a:tcPr marL="82944" marR="82944" marT="60353" marB="41476" anchor="ctr" horzOverflow="overflow">
                    <a:lnL w="7200" cap="flat" cmpd="sng" algn="ctr">
                      <a:solidFill>
                        <a:srgbClr val="000000"/>
                      </a:solidFill>
                      <a:prstDash val="solid"/>
                      <a:round/>
                      <a:headEnd type="none" w="med" len="med"/>
                      <a:tailEnd type="none" w="med" len="med"/>
                    </a:lnL>
                    <a:lnR w="7200" cap="flat" cmpd="sng" algn="ctr">
                      <a:solidFill>
                        <a:srgbClr val="000000"/>
                      </a:solidFill>
                      <a:prstDash val="solid"/>
                      <a:round/>
                      <a:headEnd type="none" w="med" len="med"/>
                      <a:tailEnd type="none" w="med" len="med"/>
                    </a:lnR>
                    <a:lnT w="7200" cap="flat" cmpd="sng" algn="ctr">
                      <a:solidFill>
                        <a:srgbClr val="000000"/>
                      </a:solidFill>
                      <a:prstDash val="solid"/>
                      <a:round/>
                      <a:headEnd type="none" w="med" len="med"/>
                      <a:tailEnd type="none" w="med" len="med"/>
                    </a:lnT>
                    <a:lnB w="72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76000"/>
                        </a:lnSpc>
                        <a:spcBef>
                          <a:spcPct val="0"/>
                        </a:spcBef>
                        <a:spcAft>
                          <a:spcPct val="0"/>
                        </a:spcAft>
                        <a:buClr>
                          <a:srgbClr val="000000"/>
                        </a:buClr>
                        <a:buSzPct val="100000"/>
                        <a:buFont typeface="Times New Roman" pitchFamily="1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2000" b="0" i="0" u="none" strike="noStrike" cap="none" normalizeH="0" baseline="0" smtClean="0">
                          <a:ln>
                            <a:noFill/>
                          </a:ln>
                          <a:solidFill>
                            <a:srgbClr val="000000"/>
                          </a:solidFill>
                          <a:effectLst/>
                          <a:latin typeface="Arial" charset="0"/>
                          <a:ea typeface="DejaVu LGC Sans" charset="0"/>
                          <a:cs typeface="DejaVu LGC Sans" charset="0"/>
                        </a:rPr>
                        <a:t>100</a:t>
                      </a:r>
                    </a:p>
                  </a:txBody>
                  <a:tcPr marL="82944" marR="82944" marT="60353" marB="41476" anchor="ctr" horzOverflow="overflow">
                    <a:lnL w="7200" cap="flat" cmpd="sng" algn="ctr">
                      <a:solidFill>
                        <a:srgbClr val="000000"/>
                      </a:solidFill>
                      <a:prstDash val="solid"/>
                      <a:round/>
                      <a:headEnd type="none" w="med" len="med"/>
                      <a:tailEnd type="none" w="med" len="med"/>
                    </a:lnL>
                    <a:lnR w="7200" cap="flat" cmpd="sng" algn="ctr">
                      <a:solidFill>
                        <a:srgbClr val="000000"/>
                      </a:solidFill>
                      <a:prstDash val="solid"/>
                      <a:round/>
                      <a:headEnd type="none" w="med" len="med"/>
                      <a:tailEnd type="none" w="med" len="med"/>
                    </a:lnR>
                    <a:lnT w="7200" cap="flat" cmpd="sng" algn="ctr">
                      <a:solidFill>
                        <a:srgbClr val="000000"/>
                      </a:solidFill>
                      <a:prstDash val="solid"/>
                      <a:round/>
                      <a:headEnd type="none" w="med" len="med"/>
                      <a:tailEnd type="none" w="med" len="med"/>
                    </a:lnT>
                    <a:lnB w="7200" cap="flat" cmpd="sng" algn="ctr">
                      <a:solidFill>
                        <a:srgbClr val="000000"/>
                      </a:solidFill>
                      <a:prstDash val="solid"/>
                      <a:round/>
                      <a:headEnd type="none" w="med" len="med"/>
                      <a:tailEnd type="none" w="med" len="med"/>
                    </a:lnB>
                    <a:lnTlToBr>
                      <a:noFill/>
                    </a:lnTlToBr>
                    <a:lnBlToTr>
                      <a:noFill/>
                    </a:lnBlToTr>
                    <a:solidFill>
                      <a:srgbClr val="FFFFFF"/>
                    </a:solidFill>
                  </a:tcPr>
                </a:tc>
              </a:tr>
              <a:tr h="473810">
                <a:tc>
                  <a:txBody>
                    <a:bodyPr/>
                    <a:lstStyle/>
                    <a:p>
                      <a:pPr marL="0" marR="0" lvl="0" indent="0" algn="l" defTabSz="457200" rtl="0" eaLnBrk="1" fontAlgn="base" latinLnBrk="0" hangingPunct="0">
                        <a:lnSpc>
                          <a:spcPct val="76000"/>
                        </a:lnSpc>
                        <a:spcBef>
                          <a:spcPct val="0"/>
                        </a:spcBef>
                        <a:spcAft>
                          <a:spcPct val="0"/>
                        </a:spcAft>
                        <a:buClr>
                          <a:srgbClr val="000000"/>
                        </a:buClr>
                        <a:buSzPct val="100000"/>
                        <a:buFont typeface="Times New Roman" pitchFamily="1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2000" b="0" i="0" u="none" strike="noStrike" cap="none" normalizeH="0" baseline="0" smtClean="0">
                          <a:ln>
                            <a:noFill/>
                          </a:ln>
                          <a:solidFill>
                            <a:srgbClr val="000000"/>
                          </a:solidFill>
                          <a:effectLst/>
                          <a:latin typeface="Arial" charset="0"/>
                          <a:ea typeface="DejaVu LGC Sans" charset="0"/>
                          <a:cs typeface="DejaVu LGC Sans" charset="0"/>
                        </a:rPr>
                        <a:t>Advertisement Expenses</a:t>
                      </a:r>
                    </a:p>
                  </a:txBody>
                  <a:tcPr marL="82944" marR="82944" marT="60353" marB="41476" anchor="ctr" horzOverflow="overflow">
                    <a:lnL w="7200" cap="flat" cmpd="sng" algn="ctr">
                      <a:solidFill>
                        <a:srgbClr val="000000"/>
                      </a:solidFill>
                      <a:prstDash val="solid"/>
                      <a:round/>
                      <a:headEnd type="none" w="med" len="med"/>
                      <a:tailEnd type="none" w="med" len="med"/>
                    </a:lnL>
                    <a:lnR w="7200" cap="flat" cmpd="sng" algn="ctr">
                      <a:solidFill>
                        <a:srgbClr val="000000"/>
                      </a:solidFill>
                      <a:prstDash val="solid"/>
                      <a:round/>
                      <a:headEnd type="none" w="med" len="med"/>
                      <a:tailEnd type="none" w="med" len="med"/>
                    </a:lnR>
                    <a:lnT w="7200" cap="flat" cmpd="sng" algn="ctr">
                      <a:solidFill>
                        <a:srgbClr val="000000"/>
                      </a:solidFill>
                      <a:prstDash val="solid"/>
                      <a:round/>
                      <a:headEnd type="none" w="med" len="med"/>
                      <a:tailEnd type="none" w="med" len="med"/>
                    </a:lnT>
                    <a:lnB w="72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76000"/>
                        </a:lnSpc>
                        <a:spcBef>
                          <a:spcPct val="0"/>
                        </a:spcBef>
                        <a:spcAft>
                          <a:spcPct val="0"/>
                        </a:spcAft>
                        <a:buClr>
                          <a:srgbClr val="000000"/>
                        </a:buClr>
                        <a:buSzPct val="100000"/>
                        <a:buFont typeface="Times New Roman" pitchFamily="1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2000" b="0" i="0" u="none" strike="noStrike" cap="none" normalizeH="0" baseline="0" dirty="0" smtClean="0">
                          <a:ln>
                            <a:noFill/>
                          </a:ln>
                          <a:solidFill>
                            <a:srgbClr val="000000"/>
                          </a:solidFill>
                          <a:effectLst/>
                          <a:latin typeface="Arial" charset="0"/>
                          <a:ea typeface="DejaVu LGC Sans" charset="0"/>
                          <a:cs typeface="DejaVu LGC Sans" charset="0"/>
                        </a:rPr>
                        <a:t>-200</a:t>
                      </a:r>
                    </a:p>
                  </a:txBody>
                  <a:tcPr marL="82944" marR="82944" marT="60353" marB="41476" anchor="ctr" horzOverflow="overflow">
                    <a:lnL w="7200" cap="flat" cmpd="sng" algn="ctr">
                      <a:solidFill>
                        <a:srgbClr val="000000"/>
                      </a:solidFill>
                      <a:prstDash val="solid"/>
                      <a:round/>
                      <a:headEnd type="none" w="med" len="med"/>
                      <a:tailEnd type="none" w="med" len="med"/>
                    </a:lnL>
                    <a:lnR w="7200" cap="flat" cmpd="sng" algn="ctr">
                      <a:solidFill>
                        <a:srgbClr val="000000"/>
                      </a:solidFill>
                      <a:prstDash val="solid"/>
                      <a:round/>
                      <a:headEnd type="none" w="med" len="med"/>
                      <a:tailEnd type="none" w="med" len="med"/>
                    </a:lnR>
                    <a:lnT w="7200" cap="flat" cmpd="sng" algn="ctr">
                      <a:solidFill>
                        <a:srgbClr val="000000"/>
                      </a:solidFill>
                      <a:prstDash val="solid"/>
                      <a:round/>
                      <a:headEnd type="none" w="med" len="med"/>
                      <a:tailEnd type="none" w="med" len="med"/>
                    </a:lnT>
                    <a:lnB w="7200" cap="flat" cmpd="sng" algn="ctr">
                      <a:solidFill>
                        <a:srgbClr val="000000"/>
                      </a:solidFill>
                      <a:prstDash val="solid"/>
                      <a:round/>
                      <a:headEnd type="none" w="med" len="med"/>
                      <a:tailEnd type="none" w="med" len="med"/>
                    </a:lnB>
                    <a:lnTlToBr>
                      <a:noFill/>
                    </a:lnTlToBr>
                    <a:lnBlToTr>
                      <a:noFill/>
                    </a:lnBlToTr>
                    <a:solidFill>
                      <a:srgbClr val="FFFFFF"/>
                    </a:solidFill>
                  </a:tcPr>
                </a:tc>
              </a:tr>
              <a:tr h="473810">
                <a:tc>
                  <a:txBody>
                    <a:bodyPr/>
                    <a:lstStyle/>
                    <a:p>
                      <a:pPr marL="0" marR="0" lvl="0" indent="0" algn="l" defTabSz="457200" rtl="0" eaLnBrk="1" fontAlgn="base" latinLnBrk="0" hangingPunct="0">
                        <a:lnSpc>
                          <a:spcPct val="76000"/>
                        </a:lnSpc>
                        <a:spcBef>
                          <a:spcPct val="0"/>
                        </a:spcBef>
                        <a:spcAft>
                          <a:spcPct val="0"/>
                        </a:spcAft>
                        <a:buClr>
                          <a:srgbClr val="000000"/>
                        </a:buClr>
                        <a:buSzPct val="100000"/>
                        <a:buFont typeface="Times New Roman" pitchFamily="1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2000" b="0" i="0" u="none" strike="noStrike" cap="none" normalizeH="0" baseline="0" dirty="0" smtClean="0">
                          <a:ln>
                            <a:noFill/>
                          </a:ln>
                          <a:solidFill>
                            <a:srgbClr val="000000"/>
                          </a:solidFill>
                          <a:effectLst/>
                          <a:latin typeface="Arial" charset="0"/>
                          <a:ea typeface="DejaVu LGC Sans" charset="0"/>
                          <a:cs typeface="DejaVu LGC Sans" charset="0"/>
                        </a:rPr>
                        <a:t>Net Prior Period (Expenses)</a:t>
                      </a:r>
                    </a:p>
                  </a:txBody>
                  <a:tcPr marL="82944" marR="82944" marT="60353" marB="41476" anchor="ctr" horzOverflow="overflow">
                    <a:lnL w="7200" cap="flat" cmpd="sng" algn="ctr">
                      <a:solidFill>
                        <a:srgbClr val="000000"/>
                      </a:solidFill>
                      <a:prstDash val="solid"/>
                      <a:round/>
                      <a:headEnd type="none" w="med" len="med"/>
                      <a:tailEnd type="none" w="med" len="med"/>
                    </a:lnL>
                    <a:lnR w="7200" cap="flat" cmpd="sng" algn="ctr">
                      <a:solidFill>
                        <a:srgbClr val="000000"/>
                      </a:solidFill>
                      <a:prstDash val="solid"/>
                      <a:round/>
                      <a:headEnd type="none" w="med" len="med"/>
                      <a:tailEnd type="none" w="med" len="med"/>
                    </a:lnR>
                    <a:lnT w="7200" cap="flat" cmpd="sng" algn="ctr">
                      <a:solidFill>
                        <a:srgbClr val="000000"/>
                      </a:solidFill>
                      <a:prstDash val="solid"/>
                      <a:round/>
                      <a:headEnd type="none" w="med" len="med"/>
                      <a:tailEnd type="none" w="med" len="med"/>
                    </a:lnT>
                    <a:lnB w="72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76000"/>
                        </a:lnSpc>
                        <a:spcBef>
                          <a:spcPct val="0"/>
                        </a:spcBef>
                        <a:spcAft>
                          <a:spcPct val="0"/>
                        </a:spcAft>
                        <a:buClr>
                          <a:srgbClr val="000000"/>
                        </a:buClr>
                        <a:buSzPct val="100000"/>
                        <a:buFont typeface="Times New Roman" pitchFamily="1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2000" b="0" i="0" u="none" strike="noStrike" cap="none" normalizeH="0" baseline="0" dirty="0" smtClean="0">
                          <a:ln>
                            <a:noFill/>
                          </a:ln>
                          <a:solidFill>
                            <a:srgbClr val="000000"/>
                          </a:solidFill>
                          <a:effectLst/>
                          <a:latin typeface="Arial" charset="0"/>
                          <a:ea typeface="DejaVu LGC Sans" charset="0"/>
                          <a:cs typeface="DejaVu LGC Sans" charset="0"/>
                        </a:rPr>
                        <a:t>-100</a:t>
                      </a:r>
                    </a:p>
                  </a:txBody>
                  <a:tcPr marL="82944" marR="82944" marT="60353" marB="41476" anchor="ctr" horzOverflow="overflow">
                    <a:lnL w="7200" cap="flat" cmpd="sng" algn="ctr">
                      <a:solidFill>
                        <a:srgbClr val="000000"/>
                      </a:solidFill>
                      <a:prstDash val="solid"/>
                      <a:round/>
                      <a:headEnd type="none" w="med" len="med"/>
                      <a:tailEnd type="none" w="med" len="med"/>
                    </a:lnL>
                    <a:lnR w="7200" cap="flat" cmpd="sng" algn="ctr">
                      <a:solidFill>
                        <a:srgbClr val="000000"/>
                      </a:solidFill>
                      <a:prstDash val="solid"/>
                      <a:round/>
                      <a:headEnd type="none" w="med" len="med"/>
                      <a:tailEnd type="none" w="med" len="med"/>
                    </a:lnR>
                    <a:lnT w="7200" cap="flat" cmpd="sng" algn="ctr">
                      <a:solidFill>
                        <a:srgbClr val="000000"/>
                      </a:solidFill>
                      <a:prstDash val="solid"/>
                      <a:round/>
                      <a:headEnd type="none" w="med" len="med"/>
                      <a:tailEnd type="none" w="med" len="med"/>
                    </a:lnT>
                    <a:lnB w="7200" cap="flat" cmpd="sng" algn="ctr">
                      <a:solidFill>
                        <a:srgbClr val="000000"/>
                      </a:solidFill>
                      <a:prstDash val="solid"/>
                      <a:round/>
                      <a:headEnd type="none" w="med" len="med"/>
                      <a:tailEnd type="none" w="med" len="med"/>
                    </a:lnB>
                    <a:lnTlToBr>
                      <a:noFill/>
                    </a:lnTlToBr>
                    <a:lnBlToTr>
                      <a:noFill/>
                    </a:lnBlToTr>
                    <a:solidFill>
                      <a:srgbClr val="FFFFFF"/>
                    </a:solidFill>
                  </a:tcPr>
                </a:tc>
              </a:tr>
            </a:tbl>
          </a:graphicData>
        </a:graphic>
      </p:graphicFrame>
      <p:sp>
        <p:nvSpPr>
          <p:cNvPr id="4" name="Title 3"/>
          <p:cNvSpPr>
            <a:spLocks noGrp="1"/>
          </p:cNvSpPr>
          <p:nvPr>
            <p:ph type="title"/>
          </p:nvPr>
        </p:nvSpPr>
        <p:spPr/>
        <p:txBody>
          <a:bodyPr/>
          <a:lstStyle/>
          <a:p>
            <a:endParaRPr lang="en-IN"/>
          </a:p>
        </p:txBody>
      </p:sp>
      <p:sp>
        <p:nvSpPr>
          <p:cNvPr id="5" name="TextBox 4"/>
          <p:cNvSpPr txBox="1"/>
          <p:nvPr/>
        </p:nvSpPr>
        <p:spPr>
          <a:xfrm>
            <a:off x="6781800" y="6324600"/>
            <a:ext cx="2362200" cy="369332"/>
          </a:xfrm>
          <a:prstGeom prst="rect">
            <a:avLst/>
          </a:prstGeom>
          <a:noFill/>
        </p:spPr>
        <p:txBody>
          <a:bodyPr wrap="square" rtlCol="0">
            <a:spAutoFit/>
          </a:bodyPr>
          <a:lstStyle/>
          <a:p>
            <a:r>
              <a:rPr lang="en-US" b="1" i="1" dirty="0" smtClean="0">
                <a:solidFill>
                  <a:schemeClr val="accent1">
                    <a:lumMod val="50000"/>
                  </a:schemeClr>
                </a:solidFill>
              </a:rPr>
              <a:t>CA KUSAI GOAWALA</a:t>
            </a:r>
            <a:endParaRPr lang="en-IN" b="1" i="1" dirty="0">
              <a:solidFill>
                <a:schemeClr val="accent1">
                  <a:lumMod val="50000"/>
                </a:schemeClr>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45" name="Group 1"/>
          <p:cNvGraphicFramePr>
            <a:graphicFrameLocks noGrp="1"/>
          </p:cNvGraphicFramePr>
          <p:nvPr/>
        </p:nvGraphicFramePr>
        <p:xfrm>
          <a:off x="414720" y="283710"/>
          <a:ext cx="8501760" cy="6185456"/>
        </p:xfrm>
        <a:graphic>
          <a:graphicData uri="http://schemas.openxmlformats.org/drawingml/2006/table">
            <a:tbl>
              <a:tblPr/>
              <a:tblGrid>
                <a:gridCol w="3070080"/>
                <a:gridCol w="1359360"/>
                <a:gridCol w="1357920"/>
                <a:gridCol w="1357920"/>
                <a:gridCol w="1356480"/>
              </a:tblGrid>
              <a:tr h="591903">
                <a:tc>
                  <a:txBody>
                    <a:bodyPr/>
                    <a:lstStyle/>
                    <a:p>
                      <a:endParaRPr lang="en-IN" sz="1600"/>
                    </a:p>
                  </a:txBody>
                  <a:tcPr marL="82944" marR="82944" marT="41476" marB="41476" anchor="ctr" horzOverflow="overflow">
                    <a:lnL w="7200" cap="flat" cmpd="sng" algn="ctr">
                      <a:solidFill>
                        <a:srgbClr val="000000"/>
                      </a:solidFill>
                      <a:prstDash val="solid"/>
                      <a:round/>
                      <a:headEnd type="none" w="med" len="med"/>
                      <a:tailEnd type="none" w="med" len="med"/>
                    </a:lnL>
                    <a:lnR w="7200" cap="flat" cmpd="sng" algn="ctr">
                      <a:solidFill>
                        <a:srgbClr val="000000"/>
                      </a:solidFill>
                      <a:prstDash val="solid"/>
                      <a:round/>
                      <a:headEnd type="none" w="med" len="med"/>
                      <a:tailEnd type="none" w="med" len="med"/>
                    </a:lnR>
                    <a:lnT w="7200" cap="flat" cmpd="sng" algn="ctr">
                      <a:solidFill>
                        <a:srgbClr val="000000"/>
                      </a:solidFill>
                      <a:prstDash val="solid"/>
                      <a:round/>
                      <a:headEnd type="none" w="med" len="med"/>
                      <a:tailEnd type="none" w="med" len="med"/>
                    </a:lnT>
                    <a:lnB w="7200" cap="flat" cmpd="sng" algn="ctr">
                      <a:solidFill>
                        <a:srgbClr val="000000"/>
                      </a:solidFill>
                      <a:prstDash val="solid"/>
                      <a:round/>
                      <a:headEnd type="none" w="med" len="med"/>
                      <a:tailEnd type="none" w="med" len="med"/>
                    </a:lnB>
                    <a:lnTlToBr>
                      <a:noFill/>
                    </a:lnTlToBr>
                    <a:lnBlToTr>
                      <a:noFill/>
                    </a:lnBlToTr>
                    <a:solidFill>
                      <a:srgbClr val="C0C0C0"/>
                    </a:solidFill>
                  </a:tcPr>
                </a:tc>
                <a:tc gridSpan="2">
                  <a:txBody>
                    <a:bodyPr/>
                    <a:lstStyle/>
                    <a:p>
                      <a:pPr marL="0" marR="0" lvl="0" indent="0" algn="ctr" defTabSz="457200" rtl="0" eaLnBrk="1" fontAlgn="base" latinLnBrk="0" hangingPunct="0">
                        <a:lnSpc>
                          <a:spcPct val="76000"/>
                        </a:lnSpc>
                        <a:spcBef>
                          <a:spcPct val="0"/>
                        </a:spcBef>
                        <a:spcAft>
                          <a:spcPct val="0"/>
                        </a:spcAft>
                        <a:buClr>
                          <a:srgbClr val="000000"/>
                        </a:buClr>
                        <a:buSzPct val="100000"/>
                        <a:buFont typeface="Times New Roman" pitchFamily="1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600" b="1" i="0" u="none" strike="noStrike" cap="none" normalizeH="0" baseline="0" smtClean="0">
                          <a:ln>
                            <a:noFill/>
                          </a:ln>
                          <a:solidFill>
                            <a:srgbClr val="000000"/>
                          </a:solidFill>
                          <a:effectLst/>
                          <a:latin typeface="Arial" charset="0"/>
                          <a:ea typeface="DejaVu LGC Sans" charset="0"/>
                          <a:cs typeface="DejaVu LGC Sans" charset="0"/>
                        </a:rPr>
                        <a:t>Under Indian GAAP</a:t>
                      </a:r>
                    </a:p>
                  </a:txBody>
                  <a:tcPr marL="82944" marR="82944" marT="49379" marB="41476" anchor="ctr" horzOverflow="overflow">
                    <a:lnL w="7200" cap="flat" cmpd="sng" algn="ctr">
                      <a:solidFill>
                        <a:srgbClr val="000000"/>
                      </a:solidFill>
                      <a:prstDash val="solid"/>
                      <a:round/>
                      <a:headEnd type="none" w="med" len="med"/>
                      <a:tailEnd type="none" w="med" len="med"/>
                    </a:lnL>
                    <a:lnR w="7200" cap="flat" cmpd="sng" algn="ctr">
                      <a:solidFill>
                        <a:srgbClr val="000000"/>
                      </a:solidFill>
                      <a:prstDash val="solid"/>
                      <a:round/>
                      <a:headEnd type="none" w="med" len="med"/>
                      <a:tailEnd type="none" w="med" len="med"/>
                    </a:lnR>
                    <a:lnT w="7200" cap="flat" cmpd="sng" algn="ctr">
                      <a:solidFill>
                        <a:srgbClr val="000000"/>
                      </a:solidFill>
                      <a:prstDash val="solid"/>
                      <a:round/>
                      <a:headEnd type="none" w="med" len="med"/>
                      <a:tailEnd type="none" w="med" len="med"/>
                    </a:lnT>
                    <a:lnB w="7200" cap="flat" cmpd="sng" algn="ctr">
                      <a:solidFill>
                        <a:srgbClr val="000000"/>
                      </a:solidFill>
                      <a:prstDash val="solid"/>
                      <a:round/>
                      <a:headEnd type="none" w="med" len="med"/>
                      <a:tailEnd type="none" w="med" len="med"/>
                    </a:lnB>
                    <a:lnTlToBr>
                      <a:noFill/>
                    </a:lnTlToBr>
                    <a:lnBlToTr>
                      <a:noFill/>
                    </a:lnBlToTr>
                    <a:solidFill>
                      <a:srgbClr val="C0C0C0"/>
                    </a:solidFill>
                  </a:tcPr>
                </a:tc>
                <a:tc hMerge="1">
                  <a:txBody>
                    <a:bodyPr/>
                    <a:lstStyle/>
                    <a:p>
                      <a:endParaRPr lang="en-IN"/>
                    </a:p>
                  </a:txBody>
                  <a:tcPr/>
                </a:tc>
                <a:tc gridSpan="2">
                  <a:txBody>
                    <a:bodyPr/>
                    <a:lstStyle/>
                    <a:p>
                      <a:pPr marL="0" marR="0" lvl="0" indent="0" algn="ctr" defTabSz="457200" rtl="0" eaLnBrk="1" fontAlgn="base" latinLnBrk="0" hangingPunct="0">
                        <a:lnSpc>
                          <a:spcPct val="76000"/>
                        </a:lnSpc>
                        <a:spcBef>
                          <a:spcPct val="0"/>
                        </a:spcBef>
                        <a:spcAft>
                          <a:spcPct val="0"/>
                        </a:spcAft>
                        <a:buClr>
                          <a:srgbClr val="000000"/>
                        </a:buClr>
                        <a:buSzPct val="100000"/>
                        <a:buFont typeface="Times New Roman" pitchFamily="1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600" b="1" i="0" u="none" strike="noStrike" cap="none" normalizeH="0" baseline="0" smtClean="0">
                          <a:ln>
                            <a:noFill/>
                          </a:ln>
                          <a:solidFill>
                            <a:srgbClr val="FFFFFF"/>
                          </a:solidFill>
                          <a:effectLst/>
                          <a:latin typeface="Arial" charset="0"/>
                          <a:ea typeface="DejaVu LGC Sans" charset="0"/>
                          <a:cs typeface="DejaVu LGC Sans" charset="0"/>
                        </a:rPr>
                        <a:t>Under IFRS</a:t>
                      </a:r>
                    </a:p>
                  </a:txBody>
                  <a:tcPr marL="82944" marR="82944" marT="49379" marB="41476" anchor="ctr" horzOverflow="overflow">
                    <a:lnL w="7200" cap="flat" cmpd="sng" algn="ctr">
                      <a:solidFill>
                        <a:srgbClr val="000000"/>
                      </a:solidFill>
                      <a:prstDash val="solid"/>
                      <a:round/>
                      <a:headEnd type="none" w="med" len="med"/>
                      <a:tailEnd type="none" w="med" len="med"/>
                    </a:lnL>
                    <a:lnR cap="flat">
                      <a:noFill/>
                    </a:lnR>
                    <a:lnT cap="flat">
                      <a:noFill/>
                    </a:lnT>
                    <a:lnB cap="flat">
                      <a:noFill/>
                    </a:lnB>
                    <a:lnTlToBr>
                      <a:noFill/>
                    </a:lnTlToBr>
                    <a:lnBlToTr>
                      <a:noFill/>
                    </a:lnBlToTr>
                    <a:noFill/>
                  </a:tcPr>
                </a:tc>
                <a:tc hMerge="1">
                  <a:txBody>
                    <a:bodyPr/>
                    <a:lstStyle/>
                    <a:p>
                      <a:endParaRPr lang="en-IN"/>
                    </a:p>
                  </a:txBody>
                  <a:tcPr/>
                </a:tc>
              </a:tr>
              <a:tr h="442127">
                <a:tc>
                  <a:txBody>
                    <a:bodyPr/>
                    <a:lstStyle/>
                    <a:p>
                      <a:endParaRPr lang="en-IN" sz="1600"/>
                    </a:p>
                  </a:txBody>
                  <a:tcPr marL="82944" marR="82944" marT="41476" marB="41476" anchor="ctr" horzOverflow="overflow">
                    <a:lnL w="7200" cap="flat" cmpd="sng" algn="ctr">
                      <a:solidFill>
                        <a:srgbClr val="000000"/>
                      </a:solidFill>
                      <a:prstDash val="solid"/>
                      <a:round/>
                      <a:headEnd type="none" w="med" len="med"/>
                      <a:tailEnd type="none" w="med" len="med"/>
                    </a:lnL>
                    <a:lnR w="7200" cap="flat" cmpd="sng" algn="ctr">
                      <a:solidFill>
                        <a:srgbClr val="000000"/>
                      </a:solidFill>
                      <a:prstDash val="solid"/>
                      <a:round/>
                      <a:headEnd type="none" w="med" len="med"/>
                      <a:tailEnd type="none" w="med" len="med"/>
                    </a:lnR>
                    <a:lnT w="7200" cap="flat" cmpd="sng" algn="ctr">
                      <a:solidFill>
                        <a:srgbClr val="000000"/>
                      </a:solidFill>
                      <a:prstDash val="solid"/>
                      <a:round/>
                      <a:headEnd type="none" w="med" len="med"/>
                      <a:tailEnd type="none" w="med" len="med"/>
                    </a:lnT>
                    <a:lnB w="72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457200" rtl="0" eaLnBrk="1" fontAlgn="base" latinLnBrk="0" hangingPunct="0">
                        <a:lnSpc>
                          <a:spcPct val="76000"/>
                        </a:lnSpc>
                        <a:spcBef>
                          <a:spcPct val="0"/>
                        </a:spcBef>
                        <a:spcAft>
                          <a:spcPct val="0"/>
                        </a:spcAft>
                        <a:buClr>
                          <a:srgbClr val="000000"/>
                        </a:buClr>
                        <a:buSzPct val="100000"/>
                        <a:buFont typeface="Times New Roman" pitchFamily="1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600" b="1" i="0" u="none" strike="noStrike" cap="none" normalizeH="0" baseline="0" smtClean="0">
                          <a:ln>
                            <a:noFill/>
                          </a:ln>
                          <a:solidFill>
                            <a:srgbClr val="000000"/>
                          </a:solidFill>
                          <a:effectLst/>
                          <a:latin typeface="Arial" charset="0"/>
                          <a:ea typeface="DejaVu LGC Sans" charset="0"/>
                          <a:cs typeface="DejaVu LGC Sans" charset="0"/>
                        </a:rPr>
                        <a:t>YE 2010</a:t>
                      </a:r>
                    </a:p>
                  </a:txBody>
                  <a:tcPr marL="82944" marR="82944" marT="49379" marB="41476" anchor="ctr" horzOverflow="overflow">
                    <a:lnL w="7200" cap="flat" cmpd="sng" algn="ctr">
                      <a:solidFill>
                        <a:srgbClr val="000000"/>
                      </a:solidFill>
                      <a:prstDash val="solid"/>
                      <a:round/>
                      <a:headEnd type="none" w="med" len="med"/>
                      <a:tailEnd type="none" w="med" len="med"/>
                    </a:lnL>
                    <a:lnR w="7200" cap="flat" cmpd="sng" algn="ctr">
                      <a:solidFill>
                        <a:srgbClr val="000000"/>
                      </a:solidFill>
                      <a:prstDash val="solid"/>
                      <a:round/>
                      <a:headEnd type="none" w="med" len="med"/>
                      <a:tailEnd type="none" w="med" len="med"/>
                    </a:lnR>
                    <a:lnT w="7200" cap="flat" cmpd="sng" algn="ctr">
                      <a:solidFill>
                        <a:srgbClr val="000000"/>
                      </a:solidFill>
                      <a:prstDash val="solid"/>
                      <a:round/>
                      <a:headEnd type="none" w="med" len="med"/>
                      <a:tailEnd type="none" w="med" len="med"/>
                    </a:lnT>
                    <a:lnB w="72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457200" rtl="0" eaLnBrk="1" fontAlgn="base" latinLnBrk="0" hangingPunct="0">
                        <a:lnSpc>
                          <a:spcPct val="76000"/>
                        </a:lnSpc>
                        <a:spcBef>
                          <a:spcPct val="0"/>
                        </a:spcBef>
                        <a:spcAft>
                          <a:spcPct val="0"/>
                        </a:spcAft>
                        <a:buClr>
                          <a:srgbClr val="000000"/>
                        </a:buClr>
                        <a:buSzPct val="100000"/>
                        <a:buFont typeface="Times New Roman" pitchFamily="1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600" b="1" i="0" u="none" strike="noStrike" cap="none" normalizeH="0" baseline="0" smtClean="0">
                          <a:ln>
                            <a:noFill/>
                          </a:ln>
                          <a:solidFill>
                            <a:srgbClr val="000000"/>
                          </a:solidFill>
                          <a:effectLst/>
                          <a:latin typeface="Arial" charset="0"/>
                          <a:ea typeface="DejaVu LGC Sans" charset="0"/>
                          <a:cs typeface="DejaVu LGC Sans" charset="0"/>
                        </a:rPr>
                        <a:t>YE 2009</a:t>
                      </a:r>
                    </a:p>
                  </a:txBody>
                  <a:tcPr marL="82944" marR="82944" marT="49379" marB="41476" anchor="ctr" horzOverflow="overflow">
                    <a:lnL w="7200" cap="flat" cmpd="sng" algn="ctr">
                      <a:solidFill>
                        <a:srgbClr val="000000"/>
                      </a:solidFill>
                      <a:prstDash val="solid"/>
                      <a:round/>
                      <a:headEnd type="none" w="med" len="med"/>
                      <a:tailEnd type="none" w="med" len="med"/>
                    </a:lnL>
                    <a:lnR w="7200" cap="flat" cmpd="sng" algn="ctr">
                      <a:solidFill>
                        <a:srgbClr val="000000"/>
                      </a:solidFill>
                      <a:prstDash val="solid"/>
                      <a:round/>
                      <a:headEnd type="none" w="med" len="med"/>
                      <a:tailEnd type="none" w="med" len="med"/>
                    </a:lnR>
                    <a:lnT w="7200" cap="flat" cmpd="sng" algn="ctr">
                      <a:solidFill>
                        <a:srgbClr val="000000"/>
                      </a:solidFill>
                      <a:prstDash val="solid"/>
                      <a:round/>
                      <a:headEnd type="none" w="med" len="med"/>
                      <a:tailEnd type="none" w="med" len="med"/>
                    </a:lnT>
                    <a:lnB w="72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457200" rtl="0" eaLnBrk="1" fontAlgn="base" latinLnBrk="0" hangingPunct="0">
                        <a:lnSpc>
                          <a:spcPct val="76000"/>
                        </a:lnSpc>
                        <a:spcBef>
                          <a:spcPct val="0"/>
                        </a:spcBef>
                        <a:spcAft>
                          <a:spcPct val="0"/>
                        </a:spcAft>
                        <a:buClr>
                          <a:srgbClr val="000000"/>
                        </a:buClr>
                        <a:buSzPct val="100000"/>
                        <a:buFont typeface="Times New Roman" pitchFamily="1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600" b="1" i="0" u="none" strike="noStrike" cap="none" normalizeH="0" baseline="0" smtClean="0">
                          <a:ln>
                            <a:noFill/>
                          </a:ln>
                          <a:solidFill>
                            <a:srgbClr val="FFFFFF"/>
                          </a:solidFill>
                          <a:effectLst/>
                          <a:latin typeface="Arial" charset="0"/>
                          <a:ea typeface="DejaVu LGC Sans" charset="0"/>
                          <a:cs typeface="DejaVu LGC Sans" charset="0"/>
                        </a:rPr>
                        <a:t>YE 2010</a:t>
                      </a:r>
                    </a:p>
                  </a:txBody>
                  <a:tcPr marL="82944" marR="82944" marT="49379" marB="41476" anchor="ctr" horzOverflow="overflow">
                    <a:lnL w="7200" cap="flat" cmpd="sng" algn="ctr">
                      <a:solidFill>
                        <a:srgbClr val="000000"/>
                      </a:solidFill>
                      <a:prstDash val="solid"/>
                      <a:round/>
                      <a:headEnd type="none" w="med" len="med"/>
                      <a:tailEnd type="none" w="med" len="med"/>
                    </a:lnL>
                    <a:lnR cap="flat">
                      <a:noFill/>
                    </a:lnR>
                    <a:lnT cap="flat">
                      <a:noFill/>
                    </a:lnT>
                    <a:lnB cap="flat">
                      <a:noFill/>
                    </a:lnB>
                    <a:lnTlToBr>
                      <a:noFill/>
                    </a:lnTlToBr>
                    <a:lnBlToTr>
                      <a:noFill/>
                    </a:lnBlToTr>
                    <a:noFill/>
                  </a:tcPr>
                </a:tc>
                <a:tc>
                  <a:txBody>
                    <a:bodyPr/>
                    <a:lstStyle/>
                    <a:p>
                      <a:pPr marL="0" marR="0" lvl="0" indent="0" algn="ctr" defTabSz="457200" rtl="0" eaLnBrk="1" fontAlgn="base" latinLnBrk="0" hangingPunct="0">
                        <a:lnSpc>
                          <a:spcPct val="76000"/>
                        </a:lnSpc>
                        <a:spcBef>
                          <a:spcPct val="0"/>
                        </a:spcBef>
                        <a:spcAft>
                          <a:spcPct val="0"/>
                        </a:spcAft>
                        <a:buClr>
                          <a:srgbClr val="000000"/>
                        </a:buClr>
                        <a:buSzPct val="100000"/>
                        <a:buFont typeface="Times New Roman" pitchFamily="1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600" b="1" i="0" u="none" strike="noStrike" cap="none" normalizeH="0" baseline="0" smtClean="0">
                          <a:ln>
                            <a:noFill/>
                          </a:ln>
                          <a:solidFill>
                            <a:srgbClr val="FFFFFF"/>
                          </a:solidFill>
                          <a:effectLst/>
                          <a:latin typeface="Arial" charset="0"/>
                          <a:ea typeface="DejaVu LGC Sans" charset="0"/>
                          <a:cs typeface="DejaVu LGC Sans" charset="0"/>
                        </a:rPr>
                        <a:t>YE 2009</a:t>
                      </a:r>
                    </a:p>
                  </a:txBody>
                  <a:tcPr marL="82944" marR="82944" marT="49379" marB="41476" anchor="ctr" horzOverflow="overflow">
                    <a:lnL cap="flat">
                      <a:noFill/>
                    </a:lnL>
                    <a:lnR cap="flat">
                      <a:noFill/>
                    </a:lnR>
                    <a:lnT cap="flat">
                      <a:noFill/>
                    </a:lnT>
                    <a:lnB cap="flat">
                      <a:noFill/>
                    </a:lnB>
                    <a:lnTlToBr>
                      <a:noFill/>
                    </a:lnTlToBr>
                    <a:lnBlToTr>
                      <a:noFill/>
                    </a:lnBlToTr>
                    <a:noFill/>
                  </a:tcPr>
                </a:tc>
              </a:tr>
              <a:tr h="396042">
                <a:tc>
                  <a:txBody>
                    <a:bodyPr/>
                    <a:lstStyle/>
                    <a:p>
                      <a:pPr marL="0" marR="0" lvl="0" indent="0" algn="l" defTabSz="457200" rtl="0" eaLnBrk="1" fontAlgn="base" latinLnBrk="0" hangingPunct="0">
                        <a:lnSpc>
                          <a:spcPct val="76000"/>
                        </a:lnSpc>
                        <a:spcBef>
                          <a:spcPct val="0"/>
                        </a:spcBef>
                        <a:spcAft>
                          <a:spcPct val="0"/>
                        </a:spcAft>
                        <a:buClr>
                          <a:srgbClr val="000000"/>
                        </a:buClr>
                        <a:buSzPct val="100000"/>
                        <a:buFont typeface="Times New Roman" pitchFamily="1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600" b="0" i="0" u="none" strike="noStrike" cap="none" normalizeH="0" baseline="0" smtClean="0">
                          <a:ln>
                            <a:noFill/>
                          </a:ln>
                          <a:solidFill>
                            <a:srgbClr val="000000"/>
                          </a:solidFill>
                          <a:effectLst/>
                          <a:latin typeface="Arial" charset="0"/>
                          <a:ea typeface="DejaVu LGC Sans" charset="0"/>
                          <a:cs typeface="DejaVu LGC Sans" charset="0"/>
                        </a:rPr>
                        <a:t>Sales</a:t>
                      </a:r>
                    </a:p>
                  </a:txBody>
                  <a:tcPr marL="82944" marR="82944" marT="49379" marB="41476" anchor="ctr" horzOverflow="overflow">
                    <a:lnL w="7200" cap="flat" cmpd="sng" algn="ctr">
                      <a:solidFill>
                        <a:srgbClr val="000000"/>
                      </a:solidFill>
                      <a:prstDash val="solid"/>
                      <a:round/>
                      <a:headEnd type="none" w="med" len="med"/>
                      <a:tailEnd type="none" w="med" len="med"/>
                    </a:lnL>
                    <a:lnR w="7200" cap="flat" cmpd="sng" algn="ctr">
                      <a:solidFill>
                        <a:srgbClr val="000000"/>
                      </a:solidFill>
                      <a:prstDash val="solid"/>
                      <a:round/>
                      <a:headEnd type="none" w="med" len="med"/>
                      <a:tailEnd type="none" w="med" len="med"/>
                    </a:lnR>
                    <a:lnT w="7200" cap="flat" cmpd="sng" algn="ctr">
                      <a:solidFill>
                        <a:srgbClr val="000000"/>
                      </a:solidFill>
                      <a:prstDash val="solid"/>
                      <a:round/>
                      <a:headEnd type="none" w="med" len="med"/>
                      <a:tailEnd type="none" w="med" len="med"/>
                    </a:lnT>
                    <a:lnB w="72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0">
                        <a:lnSpc>
                          <a:spcPct val="76000"/>
                        </a:lnSpc>
                        <a:spcBef>
                          <a:spcPct val="0"/>
                        </a:spcBef>
                        <a:spcAft>
                          <a:spcPct val="0"/>
                        </a:spcAft>
                        <a:buClr>
                          <a:srgbClr val="000000"/>
                        </a:buClr>
                        <a:buSzPct val="100000"/>
                        <a:buFont typeface="Times New Roman" pitchFamily="1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600" b="0" i="0" u="none" strike="noStrike" cap="none" normalizeH="0" baseline="0" smtClean="0">
                          <a:ln>
                            <a:noFill/>
                          </a:ln>
                          <a:solidFill>
                            <a:srgbClr val="000000"/>
                          </a:solidFill>
                          <a:effectLst/>
                          <a:latin typeface="Arial" charset="0"/>
                          <a:ea typeface="DejaVu LGC Sans" charset="0"/>
                          <a:cs typeface="DejaVu LGC Sans" charset="0"/>
                        </a:rPr>
                        <a:t>1000</a:t>
                      </a:r>
                    </a:p>
                  </a:txBody>
                  <a:tcPr marL="82944" marR="82944" marT="49379" marB="41476" anchor="ctr" horzOverflow="overflow">
                    <a:lnL w="7200" cap="flat" cmpd="sng" algn="ctr">
                      <a:solidFill>
                        <a:srgbClr val="000000"/>
                      </a:solidFill>
                      <a:prstDash val="solid"/>
                      <a:round/>
                      <a:headEnd type="none" w="med" len="med"/>
                      <a:tailEnd type="none" w="med" len="med"/>
                    </a:lnL>
                    <a:lnR w="7200" cap="flat" cmpd="sng" algn="ctr">
                      <a:solidFill>
                        <a:srgbClr val="000000"/>
                      </a:solidFill>
                      <a:prstDash val="solid"/>
                      <a:round/>
                      <a:headEnd type="none" w="med" len="med"/>
                      <a:tailEnd type="none" w="med" len="med"/>
                    </a:lnR>
                    <a:lnT w="7200" cap="flat" cmpd="sng" algn="ctr">
                      <a:solidFill>
                        <a:srgbClr val="000000"/>
                      </a:solidFill>
                      <a:prstDash val="solid"/>
                      <a:round/>
                      <a:headEnd type="none" w="med" len="med"/>
                      <a:tailEnd type="none" w="med" len="med"/>
                    </a:lnT>
                    <a:lnB w="72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0">
                        <a:lnSpc>
                          <a:spcPct val="76000"/>
                        </a:lnSpc>
                        <a:spcBef>
                          <a:spcPct val="0"/>
                        </a:spcBef>
                        <a:spcAft>
                          <a:spcPct val="0"/>
                        </a:spcAft>
                        <a:buClr>
                          <a:srgbClr val="000000"/>
                        </a:buClr>
                        <a:buSzPct val="100000"/>
                        <a:buFont typeface="Times New Roman" pitchFamily="1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600" b="0" i="0" u="none" strike="noStrike" cap="none" normalizeH="0" baseline="0" smtClean="0">
                          <a:ln>
                            <a:noFill/>
                          </a:ln>
                          <a:solidFill>
                            <a:srgbClr val="000000"/>
                          </a:solidFill>
                          <a:effectLst/>
                          <a:latin typeface="Arial" charset="0"/>
                          <a:ea typeface="DejaVu LGC Sans" charset="0"/>
                          <a:cs typeface="DejaVu LGC Sans" charset="0"/>
                        </a:rPr>
                        <a:t>800</a:t>
                      </a:r>
                    </a:p>
                  </a:txBody>
                  <a:tcPr marL="82944" marR="82944" marT="49379" marB="41476" anchor="ctr" horzOverflow="overflow">
                    <a:lnL w="7200" cap="flat" cmpd="sng" algn="ctr">
                      <a:solidFill>
                        <a:srgbClr val="000000"/>
                      </a:solidFill>
                      <a:prstDash val="solid"/>
                      <a:round/>
                      <a:headEnd type="none" w="med" len="med"/>
                      <a:tailEnd type="none" w="med" len="med"/>
                    </a:lnL>
                    <a:lnR w="7200" cap="flat" cmpd="sng" algn="ctr">
                      <a:solidFill>
                        <a:srgbClr val="000000"/>
                      </a:solidFill>
                      <a:prstDash val="solid"/>
                      <a:round/>
                      <a:headEnd type="none" w="med" len="med"/>
                      <a:tailEnd type="none" w="med" len="med"/>
                    </a:lnR>
                    <a:lnT w="7200" cap="flat" cmpd="sng" algn="ctr">
                      <a:solidFill>
                        <a:srgbClr val="000000"/>
                      </a:solidFill>
                      <a:prstDash val="solid"/>
                      <a:round/>
                      <a:headEnd type="none" w="med" len="med"/>
                      <a:tailEnd type="none" w="med" len="med"/>
                    </a:lnT>
                    <a:lnB w="72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0">
                        <a:lnSpc>
                          <a:spcPct val="76000"/>
                        </a:lnSpc>
                        <a:spcBef>
                          <a:spcPct val="0"/>
                        </a:spcBef>
                        <a:spcAft>
                          <a:spcPct val="0"/>
                        </a:spcAft>
                        <a:buClr>
                          <a:srgbClr val="000000"/>
                        </a:buClr>
                        <a:buSzPct val="100000"/>
                        <a:buFont typeface="Times New Roman" pitchFamily="1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600" b="0" i="0" u="none" strike="noStrike" cap="none" normalizeH="0" baseline="0" smtClean="0">
                          <a:ln>
                            <a:noFill/>
                          </a:ln>
                          <a:solidFill>
                            <a:srgbClr val="FFFFFF"/>
                          </a:solidFill>
                          <a:effectLst/>
                          <a:latin typeface="Arial" charset="0"/>
                          <a:ea typeface="DejaVu LGC Sans" charset="0"/>
                          <a:cs typeface="DejaVu LGC Sans" charset="0"/>
                        </a:rPr>
                        <a:t>1000</a:t>
                      </a:r>
                    </a:p>
                  </a:txBody>
                  <a:tcPr marL="82944" marR="82944" marT="49379" marB="41476" anchor="ctr" horzOverflow="overflow">
                    <a:lnL w="7200" cap="flat" cmpd="sng" algn="ctr">
                      <a:solidFill>
                        <a:srgbClr val="000000"/>
                      </a:solidFill>
                      <a:prstDash val="solid"/>
                      <a:round/>
                      <a:headEnd type="none" w="med" len="med"/>
                      <a:tailEnd type="none" w="med" len="med"/>
                    </a:lnL>
                    <a:lnR cap="flat">
                      <a:noFill/>
                    </a:lnR>
                    <a:lnT cap="flat">
                      <a:noFill/>
                    </a:lnT>
                    <a:lnB cap="flat">
                      <a:noFill/>
                    </a:lnB>
                    <a:lnTlToBr>
                      <a:noFill/>
                    </a:lnTlToBr>
                    <a:lnBlToTr>
                      <a:noFill/>
                    </a:lnBlToTr>
                    <a:noFill/>
                  </a:tcPr>
                </a:tc>
                <a:tc>
                  <a:txBody>
                    <a:bodyPr/>
                    <a:lstStyle/>
                    <a:p>
                      <a:pPr marL="0" marR="0" lvl="0" indent="0" algn="r" defTabSz="457200" rtl="0" eaLnBrk="1" fontAlgn="base" latinLnBrk="0" hangingPunct="0">
                        <a:lnSpc>
                          <a:spcPct val="76000"/>
                        </a:lnSpc>
                        <a:spcBef>
                          <a:spcPct val="0"/>
                        </a:spcBef>
                        <a:spcAft>
                          <a:spcPct val="0"/>
                        </a:spcAft>
                        <a:buClr>
                          <a:srgbClr val="000000"/>
                        </a:buClr>
                        <a:buSzPct val="100000"/>
                        <a:buFont typeface="Times New Roman" pitchFamily="1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600" b="0" i="0" u="none" strike="noStrike" cap="none" normalizeH="0" baseline="0" smtClean="0">
                          <a:ln>
                            <a:noFill/>
                          </a:ln>
                          <a:solidFill>
                            <a:srgbClr val="FFFFFF"/>
                          </a:solidFill>
                          <a:effectLst/>
                          <a:latin typeface="Arial" charset="0"/>
                          <a:ea typeface="DejaVu LGC Sans" charset="0"/>
                          <a:cs typeface="DejaVu LGC Sans" charset="0"/>
                        </a:rPr>
                        <a:t>800</a:t>
                      </a:r>
                    </a:p>
                  </a:txBody>
                  <a:tcPr marL="82944" marR="82944" marT="49379" marB="41476" anchor="ctr" horzOverflow="overflow">
                    <a:lnL cap="flat">
                      <a:noFill/>
                    </a:lnL>
                    <a:lnR cap="flat">
                      <a:noFill/>
                    </a:lnR>
                    <a:lnT cap="flat">
                      <a:noFill/>
                    </a:lnT>
                    <a:lnB cap="flat">
                      <a:noFill/>
                    </a:lnB>
                    <a:lnTlToBr>
                      <a:noFill/>
                    </a:lnTlToBr>
                    <a:lnBlToTr>
                      <a:noFill/>
                    </a:lnBlToTr>
                    <a:noFill/>
                  </a:tcPr>
                </a:tc>
              </a:tr>
              <a:tr h="396042">
                <a:tc>
                  <a:txBody>
                    <a:bodyPr/>
                    <a:lstStyle/>
                    <a:p>
                      <a:pPr marL="0" marR="0" lvl="0" indent="0" algn="l" defTabSz="457200" rtl="0" eaLnBrk="1" fontAlgn="base" latinLnBrk="0" hangingPunct="0">
                        <a:lnSpc>
                          <a:spcPct val="76000"/>
                        </a:lnSpc>
                        <a:spcBef>
                          <a:spcPct val="0"/>
                        </a:spcBef>
                        <a:spcAft>
                          <a:spcPct val="0"/>
                        </a:spcAft>
                        <a:buClr>
                          <a:srgbClr val="000000"/>
                        </a:buClr>
                        <a:buSzPct val="100000"/>
                        <a:buFont typeface="Times New Roman" pitchFamily="1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600" b="0" i="0" u="none" strike="noStrike" cap="none" normalizeH="0" baseline="0" smtClean="0">
                          <a:ln>
                            <a:noFill/>
                          </a:ln>
                          <a:solidFill>
                            <a:srgbClr val="000000"/>
                          </a:solidFill>
                          <a:effectLst/>
                          <a:latin typeface="Arial" charset="0"/>
                          <a:ea typeface="DejaVu LGC Sans" charset="0"/>
                          <a:cs typeface="DejaVu LGC Sans" charset="0"/>
                        </a:rPr>
                        <a:t>Interest Income</a:t>
                      </a:r>
                    </a:p>
                  </a:txBody>
                  <a:tcPr marL="82944" marR="82944" marT="49379" marB="41476" anchor="ctr" horzOverflow="overflow">
                    <a:lnL w="7200" cap="flat" cmpd="sng" algn="ctr">
                      <a:solidFill>
                        <a:srgbClr val="000000"/>
                      </a:solidFill>
                      <a:prstDash val="solid"/>
                      <a:round/>
                      <a:headEnd type="none" w="med" len="med"/>
                      <a:tailEnd type="none" w="med" len="med"/>
                    </a:lnL>
                    <a:lnR w="7200" cap="flat" cmpd="sng" algn="ctr">
                      <a:solidFill>
                        <a:srgbClr val="000000"/>
                      </a:solidFill>
                      <a:prstDash val="solid"/>
                      <a:round/>
                      <a:headEnd type="none" w="med" len="med"/>
                      <a:tailEnd type="none" w="med" len="med"/>
                    </a:lnR>
                    <a:lnT w="7200" cap="flat" cmpd="sng" algn="ctr">
                      <a:solidFill>
                        <a:srgbClr val="000000"/>
                      </a:solidFill>
                      <a:prstDash val="solid"/>
                      <a:round/>
                      <a:headEnd type="none" w="med" len="med"/>
                      <a:tailEnd type="none" w="med" len="med"/>
                    </a:lnT>
                    <a:lnB w="72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r" defTabSz="457200" rtl="0" eaLnBrk="1" fontAlgn="base" latinLnBrk="0" hangingPunct="0">
                        <a:lnSpc>
                          <a:spcPct val="76000"/>
                        </a:lnSpc>
                        <a:spcBef>
                          <a:spcPct val="0"/>
                        </a:spcBef>
                        <a:spcAft>
                          <a:spcPct val="0"/>
                        </a:spcAft>
                        <a:buClr>
                          <a:srgbClr val="000000"/>
                        </a:buClr>
                        <a:buSzPct val="100000"/>
                        <a:buFont typeface="Times New Roman" pitchFamily="1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600" b="1" i="0" u="none" strike="noStrike" cap="none" normalizeH="0" baseline="0" smtClean="0">
                          <a:ln>
                            <a:noFill/>
                          </a:ln>
                          <a:solidFill>
                            <a:srgbClr val="000000"/>
                          </a:solidFill>
                          <a:effectLst/>
                          <a:latin typeface="Arial" charset="0"/>
                          <a:ea typeface="DejaVu LGC Sans" charset="0"/>
                          <a:cs typeface="DejaVu LGC Sans" charset="0"/>
                        </a:rPr>
                        <a:t>200</a:t>
                      </a:r>
                    </a:p>
                  </a:txBody>
                  <a:tcPr marL="82944" marR="82944" marT="49379" marB="41476" anchor="ctr" horzOverflow="overflow">
                    <a:lnL w="7200" cap="flat" cmpd="sng" algn="ctr">
                      <a:solidFill>
                        <a:srgbClr val="000000"/>
                      </a:solidFill>
                      <a:prstDash val="solid"/>
                      <a:round/>
                      <a:headEnd type="none" w="med" len="med"/>
                      <a:tailEnd type="none" w="med" len="med"/>
                    </a:lnL>
                    <a:lnR w="7200" cap="flat" cmpd="sng" algn="ctr">
                      <a:solidFill>
                        <a:srgbClr val="000000"/>
                      </a:solidFill>
                      <a:prstDash val="solid"/>
                      <a:round/>
                      <a:headEnd type="none" w="med" len="med"/>
                      <a:tailEnd type="none" w="med" len="med"/>
                    </a:lnR>
                    <a:lnT w="7200" cap="flat" cmpd="sng" algn="ctr">
                      <a:solidFill>
                        <a:srgbClr val="000000"/>
                      </a:solidFill>
                      <a:prstDash val="solid"/>
                      <a:round/>
                      <a:headEnd type="none" w="med" len="med"/>
                      <a:tailEnd type="none" w="med" len="med"/>
                    </a:lnT>
                    <a:lnB w="72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r" defTabSz="457200" rtl="0" eaLnBrk="1" fontAlgn="base" latinLnBrk="0" hangingPunct="0">
                        <a:lnSpc>
                          <a:spcPct val="76000"/>
                        </a:lnSpc>
                        <a:spcBef>
                          <a:spcPct val="0"/>
                        </a:spcBef>
                        <a:spcAft>
                          <a:spcPct val="0"/>
                        </a:spcAft>
                        <a:buClr>
                          <a:srgbClr val="000000"/>
                        </a:buClr>
                        <a:buSzPct val="100000"/>
                        <a:buFont typeface="Times New Roman" pitchFamily="1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600" b="1" i="0" u="none" strike="noStrike" cap="none" normalizeH="0" baseline="0" smtClean="0">
                          <a:ln>
                            <a:noFill/>
                          </a:ln>
                          <a:solidFill>
                            <a:srgbClr val="000000"/>
                          </a:solidFill>
                          <a:effectLst/>
                          <a:latin typeface="Arial" charset="0"/>
                          <a:ea typeface="DejaVu LGC Sans" charset="0"/>
                          <a:cs typeface="DejaVu LGC Sans" charset="0"/>
                        </a:rPr>
                        <a:t>100</a:t>
                      </a:r>
                    </a:p>
                  </a:txBody>
                  <a:tcPr marL="82944" marR="82944" marT="49379" marB="41476" anchor="ctr" horzOverflow="overflow">
                    <a:lnL w="7200" cap="flat" cmpd="sng" algn="ctr">
                      <a:solidFill>
                        <a:srgbClr val="000000"/>
                      </a:solidFill>
                      <a:prstDash val="solid"/>
                      <a:round/>
                      <a:headEnd type="none" w="med" len="med"/>
                      <a:tailEnd type="none" w="med" len="med"/>
                    </a:lnL>
                    <a:lnR w="7200" cap="flat" cmpd="sng" algn="ctr">
                      <a:solidFill>
                        <a:srgbClr val="000000"/>
                      </a:solidFill>
                      <a:prstDash val="solid"/>
                      <a:round/>
                      <a:headEnd type="none" w="med" len="med"/>
                      <a:tailEnd type="none" w="med" len="med"/>
                    </a:lnR>
                    <a:lnT w="7200" cap="flat" cmpd="sng" algn="ctr">
                      <a:solidFill>
                        <a:srgbClr val="000000"/>
                      </a:solidFill>
                      <a:prstDash val="solid"/>
                      <a:round/>
                      <a:headEnd type="none" w="med" len="med"/>
                      <a:tailEnd type="none" w="med" len="med"/>
                    </a:lnT>
                    <a:lnB w="72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r" defTabSz="457200" rtl="0" eaLnBrk="1" fontAlgn="base" latinLnBrk="0" hangingPunct="0">
                        <a:lnSpc>
                          <a:spcPct val="76000"/>
                        </a:lnSpc>
                        <a:spcBef>
                          <a:spcPct val="0"/>
                        </a:spcBef>
                        <a:spcAft>
                          <a:spcPct val="0"/>
                        </a:spcAft>
                        <a:buClr>
                          <a:srgbClr val="000000"/>
                        </a:buClr>
                        <a:buSzPct val="100000"/>
                        <a:buFont typeface="Times New Roman" pitchFamily="1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600" b="1" i="0" u="none" strike="noStrike" cap="none" normalizeH="0" baseline="0" smtClean="0">
                          <a:ln>
                            <a:noFill/>
                          </a:ln>
                          <a:solidFill>
                            <a:srgbClr val="FFFFFF"/>
                          </a:solidFill>
                          <a:effectLst/>
                          <a:latin typeface="Arial" charset="0"/>
                          <a:ea typeface="DejaVu LGC Sans" charset="0"/>
                          <a:cs typeface="DejaVu LGC Sans" charset="0"/>
                        </a:rPr>
                        <a:t>200</a:t>
                      </a:r>
                    </a:p>
                  </a:txBody>
                  <a:tcPr marL="82944" marR="82944" marT="49379" marB="41476" anchor="ctr" horzOverflow="overflow">
                    <a:lnL w="7200" cap="flat" cmpd="sng" algn="ctr">
                      <a:solidFill>
                        <a:srgbClr val="000000"/>
                      </a:solidFill>
                      <a:prstDash val="solid"/>
                      <a:round/>
                      <a:headEnd type="none" w="med" len="med"/>
                      <a:tailEnd type="none" w="med" len="med"/>
                    </a:lnL>
                    <a:lnR cap="flat">
                      <a:noFill/>
                    </a:lnR>
                    <a:lnT cap="flat">
                      <a:noFill/>
                    </a:lnT>
                    <a:lnB cap="flat">
                      <a:noFill/>
                    </a:lnB>
                    <a:lnTlToBr>
                      <a:noFill/>
                    </a:lnTlToBr>
                    <a:lnBlToTr>
                      <a:noFill/>
                    </a:lnBlToTr>
                    <a:noFill/>
                  </a:tcPr>
                </a:tc>
                <a:tc>
                  <a:txBody>
                    <a:bodyPr/>
                    <a:lstStyle/>
                    <a:p>
                      <a:pPr marL="0" marR="0" lvl="0" indent="0" algn="r" defTabSz="457200" rtl="0" eaLnBrk="1" fontAlgn="base" latinLnBrk="0" hangingPunct="0">
                        <a:lnSpc>
                          <a:spcPct val="76000"/>
                        </a:lnSpc>
                        <a:spcBef>
                          <a:spcPct val="0"/>
                        </a:spcBef>
                        <a:spcAft>
                          <a:spcPct val="0"/>
                        </a:spcAft>
                        <a:buClr>
                          <a:srgbClr val="000000"/>
                        </a:buClr>
                        <a:buSzPct val="100000"/>
                        <a:buFont typeface="Times New Roman" pitchFamily="1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600" b="1" i="0" u="none" strike="noStrike" cap="none" normalizeH="0" baseline="0" smtClean="0">
                          <a:ln>
                            <a:noFill/>
                          </a:ln>
                          <a:solidFill>
                            <a:srgbClr val="FFFFFF"/>
                          </a:solidFill>
                          <a:effectLst/>
                          <a:latin typeface="Arial" charset="0"/>
                          <a:ea typeface="DejaVu LGC Sans" charset="0"/>
                          <a:cs typeface="DejaVu LGC Sans" charset="0"/>
                        </a:rPr>
                        <a:t>200</a:t>
                      </a:r>
                    </a:p>
                  </a:txBody>
                  <a:tcPr marL="82944" marR="82944" marT="49379" marB="41476" anchor="ctr" horzOverflow="overflow">
                    <a:lnL cap="flat">
                      <a:noFill/>
                    </a:lnL>
                    <a:lnR cap="flat">
                      <a:noFill/>
                    </a:lnR>
                    <a:lnT cap="flat">
                      <a:noFill/>
                    </a:lnT>
                    <a:lnB cap="flat">
                      <a:noFill/>
                    </a:lnB>
                    <a:lnTlToBr>
                      <a:noFill/>
                    </a:lnTlToBr>
                    <a:lnBlToTr>
                      <a:noFill/>
                    </a:lnBlToTr>
                    <a:noFill/>
                  </a:tcPr>
                </a:tc>
              </a:tr>
              <a:tr h="396042">
                <a:tc>
                  <a:txBody>
                    <a:bodyPr/>
                    <a:lstStyle/>
                    <a:p>
                      <a:endParaRPr lang="en-IN" sz="1600"/>
                    </a:p>
                  </a:txBody>
                  <a:tcPr marL="82944" marR="82944" marT="41476" marB="41476" anchor="ctr" horzOverflow="overflow">
                    <a:lnL w="7200" cap="flat" cmpd="sng" algn="ctr">
                      <a:solidFill>
                        <a:srgbClr val="000000"/>
                      </a:solidFill>
                      <a:prstDash val="solid"/>
                      <a:round/>
                      <a:headEnd type="none" w="med" len="med"/>
                      <a:tailEnd type="none" w="med" len="med"/>
                    </a:lnL>
                    <a:lnR w="7200" cap="flat" cmpd="sng" algn="ctr">
                      <a:solidFill>
                        <a:srgbClr val="000000"/>
                      </a:solidFill>
                      <a:prstDash val="solid"/>
                      <a:round/>
                      <a:headEnd type="none" w="med" len="med"/>
                      <a:tailEnd type="none" w="med" len="med"/>
                    </a:lnR>
                    <a:lnT w="7200" cap="flat" cmpd="sng" algn="ctr">
                      <a:solidFill>
                        <a:srgbClr val="000000"/>
                      </a:solidFill>
                      <a:prstDash val="solid"/>
                      <a:round/>
                      <a:headEnd type="none" w="med" len="med"/>
                      <a:tailEnd type="none" w="med" len="med"/>
                    </a:lnT>
                    <a:lnB w="72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0">
                        <a:lnSpc>
                          <a:spcPct val="76000"/>
                        </a:lnSpc>
                        <a:spcBef>
                          <a:spcPct val="0"/>
                        </a:spcBef>
                        <a:spcAft>
                          <a:spcPct val="0"/>
                        </a:spcAft>
                        <a:buClr>
                          <a:srgbClr val="000000"/>
                        </a:buClr>
                        <a:buSzPct val="100000"/>
                        <a:buFont typeface="Times New Roman" pitchFamily="1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600" b="0" i="0" u="none" strike="noStrike" cap="none" normalizeH="0" baseline="0" smtClean="0">
                          <a:ln>
                            <a:noFill/>
                          </a:ln>
                          <a:solidFill>
                            <a:srgbClr val="000000"/>
                          </a:solidFill>
                          <a:effectLst/>
                          <a:latin typeface="Arial" charset="0"/>
                          <a:ea typeface="DejaVu LGC Sans" charset="0"/>
                          <a:cs typeface="DejaVu LGC Sans" charset="0"/>
                        </a:rPr>
                        <a:t>1200</a:t>
                      </a:r>
                    </a:p>
                  </a:txBody>
                  <a:tcPr marL="82944" marR="82944" marT="49379" marB="41476" anchor="ctr" horzOverflow="overflow">
                    <a:lnL w="7200" cap="flat" cmpd="sng" algn="ctr">
                      <a:solidFill>
                        <a:srgbClr val="000000"/>
                      </a:solidFill>
                      <a:prstDash val="solid"/>
                      <a:round/>
                      <a:headEnd type="none" w="med" len="med"/>
                      <a:tailEnd type="none" w="med" len="med"/>
                    </a:lnL>
                    <a:lnR w="7200" cap="flat" cmpd="sng" algn="ctr">
                      <a:solidFill>
                        <a:srgbClr val="000000"/>
                      </a:solidFill>
                      <a:prstDash val="solid"/>
                      <a:round/>
                      <a:headEnd type="none" w="med" len="med"/>
                      <a:tailEnd type="none" w="med" len="med"/>
                    </a:lnR>
                    <a:lnT w="7200" cap="flat" cmpd="sng" algn="ctr">
                      <a:solidFill>
                        <a:srgbClr val="000000"/>
                      </a:solidFill>
                      <a:prstDash val="solid"/>
                      <a:round/>
                      <a:headEnd type="none" w="med" len="med"/>
                      <a:tailEnd type="none" w="med" len="med"/>
                    </a:lnT>
                    <a:lnB w="72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0">
                        <a:lnSpc>
                          <a:spcPct val="76000"/>
                        </a:lnSpc>
                        <a:spcBef>
                          <a:spcPct val="0"/>
                        </a:spcBef>
                        <a:spcAft>
                          <a:spcPct val="0"/>
                        </a:spcAft>
                        <a:buClr>
                          <a:srgbClr val="000000"/>
                        </a:buClr>
                        <a:buSzPct val="100000"/>
                        <a:buFont typeface="Times New Roman" pitchFamily="1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600" b="0" i="0" u="none" strike="noStrike" cap="none" normalizeH="0" baseline="0" smtClean="0">
                          <a:ln>
                            <a:noFill/>
                          </a:ln>
                          <a:solidFill>
                            <a:srgbClr val="000000"/>
                          </a:solidFill>
                          <a:effectLst/>
                          <a:latin typeface="Arial" charset="0"/>
                          <a:ea typeface="DejaVu LGC Sans" charset="0"/>
                          <a:cs typeface="DejaVu LGC Sans" charset="0"/>
                        </a:rPr>
                        <a:t>900</a:t>
                      </a:r>
                    </a:p>
                  </a:txBody>
                  <a:tcPr marL="82944" marR="82944" marT="49379" marB="41476" anchor="ctr" horzOverflow="overflow">
                    <a:lnL w="7200" cap="flat" cmpd="sng" algn="ctr">
                      <a:solidFill>
                        <a:srgbClr val="000000"/>
                      </a:solidFill>
                      <a:prstDash val="solid"/>
                      <a:round/>
                      <a:headEnd type="none" w="med" len="med"/>
                      <a:tailEnd type="none" w="med" len="med"/>
                    </a:lnL>
                    <a:lnR w="7200" cap="flat" cmpd="sng" algn="ctr">
                      <a:solidFill>
                        <a:srgbClr val="000000"/>
                      </a:solidFill>
                      <a:prstDash val="solid"/>
                      <a:round/>
                      <a:headEnd type="none" w="med" len="med"/>
                      <a:tailEnd type="none" w="med" len="med"/>
                    </a:lnR>
                    <a:lnT w="7200" cap="flat" cmpd="sng" algn="ctr">
                      <a:solidFill>
                        <a:srgbClr val="000000"/>
                      </a:solidFill>
                      <a:prstDash val="solid"/>
                      <a:round/>
                      <a:headEnd type="none" w="med" len="med"/>
                      <a:tailEnd type="none" w="med" len="med"/>
                    </a:lnT>
                    <a:lnB w="72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0">
                        <a:lnSpc>
                          <a:spcPct val="76000"/>
                        </a:lnSpc>
                        <a:spcBef>
                          <a:spcPct val="0"/>
                        </a:spcBef>
                        <a:spcAft>
                          <a:spcPct val="0"/>
                        </a:spcAft>
                        <a:buClr>
                          <a:srgbClr val="000000"/>
                        </a:buClr>
                        <a:buSzPct val="100000"/>
                        <a:buFont typeface="Times New Roman" pitchFamily="1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600" b="0" i="0" u="none" strike="noStrike" cap="none" normalizeH="0" baseline="0" smtClean="0">
                          <a:ln>
                            <a:noFill/>
                          </a:ln>
                          <a:solidFill>
                            <a:srgbClr val="FFFFFF"/>
                          </a:solidFill>
                          <a:effectLst/>
                          <a:latin typeface="Arial" charset="0"/>
                          <a:ea typeface="DejaVu LGC Sans" charset="0"/>
                          <a:cs typeface="DejaVu LGC Sans" charset="0"/>
                        </a:rPr>
                        <a:t>1200</a:t>
                      </a:r>
                    </a:p>
                  </a:txBody>
                  <a:tcPr marL="82944" marR="82944" marT="49379" marB="41476" anchor="ctr" horzOverflow="overflow">
                    <a:lnL w="7200" cap="flat" cmpd="sng" algn="ctr">
                      <a:solidFill>
                        <a:srgbClr val="000000"/>
                      </a:solidFill>
                      <a:prstDash val="solid"/>
                      <a:round/>
                      <a:headEnd type="none" w="med" len="med"/>
                      <a:tailEnd type="none" w="med" len="med"/>
                    </a:lnL>
                    <a:lnR cap="flat">
                      <a:noFill/>
                    </a:lnR>
                    <a:lnT cap="flat">
                      <a:noFill/>
                    </a:lnT>
                    <a:lnB cap="flat">
                      <a:noFill/>
                    </a:lnB>
                    <a:lnTlToBr>
                      <a:noFill/>
                    </a:lnTlToBr>
                    <a:lnBlToTr>
                      <a:noFill/>
                    </a:lnBlToTr>
                    <a:noFill/>
                  </a:tcPr>
                </a:tc>
                <a:tc>
                  <a:txBody>
                    <a:bodyPr/>
                    <a:lstStyle/>
                    <a:p>
                      <a:pPr marL="0" marR="0" lvl="0" indent="0" algn="r" defTabSz="457200" rtl="0" eaLnBrk="1" fontAlgn="base" latinLnBrk="0" hangingPunct="0">
                        <a:lnSpc>
                          <a:spcPct val="76000"/>
                        </a:lnSpc>
                        <a:spcBef>
                          <a:spcPct val="0"/>
                        </a:spcBef>
                        <a:spcAft>
                          <a:spcPct val="0"/>
                        </a:spcAft>
                        <a:buClr>
                          <a:srgbClr val="000000"/>
                        </a:buClr>
                        <a:buSzPct val="100000"/>
                        <a:buFont typeface="Times New Roman" pitchFamily="1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600" b="0" i="0" u="none" strike="noStrike" cap="none" normalizeH="0" baseline="0" smtClean="0">
                          <a:ln>
                            <a:noFill/>
                          </a:ln>
                          <a:solidFill>
                            <a:srgbClr val="FFFFFF"/>
                          </a:solidFill>
                          <a:effectLst/>
                          <a:latin typeface="Arial" charset="0"/>
                          <a:ea typeface="DejaVu LGC Sans" charset="0"/>
                          <a:cs typeface="DejaVu LGC Sans" charset="0"/>
                        </a:rPr>
                        <a:t>1000</a:t>
                      </a:r>
                    </a:p>
                  </a:txBody>
                  <a:tcPr marL="82944" marR="82944" marT="49379" marB="41476" anchor="ctr" horzOverflow="overflow">
                    <a:lnL cap="flat">
                      <a:noFill/>
                    </a:lnL>
                    <a:lnR cap="flat">
                      <a:noFill/>
                    </a:lnR>
                    <a:lnT cap="flat">
                      <a:noFill/>
                    </a:lnT>
                    <a:lnB cap="flat">
                      <a:noFill/>
                    </a:lnB>
                    <a:lnTlToBr>
                      <a:noFill/>
                    </a:lnTlToBr>
                    <a:lnBlToTr>
                      <a:noFill/>
                    </a:lnBlToTr>
                    <a:noFill/>
                  </a:tcPr>
                </a:tc>
              </a:tr>
              <a:tr h="396042">
                <a:tc>
                  <a:txBody>
                    <a:bodyPr/>
                    <a:lstStyle/>
                    <a:p>
                      <a:endParaRPr lang="en-IN" sz="1600"/>
                    </a:p>
                  </a:txBody>
                  <a:tcPr marL="82944" marR="82944" marT="41476" marB="41476" anchor="ctr" horzOverflow="overflow">
                    <a:lnL w="7200" cap="flat" cmpd="sng" algn="ctr">
                      <a:solidFill>
                        <a:srgbClr val="000000"/>
                      </a:solidFill>
                      <a:prstDash val="solid"/>
                      <a:round/>
                      <a:headEnd type="none" w="med" len="med"/>
                      <a:tailEnd type="none" w="med" len="med"/>
                    </a:lnL>
                    <a:lnR w="7200" cap="flat" cmpd="sng" algn="ctr">
                      <a:solidFill>
                        <a:srgbClr val="000000"/>
                      </a:solidFill>
                      <a:prstDash val="solid"/>
                      <a:round/>
                      <a:headEnd type="none" w="med" len="med"/>
                      <a:tailEnd type="none" w="med" len="med"/>
                    </a:lnR>
                    <a:lnT w="7200" cap="flat" cmpd="sng" algn="ctr">
                      <a:solidFill>
                        <a:srgbClr val="000000"/>
                      </a:solidFill>
                      <a:prstDash val="solid"/>
                      <a:round/>
                      <a:headEnd type="none" w="med" len="med"/>
                      <a:tailEnd type="none" w="med" len="med"/>
                    </a:lnT>
                    <a:lnB w="72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IN" sz="1600"/>
                    </a:p>
                  </a:txBody>
                  <a:tcPr marL="82944" marR="82944" marT="41476" marB="41476" anchor="ctr" horzOverflow="overflow">
                    <a:lnL w="7200" cap="flat" cmpd="sng" algn="ctr">
                      <a:solidFill>
                        <a:srgbClr val="000000"/>
                      </a:solidFill>
                      <a:prstDash val="solid"/>
                      <a:round/>
                      <a:headEnd type="none" w="med" len="med"/>
                      <a:tailEnd type="none" w="med" len="med"/>
                    </a:lnL>
                    <a:lnR w="7200" cap="flat" cmpd="sng" algn="ctr">
                      <a:solidFill>
                        <a:srgbClr val="000000"/>
                      </a:solidFill>
                      <a:prstDash val="solid"/>
                      <a:round/>
                      <a:headEnd type="none" w="med" len="med"/>
                      <a:tailEnd type="none" w="med" len="med"/>
                    </a:lnR>
                    <a:lnT w="7200" cap="flat" cmpd="sng" algn="ctr">
                      <a:solidFill>
                        <a:srgbClr val="000000"/>
                      </a:solidFill>
                      <a:prstDash val="solid"/>
                      <a:round/>
                      <a:headEnd type="none" w="med" len="med"/>
                      <a:tailEnd type="none" w="med" len="med"/>
                    </a:lnT>
                    <a:lnB w="72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IN" sz="1600"/>
                    </a:p>
                  </a:txBody>
                  <a:tcPr marL="82944" marR="82944" marT="41476" marB="41476" anchor="ctr" horzOverflow="overflow">
                    <a:lnL w="7200" cap="flat" cmpd="sng" algn="ctr">
                      <a:solidFill>
                        <a:srgbClr val="000000"/>
                      </a:solidFill>
                      <a:prstDash val="solid"/>
                      <a:round/>
                      <a:headEnd type="none" w="med" len="med"/>
                      <a:tailEnd type="none" w="med" len="med"/>
                    </a:lnL>
                    <a:lnR w="7200" cap="flat" cmpd="sng" algn="ctr">
                      <a:solidFill>
                        <a:srgbClr val="000000"/>
                      </a:solidFill>
                      <a:prstDash val="solid"/>
                      <a:round/>
                      <a:headEnd type="none" w="med" len="med"/>
                      <a:tailEnd type="none" w="med" len="med"/>
                    </a:lnR>
                    <a:lnT w="7200" cap="flat" cmpd="sng" algn="ctr">
                      <a:solidFill>
                        <a:srgbClr val="000000"/>
                      </a:solidFill>
                      <a:prstDash val="solid"/>
                      <a:round/>
                      <a:headEnd type="none" w="med" len="med"/>
                      <a:tailEnd type="none" w="med" len="med"/>
                    </a:lnT>
                    <a:lnB w="72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IN" sz="1600"/>
                    </a:p>
                  </a:txBody>
                  <a:tcPr marL="82944" marR="82944" marT="41476" marB="41476" anchor="ctr" horzOverflow="overflow">
                    <a:lnL w="7200" cap="flat" cmpd="sng" algn="ctr">
                      <a:solidFill>
                        <a:srgbClr val="000000"/>
                      </a:solidFill>
                      <a:prstDash val="solid"/>
                      <a:round/>
                      <a:headEnd type="none" w="med" len="med"/>
                      <a:tailEnd type="none" w="med" len="med"/>
                    </a:lnL>
                    <a:lnR cap="flat">
                      <a:noFill/>
                    </a:lnR>
                    <a:lnT cap="flat">
                      <a:noFill/>
                    </a:lnT>
                    <a:lnB cap="flat">
                      <a:noFill/>
                    </a:lnB>
                    <a:lnTlToBr>
                      <a:noFill/>
                    </a:lnTlToBr>
                    <a:lnBlToTr>
                      <a:noFill/>
                    </a:lnBlToTr>
                    <a:noFill/>
                  </a:tcPr>
                </a:tc>
                <a:tc>
                  <a:txBody>
                    <a:bodyPr/>
                    <a:lstStyle/>
                    <a:p>
                      <a:endParaRPr lang="en-IN" sz="1600"/>
                    </a:p>
                  </a:txBody>
                  <a:tcPr marL="82944" marR="82944" marT="41476" marB="41476" anchor="ctr" horzOverflow="overflow">
                    <a:lnL cap="flat">
                      <a:noFill/>
                    </a:lnL>
                    <a:lnR cap="flat">
                      <a:noFill/>
                    </a:lnR>
                    <a:lnT cap="flat">
                      <a:noFill/>
                    </a:lnT>
                    <a:lnB cap="flat">
                      <a:noFill/>
                    </a:lnB>
                    <a:lnTlToBr>
                      <a:noFill/>
                    </a:lnTlToBr>
                    <a:lnBlToTr>
                      <a:noFill/>
                    </a:lnBlToTr>
                    <a:noFill/>
                  </a:tcPr>
                </a:tc>
              </a:tr>
              <a:tr h="396042">
                <a:tc>
                  <a:txBody>
                    <a:bodyPr/>
                    <a:lstStyle/>
                    <a:p>
                      <a:pPr marL="0" marR="0" lvl="0" indent="0" algn="l" defTabSz="457200" rtl="0" eaLnBrk="1" fontAlgn="base" latinLnBrk="0" hangingPunct="0">
                        <a:lnSpc>
                          <a:spcPct val="76000"/>
                        </a:lnSpc>
                        <a:spcBef>
                          <a:spcPct val="0"/>
                        </a:spcBef>
                        <a:spcAft>
                          <a:spcPct val="0"/>
                        </a:spcAft>
                        <a:buClr>
                          <a:srgbClr val="000000"/>
                        </a:buClr>
                        <a:buSzPct val="100000"/>
                        <a:buFont typeface="Times New Roman" pitchFamily="1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600" b="0" i="0" u="none" strike="noStrike" cap="none" normalizeH="0" baseline="0" smtClean="0">
                          <a:ln>
                            <a:noFill/>
                          </a:ln>
                          <a:solidFill>
                            <a:srgbClr val="000000"/>
                          </a:solidFill>
                          <a:effectLst/>
                          <a:latin typeface="Arial" charset="0"/>
                          <a:ea typeface="DejaVu LGC Sans" charset="0"/>
                          <a:cs typeface="DejaVu LGC Sans" charset="0"/>
                        </a:rPr>
                        <a:t>Cost and other expenses</a:t>
                      </a:r>
                    </a:p>
                  </a:txBody>
                  <a:tcPr marL="82944" marR="82944" marT="49379" marB="41476" anchor="ctr" horzOverflow="overflow">
                    <a:lnL w="7200" cap="flat" cmpd="sng" algn="ctr">
                      <a:solidFill>
                        <a:srgbClr val="000000"/>
                      </a:solidFill>
                      <a:prstDash val="solid"/>
                      <a:round/>
                      <a:headEnd type="none" w="med" len="med"/>
                      <a:tailEnd type="none" w="med" len="med"/>
                    </a:lnL>
                    <a:lnR w="7200" cap="flat" cmpd="sng" algn="ctr">
                      <a:solidFill>
                        <a:srgbClr val="000000"/>
                      </a:solidFill>
                      <a:prstDash val="solid"/>
                      <a:round/>
                      <a:headEnd type="none" w="med" len="med"/>
                      <a:tailEnd type="none" w="med" len="med"/>
                    </a:lnR>
                    <a:lnT w="7200" cap="flat" cmpd="sng" algn="ctr">
                      <a:solidFill>
                        <a:srgbClr val="000000"/>
                      </a:solidFill>
                      <a:prstDash val="solid"/>
                      <a:round/>
                      <a:headEnd type="none" w="med" len="med"/>
                      <a:tailEnd type="none" w="med" len="med"/>
                    </a:lnT>
                    <a:lnB w="72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0">
                        <a:lnSpc>
                          <a:spcPct val="76000"/>
                        </a:lnSpc>
                        <a:spcBef>
                          <a:spcPct val="0"/>
                        </a:spcBef>
                        <a:spcAft>
                          <a:spcPct val="0"/>
                        </a:spcAft>
                        <a:buClr>
                          <a:srgbClr val="000000"/>
                        </a:buClr>
                        <a:buSzPct val="100000"/>
                        <a:buFont typeface="Times New Roman" pitchFamily="1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600" b="0" i="0" u="none" strike="noStrike" cap="none" normalizeH="0" baseline="0" smtClean="0">
                          <a:ln>
                            <a:noFill/>
                          </a:ln>
                          <a:solidFill>
                            <a:srgbClr val="000000"/>
                          </a:solidFill>
                          <a:effectLst/>
                          <a:latin typeface="Arial" charset="0"/>
                          <a:ea typeface="DejaVu LGC Sans" charset="0"/>
                          <a:cs typeface="DejaVu LGC Sans" charset="0"/>
                        </a:rPr>
                        <a:t>700</a:t>
                      </a:r>
                    </a:p>
                  </a:txBody>
                  <a:tcPr marL="82944" marR="82944" marT="49379" marB="41476" anchor="ctr" horzOverflow="overflow">
                    <a:lnL w="7200" cap="flat" cmpd="sng" algn="ctr">
                      <a:solidFill>
                        <a:srgbClr val="000000"/>
                      </a:solidFill>
                      <a:prstDash val="solid"/>
                      <a:round/>
                      <a:headEnd type="none" w="med" len="med"/>
                      <a:tailEnd type="none" w="med" len="med"/>
                    </a:lnL>
                    <a:lnR w="7200" cap="flat" cmpd="sng" algn="ctr">
                      <a:solidFill>
                        <a:srgbClr val="000000"/>
                      </a:solidFill>
                      <a:prstDash val="solid"/>
                      <a:round/>
                      <a:headEnd type="none" w="med" len="med"/>
                      <a:tailEnd type="none" w="med" len="med"/>
                    </a:lnR>
                    <a:lnT w="7200" cap="flat" cmpd="sng" algn="ctr">
                      <a:solidFill>
                        <a:srgbClr val="000000"/>
                      </a:solidFill>
                      <a:prstDash val="solid"/>
                      <a:round/>
                      <a:headEnd type="none" w="med" len="med"/>
                      <a:tailEnd type="none" w="med" len="med"/>
                    </a:lnT>
                    <a:lnB w="72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0">
                        <a:lnSpc>
                          <a:spcPct val="76000"/>
                        </a:lnSpc>
                        <a:spcBef>
                          <a:spcPct val="0"/>
                        </a:spcBef>
                        <a:spcAft>
                          <a:spcPct val="0"/>
                        </a:spcAft>
                        <a:buClr>
                          <a:srgbClr val="000000"/>
                        </a:buClr>
                        <a:buSzPct val="100000"/>
                        <a:buFont typeface="Times New Roman" pitchFamily="1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600" b="0" i="0" u="none" strike="noStrike" cap="none" normalizeH="0" baseline="0" smtClean="0">
                          <a:ln>
                            <a:noFill/>
                          </a:ln>
                          <a:solidFill>
                            <a:srgbClr val="000000"/>
                          </a:solidFill>
                          <a:effectLst/>
                          <a:latin typeface="Arial" charset="0"/>
                          <a:ea typeface="DejaVu LGC Sans" charset="0"/>
                          <a:cs typeface="DejaVu LGC Sans" charset="0"/>
                        </a:rPr>
                        <a:t>600</a:t>
                      </a:r>
                    </a:p>
                  </a:txBody>
                  <a:tcPr marL="82944" marR="82944" marT="49379" marB="41476" anchor="ctr" horzOverflow="overflow">
                    <a:lnL w="7200" cap="flat" cmpd="sng" algn="ctr">
                      <a:solidFill>
                        <a:srgbClr val="000000"/>
                      </a:solidFill>
                      <a:prstDash val="solid"/>
                      <a:round/>
                      <a:headEnd type="none" w="med" len="med"/>
                      <a:tailEnd type="none" w="med" len="med"/>
                    </a:lnL>
                    <a:lnR w="7200" cap="flat" cmpd="sng" algn="ctr">
                      <a:solidFill>
                        <a:srgbClr val="000000"/>
                      </a:solidFill>
                      <a:prstDash val="solid"/>
                      <a:round/>
                      <a:headEnd type="none" w="med" len="med"/>
                      <a:tailEnd type="none" w="med" len="med"/>
                    </a:lnR>
                    <a:lnT w="7200" cap="flat" cmpd="sng" algn="ctr">
                      <a:solidFill>
                        <a:srgbClr val="000000"/>
                      </a:solidFill>
                      <a:prstDash val="solid"/>
                      <a:round/>
                      <a:headEnd type="none" w="med" len="med"/>
                      <a:tailEnd type="none" w="med" len="med"/>
                    </a:lnT>
                    <a:lnB w="72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0">
                        <a:lnSpc>
                          <a:spcPct val="76000"/>
                        </a:lnSpc>
                        <a:spcBef>
                          <a:spcPct val="0"/>
                        </a:spcBef>
                        <a:spcAft>
                          <a:spcPct val="0"/>
                        </a:spcAft>
                        <a:buClr>
                          <a:srgbClr val="000000"/>
                        </a:buClr>
                        <a:buSzPct val="100000"/>
                        <a:buFont typeface="Times New Roman" pitchFamily="1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600" b="0" i="0" u="none" strike="noStrike" cap="none" normalizeH="0" baseline="0" smtClean="0">
                          <a:ln>
                            <a:noFill/>
                          </a:ln>
                          <a:solidFill>
                            <a:srgbClr val="FFFFFF"/>
                          </a:solidFill>
                          <a:effectLst/>
                          <a:latin typeface="Arial" charset="0"/>
                          <a:ea typeface="DejaVu LGC Sans" charset="0"/>
                          <a:cs typeface="DejaVu LGC Sans" charset="0"/>
                        </a:rPr>
                        <a:t>700</a:t>
                      </a:r>
                    </a:p>
                  </a:txBody>
                  <a:tcPr marL="82944" marR="82944" marT="49379" marB="41476" anchor="ctr" horzOverflow="overflow">
                    <a:lnL w="7200" cap="flat" cmpd="sng" algn="ctr">
                      <a:solidFill>
                        <a:srgbClr val="000000"/>
                      </a:solidFill>
                      <a:prstDash val="solid"/>
                      <a:round/>
                      <a:headEnd type="none" w="med" len="med"/>
                      <a:tailEnd type="none" w="med" len="med"/>
                    </a:lnL>
                    <a:lnR cap="flat">
                      <a:noFill/>
                    </a:lnR>
                    <a:lnT cap="flat">
                      <a:noFill/>
                    </a:lnT>
                    <a:lnB cap="flat">
                      <a:noFill/>
                    </a:lnB>
                    <a:lnTlToBr>
                      <a:noFill/>
                    </a:lnTlToBr>
                    <a:lnBlToTr>
                      <a:noFill/>
                    </a:lnBlToTr>
                    <a:noFill/>
                  </a:tcPr>
                </a:tc>
                <a:tc>
                  <a:txBody>
                    <a:bodyPr/>
                    <a:lstStyle/>
                    <a:p>
                      <a:pPr marL="0" marR="0" lvl="0" indent="0" algn="r" defTabSz="457200" rtl="0" eaLnBrk="1" fontAlgn="base" latinLnBrk="0" hangingPunct="0">
                        <a:lnSpc>
                          <a:spcPct val="76000"/>
                        </a:lnSpc>
                        <a:spcBef>
                          <a:spcPct val="0"/>
                        </a:spcBef>
                        <a:spcAft>
                          <a:spcPct val="0"/>
                        </a:spcAft>
                        <a:buClr>
                          <a:srgbClr val="000000"/>
                        </a:buClr>
                        <a:buSzPct val="100000"/>
                        <a:buFont typeface="Times New Roman" pitchFamily="1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600" b="0" i="0" u="none" strike="noStrike" cap="none" normalizeH="0" baseline="0" smtClean="0">
                          <a:ln>
                            <a:noFill/>
                          </a:ln>
                          <a:solidFill>
                            <a:srgbClr val="FFFFFF"/>
                          </a:solidFill>
                          <a:effectLst/>
                          <a:latin typeface="Arial" charset="0"/>
                          <a:ea typeface="DejaVu LGC Sans" charset="0"/>
                          <a:cs typeface="DejaVu LGC Sans" charset="0"/>
                        </a:rPr>
                        <a:t>600</a:t>
                      </a:r>
                    </a:p>
                  </a:txBody>
                  <a:tcPr marL="82944" marR="82944" marT="49379" marB="41476" anchor="ctr" horzOverflow="overflow">
                    <a:lnL cap="flat">
                      <a:noFill/>
                    </a:lnL>
                    <a:lnR cap="flat">
                      <a:noFill/>
                    </a:lnR>
                    <a:lnT cap="flat">
                      <a:noFill/>
                    </a:lnT>
                    <a:lnB cap="flat">
                      <a:noFill/>
                    </a:lnB>
                    <a:lnTlToBr>
                      <a:noFill/>
                    </a:lnTlToBr>
                    <a:lnBlToTr>
                      <a:noFill/>
                    </a:lnBlToTr>
                    <a:noFill/>
                  </a:tcPr>
                </a:tc>
              </a:tr>
              <a:tr h="396042">
                <a:tc>
                  <a:txBody>
                    <a:bodyPr/>
                    <a:lstStyle/>
                    <a:p>
                      <a:pPr marL="0" marR="0" lvl="0" indent="0" algn="l" defTabSz="457200" rtl="0" eaLnBrk="1" fontAlgn="base" latinLnBrk="0" hangingPunct="0">
                        <a:lnSpc>
                          <a:spcPct val="76000"/>
                        </a:lnSpc>
                        <a:spcBef>
                          <a:spcPct val="0"/>
                        </a:spcBef>
                        <a:spcAft>
                          <a:spcPct val="0"/>
                        </a:spcAft>
                        <a:buClr>
                          <a:srgbClr val="000000"/>
                        </a:buClr>
                        <a:buSzPct val="100000"/>
                        <a:buFont typeface="Times New Roman" pitchFamily="1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600" b="0" i="0" u="none" strike="noStrike" cap="none" normalizeH="0" baseline="0" smtClean="0">
                          <a:ln>
                            <a:noFill/>
                          </a:ln>
                          <a:solidFill>
                            <a:srgbClr val="000000"/>
                          </a:solidFill>
                          <a:effectLst/>
                          <a:latin typeface="Arial" charset="0"/>
                          <a:ea typeface="DejaVu LGC Sans" charset="0"/>
                          <a:cs typeface="DejaVu LGC Sans" charset="0"/>
                        </a:rPr>
                        <a:t>Advertisement Expenses</a:t>
                      </a:r>
                    </a:p>
                  </a:txBody>
                  <a:tcPr marL="82944" marR="82944" marT="49379" marB="41476" anchor="ctr" horzOverflow="overflow">
                    <a:lnL w="7200" cap="flat" cmpd="sng" algn="ctr">
                      <a:solidFill>
                        <a:srgbClr val="000000"/>
                      </a:solidFill>
                      <a:prstDash val="solid"/>
                      <a:round/>
                      <a:headEnd type="none" w="med" len="med"/>
                      <a:tailEnd type="none" w="med" len="med"/>
                    </a:lnL>
                    <a:lnR w="7200" cap="flat" cmpd="sng" algn="ctr">
                      <a:solidFill>
                        <a:srgbClr val="000000"/>
                      </a:solidFill>
                      <a:prstDash val="solid"/>
                      <a:round/>
                      <a:headEnd type="none" w="med" len="med"/>
                      <a:tailEnd type="none" w="med" len="med"/>
                    </a:lnR>
                    <a:lnT w="7200" cap="flat" cmpd="sng" algn="ctr">
                      <a:solidFill>
                        <a:srgbClr val="000000"/>
                      </a:solidFill>
                      <a:prstDash val="solid"/>
                      <a:round/>
                      <a:headEnd type="none" w="med" len="med"/>
                      <a:tailEnd type="none" w="med" len="med"/>
                    </a:lnT>
                    <a:lnB w="72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r" defTabSz="457200" rtl="0" eaLnBrk="1" fontAlgn="base" latinLnBrk="0" hangingPunct="0">
                        <a:lnSpc>
                          <a:spcPct val="76000"/>
                        </a:lnSpc>
                        <a:spcBef>
                          <a:spcPct val="0"/>
                        </a:spcBef>
                        <a:spcAft>
                          <a:spcPct val="0"/>
                        </a:spcAft>
                        <a:buClr>
                          <a:srgbClr val="000000"/>
                        </a:buClr>
                        <a:buSzPct val="100000"/>
                        <a:buFont typeface="Times New Roman" pitchFamily="1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600" b="1" i="0" u="none" strike="noStrike" cap="none" normalizeH="0" baseline="0" smtClean="0">
                          <a:ln>
                            <a:noFill/>
                          </a:ln>
                          <a:solidFill>
                            <a:srgbClr val="000000"/>
                          </a:solidFill>
                          <a:effectLst/>
                          <a:latin typeface="Arial" charset="0"/>
                          <a:ea typeface="DejaVu LGC Sans" charset="0"/>
                          <a:cs typeface="DejaVu LGC Sans" charset="0"/>
                        </a:rPr>
                        <a:t>200</a:t>
                      </a:r>
                    </a:p>
                  </a:txBody>
                  <a:tcPr marL="82944" marR="82944" marT="49379" marB="41476" anchor="ctr" horzOverflow="overflow">
                    <a:lnL w="7200" cap="flat" cmpd="sng" algn="ctr">
                      <a:solidFill>
                        <a:srgbClr val="000000"/>
                      </a:solidFill>
                      <a:prstDash val="solid"/>
                      <a:round/>
                      <a:headEnd type="none" w="med" len="med"/>
                      <a:tailEnd type="none" w="med" len="med"/>
                    </a:lnL>
                    <a:lnR w="7200" cap="flat" cmpd="sng" algn="ctr">
                      <a:solidFill>
                        <a:srgbClr val="000000"/>
                      </a:solidFill>
                      <a:prstDash val="solid"/>
                      <a:round/>
                      <a:headEnd type="none" w="med" len="med"/>
                      <a:tailEnd type="none" w="med" len="med"/>
                    </a:lnR>
                    <a:lnT w="7200" cap="flat" cmpd="sng" algn="ctr">
                      <a:solidFill>
                        <a:srgbClr val="000000"/>
                      </a:solidFill>
                      <a:prstDash val="solid"/>
                      <a:round/>
                      <a:headEnd type="none" w="med" len="med"/>
                      <a:tailEnd type="none" w="med" len="med"/>
                    </a:lnT>
                    <a:lnB w="72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r" defTabSz="457200" rtl="0" eaLnBrk="1" fontAlgn="base" latinLnBrk="0" hangingPunct="0">
                        <a:lnSpc>
                          <a:spcPct val="76000"/>
                        </a:lnSpc>
                        <a:spcBef>
                          <a:spcPct val="0"/>
                        </a:spcBef>
                        <a:spcAft>
                          <a:spcPct val="0"/>
                        </a:spcAft>
                        <a:buClr>
                          <a:srgbClr val="000000"/>
                        </a:buClr>
                        <a:buSzPct val="100000"/>
                        <a:buFont typeface="Times New Roman" pitchFamily="1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600" b="1" i="0" u="none" strike="noStrike" cap="none" normalizeH="0" baseline="0" smtClean="0">
                          <a:ln>
                            <a:noFill/>
                          </a:ln>
                          <a:solidFill>
                            <a:srgbClr val="000000"/>
                          </a:solidFill>
                          <a:effectLst/>
                          <a:latin typeface="Arial" charset="0"/>
                          <a:ea typeface="DejaVu LGC Sans" charset="0"/>
                          <a:cs typeface="DejaVu LGC Sans" charset="0"/>
                        </a:rPr>
                        <a:t>100</a:t>
                      </a:r>
                    </a:p>
                  </a:txBody>
                  <a:tcPr marL="82944" marR="82944" marT="49379" marB="41476" anchor="ctr" horzOverflow="overflow">
                    <a:lnL w="7200" cap="flat" cmpd="sng" algn="ctr">
                      <a:solidFill>
                        <a:srgbClr val="000000"/>
                      </a:solidFill>
                      <a:prstDash val="solid"/>
                      <a:round/>
                      <a:headEnd type="none" w="med" len="med"/>
                      <a:tailEnd type="none" w="med" len="med"/>
                    </a:lnL>
                    <a:lnR w="7200" cap="flat" cmpd="sng" algn="ctr">
                      <a:solidFill>
                        <a:srgbClr val="000000"/>
                      </a:solidFill>
                      <a:prstDash val="solid"/>
                      <a:round/>
                      <a:headEnd type="none" w="med" len="med"/>
                      <a:tailEnd type="none" w="med" len="med"/>
                    </a:lnR>
                    <a:lnT w="7200" cap="flat" cmpd="sng" algn="ctr">
                      <a:solidFill>
                        <a:srgbClr val="000000"/>
                      </a:solidFill>
                      <a:prstDash val="solid"/>
                      <a:round/>
                      <a:headEnd type="none" w="med" len="med"/>
                      <a:tailEnd type="none" w="med" len="med"/>
                    </a:lnT>
                    <a:lnB w="72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r" defTabSz="457200" rtl="0" eaLnBrk="1" fontAlgn="base" latinLnBrk="0" hangingPunct="0">
                        <a:lnSpc>
                          <a:spcPct val="76000"/>
                        </a:lnSpc>
                        <a:spcBef>
                          <a:spcPct val="0"/>
                        </a:spcBef>
                        <a:spcAft>
                          <a:spcPct val="0"/>
                        </a:spcAft>
                        <a:buClr>
                          <a:srgbClr val="000000"/>
                        </a:buClr>
                        <a:buSzPct val="100000"/>
                        <a:buFont typeface="Times New Roman" pitchFamily="1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600" b="1" i="0" u="none" strike="noStrike" cap="none" normalizeH="0" baseline="0" smtClean="0">
                          <a:ln>
                            <a:noFill/>
                          </a:ln>
                          <a:solidFill>
                            <a:srgbClr val="FFFFFF"/>
                          </a:solidFill>
                          <a:effectLst/>
                          <a:latin typeface="Arial" charset="0"/>
                          <a:ea typeface="DejaVu LGC Sans" charset="0"/>
                          <a:cs typeface="DejaVu LGC Sans" charset="0"/>
                        </a:rPr>
                        <a:t>200</a:t>
                      </a:r>
                    </a:p>
                  </a:txBody>
                  <a:tcPr marL="82944" marR="82944" marT="49379" marB="41476" anchor="ctr" horzOverflow="overflow">
                    <a:lnL w="7200" cap="flat" cmpd="sng" algn="ctr">
                      <a:solidFill>
                        <a:srgbClr val="000000"/>
                      </a:solidFill>
                      <a:prstDash val="solid"/>
                      <a:round/>
                      <a:headEnd type="none" w="med" len="med"/>
                      <a:tailEnd type="none" w="med" len="med"/>
                    </a:lnL>
                    <a:lnR cap="flat">
                      <a:noFill/>
                    </a:lnR>
                    <a:lnT cap="flat">
                      <a:noFill/>
                    </a:lnT>
                    <a:lnB cap="flat">
                      <a:noFill/>
                    </a:lnB>
                    <a:lnTlToBr>
                      <a:noFill/>
                    </a:lnTlToBr>
                    <a:lnBlToTr>
                      <a:noFill/>
                    </a:lnBlToTr>
                    <a:noFill/>
                  </a:tcPr>
                </a:tc>
                <a:tc>
                  <a:txBody>
                    <a:bodyPr/>
                    <a:lstStyle/>
                    <a:p>
                      <a:pPr marL="0" marR="0" lvl="0" indent="0" algn="r" defTabSz="457200" rtl="0" eaLnBrk="1" fontAlgn="base" latinLnBrk="0" hangingPunct="0">
                        <a:lnSpc>
                          <a:spcPct val="76000"/>
                        </a:lnSpc>
                        <a:spcBef>
                          <a:spcPct val="0"/>
                        </a:spcBef>
                        <a:spcAft>
                          <a:spcPct val="0"/>
                        </a:spcAft>
                        <a:buClr>
                          <a:srgbClr val="000000"/>
                        </a:buClr>
                        <a:buSzPct val="100000"/>
                        <a:buFont typeface="Times New Roman" pitchFamily="1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600" b="1" i="0" u="none" strike="noStrike" cap="none" normalizeH="0" baseline="0" smtClean="0">
                          <a:ln>
                            <a:noFill/>
                          </a:ln>
                          <a:solidFill>
                            <a:srgbClr val="FFFFFF"/>
                          </a:solidFill>
                          <a:effectLst/>
                          <a:latin typeface="Arial" charset="0"/>
                          <a:ea typeface="DejaVu LGC Sans" charset="0"/>
                          <a:cs typeface="DejaVu LGC Sans" charset="0"/>
                        </a:rPr>
                        <a:t>300</a:t>
                      </a:r>
                    </a:p>
                  </a:txBody>
                  <a:tcPr marL="82944" marR="82944" marT="49379" marB="41476" anchor="ctr" horzOverflow="overflow">
                    <a:lnL cap="flat">
                      <a:noFill/>
                    </a:lnL>
                    <a:lnR cap="flat">
                      <a:noFill/>
                    </a:lnR>
                    <a:lnT cap="flat">
                      <a:noFill/>
                    </a:lnT>
                    <a:lnB cap="flat">
                      <a:noFill/>
                    </a:lnB>
                    <a:lnTlToBr>
                      <a:noFill/>
                    </a:lnTlToBr>
                    <a:lnBlToTr>
                      <a:noFill/>
                    </a:lnBlToTr>
                    <a:noFill/>
                  </a:tcPr>
                </a:tc>
              </a:tr>
              <a:tr h="396042">
                <a:tc>
                  <a:txBody>
                    <a:bodyPr/>
                    <a:lstStyle/>
                    <a:p>
                      <a:endParaRPr lang="en-IN" sz="1600"/>
                    </a:p>
                  </a:txBody>
                  <a:tcPr marL="82944" marR="82944" marT="41476" marB="41476" anchor="ctr" horzOverflow="overflow">
                    <a:lnL w="7200" cap="flat" cmpd="sng" algn="ctr">
                      <a:solidFill>
                        <a:srgbClr val="000000"/>
                      </a:solidFill>
                      <a:prstDash val="solid"/>
                      <a:round/>
                      <a:headEnd type="none" w="med" len="med"/>
                      <a:tailEnd type="none" w="med" len="med"/>
                    </a:lnL>
                    <a:lnR w="7200" cap="flat" cmpd="sng" algn="ctr">
                      <a:solidFill>
                        <a:srgbClr val="000000"/>
                      </a:solidFill>
                      <a:prstDash val="solid"/>
                      <a:round/>
                      <a:headEnd type="none" w="med" len="med"/>
                      <a:tailEnd type="none" w="med" len="med"/>
                    </a:lnR>
                    <a:lnT w="7200" cap="flat" cmpd="sng" algn="ctr">
                      <a:solidFill>
                        <a:srgbClr val="000000"/>
                      </a:solidFill>
                      <a:prstDash val="solid"/>
                      <a:round/>
                      <a:headEnd type="none" w="med" len="med"/>
                      <a:tailEnd type="none" w="med" len="med"/>
                    </a:lnT>
                    <a:lnB w="72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0">
                        <a:lnSpc>
                          <a:spcPct val="76000"/>
                        </a:lnSpc>
                        <a:spcBef>
                          <a:spcPct val="0"/>
                        </a:spcBef>
                        <a:spcAft>
                          <a:spcPct val="0"/>
                        </a:spcAft>
                        <a:buClr>
                          <a:srgbClr val="000000"/>
                        </a:buClr>
                        <a:buSzPct val="100000"/>
                        <a:buFont typeface="Times New Roman" pitchFamily="1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600" b="0" i="0" u="none" strike="noStrike" cap="none" normalizeH="0" baseline="0" smtClean="0">
                          <a:ln>
                            <a:noFill/>
                          </a:ln>
                          <a:solidFill>
                            <a:srgbClr val="000000"/>
                          </a:solidFill>
                          <a:effectLst/>
                          <a:latin typeface="Arial" charset="0"/>
                          <a:ea typeface="DejaVu LGC Sans" charset="0"/>
                          <a:cs typeface="DejaVu LGC Sans" charset="0"/>
                        </a:rPr>
                        <a:t>900</a:t>
                      </a:r>
                    </a:p>
                  </a:txBody>
                  <a:tcPr marL="82944" marR="82944" marT="49379" marB="41476" anchor="ctr" horzOverflow="overflow">
                    <a:lnL w="7200" cap="flat" cmpd="sng" algn="ctr">
                      <a:solidFill>
                        <a:srgbClr val="000000"/>
                      </a:solidFill>
                      <a:prstDash val="solid"/>
                      <a:round/>
                      <a:headEnd type="none" w="med" len="med"/>
                      <a:tailEnd type="none" w="med" len="med"/>
                    </a:lnL>
                    <a:lnR w="7200" cap="flat" cmpd="sng" algn="ctr">
                      <a:solidFill>
                        <a:srgbClr val="000000"/>
                      </a:solidFill>
                      <a:prstDash val="solid"/>
                      <a:round/>
                      <a:headEnd type="none" w="med" len="med"/>
                      <a:tailEnd type="none" w="med" len="med"/>
                    </a:lnR>
                    <a:lnT w="7200" cap="flat" cmpd="sng" algn="ctr">
                      <a:solidFill>
                        <a:srgbClr val="000000"/>
                      </a:solidFill>
                      <a:prstDash val="solid"/>
                      <a:round/>
                      <a:headEnd type="none" w="med" len="med"/>
                      <a:tailEnd type="none" w="med" len="med"/>
                    </a:lnT>
                    <a:lnB w="72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0">
                        <a:lnSpc>
                          <a:spcPct val="76000"/>
                        </a:lnSpc>
                        <a:spcBef>
                          <a:spcPct val="0"/>
                        </a:spcBef>
                        <a:spcAft>
                          <a:spcPct val="0"/>
                        </a:spcAft>
                        <a:buClr>
                          <a:srgbClr val="000000"/>
                        </a:buClr>
                        <a:buSzPct val="100000"/>
                        <a:buFont typeface="Times New Roman" pitchFamily="1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600" b="0" i="0" u="none" strike="noStrike" cap="none" normalizeH="0" baseline="0" smtClean="0">
                          <a:ln>
                            <a:noFill/>
                          </a:ln>
                          <a:solidFill>
                            <a:srgbClr val="000000"/>
                          </a:solidFill>
                          <a:effectLst/>
                          <a:latin typeface="Arial" charset="0"/>
                          <a:ea typeface="DejaVu LGC Sans" charset="0"/>
                          <a:cs typeface="DejaVu LGC Sans" charset="0"/>
                        </a:rPr>
                        <a:t>700</a:t>
                      </a:r>
                    </a:p>
                  </a:txBody>
                  <a:tcPr marL="82944" marR="82944" marT="49379" marB="41476" anchor="ctr" horzOverflow="overflow">
                    <a:lnL w="7200" cap="flat" cmpd="sng" algn="ctr">
                      <a:solidFill>
                        <a:srgbClr val="000000"/>
                      </a:solidFill>
                      <a:prstDash val="solid"/>
                      <a:round/>
                      <a:headEnd type="none" w="med" len="med"/>
                      <a:tailEnd type="none" w="med" len="med"/>
                    </a:lnL>
                    <a:lnR w="7200" cap="flat" cmpd="sng" algn="ctr">
                      <a:solidFill>
                        <a:srgbClr val="000000"/>
                      </a:solidFill>
                      <a:prstDash val="solid"/>
                      <a:round/>
                      <a:headEnd type="none" w="med" len="med"/>
                      <a:tailEnd type="none" w="med" len="med"/>
                    </a:lnR>
                    <a:lnT w="7200" cap="flat" cmpd="sng" algn="ctr">
                      <a:solidFill>
                        <a:srgbClr val="000000"/>
                      </a:solidFill>
                      <a:prstDash val="solid"/>
                      <a:round/>
                      <a:headEnd type="none" w="med" len="med"/>
                      <a:tailEnd type="none" w="med" len="med"/>
                    </a:lnT>
                    <a:lnB w="72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0">
                        <a:lnSpc>
                          <a:spcPct val="76000"/>
                        </a:lnSpc>
                        <a:spcBef>
                          <a:spcPct val="0"/>
                        </a:spcBef>
                        <a:spcAft>
                          <a:spcPct val="0"/>
                        </a:spcAft>
                        <a:buClr>
                          <a:srgbClr val="000000"/>
                        </a:buClr>
                        <a:buSzPct val="100000"/>
                        <a:buFont typeface="Times New Roman" pitchFamily="1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600" b="0" i="0" u="none" strike="noStrike" cap="none" normalizeH="0" baseline="0" smtClean="0">
                          <a:ln>
                            <a:noFill/>
                          </a:ln>
                          <a:solidFill>
                            <a:srgbClr val="FFFFFF"/>
                          </a:solidFill>
                          <a:effectLst/>
                          <a:latin typeface="Arial" charset="0"/>
                          <a:ea typeface="DejaVu LGC Sans" charset="0"/>
                          <a:cs typeface="DejaVu LGC Sans" charset="0"/>
                        </a:rPr>
                        <a:t>900</a:t>
                      </a:r>
                    </a:p>
                  </a:txBody>
                  <a:tcPr marL="82944" marR="82944" marT="49379" marB="41476" anchor="ctr" horzOverflow="overflow">
                    <a:lnL w="7200" cap="flat" cmpd="sng" algn="ctr">
                      <a:solidFill>
                        <a:srgbClr val="000000"/>
                      </a:solidFill>
                      <a:prstDash val="solid"/>
                      <a:round/>
                      <a:headEnd type="none" w="med" len="med"/>
                      <a:tailEnd type="none" w="med" len="med"/>
                    </a:lnL>
                    <a:lnR cap="flat">
                      <a:noFill/>
                    </a:lnR>
                    <a:lnT cap="flat">
                      <a:noFill/>
                    </a:lnT>
                    <a:lnB cap="flat">
                      <a:noFill/>
                    </a:lnB>
                    <a:lnTlToBr>
                      <a:noFill/>
                    </a:lnTlToBr>
                    <a:lnBlToTr>
                      <a:noFill/>
                    </a:lnBlToTr>
                    <a:noFill/>
                  </a:tcPr>
                </a:tc>
                <a:tc>
                  <a:txBody>
                    <a:bodyPr/>
                    <a:lstStyle/>
                    <a:p>
                      <a:pPr marL="0" marR="0" lvl="0" indent="0" algn="r" defTabSz="457200" rtl="0" eaLnBrk="1" fontAlgn="base" latinLnBrk="0" hangingPunct="0">
                        <a:lnSpc>
                          <a:spcPct val="76000"/>
                        </a:lnSpc>
                        <a:spcBef>
                          <a:spcPct val="0"/>
                        </a:spcBef>
                        <a:spcAft>
                          <a:spcPct val="0"/>
                        </a:spcAft>
                        <a:buClr>
                          <a:srgbClr val="000000"/>
                        </a:buClr>
                        <a:buSzPct val="100000"/>
                        <a:buFont typeface="Times New Roman" pitchFamily="1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600" b="0" i="0" u="none" strike="noStrike" cap="none" normalizeH="0" baseline="0" smtClean="0">
                          <a:ln>
                            <a:noFill/>
                          </a:ln>
                          <a:solidFill>
                            <a:srgbClr val="FFFFFF"/>
                          </a:solidFill>
                          <a:effectLst/>
                          <a:latin typeface="Arial" charset="0"/>
                          <a:ea typeface="DejaVu LGC Sans" charset="0"/>
                          <a:cs typeface="DejaVu LGC Sans" charset="0"/>
                        </a:rPr>
                        <a:t>900</a:t>
                      </a:r>
                    </a:p>
                  </a:txBody>
                  <a:tcPr marL="82944" marR="82944" marT="49379" marB="41476" anchor="ctr" horzOverflow="overflow">
                    <a:lnL cap="flat">
                      <a:noFill/>
                    </a:lnL>
                    <a:lnR cap="flat">
                      <a:noFill/>
                    </a:lnR>
                    <a:lnT cap="flat">
                      <a:noFill/>
                    </a:lnT>
                    <a:lnB cap="flat">
                      <a:noFill/>
                    </a:lnB>
                    <a:lnTlToBr>
                      <a:noFill/>
                    </a:lnTlToBr>
                    <a:lnBlToTr>
                      <a:noFill/>
                    </a:lnBlToTr>
                    <a:noFill/>
                  </a:tcPr>
                </a:tc>
              </a:tr>
              <a:tr h="396042">
                <a:tc>
                  <a:txBody>
                    <a:bodyPr/>
                    <a:lstStyle/>
                    <a:p>
                      <a:endParaRPr lang="en-IN" sz="1600"/>
                    </a:p>
                  </a:txBody>
                  <a:tcPr marL="82944" marR="82944" marT="41476" marB="41476" anchor="ctr" horzOverflow="overflow">
                    <a:lnL w="7200" cap="flat" cmpd="sng" algn="ctr">
                      <a:solidFill>
                        <a:srgbClr val="000000"/>
                      </a:solidFill>
                      <a:prstDash val="solid"/>
                      <a:round/>
                      <a:headEnd type="none" w="med" len="med"/>
                      <a:tailEnd type="none" w="med" len="med"/>
                    </a:lnL>
                    <a:lnR w="7200" cap="flat" cmpd="sng" algn="ctr">
                      <a:solidFill>
                        <a:srgbClr val="000000"/>
                      </a:solidFill>
                      <a:prstDash val="solid"/>
                      <a:round/>
                      <a:headEnd type="none" w="med" len="med"/>
                      <a:tailEnd type="none" w="med" len="med"/>
                    </a:lnR>
                    <a:lnT w="7200" cap="flat" cmpd="sng" algn="ctr">
                      <a:solidFill>
                        <a:srgbClr val="000000"/>
                      </a:solidFill>
                      <a:prstDash val="solid"/>
                      <a:round/>
                      <a:headEnd type="none" w="med" len="med"/>
                      <a:tailEnd type="none" w="med" len="med"/>
                    </a:lnT>
                    <a:lnB w="72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IN" sz="1600"/>
                    </a:p>
                  </a:txBody>
                  <a:tcPr marL="82944" marR="82944" marT="41476" marB="41476" anchor="ctr" horzOverflow="overflow">
                    <a:lnL w="7200" cap="flat" cmpd="sng" algn="ctr">
                      <a:solidFill>
                        <a:srgbClr val="000000"/>
                      </a:solidFill>
                      <a:prstDash val="solid"/>
                      <a:round/>
                      <a:headEnd type="none" w="med" len="med"/>
                      <a:tailEnd type="none" w="med" len="med"/>
                    </a:lnL>
                    <a:lnR w="7200" cap="flat" cmpd="sng" algn="ctr">
                      <a:solidFill>
                        <a:srgbClr val="000000"/>
                      </a:solidFill>
                      <a:prstDash val="solid"/>
                      <a:round/>
                      <a:headEnd type="none" w="med" len="med"/>
                      <a:tailEnd type="none" w="med" len="med"/>
                    </a:lnR>
                    <a:lnT w="7200" cap="flat" cmpd="sng" algn="ctr">
                      <a:solidFill>
                        <a:srgbClr val="000000"/>
                      </a:solidFill>
                      <a:prstDash val="solid"/>
                      <a:round/>
                      <a:headEnd type="none" w="med" len="med"/>
                      <a:tailEnd type="none" w="med" len="med"/>
                    </a:lnT>
                    <a:lnB w="72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IN" sz="1600"/>
                    </a:p>
                  </a:txBody>
                  <a:tcPr marL="82944" marR="82944" marT="41476" marB="41476" anchor="ctr" horzOverflow="overflow">
                    <a:lnL w="7200" cap="flat" cmpd="sng" algn="ctr">
                      <a:solidFill>
                        <a:srgbClr val="000000"/>
                      </a:solidFill>
                      <a:prstDash val="solid"/>
                      <a:round/>
                      <a:headEnd type="none" w="med" len="med"/>
                      <a:tailEnd type="none" w="med" len="med"/>
                    </a:lnL>
                    <a:lnR w="7200" cap="flat" cmpd="sng" algn="ctr">
                      <a:solidFill>
                        <a:srgbClr val="000000"/>
                      </a:solidFill>
                      <a:prstDash val="solid"/>
                      <a:round/>
                      <a:headEnd type="none" w="med" len="med"/>
                      <a:tailEnd type="none" w="med" len="med"/>
                    </a:lnR>
                    <a:lnT w="7200" cap="flat" cmpd="sng" algn="ctr">
                      <a:solidFill>
                        <a:srgbClr val="000000"/>
                      </a:solidFill>
                      <a:prstDash val="solid"/>
                      <a:round/>
                      <a:headEnd type="none" w="med" len="med"/>
                      <a:tailEnd type="none" w="med" len="med"/>
                    </a:lnT>
                    <a:lnB w="72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IN" sz="1600"/>
                    </a:p>
                  </a:txBody>
                  <a:tcPr marL="82944" marR="82944" marT="41476" marB="41476" anchor="ctr" horzOverflow="overflow">
                    <a:lnL w="7200" cap="flat" cmpd="sng" algn="ctr">
                      <a:solidFill>
                        <a:srgbClr val="000000"/>
                      </a:solidFill>
                      <a:prstDash val="solid"/>
                      <a:round/>
                      <a:headEnd type="none" w="med" len="med"/>
                      <a:tailEnd type="none" w="med" len="med"/>
                    </a:lnL>
                    <a:lnR cap="flat">
                      <a:noFill/>
                    </a:lnR>
                    <a:lnT cap="flat">
                      <a:noFill/>
                    </a:lnT>
                    <a:lnB cap="flat">
                      <a:noFill/>
                    </a:lnB>
                    <a:lnTlToBr>
                      <a:noFill/>
                    </a:lnTlToBr>
                    <a:lnBlToTr>
                      <a:noFill/>
                    </a:lnBlToTr>
                    <a:noFill/>
                  </a:tcPr>
                </a:tc>
                <a:tc>
                  <a:txBody>
                    <a:bodyPr/>
                    <a:lstStyle/>
                    <a:p>
                      <a:endParaRPr lang="en-IN" sz="1600"/>
                    </a:p>
                  </a:txBody>
                  <a:tcPr marL="82944" marR="82944" marT="41476" marB="41476" anchor="ctr" horzOverflow="overflow">
                    <a:lnL cap="flat">
                      <a:noFill/>
                    </a:lnL>
                    <a:lnR cap="flat">
                      <a:noFill/>
                    </a:lnR>
                    <a:lnT cap="flat">
                      <a:noFill/>
                    </a:lnT>
                    <a:lnB cap="flat">
                      <a:noFill/>
                    </a:lnB>
                    <a:lnTlToBr>
                      <a:noFill/>
                    </a:lnTlToBr>
                    <a:lnBlToTr>
                      <a:noFill/>
                    </a:lnBlToTr>
                    <a:noFill/>
                  </a:tcPr>
                </a:tc>
              </a:tr>
              <a:tr h="396042">
                <a:tc>
                  <a:txBody>
                    <a:bodyPr/>
                    <a:lstStyle/>
                    <a:p>
                      <a:pPr marL="0" marR="0" lvl="0" indent="0" algn="l" defTabSz="457200" rtl="0" eaLnBrk="1" fontAlgn="base" latinLnBrk="0" hangingPunct="0">
                        <a:lnSpc>
                          <a:spcPct val="76000"/>
                        </a:lnSpc>
                        <a:spcBef>
                          <a:spcPct val="0"/>
                        </a:spcBef>
                        <a:spcAft>
                          <a:spcPct val="0"/>
                        </a:spcAft>
                        <a:buClr>
                          <a:srgbClr val="000000"/>
                        </a:buClr>
                        <a:buSzPct val="100000"/>
                        <a:buFont typeface="Times New Roman" pitchFamily="1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600" b="0" i="0" u="none" strike="noStrike" cap="none" normalizeH="0" baseline="0" smtClean="0">
                          <a:ln>
                            <a:noFill/>
                          </a:ln>
                          <a:solidFill>
                            <a:srgbClr val="000000"/>
                          </a:solidFill>
                          <a:effectLst/>
                          <a:latin typeface="Arial" charset="0"/>
                          <a:ea typeface="DejaVu LGC Sans" charset="0"/>
                          <a:cs typeface="DejaVu LGC Sans" charset="0"/>
                        </a:rPr>
                        <a:t>Net Profit before Tax</a:t>
                      </a:r>
                    </a:p>
                  </a:txBody>
                  <a:tcPr marL="82944" marR="82944" marT="49379" marB="41476" anchor="ctr" horzOverflow="overflow">
                    <a:lnL w="7200" cap="flat" cmpd="sng" algn="ctr">
                      <a:solidFill>
                        <a:srgbClr val="000000"/>
                      </a:solidFill>
                      <a:prstDash val="solid"/>
                      <a:round/>
                      <a:headEnd type="none" w="med" len="med"/>
                      <a:tailEnd type="none" w="med" len="med"/>
                    </a:lnL>
                    <a:lnR w="7200" cap="flat" cmpd="sng" algn="ctr">
                      <a:solidFill>
                        <a:srgbClr val="000000"/>
                      </a:solidFill>
                      <a:prstDash val="solid"/>
                      <a:round/>
                      <a:headEnd type="none" w="med" len="med"/>
                      <a:tailEnd type="none" w="med" len="med"/>
                    </a:lnR>
                    <a:lnT w="7200" cap="flat" cmpd="sng" algn="ctr">
                      <a:solidFill>
                        <a:srgbClr val="000000"/>
                      </a:solidFill>
                      <a:prstDash val="solid"/>
                      <a:round/>
                      <a:headEnd type="none" w="med" len="med"/>
                      <a:tailEnd type="none" w="med" len="med"/>
                    </a:lnT>
                    <a:lnB w="72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0">
                        <a:lnSpc>
                          <a:spcPct val="76000"/>
                        </a:lnSpc>
                        <a:spcBef>
                          <a:spcPct val="0"/>
                        </a:spcBef>
                        <a:spcAft>
                          <a:spcPct val="0"/>
                        </a:spcAft>
                        <a:buClr>
                          <a:srgbClr val="000000"/>
                        </a:buClr>
                        <a:buSzPct val="100000"/>
                        <a:buFont typeface="Times New Roman" pitchFamily="1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600" b="0" i="0" u="none" strike="noStrike" cap="none" normalizeH="0" baseline="0" smtClean="0">
                          <a:ln>
                            <a:noFill/>
                          </a:ln>
                          <a:solidFill>
                            <a:srgbClr val="000000"/>
                          </a:solidFill>
                          <a:effectLst/>
                          <a:latin typeface="Arial" charset="0"/>
                          <a:ea typeface="DejaVu LGC Sans" charset="0"/>
                          <a:cs typeface="DejaVu LGC Sans" charset="0"/>
                        </a:rPr>
                        <a:t>300</a:t>
                      </a:r>
                    </a:p>
                  </a:txBody>
                  <a:tcPr marL="82944" marR="82944" marT="49379" marB="41476" anchor="ctr" horzOverflow="overflow">
                    <a:lnL w="7200" cap="flat" cmpd="sng" algn="ctr">
                      <a:solidFill>
                        <a:srgbClr val="000000"/>
                      </a:solidFill>
                      <a:prstDash val="solid"/>
                      <a:round/>
                      <a:headEnd type="none" w="med" len="med"/>
                      <a:tailEnd type="none" w="med" len="med"/>
                    </a:lnL>
                    <a:lnR w="7200" cap="flat" cmpd="sng" algn="ctr">
                      <a:solidFill>
                        <a:srgbClr val="000000"/>
                      </a:solidFill>
                      <a:prstDash val="solid"/>
                      <a:round/>
                      <a:headEnd type="none" w="med" len="med"/>
                      <a:tailEnd type="none" w="med" len="med"/>
                    </a:lnR>
                    <a:lnT w="7200" cap="flat" cmpd="sng" algn="ctr">
                      <a:solidFill>
                        <a:srgbClr val="000000"/>
                      </a:solidFill>
                      <a:prstDash val="solid"/>
                      <a:round/>
                      <a:headEnd type="none" w="med" len="med"/>
                      <a:tailEnd type="none" w="med" len="med"/>
                    </a:lnT>
                    <a:lnB w="72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0">
                        <a:lnSpc>
                          <a:spcPct val="76000"/>
                        </a:lnSpc>
                        <a:spcBef>
                          <a:spcPct val="0"/>
                        </a:spcBef>
                        <a:spcAft>
                          <a:spcPct val="0"/>
                        </a:spcAft>
                        <a:buClr>
                          <a:srgbClr val="000000"/>
                        </a:buClr>
                        <a:buSzPct val="100000"/>
                        <a:buFont typeface="Times New Roman" pitchFamily="1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600" b="0" i="0" u="none" strike="noStrike" cap="none" normalizeH="0" baseline="0" smtClean="0">
                          <a:ln>
                            <a:noFill/>
                          </a:ln>
                          <a:solidFill>
                            <a:srgbClr val="000000"/>
                          </a:solidFill>
                          <a:effectLst/>
                          <a:latin typeface="Arial" charset="0"/>
                          <a:ea typeface="DejaVu LGC Sans" charset="0"/>
                          <a:cs typeface="DejaVu LGC Sans" charset="0"/>
                        </a:rPr>
                        <a:t>200</a:t>
                      </a:r>
                    </a:p>
                  </a:txBody>
                  <a:tcPr marL="82944" marR="82944" marT="49379" marB="41476" anchor="ctr" horzOverflow="overflow">
                    <a:lnL w="7200" cap="flat" cmpd="sng" algn="ctr">
                      <a:solidFill>
                        <a:srgbClr val="000000"/>
                      </a:solidFill>
                      <a:prstDash val="solid"/>
                      <a:round/>
                      <a:headEnd type="none" w="med" len="med"/>
                      <a:tailEnd type="none" w="med" len="med"/>
                    </a:lnL>
                    <a:lnR w="7200" cap="flat" cmpd="sng" algn="ctr">
                      <a:solidFill>
                        <a:srgbClr val="000000"/>
                      </a:solidFill>
                      <a:prstDash val="solid"/>
                      <a:round/>
                      <a:headEnd type="none" w="med" len="med"/>
                      <a:tailEnd type="none" w="med" len="med"/>
                    </a:lnR>
                    <a:lnT w="7200" cap="flat" cmpd="sng" algn="ctr">
                      <a:solidFill>
                        <a:srgbClr val="000000"/>
                      </a:solidFill>
                      <a:prstDash val="solid"/>
                      <a:round/>
                      <a:headEnd type="none" w="med" len="med"/>
                      <a:tailEnd type="none" w="med" len="med"/>
                    </a:lnT>
                    <a:lnB w="72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0">
                        <a:lnSpc>
                          <a:spcPct val="76000"/>
                        </a:lnSpc>
                        <a:spcBef>
                          <a:spcPct val="0"/>
                        </a:spcBef>
                        <a:spcAft>
                          <a:spcPct val="0"/>
                        </a:spcAft>
                        <a:buClr>
                          <a:srgbClr val="000000"/>
                        </a:buClr>
                        <a:buSzPct val="100000"/>
                        <a:buFont typeface="Times New Roman" pitchFamily="1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600" b="0" i="0" u="none" strike="noStrike" cap="none" normalizeH="0" baseline="0" smtClean="0">
                          <a:ln>
                            <a:noFill/>
                          </a:ln>
                          <a:solidFill>
                            <a:srgbClr val="FFFFFF"/>
                          </a:solidFill>
                          <a:effectLst/>
                          <a:latin typeface="Arial" charset="0"/>
                          <a:ea typeface="DejaVu LGC Sans" charset="0"/>
                          <a:cs typeface="DejaVu LGC Sans" charset="0"/>
                        </a:rPr>
                        <a:t>300</a:t>
                      </a:r>
                    </a:p>
                  </a:txBody>
                  <a:tcPr marL="82944" marR="82944" marT="49379" marB="41476" anchor="ctr" horzOverflow="overflow">
                    <a:lnL w="7200" cap="flat" cmpd="sng" algn="ctr">
                      <a:solidFill>
                        <a:srgbClr val="000000"/>
                      </a:solidFill>
                      <a:prstDash val="solid"/>
                      <a:round/>
                      <a:headEnd type="none" w="med" len="med"/>
                      <a:tailEnd type="none" w="med" len="med"/>
                    </a:lnL>
                    <a:lnR cap="flat">
                      <a:noFill/>
                    </a:lnR>
                    <a:lnT cap="flat">
                      <a:noFill/>
                    </a:lnT>
                    <a:lnB cap="flat">
                      <a:noFill/>
                    </a:lnB>
                    <a:lnTlToBr>
                      <a:noFill/>
                    </a:lnTlToBr>
                    <a:lnBlToTr>
                      <a:noFill/>
                    </a:lnBlToTr>
                    <a:noFill/>
                  </a:tcPr>
                </a:tc>
                <a:tc>
                  <a:txBody>
                    <a:bodyPr/>
                    <a:lstStyle/>
                    <a:p>
                      <a:pPr marL="0" marR="0" lvl="0" indent="0" algn="r" defTabSz="457200" rtl="0" eaLnBrk="1" fontAlgn="base" latinLnBrk="0" hangingPunct="0">
                        <a:lnSpc>
                          <a:spcPct val="76000"/>
                        </a:lnSpc>
                        <a:spcBef>
                          <a:spcPct val="0"/>
                        </a:spcBef>
                        <a:spcAft>
                          <a:spcPct val="0"/>
                        </a:spcAft>
                        <a:buClr>
                          <a:srgbClr val="000000"/>
                        </a:buClr>
                        <a:buSzPct val="100000"/>
                        <a:buFont typeface="Times New Roman" pitchFamily="1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600" b="0" i="0" u="none" strike="noStrike" cap="none" normalizeH="0" baseline="0" smtClean="0">
                          <a:ln>
                            <a:noFill/>
                          </a:ln>
                          <a:solidFill>
                            <a:srgbClr val="FFFFFF"/>
                          </a:solidFill>
                          <a:effectLst/>
                          <a:latin typeface="Arial" charset="0"/>
                          <a:ea typeface="DejaVu LGC Sans" charset="0"/>
                          <a:cs typeface="DejaVu LGC Sans" charset="0"/>
                        </a:rPr>
                        <a:t>100</a:t>
                      </a:r>
                    </a:p>
                  </a:txBody>
                  <a:tcPr marL="82944" marR="82944" marT="49379" marB="41476" anchor="ctr" horzOverflow="overflow">
                    <a:lnL cap="flat">
                      <a:noFill/>
                    </a:lnL>
                    <a:lnR cap="flat">
                      <a:noFill/>
                    </a:lnR>
                    <a:lnT cap="flat">
                      <a:noFill/>
                    </a:lnT>
                    <a:lnB cap="flat">
                      <a:noFill/>
                    </a:lnB>
                    <a:lnTlToBr>
                      <a:noFill/>
                    </a:lnTlToBr>
                    <a:lnBlToTr>
                      <a:noFill/>
                    </a:lnBlToTr>
                    <a:noFill/>
                  </a:tcPr>
                </a:tc>
              </a:tr>
              <a:tr h="396042">
                <a:tc>
                  <a:txBody>
                    <a:bodyPr/>
                    <a:lstStyle/>
                    <a:p>
                      <a:pPr marL="0" marR="0" lvl="0" indent="0" algn="l" defTabSz="457200" rtl="0" eaLnBrk="1" fontAlgn="base" latinLnBrk="0" hangingPunct="0">
                        <a:lnSpc>
                          <a:spcPct val="76000"/>
                        </a:lnSpc>
                        <a:spcBef>
                          <a:spcPct val="0"/>
                        </a:spcBef>
                        <a:spcAft>
                          <a:spcPct val="0"/>
                        </a:spcAft>
                        <a:buClr>
                          <a:srgbClr val="000000"/>
                        </a:buClr>
                        <a:buSzPct val="100000"/>
                        <a:buFont typeface="Times New Roman" pitchFamily="1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600" b="0" i="0" u="none" strike="noStrike" cap="none" normalizeH="0" baseline="0" smtClean="0">
                          <a:ln>
                            <a:noFill/>
                          </a:ln>
                          <a:solidFill>
                            <a:srgbClr val="000000"/>
                          </a:solidFill>
                          <a:effectLst/>
                          <a:latin typeface="Arial" charset="0"/>
                          <a:ea typeface="DejaVu LGC Sans" charset="0"/>
                          <a:cs typeface="DejaVu LGC Sans" charset="0"/>
                        </a:rPr>
                        <a:t>Tax</a:t>
                      </a:r>
                    </a:p>
                  </a:txBody>
                  <a:tcPr marL="82944" marR="82944" marT="49379" marB="41476" anchor="ctr" horzOverflow="overflow">
                    <a:lnL w="7200" cap="flat" cmpd="sng" algn="ctr">
                      <a:solidFill>
                        <a:srgbClr val="000000"/>
                      </a:solidFill>
                      <a:prstDash val="solid"/>
                      <a:round/>
                      <a:headEnd type="none" w="med" len="med"/>
                      <a:tailEnd type="none" w="med" len="med"/>
                    </a:lnL>
                    <a:lnR w="7200" cap="flat" cmpd="sng" algn="ctr">
                      <a:solidFill>
                        <a:srgbClr val="000000"/>
                      </a:solidFill>
                      <a:prstDash val="solid"/>
                      <a:round/>
                      <a:headEnd type="none" w="med" len="med"/>
                      <a:tailEnd type="none" w="med" len="med"/>
                    </a:lnR>
                    <a:lnT w="7200" cap="flat" cmpd="sng" algn="ctr">
                      <a:solidFill>
                        <a:srgbClr val="000000"/>
                      </a:solidFill>
                      <a:prstDash val="solid"/>
                      <a:round/>
                      <a:headEnd type="none" w="med" len="med"/>
                      <a:tailEnd type="none" w="med" len="med"/>
                    </a:lnT>
                    <a:lnB w="72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0">
                        <a:lnSpc>
                          <a:spcPct val="76000"/>
                        </a:lnSpc>
                        <a:spcBef>
                          <a:spcPct val="0"/>
                        </a:spcBef>
                        <a:spcAft>
                          <a:spcPct val="0"/>
                        </a:spcAft>
                        <a:buClr>
                          <a:srgbClr val="000000"/>
                        </a:buClr>
                        <a:buSzPct val="100000"/>
                        <a:buFont typeface="Times New Roman" pitchFamily="1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600" b="0" i="0" u="none" strike="noStrike" cap="none" normalizeH="0" baseline="0" smtClean="0">
                          <a:ln>
                            <a:noFill/>
                          </a:ln>
                          <a:solidFill>
                            <a:srgbClr val="000000"/>
                          </a:solidFill>
                          <a:effectLst/>
                          <a:latin typeface="Arial" charset="0"/>
                          <a:ea typeface="DejaVu LGC Sans" charset="0"/>
                          <a:cs typeface="DejaVu LGC Sans" charset="0"/>
                        </a:rPr>
                        <a:t>100</a:t>
                      </a:r>
                    </a:p>
                  </a:txBody>
                  <a:tcPr marL="82944" marR="82944" marT="49379" marB="41476" anchor="ctr" horzOverflow="overflow">
                    <a:lnL w="7200" cap="flat" cmpd="sng" algn="ctr">
                      <a:solidFill>
                        <a:srgbClr val="000000"/>
                      </a:solidFill>
                      <a:prstDash val="solid"/>
                      <a:round/>
                      <a:headEnd type="none" w="med" len="med"/>
                      <a:tailEnd type="none" w="med" len="med"/>
                    </a:lnL>
                    <a:lnR w="7200" cap="flat" cmpd="sng" algn="ctr">
                      <a:solidFill>
                        <a:srgbClr val="000000"/>
                      </a:solidFill>
                      <a:prstDash val="solid"/>
                      <a:round/>
                      <a:headEnd type="none" w="med" len="med"/>
                      <a:tailEnd type="none" w="med" len="med"/>
                    </a:lnR>
                    <a:lnT w="7200" cap="flat" cmpd="sng" algn="ctr">
                      <a:solidFill>
                        <a:srgbClr val="000000"/>
                      </a:solidFill>
                      <a:prstDash val="solid"/>
                      <a:round/>
                      <a:headEnd type="none" w="med" len="med"/>
                      <a:tailEnd type="none" w="med" len="med"/>
                    </a:lnT>
                    <a:lnB w="72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0">
                        <a:lnSpc>
                          <a:spcPct val="76000"/>
                        </a:lnSpc>
                        <a:spcBef>
                          <a:spcPct val="0"/>
                        </a:spcBef>
                        <a:spcAft>
                          <a:spcPct val="0"/>
                        </a:spcAft>
                        <a:buClr>
                          <a:srgbClr val="000000"/>
                        </a:buClr>
                        <a:buSzPct val="100000"/>
                        <a:buFont typeface="Times New Roman" pitchFamily="1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600" b="0" i="0" u="none" strike="noStrike" cap="none" normalizeH="0" baseline="0" smtClean="0">
                          <a:ln>
                            <a:noFill/>
                          </a:ln>
                          <a:solidFill>
                            <a:srgbClr val="000000"/>
                          </a:solidFill>
                          <a:effectLst/>
                          <a:latin typeface="Arial" charset="0"/>
                          <a:ea typeface="DejaVu LGC Sans" charset="0"/>
                          <a:cs typeface="DejaVu LGC Sans" charset="0"/>
                        </a:rPr>
                        <a:t>60</a:t>
                      </a:r>
                    </a:p>
                  </a:txBody>
                  <a:tcPr marL="82944" marR="82944" marT="49379" marB="41476" anchor="ctr" horzOverflow="overflow">
                    <a:lnL w="7200" cap="flat" cmpd="sng" algn="ctr">
                      <a:solidFill>
                        <a:srgbClr val="000000"/>
                      </a:solidFill>
                      <a:prstDash val="solid"/>
                      <a:round/>
                      <a:headEnd type="none" w="med" len="med"/>
                      <a:tailEnd type="none" w="med" len="med"/>
                    </a:lnL>
                    <a:lnR w="7200" cap="flat" cmpd="sng" algn="ctr">
                      <a:solidFill>
                        <a:srgbClr val="000000"/>
                      </a:solidFill>
                      <a:prstDash val="solid"/>
                      <a:round/>
                      <a:headEnd type="none" w="med" len="med"/>
                      <a:tailEnd type="none" w="med" len="med"/>
                    </a:lnR>
                    <a:lnT w="7200" cap="flat" cmpd="sng" algn="ctr">
                      <a:solidFill>
                        <a:srgbClr val="000000"/>
                      </a:solidFill>
                      <a:prstDash val="solid"/>
                      <a:round/>
                      <a:headEnd type="none" w="med" len="med"/>
                      <a:tailEnd type="none" w="med" len="med"/>
                    </a:lnT>
                    <a:lnB w="72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0">
                        <a:lnSpc>
                          <a:spcPct val="76000"/>
                        </a:lnSpc>
                        <a:spcBef>
                          <a:spcPct val="0"/>
                        </a:spcBef>
                        <a:spcAft>
                          <a:spcPct val="0"/>
                        </a:spcAft>
                        <a:buClr>
                          <a:srgbClr val="000000"/>
                        </a:buClr>
                        <a:buSzPct val="100000"/>
                        <a:buFont typeface="Times New Roman" pitchFamily="1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600" b="0" i="0" u="none" strike="noStrike" cap="none" normalizeH="0" baseline="0" smtClean="0">
                          <a:ln>
                            <a:noFill/>
                          </a:ln>
                          <a:solidFill>
                            <a:srgbClr val="FFFFFF"/>
                          </a:solidFill>
                          <a:effectLst/>
                          <a:latin typeface="Arial" charset="0"/>
                          <a:ea typeface="DejaVu LGC Sans" charset="0"/>
                          <a:cs typeface="DejaVu LGC Sans" charset="0"/>
                        </a:rPr>
                        <a:t>100</a:t>
                      </a:r>
                    </a:p>
                  </a:txBody>
                  <a:tcPr marL="82944" marR="82944" marT="49379" marB="41476" anchor="ctr" horzOverflow="overflow">
                    <a:lnL w="7200" cap="flat" cmpd="sng" algn="ctr">
                      <a:solidFill>
                        <a:srgbClr val="000000"/>
                      </a:solidFill>
                      <a:prstDash val="solid"/>
                      <a:round/>
                      <a:headEnd type="none" w="med" len="med"/>
                      <a:tailEnd type="none" w="med" len="med"/>
                    </a:lnL>
                    <a:lnR cap="flat">
                      <a:noFill/>
                    </a:lnR>
                    <a:lnT cap="flat">
                      <a:noFill/>
                    </a:lnT>
                    <a:lnB cap="flat">
                      <a:noFill/>
                    </a:lnB>
                    <a:lnTlToBr>
                      <a:noFill/>
                    </a:lnTlToBr>
                    <a:lnBlToTr>
                      <a:noFill/>
                    </a:lnBlToTr>
                    <a:noFill/>
                  </a:tcPr>
                </a:tc>
                <a:tc>
                  <a:txBody>
                    <a:bodyPr/>
                    <a:lstStyle/>
                    <a:p>
                      <a:pPr marL="0" marR="0" lvl="0" indent="0" algn="r" defTabSz="457200" rtl="0" eaLnBrk="1" fontAlgn="base" latinLnBrk="0" hangingPunct="0">
                        <a:lnSpc>
                          <a:spcPct val="76000"/>
                        </a:lnSpc>
                        <a:spcBef>
                          <a:spcPct val="0"/>
                        </a:spcBef>
                        <a:spcAft>
                          <a:spcPct val="0"/>
                        </a:spcAft>
                        <a:buClr>
                          <a:srgbClr val="000000"/>
                        </a:buClr>
                        <a:buSzPct val="100000"/>
                        <a:buFont typeface="Times New Roman" pitchFamily="1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600" b="0" i="0" u="none" strike="noStrike" cap="none" normalizeH="0" baseline="0" smtClean="0">
                          <a:ln>
                            <a:noFill/>
                          </a:ln>
                          <a:solidFill>
                            <a:srgbClr val="FFFFFF"/>
                          </a:solidFill>
                          <a:effectLst/>
                          <a:latin typeface="Arial" charset="0"/>
                          <a:ea typeface="DejaVu LGC Sans" charset="0"/>
                          <a:cs typeface="DejaVu LGC Sans" charset="0"/>
                        </a:rPr>
                        <a:t>60</a:t>
                      </a:r>
                    </a:p>
                  </a:txBody>
                  <a:tcPr marL="82944" marR="82944" marT="49379" marB="41476" anchor="ctr" horzOverflow="overflow">
                    <a:lnL cap="flat">
                      <a:noFill/>
                    </a:lnL>
                    <a:lnR cap="flat">
                      <a:noFill/>
                    </a:lnR>
                    <a:lnT cap="flat">
                      <a:noFill/>
                    </a:lnT>
                    <a:lnB cap="flat">
                      <a:noFill/>
                    </a:lnB>
                    <a:lnTlToBr>
                      <a:noFill/>
                    </a:lnTlToBr>
                    <a:lnBlToTr>
                      <a:noFill/>
                    </a:lnBlToTr>
                    <a:noFill/>
                  </a:tcPr>
                </a:tc>
              </a:tr>
              <a:tr h="396042">
                <a:tc>
                  <a:txBody>
                    <a:bodyPr/>
                    <a:lstStyle/>
                    <a:p>
                      <a:pPr marL="0" marR="0" lvl="0" indent="0" algn="l" defTabSz="457200" rtl="0" eaLnBrk="1" fontAlgn="base" latinLnBrk="0" hangingPunct="0">
                        <a:lnSpc>
                          <a:spcPct val="76000"/>
                        </a:lnSpc>
                        <a:spcBef>
                          <a:spcPct val="0"/>
                        </a:spcBef>
                        <a:spcAft>
                          <a:spcPct val="0"/>
                        </a:spcAft>
                        <a:buClr>
                          <a:srgbClr val="000000"/>
                        </a:buClr>
                        <a:buSzPct val="100000"/>
                        <a:buFont typeface="Times New Roman" pitchFamily="1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600" b="0" i="0" u="none" strike="noStrike" cap="none" normalizeH="0" baseline="0" smtClean="0">
                          <a:ln>
                            <a:noFill/>
                          </a:ln>
                          <a:solidFill>
                            <a:srgbClr val="000000"/>
                          </a:solidFill>
                          <a:effectLst/>
                          <a:latin typeface="Arial" charset="0"/>
                          <a:ea typeface="DejaVu LGC Sans" charset="0"/>
                          <a:cs typeface="DejaVu LGC Sans" charset="0"/>
                        </a:rPr>
                        <a:t>Net Profit after tax</a:t>
                      </a:r>
                    </a:p>
                  </a:txBody>
                  <a:tcPr marL="82944" marR="82944" marT="49379" marB="41476" anchor="ctr" horzOverflow="overflow">
                    <a:lnL w="7200" cap="flat" cmpd="sng" algn="ctr">
                      <a:solidFill>
                        <a:srgbClr val="000000"/>
                      </a:solidFill>
                      <a:prstDash val="solid"/>
                      <a:round/>
                      <a:headEnd type="none" w="med" len="med"/>
                      <a:tailEnd type="none" w="med" len="med"/>
                    </a:lnL>
                    <a:lnR w="7200" cap="flat" cmpd="sng" algn="ctr">
                      <a:solidFill>
                        <a:srgbClr val="000000"/>
                      </a:solidFill>
                      <a:prstDash val="solid"/>
                      <a:round/>
                      <a:headEnd type="none" w="med" len="med"/>
                      <a:tailEnd type="none" w="med" len="med"/>
                    </a:lnR>
                    <a:lnT w="7200" cap="flat" cmpd="sng" algn="ctr">
                      <a:solidFill>
                        <a:srgbClr val="000000"/>
                      </a:solidFill>
                      <a:prstDash val="solid"/>
                      <a:round/>
                      <a:headEnd type="none" w="med" len="med"/>
                      <a:tailEnd type="none" w="med" len="med"/>
                    </a:lnT>
                    <a:lnB w="72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0">
                        <a:lnSpc>
                          <a:spcPct val="76000"/>
                        </a:lnSpc>
                        <a:spcBef>
                          <a:spcPct val="0"/>
                        </a:spcBef>
                        <a:spcAft>
                          <a:spcPct val="0"/>
                        </a:spcAft>
                        <a:buClr>
                          <a:srgbClr val="000000"/>
                        </a:buClr>
                        <a:buSzPct val="100000"/>
                        <a:buFont typeface="Times New Roman" pitchFamily="1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600" b="0" i="0" u="none" strike="noStrike" cap="none" normalizeH="0" baseline="0" smtClean="0">
                          <a:ln>
                            <a:noFill/>
                          </a:ln>
                          <a:solidFill>
                            <a:srgbClr val="000000"/>
                          </a:solidFill>
                          <a:effectLst/>
                          <a:latin typeface="Arial" charset="0"/>
                          <a:ea typeface="DejaVu LGC Sans" charset="0"/>
                          <a:cs typeface="DejaVu LGC Sans" charset="0"/>
                        </a:rPr>
                        <a:t>200</a:t>
                      </a:r>
                    </a:p>
                  </a:txBody>
                  <a:tcPr marL="82944" marR="82944" marT="49379" marB="41476" anchor="ctr" horzOverflow="overflow">
                    <a:lnL w="7200" cap="flat" cmpd="sng" algn="ctr">
                      <a:solidFill>
                        <a:srgbClr val="000000"/>
                      </a:solidFill>
                      <a:prstDash val="solid"/>
                      <a:round/>
                      <a:headEnd type="none" w="med" len="med"/>
                      <a:tailEnd type="none" w="med" len="med"/>
                    </a:lnL>
                    <a:lnR w="7200" cap="flat" cmpd="sng" algn="ctr">
                      <a:solidFill>
                        <a:srgbClr val="000000"/>
                      </a:solidFill>
                      <a:prstDash val="solid"/>
                      <a:round/>
                      <a:headEnd type="none" w="med" len="med"/>
                      <a:tailEnd type="none" w="med" len="med"/>
                    </a:lnR>
                    <a:lnT w="7200" cap="flat" cmpd="sng" algn="ctr">
                      <a:solidFill>
                        <a:srgbClr val="000000"/>
                      </a:solidFill>
                      <a:prstDash val="solid"/>
                      <a:round/>
                      <a:headEnd type="none" w="med" len="med"/>
                      <a:tailEnd type="none" w="med" len="med"/>
                    </a:lnT>
                    <a:lnB w="72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0">
                        <a:lnSpc>
                          <a:spcPct val="76000"/>
                        </a:lnSpc>
                        <a:spcBef>
                          <a:spcPct val="0"/>
                        </a:spcBef>
                        <a:spcAft>
                          <a:spcPct val="0"/>
                        </a:spcAft>
                        <a:buClr>
                          <a:srgbClr val="000000"/>
                        </a:buClr>
                        <a:buSzPct val="100000"/>
                        <a:buFont typeface="Times New Roman" pitchFamily="1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600" b="0" i="0" u="none" strike="noStrike" cap="none" normalizeH="0" baseline="0" smtClean="0">
                          <a:ln>
                            <a:noFill/>
                          </a:ln>
                          <a:solidFill>
                            <a:srgbClr val="000000"/>
                          </a:solidFill>
                          <a:effectLst/>
                          <a:latin typeface="Arial" charset="0"/>
                          <a:ea typeface="DejaVu LGC Sans" charset="0"/>
                          <a:cs typeface="DejaVu LGC Sans" charset="0"/>
                        </a:rPr>
                        <a:t>140</a:t>
                      </a:r>
                    </a:p>
                  </a:txBody>
                  <a:tcPr marL="82944" marR="82944" marT="49379" marB="41476" anchor="ctr" horzOverflow="overflow">
                    <a:lnL w="7200" cap="flat" cmpd="sng" algn="ctr">
                      <a:solidFill>
                        <a:srgbClr val="000000"/>
                      </a:solidFill>
                      <a:prstDash val="solid"/>
                      <a:round/>
                      <a:headEnd type="none" w="med" len="med"/>
                      <a:tailEnd type="none" w="med" len="med"/>
                    </a:lnL>
                    <a:lnR w="7200" cap="flat" cmpd="sng" algn="ctr">
                      <a:solidFill>
                        <a:srgbClr val="000000"/>
                      </a:solidFill>
                      <a:prstDash val="solid"/>
                      <a:round/>
                      <a:headEnd type="none" w="med" len="med"/>
                      <a:tailEnd type="none" w="med" len="med"/>
                    </a:lnR>
                    <a:lnT w="7200" cap="flat" cmpd="sng" algn="ctr">
                      <a:solidFill>
                        <a:srgbClr val="000000"/>
                      </a:solidFill>
                      <a:prstDash val="solid"/>
                      <a:round/>
                      <a:headEnd type="none" w="med" len="med"/>
                      <a:tailEnd type="none" w="med" len="med"/>
                    </a:lnT>
                    <a:lnB w="72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0">
                        <a:lnSpc>
                          <a:spcPct val="76000"/>
                        </a:lnSpc>
                        <a:spcBef>
                          <a:spcPct val="0"/>
                        </a:spcBef>
                        <a:spcAft>
                          <a:spcPct val="0"/>
                        </a:spcAft>
                        <a:buClr>
                          <a:srgbClr val="000000"/>
                        </a:buClr>
                        <a:buSzPct val="100000"/>
                        <a:buFont typeface="Times New Roman" pitchFamily="1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600" b="0" i="0" u="none" strike="noStrike" cap="none" normalizeH="0" baseline="0" smtClean="0">
                          <a:ln>
                            <a:noFill/>
                          </a:ln>
                          <a:solidFill>
                            <a:srgbClr val="FFFFFF"/>
                          </a:solidFill>
                          <a:effectLst/>
                          <a:latin typeface="Arial" charset="0"/>
                          <a:ea typeface="DejaVu LGC Sans" charset="0"/>
                          <a:cs typeface="DejaVu LGC Sans" charset="0"/>
                        </a:rPr>
                        <a:t>200</a:t>
                      </a:r>
                    </a:p>
                  </a:txBody>
                  <a:tcPr marL="82944" marR="82944" marT="49379" marB="41476" anchor="ctr" horzOverflow="overflow">
                    <a:lnL w="7200" cap="flat" cmpd="sng" algn="ctr">
                      <a:solidFill>
                        <a:srgbClr val="000000"/>
                      </a:solidFill>
                      <a:prstDash val="solid"/>
                      <a:round/>
                      <a:headEnd type="none" w="med" len="med"/>
                      <a:tailEnd type="none" w="med" len="med"/>
                    </a:lnL>
                    <a:lnR cap="flat">
                      <a:noFill/>
                    </a:lnR>
                    <a:lnT cap="flat">
                      <a:noFill/>
                    </a:lnT>
                    <a:lnB cap="flat">
                      <a:noFill/>
                    </a:lnB>
                    <a:lnTlToBr>
                      <a:noFill/>
                    </a:lnTlToBr>
                    <a:lnBlToTr>
                      <a:noFill/>
                    </a:lnBlToTr>
                    <a:noFill/>
                  </a:tcPr>
                </a:tc>
                <a:tc>
                  <a:txBody>
                    <a:bodyPr/>
                    <a:lstStyle/>
                    <a:p>
                      <a:pPr marL="0" marR="0" lvl="0" indent="0" algn="r" defTabSz="457200" rtl="0" eaLnBrk="1" fontAlgn="base" latinLnBrk="0" hangingPunct="0">
                        <a:lnSpc>
                          <a:spcPct val="76000"/>
                        </a:lnSpc>
                        <a:spcBef>
                          <a:spcPct val="0"/>
                        </a:spcBef>
                        <a:spcAft>
                          <a:spcPct val="0"/>
                        </a:spcAft>
                        <a:buClr>
                          <a:srgbClr val="000000"/>
                        </a:buClr>
                        <a:buSzPct val="100000"/>
                        <a:buFont typeface="Times New Roman" pitchFamily="1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600" b="0" i="0" u="none" strike="noStrike" cap="none" normalizeH="0" baseline="0" smtClean="0">
                          <a:ln>
                            <a:noFill/>
                          </a:ln>
                          <a:solidFill>
                            <a:srgbClr val="FFFFFF"/>
                          </a:solidFill>
                          <a:effectLst/>
                          <a:latin typeface="Arial" charset="0"/>
                          <a:ea typeface="DejaVu LGC Sans" charset="0"/>
                          <a:cs typeface="DejaVu LGC Sans" charset="0"/>
                        </a:rPr>
                        <a:t>40</a:t>
                      </a:r>
                    </a:p>
                  </a:txBody>
                  <a:tcPr marL="82944" marR="82944" marT="49379" marB="41476" anchor="ctr" horzOverflow="overflow">
                    <a:lnL cap="flat">
                      <a:noFill/>
                    </a:lnL>
                    <a:lnR cap="flat">
                      <a:noFill/>
                    </a:lnR>
                    <a:lnT cap="flat">
                      <a:noFill/>
                    </a:lnT>
                    <a:lnB cap="flat">
                      <a:noFill/>
                    </a:lnB>
                    <a:lnTlToBr>
                      <a:noFill/>
                    </a:lnTlToBr>
                    <a:lnBlToTr>
                      <a:noFill/>
                    </a:lnBlToTr>
                    <a:noFill/>
                  </a:tcPr>
                </a:tc>
              </a:tr>
              <a:tr h="396042">
                <a:tc>
                  <a:txBody>
                    <a:bodyPr/>
                    <a:lstStyle/>
                    <a:p>
                      <a:pPr marL="0" marR="0" lvl="0" indent="0" algn="l" defTabSz="457200" rtl="0" eaLnBrk="1" fontAlgn="base" latinLnBrk="0" hangingPunct="0">
                        <a:lnSpc>
                          <a:spcPct val="76000"/>
                        </a:lnSpc>
                        <a:spcBef>
                          <a:spcPct val="0"/>
                        </a:spcBef>
                        <a:spcAft>
                          <a:spcPct val="0"/>
                        </a:spcAft>
                        <a:buClr>
                          <a:srgbClr val="000000"/>
                        </a:buClr>
                        <a:buSzPct val="100000"/>
                        <a:buFont typeface="Times New Roman" pitchFamily="1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600" b="0" i="0" u="none" strike="noStrike" cap="none" normalizeH="0" baseline="0" smtClean="0">
                          <a:ln>
                            <a:noFill/>
                          </a:ln>
                          <a:solidFill>
                            <a:srgbClr val="000000"/>
                          </a:solidFill>
                          <a:effectLst/>
                          <a:latin typeface="Arial" charset="0"/>
                          <a:ea typeface="DejaVu LGC Sans" charset="0"/>
                          <a:cs typeface="DejaVu LGC Sans" charset="0"/>
                        </a:rPr>
                        <a:t>Prior Period Adjustments</a:t>
                      </a:r>
                    </a:p>
                  </a:txBody>
                  <a:tcPr marL="82944" marR="82944" marT="49379" marB="41476" anchor="ctr" horzOverflow="overflow">
                    <a:lnL w="7200" cap="flat" cmpd="sng" algn="ctr">
                      <a:solidFill>
                        <a:srgbClr val="000000"/>
                      </a:solidFill>
                      <a:prstDash val="solid"/>
                      <a:round/>
                      <a:headEnd type="none" w="med" len="med"/>
                      <a:tailEnd type="none" w="med" len="med"/>
                    </a:lnL>
                    <a:lnR w="7200" cap="flat" cmpd="sng" algn="ctr">
                      <a:solidFill>
                        <a:srgbClr val="000000"/>
                      </a:solidFill>
                      <a:prstDash val="solid"/>
                      <a:round/>
                      <a:headEnd type="none" w="med" len="med"/>
                      <a:tailEnd type="none" w="med" len="med"/>
                    </a:lnR>
                    <a:lnT w="7200" cap="flat" cmpd="sng" algn="ctr">
                      <a:solidFill>
                        <a:srgbClr val="000000"/>
                      </a:solidFill>
                      <a:prstDash val="solid"/>
                      <a:round/>
                      <a:headEnd type="none" w="med" len="med"/>
                      <a:tailEnd type="none" w="med" len="med"/>
                    </a:lnT>
                    <a:lnB w="72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0">
                        <a:lnSpc>
                          <a:spcPct val="76000"/>
                        </a:lnSpc>
                        <a:spcBef>
                          <a:spcPct val="0"/>
                        </a:spcBef>
                        <a:spcAft>
                          <a:spcPct val="0"/>
                        </a:spcAft>
                        <a:buClr>
                          <a:srgbClr val="000000"/>
                        </a:buClr>
                        <a:buSzPct val="100000"/>
                        <a:buFont typeface="Times New Roman" pitchFamily="1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600" b="0" i="0" u="none" strike="noStrike" cap="none" normalizeH="0" baseline="0" smtClean="0">
                          <a:ln>
                            <a:noFill/>
                          </a:ln>
                          <a:solidFill>
                            <a:srgbClr val="000000"/>
                          </a:solidFill>
                          <a:effectLst/>
                          <a:latin typeface="Arial" charset="0"/>
                          <a:ea typeface="DejaVu LGC Sans" charset="0"/>
                          <a:cs typeface="DejaVu LGC Sans" charset="0"/>
                        </a:rPr>
                        <a:t>-100</a:t>
                      </a:r>
                    </a:p>
                  </a:txBody>
                  <a:tcPr marL="82944" marR="82944" marT="49379" marB="41476" anchor="ctr" horzOverflow="overflow">
                    <a:lnL w="7200" cap="flat" cmpd="sng" algn="ctr">
                      <a:solidFill>
                        <a:srgbClr val="000000"/>
                      </a:solidFill>
                      <a:prstDash val="solid"/>
                      <a:round/>
                      <a:headEnd type="none" w="med" len="med"/>
                      <a:tailEnd type="none" w="med" len="med"/>
                    </a:lnL>
                    <a:lnR w="7200" cap="flat" cmpd="sng" algn="ctr">
                      <a:solidFill>
                        <a:srgbClr val="000000"/>
                      </a:solidFill>
                      <a:prstDash val="solid"/>
                      <a:round/>
                      <a:headEnd type="none" w="med" len="med"/>
                      <a:tailEnd type="none" w="med" len="med"/>
                    </a:lnR>
                    <a:lnT w="7200" cap="flat" cmpd="sng" algn="ctr">
                      <a:solidFill>
                        <a:srgbClr val="000000"/>
                      </a:solidFill>
                      <a:prstDash val="solid"/>
                      <a:round/>
                      <a:headEnd type="none" w="med" len="med"/>
                      <a:tailEnd type="none" w="med" len="med"/>
                    </a:lnT>
                    <a:lnB w="72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IN" sz="1600"/>
                    </a:p>
                  </a:txBody>
                  <a:tcPr marL="82944" marR="82944" marT="41476" marB="41476" anchor="ctr" horzOverflow="overflow">
                    <a:lnL w="7200" cap="flat" cmpd="sng" algn="ctr">
                      <a:solidFill>
                        <a:srgbClr val="000000"/>
                      </a:solidFill>
                      <a:prstDash val="solid"/>
                      <a:round/>
                      <a:headEnd type="none" w="med" len="med"/>
                      <a:tailEnd type="none" w="med" len="med"/>
                    </a:lnL>
                    <a:lnR w="7200" cap="flat" cmpd="sng" algn="ctr">
                      <a:solidFill>
                        <a:srgbClr val="000000"/>
                      </a:solidFill>
                      <a:prstDash val="solid"/>
                      <a:round/>
                      <a:headEnd type="none" w="med" len="med"/>
                      <a:tailEnd type="none" w="med" len="med"/>
                    </a:lnR>
                    <a:lnT w="7200" cap="flat" cmpd="sng" algn="ctr">
                      <a:solidFill>
                        <a:srgbClr val="000000"/>
                      </a:solidFill>
                      <a:prstDash val="solid"/>
                      <a:round/>
                      <a:headEnd type="none" w="med" len="med"/>
                      <a:tailEnd type="none" w="med" len="med"/>
                    </a:lnT>
                    <a:lnB w="72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IN" sz="1600"/>
                    </a:p>
                  </a:txBody>
                  <a:tcPr marL="82944" marR="82944" marT="41476" marB="41476" anchor="ctr" horzOverflow="overflow">
                    <a:lnL w="7200" cap="flat" cmpd="sng" algn="ctr">
                      <a:solidFill>
                        <a:srgbClr val="000000"/>
                      </a:solidFill>
                      <a:prstDash val="solid"/>
                      <a:round/>
                      <a:headEnd type="none" w="med" len="med"/>
                      <a:tailEnd type="none" w="med" len="med"/>
                    </a:lnL>
                    <a:lnR cap="flat">
                      <a:noFill/>
                    </a:lnR>
                    <a:lnT cap="flat">
                      <a:noFill/>
                    </a:lnT>
                    <a:lnB cap="flat">
                      <a:noFill/>
                    </a:lnB>
                    <a:lnTlToBr>
                      <a:noFill/>
                    </a:lnTlToBr>
                    <a:lnBlToTr>
                      <a:noFill/>
                    </a:lnBlToTr>
                    <a:noFill/>
                  </a:tcPr>
                </a:tc>
                <a:tc>
                  <a:txBody>
                    <a:bodyPr/>
                    <a:lstStyle/>
                    <a:p>
                      <a:endParaRPr lang="en-IN" sz="1600"/>
                    </a:p>
                  </a:txBody>
                  <a:tcPr marL="82944" marR="82944" marT="41476" marB="41476" anchor="ctr" horzOverflow="overflow">
                    <a:lnL cap="flat">
                      <a:noFill/>
                    </a:lnL>
                    <a:lnR cap="flat">
                      <a:noFill/>
                    </a:lnR>
                    <a:lnT cap="flat">
                      <a:noFill/>
                    </a:lnT>
                    <a:lnB cap="flat">
                      <a:noFill/>
                    </a:lnB>
                    <a:lnTlToBr>
                      <a:noFill/>
                    </a:lnTlToBr>
                    <a:lnBlToTr>
                      <a:noFill/>
                    </a:lnBlToTr>
                    <a:noFill/>
                  </a:tcPr>
                </a:tc>
              </a:tr>
              <a:tr h="398922">
                <a:tc>
                  <a:txBody>
                    <a:bodyPr/>
                    <a:lstStyle/>
                    <a:p>
                      <a:pPr marL="0" marR="0" lvl="0" indent="0" algn="l" defTabSz="457200" rtl="0" eaLnBrk="1" fontAlgn="base" latinLnBrk="0" hangingPunct="0">
                        <a:lnSpc>
                          <a:spcPct val="76000"/>
                        </a:lnSpc>
                        <a:spcBef>
                          <a:spcPct val="0"/>
                        </a:spcBef>
                        <a:spcAft>
                          <a:spcPct val="0"/>
                        </a:spcAft>
                        <a:buClr>
                          <a:srgbClr val="000000"/>
                        </a:buClr>
                        <a:buSzPct val="100000"/>
                        <a:buFont typeface="Times New Roman" pitchFamily="1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600" b="0" i="0" u="none" strike="noStrike" cap="none" normalizeH="0" baseline="0" smtClean="0">
                          <a:ln>
                            <a:noFill/>
                          </a:ln>
                          <a:solidFill>
                            <a:srgbClr val="000000"/>
                          </a:solidFill>
                          <a:effectLst/>
                          <a:latin typeface="Arial" charset="0"/>
                          <a:ea typeface="DejaVu LGC Sans" charset="0"/>
                          <a:cs typeface="DejaVu LGC Sans" charset="0"/>
                        </a:rPr>
                        <a:t>Net Profit</a:t>
                      </a:r>
                    </a:p>
                  </a:txBody>
                  <a:tcPr marL="82944" marR="82944" marT="49379" marB="41476" anchor="ctr" horzOverflow="overflow">
                    <a:lnL w="7200" cap="flat" cmpd="sng" algn="ctr">
                      <a:solidFill>
                        <a:srgbClr val="000000"/>
                      </a:solidFill>
                      <a:prstDash val="solid"/>
                      <a:round/>
                      <a:headEnd type="none" w="med" len="med"/>
                      <a:tailEnd type="none" w="med" len="med"/>
                    </a:lnL>
                    <a:lnR w="7200" cap="flat" cmpd="sng" algn="ctr">
                      <a:solidFill>
                        <a:srgbClr val="000000"/>
                      </a:solidFill>
                      <a:prstDash val="solid"/>
                      <a:round/>
                      <a:headEnd type="none" w="med" len="med"/>
                      <a:tailEnd type="none" w="med" len="med"/>
                    </a:lnR>
                    <a:lnT w="7200" cap="flat" cmpd="sng" algn="ctr">
                      <a:solidFill>
                        <a:srgbClr val="000000"/>
                      </a:solidFill>
                      <a:prstDash val="solid"/>
                      <a:round/>
                      <a:headEnd type="none" w="med" len="med"/>
                      <a:tailEnd type="none" w="med" len="med"/>
                    </a:lnT>
                    <a:lnB w="72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r" defTabSz="457200" rtl="0" eaLnBrk="1" fontAlgn="base" latinLnBrk="0" hangingPunct="0">
                        <a:lnSpc>
                          <a:spcPct val="76000"/>
                        </a:lnSpc>
                        <a:spcBef>
                          <a:spcPct val="0"/>
                        </a:spcBef>
                        <a:spcAft>
                          <a:spcPct val="0"/>
                        </a:spcAft>
                        <a:buClr>
                          <a:srgbClr val="000000"/>
                        </a:buClr>
                        <a:buSzPct val="100000"/>
                        <a:buFont typeface="Times New Roman" pitchFamily="1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600" b="1" i="0" u="none" strike="noStrike" cap="none" normalizeH="0" baseline="0" smtClean="0">
                          <a:ln>
                            <a:noFill/>
                          </a:ln>
                          <a:solidFill>
                            <a:srgbClr val="000000"/>
                          </a:solidFill>
                          <a:effectLst/>
                          <a:latin typeface="Arial" charset="0"/>
                          <a:ea typeface="DejaVu LGC Sans" charset="0"/>
                          <a:cs typeface="DejaVu LGC Sans" charset="0"/>
                        </a:rPr>
                        <a:t>100</a:t>
                      </a:r>
                    </a:p>
                  </a:txBody>
                  <a:tcPr marL="82944" marR="82944" marT="49379" marB="41476" anchor="ctr" horzOverflow="overflow">
                    <a:lnL w="7200" cap="flat" cmpd="sng" algn="ctr">
                      <a:solidFill>
                        <a:srgbClr val="000000"/>
                      </a:solidFill>
                      <a:prstDash val="solid"/>
                      <a:round/>
                      <a:headEnd type="none" w="med" len="med"/>
                      <a:tailEnd type="none" w="med" len="med"/>
                    </a:lnL>
                    <a:lnR w="7200" cap="flat" cmpd="sng" algn="ctr">
                      <a:solidFill>
                        <a:srgbClr val="000000"/>
                      </a:solidFill>
                      <a:prstDash val="solid"/>
                      <a:round/>
                      <a:headEnd type="none" w="med" len="med"/>
                      <a:tailEnd type="none" w="med" len="med"/>
                    </a:lnR>
                    <a:lnT w="7200" cap="flat" cmpd="sng" algn="ctr">
                      <a:solidFill>
                        <a:srgbClr val="000000"/>
                      </a:solidFill>
                      <a:prstDash val="solid"/>
                      <a:round/>
                      <a:headEnd type="none" w="med" len="med"/>
                      <a:tailEnd type="none" w="med" len="med"/>
                    </a:lnT>
                    <a:lnB w="72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r" defTabSz="457200" rtl="0" eaLnBrk="1" fontAlgn="base" latinLnBrk="0" hangingPunct="0">
                        <a:lnSpc>
                          <a:spcPct val="76000"/>
                        </a:lnSpc>
                        <a:spcBef>
                          <a:spcPct val="0"/>
                        </a:spcBef>
                        <a:spcAft>
                          <a:spcPct val="0"/>
                        </a:spcAft>
                        <a:buClr>
                          <a:srgbClr val="000000"/>
                        </a:buClr>
                        <a:buSzPct val="100000"/>
                        <a:buFont typeface="Times New Roman" pitchFamily="1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600" b="1" i="0" u="none" strike="noStrike" cap="none" normalizeH="0" baseline="0" smtClean="0">
                          <a:ln>
                            <a:noFill/>
                          </a:ln>
                          <a:solidFill>
                            <a:srgbClr val="000000"/>
                          </a:solidFill>
                          <a:effectLst/>
                          <a:latin typeface="Arial" charset="0"/>
                          <a:ea typeface="DejaVu LGC Sans" charset="0"/>
                          <a:cs typeface="DejaVu LGC Sans" charset="0"/>
                        </a:rPr>
                        <a:t>140</a:t>
                      </a:r>
                    </a:p>
                  </a:txBody>
                  <a:tcPr marL="82944" marR="82944" marT="49379" marB="41476" anchor="ctr" horzOverflow="overflow">
                    <a:lnL w="7200" cap="flat" cmpd="sng" algn="ctr">
                      <a:solidFill>
                        <a:srgbClr val="000000"/>
                      </a:solidFill>
                      <a:prstDash val="solid"/>
                      <a:round/>
                      <a:headEnd type="none" w="med" len="med"/>
                      <a:tailEnd type="none" w="med" len="med"/>
                    </a:lnL>
                    <a:lnR w="7200" cap="flat" cmpd="sng" algn="ctr">
                      <a:solidFill>
                        <a:srgbClr val="000000"/>
                      </a:solidFill>
                      <a:prstDash val="solid"/>
                      <a:round/>
                      <a:headEnd type="none" w="med" len="med"/>
                      <a:tailEnd type="none" w="med" len="med"/>
                    </a:lnR>
                    <a:lnT w="7200" cap="flat" cmpd="sng" algn="ctr">
                      <a:solidFill>
                        <a:srgbClr val="000000"/>
                      </a:solidFill>
                      <a:prstDash val="solid"/>
                      <a:round/>
                      <a:headEnd type="none" w="med" len="med"/>
                      <a:tailEnd type="none" w="med" len="med"/>
                    </a:lnT>
                    <a:lnB w="72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r" defTabSz="457200" rtl="0" eaLnBrk="1" fontAlgn="base" latinLnBrk="0" hangingPunct="0">
                        <a:lnSpc>
                          <a:spcPct val="76000"/>
                        </a:lnSpc>
                        <a:spcBef>
                          <a:spcPct val="0"/>
                        </a:spcBef>
                        <a:spcAft>
                          <a:spcPct val="0"/>
                        </a:spcAft>
                        <a:buClr>
                          <a:srgbClr val="000000"/>
                        </a:buClr>
                        <a:buSzPct val="100000"/>
                        <a:buFont typeface="Times New Roman" pitchFamily="1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600" b="1" i="0" u="none" strike="noStrike" cap="none" normalizeH="0" baseline="0" smtClean="0">
                          <a:ln>
                            <a:noFill/>
                          </a:ln>
                          <a:solidFill>
                            <a:srgbClr val="FFFFFF"/>
                          </a:solidFill>
                          <a:effectLst/>
                          <a:latin typeface="Arial" charset="0"/>
                          <a:ea typeface="DejaVu LGC Sans" charset="0"/>
                          <a:cs typeface="DejaVu LGC Sans" charset="0"/>
                        </a:rPr>
                        <a:t>200</a:t>
                      </a:r>
                    </a:p>
                  </a:txBody>
                  <a:tcPr marL="82944" marR="82944" marT="49379" marB="41476" anchor="ctr" horzOverflow="overflow">
                    <a:lnL w="7200" cap="flat" cmpd="sng" algn="ctr">
                      <a:solidFill>
                        <a:srgbClr val="000000"/>
                      </a:solidFill>
                      <a:prstDash val="solid"/>
                      <a:round/>
                      <a:headEnd type="none" w="med" len="med"/>
                      <a:tailEnd type="none" w="med" len="med"/>
                    </a:lnL>
                    <a:lnR cap="flat">
                      <a:noFill/>
                    </a:lnR>
                    <a:lnT cap="flat">
                      <a:noFill/>
                    </a:lnT>
                    <a:lnB cap="flat">
                      <a:noFill/>
                    </a:lnB>
                    <a:lnTlToBr>
                      <a:noFill/>
                    </a:lnTlToBr>
                    <a:lnBlToTr>
                      <a:noFill/>
                    </a:lnBlToTr>
                    <a:noFill/>
                  </a:tcPr>
                </a:tc>
                <a:tc>
                  <a:txBody>
                    <a:bodyPr/>
                    <a:lstStyle/>
                    <a:p>
                      <a:pPr marL="0" marR="0" lvl="0" indent="0" algn="r" defTabSz="457200" rtl="0" eaLnBrk="1" fontAlgn="base" latinLnBrk="0" hangingPunct="0">
                        <a:lnSpc>
                          <a:spcPct val="76000"/>
                        </a:lnSpc>
                        <a:spcBef>
                          <a:spcPct val="0"/>
                        </a:spcBef>
                        <a:spcAft>
                          <a:spcPct val="0"/>
                        </a:spcAft>
                        <a:buClr>
                          <a:srgbClr val="000000"/>
                        </a:buClr>
                        <a:buSzPct val="100000"/>
                        <a:buFont typeface="Times New Roman" pitchFamily="1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600" b="1" i="0" u="none" strike="noStrike" cap="none" normalizeH="0" baseline="0" smtClean="0">
                          <a:ln>
                            <a:noFill/>
                          </a:ln>
                          <a:solidFill>
                            <a:srgbClr val="FFFFFF"/>
                          </a:solidFill>
                          <a:effectLst/>
                          <a:latin typeface="Arial" charset="0"/>
                          <a:ea typeface="DejaVu LGC Sans" charset="0"/>
                          <a:cs typeface="DejaVu LGC Sans" charset="0"/>
                        </a:rPr>
                        <a:t>40</a:t>
                      </a:r>
                    </a:p>
                  </a:txBody>
                  <a:tcPr marL="82944" marR="82944" marT="49379" marB="41476" anchor="ctr" horzOverflow="overflow">
                    <a:lnL cap="flat">
                      <a:noFill/>
                    </a:lnL>
                    <a:lnR cap="flat">
                      <a:noFill/>
                    </a:lnR>
                    <a:lnT cap="flat">
                      <a:noFill/>
                    </a:lnT>
                    <a:lnB cap="flat">
                      <a:noFill/>
                    </a:lnB>
                    <a:lnTlToBr>
                      <a:noFill/>
                    </a:lnTlToBr>
                    <a:lnBlToTr>
                      <a:noFill/>
                    </a:lnBlToTr>
                    <a:noFill/>
                  </a:tcPr>
                </a:tc>
              </a:tr>
            </a:tbl>
          </a:graphicData>
        </a:graphic>
      </p:graphicFrame>
      <p:sp>
        <p:nvSpPr>
          <p:cNvPr id="3" name="TextBox 2"/>
          <p:cNvSpPr txBox="1"/>
          <p:nvPr/>
        </p:nvSpPr>
        <p:spPr>
          <a:xfrm>
            <a:off x="6781800" y="6324600"/>
            <a:ext cx="2362200" cy="369332"/>
          </a:xfrm>
          <a:prstGeom prst="rect">
            <a:avLst/>
          </a:prstGeom>
          <a:noFill/>
        </p:spPr>
        <p:txBody>
          <a:bodyPr wrap="square" rtlCol="0">
            <a:spAutoFit/>
          </a:bodyPr>
          <a:lstStyle/>
          <a:p>
            <a:r>
              <a:rPr lang="en-US" b="1" i="1" dirty="0" smtClean="0">
                <a:solidFill>
                  <a:schemeClr val="accent1">
                    <a:lumMod val="50000"/>
                  </a:schemeClr>
                </a:solidFill>
              </a:rPr>
              <a:t>CA KUSAI GOAWALA</a:t>
            </a:r>
            <a:endParaRPr lang="en-IN" b="1" i="1" dirty="0">
              <a:solidFill>
                <a:schemeClr val="accent1">
                  <a:lumMod val="50000"/>
                </a:schemeClr>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169" name="Group 1"/>
          <p:cNvGraphicFramePr>
            <a:graphicFrameLocks noGrp="1"/>
          </p:cNvGraphicFramePr>
          <p:nvPr/>
        </p:nvGraphicFramePr>
        <p:xfrm>
          <a:off x="414720" y="283710"/>
          <a:ext cx="8501760" cy="6185456"/>
        </p:xfrm>
        <a:graphic>
          <a:graphicData uri="http://schemas.openxmlformats.org/drawingml/2006/table">
            <a:tbl>
              <a:tblPr/>
              <a:tblGrid>
                <a:gridCol w="3070080"/>
                <a:gridCol w="1359360"/>
                <a:gridCol w="1357920"/>
                <a:gridCol w="1357920"/>
                <a:gridCol w="1356480"/>
              </a:tblGrid>
              <a:tr h="591903">
                <a:tc>
                  <a:txBody>
                    <a:bodyPr/>
                    <a:lstStyle/>
                    <a:p>
                      <a:endParaRPr lang="en-IN" sz="1600"/>
                    </a:p>
                  </a:txBody>
                  <a:tcPr marL="82944" marR="82944" marT="41476" marB="41476" anchor="ctr" horzOverflow="overflow">
                    <a:lnL w="7200" cap="flat" cmpd="sng" algn="ctr">
                      <a:solidFill>
                        <a:srgbClr val="000000"/>
                      </a:solidFill>
                      <a:prstDash val="solid"/>
                      <a:round/>
                      <a:headEnd type="none" w="med" len="med"/>
                      <a:tailEnd type="none" w="med" len="med"/>
                    </a:lnL>
                    <a:lnR w="7200" cap="flat" cmpd="sng" algn="ctr">
                      <a:solidFill>
                        <a:srgbClr val="000000"/>
                      </a:solidFill>
                      <a:prstDash val="solid"/>
                      <a:round/>
                      <a:headEnd type="none" w="med" len="med"/>
                      <a:tailEnd type="none" w="med" len="med"/>
                    </a:lnR>
                    <a:lnT w="7200" cap="flat" cmpd="sng" algn="ctr">
                      <a:solidFill>
                        <a:srgbClr val="000000"/>
                      </a:solidFill>
                      <a:prstDash val="solid"/>
                      <a:round/>
                      <a:headEnd type="none" w="med" len="med"/>
                      <a:tailEnd type="none" w="med" len="med"/>
                    </a:lnT>
                    <a:lnB w="7200" cap="flat" cmpd="sng" algn="ctr">
                      <a:solidFill>
                        <a:srgbClr val="000000"/>
                      </a:solidFill>
                      <a:prstDash val="solid"/>
                      <a:round/>
                      <a:headEnd type="none" w="med" len="med"/>
                      <a:tailEnd type="none" w="med" len="med"/>
                    </a:lnB>
                    <a:lnTlToBr>
                      <a:noFill/>
                    </a:lnTlToBr>
                    <a:lnBlToTr>
                      <a:noFill/>
                    </a:lnBlToTr>
                    <a:solidFill>
                      <a:srgbClr val="C0C0C0"/>
                    </a:solidFill>
                  </a:tcPr>
                </a:tc>
                <a:tc gridSpan="2">
                  <a:txBody>
                    <a:bodyPr/>
                    <a:lstStyle/>
                    <a:p>
                      <a:pPr marL="0" marR="0" lvl="0" indent="0" algn="ctr" defTabSz="457200" rtl="0" eaLnBrk="1" fontAlgn="base" latinLnBrk="0" hangingPunct="0">
                        <a:lnSpc>
                          <a:spcPct val="76000"/>
                        </a:lnSpc>
                        <a:spcBef>
                          <a:spcPct val="0"/>
                        </a:spcBef>
                        <a:spcAft>
                          <a:spcPct val="0"/>
                        </a:spcAft>
                        <a:buClr>
                          <a:srgbClr val="000000"/>
                        </a:buClr>
                        <a:buSzPct val="100000"/>
                        <a:buFont typeface="Times New Roman" pitchFamily="1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600" b="1" i="0" u="none" strike="noStrike" cap="none" normalizeH="0" baseline="0" smtClean="0">
                          <a:ln>
                            <a:noFill/>
                          </a:ln>
                          <a:solidFill>
                            <a:srgbClr val="000000"/>
                          </a:solidFill>
                          <a:effectLst/>
                          <a:latin typeface="Arial" charset="0"/>
                          <a:ea typeface="DejaVu LGC Sans" charset="0"/>
                          <a:cs typeface="DejaVu LGC Sans" charset="0"/>
                        </a:rPr>
                        <a:t>Under Indian GAAP</a:t>
                      </a:r>
                    </a:p>
                  </a:txBody>
                  <a:tcPr marL="82944" marR="82944" marT="49379" marB="41476" anchor="ctr" horzOverflow="overflow">
                    <a:lnL w="7200" cap="flat" cmpd="sng" algn="ctr">
                      <a:solidFill>
                        <a:srgbClr val="000000"/>
                      </a:solidFill>
                      <a:prstDash val="solid"/>
                      <a:round/>
                      <a:headEnd type="none" w="med" len="med"/>
                      <a:tailEnd type="none" w="med" len="med"/>
                    </a:lnL>
                    <a:lnR w="7200" cap="flat" cmpd="sng" algn="ctr">
                      <a:solidFill>
                        <a:srgbClr val="000000"/>
                      </a:solidFill>
                      <a:prstDash val="solid"/>
                      <a:round/>
                      <a:headEnd type="none" w="med" len="med"/>
                      <a:tailEnd type="none" w="med" len="med"/>
                    </a:lnR>
                    <a:lnT w="7200" cap="flat" cmpd="sng" algn="ctr">
                      <a:solidFill>
                        <a:srgbClr val="000000"/>
                      </a:solidFill>
                      <a:prstDash val="solid"/>
                      <a:round/>
                      <a:headEnd type="none" w="med" len="med"/>
                      <a:tailEnd type="none" w="med" len="med"/>
                    </a:lnT>
                    <a:lnB w="7200" cap="flat" cmpd="sng" algn="ctr">
                      <a:solidFill>
                        <a:srgbClr val="000000"/>
                      </a:solidFill>
                      <a:prstDash val="solid"/>
                      <a:round/>
                      <a:headEnd type="none" w="med" len="med"/>
                      <a:tailEnd type="none" w="med" len="med"/>
                    </a:lnB>
                    <a:lnTlToBr>
                      <a:noFill/>
                    </a:lnTlToBr>
                    <a:lnBlToTr>
                      <a:noFill/>
                    </a:lnBlToTr>
                    <a:solidFill>
                      <a:srgbClr val="C0C0C0"/>
                    </a:solidFill>
                  </a:tcPr>
                </a:tc>
                <a:tc hMerge="1">
                  <a:txBody>
                    <a:bodyPr/>
                    <a:lstStyle/>
                    <a:p>
                      <a:endParaRPr lang="en-IN"/>
                    </a:p>
                  </a:txBody>
                  <a:tcPr/>
                </a:tc>
                <a:tc gridSpan="2">
                  <a:txBody>
                    <a:bodyPr/>
                    <a:lstStyle/>
                    <a:p>
                      <a:pPr marL="0" marR="0" lvl="0" indent="0" algn="ctr" defTabSz="457200" rtl="0" eaLnBrk="1" fontAlgn="base" latinLnBrk="0" hangingPunct="0">
                        <a:lnSpc>
                          <a:spcPct val="76000"/>
                        </a:lnSpc>
                        <a:spcBef>
                          <a:spcPct val="0"/>
                        </a:spcBef>
                        <a:spcAft>
                          <a:spcPct val="0"/>
                        </a:spcAft>
                        <a:buClr>
                          <a:srgbClr val="000000"/>
                        </a:buClr>
                        <a:buSzPct val="100000"/>
                        <a:buFont typeface="Times New Roman" pitchFamily="1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600" b="1" i="0" u="none" strike="noStrike" cap="none" normalizeH="0" baseline="0" smtClean="0">
                          <a:ln>
                            <a:noFill/>
                          </a:ln>
                          <a:solidFill>
                            <a:srgbClr val="000000"/>
                          </a:solidFill>
                          <a:effectLst/>
                          <a:latin typeface="Arial" charset="0"/>
                          <a:ea typeface="DejaVu LGC Sans" charset="0"/>
                          <a:cs typeface="DejaVu LGC Sans" charset="0"/>
                        </a:rPr>
                        <a:t>Under IFRS</a:t>
                      </a:r>
                    </a:p>
                  </a:txBody>
                  <a:tcPr marL="82944" marR="82944" marT="49379" marB="41476" anchor="ctr" horzOverflow="overflow">
                    <a:lnL w="7200" cap="flat" cmpd="sng" algn="ctr">
                      <a:solidFill>
                        <a:srgbClr val="000000"/>
                      </a:solidFill>
                      <a:prstDash val="solid"/>
                      <a:round/>
                      <a:headEnd type="none" w="med" len="med"/>
                      <a:tailEnd type="none" w="med" len="med"/>
                    </a:lnL>
                    <a:lnR w="7200" cap="flat" cmpd="sng" algn="ctr">
                      <a:solidFill>
                        <a:srgbClr val="000000"/>
                      </a:solidFill>
                      <a:prstDash val="solid"/>
                      <a:round/>
                      <a:headEnd type="none" w="med" len="med"/>
                      <a:tailEnd type="none" w="med" len="med"/>
                    </a:lnR>
                    <a:lnT w="7200" cap="flat" cmpd="sng" algn="ctr">
                      <a:solidFill>
                        <a:srgbClr val="000000"/>
                      </a:solidFill>
                      <a:prstDash val="solid"/>
                      <a:round/>
                      <a:headEnd type="none" w="med" len="med"/>
                      <a:tailEnd type="none" w="med" len="med"/>
                    </a:lnT>
                    <a:lnB w="7200" cap="flat" cmpd="sng" algn="ctr">
                      <a:solidFill>
                        <a:srgbClr val="000000"/>
                      </a:solidFill>
                      <a:prstDash val="solid"/>
                      <a:round/>
                      <a:headEnd type="none" w="med" len="med"/>
                      <a:tailEnd type="none" w="med" len="med"/>
                    </a:lnB>
                    <a:lnTlToBr>
                      <a:noFill/>
                    </a:lnTlToBr>
                    <a:lnBlToTr>
                      <a:noFill/>
                    </a:lnBlToTr>
                    <a:solidFill>
                      <a:srgbClr val="C0C0C0"/>
                    </a:solidFill>
                  </a:tcPr>
                </a:tc>
                <a:tc hMerge="1">
                  <a:txBody>
                    <a:bodyPr/>
                    <a:lstStyle/>
                    <a:p>
                      <a:endParaRPr lang="en-IN"/>
                    </a:p>
                  </a:txBody>
                  <a:tcPr/>
                </a:tc>
              </a:tr>
              <a:tr h="442127">
                <a:tc>
                  <a:txBody>
                    <a:bodyPr/>
                    <a:lstStyle/>
                    <a:p>
                      <a:endParaRPr lang="en-IN" sz="1600"/>
                    </a:p>
                  </a:txBody>
                  <a:tcPr marL="82944" marR="82944" marT="41476" marB="41476" anchor="ctr" horzOverflow="overflow">
                    <a:lnL w="7200" cap="flat" cmpd="sng" algn="ctr">
                      <a:solidFill>
                        <a:srgbClr val="000000"/>
                      </a:solidFill>
                      <a:prstDash val="solid"/>
                      <a:round/>
                      <a:headEnd type="none" w="med" len="med"/>
                      <a:tailEnd type="none" w="med" len="med"/>
                    </a:lnL>
                    <a:lnR w="7200" cap="flat" cmpd="sng" algn="ctr">
                      <a:solidFill>
                        <a:srgbClr val="000000"/>
                      </a:solidFill>
                      <a:prstDash val="solid"/>
                      <a:round/>
                      <a:headEnd type="none" w="med" len="med"/>
                      <a:tailEnd type="none" w="med" len="med"/>
                    </a:lnR>
                    <a:lnT w="7200" cap="flat" cmpd="sng" algn="ctr">
                      <a:solidFill>
                        <a:srgbClr val="000000"/>
                      </a:solidFill>
                      <a:prstDash val="solid"/>
                      <a:round/>
                      <a:headEnd type="none" w="med" len="med"/>
                      <a:tailEnd type="none" w="med" len="med"/>
                    </a:lnT>
                    <a:lnB w="72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457200" rtl="0" eaLnBrk="1" fontAlgn="base" latinLnBrk="0" hangingPunct="0">
                        <a:lnSpc>
                          <a:spcPct val="76000"/>
                        </a:lnSpc>
                        <a:spcBef>
                          <a:spcPct val="0"/>
                        </a:spcBef>
                        <a:spcAft>
                          <a:spcPct val="0"/>
                        </a:spcAft>
                        <a:buClr>
                          <a:srgbClr val="000000"/>
                        </a:buClr>
                        <a:buSzPct val="100000"/>
                        <a:buFont typeface="Times New Roman" pitchFamily="1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600" b="1" i="0" u="none" strike="noStrike" cap="none" normalizeH="0" baseline="0" smtClean="0">
                          <a:ln>
                            <a:noFill/>
                          </a:ln>
                          <a:solidFill>
                            <a:srgbClr val="000000"/>
                          </a:solidFill>
                          <a:effectLst/>
                          <a:latin typeface="Arial" charset="0"/>
                          <a:ea typeface="DejaVu LGC Sans" charset="0"/>
                          <a:cs typeface="DejaVu LGC Sans" charset="0"/>
                        </a:rPr>
                        <a:t>YE 2010</a:t>
                      </a:r>
                    </a:p>
                  </a:txBody>
                  <a:tcPr marL="82944" marR="82944" marT="49379" marB="41476" anchor="ctr" horzOverflow="overflow">
                    <a:lnL w="7200" cap="flat" cmpd="sng" algn="ctr">
                      <a:solidFill>
                        <a:srgbClr val="000000"/>
                      </a:solidFill>
                      <a:prstDash val="solid"/>
                      <a:round/>
                      <a:headEnd type="none" w="med" len="med"/>
                      <a:tailEnd type="none" w="med" len="med"/>
                    </a:lnL>
                    <a:lnR w="7200" cap="flat" cmpd="sng" algn="ctr">
                      <a:solidFill>
                        <a:srgbClr val="000000"/>
                      </a:solidFill>
                      <a:prstDash val="solid"/>
                      <a:round/>
                      <a:headEnd type="none" w="med" len="med"/>
                      <a:tailEnd type="none" w="med" len="med"/>
                    </a:lnR>
                    <a:lnT w="7200" cap="flat" cmpd="sng" algn="ctr">
                      <a:solidFill>
                        <a:srgbClr val="000000"/>
                      </a:solidFill>
                      <a:prstDash val="solid"/>
                      <a:round/>
                      <a:headEnd type="none" w="med" len="med"/>
                      <a:tailEnd type="none" w="med" len="med"/>
                    </a:lnT>
                    <a:lnB w="72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457200" rtl="0" eaLnBrk="1" fontAlgn="base" latinLnBrk="0" hangingPunct="0">
                        <a:lnSpc>
                          <a:spcPct val="76000"/>
                        </a:lnSpc>
                        <a:spcBef>
                          <a:spcPct val="0"/>
                        </a:spcBef>
                        <a:spcAft>
                          <a:spcPct val="0"/>
                        </a:spcAft>
                        <a:buClr>
                          <a:srgbClr val="000000"/>
                        </a:buClr>
                        <a:buSzPct val="100000"/>
                        <a:buFont typeface="Times New Roman" pitchFamily="1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600" b="1" i="0" u="none" strike="noStrike" cap="none" normalizeH="0" baseline="0" smtClean="0">
                          <a:ln>
                            <a:noFill/>
                          </a:ln>
                          <a:solidFill>
                            <a:srgbClr val="000000"/>
                          </a:solidFill>
                          <a:effectLst/>
                          <a:latin typeface="Arial" charset="0"/>
                          <a:ea typeface="DejaVu LGC Sans" charset="0"/>
                          <a:cs typeface="DejaVu LGC Sans" charset="0"/>
                        </a:rPr>
                        <a:t>YE 2009</a:t>
                      </a:r>
                    </a:p>
                  </a:txBody>
                  <a:tcPr marL="82944" marR="82944" marT="49379" marB="41476" anchor="ctr" horzOverflow="overflow">
                    <a:lnL w="7200" cap="flat" cmpd="sng" algn="ctr">
                      <a:solidFill>
                        <a:srgbClr val="000000"/>
                      </a:solidFill>
                      <a:prstDash val="solid"/>
                      <a:round/>
                      <a:headEnd type="none" w="med" len="med"/>
                      <a:tailEnd type="none" w="med" len="med"/>
                    </a:lnL>
                    <a:lnR w="7200" cap="flat" cmpd="sng" algn="ctr">
                      <a:solidFill>
                        <a:srgbClr val="000000"/>
                      </a:solidFill>
                      <a:prstDash val="solid"/>
                      <a:round/>
                      <a:headEnd type="none" w="med" len="med"/>
                      <a:tailEnd type="none" w="med" len="med"/>
                    </a:lnR>
                    <a:lnT w="7200" cap="flat" cmpd="sng" algn="ctr">
                      <a:solidFill>
                        <a:srgbClr val="000000"/>
                      </a:solidFill>
                      <a:prstDash val="solid"/>
                      <a:round/>
                      <a:headEnd type="none" w="med" len="med"/>
                      <a:tailEnd type="none" w="med" len="med"/>
                    </a:lnT>
                    <a:lnB w="72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457200" rtl="0" eaLnBrk="1" fontAlgn="base" latinLnBrk="0" hangingPunct="0">
                        <a:lnSpc>
                          <a:spcPct val="76000"/>
                        </a:lnSpc>
                        <a:spcBef>
                          <a:spcPct val="0"/>
                        </a:spcBef>
                        <a:spcAft>
                          <a:spcPct val="0"/>
                        </a:spcAft>
                        <a:buClr>
                          <a:srgbClr val="000000"/>
                        </a:buClr>
                        <a:buSzPct val="100000"/>
                        <a:buFont typeface="Times New Roman" pitchFamily="1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600" b="1" i="0" u="none" strike="noStrike" cap="none" normalizeH="0" baseline="0" smtClean="0">
                          <a:ln>
                            <a:noFill/>
                          </a:ln>
                          <a:solidFill>
                            <a:srgbClr val="000000"/>
                          </a:solidFill>
                          <a:effectLst/>
                          <a:latin typeface="Arial" charset="0"/>
                          <a:ea typeface="DejaVu LGC Sans" charset="0"/>
                          <a:cs typeface="DejaVu LGC Sans" charset="0"/>
                        </a:rPr>
                        <a:t>YE 2010</a:t>
                      </a:r>
                    </a:p>
                  </a:txBody>
                  <a:tcPr marL="82944" marR="82944" marT="49379" marB="41476" anchor="ctr" horzOverflow="overflow">
                    <a:lnL w="7200" cap="flat" cmpd="sng" algn="ctr">
                      <a:solidFill>
                        <a:srgbClr val="000000"/>
                      </a:solidFill>
                      <a:prstDash val="solid"/>
                      <a:round/>
                      <a:headEnd type="none" w="med" len="med"/>
                      <a:tailEnd type="none" w="med" len="med"/>
                    </a:lnL>
                    <a:lnR w="7200" cap="flat" cmpd="sng" algn="ctr">
                      <a:solidFill>
                        <a:srgbClr val="000000"/>
                      </a:solidFill>
                      <a:prstDash val="solid"/>
                      <a:round/>
                      <a:headEnd type="none" w="med" len="med"/>
                      <a:tailEnd type="none" w="med" len="med"/>
                    </a:lnR>
                    <a:lnT w="7200" cap="flat" cmpd="sng" algn="ctr">
                      <a:solidFill>
                        <a:srgbClr val="000000"/>
                      </a:solidFill>
                      <a:prstDash val="solid"/>
                      <a:round/>
                      <a:headEnd type="none" w="med" len="med"/>
                      <a:tailEnd type="none" w="med" len="med"/>
                    </a:lnT>
                    <a:lnB w="72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457200" rtl="0" eaLnBrk="1" fontAlgn="base" latinLnBrk="0" hangingPunct="0">
                        <a:lnSpc>
                          <a:spcPct val="76000"/>
                        </a:lnSpc>
                        <a:spcBef>
                          <a:spcPct val="0"/>
                        </a:spcBef>
                        <a:spcAft>
                          <a:spcPct val="0"/>
                        </a:spcAft>
                        <a:buClr>
                          <a:srgbClr val="000000"/>
                        </a:buClr>
                        <a:buSzPct val="100000"/>
                        <a:buFont typeface="Times New Roman" pitchFamily="1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600" b="1" i="0" u="none" strike="noStrike" cap="none" normalizeH="0" baseline="0" smtClean="0">
                          <a:ln>
                            <a:noFill/>
                          </a:ln>
                          <a:solidFill>
                            <a:srgbClr val="000000"/>
                          </a:solidFill>
                          <a:effectLst/>
                          <a:latin typeface="Arial" charset="0"/>
                          <a:ea typeface="DejaVu LGC Sans" charset="0"/>
                          <a:cs typeface="DejaVu LGC Sans" charset="0"/>
                        </a:rPr>
                        <a:t>YE 2009</a:t>
                      </a:r>
                    </a:p>
                  </a:txBody>
                  <a:tcPr marL="82944" marR="82944" marT="49379" marB="41476" anchor="ctr" horzOverflow="overflow">
                    <a:lnL w="7200" cap="flat" cmpd="sng" algn="ctr">
                      <a:solidFill>
                        <a:srgbClr val="000000"/>
                      </a:solidFill>
                      <a:prstDash val="solid"/>
                      <a:round/>
                      <a:headEnd type="none" w="med" len="med"/>
                      <a:tailEnd type="none" w="med" len="med"/>
                    </a:lnL>
                    <a:lnR w="7200" cap="flat" cmpd="sng" algn="ctr">
                      <a:solidFill>
                        <a:srgbClr val="000000"/>
                      </a:solidFill>
                      <a:prstDash val="solid"/>
                      <a:round/>
                      <a:headEnd type="none" w="med" len="med"/>
                      <a:tailEnd type="none" w="med" len="med"/>
                    </a:lnR>
                    <a:lnT w="7200" cap="flat" cmpd="sng" algn="ctr">
                      <a:solidFill>
                        <a:srgbClr val="000000"/>
                      </a:solidFill>
                      <a:prstDash val="solid"/>
                      <a:round/>
                      <a:headEnd type="none" w="med" len="med"/>
                      <a:tailEnd type="none" w="med" len="med"/>
                    </a:lnT>
                    <a:lnB w="7200" cap="flat" cmpd="sng" algn="ctr">
                      <a:solidFill>
                        <a:srgbClr val="000000"/>
                      </a:solidFill>
                      <a:prstDash val="solid"/>
                      <a:round/>
                      <a:headEnd type="none" w="med" len="med"/>
                      <a:tailEnd type="none" w="med" len="med"/>
                    </a:lnB>
                    <a:lnTlToBr>
                      <a:noFill/>
                    </a:lnTlToBr>
                    <a:lnBlToTr>
                      <a:noFill/>
                    </a:lnBlToTr>
                    <a:solidFill>
                      <a:srgbClr val="C0C0C0"/>
                    </a:solidFill>
                  </a:tcPr>
                </a:tc>
              </a:tr>
              <a:tr h="396042">
                <a:tc>
                  <a:txBody>
                    <a:bodyPr/>
                    <a:lstStyle/>
                    <a:p>
                      <a:pPr marL="0" marR="0" lvl="0" indent="0" algn="l" defTabSz="457200" rtl="0" eaLnBrk="1" fontAlgn="base" latinLnBrk="0" hangingPunct="0">
                        <a:lnSpc>
                          <a:spcPct val="76000"/>
                        </a:lnSpc>
                        <a:spcBef>
                          <a:spcPct val="0"/>
                        </a:spcBef>
                        <a:spcAft>
                          <a:spcPct val="0"/>
                        </a:spcAft>
                        <a:buClr>
                          <a:srgbClr val="000000"/>
                        </a:buClr>
                        <a:buSzPct val="100000"/>
                        <a:buFont typeface="Times New Roman" pitchFamily="1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600" b="0" i="0" u="none" strike="noStrike" cap="none" normalizeH="0" baseline="0" smtClean="0">
                          <a:ln>
                            <a:noFill/>
                          </a:ln>
                          <a:solidFill>
                            <a:srgbClr val="000000"/>
                          </a:solidFill>
                          <a:effectLst/>
                          <a:latin typeface="Arial" charset="0"/>
                          <a:ea typeface="DejaVu LGC Sans" charset="0"/>
                          <a:cs typeface="DejaVu LGC Sans" charset="0"/>
                        </a:rPr>
                        <a:t>Sales</a:t>
                      </a:r>
                    </a:p>
                  </a:txBody>
                  <a:tcPr marL="82944" marR="82944" marT="49379" marB="41476" anchor="ctr" horzOverflow="overflow">
                    <a:lnL w="7200" cap="flat" cmpd="sng" algn="ctr">
                      <a:solidFill>
                        <a:srgbClr val="000000"/>
                      </a:solidFill>
                      <a:prstDash val="solid"/>
                      <a:round/>
                      <a:headEnd type="none" w="med" len="med"/>
                      <a:tailEnd type="none" w="med" len="med"/>
                    </a:lnL>
                    <a:lnR w="7200" cap="flat" cmpd="sng" algn="ctr">
                      <a:solidFill>
                        <a:srgbClr val="000000"/>
                      </a:solidFill>
                      <a:prstDash val="solid"/>
                      <a:round/>
                      <a:headEnd type="none" w="med" len="med"/>
                      <a:tailEnd type="none" w="med" len="med"/>
                    </a:lnR>
                    <a:lnT w="7200" cap="flat" cmpd="sng" algn="ctr">
                      <a:solidFill>
                        <a:srgbClr val="000000"/>
                      </a:solidFill>
                      <a:prstDash val="solid"/>
                      <a:round/>
                      <a:headEnd type="none" w="med" len="med"/>
                      <a:tailEnd type="none" w="med" len="med"/>
                    </a:lnT>
                    <a:lnB w="72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0">
                        <a:lnSpc>
                          <a:spcPct val="76000"/>
                        </a:lnSpc>
                        <a:spcBef>
                          <a:spcPct val="0"/>
                        </a:spcBef>
                        <a:spcAft>
                          <a:spcPct val="0"/>
                        </a:spcAft>
                        <a:buClr>
                          <a:srgbClr val="000000"/>
                        </a:buClr>
                        <a:buSzPct val="100000"/>
                        <a:buFont typeface="Times New Roman" pitchFamily="1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600" b="0" i="0" u="none" strike="noStrike" cap="none" normalizeH="0" baseline="0" smtClean="0">
                          <a:ln>
                            <a:noFill/>
                          </a:ln>
                          <a:solidFill>
                            <a:srgbClr val="000000"/>
                          </a:solidFill>
                          <a:effectLst/>
                          <a:latin typeface="Arial" charset="0"/>
                          <a:ea typeface="DejaVu LGC Sans" charset="0"/>
                          <a:cs typeface="DejaVu LGC Sans" charset="0"/>
                        </a:rPr>
                        <a:t>1000</a:t>
                      </a:r>
                    </a:p>
                  </a:txBody>
                  <a:tcPr marL="82944" marR="82944" marT="49379" marB="41476" anchor="ctr" horzOverflow="overflow">
                    <a:lnL w="7200" cap="flat" cmpd="sng" algn="ctr">
                      <a:solidFill>
                        <a:srgbClr val="000000"/>
                      </a:solidFill>
                      <a:prstDash val="solid"/>
                      <a:round/>
                      <a:headEnd type="none" w="med" len="med"/>
                      <a:tailEnd type="none" w="med" len="med"/>
                    </a:lnL>
                    <a:lnR w="7200" cap="flat" cmpd="sng" algn="ctr">
                      <a:solidFill>
                        <a:srgbClr val="000000"/>
                      </a:solidFill>
                      <a:prstDash val="solid"/>
                      <a:round/>
                      <a:headEnd type="none" w="med" len="med"/>
                      <a:tailEnd type="none" w="med" len="med"/>
                    </a:lnR>
                    <a:lnT w="7200" cap="flat" cmpd="sng" algn="ctr">
                      <a:solidFill>
                        <a:srgbClr val="000000"/>
                      </a:solidFill>
                      <a:prstDash val="solid"/>
                      <a:round/>
                      <a:headEnd type="none" w="med" len="med"/>
                      <a:tailEnd type="none" w="med" len="med"/>
                    </a:lnT>
                    <a:lnB w="72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0">
                        <a:lnSpc>
                          <a:spcPct val="76000"/>
                        </a:lnSpc>
                        <a:spcBef>
                          <a:spcPct val="0"/>
                        </a:spcBef>
                        <a:spcAft>
                          <a:spcPct val="0"/>
                        </a:spcAft>
                        <a:buClr>
                          <a:srgbClr val="000000"/>
                        </a:buClr>
                        <a:buSzPct val="100000"/>
                        <a:buFont typeface="Times New Roman" pitchFamily="1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600" b="0" i="0" u="none" strike="noStrike" cap="none" normalizeH="0" baseline="0" smtClean="0">
                          <a:ln>
                            <a:noFill/>
                          </a:ln>
                          <a:solidFill>
                            <a:srgbClr val="000000"/>
                          </a:solidFill>
                          <a:effectLst/>
                          <a:latin typeface="Arial" charset="0"/>
                          <a:ea typeface="DejaVu LGC Sans" charset="0"/>
                          <a:cs typeface="DejaVu LGC Sans" charset="0"/>
                        </a:rPr>
                        <a:t>800</a:t>
                      </a:r>
                    </a:p>
                  </a:txBody>
                  <a:tcPr marL="82944" marR="82944" marT="49379" marB="41476" anchor="ctr" horzOverflow="overflow">
                    <a:lnL w="7200" cap="flat" cmpd="sng" algn="ctr">
                      <a:solidFill>
                        <a:srgbClr val="000000"/>
                      </a:solidFill>
                      <a:prstDash val="solid"/>
                      <a:round/>
                      <a:headEnd type="none" w="med" len="med"/>
                      <a:tailEnd type="none" w="med" len="med"/>
                    </a:lnL>
                    <a:lnR w="7200" cap="flat" cmpd="sng" algn="ctr">
                      <a:solidFill>
                        <a:srgbClr val="000000"/>
                      </a:solidFill>
                      <a:prstDash val="solid"/>
                      <a:round/>
                      <a:headEnd type="none" w="med" len="med"/>
                      <a:tailEnd type="none" w="med" len="med"/>
                    </a:lnR>
                    <a:lnT w="7200" cap="flat" cmpd="sng" algn="ctr">
                      <a:solidFill>
                        <a:srgbClr val="000000"/>
                      </a:solidFill>
                      <a:prstDash val="solid"/>
                      <a:round/>
                      <a:headEnd type="none" w="med" len="med"/>
                      <a:tailEnd type="none" w="med" len="med"/>
                    </a:lnT>
                    <a:lnB w="72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0">
                        <a:lnSpc>
                          <a:spcPct val="76000"/>
                        </a:lnSpc>
                        <a:spcBef>
                          <a:spcPct val="0"/>
                        </a:spcBef>
                        <a:spcAft>
                          <a:spcPct val="0"/>
                        </a:spcAft>
                        <a:buClr>
                          <a:srgbClr val="000000"/>
                        </a:buClr>
                        <a:buSzPct val="100000"/>
                        <a:buFont typeface="Times New Roman" pitchFamily="1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600" b="0" i="0" u="none" strike="noStrike" cap="none" normalizeH="0" baseline="0" smtClean="0">
                          <a:ln>
                            <a:noFill/>
                          </a:ln>
                          <a:solidFill>
                            <a:srgbClr val="000000"/>
                          </a:solidFill>
                          <a:effectLst/>
                          <a:latin typeface="Arial" charset="0"/>
                          <a:ea typeface="DejaVu LGC Sans" charset="0"/>
                          <a:cs typeface="DejaVu LGC Sans" charset="0"/>
                        </a:rPr>
                        <a:t>1000</a:t>
                      </a:r>
                    </a:p>
                  </a:txBody>
                  <a:tcPr marL="82944" marR="82944" marT="49379" marB="41476" anchor="ctr" horzOverflow="overflow">
                    <a:lnL w="7200" cap="flat" cmpd="sng" algn="ctr">
                      <a:solidFill>
                        <a:srgbClr val="000000"/>
                      </a:solidFill>
                      <a:prstDash val="solid"/>
                      <a:round/>
                      <a:headEnd type="none" w="med" len="med"/>
                      <a:tailEnd type="none" w="med" len="med"/>
                    </a:lnL>
                    <a:lnR w="7200" cap="flat" cmpd="sng" algn="ctr">
                      <a:solidFill>
                        <a:srgbClr val="000000"/>
                      </a:solidFill>
                      <a:prstDash val="solid"/>
                      <a:round/>
                      <a:headEnd type="none" w="med" len="med"/>
                      <a:tailEnd type="none" w="med" len="med"/>
                    </a:lnR>
                    <a:lnT w="7200" cap="flat" cmpd="sng" algn="ctr">
                      <a:solidFill>
                        <a:srgbClr val="000000"/>
                      </a:solidFill>
                      <a:prstDash val="solid"/>
                      <a:round/>
                      <a:headEnd type="none" w="med" len="med"/>
                      <a:tailEnd type="none" w="med" len="med"/>
                    </a:lnT>
                    <a:lnB w="72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0">
                        <a:lnSpc>
                          <a:spcPct val="76000"/>
                        </a:lnSpc>
                        <a:spcBef>
                          <a:spcPct val="0"/>
                        </a:spcBef>
                        <a:spcAft>
                          <a:spcPct val="0"/>
                        </a:spcAft>
                        <a:buClr>
                          <a:srgbClr val="000000"/>
                        </a:buClr>
                        <a:buSzPct val="100000"/>
                        <a:buFont typeface="Times New Roman" pitchFamily="1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600" b="0" i="0" u="none" strike="noStrike" cap="none" normalizeH="0" baseline="0" smtClean="0">
                          <a:ln>
                            <a:noFill/>
                          </a:ln>
                          <a:solidFill>
                            <a:srgbClr val="000000"/>
                          </a:solidFill>
                          <a:effectLst/>
                          <a:latin typeface="Arial" charset="0"/>
                          <a:ea typeface="DejaVu LGC Sans" charset="0"/>
                          <a:cs typeface="DejaVu LGC Sans" charset="0"/>
                        </a:rPr>
                        <a:t>800</a:t>
                      </a:r>
                    </a:p>
                  </a:txBody>
                  <a:tcPr marL="82944" marR="82944" marT="49379" marB="41476" anchor="ctr" horzOverflow="overflow">
                    <a:lnL w="7200" cap="flat" cmpd="sng" algn="ctr">
                      <a:solidFill>
                        <a:srgbClr val="000000"/>
                      </a:solidFill>
                      <a:prstDash val="solid"/>
                      <a:round/>
                      <a:headEnd type="none" w="med" len="med"/>
                      <a:tailEnd type="none" w="med" len="med"/>
                    </a:lnL>
                    <a:lnR w="7200" cap="flat" cmpd="sng" algn="ctr">
                      <a:solidFill>
                        <a:srgbClr val="000000"/>
                      </a:solidFill>
                      <a:prstDash val="solid"/>
                      <a:round/>
                      <a:headEnd type="none" w="med" len="med"/>
                      <a:tailEnd type="none" w="med" len="med"/>
                    </a:lnR>
                    <a:lnT w="7200" cap="flat" cmpd="sng" algn="ctr">
                      <a:solidFill>
                        <a:srgbClr val="000000"/>
                      </a:solidFill>
                      <a:prstDash val="solid"/>
                      <a:round/>
                      <a:headEnd type="none" w="med" len="med"/>
                      <a:tailEnd type="none" w="med" len="med"/>
                    </a:lnT>
                    <a:lnB w="7200" cap="flat" cmpd="sng" algn="ctr">
                      <a:solidFill>
                        <a:srgbClr val="000000"/>
                      </a:solidFill>
                      <a:prstDash val="solid"/>
                      <a:round/>
                      <a:headEnd type="none" w="med" len="med"/>
                      <a:tailEnd type="none" w="med" len="med"/>
                    </a:lnB>
                    <a:lnTlToBr>
                      <a:noFill/>
                    </a:lnTlToBr>
                    <a:lnBlToTr>
                      <a:noFill/>
                    </a:lnBlToTr>
                    <a:noFill/>
                  </a:tcPr>
                </a:tc>
              </a:tr>
              <a:tr h="396042">
                <a:tc>
                  <a:txBody>
                    <a:bodyPr/>
                    <a:lstStyle/>
                    <a:p>
                      <a:pPr marL="0" marR="0" lvl="0" indent="0" algn="l" defTabSz="457200" rtl="0" eaLnBrk="1" fontAlgn="base" latinLnBrk="0" hangingPunct="0">
                        <a:lnSpc>
                          <a:spcPct val="76000"/>
                        </a:lnSpc>
                        <a:spcBef>
                          <a:spcPct val="0"/>
                        </a:spcBef>
                        <a:spcAft>
                          <a:spcPct val="0"/>
                        </a:spcAft>
                        <a:buClr>
                          <a:srgbClr val="000000"/>
                        </a:buClr>
                        <a:buSzPct val="100000"/>
                        <a:buFont typeface="Times New Roman" pitchFamily="1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600" b="0" i="0" u="none" strike="noStrike" cap="none" normalizeH="0" baseline="0" smtClean="0">
                          <a:ln>
                            <a:noFill/>
                          </a:ln>
                          <a:solidFill>
                            <a:srgbClr val="000000"/>
                          </a:solidFill>
                          <a:effectLst/>
                          <a:latin typeface="Arial" charset="0"/>
                          <a:ea typeface="DejaVu LGC Sans" charset="0"/>
                          <a:cs typeface="DejaVu LGC Sans" charset="0"/>
                        </a:rPr>
                        <a:t>Interest Income</a:t>
                      </a:r>
                    </a:p>
                  </a:txBody>
                  <a:tcPr marL="82944" marR="82944" marT="49379" marB="41476" anchor="ctr" horzOverflow="overflow">
                    <a:lnL w="7200" cap="flat" cmpd="sng" algn="ctr">
                      <a:solidFill>
                        <a:srgbClr val="000000"/>
                      </a:solidFill>
                      <a:prstDash val="solid"/>
                      <a:round/>
                      <a:headEnd type="none" w="med" len="med"/>
                      <a:tailEnd type="none" w="med" len="med"/>
                    </a:lnL>
                    <a:lnR w="7200" cap="flat" cmpd="sng" algn="ctr">
                      <a:solidFill>
                        <a:srgbClr val="000000"/>
                      </a:solidFill>
                      <a:prstDash val="solid"/>
                      <a:round/>
                      <a:headEnd type="none" w="med" len="med"/>
                      <a:tailEnd type="none" w="med" len="med"/>
                    </a:lnR>
                    <a:lnT w="7200" cap="flat" cmpd="sng" algn="ctr">
                      <a:solidFill>
                        <a:srgbClr val="000000"/>
                      </a:solidFill>
                      <a:prstDash val="solid"/>
                      <a:round/>
                      <a:headEnd type="none" w="med" len="med"/>
                      <a:tailEnd type="none" w="med" len="med"/>
                    </a:lnT>
                    <a:lnB w="72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r" defTabSz="457200" rtl="0" eaLnBrk="1" fontAlgn="base" latinLnBrk="0" hangingPunct="0">
                        <a:lnSpc>
                          <a:spcPct val="76000"/>
                        </a:lnSpc>
                        <a:spcBef>
                          <a:spcPct val="0"/>
                        </a:spcBef>
                        <a:spcAft>
                          <a:spcPct val="0"/>
                        </a:spcAft>
                        <a:buClr>
                          <a:srgbClr val="000000"/>
                        </a:buClr>
                        <a:buSzPct val="100000"/>
                        <a:buFont typeface="Times New Roman" pitchFamily="1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600" b="1" i="0" u="none" strike="noStrike" cap="none" normalizeH="0" baseline="0" smtClean="0">
                          <a:ln>
                            <a:noFill/>
                          </a:ln>
                          <a:solidFill>
                            <a:srgbClr val="000000"/>
                          </a:solidFill>
                          <a:effectLst/>
                          <a:latin typeface="Arial" charset="0"/>
                          <a:ea typeface="DejaVu LGC Sans" charset="0"/>
                          <a:cs typeface="DejaVu LGC Sans" charset="0"/>
                        </a:rPr>
                        <a:t>200</a:t>
                      </a:r>
                    </a:p>
                  </a:txBody>
                  <a:tcPr marL="82944" marR="82944" marT="49379" marB="41476" anchor="ctr" horzOverflow="overflow">
                    <a:lnL w="7200" cap="flat" cmpd="sng" algn="ctr">
                      <a:solidFill>
                        <a:srgbClr val="000000"/>
                      </a:solidFill>
                      <a:prstDash val="solid"/>
                      <a:round/>
                      <a:headEnd type="none" w="med" len="med"/>
                      <a:tailEnd type="none" w="med" len="med"/>
                    </a:lnL>
                    <a:lnR w="7200" cap="flat" cmpd="sng" algn="ctr">
                      <a:solidFill>
                        <a:srgbClr val="000000"/>
                      </a:solidFill>
                      <a:prstDash val="solid"/>
                      <a:round/>
                      <a:headEnd type="none" w="med" len="med"/>
                      <a:tailEnd type="none" w="med" len="med"/>
                    </a:lnR>
                    <a:lnT w="7200" cap="flat" cmpd="sng" algn="ctr">
                      <a:solidFill>
                        <a:srgbClr val="000000"/>
                      </a:solidFill>
                      <a:prstDash val="solid"/>
                      <a:round/>
                      <a:headEnd type="none" w="med" len="med"/>
                      <a:tailEnd type="none" w="med" len="med"/>
                    </a:lnT>
                    <a:lnB w="72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r" defTabSz="457200" rtl="0" eaLnBrk="1" fontAlgn="base" latinLnBrk="0" hangingPunct="0">
                        <a:lnSpc>
                          <a:spcPct val="76000"/>
                        </a:lnSpc>
                        <a:spcBef>
                          <a:spcPct val="0"/>
                        </a:spcBef>
                        <a:spcAft>
                          <a:spcPct val="0"/>
                        </a:spcAft>
                        <a:buClr>
                          <a:srgbClr val="000000"/>
                        </a:buClr>
                        <a:buSzPct val="100000"/>
                        <a:buFont typeface="Times New Roman" pitchFamily="1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600" b="1" i="0" u="none" strike="noStrike" cap="none" normalizeH="0" baseline="0" smtClean="0">
                          <a:ln>
                            <a:noFill/>
                          </a:ln>
                          <a:solidFill>
                            <a:srgbClr val="000000"/>
                          </a:solidFill>
                          <a:effectLst/>
                          <a:latin typeface="Arial" charset="0"/>
                          <a:ea typeface="DejaVu LGC Sans" charset="0"/>
                          <a:cs typeface="DejaVu LGC Sans" charset="0"/>
                        </a:rPr>
                        <a:t>100</a:t>
                      </a:r>
                    </a:p>
                  </a:txBody>
                  <a:tcPr marL="82944" marR="82944" marT="49379" marB="41476" anchor="ctr" horzOverflow="overflow">
                    <a:lnL w="7200" cap="flat" cmpd="sng" algn="ctr">
                      <a:solidFill>
                        <a:srgbClr val="000000"/>
                      </a:solidFill>
                      <a:prstDash val="solid"/>
                      <a:round/>
                      <a:headEnd type="none" w="med" len="med"/>
                      <a:tailEnd type="none" w="med" len="med"/>
                    </a:lnL>
                    <a:lnR w="7200" cap="flat" cmpd="sng" algn="ctr">
                      <a:solidFill>
                        <a:srgbClr val="000000"/>
                      </a:solidFill>
                      <a:prstDash val="solid"/>
                      <a:round/>
                      <a:headEnd type="none" w="med" len="med"/>
                      <a:tailEnd type="none" w="med" len="med"/>
                    </a:lnR>
                    <a:lnT w="7200" cap="flat" cmpd="sng" algn="ctr">
                      <a:solidFill>
                        <a:srgbClr val="000000"/>
                      </a:solidFill>
                      <a:prstDash val="solid"/>
                      <a:round/>
                      <a:headEnd type="none" w="med" len="med"/>
                      <a:tailEnd type="none" w="med" len="med"/>
                    </a:lnT>
                    <a:lnB w="72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r" defTabSz="457200" rtl="0" eaLnBrk="1" fontAlgn="base" latinLnBrk="0" hangingPunct="0">
                        <a:lnSpc>
                          <a:spcPct val="76000"/>
                        </a:lnSpc>
                        <a:spcBef>
                          <a:spcPct val="0"/>
                        </a:spcBef>
                        <a:spcAft>
                          <a:spcPct val="0"/>
                        </a:spcAft>
                        <a:buClr>
                          <a:srgbClr val="000000"/>
                        </a:buClr>
                        <a:buSzPct val="100000"/>
                        <a:buFont typeface="Times New Roman" pitchFamily="1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600" b="1" i="0" u="none" strike="noStrike" cap="none" normalizeH="0" baseline="0" smtClean="0">
                          <a:ln>
                            <a:noFill/>
                          </a:ln>
                          <a:solidFill>
                            <a:srgbClr val="000000"/>
                          </a:solidFill>
                          <a:effectLst/>
                          <a:latin typeface="Arial" charset="0"/>
                          <a:ea typeface="DejaVu LGC Sans" charset="0"/>
                          <a:cs typeface="DejaVu LGC Sans" charset="0"/>
                        </a:rPr>
                        <a:t>200</a:t>
                      </a:r>
                    </a:p>
                  </a:txBody>
                  <a:tcPr marL="82944" marR="82944" marT="49379" marB="41476" anchor="ctr" horzOverflow="overflow">
                    <a:lnL w="7200" cap="flat" cmpd="sng" algn="ctr">
                      <a:solidFill>
                        <a:srgbClr val="000000"/>
                      </a:solidFill>
                      <a:prstDash val="solid"/>
                      <a:round/>
                      <a:headEnd type="none" w="med" len="med"/>
                      <a:tailEnd type="none" w="med" len="med"/>
                    </a:lnL>
                    <a:lnR w="7200" cap="flat" cmpd="sng" algn="ctr">
                      <a:solidFill>
                        <a:srgbClr val="000000"/>
                      </a:solidFill>
                      <a:prstDash val="solid"/>
                      <a:round/>
                      <a:headEnd type="none" w="med" len="med"/>
                      <a:tailEnd type="none" w="med" len="med"/>
                    </a:lnR>
                    <a:lnT w="7200" cap="flat" cmpd="sng" algn="ctr">
                      <a:solidFill>
                        <a:srgbClr val="000000"/>
                      </a:solidFill>
                      <a:prstDash val="solid"/>
                      <a:round/>
                      <a:headEnd type="none" w="med" len="med"/>
                      <a:tailEnd type="none" w="med" len="med"/>
                    </a:lnT>
                    <a:lnB w="72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r" defTabSz="457200" rtl="0" eaLnBrk="1" fontAlgn="base" latinLnBrk="0" hangingPunct="0">
                        <a:lnSpc>
                          <a:spcPct val="76000"/>
                        </a:lnSpc>
                        <a:spcBef>
                          <a:spcPct val="0"/>
                        </a:spcBef>
                        <a:spcAft>
                          <a:spcPct val="0"/>
                        </a:spcAft>
                        <a:buClr>
                          <a:srgbClr val="000000"/>
                        </a:buClr>
                        <a:buSzPct val="100000"/>
                        <a:buFont typeface="Times New Roman" pitchFamily="1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600" b="1" i="0" u="none" strike="noStrike" cap="none" normalizeH="0" baseline="0" smtClean="0">
                          <a:ln>
                            <a:noFill/>
                          </a:ln>
                          <a:solidFill>
                            <a:srgbClr val="000000"/>
                          </a:solidFill>
                          <a:effectLst/>
                          <a:latin typeface="Arial" charset="0"/>
                          <a:ea typeface="DejaVu LGC Sans" charset="0"/>
                          <a:cs typeface="DejaVu LGC Sans" charset="0"/>
                        </a:rPr>
                        <a:t>200</a:t>
                      </a:r>
                    </a:p>
                  </a:txBody>
                  <a:tcPr marL="82944" marR="82944" marT="49379" marB="41476" anchor="ctr" horzOverflow="overflow">
                    <a:lnL w="7200" cap="flat" cmpd="sng" algn="ctr">
                      <a:solidFill>
                        <a:srgbClr val="000000"/>
                      </a:solidFill>
                      <a:prstDash val="solid"/>
                      <a:round/>
                      <a:headEnd type="none" w="med" len="med"/>
                      <a:tailEnd type="none" w="med" len="med"/>
                    </a:lnL>
                    <a:lnR w="7200" cap="flat" cmpd="sng" algn="ctr">
                      <a:solidFill>
                        <a:srgbClr val="000000"/>
                      </a:solidFill>
                      <a:prstDash val="solid"/>
                      <a:round/>
                      <a:headEnd type="none" w="med" len="med"/>
                      <a:tailEnd type="none" w="med" len="med"/>
                    </a:lnR>
                    <a:lnT w="7200" cap="flat" cmpd="sng" algn="ctr">
                      <a:solidFill>
                        <a:srgbClr val="000000"/>
                      </a:solidFill>
                      <a:prstDash val="solid"/>
                      <a:round/>
                      <a:headEnd type="none" w="med" len="med"/>
                      <a:tailEnd type="none" w="med" len="med"/>
                    </a:lnT>
                    <a:lnB w="7200" cap="flat" cmpd="sng" algn="ctr">
                      <a:solidFill>
                        <a:srgbClr val="000000"/>
                      </a:solidFill>
                      <a:prstDash val="solid"/>
                      <a:round/>
                      <a:headEnd type="none" w="med" len="med"/>
                      <a:tailEnd type="none" w="med" len="med"/>
                    </a:lnB>
                    <a:lnTlToBr>
                      <a:noFill/>
                    </a:lnTlToBr>
                    <a:lnBlToTr>
                      <a:noFill/>
                    </a:lnBlToTr>
                    <a:solidFill>
                      <a:srgbClr val="E6E6E6"/>
                    </a:solidFill>
                  </a:tcPr>
                </a:tc>
              </a:tr>
              <a:tr h="396042">
                <a:tc>
                  <a:txBody>
                    <a:bodyPr/>
                    <a:lstStyle/>
                    <a:p>
                      <a:endParaRPr lang="en-IN" sz="1600"/>
                    </a:p>
                  </a:txBody>
                  <a:tcPr marL="82944" marR="82944" marT="41476" marB="41476" anchor="ctr" horzOverflow="overflow">
                    <a:lnL w="7200" cap="flat" cmpd="sng" algn="ctr">
                      <a:solidFill>
                        <a:srgbClr val="000000"/>
                      </a:solidFill>
                      <a:prstDash val="solid"/>
                      <a:round/>
                      <a:headEnd type="none" w="med" len="med"/>
                      <a:tailEnd type="none" w="med" len="med"/>
                    </a:lnL>
                    <a:lnR w="7200" cap="flat" cmpd="sng" algn="ctr">
                      <a:solidFill>
                        <a:srgbClr val="000000"/>
                      </a:solidFill>
                      <a:prstDash val="solid"/>
                      <a:round/>
                      <a:headEnd type="none" w="med" len="med"/>
                      <a:tailEnd type="none" w="med" len="med"/>
                    </a:lnR>
                    <a:lnT w="7200" cap="flat" cmpd="sng" algn="ctr">
                      <a:solidFill>
                        <a:srgbClr val="000000"/>
                      </a:solidFill>
                      <a:prstDash val="solid"/>
                      <a:round/>
                      <a:headEnd type="none" w="med" len="med"/>
                      <a:tailEnd type="none" w="med" len="med"/>
                    </a:lnT>
                    <a:lnB w="72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0">
                        <a:lnSpc>
                          <a:spcPct val="76000"/>
                        </a:lnSpc>
                        <a:spcBef>
                          <a:spcPct val="0"/>
                        </a:spcBef>
                        <a:spcAft>
                          <a:spcPct val="0"/>
                        </a:spcAft>
                        <a:buClr>
                          <a:srgbClr val="000000"/>
                        </a:buClr>
                        <a:buSzPct val="100000"/>
                        <a:buFont typeface="Times New Roman" pitchFamily="1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600" b="0" i="0" u="none" strike="noStrike" cap="none" normalizeH="0" baseline="0" smtClean="0">
                          <a:ln>
                            <a:noFill/>
                          </a:ln>
                          <a:solidFill>
                            <a:srgbClr val="000000"/>
                          </a:solidFill>
                          <a:effectLst/>
                          <a:latin typeface="Arial" charset="0"/>
                          <a:ea typeface="DejaVu LGC Sans" charset="0"/>
                          <a:cs typeface="DejaVu LGC Sans" charset="0"/>
                        </a:rPr>
                        <a:t>1200</a:t>
                      </a:r>
                    </a:p>
                  </a:txBody>
                  <a:tcPr marL="82944" marR="82944" marT="49379" marB="41476" anchor="ctr" horzOverflow="overflow">
                    <a:lnL w="7200" cap="flat" cmpd="sng" algn="ctr">
                      <a:solidFill>
                        <a:srgbClr val="000000"/>
                      </a:solidFill>
                      <a:prstDash val="solid"/>
                      <a:round/>
                      <a:headEnd type="none" w="med" len="med"/>
                      <a:tailEnd type="none" w="med" len="med"/>
                    </a:lnL>
                    <a:lnR w="7200" cap="flat" cmpd="sng" algn="ctr">
                      <a:solidFill>
                        <a:srgbClr val="000000"/>
                      </a:solidFill>
                      <a:prstDash val="solid"/>
                      <a:round/>
                      <a:headEnd type="none" w="med" len="med"/>
                      <a:tailEnd type="none" w="med" len="med"/>
                    </a:lnR>
                    <a:lnT w="7200" cap="flat" cmpd="sng" algn="ctr">
                      <a:solidFill>
                        <a:srgbClr val="000000"/>
                      </a:solidFill>
                      <a:prstDash val="solid"/>
                      <a:round/>
                      <a:headEnd type="none" w="med" len="med"/>
                      <a:tailEnd type="none" w="med" len="med"/>
                    </a:lnT>
                    <a:lnB w="72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0">
                        <a:lnSpc>
                          <a:spcPct val="76000"/>
                        </a:lnSpc>
                        <a:spcBef>
                          <a:spcPct val="0"/>
                        </a:spcBef>
                        <a:spcAft>
                          <a:spcPct val="0"/>
                        </a:spcAft>
                        <a:buClr>
                          <a:srgbClr val="000000"/>
                        </a:buClr>
                        <a:buSzPct val="100000"/>
                        <a:buFont typeface="Times New Roman" pitchFamily="1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600" b="0" i="0" u="none" strike="noStrike" cap="none" normalizeH="0" baseline="0" smtClean="0">
                          <a:ln>
                            <a:noFill/>
                          </a:ln>
                          <a:solidFill>
                            <a:srgbClr val="000000"/>
                          </a:solidFill>
                          <a:effectLst/>
                          <a:latin typeface="Arial" charset="0"/>
                          <a:ea typeface="DejaVu LGC Sans" charset="0"/>
                          <a:cs typeface="DejaVu LGC Sans" charset="0"/>
                        </a:rPr>
                        <a:t>900</a:t>
                      </a:r>
                    </a:p>
                  </a:txBody>
                  <a:tcPr marL="82944" marR="82944" marT="49379" marB="41476" anchor="ctr" horzOverflow="overflow">
                    <a:lnL w="7200" cap="flat" cmpd="sng" algn="ctr">
                      <a:solidFill>
                        <a:srgbClr val="000000"/>
                      </a:solidFill>
                      <a:prstDash val="solid"/>
                      <a:round/>
                      <a:headEnd type="none" w="med" len="med"/>
                      <a:tailEnd type="none" w="med" len="med"/>
                    </a:lnL>
                    <a:lnR w="7200" cap="flat" cmpd="sng" algn="ctr">
                      <a:solidFill>
                        <a:srgbClr val="000000"/>
                      </a:solidFill>
                      <a:prstDash val="solid"/>
                      <a:round/>
                      <a:headEnd type="none" w="med" len="med"/>
                      <a:tailEnd type="none" w="med" len="med"/>
                    </a:lnR>
                    <a:lnT w="7200" cap="flat" cmpd="sng" algn="ctr">
                      <a:solidFill>
                        <a:srgbClr val="000000"/>
                      </a:solidFill>
                      <a:prstDash val="solid"/>
                      <a:round/>
                      <a:headEnd type="none" w="med" len="med"/>
                      <a:tailEnd type="none" w="med" len="med"/>
                    </a:lnT>
                    <a:lnB w="72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0">
                        <a:lnSpc>
                          <a:spcPct val="76000"/>
                        </a:lnSpc>
                        <a:spcBef>
                          <a:spcPct val="0"/>
                        </a:spcBef>
                        <a:spcAft>
                          <a:spcPct val="0"/>
                        </a:spcAft>
                        <a:buClr>
                          <a:srgbClr val="000000"/>
                        </a:buClr>
                        <a:buSzPct val="100000"/>
                        <a:buFont typeface="Times New Roman" pitchFamily="1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600" b="0" i="0" u="none" strike="noStrike" cap="none" normalizeH="0" baseline="0" smtClean="0">
                          <a:ln>
                            <a:noFill/>
                          </a:ln>
                          <a:solidFill>
                            <a:srgbClr val="000000"/>
                          </a:solidFill>
                          <a:effectLst/>
                          <a:latin typeface="Arial" charset="0"/>
                          <a:ea typeface="DejaVu LGC Sans" charset="0"/>
                          <a:cs typeface="DejaVu LGC Sans" charset="0"/>
                        </a:rPr>
                        <a:t>1200</a:t>
                      </a:r>
                    </a:p>
                  </a:txBody>
                  <a:tcPr marL="82944" marR="82944" marT="49379" marB="41476" anchor="ctr" horzOverflow="overflow">
                    <a:lnL w="7200" cap="flat" cmpd="sng" algn="ctr">
                      <a:solidFill>
                        <a:srgbClr val="000000"/>
                      </a:solidFill>
                      <a:prstDash val="solid"/>
                      <a:round/>
                      <a:headEnd type="none" w="med" len="med"/>
                      <a:tailEnd type="none" w="med" len="med"/>
                    </a:lnL>
                    <a:lnR w="7200" cap="flat" cmpd="sng" algn="ctr">
                      <a:solidFill>
                        <a:srgbClr val="000000"/>
                      </a:solidFill>
                      <a:prstDash val="solid"/>
                      <a:round/>
                      <a:headEnd type="none" w="med" len="med"/>
                      <a:tailEnd type="none" w="med" len="med"/>
                    </a:lnR>
                    <a:lnT w="7200" cap="flat" cmpd="sng" algn="ctr">
                      <a:solidFill>
                        <a:srgbClr val="000000"/>
                      </a:solidFill>
                      <a:prstDash val="solid"/>
                      <a:round/>
                      <a:headEnd type="none" w="med" len="med"/>
                      <a:tailEnd type="none" w="med" len="med"/>
                    </a:lnT>
                    <a:lnB w="72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0">
                        <a:lnSpc>
                          <a:spcPct val="76000"/>
                        </a:lnSpc>
                        <a:spcBef>
                          <a:spcPct val="0"/>
                        </a:spcBef>
                        <a:spcAft>
                          <a:spcPct val="0"/>
                        </a:spcAft>
                        <a:buClr>
                          <a:srgbClr val="000000"/>
                        </a:buClr>
                        <a:buSzPct val="100000"/>
                        <a:buFont typeface="Times New Roman" pitchFamily="1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600" b="0" i="0" u="none" strike="noStrike" cap="none" normalizeH="0" baseline="0" smtClean="0">
                          <a:ln>
                            <a:noFill/>
                          </a:ln>
                          <a:solidFill>
                            <a:srgbClr val="000000"/>
                          </a:solidFill>
                          <a:effectLst/>
                          <a:latin typeface="Arial" charset="0"/>
                          <a:ea typeface="DejaVu LGC Sans" charset="0"/>
                          <a:cs typeface="DejaVu LGC Sans" charset="0"/>
                        </a:rPr>
                        <a:t>1000</a:t>
                      </a:r>
                    </a:p>
                  </a:txBody>
                  <a:tcPr marL="82944" marR="82944" marT="49379" marB="41476" anchor="ctr" horzOverflow="overflow">
                    <a:lnL w="7200" cap="flat" cmpd="sng" algn="ctr">
                      <a:solidFill>
                        <a:srgbClr val="000000"/>
                      </a:solidFill>
                      <a:prstDash val="solid"/>
                      <a:round/>
                      <a:headEnd type="none" w="med" len="med"/>
                      <a:tailEnd type="none" w="med" len="med"/>
                    </a:lnL>
                    <a:lnR w="7200" cap="flat" cmpd="sng" algn="ctr">
                      <a:solidFill>
                        <a:srgbClr val="000000"/>
                      </a:solidFill>
                      <a:prstDash val="solid"/>
                      <a:round/>
                      <a:headEnd type="none" w="med" len="med"/>
                      <a:tailEnd type="none" w="med" len="med"/>
                    </a:lnR>
                    <a:lnT w="7200" cap="flat" cmpd="sng" algn="ctr">
                      <a:solidFill>
                        <a:srgbClr val="000000"/>
                      </a:solidFill>
                      <a:prstDash val="solid"/>
                      <a:round/>
                      <a:headEnd type="none" w="med" len="med"/>
                      <a:tailEnd type="none" w="med" len="med"/>
                    </a:lnT>
                    <a:lnB w="7200" cap="flat" cmpd="sng" algn="ctr">
                      <a:solidFill>
                        <a:srgbClr val="000000"/>
                      </a:solidFill>
                      <a:prstDash val="solid"/>
                      <a:round/>
                      <a:headEnd type="none" w="med" len="med"/>
                      <a:tailEnd type="none" w="med" len="med"/>
                    </a:lnB>
                    <a:lnTlToBr>
                      <a:noFill/>
                    </a:lnTlToBr>
                    <a:lnBlToTr>
                      <a:noFill/>
                    </a:lnBlToTr>
                    <a:noFill/>
                  </a:tcPr>
                </a:tc>
              </a:tr>
              <a:tr h="396042">
                <a:tc>
                  <a:txBody>
                    <a:bodyPr/>
                    <a:lstStyle/>
                    <a:p>
                      <a:endParaRPr lang="en-IN" sz="1600"/>
                    </a:p>
                  </a:txBody>
                  <a:tcPr marL="82944" marR="82944" marT="41476" marB="41476" anchor="ctr" horzOverflow="overflow">
                    <a:lnL w="7200" cap="flat" cmpd="sng" algn="ctr">
                      <a:solidFill>
                        <a:srgbClr val="000000"/>
                      </a:solidFill>
                      <a:prstDash val="solid"/>
                      <a:round/>
                      <a:headEnd type="none" w="med" len="med"/>
                      <a:tailEnd type="none" w="med" len="med"/>
                    </a:lnL>
                    <a:lnR w="7200" cap="flat" cmpd="sng" algn="ctr">
                      <a:solidFill>
                        <a:srgbClr val="000000"/>
                      </a:solidFill>
                      <a:prstDash val="solid"/>
                      <a:round/>
                      <a:headEnd type="none" w="med" len="med"/>
                      <a:tailEnd type="none" w="med" len="med"/>
                    </a:lnR>
                    <a:lnT w="7200" cap="flat" cmpd="sng" algn="ctr">
                      <a:solidFill>
                        <a:srgbClr val="000000"/>
                      </a:solidFill>
                      <a:prstDash val="solid"/>
                      <a:round/>
                      <a:headEnd type="none" w="med" len="med"/>
                      <a:tailEnd type="none" w="med" len="med"/>
                    </a:lnT>
                    <a:lnB w="72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IN" sz="1600"/>
                    </a:p>
                  </a:txBody>
                  <a:tcPr marL="82944" marR="82944" marT="41476" marB="41476" anchor="ctr" horzOverflow="overflow">
                    <a:lnL w="7200" cap="flat" cmpd="sng" algn="ctr">
                      <a:solidFill>
                        <a:srgbClr val="000000"/>
                      </a:solidFill>
                      <a:prstDash val="solid"/>
                      <a:round/>
                      <a:headEnd type="none" w="med" len="med"/>
                      <a:tailEnd type="none" w="med" len="med"/>
                    </a:lnL>
                    <a:lnR w="7200" cap="flat" cmpd="sng" algn="ctr">
                      <a:solidFill>
                        <a:srgbClr val="000000"/>
                      </a:solidFill>
                      <a:prstDash val="solid"/>
                      <a:round/>
                      <a:headEnd type="none" w="med" len="med"/>
                      <a:tailEnd type="none" w="med" len="med"/>
                    </a:lnR>
                    <a:lnT w="7200" cap="flat" cmpd="sng" algn="ctr">
                      <a:solidFill>
                        <a:srgbClr val="000000"/>
                      </a:solidFill>
                      <a:prstDash val="solid"/>
                      <a:round/>
                      <a:headEnd type="none" w="med" len="med"/>
                      <a:tailEnd type="none" w="med" len="med"/>
                    </a:lnT>
                    <a:lnB w="72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IN" sz="1600"/>
                    </a:p>
                  </a:txBody>
                  <a:tcPr marL="82944" marR="82944" marT="41476" marB="41476" anchor="ctr" horzOverflow="overflow">
                    <a:lnL w="7200" cap="flat" cmpd="sng" algn="ctr">
                      <a:solidFill>
                        <a:srgbClr val="000000"/>
                      </a:solidFill>
                      <a:prstDash val="solid"/>
                      <a:round/>
                      <a:headEnd type="none" w="med" len="med"/>
                      <a:tailEnd type="none" w="med" len="med"/>
                    </a:lnL>
                    <a:lnR w="7200" cap="flat" cmpd="sng" algn="ctr">
                      <a:solidFill>
                        <a:srgbClr val="000000"/>
                      </a:solidFill>
                      <a:prstDash val="solid"/>
                      <a:round/>
                      <a:headEnd type="none" w="med" len="med"/>
                      <a:tailEnd type="none" w="med" len="med"/>
                    </a:lnR>
                    <a:lnT w="7200" cap="flat" cmpd="sng" algn="ctr">
                      <a:solidFill>
                        <a:srgbClr val="000000"/>
                      </a:solidFill>
                      <a:prstDash val="solid"/>
                      <a:round/>
                      <a:headEnd type="none" w="med" len="med"/>
                      <a:tailEnd type="none" w="med" len="med"/>
                    </a:lnT>
                    <a:lnB w="72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IN" sz="1600"/>
                    </a:p>
                  </a:txBody>
                  <a:tcPr marL="82944" marR="82944" marT="41476" marB="41476" anchor="ctr" horzOverflow="overflow">
                    <a:lnL w="7200" cap="flat" cmpd="sng" algn="ctr">
                      <a:solidFill>
                        <a:srgbClr val="000000"/>
                      </a:solidFill>
                      <a:prstDash val="solid"/>
                      <a:round/>
                      <a:headEnd type="none" w="med" len="med"/>
                      <a:tailEnd type="none" w="med" len="med"/>
                    </a:lnL>
                    <a:lnR w="7200" cap="flat" cmpd="sng" algn="ctr">
                      <a:solidFill>
                        <a:srgbClr val="000000"/>
                      </a:solidFill>
                      <a:prstDash val="solid"/>
                      <a:round/>
                      <a:headEnd type="none" w="med" len="med"/>
                      <a:tailEnd type="none" w="med" len="med"/>
                    </a:lnR>
                    <a:lnT w="7200" cap="flat" cmpd="sng" algn="ctr">
                      <a:solidFill>
                        <a:srgbClr val="000000"/>
                      </a:solidFill>
                      <a:prstDash val="solid"/>
                      <a:round/>
                      <a:headEnd type="none" w="med" len="med"/>
                      <a:tailEnd type="none" w="med" len="med"/>
                    </a:lnT>
                    <a:lnB w="72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IN" sz="1600"/>
                    </a:p>
                  </a:txBody>
                  <a:tcPr marL="82944" marR="82944" marT="41476" marB="41476" anchor="ctr" horzOverflow="overflow">
                    <a:lnL w="7200" cap="flat" cmpd="sng" algn="ctr">
                      <a:solidFill>
                        <a:srgbClr val="000000"/>
                      </a:solidFill>
                      <a:prstDash val="solid"/>
                      <a:round/>
                      <a:headEnd type="none" w="med" len="med"/>
                      <a:tailEnd type="none" w="med" len="med"/>
                    </a:lnL>
                    <a:lnR w="7200" cap="flat" cmpd="sng" algn="ctr">
                      <a:solidFill>
                        <a:srgbClr val="000000"/>
                      </a:solidFill>
                      <a:prstDash val="solid"/>
                      <a:round/>
                      <a:headEnd type="none" w="med" len="med"/>
                      <a:tailEnd type="none" w="med" len="med"/>
                    </a:lnR>
                    <a:lnT w="7200" cap="flat" cmpd="sng" algn="ctr">
                      <a:solidFill>
                        <a:srgbClr val="000000"/>
                      </a:solidFill>
                      <a:prstDash val="solid"/>
                      <a:round/>
                      <a:headEnd type="none" w="med" len="med"/>
                      <a:tailEnd type="none" w="med" len="med"/>
                    </a:lnT>
                    <a:lnB w="7200" cap="flat" cmpd="sng" algn="ctr">
                      <a:solidFill>
                        <a:srgbClr val="000000"/>
                      </a:solidFill>
                      <a:prstDash val="solid"/>
                      <a:round/>
                      <a:headEnd type="none" w="med" len="med"/>
                      <a:tailEnd type="none" w="med" len="med"/>
                    </a:lnB>
                    <a:lnTlToBr>
                      <a:noFill/>
                    </a:lnTlToBr>
                    <a:lnBlToTr>
                      <a:noFill/>
                    </a:lnBlToTr>
                    <a:noFill/>
                  </a:tcPr>
                </a:tc>
              </a:tr>
              <a:tr h="396042">
                <a:tc>
                  <a:txBody>
                    <a:bodyPr/>
                    <a:lstStyle/>
                    <a:p>
                      <a:pPr marL="0" marR="0" lvl="0" indent="0" algn="l" defTabSz="457200" rtl="0" eaLnBrk="1" fontAlgn="base" latinLnBrk="0" hangingPunct="0">
                        <a:lnSpc>
                          <a:spcPct val="76000"/>
                        </a:lnSpc>
                        <a:spcBef>
                          <a:spcPct val="0"/>
                        </a:spcBef>
                        <a:spcAft>
                          <a:spcPct val="0"/>
                        </a:spcAft>
                        <a:buClr>
                          <a:srgbClr val="000000"/>
                        </a:buClr>
                        <a:buSzPct val="100000"/>
                        <a:buFont typeface="Times New Roman" pitchFamily="1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600" b="0" i="0" u="none" strike="noStrike" cap="none" normalizeH="0" baseline="0" smtClean="0">
                          <a:ln>
                            <a:noFill/>
                          </a:ln>
                          <a:solidFill>
                            <a:srgbClr val="000000"/>
                          </a:solidFill>
                          <a:effectLst/>
                          <a:latin typeface="Arial" charset="0"/>
                          <a:ea typeface="DejaVu LGC Sans" charset="0"/>
                          <a:cs typeface="DejaVu LGC Sans" charset="0"/>
                        </a:rPr>
                        <a:t>Cost and other expenses</a:t>
                      </a:r>
                    </a:p>
                  </a:txBody>
                  <a:tcPr marL="82944" marR="82944" marT="49379" marB="41476" anchor="ctr" horzOverflow="overflow">
                    <a:lnL w="7200" cap="flat" cmpd="sng" algn="ctr">
                      <a:solidFill>
                        <a:srgbClr val="000000"/>
                      </a:solidFill>
                      <a:prstDash val="solid"/>
                      <a:round/>
                      <a:headEnd type="none" w="med" len="med"/>
                      <a:tailEnd type="none" w="med" len="med"/>
                    </a:lnL>
                    <a:lnR w="7200" cap="flat" cmpd="sng" algn="ctr">
                      <a:solidFill>
                        <a:srgbClr val="000000"/>
                      </a:solidFill>
                      <a:prstDash val="solid"/>
                      <a:round/>
                      <a:headEnd type="none" w="med" len="med"/>
                      <a:tailEnd type="none" w="med" len="med"/>
                    </a:lnR>
                    <a:lnT w="7200" cap="flat" cmpd="sng" algn="ctr">
                      <a:solidFill>
                        <a:srgbClr val="000000"/>
                      </a:solidFill>
                      <a:prstDash val="solid"/>
                      <a:round/>
                      <a:headEnd type="none" w="med" len="med"/>
                      <a:tailEnd type="none" w="med" len="med"/>
                    </a:lnT>
                    <a:lnB w="72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0">
                        <a:lnSpc>
                          <a:spcPct val="76000"/>
                        </a:lnSpc>
                        <a:spcBef>
                          <a:spcPct val="0"/>
                        </a:spcBef>
                        <a:spcAft>
                          <a:spcPct val="0"/>
                        </a:spcAft>
                        <a:buClr>
                          <a:srgbClr val="000000"/>
                        </a:buClr>
                        <a:buSzPct val="100000"/>
                        <a:buFont typeface="Times New Roman" pitchFamily="1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600" b="0" i="0" u="none" strike="noStrike" cap="none" normalizeH="0" baseline="0" smtClean="0">
                          <a:ln>
                            <a:noFill/>
                          </a:ln>
                          <a:solidFill>
                            <a:srgbClr val="000000"/>
                          </a:solidFill>
                          <a:effectLst/>
                          <a:latin typeface="Arial" charset="0"/>
                          <a:ea typeface="DejaVu LGC Sans" charset="0"/>
                          <a:cs typeface="DejaVu LGC Sans" charset="0"/>
                        </a:rPr>
                        <a:t>700</a:t>
                      </a:r>
                    </a:p>
                  </a:txBody>
                  <a:tcPr marL="82944" marR="82944" marT="49379" marB="41476" anchor="ctr" horzOverflow="overflow">
                    <a:lnL w="7200" cap="flat" cmpd="sng" algn="ctr">
                      <a:solidFill>
                        <a:srgbClr val="000000"/>
                      </a:solidFill>
                      <a:prstDash val="solid"/>
                      <a:round/>
                      <a:headEnd type="none" w="med" len="med"/>
                      <a:tailEnd type="none" w="med" len="med"/>
                    </a:lnL>
                    <a:lnR w="7200" cap="flat" cmpd="sng" algn="ctr">
                      <a:solidFill>
                        <a:srgbClr val="000000"/>
                      </a:solidFill>
                      <a:prstDash val="solid"/>
                      <a:round/>
                      <a:headEnd type="none" w="med" len="med"/>
                      <a:tailEnd type="none" w="med" len="med"/>
                    </a:lnR>
                    <a:lnT w="7200" cap="flat" cmpd="sng" algn="ctr">
                      <a:solidFill>
                        <a:srgbClr val="000000"/>
                      </a:solidFill>
                      <a:prstDash val="solid"/>
                      <a:round/>
                      <a:headEnd type="none" w="med" len="med"/>
                      <a:tailEnd type="none" w="med" len="med"/>
                    </a:lnT>
                    <a:lnB w="72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0">
                        <a:lnSpc>
                          <a:spcPct val="76000"/>
                        </a:lnSpc>
                        <a:spcBef>
                          <a:spcPct val="0"/>
                        </a:spcBef>
                        <a:spcAft>
                          <a:spcPct val="0"/>
                        </a:spcAft>
                        <a:buClr>
                          <a:srgbClr val="000000"/>
                        </a:buClr>
                        <a:buSzPct val="100000"/>
                        <a:buFont typeface="Times New Roman" pitchFamily="1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600" b="0" i="0" u="none" strike="noStrike" cap="none" normalizeH="0" baseline="0" smtClean="0">
                          <a:ln>
                            <a:noFill/>
                          </a:ln>
                          <a:solidFill>
                            <a:srgbClr val="000000"/>
                          </a:solidFill>
                          <a:effectLst/>
                          <a:latin typeface="Arial" charset="0"/>
                          <a:ea typeface="DejaVu LGC Sans" charset="0"/>
                          <a:cs typeface="DejaVu LGC Sans" charset="0"/>
                        </a:rPr>
                        <a:t>600</a:t>
                      </a:r>
                    </a:p>
                  </a:txBody>
                  <a:tcPr marL="82944" marR="82944" marT="49379" marB="41476" anchor="ctr" horzOverflow="overflow">
                    <a:lnL w="7200" cap="flat" cmpd="sng" algn="ctr">
                      <a:solidFill>
                        <a:srgbClr val="000000"/>
                      </a:solidFill>
                      <a:prstDash val="solid"/>
                      <a:round/>
                      <a:headEnd type="none" w="med" len="med"/>
                      <a:tailEnd type="none" w="med" len="med"/>
                    </a:lnL>
                    <a:lnR w="7200" cap="flat" cmpd="sng" algn="ctr">
                      <a:solidFill>
                        <a:srgbClr val="000000"/>
                      </a:solidFill>
                      <a:prstDash val="solid"/>
                      <a:round/>
                      <a:headEnd type="none" w="med" len="med"/>
                      <a:tailEnd type="none" w="med" len="med"/>
                    </a:lnR>
                    <a:lnT w="7200" cap="flat" cmpd="sng" algn="ctr">
                      <a:solidFill>
                        <a:srgbClr val="000000"/>
                      </a:solidFill>
                      <a:prstDash val="solid"/>
                      <a:round/>
                      <a:headEnd type="none" w="med" len="med"/>
                      <a:tailEnd type="none" w="med" len="med"/>
                    </a:lnT>
                    <a:lnB w="72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0">
                        <a:lnSpc>
                          <a:spcPct val="76000"/>
                        </a:lnSpc>
                        <a:spcBef>
                          <a:spcPct val="0"/>
                        </a:spcBef>
                        <a:spcAft>
                          <a:spcPct val="0"/>
                        </a:spcAft>
                        <a:buClr>
                          <a:srgbClr val="000000"/>
                        </a:buClr>
                        <a:buSzPct val="100000"/>
                        <a:buFont typeface="Times New Roman" pitchFamily="1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600" b="0" i="0" u="none" strike="noStrike" cap="none" normalizeH="0" baseline="0" smtClean="0">
                          <a:ln>
                            <a:noFill/>
                          </a:ln>
                          <a:solidFill>
                            <a:srgbClr val="000000"/>
                          </a:solidFill>
                          <a:effectLst/>
                          <a:latin typeface="Arial" charset="0"/>
                          <a:ea typeface="DejaVu LGC Sans" charset="0"/>
                          <a:cs typeface="DejaVu LGC Sans" charset="0"/>
                        </a:rPr>
                        <a:t>700</a:t>
                      </a:r>
                    </a:p>
                  </a:txBody>
                  <a:tcPr marL="82944" marR="82944" marT="49379" marB="41476" anchor="ctr" horzOverflow="overflow">
                    <a:lnL w="7200" cap="flat" cmpd="sng" algn="ctr">
                      <a:solidFill>
                        <a:srgbClr val="000000"/>
                      </a:solidFill>
                      <a:prstDash val="solid"/>
                      <a:round/>
                      <a:headEnd type="none" w="med" len="med"/>
                      <a:tailEnd type="none" w="med" len="med"/>
                    </a:lnL>
                    <a:lnR w="7200" cap="flat" cmpd="sng" algn="ctr">
                      <a:solidFill>
                        <a:srgbClr val="000000"/>
                      </a:solidFill>
                      <a:prstDash val="solid"/>
                      <a:round/>
                      <a:headEnd type="none" w="med" len="med"/>
                      <a:tailEnd type="none" w="med" len="med"/>
                    </a:lnR>
                    <a:lnT w="7200" cap="flat" cmpd="sng" algn="ctr">
                      <a:solidFill>
                        <a:srgbClr val="000000"/>
                      </a:solidFill>
                      <a:prstDash val="solid"/>
                      <a:round/>
                      <a:headEnd type="none" w="med" len="med"/>
                      <a:tailEnd type="none" w="med" len="med"/>
                    </a:lnT>
                    <a:lnB w="72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0">
                        <a:lnSpc>
                          <a:spcPct val="76000"/>
                        </a:lnSpc>
                        <a:spcBef>
                          <a:spcPct val="0"/>
                        </a:spcBef>
                        <a:spcAft>
                          <a:spcPct val="0"/>
                        </a:spcAft>
                        <a:buClr>
                          <a:srgbClr val="000000"/>
                        </a:buClr>
                        <a:buSzPct val="100000"/>
                        <a:buFont typeface="Times New Roman" pitchFamily="1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600" b="0" i="0" u="none" strike="noStrike" cap="none" normalizeH="0" baseline="0" smtClean="0">
                          <a:ln>
                            <a:noFill/>
                          </a:ln>
                          <a:solidFill>
                            <a:srgbClr val="000000"/>
                          </a:solidFill>
                          <a:effectLst/>
                          <a:latin typeface="Arial" charset="0"/>
                          <a:ea typeface="DejaVu LGC Sans" charset="0"/>
                          <a:cs typeface="DejaVu LGC Sans" charset="0"/>
                        </a:rPr>
                        <a:t>600</a:t>
                      </a:r>
                    </a:p>
                  </a:txBody>
                  <a:tcPr marL="82944" marR="82944" marT="49379" marB="41476" anchor="ctr" horzOverflow="overflow">
                    <a:lnL w="7200" cap="flat" cmpd="sng" algn="ctr">
                      <a:solidFill>
                        <a:srgbClr val="000000"/>
                      </a:solidFill>
                      <a:prstDash val="solid"/>
                      <a:round/>
                      <a:headEnd type="none" w="med" len="med"/>
                      <a:tailEnd type="none" w="med" len="med"/>
                    </a:lnL>
                    <a:lnR w="7200" cap="flat" cmpd="sng" algn="ctr">
                      <a:solidFill>
                        <a:srgbClr val="000000"/>
                      </a:solidFill>
                      <a:prstDash val="solid"/>
                      <a:round/>
                      <a:headEnd type="none" w="med" len="med"/>
                      <a:tailEnd type="none" w="med" len="med"/>
                    </a:lnR>
                    <a:lnT w="7200" cap="flat" cmpd="sng" algn="ctr">
                      <a:solidFill>
                        <a:srgbClr val="000000"/>
                      </a:solidFill>
                      <a:prstDash val="solid"/>
                      <a:round/>
                      <a:headEnd type="none" w="med" len="med"/>
                      <a:tailEnd type="none" w="med" len="med"/>
                    </a:lnT>
                    <a:lnB w="7200" cap="flat" cmpd="sng" algn="ctr">
                      <a:solidFill>
                        <a:srgbClr val="000000"/>
                      </a:solidFill>
                      <a:prstDash val="solid"/>
                      <a:round/>
                      <a:headEnd type="none" w="med" len="med"/>
                      <a:tailEnd type="none" w="med" len="med"/>
                    </a:lnB>
                    <a:lnTlToBr>
                      <a:noFill/>
                    </a:lnTlToBr>
                    <a:lnBlToTr>
                      <a:noFill/>
                    </a:lnBlToTr>
                    <a:noFill/>
                  </a:tcPr>
                </a:tc>
              </a:tr>
              <a:tr h="396042">
                <a:tc>
                  <a:txBody>
                    <a:bodyPr/>
                    <a:lstStyle/>
                    <a:p>
                      <a:pPr marL="0" marR="0" lvl="0" indent="0" algn="l" defTabSz="457200" rtl="0" eaLnBrk="1" fontAlgn="base" latinLnBrk="0" hangingPunct="0">
                        <a:lnSpc>
                          <a:spcPct val="76000"/>
                        </a:lnSpc>
                        <a:spcBef>
                          <a:spcPct val="0"/>
                        </a:spcBef>
                        <a:spcAft>
                          <a:spcPct val="0"/>
                        </a:spcAft>
                        <a:buClr>
                          <a:srgbClr val="000000"/>
                        </a:buClr>
                        <a:buSzPct val="100000"/>
                        <a:buFont typeface="Times New Roman" pitchFamily="1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600" b="0" i="0" u="none" strike="noStrike" cap="none" normalizeH="0" baseline="0" smtClean="0">
                          <a:ln>
                            <a:noFill/>
                          </a:ln>
                          <a:solidFill>
                            <a:srgbClr val="000000"/>
                          </a:solidFill>
                          <a:effectLst/>
                          <a:latin typeface="Arial" charset="0"/>
                          <a:ea typeface="DejaVu LGC Sans" charset="0"/>
                          <a:cs typeface="DejaVu LGC Sans" charset="0"/>
                        </a:rPr>
                        <a:t>Advertisement Expenses</a:t>
                      </a:r>
                    </a:p>
                  </a:txBody>
                  <a:tcPr marL="82944" marR="82944" marT="49379" marB="41476" anchor="ctr" horzOverflow="overflow">
                    <a:lnL w="7200" cap="flat" cmpd="sng" algn="ctr">
                      <a:solidFill>
                        <a:srgbClr val="000000"/>
                      </a:solidFill>
                      <a:prstDash val="solid"/>
                      <a:round/>
                      <a:headEnd type="none" w="med" len="med"/>
                      <a:tailEnd type="none" w="med" len="med"/>
                    </a:lnL>
                    <a:lnR w="7200" cap="flat" cmpd="sng" algn="ctr">
                      <a:solidFill>
                        <a:srgbClr val="000000"/>
                      </a:solidFill>
                      <a:prstDash val="solid"/>
                      <a:round/>
                      <a:headEnd type="none" w="med" len="med"/>
                      <a:tailEnd type="none" w="med" len="med"/>
                    </a:lnR>
                    <a:lnT w="7200" cap="flat" cmpd="sng" algn="ctr">
                      <a:solidFill>
                        <a:srgbClr val="000000"/>
                      </a:solidFill>
                      <a:prstDash val="solid"/>
                      <a:round/>
                      <a:headEnd type="none" w="med" len="med"/>
                      <a:tailEnd type="none" w="med" len="med"/>
                    </a:lnT>
                    <a:lnB w="72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r" defTabSz="457200" rtl="0" eaLnBrk="1" fontAlgn="base" latinLnBrk="0" hangingPunct="0">
                        <a:lnSpc>
                          <a:spcPct val="76000"/>
                        </a:lnSpc>
                        <a:spcBef>
                          <a:spcPct val="0"/>
                        </a:spcBef>
                        <a:spcAft>
                          <a:spcPct val="0"/>
                        </a:spcAft>
                        <a:buClr>
                          <a:srgbClr val="000000"/>
                        </a:buClr>
                        <a:buSzPct val="100000"/>
                        <a:buFont typeface="Times New Roman" pitchFamily="1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600" b="1" i="0" u="none" strike="noStrike" cap="none" normalizeH="0" baseline="0" smtClean="0">
                          <a:ln>
                            <a:noFill/>
                          </a:ln>
                          <a:solidFill>
                            <a:srgbClr val="000000"/>
                          </a:solidFill>
                          <a:effectLst/>
                          <a:latin typeface="Arial" charset="0"/>
                          <a:ea typeface="DejaVu LGC Sans" charset="0"/>
                          <a:cs typeface="DejaVu LGC Sans" charset="0"/>
                        </a:rPr>
                        <a:t>200</a:t>
                      </a:r>
                    </a:p>
                  </a:txBody>
                  <a:tcPr marL="82944" marR="82944" marT="49379" marB="41476" anchor="ctr" horzOverflow="overflow">
                    <a:lnL w="7200" cap="flat" cmpd="sng" algn="ctr">
                      <a:solidFill>
                        <a:srgbClr val="000000"/>
                      </a:solidFill>
                      <a:prstDash val="solid"/>
                      <a:round/>
                      <a:headEnd type="none" w="med" len="med"/>
                      <a:tailEnd type="none" w="med" len="med"/>
                    </a:lnL>
                    <a:lnR w="7200" cap="flat" cmpd="sng" algn="ctr">
                      <a:solidFill>
                        <a:srgbClr val="000000"/>
                      </a:solidFill>
                      <a:prstDash val="solid"/>
                      <a:round/>
                      <a:headEnd type="none" w="med" len="med"/>
                      <a:tailEnd type="none" w="med" len="med"/>
                    </a:lnR>
                    <a:lnT w="7200" cap="flat" cmpd="sng" algn="ctr">
                      <a:solidFill>
                        <a:srgbClr val="000000"/>
                      </a:solidFill>
                      <a:prstDash val="solid"/>
                      <a:round/>
                      <a:headEnd type="none" w="med" len="med"/>
                      <a:tailEnd type="none" w="med" len="med"/>
                    </a:lnT>
                    <a:lnB w="72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r" defTabSz="457200" rtl="0" eaLnBrk="1" fontAlgn="base" latinLnBrk="0" hangingPunct="0">
                        <a:lnSpc>
                          <a:spcPct val="76000"/>
                        </a:lnSpc>
                        <a:spcBef>
                          <a:spcPct val="0"/>
                        </a:spcBef>
                        <a:spcAft>
                          <a:spcPct val="0"/>
                        </a:spcAft>
                        <a:buClr>
                          <a:srgbClr val="000000"/>
                        </a:buClr>
                        <a:buSzPct val="100000"/>
                        <a:buFont typeface="Times New Roman" pitchFamily="1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600" b="1" i="0" u="none" strike="noStrike" cap="none" normalizeH="0" baseline="0" smtClean="0">
                          <a:ln>
                            <a:noFill/>
                          </a:ln>
                          <a:solidFill>
                            <a:srgbClr val="000000"/>
                          </a:solidFill>
                          <a:effectLst/>
                          <a:latin typeface="Arial" charset="0"/>
                          <a:ea typeface="DejaVu LGC Sans" charset="0"/>
                          <a:cs typeface="DejaVu LGC Sans" charset="0"/>
                        </a:rPr>
                        <a:t>100</a:t>
                      </a:r>
                    </a:p>
                  </a:txBody>
                  <a:tcPr marL="82944" marR="82944" marT="49379" marB="41476" anchor="ctr" horzOverflow="overflow">
                    <a:lnL w="7200" cap="flat" cmpd="sng" algn="ctr">
                      <a:solidFill>
                        <a:srgbClr val="000000"/>
                      </a:solidFill>
                      <a:prstDash val="solid"/>
                      <a:round/>
                      <a:headEnd type="none" w="med" len="med"/>
                      <a:tailEnd type="none" w="med" len="med"/>
                    </a:lnL>
                    <a:lnR w="7200" cap="flat" cmpd="sng" algn="ctr">
                      <a:solidFill>
                        <a:srgbClr val="000000"/>
                      </a:solidFill>
                      <a:prstDash val="solid"/>
                      <a:round/>
                      <a:headEnd type="none" w="med" len="med"/>
                      <a:tailEnd type="none" w="med" len="med"/>
                    </a:lnR>
                    <a:lnT w="7200" cap="flat" cmpd="sng" algn="ctr">
                      <a:solidFill>
                        <a:srgbClr val="000000"/>
                      </a:solidFill>
                      <a:prstDash val="solid"/>
                      <a:round/>
                      <a:headEnd type="none" w="med" len="med"/>
                      <a:tailEnd type="none" w="med" len="med"/>
                    </a:lnT>
                    <a:lnB w="72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r" defTabSz="457200" rtl="0" eaLnBrk="1" fontAlgn="base" latinLnBrk="0" hangingPunct="0">
                        <a:lnSpc>
                          <a:spcPct val="76000"/>
                        </a:lnSpc>
                        <a:spcBef>
                          <a:spcPct val="0"/>
                        </a:spcBef>
                        <a:spcAft>
                          <a:spcPct val="0"/>
                        </a:spcAft>
                        <a:buClr>
                          <a:srgbClr val="000000"/>
                        </a:buClr>
                        <a:buSzPct val="100000"/>
                        <a:buFont typeface="Times New Roman" pitchFamily="1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600" b="1" i="0" u="none" strike="noStrike" cap="none" normalizeH="0" baseline="0" smtClean="0">
                          <a:ln>
                            <a:noFill/>
                          </a:ln>
                          <a:solidFill>
                            <a:srgbClr val="000000"/>
                          </a:solidFill>
                          <a:effectLst/>
                          <a:latin typeface="Arial" charset="0"/>
                          <a:ea typeface="DejaVu LGC Sans" charset="0"/>
                          <a:cs typeface="DejaVu LGC Sans" charset="0"/>
                        </a:rPr>
                        <a:t>200</a:t>
                      </a:r>
                    </a:p>
                  </a:txBody>
                  <a:tcPr marL="82944" marR="82944" marT="49379" marB="41476" anchor="ctr" horzOverflow="overflow">
                    <a:lnL w="7200" cap="flat" cmpd="sng" algn="ctr">
                      <a:solidFill>
                        <a:srgbClr val="000000"/>
                      </a:solidFill>
                      <a:prstDash val="solid"/>
                      <a:round/>
                      <a:headEnd type="none" w="med" len="med"/>
                      <a:tailEnd type="none" w="med" len="med"/>
                    </a:lnL>
                    <a:lnR w="7200" cap="flat" cmpd="sng" algn="ctr">
                      <a:solidFill>
                        <a:srgbClr val="000000"/>
                      </a:solidFill>
                      <a:prstDash val="solid"/>
                      <a:round/>
                      <a:headEnd type="none" w="med" len="med"/>
                      <a:tailEnd type="none" w="med" len="med"/>
                    </a:lnR>
                    <a:lnT w="7200" cap="flat" cmpd="sng" algn="ctr">
                      <a:solidFill>
                        <a:srgbClr val="000000"/>
                      </a:solidFill>
                      <a:prstDash val="solid"/>
                      <a:round/>
                      <a:headEnd type="none" w="med" len="med"/>
                      <a:tailEnd type="none" w="med" len="med"/>
                    </a:lnT>
                    <a:lnB w="72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r" defTabSz="457200" rtl="0" eaLnBrk="1" fontAlgn="base" latinLnBrk="0" hangingPunct="0">
                        <a:lnSpc>
                          <a:spcPct val="76000"/>
                        </a:lnSpc>
                        <a:spcBef>
                          <a:spcPct val="0"/>
                        </a:spcBef>
                        <a:spcAft>
                          <a:spcPct val="0"/>
                        </a:spcAft>
                        <a:buClr>
                          <a:srgbClr val="000000"/>
                        </a:buClr>
                        <a:buSzPct val="100000"/>
                        <a:buFont typeface="Times New Roman" pitchFamily="1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600" b="1" i="0" u="none" strike="noStrike" cap="none" normalizeH="0" baseline="0" smtClean="0">
                          <a:ln>
                            <a:noFill/>
                          </a:ln>
                          <a:solidFill>
                            <a:srgbClr val="000000"/>
                          </a:solidFill>
                          <a:effectLst/>
                          <a:latin typeface="Arial" charset="0"/>
                          <a:ea typeface="DejaVu LGC Sans" charset="0"/>
                          <a:cs typeface="DejaVu LGC Sans" charset="0"/>
                        </a:rPr>
                        <a:t>300</a:t>
                      </a:r>
                    </a:p>
                  </a:txBody>
                  <a:tcPr marL="82944" marR="82944" marT="49379" marB="41476" anchor="ctr" horzOverflow="overflow">
                    <a:lnL w="7200" cap="flat" cmpd="sng" algn="ctr">
                      <a:solidFill>
                        <a:srgbClr val="000000"/>
                      </a:solidFill>
                      <a:prstDash val="solid"/>
                      <a:round/>
                      <a:headEnd type="none" w="med" len="med"/>
                      <a:tailEnd type="none" w="med" len="med"/>
                    </a:lnL>
                    <a:lnR w="7200" cap="flat" cmpd="sng" algn="ctr">
                      <a:solidFill>
                        <a:srgbClr val="000000"/>
                      </a:solidFill>
                      <a:prstDash val="solid"/>
                      <a:round/>
                      <a:headEnd type="none" w="med" len="med"/>
                      <a:tailEnd type="none" w="med" len="med"/>
                    </a:lnR>
                    <a:lnT w="7200" cap="flat" cmpd="sng" algn="ctr">
                      <a:solidFill>
                        <a:srgbClr val="000000"/>
                      </a:solidFill>
                      <a:prstDash val="solid"/>
                      <a:round/>
                      <a:headEnd type="none" w="med" len="med"/>
                      <a:tailEnd type="none" w="med" len="med"/>
                    </a:lnT>
                    <a:lnB w="7200" cap="flat" cmpd="sng" algn="ctr">
                      <a:solidFill>
                        <a:srgbClr val="000000"/>
                      </a:solidFill>
                      <a:prstDash val="solid"/>
                      <a:round/>
                      <a:headEnd type="none" w="med" len="med"/>
                      <a:tailEnd type="none" w="med" len="med"/>
                    </a:lnB>
                    <a:lnTlToBr>
                      <a:noFill/>
                    </a:lnTlToBr>
                    <a:lnBlToTr>
                      <a:noFill/>
                    </a:lnBlToTr>
                    <a:solidFill>
                      <a:srgbClr val="E6E6E6"/>
                    </a:solidFill>
                  </a:tcPr>
                </a:tc>
              </a:tr>
              <a:tr h="396042">
                <a:tc>
                  <a:txBody>
                    <a:bodyPr/>
                    <a:lstStyle/>
                    <a:p>
                      <a:endParaRPr lang="en-IN" sz="1600"/>
                    </a:p>
                  </a:txBody>
                  <a:tcPr marL="82944" marR="82944" marT="41476" marB="41476" anchor="ctr" horzOverflow="overflow">
                    <a:lnL w="7200" cap="flat" cmpd="sng" algn="ctr">
                      <a:solidFill>
                        <a:srgbClr val="000000"/>
                      </a:solidFill>
                      <a:prstDash val="solid"/>
                      <a:round/>
                      <a:headEnd type="none" w="med" len="med"/>
                      <a:tailEnd type="none" w="med" len="med"/>
                    </a:lnL>
                    <a:lnR w="7200" cap="flat" cmpd="sng" algn="ctr">
                      <a:solidFill>
                        <a:srgbClr val="000000"/>
                      </a:solidFill>
                      <a:prstDash val="solid"/>
                      <a:round/>
                      <a:headEnd type="none" w="med" len="med"/>
                      <a:tailEnd type="none" w="med" len="med"/>
                    </a:lnR>
                    <a:lnT w="7200" cap="flat" cmpd="sng" algn="ctr">
                      <a:solidFill>
                        <a:srgbClr val="000000"/>
                      </a:solidFill>
                      <a:prstDash val="solid"/>
                      <a:round/>
                      <a:headEnd type="none" w="med" len="med"/>
                      <a:tailEnd type="none" w="med" len="med"/>
                    </a:lnT>
                    <a:lnB w="72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0">
                        <a:lnSpc>
                          <a:spcPct val="76000"/>
                        </a:lnSpc>
                        <a:spcBef>
                          <a:spcPct val="0"/>
                        </a:spcBef>
                        <a:spcAft>
                          <a:spcPct val="0"/>
                        </a:spcAft>
                        <a:buClr>
                          <a:srgbClr val="000000"/>
                        </a:buClr>
                        <a:buSzPct val="100000"/>
                        <a:buFont typeface="Times New Roman" pitchFamily="1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600" b="0" i="0" u="none" strike="noStrike" cap="none" normalizeH="0" baseline="0" smtClean="0">
                          <a:ln>
                            <a:noFill/>
                          </a:ln>
                          <a:solidFill>
                            <a:srgbClr val="000000"/>
                          </a:solidFill>
                          <a:effectLst/>
                          <a:latin typeface="Arial" charset="0"/>
                          <a:ea typeface="DejaVu LGC Sans" charset="0"/>
                          <a:cs typeface="DejaVu LGC Sans" charset="0"/>
                        </a:rPr>
                        <a:t>900</a:t>
                      </a:r>
                    </a:p>
                  </a:txBody>
                  <a:tcPr marL="82944" marR="82944" marT="49379" marB="41476" anchor="ctr" horzOverflow="overflow">
                    <a:lnL w="7200" cap="flat" cmpd="sng" algn="ctr">
                      <a:solidFill>
                        <a:srgbClr val="000000"/>
                      </a:solidFill>
                      <a:prstDash val="solid"/>
                      <a:round/>
                      <a:headEnd type="none" w="med" len="med"/>
                      <a:tailEnd type="none" w="med" len="med"/>
                    </a:lnL>
                    <a:lnR w="7200" cap="flat" cmpd="sng" algn="ctr">
                      <a:solidFill>
                        <a:srgbClr val="000000"/>
                      </a:solidFill>
                      <a:prstDash val="solid"/>
                      <a:round/>
                      <a:headEnd type="none" w="med" len="med"/>
                      <a:tailEnd type="none" w="med" len="med"/>
                    </a:lnR>
                    <a:lnT w="7200" cap="flat" cmpd="sng" algn="ctr">
                      <a:solidFill>
                        <a:srgbClr val="000000"/>
                      </a:solidFill>
                      <a:prstDash val="solid"/>
                      <a:round/>
                      <a:headEnd type="none" w="med" len="med"/>
                      <a:tailEnd type="none" w="med" len="med"/>
                    </a:lnT>
                    <a:lnB w="72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0">
                        <a:lnSpc>
                          <a:spcPct val="76000"/>
                        </a:lnSpc>
                        <a:spcBef>
                          <a:spcPct val="0"/>
                        </a:spcBef>
                        <a:spcAft>
                          <a:spcPct val="0"/>
                        </a:spcAft>
                        <a:buClr>
                          <a:srgbClr val="000000"/>
                        </a:buClr>
                        <a:buSzPct val="100000"/>
                        <a:buFont typeface="Times New Roman" pitchFamily="1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600" b="0" i="0" u="none" strike="noStrike" cap="none" normalizeH="0" baseline="0" smtClean="0">
                          <a:ln>
                            <a:noFill/>
                          </a:ln>
                          <a:solidFill>
                            <a:srgbClr val="000000"/>
                          </a:solidFill>
                          <a:effectLst/>
                          <a:latin typeface="Arial" charset="0"/>
                          <a:ea typeface="DejaVu LGC Sans" charset="0"/>
                          <a:cs typeface="DejaVu LGC Sans" charset="0"/>
                        </a:rPr>
                        <a:t>700</a:t>
                      </a:r>
                    </a:p>
                  </a:txBody>
                  <a:tcPr marL="82944" marR="82944" marT="49379" marB="41476" anchor="ctr" horzOverflow="overflow">
                    <a:lnL w="7200" cap="flat" cmpd="sng" algn="ctr">
                      <a:solidFill>
                        <a:srgbClr val="000000"/>
                      </a:solidFill>
                      <a:prstDash val="solid"/>
                      <a:round/>
                      <a:headEnd type="none" w="med" len="med"/>
                      <a:tailEnd type="none" w="med" len="med"/>
                    </a:lnL>
                    <a:lnR w="7200" cap="flat" cmpd="sng" algn="ctr">
                      <a:solidFill>
                        <a:srgbClr val="000000"/>
                      </a:solidFill>
                      <a:prstDash val="solid"/>
                      <a:round/>
                      <a:headEnd type="none" w="med" len="med"/>
                      <a:tailEnd type="none" w="med" len="med"/>
                    </a:lnR>
                    <a:lnT w="7200" cap="flat" cmpd="sng" algn="ctr">
                      <a:solidFill>
                        <a:srgbClr val="000000"/>
                      </a:solidFill>
                      <a:prstDash val="solid"/>
                      <a:round/>
                      <a:headEnd type="none" w="med" len="med"/>
                      <a:tailEnd type="none" w="med" len="med"/>
                    </a:lnT>
                    <a:lnB w="72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0">
                        <a:lnSpc>
                          <a:spcPct val="76000"/>
                        </a:lnSpc>
                        <a:spcBef>
                          <a:spcPct val="0"/>
                        </a:spcBef>
                        <a:spcAft>
                          <a:spcPct val="0"/>
                        </a:spcAft>
                        <a:buClr>
                          <a:srgbClr val="000000"/>
                        </a:buClr>
                        <a:buSzPct val="100000"/>
                        <a:buFont typeface="Times New Roman" pitchFamily="1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600" b="0" i="0" u="none" strike="noStrike" cap="none" normalizeH="0" baseline="0" smtClean="0">
                          <a:ln>
                            <a:noFill/>
                          </a:ln>
                          <a:solidFill>
                            <a:srgbClr val="000000"/>
                          </a:solidFill>
                          <a:effectLst/>
                          <a:latin typeface="Arial" charset="0"/>
                          <a:ea typeface="DejaVu LGC Sans" charset="0"/>
                          <a:cs typeface="DejaVu LGC Sans" charset="0"/>
                        </a:rPr>
                        <a:t>900</a:t>
                      </a:r>
                    </a:p>
                  </a:txBody>
                  <a:tcPr marL="82944" marR="82944" marT="49379" marB="41476" anchor="ctr" horzOverflow="overflow">
                    <a:lnL w="7200" cap="flat" cmpd="sng" algn="ctr">
                      <a:solidFill>
                        <a:srgbClr val="000000"/>
                      </a:solidFill>
                      <a:prstDash val="solid"/>
                      <a:round/>
                      <a:headEnd type="none" w="med" len="med"/>
                      <a:tailEnd type="none" w="med" len="med"/>
                    </a:lnL>
                    <a:lnR w="7200" cap="flat" cmpd="sng" algn="ctr">
                      <a:solidFill>
                        <a:srgbClr val="000000"/>
                      </a:solidFill>
                      <a:prstDash val="solid"/>
                      <a:round/>
                      <a:headEnd type="none" w="med" len="med"/>
                      <a:tailEnd type="none" w="med" len="med"/>
                    </a:lnR>
                    <a:lnT w="7200" cap="flat" cmpd="sng" algn="ctr">
                      <a:solidFill>
                        <a:srgbClr val="000000"/>
                      </a:solidFill>
                      <a:prstDash val="solid"/>
                      <a:round/>
                      <a:headEnd type="none" w="med" len="med"/>
                      <a:tailEnd type="none" w="med" len="med"/>
                    </a:lnT>
                    <a:lnB w="72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0">
                        <a:lnSpc>
                          <a:spcPct val="76000"/>
                        </a:lnSpc>
                        <a:spcBef>
                          <a:spcPct val="0"/>
                        </a:spcBef>
                        <a:spcAft>
                          <a:spcPct val="0"/>
                        </a:spcAft>
                        <a:buClr>
                          <a:srgbClr val="000000"/>
                        </a:buClr>
                        <a:buSzPct val="100000"/>
                        <a:buFont typeface="Times New Roman" pitchFamily="1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600" b="0" i="0" u="none" strike="noStrike" cap="none" normalizeH="0" baseline="0" smtClean="0">
                          <a:ln>
                            <a:noFill/>
                          </a:ln>
                          <a:solidFill>
                            <a:srgbClr val="000000"/>
                          </a:solidFill>
                          <a:effectLst/>
                          <a:latin typeface="Arial" charset="0"/>
                          <a:ea typeface="DejaVu LGC Sans" charset="0"/>
                          <a:cs typeface="DejaVu LGC Sans" charset="0"/>
                        </a:rPr>
                        <a:t>900</a:t>
                      </a:r>
                    </a:p>
                  </a:txBody>
                  <a:tcPr marL="82944" marR="82944" marT="49379" marB="41476" anchor="ctr" horzOverflow="overflow">
                    <a:lnL w="7200" cap="flat" cmpd="sng" algn="ctr">
                      <a:solidFill>
                        <a:srgbClr val="000000"/>
                      </a:solidFill>
                      <a:prstDash val="solid"/>
                      <a:round/>
                      <a:headEnd type="none" w="med" len="med"/>
                      <a:tailEnd type="none" w="med" len="med"/>
                    </a:lnL>
                    <a:lnR w="7200" cap="flat" cmpd="sng" algn="ctr">
                      <a:solidFill>
                        <a:srgbClr val="000000"/>
                      </a:solidFill>
                      <a:prstDash val="solid"/>
                      <a:round/>
                      <a:headEnd type="none" w="med" len="med"/>
                      <a:tailEnd type="none" w="med" len="med"/>
                    </a:lnR>
                    <a:lnT w="7200" cap="flat" cmpd="sng" algn="ctr">
                      <a:solidFill>
                        <a:srgbClr val="000000"/>
                      </a:solidFill>
                      <a:prstDash val="solid"/>
                      <a:round/>
                      <a:headEnd type="none" w="med" len="med"/>
                      <a:tailEnd type="none" w="med" len="med"/>
                    </a:lnT>
                    <a:lnB w="7200" cap="flat" cmpd="sng" algn="ctr">
                      <a:solidFill>
                        <a:srgbClr val="000000"/>
                      </a:solidFill>
                      <a:prstDash val="solid"/>
                      <a:round/>
                      <a:headEnd type="none" w="med" len="med"/>
                      <a:tailEnd type="none" w="med" len="med"/>
                    </a:lnB>
                    <a:lnTlToBr>
                      <a:noFill/>
                    </a:lnTlToBr>
                    <a:lnBlToTr>
                      <a:noFill/>
                    </a:lnBlToTr>
                    <a:noFill/>
                  </a:tcPr>
                </a:tc>
              </a:tr>
              <a:tr h="396042">
                <a:tc>
                  <a:txBody>
                    <a:bodyPr/>
                    <a:lstStyle/>
                    <a:p>
                      <a:endParaRPr lang="en-IN" sz="1600"/>
                    </a:p>
                  </a:txBody>
                  <a:tcPr marL="82944" marR="82944" marT="41476" marB="41476" anchor="ctr" horzOverflow="overflow">
                    <a:lnL w="7200" cap="flat" cmpd="sng" algn="ctr">
                      <a:solidFill>
                        <a:srgbClr val="000000"/>
                      </a:solidFill>
                      <a:prstDash val="solid"/>
                      <a:round/>
                      <a:headEnd type="none" w="med" len="med"/>
                      <a:tailEnd type="none" w="med" len="med"/>
                    </a:lnL>
                    <a:lnR w="7200" cap="flat" cmpd="sng" algn="ctr">
                      <a:solidFill>
                        <a:srgbClr val="000000"/>
                      </a:solidFill>
                      <a:prstDash val="solid"/>
                      <a:round/>
                      <a:headEnd type="none" w="med" len="med"/>
                      <a:tailEnd type="none" w="med" len="med"/>
                    </a:lnR>
                    <a:lnT w="7200" cap="flat" cmpd="sng" algn="ctr">
                      <a:solidFill>
                        <a:srgbClr val="000000"/>
                      </a:solidFill>
                      <a:prstDash val="solid"/>
                      <a:round/>
                      <a:headEnd type="none" w="med" len="med"/>
                      <a:tailEnd type="none" w="med" len="med"/>
                    </a:lnT>
                    <a:lnB w="72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IN" sz="1600"/>
                    </a:p>
                  </a:txBody>
                  <a:tcPr marL="82944" marR="82944" marT="41476" marB="41476" anchor="ctr" horzOverflow="overflow">
                    <a:lnL w="7200" cap="flat" cmpd="sng" algn="ctr">
                      <a:solidFill>
                        <a:srgbClr val="000000"/>
                      </a:solidFill>
                      <a:prstDash val="solid"/>
                      <a:round/>
                      <a:headEnd type="none" w="med" len="med"/>
                      <a:tailEnd type="none" w="med" len="med"/>
                    </a:lnL>
                    <a:lnR w="7200" cap="flat" cmpd="sng" algn="ctr">
                      <a:solidFill>
                        <a:srgbClr val="000000"/>
                      </a:solidFill>
                      <a:prstDash val="solid"/>
                      <a:round/>
                      <a:headEnd type="none" w="med" len="med"/>
                      <a:tailEnd type="none" w="med" len="med"/>
                    </a:lnR>
                    <a:lnT w="7200" cap="flat" cmpd="sng" algn="ctr">
                      <a:solidFill>
                        <a:srgbClr val="000000"/>
                      </a:solidFill>
                      <a:prstDash val="solid"/>
                      <a:round/>
                      <a:headEnd type="none" w="med" len="med"/>
                      <a:tailEnd type="none" w="med" len="med"/>
                    </a:lnT>
                    <a:lnB w="72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IN" sz="1600"/>
                    </a:p>
                  </a:txBody>
                  <a:tcPr marL="82944" marR="82944" marT="41476" marB="41476" anchor="ctr" horzOverflow="overflow">
                    <a:lnL w="7200" cap="flat" cmpd="sng" algn="ctr">
                      <a:solidFill>
                        <a:srgbClr val="000000"/>
                      </a:solidFill>
                      <a:prstDash val="solid"/>
                      <a:round/>
                      <a:headEnd type="none" w="med" len="med"/>
                      <a:tailEnd type="none" w="med" len="med"/>
                    </a:lnL>
                    <a:lnR w="7200" cap="flat" cmpd="sng" algn="ctr">
                      <a:solidFill>
                        <a:srgbClr val="000000"/>
                      </a:solidFill>
                      <a:prstDash val="solid"/>
                      <a:round/>
                      <a:headEnd type="none" w="med" len="med"/>
                      <a:tailEnd type="none" w="med" len="med"/>
                    </a:lnR>
                    <a:lnT w="7200" cap="flat" cmpd="sng" algn="ctr">
                      <a:solidFill>
                        <a:srgbClr val="000000"/>
                      </a:solidFill>
                      <a:prstDash val="solid"/>
                      <a:round/>
                      <a:headEnd type="none" w="med" len="med"/>
                      <a:tailEnd type="none" w="med" len="med"/>
                    </a:lnT>
                    <a:lnB w="72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IN" sz="1600"/>
                    </a:p>
                  </a:txBody>
                  <a:tcPr marL="82944" marR="82944" marT="41476" marB="41476" anchor="ctr" horzOverflow="overflow">
                    <a:lnL w="7200" cap="flat" cmpd="sng" algn="ctr">
                      <a:solidFill>
                        <a:srgbClr val="000000"/>
                      </a:solidFill>
                      <a:prstDash val="solid"/>
                      <a:round/>
                      <a:headEnd type="none" w="med" len="med"/>
                      <a:tailEnd type="none" w="med" len="med"/>
                    </a:lnL>
                    <a:lnR w="7200" cap="flat" cmpd="sng" algn="ctr">
                      <a:solidFill>
                        <a:srgbClr val="000000"/>
                      </a:solidFill>
                      <a:prstDash val="solid"/>
                      <a:round/>
                      <a:headEnd type="none" w="med" len="med"/>
                      <a:tailEnd type="none" w="med" len="med"/>
                    </a:lnR>
                    <a:lnT w="7200" cap="flat" cmpd="sng" algn="ctr">
                      <a:solidFill>
                        <a:srgbClr val="000000"/>
                      </a:solidFill>
                      <a:prstDash val="solid"/>
                      <a:round/>
                      <a:headEnd type="none" w="med" len="med"/>
                      <a:tailEnd type="none" w="med" len="med"/>
                    </a:lnT>
                    <a:lnB w="72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IN" sz="1600"/>
                    </a:p>
                  </a:txBody>
                  <a:tcPr marL="82944" marR="82944" marT="41476" marB="41476" anchor="ctr" horzOverflow="overflow">
                    <a:lnL w="7200" cap="flat" cmpd="sng" algn="ctr">
                      <a:solidFill>
                        <a:srgbClr val="000000"/>
                      </a:solidFill>
                      <a:prstDash val="solid"/>
                      <a:round/>
                      <a:headEnd type="none" w="med" len="med"/>
                      <a:tailEnd type="none" w="med" len="med"/>
                    </a:lnL>
                    <a:lnR w="7200" cap="flat" cmpd="sng" algn="ctr">
                      <a:solidFill>
                        <a:srgbClr val="000000"/>
                      </a:solidFill>
                      <a:prstDash val="solid"/>
                      <a:round/>
                      <a:headEnd type="none" w="med" len="med"/>
                      <a:tailEnd type="none" w="med" len="med"/>
                    </a:lnR>
                    <a:lnT w="7200" cap="flat" cmpd="sng" algn="ctr">
                      <a:solidFill>
                        <a:srgbClr val="000000"/>
                      </a:solidFill>
                      <a:prstDash val="solid"/>
                      <a:round/>
                      <a:headEnd type="none" w="med" len="med"/>
                      <a:tailEnd type="none" w="med" len="med"/>
                    </a:lnT>
                    <a:lnB w="7200" cap="flat" cmpd="sng" algn="ctr">
                      <a:solidFill>
                        <a:srgbClr val="000000"/>
                      </a:solidFill>
                      <a:prstDash val="solid"/>
                      <a:round/>
                      <a:headEnd type="none" w="med" len="med"/>
                      <a:tailEnd type="none" w="med" len="med"/>
                    </a:lnB>
                    <a:lnTlToBr>
                      <a:noFill/>
                    </a:lnTlToBr>
                    <a:lnBlToTr>
                      <a:noFill/>
                    </a:lnBlToTr>
                    <a:noFill/>
                  </a:tcPr>
                </a:tc>
              </a:tr>
              <a:tr h="396042">
                <a:tc>
                  <a:txBody>
                    <a:bodyPr/>
                    <a:lstStyle/>
                    <a:p>
                      <a:pPr marL="0" marR="0" lvl="0" indent="0" algn="l" defTabSz="457200" rtl="0" eaLnBrk="1" fontAlgn="base" latinLnBrk="0" hangingPunct="0">
                        <a:lnSpc>
                          <a:spcPct val="76000"/>
                        </a:lnSpc>
                        <a:spcBef>
                          <a:spcPct val="0"/>
                        </a:spcBef>
                        <a:spcAft>
                          <a:spcPct val="0"/>
                        </a:spcAft>
                        <a:buClr>
                          <a:srgbClr val="000000"/>
                        </a:buClr>
                        <a:buSzPct val="100000"/>
                        <a:buFont typeface="Times New Roman" pitchFamily="1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600" b="0" i="0" u="none" strike="noStrike" cap="none" normalizeH="0" baseline="0" smtClean="0">
                          <a:ln>
                            <a:noFill/>
                          </a:ln>
                          <a:solidFill>
                            <a:srgbClr val="000000"/>
                          </a:solidFill>
                          <a:effectLst/>
                          <a:latin typeface="Arial" charset="0"/>
                          <a:ea typeface="DejaVu LGC Sans" charset="0"/>
                          <a:cs typeface="DejaVu LGC Sans" charset="0"/>
                        </a:rPr>
                        <a:t>Net Profit before Tax</a:t>
                      </a:r>
                    </a:p>
                  </a:txBody>
                  <a:tcPr marL="82944" marR="82944" marT="49379" marB="41476" anchor="ctr" horzOverflow="overflow">
                    <a:lnL w="7200" cap="flat" cmpd="sng" algn="ctr">
                      <a:solidFill>
                        <a:srgbClr val="000000"/>
                      </a:solidFill>
                      <a:prstDash val="solid"/>
                      <a:round/>
                      <a:headEnd type="none" w="med" len="med"/>
                      <a:tailEnd type="none" w="med" len="med"/>
                    </a:lnL>
                    <a:lnR w="7200" cap="flat" cmpd="sng" algn="ctr">
                      <a:solidFill>
                        <a:srgbClr val="000000"/>
                      </a:solidFill>
                      <a:prstDash val="solid"/>
                      <a:round/>
                      <a:headEnd type="none" w="med" len="med"/>
                      <a:tailEnd type="none" w="med" len="med"/>
                    </a:lnR>
                    <a:lnT w="7200" cap="flat" cmpd="sng" algn="ctr">
                      <a:solidFill>
                        <a:srgbClr val="000000"/>
                      </a:solidFill>
                      <a:prstDash val="solid"/>
                      <a:round/>
                      <a:headEnd type="none" w="med" len="med"/>
                      <a:tailEnd type="none" w="med" len="med"/>
                    </a:lnT>
                    <a:lnB w="72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0">
                        <a:lnSpc>
                          <a:spcPct val="76000"/>
                        </a:lnSpc>
                        <a:spcBef>
                          <a:spcPct val="0"/>
                        </a:spcBef>
                        <a:spcAft>
                          <a:spcPct val="0"/>
                        </a:spcAft>
                        <a:buClr>
                          <a:srgbClr val="000000"/>
                        </a:buClr>
                        <a:buSzPct val="100000"/>
                        <a:buFont typeface="Times New Roman" pitchFamily="1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600" b="0" i="0" u="none" strike="noStrike" cap="none" normalizeH="0" baseline="0" smtClean="0">
                          <a:ln>
                            <a:noFill/>
                          </a:ln>
                          <a:solidFill>
                            <a:srgbClr val="000000"/>
                          </a:solidFill>
                          <a:effectLst/>
                          <a:latin typeface="Arial" charset="0"/>
                          <a:ea typeface="DejaVu LGC Sans" charset="0"/>
                          <a:cs typeface="DejaVu LGC Sans" charset="0"/>
                        </a:rPr>
                        <a:t>300</a:t>
                      </a:r>
                    </a:p>
                  </a:txBody>
                  <a:tcPr marL="82944" marR="82944" marT="49379" marB="41476" anchor="ctr" horzOverflow="overflow">
                    <a:lnL w="7200" cap="flat" cmpd="sng" algn="ctr">
                      <a:solidFill>
                        <a:srgbClr val="000000"/>
                      </a:solidFill>
                      <a:prstDash val="solid"/>
                      <a:round/>
                      <a:headEnd type="none" w="med" len="med"/>
                      <a:tailEnd type="none" w="med" len="med"/>
                    </a:lnL>
                    <a:lnR w="7200" cap="flat" cmpd="sng" algn="ctr">
                      <a:solidFill>
                        <a:srgbClr val="000000"/>
                      </a:solidFill>
                      <a:prstDash val="solid"/>
                      <a:round/>
                      <a:headEnd type="none" w="med" len="med"/>
                      <a:tailEnd type="none" w="med" len="med"/>
                    </a:lnR>
                    <a:lnT w="7200" cap="flat" cmpd="sng" algn="ctr">
                      <a:solidFill>
                        <a:srgbClr val="000000"/>
                      </a:solidFill>
                      <a:prstDash val="solid"/>
                      <a:round/>
                      <a:headEnd type="none" w="med" len="med"/>
                      <a:tailEnd type="none" w="med" len="med"/>
                    </a:lnT>
                    <a:lnB w="72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0">
                        <a:lnSpc>
                          <a:spcPct val="76000"/>
                        </a:lnSpc>
                        <a:spcBef>
                          <a:spcPct val="0"/>
                        </a:spcBef>
                        <a:spcAft>
                          <a:spcPct val="0"/>
                        </a:spcAft>
                        <a:buClr>
                          <a:srgbClr val="000000"/>
                        </a:buClr>
                        <a:buSzPct val="100000"/>
                        <a:buFont typeface="Times New Roman" pitchFamily="1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600" b="0" i="0" u="none" strike="noStrike" cap="none" normalizeH="0" baseline="0" smtClean="0">
                          <a:ln>
                            <a:noFill/>
                          </a:ln>
                          <a:solidFill>
                            <a:srgbClr val="000000"/>
                          </a:solidFill>
                          <a:effectLst/>
                          <a:latin typeface="Arial" charset="0"/>
                          <a:ea typeface="DejaVu LGC Sans" charset="0"/>
                          <a:cs typeface="DejaVu LGC Sans" charset="0"/>
                        </a:rPr>
                        <a:t>200</a:t>
                      </a:r>
                    </a:p>
                  </a:txBody>
                  <a:tcPr marL="82944" marR="82944" marT="49379" marB="41476" anchor="ctr" horzOverflow="overflow">
                    <a:lnL w="7200" cap="flat" cmpd="sng" algn="ctr">
                      <a:solidFill>
                        <a:srgbClr val="000000"/>
                      </a:solidFill>
                      <a:prstDash val="solid"/>
                      <a:round/>
                      <a:headEnd type="none" w="med" len="med"/>
                      <a:tailEnd type="none" w="med" len="med"/>
                    </a:lnL>
                    <a:lnR w="7200" cap="flat" cmpd="sng" algn="ctr">
                      <a:solidFill>
                        <a:srgbClr val="000000"/>
                      </a:solidFill>
                      <a:prstDash val="solid"/>
                      <a:round/>
                      <a:headEnd type="none" w="med" len="med"/>
                      <a:tailEnd type="none" w="med" len="med"/>
                    </a:lnR>
                    <a:lnT w="7200" cap="flat" cmpd="sng" algn="ctr">
                      <a:solidFill>
                        <a:srgbClr val="000000"/>
                      </a:solidFill>
                      <a:prstDash val="solid"/>
                      <a:round/>
                      <a:headEnd type="none" w="med" len="med"/>
                      <a:tailEnd type="none" w="med" len="med"/>
                    </a:lnT>
                    <a:lnB w="72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0">
                        <a:lnSpc>
                          <a:spcPct val="76000"/>
                        </a:lnSpc>
                        <a:spcBef>
                          <a:spcPct val="0"/>
                        </a:spcBef>
                        <a:spcAft>
                          <a:spcPct val="0"/>
                        </a:spcAft>
                        <a:buClr>
                          <a:srgbClr val="000000"/>
                        </a:buClr>
                        <a:buSzPct val="100000"/>
                        <a:buFont typeface="Times New Roman" pitchFamily="1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600" b="0" i="0" u="none" strike="noStrike" cap="none" normalizeH="0" baseline="0" smtClean="0">
                          <a:ln>
                            <a:noFill/>
                          </a:ln>
                          <a:solidFill>
                            <a:srgbClr val="000000"/>
                          </a:solidFill>
                          <a:effectLst/>
                          <a:latin typeface="Arial" charset="0"/>
                          <a:ea typeface="DejaVu LGC Sans" charset="0"/>
                          <a:cs typeface="DejaVu LGC Sans" charset="0"/>
                        </a:rPr>
                        <a:t>300</a:t>
                      </a:r>
                    </a:p>
                  </a:txBody>
                  <a:tcPr marL="82944" marR="82944" marT="49379" marB="41476" anchor="ctr" horzOverflow="overflow">
                    <a:lnL w="7200" cap="flat" cmpd="sng" algn="ctr">
                      <a:solidFill>
                        <a:srgbClr val="000000"/>
                      </a:solidFill>
                      <a:prstDash val="solid"/>
                      <a:round/>
                      <a:headEnd type="none" w="med" len="med"/>
                      <a:tailEnd type="none" w="med" len="med"/>
                    </a:lnL>
                    <a:lnR w="7200" cap="flat" cmpd="sng" algn="ctr">
                      <a:solidFill>
                        <a:srgbClr val="000000"/>
                      </a:solidFill>
                      <a:prstDash val="solid"/>
                      <a:round/>
                      <a:headEnd type="none" w="med" len="med"/>
                      <a:tailEnd type="none" w="med" len="med"/>
                    </a:lnR>
                    <a:lnT w="7200" cap="flat" cmpd="sng" algn="ctr">
                      <a:solidFill>
                        <a:srgbClr val="000000"/>
                      </a:solidFill>
                      <a:prstDash val="solid"/>
                      <a:round/>
                      <a:headEnd type="none" w="med" len="med"/>
                      <a:tailEnd type="none" w="med" len="med"/>
                    </a:lnT>
                    <a:lnB w="72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0">
                        <a:lnSpc>
                          <a:spcPct val="76000"/>
                        </a:lnSpc>
                        <a:spcBef>
                          <a:spcPct val="0"/>
                        </a:spcBef>
                        <a:spcAft>
                          <a:spcPct val="0"/>
                        </a:spcAft>
                        <a:buClr>
                          <a:srgbClr val="000000"/>
                        </a:buClr>
                        <a:buSzPct val="100000"/>
                        <a:buFont typeface="Times New Roman" pitchFamily="1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600" b="0" i="0" u="none" strike="noStrike" cap="none" normalizeH="0" baseline="0" smtClean="0">
                          <a:ln>
                            <a:noFill/>
                          </a:ln>
                          <a:solidFill>
                            <a:srgbClr val="000000"/>
                          </a:solidFill>
                          <a:effectLst/>
                          <a:latin typeface="Arial" charset="0"/>
                          <a:ea typeface="DejaVu LGC Sans" charset="0"/>
                          <a:cs typeface="DejaVu LGC Sans" charset="0"/>
                        </a:rPr>
                        <a:t>100</a:t>
                      </a:r>
                    </a:p>
                  </a:txBody>
                  <a:tcPr marL="82944" marR="82944" marT="49379" marB="41476" anchor="ctr" horzOverflow="overflow">
                    <a:lnL w="7200" cap="flat" cmpd="sng" algn="ctr">
                      <a:solidFill>
                        <a:srgbClr val="000000"/>
                      </a:solidFill>
                      <a:prstDash val="solid"/>
                      <a:round/>
                      <a:headEnd type="none" w="med" len="med"/>
                      <a:tailEnd type="none" w="med" len="med"/>
                    </a:lnL>
                    <a:lnR w="7200" cap="flat" cmpd="sng" algn="ctr">
                      <a:solidFill>
                        <a:srgbClr val="000000"/>
                      </a:solidFill>
                      <a:prstDash val="solid"/>
                      <a:round/>
                      <a:headEnd type="none" w="med" len="med"/>
                      <a:tailEnd type="none" w="med" len="med"/>
                    </a:lnR>
                    <a:lnT w="7200" cap="flat" cmpd="sng" algn="ctr">
                      <a:solidFill>
                        <a:srgbClr val="000000"/>
                      </a:solidFill>
                      <a:prstDash val="solid"/>
                      <a:round/>
                      <a:headEnd type="none" w="med" len="med"/>
                      <a:tailEnd type="none" w="med" len="med"/>
                    </a:lnT>
                    <a:lnB w="7200" cap="flat" cmpd="sng" algn="ctr">
                      <a:solidFill>
                        <a:srgbClr val="000000"/>
                      </a:solidFill>
                      <a:prstDash val="solid"/>
                      <a:round/>
                      <a:headEnd type="none" w="med" len="med"/>
                      <a:tailEnd type="none" w="med" len="med"/>
                    </a:lnB>
                    <a:lnTlToBr>
                      <a:noFill/>
                    </a:lnTlToBr>
                    <a:lnBlToTr>
                      <a:noFill/>
                    </a:lnBlToTr>
                    <a:noFill/>
                  </a:tcPr>
                </a:tc>
              </a:tr>
              <a:tr h="396042">
                <a:tc>
                  <a:txBody>
                    <a:bodyPr/>
                    <a:lstStyle/>
                    <a:p>
                      <a:pPr marL="0" marR="0" lvl="0" indent="0" algn="l" defTabSz="457200" rtl="0" eaLnBrk="1" fontAlgn="base" latinLnBrk="0" hangingPunct="0">
                        <a:lnSpc>
                          <a:spcPct val="76000"/>
                        </a:lnSpc>
                        <a:spcBef>
                          <a:spcPct val="0"/>
                        </a:spcBef>
                        <a:spcAft>
                          <a:spcPct val="0"/>
                        </a:spcAft>
                        <a:buClr>
                          <a:srgbClr val="000000"/>
                        </a:buClr>
                        <a:buSzPct val="100000"/>
                        <a:buFont typeface="Times New Roman" pitchFamily="1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600" b="0" i="0" u="none" strike="noStrike" cap="none" normalizeH="0" baseline="0" smtClean="0">
                          <a:ln>
                            <a:noFill/>
                          </a:ln>
                          <a:solidFill>
                            <a:srgbClr val="000000"/>
                          </a:solidFill>
                          <a:effectLst/>
                          <a:latin typeface="Arial" charset="0"/>
                          <a:ea typeface="DejaVu LGC Sans" charset="0"/>
                          <a:cs typeface="DejaVu LGC Sans" charset="0"/>
                        </a:rPr>
                        <a:t>Tax</a:t>
                      </a:r>
                    </a:p>
                  </a:txBody>
                  <a:tcPr marL="82944" marR="82944" marT="49379" marB="41476" anchor="ctr" horzOverflow="overflow">
                    <a:lnL w="7200" cap="flat" cmpd="sng" algn="ctr">
                      <a:solidFill>
                        <a:srgbClr val="000000"/>
                      </a:solidFill>
                      <a:prstDash val="solid"/>
                      <a:round/>
                      <a:headEnd type="none" w="med" len="med"/>
                      <a:tailEnd type="none" w="med" len="med"/>
                    </a:lnL>
                    <a:lnR w="7200" cap="flat" cmpd="sng" algn="ctr">
                      <a:solidFill>
                        <a:srgbClr val="000000"/>
                      </a:solidFill>
                      <a:prstDash val="solid"/>
                      <a:round/>
                      <a:headEnd type="none" w="med" len="med"/>
                      <a:tailEnd type="none" w="med" len="med"/>
                    </a:lnR>
                    <a:lnT w="7200" cap="flat" cmpd="sng" algn="ctr">
                      <a:solidFill>
                        <a:srgbClr val="000000"/>
                      </a:solidFill>
                      <a:prstDash val="solid"/>
                      <a:round/>
                      <a:headEnd type="none" w="med" len="med"/>
                      <a:tailEnd type="none" w="med" len="med"/>
                    </a:lnT>
                    <a:lnB w="72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0">
                        <a:lnSpc>
                          <a:spcPct val="76000"/>
                        </a:lnSpc>
                        <a:spcBef>
                          <a:spcPct val="0"/>
                        </a:spcBef>
                        <a:spcAft>
                          <a:spcPct val="0"/>
                        </a:spcAft>
                        <a:buClr>
                          <a:srgbClr val="000000"/>
                        </a:buClr>
                        <a:buSzPct val="100000"/>
                        <a:buFont typeface="Times New Roman" pitchFamily="1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600" b="0" i="0" u="none" strike="noStrike" cap="none" normalizeH="0" baseline="0" smtClean="0">
                          <a:ln>
                            <a:noFill/>
                          </a:ln>
                          <a:solidFill>
                            <a:srgbClr val="000000"/>
                          </a:solidFill>
                          <a:effectLst/>
                          <a:latin typeface="Arial" charset="0"/>
                          <a:ea typeface="DejaVu LGC Sans" charset="0"/>
                          <a:cs typeface="DejaVu LGC Sans" charset="0"/>
                        </a:rPr>
                        <a:t>100</a:t>
                      </a:r>
                    </a:p>
                  </a:txBody>
                  <a:tcPr marL="82944" marR="82944" marT="49379" marB="41476" anchor="ctr" horzOverflow="overflow">
                    <a:lnL w="7200" cap="flat" cmpd="sng" algn="ctr">
                      <a:solidFill>
                        <a:srgbClr val="000000"/>
                      </a:solidFill>
                      <a:prstDash val="solid"/>
                      <a:round/>
                      <a:headEnd type="none" w="med" len="med"/>
                      <a:tailEnd type="none" w="med" len="med"/>
                    </a:lnL>
                    <a:lnR w="7200" cap="flat" cmpd="sng" algn="ctr">
                      <a:solidFill>
                        <a:srgbClr val="000000"/>
                      </a:solidFill>
                      <a:prstDash val="solid"/>
                      <a:round/>
                      <a:headEnd type="none" w="med" len="med"/>
                      <a:tailEnd type="none" w="med" len="med"/>
                    </a:lnR>
                    <a:lnT w="7200" cap="flat" cmpd="sng" algn="ctr">
                      <a:solidFill>
                        <a:srgbClr val="000000"/>
                      </a:solidFill>
                      <a:prstDash val="solid"/>
                      <a:round/>
                      <a:headEnd type="none" w="med" len="med"/>
                      <a:tailEnd type="none" w="med" len="med"/>
                    </a:lnT>
                    <a:lnB w="72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0">
                        <a:lnSpc>
                          <a:spcPct val="76000"/>
                        </a:lnSpc>
                        <a:spcBef>
                          <a:spcPct val="0"/>
                        </a:spcBef>
                        <a:spcAft>
                          <a:spcPct val="0"/>
                        </a:spcAft>
                        <a:buClr>
                          <a:srgbClr val="000000"/>
                        </a:buClr>
                        <a:buSzPct val="100000"/>
                        <a:buFont typeface="Times New Roman" pitchFamily="1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600" b="0" i="0" u="none" strike="noStrike" cap="none" normalizeH="0" baseline="0" smtClean="0">
                          <a:ln>
                            <a:noFill/>
                          </a:ln>
                          <a:solidFill>
                            <a:srgbClr val="000000"/>
                          </a:solidFill>
                          <a:effectLst/>
                          <a:latin typeface="Arial" charset="0"/>
                          <a:ea typeface="DejaVu LGC Sans" charset="0"/>
                          <a:cs typeface="DejaVu LGC Sans" charset="0"/>
                        </a:rPr>
                        <a:t>60</a:t>
                      </a:r>
                    </a:p>
                  </a:txBody>
                  <a:tcPr marL="82944" marR="82944" marT="49379" marB="41476" anchor="ctr" horzOverflow="overflow">
                    <a:lnL w="7200" cap="flat" cmpd="sng" algn="ctr">
                      <a:solidFill>
                        <a:srgbClr val="000000"/>
                      </a:solidFill>
                      <a:prstDash val="solid"/>
                      <a:round/>
                      <a:headEnd type="none" w="med" len="med"/>
                      <a:tailEnd type="none" w="med" len="med"/>
                    </a:lnL>
                    <a:lnR w="7200" cap="flat" cmpd="sng" algn="ctr">
                      <a:solidFill>
                        <a:srgbClr val="000000"/>
                      </a:solidFill>
                      <a:prstDash val="solid"/>
                      <a:round/>
                      <a:headEnd type="none" w="med" len="med"/>
                      <a:tailEnd type="none" w="med" len="med"/>
                    </a:lnR>
                    <a:lnT w="7200" cap="flat" cmpd="sng" algn="ctr">
                      <a:solidFill>
                        <a:srgbClr val="000000"/>
                      </a:solidFill>
                      <a:prstDash val="solid"/>
                      <a:round/>
                      <a:headEnd type="none" w="med" len="med"/>
                      <a:tailEnd type="none" w="med" len="med"/>
                    </a:lnT>
                    <a:lnB w="72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0">
                        <a:lnSpc>
                          <a:spcPct val="76000"/>
                        </a:lnSpc>
                        <a:spcBef>
                          <a:spcPct val="0"/>
                        </a:spcBef>
                        <a:spcAft>
                          <a:spcPct val="0"/>
                        </a:spcAft>
                        <a:buClr>
                          <a:srgbClr val="000000"/>
                        </a:buClr>
                        <a:buSzPct val="100000"/>
                        <a:buFont typeface="Times New Roman" pitchFamily="1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600" b="0" i="0" u="none" strike="noStrike" cap="none" normalizeH="0" baseline="0" smtClean="0">
                          <a:ln>
                            <a:noFill/>
                          </a:ln>
                          <a:solidFill>
                            <a:srgbClr val="000000"/>
                          </a:solidFill>
                          <a:effectLst/>
                          <a:latin typeface="Arial" charset="0"/>
                          <a:ea typeface="DejaVu LGC Sans" charset="0"/>
                          <a:cs typeface="DejaVu LGC Sans" charset="0"/>
                        </a:rPr>
                        <a:t>100</a:t>
                      </a:r>
                    </a:p>
                  </a:txBody>
                  <a:tcPr marL="82944" marR="82944" marT="49379" marB="41476" anchor="ctr" horzOverflow="overflow">
                    <a:lnL w="7200" cap="flat" cmpd="sng" algn="ctr">
                      <a:solidFill>
                        <a:srgbClr val="000000"/>
                      </a:solidFill>
                      <a:prstDash val="solid"/>
                      <a:round/>
                      <a:headEnd type="none" w="med" len="med"/>
                      <a:tailEnd type="none" w="med" len="med"/>
                    </a:lnL>
                    <a:lnR w="7200" cap="flat" cmpd="sng" algn="ctr">
                      <a:solidFill>
                        <a:srgbClr val="000000"/>
                      </a:solidFill>
                      <a:prstDash val="solid"/>
                      <a:round/>
                      <a:headEnd type="none" w="med" len="med"/>
                      <a:tailEnd type="none" w="med" len="med"/>
                    </a:lnR>
                    <a:lnT w="7200" cap="flat" cmpd="sng" algn="ctr">
                      <a:solidFill>
                        <a:srgbClr val="000000"/>
                      </a:solidFill>
                      <a:prstDash val="solid"/>
                      <a:round/>
                      <a:headEnd type="none" w="med" len="med"/>
                      <a:tailEnd type="none" w="med" len="med"/>
                    </a:lnT>
                    <a:lnB w="72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0">
                        <a:lnSpc>
                          <a:spcPct val="76000"/>
                        </a:lnSpc>
                        <a:spcBef>
                          <a:spcPct val="0"/>
                        </a:spcBef>
                        <a:spcAft>
                          <a:spcPct val="0"/>
                        </a:spcAft>
                        <a:buClr>
                          <a:srgbClr val="000000"/>
                        </a:buClr>
                        <a:buSzPct val="100000"/>
                        <a:buFont typeface="Times New Roman" pitchFamily="1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600" b="0" i="0" u="none" strike="noStrike" cap="none" normalizeH="0" baseline="0" smtClean="0">
                          <a:ln>
                            <a:noFill/>
                          </a:ln>
                          <a:solidFill>
                            <a:srgbClr val="000000"/>
                          </a:solidFill>
                          <a:effectLst/>
                          <a:latin typeface="Arial" charset="0"/>
                          <a:ea typeface="DejaVu LGC Sans" charset="0"/>
                          <a:cs typeface="DejaVu LGC Sans" charset="0"/>
                        </a:rPr>
                        <a:t>60</a:t>
                      </a:r>
                    </a:p>
                  </a:txBody>
                  <a:tcPr marL="82944" marR="82944" marT="49379" marB="41476" anchor="ctr" horzOverflow="overflow">
                    <a:lnL w="7200" cap="flat" cmpd="sng" algn="ctr">
                      <a:solidFill>
                        <a:srgbClr val="000000"/>
                      </a:solidFill>
                      <a:prstDash val="solid"/>
                      <a:round/>
                      <a:headEnd type="none" w="med" len="med"/>
                      <a:tailEnd type="none" w="med" len="med"/>
                    </a:lnL>
                    <a:lnR w="7200" cap="flat" cmpd="sng" algn="ctr">
                      <a:solidFill>
                        <a:srgbClr val="000000"/>
                      </a:solidFill>
                      <a:prstDash val="solid"/>
                      <a:round/>
                      <a:headEnd type="none" w="med" len="med"/>
                      <a:tailEnd type="none" w="med" len="med"/>
                    </a:lnR>
                    <a:lnT w="7200" cap="flat" cmpd="sng" algn="ctr">
                      <a:solidFill>
                        <a:srgbClr val="000000"/>
                      </a:solidFill>
                      <a:prstDash val="solid"/>
                      <a:round/>
                      <a:headEnd type="none" w="med" len="med"/>
                      <a:tailEnd type="none" w="med" len="med"/>
                    </a:lnT>
                    <a:lnB w="7200" cap="flat" cmpd="sng" algn="ctr">
                      <a:solidFill>
                        <a:srgbClr val="000000"/>
                      </a:solidFill>
                      <a:prstDash val="solid"/>
                      <a:round/>
                      <a:headEnd type="none" w="med" len="med"/>
                      <a:tailEnd type="none" w="med" len="med"/>
                    </a:lnB>
                    <a:lnTlToBr>
                      <a:noFill/>
                    </a:lnTlToBr>
                    <a:lnBlToTr>
                      <a:noFill/>
                    </a:lnBlToTr>
                    <a:noFill/>
                  </a:tcPr>
                </a:tc>
              </a:tr>
              <a:tr h="396042">
                <a:tc>
                  <a:txBody>
                    <a:bodyPr/>
                    <a:lstStyle/>
                    <a:p>
                      <a:pPr marL="0" marR="0" lvl="0" indent="0" algn="l" defTabSz="457200" rtl="0" eaLnBrk="1" fontAlgn="base" latinLnBrk="0" hangingPunct="0">
                        <a:lnSpc>
                          <a:spcPct val="76000"/>
                        </a:lnSpc>
                        <a:spcBef>
                          <a:spcPct val="0"/>
                        </a:spcBef>
                        <a:spcAft>
                          <a:spcPct val="0"/>
                        </a:spcAft>
                        <a:buClr>
                          <a:srgbClr val="000000"/>
                        </a:buClr>
                        <a:buSzPct val="100000"/>
                        <a:buFont typeface="Times New Roman" pitchFamily="1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600" b="0" i="0" u="none" strike="noStrike" cap="none" normalizeH="0" baseline="0" smtClean="0">
                          <a:ln>
                            <a:noFill/>
                          </a:ln>
                          <a:solidFill>
                            <a:srgbClr val="000000"/>
                          </a:solidFill>
                          <a:effectLst/>
                          <a:latin typeface="Arial" charset="0"/>
                          <a:ea typeface="DejaVu LGC Sans" charset="0"/>
                          <a:cs typeface="DejaVu LGC Sans" charset="0"/>
                        </a:rPr>
                        <a:t>Net Profit after tax</a:t>
                      </a:r>
                    </a:p>
                  </a:txBody>
                  <a:tcPr marL="82944" marR="82944" marT="49379" marB="41476" anchor="ctr" horzOverflow="overflow">
                    <a:lnL w="7200" cap="flat" cmpd="sng" algn="ctr">
                      <a:solidFill>
                        <a:srgbClr val="000000"/>
                      </a:solidFill>
                      <a:prstDash val="solid"/>
                      <a:round/>
                      <a:headEnd type="none" w="med" len="med"/>
                      <a:tailEnd type="none" w="med" len="med"/>
                    </a:lnL>
                    <a:lnR w="7200" cap="flat" cmpd="sng" algn="ctr">
                      <a:solidFill>
                        <a:srgbClr val="000000"/>
                      </a:solidFill>
                      <a:prstDash val="solid"/>
                      <a:round/>
                      <a:headEnd type="none" w="med" len="med"/>
                      <a:tailEnd type="none" w="med" len="med"/>
                    </a:lnR>
                    <a:lnT w="7200" cap="flat" cmpd="sng" algn="ctr">
                      <a:solidFill>
                        <a:srgbClr val="000000"/>
                      </a:solidFill>
                      <a:prstDash val="solid"/>
                      <a:round/>
                      <a:headEnd type="none" w="med" len="med"/>
                      <a:tailEnd type="none" w="med" len="med"/>
                    </a:lnT>
                    <a:lnB w="72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0">
                        <a:lnSpc>
                          <a:spcPct val="76000"/>
                        </a:lnSpc>
                        <a:spcBef>
                          <a:spcPct val="0"/>
                        </a:spcBef>
                        <a:spcAft>
                          <a:spcPct val="0"/>
                        </a:spcAft>
                        <a:buClr>
                          <a:srgbClr val="000000"/>
                        </a:buClr>
                        <a:buSzPct val="100000"/>
                        <a:buFont typeface="Times New Roman" pitchFamily="1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600" b="0" i="0" u="none" strike="noStrike" cap="none" normalizeH="0" baseline="0" smtClean="0">
                          <a:ln>
                            <a:noFill/>
                          </a:ln>
                          <a:solidFill>
                            <a:srgbClr val="000000"/>
                          </a:solidFill>
                          <a:effectLst/>
                          <a:latin typeface="Arial" charset="0"/>
                          <a:ea typeface="DejaVu LGC Sans" charset="0"/>
                          <a:cs typeface="DejaVu LGC Sans" charset="0"/>
                        </a:rPr>
                        <a:t>200</a:t>
                      </a:r>
                    </a:p>
                  </a:txBody>
                  <a:tcPr marL="82944" marR="82944" marT="49379" marB="41476" anchor="ctr" horzOverflow="overflow">
                    <a:lnL w="7200" cap="flat" cmpd="sng" algn="ctr">
                      <a:solidFill>
                        <a:srgbClr val="000000"/>
                      </a:solidFill>
                      <a:prstDash val="solid"/>
                      <a:round/>
                      <a:headEnd type="none" w="med" len="med"/>
                      <a:tailEnd type="none" w="med" len="med"/>
                    </a:lnL>
                    <a:lnR w="7200" cap="flat" cmpd="sng" algn="ctr">
                      <a:solidFill>
                        <a:srgbClr val="000000"/>
                      </a:solidFill>
                      <a:prstDash val="solid"/>
                      <a:round/>
                      <a:headEnd type="none" w="med" len="med"/>
                      <a:tailEnd type="none" w="med" len="med"/>
                    </a:lnR>
                    <a:lnT w="7200" cap="flat" cmpd="sng" algn="ctr">
                      <a:solidFill>
                        <a:srgbClr val="000000"/>
                      </a:solidFill>
                      <a:prstDash val="solid"/>
                      <a:round/>
                      <a:headEnd type="none" w="med" len="med"/>
                      <a:tailEnd type="none" w="med" len="med"/>
                    </a:lnT>
                    <a:lnB w="72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0">
                        <a:lnSpc>
                          <a:spcPct val="76000"/>
                        </a:lnSpc>
                        <a:spcBef>
                          <a:spcPct val="0"/>
                        </a:spcBef>
                        <a:spcAft>
                          <a:spcPct val="0"/>
                        </a:spcAft>
                        <a:buClr>
                          <a:srgbClr val="000000"/>
                        </a:buClr>
                        <a:buSzPct val="100000"/>
                        <a:buFont typeface="Times New Roman" pitchFamily="1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600" b="0" i="0" u="none" strike="noStrike" cap="none" normalizeH="0" baseline="0" smtClean="0">
                          <a:ln>
                            <a:noFill/>
                          </a:ln>
                          <a:solidFill>
                            <a:srgbClr val="000000"/>
                          </a:solidFill>
                          <a:effectLst/>
                          <a:latin typeface="Arial" charset="0"/>
                          <a:ea typeface="DejaVu LGC Sans" charset="0"/>
                          <a:cs typeface="DejaVu LGC Sans" charset="0"/>
                        </a:rPr>
                        <a:t>140</a:t>
                      </a:r>
                    </a:p>
                  </a:txBody>
                  <a:tcPr marL="82944" marR="82944" marT="49379" marB="41476" anchor="ctr" horzOverflow="overflow">
                    <a:lnL w="7200" cap="flat" cmpd="sng" algn="ctr">
                      <a:solidFill>
                        <a:srgbClr val="000000"/>
                      </a:solidFill>
                      <a:prstDash val="solid"/>
                      <a:round/>
                      <a:headEnd type="none" w="med" len="med"/>
                      <a:tailEnd type="none" w="med" len="med"/>
                    </a:lnL>
                    <a:lnR w="7200" cap="flat" cmpd="sng" algn="ctr">
                      <a:solidFill>
                        <a:srgbClr val="000000"/>
                      </a:solidFill>
                      <a:prstDash val="solid"/>
                      <a:round/>
                      <a:headEnd type="none" w="med" len="med"/>
                      <a:tailEnd type="none" w="med" len="med"/>
                    </a:lnR>
                    <a:lnT w="7200" cap="flat" cmpd="sng" algn="ctr">
                      <a:solidFill>
                        <a:srgbClr val="000000"/>
                      </a:solidFill>
                      <a:prstDash val="solid"/>
                      <a:round/>
                      <a:headEnd type="none" w="med" len="med"/>
                      <a:tailEnd type="none" w="med" len="med"/>
                    </a:lnT>
                    <a:lnB w="72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0">
                        <a:lnSpc>
                          <a:spcPct val="76000"/>
                        </a:lnSpc>
                        <a:spcBef>
                          <a:spcPct val="0"/>
                        </a:spcBef>
                        <a:spcAft>
                          <a:spcPct val="0"/>
                        </a:spcAft>
                        <a:buClr>
                          <a:srgbClr val="000000"/>
                        </a:buClr>
                        <a:buSzPct val="100000"/>
                        <a:buFont typeface="Times New Roman" pitchFamily="1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600" b="0" i="0" u="none" strike="noStrike" cap="none" normalizeH="0" baseline="0" smtClean="0">
                          <a:ln>
                            <a:noFill/>
                          </a:ln>
                          <a:solidFill>
                            <a:srgbClr val="000000"/>
                          </a:solidFill>
                          <a:effectLst/>
                          <a:latin typeface="Arial" charset="0"/>
                          <a:ea typeface="DejaVu LGC Sans" charset="0"/>
                          <a:cs typeface="DejaVu LGC Sans" charset="0"/>
                        </a:rPr>
                        <a:t>200</a:t>
                      </a:r>
                    </a:p>
                  </a:txBody>
                  <a:tcPr marL="82944" marR="82944" marT="49379" marB="41476" anchor="ctr" horzOverflow="overflow">
                    <a:lnL w="7200" cap="flat" cmpd="sng" algn="ctr">
                      <a:solidFill>
                        <a:srgbClr val="000000"/>
                      </a:solidFill>
                      <a:prstDash val="solid"/>
                      <a:round/>
                      <a:headEnd type="none" w="med" len="med"/>
                      <a:tailEnd type="none" w="med" len="med"/>
                    </a:lnL>
                    <a:lnR w="7200" cap="flat" cmpd="sng" algn="ctr">
                      <a:solidFill>
                        <a:srgbClr val="000000"/>
                      </a:solidFill>
                      <a:prstDash val="solid"/>
                      <a:round/>
                      <a:headEnd type="none" w="med" len="med"/>
                      <a:tailEnd type="none" w="med" len="med"/>
                    </a:lnR>
                    <a:lnT w="7200" cap="flat" cmpd="sng" algn="ctr">
                      <a:solidFill>
                        <a:srgbClr val="000000"/>
                      </a:solidFill>
                      <a:prstDash val="solid"/>
                      <a:round/>
                      <a:headEnd type="none" w="med" len="med"/>
                      <a:tailEnd type="none" w="med" len="med"/>
                    </a:lnT>
                    <a:lnB w="72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0">
                        <a:lnSpc>
                          <a:spcPct val="76000"/>
                        </a:lnSpc>
                        <a:spcBef>
                          <a:spcPct val="0"/>
                        </a:spcBef>
                        <a:spcAft>
                          <a:spcPct val="0"/>
                        </a:spcAft>
                        <a:buClr>
                          <a:srgbClr val="000000"/>
                        </a:buClr>
                        <a:buSzPct val="100000"/>
                        <a:buFont typeface="Times New Roman" pitchFamily="1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600" b="0" i="0" u="none" strike="noStrike" cap="none" normalizeH="0" baseline="0" smtClean="0">
                          <a:ln>
                            <a:noFill/>
                          </a:ln>
                          <a:solidFill>
                            <a:srgbClr val="000000"/>
                          </a:solidFill>
                          <a:effectLst/>
                          <a:latin typeface="Arial" charset="0"/>
                          <a:ea typeface="DejaVu LGC Sans" charset="0"/>
                          <a:cs typeface="DejaVu LGC Sans" charset="0"/>
                        </a:rPr>
                        <a:t>40</a:t>
                      </a:r>
                    </a:p>
                  </a:txBody>
                  <a:tcPr marL="82944" marR="82944" marT="49379" marB="41476" anchor="ctr" horzOverflow="overflow">
                    <a:lnL w="7200" cap="flat" cmpd="sng" algn="ctr">
                      <a:solidFill>
                        <a:srgbClr val="000000"/>
                      </a:solidFill>
                      <a:prstDash val="solid"/>
                      <a:round/>
                      <a:headEnd type="none" w="med" len="med"/>
                      <a:tailEnd type="none" w="med" len="med"/>
                    </a:lnL>
                    <a:lnR w="7200" cap="flat" cmpd="sng" algn="ctr">
                      <a:solidFill>
                        <a:srgbClr val="000000"/>
                      </a:solidFill>
                      <a:prstDash val="solid"/>
                      <a:round/>
                      <a:headEnd type="none" w="med" len="med"/>
                      <a:tailEnd type="none" w="med" len="med"/>
                    </a:lnR>
                    <a:lnT w="7200" cap="flat" cmpd="sng" algn="ctr">
                      <a:solidFill>
                        <a:srgbClr val="000000"/>
                      </a:solidFill>
                      <a:prstDash val="solid"/>
                      <a:round/>
                      <a:headEnd type="none" w="med" len="med"/>
                      <a:tailEnd type="none" w="med" len="med"/>
                    </a:lnT>
                    <a:lnB w="7200" cap="flat" cmpd="sng" algn="ctr">
                      <a:solidFill>
                        <a:srgbClr val="000000"/>
                      </a:solidFill>
                      <a:prstDash val="solid"/>
                      <a:round/>
                      <a:headEnd type="none" w="med" len="med"/>
                      <a:tailEnd type="none" w="med" len="med"/>
                    </a:lnB>
                    <a:lnTlToBr>
                      <a:noFill/>
                    </a:lnTlToBr>
                    <a:lnBlToTr>
                      <a:noFill/>
                    </a:lnBlToTr>
                    <a:noFill/>
                  </a:tcPr>
                </a:tc>
              </a:tr>
              <a:tr h="396042">
                <a:tc>
                  <a:txBody>
                    <a:bodyPr/>
                    <a:lstStyle/>
                    <a:p>
                      <a:pPr marL="0" marR="0" lvl="0" indent="0" algn="l" defTabSz="457200" rtl="0" eaLnBrk="1" fontAlgn="base" latinLnBrk="0" hangingPunct="0">
                        <a:lnSpc>
                          <a:spcPct val="76000"/>
                        </a:lnSpc>
                        <a:spcBef>
                          <a:spcPct val="0"/>
                        </a:spcBef>
                        <a:spcAft>
                          <a:spcPct val="0"/>
                        </a:spcAft>
                        <a:buClr>
                          <a:srgbClr val="000000"/>
                        </a:buClr>
                        <a:buSzPct val="100000"/>
                        <a:buFont typeface="Times New Roman" pitchFamily="1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600" b="0" i="0" u="none" strike="noStrike" cap="none" normalizeH="0" baseline="0" smtClean="0">
                          <a:ln>
                            <a:noFill/>
                          </a:ln>
                          <a:solidFill>
                            <a:srgbClr val="000000"/>
                          </a:solidFill>
                          <a:effectLst/>
                          <a:latin typeface="Arial" charset="0"/>
                          <a:ea typeface="DejaVu LGC Sans" charset="0"/>
                          <a:cs typeface="DejaVu LGC Sans" charset="0"/>
                        </a:rPr>
                        <a:t>Prior Period Adjustments</a:t>
                      </a:r>
                    </a:p>
                  </a:txBody>
                  <a:tcPr marL="82944" marR="82944" marT="49379" marB="41476" anchor="ctr" horzOverflow="overflow">
                    <a:lnL w="7200" cap="flat" cmpd="sng" algn="ctr">
                      <a:solidFill>
                        <a:srgbClr val="000000"/>
                      </a:solidFill>
                      <a:prstDash val="solid"/>
                      <a:round/>
                      <a:headEnd type="none" w="med" len="med"/>
                      <a:tailEnd type="none" w="med" len="med"/>
                    </a:lnL>
                    <a:lnR w="7200" cap="flat" cmpd="sng" algn="ctr">
                      <a:solidFill>
                        <a:srgbClr val="000000"/>
                      </a:solidFill>
                      <a:prstDash val="solid"/>
                      <a:round/>
                      <a:headEnd type="none" w="med" len="med"/>
                      <a:tailEnd type="none" w="med" len="med"/>
                    </a:lnR>
                    <a:lnT w="7200" cap="flat" cmpd="sng" algn="ctr">
                      <a:solidFill>
                        <a:srgbClr val="000000"/>
                      </a:solidFill>
                      <a:prstDash val="solid"/>
                      <a:round/>
                      <a:headEnd type="none" w="med" len="med"/>
                      <a:tailEnd type="none" w="med" len="med"/>
                    </a:lnT>
                    <a:lnB w="72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0">
                        <a:lnSpc>
                          <a:spcPct val="76000"/>
                        </a:lnSpc>
                        <a:spcBef>
                          <a:spcPct val="0"/>
                        </a:spcBef>
                        <a:spcAft>
                          <a:spcPct val="0"/>
                        </a:spcAft>
                        <a:buClr>
                          <a:srgbClr val="000000"/>
                        </a:buClr>
                        <a:buSzPct val="100000"/>
                        <a:buFont typeface="Times New Roman" pitchFamily="1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600" b="0" i="0" u="none" strike="noStrike" cap="none" normalizeH="0" baseline="0" smtClean="0">
                          <a:ln>
                            <a:noFill/>
                          </a:ln>
                          <a:solidFill>
                            <a:srgbClr val="000000"/>
                          </a:solidFill>
                          <a:effectLst/>
                          <a:latin typeface="Arial" charset="0"/>
                          <a:ea typeface="DejaVu LGC Sans" charset="0"/>
                          <a:cs typeface="DejaVu LGC Sans" charset="0"/>
                        </a:rPr>
                        <a:t>-100</a:t>
                      </a:r>
                    </a:p>
                  </a:txBody>
                  <a:tcPr marL="82944" marR="82944" marT="49379" marB="41476" anchor="ctr" horzOverflow="overflow">
                    <a:lnL w="7200" cap="flat" cmpd="sng" algn="ctr">
                      <a:solidFill>
                        <a:srgbClr val="000000"/>
                      </a:solidFill>
                      <a:prstDash val="solid"/>
                      <a:round/>
                      <a:headEnd type="none" w="med" len="med"/>
                      <a:tailEnd type="none" w="med" len="med"/>
                    </a:lnL>
                    <a:lnR w="7200" cap="flat" cmpd="sng" algn="ctr">
                      <a:solidFill>
                        <a:srgbClr val="000000"/>
                      </a:solidFill>
                      <a:prstDash val="solid"/>
                      <a:round/>
                      <a:headEnd type="none" w="med" len="med"/>
                      <a:tailEnd type="none" w="med" len="med"/>
                    </a:lnR>
                    <a:lnT w="7200" cap="flat" cmpd="sng" algn="ctr">
                      <a:solidFill>
                        <a:srgbClr val="000000"/>
                      </a:solidFill>
                      <a:prstDash val="solid"/>
                      <a:round/>
                      <a:headEnd type="none" w="med" len="med"/>
                      <a:tailEnd type="none" w="med" len="med"/>
                    </a:lnT>
                    <a:lnB w="72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IN" sz="1600"/>
                    </a:p>
                  </a:txBody>
                  <a:tcPr marL="82944" marR="82944" marT="41476" marB="41476" anchor="ctr" horzOverflow="overflow">
                    <a:lnL w="7200" cap="flat" cmpd="sng" algn="ctr">
                      <a:solidFill>
                        <a:srgbClr val="000000"/>
                      </a:solidFill>
                      <a:prstDash val="solid"/>
                      <a:round/>
                      <a:headEnd type="none" w="med" len="med"/>
                      <a:tailEnd type="none" w="med" len="med"/>
                    </a:lnL>
                    <a:lnR w="7200" cap="flat" cmpd="sng" algn="ctr">
                      <a:solidFill>
                        <a:srgbClr val="000000"/>
                      </a:solidFill>
                      <a:prstDash val="solid"/>
                      <a:round/>
                      <a:headEnd type="none" w="med" len="med"/>
                      <a:tailEnd type="none" w="med" len="med"/>
                    </a:lnR>
                    <a:lnT w="7200" cap="flat" cmpd="sng" algn="ctr">
                      <a:solidFill>
                        <a:srgbClr val="000000"/>
                      </a:solidFill>
                      <a:prstDash val="solid"/>
                      <a:round/>
                      <a:headEnd type="none" w="med" len="med"/>
                      <a:tailEnd type="none" w="med" len="med"/>
                    </a:lnT>
                    <a:lnB w="72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IN" sz="1600"/>
                    </a:p>
                  </a:txBody>
                  <a:tcPr marL="82944" marR="82944" marT="41476" marB="41476" anchor="ctr" horzOverflow="overflow">
                    <a:lnL w="7200" cap="flat" cmpd="sng" algn="ctr">
                      <a:solidFill>
                        <a:srgbClr val="000000"/>
                      </a:solidFill>
                      <a:prstDash val="solid"/>
                      <a:round/>
                      <a:headEnd type="none" w="med" len="med"/>
                      <a:tailEnd type="none" w="med" len="med"/>
                    </a:lnL>
                    <a:lnR w="7200" cap="flat" cmpd="sng" algn="ctr">
                      <a:solidFill>
                        <a:srgbClr val="000000"/>
                      </a:solidFill>
                      <a:prstDash val="solid"/>
                      <a:round/>
                      <a:headEnd type="none" w="med" len="med"/>
                      <a:tailEnd type="none" w="med" len="med"/>
                    </a:lnR>
                    <a:lnT w="7200" cap="flat" cmpd="sng" algn="ctr">
                      <a:solidFill>
                        <a:srgbClr val="000000"/>
                      </a:solidFill>
                      <a:prstDash val="solid"/>
                      <a:round/>
                      <a:headEnd type="none" w="med" len="med"/>
                      <a:tailEnd type="none" w="med" len="med"/>
                    </a:lnT>
                    <a:lnB w="72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IN" sz="1600"/>
                    </a:p>
                  </a:txBody>
                  <a:tcPr marL="82944" marR="82944" marT="41476" marB="41476" anchor="ctr" horzOverflow="overflow">
                    <a:lnL w="7200" cap="flat" cmpd="sng" algn="ctr">
                      <a:solidFill>
                        <a:srgbClr val="000000"/>
                      </a:solidFill>
                      <a:prstDash val="solid"/>
                      <a:round/>
                      <a:headEnd type="none" w="med" len="med"/>
                      <a:tailEnd type="none" w="med" len="med"/>
                    </a:lnL>
                    <a:lnR w="7200" cap="flat" cmpd="sng" algn="ctr">
                      <a:solidFill>
                        <a:srgbClr val="000000"/>
                      </a:solidFill>
                      <a:prstDash val="solid"/>
                      <a:round/>
                      <a:headEnd type="none" w="med" len="med"/>
                      <a:tailEnd type="none" w="med" len="med"/>
                    </a:lnR>
                    <a:lnT w="7200" cap="flat" cmpd="sng" algn="ctr">
                      <a:solidFill>
                        <a:srgbClr val="000000"/>
                      </a:solidFill>
                      <a:prstDash val="solid"/>
                      <a:round/>
                      <a:headEnd type="none" w="med" len="med"/>
                      <a:tailEnd type="none" w="med" len="med"/>
                    </a:lnT>
                    <a:lnB w="7200" cap="flat" cmpd="sng" algn="ctr">
                      <a:solidFill>
                        <a:srgbClr val="000000"/>
                      </a:solidFill>
                      <a:prstDash val="solid"/>
                      <a:round/>
                      <a:headEnd type="none" w="med" len="med"/>
                      <a:tailEnd type="none" w="med" len="med"/>
                    </a:lnB>
                    <a:lnTlToBr>
                      <a:noFill/>
                    </a:lnTlToBr>
                    <a:lnBlToTr>
                      <a:noFill/>
                    </a:lnBlToTr>
                    <a:noFill/>
                  </a:tcPr>
                </a:tc>
              </a:tr>
              <a:tr h="398922">
                <a:tc>
                  <a:txBody>
                    <a:bodyPr/>
                    <a:lstStyle/>
                    <a:p>
                      <a:pPr marL="0" marR="0" lvl="0" indent="0" algn="l" defTabSz="457200" rtl="0" eaLnBrk="1" fontAlgn="base" latinLnBrk="0" hangingPunct="0">
                        <a:lnSpc>
                          <a:spcPct val="76000"/>
                        </a:lnSpc>
                        <a:spcBef>
                          <a:spcPct val="0"/>
                        </a:spcBef>
                        <a:spcAft>
                          <a:spcPct val="0"/>
                        </a:spcAft>
                        <a:buClr>
                          <a:srgbClr val="000000"/>
                        </a:buClr>
                        <a:buSzPct val="100000"/>
                        <a:buFont typeface="Times New Roman" pitchFamily="1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600" b="0" i="0" u="none" strike="noStrike" cap="none" normalizeH="0" baseline="0" smtClean="0">
                          <a:ln>
                            <a:noFill/>
                          </a:ln>
                          <a:solidFill>
                            <a:srgbClr val="000000"/>
                          </a:solidFill>
                          <a:effectLst/>
                          <a:latin typeface="Arial" charset="0"/>
                          <a:ea typeface="DejaVu LGC Sans" charset="0"/>
                          <a:cs typeface="DejaVu LGC Sans" charset="0"/>
                        </a:rPr>
                        <a:t>Net Profit</a:t>
                      </a:r>
                    </a:p>
                  </a:txBody>
                  <a:tcPr marL="82944" marR="82944" marT="49379" marB="41476" anchor="ctr" horzOverflow="overflow">
                    <a:lnL w="7200" cap="flat" cmpd="sng" algn="ctr">
                      <a:solidFill>
                        <a:srgbClr val="000000"/>
                      </a:solidFill>
                      <a:prstDash val="solid"/>
                      <a:round/>
                      <a:headEnd type="none" w="med" len="med"/>
                      <a:tailEnd type="none" w="med" len="med"/>
                    </a:lnL>
                    <a:lnR w="7200" cap="flat" cmpd="sng" algn="ctr">
                      <a:solidFill>
                        <a:srgbClr val="000000"/>
                      </a:solidFill>
                      <a:prstDash val="solid"/>
                      <a:round/>
                      <a:headEnd type="none" w="med" len="med"/>
                      <a:tailEnd type="none" w="med" len="med"/>
                    </a:lnR>
                    <a:lnT w="7200" cap="flat" cmpd="sng" algn="ctr">
                      <a:solidFill>
                        <a:srgbClr val="000000"/>
                      </a:solidFill>
                      <a:prstDash val="solid"/>
                      <a:round/>
                      <a:headEnd type="none" w="med" len="med"/>
                      <a:tailEnd type="none" w="med" len="med"/>
                    </a:lnT>
                    <a:lnB w="72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r" defTabSz="457200" rtl="0" eaLnBrk="1" fontAlgn="base" latinLnBrk="0" hangingPunct="0">
                        <a:lnSpc>
                          <a:spcPct val="76000"/>
                        </a:lnSpc>
                        <a:spcBef>
                          <a:spcPct val="0"/>
                        </a:spcBef>
                        <a:spcAft>
                          <a:spcPct val="0"/>
                        </a:spcAft>
                        <a:buClr>
                          <a:srgbClr val="000000"/>
                        </a:buClr>
                        <a:buSzPct val="100000"/>
                        <a:buFont typeface="Times New Roman" pitchFamily="1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600" b="1" i="0" u="none" strike="noStrike" cap="none" normalizeH="0" baseline="0" smtClean="0">
                          <a:ln>
                            <a:noFill/>
                          </a:ln>
                          <a:solidFill>
                            <a:srgbClr val="000000"/>
                          </a:solidFill>
                          <a:effectLst/>
                          <a:latin typeface="Arial" charset="0"/>
                          <a:ea typeface="DejaVu LGC Sans" charset="0"/>
                          <a:cs typeface="DejaVu LGC Sans" charset="0"/>
                        </a:rPr>
                        <a:t>100</a:t>
                      </a:r>
                    </a:p>
                  </a:txBody>
                  <a:tcPr marL="82944" marR="82944" marT="49379" marB="41476" anchor="ctr" horzOverflow="overflow">
                    <a:lnL w="7200" cap="flat" cmpd="sng" algn="ctr">
                      <a:solidFill>
                        <a:srgbClr val="000000"/>
                      </a:solidFill>
                      <a:prstDash val="solid"/>
                      <a:round/>
                      <a:headEnd type="none" w="med" len="med"/>
                      <a:tailEnd type="none" w="med" len="med"/>
                    </a:lnL>
                    <a:lnR w="7200" cap="flat" cmpd="sng" algn="ctr">
                      <a:solidFill>
                        <a:srgbClr val="000000"/>
                      </a:solidFill>
                      <a:prstDash val="solid"/>
                      <a:round/>
                      <a:headEnd type="none" w="med" len="med"/>
                      <a:tailEnd type="none" w="med" len="med"/>
                    </a:lnR>
                    <a:lnT w="7200" cap="flat" cmpd="sng" algn="ctr">
                      <a:solidFill>
                        <a:srgbClr val="000000"/>
                      </a:solidFill>
                      <a:prstDash val="solid"/>
                      <a:round/>
                      <a:headEnd type="none" w="med" len="med"/>
                      <a:tailEnd type="none" w="med" len="med"/>
                    </a:lnT>
                    <a:lnB w="72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r" defTabSz="457200" rtl="0" eaLnBrk="1" fontAlgn="base" latinLnBrk="0" hangingPunct="0">
                        <a:lnSpc>
                          <a:spcPct val="76000"/>
                        </a:lnSpc>
                        <a:spcBef>
                          <a:spcPct val="0"/>
                        </a:spcBef>
                        <a:spcAft>
                          <a:spcPct val="0"/>
                        </a:spcAft>
                        <a:buClr>
                          <a:srgbClr val="000000"/>
                        </a:buClr>
                        <a:buSzPct val="100000"/>
                        <a:buFont typeface="Times New Roman" pitchFamily="1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600" b="1" i="0" u="none" strike="noStrike" cap="none" normalizeH="0" baseline="0" smtClean="0">
                          <a:ln>
                            <a:noFill/>
                          </a:ln>
                          <a:solidFill>
                            <a:srgbClr val="000000"/>
                          </a:solidFill>
                          <a:effectLst/>
                          <a:latin typeface="Arial" charset="0"/>
                          <a:ea typeface="DejaVu LGC Sans" charset="0"/>
                          <a:cs typeface="DejaVu LGC Sans" charset="0"/>
                        </a:rPr>
                        <a:t>140</a:t>
                      </a:r>
                    </a:p>
                  </a:txBody>
                  <a:tcPr marL="82944" marR="82944" marT="49379" marB="41476" anchor="ctr" horzOverflow="overflow">
                    <a:lnL w="7200" cap="flat" cmpd="sng" algn="ctr">
                      <a:solidFill>
                        <a:srgbClr val="000000"/>
                      </a:solidFill>
                      <a:prstDash val="solid"/>
                      <a:round/>
                      <a:headEnd type="none" w="med" len="med"/>
                      <a:tailEnd type="none" w="med" len="med"/>
                    </a:lnL>
                    <a:lnR w="7200" cap="flat" cmpd="sng" algn="ctr">
                      <a:solidFill>
                        <a:srgbClr val="000000"/>
                      </a:solidFill>
                      <a:prstDash val="solid"/>
                      <a:round/>
                      <a:headEnd type="none" w="med" len="med"/>
                      <a:tailEnd type="none" w="med" len="med"/>
                    </a:lnR>
                    <a:lnT w="7200" cap="flat" cmpd="sng" algn="ctr">
                      <a:solidFill>
                        <a:srgbClr val="000000"/>
                      </a:solidFill>
                      <a:prstDash val="solid"/>
                      <a:round/>
                      <a:headEnd type="none" w="med" len="med"/>
                      <a:tailEnd type="none" w="med" len="med"/>
                    </a:lnT>
                    <a:lnB w="72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r" defTabSz="457200" rtl="0" eaLnBrk="1" fontAlgn="base" latinLnBrk="0" hangingPunct="0">
                        <a:lnSpc>
                          <a:spcPct val="76000"/>
                        </a:lnSpc>
                        <a:spcBef>
                          <a:spcPct val="0"/>
                        </a:spcBef>
                        <a:spcAft>
                          <a:spcPct val="0"/>
                        </a:spcAft>
                        <a:buClr>
                          <a:srgbClr val="000000"/>
                        </a:buClr>
                        <a:buSzPct val="100000"/>
                        <a:buFont typeface="Times New Roman" pitchFamily="1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600" b="1" i="0" u="none" strike="noStrike" cap="none" normalizeH="0" baseline="0" smtClean="0">
                          <a:ln>
                            <a:noFill/>
                          </a:ln>
                          <a:solidFill>
                            <a:srgbClr val="000000"/>
                          </a:solidFill>
                          <a:effectLst/>
                          <a:latin typeface="Arial" charset="0"/>
                          <a:ea typeface="DejaVu LGC Sans" charset="0"/>
                          <a:cs typeface="DejaVu LGC Sans" charset="0"/>
                        </a:rPr>
                        <a:t>200</a:t>
                      </a:r>
                    </a:p>
                  </a:txBody>
                  <a:tcPr marL="82944" marR="82944" marT="49379" marB="41476" anchor="ctr" horzOverflow="overflow">
                    <a:lnL w="7200" cap="flat" cmpd="sng" algn="ctr">
                      <a:solidFill>
                        <a:srgbClr val="000000"/>
                      </a:solidFill>
                      <a:prstDash val="solid"/>
                      <a:round/>
                      <a:headEnd type="none" w="med" len="med"/>
                      <a:tailEnd type="none" w="med" len="med"/>
                    </a:lnL>
                    <a:lnR w="7200" cap="flat" cmpd="sng" algn="ctr">
                      <a:solidFill>
                        <a:srgbClr val="000000"/>
                      </a:solidFill>
                      <a:prstDash val="solid"/>
                      <a:round/>
                      <a:headEnd type="none" w="med" len="med"/>
                      <a:tailEnd type="none" w="med" len="med"/>
                    </a:lnR>
                    <a:lnT w="7200" cap="flat" cmpd="sng" algn="ctr">
                      <a:solidFill>
                        <a:srgbClr val="000000"/>
                      </a:solidFill>
                      <a:prstDash val="solid"/>
                      <a:round/>
                      <a:headEnd type="none" w="med" len="med"/>
                      <a:tailEnd type="none" w="med" len="med"/>
                    </a:lnT>
                    <a:lnB w="72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r" defTabSz="457200" rtl="0" eaLnBrk="1" fontAlgn="base" latinLnBrk="0" hangingPunct="0">
                        <a:lnSpc>
                          <a:spcPct val="76000"/>
                        </a:lnSpc>
                        <a:spcBef>
                          <a:spcPct val="0"/>
                        </a:spcBef>
                        <a:spcAft>
                          <a:spcPct val="0"/>
                        </a:spcAft>
                        <a:buClr>
                          <a:srgbClr val="000000"/>
                        </a:buClr>
                        <a:buSzPct val="100000"/>
                        <a:buFont typeface="Times New Roman" pitchFamily="1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600" b="1" i="0" u="none" strike="noStrike" cap="none" normalizeH="0" baseline="0" dirty="0" smtClean="0">
                          <a:ln>
                            <a:noFill/>
                          </a:ln>
                          <a:solidFill>
                            <a:srgbClr val="000000"/>
                          </a:solidFill>
                          <a:effectLst/>
                          <a:latin typeface="Arial" charset="0"/>
                          <a:ea typeface="DejaVu LGC Sans" charset="0"/>
                          <a:cs typeface="DejaVu LGC Sans" charset="0"/>
                        </a:rPr>
                        <a:t>40</a:t>
                      </a:r>
                    </a:p>
                  </a:txBody>
                  <a:tcPr marL="82944" marR="82944" marT="49379" marB="41476" anchor="ctr" horzOverflow="overflow">
                    <a:lnL w="7200" cap="flat" cmpd="sng" algn="ctr">
                      <a:solidFill>
                        <a:srgbClr val="000000"/>
                      </a:solidFill>
                      <a:prstDash val="solid"/>
                      <a:round/>
                      <a:headEnd type="none" w="med" len="med"/>
                      <a:tailEnd type="none" w="med" len="med"/>
                    </a:lnL>
                    <a:lnR w="7200" cap="flat" cmpd="sng" algn="ctr">
                      <a:solidFill>
                        <a:srgbClr val="000000"/>
                      </a:solidFill>
                      <a:prstDash val="solid"/>
                      <a:round/>
                      <a:headEnd type="none" w="med" len="med"/>
                      <a:tailEnd type="none" w="med" len="med"/>
                    </a:lnR>
                    <a:lnT w="7200" cap="flat" cmpd="sng" algn="ctr">
                      <a:solidFill>
                        <a:srgbClr val="000000"/>
                      </a:solidFill>
                      <a:prstDash val="solid"/>
                      <a:round/>
                      <a:headEnd type="none" w="med" len="med"/>
                      <a:tailEnd type="none" w="med" len="med"/>
                    </a:lnT>
                    <a:lnB w="7200" cap="flat" cmpd="sng" algn="ctr">
                      <a:solidFill>
                        <a:srgbClr val="000000"/>
                      </a:solidFill>
                      <a:prstDash val="solid"/>
                      <a:round/>
                      <a:headEnd type="none" w="med" len="med"/>
                      <a:tailEnd type="none" w="med" len="med"/>
                    </a:lnB>
                    <a:lnTlToBr>
                      <a:noFill/>
                    </a:lnTlToBr>
                    <a:lnBlToTr>
                      <a:noFill/>
                    </a:lnBlToTr>
                    <a:solidFill>
                      <a:srgbClr val="E6E6E6"/>
                    </a:solidFill>
                  </a:tcPr>
                </a:tc>
              </a:tr>
            </a:tbl>
          </a:graphicData>
        </a:graphic>
      </p:graphicFrame>
      <p:sp>
        <p:nvSpPr>
          <p:cNvPr id="3" name="TextBox 2"/>
          <p:cNvSpPr txBox="1"/>
          <p:nvPr/>
        </p:nvSpPr>
        <p:spPr>
          <a:xfrm>
            <a:off x="6781800" y="6488668"/>
            <a:ext cx="2362200" cy="369332"/>
          </a:xfrm>
          <a:prstGeom prst="rect">
            <a:avLst/>
          </a:prstGeom>
          <a:noFill/>
        </p:spPr>
        <p:txBody>
          <a:bodyPr wrap="square" rtlCol="0">
            <a:spAutoFit/>
          </a:bodyPr>
          <a:lstStyle/>
          <a:p>
            <a:r>
              <a:rPr lang="en-US" b="1" i="1" dirty="0" smtClean="0">
                <a:solidFill>
                  <a:schemeClr val="accent1">
                    <a:lumMod val="50000"/>
                  </a:schemeClr>
                </a:solidFill>
              </a:rPr>
              <a:t>CA KUSAI GOAWALA</a:t>
            </a:r>
            <a:endParaRPr lang="en-IN" b="1" i="1" dirty="0">
              <a:solidFill>
                <a:schemeClr val="accent1">
                  <a:lumMod val="50000"/>
                </a:schemeClr>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5938" name="Group 2"/>
          <p:cNvGraphicFramePr>
            <a:graphicFrameLocks noGrp="1"/>
          </p:cNvGraphicFramePr>
          <p:nvPr/>
        </p:nvGraphicFramePr>
        <p:xfrm>
          <a:off x="381000" y="1295400"/>
          <a:ext cx="8382000" cy="3840480"/>
        </p:xfrm>
        <a:graphic>
          <a:graphicData uri="http://schemas.openxmlformats.org/drawingml/2006/table">
            <a:tbl>
              <a:tblPr/>
              <a:tblGrid>
                <a:gridCol w="585788"/>
                <a:gridCol w="1776412"/>
                <a:gridCol w="2933700"/>
                <a:gridCol w="3086100"/>
              </a:tblGrid>
              <a:tr h="244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Century Gothic" pitchFamily="34" charset="0"/>
                          <a:ea typeface="Times New Roman" pitchFamily="18" charset="0"/>
                          <a:cs typeface="Mangal" pitchFamily="2"/>
                        </a:rPr>
                        <a:t>Sr. No.</a:t>
                      </a:r>
                      <a:endParaRPr kumimoji="0" lang="en-US" sz="18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Century Gothic" pitchFamily="34" charset="0"/>
                          <a:ea typeface="Times New Roman" pitchFamily="18" charset="0"/>
                          <a:cs typeface="Mangal" pitchFamily="2"/>
                        </a:rPr>
                        <a:t>Point for Consideration</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Century Gothic" pitchFamily="34" charset="0"/>
                          <a:ea typeface="Times New Roman" pitchFamily="18" charset="0"/>
                          <a:cs typeface="Mangal" pitchFamily="2"/>
                        </a:rPr>
                        <a:t>IAS 8 (Accounting Policies, Changes in Accounting Estimates and Errors)</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Century Gothic" pitchFamily="34" charset="0"/>
                          <a:ea typeface="Times New Roman" pitchFamily="18" charset="0"/>
                          <a:cs typeface="Mangal" pitchFamily="2"/>
                        </a:rPr>
                        <a:t>AS 5 (Net Profit or Loss for the Period, Prior Period Items and Changes in Accounting Policies)</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8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entury Gothic" pitchFamily="34" charset="0"/>
                          <a:ea typeface="Times New Roman" pitchFamily="18" charset="0"/>
                          <a:cs typeface="Mangal" pitchFamily="2"/>
                        </a:rPr>
                        <a:t>1</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entury Gothic" pitchFamily="34" charset="0"/>
                          <a:ea typeface="Times New Roman" pitchFamily="18" charset="0"/>
                          <a:cs typeface="Mangal" pitchFamily="2"/>
                        </a:rPr>
                        <a:t>Changes in Accounting Policies</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entury Gothic" pitchFamily="34" charset="0"/>
                          <a:ea typeface="Times New Roman" pitchFamily="18" charset="0"/>
                          <a:cs typeface="Mangal" pitchFamily="2"/>
                        </a:rPr>
                        <a:t>Retrospective application by adjusting opening reserves for the earliest period presented and the other comparative amounts for each period presented</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entury Gothic" pitchFamily="34" charset="0"/>
                          <a:ea typeface="Times New Roman" pitchFamily="18" charset="0"/>
                          <a:cs typeface="Mangal" pitchFamily="2"/>
                        </a:rPr>
                        <a:t>Prospectively/Retrospectively application - AS is silent ; hence option to entity</a:t>
                      </a:r>
                      <a:endParaRPr kumimoji="0" lang="en-US" sz="18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4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entury Gothic" pitchFamily="34" charset="0"/>
                          <a:ea typeface="Times New Roman" pitchFamily="18" charset="0"/>
                          <a:cs typeface="Mangal" pitchFamily="2"/>
                        </a:rPr>
                        <a:t>2</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entury Gothic" pitchFamily="34" charset="0"/>
                          <a:ea typeface="Times New Roman" pitchFamily="18" charset="0"/>
                          <a:cs typeface="Mangal" pitchFamily="2"/>
                        </a:rPr>
                        <a:t>Errors</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entury Gothic" pitchFamily="34" charset="0"/>
                          <a:ea typeface="Times New Roman" pitchFamily="18" charset="0"/>
                          <a:cs typeface="Mangal" pitchFamily="2"/>
                        </a:rPr>
                        <a:t>Retrospectively Restated </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entury Gothic" pitchFamily="34" charset="0"/>
                          <a:ea typeface="Times New Roman" pitchFamily="18" charset="0"/>
                          <a:cs typeface="Mangal" pitchFamily="2"/>
                        </a:rPr>
                        <a:t>Separately disclosed</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95960" name="Text Box 24"/>
          <p:cNvSpPr txBox="1">
            <a:spLocks noChangeArrowheads="1"/>
          </p:cNvSpPr>
          <p:nvPr/>
        </p:nvSpPr>
        <p:spPr bwMode="auto">
          <a:xfrm>
            <a:off x="381000" y="828675"/>
            <a:ext cx="8382000" cy="466725"/>
          </a:xfrm>
          <a:prstGeom prst="rect">
            <a:avLst/>
          </a:prstGeom>
          <a:noFill/>
          <a:ln w="9525" algn="ctr">
            <a:solidFill>
              <a:schemeClr val="tx2"/>
            </a:solidFill>
            <a:miter lim="800000"/>
            <a:headEnd/>
            <a:tailEnd/>
          </a:ln>
          <a:effectLst/>
        </p:spPr>
        <p:txBody>
          <a:bodyPr>
            <a:spAutoFit/>
          </a:bodyPr>
          <a:lstStyle/>
          <a:p>
            <a:pPr marL="1371600" indent="-1371600" algn="ctr"/>
            <a:r>
              <a:rPr lang="en-US" sz="2400" b="1">
                <a:latin typeface="Times New Roman" pitchFamily="18" charset="0"/>
                <a:cs typeface="Arial" charset="0"/>
              </a:rPr>
              <a:t>Comparisons</a:t>
            </a:r>
          </a:p>
        </p:txBody>
      </p:sp>
      <p:sp>
        <p:nvSpPr>
          <p:cNvPr id="4" name="TextBox 3"/>
          <p:cNvSpPr txBox="1"/>
          <p:nvPr/>
        </p:nvSpPr>
        <p:spPr>
          <a:xfrm>
            <a:off x="6781800" y="6324600"/>
            <a:ext cx="2362200" cy="369332"/>
          </a:xfrm>
          <a:prstGeom prst="rect">
            <a:avLst/>
          </a:prstGeom>
          <a:noFill/>
        </p:spPr>
        <p:txBody>
          <a:bodyPr wrap="square" rtlCol="0">
            <a:spAutoFit/>
          </a:bodyPr>
          <a:lstStyle/>
          <a:p>
            <a:r>
              <a:rPr lang="en-US" b="1" i="1" dirty="0" smtClean="0">
                <a:solidFill>
                  <a:schemeClr val="accent1">
                    <a:lumMod val="50000"/>
                  </a:schemeClr>
                </a:solidFill>
              </a:rPr>
              <a:t>CA KUSAI GOAWALA</a:t>
            </a:r>
            <a:endParaRPr lang="en-IN" b="1" i="1" dirty="0">
              <a:solidFill>
                <a:schemeClr val="accent1">
                  <a:lumMod val="50000"/>
                </a:schemeClr>
              </a:solidFill>
            </a:endParaRP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5746" name="WordArt 2"/>
          <p:cNvSpPr>
            <a:spLocks noChangeArrowheads="1" noChangeShapeType="1" noTextEdit="1"/>
          </p:cNvSpPr>
          <p:nvPr/>
        </p:nvSpPr>
        <p:spPr bwMode="auto">
          <a:xfrm>
            <a:off x="4419600" y="3657600"/>
            <a:ext cx="4495800" cy="1828800"/>
          </a:xfrm>
          <a:prstGeom prst="rect">
            <a:avLst/>
          </a:prstGeom>
        </p:spPr>
        <p:txBody>
          <a:bodyPr wrap="none" fromWordArt="1">
            <a:prstTxWarp prst="textPlain">
              <a:avLst>
                <a:gd name="adj" fmla="val 50000"/>
              </a:avLst>
            </a:prstTxWarp>
          </a:bodyPr>
          <a:lstStyle/>
          <a:p>
            <a:pPr algn="ctr"/>
            <a:r>
              <a:rPr lang="en-IN" sz="3600" kern="10">
                <a:ln w="9525">
                  <a:noFill/>
                  <a:round/>
                  <a:headEnd/>
                  <a:tailEnd/>
                </a:ln>
                <a:solidFill>
                  <a:srgbClr val="336699"/>
                </a:solidFill>
                <a:effectLst>
                  <a:outerShdw dist="45791" dir="2021404" algn="ctr" rotWithShape="0">
                    <a:srgbClr val="B2B2B2">
                      <a:alpha val="80000"/>
                    </a:srgbClr>
                  </a:outerShdw>
                </a:effectLst>
                <a:latin typeface="Times New Roman"/>
                <a:cs typeface="Times New Roman"/>
              </a:rPr>
              <a:t>BUSINESS</a:t>
            </a:r>
          </a:p>
          <a:p>
            <a:pPr algn="ctr"/>
            <a:r>
              <a:rPr lang="en-IN" sz="3600" kern="10">
                <a:ln w="9525">
                  <a:noFill/>
                  <a:round/>
                  <a:headEnd/>
                  <a:tailEnd/>
                </a:ln>
                <a:solidFill>
                  <a:srgbClr val="336699"/>
                </a:solidFill>
                <a:effectLst>
                  <a:outerShdw dist="45791" dir="2021404" algn="ctr" rotWithShape="0">
                    <a:srgbClr val="B2B2B2">
                      <a:alpha val="80000"/>
                    </a:srgbClr>
                  </a:outerShdw>
                </a:effectLst>
                <a:latin typeface="Times New Roman"/>
                <a:cs typeface="Times New Roman"/>
              </a:rPr>
              <a:t> COMBINATION</a:t>
            </a:r>
          </a:p>
        </p:txBody>
      </p:sp>
      <p:sp>
        <p:nvSpPr>
          <p:cNvPr id="415747" name="WordArt 3"/>
          <p:cNvSpPr>
            <a:spLocks noChangeArrowheads="1" noChangeShapeType="1" noTextEdit="1"/>
          </p:cNvSpPr>
          <p:nvPr/>
        </p:nvSpPr>
        <p:spPr bwMode="auto">
          <a:xfrm>
            <a:off x="4876800" y="2286000"/>
            <a:ext cx="3733800" cy="838200"/>
          </a:xfrm>
          <a:prstGeom prst="rect">
            <a:avLst/>
          </a:prstGeom>
        </p:spPr>
        <p:txBody>
          <a:bodyPr wrap="none" fromWordArt="1">
            <a:prstTxWarp prst="textPlain">
              <a:avLst>
                <a:gd name="adj" fmla="val 50000"/>
              </a:avLst>
            </a:prstTxWarp>
          </a:bodyPr>
          <a:lstStyle/>
          <a:p>
            <a:pPr algn="ctr"/>
            <a:r>
              <a:rPr lang="en-IN" sz="3600" i="1" kern="10" dirty="0" smtClean="0">
                <a:ln w="9525">
                  <a:solidFill>
                    <a:srgbClr val="000000"/>
                  </a:solidFill>
                  <a:round/>
                  <a:headEnd/>
                  <a:tailEnd/>
                </a:ln>
                <a:solidFill>
                  <a:schemeClr val="accent1">
                    <a:lumMod val="75000"/>
                  </a:schemeClr>
                </a:solidFill>
                <a:effectLst>
                  <a:outerShdw dist="35921" dir="2700000" algn="ctr" rotWithShape="0">
                    <a:srgbClr val="808080">
                      <a:alpha val="80000"/>
                    </a:srgbClr>
                  </a:outerShdw>
                </a:effectLst>
                <a:latin typeface="Arial Black"/>
              </a:rPr>
              <a:t>IndAS-103</a:t>
            </a:r>
            <a:endParaRPr lang="en-IN" sz="3600" i="1" kern="10" dirty="0">
              <a:ln w="9525">
                <a:solidFill>
                  <a:srgbClr val="000000"/>
                </a:solidFill>
                <a:round/>
                <a:headEnd/>
                <a:tailEnd/>
              </a:ln>
              <a:solidFill>
                <a:schemeClr val="accent1">
                  <a:lumMod val="75000"/>
                </a:schemeClr>
              </a:solidFill>
              <a:effectLst>
                <a:outerShdw dist="35921" dir="2700000" algn="ctr" rotWithShape="0">
                  <a:srgbClr val="808080">
                    <a:alpha val="80000"/>
                  </a:srgbClr>
                </a:outerShdw>
              </a:effectLst>
              <a:latin typeface="Arial Black"/>
            </a:endParaRPr>
          </a:p>
        </p:txBody>
      </p:sp>
      <p:pic>
        <p:nvPicPr>
          <p:cNvPr id="415748" name="Picture 4" descr="j0435245"/>
          <p:cNvPicPr>
            <a:picLocks noChangeAspect="1" noChangeArrowheads="1"/>
          </p:cNvPicPr>
          <p:nvPr/>
        </p:nvPicPr>
        <p:blipFill>
          <a:blip r:embed="rId2" cstate="print"/>
          <a:srcRect/>
          <a:stretch>
            <a:fillRect/>
          </a:stretch>
        </p:blipFill>
        <p:spPr bwMode="auto">
          <a:xfrm>
            <a:off x="381000" y="304800"/>
            <a:ext cx="2133600" cy="1752600"/>
          </a:xfrm>
          <a:prstGeom prst="rect">
            <a:avLst/>
          </a:prstGeom>
          <a:noFill/>
        </p:spPr>
      </p:pic>
      <p:pic>
        <p:nvPicPr>
          <p:cNvPr id="415749" name="Picture 5" descr="j0437521"/>
          <p:cNvPicPr>
            <a:picLocks noChangeAspect="1" noChangeArrowheads="1"/>
          </p:cNvPicPr>
          <p:nvPr/>
        </p:nvPicPr>
        <p:blipFill>
          <a:blip r:embed="rId3" cstate="print"/>
          <a:srcRect/>
          <a:stretch>
            <a:fillRect/>
          </a:stretch>
        </p:blipFill>
        <p:spPr bwMode="auto">
          <a:xfrm>
            <a:off x="381000" y="2438400"/>
            <a:ext cx="4114800" cy="3733800"/>
          </a:xfrm>
          <a:prstGeom prst="rect">
            <a:avLst/>
          </a:prstGeom>
          <a:noFill/>
        </p:spPr>
      </p:pic>
      <p:sp>
        <p:nvSpPr>
          <p:cNvPr id="6" name="TextBox 5"/>
          <p:cNvSpPr txBox="1"/>
          <p:nvPr/>
        </p:nvSpPr>
        <p:spPr>
          <a:xfrm>
            <a:off x="6781800" y="6324600"/>
            <a:ext cx="2362200" cy="369332"/>
          </a:xfrm>
          <a:prstGeom prst="rect">
            <a:avLst/>
          </a:prstGeom>
          <a:noFill/>
        </p:spPr>
        <p:txBody>
          <a:bodyPr wrap="square" rtlCol="0">
            <a:spAutoFit/>
          </a:bodyPr>
          <a:lstStyle/>
          <a:p>
            <a:r>
              <a:rPr lang="en-US" b="1" i="1" dirty="0" smtClean="0">
                <a:solidFill>
                  <a:schemeClr val="accent1">
                    <a:lumMod val="50000"/>
                  </a:schemeClr>
                </a:solidFill>
              </a:rPr>
              <a:t>CA KUSAI GOAWALA</a:t>
            </a:r>
            <a:endParaRPr lang="en-IN" b="1" i="1" dirty="0">
              <a:solidFill>
                <a:schemeClr val="accent1">
                  <a:lumMod val="50000"/>
                </a:schemeClr>
              </a:solidFill>
            </a:endParaRP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8514" name="Line 2"/>
          <p:cNvSpPr>
            <a:spLocks noChangeShapeType="1"/>
          </p:cNvSpPr>
          <p:nvPr/>
        </p:nvSpPr>
        <p:spPr bwMode="auto">
          <a:xfrm>
            <a:off x="4495800" y="1371600"/>
            <a:ext cx="0" cy="228600"/>
          </a:xfrm>
          <a:prstGeom prst="line">
            <a:avLst/>
          </a:prstGeom>
          <a:noFill/>
          <a:ln w="9525">
            <a:noFill/>
            <a:round/>
            <a:headEnd type="none" w="sm" len="sm"/>
            <a:tailEnd type="triangle" w="sm" len="sm"/>
          </a:ln>
          <a:effectLst/>
        </p:spPr>
        <p:txBody>
          <a:bodyPr wrap="none" anchor="ctr"/>
          <a:lstStyle/>
          <a:p>
            <a:endParaRPr lang="en-IN"/>
          </a:p>
        </p:txBody>
      </p:sp>
      <p:sp>
        <p:nvSpPr>
          <p:cNvPr id="448515" name="Rectangle 3"/>
          <p:cNvSpPr>
            <a:spLocks noChangeArrowheads="1"/>
          </p:cNvSpPr>
          <p:nvPr/>
        </p:nvSpPr>
        <p:spPr bwMode="auto">
          <a:xfrm>
            <a:off x="609600" y="584200"/>
            <a:ext cx="8077200" cy="5416868"/>
          </a:xfrm>
          <a:prstGeom prst="rect">
            <a:avLst/>
          </a:prstGeom>
          <a:noFill/>
          <a:ln w="9525" algn="ctr">
            <a:noFill/>
            <a:miter lim="800000"/>
            <a:headEnd type="none" w="sm" len="sm"/>
            <a:tailEnd type="none" w="sm" len="sm"/>
          </a:ln>
          <a:effectLst/>
        </p:spPr>
        <p:txBody>
          <a:bodyPr anchor="ctr">
            <a:spAutoFit/>
          </a:bodyPr>
          <a:lstStyle/>
          <a:p>
            <a:pPr marL="342900" indent="-342900">
              <a:tabLst>
                <a:tab pos="457200" algn="l"/>
              </a:tabLst>
            </a:pPr>
            <a:r>
              <a:rPr lang="en-US" sz="2800" b="1" dirty="0">
                <a:cs typeface="Arial" charset="0"/>
              </a:rPr>
              <a:t>Key Definition – What is Business Combination ?</a:t>
            </a:r>
          </a:p>
          <a:p>
            <a:pPr marL="342900" indent="-342900" algn="ctr">
              <a:tabLst>
                <a:tab pos="457200" algn="l"/>
              </a:tabLst>
            </a:pPr>
            <a:endParaRPr lang="en-US" sz="800" b="1" dirty="0">
              <a:cs typeface="Arial" charset="0"/>
            </a:endParaRPr>
          </a:p>
          <a:p>
            <a:pPr marL="342900" indent="-342900">
              <a:tabLst>
                <a:tab pos="457200" algn="l"/>
              </a:tabLst>
            </a:pPr>
            <a:endParaRPr lang="en-US" sz="2400" b="1" dirty="0">
              <a:cs typeface="Arial" charset="0"/>
            </a:endParaRPr>
          </a:p>
          <a:p>
            <a:pPr marL="342900" indent="-342900">
              <a:tabLst>
                <a:tab pos="457200" algn="l"/>
              </a:tabLst>
            </a:pPr>
            <a:r>
              <a:rPr lang="en-US" sz="2200" b="1" dirty="0">
                <a:cs typeface="Arial" charset="0"/>
              </a:rPr>
              <a:t>Business Combinations: </a:t>
            </a:r>
          </a:p>
          <a:p>
            <a:pPr marL="342900" indent="-342900">
              <a:tabLst>
                <a:tab pos="457200" algn="l"/>
              </a:tabLst>
            </a:pPr>
            <a:endParaRPr lang="en-US" sz="2200" b="1" dirty="0">
              <a:cs typeface="Arial" charset="0"/>
            </a:endParaRPr>
          </a:p>
          <a:p>
            <a:pPr marL="342900" indent="-342900">
              <a:tabLst>
                <a:tab pos="457200" algn="l"/>
              </a:tabLst>
            </a:pPr>
            <a:r>
              <a:rPr lang="en-US" sz="2200" dirty="0">
                <a:cs typeface="Arial" charset="0"/>
              </a:rPr>
              <a:t>	The bringing together of separate entities or businesses into one reporting entity. Nearly all business combinations entail in an acquirer obtaining control of one or more </a:t>
            </a:r>
            <a:r>
              <a:rPr lang="en-US" sz="2200" dirty="0" err="1">
                <a:cs typeface="Arial" charset="0"/>
              </a:rPr>
              <a:t>acquirees</a:t>
            </a:r>
            <a:r>
              <a:rPr lang="en-US" sz="2200" dirty="0">
                <a:cs typeface="Arial" charset="0"/>
              </a:rPr>
              <a:t>.</a:t>
            </a:r>
          </a:p>
          <a:p>
            <a:pPr marL="342900" indent="-342900">
              <a:tabLst>
                <a:tab pos="457200" algn="l"/>
              </a:tabLst>
            </a:pPr>
            <a:endParaRPr lang="en-US" sz="2200" dirty="0">
              <a:cs typeface="Arial" charset="0"/>
            </a:endParaRPr>
          </a:p>
          <a:p>
            <a:pPr marL="342900" indent="-342900">
              <a:tabLst>
                <a:tab pos="457200" algn="l"/>
              </a:tabLst>
            </a:pPr>
            <a:r>
              <a:rPr lang="en-US" sz="2200" b="1" dirty="0">
                <a:cs typeface="Arial" charset="0"/>
              </a:rPr>
              <a:t>Example :</a:t>
            </a:r>
          </a:p>
          <a:p>
            <a:pPr marL="342900" indent="-342900">
              <a:tabLst>
                <a:tab pos="457200" algn="l"/>
              </a:tabLst>
            </a:pPr>
            <a:endParaRPr lang="en-US" sz="2200" b="1" dirty="0">
              <a:cs typeface="Arial" charset="0"/>
            </a:endParaRPr>
          </a:p>
          <a:p>
            <a:pPr marL="342900" indent="-342900">
              <a:buFontTx/>
              <a:buAutoNum type="arabicPeriod"/>
              <a:tabLst>
                <a:tab pos="457200" algn="l"/>
              </a:tabLst>
            </a:pPr>
            <a:r>
              <a:rPr lang="en-US" sz="2200" dirty="0">
                <a:cs typeface="Arial" charset="0"/>
              </a:rPr>
              <a:t>One or more corporations become subsidiaries.</a:t>
            </a:r>
          </a:p>
          <a:p>
            <a:pPr marL="342900" indent="-342900">
              <a:buFontTx/>
              <a:buAutoNum type="arabicPeriod"/>
              <a:tabLst>
                <a:tab pos="457200" algn="l"/>
              </a:tabLst>
            </a:pPr>
            <a:endParaRPr lang="en-US" sz="2200" dirty="0">
              <a:cs typeface="Arial" charset="0"/>
            </a:endParaRPr>
          </a:p>
          <a:p>
            <a:pPr marL="342900" indent="-342900">
              <a:buFontTx/>
              <a:buAutoNum type="arabicPeriod"/>
              <a:tabLst>
                <a:tab pos="457200" algn="l"/>
              </a:tabLst>
            </a:pPr>
            <a:r>
              <a:rPr lang="en-US" sz="2200" dirty="0">
                <a:cs typeface="Arial" charset="0"/>
              </a:rPr>
              <a:t>One company transfers its net assets to another.</a:t>
            </a:r>
          </a:p>
          <a:p>
            <a:pPr marL="342900" indent="-342900">
              <a:buFontTx/>
              <a:buAutoNum type="arabicPeriod"/>
              <a:tabLst>
                <a:tab pos="457200" algn="l"/>
              </a:tabLst>
            </a:pPr>
            <a:endParaRPr lang="en-US" sz="2200" dirty="0">
              <a:cs typeface="Arial" charset="0"/>
            </a:endParaRPr>
          </a:p>
          <a:p>
            <a:pPr marL="342900" indent="-342900">
              <a:buFontTx/>
              <a:buAutoNum type="arabicPeriod"/>
              <a:tabLst>
                <a:tab pos="457200" algn="l"/>
              </a:tabLst>
            </a:pPr>
            <a:r>
              <a:rPr lang="en-US" sz="2200" dirty="0">
                <a:cs typeface="Arial" charset="0"/>
              </a:rPr>
              <a:t>Each company transfers its net assets to a newly formed company.</a:t>
            </a:r>
          </a:p>
        </p:txBody>
      </p:sp>
      <p:sp>
        <p:nvSpPr>
          <p:cNvPr id="5" name="TextBox 4"/>
          <p:cNvSpPr txBox="1"/>
          <p:nvPr/>
        </p:nvSpPr>
        <p:spPr>
          <a:xfrm>
            <a:off x="6781800" y="6324600"/>
            <a:ext cx="2362200" cy="369332"/>
          </a:xfrm>
          <a:prstGeom prst="rect">
            <a:avLst/>
          </a:prstGeom>
          <a:noFill/>
        </p:spPr>
        <p:txBody>
          <a:bodyPr wrap="square" rtlCol="0">
            <a:spAutoFit/>
          </a:bodyPr>
          <a:lstStyle/>
          <a:p>
            <a:r>
              <a:rPr lang="en-US" b="1" i="1" dirty="0" smtClean="0">
                <a:solidFill>
                  <a:schemeClr val="accent1">
                    <a:lumMod val="50000"/>
                  </a:schemeClr>
                </a:solidFill>
              </a:rPr>
              <a:t>CA KUSAI GOAWALA</a:t>
            </a:r>
            <a:endParaRPr lang="en-IN" b="1" i="1" dirty="0">
              <a:solidFill>
                <a:schemeClr val="accent1">
                  <a:lumMod val="50000"/>
                </a:schemeClr>
              </a:solidFill>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20" name="Rectangle 4"/>
          <p:cNvSpPr>
            <a:spLocks noChangeArrowheads="1"/>
          </p:cNvSpPr>
          <p:nvPr/>
        </p:nvSpPr>
        <p:spPr bwMode="auto">
          <a:xfrm>
            <a:off x="1254125" y="1133475"/>
            <a:ext cx="7280275" cy="3477875"/>
          </a:xfrm>
          <a:prstGeom prst="rect">
            <a:avLst/>
          </a:prstGeom>
          <a:noFill/>
          <a:ln w="9525">
            <a:noFill/>
            <a:miter lim="800000"/>
            <a:headEnd/>
            <a:tailEnd/>
          </a:ln>
          <a:effectLst/>
        </p:spPr>
        <p:txBody>
          <a:bodyPr anchor="ctr">
            <a:spAutoFit/>
          </a:bodyPr>
          <a:lstStyle/>
          <a:p>
            <a:pPr lvl="1"/>
            <a:endParaRPr lang="en-US" sz="2800" b="1" dirty="0"/>
          </a:p>
          <a:p>
            <a:pPr lvl="1"/>
            <a:endParaRPr lang="en-US" sz="2400" b="1" dirty="0"/>
          </a:p>
          <a:p>
            <a:pPr lvl="2">
              <a:buFontTx/>
              <a:buChar char="•"/>
            </a:pPr>
            <a:r>
              <a:rPr lang="en-US" sz="2400" dirty="0"/>
              <a:t>  </a:t>
            </a:r>
            <a:r>
              <a:rPr lang="en-US" sz="2400" dirty="0" smtClean="0"/>
              <a:t>Globalization </a:t>
            </a:r>
            <a:r>
              <a:rPr lang="en-US" sz="2400" dirty="0"/>
              <a:t>of Indian </a:t>
            </a:r>
            <a:r>
              <a:rPr lang="en-US" sz="2400" dirty="0" smtClean="0"/>
              <a:t>Economy</a:t>
            </a:r>
          </a:p>
          <a:p>
            <a:pPr lvl="2">
              <a:buFontTx/>
              <a:buChar char="•"/>
            </a:pPr>
            <a:endParaRPr lang="en-US" sz="2400" dirty="0"/>
          </a:p>
          <a:p>
            <a:pPr lvl="2">
              <a:buFontTx/>
              <a:buChar char="•"/>
            </a:pPr>
            <a:r>
              <a:rPr lang="en-US" sz="2400" dirty="0"/>
              <a:t>  Common Accounting Language</a:t>
            </a:r>
          </a:p>
          <a:p>
            <a:pPr lvl="2"/>
            <a:endParaRPr lang="en-US" sz="2400" dirty="0"/>
          </a:p>
          <a:p>
            <a:pPr lvl="2">
              <a:buFontTx/>
              <a:buChar char="•"/>
            </a:pPr>
            <a:r>
              <a:rPr lang="en-US" sz="2400" dirty="0"/>
              <a:t>  IFRS widely accepted world over</a:t>
            </a:r>
          </a:p>
          <a:p>
            <a:pPr lvl="2">
              <a:buFontTx/>
              <a:buChar char="•"/>
            </a:pPr>
            <a:endParaRPr lang="en-US" sz="2400" dirty="0"/>
          </a:p>
          <a:p>
            <a:pPr lvl="1"/>
            <a:r>
              <a:rPr lang="en-US" sz="2400" b="1" dirty="0"/>
              <a:t> </a:t>
            </a:r>
            <a:endParaRPr lang="en-US" sz="2400" dirty="0"/>
          </a:p>
        </p:txBody>
      </p:sp>
      <p:sp>
        <p:nvSpPr>
          <p:cNvPr id="35" name="TextBox 34"/>
          <p:cNvSpPr txBox="1"/>
          <p:nvPr/>
        </p:nvSpPr>
        <p:spPr>
          <a:xfrm>
            <a:off x="6781800" y="6324600"/>
            <a:ext cx="2362200" cy="369332"/>
          </a:xfrm>
          <a:prstGeom prst="rect">
            <a:avLst/>
          </a:prstGeom>
          <a:noFill/>
        </p:spPr>
        <p:txBody>
          <a:bodyPr wrap="square" rtlCol="0">
            <a:spAutoFit/>
          </a:bodyPr>
          <a:lstStyle/>
          <a:p>
            <a:r>
              <a:rPr lang="en-US" b="1" i="1" dirty="0" smtClean="0">
                <a:solidFill>
                  <a:schemeClr val="accent1">
                    <a:lumMod val="50000"/>
                  </a:schemeClr>
                </a:solidFill>
              </a:rPr>
              <a:t>CA KUSAI GOAWALA</a:t>
            </a:r>
            <a:endParaRPr lang="en-IN" b="1" i="1" dirty="0">
              <a:solidFill>
                <a:schemeClr val="accent1">
                  <a:lumMod val="50000"/>
                </a:schemeClr>
              </a:solidFill>
            </a:endParaRPr>
          </a:p>
        </p:txBody>
      </p:sp>
      <p:sp>
        <p:nvSpPr>
          <p:cNvPr id="45" name="TextBox 44"/>
          <p:cNvSpPr txBox="1"/>
          <p:nvPr/>
        </p:nvSpPr>
        <p:spPr>
          <a:xfrm>
            <a:off x="685800" y="685800"/>
            <a:ext cx="6934200" cy="800219"/>
          </a:xfrm>
          <a:prstGeom prst="rect">
            <a:avLst/>
          </a:prstGeom>
          <a:noFill/>
        </p:spPr>
        <p:txBody>
          <a:bodyPr wrap="square" rtlCol="0">
            <a:spAutoFit/>
          </a:bodyPr>
          <a:lstStyle/>
          <a:p>
            <a:pPr marL="0" lvl="1"/>
            <a:r>
              <a:rPr lang="en-US" sz="2800" b="1" dirty="0" smtClean="0"/>
              <a:t>Why Convergence to IFRS ?</a:t>
            </a:r>
          </a:p>
          <a:p>
            <a:endParaRPr lang="en-IN" dirty="0"/>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1586" name="Line 2"/>
          <p:cNvSpPr>
            <a:spLocks noChangeShapeType="1"/>
          </p:cNvSpPr>
          <p:nvPr/>
        </p:nvSpPr>
        <p:spPr bwMode="auto">
          <a:xfrm>
            <a:off x="4495800" y="1814513"/>
            <a:ext cx="0" cy="228600"/>
          </a:xfrm>
          <a:prstGeom prst="line">
            <a:avLst/>
          </a:prstGeom>
          <a:noFill/>
          <a:ln w="9525">
            <a:noFill/>
            <a:round/>
            <a:headEnd type="none" w="sm" len="sm"/>
            <a:tailEnd type="triangle" w="sm" len="sm"/>
          </a:ln>
          <a:effectLst/>
        </p:spPr>
        <p:txBody>
          <a:bodyPr wrap="none" anchor="ctr"/>
          <a:lstStyle/>
          <a:p>
            <a:endParaRPr lang="en-IN"/>
          </a:p>
        </p:txBody>
      </p:sp>
      <p:sp>
        <p:nvSpPr>
          <p:cNvPr id="451587" name="Rectangle 3"/>
          <p:cNvSpPr>
            <a:spLocks noChangeArrowheads="1"/>
          </p:cNvSpPr>
          <p:nvPr/>
        </p:nvSpPr>
        <p:spPr bwMode="auto">
          <a:xfrm>
            <a:off x="609600" y="304800"/>
            <a:ext cx="8077200" cy="1371600"/>
          </a:xfrm>
          <a:prstGeom prst="rect">
            <a:avLst/>
          </a:prstGeom>
          <a:noFill/>
          <a:ln w="9525" algn="ctr">
            <a:noFill/>
            <a:miter lim="800000"/>
            <a:headEnd type="none" w="sm" len="sm"/>
            <a:tailEnd type="none" w="sm" len="sm"/>
          </a:ln>
          <a:effectLst/>
        </p:spPr>
        <p:txBody>
          <a:bodyPr anchor="ctr">
            <a:spAutoFit/>
          </a:bodyPr>
          <a:lstStyle/>
          <a:p>
            <a:pPr marL="342900" indent="-342900" algn="ctr">
              <a:tabLst>
                <a:tab pos="457200" algn="l"/>
              </a:tabLst>
            </a:pPr>
            <a:r>
              <a:rPr lang="en-US" sz="2800" b="1">
                <a:latin typeface="Times New Roman" pitchFamily="18" charset="0"/>
                <a:cs typeface="Arial" charset="0"/>
              </a:rPr>
              <a:t>Scope Exclusion:</a:t>
            </a:r>
          </a:p>
          <a:p>
            <a:pPr marL="342900" indent="-342900" algn="ctr">
              <a:tabLst>
                <a:tab pos="457200" algn="l"/>
              </a:tabLst>
            </a:pPr>
            <a:endParaRPr lang="en-US" sz="800" b="1">
              <a:latin typeface="Times New Roman" pitchFamily="18" charset="0"/>
              <a:cs typeface="Arial" charset="0"/>
            </a:endParaRPr>
          </a:p>
          <a:p>
            <a:pPr marL="342900" indent="-342900">
              <a:tabLst>
                <a:tab pos="457200" algn="l"/>
              </a:tabLst>
            </a:pPr>
            <a:r>
              <a:rPr lang="en-US" sz="2400" b="1">
                <a:latin typeface="Times New Roman" pitchFamily="18" charset="0"/>
                <a:cs typeface="Arial" charset="0"/>
              </a:rPr>
              <a:t>Example:</a:t>
            </a:r>
          </a:p>
          <a:p>
            <a:pPr marL="342900" indent="-342900">
              <a:tabLst>
                <a:tab pos="457200" algn="l"/>
              </a:tabLst>
            </a:pPr>
            <a:endParaRPr lang="en-US" sz="2400" b="1">
              <a:latin typeface="Times New Roman" pitchFamily="18" charset="0"/>
              <a:cs typeface="Arial" charset="0"/>
            </a:endParaRPr>
          </a:p>
        </p:txBody>
      </p:sp>
      <p:sp>
        <p:nvSpPr>
          <p:cNvPr id="451588" name="Line 4"/>
          <p:cNvSpPr>
            <a:spLocks noChangeShapeType="1"/>
          </p:cNvSpPr>
          <p:nvPr/>
        </p:nvSpPr>
        <p:spPr bwMode="auto">
          <a:xfrm>
            <a:off x="1295400" y="2805113"/>
            <a:ext cx="0" cy="533400"/>
          </a:xfrm>
          <a:prstGeom prst="line">
            <a:avLst/>
          </a:prstGeom>
          <a:noFill/>
          <a:ln w="9525">
            <a:solidFill>
              <a:schemeClr val="tx1"/>
            </a:solidFill>
            <a:round/>
            <a:headEnd/>
            <a:tailEnd type="triangle" w="med" len="med"/>
          </a:ln>
          <a:effectLst/>
        </p:spPr>
        <p:txBody>
          <a:bodyPr/>
          <a:lstStyle/>
          <a:p>
            <a:endParaRPr lang="en-IN"/>
          </a:p>
        </p:txBody>
      </p:sp>
      <p:sp>
        <p:nvSpPr>
          <p:cNvPr id="451590" name="Text Box 6"/>
          <p:cNvSpPr txBox="1">
            <a:spLocks noChangeArrowheads="1"/>
          </p:cNvSpPr>
          <p:nvPr/>
        </p:nvSpPr>
        <p:spPr bwMode="auto">
          <a:xfrm>
            <a:off x="457200" y="1981200"/>
            <a:ext cx="1752600" cy="831850"/>
          </a:xfrm>
          <a:prstGeom prst="rect">
            <a:avLst/>
          </a:prstGeom>
          <a:noFill/>
          <a:ln w="9525">
            <a:solidFill>
              <a:schemeClr val="tx1"/>
            </a:solidFill>
            <a:miter lim="800000"/>
            <a:headEnd/>
            <a:tailEnd/>
          </a:ln>
          <a:effectLst/>
        </p:spPr>
        <p:txBody>
          <a:bodyPr>
            <a:spAutoFit/>
          </a:bodyPr>
          <a:lstStyle/>
          <a:p>
            <a:pPr algn="ctr"/>
            <a:r>
              <a:rPr lang="en-US" sz="2400">
                <a:latin typeface="Times New Roman" pitchFamily="18" charset="0"/>
              </a:rPr>
              <a:t>Mr. X</a:t>
            </a:r>
          </a:p>
          <a:p>
            <a:pPr algn="ctr"/>
            <a:r>
              <a:rPr lang="en-US" sz="2400">
                <a:latin typeface="Times New Roman" pitchFamily="18" charset="0"/>
              </a:rPr>
              <a:t>(100 %)</a:t>
            </a:r>
          </a:p>
        </p:txBody>
      </p:sp>
      <p:sp>
        <p:nvSpPr>
          <p:cNvPr id="451591" name="Text Box 7"/>
          <p:cNvSpPr txBox="1">
            <a:spLocks noChangeArrowheads="1"/>
          </p:cNvSpPr>
          <p:nvPr/>
        </p:nvSpPr>
        <p:spPr bwMode="auto">
          <a:xfrm>
            <a:off x="685800" y="3338513"/>
            <a:ext cx="1219200" cy="466725"/>
          </a:xfrm>
          <a:prstGeom prst="rect">
            <a:avLst/>
          </a:prstGeom>
          <a:noFill/>
          <a:ln w="9525">
            <a:solidFill>
              <a:schemeClr val="tx1"/>
            </a:solidFill>
            <a:miter lim="800000"/>
            <a:headEnd/>
            <a:tailEnd/>
          </a:ln>
          <a:effectLst/>
        </p:spPr>
        <p:txBody>
          <a:bodyPr>
            <a:spAutoFit/>
          </a:bodyPr>
          <a:lstStyle/>
          <a:p>
            <a:pPr algn="ctr"/>
            <a:r>
              <a:rPr lang="en-US" sz="2400">
                <a:latin typeface="Times New Roman" pitchFamily="18" charset="0"/>
              </a:rPr>
              <a:t>A Ltd.</a:t>
            </a:r>
          </a:p>
        </p:txBody>
      </p:sp>
      <p:sp>
        <p:nvSpPr>
          <p:cNvPr id="451592" name="Line 8"/>
          <p:cNvSpPr>
            <a:spLocks noChangeShapeType="1"/>
          </p:cNvSpPr>
          <p:nvPr/>
        </p:nvSpPr>
        <p:spPr bwMode="auto">
          <a:xfrm>
            <a:off x="7299325" y="2805113"/>
            <a:ext cx="0" cy="533400"/>
          </a:xfrm>
          <a:prstGeom prst="line">
            <a:avLst/>
          </a:prstGeom>
          <a:noFill/>
          <a:ln w="9525">
            <a:solidFill>
              <a:schemeClr val="tx1"/>
            </a:solidFill>
            <a:round/>
            <a:headEnd/>
            <a:tailEnd type="triangle" w="med" len="med"/>
          </a:ln>
          <a:effectLst/>
        </p:spPr>
        <p:txBody>
          <a:bodyPr/>
          <a:lstStyle/>
          <a:p>
            <a:endParaRPr lang="en-IN"/>
          </a:p>
        </p:txBody>
      </p:sp>
      <p:sp>
        <p:nvSpPr>
          <p:cNvPr id="451593" name="Text Box 9"/>
          <p:cNvSpPr txBox="1">
            <a:spLocks noChangeArrowheads="1"/>
          </p:cNvSpPr>
          <p:nvPr/>
        </p:nvSpPr>
        <p:spPr bwMode="auto">
          <a:xfrm>
            <a:off x="6477000" y="1981200"/>
            <a:ext cx="1600200" cy="831850"/>
          </a:xfrm>
          <a:prstGeom prst="rect">
            <a:avLst/>
          </a:prstGeom>
          <a:noFill/>
          <a:ln w="9525">
            <a:solidFill>
              <a:schemeClr val="tx1"/>
            </a:solidFill>
            <a:miter lim="800000"/>
            <a:headEnd/>
            <a:tailEnd/>
          </a:ln>
          <a:effectLst/>
        </p:spPr>
        <p:txBody>
          <a:bodyPr>
            <a:spAutoFit/>
          </a:bodyPr>
          <a:lstStyle/>
          <a:p>
            <a:pPr algn="ctr"/>
            <a:r>
              <a:rPr lang="en-US" sz="2400">
                <a:latin typeface="Times New Roman" pitchFamily="18" charset="0"/>
              </a:rPr>
              <a:t>Mr. Y</a:t>
            </a:r>
          </a:p>
          <a:p>
            <a:pPr algn="ctr"/>
            <a:r>
              <a:rPr lang="en-US" sz="2400">
                <a:latin typeface="Times New Roman" pitchFamily="18" charset="0"/>
              </a:rPr>
              <a:t>(100 %)</a:t>
            </a:r>
          </a:p>
        </p:txBody>
      </p:sp>
      <p:sp>
        <p:nvSpPr>
          <p:cNvPr id="451594" name="Text Box 10"/>
          <p:cNvSpPr txBox="1">
            <a:spLocks noChangeArrowheads="1"/>
          </p:cNvSpPr>
          <p:nvPr/>
        </p:nvSpPr>
        <p:spPr bwMode="auto">
          <a:xfrm>
            <a:off x="6689725" y="3338513"/>
            <a:ext cx="1235075" cy="466725"/>
          </a:xfrm>
          <a:prstGeom prst="rect">
            <a:avLst/>
          </a:prstGeom>
          <a:noFill/>
          <a:ln w="9525">
            <a:solidFill>
              <a:schemeClr val="tx1"/>
            </a:solidFill>
            <a:miter lim="800000"/>
            <a:headEnd/>
            <a:tailEnd/>
          </a:ln>
          <a:effectLst/>
        </p:spPr>
        <p:txBody>
          <a:bodyPr>
            <a:spAutoFit/>
          </a:bodyPr>
          <a:lstStyle/>
          <a:p>
            <a:pPr algn="ctr"/>
            <a:r>
              <a:rPr lang="en-US" sz="2400">
                <a:latin typeface="Times New Roman" pitchFamily="18" charset="0"/>
              </a:rPr>
              <a:t>B Ltd.</a:t>
            </a:r>
          </a:p>
        </p:txBody>
      </p:sp>
      <p:sp>
        <p:nvSpPr>
          <p:cNvPr id="451595" name="Text Box 11"/>
          <p:cNvSpPr txBox="1">
            <a:spLocks noChangeArrowheads="1"/>
          </p:cNvSpPr>
          <p:nvPr/>
        </p:nvSpPr>
        <p:spPr bwMode="auto">
          <a:xfrm>
            <a:off x="3870325" y="4633913"/>
            <a:ext cx="1235075" cy="466725"/>
          </a:xfrm>
          <a:prstGeom prst="rect">
            <a:avLst/>
          </a:prstGeom>
          <a:noFill/>
          <a:ln w="9525">
            <a:solidFill>
              <a:schemeClr val="tx1"/>
            </a:solidFill>
            <a:miter lim="800000"/>
            <a:headEnd/>
            <a:tailEnd/>
          </a:ln>
          <a:effectLst/>
        </p:spPr>
        <p:txBody>
          <a:bodyPr>
            <a:spAutoFit/>
          </a:bodyPr>
          <a:lstStyle/>
          <a:p>
            <a:pPr algn="ctr"/>
            <a:r>
              <a:rPr lang="en-US" sz="2400">
                <a:latin typeface="Times New Roman" pitchFamily="18" charset="0"/>
              </a:rPr>
              <a:t>C Ltd.</a:t>
            </a:r>
          </a:p>
        </p:txBody>
      </p:sp>
      <p:sp>
        <p:nvSpPr>
          <p:cNvPr id="451596" name="Line 12"/>
          <p:cNvSpPr>
            <a:spLocks noChangeShapeType="1"/>
          </p:cNvSpPr>
          <p:nvPr/>
        </p:nvSpPr>
        <p:spPr bwMode="auto">
          <a:xfrm>
            <a:off x="1905000" y="3657600"/>
            <a:ext cx="2057400" cy="914400"/>
          </a:xfrm>
          <a:prstGeom prst="line">
            <a:avLst/>
          </a:prstGeom>
          <a:noFill/>
          <a:ln w="9525">
            <a:solidFill>
              <a:schemeClr val="tx1"/>
            </a:solidFill>
            <a:round/>
            <a:headEnd/>
            <a:tailEnd type="triangle" w="med" len="med"/>
          </a:ln>
          <a:effectLst/>
        </p:spPr>
        <p:txBody>
          <a:bodyPr/>
          <a:lstStyle/>
          <a:p>
            <a:endParaRPr lang="en-IN"/>
          </a:p>
        </p:txBody>
      </p:sp>
      <p:sp>
        <p:nvSpPr>
          <p:cNvPr id="451597" name="Line 13"/>
          <p:cNvSpPr>
            <a:spLocks noChangeShapeType="1"/>
          </p:cNvSpPr>
          <p:nvPr/>
        </p:nvSpPr>
        <p:spPr bwMode="auto">
          <a:xfrm flipH="1">
            <a:off x="5029200" y="3657600"/>
            <a:ext cx="1676400" cy="914400"/>
          </a:xfrm>
          <a:prstGeom prst="line">
            <a:avLst/>
          </a:prstGeom>
          <a:noFill/>
          <a:ln w="9525">
            <a:solidFill>
              <a:schemeClr val="tx1"/>
            </a:solidFill>
            <a:round/>
            <a:headEnd/>
            <a:tailEnd type="triangle" w="med" len="med"/>
          </a:ln>
          <a:effectLst/>
        </p:spPr>
        <p:txBody>
          <a:bodyPr/>
          <a:lstStyle/>
          <a:p>
            <a:endParaRPr lang="en-IN"/>
          </a:p>
        </p:txBody>
      </p:sp>
      <p:sp>
        <p:nvSpPr>
          <p:cNvPr id="451598" name="Text Box 14"/>
          <p:cNvSpPr txBox="1">
            <a:spLocks noChangeArrowheads="1"/>
          </p:cNvSpPr>
          <p:nvPr/>
        </p:nvSpPr>
        <p:spPr bwMode="auto">
          <a:xfrm>
            <a:off x="685800" y="5781675"/>
            <a:ext cx="2971800" cy="466725"/>
          </a:xfrm>
          <a:prstGeom prst="rect">
            <a:avLst/>
          </a:prstGeom>
          <a:noFill/>
          <a:ln w="9525">
            <a:solidFill>
              <a:schemeClr val="tx1"/>
            </a:solidFill>
            <a:miter lim="800000"/>
            <a:headEnd/>
            <a:tailEnd/>
          </a:ln>
          <a:effectLst/>
        </p:spPr>
        <p:txBody>
          <a:bodyPr>
            <a:spAutoFit/>
          </a:bodyPr>
          <a:lstStyle/>
          <a:p>
            <a:r>
              <a:rPr lang="en-US" sz="2400">
                <a:latin typeface="Times New Roman" pitchFamily="18" charset="0"/>
              </a:rPr>
              <a:t>Whether BC ?</a:t>
            </a:r>
          </a:p>
        </p:txBody>
      </p:sp>
      <p:sp>
        <p:nvSpPr>
          <p:cNvPr id="451599" name="Text Box 15"/>
          <p:cNvSpPr txBox="1">
            <a:spLocks noChangeArrowheads="1"/>
          </p:cNvSpPr>
          <p:nvPr/>
        </p:nvSpPr>
        <p:spPr bwMode="auto">
          <a:xfrm>
            <a:off x="2286000" y="4343400"/>
            <a:ext cx="1219200" cy="457200"/>
          </a:xfrm>
          <a:prstGeom prst="rect">
            <a:avLst/>
          </a:prstGeom>
          <a:noFill/>
          <a:ln w="9525">
            <a:noFill/>
            <a:miter lim="800000"/>
            <a:headEnd/>
            <a:tailEnd/>
          </a:ln>
          <a:effectLst/>
        </p:spPr>
        <p:txBody>
          <a:bodyPr>
            <a:spAutoFit/>
          </a:bodyPr>
          <a:lstStyle/>
          <a:p>
            <a:pPr algn="ctr"/>
            <a:r>
              <a:rPr lang="en-US" sz="2400">
                <a:latin typeface="Times New Roman" pitchFamily="18" charset="0"/>
              </a:rPr>
              <a:t>(50%).</a:t>
            </a:r>
          </a:p>
        </p:txBody>
      </p:sp>
      <p:sp>
        <p:nvSpPr>
          <p:cNvPr id="451600" name="Text Box 16"/>
          <p:cNvSpPr txBox="1">
            <a:spLocks noChangeArrowheads="1"/>
          </p:cNvSpPr>
          <p:nvPr/>
        </p:nvSpPr>
        <p:spPr bwMode="auto">
          <a:xfrm>
            <a:off x="5486400" y="4267200"/>
            <a:ext cx="1219200" cy="457200"/>
          </a:xfrm>
          <a:prstGeom prst="rect">
            <a:avLst/>
          </a:prstGeom>
          <a:noFill/>
          <a:ln w="9525">
            <a:noFill/>
            <a:miter lim="800000"/>
            <a:headEnd/>
            <a:tailEnd/>
          </a:ln>
          <a:effectLst/>
        </p:spPr>
        <p:txBody>
          <a:bodyPr>
            <a:spAutoFit/>
          </a:bodyPr>
          <a:lstStyle/>
          <a:p>
            <a:pPr algn="ctr"/>
            <a:r>
              <a:rPr lang="en-US" sz="2400">
                <a:latin typeface="Times New Roman" pitchFamily="18" charset="0"/>
              </a:rPr>
              <a:t>(50%).</a:t>
            </a:r>
          </a:p>
        </p:txBody>
      </p:sp>
      <p:sp>
        <p:nvSpPr>
          <p:cNvPr id="16" name="TextBox 15"/>
          <p:cNvSpPr txBox="1"/>
          <p:nvPr/>
        </p:nvSpPr>
        <p:spPr>
          <a:xfrm>
            <a:off x="6781800" y="6324600"/>
            <a:ext cx="2362200" cy="369332"/>
          </a:xfrm>
          <a:prstGeom prst="rect">
            <a:avLst/>
          </a:prstGeom>
          <a:noFill/>
        </p:spPr>
        <p:txBody>
          <a:bodyPr wrap="square" rtlCol="0">
            <a:spAutoFit/>
          </a:bodyPr>
          <a:lstStyle/>
          <a:p>
            <a:r>
              <a:rPr lang="en-US" b="1" i="1" dirty="0" smtClean="0">
                <a:solidFill>
                  <a:schemeClr val="accent1">
                    <a:lumMod val="50000"/>
                  </a:schemeClr>
                </a:solidFill>
              </a:rPr>
              <a:t>CA KUSAI GOAWALA</a:t>
            </a:r>
            <a:endParaRPr lang="en-IN" b="1" i="1" dirty="0">
              <a:solidFill>
                <a:schemeClr val="accent1">
                  <a:lumMod val="50000"/>
                </a:schemeClr>
              </a:solidFill>
            </a:endParaRP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2610" name="Line 2"/>
          <p:cNvSpPr>
            <a:spLocks noChangeShapeType="1"/>
          </p:cNvSpPr>
          <p:nvPr/>
        </p:nvSpPr>
        <p:spPr bwMode="auto">
          <a:xfrm>
            <a:off x="5029200" y="1814513"/>
            <a:ext cx="0" cy="228600"/>
          </a:xfrm>
          <a:prstGeom prst="line">
            <a:avLst/>
          </a:prstGeom>
          <a:noFill/>
          <a:ln w="9525">
            <a:noFill/>
            <a:round/>
            <a:headEnd type="none" w="sm" len="sm"/>
            <a:tailEnd type="triangle" w="sm" len="sm"/>
          </a:ln>
          <a:effectLst/>
        </p:spPr>
        <p:txBody>
          <a:bodyPr wrap="none" anchor="ctr"/>
          <a:lstStyle/>
          <a:p>
            <a:endParaRPr lang="en-IN"/>
          </a:p>
        </p:txBody>
      </p:sp>
      <p:sp>
        <p:nvSpPr>
          <p:cNvPr id="452611" name="Rectangle 3"/>
          <p:cNvSpPr>
            <a:spLocks noChangeArrowheads="1"/>
          </p:cNvSpPr>
          <p:nvPr/>
        </p:nvSpPr>
        <p:spPr bwMode="auto">
          <a:xfrm>
            <a:off x="609600" y="304800"/>
            <a:ext cx="8077200" cy="1371600"/>
          </a:xfrm>
          <a:prstGeom prst="rect">
            <a:avLst/>
          </a:prstGeom>
          <a:noFill/>
          <a:ln w="9525" algn="ctr">
            <a:noFill/>
            <a:miter lim="800000"/>
            <a:headEnd type="none" w="sm" len="sm"/>
            <a:tailEnd type="none" w="sm" len="sm"/>
          </a:ln>
          <a:effectLst/>
        </p:spPr>
        <p:txBody>
          <a:bodyPr anchor="ctr">
            <a:spAutoFit/>
          </a:bodyPr>
          <a:lstStyle/>
          <a:p>
            <a:pPr marL="342900" indent="-342900" algn="ctr">
              <a:tabLst>
                <a:tab pos="457200" algn="l"/>
              </a:tabLst>
            </a:pPr>
            <a:r>
              <a:rPr lang="en-US" sz="2800" b="1">
                <a:latin typeface="Times New Roman" pitchFamily="18" charset="0"/>
                <a:cs typeface="Arial" charset="0"/>
              </a:rPr>
              <a:t>Scope Exclusion:</a:t>
            </a:r>
          </a:p>
          <a:p>
            <a:pPr marL="342900" indent="-342900" algn="ctr">
              <a:tabLst>
                <a:tab pos="457200" algn="l"/>
              </a:tabLst>
            </a:pPr>
            <a:endParaRPr lang="en-US" sz="800" b="1">
              <a:latin typeface="Times New Roman" pitchFamily="18" charset="0"/>
              <a:cs typeface="Arial" charset="0"/>
            </a:endParaRPr>
          </a:p>
          <a:p>
            <a:pPr marL="342900" indent="-342900">
              <a:tabLst>
                <a:tab pos="457200" algn="l"/>
              </a:tabLst>
            </a:pPr>
            <a:r>
              <a:rPr lang="en-US" sz="2400" b="1">
                <a:latin typeface="Times New Roman" pitchFamily="18" charset="0"/>
                <a:cs typeface="Arial" charset="0"/>
              </a:rPr>
              <a:t>Example:</a:t>
            </a:r>
          </a:p>
          <a:p>
            <a:pPr marL="342900" indent="-342900">
              <a:tabLst>
                <a:tab pos="457200" algn="l"/>
              </a:tabLst>
            </a:pPr>
            <a:endParaRPr lang="en-US" sz="2400" b="1">
              <a:latin typeface="Times New Roman" pitchFamily="18" charset="0"/>
              <a:cs typeface="Arial" charset="0"/>
            </a:endParaRPr>
          </a:p>
        </p:txBody>
      </p:sp>
      <p:sp>
        <p:nvSpPr>
          <p:cNvPr id="452612" name="Line 4"/>
          <p:cNvSpPr>
            <a:spLocks noChangeShapeType="1"/>
          </p:cNvSpPr>
          <p:nvPr/>
        </p:nvSpPr>
        <p:spPr bwMode="auto">
          <a:xfrm>
            <a:off x="1295400" y="2805113"/>
            <a:ext cx="0" cy="533400"/>
          </a:xfrm>
          <a:prstGeom prst="line">
            <a:avLst/>
          </a:prstGeom>
          <a:noFill/>
          <a:ln w="9525">
            <a:solidFill>
              <a:schemeClr val="tx1"/>
            </a:solidFill>
            <a:round/>
            <a:headEnd/>
            <a:tailEnd type="triangle" w="med" len="med"/>
          </a:ln>
          <a:effectLst/>
        </p:spPr>
        <p:txBody>
          <a:bodyPr/>
          <a:lstStyle/>
          <a:p>
            <a:endParaRPr lang="en-IN"/>
          </a:p>
        </p:txBody>
      </p:sp>
      <p:sp>
        <p:nvSpPr>
          <p:cNvPr id="452613" name="Text Box 5"/>
          <p:cNvSpPr txBox="1">
            <a:spLocks noChangeArrowheads="1"/>
          </p:cNvSpPr>
          <p:nvPr/>
        </p:nvSpPr>
        <p:spPr bwMode="auto">
          <a:xfrm>
            <a:off x="457200" y="1981200"/>
            <a:ext cx="1752600" cy="831850"/>
          </a:xfrm>
          <a:prstGeom prst="rect">
            <a:avLst/>
          </a:prstGeom>
          <a:noFill/>
          <a:ln w="9525">
            <a:solidFill>
              <a:schemeClr val="tx1"/>
            </a:solidFill>
            <a:miter lim="800000"/>
            <a:headEnd/>
            <a:tailEnd/>
          </a:ln>
          <a:effectLst/>
        </p:spPr>
        <p:txBody>
          <a:bodyPr>
            <a:spAutoFit/>
          </a:bodyPr>
          <a:lstStyle/>
          <a:p>
            <a:pPr algn="ctr"/>
            <a:r>
              <a:rPr lang="en-US" sz="2400">
                <a:latin typeface="Times New Roman" pitchFamily="18" charset="0"/>
              </a:rPr>
              <a:t>Mr. X</a:t>
            </a:r>
          </a:p>
          <a:p>
            <a:pPr algn="ctr"/>
            <a:r>
              <a:rPr lang="en-US" sz="2400">
                <a:latin typeface="Times New Roman" pitchFamily="18" charset="0"/>
              </a:rPr>
              <a:t>(100 %)</a:t>
            </a:r>
          </a:p>
        </p:txBody>
      </p:sp>
      <p:sp>
        <p:nvSpPr>
          <p:cNvPr id="452614" name="Text Box 6"/>
          <p:cNvSpPr txBox="1">
            <a:spLocks noChangeArrowheads="1"/>
          </p:cNvSpPr>
          <p:nvPr/>
        </p:nvSpPr>
        <p:spPr bwMode="auto">
          <a:xfrm>
            <a:off x="685800" y="3338513"/>
            <a:ext cx="1219200" cy="466725"/>
          </a:xfrm>
          <a:prstGeom prst="rect">
            <a:avLst/>
          </a:prstGeom>
          <a:noFill/>
          <a:ln w="9525">
            <a:solidFill>
              <a:schemeClr val="tx1"/>
            </a:solidFill>
            <a:miter lim="800000"/>
            <a:headEnd/>
            <a:tailEnd/>
          </a:ln>
          <a:effectLst/>
        </p:spPr>
        <p:txBody>
          <a:bodyPr>
            <a:spAutoFit/>
          </a:bodyPr>
          <a:lstStyle/>
          <a:p>
            <a:pPr algn="ctr"/>
            <a:r>
              <a:rPr lang="en-US" sz="2400">
                <a:latin typeface="Times New Roman" pitchFamily="18" charset="0"/>
              </a:rPr>
              <a:t>A Ltd.</a:t>
            </a:r>
          </a:p>
        </p:txBody>
      </p:sp>
      <p:sp>
        <p:nvSpPr>
          <p:cNvPr id="452615" name="Line 7"/>
          <p:cNvSpPr>
            <a:spLocks noChangeShapeType="1"/>
          </p:cNvSpPr>
          <p:nvPr/>
        </p:nvSpPr>
        <p:spPr bwMode="auto">
          <a:xfrm>
            <a:off x="7908925" y="2805113"/>
            <a:ext cx="0" cy="533400"/>
          </a:xfrm>
          <a:prstGeom prst="line">
            <a:avLst/>
          </a:prstGeom>
          <a:noFill/>
          <a:ln w="9525">
            <a:solidFill>
              <a:schemeClr val="tx1"/>
            </a:solidFill>
            <a:round/>
            <a:headEnd/>
            <a:tailEnd type="triangle" w="med" len="med"/>
          </a:ln>
          <a:effectLst/>
        </p:spPr>
        <p:txBody>
          <a:bodyPr/>
          <a:lstStyle/>
          <a:p>
            <a:endParaRPr lang="en-IN"/>
          </a:p>
        </p:txBody>
      </p:sp>
      <p:sp>
        <p:nvSpPr>
          <p:cNvPr id="452616" name="Text Box 8"/>
          <p:cNvSpPr txBox="1">
            <a:spLocks noChangeArrowheads="1"/>
          </p:cNvSpPr>
          <p:nvPr/>
        </p:nvSpPr>
        <p:spPr bwMode="auto">
          <a:xfrm>
            <a:off x="7086600" y="1981200"/>
            <a:ext cx="1676400" cy="831850"/>
          </a:xfrm>
          <a:prstGeom prst="rect">
            <a:avLst/>
          </a:prstGeom>
          <a:noFill/>
          <a:ln w="9525">
            <a:solidFill>
              <a:schemeClr val="tx1"/>
            </a:solidFill>
            <a:miter lim="800000"/>
            <a:headEnd/>
            <a:tailEnd/>
          </a:ln>
          <a:effectLst/>
        </p:spPr>
        <p:txBody>
          <a:bodyPr>
            <a:spAutoFit/>
          </a:bodyPr>
          <a:lstStyle/>
          <a:p>
            <a:pPr algn="ctr"/>
            <a:r>
              <a:rPr lang="en-US" sz="2400">
                <a:latin typeface="Times New Roman" pitchFamily="18" charset="0"/>
              </a:rPr>
              <a:t>Mr. Y</a:t>
            </a:r>
          </a:p>
          <a:p>
            <a:pPr algn="ctr"/>
            <a:r>
              <a:rPr lang="en-US" sz="2400">
                <a:latin typeface="Times New Roman" pitchFamily="18" charset="0"/>
              </a:rPr>
              <a:t>(100 %)</a:t>
            </a:r>
          </a:p>
        </p:txBody>
      </p:sp>
      <p:sp>
        <p:nvSpPr>
          <p:cNvPr id="452617" name="Text Box 9"/>
          <p:cNvSpPr txBox="1">
            <a:spLocks noChangeArrowheads="1"/>
          </p:cNvSpPr>
          <p:nvPr/>
        </p:nvSpPr>
        <p:spPr bwMode="auto">
          <a:xfrm>
            <a:off x="7299325" y="3338513"/>
            <a:ext cx="1235075" cy="466725"/>
          </a:xfrm>
          <a:prstGeom prst="rect">
            <a:avLst/>
          </a:prstGeom>
          <a:noFill/>
          <a:ln w="9525">
            <a:solidFill>
              <a:schemeClr val="tx1"/>
            </a:solidFill>
            <a:miter lim="800000"/>
            <a:headEnd/>
            <a:tailEnd/>
          </a:ln>
          <a:effectLst/>
        </p:spPr>
        <p:txBody>
          <a:bodyPr>
            <a:spAutoFit/>
          </a:bodyPr>
          <a:lstStyle/>
          <a:p>
            <a:pPr algn="ctr"/>
            <a:r>
              <a:rPr lang="en-US" sz="2400">
                <a:latin typeface="Times New Roman" pitchFamily="18" charset="0"/>
              </a:rPr>
              <a:t>B Ltd.</a:t>
            </a:r>
          </a:p>
        </p:txBody>
      </p:sp>
      <p:sp>
        <p:nvSpPr>
          <p:cNvPr id="452618" name="Text Box 10"/>
          <p:cNvSpPr txBox="1">
            <a:spLocks noChangeArrowheads="1"/>
          </p:cNvSpPr>
          <p:nvPr/>
        </p:nvSpPr>
        <p:spPr bwMode="auto">
          <a:xfrm>
            <a:off x="4114800" y="4572000"/>
            <a:ext cx="1235075" cy="466725"/>
          </a:xfrm>
          <a:prstGeom prst="rect">
            <a:avLst/>
          </a:prstGeom>
          <a:noFill/>
          <a:ln w="9525">
            <a:solidFill>
              <a:schemeClr val="tx1"/>
            </a:solidFill>
            <a:miter lim="800000"/>
            <a:headEnd/>
            <a:tailEnd/>
          </a:ln>
          <a:effectLst/>
        </p:spPr>
        <p:txBody>
          <a:bodyPr>
            <a:spAutoFit/>
          </a:bodyPr>
          <a:lstStyle/>
          <a:p>
            <a:pPr algn="ctr"/>
            <a:r>
              <a:rPr lang="en-US" sz="2400">
                <a:latin typeface="Times New Roman" pitchFamily="18" charset="0"/>
              </a:rPr>
              <a:t>C Ltd.</a:t>
            </a:r>
          </a:p>
        </p:txBody>
      </p:sp>
      <p:sp>
        <p:nvSpPr>
          <p:cNvPr id="452619" name="Line 11"/>
          <p:cNvSpPr>
            <a:spLocks noChangeShapeType="1"/>
          </p:cNvSpPr>
          <p:nvPr/>
        </p:nvSpPr>
        <p:spPr bwMode="auto">
          <a:xfrm>
            <a:off x="1905000" y="3657600"/>
            <a:ext cx="2362200" cy="838200"/>
          </a:xfrm>
          <a:prstGeom prst="line">
            <a:avLst/>
          </a:prstGeom>
          <a:noFill/>
          <a:ln w="9525">
            <a:solidFill>
              <a:schemeClr val="tx1"/>
            </a:solidFill>
            <a:round/>
            <a:headEnd/>
            <a:tailEnd type="triangle" w="med" len="med"/>
          </a:ln>
          <a:effectLst/>
        </p:spPr>
        <p:txBody>
          <a:bodyPr/>
          <a:lstStyle/>
          <a:p>
            <a:endParaRPr lang="en-IN"/>
          </a:p>
        </p:txBody>
      </p:sp>
      <p:sp>
        <p:nvSpPr>
          <p:cNvPr id="452620" name="Line 12"/>
          <p:cNvSpPr>
            <a:spLocks noChangeShapeType="1"/>
          </p:cNvSpPr>
          <p:nvPr/>
        </p:nvSpPr>
        <p:spPr bwMode="auto">
          <a:xfrm flipH="1">
            <a:off x="5257800" y="3657600"/>
            <a:ext cx="2057400" cy="838200"/>
          </a:xfrm>
          <a:prstGeom prst="line">
            <a:avLst/>
          </a:prstGeom>
          <a:noFill/>
          <a:ln w="9525">
            <a:solidFill>
              <a:schemeClr val="tx1"/>
            </a:solidFill>
            <a:round/>
            <a:headEnd/>
            <a:tailEnd type="triangle" w="med" len="med"/>
          </a:ln>
          <a:effectLst/>
        </p:spPr>
        <p:txBody>
          <a:bodyPr/>
          <a:lstStyle/>
          <a:p>
            <a:endParaRPr lang="en-IN"/>
          </a:p>
        </p:txBody>
      </p:sp>
      <p:sp>
        <p:nvSpPr>
          <p:cNvPr id="452621" name="Text Box 13"/>
          <p:cNvSpPr txBox="1">
            <a:spLocks noChangeArrowheads="1"/>
          </p:cNvSpPr>
          <p:nvPr/>
        </p:nvSpPr>
        <p:spPr bwMode="auto">
          <a:xfrm>
            <a:off x="685800" y="5781675"/>
            <a:ext cx="2057400" cy="466725"/>
          </a:xfrm>
          <a:prstGeom prst="rect">
            <a:avLst/>
          </a:prstGeom>
          <a:noFill/>
          <a:ln w="9525">
            <a:solidFill>
              <a:schemeClr val="tx1"/>
            </a:solidFill>
            <a:miter lim="800000"/>
            <a:headEnd/>
            <a:tailEnd/>
          </a:ln>
          <a:effectLst/>
        </p:spPr>
        <p:txBody>
          <a:bodyPr>
            <a:spAutoFit/>
          </a:bodyPr>
          <a:lstStyle/>
          <a:p>
            <a:r>
              <a:rPr lang="en-US" sz="2400">
                <a:latin typeface="Times New Roman" pitchFamily="18" charset="0"/>
              </a:rPr>
              <a:t>Whether BC ?</a:t>
            </a:r>
          </a:p>
        </p:txBody>
      </p:sp>
      <p:sp>
        <p:nvSpPr>
          <p:cNvPr id="452622" name="Text Box 14"/>
          <p:cNvSpPr txBox="1">
            <a:spLocks noChangeArrowheads="1"/>
          </p:cNvSpPr>
          <p:nvPr/>
        </p:nvSpPr>
        <p:spPr bwMode="auto">
          <a:xfrm>
            <a:off x="2286000" y="4343400"/>
            <a:ext cx="1219200" cy="457200"/>
          </a:xfrm>
          <a:prstGeom prst="rect">
            <a:avLst/>
          </a:prstGeom>
          <a:noFill/>
          <a:ln w="9525">
            <a:noFill/>
            <a:miter lim="800000"/>
            <a:headEnd/>
            <a:tailEnd/>
          </a:ln>
          <a:effectLst/>
        </p:spPr>
        <p:txBody>
          <a:bodyPr>
            <a:spAutoFit/>
          </a:bodyPr>
          <a:lstStyle/>
          <a:p>
            <a:pPr algn="ctr"/>
            <a:r>
              <a:rPr lang="en-US" sz="2400">
                <a:latin typeface="Times New Roman" pitchFamily="18" charset="0"/>
              </a:rPr>
              <a:t>(75%).</a:t>
            </a:r>
          </a:p>
        </p:txBody>
      </p:sp>
      <p:sp>
        <p:nvSpPr>
          <p:cNvPr id="452623" name="Text Box 15"/>
          <p:cNvSpPr txBox="1">
            <a:spLocks noChangeArrowheads="1"/>
          </p:cNvSpPr>
          <p:nvPr/>
        </p:nvSpPr>
        <p:spPr bwMode="auto">
          <a:xfrm>
            <a:off x="6019800" y="4267200"/>
            <a:ext cx="1219200" cy="457200"/>
          </a:xfrm>
          <a:prstGeom prst="rect">
            <a:avLst/>
          </a:prstGeom>
          <a:noFill/>
          <a:ln w="9525">
            <a:noFill/>
            <a:miter lim="800000"/>
            <a:headEnd/>
            <a:tailEnd/>
          </a:ln>
          <a:effectLst/>
        </p:spPr>
        <p:txBody>
          <a:bodyPr>
            <a:spAutoFit/>
          </a:bodyPr>
          <a:lstStyle/>
          <a:p>
            <a:pPr algn="ctr"/>
            <a:r>
              <a:rPr lang="en-US" sz="2400">
                <a:latin typeface="Times New Roman" pitchFamily="18" charset="0"/>
              </a:rPr>
              <a:t>(25%).</a:t>
            </a:r>
          </a:p>
        </p:txBody>
      </p:sp>
      <p:sp>
        <p:nvSpPr>
          <p:cNvPr id="452624" name="Text Box 16"/>
          <p:cNvSpPr txBox="1">
            <a:spLocks noChangeArrowheads="1"/>
          </p:cNvSpPr>
          <p:nvPr/>
        </p:nvSpPr>
        <p:spPr bwMode="auto">
          <a:xfrm>
            <a:off x="2590800" y="2200275"/>
            <a:ext cx="4114800" cy="466725"/>
          </a:xfrm>
          <a:prstGeom prst="rect">
            <a:avLst/>
          </a:prstGeom>
          <a:noFill/>
          <a:ln w="9525">
            <a:solidFill>
              <a:schemeClr val="tx1"/>
            </a:solidFill>
            <a:miter lim="800000"/>
            <a:headEnd/>
            <a:tailEnd/>
          </a:ln>
          <a:effectLst/>
        </p:spPr>
        <p:txBody>
          <a:bodyPr>
            <a:spAutoFit/>
          </a:bodyPr>
          <a:lstStyle/>
          <a:p>
            <a:pPr algn="ctr"/>
            <a:r>
              <a:rPr lang="en-US" sz="2400">
                <a:latin typeface="Times New Roman" pitchFamily="18" charset="0"/>
              </a:rPr>
              <a:t>Acting in concert by agreement</a:t>
            </a:r>
          </a:p>
        </p:txBody>
      </p:sp>
      <p:sp>
        <p:nvSpPr>
          <p:cNvPr id="452625" name="Line 17"/>
          <p:cNvSpPr>
            <a:spLocks noChangeShapeType="1"/>
          </p:cNvSpPr>
          <p:nvPr/>
        </p:nvSpPr>
        <p:spPr bwMode="auto">
          <a:xfrm>
            <a:off x="2209800" y="2438400"/>
            <a:ext cx="381000" cy="0"/>
          </a:xfrm>
          <a:prstGeom prst="line">
            <a:avLst/>
          </a:prstGeom>
          <a:noFill/>
          <a:ln w="9525">
            <a:solidFill>
              <a:schemeClr val="tx1"/>
            </a:solidFill>
            <a:round/>
            <a:headEnd type="triangle" w="med" len="med"/>
            <a:tailEnd/>
          </a:ln>
          <a:effectLst/>
        </p:spPr>
        <p:txBody>
          <a:bodyPr/>
          <a:lstStyle/>
          <a:p>
            <a:endParaRPr lang="en-IN"/>
          </a:p>
        </p:txBody>
      </p:sp>
      <p:sp>
        <p:nvSpPr>
          <p:cNvPr id="452626" name="Line 18"/>
          <p:cNvSpPr>
            <a:spLocks noChangeShapeType="1"/>
          </p:cNvSpPr>
          <p:nvPr/>
        </p:nvSpPr>
        <p:spPr bwMode="auto">
          <a:xfrm>
            <a:off x="6705600" y="2438400"/>
            <a:ext cx="381000" cy="0"/>
          </a:xfrm>
          <a:prstGeom prst="line">
            <a:avLst/>
          </a:prstGeom>
          <a:noFill/>
          <a:ln w="9525">
            <a:solidFill>
              <a:schemeClr val="tx1"/>
            </a:solidFill>
            <a:round/>
            <a:headEnd/>
            <a:tailEnd type="triangle" w="med" len="med"/>
          </a:ln>
          <a:effectLst/>
        </p:spPr>
        <p:txBody>
          <a:bodyPr/>
          <a:lstStyle/>
          <a:p>
            <a:endParaRPr lang="en-IN"/>
          </a:p>
        </p:txBody>
      </p:sp>
      <p:sp>
        <p:nvSpPr>
          <p:cNvPr id="19" name="TextBox 18"/>
          <p:cNvSpPr txBox="1"/>
          <p:nvPr/>
        </p:nvSpPr>
        <p:spPr>
          <a:xfrm>
            <a:off x="6781800" y="6324600"/>
            <a:ext cx="2362200" cy="369332"/>
          </a:xfrm>
          <a:prstGeom prst="rect">
            <a:avLst/>
          </a:prstGeom>
          <a:noFill/>
        </p:spPr>
        <p:txBody>
          <a:bodyPr wrap="square" rtlCol="0">
            <a:spAutoFit/>
          </a:bodyPr>
          <a:lstStyle/>
          <a:p>
            <a:r>
              <a:rPr lang="en-US" b="1" i="1" dirty="0" smtClean="0">
                <a:solidFill>
                  <a:schemeClr val="accent1">
                    <a:lumMod val="50000"/>
                  </a:schemeClr>
                </a:solidFill>
              </a:rPr>
              <a:t>CA KUSAI GOAWALA</a:t>
            </a:r>
            <a:endParaRPr lang="en-IN" b="1" i="1" dirty="0">
              <a:solidFill>
                <a:schemeClr val="accent1">
                  <a:lumMod val="50000"/>
                </a:schemeClr>
              </a:solidFill>
            </a:endParaRP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3874" name="Line 2"/>
          <p:cNvSpPr>
            <a:spLocks noChangeShapeType="1"/>
          </p:cNvSpPr>
          <p:nvPr/>
        </p:nvSpPr>
        <p:spPr bwMode="auto">
          <a:xfrm>
            <a:off x="4495800" y="1371600"/>
            <a:ext cx="0" cy="228600"/>
          </a:xfrm>
          <a:prstGeom prst="line">
            <a:avLst/>
          </a:prstGeom>
          <a:noFill/>
          <a:ln w="9525">
            <a:noFill/>
            <a:round/>
            <a:headEnd type="none" w="sm" len="sm"/>
            <a:tailEnd type="triangle" w="sm" len="sm"/>
          </a:ln>
          <a:effectLst/>
        </p:spPr>
        <p:txBody>
          <a:bodyPr wrap="none" anchor="ctr"/>
          <a:lstStyle/>
          <a:p>
            <a:endParaRPr lang="en-IN"/>
          </a:p>
        </p:txBody>
      </p:sp>
      <p:sp>
        <p:nvSpPr>
          <p:cNvPr id="463876" name="Rectangle 4"/>
          <p:cNvSpPr>
            <a:spLocks noChangeArrowheads="1"/>
          </p:cNvSpPr>
          <p:nvPr/>
        </p:nvSpPr>
        <p:spPr bwMode="auto">
          <a:xfrm>
            <a:off x="838200" y="457200"/>
            <a:ext cx="7543800" cy="519113"/>
          </a:xfrm>
          <a:prstGeom prst="rect">
            <a:avLst/>
          </a:prstGeom>
          <a:noFill/>
          <a:ln w="9525" algn="ctr">
            <a:noFill/>
            <a:miter lim="800000"/>
            <a:headEnd type="none" w="sm" len="sm"/>
            <a:tailEnd type="none" w="sm" len="sm"/>
          </a:ln>
          <a:effectLst/>
        </p:spPr>
        <p:txBody>
          <a:bodyPr anchor="ctr">
            <a:spAutoFit/>
          </a:bodyPr>
          <a:lstStyle/>
          <a:p>
            <a:pPr marL="342900" indent="-342900" algn="ctr">
              <a:tabLst>
                <a:tab pos="457200" algn="l"/>
              </a:tabLst>
            </a:pPr>
            <a:r>
              <a:rPr lang="en-US" sz="2800" b="1">
                <a:latin typeface="Times New Roman" pitchFamily="18" charset="0"/>
                <a:cs typeface="Arial" charset="0"/>
              </a:rPr>
              <a:t>Key Requirements – Step Acquisition :</a:t>
            </a:r>
            <a:endParaRPr lang="en-US" sz="2000">
              <a:latin typeface="Times New Roman" pitchFamily="18" charset="0"/>
              <a:cs typeface="Arial" charset="0"/>
            </a:endParaRPr>
          </a:p>
        </p:txBody>
      </p:sp>
      <p:sp>
        <p:nvSpPr>
          <p:cNvPr id="463877" name="Text Box 5"/>
          <p:cNvSpPr txBox="1">
            <a:spLocks noChangeArrowheads="1"/>
          </p:cNvSpPr>
          <p:nvPr/>
        </p:nvSpPr>
        <p:spPr bwMode="auto">
          <a:xfrm>
            <a:off x="228600" y="1279525"/>
            <a:ext cx="8153400" cy="396875"/>
          </a:xfrm>
          <a:prstGeom prst="rect">
            <a:avLst/>
          </a:prstGeom>
          <a:noFill/>
          <a:ln w="9525">
            <a:noFill/>
            <a:miter lim="800000"/>
            <a:headEnd/>
            <a:tailEnd/>
          </a:ln>
          <a:effectLst/>
        </p:spPr>
        <p:txBody>
          <a:bodyPr>
            <a:spAutoFit/>
          </a:bodyPr>
          <a:lstStyle/>
          <a:p>
            <a:pPr>
              <a:buFontTx/>
              <a:buChar char="•"/>
            </a:pPr>
            <a:r>
              <a:rPr lang="en-US" sz="2000">
                <a:latin typeface="Times New Roman" pitchFamily="18" charset="0"/>
              </a:rPr>
              <a:t>  Increases in ownership interest</a:t>
            </a:r>
          </a:p>
        </p:txBody>
      </p:sp>
      <p:sp>
        <p:nvSpPr>
          <p:cNvPr id="463878" name="Text Box 6"/>
          <p:cNvSpPr txBox="1">
            <a:spLocks noChangeArrowheads="1"/>
          </p:cNvSpPr>
          <p:nvPr/>
        </p:nvSpPr>
        <p:spPr bwMode="auto">
          <a:xfrm>
            <a:off x="228600" y="1905000"/>
            <a:ext cx="1981200" cy="1139825"/>
          </a:xfrm>
          <a:prstGeom prst="rect">
            <a:avLst/>
          </a:prstGeom>
          <a:noFill/>
          <a:ln w="9525">
            <a:solidFill>
              <a:schemeClr val="tx1"/>
            </a:solidFill>
            <a:miter lim="800000"/>
            <a:headEnd/>
            <a:tailEnd/>
          </a:ln>
          <a:effectLst/>
        </p:spPr>
        <p:txBody>
          <a:bodyPr>
            <a:spAutoFit/>
          </a:bodyPr>
          <a:lstStyle/>
          <a:p>
            <a:pPr algn="ctr"/>
            <a:r>
              <a:rPr lang="en-US" sz="1600" b="1" dirty="0">
                <a:latin typeface="Times New Roman" pitchFamily="18" charset="0"/>
              </a:rPr>
              <a:t>Apply :</a:t>
            </a:r>
          </a:p>
          <a:p>
            <a:pPr algn="ctr"/>
            <a:endParaRPr lang="en-US" sz="400" b="1" dirty="0">
              <a:latin typeface="Times New Roman" pitchFamily="18" charset="0"/>
            </a:endParaRPr>
          </a:p>
          <a:p>
            <a:pPr>
              <a:buFontTx/>
              <a:buChar char="•"/>
            </a:pPr>
            <a:r>
              <a:rPr lang="en-US" sz="1600" dirty="0">
                <a:latin typeface="Times New Roman" pitchFamily="18" charset="0"/>
              </a:rPr>
              <a:t> </a:t>
            </a:r>
            <a:r>
              <a:rPr lang="en-US" sz="1600" dirty="0" smtClean="0">
                <a:latin typeface="Times New Roman" pitchFamily="18" charset="0"/>
              </a:rPr>
              <a:t>IndAS </a:t>
            </a:r>
            <a:r>
              <a:rPr lang="en-US" sz="1600" dirty="0">
                <a:latin typeface="Times New Roman" pitchFamily="18" charset="0"/>
              </a:rPr>
              <a:t>28</a:t>
            </a:r>
          </a:p>
          <a:p>
            <a:pPr>
              <a:buFontTx/>
              <a:buChar char="•"/>
            </a:pPr>
            <a:r>
              <a:rPr lang="en-US" sz="1600" dirty="0">
                <a:latin typeface="Times New Roman" pitchFamily="18" charset="0"/>
              </a:rPr>
              <a:t> </a:t>
            </a:r>
            <a:r>
              <a:rPr lang="en-US" sz="1600" dirty="0" smtClean="0">
                <a:latin typeface="Times New Roman" pitchFamily="18" charset="0"/>
              </a:rPr>
              <a:t>IndAS 109/39</a:t>
            </a:r>
            <a:endParaRPr lang="en-US" sz="1600" dirty="0">
              <a:latin typeface="Times New Roman" pitchFamily="18" charset="0"/>
            </a:endParaRPr>
          </a:p>
          <a:p>
            <a:pPr>
              <a:buFontTx/>
              <a:buChar char="•"/>
            </a:pPr>
            <a:r>
              <a:rPr lang="en-US" sz="1600" dirty="0">
                <a:latin typeface="Times New Roman" pitchFamily="18" charset="0"/>
              </a:rPr>
              <a:t> </a:t>
            </a:r>
            <a:r>
              <a:rPr lang="en-US" sz="1600" dirty="0" smtClean="0">
                <a:latin typeface="Times New Roman" pitchFamily="18" charset="0"/>
              </a:rPr>
              <a:t>IndAS 107</a:t>
            </a:r>
            <a:endParaRPr lang="en-US" sz="1600" dirty="0">
              <a:latin typeface="Times New Roman" pitchFamily="18" charset="0"/>
            </a:endParaRPr>
          </a:p>
        </p:txBody>
      </p:sp>
      <p:sp>
        <p:nvSpPr>
          <p:cNvPr id="463879" name="Text Box 7"/>
          <p:cNvSpPr txBox="1">
            <a:spLocks noChangeArrowheads="1"/>
          </p:cNvSpPr>
          <p:nvPr/>
        </p:nvSpPr>
        <p:spPr bwMode="auto">
          <a:xfrm>
            <a:off x="2514600" y="1905000"/>
            <a:ext cx="3505200" cy="1139825"/>
          </a:xfrm>
          <a:prstGeom prst="rect">
            <a:avLst/>
          </a:prstGeom>
          <a:noFill/>
          <a:ln w="9525">
            <a:solidFill>
              <a:schemeClr val="tx1"/>
            </a:solidFill>
            <a:miter lim="800000"/>
            <a:headEnd/>
            <a:tailEnd/>
          </a:ln>
          <a:effectLst/>
        </p:spPr>
        <p:txBody>
          <a:bodyPr>
            <a:spAutoFit/>
          </a:bodyPr>
          <a:lstStyle/>
          <a:p>
            <a:pPr algn="ctr"/>
            <a:r>
              <a:rPr lang="en-US" sz="1600" b="1" dirty="0">
                <a:latin typeface="Times New Roman" pitchFamily="18" charset="0"/>
              </a:rPr>
              <a:t>Business Combination-FIRS 3: :</a:t>
            </a:r>
          </a:p>
          <a:p>
            <a:pPr algn="ctr"/>
            <a:endParaRPr lang="en-US" sz="400" b="1" dirty="0">
              <a:latin typeface="Times New Roman" pitchFamily="18" charset="0"/>
            </a:endParaRPr>
          </a:p>
          <a:p>
            <a:pPr>
              <a:buFontTx/>
              <a:buChar char="•"/>
            </a:pPr>
            <a:r>
              <a:rPr lang="en-US" sz="1600" dirty="0">
                <a:latin typeface="Times New Roman" pitchFamily="18" charset="0"/>
              </a:rPr>
              <a:t> Fair Value existing holding</a:t>
            </a:r>
          </a:p>
          <a:p>
            <a:pPr>
              <a:buFontTx/>
              <a:buChar char="•"/>
            </a:pPr>
            <a:r>
              <a:rPr lang="en-US" sz="1600" dirty="0">
                <a:latin typeface="Times New Roman" pitchFamily="18" charset="0"/>
              </a:rPr>
              <a:t> Fair Value acquired net assets</a:t>
            </a:r>
          </a:p>
          <a:p>
            <a:pPr>
              <a:buFontTx/>
              <a:buChar char="•"/>
            </a:pPr>
            <a:r>
              <a:rPr lang="en-US" sz="1600" dirty="0">
                <a:latin typeface="Times New Roman" pitchFamily="18" charset="0"/>
              </a:rPr>
              <a:t> Calculate Goodwill</a:t>
            </a:r>
          </a:p>
        </p:txBody>
      </p:sp>
      <p:sp>
        <p:nvSpPr>
          <p:cNvPr id="463880" name="Text Box 8"/>
          <p:cNvSpPr txBox="1">
            <a:spLocks noChangeArrowheads="1"/>
          </p:cNvSpPr>
          <p:nvPr/>
        </p:nvSpPr>
        <p:spPr bwMode="auto">
          <a:xfrm>
            <a:off x="6400800" y="1908175"/>
            <a:ext cx="2362200" cy="1139825"/>
          </a:xfrm>
          <a:prstGeom prst="rect">
            <a:avLst/>
          </a:prstGeom>
          <a:noFill/>
          <a:ln w="9525">
            <a:solidFill>
              <a:schemeClr val="tx1"/>
            </a:solidFill>
            <a:miter lim="800000"/>
            <a:headEnd/>
            <a:tailEnd/>
          </a:ln>
          <a:effectLst/>
        </p:spPr>
        <p:txBody>
          <a:bodyPr>
            <a:spAutoFit/>
          </a:bodyPr>
          <a:lstStyle/>
          <a:p>
            <a:pPr algn="ctr"/>
            <a:endParaRPr lang="en-US" sz="400" b="1">
              <a:latin typeface="Times New Roman" pitchFamily="18" charset="0"/>
            </a:endParaRPr>
          </a:p>
          <a:p>
            <a:r>
              <a:rPr lang="en-US" sz="1600" b="1">
                <a:latin typeface="Times New Roman" pitchFamily="18" charset="0"/>
              </a:rPr>
              <a:t>Equity Transaction :</a:t>
            </a:r>
          </a:p>
          <a:p>
            <a:pPr>
              <a:buFontTx/>
              <a:buChar char="•"/>
            </a:pPr>
            <a:r>
              <a:rPr lang="en-US" sz="1600">
                <a:latin typeface="Times New Roman" pitchFamily="18" charset="0"/>
              </a:rPr>
              <a:t> No Adjustment to </a:t>
            </a:r>
          </a:p>
          <a:p>
            <a:r>
              <a:rPr lang="en-US" sz="1600">
                <a:latin typeface="Times New Roman" pitchFamily="18" charset="0"/>
              </a:rPr>
              <a:t>  Goodwill</a:t>
            </a:r>
          </a:p>
          <a:p>
            <a:pPr>
              <a:buFontTx/>
              <a:buChar char="•"/>
            </a:pPr>
            <a:r>
              <a:rPr lang="en-US" sz="1600">
                <a:latin typeface="Times New Roman" pitchFamily="18" charset="0"/>
              </a:rPr>
              <a:t> No P&amp;L Gain/ Loss</a:t>
            </a:r>
          </a:p>
        </p:txBody>
      </p:sp>
      <p:sp>
        <p:nvSpPr>
          <p:cNvPr id="463881" name="Line 9"/>
          <p:cNvSpPr>
            <a:spLocks noChangeShapeType="1"/>
          </p:cNvSpPr>
          <p:nvPr/>
        </p:nvSpPr>
        <p:spPr bwMode="auto">
          <a:xfrm>
            <a:off x="1143000" y="3048000"/>
            <a:ext cx="0" cy="685800"/>
          </a:xfrm>
          <a:prstGeom prst="line">
            <a:avLst/>
          </a:prstGeom>
          <a:noFill/>
          <a:ln w="9525">
            <a:solidFill>
              <a:schemeClr val="tx1"/>
            </a:solidFill>
            <a:prstDash val="sysDot"/>
            <a:round/>
            <a:headEnd/>
            <a:tailEnd type="triangle" w="med" len="med"/>
          </a:ln>
          <a:effectLst/>
        </p:spPr>
        <p:txBody>
          <a:bodyPr/>
          <a:lstStyle/>
          <a:p>
            <a:endParaRPr lang="en-IN"/>
          </a:p>
        </p:txBody>
      </p:sp>
      <p:sp>
        <p:nvSpPr>
          <p:cNvPr id="463885" name="Text Box 13"/>
          <p:cNvSpPr txBox="1">
            <a:spLocks noChangeArrowheads="1"/>
          </p:cNvSpPr>
          <p:nvPr/>
        </p:nvSpPr>
        <p:spPr bwMode="auto">
          <a:xfrm>
            <a:off x="238125" y="4006850"/>
            <a:ext cx="1590675" cy="641350"/>
          </a:xfrm>
          <a:prstGeom prst="rect">
            <a:avLst/>
          </a:prstGeom>
          <a:noFill/>
          <a:ln w="9525">
            <a:noFill/>
            <a:miter lim="800000"/>
            <a:headEnd/>
            <a:tailEnd/>
          </a:ln>
          <a:effectLst/>
        </p:spPr>
        <p:txBody>
          <a:bodyPr>
            <a:spAutoFit/>
          </a:bodyPr>
          <a:lstStyle/>
          <a:p>
            <a:pPr algn="ctr"/>
            <a:r>
              <a:rPr lang="en-US"/>
              <a:t>Initial </a:t>
            </a:r>
          </a:p>
          <a:p>
            <a:pPr algn="ctr"/>
            <a:r>
              <a:rPr lang="en-US"/>
              <a:t>Investment</a:t>
            </a:r>
          </a:p>
        </p:txBody>
      </p:sp>
      <p:sp>
        <p:nvSpPr>
          <p:cNvPr id="463886" name="Line 14"/>
          <p:cNvSpPr>
            <a:spLocks noChangeShapeType="1"/>
          </p:cNvSpPr>
          <p:nvPr/>
        </p:nvSpPr>
        <p:spPr bwMode="auto">
          <a:xfrm>
            <a:off x="4133850" y="3048000"/>
            <a:ext cx="0" cy="685800"/>
          </a:xfrm>
          <a:prstGeom prst="line">
            <a:avLst/>
          </a:prstGeom>
          <a:noFill/>
          <a:ln w="9525">
            <a:solidFill>
              <a:schemeClr val="tx1"/>
            </a:solidFill>
            <a:prstDash val="sysDot"/>
            <a:round/>
            <a:headEnd/>
            <a:tailEnd type="triangle" w="med" len="med"/>
          </a:ln>
          <a:effectLst/>
        </p:spPr>
        <p:txBody>
          <a:bodyPr/>
          <a:lstStyle/>
          <a:p>
            <a:endParaRPr lang="en-IN"/>
          </a:p>
        </p:txBody>
      </p:sp>
      <p:sp>
        <p:nvSpPr>
          <p:cNvPr id="463888" name="Text Box 16"/>
          <p:cNvSpPr txBox="1">
            <a:spLocks noChangeArrowheads="1"/>
          </p:cNvSpPr>
          <p:nvPr/>
        </p:nvSpPr>
        <p:spPr bwMode="auto">
          <a:xfrm>
            <a:off x="3228975" y="4006850"/>
            <a:ext cx="1590675" cy="641350"/>
          </a:xfrm>
          <a:prstGeom prst="rect">
            <a:avLst/>
          </a:prstGeom>
          <a:noFill/>
          <a:ln w="9525">
            <a:noFill/>
            <a:miter lim="800000"/>
            <a:headEnd/>
            <a:tailEnd/>
          </a:ln>
          <a:effectLst/>
        </p:spPr>
        <p:txBody>
          <a:bodyPr>
            <a:spAutoFit/>
          </a:bodyPr>
          <a:lstStyle/>
          <a:p>
            <a:pPr algn="ctr"/>
            <a:r>
              <a:rPr lang="en-US"/>
              <a:t>Control </a:t>
            </a:r>
          </a:p>
          <a:p>
            <a:pPr algn="ctr"/>
            <a:r>
              <a:rPr lang="en-US"/>
              <a:t>Obtained</a:t>
            </a:r>
          </a:p>
        </p:txBody>
      </p:sp>
      <p:sp>
        <p:nvSpPr>
          <p:cNvPr id="463890" name="AutoShape 18"/>
          <p:cNvSpPr>
            <a:spLocks noChangeArrowheads="1"/>
          </p:cNvSpPr>
          <p:nvPr/>
        </p:nvSpPr>
        <p:spPr bwMode="auto">
          <a:xfrm>
            <a:off x="2743200" y="3733800"/>
            <a:ext cx="4114800" cy="1066800"/>
          </a:xfrm>
          <a:prstGeom prst="curvedDownArrow">
            <a:avLst>
              <a:gd name="adj1" fmla="val 15750"/>
              <a:gd name="adj2" fmla="val 186036"/>
              <a:gd name="adj3" fmla="val 33333"/>
            </a:avLst>
          </a:prstGeom>
          <a:solidFill>
            <a:schemeClr val="tx1"/>
          </a:solidFill>
          <a:ln w="9525">
            <a:solidFill>
              <a:schemeClr val="tx1"/>
            </a:solidFill>
            <a:miter lim="800000"/>
            <a:headEnd/>
            <a:tailEnd/>
          </a:ln>
          <a:effectLst/>
        </p:spPr>
        <p:txBody>
          <a:bodyPr wrap="none" anchor="ctr"/>
          <a:lstStyle/>
          <a:p>
            <a:endParaRPr lang="en-IN"/>
          </a:p>
        </p:txBody>
      </p:sp>
      <p:sp>
        <p:nvSpPr>
          <p:cNvPr id="463891" name="AutoShape 19"/>
          <p:cNvSpPr>
            <a:spLocks noChangeArrowheads="1"/>
          </p:cNvSpPr>
          <p:nvPr/>
        </p:nvSpPr>
        <p:spPr bwMode="auto">
          <a:xfrm>
            <a:off x="228600" y="3733800"/>
            <a:ext cx="2590800" cy="838200"/>
          </a:xfrm>
          <a:prstGeom prst="curvedDownArrow">
            <a:avLst>
              <a:gd name="adj1" fmla="val 12335"/>
              <a:gd name="adj2" fmla="val 149079"/>
              <a:gd name="adj3" fmla="val 33333"/>
            </a:avLst>
          </a:prstGeom>
          <a:solidFill>
            <a:schemeClr val="tx1"/>
          </a:solidFill>
          <a:ln w="9525">
            <a:solidFill>
              <a:schemeClr val="tx1"/>
            </a:solidFill>
            <a:miter lim="800000"/>
            <a:headEnd/>
            <a:tailEnd/>
          </a:ln>
          <a:effectLst/>
        </p:spPr>
        <p:txBody>
          <a:bodyPr wrap="none" anchor="ctr"/>
          <a:lstStyle/>
          <a:p>
            <a:endParaRPr lang="en-IN"/>
          </a:p>
        </p:txBody>
      </p:sp>
      <p:sp>
        <p:nvSpPr>
          <p:cNvPr id="463892" name="Line 20"/>
          <p:cNvSpPr>
            <a:spLocks noChangeShapeType="1"/>
          </p:cNvSpPr>
          <p:nvPr/>
        </p:nvSpPr>
        <p:spPr bwMode="auto">
          <a:xfrm>
            <a:off x="7620000" y="3048000"/>
            <a:ext cx="0" cy="685800"/>
          </a:xfrm>
          <a:prstGeom prst="line">
            <a:avLst/>
          </a:prstGeom>
          <a:noFill/>
          <a:ln w="9525">
            <a:solidFill>
              <a:schemeClr val="tx1"/>
            </a:solidFill>
            <a:prstDash val="sysDot"/>
            <a:round/>
            <a:headEnd/>
            <a:tailEnd type="triangle" w="med" len="med"/>
          </a:ln>
          <a:effectLst/>
        </p:spPr>
        <p:txBody>
          <a:bodyPr/>
          <a:lstStyle/>
          <a:p>
            <a:endParaRPr lang="en-IN"/>
          </a:p>
        </p:txBody>
      </p:sp>
      <p:sp>
        <p:nvSpPr>
          <p:cNvPr id="463893" name="Text Box 21"/>
          <p:cNvSpPr txBox="1">
            <a:spLocks noChangeArrowheads="1"/>
          </p:cNvSpPr>
          <p:nvPr/>
        </p:nvSpPr>
        <p:spPr bwMode="auto">
          <a:xfrm>
            <a:off x="6867525" y="4006850"/>
            <a:ext cx="1590675" cy="641350"/>
          </a:xfrm>
          <a:prstGeom prst="rect">
            <a:avLst/>
          </a:prstGeom>
          <a:noFill/>
          <a:ln w="9525">
            <a:noFill/>
            <a:miter lim="800000"/>
            <a:headEnd/>
            <a:tailEnd/>
          </a:ln>
          <a:effectLst/>
        </p:spPr>
        <p:txBody>
          <a:bodyPr>
            <a:spAutoFit/>
          </a:bodyPr>
          <a:lstStyle/>
          <a:p>
            <a:pPr algn="ctr"/>
            <a:r>
              <a:rPr lang="en-US"/>
              <a:t>Buy further</a:t>
            </a:r>
          </a:p>
          <a:p>
            <a:pPr algn="ctr"/>
            <a:r>
              <a:rPr lang="en-US"/>
              <a:t>Minorities</a:t>
            </a:r>
          </a:p>
        </p:txBody>
      </p:sp>
      <p:sp>
        <p:nvSpPr>
          <p:cNvPr id="463894" name="AutoShape 22"/>
          <p:cNvSpPr>
            <a:spLocks noChangeArrowheads="1"/>
          </p:cNvSpPr>
          <p:nvPr/>
        </p:nvSpPr>
        <p:spPr bwMode="auto">
          <a:xfrm>
            <a:off x="6705600" y="3733800"/>
            <a:ext cx="2590800" cy="838200"/>
          </a:xfrm>
          <a:prstGeom prst="curvedDownArrow">
            <a:avLst>
              <a:gd name="adj1" fmla="val 12335"/>
              <a:gd name="adj2" fmla="val 149079"/>
              <a:gd name="adj3" fmla="val 33333"/>
            </a:avLst>
          </a:prstGeom>
          <a:solidFill>
            <a:schemeClr val="tx1"/>
          </a:solidFill>
          <a:ln w="9525">
            <a:solidFill>
              <a:schemeClr val="tx1"/>
            </a:solidFill>
            <a:miter lim="800000"/>
            <a:headEnd/>
            <a:tailEnd/>
          </a:ln>
          <a:effectLst/>
        </p:spPr>
        <p:txBody>
          <a:bodyPr wrap="none" anchor="ctr"/>
          <a:lstStyle/>
          <a:p>
            <a:endParaRPr lang="en-IN"/>
          </a:p>
        </p:txBody>
      </p:sp>
      <p:sp>
        <p:nvSpPr>
          <p:cNvPr id="463895" name="Line 23"/>
          <p:cNvSpPr>
            <a:spLocks noChangeShapeType="1"/>
          </p:cNvSpPr>
          <p:nvPr/>
        </p:nvSpPr>
        <p:spPr bwMode="auto">
          <a:xfrm>
            <a:off x="304800" y="4953000"/>
            <a:ext cx="8534400" cy="0"/>
          </a:xfrm>
          <a:prstGeom prst="line">
            <a:avLst/>
          </a:prstGeom>
          <a:noFill/>
          <a:ln w="76200">
            <a:solidFill>
              <a:schemeClr val="tx1"/>
            </a:solidFill>
            <a:round/>
            <a:headEnd/>
            <a:tailEnd/>
          </a:ln>
          <a:effectLst/>
        </p:spPr>
        <p:txBody>
          <a:bodyPr/>
          <a:lstStyle/>
          <a:p>
            <a:endParaRPr lang="en-IN"/>
          </a:p>
        </p:txBody>
      </p:sp>
      <p:sp>
        <p:nvSpPr>
          <p:cNvPr id="463896" name="Text Box 24"/>
          <p:cNvSpPr txBox="1">
            <a:spLocks noChangeArrowheads="1"/>
          </p:cNvSpPr>
          <p:nvPr/>
        </p:nvSpPr>
        <p:spPr bwMode="auto">
          <a:xfrm>
            <a:off x="1752600" y="5394325"/>
            <a:ext cx="6019800" cy="701675"/>
          </a:xfrm>
          <a:prstGeom prst="rect">
            <a:avLst/>
          </a:prstGeom>
          <a:solidFill>
            <a:srgbClr val="C0C0C0"/>
          </a:solidFill>
          <a:ln w="9525">
            <a:noFill/>
            <a:miter lim="800000"/>
            <a:headEnd/>
            <a:tailEnd/>
          </a:ln>
          <a:effectLst/>
        </p:spPr>
        <p:txBody>
          <a:bodyPr>
            <a:spAutoFit/>
          </a:bodyPr>
          <a:lstStyle/>
          <a:p>
            <a:pPr algn="ctr"/>
            <a:r>
              <a:rPr lang="en-US" sz="2000">
                <a:latin typeface="Times New Roman" pitchFamily="18" charset="0"/>
              </a:rPr>
              <a:t>Obtaining control is a significant economic event that triggers remeasurement</a:t>
            </a:r>
          </a:p>
        </p:txBody>
      </p:sp>
      <p:sp>
        <p:nvSpPr>
          <p:cNvPr id="19" name="TextBox 18"/>
          <p:cNvSpPr txBox="1"/>
          <p:nvPr/>
        </p:nvSpPr>
        <p:spPr>
          <a:xfrm>
            <a:off x="6781800" y="6324600"/>
            <a:ext cx="2362200" cy="369332"/>
          </a:xfrm>
          <a:prstGeom prst="rect">
            <a:avLst/>
          </a:prstGeom>
          <a:noFill/>
        </p:spPr>
        <p:txBody>
          <a:bodyPr wrap="square" rtlCol="0">
            <a:spAutoFit/>
          </a:bodyPr>
          <a:lstStyle/>
          <a:p>
            <a:r>
              <a:rPr lang="en-US" b="1" i="1" dirty="0" smtClean="0">
                <a:solidFill>
                  <a:schemeClr val="accent1">
                    <a:lumMod val="50000"/>
                  </a:schemeClr>
                </a:solidFill>
              </a:rPr>
              <a:t>CA KUSAI GOAWALA</a:t>
            </a:r>
            <a:endParaRPr lang="en-IN" b="1" i="1" dirty="0">
              <a:solidFill>
                <a:schemeClr val="accent1">
                  <a:lumMod val="50000"/>
                </a:schemeClr>
              </a:solidFill>
            </a:endParaRP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2850" name="Line 2"/>
          <p:cNvSpPr>
            <a:spLocks noChangeShapeType="1"/>
          </p:cNvSpPr>
          <p:nvPr/>
        </p:nvSpPr>
        <p:spPr bwMode="auto">
          <a:xfrm>
            <a:off x="4495800" y="1371600"/>
            <a:ext cx="0" cy="228600"/>
          </a:xfrm>
          <a:prstGeom prst="line">
            <a:avLst/>
          </a:prstGeom>
          <a:noFill/>
          <a:ln w="9525">
            <a:noFill/>
            <a:round/>
            <a:headEnd type="none" w="sm" len="sm"/>
            <a:tailEnd type="triangle" w="sm" len="sm"/>
          </a:ln>
          <a:effectLst/>
        </p:spPr>
        <p:txBody>
          <a:bodyPr wrap="none" anchor="ctr"/>
          <a:lstStyle/>
          <a:p>
            <a:endParaRPr lang="en-IN"/>
          </a:p>
        </p:txBody>
      </p:sp>
      <p:sp>
        <p:nvSpPr>
          <p:cNvPr id="462851" name="Rectangle 3"/>
          <p:cNvSpPr>
            <a:spLocks noChangeArrowheads="1"/>
          </p:cNvSpPr>
          <p:nvPr/>
        </p:nvSpPr>
        <p:spPr bwMode="auto">
          <a:xfrm>
            <a:off x="533400" y="762000"/>
            <a:ext cx="7543800" cy="4093428"/>
          </a:xfrm>
          <a:prstGeom prst="rect">
            <a:avLst/>
          </a:prstGeom>
          <a:noFill/>
          <a:ln w="9525" algn="ctr">
            <a:noFill/>
            <a:miter lim="800000"/>
            <a:headEnd type="none" w="sm" len="sm"/>
            <a:tailEnd type="none" w="sm" len="sm"/>
          </a:ln>
          <a:effectLst/>
        </p:spPr>
        <p:txBody>
          <a:bodyPr anchor="ctr">
            <a:spAutoFit/>
          </a:bodyPr>
          <a:lstStyle/>
          <a:p>
            <a:pPr marL="342900" indent="-342900">
              <a:tabLst>
                <a:tab pos="457200" algn="l"/>
              </a:tabLst>
            </a:pPr>
            <a:r>
              <a:rPr lang="en-US" sz="2800" b="1" dirty="0">
                <a:cs typeface="Arial" charset="0"/>
              </a:rPr>
              <a:t>Key Requirements – First Time Adopter :</a:t>
            </a:r>
          </a:p>
          <a:p>
            <a:pPr marL="342900" indent="-342900" algn="ctr">
              <a:tabLst>
                <a:tab pos="457200" algn="l"/>
              </a:tabLst>
            </a:pPr>
            <a:endParaRPr lang="en-US" sz="800" b="1" dirty="0">
              <a:cs typeface="Arial" charset="0"/>
            </a:endParaRPr>
          </a:p>
          <a:p>
            <a:pPr marL="342900" indent="-342900" algn="ctr">
              <a:tabLst>
                <a:tab pos="457200" algn="l"/>
              </a:tabLst>
            </a:pPr>
            <a:endParaRPr lang="en-US" sz="800" b="1" dirty="0">
              <a:cs typeface="Arial" charset="0"/>
            </a:endParaRPr>
          </a:p>
          <a:p>
            <a:pPr marL="342900" indent="-342900" algn="ctr">
              <a:tabLst>
                <a:tab pos="457200" algn="l"/>
              </a:tabLst>
            </a:pPr>
            <a:endParaRPr lang="en-US" sz="800" b="1" dirty="0">
              <a:cs typeface="Arial" charset="0"/>
            </a:endParaRPr>
          </a:p>
          <a:p>
            <a:pPr marL="342900" indent="-342900" algn="ctr">
              <a:tabLst>
                <a:tab pos="457200" algn="l"/>
              </a:tabLst>
            </a:pPr>
            <a:endParaRPr lang="en-US" sz="800" b="1" dirty="0">
              <a:cs typeface="Arial" charset="0"/>
            </a:endParaRPr>
          </a:p>
          <a:p>
            <a:pPr marL="342900" indent="-342900" algn="ctr">
              <a:tabLst>
                <a:tab pos="457200" algn="l"/>
              </a:tabLst>
            </a:pPr>
            <a:endParaRPr lang="en-US" sz="800" b="1" dirty="0">
              <a:cs typeface="Arial" charset="0"/>
            </a:endParaRPr>
          </a:p>
          <a:p>
            <a:pPr marL="342900" indent="-342900">
              <a:buFontTx/>
              <a:buChar char="•"/>
              <a:tabLst>
                <a:tab pos="457200" algn="l"/>
              </a:tabLst>
            </a:pPr>
            <a:r>
              <a:rPr lang="en-US" sz="2400" dirty="0">
                <a:cs typeface="Arial" charset="0"/>
              </a:rPr>
              <a:t>A first time adopter may elect not to apply </a:t>
            </a:r>
            <a:r>
              <a:rPr lang="en-US" sz="2400" dirty="0" smtClean="0">
                <a:cs typeface="Arial" charset="0"/>
              </a:rPr>
              <a:t>IndAS 103 </a:t>
            </a:r>
            <a:r>
              <a:rPr lang="en-US" sz="2400" dirty="0">
                <a:cs typeface="Arial" charset="0"/>
              </a:rPr>
              <a:t>retrospectively to past business combinations.</a:t>
            </a:r>
          </a:p>
          <a:p>
            <a:pPr marL="342900" indent="-342900">
              <a:buFontTx/>
              <a:buChar char="•"/>
              <a:tabLst>
                <a:tab pos="457200" algn="l"/>
              </a:tabLst>
            </a:pPr>
            <a:endParaRPr lang="en-US" sz="2400" dirty="0">
              <a:cs typeface="Arial" charset="0"/>
            </a:endParaRPr>
          </a:p>
          <a:p>
            <a:pPr marL="342900" indent="-342900">
              <a:buFontTx/>
              <a:buChar char="•"/>
              <a:tabLst>
                <a:tab pos="457200" algn="l"/>
              </a:tabLst>
            </a:pPr>
            <a:r>
              <a:rPr lang="en-US" sz="2400" dirty="0">
                <a:cs typeface="Arial" charset="0"/>
              </a:rPr>
              <a:t>If a first time adopter restates any business combination to comply with </a:t>
            </a:r>
            <a:r>
              <a:rPr lang="en-US" sz="2400" dirty="0" smtClean="0">
                <a:cs typeface="Arial" charset="0"/>
              </a:rPr>
              <a:t>IndAS 103</a:t>
            </a:r>
            <a:endParaRPr lang="en-US" sz="2400" dirty="0">
              <a:cs typeface="Arial" charset="0"/>
            </a:endParaRPr>
          </a:p>
          <a:p>
            <a:pPr marL="800100" lvl="1" indent="-342900">
              <a:buFontTx/>
              <a:buChar char="•"/>
              <a:tabLst>
                <a:tab pos="457200" algn="l"/>
              </a:tabLst>
            </a:pPr>
            <a:endParaRPr lang="en-US" sz="2400" dirty="0">
              <a:cs typeface="Arial" charset="0"/>
            </a:endParaRPr>
          </a:p>
          <a:p>
            <a:pPr marL="800100" lvl="1" indent="-342900">
              <a:buFontTx/>
              <a:buChar char="•"/>
              <a:tabLst>
                <a:tab pos="457200" algn="l"/>
              </a:tabLst>
            </a:pPr>
            <a:r>
              <a:rPr lang="en-US" sz="2400" dirty="0">
                <a:cs typeface="Arial" charset="0"/>
              </a:rPr>
              <a:t>It shall restate all later business combinations</a:t>
            </a:r>
          </a:p>
          <a:p>
            <a:pPr marL="800100" lvl="1" indent="-342900">
              <a:tabLst>
                <a:tab pos="457200" algn="l"/>
              </a:tabLst>
            </a:pPr>
            <a:endParaRPr lang="en-US" sz="2400" dirty="0">
              <a:cs typeface="Arial" charset="0"/>
            </a:endParaRPr>
          </a:p>
        </p:txBody>
      </p:sp>
      <p:sp>
        <p:nvSpPr>
          <p:cNvPr id="5" name="TextBox 4"/>
          <p:cNvSpPr txBox="1"/>
          <p:nvPr/>
        </p:nvSpPr>
        <p:spPr>
          <a:xfrm>
            <a:off x="6781800" y="6324600"/>
            <a:ext cx="2362200" cy="369332"/>
          </a:xfrm>
          <a:prstGeom prst="rect">
            <a:avLst/>
          </a:prstGeom>
          <a:noFill/>
        </p:spPr>
        <p:txBody>
          <a:bodyPr wrap="square" rtlCol="0">
            <a:spAutoFit/>
          </a:bodyPr>
          <a:lstStyle/>
          <a:p>
            <a:r>
              <a:rPr lang="en-US" b="1" i="1" dirty="0" smtClean="0">
                <a:solidFill>
                  <a:schemeClr val="accent1">
                    <a:lumMod val="50000"/>
                  </a:schemeClr>
                </a:solidFill>
              </a:rPr>
              <a:t>CA KUSAI GOAWALA</a:t>
            </a:r>
            <a:endParaRPr lang="en-IN" b="1" i="1" dirty="0">
              <a:solidFill>
                <a:schemeClr val="accent1">
                  <a:lumMod val="50000"/>
                </a:schemeClr>
              </a:solidFill>
            </a:endParaRP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794" name="Line 2"/>
          <p:cNvSpPr>
            <a:spLocks noChangeShapeType="1"/>
          </p:cNvSpPr>
          <p:nvPr/>
        </p:nvSpPr>
        <p:spPr bwMode="auto">
          <a:xfrm>
            <a:off x="4495800" y="1371600"/>
            <a:ext cx="0" cy="228600"/>
          </a:xfrm>
          <a:prstGeom prst="line">
            <a:avLst/>
          </a:prstGeom>
          <a:noFill/>
          <a:ln w="9525">
            <a:noFill/>
            <a:round/>
            <a:headEnd type="none" w="sm" len="sm"/>
            <a:tailEnd type="triangle" w="sm" len="sm"/>
          </a:ln>
          <a:effectLst/>
        </p:spPr>
        <p:txBody>
          <a:bodyPr wrap="none" anchor="ctr"/>
          <a:lstStyle/>
          <a:p>
            <a:endParaRPr lang="en-IN"/>
          </a:p>
        </p:txBody>
      </p:sp>
      <p:sp>
        <p:nvSpPr>
          <p:cNvPr id="417795" name="Rectangle 3"/>
          <p:cNvSpPr>
            <a:spLocks noChangeArrowheads="1"/>
          </p:cNvSpPr>
          <p:nvPr/>
        </p:nvSpPr>
        <p:spPr bwMode="auto">
          <a:xfrm>
            <a:off x="457200" y="762000"/>
            <a:ext cx="8382000" cy="4216539"/>
          </a:xfrm>
          <a:prstGeom prst="rect">
            <a:avLst/>
          </a:prstGeom>
          <a:noFill/>
          <a:ln w="9525" algn="ctr">
            <a:noFill/>
            <a:miter lim="800000"/>
            <a:headEnd type="none" w="sm" len="sm"/>
            <a:tailEnd type="none" w="sm" len="sm"/>
          </a:ln>
          <a:effectLst/>
        </p:spPr>
        <p:txBody>
          <a:bodyPr anchor="ctr">
            <a:spAutoFit/>
          </a:bodyPr>
          <a:lstStyle/>
          <a:p>
            <a:pPr marL="342900" indent="-342900">
              <a:tabLst>
                <a:tab pos="457200" algn="l"/>
              </a:tabLst>
            </a:pPr>
            <a:r>
              <a:rPr lang="en-US" sz="2800" b="1" dirty="0" smtClean="0">
                <a:cs typeface="Arial" charset="0"/>
              </a:rPr>
              <a:t>IndAS 103 </a:t>
            </a:r>
            <a:r>
              <a:rPr lang="en-US" sz="2800" b="1" dirty="0">
                <a:cs typeface="Arial" charset="0"/>
              </a:rPr>
              <a:t>: Business </a:t>
            </a:r>
            <a:r>
              <a:rPr lang="en-US" sz="2800" b="1" dirty="0" smtClean="0">
                <a:cs typeface="Arial" charset="0"/>
              </a:rPr>
              <a:t>Combinations</a:t>
            </a:r>
          </a:p>
          <a:p>
            <a:pPr marL="342900" indent="-342900" algn="ctr">
              <a:tabLst>
                <a:tab pos="457200" algn="l"/>
              </a:tabLst>
            </a:pPr>
            <a:r>
              <a:rPr lang="en-US" sz="2400" dirty="0" smtClean="0">
                <a:cs typeface="Arial" charset="0"/>
              </a:rPr>
              <a:t>	</a:t>
            </a:r>
          </a:p>
          <a:p>
            <a:pPr marL="342900" indent="-342900" algn="ctr">
              <a:buFontTx/>
              <a:buAutoNum type="alphaLcParenR"/>
              <a:tabLst>
                <a:tab pos="457200" algn="l"/>
              </a:tabLst>
            </a:pPr>
            <a:r>
              <a:rPr lang="en-US" sz="2400" dirty="0">
                <a:cs typeface="Arial" charset="0"/>
              </a:rPr>
              <a:t>Even Intangibles not recognized earlier can be now 	            recognized – for instance internally generated brands.</a:t>
            </a:r>
          </a:p>
          <a:p>
            <a:pPr marL="342900" indent="-342900">
              <a:tabLst>
                <a:tab pos="457200" algn="l"/>
              </a:tabLst>
            </a:pPr>
            <a:endParaRPr lang="en-US" sz="2400" dirty="0">
              <a:cs typeface="Arial" charset="0"/>
            </a:endParaRPr>
          </a:p>
          <a:p>
            <a:pPr marL="342900" indent="-342900">
              <a:tabLst>
                <a:tab pos="457200" algn="l"/>
              </a:tabLst>
            </a:pPr>
            <a:endParaRPr lang="en-US" sz="800" dirty="0">
              <a:cs typeface="Arial" charset="0"/>
            </a:endParaRPr>
          </a:p>
          <a:p>
            <a:pPr marL="342900" indent="-342900">
              <a:tabLst>
                <a:tab pos="457200" algn="l"/>
              </a:tabLst>
            </a:pPr>
            <a:r>
              <a:rPr lang="en-US" sz="2400" dirty="0">
                <a:cs typeface="Arial" charset="0"/>
              </a:rPr>
              <a:t>	 </a:t>
            </a:r>
            <a:r>
              <a:rPr lang="en-US" sz="2400" dirty="0" smtClean="0">
                <a:cs typeface="Arial" charset="0"/>
              </a:rPr>
              <a:t>b)  </a:t>
            </a:r>
            <a:r>
              <a:rPr lang="en-US" sz="2400" dirty="0">
                <a:cs typeface="Arial" charset="0"/>
              </a:rPr>
              <a:t>Exceptions to recognition and measurement principles – 	      Deferred Tax – Potential tax effects of temporary 	      	      differences/Employee Benefits – as per relevant </a:t>
            </a:r>
            <a:r>
              <a:rPr lang="en-US" sz="2400" dirty="0" smtClean="0">
                <a:cs typeface="Arial" charset="0"/>
              </a:rPr>
              <a:t>IndAS</a:t>
            </a:r>
            <a:endParaRPr lang="en-US" sz="2400" dirty="0">
              <a:cs typeface="Arial" charset="0"/>
            </a:endParaRPr>
          </a:p>
          <a:p>
            <a:pPr marL="342900" indent="-342900">
              <a:tabLst>
                <a:tab pos="457200" algn="l"/>
              </a:tabLst>
            </a:pPr>
            <a:endParaRPr lang="en-US" sz="800" dirty="0">
              <a:cs typeface="Arial" charset="0"/>
            </a:endParaRPr>
          </a:p>
          <a:p>
            <a:pPr marL="342900" indent="-342900">
              <a:tabLst>
                <a:tab pos="457200" algn="l"/>
              </a:tabLst>
            </a:pPr>
            <a:r>
              <a:rPr lang="en-US" sz="2400" dirty="0">
                <a:cs typeface="Arial" charset="0"/>
              </a:rPr>
              <a:t>		</a:t>
            </a:r>
            <a:r>
              <a:rPr lang="en-US" sz="2400" dirty="0" smtClean="0">
                <a:cs typeface="Arial" charset="0"/>
              </a:rPr>
              <a:t>c) </a:t>
            </a:r>
            <a:r>
              <a:rPr lang="en-US" sz="2400" dirty="0">
                <a:cs typeface="Arial" charset="0"/>
              </a:rPr>
              <a:t>	Bargain purchases - Negative Goodwill – </a:t>
            </a:r>
            <a:r>
              <a:rPr lang="en-US" sz="2400" dirty="0" smtClean="0">
                <a:cs typeface="Arial" charset="0"/>
              </a:rPr>
              <a:t>OCI  </a:t>
            </a:r>
            <a:r>
              <a:rPr lang="en-US" sz="2400" dirty="0">
                <a:cs typeface="Arial" charset="0"/>
              </a:rPr>
              <a:t>- 		      reassess all identified assets and liabilities</a:t>
            </a:r>
          </a:p>
          <a:p>
            <a:pPr marL="342900" indent="-342900">
              <a:tabLst>
                <a:tab pos="457200" algn="l"/>
              </a:tabLst>
            </a:pPr>
            <a:endParaRPr lang="en-US" sz="800" dirty="0">
              <a:cs typeface="Arial" charset="0"/>
            </a:endParaRPr>
          </a:p>
        </p:txBody>
      </p:sp>
      <p:sp>
        <p:nvSpPr>
          <p:cNvPr id="6" name="TextBox 5"/>
          <p:cNvSpPr txBox="1"/>
          <p:nvPr/>
        </p:nvSpPr>
        <p:spPr>
          <a:xfrm>
            <a:off x="6781800" y="6324600"/>
            <a:ext cx="2362200" cy="369332"/>
          </a:xfrm>
          <a:prstGeom prst="rect">
            <a:avLst/>
          </a:prstGeom>
          <a:noFill/>
        </p:spPr>
        <p:txBody>
          <a:bodyPr wrap="square" rtlCol="0">
            <a:spAutoFit/>
          </a:bodyPr>
          <a:lstStyle/>
          <a:p>
            <a:r>
              <a:rPr lang="en-US" b="1" i="1" dirty="0" smtClean="0">
                <a:solidFill>
                  <a:schemeClr val="accent1">
                    <a:lumMod val="50000"/>
                  </a:schemeClr>
                </a:solidFill>
              </a:rPr>
              <a:t>CA KUSAI GOAWALA</a:t>
            </a:r>
            <a:endParaRPr lang="en-IN" b="1" i="1" dirty="0">
              <a:solidFill>
                <a:schemeClr val="accent1">
                  <a:lumMod val="50000"/>
                </a:schemeClr>
              </a:solidFill>
            </a:endParaRP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20899" name="Group 35"/>
          <p:cNvGraphicFramePr>
            <a:graphicFrameLocks noGrp="1"/>
          </p:cNvGraphicFramePr>
          <p:nvPr/>
        </p:nvGraphicFramePr>
        <p:xfrm>
          <a:off x="381000" y="1371600"/>
          <a:ext cx="8382000" cy="4206240"/>
        </p:xfrm>
        <a:graphic>
          <a:graphicData uri="http://schemas.openxmlformats.org/drawingml/2006/table">
            <a:tbl>
              <a:tblPr/>
              <a:tblGrid>
                <a:gridCol w="573088"/>
                <a:gridCol w="1593850"/>
                <a:gridCol w="2868612"/>
                <a:gridCol w="3346450"/>
              </a:tblGrid>
              <a:tr h="2222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Century Gothic" pitchFamily="34" charset="0"/>
                          <a:ea typeface="Times New Roman" pitchFamily="18" charset="0"/>
                          <a:cs typeface="Mangal" pitchFamily="2"/>
                        </a:rPr>
                        <a:t>Sr. No.</a:t>
                      </a:r>
                      <a:endParaRPr kumimoji="0" lang="en-US" sz="14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Century Gothic" pitchFamily="34" charset="0"/>
                          <a:ea typeface="Times New Roman" pitchFamily="18" charset="0"/>
                          <a:cs typeface="Mangal" pitchFamily="2"/>
                        </a:rPr>
                        <a:t>Point for Consideration</a:t>
                      </a:r>
                      <a:endParaRPr kumimoji="0" lang="en-US" sz="14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Century Gothic" pitchFamily="34" charset="0"/>
                          <a:ea typeface="Times New Roman" pitchFamily="18" charset="0"/>
                          <a:cs typeface="Mangal" pitchFamily="2"/>
                        </a:rPr>
                        <a:t>IndAS–103 – BC</a:t>
                      </a:r>
                      <a:endParaRPr kumimoji="0" lang="en-US" sz="14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Century Gothic" pitchFamily="34" charset="0"/>
                          <a:ea typeface="Times New Roman" pitchFamily="18" charset="0"/>
                          <a:cs typeface="Mangal" pitchFamily="2"/>
                        </a:rPr>
                        <a:t>AS 14 –Accounting for Amalgamation</a:t>
                      </a:r>
                      <a:endParaRPr kumimoji="0" lang="en-US" sz="14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22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Century Gothic" pitchFamily="34" charset="0"/>
                          <a:ea typeface="Times New Roman" pitchFamily="18" charset="0"/>
                          <a:cs typeface="Mangal" pitchFamily="2"/>
                        </a:rPr>
                        <a:t>1.</a:t>
                      </a:r>
                      <a:endParaRPr kumimoji="0" lang="en-US" sz="14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Century Gothic" pitchFamily="34" charset="0"/>
                          <a:ea typeface="Times New Roman" pitchFamily="18" charset="0"/>
                          <a:cs typeface="Mangal" pitchFamily="2"/>
                        </a:rPr>
                        <a:t>Recording of Assets, Liabilities &amp; Reserves </a:t>
                      </a:r>
                      <a:endParaRPr kumimoji="0" lang="en-US" sz="14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entury Gothic" pitchFamily="34" charset="0"/>
                          <a:ea typeface="Times New Roman" pitchFamily="18" charset="0"/>
                          <a:cs typeface="Mangal" pitchFamily="2"/>
                        </a:rPr>
                        <a:t>Only Purchase Method ;</a:t>
                      </a:r>
                      <a:endParaRPr kumimoji="0" lang="en-US" sz="1400" b="0" i="0" u="none" strike="noStrike" cap="none" normalizeH="0" baseline="0" dirty="0" smtClean="0">
                        <a:ln>
                          <a:noFill/>
                        </a:ln>
                        <a:solidFill>
                          <a:schemeClr val="tx1"/>
                        </a:solidFill>
                        <a:effectLst/>
                        <a:latin typeface="Times New Roman" pitchFamily="18" charset="0"/>
                        <a:ea typeface="Times New Roman" pitchFamily="18" charset="0"/>
                        <a:cs typeface="Mangal" pitchFamily="2"/>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entury Gothic" pitchFamily="34" charset="0"/>
                          <a:ea typeface="Times New Roman" pitchFamily="18" charset="0"/>
                          <a:cs typeface="Mangal" pitchFamily="2"/>
                        </a:rPr>
                        <a:t>Acquirer to be identified</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entury Gothic" pitchFamily="34" charset="0"/>
                          <a:ea typeface="Times New Roman" pitchFamily="18" charset="0"/>
                          <a:cs typeface="Mangal" pitchFamily="2"/>
                        </a:rPr>
                        <a:t>Common Control mergers allowed under Pooling of Interest Method</a:t>
                      </a:r>
                      <a:endParaRPr kumimoji="0" lang="en-US" sz="14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entury Gothic" pitchFamily="34" charset="0"/>
                          <a:ea typeface="Times New Roman" pitchFamily="18" charset="0"/>
                          <a:cs typeface="Mangal" pitchFamily="2"/>
                        </a:rPr>
                        <a:t>Under Purchase method : fair value or at book values</a:t>
                      </a:r>
                      <a:endParaRPr kumimoji="0" lang="en-US" sz="1400" b="0" i="0" u="none" strike="noStrike" cap="none" normalizeH="0" baseline="0" dirty="0" smtClean="0">
                        <a:ln>
                          <a:noFill/>
                        </a:ln>
                        <a:solidFill>
                          <a:schemeClr val="tx1"/>
                        </a:solidFill>
                        <a:effectLst/>
                        <a:latin typeface="Times New Roman" pitchFamily="18" charset="0"/>
                        <a:ea typeface="Times New Roman" pitchFamily="18" charset="0"/>
                        <a:cs typeface="Mangal" pitchFamily="2"/>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entury Gothic" pitchFamily="34" charset="0"/>
                          <a:ea typeface="Times New Roman" pitchFamily="18" charset="0"/>
                          <a:cs typeface="Mangal" pitchFamily="2"/>
                        </a:rPr>
                        <a:t>Under Pooling of Interest Method : Carrying amounts</a:t>
                      </a:r>
                      <a:endParaRPr kumimoji="0" lang="en-US" sz="14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22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Century Gothic" pitchFamily="34" charset="0"/>
                          <a:ea typeface="Times New Roman" pitchFamily="18" charset="0"/>
                          <a:cs typeface="Mangal" pitchFamily="2"/>
                        </a:rPr>
                        <a:t>2.</a:t>
                      </a:r>
                      <a:endParaRPr kumimoji="0" lang="en-US" sz="14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Century Gothic" pitchFamily="34" charset="0"/>
                          <a:ea typeface="Times New Roman" pitchFamily="18" charset="0"/>
                          <a:cs typeface="Mangal" pitchFamily="2"/>
                        </a:rPr>
                        <a:t>Goodwill Amortisation in subsequent period</a:t>
                      </a:r>
                      <a:endParaRPr kumimoji="0" lang="en-US" sz="14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Century Gothic" pitchFamily="34" charset="0"/>
                          <a:ea typeface="Times New Roman" pitchFamily="18" charset="0"/>
                          <a:cs typeface="Mangal" pitchFamily="2"/>
                        </a:rPr>
                        <a:t>Not to amortise but to test for impairment on year to year basis</a:t>
                      </a:r>
                      <a:endParaRPr kumimoji="0" lang="en-US" sz="14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entury Gothic" pitchFamily="34" charset="0"/>
                          <a:ea typeface="Times New Roman" pitchFamily="18" charset="0"/>
                          <a:cs typeface="Mangal" pitchFamily="2"/>
                        </a:rPr>
                        <a:t>Under Purchase method – </a:t>
                      </a:r>
                      <a:r>
                        <a:rPr kumimoji="0" lang="en-US" sz="1400" b="0" i="0" u="none" strike="noStrike" cap="none" normalizeH="0" baseline="0" dirty="0" err="1" smtClean="0">
                          <a:ln>
                            <a:noFill/>
                          </a:ln>
                          <a:solidFill>
                            <a:schemeClr val="tx1"/>
                          </a:solidFill>
                          <a:effectLst/>
                          <a:latin typeface="Century Gothic" pitchFamily="34" charset="0"/>
                          <a:ea typeface="Times New Roman" pitchFamily="18" charset="0"/>
                          <a:cs typeface="Mangal" pitchFamily="2"/>
                        </a:rPr>
                        <a:t>amortise</a:t>
                      </a:r>
                      <a:r>
                        <a:rPr kumimoji="0" lang="en-US" sz="1400" b="0" i="0" u="none" strike="noStrike" cap="none" normalizeH="0" baseline="0" dirty="0" smtClean="0">
                          <a:ln>
                            <a:noFill/>
                          </a:ln>
                          <a:solidFill>
                            <a:schemeClr val="tx1"/>
                          </a:solidFill>
                          <a:effectLst/>
                          <a:latin typeface="Century Gothic" pitchFamily="34" charset="0"/>
                          <a:ea typeface="Times New Roman" pitchFamily="18" charset="0"/>
                          <a:cs typeface="Mangal" pitchFamily="2"/>
                        </a:rPr>
                        <a:t> not exceeding 5 years</a:t>
                      </a:r>
                      <a:endParaRPr kumimoji="0" lang="en-US" sz="1400" b="0" i="0" u="none" strike="noStrike" cap="none" normalizeH="0" baseline="0" dirty="0" smtClean="0">
                        <a:ln>
                          <a:noFill/>
                        </a:ln>
                        <a:solidFill>
                          <a:schemeClr val="tx1"/>
                        </a:solidFill>
                        <a:effectLst/>
                        <a:latin typeface="Times New Roman" pitchFamily="18" charset="0"/>
                        <a:ea typeface="Times New Roman" pitchFamily="18" charset="0"/>
                        <a:cs typeface="Mangal" pitchFamily="2"/>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entury Gothic" pitchFamily="34" charset="0"/>
                          <a:ea typeface="Times New Roman" pitchFamily="18" charset="0"/>
                          <a:cs typeface="Mangal" pitchFamily="2"/>
                        </a:rPr>
                        <a:t>No specific provision for Goodwill on acquisition of subsidiary.</a:t>
                      </a:r>
                      <a:endParaRPr kumimoji="0" lang="en-US" sz="14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22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Century Gothic" pitchFamily="34" charset="0"/>
                          <a:ea typeface="Times New Roman" pitchFamily="18" charset="0"/>
                          <a:cs typeface="Mangal" pitchFamily="2"/>
                        </a:rPr>
                        <a:t>3.</a:t>
                      </a:r>
                      <a:endParaRPr kumimoji="0" lang="en-US" sz="14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Century Gothic" pitchFamily="34" charset="0"/>
                          <a:ea typeface="Times New Roman" pitchFamily="18" charset="0"/>
                          <a:cs typeface="Mangal" pitchFamily="2"/>
                        </a:rPr>
                        <a:t>Contingent consideration</a:t>
                      </a:r>
                      <a:endParaRPr kumimoji="0" lang="en-US" sz="14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entury Gothic" pitchFamily="34" charset="0"/>
                          <a:ea typeface="Times New Roman" pitchFamily="18" charset="0"/>
                          <a:cs typeface="Mangal" pitchFamily="2"/>
                        </a:rPr>
                        <a:t>Consideration may include contingent consideration. Changes to contingent consideration resulting from events after the end of the reporting period recognised in profit &amp; loss.</a:t>
                      </a:r>
                      <a:endParaRPr kumimoji="0" lang="en-US" sz="14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Century Gothic" pitchFamily="34" charset="0"/>
                          <a:ea typeface="Times New Roman" pitchFamily="18" charset="0"/>
                          <a:cs typeface="Mangal" pitchFamily="2"/>
                        </a:rPr>
                        <a:t>No specific guidance</a:t>
                      </a:r>
                      <a:endParaRPr kumimoji="0" lang="en-US" sz="14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20898" name="Text Box 34"/>
          <p:cNvSpPr txBox="1">
            <a:spLocks noChangeArrowheads="1"/>
          </p:cNvSpPr>
          <p:nvPr/>
        </p:nvSpPr>
        <p:spPr bwMode="auto">
          <a:xfrm>
            <a:off x="381000" y="904875"/>
            <a:ext cx="8382000" cy="466725"/>
          </a:xfrm>
          <a:prstGeom prst="rect">
            <a:avLst/>
          </a:prstGeom>
          <a:noFill/>
          <a:ln w="9525" algn="ctr">
            <a:solidFill>
              <a:schemeClr val="tx2"/>
            </a:solidFill>
            <a:miter lim="800000"/>
            <a:headEnd/>
            <a:tailEnd/>
          </a:ln>
          <a:effectLst/>
        </p:spPr>
        <p:txBody>
          <a:bodyPr>
            <a:spAutoFit/>
          </a:bodyPr>
          <a:lstStyle/>
          <a:p>
            <a:pPr marL="1371600" indent="-1371600" algn="ctr"/>
            <a:r>
              <a:rPr lang="en-US" sz="2400" b="1">
                <a:latin typeface="Times New Roman" pitchFamily="18" charset="0"/>
                <a:cs typeface="Arial" charset="0"/>
              </a:rPr>
              <a:t>Comparisons</a:t>
            </a:r>
          </a:p>
        </p:txBody>
      </p:sp>
      <p:sp>
        <p:nvSpPr>
          <p:cNvPr id="4" name="TextBox 3"/>
          <p:cNvSpPr txBox="1"/>
          <p:nvPr/>
        </p:nvSpPr>
        <p:spPr>
          <a:xfrm>
            <a:off x="6781800" y="6324600"/>
            <a:ext cx="2362200" cy="369332"/>
          </a:xfrm>
          <a:prstGeom prst="rect">
            <a:avLst/>
          </a:prstGeom>
          <a:noFill/>
        </p:spPr>
        <p:txBody>
          <a:bodyPr wrap="square" rtlCol="0">
            <a:spAutoFit/>
          </a:bodyPr>
          <a:lstStyle/>
          <a:p>
            <a:r>
              <a:rPr lang="en-US" b="1" i="1" dirty="0" smtClean="0">
                <a:solidFill>
                  <a:schemeClr val="accent1">
                    <a:lumMod val="50000"/>
                  </a:schemeClr>
                </a:solidFill>
              </a:rPr>
              <a:t>CA KUSAI GOAWALA</a:t>
            </a:r>
            <a:endParaRPr lang="en-IN" b="1" i="1" dirty="0">
              <a:solidFill>
                <a:schemeClr val="accent1">
                  <a:lumMod val="50000"/>
                </a:schemeClr>
              </a:solidFill>
            </a:endParaRP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4418" name="WordArt 2"/>
          <p:cNvSpPr>
            <a:spLocks noChangeArrowheads="1" noChangeShapeType="1" noTextEdit="1"/>
          </p:cNvSpPr>
          <p:nvPr/>
        </p:nvSpPr>
        <p:spPr bwMode="auto">
          <a:xfrm>
            <a:off x="4495800" y="3657600"/>
            <a:ext cx="4343400" cy="1828800"/>
          </a:xfrm>
          <a:prstGeom prst="rect">
            <a:avLst/>
          </a:prstGeom>
        </p:spPr>
        <p:txBody>
          <a:bodyPr wrap="none" fromWordArt="1">
            <a:prstTxWarp prst="textPlain">
              <a:avLst>
                <a:gd name="adj" fmla="val 50000"/>
              </a:avLst>
            </a:prstTxWarp>
          </a:bodyPr>
          <a:lstStyle/>
          <a:p>
            <a:pPr algn="ctr"/>
            <a:r>
              <a:rPr lang="en-US" sz="3600" kern="10" dirty="0">
                <a:ln w="9525">
                  <a:noFill/>
                  <a:round/>
                  <a:headEnd/>
                  <a:tailEnd/>
                </a:ln>
                <a:solidFill>
                  <a:srgbClr val="336699"/>
                </a:solidFill>
                <a:effectLst>
                  <a:outerShdw dist="45791" dir="2021404" algn="ctr" rotWithShape="0">
                    <a:srgbClr val="B2B2B2">
                      <a:alpha val="80000"/>
                    </a:srgbClr>
                  </a:outerShdw>
                </a:effectLst>
                <a:latin typeface="Times New Roman"/>
                <a:cs typeface="Times New Roman"/>
              </a:rPr>
              <a:t>FIRST TIME </a:t>
            </a:r>
          </a:p>
          <a:p>
            <a:pPr algn="ctr"/>
            <a:r>
              <a:rPr lang="en-US" sz="3600" kern="10" dirty="0">
                <a:ln w="9525">
                  <a:noFill/>
                  <a:round/>
                  <a:headEnd/>
                  <a:tailEnd/>
                </a:ln>
                <a:solidFill>
                  <a:srgbClr val="336699"/>
                </a:solidFill>
                <a:effectLst>
                  <a:outerShdw dist="45791" dir="2021404" algn="ctr" rotWithShape="0">
                    <a:srgbClr val="B2B2B2">
                      <a:alpha val="80000"/>
                    </a:srgbClr>
                  </a:outerShdw>
                </a:effectLst>
                <a:latin typeface="Times New Roman"/>
                <a:cs typeface="Times New Roman"/>
              </a:rPr>
              <a:t>IMPLEMENTATION</a:t>
            </a:r>
          </a:p>
        </p:txBody>
      </p:sp>
      <p:sp>
        <p:nvSpPr>
          <p:cNvPr id="444419" name="WordArt 3"/>
          <p:cNvSpPr>
            <a:spLocks noChangeArrowheads="1" noChangeShapeType="1" noTextEdit="1"/>
          </p:cNvSpPr>
          <p:nvPr/>
        </p:nvSpPr>
        <p:spPr bwMode="auto">
          <a:xfrm>
            <a:off x="5334000" y="2286000"/>
            <a:ext cx="2590800" cy="838200"/>
          </a:xfrm>
          <a:prstGeom prst="rect">
            <a:avLst/>
          </a:prstGeom>
        </p:spPr>
        <p:txBody>
          <a:bodyPr wrap="none" fromWordArt="1">
            <a:prstTxWarp prst="textPlain">
              <a:avLst>
                <a:gd name="adj" fmla="val 50000"/>
              </a:avLst>
            </a:prstTxWarp>
          </a:bodyPr>
          <a:lstStyle/>
          <a:p>
            <a:pPr algn="ctr"/>
            <a:r>
              <a:rPr lang="en-US" sz="3600" kern="10" dirty="0" smtClean="0">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a:rPr>
              <a:t>IndAS-101</a:t>
            </a:r>
            <a:endParaRPr lang="en-US" sz="3600" kern="10" dirty="0">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a:endParaRPr>
          </a:p>
        </p:txBody>
      </p:sp>
      <p:pic>
        <p:nvPicPr>
          <p:cNvPr id="444420" name="Picture 4" descr="j0435245"/>
          <p:cNvPicPr>
            <a:picLocks noChangeAspect="1" noChangeArrowheads="1"/>
          </p:cNvPicPr>
          <p:nvPr/>
        </p:nvPicPr>
        <p:blipFill>
          <a:blip r:embed="rId2" cstate="print"/>
          <a:srcRect/>
          <a:stretch>
            <a:fillRect/>
          </a:stretch>
        </p:blipFill>
        <p:spPr bwMode="auto">
          <a:xfrm>
            <a:off x="381000" y="304800"/>
            <a:ext cx="2133600" cy="1752600"/>
          </a:xfrm>
          <a:prstGeom prst="rect">
            <a:avLst/>
          </a:prstGeom>
          <a:noFill/>
        </p:spPr>
      </p:pic>
      <p:pic>
        <p:nvPicPr>
          <p:cNvPr id="444421" name="Picture 5" descr="j0431250"/>
          <p:cNvPicPr>
            <a:picLocks noChangeAspect="1" noChangeArrowheads="1"/>
          </p:cNvPicPr>
          <p:nvPr/>
        </p:nvPicPr>
        <p:blipFill>
          <a:blip r:embed="rId3" cstate="print"/>
          <a:srcRect/>
          <a:stretch>
            <a:fillRect/>
          </a:stretch>
        </p:blipFill>
        <p:spPr bwMode="auto">
          <a:xfrm>
            <a:off x="228600" y="2133600"/>
            <a:ext cx="3962400" cy="3962400"/>
          </a:xfrm>
          <a:prstGeom prst="rect">
            <a:avLst/>
          </a:prstGeom>
          <a:noFill/>
        </p:spPr>
      </p:pic>
      <p:sp>
        <p:nvSpPr>
          <p:cNvPr id="6" name="TextBox 5"/>
          <p:cNvSpPr txBox="1"/>
          <p:nvPr/>
        </p:nvSpPr>
        <p:spPr>
          <a:xfrm>
            <a:off x="6781800" y="6324600"/>
            <a:ext cx="2362200" cy="369332"/>
          </a:xfrm>
          <a:prstGeom prst="rect">
            <a:avLst/>
          </a:prstGeom>
          <a:noFill/>
        </p:spPr>
        <p:txBody>
          <a:bodyPr wrap="square" rtlCol="0">
            <a:spAutoFit/>
          </a:bodyPr>
          <a:lstStyle/>
          <a:p>
            <a:r>
              <a:rPr lang="en-US" b="1" i="1" dirty="0" smtClean="0">
                <a:solidFill>
                  <a:schemeClr val="accent1">
                    <a:lumMod val="50000"/>
                  </a:schemeClr>
                </a:solidFill>
              </a:rPr>
              <a:t>CA KUSAI GOAWALA</a:t>
            </a:r>
            <a:endParaRPr lang="en-IN" b="1" i="1" dirty="0">
              <a:solidFill>
                <a:schemeClr val="accent1">
                  <a:lumMod val="50000"/>
                </a:schemeClr>
              </a:solidFill>
            </a:endParaRP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Line 2"/>
          <p:cNvSpPr>
            <a:spLocks noChangeShapeType="1"/>
          </p:cNvSpPr>
          <p:nvPr/>
        </p:nvSpPr>
        <p:spPr bwMode="auto">
          <a:xfrm>
            <a:off x="4495800" y="1371600"/>
            <a:ext cx="0" cy="228600"/>
          </a:xfrm>
          <a:prstGeom prst="line">
            <a:avLst/>
          </a:prstGeom>
          <a:noFill/>
          <a:ln w="9525">
            <a:noFill/>
            <a:round/>
            <a:headEnd type="none" w="sm" len="sm"/>
            <a:tailEnd type="triangle" w="sm" len="sm"/>
          </a:ln>
          <a:effectLst/>
        </p:spPr>
        <p:txBody>
          <a:bodyPr wrap="none" anchor="ctr"/>
          <a:lstStyle/>
          <a:p>
            <a:endParaRPr lang="en-US"/>
          </a:p>
        </p:txBody>
      </p:sp>
      <p:sp>
        <p:nvSpPr>
          <p:cNvPr id="153603" name="Rectangle 3"/>
          <p:cNvSpPr>
            <a:spLocks noChangeArrowheads="1"/>
          </p:cNvSpPr>
          <p:nvPr/>
        </p:nvSpPr>
        <p:spPr bwMode="auto">
          <a:xfrm>
            <a:off x="685800" y="749172"/>
            <a:ext cx="8077200" cy="5016758"/>
          </a:xfrm>
          <a:prstGeom prst="rect">
            <a:avLst/>
          </a:prstGeom>
          <a:noFill/>
          <a:ln w="9525">
            <a:noFill/>
            <a:miter lim="800000"/>
            <a:headEnd type="none" w="sm" len="sm"/>
            <a:tailEnd type="none" w="sm" len="sm"/>
          </a:ln>
          <a:effectLst/>
        </p:spPr>
        <p:txBody>
          <a:bodyPr anchor="ctr">
            <a:spAutoFit/>
          </a:bodyPr>
          <a:lstStyle/>
          <a:p>
            <a:r>
              <a:rPr lang="en-US" sz="2800" b="1" dirty="0">
                <a:cs typeface="Arial" charset="0"/>
              </a:rPr>
              <a:t>IFRS 1 : First Time adoption of IFRS</a:t>
            </a:r>
          </a:p>
          <a:p>
            <a:endParaRPr lang="en-US" sz="2800" dirty="0">
              <a:cs typeface="Arial" charset="0"/>
            </a:endParaRPr>
          </a:p>
          <a:p>
            <a:pPr>
              <a:buFontTx/>
              <a:buChar char="•"/>
            </a:pPr>
            <a:r>
              <a:rPr lang="en-US" sz="2400" dirty="0">
                <a:cs typeface="Arial" charset="0"/>
              </a:rPr>
              <a:t>   Retrospective Applications</a:t>
            </a:r>
          </a:p>
          <a:p>
            <a:pPr>
              <a:buFontTx/>
              <a:buChar char="•"/>
            </a:pPr>
            <a:r>
              <a:rPr lang="en-US" sz="2400" dirty="0">
                <a:cs typeface="Arial" charset="0"/>
              </a:rPr>
              <a:t>   Restate previous comparable period</a:t>
            </a:r>
          </a:p>
          <a:p>
            <a:pPr>
              <a:buFontTx/>
              <a:buChar char="•"/>
            </a:pPr>
            <a:r>
              <a:rPr lang="en-US" sz="2400" dirty="0">
                <a:cs typeface="Arial" charset="0"/>
              </a:rPr>
              <a:t>   Opening </a:t>
            </a:r>
            <a:r>
              <a:rPr lang="en-US" sz="2400" dirty="0" err="1" smtClean="0">
                <a:cs typeface="Arial" charset="0"/>
              </a:rPr>
              <a:t>IndAS</a:t>
            </a:r>
            <a:r>
              <a:rPr lang="en-US" sz="2400" dirty="0" smtClean="0">
                <a:cs typeface="Arial" charset="0"/>
              </a:rPr>
              <a:t> </a:t>
            </a:r>
            <a:r>
              <a:rPr lang="en-US" sz="2400" dirty="0">
                <a:cs typeface="Arial" charset="0"/>
              </a:rPr>
              <a:t>Statement of Financial Position</a:t>
            </a:r>
          </a:p>
          <a:p>
            <a:pPr>
              <a:buFontTx/>
              <a:buChar char="•"/>
            </a:pPr>
            <a:r>
              <a:rPr lang="en-US" sz="2400" dirty="0">
                <a:cs typeface="Arial" charset="0"/>
              </a:rPr>
              <a:t>   Say first time adoption in </a:t>
            </a:r>
            <a:r>
              <a:rPr lang="en-US" sz="2400" dirty="0" smtClean="0">
                <a:cs typeface="Arial" charset="0"/>
              </a:rPr>
              <a:t>2017-18 </a:t>
            </a:r>
            <a:r>
              <a:rPr lang="en-US" sz="2400" dirty="0">
                <a:cs typeface="Arial" charset="0"/>
              </a:rPr>
              <a:t>:</a:t>
            </a:r>
          </a:p>
          <a:p>
            <a:pPr>
              <a:buFontTx/>
              <a:buChar char="•"/>
            </a:pPr>
            <a:r>
              <a:rPr lang="en-US" sz="2400" dirty="0">
                <a:cs typeface="Arial" charset="0"/>
              </a:rPr>
              <a:t>   Full </a:t>
            </a:r>
            <a:r>
              <a:rPr lang="en-US" sz="2400" dirty="0" err="1" smtClean="0">
                <a:cs typeface="Arial" charset="0"/>
              </a:rPr>
              <a:t>IndAS</a:t>
            </a:r>
            <a:r>
              <a:rPr lang="en-US" sz="2400" dirty="0" smtClean="0">
                <a:cs typeface="Arial" charset="0"/>
              </a:rPr>
              <a:t> </a:t>
            </a:r>
            <a:r>
              <a:rPr lang="en-US" sz="2400" dirty="0">
                <a:cs typeface="Arial" charset="0"/>
              </a:rPr>
              <a:t>compliance for year ended </a:t>
            </a:r>
            <a:r>
              <a:rPr lang="en-US" sz="2400" dirty="0" smtClean="0">
                <a:cs typeface="Arial" charset="0"/>
              </a:rPr>
              <a:t>31.3.2017 </a:t>
            </a:r>
            <a:r>
              <a:rPr lang="en-US" sz="2400" dirty="0">
                <a:cs typeface="Arial" charset="0"/>
              </a:rPr>
              <a:t>and </a:t>
            </a:r>
            <a:r>
              <a:rPr lang="en-US" sz="2400" dirty="0" smtClean="0">
                <a:cs typeface="Arial" charset="0"/>
              </a:rPr>
              <a:t>2016.</a:t>
            </a:r>
            <a:endParaRPr lang="en-US" sz="2400" dirty="0">
              <a:cs typeface="Arial" charset="0"/>
            </a:endParaRPr>
          </a:p>
          <a:p>
            <a:pPr>
              <a:buFontTx/>
              <a:buChar char="•"/>
            </a:pPr>
            <a:r>
              <a:rPr lang="en-US" sz="2400" dirty="0">
                <a:cs typeface="Arial" charset="0"/>
              </a:rPr>
              <a:t>   Only Statement of Financial Position (B/s) to be restated as </a:t>
            </a:r>
          </a:p>
          <a:p>
            <a:r>
              <a:rPr lang="en-US" sz="2400" dirty="0">
                <a:cs typeface="Arial" charset="0"/>
              </a:rPr>
              <a:t>     of </a:t>
            </a:r>
            <a:r>
              <a:rPr lang="en-US" sz="2400" dirty="0" smtClean="0">
                <a:cs typeface="Arial" charset="0"/>
              </a:rPr>
              <a:t>31.3.2015.</a:t>
            </a:r>
            <a:endParaRPr lang="en-US" sz="2400" dirty="0">
              <a:cs typeface="Arial" charset="0"/>
            </a:endParaRPr>
          </a:p>
          <a:p>
            <a:pPr>
              <a:buFontTx/>
              <a:buChar char="•"/>
            </a:pPr>
            <a:r>
              <a:rPr lang="en-US" sz="2400" dirty="0">
                <a:cs typeface="Arial" charset="0"/>
              </a:rPr>
              <a:t>   Transitional provisions in each </a:t>
            </a:r>
            <a:r>
              <a:rPr lang="en-US" sz="2400" dirty="0" err="1" smtClean="0">
                <a:cs typeface="Arial" charset="0"/>
              </a:rPr>
              <a:t>IndAS</a:t>
            </a:r>
            <a:r>
              <a:rPr lang="en-US" sz="2400" dirty="0" smtClean="0">
                <a:cs typeface="Arial" charset="0"/>
              </a:rPr>
              <a:t> </a:t>
            </a:r>
            <a:r>
              <a:rPr lang="en-US" sz="2400" dirty="0">
                <a:cs typeface="Arial" charset="0"/>
              </a:rPr>
              <a:t>does not apply to first </a:t>
            </a:r>
          </a:p>
          <a:p>
            <a:r>
              <a:rPr lang="en-US" sz="2400" dirty="0">
                <a:cs typeface="Arial" charset="0"/>
              </a:rPr>
              <a:t>     time adoption</a:t>
            </a:r>
          </a:p>
          <a:p>
            <a:pPr>
              <a:buFontTx/>
              <a:buChar char="•"/>
            </a:pPr>
            <a:r>
              <a:rPr lang="en-US" sz="2400" dirty="0">
                <a:cs typeface="Arial" charset="0"/>
              </a:rPr>
              <a:t>   It applies to changes in policies due to introduction of new </a:t>
            </a:r>
          </a:p>
          <a:p>
            <a:r>
              <a:rPr lang="en-US" sz="2400" dirty="0">
                <a:cs typeface="Arial" charset="0"/>
              </a:rPr>
              <a:t>    standard</a:t>
            </a:r>
          </a:p>
        </p:txBody>
      </p:sp>
      <p:sp>
        <p:nvSpPr>
          <p:cNvPr id="5" name="TextBox 4"/>
          <p:cNvSpPr txBox="1"/>
          <p:nvPr/>
        </p:nvSpPr>
        <p:spPr>
          <a:xfrm>
            <a:off x="6781800" y="6324600"/>
            <a:ext cx="2362200" cy="369332"/>
          </a:xfrm>
          <a:prstGeom prst="rect">
            <a:avLst/>
          </a:prstGeom>
          <a:noFill/>
        </p:spPr>
        <p:txBody>
          <a:bodyPr wrap="square" rtlCol="0">
            <a:spAutoFit/>
          </a:bodyPr>
          <a:lstStyle/>
          <a:p>
            <a:r>
              <a:rPr lang="en-US" b="1" i="1" dirty="0" smtClean="0">
                <a:solidFill>
                  <a:schemeClr val="accent1">
                    <a:lumMod val="50000"/>
                  </a:schemeClr>
                </a:solidFill>
              </a:rPr>
              <a:t>CA KUSAI GOAWALA</a:t>
            </a:r>
            <a:endParaRPr lang="en-IN" b="1" i="1" dirty="0">
              <a:solidFill>
                <a:schemeClr val="accent1">
                  <a:lumMod val="50000"/>
                </a:schemeClr>
              </a:solidFill>
            </a:endParaRP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Line 2"/>
          <p:cNvSpPr>
            <a:spLocks noChangeShapeType="1"/>
          </p:cNvSpPr>
          <p:nvPr/>
        </p:nvSpPr>
        <p:spPr bwMode="auto">
          <a:xfrm>
            <a:off x="4495800" y="1371600"/>
            <a:ext cx="0" cy="228600"/>
          </a:xfrm>
          <a:prstGeom prst="line">
            <a:avLst/>
          </a:prstGeom>
          <a:noFill/>
          <a:ln w="9525">
            <a:noFill/>
            <a:round/>
            <a:headEnd type="none" w="sm" len="sm"/>
            <a:tailEnd type="triangle" w="sm" len="sm"/>
          </a:ln>
          <a:effectLst/>
        </p:spPr>
        <p:txBody>
          <a:bodyPr wrap="none" anchor="ctr"/>
          <a:lstStyle/>
          <a:p>
            <a:endParaRPr lang="en-US"/>
          </a:p>
        </p:txBody>
      </p:sp>
      <p:sp>
        <p:nvSpPr>
          <p:cNvPr id="153603" name="Rectangle 3"/>
          <p:cNvSpPr>
            <a:spLocks noChangeArrowheads="1"/>
          </p:cNvSpPr>
          <p:nvPr/>
        </p:nvSpPr>
        <p:spPr bwMode="auto">
          <a:xfrm>
            <a:off x="685800" y="1143000"/>
            <a:ext cx="8077200" cy="4955203"/>
          </a:xfrm>
          <a:prstGeom prst="rect">
            <a:avLst/>
          </a:prstGeom>
          <a:noFill/>
          <a:ln w="9525">
            <a:noFill/>
            <a:miter lim="800000"/>
            <a:headEnd type="none" w="sm" len="sm"/>
            <a:tailEnd type="none" w="sm" len="sm"/>
          </a:ln>
          <a:effectLst/>
        </p:spPr>
        <p:txBody>
          <a:bodyPr anchor="ctr">
            <a:spAutoFit/>
          </a:bodyPr>
          <a:lstStyle/>
          <a:p>
            <a:endParaRPr lang="en-US" sz="2800" dirty="0">
              <a:cs typeface="Arial" charset="0"/>
            </a:endParaRPr>
          </a:p>
          <a:p>
            <a:r>
              <a:rPr lang="en-US" sz="2400" b="1" dirty="0" smtClean="0">
                <a:cs typeface="Arial" charset="0"/>
              </a:rPr>
              <a:t>Apply IndAS in</a:t>
            </a:r>
          </a:p>
          <a:p>
            <a:pPr>
              <a:buFont typeface="Arial" pitchFamily="34" charset="0"/>
              <a:buChar char="•"/>
            </a:pPr>
            <a:r>
              <a:rPr lang="en-US" sz="2400" dirty="0" smtClean="0">
                <a:cs typeface="Arial" charset="0"/>
              </a:rPr>
              <a:t>  Its First IndAS FS</a:t>
            </a:r>
          </a:p>
          <a:p>
            <a:pPr>
              <a:buFont typeface="Arial" pitchFamily="34" charset="0"/>
              <a:buChar char="•"/>
            </a:pPr>
            <a:r>
              <a:rPr lang="en-US" sz="2400" dirty="0" smtClean="0">
                <a:cs typeface="Arial" charset="0"/>
              </a:rPr>
              <a:t>  Interim Financial report- Part of period covered by its 1</a:t>
            </a:r>
            <a:r>
              <a:rPr lang="en-US" sz="2400" baseline="30000" dirty="0" smtClean="0">
                <a:cs typeface="Arial" charset="0"/>
              </a:rPr>
              <a:t>st</a:t>
            </a:r>
            <a:r>
              <a:rPr lang="en-US" sz="2400" dirty="0" smtClean="0">
                <a:cs typeface="Arial" charset="0"/>
              </a:rPr>
              <a:t> IndAS FS</a:t>
            </a:r>
          </a:p>
          <a:p>
            <a:endParaRPr lang="en-US" sz="2400" dirty="0" smtClean="0">
              <a:cs typeface="Arial" charset="0"/>
            </a:endParaRPr>
          </a:p>
          <a:p>
            <a:r>
              <a:rPr lang="en-US" sz="2400" b="1" dirty="0" smtClean="0">
                <a:cs typeface="Arial" charset="0"/>
              </a:rPr>
              <a:t>Opening IndAS Balance Sheet</a:t>
            </a:r>
            <a:r>
              <a:rPr lang="en-US" sz="2400" dirty="0" smtClean="0">
                <a:cs typeface="Arial" charset="0"/>
              </a:rPr>
              <a:t> </a:t>
            </a:r>
          </a:p>
          <a:p>
            <a:pPr>
              <a:buFont typeface="Arial" pitchFamily="34" charset="0"/>
              <a:buChar char="•"/>
            </a:pPr>
            <a:r>
              <a:rPr lang="en-US" sz="2400" dirty="0" smtClean="0">
                <a:cs typeface="Arial" charset="0"/>
              </a:rPr>
              <a:t>  Prepare IndAS BS 1</a:t>
            </a:r>
            <a:r>
              <a:rPr lang="en-US" sz="2400" baseline="30000" dirty="0" smtClean="0">
                <a:cs typeface="Arial" charset="0"/>
              </a:rPr>
              <a:t>st</a:t>
            </a:r>
            <a:r>
              <a:rPr lang="en-US" sz="2400" dirty="0" smtClean="0">
                <a:cs typeface="Arial" charset="0"/>
              </a:rPr>
              <a:t> day</a:t>
            </a:r>
          </a:p>
          <a:p>
            <a:r>
              <a:rPr lang="en-US" sz="2400" dirty="0" smtClean="0">
                <a:cs typeface="Arial" charset="0"/>
              </a:rPr>
              <a:t>    E.g. 1</a:t>
            </a:r>
            <a:r>
              <a:rPr lang="en-US" sz="2400" baseline="30000" dirty="0" smtClean="0">
                <a:cs typeface="Arial" charset="0"/>
              </a:rPr>
              <a:t>st</a:t>
            </a:r>
            <a:r>
              <a:rPr lang="en-US" sz="2400" dirty="0" smtClean="0">
                <a:cs typeface="Arial" charset="0"/>
              </a:rPr>
              <a:t> FS is for 31.03.2017</a:t>
            </a:r>
          </a:p>
          <a:p>
            <a:r>
              <a:rPr lang="en-US" sz="2400" dirty="0" smtClean="0">
                <a:cs typeface="Arial" charset="0"/>
              </a:rPr>
              <a:t>           Op.Bal. for 31.03.2015</a:t>
            </a:r>
          </a:p>
          <a:p>
            <a:pPr>
              <a:buFont typeface="Arial" pitchFamily="34" charset="0"/>
              <a:buChar char="•"/>
            </a:pPr>
            <a:r>
              <a:rPr lang="en-US" sz="2400" dirty="0" smtClean="0">
                <a:cs typeface="Arial" charset="0"/>
              </a:rPr>
              <a:t> Apply latest version of IndAS.</a:t>
            </a:r>
          </a:p>
          <a:p>
            <a:pPr>
              <a:buFont typeface="Arial" pitchFamily="34" charset="0"/>
              <a:buChar char="•"/>
            </a:pPr>
            <a:r>
              <a:rPr lang="en-US" sz="2400" dirty="0" smtClean="0">
                <a:cs typeface="Arial" charset="0"/>
              </a:rPr>
              <a:t> Can apply ‘not yet mandatory’ IndAS – Provided the same allows early application.</a:t>
            </a:r>
          </a:p>
        </p:txBody>
      </p:sp>
      <p:sp>
        <p:nvSpPr>
          <p:cNvPr id="5" name="TextBox 4"/>
          <p:cNvSpPr txBox="1"/>
          <p:nvPr/>
        </p:nvSpPr>
        <p:spPr>
          <a:xfrm>
            <a:off x="6781800" y="6324600"/>
            <a:ext cx="2362200" cy="369332"/>
          </a:xfrm>
          <a:prstGeom prst="rect">
            <a:avLst/>
          </a:prstGeom>
          <a:noFill/>
        </p:spPr>
        <p:txBody>
          <a:bodyPr wrap="square" rtlCol="0">
            <a:spAutoFit/>
          </a:bodyPr>
          <a:lstStyle/>
          <a:p>
            <a:r>
              <a:rPr lang="en-US" b="1" i="1" dirty="0" smtClean="0">
                <a:solidFill>
                  <a:schemeClr val="accent1">
                    <a:lumMod val="50000"/>
                  </a:schemeClr>
                </a:solidFill>
              </a:rPr>
              <a:t>CA KUSAI GOAWALA</a:t>
            </a:r>
            <a:endParaRPr lang="en-IN" b="1" i="1" dirty="0">
              <a:solidFill>
                <a:schemeClr val="accent1">
                  <a:lumMod val="50000"/>
                </a:schemeClr>
              </a:solidFill>
            </a:endParaRP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4294967295"/>
          </p:nvPr>
        </p:nvSpPr>
        <p:spPr>
          <a:xfrm>
            <a:off x="533400" y="304800"/>
            <a:ext cx="8229600" cy="5851525"/>
          </a:xfrm>
        </p:spPr>
        <p:txBody>
          <a:bodyPr>
            <a:normAutofit lnSpcReduction="10000"/>
          </a:bodyPr>
          <a:lstStyle/>
          <a:p>
            <a:pPr>
              <a:buNone/>
            </a:pPr>
            <a:r>
              <a:rPr lang="en-US" b="1" dirty="0" smtClean="0"/>
              <a:t>  </a:t>
            </a:r>
            <a:r>
              <a:rPr lang="en-US" sz="2400" b="1" dirty="0" smtClean="0">
                <a:cs typeface="Times New Roman" pitchFamily="18" charset="0"/>
              </a:rPr>
              <a:t>IndAS First Balance Sheet</a:t>
            </a:r>
          </a:p>
          <a:p>
            <a:pPr>
              <a:buFont typeface="Arial" pitchFamily="34" charset="0"/>
              <a:buChar char="•"/>
            </a:pPr>
            <a:r>
              <a:rPr lang="en-US" sz="2400" dirty="0" smtClean="0">
                <a:cs typeface="Times New Roman" pitchFamily="18" charset="0"/>
              </a:rPr>
              <a:t>Shall include </a:t>
            </a:r>
          </a:p>
          <a:p>
            <a:pPr>
              <a:buNone/>
            </a:pPr>
            <a:r>
              <a:rPr lang="en-US" sz="2400" dirty="0" smtClean="0">
                <a:cs typeface="Times New Roman" pitchFamily="18" charset="0"/>
              </a:rPr>
              <a:t>     – Three BS </a:t>
            </a:r>
          </a:p>
          <a:p>
            <a:pPr>
              <a:buNone/>
            </a:pPr>
            <a:r>
              <a:rPr lang="en-US" sz="2400" dirty="0" smtClean="0">
                <a:cs typeface="Times New Roman" pitchFamily="18" charset="0"/>
              </a:rPr>
              <a:t>     – Two P&amp;L </a:t>
            </a:r>
          </a:p>
          <a:p>
            <a:pPr>
              <a:buNone/>
            </a:pPr>
            <a:r>
              <a:rPr lang="en-US" sz="2400" dirty="0" smtClean="0">
                <a:cs typeface="Times New Roman" pitchFamily="18" charset="0"/>
              </a:rPr>
              <a:t>     – Two CF </a:t>
            </a:r>
          </a:p>
          <a:p>
            <a:pPr>
              <a:buNone/>
            </a:pPr>
            <a:r>
              <a:rPr lang="en-US" sz="2400" dirty="0" smtClean="0">
                <a:cs typeface="Times New Roman" pitchFamily="18" charset="0"/>
              </a:rPr>
              <a:t>     – Two statements of changes in equity</a:t>
            </a:r>
          </a:p>
          <a:p>
            <a:pPr>
              <a:buFont typeface="Arial" pitchFamily="34" charset="0"/>
              <a:buChar char="•"/>
            </a:pPr>
            <a:r>
              <a:rPr lang="en-US" sz="2400" dirty="0" smtClean="0">
                <a:cs typeface="Times New Roman" pitchFamily="18" charset="0"/>
              </a:rPr>
              <a:t>Recognise Assets &amp; Liabilities which is required under IndAS</a:t>
            </a:r>
          </a:p>
          <a:p>
            <a:pPr>
              <a:buFont typeface="Arial" pitchFamily="34" charset="0"/>
              <a:buChar char="•"/>
            </a:pPr>
            <a:r>
              <a:rPr lang="en-US" sz="2400" dirty="0" smtClean="0">
                <a:cs typeface="Times New Roman" pitchFamily="18" charset="0"/>
              </a:rPr>
              <a:t>Derecognise Assets &amp; Liabilities if IndAS does not permit</a:t>
            </a:r>
          </a:p>
          <a:p>
            <a:pPr>
              <a:buFont typeface="Arial" pitchFamily="34" charset="0"/>
              <a:buChar char="•"/>
            </a:pPr>
            <a:r>
              <a:rPr lang="en-US" sz="2400" dirty="0" smtClean="0">
                <a:cs typeface="Times New Roman" pitchFamily="18" charset="0"/>
              </a:rPr>
              <a:t>Reclassify Assets &amp; liabilities as per IndAS</a:t>
            </a:r>
          </a:p>
          <a:p>
            <a:pPr>
              <a:buFont typeface="Arial" pitchFamily="34" charset="0"/>
              <a:buChar char="•"/>
            </a:pPr>
            <a:r>
              <a:rPr lang="en-US" sz="2400" dirty="0" smtClean="0">
                <a:cs typeface="Times New Roman" pitchFamily="18" charset="0"/>
              </a:rPr>
              <a:t>Measure Assets &amp; Liabilities as per IndAS</a:t>
            </a:r>
          </a:p>
          <a:p>
            <a:endParaRPr lang="en-US" sz="2400" dirty="0" smtClean="0">
              <a:cs typeface="Times New Roman" pitchFamily="18" charset="0"/>
            </a:endParaRPr>
          </a:p>
          <a:p>
            <a:pPr>
              <a:buNone/>
            </a:pPr>
            <a:r>
              <a:rPr lang="en-US" sz="2400" b="1" dirty="0" smtClean="0">
                <a:cs typeface="Times New Roman" pitchFamily="18" charset="0"/>
              </a:rPr>
              <a:t>Explanation of transition to IndAS</a:t>
            </a:r>
          </a:p>
          <a:p>
            <a:pPr>
              <a:buFont typeface="Arial" pitchFamily="34" charset="0"/>
              <a:buChar char="•"/>
            </a:pPr>
            <a:r>
              <a:rPr lang="en-US" sz="2400" dirty="0" smtClean="0">
                <a:cs typeface="Times New Roman" pitchFamily="18" charset="0"/>
              </a:rPr>
              <a:t>Reconciliation of previous GAAP &amp; IndAS – Equity</a:t>
            </a:r>
          </a:p>
          <a:p>
            <a:endParaRPr lang="en-US" sz="2400" dirty="0" smtClean="0">
              <a:cs typeface="Times New Roman" pitchFamily="18" charset="0"/>
            </a:endParaRPr>
          </a:p>
          <a:p>
            <a:endParaRPr lang="en-US" sz="2400" dirty="0" smtClean="0">
              <a:cs typeface="Times New Roman" pitchFamily="18" charset="0"/>
            </a:endParaRPr>
          </a:p>
          <a:p>
            <a:pPr>
              <a:buNone/>
            </a:pPr>
            <a:endParaRPr lang="en-US" sz="2400" dirty="0" smtClean="0">
              <a:cs typeface="Times New Roman" pitchFamily="18" charset="0"/>
            </a:endParaRPr>
          </a:p>
          <a:p>
            <a:endParaRPr lang="en-US" sz="2400" dirty="0" smtClean="0">
              <a:cs typeface="Times New Roman" pitchFamily="18" charset="0"/>
            </a:endParaRPr>
          </a:p>
          <a:p>
            <a:pPr>
              <a:buNone/>
            </a:pPr>
            <a:endParaRPr lang="en-US" b="1" dirty="0"/>
          </a:p>
        </p:txBody>
      </p:sp>
      <p:sp>
        <p:nvSpPr>
          <p:cNvPr id="3" name="TextBox 2"/>
          <p:cNvSpPr txBox="1"/>
          <p:nvPr/>
        </p:nvSpPr>
        <p:spPr>
          <a:xfrm>
            <a:off x="6781800" y="6324600"/>
            <a:ext cx="2362200" cy="369332"/>
          </a:xfrm>
          <a:prstGeom prst="rect">
            <a:avLst/>
          </a:prstGeom>
          <a:noFill/>
        </p:spPr>
        <p:txBody>
          <a:bodyPr wrap="square" rtlCol="0">
            <a:spAutoFit/>
          </a:bodyPr>
          <a:lstStyle/>
          <a:p>
            <a:r>
              <a:rPr lang="en-US" b="1" i="1" dirty="0" smtClean="0">
                <a:solidFill>
                  <a:schemeClr val="accent1">
                    <a:lumMod val="50000"/>
                  </a:schemeClr>
                </a:solidFill>
              </a:rPr>
              <a:t>CA KUSAI GOAWALA</a:t>
            </a:r>
            <a:endParaRPr lang="en-IN" b="1" i="1"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Text Box 2"/>
          <p:cNvSpPr txBox="1">
            <a:spLocks noChangeArrowheads="1"/>
          </p:cNvSpPr>
          <p:nvPr/>
        </p:nvSpPr>
        <p:spPr bwMode="auto">
          <a:xfrm>
            <a:off x="990600" y="5181600"/>
            <a:ext cx="6965950" cy="1190625"/>
          </a:xfrm>
          <a:prstGeom prst="rect">
            <a:avLst/>
          </a:prstGeom>
          <a:noFill/>
          <a:ln w="9525">
            <a:noFill/>
            <a:miter lim="800000"/>
            <a:headEnd/>
            <a:tailEnd/>
          </a:ln>
          <a:effectLst/>
        </p:spPr>
        <p:txBody>
          <a:bodyPr wrap="none">
            <a:spAutoFit/>
          </a:bodyPr>
          <a:lstStyle/>
          <a:p>
            <a:r>
              <a:rPr lang="en-US" dirty="0"/>
              <a:t>More than 100 countries, including the members of the European</a:t>
            </a:r>
          </a:p>
          <a:p>
            <a:r>
              <a:rPr lang="en-US" dirty="0"/>
              <a:t>Union and much of Asia, have already adopted and implemented</a:t>
            </a:r>
          </a:p>
          <a:p>
            <a:r>
              <a:rPr lang="en-US" dirty="0"/>
              <a:t>IFRS. Israel is adopting IFRS this year, with Chile and South Korea</a:t>
            </a:r>
          </a:p>
          <a:p>
            <a:r>
              <a:rPr lang="en-US" dirty="0"/>
              <a:t>set for 2009, Brazil for 2010, and Canada for 2011.</a:t>
            </a:r>
          </a:p>
        </p:txBody>
      </p:sp>
      <p:pic>
        <p:nvPicPr>
          <p:cNvPr id="245763" name="Picture 3" descr="ifrs world"/>
          <p:cNvPicPr>
            <a:picLocks noChangeAspect="1" noChangeArrowheads="1"/>
          </p:cNvPicPr>
          <p:nvPr/>
        </p:nvPicPr>
        <p:blipFill>
          <a:blip r:embed="rId2" cstate="print"/>
          <a:srcRect/>
          <a:stretch>
            <a:fillRect/>
          </a:stretch>
        </p:blipFill>
        <p:spPr bwMode="auto">
          <a:xfrm>
            <a:off x="838200" y="228600"/>
            <a:ext cx="6934200" cy="4757738"/>
          </a:xfrm>
          <a:prstGeom prst="rect">
            <a:avLst/>
          </a:prstGeom>
          <a:noFill/>
        </p:spPr>
      </p:pic>
      <p:sp>
        <p:nvSpPr>
          <p:cNvPr id="4" name="TextBox 3"/>
          <p:cNvSpPr txBox="1"/>
          <p:nvPr/>
        </p:nvSpPr>
        <p:spPr>
          <a:xfrm>
            <a:off x="6781800" y="6324600"/>
            <a:ext cx="2362200" cy="369332"/>
          </a:xfrm>
          <a:prstGeom prst="rect">
            <a:avLst/>
          </a:prstGeom>
          <a:noFill/>
        </p:spPr>
        <p:txBody>
          <a:bodyPr wrap="square" rtlCol="0">
            <a:spAutoFit/>
          </a:bodyPr>
          <a:lstStyle/>
          <a:p>
            <a:r>
              <a:rPr lang="en-US" b="1" i="1" dirty="0" smtClean="0">
                <a:solidFill>
                  <a:schemeClr val="accent1">
                    <a:lumMod val="50000"/>
                  </a:schemeClr>
                </a:solidFill>
              </a:rPr>
              <a:t>CA KUSAI GOAWALA</a:t>
            </a:r>
            <a:endParaRPr lang="en-IN" b="1" i="1"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304800" y="762000"/>
            <a:ext cx="8229600" cy="5851525"/>
          </a:xfrm>
        </p:spPr>
        <p:txBody>
          <a:bodyPr>
            <a:normAutofit fontScale="92500" lnSpcReduction="10000"/>
          </a:bodyPr>
          <a:lstStyle/>
          <a:p>
            <a:pPr>
              <a:buNone/>
            </a:pPr>
            <a:r>
              <a:rPr lang="en-US" sz="2400" b="1" dirty="0" smtClean="0">
                <a:cs typeface="Times New Roman" pitchFamily="18" charset="0"/>
              </a:rPr>
              <a:t>  Exceptions</a:t>
            </a:r>
          </a:p>
          <a:p>
            <a:pPr>
              <a:buNone/>
            </a:pPr>
            <a:endParaRPr lang="en-US" sz="2400" b="1" dirty="0" smtClean="0">
              <a:cs typeface="Times New Roman" pitchFamily="18" charset="0"/>
            </a:endParaRPr>
          </a:p>
          <a:p>
            <a:pPr>
              <a:buFont typeface="Arial" pitchFamily="34" charset="0"/>
              <a:buChar char="•"/>
            </a:pPr>
            <a:r>
              <a:rPr lang="en-US" sz="2400" b="1" dirty="0" smtClean="0">
                <a:cs typeface="Times New Roman" pitchFamily="18" charset="0"/>
              </a:rPr>
              <a:t>Para 14-17</a:t>
            </a:r>
          </a:p>
          <a:p>
            <a:pPr>
              <a:buFont typeface="Arial" pitchFamily="34" charset="0"/>
              <a:buChar char="•"/>
            </a:pPr>
            <a:r>
              <a:rPr lang="en-US" sz="2400" dirty="0" smtClean="0">
                <a:cs typeface="Times New Roman" pitchFamily="18" charset="0"/>
              </a:rPr>
              <a:t>Para 14 – Estimates . No change as given in previous GAAP</a:t>
            </a:r>
          </a:p>
          <a:p>
            <a:pPr>
              <a:buFont typeface="Arial" pitchFamily="34" charset="0"/>
              <a:buChar char="•"/>
            </a:pPr>
            <a:r>
              <a:rPr lang="en-US" sz="2400" dirty="0" smtClean="0">
                <a:cs typeface="Times New Roman" pitchFamily="18" charset="0"/>
              </a:rPr>
              <a:t>Para 15 – Information received after date of transition. Non adjusting events. (Prospective not retrospective) </a:t>
            </a:r>
          </a:p>
          <a:p>
            <a:pPr>
              <a:buFont typeface="Arial" pitchFamily="34" charset="0"/>
              <a:buChar char="•"/>
            </a:pPr>
            <a:r>
              <a:rPr lang="en-US" sz="2400" dirty="0" smtClean="0">
                <a:cs typeface="Times New Roman" pitchFamily="18" charset="0"/>
              </a:rPr>
              <a:t>Para 16 – Previous GAAP estimates not required. </a:t>
            </a:r>
          </a:p>
          <a:p>
            <a:pPr>
              <a:buNone/>
            </a:pPr>
            <a:r>
              <a:rPr lang="en-US" sz="2400" dirty="0" smtClean="0">
                <a:cs typeface="Times New Roman" pitchFamily="18" charset="0"/>
              </a:rPr>
              <a:t>                  –  No need to make retrospective </a:t>
            </a:r>
          </a:p>
          <a:p>
            <a:pPr>
              <a:buFont typeface="Arial" pitchFamily="34" charset="0"/>
              <a:buChar char="•"/>
            </a:pPr>
            <a:r>
              <a:rPr lang="en-US" sz="2400" dirty="0" smtClean="0">
                <a:cs typeface="Times New Roman" pitchFamily="18" charset="0"/>
              </a:rPr>
              <a:t>Para 17 – Comparative figures – The above apply </a:t>
            </a:r>
          </a:p>
          <a:p>
            <a:pPr>
              <a:buFont typeface="Arial" pitchFamily="34" charset="0"/>
              <a:buChar char="•"/>
            </a:pPr>
            <a:endParaRPr lang="en-US" sz="2400" dirty="0" smtClean="0">
              <a:cs typeface="Times New Roman" pitchFamily="18" charset="0"/>
            </a:endParaRPr>
          </a:p>
          <a:p>
            <a:pPr>
              <a:buFont typeface="Arial" pitchFamily="34" charset="0"/>
              <a:buChar char="•"/>
            </a:pPr>
            <a:r>
              <a:rPr lang="en-US" sz="2400" dirty="0" smtClean="0">
                <a:cs typeface="Times New Roman" pitchFamily="18" charset="0"/>
              </a:rPr>
              <a:t>Appendix C and D </a:t>
            </a:r>
          </a:p>
          <a:p>
            <a:pPr>
              <a:buFont typeface="Arial" pitchFamily="34" charset="0"/>
              <a:buChar char="•"/>
            </a:pPr>
            <a:r>
              <a:rPr lang="en-US" sz="2400" dirty="0" smtClean="0">
                <a:cs typeface="Times New Roman" pitchFamily="18" charset="0"/>
              </a:rPr>
              <a:t>Previous GAAP carrying amounts can be considered as deemed cost</a:t>
            </a:r>
          </a:p>
          <a:p>
            <a:endParaRPr lang="en-US" sz="2400" dirty="0" smtClean="0">
              <a:latin typeface="Times New Roman" pitchFamily="18" charset="0"/>
              <a:cs typeface="Times New Roman" pitchFamily="18" charset="0"/>
            </a:endParaRPr>
          </a:p>
          <a:p>
            <a:pPr>
              <a:buNone/>
            </a:pPr>
            <a:endParaRPr lang="en-US" sz="2400" b="1" dirty="0" smtClean="0">
              <a:latin typeface="Times New Roman" pitchFamily="18" charset="0"/>
              <a:cs typeface="Times New Roman" pitchFamily="18" charset="0"/>
            </a:endParaRPr>
          </a:p>
          <a:p>
            <a:pPr>
              <a:buNone/>
            </a:pPr>
            <a:r>
              <a:rPr lang="en-US" sz="2400" dirty="0" smtClean="0">
                <a:latin typeface="Times New Roman" pitchFamily="18" charset="0"/>
                <a:cs typeface="Times New Roman" pitchFamily="18" charset="0"/>
              </a:rPr>
              <a:t>  </a:t>
            </a:r>
          </a:p>
          <a:p>
            <a:pPr>
              <a:buNone/>
            </a:pPr>
            <a:endParaRPr lang="en-US" sz="2400" dirty="0">
              <a:latin typeface="Times New Roman" pitchFamily="18" charset="0"/>
              <a:cs typeface="Times New Roman" pitchFamily="18" charset="0"/>
            </a:endParaRPr>
          </a:p>
        </p:txBody>
      </p:sp>
      <p:sp>
        <p:nvSpPr>
          <p:cNvPr id="4" name="TextBox 3"/>
          <p:cNvSpPr txBox="1"/>
          <p:nvPr/>
        </p:nvSpPr>
        <p:spPr>
          <a:xfrm>
            <a:off x="6781800" y="6324600"/>
            <a:ext cx="2362200" cy="369332"/>
          </a:xfrm>
          <a:prstGeom prst="rect">
            <a:avLst/>
          </a:prstGeom>
          <a:noFill/>
        </p:spPr>
        <p:txBody>
          <a:bodyPr wrap="square" rtlCol="0">
            <a:spAutoFit/>
          </a:bodyPr>
          <a:lstStyle/>
          <a:p>
            <a:r>
              <a:rPr lang="en-US" b="1" i="1" dirty="0" smtClean="0">
                <a:solidFill>
                  <a:schemeClr val="accent1">
                    <a:lumMod val="50000"/>
                  </a:schemeClr>
                </a:solidFill>
              </a:rPr>
              <a:t>CA KUSAI GOAWALA</a:t>
            </a:r>
            <a:endParaRPr lang="en-IN" b="1" i="1"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Line 2"/>
          <p:cNvSpPr>
            <a:spLocks noChangeShapeType="1"/>
          </p:cNvSpPr>
          <p:nvPr/>
        </p:nvSpPr>
        <p:spPr bwMode="auto">
          <a:xfrm>
            <a:off x="4495800" y="1371600"/>
            <a:ext cx="0" cy="228600"/>
          </a:xfrm>
          <a:prstGeom prst="line">
            <a:avLst/>
          </a:prstGeom>
          <a:noFill/>
          <a:ln w="9525">
            <a:noFill/>
            <a:round/>
            <a:headEnd type="none" w="sm" len="sm"/>
            <a:tailEnd type="triangle" w="sm" len="sm"/>
          </a:ln>
          <a:effectLst/>
        </p:spPr>
        <p:txBody>
          <a:bodyPr wrap="none" anchor="ctr"/>
          <a:lstStyle/>
          <a:p>
            <a:endParaRPr lang="en-US"/>
          </a:p>
        </p:txBody>
      </p:sp>
      <p:sp>
        <p:nvSpPr>
          <p:cNvPr id="154627" name="Rectangle 3"/>
          <p:cNvSpPr>
            <a:spLocks noChangeArrowheads="1"/>
          </p:cNvSpPr>
          <p:nvPr/>
        </p:nvSpPr>
        <p:spPr bwMode="auto">
          <a:xfrm>
            <a:off x="381000" y="381000"/>
            <a:ext cx="8458200" cy="3847207"/>
          </a:xfrm>
          <a:prstGeom prst="rect">
            <a:avLst/>
          </a:prstGeom>
          <a:noFill/>
          <a:ln w="9525">
            <a:noFill/>
            <a:miter lim="800000"/>
            <a:headEnd type="none" w="sm" len="sm"/>
            <a:tailEnd type="none" w="sm" len="sm"/>
          </a:ln>
          <a:effectLst/>
        </p:spPr>
        <p:txBody>
          <a:bodyPr anchor="ctr">
            <a:spAutoFit/>
          </a:bodyPr>
          <a:lstStyle/>
          <a:p>
            <a:pPr marL="371475" indent="-371475">
              <a:tabLst>
                <a:tab pos="457200" algn="l"/>
              </a:tabLst>
            </a:pPr>
            <a:r>
              <a:rPr lang="en-US" sz="2800" b="1" dirty="0">
                <a:latin typeface="Times New Roman" pitchFamily="18" charset="0"/>
                <a:cs typeface="Arial" charset="0"/>
              </a:rPr>
              <a:t>		</a:t>
            </a:r>
            <a:endParaRPr lang="en-US" sz="2400" dirty="0">
              <a:latin typeface="Times New Roman" pitchFamily="18" charset="0"/>
              <a:cs typeface="Arial" charset="0"/>
            </a:endParaRPr>
          </a:p>
          <a:p>
            <a:pPr marL="828675" lvl="1" indent="-371475">
              <a:buFont typeface="Arial" pitchFamily="34" charset="0"/>
              <a:buChar char="•"/>
              <a:tabLst>
                <a:tab pos="457200" algn="l"/>
              </a:tabLst>
            </a:pPr>
            <a:r>
              <a:rPr lang="en-US" sz="2400" b="1" dirty="0" smtClean="0">
                <a:cs typeface="Times New Roman" pitchFamily="18" charset="0"/>
              </a:rPr>
              <a:t>Appendix C</a:t>
            </a:r>
          </a:p>
          <a:p>
            <a:pPr marL="828675" lvl="1" indent="-371475">
              <a:tabLst>
                <a:tab pos="457200" algn="l"/>
              </a:tabLst>
            </a:pPr>
            <a:endParaRPr lang="en-US" sz="2400" dirty="0">
              <a:cs typeface="Arial" charset="0"/>
            </a:endParaRPr>
          </a:p>
          <a:p>
            <a:pPr marL="371475" indent="-371475">
              <a:tabLst>
                <a:tab pos="457200" algn="l"/>
              </a:tabLst>
            </a:pPr>
            <a:r>
              <a:rPr lang="en-US" sz="2400" b="1" dirty="0">
                <a:cs typeface="Arial" charset="0"/>
              </a:rPr>
              <a:t>	</a:t>
            </a:r>
            <a:r>
              <a:rPr lang="en-US" sz="2400" b="1" dirty="0" smtClean="0">
                <a:cs typeface="Arial" charset="0"/>
              </a:rPr>
              <a:t> </a:t>
            </a:r>
            <a:r>
              <a:rPr lang="en-US" sz="2400" dirty="0" smtClean="0">
                <a:cs typeface="Arial" charset="0"/>
              </a:rPr>
              <a:t>1.   Business </a:t>
            </a:r>
            <a:r>
              <a:rPr lang="en-US" sz="2400" dirty="0">
                <a:cs typeface="Arial" charset="0"/>
              </a:rPr>
              <a:t>Combinations</a:t>
            </a:r>
          </a:p>
          <a:p>
            <a:pPr marL="828675" lvl="1" indent="-371475">
              <a:tabLst>
                <a:tab pos="457200" algn="l"/>
              </a:tabLst>
            </a:pPr>
            <a:r>
              <a:rPr lang="en-US" sz="2400" dirty="0">
                <a:cs typeface="Arial" charset="0"/>
              </a:rPr>
              <a:t>	  </a:t>
            </a:r>
            <a:r>
              <a:rPr lang="en-US" sz="2400" dirty="0" err="1">
                <a:cs typeface="Arial" charset="0"/>
              </a:rPr>
              <a:t>i</a:t>
            </a:r>
            <a:r>
              <a:rPr lang="en-US" sz="2400" dirty="0">
                <a:cs typeface="Arial" charset="0"/>
              </a:rPr>
              <a:t>)  May not consider BC before date of transition. </a:t>
            </a:r>
          </a:p>
          <a:p>
            <a:pPr marL="828675" lvl="1" indent="-371475">
              <a:tabLst>
                <a:tab pos="457200" algn="l"/>
              </a:tabLst>
            </a:pPr>
            <a:r>
              <a:rPr lang="en-US" sz="2400" dirty="0">
                <a:cs typeface="Arial" charset="0"/>
              </a:rPr>
              <a:t>	 ii)  However, if apply to one than apply to all subsequent </a:t>
            </a:r>
          </a:p>
          <a:p>
            <a:pPr marL="828675" lvl="1" indent="-371475">
              <a:tabLst>
                <a:tab pos="457200" algn="l"/>
              </a:tabLst>
            </a:pPr>
            <a:r>
              <a:rPr lang="en-US" sz="2400" dirty="0">
                <a:cs typeface="Arial" charset="0"/>
              </a:rPr>
              <a:t>	       BC.</a:t>
            </a:r>
          </a:p>
          <a:p>
            <a:pPr marL="828675" lvl="1" indent="-371475">
              <a:tabLst>
                <a:tab pos="457200" algn="l"/>
              </a:tabLst>
            </a:pPr>
            <a:r>
              <a:rPr lang="en-US" sz="2400" dirty="0">
                <a:cs typeface="Arial" charset="0"/>
              </a:rPr>
              <a:t>	iii)  Carrying amount of Goodwill on transition date will </a:t>
            </a:r>
          </a:p>
          <a:p>
            <a:pPr marL="828675" lvl="1" indent="-371475">
              <a:tabLst>
                <a:tab pos="457200" algn="l"/>
              </a:tabLst>
            </a:pPr>
            <a:r>
              <a:rPr lang="en-US" sz="2400" dirty="0">
                <a:cs typeface="Arial" charset="0"/>
              </a:rPr>
              <a:t>	       be continued subject to impairment test and</a:t>
            </a:r>
          </a:p>
          <a:p>
            <a:pPr marL="828675" lvl="1" indent="-371475">
              <a:tabLst>
                <a:tab pos="457200" algn="l"/>
              </a:tabLst>
            </a:pPr>
            <a:r>
              <a:rPr lang="en-US" sz="2400" dirty="0">
                <a:cs typeface="Arial" charset="0"/>
              </a:rPr>
              <a:t>	       reclassification.</a:t>
            </a:r>
          </a:p>
        </p:txBody>
      </p:sp>
      <p:sp>
        <p:nvSpPr>
          <p:cNvPr id="6" name="TextBox 5"/>
          <p:cNvSpPr txBox="1"/>
          <p:nvPr/>
        </p:nvSpPr>
        <p:spPr>
          <a:xfrm>
            <a:off x="6781800" y="6324600"/>
            <a:ext cx="2362200" cy="369332"/>
          </a:xfrm>
          <a:prstGeom prst="rect">
            <a:avLst/>
          </a:prstGeom>
          <a:noFill/>
        </p:spPr>
        <p:txBody>
          <a:bodyPr wrap="square" rtlCol="0">
            <a:spAutoFit/>
          </a:bodyPr>
          <a:lstStyle/>
          <a:p>
            <a:r>
              <a:rPr lang="en-US" b="1" i="1" dirty="0" smtClean="0">
                <a:solidFill>
                  <a:schemeClr val="accent1">
                    <a:lumMod val="50000"/>
                  </a:schemeClr>
                </a:solidFill>
              </a:rPr>
              <a:t>CA KUSAI GOAWALA</a:t>
            </a:r>
            <a:endParaRPr lang="en-IN" b="1" i="1" dirty="0">
              <a:solidFill>
                <a:schemeClr val="accent1">
                  <a:lumMod val="50000"/>
                </a:schemeClr>
              </a:solidFill>
            </a:endParaRPr>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442" name="WordArt 2"/>
          <p:cNvSpPr>
            <a:spLocks noChangeArrowheads="1" noChangeShapeType="1" noTextEdit="1"/>
          </p:cNvSpPr>
          <p:nvPr/>
        </p:nvSpPr>
        <p:spPr bwMode="auto">
          <a:xfrm>
            <a:off x="5029200" y="4038600"/>
            <a:ext cx="3962400" cy="1524000"/>
          </a:xfrm>
          <a:prstGeom prst="rect">
            <a:avLst/>
          </a:prstGeom>
        </p:spPr>
        <p:txBody>
          <a:bodyPr wrap="none" fromWordArt="1">
            <a:prstTxWarp prst="textPlain">
              <a:avLst>
                <a:gd name="adj" fmla="val 50000"/>
              </a:avLst>
            </a:prstTxWarp>
          </a:bodyPr>
          <a:lstStyle/>
          <a:p>
            <a:pPr algn="ctr"/>
            <a:r>
              <a:rPr lang="en-US" sz="3600" kern="10" dirty="0">
                <a:ln w="9525">
                  <a:noFill/>
                  <a:round/>
                  <a:headEnd/>
                  <a:tailEnd/>
                </a:ln>
                <a:solidFill>
                  <a:srgbClr val="336699"/>
                </a:solidFill>
                <a:effectLst>
                  <a:outerShdw dist="45791" dir="2021404" algn="ctr" rotWithShape="0">
                    <a:srgbClr val="B2B2B2">
                      <a:alpha val="80000"/>
                    </a:srgbClr>
                  </a:outerShdw>
                </a:effectLst>
                <a:latin typeface="Times New Roman"/>
                <a:cs typeface="Times New Roman"/>
              </a:rPr>
              <a:t>INCOME </a:t>
            </a:r>
          </a:p>
          <a:p>
            <a:pPr algn="ctr"/>
            <a:r>
              <a:rPr lang="en-US" sz="3600" kern="10" dirty="0">
                <a:ln w="9525">
                  <a:noFill/>
                  <a:round/>
                  <a:headEnd/>
                  <a:tailEnd/>
                </a:ln>
                <a:solidFill>
                  <a:srgbClr val="336699"/>
                </a:solidFill>
                <a:effectLst>
                  <a:outerShdw dist="45791" dir="2021404" algn="ctr" rotWithShape="0">
                    <a:srgbClr val="B2B2B2">
                      <a:alpha val="80000"/>
                    </a:srgbClr>
                  </a:outerShdw>
                </a:effectLst>
                <a:latin typeface="Times New Roman"/>
                <a:cs typeface="Times New Roman"/>
              </a:rPr>
              <a:t>TAXES</a:t>
            </a:r>
          </a:p>
        </p:txBody>
      </p:sp>
      <p:sp>
        <p:nvSpPr>
          <p:cNvPr id="445443" name="WordArt 3"/>
          <p:cNvSpPr>
            <a:spLocks noChangeArrowheads="1" noChangeShapeType="1" noTextEdit="1"/>
          </p:cNvSpPr>
          <p:nvPr/>
        </p:nvSpPr>
        <p:spPr bwMode="auto">
          <a:xfrm>
            <a:off x="5181600" y="2514600"/>
            <a:ext cx="3352800" cy="838200"/>
          </a:xfrm>
          <a:prstGeom prst="rect">
            <a:avLst/>
          </a:prstGeom>
        </p:spPr>
        <p:txBody>
          <a:bodyPr wrap="none" fromWordArt="1">
            <a:prstTxWarp prst="textPlain">
              <a:avLst>
                <a:gd name="adj" fmla="val 50000"/>
              </a:avLst>
            </a:prstTxWarp>
          </a:bodyPr>
          <a:lstStyle/>
          <a:p>
            <a:pPr algn="ctr"/>
            <a:r>
              <a:rPr lang="en-US" sz="3600" i="1" kern="10" dirty="0" smtClean="0">
                <a:ln w="9525">
                  <a:solidFill>
                    <a:srgbClr val="000000"/>
                  </a:solidFill>
                  <a:round/>
                  <a:headEnd/>
                  <a:tailEnd/>
                </a:ln>
                <a:solidFill>
                  <a:schemeClr val="accent1">
                    <a:lumMod val="75000"/>
                  </a:schemeClr>
                </a:solidFill>
                <a:effectLst>
                  <a:outerShdw dist="35921" dir="2700000" algn="ctr" rotWithShape="0">
                    <a:srgbClr val="808080">
                      <a:alpha val="80000"/>
                    </a:srgbClr>
                  </a:outerShdw>
                </a:effectLst>
                <a:latin typeface="Arial Black"/>
              </a:rPr>
              <a:t>IndAS-12</a:t>
            </a:r>
            <a:endParaRPr lang="en-US" sz="3600" i="1" kern="10" dirty="0">
              <a:ln w="9525">
                <a:solidFill>
                  <a:srgbClr val="000000"/>
                </a:solidFill>
                <a:round/>
                <a:headEnd/>
                <a:tailEnd/>
              </a:ln>
              <a:solidFill>
                <a:schemeClr val="accent1">
                  <a:lumMod val="75000"/>
                </a:schemeClr>
              </a:solidFill>
              <a:effectLst>
                <a:outerShdw dist="35921" dir="2700000" algn="ctr" rotWithShape="0">
                  <a:srgbClr val="808080">
                    <a:alpha val="80000"/>
                  </a:srgbClr>
                </a:outerShdw>
              </a:effectLst>
              <a:latin typeface="Arial Black"/>
            </a:endParaRPr>
          </a:p>
        </p:txBody>
      </p:sp>
      <p:pic>
        <p:nvPicPr>
          <p:cNvPr id="445444" name="Picture 4" descr="j0435245"/>
          <p:cNvPicPr>
            <a:picLocks noChangeAspect="1" noChangeArrowheads="1"/>
          </p:cNvPicPr>
          <p:nvPr/>
        </p:nvPicPr>
        <p:blipFill>
          <a:blip r:embed="rId2" cstate="print"/>
          <a:srcRect/>
          <a:stretch>
            <a:fillRect/>
          </a:stretch>
        </p:blipFill>
        <p:spPr bwMode="auto">
          <a:xfrm>
            <a:off x="381000" y="304800"/>
            <a:ext cx="2133600" cy="1752600"/>
          </a:xfrm>
          <a:prstGeom prst="rect">
            <a:avLst/>
          </a:prstGeom>
          <a:noFill/>
        </p:spPr>
      </p:pic>
      <p:pic>
        <p:nvPicPr>
          <p:cNvPr id="445445" name="Picture 5" descr="j0438810"/>
          <p:cNvPicPr>
            <a:picLocks noChangeAspect="1" noChangeArrowheads="1"/>
          </p:cNvPicPr>
          <p:nvPr/>
        </p:nvPicPr>
        <p:blipFill>
          <a:blip r:embed="rId3" cstate="print"/>
          <a:srcRect/>
          <a:stretch>
            <a:fillRect/>
          </a:stretch>
        </p:blipFill>
        <p:spPr bwMode="auto">
          <a:xfrm>
            <a:off x="381000" y="2133600"/>
            <a:ext cx="4495800" cy="4343400"/>
          </a:xfrm>
          <a:prstGeom prst="rect">
            <a:avLst/>
          </a:prstGeom>
          <a:noFill/>
        </p:spPr>
      </p:pic>
      <p:sp>
        <p:nvSpPr>
          <p:cNvPr id="7" name="TextBox 6"/>
          <p:cNvSpPr txBox="1"/>
          <p:nvPr/>
        </p:nvSpPr>
        <p:spPr>
          <a:xfrm>
            <a:off x="6781800" y="6324600"/>
            <a:ext cx="2362200" cy="369332"/>
          </a:xfrm>
          <a:prstGeom prst="rect">
            <a:avLst/>
          </a:prstGeom>
          <a:noFill/>
        </p:spPr>
        <p:txBody>
          <a:bodyPr wrap="square" rtlCol="0">
            <a:spAutoFit/>
          </a:bodyPr>
          <a:lstStyle/>
          <a:p>
            <a:r>
              <a:rPr lang="en-US" b="1" i="1" dirty="0" smtClean="0">
                <a:solidFill>
                  <a:schemeClr val="accent1">
                    <a:lumMod val="50000"/>
                  </a:schemeClr>
                </a:solidFill>
              </a:rPr>
              <a:t>CA KUSAI GOAWALA</a:t>
            </a:r>
            <a:endParaRPr lang="en-IN" b="1" i="1" dirty="0">
              <a:solidFill>
                <a:schemeClr val="accent1">
                  <a:lumMod val="50000"/>
                </a:schemeClr>
              </a:solidFill>
            </a:endParaRPr>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2370" name="Line 2"/>
          <p:cNvSpPr>
            <a:spLocks noChangeShapeType="1"/>
          </p:cNvSpPr>
          <p:nvPr/>
        </p:nvSpPr>
        <p:spPr bwMode="auto">
          <a:xfrm>
            <a:off x="4495800" y="1371600"/>
            <a:ext cx="0" cy="228600"/>
          </a:xfrm>
          <a:prstGeom prst="line">
            <a:avLst/>
          </a:prstGeom>
          <a:noFill/>
          <a:ln w="9525">
            <a:noFill/>
            <a:round/>
            <a:headEnd type="none" w="sm" len="sm"/>
            <a:tailEnd type="triangle" w="sm" len="sm"/>
          </a:ln>
          <a:effectLst/>
        </p:spPr>
        <p:txBody>
          <a:bodyPr wrap="none" anchor="ctr"/>
          <a:lstStyle/>
          <a:p>
            <a:endParaRPr lang="en-US"/>
          </a:p>
        </p:txBody>
      </p:sp>
      <p:sp>
        <p:nvSpPr>
          <p:cNvPr id="442371" name="Rectangle 3"/>
          <p:cNvSpPr>
            <a:spLocks noChangeArrowheads="1"/>
          </p:cNvSpPr>
          <p:nvPr/>
        </p:nvSpPr>
        <p:spPr bwMode="auto">
          <a:xfrm>
            <a:off x="1066800" y="457200"/>
            <a:ext cx="8839200" cy="5632311"/>
          </a:xfrm>
          <a:prstGeom prst="rect">
            <a:avLst/>
          </a:prstGeom>
          <a:noFill/>
          <a:ln w="9525" algn="ctr">
            <a:noFill/>
            <a:miter lim="800000"/>
            <a:headEnd/>
            <a:tailEnd/>
          </a:ln>
          <a:effectLst/>
        </p:spPr>
        <p:txBody>
          <a:bodyPr wrap="square" anchor="ctr">
            <a:spAutoFit/>
          </a:bodyPr>
          <a:lstStyle/>
          <a:p>
            <a:pPr>
              <a:lnSpc>
                <a:spcPct val="150000"/>
              </a:lnSpc>
              <a:buSzPct val="70000"/>
              <a:buFont typeface="Arial" pitchFamily="34" charset="0"/>
              <a:buChar char="•"/>
              <a:tabLst>
                <a:tab pos="857250" algn="l"/>
                <a:tab pos="1371600" algn="l"/>
                <a:tab pos="1828800" algn="l"/>
                <a:tab pos="2286000" algn="l"/>
              </a:tabLst>
            </a:pPr>
            <a:r>
              <a:rPr lang="en-US" sz="2400" dirty="0" smtClean="0">
                <a:cs typeface="Arial" charset="0"/>
              </a:rPr>
              <a:t>Tax </a:t>
            </a:r>
            <a:r>
              <a:rPr lang="en-US" sz="2400" dirty="0">
                <a:cs typeface="Arial" charset="0"/>
              </a:rPr>
              <a:t>Rate – Substantially </a:t>
            </a:r>
            <a:r>
              <a:rPr lang="en-US" sz="2400" dirty="0" smtClean="0">
                <a:cs typeface="Arial" charset="0"/>
              </a:rPr>
              <a:t>Enacted</a:t>
            </a:r>
            <a:endParaRPr lang="en-US" sz="2400" dirty="0">
              <a:cs typeface="Arial" charset="0"/>
            </a:endParaRPr>
          </a:p>
          <a:p>
            <a:pPr>
              <a:lnSpc>
                <a:spcPct val="150000"/>
              </a:lnSpc>
              <a:buSzPct val="70000"/>
              <a:buFont typeface="Arial" pitchFamily="34" charset="0"/>
              <a:buChar char="•"/>
              <a:tabLst>
                <a:tab pos="857250" algn="l"/>
                <a:tab pos="1371600" algn="l"/>
                <a:tab pos="1828800" algn="l"/>
                <a:tab pos="2286000" algn="l"/>
              </a:tabLst>
            </a:pPr>
            <a:r>
              <a:rPr lang="en-US" sz="2400" dirty="0" smtClean="0">
                <a:cs typeface="Arial" charset="0"/>
              </a:rPr>
              <a:t>No </a:t>
            </a:r>
            <a:r>
              <a:rPr lang="en-US" sz="2400" dirty="0">
                <a:cs typeface="Arial" charset="0"/>
              </a:rPr>
              <a:t>discounting – Absolute </a:t>
            </a:r>
            <a:r>
              <a:rPr lang="en-US" sz="2400" dirty="0" smtClean="0">
                <a:cs typeface="Arial" charset="0"/>
              </a:rPr>
              <a:t>Figures]</a:t>
            </a:r>
            <a:endParaRPr lang="en-US" sz="2400" dirty="0">
              <a:cs typeface="Arial" charset="0"/>
            </a:endParaRPr>
          </a:p>
          <a:p>
            <a:pPr>
              <a:lnSpc>
                <a:spcPct val="150000"/>
              </a:lnSpc>
              <a:buSzPct val="70000"/>
              <a:buFont typeface="Arial" pitchFamily="34" charset="0"/>
              <a:buChar char="•"/>
              <a:tabLst>
                <a:tab pos="857250" algn="l"/>
                <a:tab pos="1371600" algn="l"/>
                <a:tab pos="1828800" algn="l"/>
                <a:tab pos="2286000" algn="l"/>
              </a:tabLst>
            </a:pPr>
            <a:r>
              <a:rPr lang="en-US" sz="2400" dirty="0" smtClean="0">
                <a:cs typeface="Arial" charset="0"/>
              </a:rPr>
              <a:t>Tax Losses – Recognition of DTA- Virtual Certainty vs Probable</a:t>
            </a:r>
            <a:endParaRPr lang="en-US" sz="2400" dirty="0">
              <a:cs typeface="Arial" charset="0"/>
            </a:endParaRPr>
          </a:p>
          <a:p>
            <a:pPr>
              <a:lnSpc>
                <a:spcPct val="150000"/>
              </a:lnSpc>
              <a:buSzPct val="70000"/>
              <a:buFont typeface="Arial" pitchFamily="34" charset="0"/>
              <a:buChar char="•"/>
              <a:tabLst>
                <a:tab pos="857250" algn="l"/>
                <a:tab pos="1371600" algn="l"/>
                <a:tab pos="1828800" algn="l"/>
                <a:tab pos="2286000" algn="l"/>
              </a:tabLst>
            </a:pPr>
            <a:r>
              <a:rPr lang="en-US" sz="2400" dirty="0" smtClean="0">
                <a:cs typeface="Arial" charset="0"/>
              </a:rPr>
              <a:t>Offset rules</a:t>
            </a:r>
            <a:endParaRPr lang="en-US" sz="2400" dirty="0">
              <a:cs typeface="Arial" charset="0"/>
            </a:endParaRPr>
          </a:p>
          <a:p>
            <a:pPr>
              <a:lnSpc>
                <a:spcPct val="150000"/>
              </a:lnSpc>
              <a:buSzPct val="70000"/>
              <a:buFont typeface="Arial" pitchFamily="34" charset="0"/>
              <a:buChar char="•"/>
              <a:tabLst>
                <a:tab pos="857250" algn="l"/>
                <a:tab pos="1371600" algn="l"/>
                <a:tab pos="1828800" algn="l"/>
                <a:tab pos="2286000" algn="l"/>
              </a:tabLst>
            </a:pPr>
            <a:r>
              <a:rPr lang="en-US" sz="2400" dirty="0" smtClean="0">
                <a:cs typeface="Arial" charset="0"/>
              </a:rPr>
              <a:t>Business Combinations</a:t>
            </a:r>
            <a:endParaRPr lang="en-US" sz="2400" dirty="0">
              <a:cs typeface="Arial" charset="0"/>
            </a:endParaRPr>
          </a:p>
          <a:p>
            <a:pPr>
              <a:lnSpc>
                <a:spcPct val="150000"/>
              </a:lnSpc>
              <a:buSzPct val="70000"/>
              <a:buFont typeface="Arial" pitchFamily="34" charset="0"/>
              <a:buChar char="•"/>
              <a:tabLst>
                <a:tab pos="857250" algn="l"/>
                <a:tab pos="1371600" algn="l"/>
                <a:tab pos="1828800" algn="l"/>
                <a:tab pos="2286000" algn="l"/>
              </a:tabLst>
            </a:pPr>
            <a:r>
              <a:rPr lang="en-US" sz="2400" dirty="0" smtClean="0">
                <a:cs typeface="Arial" charset="0"/>
              </a:rPr>
              <a:t>ESOP </a:t>
            </a:r>
            <a:r>
              <a:rPr lang="en-US" sz="2400" dirty="0">
                <a:cs typeface="Arial" charset="0"/>
              </a:rPr>
              <a:t>related tax </a:t>
            </a:r>
            <a:r>
              <a:rPr lang="en-US" sz="2400" dirty="0" smtClean="0">
                <a:cs typeface="Arial" charset="0"/>
              </a:rPr>
              <a:t>assets/liabilities</a:t>
            </a:r>
            <a:endParaRPr lang="en-US" sz="2400" dirty="0">
              <a:cs typeface="Arial" charset="0"/>
            </a:endParaRPr>
          </a:p>
          <a:p>
            <a:pPr>
              <a:lnSpc>
                <a:spcPct val="150000"/>
              </a:lnSpc>
              <a:buSzPct val="70000"/>
              <a:buFont typeface="Arial" pitchFamily="34" charset="0"/>
              <a:buChar char="•"/>
              <a:tabLst>
                <a:tab pos="857250" algn="l"/>
                <a:tab pos="1371600" algn="l"/>
                <a:tab pos="1828800" algn="l"/>
                <a:tab pos="2286000" algn="l"/>
              </a:tabLst>
            </a:pPr>
            <a:r>
              <a:rPr lang="en-US" sz="2400" dirty="0" smtClean="0">
                <a:cs typeface="Arial" charset="0"/>
              </a:rPr>
              <a:t>Non </a:t>
            </a:r>
            <a:r>
              <a:rPr lang="en-US" sz="2400" dirty="0">
                <a:cs typeface="Arial" charset="0"/>
              </a:rPr>
              <a:t>Current </a:t>
            </a:r>
            <a:r>
              <a:rPr lang="en-US" sz="2400" dirty="0" smtClean="0">
                <a:cs typeface="Arial" charset="0"/>
              </a:rPr>
              <a:t>Asset/Liability</a:t>
            </a:r>
            <a:endParaRPr lang="en-US" sz="2400" dirty="0">
              <a:cs typeface="Arial" charset="0"/>
            </a:endParaRPr>
          </a:p>
          <a:p>
            <a:pPr>
              <a:lnSpc>
                <a:spcPct val="150000"/>
              </a:lnSpc>
              <a:buSzPct val="70000"/>
              <a:buFont typeface="Arial" pitchFamily="34" charset="0"/>
              <a:buChar char="•"/>
              <a:tabLst>
                <a:tab pos="857250" algn="l"/>
                <a:tab pos="1371600" algn="l"/>
                <a:tab pos="1828800" algn="l"/>
                <a:tab pos="2286000" algn="l"/>
              </a:tabLst>
            </a:pPr>
            <a:r>
              <a:rPr lang="en-US" sz="2400" dirty="0" smtClean="0">
                <a:cs typeface="Arial" charset="0"/>
              </a:rPr>
              <a:t>CFS </a:t>
            </a:r>
            <a:r>
              <a:rPr lang="en-US" sz="2400" dirty="0">
                <a:cs typeface="Arial" charset="0"/>
              </a:rPr>
              <a:t>– eliminated profit on intra group transaction –  </a:t>
            </a:r>
          </a:p>
          <a:p>
            <a:pPr>
              <a:lnSpc>
                <a:spcPct val="150000"/>
              </a:lnSpc>
              <a:tabLst>
                <a:tab pos="857250" algn="l"/>
                <a:tab pos="1371600" algn="l"/>
                <a:tab pos="1828800" algn="l"/>
                <a:tab pos="2286000" algn="l"/>
              </a:tabLst>
            </a:pPr>
            <a:r>
              <a:rPr lang="en-US" sz="2400" dirty="0">
                <a:cs typeface="Arial" charset="0"/>
              </a:rPr>
              <a:t>      </a:t>
            </a:r>
            <a:r>
              <a:rPr lang="en-US" sz="2400" dirty="0" smtClean="0">
                <a:cs typeface="Arial" charset="0"/>
              </a:rPr>
              <a:t> temporary </a:t>
            </a:r>
            <a:r>
              <a:rPr lang="en-US" sz="2400" dirty="0">
                <a:cs typeface="Arial" charset="0"/>
              </a:rPr>
              <a:t>difference</a:t>
            </a:r>
            <a:r>
              <a:rPr lang="en-US" sz="2400" dirty="0" smtClean="0">
                <a:cs typeface="Arial" charset="0"/>
              </a:rPr>
              <a:t>.</a:t>
            </a:r>
            <a:endParaRPr lang="en-US" sz="2400" dirty="0">
              <a:cs typeface="Arial" charset="0"/>
            </a:endParaRPr>
          </a:p>
          <a:p>
            <a:pPr>
              <a:lnSpc>
                <a:spcPct val="150000"/>
              </a:lnSpc>
              <a:buSzPct val="70000"/>
              <a:buFont typeface="Arial" pitchFamily="34" charset="0"/>
              <a:buChar char="•"/>
              <a:tabLst>
                <a:tab pos="857250" algn="l"/>
                <a:tab pos="1371600" algn="l"/>
                <a:tab pos="1828800" algn="l"/>
                <a:tab pos="2286000" algn="l"/>
              </a:tabLst>
            </a:pPr>
            <a:r>
              <a:rPr lang="en-US" sz="2400" dirty="0" smtClean="0">
                <a:cs typeface="Arial" charset="0"/>
              </a:rPr>
              <a:t>Tax </a:t>
            </a:r>
            <a:r>
              <a:rPr lang="en-US" sz="2400" dirty="0">
                <a:cs typeface="Arial" charset="0"/>
              </a:rPr>
              <a:t>Holiday </a:t>
            </a:r>
            <a:r>
              <a:rPr lang="en-US" sz="2400" dirty="0" smtClean="0">
                <a:cs typeface="Arial" charset="0"/>
              </a:rPr>
              <a:t>??– </a:t>
            </a:r>
            <a:r>
              <a:rPr lang="en-US" sz="2400" dirty="0">
                <a:cs typeface="Arial" charset="0"/>
              </a:rPr>
              <a:t>India specific – may get customized. </a:t>
            </a:r>
          </a:p>
        </p:txBody>
      </p:sp>
      <p:sp>
        <p:nvSpPr>
          <p:cNvPr id="4" name="TextBox 3"/>
          <p:cNvSpPr txBox="1"/>
          <p:nvPr/>
        </p:nvSpPr>
        <p:spPr>
          <a:xfrm>
            <a:off x="6781800" y="6324600"/>
            <a:ext cx="2362200" cy="369332"/>
          </a:xfrm>
          <a:prstGeom prst="rect">
            <a:avLst/>
          </a:prstGeom>
          <a:noFill/>
        </p:spPr>
        <p:txBody>
          <a:bodyPr wrap="square" rtlCol="0">
            <a:spAutoFit/>
          </a:bodyPr>
          <a:lstStyle/>
          <a:p>
            <a:r>
              <a:rPr lang="en-US" b="1" i="1" dirty="0" smtClean="0">
                <a:solidFill>
                  <a:schemeClr val="accent1">
                    <a:lumMod val="50000"/>
                  </a:schemeClr>
                </a:solidFill>
              </a:rPr>
              <a:t>CA KUSAI GOAWALA</a:t>
            </a:r>
            <a:endParaRPr lang="en-IN" b="1" i="1" dirty="0">
              <a:solidFill>
                <a:schemeClr val="accent1">
                  <a:lumMod val="50000"/>
                </a:schemeClr>
              </a:solidFill>
            </a:endParaRPr>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2370" name="Line 2"/>
          <p:cNvSpPr>
            <a:spLocks noChangeShapeType="1"/>
          </p:cNvSpPr>
          <p:nvPr/>
        </p:nvSpPr>
        <p:spPr bwMode="auto">
          <a:xfrm>
            <a:off x="4495800" y="1371600"/>
            <a:ext cx="0" cy="228600"/>
          </a:xfrm>
          <a:prstGeom prst="line">
            <a:avLst/>
          </a:prstGeom>
          <a:noFill/>
          <a:ln w="9525">
            <a:noFill/>
            <a:round/>
            <a:headEnd type="none" w="sm" len="sm"/>
            <a:tailEnd type="triangle" w="sm" len="sm"/>
          </a:ln>
          <a:effectLst/>
        </p:spPr>
        <p:txBody>
          <a:bodyPr wrap="none" anchor="ctr"/>
          <a:lstStyle/>
          <a:p>
            <a:endParaRPr lang="en-US"/>
          </a:p>
        </p:txBody>
      </p:sp>
      <p:sp>
        <p:nvSpPr>
          <p:cNvPr id="442371" name="Rectangle 3"/>
          <p:cNvSpPr>
            <a:spLocks noChangeArrowheads="1"/>
          </p:cNvSpPr>
          <p:nvPr/>
        </p:nvSpPr>
        <p:spPr bwMode="auto">
          <a:xfrm>
            <a:off x="1066800" y="1565197"/>
            <a:ext cx="8839200" cy="3416320"/>
          </a:xfrm>
          <a:prstGeom prst="rect">
            <a:avLst/>
          </a:prstGeom>
          <a:noFill/>
          <a:ln w="9525" algn="ctr">
            <a:noFill/>
            <a:miter lim="800000"/>
            <a:headEnd/>
            <a:tailEnd/>
          </a:ln>
          <a:effectLst/>
        </p:spPr>
        <p:txBody>
          <a:bodyPr wrap="square" anchor="ctr">
            <a:spAutoFit/>
          </a:bodyPr>
          <a:lstStyle/>
          <a:p>
            <a:pPr algn="ctr">
              <a:lnSpc>
                <a:spcPct val="150000"/>
              </a:lnSpc>
              <a:buSzPct val="70000"/>
              <a:buFont typeface="Arial" pitchFamily="34" charset="0"/>
              <a:buChar char="•"/>
              <a:tabLst>
                <a:tab pos="857250" algn="l"/>
                <a:tab pos="1371600" algn="l"/>
                <a:tab pos="1828800" algn="l"/>
                <a:tab pos="2286000" algn="l"/>
              </a:tabLst>
            </a:pPr>
            <a:r>
              <a:rPr lang="en-US" sz="2400" b="1" dirty="0" smtClean="0">
                <a:cs typeface="Arial" charset="0"/>
              </a:rPr>
              <a:t>Case Study – Elimination of </a:t>
            </a:r>
            <a:r>
              <a:rPr lang="en-US" sz="2400" b="1" dirty="0" err="1" smtClean="0">
                <a:cs typeface="Arial" charset="0"/>
              </a:rPr>
              <a:t>Intragroup</a:t>
            </a:r>
            <a:r>
              <a:rPr lang="en-US" sz="2400" b="1" dirty="0" smtClean="0">
                <a:cs typeface="Arial" charset="0"/>
              </a:rPr>
              <a:t> Profits</a:t>
            </a:r>
          </a:p>
          <a:p>
            <a:pPr>
              <a:lnSpc>
                <a:spcPct val="150000"/>
              </a:lnSpc>
              <a:buSzPct val="70000"/>
              <a:tabLst>
                <a:tab pos="857250" algn="l"/>
                <a:tab pos="1371600" algn="l"/>
                <a:tab pos="1828800" algn="l"/>
                <a:tab pos="2286000" algn="l"/>
              </a:tabLst>
            </a:pPr>
            <a:r>
              <a:rPr lang="en-US" sz="2400" dirty="0" smtClean="0">
                <a:cs typeface="Arial" charset="0"/>
              </a:rPr>
              <a:t>H an entity taxed at 30% - S subsidiary at 34%</a:t>
            </a:r>
          </a:p>
          <a:p>
            <a:pPr>
              <a:lnSpc>
                <a:spcPct val="150000"/>
              </a:lnSpc>
              <a:buSzPct val="70000"/>
              <a:buFont typeface="Arial" pitchFamily="34" charset="0"/>
              <a:buChar char="•"/>
              <a:tabLst>
                <a:tab pos="857250" algn="l"/>
                <a:tab pos="1371600" algn="l"/>
                <a:tab pos="1828800" algn="l"/>
                <a:tab pos="2286000" algn="l"/>
              </a:tabLst>
            </a:pPr>
            <a:r>
              <a:rPr lang="en-US" sz="2400" dirty="0" smtClean="0">
                <a:cs typeface="Arial" charset="0"/>
              </a:rPr>
              <a:t>S Sells inventory – cost Rs.100000/- to H for Rs.120000/-</a:t>
            </a:r>
          </a:p>
          <a:p>
            <a:pPr>
              <a:lnSpc>
                <a:spcPct val="150000"/>
              </a:lnSpc>
              <a:buSzPct val="70000"/>
              <a:buFont typeface="Arial" pitchFamily="34" charset="0"/>
              <a:buChar char="•"/>
              <a:tabLst>
                <a:tab pos="857250" algn="l"/>
                <a:tab pos="1371600" algn="l"/>
                <a:tab pos="1828800" algn="l"/>
                <a:tab pos="2286000" algn="l"/>
              </a:tabLst>
            </a:pPr>
            <a:r>
              <a:rPr lang="en-US" sz="2400" dirty="0" smtClean="0">
                <a:cs typeface="Arial" charset="0"/>
              </a:rPr>
              <a:t>Eliminate </a:t>
            </a:r>
            <a:r>
              <a:rPr lang="en-US" sz="2400" dirty="0" err="1" smtClean="0">
                <a:cs typeface="Arial" charset="0"/>
              </a:rPr>
              <a:t>unrealised</a:t>
            </a:r>
            <a:r>
              <a:rPr lang="en-US" sz="2400" dirty="0" smtClean="0">
                <a:cs typeface="Arial" charset="0"/>
              </a:rPr>
              <a:t> profit of Rs.20000</a:t>
            </a:r>
          </a:p>
          <a:p>
            <a:pPr>
              <a:lnSpc>
                <a:spcPct val="150000"/>
              </a:lnSpc>
              <a:buSzPct val="70000"/>
              <a:buFont typeface="Arial" pitchFamily="34" charset="0"/>
              <a:buChar char="•"/>
              <a:tabLst>
                <a:tab pos="857250" algn="l"/>
                <a:tab pos="1371600" algn="l"/>
                <a:tab pos="1828800" algn="l"/>
                <a:tab pos="2286000" algn="l"/>
              </a:tabLst>
            </a:pPr>
            <a:r>
              <a:rPr lang="en-US" sz="2400" dirty="0" smtClean="0">
                <a:cs typeface="Arial" charset="0"/>
              </a:rPr>
              <a:t>DTA of 6000 = 30% of 20000/-.</a:t>
            </a:r>
          </a:p>
          <a:p>
            <a:pPr>
              <a:lnSpc>
                <a:spcPct val="150000"/>
              </a:lnSpc>
              <a:buSzPct val="70000"/>
              <a:buFont typeface="Arial" pitchFamily="34" charset="0"/>
              <a:buChar char="•"/>
              <a:tabLst>
                <a:tab pos="857250" algn="l"/>
                <a:tab pos="1371600" algn="l"/>
                <a:tab pos="1828800" algn="l"/>
                <a:tab pos="2286000" algn="l"/>
              </a:tabLst>
            </a:pPr>
            <a:endParaRPr lang="en-US" sz="2400" dirty="0">
              <a:cs typeface="Arial" charset="0"/>
            </a:endParaRPr>
          </a:p>
        </p:txBody>
      </p:sp>
      <p:sp>
        <p:nvSpPr>
          <p:cNvPr id="4" name="TextBox 3"/>
          <p:cNvSpPr txBox="1"/>
          <p:nvPr/>
        </p:nvSpPr>
        <p:spPr>
          <a:xfrm>
            <a:off x="6781800" y="6324600"/>
            <a:ext cx="2362200" cy="369332"/>
          </a:xfrm>
          <a:prstGeom prst="rect">
            <a:avLst/>
          </a:prstGeom>
          <a:noFill/>
        </p:spPr>
        <p:txBody>
          <a:bodyPr wrap="square" rtlCol="0">
            <a:spAutoFit/>
          </a:bodyPr>
          <a:lstStyle/>
          <a:p>
            <a:r>
              <a:rPr lang="en-US" b="1" i="1" dirty="0" smtClean="0">
                <a:solidFill>
                  <a:schemeClr val="accent1">
                    <a:lumMod val="50000"/>
                  </a:schemeClr>
                </a:solidFill>
              </a:rPr>
              <a:t>CA KUSAI GOAWALA</a:t>
            </a:r>
            <a:endParaRPr lang="en-IN" b="1" i="1" dirty="0">
              <a:solidFill>
                <a:schemeClr val="accent1">
                  <a:lumMod val="50000"/>
                </a:schemeClr>
              </a:solidFill>
            </a:endParaRPr>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oup 2"/>
          <p:cNvGraphicFramePr>
            <a:graphicFrameLocks noGrp="1"/>
          </p:cNvGraphicFramePr>
          <p:nvPr/>
        </p:nvGraphicFramePr>
        <p:xfrm>
          <a:off x="381000" y="685800"/>
          <a:ext cx="8382000" cy="5613433"/>
        </p:xfrm>
        <a:graphic>
          <a:graphicData uri="http://schemas.openxmlformats.org/drawingml/2006/table">
            <a:tbl>
              <a:tblPr/>
              <a:tblGrid>
                <a:gridCol w="585788"/>
                <a:gridCol w="1622425"/>
                <a:gridCol w="3087687"/>
                <a:gridCol w="3086100"/>
              </a:tblGrid>
              <a:tr h="57931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Sr. No.</a:t>
                      </a:r>
                      <a:endParaRPr kumimoji="0" lang="en-US"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Point for Consideration</a:t>
                      </a:r>
                      <a:endParaRPr kumimoji="0" lang="en-US" sz="14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IndAS 12 (Income taxes)</a:t>
                      </a:r>
                      <a:endParaRPr kumimoji="0" lang="en-US"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AS 22 (Accounting for taxes on income)</a:t>
                      </a:r>
                      <a:endParaRPr kumimoji="0" lang="en-US"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931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Deferred Income Taxes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Temporary differences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Timing differences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1784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Recognition of DTA and DTL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Recognized for all Temporary differences except which arise from Initial recognition of goodwill or which is not at a BC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Recognized for all Timing differences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1784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Recognition of DTA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sz="1400" dirty="0" smtClean="0"/>
                        <a:t>Recognized</a:t>
                      </a:r>
                      <a:r>
                        <a:rPr lang="en-US" sz="1400" baseline="0" dirty="0" smtClean="0"/>
                        <a:t> to the extent it is probable that future taxable profits will be available.</a:t>
                      </a:r>
                      <a:endParaRPr lang="en-US" sz="1400" dirty="0"/>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sz="1400" dirty="0" smtClean="0"/>
                        <a:t>Recognized</a:t>
                      </a:r>
                      <a:r>
                        <a:rPr lang="en-US" sz="1400" baseline="0" dirty="0" smtClean="0"/>
                        <a:t> only when virtual certainty is present support by convincing evidence.</a:t>
                      </a:r>
                      <a:endParaRPr lang="en-US" sz="1400" dirty="0"/>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9492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Investments in subsidiaries, branches &amp; associates and interest in JV</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DTL for all taxable Temporary differences are recognized. Except -</a:t>
                      </a:r>
                    </a:p>
                    <a:p>
                      <a:pPr>
                        <a:buFont typeface="Arial" pitchFamily="34" charset="0"/>
                        <a:buChar char="•"/>
                      </a:pPr>
                      <a:r>
                        <a:rPr lang="en-US" sz="1400" baseline="0" dirty="0" smtClean="0"/>
                        <a:t>Investor can control reversals.</a:t>
                      </a:r>
                    </a:p>
                    <a:p>
                      <a:pPr>
                        <a:buFont typeface="Arial" pitchFamily="34" charset="0"/>
                        <a:buChar char="•"/>
                      </a:pPr>
                      <a:r>
                        <a:rPr lang="en-US" sz="1400" baseline="0" dirty="0" smtClean="0"/>
                        <a:t> Temporary differences  will not reverse.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Not recognized.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1784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Deferred Tax on Unrealised intra-group profits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Recognized at Buyer’s rate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Not recognized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931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Classification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Always classified as Non-Current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DTA after Investments and DTL after Unsecured Loans (ASI 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 name="Text Box 44"/>
          <p:cNvSpPr txBox="1">
            <a:spLocks noChangeArrowheads="1"/>
          </p:cNvSpPr>
          <p:nvPr/>
        </p:nvSpPr>
        <p:spPr bwMode="auto">
          <a:xfrm>
            <a:off x="381000" y="152400"/>
            <a:ext cx="8382000" cy="466725"/>
          </a:xfrm>
          <a:prstGeom prst="rect">
            <a:avLst/>
          </a:prstGeom>
          <a:noFill/>
          <a:ln w="9525" algn="ctr">
            <a:solidFill>
              <a:schemeClr val="tx2"/>
            </a:solidFill>
            <a:miter lim="800000"/>
            <a:headEnd/>
            <a:tailEnd/>
          </a:ln>
          <a:effectLst/>
        </p:spPr>
        <p:txBody>
          <a:bodyPr>
            <a:spAutoFit/>
          </a:bodyPr>
          <a:lstStyle/>
          <a:p>
            <a:pPr marL="1371600" indent="-1371600" algn="ctr"/>
            <a:r>
              <a:rPr lang="en-US" sz="2400" b="1">
                <a:latin typeface="Times New Roman" pitchFamily="18" charset="0"/>
                <a:cs typeface="Arial" charset="0"/>
              </a:rPr>
              <a:t>Comparisons</a:t>
            </a:r>
          </a:p>
        </p:txBody>
      </p:sp>
      <p:sp>
        <p:nvSpPr>
          <p:cNvPr id="4" name="TextBox 3"/>
          <p:cNvSpPr txBox="1"/>
          <p:nvPr/>
        </p:nvSpPr>
        <p:spPr>
          <a:xfrm>
            <a:off x="6781800" y="6324600"/>
            <a:ext cx="2362200" cy="369332"/>
          </a:xfrm>
          <a:prstGeom prst="rect">
            <a:avLst/>
          </a:prstGeom>
          <a:noFill/>
        </p:spPr>
        <p:txBody>
          <a:bodyPr wrap="square" rtlCol="0">
            <a:spAutoFit/>
          </a:bodyPr>
          <a:lstStyle/>
          <a:p>
            <a:r>
              <a:rPr lang="en-US" b="1" i="1" dirty="0" smtClean="0">
                <a:solidFill>
                  <a:schemeClr val="accent1">
                    <a:lumMod val="50000"/>
                  </a:schemeClr>
                </a:solidFill>
              </a:rPr>
              <a:t>CA KUSAI GOAWALA</a:t>
            </a:r>
            <a:endParaRPr lang="en-IN" b="1" i="1"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WordArt 2"/>
          <p:cNvSpPr>
            <a:spLocks noChangeArrowheads="1" noChangeShapeType="1" noTextEdit="1"/>
          </p:cNvSpPr>
          <p:nvPr/>
        </p:nvSpPr>
        <p:spPr bwMode="auto">
          <a:xfrm>
            <a:off x="5562600" y="3886200"/>
            <a:ext cx="2895600" cy="1447800"/>
          </a:xfrm>
          <a:prstGeom prst="rect">
            <a:avLst/>
          </a:prstGeom>
        </p:spPr>
        <p:txBody>
          <a:bodyPr wrap="none" fromWordArt="1">
            <a:prstTxWarp prst="textPlain">
              <a:avLst>
                <a:gd name="adj" fmla="val 50000"/>
              </a:avLst>
            </a:prstTxWarp>
          </a:bodyPr>
          <a:lstStyle/>
          <a:p>
            <a:pPr algn="ctr"/>
            <a:r>
              <a:rPr lang="en-US" sz="3600" kern="10">
                <a:ln w="9525">
                  <a:noFill/>
                  <a:round/>
                  <a:headEnd/>
                  <a:tailEnd/>
                </a:ln>
                <a:solidFill>
                  <a:srgbClr val="336699"/>
                </a:solidFill>
                <a:effectLst>
                  <a:outerShdw dist="45791" dir="2021404" algn="ctr" rotWithShape="0">
                    <a:srgbClr val="B2B2B2">
                      <a:alpha val="80000"/>
                    </a:srgbClr>
                  </a:outerShdw>
                </a:effectLst>
                <a:latin typeface="Times New Roman"/>
                <a:cs typeface="Times New Roman"/>
              </a:rPr>
              <a:t>BORROWING </a:t>
            </a:r>
          </a:p>
          <a:p>
            <a:pPr algn="ctr"/>
            <a:r>
              <a:rPr lang="en-US" sz="3600" kern="10">
                <a:ln w="9525">
                  <a:noFill/>
                  <a:round/>
                  <a:headEnd/>
                  <a:tailEnd/>
                </a:ln>
                <a:solidFill>
                  <a:srgbClr val="336699"/>
                </a:solidFill>
                <a:effectLst>
                  <a:outerShdw dist="45791" dir="2021404" algn="ctr" rotWithShape="0">
                    <a:srgbClr val="B2B2B2">
                      <a:alpha val="80000"/>
                    </a:srgbClr>
                  </a:outerShdw>
                </a:effectLst>
                <a:latin typeface="Times New Roman"/>
                <a:cs typeface="Times New Roman"/>
              </a:rPr>
              <a:t>COSTS</a:t>
            </a:r>
          </a:p>
        </p:txBody>
      </p:sp>
      <p:sp>
        <p:nvSpPr>
          <p:cNvPr id="316419" name="WordArt 3"/>
          <p:cNvSpPr>
            <a:spLocks noChangeArrowheads="1" noChangeShapeType="1" noTextEdit="1"/>
          </p:cNvSpPr>
          <p:nvPr/>
        </p:nvSpPr>
        <p:spPr bwMode="auto">
          <a:xfrm>
            <a:off x="5638800" y="2590800"/>
            <a:ext cx="2971800" cy="838200"/>
          </a:xfrm>
          <a:prstGeom prst="rect">
            <a:avLst/>
          </a:prstGeom>
        </p:spPr>
        <p:txBody>
          <a:bodyPr wrap="none" fromWordArt="1">
            <a:prstTxWarp prst="textPlain">
              <a:avLst>
                <a:gd name="adj" fmla="val 50000"/>
              </a:avLst>
            </a:prstTxWarp>
          </a:bodyPr>
          <a:lstStyle/>
          <a:p>
            <a:pPr algn="ctr"/>
            <a:r>
              <a:rPr lang="en-US" sz="3600" i="1" kern="10" dirty="0" smtClean="0">
                <a:ln w="9525">
                  <a:solidFill>
                    <a:srgbClr val="000000"/>
                  </a:solidFill>
                  <a:round/>
                  <a:headEnd/>
                  <a:tailEnd/>
                </a:ln>
                <a:solidFill>
                  <a:schemeClr val="accent1">
                    <a:lumMod val="75000"/>
                  </a:schemeClr>
                </a:solidFill>
                <a:effectLst>
                  <a:outerShdw dist="35921" dir="2700000" algn="ctr" rotWithShape="0">
                    <a:srgbClr val="808080">
                      <a:alpha val="80000"/>
                    </a:srgbClr>
                  </a:outerShdw>
                </a:effectLst>
                <a:latin typeface="Arial Black"/>
              </a:rPr>
              <a:t>IndAS-23</a:t>
            </a:r>
            <a:endParaRPr lang="en-US" sz="3600" i="1" kern="10" dirty="0">
              <a:ln w="9525">
                <a:solidFill>
                  <a:srgbClr val="000000"/>
                </a:solidFill>
                <a:round/>
                <a:headEnd/>
                <a:tailEnd/>
              </a:ln>
              <a:solidFill>
                <a:schemeClr val="accent1">
                  <a:lumMod val="75000"/>
                </a:schemeClr>
              </a:solidFill>
              <a:effectLst>
                <a:outerShdw dist="35921" dir="2700000" algn="ctr" rotWithShape="0">
                  <a:srgbClr val="808080">
                    <a:alpha val="80000"/>
                  </a:srgbClr>
                </a:outerShdw>
              </a:effectLst>
              <a:latin typeface="Arial Black"/>
            </a:endParaRPr>
          </a:p>
        </p:txBody>
      </p:sp>
      <p:pic>
        <p:nvPicPr>
          <p:cNvPr id="316420" name="Picture 4" descr="j0435245"/>
          <p:cNvPicPr>
            <a:picLocks noChangeAspect="1" noChangeArrowheads="1"/>
          </p:cNvPicPr>
          <p:nvPr/>
        </p:nvPicPr>
        <p:blipFill>
          <a:blip r:embed="rId2" cstate="print"/>
          <a:srcRect/>
          <a:stretch>
            <a:fillRect/>
          </a:stretch>
        </p:blipFill>
        <p:spPr bwMode="auto">
          <a:xfrm>
            <a:off x="381000" y="304800"/>
            <a:ext cx="2133600" cy="1752600"/>
          </a:xfrm>
          <a:prstGeom prst="rect">
            <a:avLst/>
          </a:prstGeom>
          <a:noFill/>
        </p:spPr>
      </p:pic>
      <p:pic>
        <p:nvPicPr>
          <p:cNvPr id="316421" name="Picture 5" descr="j0436595"/>
          <p:cNvPicPr>
            <a:picLocks noChangeAspect="1" noChangeArrowheads="1"/>
          </p:cNvPicPr>
          <p:nvPr/>
        </p:nvPicPr>
        <p:blipFill>
          <a:blip r:embed="rId3" cstate="print"/>
          <a:srcRect/>
          <a:stretch>
            <a:fillRect/>
          </a:stretch>
        </p:blipFill>
        <p:spPr bwMode="auto">
          <a:xfrm>
            <a:off x="381000" y="1905000"/>
            <a:ext cx="4800600" cy="4495800"/>
          </a:xfrm>
          <a:prstGeom prst="rect">
            <a:avLst/>
          </a:prstGeom>
          <a:noFill/>
        </p:spPr>
      </p:pic>
      <p:sp>
        <p:nvSpPr>
          <p:cNvPr id="6" name="TextBox 5"/>
          <p:cNvSpPr txBox="1"/>
          <p:nvPr/>
        </p:nvSpPr>
        <p:spPr>
          <a:xfrm>
            <a:off x="6781800" y="6324600"/>
            <a:ext cx="2362200" cy="369332"/>
          </a:xfrm>
          <a:prstGeom prst="rect">
            <a:avLst/>
          </a:prstGeom>
          <a:noFill/>
        </p:spPr>
        <p:txBody>
          <a:bodyPr wrap="square" rtlCol="0">
            <a:spAutoFit/>
          </a:bodyPr>
          <a:lstStyle/>
          <a:p>
            <a:r>
              <a:rPr lang="en-US" b="1" i="1" dirty="0" smtClean="0">
                <a:solidFill>
                  <a:schemeClr val="accent1">
                    <a:lumMod val="50000"/>
                  </a:schemeClr>
                </a:solidFill>
              </a:rPr>
              <a:t>CA KUSAI GOAWALA</a:t>
            </a:r>
            <a:endParaRPr lang="en-IN" b="1" i="1" dirty="0">
              <a:solidFill>
                <a:schemeClr val="accent1">
                  <a:lumMod val="50000"/>
                </a:schemeClr>
              </a:solidFill>
            </a:endParaRPr>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Line 2"/>
          <p:cNvSpPr>
            <a:spLocks noChangeShapeType="1"/>
          </p:cNvSpPr>
          <p:nvPr/>
        </p:nvSpPr>
        <p:spPr bwMode="auto">
          <a:xfrm>
            <a:off x="4495800" y="1371600"/>
            <a:ext cx="0" cy="228600"/>
          </a:xfrm>
          <a:prstGeom prst="line">
            <a:avLst/>
          </a:prstGeom>
          <a:noFill/>
          <a:ln w="9525">
            <a:noFill/>
            <a:round/>
            <a:headEnd type="none" w="sm" len="sm"/>
            <a:tailEnd type="triangle" w="sm" len="sm"/>
          </a:ln>
          <a:effectLst/>
        </p:spPr>
        <p:txBody>
          <a:bodyPr wrap="none" anchor="ctr"/>
          <a:lstStyle/>
          <a:p>
            <a:endParaRPr lang="en-US"/>
          </a:p>
        </p:txBody>
      </p:sp>
      <p:sp>
        <p:nvSpPr>
          <p:cNvPr id="314371" name="Rectangle 3"/>
          <p:cNvSpPr>
            <a:spLocks noChangeArrowheads="1"/>
          </p:cNvSpPr>
          <p:nvPr/>
        </p:nvSpPr>
        <p:spPr bwMode="auto">
          <a:xfrm>
            <a:off x="533400" y="-1322397"/>
            <a:ext cx="8077200" cy="8217634"/>
          </a:xfrm>
          <a:prstGeom prst="rect">
            <a:avLst/>
          </a:prstGeom>
          <a:noFill/>
          <a:ln w="9525">
            <a:noFill/>
            <a:miter lim="800000"/>
            <a:headEnd/>
            <a:tailEnd/>
          </a:ln>
          <a:effectLst/>
        </p:spPr>
        <p:txBody>
          <a:bodyPr anchor="ctr">
            <a:spAutoFit/>
          </a:bodyPr>
          <a:lstStyle/>
          <a:p>
            <a:pPr lvl="1"/>
            <a:endParaRPr lang="en-US" sz="2200" dirty="0" smtClean="0"/>
          </a:p>
          <a:p>
            <a:pPr lvl="1"/>
            <a:endParaRPr lang="en-US" sz="2200" dirty="0" smtClean="0"/>
          </a:p>
          <a:p>
            <a:pPr lvl="1"/>
            <a:endParaRPr lang="en-US" sz="2200" dirty="0" smtClean="0"/>
          </a:p>
          <a:p>
            <a:pPr lvl="1">
              <a:lnSpc>
                <a:spcPct val="150000"/>
              </a:lnSpc>
            </a:pPr>
            <a:r>
              <a:rPr lang="en-US" sz="2200" dirty="0" smtClean="0"/>
              <a:t> </a:t>
            </a:r>
          </a:p>
          <a:p>
            <a:pPr lvl="1">
              <a:lnSpc>
                <a:spcPct val="150000"/>
              </a:lnSpc>
              <a:buFontTx/>
              <a:buChar char="•"/>
            </a:pPr>
            <a:endParaRPr lang="en-US" sz="2200" dirty="0" smtClean="0"/>
          </a:p>
          <a:p>
            <a:pPr lvl="1">
              <a:lnSpc>
                <a:spcPct val="150000"/>
              </a:lnSpc>
              <a:buFontTx/>
              <a:buChar char="•"/>
            </a:pPr>
            <a:endParaRPr lang="en-US" sz="2200" dirty="0" smtClean="0"/>
          </a:p>
          <a:p>
            <a:pPr lvl="1">
              <a:lnSpc>
                <a:spcPct val="150000"/>
              </a:lnSpc>
              <a:buFontTx/>
              <a:buChar char="•"/>
            </a:pPr>
            <a:r>
              <a:rPr lang="en-US" sz="2200" dirty="0"/>
              <a:t>	</a:t>
            </a:r>
            <a:r>
              <a:rPr lang="en-US" sz="2200" dirty="0">
                <a:cs typeface="Times New Roman" pitchFamily="18" charset="0"/>
              </a:rPr>
              <a:t>Interest cost to be worked on effective interest method. 	Does not include imputed cost of owners </a:t>
            </a:r>
            <a:r>
              <a:rPr lang="en-US" sz="2200" dirty="0" smtClean="0">
                <a:cs typeface="Times New Roman" pitchFamily="18" charset="0"/>
              </a:rPr>
              <a:t>equity</a:t>
            </a:r>
            <a:endParaRPr lang="en-US" sz="2200" dirty="0">
              <a:cs typeface="Times New Roman" pitchFamily="18" charset="0"/>
            </a:endParaRPr>
          </a:p>
          <a:p>
            <a:pPr lvl="1">
              <a:lnSpc>
                <a:spcPct val="150000"/>
              </a:lnSpc>
              <a:buFontTx/>
              <a:buChar char="•"/>
            </a:pPr>
            <a:r>
              <a:rPr lang="en-US" sz="2200" dirty="0">
                <a:cs typeface="Times New Roman" pitchFamily="18" charset="0"/>
              </a:rPr>
              <a:t> 	What is a Qualifying Asset</a:t>
            </a:r>
          </a:p>
          <a:p>
            <a:pPr lvl="2">
              <a:lnSpc>
                <a:spcPct val="150000"/>
              </a:lnSpc>
            </a:pPr>
            <a:r>
              <a:rPr lang="en-US" sz="2200" dirty="0">
                <a:cs typeface="Times New Roman" pitchFamily="18" charset="0"/>
              </a:rPr>
              <a:t>Takes substantial time (more than 12 months – rebuttable) for   completion</a:t>
            </a:r>
            <a:r>
              <a:rPr lang="en-US" sz="2200" dirty="0" smtClean="0">
                <a:cs typeface="Times New Roman" pitchFamily="18" charset="0"/>
              </a:rPr>
              <a:t>.</a:t>
            </a:r>
            <a:endParaRPr lang="en-US" sz="2200" dirty="0">
              <a:cs typeface="Times New Roman" pitchFamily="18" charset="0"/>
            </a:endParaRPr>
          </a:p>
          <a:p>
            <a:pPr lvl="1">
              <a:lnSpc>
                <a:spcPct val="150000"/>
              </a:lnSpc>
              <a:buFontTx/>
              <a:buChar char="•"/>
            </a:pPr>
            <a:r>
              <a:rPr lang="en-US" sz="2200" dirty="0">
                <a:cs typeface="Times New Roman" pitchFamily="18" charset="0"/>
              </a:rPr>
              <a:t> 	How to compute borrowing cost for capitalisation </a:t>
            </a:r>
          </a:p>
          <a:p>
            <a:pPr lvl="2">
              <a:lnSpc>
                <a:spcPct val="150000"/>
              </a:lnSpc>
              <a:buFontTx/>
              <a:buChar char="•"/>
            </a:pPr>
            <a:r>
              <a:rPr lang="en-US" sz="2200" dirty="0">
                <a:cs typeface="Times New Roman" pitchFamily="18" charset="0"/>
              </a:rPr>
              <a:t>   First specific borrowing for QA</a:t>
            </a:r>
          </a:p>
          <a:p>
            <a:pPr lvl="2">
              <a:lnSpc>
                <a:spcPct val="150000"/>
              </a:lnSpc>
              <a:buFontTx/>
              <a:buChar char="•"/>
            </a:pPr>
            <a:r>
              <a:rPr lang="en-US" sz="2200" dirty="0">
                <a:cs typeface="Times New Roman" pitchFamily="18" charset="0"/>
              </a:rPr>
              <a:t>   If general purpose borrowing used, apply weighted average rate</a:t>
            </a:r>
            <a:r>
              <a:rPr lang="en-US" sz="2200" dirty="0" smtClean="0">
                <a:cs typeface="Times New Roman" pitchFamily="18" charset="0"/>
              </a:rPr>
              <a:t>.</a:t>
            </a:r>
          </a:p>
          <a:p>
            <a:pPr lvl="1">
              <a:lnSpc>
                <a:spcPct val="150000"/>
              </a:lnSpc>
              <a:buFont typeface="Arial" pitchFamily="34" charset="0"/>
              <a:buChar char="•"/>
            </a:pPr>
            <a:r>
              <a:rPr lang="en-US" sz="2200" dirty="0" smtClean="0">
                <a:cs typeface="Times New Roman" pitchFamily="18" charset="0"/>
              </a:rPr>
              <a:t>     Cannot </a:t>
            </a:r>
            <a:r>
              <a:rPr lang="en-US" sz="2200" dirty="0" err="1" smtClean="0">
                <a:cs typeface="Times New Roman" pitchFamily="18" charset="0"/>
              </a:rPr>
              <a:t>capitalise</a:t>
            </a:r>
            <a:r>
              <a:rPr lang="en-US" sz="2200" dirty="0" smtClean="0">
                <a:cs typeface="Times New Roman" pitchFamily="18" charset="0"/>
              </a:rPr>
              <a:t> – Biological Assets at FV, Repetitive inventory items </a:t>
            </a:r>
            <a:endParaRPr lang="en-US" sz="2200" dirty="0">
              <a:cs typeface="Times New Roman" pitchFamily="18" charset="0"/>
            </a:endParaRPr>
          </a:p>
        </p:txBody>
      </p:sp>
      <p:sp>
        <p:nvSpPr>
          <p:cNvPr id="5" name="TextBox 4"/>
          <p:cNvSpPr txBox="1"/>
          <p:nvPr/>
        </p:nvSpPr>
        <p:spPr>
          <a:xfrm>
            <a:off x="6781800" y="6324600"/>
            <a:ext cx="2362200" cy="369332"/>
          </a:xfrm>
          <a:prstGeom prst="rect">
            <a:avLst/>
          </a:prstGeom>
          <a:noFill/>
        </p:spPr>
        <p:txBody>
          <a:bodyPr wrap="square" rtlCol="0">
            <a:spAutoFit/>
          </a:bodyPr>
          <a:lstStyle/>
          <a:p>
            <a:r>
              <a:rPr lang="en-US" b="1" i="1" dirty="0" smtClean="0">
                <a:solidFill>
                  <a:schemeClr val="accent1">
                    <a:lumMod val="50000"/>
                  </a:schemeClr>
                </a:solidFill>
              </a:rPr>
              <a:t>CA KUSAI GOAWALA</a:t>
            </a:r>
            <a:endParaRPr lang="en-IN" b="1" i="1" dirty="0">
              <a:solidFill>
                <a:schemeClr val="accent1">
                  <a:lumMod val="50000"/>
                </a:schemeClr>
              </a:solidFill>
            </a:endParaRPr>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6" name="WordArt 2"/>
          <p:cNvSpPr>
            <a:spLocks noChangeArrowheads="1" noChangeShapeType="1" noTextEdit="1"/>
          </p:cNvSpPr>
          <p:nvPr/>
        </p:nvSpPr>
        <p:spPr bwMode="auto">
          <a:xfrm>
            <a:off x="5181600" y="3886200"/>
            <a:ext cx="3429000" cy="1676400"/>
          </a:xfrm>
          <a:prstGeom prst="rect">
            <a:avLst/>
          </a:prstGeom>
        </p:spPr>
        <p:txBody>
          <a:bodyPr wrap="none" fromWordArt="1">
            <a:prstTxWarp prst="textPlain">
              <a:avLst>
                <a:gd name="adj" fmla="val 50000"/>
              </a:avLst>
            </a:prstTxWarp>
          </a:bodyPr>
          <a:lstStyle/>
          <a:p>
            <a:pPr algn="ctr"/>
            <a:r>
              <a:rPr lang="en-US" sz="3600" kern="10" dirty="0">
                <a:ln w="9525">
                  <a:noFill/>
                  <a:round/>
                  <a:headEnd/>
                  <a:tailEnd/>
                </a:ln>
                <a:solidFill>
                  <a:srgbClr val="336699"/>
                </a:solidFill>
                <a:effectLst>
                  <a:outerShdw dist="45791" dir="2021404" algn="ctr" rotWithShape="0">
                    <a:srgbClr val="B2B2B2">
                      <a:alpha val="80000"/>
                    </a:srgbClr>
                  </a:outerShdw>
                </a:effectLst>
                <a:latin typeface="Times New Roman"/>
                <a:cs typeface="Times New Roman"/>
              </a:rPr>
              <a:t>RELATED PARTY</a:t>
            </a:r>
          </a:p>
          <a:p>
            <a:pPr algn="ctr"/>
            <a:r>
              <a:rPr lang="en-US" sz="3600" kern="10" dirty="0">
                <a:ln w="9525">
                  <a:noFill/>
                  <a:round/>
                  <a:headEnd/>
                  <a:tailEnd/>
                </a:ln>
                <a:solidFill>
                  <a:srgbClr val="336699"/>
                </a:solidFill>
                <a:effectLst>
                  <a:outerShdw dist="45791" dir="2021404" algn="ctr" rotWithShape="0">
                    <a:srgbClr val="B2B2B2">
                      <a:alpha val="80000"/>
                    </a:srgbClr>
                  </a:outerShdw>
                </a:effectLst>
                <a:latin typeface="Times New Roman"/>
                <a:cs typeface="Times New Roman"/>
              </a:rPr>
              <a:t> DISCLOSURES</a:t>
            </a:r>
          </a:p>
        </p:txBody>
      </p:sp>
      <p:sp>
        <p:nvSpPr>
          <p:cNvPr id="338947" name="WordArt 3"/>
          <p:cNvSpPr>
            <a:spLocks noChangeArrowheads="1" noChangeShapeType="1" noTextEdit="1"/>
          </p:cNvSpPr>
          <p:nvPr/>
        </p:nvSpPr>
        <p:spPr bwMode="auto">
          <a:xfrm>
            <a:off x="5410200" y="2514600"/>
            <a:ext cx="2819400" cy="838200"/>
          </a:xfrm>
          <a:prstGeom prst="rect">
            <a:avLst/>
          </a:prstGeom>
        </p:spPr>
        <p:txBody>
          <a:bodyPr wrap="none" fromWordArt="1">
            <a:prstTxWarp prst="textPlain">
              <a:avLst>
                <a:gd name="adj" fmla="val 50000"/>
              </a:avLst>
            </a:prstTxWarp>
          </a:bodyPr>
          <a:lstStyle/>
          <a:p>
            <a:pPr algn="ctr"/>
            <a:r>
              <a:rPr lang="en-US" sz="3600" i="1" kern="10" dirty="0" smtClean="0">
                <a:ln w="9525">
                  <a:solidFill>
                    <a:srgbClr val="000000"/>
                  </a:solidFill>
                  <a:round/>
                  <a:headEnd/>
                  <a:tailEnd/>
                </a:ln>
                <a:solidFill>
                  <a:schemeClr val="accent1">
                    <a:lumMod val="75000"/>
                  </a:schemeClr>
                </a:solidFill>
                <a:effectLst>
                  <a:outerShdw dist="35921" dir="2700000" algn="ctr" rotWithShape="0">
                    <a:srgbClr val="808080">
                      <a:alpha val="80000"/>
                    </a:srgbClr>
                  </a:outerShdw>
                </a:effectLst>
                <a:latin typeface="Arial Black"/>
              </a:rPr>
              <a:t>IndAS-24</a:t>
            </a:r>
            <a:endParaRPr lang="en-US" sz="3600" i="1" kern="10" dirty="0">
              <a:ln w="9525">
                <a:solidFill>
                  <a:srgbClr val="000000"/>
                </a:solidFill>
                <a:round/>
                <a:headEnd/>
                <a:tailEnd/>
              </a:ln>
              <a:solidFill>
                <a:schemeClr val="accent1">
                  <a:lumMod val="75000"/>
                </a:schemeClr>
              </a:solidFill>
              <a:effectLst>
                <a:outerShdw dist="35921" dir="2700000" algn="ctr" rotWithShape="0">
                  <a:srgbClr val="808080">
                    <a:alpha val="80000"/>
                  </a:srgbClr>
                </a:outerShdw>
              </a:effectLst>
              <a:latin typeface="Arial Black"/>
            </a:endParaRPr>
          </a:p>
        </p:txBody>
      </p:sp>
      <p:pic>
        <p:nvPicPr>
          <p:cNvPr id="338948" name="Picture 4" descr="j0435245"/>
          <p:cNvPicPr>
            <a:picLocks noChangeAspect="1" noChangeArrowheads="1"/>
          </p:cNvPicPr>
          <p:nvPr/>
        </p:nvPicPr>
        <p:blipFill>
          <a:blip r:embed="rId2" cstate="print"/>
          <a:srcRect/>
          <a:stretch>
            <a:fillRect/>
          </a:stretch>
        </p:blipFill>
        <p:spPr bwMode="auto">
          <a:xfrm>
            <a:off x="381000" y="304800"/>
            <a:ext cx="2133600" cy="1752600"/>
          </a:xfrm>
          <a:prstGeom prst="rect">
            <a:avLst/>
          </a:prstGeom>
          <a:noFill/>
        </p:spPr>
      </p:pic>
      <p:pic>
        <p:nvPicPr>
          <p:cNvPr id="338949" name="Picture 5" descr="j0430906"/>
          <p:cNvPicPr>
            <a:picLocks noChangeAspect="1" noChangeArrowheads="1"/>
          </p:cNvPicPr>
          <p:nvPr/>
        </p:nvPicPr>
        <p:blipFill>
          <a:blip r:embed="rId3" cstate="print"/>
          <a:srcRect/>
          <a:stretch>
            <a:fillRect/>
          </a:stretch>
        </p:blipFill>
        <p:spPr bwMode="auto">
          <a:xfrm>
            <a:off x="457200" y="2057400"/>
            <a:ext cx="4343400" cy="4267200"/>
          </a:xfrm>
          <a:prstGeom prst="rect">
            <a:avLst/>
          </a:prstGeom>
          <a:noFill/>
        </p:spPr>
      </p:pic>
      <p:sp>
        <p:nvSpPr>
          <p:cNvPr id="6" name="TextBox 5"/>
          <p:cNvSpPr txBox="1"/>
          <p:nvPr/>
        </p:nvSpPr>
        <p:spPr>
          <a:xfrm>
            <a:off x="6781800" y="6324600"/>
            <a:ext cx="2362200" cy="369332"/>
          </a:xfrm>
          <a:prstGeom prst="rect">
            <a:avLst/>
          </a:prstGeom>
          <a:noFill/>
        </p:spPr>
        <p:txBody>
          <a:bodyPr wrap="square" rtlCol="0">
            <a:spAutoFit/>
          </a:bodyPr>
          <a:lstStyle/>
          <a:p>
            <a:r>
              <a:rPr lang="en-US" b="1" i="1" dirty="0" smtClean="0">
                <a:solidFill>
                  <a:schemeClr val="accent1">
                    <a:lumMod val="50000"/>
                  </a:schemeClr>
                </a:solidFill>
              </a:rPr>
              <a:t>CA KUSAI GOAWALA</a:t>
            </a:r>
            <a:endParaRPr lang="en-IN" b="1" i="1" dirty="0">
              <a:solidFill>
                <a:schemeClr val="accent1">
                  <a:lumMod val="50000"/>
                </a:schemeClr>
              </a:solidFill>
            </a:endParaRPr>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70" name="Rectangle 2"/>
          <p:cNvSpPr>
            <a:spLocks noChangeArrowheads="1"/>
          </p:cNvSpPr>
          <p:nvPr/>
        </p:nvSpPr>
        <p:spPr bwMode="auto">
          <a:xfrm>
            <a:off x="762000" y="762000"/>
            <a:ext cx="8001000" cy="5509200"/>
          </a:xfrm>
          <a:prstGeom prst="rect">
            <a:avLst/>
          </a:prstGeom>
          <a:noFill/>
          <a:ln w="9525">
            <a:noFill/>
            <a:miter lim="800000"/>
            <a:headEnd/>
            <a:tailEnd/>
          </a:ln>
          <a:effectLst/>
        </p:spPr>
        <p:txBody>
          <a:bodyPr anchor="ctr">
            <a:spAutoFit/>
          </a:bodyPr>
          <a:lstStyle/>
          <a:p>
            <a:r>
              <a:rPr lang="en-US" sz="2200" b="1" dirty="0">
                <a:cs typeface="Times New Roman" pitchFamily="18" charset="0"/>
              </a:rPr>
              <a:t>IAS 24 : Related Party Disclosures</a:t>
            </a:r>
          </a:p>
          <a:p>
            <a:endParaRPr lang="en-US" sz="2200" b="1" dirty="0">
              <a:cs typeface="Times New Roman" pitchFamily="18" charset="0"/>
            </a:endParaRPr>
          </a:p>
          <a:p>
            <a:pPr>
              <a:buFontTx/>
              <a:buChar char="•"/>
            </a:pPr>
            <a:r>
              <a:rPr lang="en-US" sz="2200" b="1" dirty="0">
                <a:cs typeface="Times New Roman" pitchFamily="18" charset="0"/>
              </a:rPr>
              <a:t>  Related </a:t>
            </a:r>
            <a:r>
              <a:rPr lang="en-US" sz="2200" b="1" dirty="0" smtClean="0">
                <a:cs typeface="Times New Roman" pitchFamily="18" charset="0"/>
              </a:rPr>
              <a:t>Parties Definition </a:t>
            </a:r>
            <a:r>
              <a:rPr lang="en-US" sz="2200" b="1" dirty="0">
                <a:cs typeface="Times New Roman" pitchFamily="18" charset="0"/>
              </a:rPr>
              <a:t>:</a:t>
            </a:r>
          </a:p>
          <a:p>
            <a:endParaRPr lang="en-US" sz="2200" dirty="0">
              <a:cs typeface="Times New Roman" pitchFamily="18" charset="0"/>
            </a:endParaRPr>
          </a:p>
          <a:p>
            <a:pPr>
              <a:buFontTx/>
              <a:buChar char="•"/>
            </a:pPr>
            <a:r>
              <a:rPr lang="en-US" sz="2200" dirty="0">
                <a:cs typeface="Times New Roman" pitchFamily="18" charset="0"/>
              </a:rPr>
              <a:t>  Category 1</a:t>
            </a:r>
          </a:p>
          <a:p>
            <a:pPr lvl="2">
              <a:buFontTx/>
              <a:buChar char="•"/>
            </a:pPr>
            <a:r>
              <a:rPr lang="en-US" sz="2200" dirty="0" smtClean="0">
                <a:cs typeface="Times New Roman" pitchFamily="18" charset="0"/>
              </a:rPr>
              <a:t>  Holding – Subsidiaries</a:t>
            </a:r>
            <a:endParaRPr lang="en-US" sz="2200" dirty="0">
              <a:cs typeface="Times New Roman" pitchFamily="18" charset="0"/>
            </a:endParaRPr>
          </a:p>
          <a:p>
            <a:pPr lvl="2">
              <a:buFontTx/>
              <a:buChar char="•"/>
            </a:pPr>
            <a:r>
              <a:rPr lang="en-US" sz="2200" dirty="0">
                <a:cs typeface="Times New Roman" pitchFamily="18" charset="0"/>
              </a:rPr>
              <a:t>  </a:t>
            </a:r>
            <a:r>
              <a:rPr lang="en-US" sz="2200" dirty="0" smtClean="0">
                <a:cs typeface="Times New Roman" pitchFamily="18" charset="0"/>
              </a:rPr>
              <a:t>Joint Ventures</a:t>
            </a:r>
            <a:endParaRPr lang="en-US" sz="2200" dirty="0">
              <a:cs typeface="Times New Roman" pitchFamily="18" charset="0"/>
            </a:endParaRPr>
          </a:p>
          <a:p>
            <a:pPr lvl="2">
              <a:buFontTx/>
              <a:buChar char="•"/>
            </a:pPr>
            <a:r>
              <a:rPr lang="en-US" sz="2200" dirty="0">
                <a:cs typeface="Times New Roman" pitchFamily="18" charset="0"/>
              </a:rPr>
              <a:t>  </a:t>
            </a:r>
            <a:r>
              <a:rPr lang="en-US" sz="2200" dirty="0" smtClean="0">
                <a:cs typeface="Times New Roman" pitchFamily="18" charset="0"/>
              </a:rPr>
              <a:t>Associates</a:t>
            </a:r>
            <a:endParaRPr lang="en-US" sz="2200" dirty="0">
              <a:cs typeface="Times New Roman" pitchFamily="18" charset="0"/>
            </a:endParaRPr>
          </a:p>
          <a:p>
            <a:pPr lvl="2"/>
            <a:endParaRPr lang="en-US" sz="2200" dirty="0">
              <a:cs typeface="Times New Roman" pitchFamily="18" charset="0"/>
            </a:endParaRPr>
          </a:p>
          <a:p>
            <a:pPr>
              <a:buFontTx/>
              <a:buChar char="•"/>
            </a:pPr>
            <a:r>
              <a:rPr lang="en-US" sz="2200" dirty="0">
                <a:cs typeface="Times New Roman" pitchFamily="18" charset="0"/>
              </a:rPr>
              <a:t>  Category </a:t>
            </a:r>
            <a:r>
              <a:rPr lang="en-US" sz="2200" dirty="0" smtClean="0">
                <a:cs typeface="Times New Roman" pitchFamily="18" charset="0"/>
              </a:rPr>
              <a:t>2</a:t>
            </a:r>
            <a:endParaRPr lang="en-US" sz="2200" dirty="0">
              <a:cs typeface="Times New Roman" pitchFamily="18" charset="0"/>
            </a:endParaRPr>
          </a:p>
          <a:p>
            <a:pPr lvl="2">
              <a:buFontTx/>
              <a:buChar char="•"/>
            </a:pPr>
            <a:r>
              <a:rPr lang="en-US" sz="2200" dirty="0">
                <a:cs typeface="Times New Roman" pitchFamily="18" charset="0"/>
              </a:rPr>
              <a:t>  </a:t>
            </a:r>
            <a:r>
              <a:rPr lang="en-US" sz="2200" dirty="0" smtClean="0">
                <a:cs typeface="Times New Roman" pitchFamily="18" charset="0"/>
              </a:rPr>
              <a:t>Key </a:t>
            </a:r>
            <a:r>
              <a:rPr lang="en-US" sz="2200" dirty="0">
                <a:cs typeface="Times New Roman" pitchFamily="18" charset="0"/>
              </a:rPr>
              <a:t>Management Personnel of Entity or </a:t>
            </a:r>
            <a:r>
              <a:rPr lang="en-US" sz="2200" dirty="0" smtClean="0">
                <a:cs typeface="Times New Roman" pitchFamily="18" charset="0"/>
              </a:rPr>
              <a:t>parent</a:t>
            </a:r>
            <a:endParaRPr lang="en-US" sz="2200" dirty="0">
              <a:cs typeface="Times New Roman" pitchFamily="18" charset="0"/>
            </a:endParaRPr>
          </a:p>
          <a:p>
            <a:pPr lvl="2">
              <a:buFontTx/>
              <a:buChar char="•"/>
            </a:pPr>
            <a:r>
              <a:rPr lang="en-US" sz="2200" dirty="0">
                <a:cs typeface="Times New Roman" pitchFamily="18" charset="0"/>
              </a:rPr>
              <a:t>  Close Relatives of KMP</a:t>
            </a:r>
          </a:p>
          <a:p>
            <a:pPr lvl="2">
              <a:buFontTx/>
              <a:buChar char="•"/>
            </a:pPr>
            <a:r>
              <a:rPr lang="en-US" sz="2200" dirty="0">
                <a:cs typeface="Times New Roman" pitchFamily="18" charset="0"/>
              </a:rPr>
              <a:t>  Entities which are controlled/jointly controlled/ having significant</a:t>
            </a:r>
          </a:p>
          <a:p>
            <a:pPr lvl="2"/>
            <a:r>
              <a:rPr lang="en-US" sz="2200" dirty="0">
                <a:cs typeface="Times New Roman" pitchFamily="18" charset="0"/>
              </a:rPr>
              <a:t>   influence of KMP/Relatives</a:t>
            </a:r>
          </a:p>
          <a:p>
            <a:pPr lvl="2">
              <a:buFontTx/>
              <a:buChar char="•"/>
            </a:pPr>
            <a:r>
              <a:rPr lang="en-US" sz="2200" dirty="0">
                <a:cs typeface="Times New Roman" pitchFamily="18" charset="0"/>
              </a:rPr>
              <a:t>  Employees Retirement Benefit Plans</a:t>
            </a:r>
          </a:p>
        </p:txBody>
      </p:sp>
      <p:sp>
        <p:nvSpPr>
          <p:cNvPr id="3" name="TextBox 2"/>
          <p:cNvSpPr txBox="1"/>
          <p:nvPr/>
        </p:nvSpPr>
        <p:spPr>
          <a:xfrm>
            <a:off x="6781800" y="6324600"/>
            <a:ext cx="2362200" cy="369332"/>
          </a:xfrm>
          <a:prstGeom prst="rect">
            <a:avLst/>
          </a:prstGeom>
          <a:noFill/>
        </p:spPr>
        <p:txBody>
          <a:bodyPr wrap="square" rtlCol="0">
            <a:spAutoFit/>
          </a:bodyPr>
          <a:lstStyle/>
          <a:p>
            <a:r>
              <a:rPr lang="en-US" b="1" i="1" dirty="0" smtClean="0">
                <a:solidFill>
                  <a:schemeClr val="accent1">
                    <a:lumMod val="50000"/>
                  </a:schemeClr>
                </a:solidFill>
              </a:rPr>
              <a:t>CA KUSAI GOAWALA</a:t>
            </a:r>
            <a:endParaRPr lang="en-IN" b="1" i="1"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2"/>
          <p:cNvSpPr>
            <a:spLocks noChangeArrowheads="1"/>
          </p:cNvSpPr>
          <p:nvPr/>
        </p:nvSpPr>
        <p:spPr bwMode="auto">
          <a:xfrm>
            <a:off x="1066800" y="1676400"/>
            <a:ext cx="7489825" cy="4154984"/>
          </a:xfrm>
          <a:prstGeom prst="rect">
            <a:avLst/>
          </a:prstGeom>
          <a:noFill/>
          <a:ln w="9525">
            <a:noFill/>
            <a:miter lim="800000"/>
            <a:headEnd/>
            <a:tailEnd/>
          </a:ln>
          <a:effectLst/>
        </p:spPr>
        <p:txBody>
          <a:bodyPr anchor="ctr">
            <a:spAutoFit/>
          </a:bodyPr>
          <a:lstStyle/>
          <a:p>
            <a:pPr lvl="1">
              <a:buFontTx/>
              <a:buChar char="•"/>
              <a:tabLst>
                <a:tab pos="914400" algn="l"/>
                <a:tab pos="1371600" algn="l"/>
                <a:tab pos="1828800" algn="l"/>
              </a:tabLst>
            </a:pPr>
            <a:r>
              <a:rPr lang="en-US" sz="2400" dirty="0"/>
              <a:t>  </a:t>
            </a:r>
            <a:r>
              <a:rPr lang="en-US" sz="2400" dirty="0" smtClean="0"/>
              <a:t>	Entire </a:t>
            </a:r>
            <a:r>
              <a:rPr lang="en-US" sz="2400" dirty="0"/>
              <a:t>Europe converged to IFRS</a:t>
            </a:r>
          </a:p>
          <a:p>
            <a:pPr lvl="1">
              <a:buFontTx/>
              <a:buChar char="•"/>
              <a:tabLst>
                <a:tab pos="914400" algn="l"/>
                <a:tab pos="1371600" algn="l"/>
                <a:tab pos="1828800" algn="l"/>
              </a:tabLst>
            </a:pPr>
            <a:endParaRPr lang="en-US" sz="2400" dirty="0"/>
          </a:p>
          <a:p>
            <a:pPr lvl="1">
              <a:buFontTx/>
              <a:buChar char="•"/>
              <a:tabLst>
                <a:tab pos="914400" algn="l"/>
                <a:tab pos="1371600" algn="l"/>
                <a:tab pos="1828800" algn="l"/>
              </a:tabLst>
            </a:pPr>
            <a:r>
              <a:rPr lang="en-US" sz="2400" dirty="0"/>
              <a:t>  </a:t>
            </a:r>
            <a:r>
              <a:rPr lang="en-US" sz="2400" dirty="0" smtClean="0"/>
              <a:t>	US </a:t>
            </a:r>
            <a:r>
              <a:rPr lang="en-US" sz="2400" dirty="0"/>
              <a:t>already permits IFRS to Non US </a:t>
            </a:r>
            <a:r>
              <a:rPr lang="en-US" sz="2400" dirty="0" err="1"/>
              <a:t>holdco</a:t>
            </a:r>
            <a:r>
              <a:rPr lang="en-US" sz="2400" dirty="0"/>
              <a:t> </a:t>
            </a:r>
            <a:r>
              <a:rPr lang="en-US" sz="2400" dirty="0" smtClean="0"/>
              <a:t>having              operations </a:t>
            </a:r>
            <a:r>
              <a:rPr lang="en-US" sz="2400" dirty="0"/>
              <a:t>in US</a:t>
            </a:r>
          </a:p>
          <a:p>
            <a:pPr lvl="1">
              <a:tabLst>
                <a:tab pos="914400" algn="l"/>
                <a:tab pos="1371600" algn="l"/>
                <a:tab pos="1828800" algn="l"/>
              </a:tabLst>
            </a:pPr>
            <a:endParaRPr lang="en-US" sz="2400" dirty="0"/>
          </a:p>
          <a:p>
            <a:pPr lvl="1">
              <a:buFontTx/>
              <a:buChar char="•"/>
              <a:tabLst>
                <a:tab pos="914400" algn="l"/>
                <a:tab pos="1371600" algn="l"/>
                <a:tab pos="1828800" algn="l"/>
              </a:tabLst>
            </a:pPr>
            <a:r>
              <a:rPr lang="en-US" sz="2400" dirty="0"/>
              <a:t>   </a:t>
            </a:r>
            <a:r>
              <a:rPr lang="en-US" sz="2400" dirty="0" smtClean="0"/>
              <a:t>	Road </a:t>
            </a:r>
            <a:r>
              <a:rPr lang="en-US" sz="2400" dirty="0"/>
              <a:t>map of US to converge to IFRS over a </a:t>
            </a:r>
            <a:r>
              <a:rPr lang="en-US" sz="2400" dirty="0" smtClean="0"/>
              <a:t>period</a:t>
            </a:r>
            <a:r>
              <a:rPr lang="en-US" sz="2400" dirty="0"/>
              <a:t>	</a:t>
            </a:r>
          </a:p>
          <a:p>
            <a:pPr lvl="1">
              <a:tabLst>
                <a:tab pos="914400" algn="l"/>
                <a:tab pos="1371600" algn="l"/>
                <a:tab pos="1828800" algn="l"/>
              </a:tabLst>
            </a:pPr>
            <a:endParaRPr lang="en-US" sz="2400" dirty="0"/>
          </a:p>
          <a:p>
            <a:pPr lvl="1">
              <a:buFontTx/>
              <a:buChar char="•"/>
              <a:tabLst>
                <a:tab pos="914400" algn="l"/>
                <a:tab pos="1371600" algn="l"/>
                <a:tab pos="1828800" algn="l"/>
              </a:tabLst>
            </a:pPr>
            <a:r>
              <a:rPr lang="en-US" sz="2400" dirty="0"/>
              <a:t> </a:t>
            </a:r>
            <a:r>
              <a:rPr lang="en-US" sz="2400" dirty="0" smtClean="0"/>
              <a:t>	IFRS </a:t>
            </a:r>
            <a:r>
              <a:rPr lang="en-US" sz="2400" dirty="0"/>
              <a:t>vs US GAAP</a:t>
            </a:r>
          </a:p>
          <a:p>
            <a:pPr lvl="1">
              <a:tabLst>
                <a:tab pos="914400" algn="l"/>
                <a:tab pos="1371600" algn="l"/>
                <a:tab pos="1828800" algn="l"/>
              </a:tabLst>
            </a:pPr>
            <a:endParaRPr lang="en-US" sz="2400" dirty="0"/>
          </a:p>
          <a:p>
            <a:pPr lvl="1">
              <a:tabLst>
                <a:tab pos="914400" algn="l"/>
                <a:tab pos="1371600" algn="l"/>
                <a:tab pos="1828800" algn="l"/>
              </a:tabLst>
            </a:pPr>
            <a:r>
              <a:rPr lang="en-US" sz="2400" dirty="0"/>
              <a:t>	</a:t>
            </a:r>
            <a:r>
              <a:rPr lang="en-US" sz="2400" dirty="0" smtClean="0"/>
              <a:t>	Principle </a:t>
            </a:r>
            <a:r>
              <a:rPr lang="en-US" sz="2400" dirty="0"/>
              <a:t>based vs Rule based</a:t>
            </a:r>
          </a:p>
        </p:txBody>
      </p:sp>
      <p:sp>
        <p:nvSpPr>
          <p:cNvPr id="3" name="Title 2"/>
          <p:cNvSpPr>
            <a:spLocks noGrp="1"/>
          </p:cNvSpPr>
          <p:nvPr>
            <p:ph type="title"/>
          </p:nvPr>
        </p:nvSpPr>
        <p:spPr/>
        <p:txBody>
          <a:bodyPr/>
          <a:lstStyle/>
          <a:p>
            <a:endParaRPr lang="en-IN"/>
          </a:p>
        </p:txBody>
      </p:sp>
      <p:sp>
        <p:nvSpPr>
          <p:cNvPr id="4" name="TextBox 3"/>
          <p:cNvSpPr txBox="1"/>
          <p:nvPr/>
        </p:nvSpPr>
        <p:spPr>
          <a:xfrm>
            <a:off x="6781800" y="6324600"/>
            <a:ext cx="2362200" cy="369332"/>
          </a:xfrm>
          <a:prstGeom prst="rect">
            <a:avLst/>
          </a:prstGeom>
          <a:noFill/>
        </p:spPr>
        <p:txBody>
          <a:bodyPr wrap="square" rtlCol="0">
            <a:spAutoFit/>
          </a:bodyPr>
          <a:lstStyle/>
          <a:p>
            <a:r>
              <a:rPr lang="en-US" b="1" i="1" dirty="0" smtClean="0">
                <a:solidFill>
                  <a:schemeClr val="accent1">
                    <a:lumMod val="50000"/>
                  </a:schemeClr>
                </a:solidFill>
              </a:rPr>
              <a:t>CA KUSAI GOAWALA</a:t>
            </a:r>
            <a:endParaRPr lang="en-IN" b="1" i="1" dirty="0">
              <a:solidFill>
                <a:schemeClr val="accent1">
                  <a:lumMod val="50000"/>
                </a:schemeClr>
              </a:solidFill>
            </a:endParaRPr>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4" name="Rectangle 2"/>
          <p:cNvSpPr>
            <a:spLocks noChangeArrowheads="1"/>
          </p:cNvSpPr>
          <p:nvPr/>
        </p:nvSpPr>
        <p:spPr bwMode="auto">
          <a:xfrm>
            <a:off x="269875" y="170030"/>
            <a:ext cx="8493125" cy="6001643"/>
          </a:xfrm>
          <a:prstGeom prst="rect">
            <a:avLst/>
          </a:prstGeom>
          <a:noFill/>
          <a:ln w="9525">
            <a:noFill/>
            <a:miter lim="800000"/>
            <a:headEnd/>
            <a:tailEnd/>
          </a:ln>
          <a:effectLst/>
        </p:spPr>
        <p:txBody>
          <a:bodyPr wrap="square" anchor="ctr">
            <a:spAutoFit/>
          </a:bodyPr>
          <a:lstStyle/>
          <a:p>
            <a:pPr>
              <a:lnSpc>
                <a:spcPct val="150000"/>
              </a:lnSpc>
              <a:buFontTx/>
              <a:buChar char="•"/>
            </a:pPr>
            <a:r>
              <a:rPr lang="en-US" sz="2400" dirty="0">
                <a:cs typeface="Times New Roman" pitchFamily="18" charset="0"/>
              </a:rPr>
              <a:t>  KMP who has authority and responsibility for planning/directing</a:t>
            </a:r>
          </a:p>
          <a:p>
            <a:pPr>
              <a:lnSpc>
                <a:spcPct val="150000"/>
              </a:lnSpc>
              <a:buFontTx/>
              <a:buChar char="•"/>
            </a:pPr>
            <a:r>
              <a:rPr lang="en-US" sz="2400" dirty="0">
                <a:cs typeface="Times New Roman" pitchFamily="18" charset="0"/>
              </a:rPr>
              <a:t>  Common director need not mean Related Party</a:t>
            </a:r>
          </a:p>
          <a:p>
            <a:pPr>
              <a:lnSpc>
                <a:spcPct val="150000"/>
              </a:lnSpc>
              <a:buFontTx/>
              <a:buChar char="•"/>
            </a:pPr>
            <a:r>
              <a:rPr lang="en-US" sz="2400" dirty="0">
                <a:cs typeface="Times New Roman" pitchFamily="18" charset="0"/>
              </a:rPr>
              <a:t>  Common KMP – Yes</a:t>
            </a:r>
          </a:p>
          <a:p>
            <a:pPr>
              <a:lnSpc>
                <a:spcPct val="150000"/>
              </a:lnSpc>
              <a:buFontTx/>
              <a:buChar char="•"/>
            </a:pPr>
            <a:r>
              <a:rPr lang="en-US" sz="2400" dirty="0">
                <a:cs typeface="Times New Roman" pitchFamily="18" charset="0"/>
              </a:rPr>
              <a:t>  KMP in one and director in another – ability to exercise significant influence</a:t>
            </a:r>
          </a:p>
          <a:p>
            <a:pPr>
              <a:lnSpc>
                <a:spcPct val="150000"/>
              </a:lnSpc>
              <a:buFontTx/>
              <a:buChar char="•"/>
            </a:pPr>
            <a:r>
              <a:rPr lang="en-US" sz="2400" dirty="0">
                <a:cs typeface="Times New Roman" pitchFamily="18" charset="0"/>
              </a:rPr>
              <a:t>  Relatives – Spouse/Domestic Partner, Children of both, Dependants of   </a:t>
            </a:r>
          </a:p>
          <a:p>
            <a:pPr>
              <a:lnSpc>
                <a:spcPct val="150000"/>
              </a:lnSpc>
            </a:pPr>
            <a:r>
              <a:rPr lang="en-US" sz="2400" dirty="0">
                <a:cs typeface="Times New Roman" pitchFamily="18" charset="0"/>
              </a:rPr>
              <a:t>   self/partner.</a:t>
            </a:r>
          </a:p>
          <a:p>
            <a:pPr>
              <a:lnSpc>
                <a:spcPct val="150000"/>
              </a:lnSpc>
              <a:buFontTx/>
              <a:buChar char="•"/>
            </a:pPr>
            <a:r>
              <a:rPr lang="en-US" sz="2400" dirty="0">
                <a:cs typeface="Times New Roman" pitchFamily="18" charset="0"/>
              </a:rPr>
              <a:t>  Names to be given in cases where absolute control exists even if </a:t>
            </a:r>
          </a:p>
          <a:p>
            <a:pPr>
              <a:lnSpc>
                <a:spcPct val="150000"/>
              </a:lnSpc>
            </a:pPr>
            <a:r>
              <a:rPr lang="en-US" sz="2400" dirty="0">
                <a:cs typeface="Times New Roman" pitchFamily="18" charset="0"/>
              </a:rPr>
              <a:t> </a:t>
            </a:r>
            <a:r>
              <a:rPr lang="en-US" sz="2400" dirty="0" smtClean="0">
                <a:cs typeface="Times New Roman" pitchFamily="18" charset="0"/>
              </a:rPr>
              <a:t>  </a:t>
            </a:r>
            <a:r>
              <a:rPr lang="en-US" sz="2400" dirty="0">
                <a:cs typeface="Times New Roman" pitchFamily="18" charset="0"/>
              </a:rPr>
              <a:t>n</a:t>
            </a:r>
            <a:r>
              <a:rPr lang="en-US" sz="2400" dirty="0" smtClean="0">
                <a:cs typeface="Times New Roman" pitchFamily="18" charset="0"/>
              </a:rPr>
              <a:t>o </a:t>
            </a:r>
            <a:r>
              <a:rPr lang="en-US" sz="2400" dirty="0">
                <a:cs typeface="Times New Roman" pitchFamily="18" charset="0"/>
              </a:rPr>
              <a:t>transactions.  -   Parent/</a:t>
            </a:r>
            <a:r>
              <a:rPr lang="en-US" sz="2400" dirty="0" err="1">
                <a:cs typeface="Times New Roman" pitchFamily="18" charset="0"/>
              </a:rPr>
              <a:t>Subsdiary</a:t>
            </a:r>
            <a:r>
              <a:rPr lang="en-US" sz="2400" dirty="0">
                <a:cs typeface="Times New Roman" pitchFamily="18" charset="0"/>
              </a:rPr>
              <a:t> only</a:t>
            </a:r>
          </a:p>
          <a:p>
            <a:endParaRPr lang="en-US" sz="2400" dirty="0">
              <a:cs typeface="Times New Roman" pitchFamily="18" charset="0"/>
            </a:endParaRPr>
          </a:p>
        </p:txBody>
      </p:sp>
      <p:sp>
        <p:nvSpPr>
          <p:cNvPr id="3" name="TextBox 2"/>
          <p:cNvSpPr txBox="1"/>
          <p:nvPr/>
        </p:nvSpPr>
        <p:spPr>
          <a:xfrm>
            <a:off x="6781800" y="6324600"/>
            <a:ext cx="2362200" cy="369332"/>
          </a:xfrm>
          <a:prstGeom prst="rect">
            <a:avLst/>
          </a:prstGeom>
          <a:noFill/>
        </p:spPr>
        <p:txBody>
          <a:bodyPr wrap="square" rtlCol="0">
            <a:spAutoFit/>
          </a:bodyPr>
          <a:lstStyle/>
          <a:p>
            <a:r>
              <a:rPr lang="en-US" b="1" i="1" dirty="0" smtClean="0">
                <a:solidFill>
                  <a:schemeClr val="accent1">
                    <a:lumMod val="50000"/>
                  </a:schemeClr>
                </a:solidFill>
              </a:rPr>
              <a:t>CA KUSAI GOAWALA</a:t>
            </a:r>
            <a:endParaRPr lang="en-IN" b="1" i="1"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838200"/>
            <a:ext cx="8229600" cy="5287963"/>
          </a:xfrm>
        </p:spPr>
        <p:txBody>
          <a:bodyPr>
            <a:normAutofit/>
          </a:bodyPr>
          <a:lstStyle/>
          <a:p>
            <a:pPr>
              <a:buFontTx/>
              <a:buChar char="•"/>
            </a:pPr>
            <a:r>
              <a:rPr lang="en-US" sz="2400" dirty="0" smtClean="0">
                <a:cs typeface="Times New Roman" pitchFamily="18" charset="0"/>
              </a:rPr>
              <a:t> All kinds of transactions to be reported :</a:t>
            </a:r>
          </a:p>
          <a:p>
            <a:endParaRPr lang="en-US" sz="2400" dirty="0" smtClean="0">
              <a:cs typeface="Times New Roman" pitchFamily="18" charset="0"/>
            </a:endParaRPr>
          </a:p>
          <a:p>
            <a:pPr lvl="2">
              <a:buFontTx/>
              <a:buChar char="•"/>
            </a:pPr>
            <a:r>
              <a:rPr lang="en-US" dirty="0" smtClean="0">
                <a:cs typeface="Times New Roman" pitchFamily="18" charset="0"/>
              </a:rPr>
              <a:t>  Sales</a:t>
            </a:r>
          </a:p>
          <a:p>
            <a:pPr lvl="2">
              <a:buFontTx/>
              <a:buChar char="•"/>
            </a:pPr>
            <a:r>
              <a:rPr lang="en-US" dirty="0" smtClean="0">
                <a:cs typeface="Times New Roman" pitchFamily="18" charset="0"/>
              </a:rPr>
              <a:t>  Purchase</a:t>
            </a:r>
          </a:p>
          <a:p>
            <a:pPr lvl="2">
              <a:buFontTx/>
              <a:buChar char="•"/>
            </a:pPr>
            <a:r>
              <a:rPr lang="en-US" dirty="0" smtClean="0">
                <a:cs typeface="Times New Roman" pitchFamily="18" charset="0"/>
              </a:rPr>
              <a:t>  Services received/rendered</a:t>
            </a:r>
          </a:p>
          <a:p>
            <a:pPr lvl="2">
              <a:buFontTx/>
              <a:buChar char="•"/>
            </a:pPr>
            <a:r>
              <a:rPr lang="en-US" dirty="0" smtClean="0">
                <a:cs typeface="Times New Roman" pitchFamily="18" charset="0"/>
              </a:rPr>
              <a:t>  Loans received/given</a:t>
            </a:r>
          </a:p>
          <a:p>
            <a:pPr lvl="2">
              <a:buFontTx/>
              <a:buChar char="•"/>
            </a:pPr>
            <a:r>
              <a:rPr lang="en-US" dirty="0" smtClean="0">
                <a:cs typeface="Times New Roman" pitchFamily="18" charset="0"/>
              </a:rPr>
              <a:t>  Guarantees given/received</a:t>
            </a:r>
          </a:p>
          <a:p>
            <a:pPr lvl="2">
              <a:buFontTx/>
              <a:buChar char="•"/>
            </a:pPr>
            <a:r>
              <a:rPr lang="en-US" dirty="0" smtClean="0">
                <a:cs typeface="Times New Roman" pitchFamily="18" charset="0"/>
              </a:rPr>
              <a:t>  Dues from/to</a:t>
            </a:r>
          </a:p>
          <a:p>
            <a:pPr lvl="2">
              <a:buFontTx/>
              <a:buChar char="•"/>
            </a:pPr>
            <a:r>
              <a:rPr lang="en-US" dirty="0" smtClean="0">
                <a:cs typeface="Times New Roman" pitchFamily="18" charset="0"/>
              </a:rPr>
              <a:t>  KMP Compensation </a:t>
            </a:r>
          </a:p>
          <a:p>
            <a:pPr lvl="2">
              <a:buFontTx/>
              <a:buChar char="•"/>
            </a:pPr>
            <a:r>
              <a:rPr lang="en-US" dirty="0" smtClean="0">
                <a:cs typeface="Times New Roman" pitchFamily="18" charset="0"/>
              </a:rPr>
              <a:t>  Any other transactions Lease, Transfer of R &amp; D, transfer under </a:t>
            </a:r>
          </a:p>
          <a:p>
            <a:pPr lvl="2">
              <a:buFont typeface="Arial" pitchFamily="34" charset="0"/>
              <a:buChar char="•"/>
            </a:pPr>
            <a:r>
              <a:rPr lang="en-US" dirty="0" smtClean="0">
                <a:cs typeface="Times New Roman" pitchFamily="18" charset="0"/>
              </a:rPr>
              <a:t>   license agreements, Management contracts.</a:t>
            </a:r>
            <a:endParaRPr lang="en-US" dirty="0"/>
          </a:p>
        </p:txBody>
      </p:sp>
      <p:sp>
        <p:nvSpPr>
          <p:cNvPr id="4" name="TextBox 3"/>
          <p:cNvSpPr txBox="1"/>
          <p:nvPr/>
        </p:nvSpPr>
        <p:spPr>
          <a:xfrm>
            <a:off x="6781800" y="6324600"/>
            <a:ext cx="2362200" cy="369332"/>
          </a:xfrm>
          <a:prstGeom prst="rect">
            <a:avLst/>
          </a:prstGeom>
          <a:noFill/>
        </p:spPr>
        <p:txBody>
          <a:bodyPr wrap="square" rtlCol="0">
            <a:spAutoFit/>
          </a:bodyPr>
          <a:lstStyle/>
          <a:p>
            <a:r>
              <a:rPr lang="en-US" b="1" i="1" dirty="0" smtClean="0">
                <a:solidFill>
                  <a:schemeClr val="accent1">
                    <a:lumMod val="50000"/>
                  </a:schemeClr>
                </a:solidFill>
              </a:rPr>
              <a:t>CA KUSAI GOAWALA</a:t>
            </a:r>
            <a:endParaRPr lang="en-IN" b="1" i="1"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Case Study</a:t>
            </a:r>
            <a:endParaRPr lang="en-IN" dirty="0"/>
          </a:p>
        </p:txBody>
      </p:sp>
      <p:sp>
        <p:nvSpPr>
          <p:cNvPr id="3" name="Content Placeholder 2"/>
          <p:cNvSpPr>
            <a:spLocks noGrp="1"/>
          </p:cNvSpPr>
          <p:nvPr>
            <p:ph sz="quarter" idx="1"/>
          </p:nvPr>
        </p:nvSpPr>
        <p:spPr/>
        <p:txBody>
          <a:bodyPr/>
          <a:lstStyle/>
          <a:p>
            <a:r>
              <a:rPr lang="en-IN" dirty="0" smtClean="0"/>
              <a:t>Related party relationship are wider under IndAS24 as against AS18</a:t>
            </a:r>
          </a:p>
          <a:p>
            <a:r>
              <a:rPr lang="en-IN" dirty="0" smtClean="0"/>
              <a:t>If Entity P has control over A and has significant influence over B.</a:t>
            </a:r>
          </a:p>
          <a:p>
            <a:r>
              <a:rPr lang="en-IN" dirty="0" smtClean="0"/>
              <a:t>Under AS18 A and B are not related </a:t>
            </a:r>
          </a:p>
          <a:p>
            <a:r>
              <a:rPr lang="en-IN" dirty="0" smtClean="0"/>
              <a:t>However they are related party under IndAS24</a:t>
            </a:r>
            <a:endParaRPr lang="en-IN"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2042" name="Group 26"/>
          <p:cNvGraphicFramePr>
            <a:graphicFrameLocks noGrp="1"/>
          </p:cNvGraphicFramePr>
          <p:nvPr/>
        </p:nvGraphicFramePr>
        <p:xfrm>
          <a:off x="228600" y="990600"/>
          <a:ext cx="8382000" cy="5508942"/>
        </p:xfrm>
        <a:graphic>
          <a:graphicData uri="http://schemas.openxmlformats.org/drawingml/2006/table">
            <a:tbl>
              <a:tblPr/>
              <a:tblGrid>
                <a:gridCol w="585788"/>
                <a:gridCol w="1776412"/>
                <a:gridCol w="3124200"/>
                <a:gridCol w="2895600"/>
              </a:tblGrid>
              <a:tr h="7032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Sr. No.</a:t>
                      </a:r>
                      <a:endPar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Point for Consideration</a:t>
                      </a:r>
                      <a:endPar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IAS 24 (Related Party Disclosures)</a:t>
                      </a:r>
                      <a:endPar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AS 18 (Related Party Disclosures)</a:t>
                      </a:r>
                      <a:endParaRPr kumimoji="0" lang="en-US" sz="20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985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Related Parties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Includes post employment benefit plans of the reporting entity or its related party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Post employment benefit plans not included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6999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2000" b="0" dirty="0" smtClean="0">
                          <a:latin typeface="Times New Roman" pitchFamily="18" charset="0"/>
                          <a:cs typeface="Times New Roman" pitchFamily="18" charset="0"/>
                        </a:rPr>
                        <a:t>Definition of relative</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kern="1200" dirty="0" smtClean="0">
                          <a:solidFill>
                            <a:schemeClr val="tx1"/>
                          </a:solidFill>
                          <a:latin typeface="Times New Roman" pitchFamily="18" charset="0"/>
                          <a:ea typeface="+mn-ea"/>
                          <a:cs typeface="Times New Roman" pitchFamily="18" charset="0"/>
                        </a:rPr>
                        <a:t>Uses the term “a close member of that person’s family” .</a:t>
                      </a:r>
                      <a:endPar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kern="1200" dirty="0" smtClean="0">
                          <a:solidFill>
                            <a:schemeClr val="tx1"/>
                          </a:solidFill>
                          <a:latin typeface="Times New Roman" pitchFamily="18" charset="0"/>
                          <a:ea typeface="+mn-ea"/>
                          <a:cs typeface="Times New Roman" pitchFamily="18" charset="0"/>
                        </a:rPr>
                        <a:t>Uses the term “relatives of an individual”</a:t>
                      </a:r>
                      <a:endParaRPr lang="en-US" sz="2000" dirty="0" smtClean="0">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844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Compensation to KMP</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Disclosed as aggregate and separately for (a) short term employee benefits (b) post employment benefits (c) other long term benefits (d) termination benefits and (e) share based payments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Disclosed as aggregate of all items of compensation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42040" name="Text Box 24"/>
          <p:cNvSpPr txBox="1">
            <a:spLocks noChangeArrowheads="1"/>
          </p:cNvSpPr>
          <p:nvPr/>
        </p:nvSpPr>
        <p:spPr bwMode="auto">
          <a:xfrm>
            <a:off x="228600" y="381000"/>
            <a:ext cx="8382000" cy="466725"/>
          </a:xfrm>
          <a:prstGeom prst="rect">
            <a:avLst/>
          </a:prstGeom>
          <a:noFill/>
          <a:ln w="9525" algn="ctr">
            <a:solidFill>
              <a:schemeClr val="tx2"/>
            </a:solidFill>
            <a:miter lim="800000"/>
            <a:headEnd/>
            <a:tailEnd/>
          </a:ln>
          <a:effectLst/>
        </p:spPr>
        <p:txBody>
          <a:bodyPr>
            <a:spAutoFit/>
          </a:bodyPr>
          <a:lstStyle/>
          <a:p>
            <a:pPr marL="1371600" indent="-1371600" algn="ctr"/>
            <a:r>
              <a:rPr lang="en-US" sz="2400" b="1">
                <a:latin typeface="Times New Roman" pitchFamily="18" charset="0"/>
                <a:cs typeface="Arial" charset="0"/>
              </a:rPr>
              <a:t>Comparisons</a:t>
            </a:r>
          </a:p>
        </p:txBody>
      </p:sp>
      <p:sp>
        <p:nvSpPr>
          <p:cNvPr id="4" name="TextBox 3"/>
          <p:cNvSpPr txBox="1"/>
          <p:nvPr/>
        </p:nvSpPr>
        <p:spPr>
          <a:xfrm>
            <a:off x="6781800" y="6488668"/>
            <a:ext cx="2362200" cy="369332"/>
          </a:xfrm>
          <a:prstGeom prst="rect">
            <a:avLst/>
          </a:prstGeom>
          <a:noFill/>
        </p:spPr>
        <p:txBody>
          <a:bodyPr wrap="square" rtlCol="0">
            <a:spAutoFit/>
          </a:bodyPr>
          <a:lstStyle/>
          <a:p>
            <a:r>
              <a:rPr lang="en-US" b="1" i="1" dirty="0" smtClean="0">
                <a:solidFill>
                  <a:schemeClr val="accent1">
                    <a:lumMod val="50000"/>
                  </a:schemeClr>
                </a:solidFill>
              </a:rPr>
              <a:t>CA KUSAI GOAWALA</a:t>
            </a:r>
            <a:endParaRPr lang="en-IN" b="1" i="1" dirty="0">
              <a:solidFill>
                <a:schemeClr val="accent1">
                  <a:lumMod val="50000"/>
                </a:schemeClr>
              </a:solidFill>
            </a:endParaRPr>
          </a:p>
        </p:txBody>
      </p:sp>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6" name="WordArt 2"/>
          <p:cNvSpPr>
            <a:spLocks noChangeArrowheads="1" noChangeShapeType="1" noTextEdit="1"/>
          </p:cNvSpPr>
          <p:nvPr/>
        </p:nvSpPr>
        <p:spPr bwMode="auto">
          <a:xfrm>
            <a:off x="5181600" y="3886200"/>
            <a:ext cx="3429000" cy="1676400"/>
          </a:xfrm>
          <a:prstGeom prst="rect">
            <a:avLst/>
          </a:prstGeom>
        </p:spPr>
        <p:txBody>
          <a:bodyPr wrap="none" fromWordArt="1">
            <a:prstTxWarp prst="textPlain">
              <a:avLst>
                <a:gd name="adj" fmla="val 50000"/>
              </a:avLst>
            </a:prstTxWarp>
          </a:bodyPr>
          <a:lstStyle/>
          <a:p>
            <a:pPr algn="ctr"/>
            <a:r>
              <a:rPr lang="en-US" sz="3600" kern="10">
                <a:ln w="9525">
                  <a:noFill/>
                  <a:round/>
                  <a:headEnd/>
                  <a:tailEnd/>
                </a:ln>
                <a:solidFill>
                  <a:srgbClr val="336699"/>
                </a:solidFill>
                <a:effectLst>
                  <a:outerShdw dist="45791" dir="2021404" algn="ctr" rotWithShape="0">
                    <a:srgbClr val="B2B2B2">
                      <a:alpha val="80000"/>
                    </a:srgbClr>
                  </a:outerShdw>
                </a:effectLst>
                <a:latin typeface="Times New Roman"/>
                <a:cs typeface="Times New Roman"/>
              </a:rPr>
              <a:t>OPERATING</a:t>
            </a:r>
          </a:p>
          <a:p>
            <a:pPr algn="ctr"/>
            <a:r>
              <a:rPr lang="en-US" sz="3600" kern="10">
                <a:ln w="9525">
                  <a:noFill/>
                  <a:round/>
                  <a:headEnd/>
                  <a:tailEnd/>
                </a:ln>
                <a:solidFill>
                  <a:srgbClr val="336699"/>
                </a:solidFill>
                <a:effectLst>
                  <a:outerShdw dist="45791" dir="2021404" algn="ctr" rotWithShape="0">
                    <a:srgbClr val="B2B2B2">
                      <a:alpha val="80000"/>
                    </a:srgbClr>
                  </a:outerShdw>
                </a:effectLst>
                <a:latin typeface="Times New Roman"/>
                <a:cs typeface="Times New Roman"/>
              </a:rPr>
              <a:t>SEGMENTS</a:t>
            </a:r>
          </a:p>
        </p:txBody>
      </p:sp>
      <p:sp>
        <p:nvSpPr>
          <p:cNvPr id="333827" name="WordArt 3"/>
          <p:cNvSpPr>
            <a:spLocks noChangeArrowheads="1" noChangeShapeType="1" noTextEdit="1"/>
          </p:cNvSpPr>
          <p:nvPr/>
        </p:nvSpPr>
        <p:spPr bwMode="auto">
          <a:xfrm>
            <a:off x="5334000" y="2514600"/>
            <a:ext cx="3124200" cy="838200"/>
          </a:xfrm>
          <a:prstGeom prst="rect">
            <a:avLst/>
          </a:prstGeom>
        </p:spPr>
        <p:txBody>
          <a:bodyPr wrap="none" fromWordArt="1">
            <a:prstTxWarp prst="textPlain">
              <a:avLst>
                <a:gd name="adj" fmla="val 50000"/>
              </a:avLst>
            </a:prstTxWarp>
          </a:bodyPr>
          <a:lstStyle/>
          <a:p>
            <a:pPr algn="ctr"/>
            <a:r>
              <a:rPr lang="en-US" sz="3600" i="1" kern="10" dirty="0" smtClean="0">
                <a:ln w="9525">
                  <a:solidFill>
                    <a:srgbClr val="000000"/>
                  </a:solidFill>
                  <a:round/>
                  <a:headEnd/>
                  <a:tailEnd/>
                </a:ln>
                <a:solidFill>
                  <a:schemeClr val="accent1">
                    <a:lumMod val="75000"/>
                  </a:schemeClr>
                </a:solidFill>
                <a:effectLst>
                  <a:outerShdw dist="35921" dir="2700000" algn="ctr" rotWithShape="0">
                    <a:srgbClr val="808080">
                      <a:alpha val="80000"/>
                    </a:srgbClr>
                  </a:outerShdw>
                </a:effectLst>
                <a:latin typeface="Arial Black"/>
              </a:rPr>
              <a:t>IndAS -108</a:t>
            </a:r>
            <a:endParaRPr lang="en-US" sz="3600" i="1" kern="10" dirty="0">
              <a:ln w="9525">
                <a:solidFill>
                  <a:srgbClr val="000000"/>
                </a:solidFill>
                <a:round/>
                <a:headEnd/>
                <a:tailEnd/>
              </a:ln>
              <a:solidFill>
                <a:schemeClr val="accent1">
                  <a:lumMod val="75000"/>
                </a:schemeClr>
              </a:solidFill>
              <a:effectLst>
                <a:outerShdw dist="35921" dir="2700000" algn="ctr" rotWithShape="0">
                  <a:srgbClr val="808080">
                    <a:alpha val="80000"/>
                  </a:srgbClr>
                </a:outerShdw>
              </a:effectLst>
              <a:latin typeface="Arial Black"/>
            </a:endParaRPr>
          </a:p>
        </p:txBody>
      </p:sp>
      <p:pic>
        <p:nvPicPr>
          <p:cNvPr id="333828" name="Picture 4" descr="j0435245"/>
          <p:cNvPicPr>
            <a:picLocks noChangeAspect="1" noChangeArrowheads="1"/>
          </p:cNvPicPr>
          <p:nvPr/>
        </p:nvPicPr>
        <p:blipFill>
          <a:blip r:embed="rId2" cstate="print"/>
          <a:srcRect/>
          <a:stretch>
            <a:fillRect/>
          </a:stretch>
        </p:blipFill>
        <p:spPr bwMode="auto">
          <a:xfrm>
            <a:off x="381000" y="304800"/>
            <a:ext cx="2133600" cy="1752600"/>
          </a:xfrm>
          <a:prstGeom prst="rect">
            <a:avLst/>
          </a:prstGeom>
          <a:noFill/>
        </p:spPr>
      </p:pic>
      <p:pic>
        <p:nvPicPr>
          <p:cNvPr id="333829" name="Picture 5" descr="j0439299"/>
          <p:cNvPicPr>
            <a:picLocks noChangeAspect="1" noChangeArrowheads="1"/>
          </p:cNvPicPr>
          <p:nvPr/>
        </p:nvPicPr>
        <p:blipFill>
          <a:blip r:embed="rId3" cstate="print"/>
          <a:srcRect/>
          <a:stretch>
            <a:fillRect/>
          </a:stretch>
        </p:blipFill>
        <p:spPr bwMode="auto">
          <a:xfrm>
            <a:off x="457200" y="2209800"/>
            <a:ext cx="4495800" cy="3733800"/>
          </a:xfrm>
          <a:prstGeom prst="rect">
            <a:avLst/>
          </a:prstGeom>
          <a:noFill/>
        </p:spPr>
      </p:pic>
      <p:sp>
        <p:nvSpPr>
          <p:cNvPr id="6" name="TextBox 5"/>
          <p:cNvSpPr txBox="1"/>
          <p:nvPr/>
        </p:nvSpPr>
        <p:spPr>
          <a:xfrm>
            <a:off x="6781800" y="6324600"/>
            <a:ext cx="2362200" cy="369332"/>
          </a:xfrm>
          <a:prstGeom prst="rect">
            <a:avLst/>
          </a:prstGeom>
          <a:noFill/>
        </p:spPr>
        <p:txBody>
          <a:bodyPr wrap="square" rtlCol="0">
            <a:spAutoFit/>
          </a:bodyPr>
          <a:lstStyle/>
          <a:p>
            <a:r>
              <a:rPr lang="en-US" b="1" i="1" dirty="0" smtClean="0">
                <a:solidFill>
                  <a:schemeClr val="accent1">
                    <a:lumMod val="50000"/>
                  </a:schemeClr>
                </a:solidFill>
              </a:rPr>
              <a:t>CA KUSAI GOAWALA</a:t>
            </a:r>
            <a:endParaRPr lang="en-IN" b="1" i="1" dirty="0">
              <a:solidFill>
                <a:schemeClr val="accent1">
                  <a:lumMod val="50000"/>
                </a:schemeClr>
              </a:solidFill>
            </a:endParaRPr>
          </a:p>
        </p:txBody>
      </p:sp>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50" name="Line 2"/>
          <p:cNvSpPr>
            <a:spLocks noChangeShapeType="1"/>
          </p:cNvSpPr>
          <p:nvPr/>
        </p:nvSpPr>
        <p:spPr bwMode="auto">
          <a:xfrm>
            <a:off x="4495800" y="1371600"/>
            <a:ext cx="0" cy="228600"/>
          </a:xfrm>
          <a:prstGeom prst="line">
            <a:avLst/>
          </a:prstGeom>
          <a:noFill/>
          <a:ln w="9525">
            <a:noFill/>
            <a:round/>
            <a:headEnd type="none" w="sm" len="sm"/>
            <a:tailEnd type="triangle" w="sm" len="sm"/>
          </a:ln>
          <a:effectLst/>
        </p:spPr>
        <p:txBody>
          <a:bodyPr wrap="none" anchor="ctr"/>
          <a:lstStyle/>
          <a:p>
            <a:endParaRPr lang="en-US"/>
          </a:p>
        </p:txBody>
      </p:sp>
      <p:sp>
        <p:nvSpPr>
          <p:cNvPr id="334851" name="Rectangle 3"/>
          <p:cNvSpPr>
            <a:spLocks noChangeArrowheads="1"/>
          </p:cNvSpPr>
          <p:nvPr/>
        </p:nvSpPr>
        <p:spPr bwMode="auto">
          <a:xfrm>
            <a:off x="381000" y="685800"/>
            <a:ext cx="8382000" cy="4770537"/>
          </a:xfrm>
          <a:prstGeom prst="rect">
            <a:avLst/>
          </a:prstGeom>
          <a:noFill/>
          <a:ln w="9525">
            <a:noFill/>
            <a:miter lim="800000"/>
            <a:headEnd type="none" w="sm" len="sm"/>
            <a:tailEnd type="none" w="sm" len="sm"/>
          </a:ln>
          <a:effectLst/>
        </p:spPr>
        <p:txBody>
          <a:bodyPr anchor="ctr">
            <a:spAutoFit/>
          </a:bodyPr>
          <a:lstStyle/>
          <a:p>
            <a:r>
              <a:rPr lang="en-US" sz="2800" b="1" dirty="0" err="1" smtClean="0">
                <a:cs typeface="Times New Roman" pitchFamily="18" charset="0"/>
              </a:rPr>
              <a:t>IndAS</a:t>
            </a:r>
            <a:r>
              <a:rPr lang="en-US" sz="2800" b="1" dirty="0" smtClean="0">
                <a:cs typeface="Times New Roman" pitchFamily="18" charset="0"/>
              </a:rPr>
              <a:t> 108 </a:t>
            </a:r>
            <a:r>
              <a:rPr lang="en-US" sz="2800" b="1" dirty="0">
                <a:cs typeface="Times New Roman" pitchFamily="18" charset="0"/>
              </a:rPr>
              <a:t>– Operating Segments</a:t>
            </a:r>
          </a:p>
          <a:p>
            <a:endParaRPr lang="en-US" sz="2400" dirty="0">
              <a:cs typeface="Times New Roman" pitchFamily="18" charset="0"/>
            </a:endParaRPr>
          </a:p>
          <a:p>
            <a:pPr lvl="1">
              <a:lnSpc>
                <a:spcPct val="150000"/>
              </a:lnSpc>
              <a:buFontTx/>
              <a:buChar char="•"/>
            </a:pPr>
            <a:r>
              <a:rPr lang="en-US" sz="2400" dirty="0">
                <a:cs typeface="Times New Roman" pitchFamily="18" charset="0"/>
              </a:rPr>
              <a:t>  Identification of Operating </a:t>
            </a:r>
            <a:r>
              <a:rPr lang="en-US" sz="2400" dirty="0" smtClean="0">
                <a:cs typeface="Times New Roman" pitchFamily="18" charset="0"/>
              </a:rPr>
              <a:t>Segment (OS)</a:t>
            </a:r>
            <a:endParaRPr lang="en-US" sz="2400" dirty="0">
              <a:cs typeface="Times New Roman" pitchFamily="18" charset="0"/>
            </a:endParaRPr>
          </a:p>
          <a:p>
            <a:pPr lvl="1">
              <a:lnSpc>
                <a:spcPct val="150000"/>
              </a:lnSpc>
              <a:buFontTx/>
              <a:buChar char="•"/>
            </a:pPr>
            <a:r>
              <a:rPr lang="en-US" sz="2400" dirty="0">
                <a:cs typeface="Times New Roman" pitchFamily="18" charset="0"/>
              </a:rPr>
              <a:t>  As per internal reporting norms to </a:t>
            </a:r>
            <a:r>
              <a:rPr lang="en-US" sz="2400" dirty="0" smtClean="0">
                <a:cs typeface="Times New Roman" pitchFamily="18" charset="0"/>
              </a:rPr>
              <a:t>CEO</a:t>
            </a:r>
            <a:endParaRPr lang="en-US" sz="2400" dirty="0">
              <a:cs typeface="Times New Roman" pitchFamily="18" charset="0"/>
            </a:endParaRPr>
          </a:p>
          <a:p>
            <a:pPr lvl="1">
              <a:lnSpc>
                <a:spcPct val="150000"/>
              </a:lnSpc>
              <a:buFontTx/>
              <a:buChar char="•"/>
            </a:pPr>
            <a:r>
              <a:rPr lang="en-US" sz="2400" dirty="0">
                <a:cs typeface="Times New Roman" pitchFamily="18" charset="0"/>
              </a:rPr>
              <a:t>  Qualitative </a:t>
            </a:r>
            <a:r>
              <a:rPr lang="en-US" sz="2400" dirty="0" smtClean="0">
                <a:cs typeface="Times New Roman" pitchFamily="18" charset="0"/>
              </a:rPr>
              <a:t>thresholds</a:t>
            </a:r>
            <a:endParaRPr lang="en-US" sz="2400" dirty="0">
              <a:cs typeface="Times New Roman" pitchFamily="18" charset="0"/>
            </a:endParaRPr>
          </a:p>
          <a:p>
            <a:pPr lvl="1">
              <a:lnSpc>
                <a:spcPct val="150000"/>
              </a:lnSpc>
            </a:pPr>
            <a:r>
              <a:rPr lang="en-US" sz="2400" b="1" dirty="0">
                <a:cs typeface="Times New Roman" pitchFamily="18" charset="0"/>
              </a:rPr>
              <a:t>   To </a:t>
            </a:r>
            <a:r>
              <a:rPr lang="en-US" sz="2400" b="1" dirty="0" smtClean="0">
                <a:cs typeface="Times New Roman" pitchFamily="18" charset="0"/>
              </a:rPr>
              <a:t>provide</a:t>
            </a:r>
            <a:endParaRPr lang="en-US" sz="2400" b="1" dirty="0">
              <a:cs typeface="Times New Roman" pitchFamily="18" charset="0"/>
            </a:endParaRPr>
          </a:p>
          <a:p>
            <a:pPr lvl="1">
              <a:lnSpc>
                <a:spcPct val="150000"/>
              </a:lnSpc>
              <a:buFontTx/>
              <a:buChar char="•"/>
            </a:pPr>
            <a:r>
              <a:rPr lang="en-US" sz="2400" dirty="0">
                <a:cs typeface="Times New Roman" pitchFamily="18" charset="0"/>
              </a:rPr>
              <a:t>  Quantitative </a:t>
            </a:r>
            <a:r>
              <a:rPr lang="en-US" sz="2400" dirty="0" smtClean="0">
                <a:cs typeface="Times New Roman" pitchFamily="18" charset="0"/>
              </a:rPr>
              <a:t>thresholds</a:t>
            </a:r>
            <a:endParaRPr lang="en-US" sz="2400" dirty="0">
              <a:cs typeface="Times New Roman" pitchFamily="18" charset="0"/>
            </a:endParaRPr>
          </a:p>
          <a:p>
            <a:pPr lvl="2">
              <a:lnSpc>
                <a:spcPct val="150000"/>
              </a:lnSpc>
              <a:buFontTx/>
              <a:buChar char="•"/>
            </a:pPr>
            <a:r>
              <a:rPr lang="en-US" sz="2400" dirty="0">
                <a:cs typeface="Times New Roman" pitchFamily="18" charset="0"/>
              </a:rPr>
              <a:t> 10% of revenue / profits / </a:t>
            </a:r>
            <a:r>
              <a:rPr lang="en-US" sz="2400" dirty="0" smtClean="0">
                <a:cs typeface="Times New Roman" pitchFamily="18" charset="0"/>
              </a:rPr>
              <a:t>assets</a:t>
            </a:r>
            <a:endParaRPr lang="en-US" sz="2400" dirty="0">
              <a:cs typeface="Times New Roman" pitchFamily="18" charset="0"/>
            </a:endParaRPr>
          </a:p>
          <a:p>
            <a:pPr lvl="2">
              <a:lnSpc>
                <a:spcPct val="150000"/>
              </a:lnSpc>
              <a:buFontTx/>
              <a:buChar char="•"/>
            </a:pPr>
            <a:r>
              <a:rPr lang="en-US" sz="2400" dirty="0">
                <a:cs typeface="Times New Roman" pitchFamily="18" charset="0"/>
              </a:rPr>
              <a:t>  If OS does not cover 75% then add other segments also</a:t>
            </a:r>
          </a:p>
        </p:txBody>
      </p:sp>
      <p:sp>
        <p:nvSpPr>
          <p:cNvPr id="5" name="TextBox 4"/>
          <p:cNvSpPr txBox="1"/>
          <p:nvPr/>
        </p:nvSpPr>
        <p:spPr>
          <a:xfrm>
            <a:off x="6781800" y="6324600"/>
            <a:ext cx="2362200" cy="369332"/>
          </a:xfrm>
          <a:prstGeom prst="rect">
            <a:avLst/>
          </a:prstGeom>
          <a:noFill/>
        </p:spPr>
        <p:txBody>
          <a:bodyPr wrap="square" rtlCol="0">
            <a:spAutoFit/>
          </a:bodyPr>
          <a:lstStyle/>
          <a:p>
            <a:r>
              <a:rPr lang="en-US" b="1" i="1" dirty="0" smtClean="0">
                <a:solidFill>
                  <a:schemeClr val="accent1">
                    <a:lumMod val="50000"/>
                  </a:schemeClr>
                </a:solidFill>
              </a:rPr>
              <a:t>CA KUSAI GOAWALA</a:t>
            </a:r>
            <a:endParaRPr lang="en-IN" b="1" i="1" dirty="0">
              <a:solidFill>
                <a:schemeClr val="accent1">
                  <a:lumMod val="50000"/>
                </a:schemeClr>
              </a:solidFill>
            </a:endParaRPr>
          </a:p>
        </p:txBody>
      </p: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Line 2"/>
          <p:cNvSpPr>
            <a:spLocks noChangeShapeType="1"/>
          </p:cNvSpPr>
          <p:nvPr/>
        </p:nvSpPr>
        <p:spPr bwMode="auto">
          <a:xfrm>
            <a:off x="4495800" y="1371600"/>
            <a:ext cx="0" cy="228600"/>
          </a:xfrm>
          <a:prstGeom prst="line">
            <a:avLst/>
          </a:prstGeom>
          <a:noFill/>
          <a:ln w="9525">
            <a:noFill/>
            <a:round/>
            <a:headEnd type="none" w="sm" len="sm"/>
            <a:tailEnd type="triangle" w="sm" len="sm"/>
          </a:ln>
          <a:effectLst/>
        </p:spPr>
        <p:txBody>
          <a:bodyPr wrap="none" anchor="ctr"/>
          <a:lstStyle/>
          <a:p>
            <a:endParaRPr lang="en-US"/>
          </a:p>
        </p:txBody>
      </p:sp>
      <p:sp>
        <p:nvSpPr>
          <p:cNvPr id="335875" name="Rectangle 3"/>
          <p:cNvSpPr>
            <a:spLocks noChangeArrowheads="1"/>
          </p:cNvSpPr>
          <p:nvPr/>
        </p:nvSpPr>
        <p:spPr bwMode="auto">
          <a:xfrm>
            <a:off x="381000" y="762000"/>
            <a:ext cx="8382000" cy="4401205"/>
          </a:xfrm>
          <a:prstGeom prst="rect">
            <a:avLst/>
          </a:prstGeom>
          <a:noFill/>
          <a:ln w="9525">
            <a:noFill/>
            <a:miter lim="800000"/>
            <a:headEnd type="none" w="sm" len="sm"/>
            <a:tailEnd type="none" w="sm" len="sm"/>
          </a:ln>
          <a:effectLst/>
        </p:spPr>
        <p:txBody>
          <a:bodyPr anchor="ctr">
            <a:spAutoFit/>
          </a:bodyPr>
          <a:lstStyle/>
          <a:p>
            <a:r>
              <a:rPr lang="en-US" sz="2800" b="1" dirty="0">
                <a:cs typeface="Arial" charset="0"/>
              </a:rPr>
              <a:t>Information to be disclosed</a:t>
            </a:r>
          </a:p>
          <a:p>
            <a:pPr>
              <a:lnSpc>
                <a:spcPct val="150000"/>
              </a:lnSpc>
            </a:pPr>
            <a:endParaRPr lang="en-US" sz="2400" dirty="0">
              <a:cs typeface="Arial" charset="0"/>
            </a:endParaRPr>
          </a:p>
          <a:p>
            <a:pPr lvl="2">
              <a:lnSpc>
                <a:spcPct val="150000"/>
              </a:lnSpc>
              <a:buFontTx/>
              <a:buChar char="•"/>
            </a:pPr>
            <a:r>
              <a:rPr lang="en-US" sz="2400" dirty="0">
                <a:cs typeface="Arial" charset="0"/>
              </a:rPr>
              <a:t>  </a:t>
            </a:r>
            <a:r>
              <a:rPr lang="en-US" sz="2400" dirty="0" smtClean="0">
                <a:cs typeface="Arial" charset="0"/>
              </a:rPr>
              <a:t>Measurement</a:t>
            </a:r>
            <a:endParaRPr lang="en-US" sz="2400" dirty="0">
              <a:cs typeface="Arial" charset="0"/>
            </a:endParaRPr>
          </a:p>
          <a:p>
            <a:pPr lvl="2">
              <a:lnSpc>
                <a:spcPct val="150000"/>
              </a:lnSpc>
              <a:buFontTx/>
              <a:buChar char="•"/>
            </a:pPr>
            <a:r>
              <a:rPr lang="en-US" sz="2400" dirty="0">
                <a:cs typeface="Arial" charset="0"/>
              </a:rPr>
              <a:t>  </a:t>
            </a:r>
            <a:r>
              <a:rPr lang="en-US" sz="2400" dirty="0" smtClean="0">
                <a:cs typeface="Arial" charset="0"/>
              </a:rPr>
              <a:t>Reconciliations</a:t>
            </a:r>
            <a:endParaRPr lang="en-US" sz="2400" dirty="0">
              <a:cs typeface="Arial" charset="0"/>
            </a:endParaRPr>
          </a:p>
          <a:p>
            <a:pPr lvl="2">
              <a:lnSpc>
                <a:spcPct val="150000"/>
              </a:lnSpc>
              <a:buFontTx/>
              <a:buChar char="•"/>
            </a:pPr>
            <a:r>
              <a:rPr lang="en-US" sz="2400" dirty="0">
                <a:cs typeface="Arial" charset="0"/>
              </a:rPr>
              <a:t>  </a:t>
            </a:r>
            <a:r>
              <a:rPr lang="en-US" sz="2400" dirty="0" smtClean="0">
                <a:cs typeface="Arial" charset="0"/>
              </a:rPr>
              <a:t>Restatement</a:t>
            </a:r>
            <a:endParaRPr lang="en-US" sz="2400" dirty="0">
              <a:cs typeface="Arial" charset="0"/>
            </a:endParaRPr>
          </a:p>
          <a:p>
            <a:pPr lvl="2">
              <a:lnSpc>
                <a:spcPct val="150000"/>
              </a:lnSpc>
              <a:buFontTx/>
              <a:buChar char="•"/>
            </a:pPr>
            <a:r>
              <a:rPr lang="en-US" sz="2400" dirty="0">
                <a:cs typeface="Arial" charset="0"/>
              </a:rPr>
              <a:t>  Product &amp; </a:t>
            </a:r>
            <a:r>
              <a:rPr lang="en-US" sz="2400" dirty="0" smtClean="0">
                <a:cs typeface="Arial" charset="0"/>
              </a:rPr>
              <a:t>services</a:t>
            </a:r>
            <a:endParaRPr lang="en-US" sz="2400" dirty="0">
              <a:cs typeface="Arial" charset="0"/>
            </a:endParaRPr>
          </a:p>
          <a:p>
            <a:pPr lvl="2">
              <a:lnSpc>
                <a:spcPct val="150000"/>
              </a:lnSpc>
              <a:buFontTx/>
              <a:buChar char="•"/>
            </a:pPr>
            <a:r>
              <a:rPr lang="en-US" sz="2400" dirty="0">
                <a:cs typeface="Arial" charset="0"/>
              </a:rPr>
              <a:t>  Geographical </a:t>
            </a:r>
            <a:r>
              <a:rPr lang="en-US" sz="2400" dirty="0" smtClean="0">
                <a:cs typeface="Arial" charset="0"/>
              </a:rPr>
              <a:t>Segments</a:t>
            </a:r>
            <a:endParaRPr lang="en-US" sz="2400" dirty="0">
              <a:cs typeface="Arial" charset="0"/>
            </a:endParaRPr>
          </a:p>
          <a:p>
            <a:pPr lvl="2">
              <a:lnSpc>
                <a:spcPct val="150000"/>
              </a:lnSpc>
              <a:buFontTx/>
              <a:buChar char="•"/>
            </a:pPr>
            <a:r>
              <a:rPr lang="en-US" sz="2400" dirty="0">
                <a:cs typeface="Arial" charset="0"/>
              </a:rPr>
              <a:t>  Major Customers &gt;10%</a:t>
            </a:r>
          </a:p>
        </p:txBody>
      </p:sp>
      <p:sp>
        <p:nvSpPr>
          <p:cNvPr id="5" name="TextBox 4"/>
          <p:cNvSpPr txBox="1"/>
          <p:nvPr/>
        </p:nvSpPr>
        <p:spPr>
          <a:xfrm>
            <a:off x="6781800" y="6324600"/>
            <a:ext cx="2362200" cy="369332"/>
          </a:xfrm>
          <a:prstGeom prst="rect">
            <a:avLst/>
          </a:prstGeom>
          <a:noFill/>
        </p:spPr>
        <p:txBody>
          <a:bodyPr wrap="square" rtlCol="0">
            <a:spAutoFit/>
          </a:bodyPr>
          <a:lstStyle/>
          <a:p>
            <a:r>
              <a:rPr lang="en-US" b="1" i="1" dirty="0" smtClean="0">
                <a:solidFill>
                  <a:schemeClr val="accent1">
                    <a:lumMod val="50000"/>
                  </a:schemeClr>
                </a:solidFill>
              </a:rPr>
              <a:t>CA KUSAI GOAWALA</a:t>
            </a:r>
            <a:endParaRPr lang="en-IN" b="1" i="1" dirty="0">
              <a:solidFill>
                <a:schemeClr val="accent1">
                  <a:lumMod val="50000"/>
                </a:schemeClr>
              </a:solidFill>
            </a:endParaRPr>
          </a:p>
        </p:txBody>
      </p:sp>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6898" name="Group 2"/>
          <p:cNvGraphicFramePr>
            <a:graphicFrameLocks noGrp="1"/>
          </p:cNvGraphicFramePr>
          <p:nvPr/>
        </p:nvGraphicFramePr>
        <p:xfrm>
          <a:off x="457200" y="990600"/>
          <a:ext cx="8382000" cy="4968240"/>
        </p:xfrm>
        <a:graphic>
          <a:graphicData uri="http://schemas.openxmlformats.org/drawingml/2006/table">
            <a:tbl>
              <a:tblPr/>
              <a:tblGrid>
                <a:gridCol w="585788"/>
                <a:gridCol w="1622425"/>
                <a:gridCol w="3087687"/>
                <a:gridCol w="3086100"/>
              </a:tblGrid>
              <a:tr h="244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Sr. No.</a:t>
                      </a:r>
                      <a:endPar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Point for Consideration</a:t>
                      </a:r>
                      <a:endPar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InAS</a:t>
                      </a:r>
                      <a:r>
                        <a:rPr kumimoji="0" lang="en-US" sz="2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8 (Operating Segments)</a:t>
                      </a:r>
                      <a:endPar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AS 17 (Segment Reporting)</a:t>
                      </a:r>
                      <a:endParaRPr kumimoji="0" lang="en-US" sz="20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4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Identification of segments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Based on financial information on how to allocate resources and in assessing performance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2 sets of segments i.e. business and geographical using risks and rewards approach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4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Measurement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Segment Revenue/Expense/Result/Asset/Liability </a:t>
                      </a:r>
                      <a:r>
                        <a:rPr kumimoji="0" lang="en-US" sz="2200" b="0" i="0" u="sng"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not</a:t>
                      </a:r>
                      <a:r>
                        <a:rPr kumimoji="0" lang="en-US" sz="2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defined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Segment Revenue/Expense/Result/Asset/Liability have been defined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4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Disclosures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Revenue from a customer if exceeds 10% of total segment revenue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No such requirement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36925" name="Text Box 29"/>
          <p:cNvSpPr txBox="1">
            <a:spLocks noChangeArrowheads="1"/>
          </p:cNvSpPr>
          <p:nvPr/>
        </p:nvSpPr>
        <p:spPr bwMode="auto">
          <a:xfrm>
            <a:off x="457200" y="457200"/>
            <a:ext cx="8382000" cy="466725"/>
          </a:xfrm>
          <a:prstGeom prst="rect">
            <a:avLst/>
          </a:prstGeom>
          <a:noFill/>
          <a:ln w="9525" algn="ctr">
            <a:solidFill>
              <a:schemeClr val="tx2"/>
            </a:solidFill>
            <a:miter lim="800000"/>
            <a:headEnd/>
            <a:tailEnd/>
          </a:ln>
          <a:effectLst/>
        </p:spPr>
        <p:txBody>
          <a:bodyPr>
            <a:spAutoFit/>
          </a:bodyPr>
          <a:lstStyle/>
          <a:p>
            <a:pPr marL="1371600" indent="-1371600" algn="ctr"/>
            <a:r>
              <a:rPr lang="en-US" sz="2400" b="1" dirty="0">
                <a:latin typeface="Times New Roman" pitchFamily="18" charset="0"/>
                <a:cs typeface="Arial" charset="0"/>
              </a:rPr>
              <a:t>Comparisons</a:t>
            </a:r>
          </a:p>
        </p:txBody>
      </p:sp>
      <p:sp>
        <p:nvSpPr>
          <p:cNvPr id="4" name="TextBox 3"/>
          <p:cNvSpPr txBox="1"/>
          <p:nvPr/>
        </p:nvSpPr>
        <p:spPr>
          <a:xfrm>
            <a:off x="6781800" y="6324600"/>
            <a:ext cx="2362200" cy="369332"/>
          </a:xfrm>
          <a:prstGeom prst="rect">
            <a:avLst/>
          </a:prstGeom>
          <a:noFill/>
        </p:spPr>
        <p:txBody>
          <a:bodyPr wrap="square" rtlCol="0">
            <a:spAutoFit/>
          </a:bodyPr>
          <a:lstStyle/>
          <a:p>
            <a:r>
              <a:rPr lang="en-US" b="1" i="1" dirty="0" smtClean="0">
                <a:solidFill>
                  <a:schemeClr val="accent1">
                    <a:lumMod val="50000"/>
                  </a:schemeClr>
                </a:solidFill>
              </a:rPr>
              <a:t>CA KUSAI GOAWALA</a:t>
            </a:r>
            <a:endParaRPr lang="en-IN" b="1" i="1" dirty="0">
              <a:solidFill>
                <a:schemeClr val="accent1">
                  <a:lumMod val="50000"/>
                </a:schemeClr>
              </a:solidFill>
            </a:endParaRPr>
          </a:p>
        </p:txBody>
      </p:sp>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242" name="WordArt 2"/>
          <p:cNvSpPr>
            <a:spLocks noChangeArrowheads="1" noChangeShapeType="1" noTextEdit="1"/>
          </p:cNvSpPr>
          <p:nvPr/>
        </p:nvSpPr>
        <p:spPr bwMode="auto">
          <a:xfrm>
            <a:off x="4572000" y="3733800"/>
            <a:ext cx="4419600" cy="1828800"/>
          </a:xfrm>
          <a:prstGeom prst="rect">
            <a:avLst/>
          </a:prstGeom>
        </p:spPr>
        <p:txBody>
          <a:bodyPr wrap="none" fromWordArt="1">
            <a:prstTxWarp prst="textPlain">
              <a:avLst>
                <a:gd name="adj" fmla="val 50000"/>
              </a:avLst>
            </a:prstTxWarp>
          </a:bodyPr>
          <a:lstStyle/>
          <a:p>
            <a:pPr algn="ctr"/>
            <a:r>
              <a:rPr lang="en-US" sz="3600" kern="10" dirty="0">
                <a:ln w="9525">
                  <a:noFill/>
                  <a:round/>
                  <a:headEnd/>
                  <a:tailEnd/>
                </a:ln>
                <a:solidFill>
                  <a:srgbClr val="336699"/>
                </a:solidFill>
                <a:effectLst>
                  <a:outerShdw dist="45791" dir="2021404" algn="ctr" rotWithShape="0">
                    <a:srgbClr val="B2B2B2">
                      <a:alpha val="80000"/>
                    </a:srgbClr>
                  </a:outerShdw>
                </a:effectLst>
                <a:latin typeface="Times New Roman"/>
                <a:cs typeface="Times New Roman"/>
              </a:rPr>
              <a:t>PROPERTY, </a:t>
            </a:r>
          </a:p>
          <a:p>
            <a:pPr algn="ctr"/>
            <a:r>
              <a:rPr lang="en-US" sz="3600" kern="10" dirty="0">
                <a:ln w="9525">
                  <a:noFill/>
                  <a:round/>
                  <a:headEnd/>
                  <a:tailEnd/>
                </a:ln>
                <a:solidFill>
                  <a:srgbClr val="336699"/>
                </a:solidFill>
                <a:effectLst>
                  <a:outerShdw dist="45791" dir="2021404" algn="ctr" rotWithShape="0">
                    <a:srgbClr val="B2B2B2">
                      <a:alpha val="80000"/>
                    </a:srgbClr>
                  </a:outerShdw>
                </a:effectLst>
                <a:latin typeface="Times New Roman"/>
                <a:cs typeface="Times New Roman"/>
              </a:rPr>
              <a:t>PLANT &amp; </a:t>
            </a:r>
            <a:r>
              <a:rPr lang="en-US" sz="3600" kern="10" dirty="0" smtClean="0">
                <a:ln w="9525">
                  <a:noFill/>
                  <a:round/>
                  <a:headEnd/>
                  <a:tailEnd/>
                </a:ln>
                <a:solidFill>
                  <a:srgbClr val="336699"/>
                </a:solidFill>
                <a:effectLst>
                  <a:outerShdw dist="45791" dir="2021404" algn="ctr" rotWithShape="0">
                    <a:srgbClr val="B2B2B2">
                      <a:alpha val="80000"/>
                    </a:srgbClr>
                  </a:outerShdw>
                </a:effectLst>
                <a:latin typeface="Times New Roman"/>
                <a:cs typeface="Times New Roman"/>
              </a:rPr>
              <a:t>EQUIPMENT </a:t>
            </a:r>
            <a:endParaRPr lang="en-US" sz="3600" kern="10" dirty="0">
              <a:ln w="9525">
                <a:noFill/>
                <a:round/>
                <a:headEnd/>
                <a:tailEnd/>
              </a:ln>
              <a:solidFill>
                <a:srgbClr val="336699"/>
              </a:solidFill>
              <a:effectLst>
                <a:outerShdw dist="45791" dir="2021404" algn="ctr" rotWithShape="0">
                  <a:srgbClr val="B2B2B2">
                    <a:alpha val="80000"/>
                  </a:srgbClr>
                </a:outerShdw>
              </a:effectLst>
              <a:latin typeface="Times New Roman"/>
              <a:cs typeface="Times New Roman"/>
            </a:endParaRPr>
          </a:p>
        </p:txBody>
      </p:sp>
      <p:sp>
        <p:nvSpPr>
          <p:cNvPr id="394243" name="WordArt 3"/>
          <p:cNvSpPr>
            <a:spLocks noChangeArrowheads="1" noChangeShapeType="1" noTextEdit="1"/>
          </p:cNvSpPr>
          <p:nvPr/>
        </p:nvSpPr>
        <p:spPr bwMode="auto">
          <a:xfrm>
            <a:off x="5181600" y="2209800"/>
            <a:ext cx="3200400" cy="838200"/>
          </a:xfrm>
          <a:prstGeom prst="rect">
            <a:avLst/>
          </a:prstGeom>
        </p:spPr>
        <p:txBody>
          <a:bodyPr wrap="none" fromWordArt="1">
            <a:prstTxWarp prst="textPlain">
              <a:avLst>
                <a:gd name="adj" fmla="val 50000"/>
              </a:avLst>
            </a:prstTxWarp>
          </a:bodyPr>
          <a:lstStyle/>
          <a:p>
            <a:pPr algn="ctr"/>
            <a:r>
              <a:rPr lang="en-US" sz="3600" i="1" kern="10" dirty="0" smtClean="0">
                <a:ln w="9525">
                  <a:solidFill>
                    <a:srgbClr val="000000"/>
                  </a:solidFill>
                  <a:round/>
                  <a:headEnd/>
                  <a:tailEnd/>
                </a:ln>
                <a:solidFill>
                  <a:schemeClr val="accent1">
                    <a:lumMod val="75000"/>
                  </a:schemeClr>
                </a:solidFill>
                <a:effectLst>
                  <a:outerShdw dist="35921" dir="2700000" algn="ctr" rotWithShape="0">
                    <a:srgbClr val="808080">
                      <a:alpha val="80000"/>
                    </a:srgbClr>
                  </a:outerShdw>
                </a:effectLst>
                <a:latin typeface="Arial Black"/>
              </a:rPr>
              <a:t>IndAS-16</a:t>
            </a:r>
            <a:endParaRPr lang="en-US" sz="3600" i="1" kern="10" dirty="0">
              <a:ln w="9525">
                <a:solidFill>
                  <a:srgbClr val="000000"/>
                </a:solidFill>
                <a:round/>
                <a:headEnd/>
                <a:tailEnd/>
              </a:ln>
              <a:solidFill>
                <a:schemeClr val="accent1">
                  <a:lumMod val="75000"/>
                </a:schemeClr>
              </a:solidFill>
              <a:effectLst>
                <a:outerShdw dist="35921" dir="2700000" algn="ctr" rotWithShape="0">
                  <a:srgbClr val="808080">
                    <a:alpha val="80000"/>
                  </a:srgbClr>
                </a:outerShdw>
              </a:effectLst>
              <a:latin typeface="Arial Black"/>
            </a:endParaRPr>
          </a:p>
        </p:txBody>
      </p:sp>
      <p:pic>
        <p:nvPicPr>
          <p:cNvPr id="394244" name="Picture 4" descr="j0435245"/>
          <p:cNvPicPr>
            <a:picLocks noChangeAspect="1" noChangeArrowheads="1"/>
          </p:cNvPicPr>
          <p:nvPr/>
        </p:nvPicPr>
        <p:blipFill>
          <a:blip r:embed="rId2" cstate="print"/>
          <a:srcRect/>
          <a:stretch>
            <a:fillRect/>
          </a:stretch>
        </p:blipFill>
        <p:spPr bwMode="auto">
          <a:xfrm>
            <a:off x="381000" y="304800"/>
            <a:ext cx="2133600" cy="1752600"/>
          </a:xfrm>
          <a:prstGeom prst="rect">
            <a:avLst/>
          </a:prstGeom>
          <a:noFill/>
        </p:spPr>
      </p:pic>
      <p:pic>
        <p:nvPicPr>
          <p:cNvPr id="394245" name="Picture 5" descr="Infrastructure Reliance Ind Ltd"/>
          <p:cNvPicPr>
            <a:picLocks noChangeAspect="1" noChangeArrowheads="1"/>
          </p:cNvPicPr>
          <p:nvPr/>
        </p:nvPicPr>
        <p:blipFill>
          <a:blip r:embed="rId3" cstate="print"/>
          <a:srcRect/>
          <a:stretch>
            <a:fillRect/>
          </a:stretch>
        </p:blipFill>
        <p:spPr bwMode="auto">
          <a:xfrm>
            <a:off x="304800" y="2133600"/>
            <a:ext cx="4114800" cy="4038600"/>
          </a:xfrm>
          <a:prstGeom prst="rect">
            <a:avLst/>
          </a:prstGeom>
          <a:noFill/>
        </p:spPr>
      </p:pic>
      <p:sp>
        <p:nvSpPr>
          <p:cNvPr id="7" name="TextBox 6"/>
          <p:cNvSpPr txBox="1"/>
          <p:nvPr/>
        </p:nvSpPr>
        <p:spPr>
          <a:xfrm>
            <a:off x="6781800" y="6324600"/>
            <a:ext cx="2362200" cy="369332"/>
          </a:xfrm>
          <a:prstGeom prst="rect">
            <a:avLst/>
          </a:prstGeom>
          <a:noFill/>
        </p:spPr>
        <p:txBody>
          <a:bodyPr wrap="square" rtlCol="0">
            <a:spAutoFit/>
          </a:bodyPr>
          <a:lstStyle/>
          <a:p>
            <a:r>
              <a:rPr lang="en-US" b="1" i="1" dirty="0" smtClean="0">
                <a:solidFill>
                  <a:schemeClr val="accent1">
                    <a:lumMod val="50000"/>
                  </a:schemeClr>
                </a:solidFill>
              </a:rPr>
              <a:t>CA KUSAI GOAWALA</a:t>
            </a:r>
            <a:endParaRPr lang="en-IN" b="1" i="1" dirty="0">
              <a:solidFill>
                <a:schemeClr val="accent1">
                  <a:lumMod val="50000"/>
                </a:schemeClr>
              </a:solidFill>
            </a:endParaRPr>
          </a:p>
        </p:txBody>
      </p:sp>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266" name="Line 2"/>
          <p:cNvSpPr>
            <a:spLocks noChangeShapeType="1"/>
          </p:cNvSpPr>
          <p:nvPr/>
        </p:nvSpPr>
        <p:spPr bwMode="auto">
          <a:xfrm>
            <a:off x="4495800" y="1371600"/>
            <a:ext cx="0" cy="228600"/>
          </a:xfrm>
          <a:prstGeom prst="line">
            <a:avLst/>
          </a:prstGeom>
          <a:noFill/>
          <a:ln w="9525">
            <a:noFill/>
            <a:round/>
            <a:headEnd type="none" w="sm" len="sm"/>
            <a:tailEnd type="triangle" w="sm" len="sm"/>
          </a:ln>
          <a:effectLst/>
        </p:spPr>
        <p:txBody>
          <a:bodyPr wrap="none" anchor="ctr"/>
          <a:lstStyle/>
          <a:p>
            <a:endParaRPr lang="en-US"/>
          </a:p>
        </p:txBody>
      </p:sp>
      <p:sp>
        <p:nvSpPr>
          <p:cNvPr id="395267" name="Rectangle 3"/>
          <p:cNvSpPr>
            <a:spLocks noChangeArrowheads="1"/>
          </p:cNvSpPr>
          <p:nvPr/>
        </p:nvSpPr>
        <p:spPr bwMode="auto">
          <a:xfrm>
            <a:off x="381000" y="23337"/>
            <a:ext cx="8382000" cy="5632311"/>
          </a:xfrm>
          <a:prstGeom prst="rect">
            <a:avLst/>
          </a:prstGeom>
          <a:noFill/>
          <a:ln w="9525" algn="ctr">
            <a:noFill/>
            <a:miter lim="800000"/>
            <a:headEnd/>
            <a:tailEnd/>
          </a:ln>
          <a:effectLst/>
        </p:spPr>
        <p:txBody>
          <a:bodyPr anchor="ctr">
            <a:spAutoFit/>
          </a:bodyPr>
          <a:lstStyle/>
          <a:p>
            <a:pPr>
              <a:tabLst>
                <a:tab pos="914400" algn="l"/>
                <a:tab pos="1371600" algn="l"/>
                <a:tab pos="1828800" algn="l"/>
                <a:tab pos="2286000" algn="l"/>
              </a:tabLst>
            </a:pPr>
            <a:r>
              <a:rPr lang="en-US" sz="2400" b="1" dirty="0" smtClean="0">
                <a:cs typeface="Arial" charset="0"/>
              </a:rPr>
              <a:t>IndAS </a:t>
            </a:r>
            <a:r>
              <a:rPr lang="en-US" sz="2400" b="1" dirty="0">
                <a:cs typeface="Arial" charset="0"/>
              </a:rPr>
              <a:t>16 : Property Plant and Equipments</a:t>
            </a:r>
          </a:p>
          <a:p>
            <a:pPr>
              <a:tabLst>
                <a:tab pos="914400" algn="l"/>
                <a:tab pos="1371600" algn="l"/>
                <a:tab pos="1828800" algn="l"/>
                <a:tab pos="2286000" algn="l"/>
              </a:tabLst>
            </a:pPr>
            <a:endParaRPr lang="en-US" sz="2400" dirty="0" smtClean="0">
              <a:cs typeface="Arial" charset="0"/>
            </a:endParaRPr>
          </a:p>
          <a:p>
            <a:pPr>
              <a:tabLst>
                <a:tab pos="914400" algn="l"/>
                <a:tab pos="1371600" algn="l"/>
                <a:tab pos="1828800" algn="l"/>
                <a:tab pos="2286000" algn="l"/>
              </a:tabLst>
            </a:pPr>
            <a:endParaRPr lang="en-US" sz="2400" dirty="0" smtClean="0">
              <a:cs typeface="Arial" charset="0"/>
            </a:endParaRPr>
          </a:p>
          <a:p>
            <a:pPr>
              <a:tabLst>
                <a:tab pos="914400" algn="l"/>
                <a:tab pos="1371600" algn="l"/>
                <a:tab pos="1828800" algn="l"/>
                <a:tab pos="2286000" algn="l"/>
              </a:tabLst>
            </a:pPr>
            <a:r>
              <a:rPr lang="en-US" sz="2400" dirty="0">
                <a:cs typeface="Arial" charset="0"/>
              </a:rPr>
              <a:t>	</a:t>
            </a:r>
          </a:p>
          <a:p>
            <a:pPr>
              <a:buSzPct val="70000"/>
              <a:buFont typeface="Arial" pitchFamily="34" charset="0"/>
              <a:buChar char="•"/>
              <a:tabLst>
                <a:tab pos="914400" algn="l"/>
                <a:tab pos="1371600" algn="l"/>
                <a:tab pos="1828800" algn="l"/>
                <a:tab pos="2286000" algn="l"/>
              </a:tabLst>
            </a:pPr>
            <a:r>
              <a:rPr lang="en-US" sz="2400" dirty="0" smtClean="0">
                <a:cs typeface="Arial" charset="0"/>
              </a:rPr>
              <a:t> Definition </a:t>
            </a:r>
            <a:r>
              <a:rPr lang="en-US" sz="2400" dirty="0">
                <a:cs typeface="Arial" charset="0"/>
              </a:rPr>
              <a:t>of Asset – Only Tangible Items are 	  </a:t>
            </a:r>
          </a:p>
          <a:p>
            <a:pPr>
              <a:tabLst>
                <a:tab pos="914400" algn="l"/>
                <a:tab pos="1371600" algn="l"/>
                <a:tab pos="1828800" algn="l"/>
                <a:tab pos="2286000" algn="l"/>
              </a:tabLst>
            </a:pPr>
            <a:r>
              <a:rPr lang="en-US" sz="2400" dirty="0" smtClean="0">
                <a:cs typeface="Arial" charset="0"/>
              </a:rPr>
              <a:t>  covered</a:t>
            </a:r>
            <a:endParaRPr lang="en-US" sz="2400" dirty="0">
              <a:cs typeface="Arial" charset="0"/>
            </a:endParaRPr>
          </a:p>
          <a:p>
            <a:pPr>
              <a:buFont typeface="Arial" pitchFamily="34" charset="0"/>
              <a:buChar char="•"/>
              <a:tabLst>
                <a:tab pos="914400" algn="l"/>
                <a:tab pos="1371600" algn="l"/>
                <a:tab pos="1828800" algn="l"/>
                <a:tab pos="2286000" algn="l"/>
              </a:tabLst>
            </a:pPr>
            <a:endParaRPr lang="en-US" sz="2400" dirty="0">
              <a:cs typeface="Arial" charset="0"/>
            </a:endParaRPr>
          </a:p>
          <a:p>
            <a:pPr>
              <a:buSzPct val="70000"/>
              <a:buFont typeface="Arial" pitchFamily="34" charset="0"/>
              <a:buChar char="•"/>
              <a:tabLst>
                <a:tab pos="914400" algn="l"/>
                <a:tab pos="1371600" algn="l"/>
                <a:tab pos="1828800" algn="l"/>
                <a:tab pos="2286000" algn="l"/>
              </a:tabLst>
            </a:pPr>
            <a:r>
              <a:rPr lang="en-US" sz="2400" dirty="0" smtClean="0">
                <a:cs typeface="Arial" charset="0"/>
              </a:rPr>
              <a:t> Recognition </a:t>
            </a:r>
            <a:r>
              <a:rPr lang="en-US" sz="2400" dirty="0">
                <a:cs typeface="Arial" charset="0"/>
              </a:rPr>
              <a:t>of an item of PPE</a:t>
            </a:r>
          </a:p>
          <a:p>
            <a:pPr>
              <a:buFont typeface="Arial" pitchFamily="34" charset="0"/>
              <a:buChar char="•"/>
              <a:tabLst>
                <a:tab pos="914400" algn="l"/>
                <a:tab pos="1371600" algn="l"/>
                <a:tab pos="1828800" algn="l"/>
                <a:tab pos="2286000" algn="l"/>
              </a:tabLst>
            </a:pPr>
            <a:endParaRPr lang="en-US" sz="2400" dirty="0">
              <a:cs typeface="Arial" charset="0"/>
            </a:endParaRPr>
          </a:p>
          <a:p>
            <a:pPr>
              <a:buSzPct val="70000"/>
              <a:buFont typeface="Arial" pitchFamily="34" charset="0"/>
              <a:buChar char="•"/>
              <a:tabLst>
                <a:tab pos="914400" algn="l"/>
                <a:tab pos="1371600" algn="l"/>
                <a:tab pos="1828800" algn="l"/>
                <a:tab pos="2286000" algn="l"/>
              </a:tabLst>
            </a:pPr>
            <a:r>
              <a:rPr lang="en-US" sz="2400" dirty="0" smtClean="0">
                <a:cs typeface="Arial" charset="0"/>
              </a:rPr>
              <a:t>  Measurement </a:t>
            </a:r>
            <a:r>
              <a:rPr lang="en-US" sz="2400" dirty="0">
                <a:cs typeface="Arial" charset="0"/>
              </a:rPr>
              <a:t>of an item of PPE : Cost model or 	  </a:t>
            </a:r>
          </a:p>
          <a:p>
            <a:pPr>
              <a:tabLst>
                <a:tab pos="914400" algn="l"/>
                <a:tab pos="1371600" algn="l"/>
                <a:tab pos="1828800" algn="l"/>
                <a:tab pos="2286000" algn="l"/>
              </a:tabLst>
            </a:pPr>
            <a:r>
              <a:rPr lang="en-US" sz="2400" dirty="0" smtClean="0">
                <a:cs typeface="Arial" charset="0"/>
              </a:rPr>
              <a:t>   Revaluation model</a:t>
            </a:r>
          </a:p>
          <a:p>
            <a:pPr>
              <a:tabLst>
                <a:tab pos="914400" algn="l"/>
                <a:tab pos="1371600" algn="l"/>
                <a:tab pos="1828800" algn="l"/>
                <a:tab pos="2286000" algn="l"/>
              </a:tabLst>
            </a:pPr>
            <a:r>
              <a:rPr lang="en-US" sz="2400" dirty="0" smtClean="0">
                <a:cs typeface="Arial" charset="0"/>
              </a:rPr>
              <a:t>    If Revaluation model – Assess at regular intervals</a:t>
            </a:r>
          </a:p>
          <a:p>
            <a:pPr>
              <a:buFont typeface="Arial" pitchFamily="34" charset="0"/>
              <a:buChar char="•"/>
              <a:tabLst>
                <a:tab pos="914400" algn="l"/>
                <a:tab pos="1371600" algn="l"/>
                <a:tab pos="1828800" algn="l"/>
                <a:tab pos="2286000" algn="l"/>
              </a:tabLst>
            </a:pPr>
            <a:r>
              <a:rPr lang="en-US" sz="2400" dirty="0" smtClean="0">
                <a:cs typeface="Arial" charset="0"/>
              </a:rPr>
              <a:t>  Accounting for changes in decommissioning and restoration costs</a:t>
            </a:r>
          </a:p>
          <a:p>
            <a:pPr>
              <a:buFont typeface="Arial" pitchFamily="34" charset="0"/>
              <a:buChar char="•"/>
              <a:tabLst>
                <a:tab pos="914400" algn="l"/>
                <a:tab pos="1371600" algn="l"/>
                <a:tab pos="1828800" algn="l"/>
                <a:tab pos="2286000" algn="l"/>
              </a:tabLst>
            </a:pPr>
            <a:r>
              <a:rPr lang="en-US" sz="2400" dirty="0" smtClean="0">
                <a:cs typeface="Arial" charset="0"/>
              </a:rPr>
              <a:t>  First Time application – Deem Cost</a:t>
            </a:r>
          </a:p>
          <a:p>
            <a:pPr>
              <a:tabLst>
                <a:tab pos="914400" algn="l"/>
                <a:tab pos="1371600" algn="l"/>
                <a:tab pos="1828800" algn="l"/>
                <a:tab pos="2286000" algn="l"/>
              </a:tabLst>
            </a:pPr>
            <a:endParaRPr lang="en-US" sz="2400" dirty="0">
              <a:cs typeface="Arial" charset="0"/>
            </a:endParaRPr>
          </a:p>
        </p:txBody>
      </p:sp>
      <p:sp>
        <p:nvSpPr>
          <p:cNvPr id="5" name="TextBox 4"/>
          <p:cNvSpPr txBox="1"/>
          <p:nvPr/>
        </p:nvSpPr>
        <p:spPr>
          <a:xfrm>
            <a:off x="6781800" y="6324600"/>
            <a:ext cx="2362200" cy="369332"/>
          </a:xfrm>
          <a:prstGeom prst="rect">
            <a:avLst/>
          </a:prstGeom>
          <a:noFill/>
        </p:spPr>
        <p:txBody>
          <a:bodyPr wrap="square" rtlCol="0">
            <a:spAutoFit/>
          </a:bodyPr>
          <a:lstStyle/>
          <a:p>
            <a:r>
              <a:rPr lang="en-US" b="1" i="1" dirty="0" smtClean="0">
                <a:solidFill>
                  <a:schemeClr val="accent1">
                    <a:lumMod val="50000"/>
                  </a:schemeClr>
                </a:solidFill>
              </a:rPr>
              <a:t>CA KUSAI GOAWALA</a:t>
            </a:r>
            <a:endParaRPr lang="en-IN" b="1" i="1" dirty="0">
              <a:solidFill>
                <a:schemeClr val="accent1">
                  <a:lumMod val="50000"/>
                </a:schemeClr>
              </a:solidFill>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2"/>
          <p:cNvSpPr>
            <a:spLocks noChangeArrowheads="1"/>
          </p:cNvSpPr>
          <p:nvPr/>
        </p:nvSpPr>
        <p:spPr bwMode="auto">
          <a:xfrm>
            <a:off x="533400" y="1600200"/>
            <a:ext cx="8016875" cy="4154984"/>
          </a:xfrm>
          <a:prstGeom prst="rect">
            <a:avLst/>
          </a:prstGeom>
          <a:noFill/>
          <a:ln w="9525">
            <a:noFill/>
            <a:miter lim="800000"/>
            <a:headEnd/>
            <a:tailEnd/>
          </a:ln>
          <a:effectLst/>
        </p:spPr>
        <p:txBody>
          <a:bodyPr anchor="ctr">
            <a:spAutoFit/>
          </a:bodyPr>
          <a:lstStyle/>
          <a:p>
            <a:pPr lvl="2">
              <a:buFontTx/>
              <a:buChar char="•"/>
              <a:tabLst>
                <a:tab pos="914400" algn="l"/>
                <a:tab pos="1371600" algn="l"/>
                <a:tab pos="1828800" algn="l"/>
              </a:tabLst>
            </a:pPr>
            <a:r>
              <a:rPr lang="en-US" sz="2400" dirty="0"/>
              <a:t>  </a:t>
            </a:r>
            <a:r>
              <a:rPr lang="en-US" sz="2400" dirty="0" smtClean="0"/>
              <a:t>12 new Standards compared </a:t>
            </a:r>
            <a:r>
              <a:rPr lang="en-US" sz="2400" dirty="0"/>
              <a:t>to Indian GAAP</a:t>
            </a:r>
          </a:p>
          <a:p>
            <a:pPr lvl="2">
              <a:tabLst>
                <a:tab pos="914400" algn="l"/>
                <a:tab pos="1371600" algn="l"/>
                <a:tab pos="1828800" algn="l"/>
              </a:tabLst>
            </a:pPr>
            <a:endParaRPr lang="en-US" sz="2400" dirty="0"/>
          </a:p>
          <a:p>
            <a:pPr lvl="2">
              <a:buFontTx/>
              <a:buChar char="•"/>
              <a:tabLst>
                <a:tab pos="914400" algn="l"/>
                <a:tab pos="1371600" algn="l"/>
                <a:tab pos="1828800" algn="l"/>
              </a:tabLst>
            </a:pPr>
            <a:r>
              <a:rPr lang="en-US" sz="2400" dirty="0"/>
              <a:t>  Several AS are replicated from IFRS</a:t>
            </a:r>
          </a:p>
          <a:p>
            <a:pPr lvl="2">
              <a:tabLst>
                <a:tab pos="914400" algn="l"/>
                <a:tab pos="1371600" algn="l"/>
                <a:tab pos="1828800" algn="l"/>
              </a:tabLst>
            </a:pPr>
            <a:endParaRPr lang="en-US" sz="2400" dirty="0"/>
          </a:p>
          <a:p>
            <a:pPr lvl="2">
              <a:buFontTx/>
              <a:buChar char="•"/>
              <a:tabLst>
                <a:tab pos="914400" algn="l"/>
                <a:tab pos="1371600" algn="l"/>
                <a:tab pos="1828800" algn="l"/>
              </a:tabLst>
            </a:pPr>
            <a:r>
              <a:rPr lang="en-US" sz="2400" dirty="0"/>
              <a:t>  All standards </a:t>
            </a:r>
            <a:r>
              <a:rPr lang="en-US" sz="2400" dirty="0" smtClean="0"/>
              <a:t>is made </a:t>
            </a:r>
            <a:r>
              <a:rPr lang="en-US" sz="2400" dirty="0"/>
              <a:t>applicable at one time </a:t>
            </a:r>
          </a:p>
          <a:p>
            <a:pPr lvl="2">
              <a:tabLst>
                <a:tab pos="914400" algn="l"/>
                <a:tab pos="1371600" algn="l"/>
                <a:tab pos="1828800" algn="l"/>
              </a:tabLst>
            </a:pPr>
            <a:r>
              <a:rPr lang="en-US" sz="2400" dirty="0"/>
              <a:t>   rather than phase wise</a:t>
            </a:r>
          </a:p>
          <a:p>
            <a:pPr lvl="2">
              <a:tabLst>
                <a:tab pos="914400" algn="l"/>
                <a:tab pos="1371600" algn="l"/>
                <a:tab pos="1828800" algn="l"/>
              </a:tabLst>
            </a:pPr>
            <a:endParaRPr lang="en-US" sz="2400" dirty="0"/>
          </a:p>
          <a:p>
            <a:pPr lvl="2">
              <a:buFontTx/>
              <a:buChar char="•"/>
              <a:tabLst>
                <a:tab pos="914400" algn="l"/>
                <a:tab pos="1371600" algn="l"/>
                <a:tab pos="1828800" algn="l"/>
              </a:tabLst>
            </a:pPr>
            <a:r>
              <a:rPr lang="en-US" sz="2400" dirty="0"/>
              <a:t>  In order to be IFRS compliant country it is not </a:t>
            </a:r>
          </a:p>
          <a:p>
            <a:pPr lvl="2">
              <a:tabLst>
                <a:tab pos="914400" algn="l"/>
                <a:tab pos="1371600" algn="l"/>
                <a:tab pos="1828800" algn="l"/>
              </a:tabLst>
            </a:pPr>
            <a:r>
              <a:rPr lang="en-US" sz="2400" dirty="0"/>
              <a:t>   required to make SME comply.</a:t>
            </a:r>
          </a:p>
          <a:p>
            <a:pPr lvl="2">
              <a:tabLst>
                <a:tab pos="914400" algn="l"/>
                <a:tab pos="1371600" algn="l"/>
                <a:tab pos="1828800" algn="l"/>
              </a:tabLst>
            </a:pPr>
            <a:endParaRPr lang="en-US" sz="2400" dirty="0"/>
          </a:p>
          <a:p>
            <a:pPr lvl="2">
              <a:buFontTx/>
              <a:buChar char="•"/>
              <a:tabLst>
                <a:tab pos="914400" algn="l"/>
                <a:tab pos="1371600" algn="l"/>
                <a:tab pos="1828800" algn="l"/>
              </a:tabLst>
            </a:pPr>
            <a:r>
              <a:rPr lang="en-US" sz="2400" dirty="0"/>
              <a:t>  Two options – Primary and Alternative</a:t>
            </a:r>
          </a:p>
        </p:txBody>
      </p:sp>
      <p:sp>
        <p:nvSpPr>
          <p:cNvPr id="3" name="Title 2"/>
          <p:cNvSpPr>
            <a:spLocks noGrp="1"/>
          </p:cNvSpPr>
          <p:nvPr>
            <p:ph type="title"/>
          </p:nvPr>
        </p:nvSpPr>
        <p:spPr/>
        <p:txBody>
          <a:bodyPr/>
          <a:lstStyle/>
          <a:p>
            <a:endParaRPr lang="en-IN"/>
          </a:p>
        </p:txBody>
      </p:sp>
      <p:sp>
        <p:nvSpPr>
          <p:cNvPr id="4" name="TextBox 3"/>
          <p:cNvSpPr txBox="1"/>
          <p:nvPr/>
        </p:nvSpPr>
        <p:spPr>
          <a:xfrm>
            <a:off x="6781800" y="6324600"/>
            <a:ext cx="2362200" cy="369332"/>
          </a:xfrm>
          <a:prstGeom prst="rect">
            <a:avLst/>
          </a:prstGeom>
          <a:noFill/>
        </p:spPr>
        <p:txBody>
          <a:bodyPr wrap="square" rtlCol="0">
            <a:spAutoFit/>
          </a:bodyPr>
          <a:lstStyle/>
          <a:p>
            <a:r>
              <a:rPr lang="en-US" b="1" i="1" dirty="0" smtClean="0">
                <a:solidFill>
                  <a:schemeClr val="accent1">
                    <a:lumMod val="50000"/>
                  </a:schemeClr>
                </a:solidFill>
              </a:rPr>
              <a:t>CA KUSAI GOAWALA</a:t>
            </a:r>
            <a:endParaRPr lang="en-IN" b="1" i="1" dirty="0">
              <a:solidFill>
                <a:schemeClr val="accent1">
                  <a:lumMod val="50000"/>
                </a:schemeClr>
              </a:solidFill>
            </a:endParaRPr>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290" name="Line 2"/>
          <p:cNvSpPr>
            <a:spLocks noChangeShapeType="1"/>
          </p:cNvSpPr>
          <p:nvPr/>
        </p:nvSpPr>
        <p:spPr bwMode="auto">
          <a:xfrm>
            <a:off x="4495800" y="1371600"/>
            <a:ext cx="0" cy="228600"/>
          </a:xfrm>
          <a:prstGeom prst="line">
            <a:avLst/>
          </a:prstGeom>
          <a:noFill/>
          <a:ln w="9525">
            <a:noFill/>
            <a:round/>
            <a:headEnd type="none" w="sm" len="sm"/>
            <a:tailEnd type="triangle" w="sm" len="sm"/>
          </a:ln>
          <a:effectLst/>
        </p:spPr>
        <p:txBody>
          <a:bodyPr wrap="none" anchor="ctr"/>
          <a:lstStyle/>
          <a:p>
            <a:endParaRPr lang="en-US"/>
          </a:p>
        </p:txBody>
      </p:sp>
      <p:sp>
        <p:nvSpPr>
          <p:cNvPr id="396291" name="Rectangle 3"/>
          <p:cNvSpPr>
            <a:spLocks noChangeArrowheads="1"/>
          </p:cNvSpPr>
          <p:nvPr/>
        </p:nvSpPr>
        <p:spPr bwMode="auto">
          <a:xfrm>
            <a:off x="381000" y="54084"/>
            <a:ext cx="8382000" cy="6555641"/>
          </a:xfrm>
          <a:prstGeom prst="rect">
            <a:avLst/>
          </a:prstGeom>
          <a:noFill/>
          <a:ln w="9525" algn="ctr">
            <a:noFill/>
            <a:miter lim="800000"/>
            <a:headEnd/>
            <a:tailEnd/>
          </a:ln>
          <a:effectLst/>
        </p:spPr>
        <p:txBody>
          <a:bodyPr anchor="ctr">
            <a:spAutoFit/>
          </a:bodyPr>
          <a:lstStyle/>
          <a:p>
            <a:pPr>
              <a:buSzPct val="70000"/>
              <a:buFont typeface="Arial" pitchFamily="34" charset="0"/>
              <a:buChar char="•"/>
              <a:tabLst>
                <a:tab pos="914400" algn="l"/>
                <a:tab pos="1371600" algn="l"/>
                <a:tab pos="1828800" algn="l"/>
                <a:tab pos="2286000" algn="l"/>
              </a:tabLst>
            </a:pPr>
            <a:r>
              <a:rPr lang="en-US" sz="2000" dirty="0" smtClean="0">
                <a:cs typeface="Arial" charset="0"/>
              </a:rPr>
              <a:t> Revaluation </a:t>
            </a:r>
            <a:r>
              <a:rPr lang="en-US" sz="2000" dirty="0">
                <a:cs typeface="Arial" charset="0"/>
              </a:rPr>
              <a:t>of an item of PPE : Upward = Revaluation </a:t>
            </a:r>
          </a:p>
          <a:p>
            <a:pPr>
              <a:tabLst>
                <a:tab pos="914400" algn="l"/>
                <a:tab pos="1371600" algn="l"/>
                <a:tab pos="1828800" algn="l"/>
                <a:tab pos="2286000" algn="l"/>
              </a:tabLst>
            </a:pPr>
            <a:r>
              <a:rPr lang="en-US" sz="2000" dirty="0">
                <a:cs typeface="Arial" charset="0"/>
              </a:rPr>
              <a:t>                  Surplus a/c – OCI</a:t>
            </a:r>
          </a:p>
          <a:p>
            <a:pPr>
              <a:tabLst>
                <a:tab pos="914400" algn="l"/>
                <a:tab pos="1371600" algn="l"/>
                <a:tab pos="1828800" algn="l"/>
                <a:tab pos="2286000" algn="l"/>
              </a:tabLst>
            </a:pPr>
            <a:endParaRPr lang="en-US" sz="2000" dirty="0">
              <a:cs typeface="Arial" charset="0"/>
            </a:endParaRPr>
          </a:p>
          <a:p>
            <a:pPr>
              <a:buSzPct val="70000"/>
              <a:buFont typeface="Arial" pitchFamily="34" charset="0"/>
              <a:buChar char="•"/>
              <a:tabLst>
                <a:tab pos="914400" algn="l"/>
                <a:tab pos="1371600" algn="l"/>
                <a:tab pos="1828800" algn="l"/>
                <a:tab pos="2286000" algn="l"/>
              </a:tabLst>
            </a:pPr>
            <a:r>
              <a:rPr lang="en-US" sz="2000" dirty="0" smtClean="0">
                <a:cs typeface="Arial" charset="0"/>
              </a:rPr>
              <a:t> and  </a:t>
            </a:r>
            <a:r>
              <a:rPr lang="en-US" sz="2000" dirty="0">
                <a:cs typeface="Arial" charset="0"/>
              </a:rPr>
              <a:t>Downward = P&amp;L a/c</a:t>
            </a:r>
          </a:p>
          <a:p>
            <a:pPr>
              <a:tabLst>
                <a:tab pos="914400" algn="l"/>
                <a:tab pos="1371600" algn="l"/>
                <a:tab pos="1828800" algn="l"/>
                <a:tab pos="2286000" algn="l"/>
              </a:tabLst>
            </a:pPr>
            <a:endParaRPr lang="en-US" sz="2000" dirty="0">
              <a:cs typeface="Arial" charset="0"/>
            </a:endParaRPr>
          </a:p>
          <a:p>
            <a:pPr>
              <a:buSzPct val="70000"/>
              <a:buFont typeface="Arial" pitchFamily="34" charset="0"/>
              <a:buChar char="•"/>
              <a:tabLst>
                <a:tab pos="914400" algn="l"/>
                <a:tab pos="1371600" algn="l"/>
                <a:tab pos="1828800" algn="l"/>
                <a:tab pos="2286000" algn="l"/>
              </a:tabLst>
            </a:pPr>
            <a:r>
              <a:rPr lang="en-US" sz="2000" dirty="0" smtClean="0">
                <a:cs typeface="Arial" charset="0"/>
              </a:rPr>
              <a:t> Depreciation </a:t>
            </a:r>
            <a:r>
              <a:rPr lang="en-US" sz="2000" dirty="0">
                <a:cs typeface="Arial" charset="0"/>
              </a:rPr>
              <a:t>method : SLM or WDV</a:t>
            </a:r>
          </a:p>
          <a:p>
            <a:pPr>
              <a:tabLst>
                <a:tab pos="914400" algn="l"/>
                <a:tab pos="1371600" algn="l"/>
                <a:tab pos="1828800" algn="l"/>
                <a:tab pos="2286000" algn="l"/>
              </a:tabLst>
            </a:pPr>
            <a:endParaRPr lang="en-US" sz="2000" dirty="0">
              <a:cs typeface="Arial" charset="0"/>
            </a:endParaRPr>
          </a:p>
          <a:p>
            <a:pPr>
              <a:buSzPct val="70000"/>
              <a:buFont typeface="Arial" pitchFamily="34" charset="0"/>
              <a:buChar char="•"/>
              <a:tabLst>
                <a:tab pos="914400" algn="l"/>
                <a:tab pos="1371600" algn="l"/>
                <a:tab pos="1828800" algn="l"/>
                <a:tab pos="2286000" algn="l"/>
              </a:tabLst>
            </a:pPr>
            <a:r>
              <a:rPr lang="en-US" sz="2000" dirty="0" smtClean="0">
                <a:cs typeface="Arial" charset="0"/>
              </a:rPr>
              <a:t> Change </a:t>
            </a:r>
            <a:r>
              <a:rPr lang="en-US" sz="2000" dirty="0">
                <a:cs typeface="Arial" charset="0"/>
              </a:rPr>
              <a:t>in method of Depreciation : Change in </a:t>
            </a:r>
          </a:p>
          <a:p>
            <a:pPr>
              <a:tabLst>
                <a:tab pos="914400" algn="l"/>
                <a:tab pos="1371600" algn="l"/>
                <a:tab pos="1828800" algn="l"/>
                <a:tab pos="2286000" algn="l"/>
              </a:tabLst>
            </a:pPr>
            <a:r>
              <a:rPr lang="en-US" sz="2000" dirty="0">
                <a:cs typeface="Arial" charset="0"/>
              </a:rPr>
              <a:t>                  accounting policy – Prospective effect </a:t>
            </a:r>
            <a:r>
              <a:rPr lang="en-US" sz="2000" dirty="0" err="1">
                <a:cs typeface="Arial" charset="0"/>
              </a:rPr>
              <a:t>Derecognition</a:t>
            </a:r>
            <a:endParaRPr lang="en-US" sz="2000" dirty="0">
              <a:cs typeface="Arial" charset="0"/>
            </a:endParaRPr>
          </a:p>
          <a:p>
            <a:pPr>
              <a:tabLst>
                <a:tab pos="914400" algn="l"/>
                <a:tab pos="1371600" algn="l"/>
                <a:tab pos="1828800" algn="l"/>
                <a:tab pos="2286000" algn="l"/>
              </a:tabLst>
            </a:pPr>
            <a:endParaRPr lang="en-US" sz="2000" dirty="0">
              <a:cs typeface="Arial" charset="0"/>
            </a:endParaRPr>
          </a:p>
          <a:p>
            <a:pPr>
              <a:buSzPct val="70000"/>
              <a:buFont typeface="Arial" pitchFamily="34" charset="0"/>
              <a:buChar char="•"/>
              <a:tabLst>
                <a:tab pos="914400" algn="l"/>
                <a:tab pos="1371600" algn="l"/>
                <a:tab pos="1828800" algn="l"/>
                <a:tab pos="2286000" algn="l"/>
              </a:tabLst>
            </a:pPr>
            <a:r>
              <a:rPr lang="en-US" sz="2000" dirty="0" smtClean="0">
                <a:cs typeface="Arial" charset="0"/>
              </a:rPr>
              <a:t> Gain/loss </a:t>
            </a:r>
            <a:r>
              <a:rPr lang="en-US" sz="2000" dirty="0">
                <a:cs typeface="Arial" charset="0"/>
              </a:rPr>
              <a:t>on </a:t>
            </a:r>
            <a:r>
              <a:rPr lang="en-US" sz="2000" dirty="0" err="1" smtClean="0">
                <a:cs typeface="Arial" charset="0"/>
              </a:rPr>
              <a:t>derecognition</a:t>
            </a:r>
            <a:endParaRPr lang="en-US" sz="2000" dirty="0" smtClean="0">
              <a:cs typeface="Arial" charset="0"/>
            </a:endParaRPr>
          </a:p>
          <a:p>
            <a:pPr lvl="2">
              <a:buFont typeface="Wingdings" pitchFamily="2" charset="2"/>
              <a:buChar char="§"/>
              <a:tabLst>
                <a:tab pos="914400" algn="l"/>
                <a:tab pos="1371600" algn="l"/>
                <a:tab pos="1828800" algn="l"/>
                <a:tab pos="2286000" algn="l"/>
              </a:tabLst>
            </a:pPr>
            <a:r>
              <a:rPr lang="en-US" sz="2000" dirty="0" smtClean="0">
                <a:cs typeface="Arial" charset="0"/>
              </a:rPr>
              <a:t> Component Accounting </a:t>
            </a:r>
          </a:p>
          <a:p>
            <a:pPr>
              <a:tabLst>
                <a:tab pos="914400" algn="l"/>
                <a:tab pos="1371600" algn="l"/>
                <a:tab pos="1828800" algn="l"/>
                <a:tab pos="2286000" algn="l"/>
              </a:tabLst>
            </a:pPr>
            <a:r>
              <a:rPr lang="en-US" sz="2000" dirty="0" smtClean="0">
                <a:cs typeface="Arial" charset="0"/>
              </a:rPr>
              <a:t>		To depreciate significant components separately if 		        Useful life differs</a:t>
            </a:r>
          </a:p>
          <a:p>
            <a:pPr lvl="2">
              <a:buFont typeface="Wingdings" pitchFamily="2" charset="2"/>
              <a:buChar char="§"/>
              <a:tabLst>
                <a:tab pos="914400" algn="l"/>
                <a:tab pos="1371600" algn="l"/>
                <a:tab pos="1828800" algn="l"/>
                <a:tab pos="2286000" algn="l"/>
              </a:tabLst>
            </a:pPr>
            <a:r>
              <a:rPr lang="en-US" sz="2000" dirty="0" smtClean="0">
                <a:cs typeface="Arial" charset="0"/>
              </a:rPr>
              <a:t> Replacement of Components</a:t>
            </a:r>
            <a:endParaRPr lang="en-US" sz="2000" dirty="0">
              <a:cs typeface="Arial" charset="0"/>
            </a:endParaRPr>
          </a:p>
          <a:p>
            <a:pPr>
              <a:tabLst>
                <a:tab pos="914400" algn="l"/>
                <a:tab pos="1371600" algn="l"/>
                <a:tab pos="1828800" algn="l"/>
                <a:tab pos="2286000" algn="l"/>
              </a:tabLst>
            </a:pPr>
            <a:endParaRPr lang="en-US" sz="2000" dirty="0">
              <a:cs typeface="Arial" charset="0"/>
            </a:endParaRPr>
          </a:p>
          <a:p>
            <a:pPr>
              <a:buSzPct val="70000"/>
              <a:buFont typeface="Arial" pitchFamily="34" charset="0"/>
              <a:buChar char="•"/>
              <a:tabLst>
                <a:tab pos="914400" algn="l"/>
                <a:tab pos="1371600" algn="l"/>
                <a:tab pos="1828800" algn="l"/>
                <a:tab pos="2286000" algn="l"/>
              </a:tabLst>
            </a:pPr>
            <a:r>
              <a:rPr lang="en-US" sz="2000" dirty="0" smtClean="0">
                <a:cs typeface="Arial" charset="0"/>
              </a:rPr>
              <a:t> The </a:t>
            </a:r>
            <a:r>
              <a:rPr lang="en-US" sz="2000" dirty="0">
                <a:cs typeface="Arial" charset="0"/>
              </a:rPr>
              <a:t>new part shall be capitalized if it fulfills the</a:t>
            </a:r>
          </a:p>
          <a:p>
            <a:pPr>
              <a:tabLst>
                <a:tab pos="914400" algn="l"/>
                <a:tab pos="1371600" algn="l"/>
                <a:tab pos="1828800" algn="l"/>
                <a:tab pos="2286000" algn="l"/>
              </a:tabLst>
            </a:pPr>
            <a:r>
              <a:rPr lang="en-US" sz="2000" dirty="0">
                <a:cs typeface="Arial" charset="0"/>
              </a:rPr>
              <a:t>		recognition criteria and the replaced part shall be </a:t>
            </a:r>
          </a:p>
          <a:p>
            <a:pPr>
              <a:tabLst>
                <a:tab pos="914400" algn="l"/>
                <a:tab pos="1371600" algn="l"/>
                <a:tab pos="1828800" algn="l"/>
                <a:tab pos="2286000" algn="l"/>
              </a:tabLst>
            </a:pPr>
            <a:r>
              <a:rPr lang="en-US" sz="2000" dirty="0">
                <a:cs typeface="Arial" charset="0"/>
              </a:rPr>
              <a:t>                  </a:t>
            </a:r>
            <a:r>
              <a:rPr lang="en-US" sz="2000" dirty="0" err="1">
                <a:cs typeface="Arial" charset="0"/>
              </a:rPr>
              <a:t>derecognised</a:t>
            </a:r>
            <a:r>
              <a:rPr lang="en-US" sz="2000" dirty="0">
                <a:cs typeface="Arial" charset="0"/>
              </a:rPr>
              <a:t> </a:t>
            </a:r>
          </a:p>
          <a:p>
            <a:pPr>
              <a:tabLst>
                <a:tab pos="914400" algn="l"/>
                <a:tab pos="1371600" algn="l"/>
                <a:tab pos="1828800" algn="l"/>
                <a:tab pos="2286000" algn="l"/>
              </a:tabLst>
            </a:pPr>
            <a:endParaRPr lang="en-US" sz="2000" dirty="0">
              <a:cs typeface="Arial" charset="0"/>
            </a:endParaRPr>
          </a:p>
          <a:p>
            <a:pPr>
              <a:buSzPct val="70000"/>
              <a:buFont typeface="Arial" pitchFamily="34" charset="0"/>
              <a:buChar char="•"/>
              <a:tabLst>
                <a:tab pos="914400" algn="l"/>
                <a:tab pos="1371600" algn="l"/>
                <a:tab pos="1828800" algn="l"/>
                <a:tab pos="2286000" algn="l"/>
              </a:tabLst>
            </a:pPr>
            <a:r>
              <a:rPr lang="en-US" sz="2000" dirty="0" smtClean="0">
                <a:cs typeface="Arial" charset="0"/>
              </a:rPr>
              <a:t> Replaced </a:t>
            </a:r>
            <a:r>
              <a:rPr lang="en-US" sz="2000" dirty="0">
                <a:cs typeface="Arial" charset="0"/>
              </a:rPr>
              <a:t>part to be </a:t>
            </a:r>
            <a:r>
              <a:rPr lang="en-US" sz="2000" dirty="0" smtClean="0">
                <a:cs typeface="Arial" charset="0"/>
              </a:rPr>
              <a:t>derecognized</a:t>
            </a:r>
          </a:p>
        </p:txBody>
      </p:sp>
      <p:sp>
        <p:nvSpPr>
          <p:cNvPr id="4" name="TextBox 3"/>
          <p:cNvSpPr txBox="1"/>
          <p:nvPr/>
        </p:nvSpPr>
        <p:spPr>
          <a:xfrm>
            <a:off x="6781800" y="6324600"/>
            <a:ext cx="2362200" cy="369332"/>
          </a:xfrm>
          <a:prstGeom prst="rect">
            <a:avLst/>
          </a:prstGeom>
          <a:noFill/>
        </p:spPr>
        <p:txBody>
          <a:bodyPr wrap="square" rtlCol="0">
            <a:spAutoFit/>
          </a:bodyPr>
          <a:lstStyle/>
          <a:p>
            <a:r>
              <a:rPr lang="en-US" b="1" i="1" dirty="0" smtClean="0">
                <a:solidFill>
                  <a:schemeClr val="accent1">
                    <a:lumMod val="50000"/>
                  </a:schemeClr>
                </a:solidFill>
              </a:rPr>
              <a:t>CA KUSAI GOAWALA</a:t>
            </a:r>
            <a:endParaRPr lang="en-IN" b="1" i="1" dirty="0">
              <a:solidFill>
                <a:schemeClr val="accent1">
                  <a:lumMod val="50000"/>
                </a:schemeClr>
              </a:solidFill>
            </a:endParaRPr>
          </a:p>
        </p:txBody>
      </p:sp>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97314" name="Group 2"/>
          <p:cNvGraphicFramePr>
            <a:graphicFrameLocks noGrp="1"/>
          </p:cNvGraphicFramePr>
          <p:nvPr/>
        </p:nvGraphicFramePr>
        <p:xfrm>
          <a:off x="381000" y="548640"/>
          <a:ext cx="8305802" cy="6309360"/>
        </p:xfrm>
        <a:graphic>
          <a:graphicData uri="http://schemas.openxmlformats.org/drawingml/2006/table">
            <a:tbl>
              <a:tblPr/>
              <a:tblGrid>
                <a:gridCol w="580463"/>
                <a:gridCol w="1684756"/>
                <a:gridCol w="2982538"/>
                <a:gridCol w="3058045"/>
              </a:tblGrid>
              <a:tr h="45167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Century Gothic" pitchFamily="34" charset="0"/>
                          <a:ea typeface="Times New Roman" pitchFamily="18" charset="0"/>
                          <a:cs typeface="Mangal" pitchFamily="2"/>
                        </a:rPr>
                        <a:t>Sr. No.</a:t>
                      </a:r>
                      <a:endParaRPr kumimoji="0" lang="en-US" sz="12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Century Gothic" pitchFamily="34" charset="0"/>
                          <a:ea typeface="Times New Roman" pitchFamily="18" charset="0"/>
                          <a:cs typeface="Mangal" pitchFamily="2"/>
                        </a:rPr>
                        <a:t>Point for Consideration</a:t>
                      </a:r>
                      <a:endParaRPr kumimoji="0" lang="en-US" sz="12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Century Gothic" pitchFamily="34" charset="0"/>
                          <a:ea typeface="Times New Roman" pitchFamily="18" charset="0"/>
                          <a:cs typeface="Mangal" pitchFamily="2"/>
                        </a:rPr>
                        <a:t>IAS 16 (Property, Plant &amp; Equipment)</a:t>
                      </a:r>
                      <a:endParaRPr kumimoji="0" lang="en-US" sz="12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Century Gothic" pitchFamily="34" charset="0"/>
                          <a:ea typeface="Times New Roman" pitchFamily="18" charset="0"/>
                          <a:cs typeface="Mangal" pitchFamily="2"/>
                        </a:rPr>
                        <a:t>AS 6 &amp; 10 (Depreciation Accounting &amp; Accounting for Fixed Assets)</a:t>
                      </a:r>
                      <a:endParaRPr kumimoji="0" lang="en-US" sz="12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167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Century Gothic" pitchFamily="34" charset="0"/>
                          <a:ea typeface="Times New Roman" pitchFamily="18" charset="0"/>
                          <a:cs typeface="Mangal" pitchFamily="2"/>
                        </a:rPr>
                        <a:t>1</a:t>
                      </a:r>
                      <a:endParaRPr kumimoji="0" lang="en-US" sz="12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Century Gothic" pitchFamily="34" charset="0"/>
                          <a:ea typeface="Times New Roman" pitchFamily="18" charset="0"/>
                          <a:cs typeface="Mangal" pitchFamily="2"/>
                        </a:rPr>
                        <a:t>Measurement Models</a:t>
                      </a:r>
                      <a:endParaRPr kumimoji="0" lang="en-US" sz="12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Century Gothic" pitchFamily="34" charset="0"/>
                          <a:ea typeface="Times New Roman" pitchFamily="18" charset="0"/>
                          <a:cs typeface="Mangal" pitchFamily="2"/>
                        </a:rPr>
                        <a:t>Cost or Revaluation model</a:t>
                      </a:r>
                      <a:endParaRPr kumimoji="0" lang="en-US" sz="12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Century Gothic" pitchFamily="34" charset="0"/>
                          <a:ea typeface="Times New Roman" pitchFamily="18" charset="0"/>
                          <a:cs typeface="Mangal" pitchFamily="2"/>
                        </a:rPr>
                        <a:t>Only Cost model allowed ; revaluation permitted subject to conditions</a:t>
                      </a:r>
                      <a:endParaRPr kumimoji="0" lang="en-US" sz="12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167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Century Gothic" pitchFamily="34" charset="0"/>
                          <a:ea typeface="Times New Roman" pitchFamily="18" charset="0"/>
                          <a:cs typeface="Mangal" pitchFamily="2"/>
                        </a:rPr>
                        <a:t>2</a:t>
                      </a:r>
                      <a:endParaRPr kumimoji="0" lang="en-US" sz="12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entury Gothic" pitchFamily="34" charset="0"/>
                          <a:ea typeface="Times New Roman" pitchFamily="18" charset="0"/>
                          <a:cs typeface="Mangal" pitchFamily="2"/>
                        </a:rPr>
                        <a:t>Change in method of depreciation</a:t>
                      </a:r>
                      <a:endParaRPr kumimoji="0" lang="en-US" sz="12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entury Gothic" pitchFamily="34" charset="0"/>
                          <a:ea typeface="Times New Roman" pitchFamily="18" charset="0"/>
                          <a:cs typeface="Mangal" pitchFamily="2"/>
                        </a:rPr>
                        <a:t>Change in Accounting Estimate, prospectively</a:t>
                      </a:r>
                      <a:endParaRPr kumimoji="0" lang="en-US" sz="1200" b="0" i="0" u="none" strike="noStrike" cap="none" normalizeH="0" baseline="0" smtClean="0">
                        <a:ln>
                          <a:noFill/>
                        </a:ln>
                        <a:solidFill>
                          <a:schemeClr val="tx1"/>
                        </a:solidFill>
                        <a:effectLst/>
                        <a:latin typeface="Times New Roman" pitchFamily="18" charset="0"/>
                        <a:ea typeface="Times New Roman" pitchFamily="18" charset="0"/>
                        <a:cs typeface="Mangal" pitchFamily="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entury Gothic" pitchFamily="34" charset="0"/>
                          <a:ea typeface="Times New Roman" pitchFamily="18" charset="0"/>
                          <a:cs typeface="Mangal" pitchFamily="2"/>
                        </a:rPr>
                        <a:t>Change in Accounting Policy, retrospectively</a:t>
                      </a:r>
                      <a:endParaRPr kumimoji="0" lang="en-US" sz="12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167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Century Gothic" pitchFamily="34" charset="0"/>
                          <a:ea typeface="Times New Roman" pitchFamily="18" charset="0"/>
                          <a:cs typeface="Mangal" pitchFamily="2"/>
                        </a:rPr>
                        <a:t>3</a:t>
                      </a:r>
                      <a:endParaRPr kumimoji="0" lang="en-US" sz="12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entury Gothic" pitchFamily="34" charset="0"/>
                          <a:ea typeface="Times New Roman" pitchFamily="18" charset="0"/>
                          <a:cs typeface="Mangal" pitchFamily="2"/>
                        </a:rPr>
                        <a:t>Deferred Receipt on Disposal</a:t>
                      </a:r>
                      <a:endParaRPr kumimoji="0" lang="en-US" sz="12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entury Gothic" pitchFamily="34" charset="0"/>
                          <a:ea typeface="Times New Roman" pitchFamily="18" charset="0"/>
                          <a:cs typeface="Mangal" pitchFamily="2"/>
                        </a:rPr>
                        <a:t>Deferred Consideration – Effective Interest</a:t>
                      </a:r>
                      <a:endParaRPr kumimoji="0" lang="en-US" sz="12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Century Gothic" pitchFamily="34" charset="0"/>
                          <a:ea typeface="Times New Roman" pitchFamily="18" charset="0"/>
                          <a:cs typeface="Mangal" pitchFamily="2"/>
                        </a:rPr>
                        <a:t>Not required</a:t>
                      </a:r>
                      <a:endParaRPr kumimoji="0" lang="en-US" sz="12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3234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Century Gothic" pitchFamily="34" charset="0"/>
                          <a:ea typeface="Times New Roman" pitchFamily="18" charset="0"/>
                          <a:cs typeface="Mangal" pitchFamily="2"/>
                        </a:rPr>
                        <a:t>4</a:t>
                      </a:r>
                      <a:endParaRPr kumimoji="0" lang="en-US" sz="12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Century Gothic" pitchFamily="34" charset="0"/>
                          <a:ea typeface="Times New Roman" pitchFamily="18" charset="0"/>
                          <a:cs typeface="Mangal" pitchFamily="2"/>
                        </a:rPr>
                        <a:t>Replacement Costs</a:t>
                      </a:r>
                      <a:endParaRPr kumimoji="0" lang="en-US" sz="12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Century Gothic" pitchFamily="34" charset="0"/>
                          <a:ea typeface="Times New Roman" pitchFamily="18" charset="0"/>
                          <a:cs typeface="Mangal" pitchFamily="2"/>
                        </a:rPr>
                        <a:t>The new part shall be capitalized if it fulfills the recognition criteria and the replaced part shall be derecognized</a:t>
                      </a:r>
                      <a:endParaRPr kumimoji="0" lang="en-US" sz="12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Century Gothic" pitchFamily="34" charset="0"/>
                          <a:ea typeface="Times New Roman" pitchFamily="18" charset="0"/>
                          <a:cs typeface="Mangal" pitchFamily="2"/>
                        </a:rPr>
                        <a:t>The new part shall be capitalized if it fulfills the recognition criteria ; otherwise expensed out</a:t>
                      </a:r>
                      <a:endParaRPr kumimoji="0" lang="en-US" sz="12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167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Century Gothic" pitchFamily="34" charset="0"/>
                          <a:ea typeface="Times New Roman" pitchFamily="18" charset="0"/>
                          <a:cs typeface="Mangal" pitchFamily="2"/>
                        </a:rPr>
                        <a:t>5</a:t>
                      </a:r>
                      <a:endParaRPr kumimoji="0" lang="en-US" sz="12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entury Gothic" pitchFamily="34" charset="0"/>
                          <a:ea typeface="Times New Roman" pitchFamily="18" charset="0"/>
                          <a:cs typeface="Mangal" pitchFamily="2"/>
                        </a:rPr>
                        <a:t>Cost of major inspection</a:t>
                      </a:r>
                      <a:endParaRPr kumimoji="0" lang="en-US" sz="12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entury Gothic" pitchFamily="34" charset="0"/>
                          <a:ea typeface="Times New Roman" pitchFamily="18" charset="0"/>
                          <a:cs typeface="Mangal" pitchFamily="2"/>
                        </a:rPr>
                        <a:t>Capitalised</a:t>
                      </a:r>
                      <a:endParaRPr kumimoji="0" lang="en-US" sz="12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Century Gothic" pitchFamily="34" charset="0"/>
                          <a:ea typeface="Times New Roman" pitchFamily="18" charset="0"/>
                          <a:cs typeface="Mangal" pitchFamily="2"/>
                        </a:rPr>
                        <a:t>Expensed out</a:t>
                      </a:r>
                      <a:endParaRPr kumimoji="0" lang="en-US" sz="12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167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Century Gothic" pitchFamily="34" charset="0"/>
                          <a:ea typeface="Times New Roman" pitchFamily="18" charset="0"/>
                          <a:cs typeface="Mangal" pitchFamily="2"/>
                        </a:rPr>
                        <a:t>6</a:t>
                      </a:r>
                      <a:endParaRPr kumimoji="0" lang="en-US" sz="12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entury Gothic" pitchFamily="34" charset="0"/>
                          <a:ea typeface="Times New Roman" pitchFamily="18" charset="0"/>
                          <a:cs typeface="Mangal" pitchFamily="2"/>
                        </a:rPr>
                        <a:t>Frequency of Revaluation</a:t>
                      </a:r>
                      <a:endParaRPr kumimoji="0" lang="en-US" sz="12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entury Gothic" pitchFamily="34" charset="0"/>
                          <a:ea typeface="Times New Roman" pitchFamily="18" charset="0"/>
                          <a:cs typeface="Mangal" pitchFamily="2"/>
                        </a:rPr>
                        <a:t>If Revaluation model is adopted, at the end of every reporting period </a:t>
                      </a:r>
                      <a:endParaRPr kumimoji="0" lang="en-US" sz="12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Century Gothic" pitchFamily="34" charset="0"/>
                          <a:ea typeface="Times New Roman" pitchFamily="18" charset="0"/>
                          <a:cs typeface="Mangal" pitchFamily="2"/>
                        </a:rPr>
                        <a:t>Not prescribed</a:t>
                      </a:r>
                      <a:endParaRPr kumimoji="0" lang="en-US" sz="12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1302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Century Gothic" pitchFamily="34" charset="0"/>
                          <a:ea typeface="Times New Roman" pitchFamily="18" charset="0"/>
                          <a:cs typeface="Mangal" pitchFamily="2"/>
                        </a:rPr>
                        <a:t>7</a:t>
                      </a:r>
                      <a:endParaRPr kumimoji="0" lang="en-US" sz="12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Century Gothic" pitchFamily="34" charset="0"/>
                          <a:ea typeface="Times New Roman" pitchFamily="18" charset="0"/>
                          <a:cs typeface="Mangal" pitchFamily="2"/>
                        </a:rPr>
                        <a:t>Revaluation</a:t>
                      </a:r>
                      <a:endParaRPr kumimoji="0" lang="en-US" sz="12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kern="1200" cap="none" normalizeH="0" baseline="0" dirty="0" smtClean="0">
                          <a:ln>
                            <a:noFill/>
                          </a:ln>
                          <a:solidFill>
                            <a:schemeClr val="tx1"/>
                          </a:solidFill>
                          <a:effectLst/>
                          <a:latin typeface="Century Gothic" pitchFamily="34" charset="0"/>
                          <a:ea typeface="Times New Roman" pitchFamily="18" charset="0"/>
                          <a:cs typeface="Mangal" pitchFamily="2"/>
                        </a:rPr>
                        <a:t>Both Upward and Downward</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normalizeH="0" baseline="0" dirty="0" smtClean="0">
                          <a:ln>
                            <a:noFill/>
                          </a:ln>
                          <a:solidFill>
                            <a:schemeClr val="tx1"/>
                          </a:solidFill>
                          <a:effectLst/>
                          <a:latin typeface="Century Gothic" pitchFamily="34" charset="0"/>
                          <a:ea typeface="Times New Roman" pitchFamily="18" charset="0"/>
                          <a:cs typeface="Mangal" pitchFamily="2"/>
                        </a:rPr>
                        <a:t>Revaluation allowed subject to carrying amount of asset not exceed its fair value.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Century Gothic" pitchFamily="34" charset="0"/>
                          <a:ea typeface="Times New Roman" pitchFamily="18" charset="0"/>
                          <a:cs typeface="Mangal" pitchFamily="2"/>
                        </a:rPr>
                        <a:t>Only Upward</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kern="1200" cap="none" normalizeH="0" baseline="0" dirty="0" smtClean="0">
                          <a:ln>
                            <a:noFill/>
                          </a:ln>
                          <a:solidFill>
                            <a:schemeClr val="tx1"/>
                          </a:solidFill>
                          <a:effectLst/>
                          <a:latin typeface="Century Gothic" pitchFamily="34" charset="0"/>
                          <a:ea typeface="Times New Roman" pitchFamily="18" charset="0"/>
                          <a:cs typeface="Mangal" pitchFamily="2"/>
                        </a:rPr>
                        <a:t>No concept of fair value while revaluation</a:t>
                      </a:r>
                      <a:endParaRPr kumimoji="0" lang="en-US" sz="12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3234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Century Gothic" pitchFamily="34" charset="0"/>
                          <a:ea typeface="Times New Roman" pitchFamily="18" charset="0"/>
                          <a:cs typeface="Mangal" pitchFamily="2"/>
                        </a:rPr>
                        <a:t>8</a:t>
                      </a:r>
                      <a:endParaRPr kumimoji="0" lang="en-US" sz="12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Century Gothic" pitchFamily="34" charset="0"/>
                          <a:ea typeface="Times New Roman" pitchFamily="18" charset="0"/>
                          <a:cs typeface="Mangal" pitchFamily="2"/>
                        </a:rPr>
                        <a:t>Frequency of  estimation of Residual Value</a:t>
                      </a:r>
                      <a:endParaRPr kumimoji="0" lang="en-US" sz="12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Century Gothic" pitchFamily="34" charset="0"/>
                          <a:ea typeface="Times New Roman" pitchFamily="18" charset="0"/>
                          <a:cs typeface="Mangal" pitchFamily="2"/>
                        </a:rPr>
                        <a:t>To review at least at each reporting period</a:t>
                      </a:r>
                      <a:endParaRPr kumimoji="0" lang="en-US" sz="12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Century Gothic" pitchFamily="34" charset="0"/>
                          <a:ea typeface="Times New Roman" pitchFamily="18" charset="0"/>
                          <a:cs typeface="Mangal" pitchFamily="2"/>
                        </a:rPr>
                        <a:t>Not prescribed</a:t>
                      </a:r>
                      <a:endParaRPr kumimoji="0" lang="en-US" sz="12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3234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Times New Roman" pitchFamily="18" charset="0"/>
                          <a:cs typeface="Arial" charset="0"/>
                        </a:rPr>
                        <a:t>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Times New Roman" pitchFamily="18" charset="0"/>
                          <a:cs typeface="Arial" charset="0"/>
                        </a:rPr>
                        <a:t>Scope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cap="none" normalizeH="0" baseline="0" dirty="0" smtClean="0">
                          <a:ln>
                            <a:noFill/>
                          </a:ln>
                          <a:solidFill>
                            <a:schemeClr val="tx1"/>
                          </a:solidFill>
                          <a:effectLst/>
                          <a:latin typeface="Arial" charset="0"/>
                          <a:ea typeface="Times New Roman" pitchFamily="18" charset="0"/>
                          <a:cs typeface="Arial" charset="0"/>
                        </a:rPr>
                        <a:t>All fixed assets covered</a:t>
                      </a:r>
                      <a:r>
                        <a:rPr kumimoji="0" lang="en-US" sz="1200" b="0" i="0" u="none" strike="noStrike" kern="1200" cap="none" normalizeH="0" baseline="0" dirty="0" smtClean="0">
                          <a:ln>
                            <a:noFill/>
                          </a:ln>
                          <a:solidFill>
                            <a:schemeClr val="tx1"/>
                          </a:solidFill>
                          <a:effectLst/>
                          <a:latin typeface="Arial" charset="0"/>
                          <a:ea typeface="Times New Roman" pitchFamily="18" charset="0"/>
                          <a:cs typeface="Arial" charset="0"/>
                        </a:rPr>
                        <a:t>, except property under as investment property (included in IAS 40).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Times New Roman" pitchFamily="18" charset="0"/>
                          <a:cs typeface="Arial" charset="0"/>
                        </a:rPr>
                        <a:t>All fixed assets covered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1302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Times New Roman" pitchFamily="18" charset="0"/>
                          <a:cs typeface="Arial" charset="0"/>
                        </a:rPr>
                        <a:t>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normalizeH="0" baseline="0" dirty="0" smtClean="0">
                          <a:ln>
                            <a:noFill/>
                          </a:ln>
                          <a:solidFill>
                            <a:schemeClr val="tx1"/>
                          </a:solidFill>
                          <a:effectLst/>
                          <a:latin typeface="Arial" charset="0"/>
                          <a:ea typeface="Times New Roman" pitchFamily="18" charset="0"/>
                          <a:cs typeface="Arial" charset="0"/>
                        </a:rPr>
                        <a:t>Depreciation</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kern="1200" cap="none" normalizeH="0" baseline="0" dirty="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normalizeH="0" baseline="0" dirty="0" smtClean="0">
                          <a:ln>
                            <a:noFill/>
                          </a:ln>
                          <a:solidFill>
                            <a:schemeClr val="tx1"/>
                          </a:solidFill>
                          <a:effectLst/>
                          <a:latin typeface="Arial" charset="0"/>
                          <a:ea typeface="Times New Roman" pitchFamily="18" charset="0"/>
                          <a:cs typeface="Arial" charset="0"/>
                        </a:rPr>
                        <a:t>Fixed Assets are REQUIRED to be componentized and depreciated separately.</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normalizeH="0" baseline="0" dirty="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normalizeH="0" baseline="0" dirty="0" smtClean="0">
                          <a:ln>
                            <a:noFill/>
                          </a:ln>
                          <a:solidFill>
                            <a:schemeClr val="tx1"/>
                          </a:solidFill>
                          <a:effectLst/>
                          <a:latin typeface="Arial" charset="0"/>
                          <a:ea typeface="Times New Roman" pitchFamily="18" charset="0"/>
                          <a:cs typeface="Arial" charset="0"/>
                        </a:rPr>
                        <a:t>Fixed Assets are NOT REQUIRED to be componentized and depreciated separately. </a:t>
                      </a:r>
                      <a:r>
                        <a:rPr kumimoji="0" lang="en-US" sz="1200" b="0" i="0" u="none" strike="noStrike" kern="1200" cap="none" normalizeH="0" baseline="0" dirty="0" err="1" smtClean="0">
                          <a:ln>
                            <a:noFill/>
                          </a:ln>
                          <a:solidFill>
                            <a:schemeClr val="tx1"/>
                          </a:solidFill>
                          <a:effectLst/>
                          <a:latin typeface="Arial" charset="0"/>
                          <a:ea typeface="Times New Roman" pitchFamily="18" charset="0"/>
                          <a:cs typeface="Arial" charset="0"/>
                        </a:rPr>
                        <a:t>Sch</a:t>
                      </a:r>
                      <a:r>
                        <a:rPr kumimoji="0" lang="en-US" sz="1200" b="0" i="0" u="none" strike="noStrike" kern="1200" cap="none" normalizeH="0" baseline="0" dirty="0" smtClean="0">
                          <a:ln>
                            <a:noFill/>
                          </a:ln>
                          <a:solidFill>
                            <a:schemeClr val="tx1"/>
                          </a:solidFill>
                          <a:effectLst/>
                          <a:latin typeface="Arial" charset="0"/>
                          <a:ea typeface="Times New Roman" pitchFamily="18" charset="0"/>
                          <a:cs typeface="Arial" charset="0"/>
                        </a:rPr>
                        <a:t> II effective from 1.4.2015</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kern="1200" cap="none" normalizeH="0" baseline="0" dirty="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97366" name="Text Box 54"/>
          <p:cNvSpPr txBox="1">
            <a:spLocks noChangeArrowheads="1"/>
          </p:cNvSpPr>
          <p:nvPr/>
        </p:nvSpPr>
        <p:spPr bwMode="auto">
          <a:xfrm>
            <a:off x="381000" y="0"/>
            <a:ext cx="8382000" cy="466725"/>
          </a:xfrm>
          <a:prstGeom prst="rect">
            <a:avLst/>
          </a:prstGeom>
          <a:noFill/>
          <a:ln w="9525" algn="ctr">
            <a:solidFill>
              <a:schemeClr val="tx2"/>
            </a:solidFill>
            <a:miter lim="800000"/>
            <a:headEnd/>
            <a:tailEnd/>
          </a:ln>
          <a:effectLst/>
        </p:spPr>
        <p:txBody>
          <a:bodyPr>
            <a:spAutoFit/>
          </a:bodyPr>
          <a:lstStyle/>
          <a:p>
            <a:pPr marL="1371600" indent="-1371600" algn="ctr"/>
            <a:r>
              <a:rPr lang="en-US" sz="2400" b="1" dirty="0">
                <a:latin typeface="Times New Roman" pitchFamily="18" charset="0"/>
                <a:cs typeface="Arial" charset="0"/>
              </a:rPr>
              <a:t>Comparisons</a:t>
            </a:r>
          </a:p>
        </p:txBody>
      </p:sp>
      <p:sp>
        <p:nvSpPr>
          <p:cNvPr id="4" name="TextBox 3"/>
          <p:cNvSpPr txBox="1"/>
          <p:nvPr/>
        </p:nvSpPr>
        <p:spPr>
          <a:xfrm>
            <a:off x="7620000" y="6611779"/>
            <a:ext cx="1524000" cy="246221"/>
          </a:xfrm>
          <a:prstGeom prst="rect">
            <a:avLst/>
          </a:prstGeom>
          <a:noFill/>
        </p:spPr>
        <p:txBody>
          <a:bodyPr wrap="square" rtlCol="0">
            <a:spAutoFit/>
          </a:bodyPr>
          <a:lstStyle/>
          <a:p>
            <a:r>
              <a:rPr lang="en-US" sz="1000" b="1" i="1" dirty="0" smtClean="0">
                <a:solidFill>
                  <a:schemeClr val="accent1">
                    <a:lumMod val="50000"/>
                  </a:schemeClr>
                </a:solidFill>
              </a:rPr>
              <a:t>CA KUSAI GOAWALA</a:t>
            </a:r>
            <a:endParaRPr lang="en-IN" sz="1000" b="1" i="1" dirty="0">
              <a:solidFill>
                <a:schemeClr val="accent1">
                  <a:lumMod val="50000"/>
                </a:schemeClr>
              </a:solidFill>
            </a:endParaRPr>
          </a:p>
        </p:txBody>
      </p:sp>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8338" name="WordArt 2"/>
          <p:cNvSpPr>
            <a:spLocks noChangeArrowheads="1" noChangeShapeType="1" noTextEdit="1"/>
          </p:cNvSpPr>
          <p:nvPr/>
        </p:nvSpPr>
        <p:spPr bwMode="auto">
          <a:xfrm>
            <a:off x="5029200" y="3352800"/>
            <a:ext cx="3962400" cy="1828800"/>
          </a:xfrm>
          <a:prstGeom prst="rect">
            <a:avLst/>
          </a:prstGeom>
        </p:spPr>
        <p:txBody>
          <a:bodyPr wrap="none" fromWordArt="1">
            <a:prstTxWarp prst="textPlain">
              <a:avLst>
                <a:gd name="adj" fmla="val 50000"/>
              </a:avLst>
            </a:prstTxWarp>
          </a:bodyPr>
          <a:lstStyle/>
          <a:p>
            <a:pPr algn="ctr"/>
            <a:r>
              <a:rPr lang="en-US" sz="3600" kern="10" dirty="0">
                <a:ln w="9525">
                  <a:noFill/>
                  <a:round/>
                  <a:headEnd/>
                  <a:tailEnd/>
                </a:ln>
                <a:solidFill>
                  <a:srgbClr val="336699"/>
                </a:solidFill>
                <a:effectLst>
                  <a:outerShdw dist="45791" dir="2021404" algn="ctr" rotWithShape="0">
                    <a:srgbClr val="B2B2B2">
                      <a:alpha val="80000"/>
                    </a:srgbClr>
                  </a:outerShdw>
                </a:effectLst>
                <a:latin typeface="Times New Roman"/>
                <a:cs typeface="Times New Roman"/>
              </a:rPr>
              <a:t>IMPAIRMENT </a:t>
            </a:r>
          </a:p>
          <a:p>
            <a:pPr algn="ctr"/>
            <a:r>
              <a:rPr lang="en-US" sz="3600" kern="10" dirty="0">
                <a:ln w="9525">
                  <a:noFill/>
                  <a:round/>
                  <a:headEnd/>
                  <a:tailEnd/>
                </a:ln>
                <a:solidFill>
                  <a:srgbClr val="336699"/>
                </a:solidFill>
                <a:effectLst>
                  <a:outerShdw dist="45791" dir="2021404" algn="ctr" rotWithShape="0">
                    <a:srgbClr val="B2B2B2">
                      <a:alpha val="80000"/>
                    </a:srgbClr>
                  </a:outerShdw>
                </a:effectLst>
                <a:latin typeface="Times New Roman"/>
                <a:cs typeface="Times New Roman"/>
              </a:rPr>
              <a:t>OF </a:t>
            </a:r>
          </a:p>
          <a:p>
            <a:pPr algn="ctr"/>
            <a:r>
              <a:rPr lang="en-US" sz="3600" kern="10" dirty="0">
                <a:ln w="9525">
                  <a:noFill/>
                  <a:round/>
                  <a:headEnd/>
                  <a:tailEnd/>
                </a:ln>
                <a:solidFill>
                  <a:srgbClr val="336699"/>
                </a:solidFill>
                <a:effectLst>
                  <a:outerShdw dist="45791" dir="2021404" algn="ctr" rotWithShape="0">
                    <a:srgbClr val="B2B2B2">
                      <a:alpha val="80000"/>
                    </a:srgbClr>
                  </a:outerShdw>
                </a:effectLst>
                <a:latin typeface="Times New Roman"/>
                <a:cs typeface="Times New Roman"/>
              </a:rPr>
              <a:t>ASSETS</a:t>
            </a:r>
          </a:p>
        </p:txBody>
      </p:sp>
      <p:sp>
        <p:nvSpPr>
          <p:cNvPr id="398339" name="WordArt 3"/>
          <p:cNvSpPr>
            <a:spLocks noChangeArrowheads="1" noChangeShapeType="1" noTextEdit="1"/>
          </p:cNvSpPr>
          <p:nvPr/>
        </p:nvSpPr>
        <p:spPr bwMode="auto">
          <a:xfrm>
            <a:off x="5181600" y="2133600"/>
            <a:ext cx="3429000" cy="838200"/>
          </a:xfrm>
          <a:prstGeom prst="rect">
            <a:avLst/>
          </a:prstGeom>
        </p:spPr>
        <p:txBody>
          <a:bodyPr wrap="none" fromWordArt="1">
            <a:prstTxWarp prst="textPlain">
              <a:avLst>
                <a:gd name="adj" fmla="val 50000"/>
              </a:avLst>
            </a:prstTxWarp>
          </a:bodyPr>
          <a:lstStyle/>
          <a:p>
            <a:pPr algn="ctr"/>
            <a:r>
              <a:rPr lang="en-US" sz="3600" i="1" kern="10" dirty="0" smtClean="0">
                <a:ln w="9525">
                  <a:solidFill>
                    <a:srgbClr val="000000"/>
                  </a:solidFill>
                  <a:round/>
                  <a:headEnd/>
                  <a:tailEnd/>
                </a:ln>
                <a:solidFill>
                  <a:schemeClr val="accent1">
                    <a:lumMod val="75000"/>
                  </a:schemeClr>
                </a:solidFill>
                <a:effectLst>
                  <a:outerShdw dist="35921" dir="2700000" algn="ctr" rotWithShape="0">
                    <a:srgbClr val="808080">
                      <a:alpha val="80000"/>
                    </a:srgbClr>
                  </a:outerShdw>
                </a:effectLst>
                <a:latin typeface="Arial Black"/>
              </a:rPr>
              <a:t>IndAS-36</a:t>
            </a:r>
            <a:endParaRPr lang="en-US" sz="3600" i="1" kern="10" dirty="0">
              <a:ln w="9525">
                <a:solidFill>
                  <a:srgbClr val="000000"/>
                </a:solidFill>
                <a:round/>
                <a:headEnd/>
                <a:tailEnd/>
              </a:ln>
              <a:solidFill>
                <a:schemeClr val="accent1">
                  <a:lumMod val="75000"/>
                </a:schemeClr>
              </a:solidFill>
              <a:effectLst>
                <a:outerShdw dist="35921" dir="2700000" algn="ctr" rotWithShape="0">
                  <a:srgbClr val="808080">
                    <a:alpha val="80000"/>
                  </a:srgbClr>
                </a:outerShdw>
              </a:effectLst>
              <a:latin typeface="Arial Black"/>
            </a:endParaRPr>
          </a:p>
        </p:txBody>
      </p:sp>
      <p:pic>
        <p:nvPicPr>
          <p:cNvPr id="398340" name="Picture 4" descr="j0435245"/>
          <p:cNvPicPr>
            <a:picLocks noChangeAspect="1" noChangeArrowheads="1"/>
          </p:cNvPicPr>
          <p:nvPr/>
        </p:nvPicPr>
        <p:blipFill>
          <a:blip r:embed="rId2" cstate="print"/>
          <a:srcRect/>
          <a:stretch>
            <a:fillRect/>
          </a:stretch>
        </p:blipFill>
        <p:spPr bwMode="auto">
          <a:xfrm>
            <a:off x="381000" y="304800"/>
            <a:ext cx="2133600" cy="1752600"/>
          </a:xfrm>
          <a:prstGeom prst="rect">
            <a:avLst/>
          </a:prstGeom>
          <a:noFill/>
        </p:spPr>
      </p:pic>
      <p:sp>
        <p:nvSpPr>
          <p:cNvPr id="6" name="TextBox 5"/>
          <p:cNvSpPr txBox="1"/>
          <p:nvPr/>
        </p:nvSpPr>
        <p:spPr>
          <a:xfrm>
            <a:off x="6781800" y="6324600"/>
            <a:ext cx="2362200" cy="369332"/>
          </a:xfrm>
          <a:prstGeom prst="rect">
            <a:avLst/>
          </a:prstGeom>
          <a:noFill/>
        </p:spPr>
        <p:txBody>
          <a:bodyPr wrap="square" rtlCol="0">
            <a:spAutoFit/>
          </a:bodyPr>
          <a:lstStyle/>
          <a:p>
            <a:r>
              <a:rPr lang="en-US" b="1" i="1" dirty="0" smtClean="0">
                <a:solidFill>
                  <a:schemeClr val="accent1">
                    <a:lumMod val="50000"/>
                  </a:schemeClr>
                </a:solidFill>
              </a:rPr>
              <a:t>CA KUSAI GOAWALA</a:t>
            </a:r>
            <a:endParaRPr lang="en-IN" b="1" i="1" dirty="0">
              <a:solidFill>
                <a:schemeClr val="accent1">
                  <a:lumMod val="50000"/>
                </a:schemeClr>
              </a:solidFill>
            </a:endParaRPr>
          </a:p>
        </p:txBody>
      </p:sp>
      <p:pic>
        <p:nvPicPr>
          <p:cNvPr id="7" name="Picture 5"/>
          <p:cNvPicPr>
            <a:picLocks noChangeAspect="1" noChangeArrowheads="1"/>
          </p:cNvPicPr>
          <p:nvPr/>
        </p:nvPicPr>
        <p:blipFill>
          <a:blip r:embed="rId3" cstate="print"/>
          <a:srcRect/>
          <a:stretch>
            <a:fillRect/>
          </a:stretch>
        </p:blipFill>
        <p:spPr bwMode="auto">
          <a:xfrm>
            <a:off x="228601" y="2057400"/>
            <a:ext cx="4520468" cy="3124200"/>
          </a:xfrm>
          <a:prstGeom prst="rect">
            <a:avLst/>
          </a:prstGeom>
          <a:noFill/>
          <a:ln w="12700" cap="sq">
            <a:noFill/>
            <a:miter lim="800000"/>
            <a:headEnd type="none" w="sm" len="sm"/>
            <a:tailEnd type="none" w="sm" len="sm"/>
          </a:ln>
        </p:spPr>
      </p:pic>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458" name="Rectangle 2"/>
          <p:cNvSpPr>
            <a:spLocks noChangeArrowheads="1"/>
          </p:cNvSpPr>
          <p:nvPr/>
        </p:nvSpPr>
        <p:spPr bwMode="auto">
          <a:xfrm>
            <a:off x="762000" y="847239"/>
            <a:ext cx="7743825" cy="4493538"/>
          </a:xfrm>
          <a:prstGeom prst="rect">
            <a:avLst/>
          </a:prstGeom>
          <a:noFill/>
          <a:ln w="9525">
            <a:noFill/>
            <a:miter lim="800000"/>
            <a:headEnd/>
            <a:tailEnd/>
          </a:ln>
          <a:effectLst/>
        </p:spPr>
        <p:txBody>
          <a:bodyPr anchor="ctr">
            <a:spAutoFit/>
          </a:bodyPr>
          <a:lstStyle/>
          <a:p>
            <a:pPr lvl="1">
              <a:buFontTx/>
              <a:buChar char="•"/>
              <a:tabLst>
                <a:tab pos="1143000" algn="l"/>
              </a:tabLst>
            </a:pPr>
            <a:r>
              <a:rPr lang="en-US" sz="2200" b="1" dirty="0"/>
              <a:t>  </a:t>
            </a:r>
            <a:r>
              <a:rPr lang="en-US" sz="2200" dirty="0" smtClean="0">
                <a:cs typeface="Times New Roman" pitchFamily="18" charset="0"/>
              </a:rPr>
              <a:t>In AS – top down or bottoms up test.</a:t>
            </a:r>
          </a:p>
          <a:p>
            <a:pPr lvl="1">
              <a:buFontTx/>
              <a:buChar char="•"/>
              <a:tabLst>
                <a:tab pos="1143000" algn="l"/>
              </a:tabLst>
            </a:pPr>
            <a:r>
              <a:rPr lang="en-US" sz="2200" dirty="0" smtClean="0">
                <a:cs typeface="Times New Roman" pitchFamily="18" charset="0"/>
              </a:rPr>
              <a:t>  Treatment of Impairment Loss :</a:t>
            </a:r>
          </a:p>
          <a:p>
            <a:pPr lvl="2">
              <a:buFontTx/>
              <a:buChar char="•"/>
              <a:tabLst>
                <a:tab pos="1143000" algn="l"/>
              </a:tabLst>
            </a:pPr>
            <a:r>
              <a:rPr lang="en-US" sz="2200" dirty="0" smtClean="0">
                <a:cs typeface="Times New Roman" pitchFamily="18" charset="0"/>
              </a:rPr>
              <a:t>  CA-RA = P&amp;L</a:t>
            </a:r>
          </a:p>
          <a:p>
            <a:pPr lvl="2">
              <a:buFontTx/>
              <a:buChar char="•"/>
              <a:tabLst>
                <a:tab pos="1143000" algn="l"/>
              </a:tabLst>
            </a:pPr>
            <a:r>
              <a:rPr lang="en-US" sz="2200" dirty="0" smtClean="0">
                <a:cs typeface="Times New Roman" pitchFamily="18" charset="0"/>
              </a:rPr>
              <a:t>  If CA is revalued – first reduce Revaluation reserve to that extent and balance to P&amp;L</a:t>
            </a:r>
          </a:p>
          <a:p>
            <a:pPr lvl="1">
              <a:buFontTx/>
              <a:buChar char="•"/>
              <a:tabLst>
                <a:tab pos="1143000" algn="l"/>
              </a:tabLst>
            </a:pPr>
            <a:r>
              <a:rPr lang="en-US" sz="2200" dirty="0" smtClean="0">
                <a:cs typeface="Times New Roman" pitchFamily="18" charset="0"/>
              </a:rPr>
              <a:t>  If RA is negative = provide a liability</a:t>
            </a:r>
          </a:p>
          <a:p>
            <a:pPr lvl="1">
              <a:buFontTx/>
              <a:buChar char="•"/>
              <a:tabLst>
                <a:tab pos="1143000" algn="l"/>
              </a:tabLst>
            </a:pPr>
            <a:r>
              <a:rPr lang="en-US" sz="2200" dirty="0" smtClean="0">
                <a:cs typeface="Times New Roman" pitchFamily="18" charset="0"/>
              </a:rPr>
              <a:t>  Reversals of Impairment</a:t>
            </a:r>
          </a:p>
          <a:p>
            <a:pPr lvl="1">
              <a:buFontTx/>
              <a:buChar char="•"/>
              <a:tabLst>
                <a:tab pos="1143000" algn="l"/>
              </a:tabLst>
            </a:pPr>
            <a:r>
              <a:rPr lang="en-US" sz="2200" dirty="0" smtClean="0">
                <a:cs typeface="Times New Roman" pitchFamily="18" charset="0"/>
              </a:rPr>
              <a:t>  No reversals for impairment loss on goodwill – earlier version allowed.</a:t>
            </a:r>
          </a:p>
          <a:p>
            <a:pPr lvl="1">
              <a:buFontTx/>
              <a:buChar char="•"/>
              <a:tabLst>
                <a:tab pos="1143000" algn="l"/>
              </a:tabLst>
            </a:pPr>
            <a:r>
              <a:rPr lang="en-US" sz="2200" dirty="0" smtClean="0">
                <a:cs typeface="Times New Roman" pitchFamily="18" charset="0"/>
              </a:rPr>
              <a:t>  Corporate Assets</a:t>
            </a:r>
          </a:p>
          <a:p>
            <a:pPr lvl="2">
              <a:buFontTx/>
              <a:buChar char="•"/>
              <a:tabLst>
                <a:tab pos="1143000" algn="l"/>
              </a:tabLst>
            </a:pPr>
            <a:r>
              <a:rPr lang="en-US" sz="2200" dirty="0" smtClean="0">
                <a:cs typeface="Times New Roman" pitchFamily="18" charset="0"/>
              </a:rPr>
              <a:t>  If possible to allocate to a unit – allocate</a:t>
            </a:r>
          </a:p>
          <a:p>
            <a:pPr lvl="2">
              <a:buFontTx/>
              <a:buChar char="•"/>
              <a:tabLst>
                <a:tab pos="1143000" algn="l"/>
              </a:tabLst>
            </a:pPr>
            <a:r>
              <a:rPr lang="en-US" sz="2200" dirty="0" smtClean="0">
                <a:cs typeface="Times New Roman" pitchFamily="18" charset="0"/>
              </a:rPr>
              <a:t>  If not possible go to CGU – allocate</a:t>
            </a:r>
          </a:p>
          <a:p>
            <a:pPr lvl="2">
              <a:buFontTx/>
              <a:buChar char="•"/>
              <a:tabLst>
                <a:tab pos="1143000" algn="l"/>
              </a:tabLst>
            </a:pPr>
            <a:r>
              <a:rPr lang="en-US" sz="2200" dirty="0" smtClean="0">
                <a:cs typeface="Times New Roman" pitchFamily="18" charset="0"/>
              </a:rPr>
              <a:t>  If not possible exclude Corporate Assets</a:t>
            </a:r>
            <a:endParaRPr lang="en-US" sz="2200" dirty="0">
              <a:cs typeface="Times New Roman" pitchFamily="18" charset="0"/>
            </a:endParaRPr>
          </a:p>
        </p:txBody>
      </p:sp>
      <p:sp>
        <p:nvSpPr>
          <p:cNvPr id="3" name="TextBox 2"/>
          <p:cNvSpPr txBox="1"/>
          <p:nvPr/>
        </p:nvSpPr>
        <p:spPr>
          <a:xfrm>
            <a:off x="6781800" y="6324600"/>
            <a:ext cx="2362200" cy="369332"/>
          </a:xfrm>
          <a:prstGeom prst="rect">
            <a:avLst/>
          </a:prstGeom>
          <a:noFill/>
        </p:spPr>
        <p:txBody>
          <a:bodyPr wrap="square" rtlCol="0">
            <a:spAutoFit/>
          </a:bodyPr>
          <a:lstStyle/>
          <a:p>
            <a:r>
              <a:rPr lang="en-US" b="1" i="1" dirty="0" smtClean="0">
                <a:solidFill>
                  <a:schemeClr val="accent1">
                    <a:lumMod val="50000"/>
                  </a:schemeClr>
                </a:solidFill>
              </a:rPr>
              <a:t>CA KUSAI GOAWALA</a:t>
            </a:r>
            <a:endParaRPr lang="en-IN" b="1" i="1"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4482" name="Rectangle 2"/>
          <p:cNvSpPr>
            <a:spLocks noChangeArrowheads="1"/>
          </p:cNvSpPr>
          <p:nvPr/>
        </p:nvSpPr>
        <p:spPr bwMode="auto">
          <a:xfrm>
            <a:off x="533400" y="381000"/>
            <a:ext cx="7772400" cy="5847755"/>
          </a:xfrm>
          <a:prstGeom prst="rect">
            <a:avLst/>
          </a:prstGeom>
          <a:noFill/>
          <a:ln w="9525">
            <a:noFill/>
            <a:miter lim="800000"/>
            <a:headEnd/>
            <a:tailEnd/>
          </a:ln>
          <a:effectLst/>
        </p:spPr>
        <p:txBody>
          <a:bodyPr anchor="ctr">
            <a:spAutoFit/>
          </a:bodyPr>
          <a:lstStyle/>
          <a:p>
            <a:pPr lvl="1">
              <a:buFontTx/>
              <a:buChar char="•"/>
            </a:pPr>
            <a:r>
              <a:rPr lang="en-US" sz="2200" dirty="0" smtClean="0">
                <a:cs typeface="Times New Roman" pitchFamily="18" charset="0"/>
              </a:rPr>
              <a:t>  Impairment Loss in case of CGU with Goodwill</a:t>
            </a:r>
          </a:p>
          <a:p>
            <a:pPr lvl="2">
              <a:buFontTx/>
              <a:buChar char="•"/>
            </a:pPr>
            <a:r>
              <a:rPr lang="en-US" sz="2200" dirty="0" smtClean="0">
                <a:cs typeface="Times New Roman" pitchFamily="18" charset="0"/>
              </a:rPr>
              <a:t>  First impact Goodwill then balance distribute to assets in CGU on pro-rata</a:t>
            </a:r>
          </a:p>
          <a:p>
            <a:pPr lvl="2">
              <a:buFontTx/>
              <a:buChar char="•"/>
            </a:pPr>
            <a:r>
              <a:rPr lang="en-US" sz="2200" dirty="0" smtClean="0">
                <a:cs typeface="Times New Roman" pitchFamily="18" charset="0"/>
              </a:rPr>
              <a:t>  The value cannot reduce below zero</a:t>
            </a:r>
          </a:p>
          <a:p>
            <a:pPr lvl="1">
              <a:buFontTx/>
              <a:buChar char="•"/>
            </a:pPr>
            <a:r>
              <a:rPr lang="en-US" sz="2200" dirty="0" smtClean="0">
                <a:cs typeface="Times New Roman" pitchFamily="18" charset="0"/>
              </a:rPr>
              <a:t>  Reversals </a:t>
            </a:r>
          </a:p>
          <a:p>
            <a:pPr lvl="2">
              <a:buFontTx/>
              <a:buChar char="•"/>
            </a:pPr>
            <a:r>
              <a:rPr lang="en-US" sz="2200" dirty="0" smtClean="0">
                <a:cs typeface="Times New Roman" pitchFamily="18" charset="0"/>
              </a:rPr>
              <a:t>  Tested on an </a:t>
            </a:r>
            <a:r>
              <a:rPr lang="en-US" sz="2200" u="sng" dirty="0" smtClean="0">
                <a:cs typeface="Times New Roman" pitchFamily="18" charset="0"/>
              </a:rPr>
              <a:t>annual basis or earlier</a:t>
            </a:r>
            <a:r>
              <a:rPr lang="en-US" sz="2200" dirty="0" smtClean="0">
                <a:cs typeface="Times New Roman" pitchFamily="18" charset="0"/>
              </a:rPr>
              <a:t> when there is an impairment   indication.  </a:t>
            </a:r>
          </a:p>
          <a:p>
            <a:pPr lvl="2">
              <a:buFontTx/>
              <a:buChar char="•"/>
            </a:pPr>
            <a:r>
              <a:rPr lang="en-US" sz="2200" dirty="0" smtClean="0">
                <a:cs typeface="Times New Roman" pitchFamily="18" charset="0"/>
              </a:rPr>
              <a:t>  If external/internal sources favorable, check for reversals.</a:t>
            </a:r>
          </a:p>
          <a:p>
            <a:pPr lvl="2">
              <a:buFontTx/>
              <a:buChar char="•"/>
            </a:pPr>
            <a:r>
              <a:rPr lang="en-US" sz="2200" dirty="0" smtClean="0">
                <a:cs typeface="Times New Roman" pitchFamily="18" charset="0"/>
              </a:rPr>
              <a:t>  Reversals to be given effect only if there is a change in  </a:t>
            </a:r>
          </a:p>
          <a:p>
            <a:pPr lvl="2"/>
            <a:r>
              <a:rPr lang="en-US" sz="2200" dirty="0" smtClean="0">
                <a:cs typeface="Times New Roman" pitchFamily="18" charset="0"/>
              </a:rPr>
              <a:t>   estimates since last impairment loss.</a:t>
            </a:r>
          </a:p>
          <a:p>
            <a:pPr lvl="2">
              <a:buFontTx/>
              <a:buChar char="•"/>
            </a:pPr>
            <a:r>
              <a:rPr lang="en-US" sz="2200" dirty="0" smtClean="0">
                <a:cs typeface="Times New Roman" pitchFamily="18" charset="0"/>
              </a:rPr>
              <a:t>  Change due to reduction in period of cash flow cannot reverse impairment.</a:t>
            </a:r>
          </a:p>
          <a:p>
            <a:pPr lvl="2">
              <a:buFontTx/>
              <a:buChar char="•"/>
            </a:pPr>
            <a:r>
              <a:rPr lang="en-US" sz="2200" dirty="0" smtClean="0">
                <a:cs typeface="Times New Roman" pitchFamily="18" charset="0"/>
              </a:rPr>
              <a:t>  Cannot exceed Carrying Amount if Impairment loss was not recognized</a:t>
            </a:r>
          </a:p>
          <a:p>
            <a:pPr lvl="2">
              <a:buFontTx/>
              <a:buChar char="•"/>
            </a:pPr>
            <a:r>
              <a:rPr lang="en-US" sz="2200" dirty="0" smtClean="0">
                <a:cs typeface="Times New Roman" pitchFamily="18" charset="0"/>
              </a:rPr>
              <a:t>  Impairment reversals (other than on Goodwill) to be taken to P&amp;L except in case of revaluation impact.</a:t>
            </a:r>
            <a:endParaRPr lang="en-US" sz="2200" dirty="0">
              <a:cs typeface="Times New Roman" pitchFamily="18" charset="0"/>
            </a:endParaRPr>
          </a:p>
        </p:txBody>
      </p:sp>
      <p:sp>
        <p:nvSpPr>
          <p:cNvPr id="3" name="TextBox 2"/>
          <p:cNvSpPr txBox="1"/>
          <p:nvPr/>
        </p:nvSpPr>
        <p:spPr>
          <a:xfrm>
            <a:off x="6781800" y="6324600"/>
            <a:ext cx="2362200" cy="369332"/>
          </a:xfrm>
          <a:prstGeom prst="rect">
            <a:avLst/>
          </a:prstGeom>
          <a:noFill/>
        </p:spPr>
        <p:txBody>
          <a:bodyPr wrap="square" rtlCol="0">
            <a:spAutoFit/>
          </a:bodyPr>
          <a:lstStyle/>
          <a:p>
            <a:r>
              <a:rPr lang="en-US" b="1" i="1" dirty="0" smtClean="0">
                <a:solidFill>
                  <a:schemeClr val="accent1">
                    <a:lumMod val="50000"/>
                  </a:schemeClr>
                </a:solidFill>
              </a:rPr>
              <a:t>CA KUSAI GOAWALA</a:t>
            </a:r>
            <a:endParaRPr lang="en-IN" b="1" i="1"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304801" y="381000"/>
          <a:ext cx="8153400" cy="6169520"/>
        </p:xfrm>
        <a:graphic>
          <a:graphicData uri="http://schemas.openxmlformats.org/drawingml/2006/table">
            <a:tbl>
              <a:tblPr/>
              <a:tblGrid>
                <a:gridCol w="1120942"/>
                <a:gridCol w="1618600"/>
                <a:gridCol w="2478634"/>
                <a:gridCol w="2935224"/>
              </a:tblGrid>
              <a:tr h="609600">
                <a:tc>
                  <a:txBody>
                    <a:bodyPr/>
                    <a:lstStyle/>
                    <a:p>
                      <a:pPr marL="0" marR="0" algn="ctr" fontAlgn="base">
                        <a:lnSpc>
                          <a:spcPct val="115000"/>
                        </a:lnSpc>
                        <a:spcBef>
                          <a:spcPts val="0"/>
                        </a:spcBef>
                        <a:spcAft>
                          <a:spcPts val="0"/>
                        </a:spcAft>
                      </a:pPr>
                      <a:r>
                        <a:rPr lang="en-US" sz="1600" b="1" kern="1200" dirty="0">
                          <a:solidFill>
                            <a:srgbClr val="000000"/>
                          </a:solidFill>
                          <a:latin typeface="Times New Roman" pitchFamily="18" charset="0"/>
                          <a:ea typeface="Times New Roman"/>
                          <a:cs typeface="Times New Roman" pitchFamily="18" charset="0"/>
                        </a:rPr>
                        <a:t>Sr. No.</a:t>
                      </a:r>
                      <a:r>
                        <a:rPr lang="en-US" sz="1600" kern="1200" dirty="0">
                          <a:solidFill>
                            <a:srgbClr val="000000"/>
                          </a:solidFill>
                          <a:latin typeface="Times New Roman" pitchFamily="18" charset="0"/>
                          <a:ea typeface="Times New Roman"/>
                          <a:cs typeface="Times New Roman" pitchFamily="18" charset="0"/>
                        </a:rPr>
                        <a:t> </a:t>
                      </a:r>
                      <a:endParaRPr lang="en-US" sz="1600" dirty="0">
                        <a:latin typeface="Times New Roman" pitchFamily="18" charset="0"/>
                        <a:ea typeface="Calibri"/>
                        <a:cs typeface="Times New Roman" pitchFamily="18" charset="0"/>
                      </a:endParaRPr>
                    </a:p>
                  </a:txBody>
                  <a:tcPr marL="54808" marR="54808" marT="27404" marB="2740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base">
                        <a:lnSpc>
                          <a:spcPct val="115000"/>
                        </a:lnSpc>
                        <a:spcBef>
                          <a:spcPts val="0"/>
                        </a:spcBef>
                        <a:spcAft>
                          <a:spcPts val="0"/>
                        </a:spcAft>
                      </a:pPr>
                      <a:r>
                        <a:rPr lang="en-US" sz="1600" b="1" kern="1200" dirty="0">
                          <a:solidFill>
                            <a:srgbClr val="000000"/>
                          </a:solidFill>
                          <a:latin typeface="Times New Roman" pitchFamily="18" charset="0"/>
                          <a:ea typeface="Times New Roman"/>
                          <a:cs typeface="Times New Roman" pitchFamily="18" charset="0"/>
                        </a:rPr>
                        <a:t>Point for Consideration</a:t>
                      </a:r>
                      <a:r>
                        <a:rPr lang="en-US" sz="1600" kern="1200" dirty="0">
                          <a:solidFill>
                            <a:srgbClr val="000000"/>
                          </a:solidFill>
                          <a:latin typeface="Times New Roman" pitchFamily="18" charset="0"/>
                          <a:ea typeface="Times New Roman"/>
                          <a:cs typeface="Times New Roman" pitchFamily="18" charset="0"/>
                        </a:rPr>
                        <a:t> </a:t>
                      </a:r>
                      <a:endParaRPr lang="en-US" sz="1600" dirty="0">
                        <a:latin typeface="Times New Roman" pitchFamily="18" charset="0"/>
                        <a:ea typeface="Calibri"/>
                        <a:cs typeface="Times New Roman" pitchFamily="18" charset="0"/>
                      </a:endParaRPr>
                    </a:p>
                  </a:txBody>
                  <a:tcPr marL="54808" marR="54808" marT="27404" marB="2740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base">
                        <a:lnSpc>
                          <a:spcPct val="115000"/>
                        </a:lnSpc>
                        <a:spcBef>
                          <a:spcPts val="0"/>
                        </a:spcBef>
                        <a:spcAft>
                          <a:spcPts val="0"/>
                        </a:spcAft>
                      </a:pPr>
                      <a:r>
                        <a:rPr lang="en-US" sz="1600" b="1" kern="1200" dirty="0" smtClean="0">
                          <a:solidFill>
                            <a:srgbClr val="000000"/>
                          </a:solidFill>
                          <a:latin typeface="Times New Roman" pitchFamily="18" charset="0"/>
                          <a:ea typeface="Times New Roman"/>
                          <a:cs typeface="Times New Roman" pitchFamily="18" charset="0"/>
                        </a:rPr>
                        <a:t>AS 28 </a:t>
                      </a:r>
                      <a:r>
                        <a:rPr lang="en-US" sz="1600" b="1" kern="1200" dirty="0">
                          <a:solidFill>
                            <a:srgbClr val="000000"/>
                          </a:solidFill>
                          <a:latin typeface="Times New Roman" pitchFamily="18" charset="0"/>
                          <a:ea typeface="Times New Roman"/>
                          <a:cs typeface="Times New Roman" pitchFamily="18" charset="0"/>
                        </a:rPr>
                        <a:t>(Impairment of Assets)</a:t>
                      </a:r>
                      <a:r>
                        <a:rPr lang="en-US" sz="1600" kern="1200" dirty="0">
                          <a:solidFill>
                            <a:srgbClr val="000000"/>
                          </a:solidFill>
                          <a:latin typeface="Times New Roman" pitchFamily="18" charset="0"/>
                          <a:ea typeface="Times New Roman"/>
                          <a:cs typeface="Times New Roman" pitchFamily="18" charset="0"/>
                        </a:rPr>
                        <a:t> </a:t>
                      </a:r>
                      <a:endParaRPr lang="en-US" sz="1600" dirty="0">
                        <a:latin typeface="Times New Roman" pitchFamily="18" charset="0"/>
                        <a:ea typeface="Calibri"/>
                        <a:cs typeface="Times New Roman" pitchFamily="18" charset="0"/>
                      </a:endParaRPr>
                    </a:p>
                  </a:txBody>
                  <a:tcPr marL="54808" marR="54808" marT="27404" marB="2740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base">
                        <a:lnSpc>
                          <a:spcPct val="115000"/>
                        </a:lnSpc>
                        <a:spcBef>
                          <a:spcPts val="0"/>
                        </a:spcBef>
                        <a:spcAft>
                          <a:spcPts val="0"/>
                        </a:spcAft>
                      </a:pPr>
                      <a:r>
                        <a:rPr lang="en-US" sz="1600" b="1" kern="1200" dirty="0" smtClean="0">
                          <a:solidFill>
                            <a:srgbClr val="000000"/>
                          </a:solidFill>
                          <a:latin typeface="Times New Roman" pitchFamily="18" charset="0"/>
                          <a:ea typeface="Times New Roman"/>
                          <a:cs typeface="Times New Roman" pitchFamily="18" charset="0"/>
                        </a:rPr>
                        <a:t>IndAS 36 </a:t>
                      </a:r>
                      <a:r>
                        <a:rPr lang="en-US" sz="1600" b="1" kern="1200" dirty="0">
                          <a:solidFill>
                            <a:srgbClr val="000000"/>
                          </a:solidFill>
                          <a:latin typeface="Times New Roman" pitchFamily="18" charset="0"/>
                          <a:ea typeface="Times New Roman"/>
                          <a:cs typeface="Times New Roman" pitchFamily="18" charset="0"/>
                        </a:rPr>
                        <a:t>(Impairment of Assets)</a:t>
                      </a:r>
                      <a:endParaRPr lang="en-US" sz="1600" dirty="0">
                        <a:latin typeface="Times New Roman" pitchFamily="18" charset="0"/>
                        <a:ea typeface="Calibri"/>
                        <a:cs typeface="Times New Roman" pitchFamily="18" charset="0"/>
                      </a:endParaRPr>
                    </a:p>
                  </a:txBody>
                  <a:tcPr marL="54808" marR="54808" marT="27404" marB="2740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72196">
                <a:tc>
                  <a:txBody>
                    <a:bodyPr/>
                    <a:lstStyle/>
                    <a:p>
                      <a:pPr marL="0" marR="0" algn="ctr" fontAlgn="base">
                        <a:lnSpc>
                          <a:spcPct val="115000"/>
                        </a:lnSpc>
                        <a:spcBef>
                          <a:spcPts val="0"/>
                        </a:spcBef>
                        <a:spcAft>
                          <a:spcPts val="0"/>
                        </a:spcAft>
                      </a:pPr>
                      <a:r>
                        <a:rPr lang="en-US" sz="1800" kern="1200" dirty="0">
                          <a:solidFill>
                            <a:srgbClr val="000000"/>
                          </a:solidFill>
                          <a:latin typeface="Times New Roman" pitchFamily="18" charset="0"/>
                          <a:ea typeface="Times New Roman"/>
                          <a:cs typeface="Times New Roman" pitchFamily="18" charset="0"/>
                        </a:rPr>
                        <a:t>1 </a:t>
                      </a:r>
                      <a:endParaRPr lang="en-US" sz="1800" dirty="0">
                        <a:latin typeface="Times New Roman" pitchFamily="18" charset="0"/>
                        <a:ea typeface="Calibri"/>
                        <a:cs typeface="Times New Roman" pitchFamily="18" charset="0"/>
                      </a:endParaRPr>
                    </a:p>
                  </a:txBody>
                  <a:tcPr marL="54808" marR="54808" marT="27404" marB="2740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fontAlgn="base">
                        <a:lnSpc>
                          <a:spcPct val="115000"/>
                        </a:lnSpc>
                        <a:spcBef>
                          <a:spcPts val="0"/>
                        </a:spcBef>
                        <a:spcAft>
                          <a:spcPts val="0"/>
                        </a:spcAft>
                      </a:pPr>
                      <a:r>
                        <a:rPr lang="en-US" sz="1800" b="0" dirty="0">
                          <a:latin typeface="Times New Roman" pitchFamily="18" charset="0"/>
                          <a:ea typeface="Times New Roman"/>
                          <a:cs typeface="Times New Roman" pitchFamily="18" charset="0"/>
                        </a:rPr>
                        <a:t>Goodwill </a:t>
                      </a:r>
                      <a:endParaRPr lang="en-US" sz="1800" b="0" dirty="0">
                        <a:latin typeface="Times New Roman" pitchFamily="18" charset="0"/>
                        <a:ea typeface="Calibri"/>
                        <a:cs typeface="Times New Roman" pitchFamily="18" charset="0"/>
                      </a:endParaRPr>
                    </a:p>
                  </a:txBody>
                  <a:tcPr marL="54808" marR="54808" marT="27404" marB="2740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fontAlgn="base">
                        <a:lnSpc>
                          <a:spcPct val="115000"/>
                        </a:lnSpc>
                        <a:spcBef>
                          <a:spcPts val="0"/>
                        </a:spcBef>
                        <a:spcAft>
                          <a:spcPts val="0"/>
                        </a:spcAft>
                      </a:pPr>
                      <a:r>
                        <a:rPr lang="en-US" sz="1800" dirty="0">
                          <a:latin typeface="Times New Roman" pitchFamily="18" charset="0"/>
                          <a:ea typeface="Times New Roman"/>
                          <a:cs typeface="Times New Roman" pitchFamily="18" charset="0"/>
                        </a:rPr>
                        <a:t>Tested for impairment by allocating its carrying amount to CGU. </a:t>
                      </a:r>
                      <a:endParaRPr lang="en-US" sz="1800" dirty="0">
                        <a:latin typeface="Times New Roman" pitchFamily="18" charset="0"/>
                        <a:ea typeface="Calibri"/>
                        <a:cs typeface="Times New Roman" pitchFamily="18" charset="0"/>
                      </a:endParaRPr>
                    </a:p>
                  </a:txBody>
                  <a:tcPr marL="54808" marR="54808" marT="27404" marB="2740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fontAlgn="base">
                        <a:lnSpc>
                          <a:spcPct val="115000"/>
                        </a:lnSpc>
                        <a:spcBef>
                          <a:spcPts val="0"/>
                        </a:spcBef>
                        <a:spcAft>
                          <a:spcPts val="0"/>
                        </a:spcAft>
                      </a:pPr>
                      <a:r>
                        <a:rPr lang="en-US" sz="1800">
                          <a:latin typeface="Times New Roman" pitchFamily="18" charset="0"/>
                          <a:ea typeface="Times New Roman"/>
                          <a:cs typeface="Times New Roman" pitchFamily="18" charset="0"/>
                        </a:rPr>
                        <a:t>Allocated to the lowest level at which goodwill is internally monitored by management.</a:t>
                      </a:r>
                      <a:endParaRPr lang="en-US" sz="1800">
                        <a:latin typeface="Times New Roman" pitchFamily="18" charset="0"/>
                        <a:ea typeface="Calibri"/>
                        <a:cs typeface="Times New Roman" pitchFamily="18" charset="0"/>
                      </a:endParaRPr>
                    </a:p>
                  </a:txBody>
                  <a:tcPr marL="54808" marR="54808" marT="27404" marB="2740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87418">
                <a:tc>
                  <a:txBody>
                    <a:bodyPr/>
                    <a:lstStyle/>
                    <a:p>
                      <a:pPr marL="0" marR="0" algn="ctr" fontAlgn="base">
                        <a:lnSpc>
                          <a:spcPct val="115000"/>
                        </a:lnSpc>
                        <a:spcBef>
                          <a:spcPts val="0"/>
                        </a:spcBef>
                        <a:spcAft>
                          <a:spcPts val="0"/>
                        </a:spcAft>
                      </a:pPr>
                      <a:r>
                        <a:rPr lang="en-US" sz="1800" kern="1200" dirty="0">
                          <a:solidFill>
                            <a:srgbClr val="000000"/>
                          </a:solidFill>
                          <a:latin typeface="Times New Roman" pitchFamily="18" charset="0"/>
                          <a:ea typeface="Times New Roman"/>
                          <a:cs typeface="Times New Roman" pitchFamily="18" charset="0"/>
                        </a:rPr>
                        <a:t>2 </a:t>
                      </a:r>
                      <a:endParaRPr lang="en-US" sz="1800" dirty="0">
                        <a:latin typeface="Times New Roman" pitchFamily="18" charset="0"/>
                        <a:ea typeface="Calibri"/>
                        <a:cs typeface="Times New Roman" pitchFamily="18" charset="0"/>
                      </a:endParaRPr>
                    </a:p>
                  </a:txBody>
                  <a:tcPr marL="54808" marR="54808" marT="27404" marB="2740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fontAlgn="base">
                        <a:lnSpc>
                          <a:spcPct val="115000"/>
                        </a:lnSpc>
                        <a:spcBef>
                          <a:spcPts val="0"/>
                        </a:spcBef>
                        <a:spcAft>
                          <a:spcPts val="0"/>
                        </a:spcAft>
                      </a:pPr>
                      <a:r>
                        <a:rPr lang="en-US" sz="1800" dirty="0">
                          <a:latin typeface="Times New Roman" pitchFamily="18" charset="0"/>
                          <a:ea typeface="Times New Roman"/>
                          <a:cs typeface="Times New Roman" pitchFamily="18" charset="0"/>
                        </a:rPr>
                        <a:t>impairment test for Goodwill and Intangibles</a:t>
                      </a:r>
                      <a:endParaRPr lang="en-US" sz="1800" dirty="0">
                        <a:latin typeface="Times New Roman" pitchFamily="18" charset="0"/>
                        <a:ea typeface="Calibri"/>
                        <a:cs typeface="Times New Roman" pitchFamily="18" charset="0"/>
                      </a:endParaRPr>
                    </a:p>
                  </a:txBody>
                  <a:tcPr marL="54808" marR="54808" marT="27404" marB="2740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fontAlgn="base">
                        <a:lnSpc>
                          <a:spcPct val="115000"/>
                        </a:lnSpc>
                        <a:spcBef>
                          <a:spcPts val="0"/>
                        </a:spcBef>
                        <a:spcAft>
                          <a:spcPts val="0"/>
                        </a:spcAft>
                      </a:pPr>
                      <a:r>
                        <a:rPr lang="en-US" sz="1800" dirty="0">
                          <a:latin typeface="Times New Roman" pitchFamily="18" charset="0"/>
                          <a:ea typeface="Times New Roman"/>
                          <a:cs typeface="Times New Roman" pitchFamily="18" charset="0"/>
                        </a:rPr>
                        <a:t>On indication</a:t>
                      </a:r>
                      <a:endParaRPr lang="en-US" sz="1800" dirty="0">
                        <a:latin typeface="Times New Roman" pitchFamily="18" charset="0"/>
                        <a:ea typeface="Calibri"/>
                        <a:cs typeface="Times New Roman" pitchFamily="18" charset="0"/>
                      </a:endParaRPr>
                    </a:p>
                    <a:p>
                      <a:pPr marL="0" marR="0" fontAlgn="base">
                        <a:lnSpc>
                          <a:spcPct val="115000"/>
                        </a:lnSpc>
                        <a:spcBef>
                          <a:spcPts val="0"/>
                        </a:spcBef>
                        <a:spcAft>
                          <a:spcPts val="0"/>
                        </a:spcAft>
                      </a:pPr>
                      <a:r>
                        <a:rPr lang="en-US" sz="1800" dirty="0">
                          <a:latin typeface="Times New Roman" pitchFamily="18" charset="0"/>
                          <a:ea typeface="Times New Roman"/>
                          <a:cs typeface="Times New Roman" pitchFamily="18" charset="0"/>
                        </a:rPr>
                        <a:t>Also AS-26 requires intangibles that are not available for use and that are amortized over a period exceeding 10 years to be assessed for impairment every F.Y and even if there is no indication of impairment. </a:t>
                      </a:r>
                      <a:endParaRPr lang="en-US" sz="1800" dirty="0">
                        <a:latin typeface="Times New Roman" pitchFamily="18" charset="0"/>
                        <a:ea typeface="Calibri"/>
                        <a:cs typeface="Times New Roman" pitchFamily="18" charset="0"/>
                      </a:endParaRPr>
                    </a:p>
                  </a:txBody>
                  <a:tcPr marL="54808" marR="54808" marT="27404" marB="2740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fontAlgn="base">
                        <a:lnSpc>
                          <a:spcPct val="115000"/>
                        </a:lnSpc>
                        <a:spcBef>
                          <a:spcPts val="0"/>
                        </a:spcBef>
                        <a:spcAft>
                          <a:spcPts val="0"/>
                        </a:spcAft>
                      </a:pPr>
                      <a:r>
                        <a:rPr lang="en-US" sz="1800" dirty="0">
                          <a:latin typeface="Times New Roman" pitchFamily="18" charset="0"/>
                          <a:ea typeface="Times New Roman"/>
                          <a:cs typeface="Times New Roman" pitchFamily="18" charset="0"/>
                        </a:rPr>
                        <a:t>Tested on an </a:t>
                      </a:r>
                      <a:r>
                        <a:rPr lang="en-US" sz="1800" u="sng" dirty="0">
                          <a:latin typeface="Times New Roman" pitchFamily="18" charset="0"/>
                          <a:ea typeface="Times New Roman"/>
                          <a:cs typeface="Times New Roman" pitchFamily="18" charset="0"/>
                        </a:rPr>
                        <a:t>annual basis or earlier</a:t>
                      </a:r>
                      <a:r>
                        <a:rPr lang="en-US" sz="1800" dirty="0">
                          <a:latin typeface="Times New Roman" pitchFamily="18" charset="0"/>
                          <a:ea typeface="Times New Roman"/>
                          <a:cs typeface="Times New Roman" pitchFamily="18" charset="0"/>
                        </a:rPr>
                        <a:t> when there is an impairment indication. </a:t>
                      </a:r>
                      <a:endParaRPr lang="en-US" sz="1800" dirty="0">
                        <a:latin typeface="Times New Roman" pitchFamily="18" charset="0"/>
                        <a:ea typeface="Calibri"/>
                        <a:cs typeface="Times New Roman" pitchFamily="18" charset="0"/>
                      </a:endParaRPr>
                    </a:p>
                  </a:txBody>
                  <a:tcPr marL="54808" marR="54808" marT="27404" marB="2740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72196">
                <a:tc>
                  <a:txBody>
                    <a:bodyPr/>
                    <a:lstStyle/>
                    <a:p>
                      <a:pPr marL="0" marR="0" algn="ctr" fontAlgn="base">
                        <a:lnSpc>
                          <a:spcPct val="115000"/>
                        </a:lnSpc>
                        <a:spcBef>
                          <a:spcPts val="0"/>
                        </a:spcBef>
                        <a:spcAft>
                          <a:spcPts val="0"/>
                        </a:spcAft>
                      </a:pPr>
                      <a:r>
                        <a:rPr lang="en-US" sz="1800" kern="1200" dirty="0">
                          <a:solidFill>
                            <a:srgbClr val="000000"/>
                          </a:solidFill>
                          <a:latin typeface="Times New Roman" pitchFamily="18" charset="0"/>
                          <a:ea typeface="Times New Roman"/>
                          <a:cs typeface="Times New Roman" pitchFamily="18" charset="0"/>
                        </a:rPr>
                        <a:t>3 </a:t>
                      </a:r>
                      <a:endParaRPr lang="en-US" sz="1800" dirty="0">
                        <a:latin typeface="Times New Roman" pitchFamily="18" charset="0"/>
                        <a:ea typeface="Calibri"/>
                        <a:cs typeface="Times New Roman" pitchFamily="18" charset="0"/>
                      </a:endParaRPr>
                    </a:p>
                  </a:txBody>
                  <a:tcPr marL="54808" marR="54808" marT="27404" marB="2740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fontAlgn="base">
                        <a:lnSpc>
                          <a:spcPct val="115000"/>
                        </a:lnSpc>
                        <a:spcBef>
                          <a:spcPts val="0"/>
                        </a:spcBef>
                        <a:spcAft>
                          <a:spcPts val="0"/>
                        </a:spcAft>
                      </a:pPr>
                      <a:r>
                        <a:rPr lang="en-US" sz="1800">
                          <a:latin typeface="Times New Roman" pitchFamily="18" charset="0"/>
                          <a:ea typeface="Times New Roman"/>
                          <a:cs typeface="Times New Roman" pitchFamily="18" charset="0"/>
                        </a:rPr>
                        <a:t>Reversal of impairment loss for goodwill </a:t>
                      </a:r>
                      <a:endParaRPr lang="en-US" sz="1800">
                        <a:latin typeface="Times New Roman" pitchFamily="18" charset="0"/>
                        <a:ea typeface="Calibri"/>
                        <a:cs typeface="Times New Roman" pitchFamily="18" charset="0"/>
                      </a:endParaRPr>
                    </a:p>
                  </a:txBody>
                  <a:tcPr marL="54808" marR="54808" marT="27404" marB="2740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fontAlgn="base">
                        <a:lnSpc>
                          <a:spcPct val="115000"/>
                        </a:lnSpc>
                        <a:spcBef>
                          <a:spcPts val="0"/>
                        </a:spcBef>
                        <a:spcAft>
                          <a:spcPts val="0"/>
                        </a:spcAft>
                      </a:pPr>
                      <a:r>
                        <a:rPr lang="en-US" sz="1800" dirty="0">
                          <a:latin typeface="Times New Roman" pitchFamily="18" charset="0"/>
                          <a:ea typeface="Times New Roman"/>
                          <a:cs typeface="Times New Roman" pitchFamily="18" charset="0"/>
                        </a:rPr>
                        <a:t>Favorable external events have occurred. </a:t>
                      </a:r>
                      <a:endParaRPr lang="en-US" sz="1800" dirty="0">
                        <a:latin typeface="Times New Roman" pitchFamily="18" charset="0"/>
                        <a:ea typeface="Calibri"/>
                        <a:cs typeface="Times New Roman" pitchFamily="18" charset="0"/>
                      </a:endParaRPr>
                    </a:p>
                  </a:txBody>
                  <a:tcPr marL="54808" marR="54808" marT="27404" marB="2740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fontAlgn="base">
                        <a:lnSpc>
                          <a:spcPct val="115000"/>
                        </a:lnSpc>
                        <a:spcBef>
                          <a:spcPts val="0"/>
                        </a:spcBef>
                        <a:spcAft>
                          <a:spcPts val="0"/>
                        </a:spcAft>
                      </a:pPr>
                      <a:r>
                        <a:rPr lang="en-US" sz="1800" dirty="0">
                          <a:latin typeface="Times New Roman" pitchFamily="18" charset="0"/>
                          <a:ea typeface="Times New Roman"/>
                          <a:cs typeface="Times New Roman" pitchFamily="18" charset="0"/>
                        </a:rPr>
                        <a:t>Reversal is prohibited (even in subsequent interim periods). </a:t>
                      </a:r>
                      <a:endParaRPr lang="en-US" sz="1800" dirty="0">
                        <a:latin typeface="Times New Roman" pitchFamily="18" charset="0"/>
                        <a:ea typeface="Calibri"/>
                        <a:cs typeface="Times New Roman" pitchFamily="18" charset="0"/>
                      </a:endParaRPr>
                    </a:p>
                  </a:txBody>
                  <a:tcPr marL="54808" marR="54808" marT="27404" marB="2740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025"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 name="TextBox 3"/>
          <p:cNvSpPr txBox="1"/>
          <p:nvPr/>
        </p:nvSpPr>
        <p:spPr>
          <a:xfrm>
            <a:off x="6781800" y="6488668"/>
            <a:ext cx="2362200" cy="369332"/>
          </a:xfrm>
          <a:prstGeom prst="rect">
            <a:avLst/>
          </a:prstGeom>
          <a:noFill/>
        </p:spPr>
        <p:txBody>
          <a:bodyPr wrap="square" rtlCol="0">
            <a:spAutoFit/>
          </a:bodyPr>
          <a:lstStyle/>
          <a:p>
            <a:r>
              <a:rPr lang="en-US" b="1" i="1" dirty="0" smtClean="0">
                <a:solidFill>
                  <a:schemeClr val="accent1">
                    <a:lumMod val="50000"/>
                  </a:schemeClr>
                </a:solidFill>
              </a:rPr>
              <a:t>CA KUSAI GOAWALA</a:t>
            </a:r>
            <a:endParaRPr lang="en-IN" b="1" i="1"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498" name="WordArt 2"/>
          <p:cNvSpPr>
            <a:spLocks noChangeArrowheads="1" noChangeShapeType="1" noTextEdit="1"/>
          </p:cNvSpPr>
          <p:nvPr/>
        </p:nvSpPr>
        <p:spPr bwMode="auto">
          <a:xfrm>
            <a:off x="4419600" y="3733800"/>
            <a:ext cx="4191000" cy="1828800"/>
          </a:xfrm>
          <a:prstGeom prst="rect">
            <a:avLst/>
          </a:prstGeom>
        </p:spPr>
        <p:txBody>
          <a:bodyPr wrap="none" fromWordArt="1">
            <a:prstTxWarp prst="textPlain">
              <a:avLst>
                <a:gd name="adj" fmla="val 50000"/>
              </a:avLst>
            </a:prstTxWarp>
          </a:bodyPr>
          <a:lstStyle/>
          <a:p>
            <a:pPr algn="ctr"/>
            <a:r>
              <a:rPr lang="fr-FR" sz="3600" kern="10" dirty="0">
                <a:ln w="9525">
                  <a:noFill/>
                  <a:round/>
                  <a:headEnd/>
                  <a:tailEnd/>
                </a:ln>
                <a:solidFill>
                  <a:srgbClr val="336699"/>
                </a:solidFill>
                <a:effectLst>
                  <a:outerShdw dist="45791" dir="2021404" algn="ctr" rotWithShape="0">
                    <a:srgbClr val="B2B2B2">
                      <a:alpha val="80000"/>
                    </a:srgbClr>
                  </a:outerShdw>
                </a:effectLst>
                <a:latin typeface="Times New Roman"/>
                <a:cs typeface="Times New Roman"/>
              </a:rPr>
              <a:t>PROVISIONS,</a:t>
            </a:r>
          </a:p>
          <a:p>
            <a:pPr algn="ctr"/>
            <a:r>
              <a:rPr lang="fr-FR" sz="3600" kern="10" dirty="0">
                <a:ln w="9525">
                  <a:noFill/>
                  <a:round/>
                  <a:headEnd/>
                  <a:tailEnd/>
                </a:ln>
                <a:solidFill>
                  <a:srgbClr val="336699"/>
                </a:solidFill>
                <a:effectLst>
                  <a:outerShdw dist="45791" dir="2021404" algn="ctr" rotWithShape="0">
                    <a:srgbClr val="B2B2B2">
                      <a:alpha val="80000"/>
                    </a:srgbClr>
                  </a:outerShdw>
                </a:effectLst>
                <a:latin typeface="Times New Roman"/>
                <a:cs typeface="Times New Roman"/>
              </a:rPr>
              <a:t>CONTINGENT</a:t>
            </a:r>
          </a:p>
          <a:p>
            <a:pPr algn="ctr"/>
            <a:r>
              <a:rPr lang="fr-FR" sz="3600" kern="10" dirty="0">
                <a:ln w="9525">
                  <a:noFill/>
                  <a:round/>
                  <a:headEnd/>
                  <a:tailEnd/>
                </a:ln>
                <a:solidFill>
                  <a:srgbClr val="336699"/>
                </a:solidFill>
                <a:effectLst>
                  <a:outerShdw dist="45791" dir="2021404" algn="ctr" rotWithShape="0">
                    <a:srgbClr val="B2B2B2">
                      <a:alpha val="80000"/>
                    </a:srgbClr>
                  </a:outerShdw>
                </a:effectLst>
                <a:latin typeface="Times New Roman"/>
                <a:cs typeface="Times New Roman"/>
              </a:rPr>
              <a:t> LIABILITIES &amp;</a:t>
            </a:r>
          </a:p>
          <a:p>
            <a:pPr algn="ctr"/>
            <a:r>
              <a:rPr lang="fr-FR" sz="3600" kern="10" dirty="0">
                <a:ln w="9525">
                  <a:noFill/>
                  <a:round/>
                  <a:headEnd/>
                  <a:tailEnd/>
                </a:ln>
                <a:solidFill>
                  <a:srgbClr val="336699"/>
                </a:solidFill>
                <a:effectLst>
                  <a:outerShdw dist="45791" dir="2021404" algn="ctr" rotWithShape="0">
                    <a:srgbClr val="B2B2B2">
                      <a:alpha val="80000"/>
                    </a:srgbClr>
                  </a:outerShdw>
                </a:effectLst>
                <a:latin typeface="Times New Roman"/>
                <a:cs typeface="Times New Roman"/>
              </a:rPr>
              <a:t> CONTINGENT ASSETS</a:t>
            </a:r>
            <a:endParaRPr lang="en-US" sz="3600" kern="10" dirty="0">
              <a:ln w="9525">
                <a:noFill/>
                <a:round/>
                <a:headEnd/>
                <a:tailEnd/>
              </a:ln>
              <a:solidFill>
                <a:srgbClr val="336699"/>
              </a:solidFill>
              <a:effectLst>
                <a:outerShdw dist="45791" dir="2021404" algn="ctr" rotWithShape="0">
                  <a:srgbClr val="B2B2B2">
                    <a:alpha val="80000"/>
                  </a:srgbClr>
                </a:outerShdw>
              </a:effectLst>
              <a:latin typeface="Times New Roman"/>
              <a:cs typeface="Times New Roman"/>
            </a:endParaRPr>
          </a:p>
        </p:txBody>
      </p:sp>
      <p:sp>
        <p:nvSpPr>
          <p:cNvPr id="362499" name="WordArt 3"/>
          <p:cNvSpPr>
            <a:spLocks noChangeArrowheads="1" noChangeShapeType="1" noTextEdit="1"/>
          </p:cNvSpPr>
          <p:nvPr/>
        </p:nvSpPr>
        <p:spPr bwMode="auto">
          <a:xfrm>
            <a:off x="4953000" y="2514600"/>
            <a:ext cx="3048000" cy="838200"/>
          </a:xfrm>
          <a:prstGeom prst="rect">
            <a:avLst/>
          </a:prstGeom>
        </p:spPr>
        <p:txBody>
          <a:bodyPr wrap="none" fromWordArt="1">
            <a:prstTxWarp prst="textPlain">
              <a:avLst>
                <a:gd name="adj" fmla="val 50000"/>
              </a:avLst>
            </a:prstTxWarp>
          </a:bodyPr>
          <a:lstStyle/>
          <a:p>
            <a:pPr algn="ctr"/>
            <a:r>
              <a:rPr lang="en-US" sz="3600" i="1" kern="10" dirty="0" smtClean="0">
                <a:ln w="9525">
                  <a:solidFill>
                    <a:srgbClr val="000000"/>
                  </a:solidFill>
                  <a:round/>
                  <a:headEnd/>
                  <a:tailEnd/>
                </a:ln>
                <a:solidFill>
                  <a:schemeClr val="accent1">
                    <a:lumMod val="75000"/>
                  </a:schemeClr>
                </a:solidFill>
                <a:effectLst>
                  <a:outerShdw dist="35921" dir="2700000" algn="ctr" rotWithShape="0">
                    <a:srgbClr val="808080">
                      <a:alpha val="80000"/>
                    </a:srgbClr>
                  </a:outerShdw>
                </a:effectLst>
                <a:latin typeface="Arial Black"/>
              </a:rPr>
              <a:t>IndAS-37</a:t>
            </a:r>
            <a:endParaRPr lang="en-US" sz="3600" i="1" kern="10" dirty="0">
              <a:ln w="9525">
                <a:solidFill>
                  <a:srgbClr val="000000"/>
                </a:solidFill>
                <a:round/>
                <a:headEnd/>
                <a:tailEnd/>
              </a:ln>
              <a:solidFill>
                <a:schemeClr val="accent1">
                  <a:lumMod val="75000"/>
                </a:schemeClr>
              </a:solidFill>
              <a:effectLst>
                <a:outerShdw dist="35921" dir="2700000" algn="ctr" rotWithShape="0">
                  <a:srgbClr val="808080">
                    <a:alpha val="80000"/>
                  </a:srgbClr>
                </a:outerShdw>
              </a:effectLst>
              <a:latin typeface="Arial Black"/>
            </a:endParaRPr>
          </a:p>
        </p:txBody>
      </p:sp>
      <p:pic>
        <p:nvPicPr>
          <p:cNvPr id="362500" name="Picture 4" descr="j0435245"/>
          <p:cNvPicPr>
            <a:picLocks noChangeAspect="1" noChangeArrowheads="1"/>
          </p:cNvPicPr>
          <p:nvPr/>
        </p:nvPicPr>
        <p:blipFill>
          <a:blip r:embed="rId2" cstate="print"/>
          <a:srcRect/>
          <a:stretch>
            <a:fillRect/>
          </a:stretch>
        </p:blipFill>
        <p:spPr bwMode="auto">
          <a:xfrm>
            <a:off x="381000" y="304800"/>
            <a:ext cx="2133600" cy="1752600"/>
          </a:xfrm>
          <a:prstGeom prst="rect">
            <a:avLst/>
          </a:prstGeom>
          <a:noFill/>
        </p:spPr>
      </p:pic>
      <p:pic>
        <p:nvPicPr>
          <p:cNvPr id="362501" name="Picture 5" descr="j0402692"/>
          <p:cNvPicPr>
            <a:picLocks noChangeAspect="1" noChangeArrowheads="1"/>
          </p:cNvPicPr>
          <p:nvPr/>
        </p:nvPicPr>
        <p:blipFill>
          <a:blip r:embed="rId3" cstate="print"/>
          <a:srcRect/>
          <a:stretch>
            <a:fillRect/>
          </a:stretch>
        </p:blipFill>
        <p:spPr bwMode="auto">
          <a:xfrm>
            <a:off x="152400" y="2286000"/>
            <a:ext cx="3962400" cy="3746500"/>
          </a:xfrm>
          <a:prstGeom prst="rect">
            <a:avLst/>
          </a:prstGeom>
          <a:noFill/>
        </p:spPr>
      </p:pic>
      <p:sp>
        <p:nvSpPr>
          <p:cNvPr id="6" name="TextBox 5"/>
          <p:cNvSpPr txBox="1"/>
          <p:nvPr/>
        </p:nvSpPr>
        <p:spPr>
          <a:xfrm>
            <a:off x="6781800" y="6477000"/>
            <a:ext cx="2362200" cy="369332"/>
          </a:xfrm>
          <a:prstGeom prst="rect">
            <a:avLst/>
          </a:prstGeom>
          <a:noFill/>
        </p:spPr>
        <p:txBody>
          <a:bodyPr wrap="square" rtlCol="0">
            <a:spAutoFit/>
          </a:bodyPr>
          <a:lstStyle/>
          <a:p>
            <a:r>
              <a:rPr lang="en-US" b="1" i="1" dirty="0" smtClean="0">
                <a:solidFill>
                  <a:schemeClr val="accent1">
                    <a:lumMod val="50000"/>
                  </a:schemeClr>
                </a:solidFill>
              </a:rPr>
              <a:t>CA KUSAI GOAWALA</a:t>
            </a:r>
            <a:endParaRPr lang="en-IN" b="1" i="1" dirty="0">
              <a:solidFill>
                <a:schemeClr val="accent1">
                  <a:lumMod val="50000"/>
                </a:schemeClr>
              </a:solidFill>
            </a:endParaRPr>
          </a:p>
        </p:txBody>
      </p:sp>
    </p:spTree>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570" name="Rectangle 2"/>
          <p:cNvSpPr>
            <a:spLocks noChangeArrowheads="1"/>
          </p:cNvSpPr>
          <p:nvPr/>
        </p:nvSpPr>
        <p:spPr bwMode="auto">
          <a:xfrm>
            <a:off x="381000" y="1447800"/>
            <a:ext cx="8458200" cy="5016758"/>
          </a:xfrm>
          <a:prstGeom prst="rect">
            <a:avLst/>
          </a:prstGeom>
          <a:noFill/>
          <a:ln w="9525">
            <a:noFill/>
            <a:miter lim="800000"/>
            <a:headEnd/>
            <a:tailEnd/>
          </a:ln>
          <a:effectLst/>
        </p:spPr>
        <p:txBody>
          <a:bodyPr anchor="ctr">
            <a:spAutoFit/>
          </a:bodyPr>
          <a:lstStyle/>
          <a:p>
            <a:pPr>
              <a:buFontTx/>
              <a:buChar char="•"/>
            </a:pPr>
            <a:r>
              <a:rPr lang="en-US" sz="2000" dirty="0"/>
              <a:t>  Provision to be made for warranties, returns, money back offers, claims etc.</a:t>
            </a:r>
          </a:p>
          <a:p>
            <a:endParaRPr lang="en-US" sz="2000" dirty="0"/>
          </a:p>
          <a:p>
            <a:pPr>
              <a:buFontTx/>
              <a:buChar char="•"/>
            </a:pPr>
            <a:r>
              <a:rPr lang="en-US" sz="2000" dirty="0"/>
              <a:t>  High level of estimates required.</a:t>
            </a:r>
          </a:p>
          <a:p>
            <a:endParaRPr lang="en-US" sz="2000" dirty="0"/>
          </a:p>
          <a:p>
            <a:pPr>
              <a:buFontTx/>
              <a:buChar char="•"/>
            </a:pPr>
            <a:r>
              <a:rPr lang="en-US" sz="2000" dirty="0"/>
              <a:t>  Not necessary to know the identity of the payee.</a:t>
            </a:r>
          </a:p>
          <a:p>
            <a:endParaRPr lang="en-US" sz="2000" dirty="0"/>
          </a:p>
          <a:p>
            <a:pPr>
              <a:buFontTx/>
              <a:buChar char="•"/>
            </a:pPr>
            <a:r>
              <a:rPr lang="en-US" sz="2000" b="1" dirty="0"/>
              <a:t>  Provision</a:t>
            </a:r>
            <a:r>
              <a:rPr lang="en-US" sz="2000" dirty="0"/>
              <a:t> to be made on the present value of the liability to be incurred.</a:t>
            </a:r>
          </a:p>
          <a:p>
            <a:endParaRPr lang="en-US" sz="2000" dirty="0"/>
          </a:p>
          <a:p>
            <a:pPr>
              <a:buFontTx/>
              <a:buChar char="•"/>
            </a:pPr>
            <a:r>
              <a:rPr lang="en-US" sz="2000" b="1" dirty="0"/>
              <a:t>  Contingent Liability</a:t>
            </a:r>
            <a:r>
              <a:rPr lang="en-US" sz="2000" dirty="0"/>
              <a:t> to be given in notes. If chances of such liability is remote </a:t>
            </a:r>
          </a:p>
          <a:p>
            <a:r>
              <a:rPr lang="en-US" sz="2000" dirty="0"/>
              <a:t>   – no need to  disclose in notes.</a:t>
            </a:r>
          </a:p>
          <a:p>
            <a:endParaRPr lang="en-US" sz="2000" dirty="0"/>
          </a:p>
          <a:p>
            <a:pPr>
              <a:buFontTx/>
              <a:buChar char="•"/>
            </a:pPr>
            <a:r>
              <a:rPr lang="en-US" sz="2000" dirty="0"/>
              <a:t>  Joint and Several Liabilities – Contingent Liabilities – share of other joint </a:t>
            </a:r>
          </a:p>
          <a:p>
            <a:r>
              <a:rPr lang="en-US" sz="2000" dirty="0"/>
              <a:t>   parties.</a:t>
            </a:r>
          </a:p>
          <a:p>
            <a:endParaRPr lang="en-US" sz="2000" dirty="0"/>
          </a:p>
          <a:p>
            <a:pPr>
              <a:buFontTx/>
              <a:buChar char="•"/>
            </a:pPr>
            <a:r>
              <a:rPr lang="en-US" sz="2000" b="1" dirty="0"/>
              <a:t>  Contingent Assets :</a:t>
            </a:r>
            <a:r>
              <a:rPr lang="en-US" sz="2000" dirty="0"/>
              <a:t> Do not recognize unless realization virtually certain</a:t>
            </a:r>
          </a:p>
          <a:p>
            <a:r>
              <a:rPr lang="en-US" sz="2000" dirty="0"/>
              <a:t>   Disclose in Notes</a:t>
            </a:r>
          </a:p>
        </p:txBody>
      </p:sp>
      <p:sp>
        <p:nvSpPr>
          <p:cNvPr id="3" name="TextBox 2"/>
          <p:cNvSpPr txBox="1"/>
          <p:nvPr/>
        </p:nvSpPr>
        <p:spPr>
          <a:xfrm>
            <a:off x="6781800" y="6488668"/>
            <a:ext cx="2362200" cy="369332"/>
          </a:xfrm>
          <a:prstGeom prst="rect">
            <a:avLst/>
          </a:prstGeom>
          <a:noFill/>
        </p:spPr>
        <p:txBody>
          <a:bodyPr wrap="square" rtlCol="0">
            <a:spAutoFit/>
          </a:bodyPr>
          <a:lstStyle/>
          <a:p>
            <a:r>
              <a:rPr lang="en-US" b="1" i="1" dirty="0" smtClean="0">
                <a:solidFill>
                  <a:schemeClr val="accent1">
                    <a:lumMod val="50000"/>
                  </a:schemeClr>
                </a:solidFill>
              </a:rPr>
              <a:t>CA KUSAI GOAWALA</a:t>
            </a:r>
            <a:endParaRPr lang="en-IN" b="1" i="1"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smtClean="0"/>
              <a:t>Key differences</a:t>
            </a:r>
            <a:endParaRPr lang="en-IN" dirty="0"/>
          </a:p>
        </p:txBody>
      </p:sp>
      <p:sp>
        <p:nvSpPr>
          <p:cNvPr id="3" name="Content Placeholder 2"/>
          <p:cNvSpPr>
            <a:spLocks noGrp="1"/>
          </p:cNvSpPr>
          <p:nvPr>
            <p:ph sz="quarter" idx="1"/>
          </p:nvPr>
        </p:nvSpPr>
        <p:spPr/>
        <p:txBody>
          <a:bodyPr/>
          <a:lstStyle/>
          <a:p>
            <a:r>
              <a:rPr lang="en-IN" dirty="0" smtClean="0"/>
              <a:t>Constructive Obligations vs Legal Obligations</a:t>
            </a:r>
          </a:p>
          <a:p>
            <a:r>
              <a:rPr lang="en-IN" dirty="0" smtClean="0"/>
              <a:t>Discounting of provision</a:t>
            </a:r>
          </a:p>
          <a:p>
            <a:r>
              <a:rPr lang="en-IN" dirty="0" smtClean="0"/>
              <a:t>Restructuring provision – constructive vs legal obligation</a:t>
            </a:r>
          </a:p>
          <a:p>
            <a:r>
              <a:rPr lang="en-IN" dirty="0" smtClean="0"/>
              <a:t>Onerous contracts – </a:t>
            </a:r>
            <a:r>
              <a:rPr lang="en-IN" dirty="0" err="1" smtClean="0"/>
              <a:t>IndAS</a:t>
            </a:r>
            <a:r>
              <a:rPr lang="en-IN" dirty="0" smtClean="0"/>
              <a:t> – discounting and impairment</a:t>
            </a:r>
          </a:p>
          <a:p>
            <a:r>
              <a:rPr lang="en-IN" dirty="0" smtClean="0"/>
              <a:t>Contingent Assets - Disclosure</a:t>
            </a:r>
          </a:p>
          <a:p>
            <a:endParaRPr lang="en-IN" dirty="0" smtClean="0"/>
          </a:p>
          <a:p>
            <a:endParaRPr lang="en-IN" dirty="0" smtClean="0"/>
          </a:p>
          <a:p>
            <a:endParaRPr lang="en-IN"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4" name="Rectangle 2"/>
          <p:cNvSpPr>
            <a:spLocks noChangeArrowheads="1"/>
          </p:cNvSpPr>
          <p:nvPr/>
        </p:nvSpPr>
        <p:spPr bwMode="auto">
          <a:xfrm>
            <a:off x="457200" y="1600200"/>
            <a:ext cx="8534400" cy="4760913"/>
          </a:xfrm>
          <a:prstGeom prst="rect">
            <a:avLst/>
          </a:prstGeom>
          <a:noFill/>
          <a:ln w="9525">
            <a:noFill/>
            <a:miter lim="800000"/>
            <a:headEnd/>
            <a:tailEnd/>
          </a:ln>
          <a:effectLst/>
        </p:spPr>
        <p:txBody>
          <a:bodyPr anchor="ctr">
            <a:spAutoFit/>
          </a:bodyPr>
          <a:lstStyle/>
          <a:p>
            <a:pPr>
              <a:buFontTx/>
              <a:buChar char="•"/>
            </a:pPr>
            <a:r>
              <a:rPr lang="en-US" b="1" dirty="0"/>
              <a:t>  Measurement :</a:t>
            </a:r>
          </a:p>
          <a:p>
            <a:pPr lvl="1">
              <a:buFontTx/>
              <a:buChar char="•"/>
            </a:pPr>
            <a:r>
              <a:rPr lang="en-US" dirty="0"/>
              <a:t>   Best estimate</a:t>
            </a:r>
          </a:p>
          <a:p>
            <a:pPr lvl="1">
              <a:buFontTx/>
              <a:buChar char="•"/>
            </a:pPr>
            <a:r>
              <a:rPr lang="en-US" dirty="0"/>
              <a:t>   Provisions are before taxes</a:t>
            </a:r>
          </a:p>
          <a:p>
            <a:pPr lvl="1">
              <a:buFontTx/>
              <a:buChar char="•"/>
            </a:pPr>
            <a:r>
              <a:rPr lang="en-US" dirty="0"/>
              <a:t>   Risks and uncertainties – not required to create excessive provision out of 			          abundant precaution.</a:t>
            </a:r>
          </a:p>
          <a:p>
            <a:pPr>
              <a:buFontTx/>
              <a:buChar char="•"/>
            </a:pPr>
            <a:r>
              <a:rPr lang="en-US" b="1" dirty="0"/>
              <a:t>  Future events :</a:t>
            </a:r>
            <a:r>
              <a:rPr lang="en-US" dirty="0"/>
              <a:t> </a:t>
            </a:r>
          </a:p>
          <a:p>
            <a:pPr lvl="1">
              <a:buFontTx/>
              <a:buChar char="•"/>
            </a:pPr>
            <a:r>
              <a:rPr lang="en-US" dirty="0"/>
              <a:t>  Amount to be provided – technological changes / legislation may not be   </a:t>
            </a:r>
          </a:p>
          <a:p>
            <a:pPr lvl="1"/>
            <a:r>
              <a:rPr lang="en-US" dirty="0"/>
              <a:t>    passed (</a:t>
            </a:r>
            <a:r>
              <a:rPr lang="en-US" dirty="0" err="1"/>
              <a:t>eg</a:t>
            </a:r>
            <a:r>
              <a:rPr lang="en-US" dirty="0"/>
              <a:t> environmental requirements)</a:t>
            </a:r>
          </a:p>
          <a:p>
            <a:endParaRPr lang="en-US" dirty="0"/>
          </a:p>
          <a:p>
            <a:pPr>
              <a:buFontTx/>
              <a:buChar char="•"/>
            </a:pPr>
            <a:r>
              <a:rPr lang="en-US" dirty="0"/>
              <a:t>  End use as per provision made : adjust such provision only.</a:t>
            </a:r>
          </a:p>
          <a:p>
            <a:endParaRPr lang="en-US" dirty="0"/>
          </a:p>
          <a:p>
            <a:pPr>
              <a:buFontTx/>
              <a:buChar char="•"/>
            </a:pPr>
            <a:r>
              <a:rPr lang="en-US" dirty="0"/>
              <a:t>  Future operating losses no need to provide.</a:t>
            </a:r>
          </a:p>
          <a:p>
            <a:endParaRPr lang="en-US" dirty="0"/>
          </a:p>
          <a:p>
            <a:pPr>
              <a:buFontTx/>
              <a:buChar char="•"/>
            </a:pPr>
            <a:r>
              <a:rPr lang="en-US" b="1" dirty="0"/>
              <a:t>  Onerous contracts :</a:t>
            </a:r>
            <a:r>
              <a:rPr lang="en-US" dirty="0"/>
              <a:t> Unavoidable cost exceeds benefits – to provide.</a:t>
            </a:r>
          </a:p>
          <a:p>
            <a:endParaRPr lang="en-US" dirty="0"/>
          </a:p>
          <a:p>
            <a:pPr>
              <a:buFontTx/>
              <a:buChar char="•"/>
            </a:pPr>
            <a:r>
              <a:rPr lang="en-US" dirty="0"/>
              <a:t>  Reimbursements – recognize as a separate asset : virtual certain – to receive – </a:t>
            </a:r>
          </a:p>
          <a:p>
            <a:r>
              <a:rPr lang="en-US" dirty="0"/>
              <a:t>    not to exceed the provision</a:t>
            </a:r>
          </a:p>
        </p:txBody>
      </p:sp>
      <p:sp>
        <p:nvSpPr>
          <p:cNvPr id="3" name="TextBox 2"/>
          <p:cNvSpPr txBox="1"/>
          <p:nvPr/>
        </p:nvSpPr>
        <p:spPr>
          <a:xfrm>
            <a:off x="6781800" y="6488668"/>
            <a:ext cx="2362200" cy="369332"/>
          </a:xfrm>
          <a:prstGeom prst="rect">
            <a:avLst/>
          </a:prstGeom>
          <a:noFill/>
        </p:spPr>
        <p:txBody>
          <a:bodyPr wrap="square" rtlCol="0">
            <a:spAutoFit/>
          </a:bodyPr>
          <a:lstStyle/>
          <a:p>
            <a:r>
              <a:rPr lang="en-US" b="1" i="1" dirty="0" smtClean="0">
                <a:solidFill>
                  <a:schemeClr val="accent1">
                    <a:lumMod val="50000"/>
                  </a:schemeClr>
                </a:solidFill>
              </a:rPr>
              <a:t>CA KUSAI GOAWALA</a:t>
            </a:r>
            <a:endParaRPr lang="en-IN" b="1" i="1"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2"/>
          <p:cNvSpPr>
            <a:spLocks noChangeArrowheads="1"/>
          </p:cNvSpPr>
          <p:nvPr/>
        </p:nvSpPr>
        <p:spPr bwMode="auto">
          <a:xfrm>
            <a:off x="457200" y="304800"/>
            <a:ext cx="8016875" cy="6832640"/>
          </a:xfrm>
          <a:prstGeom prst="rect">
            <a:avLst/>
          </a:prstGeom>
          <a:noFill/>
          <a:ln w="9525">
            <a:noFill/>
            <a:miter lim="800000"/>
            <a:headEnd/>
            <a:tailEnd/>
          </a:ln>
          <a:effectLst/>
        </p:spPr>
        <p:txBody>
          <a:bodyPr wrap="square" anchor="ctr">
            <a:spAutoFit/>
          </a:bodyPr>
          <a:lstStyle/>
          <a:p>
            <a:pPr lvl="1">
              <a:buFontTx/>
              <a:buChar char="•"/>
              <a:tabLst>
                <a:tab pos="914400" algn="l"/>
                <a:tab pos="1371600" algn="l"/>
                <a:tab pos="1828800" algn="l"/>
              </a:tabLst>
            </a:pPr>
            <a:endParaRPr lang="en-US" sz="2400" b="1" dirty="0" smtClean="0"/>
          </a:p>
          <a:p>
            <a:pPr lvl="1">
              <a:tabLst>
                <a:tab pos="914400" algn="l"/>
                <a:tab pos="1371600" algn="l"/>
                <a:tab pos="1828800" algn="l"/>
              </a:tabLst>
            </a:pPr>
            <a:r>
              <a:rPr lang="en-US" sz="2400" b="1" dirty="0" smtClean="0"/>
              <a:t> </a:t>
            </a:r>
            <a:r>
              <a:rPr lang="en-US" sz="2400" b="1" dirty="0"/>
              <a:t>Indian Convergence Road Map :</a:t>
            </a:r>
          </a:p>
          <a:p>
            <a:pPr lvl="1">
              <a:tabLst>
                <a:tab pos="914400" algn="l"/>
                <a:tab pos="1371600" algn="l"/>
                <a:tab pos="1828800" algn="l"/>
              </a:tabLst>
            </a:pPr>
            <a:endParaRPr lang="en-US" sz="1000" b="1" dirty="0"/>
          </a:p>
          <a:p>
            <a:pPr lvl="2">
              <a:tabLst>
                <a:tab pos="914400" algn="l"/>
                <a:tab pos="1371600" algn="l"/>
                <a:tab pos="1828800" algn="l"/>
              </a:tabLst>
            </a:pPr>
            <a:endParaRPr lang="en-US" sz="2400" dirty="0" smtClean="0"/>
          </a:p>
          <a:p>
            <a:pPr lvl="2">
              <a:buFontTx/>
              <a:buChar char="•"/>
              <a:tabLst>
                <a:tab pos="914400" algn="l"/>
                <a:tab pos="1371600" algn="l"/>
                <a:tab pos="1828800" algn="l"/>
              </a:tabLst>
            </a:pPr>
            <a:r>
              <a:rPr lang="en-US" sz="2000" dirty="0" smtClean="0"/>
              <a:t> IFRS modified to suit Indian conditions  </a:t>
            </a:r>
          </a:p>
          <a:p>
            <a:pPr lvl="2">
              <a:buFontTx/>
              <a:buChar char="•"/>
              <a:tabLst>
                <a:tab pos="914400" algn="l"/>
                <a:tab pos="1371600" algn="l"/>
                <a:tab pos="1828800" algn="l"/>
              </a:tabLst>
            </a:pPr>
            <a:endParaRPr lang="en-US" sz="2000" dirty="0" smtClean="0"/>
          </a:p>
          <a:p>
            <a:pPr lvl="2">
              <a:buFontTx/>
              <a:buChar char="•"/>
              <a:tabLst>
                <a:tab pos="914400" algn="l"/>
                <a:tab pos="1371600" algn="l"/>
                <a:tab pos="1828800" algn="l"/>
              </a:tabLst>
            </a:pPr>
            <a:r>
              <a:rPr lang="en-US" sz="2000" dirty="0" smtClean="0"/>
              <a:t> 39 </a:t>
            </a:r>
            <a:r>
              <a:rPr lang="en-US" sz="2000" dirty="0" err="1" smtClean="0"/>
              <a:t>IndAS</a:t>
            </a:r>
            <a:r>
              <a:rPr lang="en-US" sz="2000" dirty="0" smtClean="0"/>
              <a:t> notified</a:t>
            </a:r>
          </a:p>
          <a:p>
            <a:pPr lvl="2">
              <a:tabLst>
                <a:tab pos="914400" algn="l"/>
                <a:tab pos="1371600" algn="l"/>
                <a:tab pos="1828800" algn="l"/>
              </a:tabLst>
            </a:pPr>
            <a:endParaRPr lang="en-US" sz="2000" dirty="0" smtClean="0"/>
          </a:p>
          <a:p>
            <a:pPr lvl="2">
              <a:buFontTx/>
              <a:buChar char="•"/>
              <a:tabLst>
                <a:tab pos="914400" algn="l"/>
                <a:tab pos="1371600" algn="l"/>
                <a:tab pos="1828800" algn="l"/>
              </a:tabLst>
            </a:pPr>
            <a:r>
              <a:rPr lang="en-US" sz="2000" dirty="0" smtClean="0"/>
              <a:t>  Retrospective implications will impact 31.3.2015 </a:t>
            </a:r>
          </a:p>
          <a:p>
            <a:pPr lvl="2">
              <a:tabLst>
                <a:tab pos="914400" algn="l"/>
                <a:tab pos="1371600" algn="l"/>
                <a:tab pos="1828800" algn="l"/>
              </a:tabLst>
            </a:pPr>
            <a:r>
              <a:rPr lang="en-US" sz="2000" dirty="0" smtClean="0"/>
              <a:t>    accounts</a:t>
            </a:r>
          </a:p>
          <a:p>
            <a:pPr lvl="2">
              <a:tabLst>
                <a:tab pos="914400" algn="l"/>
                <a:tab pos="1371600" algn="l"/>
                <a:tab pos="1828800" algn="l"/>
              </a:tabLst>
            </a:pPr>
            <a:endParaRPr lang="en-US" sz="2000" dirty="0" smtClean="0"/>
          </a:p>
          <a:p>
            <a:pPr lvl="2">
              <a:buFont typeface="Arial" pitchFamily="34" charset="0"/>
              <a:buChar char="•"/>
              <a:tabLst>
                <a:tab pos="914400" algn="l"/>
                <a:tab pos="1371600" algn="l"/>
                <a:tab pos="1828800" algn="l"/>
              </a:tabLst>
            </a:pPr>
            <a:r>
              <a:rPr lang="en-US" sz="2000" dirty="0" smtClean="0"/>
              <a:t>  Once an entity applies </a:t>
            </a:r>
            <a:r>
              <a:rPr lang="en-US" sz="2000" dirty="0" err="1" smtClean="0"/>
              <a:t>IndAS</a:t>
            </a:r>
            <a:r>
              <a:rPr lang="en-US" sz="2000" dirty="0" smtClean="0"/>
              <a:t>, it shall continue forever  even if criteria subsequently not met.</a:t>
            </a:r>
          </a:p>
          <a:p>
            <a:pPr lvl="2">
              <a:buFont typeface="Arial" pitchFamily="34" charset="0"/>
              <a:buChar char="•"/>
              <a:tabLst>
                <a:tab pos="914400" algn="l"/>
                <a:tab pos="1371600" algn="l"/>
                <a:tab pos="1828800" algn="l"/>
              </a:tabLst>
            </a:pPr>
            <a:endParaRPr lang="en-US" sz="2000" dirty="0" smtClean="0"/>
          </a:p>
          <a:p>
            <a:pPr lvl="2">
              <a:buFont typeface="Arial" pitchFamily="34" charset="0"/>
              <a:buChar char="•"/>
              <a:tabLst>
                <a:tab pos="914400" algn="l"/>
                <a:tab pos="1371600" algn="l"/>
                <a:tab pos="1828800" algn="l"/>
              </a:tabLst>
            </a:pPr>
            <a:r>
              <a:rPr lang="en-US" sz="2000" dirty="0" smtClean="0"/>
              <a:t>   Indian Holding Co – Foreign Subsidiary/JV/Associates</a:t>
            </a:r>
          </a:p>
          <a:p>
            <a:pPr lvl="2">
              <a:buFont typeface="Arial" pitchFamily="34" charset="0"/>
              <a:buChar char="•"/>
              <a:tabLst>
                <a:tab pos="914400" algn="l"/>
                <a:tab pos="1371600" algn="l"/>
                <a:tab pos="1828800" algn="l"/>
              </a:tabLst>
            </a:pPr>
            <a:endParaRPr lang="en-US" sz="2000" dirty="0" smtClean="0"/>
          </a:p>
          <a:p>
            <a:pPr lvl="2">
              <a:buFont typeface="Arial" pitchFamily="34" charset="0"/>
              <a:buChar char="•"/>
              <a:tabLst>
                <a:tab pos="914400" algn="l"/>
                <a:tab pos="1371600" algn="l"/>
                <a:tab pos="1828800" algn="l"/>
              </a:tabLst>
            </a:pPr>
            <a:r>
              <a:rPr lang="en-US" sz="2000" dirty="0" smtClean="0"/>
              <a:t>   Foreign Holdco – Indian Subsidiary/JV/Associates</a:t>
            </a:r>
          </a:p>
          <a:p>
            <a:pPr lvl="2">
              <a:buFont typeface="Arial" pitchFamily="34" charset="0"/>
              <a:buChar char="•"/>
              <a:tabLst>
                <a:tab pos="914400" algn="l"/>
                <a:tab pos="1371600" algn="l"/>
                <a:tab pos="1828800" algn="l"/>
              </a:tabLst>
            </a:pPr>
            <a:endParaRPr lang="en-US" sz="2400" dirty="0" smtClean="0"/>
          </a:p>
          <a:p>
            <a:pPr lvl="2">
              <a:tabLst>
                <a:tab pos="914400" algn="l"/>
                <a:tab pos="1371600" algn="l"/>
                <a:tab pos="1828800" algn="l"/>
              </a:tabLst>
            </a:pPr>
            <a:endParaRPr lang="en-US" sz="2400" dirty="0" smtClean="0"/>
          </a:p>
          <a:p>
            <a:pPr lvl="2">
              <a:tabLst>
                <a:tab pos="914400" algn="l"/>
                <a:tab pos="1371600" algn="l"/>
                <a:tab pos="1828800" algn="l"/>
              </a:tabLst>
            </a:pPr>
            <a:r>
              <a:rPr lang="en-US" sz="2400" dirty="0"/>
              <a:t/>
            </a:r>
            <a:br>
              <a:rPr lang="en-US" sz="2400" dirty="0"/>
            </a:br>
            <a:endParaRPr lang="en-US" sz="2400" dirty="0"/>
          </a:p>
        </p:txBody>
      </p:sp>
      <p:sp>
        <p:nvSpPr>
          <p:cNvPr id="4" name="TextBox 3"/>
          <p:cNvSpPr txBox="1"/>
          <p:nvPr/>
        </p:nvSpPr>
        <p:spPr>
          <a:xfrm>
            <a:off x="6781800" y="6324600"/>
            <a:ext cx="2362200" cy="369332"/>
          </a:xfrm>
          <a:prstGeom prst="rect">
            <a:avLst/>
          </a:prstGeom>
          <a:noFill/>
        </p:spPr>
        <p:txBody>
          <a:bodyPr wrap="square" rtlCol="0">
            <a:spAutoFit/>
          </a:bodyPr>
          <a:lstStyle/>
          <a:p>
            <a:r>
              <a:rPr lang="en-US" b="1" i="1" dirty="0" smtClean="0">
                <a:solidFill>
                  <a:schemeClr val="accent1">
                    <a:lumMod val="50000"/>
                  </a:schemeClr>
                </a:solidFill>
              </a:rPr>
              <a:t>CA KUSAI GOAWALA</a:t>
            </a:r>
            <a:endParaRPr lang="en-IN" b="1" i="1" dirty="0">
              <a:solidFill>
                <a:schemeClr val="accent1">
                  <a:lumMod val="50000"/>
                </a:schemeClr>
              </a:solidFill>
            </a:endParaRPr>
          </a:p>
        </p:txBody>
      </p:sp>
    </p:spTree>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63522" name="Group 2"/>
          <p:cNvGraphicFramePr>
            <a:graphicFrameLocks noGrp="1"/>
          </p:cNvGraphicFramePr>
          <p:nvPr/>
        </p:nvGraphicFramePr>
        <p:xfrm>
          <a:off x="381000" y="1600200"/>
          <a:ext cx="8382000" cy="3098802"/>
        </p:xfrm>
        <a:graphic>
          <a:graphicData uri="http://schemas.openxmlformats.org/drawingml/2006/table">
            <a:tbl>
              <a:tblPr/>
              <a:tblGrid>
                <a:gridCol w="585788"/>
                <a:gridCol w="1622425"/>
                <a:gridCol w="3087687"/>
                <a:gridCol w="3086100"/>
              </a:tblGrid>
              <a:tr h="8366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Century Gothic" pitchFamily="34" charset="0"/>
                          <a:ea typeface="Times New Roman" pitchFamily="18" charset="0"/>
                          <a:cs typeface="Mangal" pitchFamily="2"/>
                        </a:rPr>
                        <a:t>Sr. No.</a:t>
                      </a:r>
                      <a:endParaRPr kumimoji="0" lang="en-US" sz="16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Century Gothic" pitchFamily="34" charset="0"/>
                          <a:ea typeface="Times New Roman" pitchFamily="18" charset="0"/>
                          <a:cs typeface="Mangal" pitchFamily="2"/>
                        </a:rPr>
                        <a:t>Point for Consideration</a:t>
                      </a:r>
                      <a:endParaRPr kumimoji="0" lang="en-US" sz="16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Century Gothic" pitchFamily="34" charset="0"/>
                          <a:ea typeface="Times New Roman" pitchFamily="18" charset="0"/>
                          <a:cs typeface="Mangal" pitchFamily="2"/>
                        </a:rPr>
                        <a:t>IAS 37 (Provisions, Contingent Liabilities and Contingent Assets)</a:t>
                      </a:r>
                      <a:endParaRPr kumimoji="0" lang="en-US" sz="16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Century Gothic" pitchFamily="34" charset="0"/>
                          <a:ea typeface="Times New Roman" pitchFamily="18" charset="0"/>
                          <a:cs typeface="Mangal" pitchFamily="2"/>
                        </a:rPr>
                        <a:t>AS 29 (Provisions, Contingent Liabilities and Contingent Assets)</a:t>
                      </a:r>
                      <a:endParaRPr kumimoji="0" lang="en-US" sz="16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366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entury Gothic" pitchFamily="34" charset="0"/>
                          <a:ea typeface="Times New Roman" pitchFamily="18" charset="0"/>
                          <a:cs typeface="Mangal" pitchFamily="2"/>
                        </a:rPr>
                        <a:t>1</a:t>
                      </a:r>
                      <a:endParaRPr kumimoji="0" lang="en-US" sz="16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entury Gothic" pitchFamily="34" charset="0"/>
                          <a:ea typeface="Times New Roman" pitchFamily="18" charset="0"/>
                          <a:cs typeface="Mangal" pitchFamily="2"/>
                        </a:rPr>
                        <a:t>Recognition of Provisions</a:t>
                      </a:r>
                      <a:endParaRPr kumimoji="0" lang="en-US" sz="16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entury Gothic" pitchFamily="34" charset="0"/>
                          <a:ea typeface="Times New Roman" pitchFamily="18" charset="0"/>
                          <a:cs typeface="Mangal" pitchFamily="2"/>
                        </a:rPr>
                        <a:t>Constructive obligation considered only if arising from  customary practice</a:t>
                      </a:r>
                      <a:endParaRPr kumimoji="0" lang="en-US" sz="16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entury Gothic" pitchFamily="34" charset="0"/>
                          <a:ea typeface="Times New Roman" pitchFamily="18" charset="0"/>
                          <a:cs typeface="Mangal" pitchFamily="2"/>
                        </a:rPr>
                        <a:t>In case of Legal or Constructive obligation</a:t>
                      </a:r>
                      <a:endParaRPr kumimoji="0" lang="en-US" sz="16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89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entury Gothic" pitchFamily="34" charset="0"/>
                          <a:ea typeface="Times New Roman" pitchFamily="18" charset="0"/>
                          <a:cs typeface="Mangal" pitchFamily="2"/>
                        </a:rPr>
                        <a:t>2</a:t>
                      </a:r>
                      <a:endParaRPr kumimoji="0" lang="en-US" sz="16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entury Gothic" pitchFamily="34" charset="0"/>
                          <a:ea typeface="Times New Roman" pitchFamily="18" charset="0"/>
                          <a:cs typeface="Mangal" pitchFamily="2"/>
                        </a:rPr>
                        <a:t>Discounting of Provisions</a:t>
                      </a:r>
                      <a:endParaRPr kumimoji="0" lang="en-US" sz="16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entury Gothic" pitchFamily="34" charset="0"/>
                          <a:ea typeface="Times New Roman" pitchFamily="18" charset="0"/>
                          <a:cs typeface="Mangal" pitchFamily="2"/>
                        </a:rPr>
                        <a:t>If more than 12 months, then PV</a:t>
                      </a:r>
                      <a:endParaRPr kumimoji="0" lang="en-US" sz="16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entury Gothic" pitchFamily="34" charset="0"/>
                          <a:ea typeface="Times New Roman" pitchFamily="18" charset="0"/>
                          <a:cs typeface="Mangal" pitchFamily="2"/>
                        </a:rPr>
                        <a:t>Not permitted</a:t>
                      </a:r>
                      <a:endParaRPr kumimoji="0" lang="en-US" sz="16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366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entury Gothic" pitchFamily="34" charset="0"/>
                          <a:ea typeface="Times New Roman" pitchFamily="18" charset="0"/>
                          <a:cs typeface="Mangal" pitchFamily="2"/>
                        </a:rPr>
                        <a:t>3</a:t>
                      </a:r>
                      <a:endParaRPr kumimoji="0" lang="en-US" sz="16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entury Gothic" pitchFamily="34" charset="0"/>
                          <a:ea typeface="Times New Roman" pitchFamily="18" charset="0"/>
                          <a:cs typeface="Mangal" pitchFamily="2"/>
                        </a:rPr>
                        <a:t>Recognition of Contingent Assets</a:t>
                      </a:r>
                      <a:endParaRPr kumimoji="0" lang="en-US" sz="16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entury Gothic" pitchFamily="34" charset="0"/>
                          <a:ea typeface="Times New Roman" pitchFamily="18" charset="0"/>
                          <a:cs typeface="Mangal" pitchFamily="2"/>
                        </a:rPr>
                        <a:t>Disclosed in FS if an inflow of economic benefits is probable</a:t>
                      </a:r>
                      <a:endParaRPr kumimoji="0" lang="en-US" sz="16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entury Gothic" pitchFamily="34" charset="0"/>
                          <a:ea typeface="Times New Roman" pitchFamily="18" charset="0"/>
                          <a:cs typeface="Mangal" pitchFamily="2"/>
                        </a:rPr>
                        <a:t>Not disclosed in FS but disclosed in BOD report</a:t>
                      </a:r>
                      <a:endParaRPr kumimoji="0" lang="en-US" sz="16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63549" name="Text Box 29"/>
          <p:cNvSpPr txBox="1">
            <a:spLocks noChangeArrowheads="1"/>
          </p:cNvSpPr>
          <p:nvPr/>
        </p:nvSpPr>
        <p:spPr bwMode="auto">
          <a:xfrm>
            <a:off x="381000" y="1133475"/>
            <a:ext cx="8382000" cy="466725"/>
          </a:xfrm>
          <a:prstGeom prst="rect">
            <a:avLst/>
          </a:prstGeom>
          <a:noFill/>
          <a:ln w="9525" algn="ctr">
            <a:solidFill>
              <a:schemeClr val="tx2"/>
            </a:solidFill>
            <a:miter lim="800000"/>
            <a:headEnd/>
            <a:tailEnd/>
          </a:ln>
          <a:effectLst/>
        </p:spPr>
        <p:txBody>
          <a:bodyPr>
            <a:spAutoFit/>
          </a:bodyPr>
          <a:lstStyle/>
          <a:p>
            <a:pPr marL="1371600" indent="-1371600" algn="ctr"/>
            <a:r>
              <a:rPr lang="en-US" sz="2400" b="1">
                <a:latin typeface="Times New Roman" pitchFamily="18" charset="0"/>
                <a:cs typeface="Arial" charset="0"/>
              </a:rPr>
              <a:t>Comparisons</a:t>
            </a:r>
          </a:p>
        </p:txBody>
      </p:sp>
      <p:sp>
        <p:nvSpPr>
          <p:cNvPr id="4" name="TextBox 3"/>
          <p:cNvSpPr txBox="1"/>
          <p:nvPr/>
        </p:nvSpPr>
        <p:spPr>
          <a:xfrm>
            <a:off x="6781800" y="6488668"/>
            <a:ext cx="2362200" cy="369332"/>
          </a:xfrm>
          <a:prstGeom prst="rect">
            <a:avLst/>
          </a:prstGeom>
          <a:noFill/>
        </p:spPr>
        <p:txBody>
          <a:bodyPr wrap="square" rtlCol="0">
            <a:spAutoFit/>
          </a:bodyPr>
          <a:lstStyle/>
          <a:p>
            <a:r>
              <a:rPr lang="en-US" b="1" i="1" dirty="0" smtClean="0">
                <a:solidFill>
                  <a:schemeClr val="accent1">
                    <a:lumMod val="50000"/>
                  </a:schemeClr>
                </a:solidFill>
              </a:rPr>
              <a:t>CA KUSAI GOAWALA</a:t>
            </a:r>
            <a:endParaRPr lang="en-IN" b="1" i="1" dirty="0">
              <a:solidFill>
                <a:schemeClr val="accent1">
                  <a:lumMod val="50000"/>
                </a:schemeClr>
              </a:solidFill>
            </a:endParaRPr>
          </a:p>
        </p:txBody>
      </p:sp>
    </p:spTree>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2" name="WordArt 2"/>
          <p:cNvSpPr>
            <a:spLocks noChangeArrowheads="1" noChangeShapeType="1" noTextEdit="1"/>
          </p:cNvSpPr>
          <p:nvPr/>
        </p:nvSpPr>
        <p:spPr bwMode="auto">
          <a:xfrm>
            <a:off x="4267200" y="3886200"/>
            <a:ext cx="4876800" cy="1676400"/>
          </a:xfrm>
          <a:prstGeom prst="rect">
            <a:avLst/>
          </a:prstGeom>
        </p:spPr>
        <p:txBody>
          <a:bodyPr wrap="none" fromWordArt="1">
            <a:prstTxWarp prst="textPlain">
              <a:avLst>
                <a:gd name="adj" fmla="val 50000"/>
              </a:avLst>
            </a:prstTxWarp>
          </a:bodyPr>
          <a:lstStyle/>
          <a:p>
            <a:pPr algn="ctr"/>
            <a:r>
              <a:rPr lang="en-US" sz="3600" kern="10">
                <a:ln w="9525">
                  <a:noFill/>
                  <a:round/>
                  <a:headEnd/>
                  <a:tailEnd/>
                </a:ln>
                <a:solidFill>
                  <a:srgbClr val="336699"/>
                </a:solidFill>
                <a:effectLst>
                  <a:outerShdw dist="45791" dir="2021404" algn="ctr" rotWithShape="0">
                    <a:srgbClr val="B2B2B2">
                      <a:alpha val="80000"/>
                    </a:srgbClr>
                  </a:outerShdw>
                </a:effectLst>
                <a:latin typeface="Times New Roman"/>
                <a:cs typeface="Times New Roman"/>
              </a:rPr>
              <a:t>FINANCIAL REPORTING IN </a:t>
            </a:r>
          </a:p>
          <a:p>
            <a:pPr algn="ctr"/>
            <a:r>
              <a:rPr lang="en-US" sz="3600" kern="10">
                <a:ln w="9525">
                  <a:noFill/>
                  <a:round/>
                  <a:headEnd/>
                  <a:tailEnd/>
                </a:ln>
                <a:solidFill>
                  <a:srgbClr val="336699"/>
                </a:solidFill>
                <a:effectLst>
                  <a:outerShdw dist="45791" dir="2021404" algn="ctr" rotWithShape="0">
                    <a:srgbClr val="B2B2B2">
                      <a:alpha val="80000"/>
                    </a:srgbClr>
                  </a:outerShdw>
                </a:effectLst>
                <a:latin typeface="Times New Roman"/>
                <a:cs typeface="Times New Roman"/>
              </a:rPr>
              <a:t>HYPERINFLATIONARY</a:t>
            </a:r>
          </a:p>
          <a:p>
            <a:pPr algn="ctr"/>
            <a:r>
              <a:rPr lang="en-US" sz="3600" kern="10">
                <a:ln w="9525">
                  <a:noFill/>
                  <a:round/>
                  <a:headEnd/>
                  <a:tailEnd/>
                </a:ln>
                <a:solidFill>
                  <a:srgbClr val="336699"/>
                </a:solidFill>
                <a:effectLst>
                  <a:outerShdw dist="45791" dir="2021404" algn="ctr" rotWithShape="0">
                    <a:srgbClr val="B2B2B2">
                      <a:alpha val="80000"/>
                    </a:srgbClr>
                  </a:outerShdw>
                </a:effectLst>
                <a:latin typeface="Times New Roman"/>
                <a:cs typeface="Times New Roman"/>
              </a:rPr>
              <a:t> ECONOMIES</a:t>
            </a:r>
          </a:p>
        </p:txBody>
      </p:sp>
      <p:sp>
        <p:nvSpPr>
          <p:cNvPr id="343043" name="WordArt 3"/>
          <p:cNvSpPr>
            <a:spLocks noChangeArrowheads="1" noChangeShapeType="1" noTextEdit="1"/>
          </p:cNvSpPr>
          <p:nvPr/>
        </p:nvSpPr>
        <p:spPr bwMode="auto">
          <a:xfrm>
            <a:off x="4876800" y="2514600"/>
            <a:ext cx="3200400" cy="838200"/>
          </a:xfrm>
          <a:prstGeom prst="rect">
            <a:avLst/>
          </a:prstGeom>
        </p:spPr>
        <p:txBody>
          <a:bodyPr wrap="none" fromWordArt="1">
            <a:prstTxWarp prst="textPlain">
              <a:avLst>
                <a:gd name="adj" fmla="val 50000"/>
              </a:avLst>
            </a:prstTxWarp>
          </a:bodyPr>
          <a:lstStyle/>
          <a:p>
            <a:pPr algn="ctr"/>
            <a:r>
              <a:rPr lang="en-US" sz="3600" i="1" kern="10" dirty="0" smtClean="0">
                <a:ln w="9525">
                  <a:solidFill>
                    <a:srgbClr val="000000"/>
                  </a:solidFill>
                  <a:round/>
                  <a:headEnd/>
                  <a:tailEnd/>
                </a:ln>
                <a:solidFill>
                  <a:schemeClr val="accent1">
                    <a:lumMod val="75000"/>
                  </a:schemeClr>
                </a:solidFill>
                <a:effectLst>
                  <a:outerShdw dist="35921" dir="2700000" algn="ctr" rotWithShape="0">
                    <a:srgbClr val="808080">
                      <a:alpha val="80000"/>
                    </a:srgbClr>
                  </a:outerShdw>
                </a:effectLst>
                <a:latin typeface="Arial Black"/>
              </a:rPr>
              <a:t>IndAS-29</a:t>
            </a:r>
            <a:endParaRPr lang="en-US" sz="3600" i="1" kern="10" dirty="0">
              <a:ln w="9525">
                <a:solidFill>
                  <a:srgbClr val="000000"/>
                </a:solidFill>
                <a:round/>
                <a:headEnd/>
                <a:tailEnd/>
              </a:ln>
              <a:solidFill>
                <a:schemeClr val="accent1">
                  <a:lumMod val="75000"/>
                </a:schemeClr>
              </a:solidFill>
              <a:effectLst>
                <a:outerShdw dist="35921" dir="2700000" algn="ctr" rotWithShape="0">
                  <a:srgbClr val="808080">
                    <a:alpha val="80000"/>
                  </a:srgbClr>
                </a:outerShdw>
              </a:effectLst>
              <a:latin typeface="Arial Black"/>
            </a:endParaRPr>
          </a:p>
        </p:txBody>
      </p:sp>
      <p:pic>
        <p:nvPicPr>
          <p:cNvPr id="343044" name="Picture 4" descr="j0435245"/>
          <p:cNvPicPr>
            <a:picLocks noChangeAspect="1" noChangeArrowheads="1"/>
          </p:cNvPicPr>
          <p:nvPr/>
        </p:nvPicPr>
        <p:blipFill>
          <a:blip r:embed="rId2" cstate="print"/>
          <a:srcRect/>
          <a:stretch>
            <a:fillRect/>
          </a:stretch>
        </p:blipFill>
        <p:spPr bwMode="auto">
          <a:xfrm>
            <a:off x="381000" y="304800"/>
            <a:ext cx="2133600" cy="1752600"/>
          </a:xfrm>
          <a:prstGeom prst="rect">
            <a:avLst/>
          </a:prstGeom>
          <a:noFill/>
        </p:spPr>
      </p:pic>
      <p:pic>
        <p:nvPicPr>
          <p:cNvPr id="343045" name="Picture 5" descr="j0439275"/>
          <p:cNvPicPr>
            <a:picLocks noChangeAspect="1" noChangeArrowheads="1"/>
          </p:cNvPicPr>
          <p:nvPr/>
        </p:nvPicPr>
        <p:blipFill>
          <a:blip r:embed="rId3" cstate="print"/>
          <a:srcRect/>
          <a:stretch>
            <a:fillRect/>
          </a:stretch>
        </p:blipFill>
        <p:spPr bwMode="auto">
          <a:xfrm>
            <a:off x="228600" y="2057400"/>
            <a:ext cx="3962400" cy="4038600"/>
          </a:xfrm>
          <a:prstGeom prst="rect">
            <a:avLst/>
          </a:prstGeom>
          <a:noFill/>
        </p:spPr>
      </p:pic>
      <p:sp>
        <p:nvSpPr>
          <p:cNvPr id="6" name="TextBox 5"/>
          <p:cNvSpPr txBox="1"/>
          <p:nvPr/>
        </p:nvSpPr>
        <p:spPr>
          <a:xfrm>
            <a:off x="6781800" y="6324600"/>
            <a:ext cx="2362200" cy="369332"/>
          </a:xfrm>
          <a:prstGeom prst="rect">
            <a:avLst/>
          </a:prstGeom>
          <a:noFill/>
        </p:spPr>
        <p:txBody>
          <a:bodyPr wrap="square" rtlCol="0">
            <a:spAutoFit/>
          </a:bodyPr>
          <a:lstStyle/>
          <a:p>
            <a:r>
              <a:rPr lang="en-US" b="1" i="1" dirty="0" smtClean="0">
                <a:solidFill>
                  <a:schemeClr val="accent1">
                    <a:lumMod val="50000"/>
                  </a:schemeClr>
                </a:solidFill>
              </a:rPr>
              <a:t>CA KUSAI GOAWALA</a:t>
            </a:r>
            <a:endParaRPr lang="en-IN" b="1" i="1" dirty="0">
              <a:solidFill>
                <a:schemeClr val="accent1">
                  <a:lumMod val="50000"/>
                </a:schemeClr>
              </a:solidFill>
            </a:endParaRPr>
          </a:p>
        </p:txBody>
      </p:sp>
    </p:spTree>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6" name="Rectangle 2"/>
          <p:cNvSpPr>
            <a:spLocks noChangeArrowheads="1"/>
          </p:cNvSpPr>
          <p:nvPr/>
        </p:nvSpPr>
        <p:spPr bwMode="auto">
          <a:xfrm>
            <a:off x="533400" y="1371600"/>
            <a:ext cx="8229600" cy="3477875"/>
          </a:xfrm>
          <a:prstGeom prst="rect">
            <a:avLst/>
          </a:prstGeom>
          <a:noFill/>
          <a:ln w="9525">
            <a:noFill/>
            <a:miter lim="800000"/>
            <a:headEnd/>
            <a:tailEnd/>
          </a:ln>
          <a:effectLst/>
        </p:spPr>
        <p:txBody>
          <a:bodyPr wrap="square" anchor="ctr">
            <a:spAutoFit/>
          </a:bodyPr>
          <a:lstStyle/>
          <a:p>
            <a:pPr>
              <a:tabLst>
                <a:tab pos="1143000" algn="l"/>
              </a:tabLst>
            </a:pPr>
            <a:endParaRPr lang="en-US" sz="2400" b="1" dirty="0" smtClean="0">
              <a:cs typeface="Times New Roman" pitchFamily="18" charset="0"/>
            </a:endParaRPr>
          </a:p>
          <a:p>
            <a:pPr>
              <a:buFontTx/>
              <a:buChar char="•"/>
              <a:tabLst>
                <a:tab pos="1143000" algn="l"/>
              </a:tabLst>
            </a:pPr>
            <a:r>
              <a:rPr lang="en-US" sz="2400" dirty="0" smtClean="0">
                <a:cs typeface="Times New Roman" pitchFamily="18" charset="0"/>
              </a:rPr>
              <a:t>What is indication of hyperinflation :</a:t>
            </a:r>
          </a:p>
          <a:p>
            <a:pPr lvl="1">
              <a:buFontTx/>
              <a:buChar char="•"/>
              <a:tabLst>
                <a:tab pos="1143000" algn="l"/>
              </a:tabLst>
            </a:pPr>
            <a:r>
              <a:rPr lang="en-US" sz="2400" dirty="0" smtClean="0">
                <a:cs typeface="Times New Roman" pitchFamily="18" charset="0"/>
              </a:rPr>
              <a:t> When cumulating price index over three years nears 100%.</a:t>
            </a:r>
          </a:p>
          <a:p>
            <a:pPr lvl="1">
              <a:buFontTx/>
              <a:buChar char="•"/>
              <a:tabLst>
                <a:tab pos="1143000" algn="l"/>
              </a:tabLst>
            </a:pPr>
            <a:r>
              <a:rPr lang="en-US" sz="2400" dirty="0" smtClean="0">
                <a:cs typeface="Times New Roman" pitchFamily="18" charset="0"/>
              </a:rPr>
              <a:t> People prefer dealing in stable currencies</a:t>
            </a:r>
          </a:p>
          <a:p>
            <a:pPr lvl="1">
              <a:buFontTx/>
              <a:buChar char="•"/>
              <a:tabLst>
                <a:tab pos="1143000" algn="l"/>
              </a:tabLst>
            </a:pPr>
            <a:r>
              <a:rPr lang="en-US" sz="2400" dirty="0" smtClean="0">
                <a:cs typeface="Times New Roman" pitchFamily="18" charset="0"/>
              </a:rPr>
              <a:t> People invest in Non monetary assets/other stable currencies</a:t>
            </a:r>
          </a:p>
          <a:p>
            <a:pPr lvl="1">
              <a:buFontTx/>
              <a:buChar char="•"/>
              <a:tabLst>
                <a:tab pos="1143000" algn="l"/>
              </a:tabLst>
            </a:pPr>
            <a:r>
              <a:rPr lang="en-US" sz="2400" dirty="0" smtClean="0">
                <a:cs typeface="Times New Roman" pitchFamily="18" charset="0"/>
              </a:rPr>
              <a:t> Sales/Purchase credits built in inflationary cost</a:t>
            </a:r>
          </a:p>
          <a:p>
            <a:pPr lvl="1">
              <a:buFontTx/>
              <a:buChar char="•"/>
              <a:tabLst>
                <a:tab pos="1143000" algn="l"/>
              </a:tabLst>
            </a:pPr>
            <a:r>
              <a:rPr lang="en-US" sz="2400" dirty="0" smtClean="0">
                <a:cs typeface="Times New Roman" pitchFamily="18" charset="0"/>
              </a:rPr>
              <a:t> Interest/Wages linked to price index.</a:t>
            </a:r>
          </a:p>
          <a:p>
            <a:pPr>
              <a:tabLst>
                <a:tab pos="1143000" algn="l"/>
              </a:tabLst>
            </a:pPr>
            <a:endParaRPr lang="en-US" sz="2400" dirty="0" smtClean="0">
              <a:cs typeface="Times New Roman" pitchFamily="18" charset="0"/>
            </a:endParaRPr>
          </a:p>
          <a:p>
            <a:pPr>
              <a:tabLst>
                <a:tab pos="1143000" algn="l"/>
              </a:tabLst>
            </a:pPr>
            <a:endParaRPr lang="en-US" sz="2400" dirty="0"/>
          </a:p>
        </p:txBody>
      </p:sp>
      <p:sp>
        <p:nvSpPr>
          <p:cNvPr id="3" name="TextBox 2"/>
          <p:cNvSpPr txBox="1"/>
          <p:nvPr/>
        </p:nvSpPr>
        <p:spPr>
          <a:xfrm>
            <a:off x="6781800" y="6324600"/>
            <a:ext cx="2362200" cy="369332"/>
          </a:xfrm>
          <a:prstGeom prst="rect">
            <a:avLst/>
          </a:prstGeom>
          <a:noFill/>
        </p:spPr>
        <p:txBody>
          <a:bodyPr wrap="square" rtlCol="0">
            <a:spAutoFit/>
          </a:bodyPr>
          <a:lstStyle/>
          <a:p>
            <a:r>
              <a:rPr lang="en-US" b="1" i="1" dirty="0" smtClean="0">
                <a:solidFill>
                  <a:schemeClr val="accent1">
                    <a:lumMod val="50000"/>
                  </a:schemeClr>
                </a:solidFill>
              </a:rPr>
              <a:t>CA KUSAI GOAWALA</a:t>
            </a:r>
            <a:endParaRPr lang="en-IN" b="1" i="1"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1524001"/>
            <a:ext cx="8229600" cy="3657600"/>
          </a:xfrm>
        </p:spPr>
        <p:txBody>
          <a:bodyPr/>
          <a:lstStyle/>
          <a:p>
            <a:pPr>
              <a:buFontTx/>
              <a:buChar char="•"/>
              <a:tabLst>
                <a:tab pos="1143000" algn="l"/>
              </a:tabLst>
            </a:pPr>
            <a:r>
              <a:rPr lang="en-US" sz="2400" dirty="0" smtClean="0">
                <a:cs typeface="Times New Roman" pitchFamily="18" charset="0"/>
              </a:rPr>
              <a:t>Non monetary assets/liabilities, income and expenditure are indexed from the date of transaction to reporting date (Measuring Unit Current)</a:t>
            </a:r>
          </a:p>
          <a:p>
            <a:pPr>
              <a:buFontTx/>
              <a:buChar char="•"/>
              <a:tabLst>
                <a:tab pos="1143000" algn="l"/>
              </a:tabLst>
            </a:pPr>
            <a:r>
              <a:rPr lang="en-US" sz="2400" dirty="0" smtClean="0">
                <a:cs typeface="Times New Roman" pitchFamily="18" charset="0"/>
              </a:rPr>
              <a:t>  Monetary items are already at MUC and hence not required to be indexed.</a:t>
            </a:r>
          </a:p>
          <a:p>
            <a:pPr>
              <a:buFontTx/>
              <a:buChar char="•"/>
              <a:tabLst>
                <a:tab pos="1143000" algn="l"/>
              </a:tabLst>
            </a:pPr>
            <a:r>
              <a:rPr lang="en-US" sz="2400" dirty="0" smtClean="0">
                <a:cs typeface="Times New Roman" pitchFamily="18" charset="0"/>
              </a:rPr>
              <a:t>  Restate FS of current as well as previous year.</a:t>
            </a:r>
          </a:p>
          <a:p>
            <a:pPr>
              <a:buFontTx/>
              <a:buChar char="•"/>
              <a:tabLst>
                <a:tab pos="1143000" algn="l"/>
              </a:tabLst>
            </a:pPr>
            <a:r>
              <a:rPr lang="en-US" sz="2400" dirty="0" smtClean="0">
                <a:cs typeface="Times New Roman" pitchFamily="18" charset="0"/>
              </a:rPr>
              <a:t>  Recognize Gain or loss in P&amp;L</a:t>
            </a:r>
          </a:p>
          <a:p>
            <a:endParaRPr lang="en-US" dirty="0"/>
          </a:p>
        </p:txBody>
      </p:sp>
      <p:sp>
        <p:nvSpPr>
          <p:cNvPr id="3" name="TextBox 2"/>
          <p:cNvSpPr txBox="1"/>
          <p:nvPr/>
        </p:nvSpPr>
        <p:spPr>
          <a:xfrm>
            <a:off x="6781800" y="6324600"/>
            <a:ext cx="2362200" cy="369332"/>
          </a:xfrm>
          <a:prstGeom prst="rect">
            <a:avLst/>
          </a:prstGeom>
          <a:noFill/>
        </p:spPr>
        <p:txBody>
          <a:bodyPr wrap="square" rtlCol="0">
            <a:spAutoFit/>
          </a:bodyPr>
          <a:lstStyle/>
          <a:p>
            <a:r>
              <a:rPr lang="en-US" b="1" i="1" dirty="0" smtClean="0">
                <a:solidFill>
                  <a:schemeClr val="accent1">
                    <a:lumMod val="50000"/>
                  </a:schemeClr>
                </a:solidFill>
              </a:rPr>
              <a:t>CA KUSAI GOAWALA</a:t>
            </a:r>
            <a:endParaRPr lang="en-IN" b="1" i="1"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0" name="Rectangle 2"/>
          <p:cNvSpPr>
            <a:spLocks noChangeArrowheads="1"/>
          </p:cNvSpPr>
          <p:nvPr/>
        </p:nvSpPr>
        <p:spPr bwMode="auto">
          <a:xfrm>
            <a:off x="457200" y="756752"/>
            <a:ext cx="8305800" cy="4893647"/>
          </a:xfrm>
          <a:prstGeom prst="rect">
            <a:avLst/>
          </a:prstGeom>
          <a:noFill/>
          <a:ln w="9525">
            <a:noFill/>
            <a:miter lim="800000"/>
            <a:headEnd/>
            <a:tailEnd/>
          </a:ln>
          <a:effectLst/>
        </p:spPr>
        <p:txBody>
          <a:bodyPr anchor="ctr">
            <a:spAutoFit/>
          </a:bodyPr>
          <a:lstStyle/>
          <a:p>
            <a:pPr>
              <a:buFontTx/>
              <a:buChar char="•"/>
              <a:tabLst>
                <a:tab pos="685800" algn="l"/>
              </a:tabLst>
            </a:pPr>
            <a:r>
              <a:rPr lang="en-US" sz="2400" dirty="0">
                <a:cs typeface="Times New Roman" pitchFamily="18" charset="0"/>
              </a:rPr>
              <a:t>  Money loses purchasing power and hence comparing the transactions on </a:t>
            </a:r>
            <a:r>
              <a:rPr lang="en-US" sz="2400" dirty="0" smtClean="0">
                <a:cs typeface="Times New Roman" pitchFamily="18" charset="0"/>
              </a:rPr>
              <a:t>absolute </a:t>
            </a:r>
            <a:r>
              <a:rPr lang="en-US" sz="2400" dirty="0">
                <a:cs typeface="Times New Roman" pitchFamily="18" charset="0"/>
              </a:rPr>
              <a:t>terms is not meaningful</a:t>
            </a:r>
            <a:r>
              <a:rPr lang="en-US" sz="2400" dirty="0" smtClean="0">
                <a:cs typeface="Times New Roman" pitchFamily="18" charset="0"/>
              </a:rPr>
              <a:t>.</a:t>
            </a:r>
            <a:endParaRPr lang="en-US" sz="2400" dirty="0">
              <a:cs typeface="Times New Roman" pitchFamily="18" charset="0"/>
            </a:endParaRPr>
          </a:p>
          <a:p>
            <a:pPr>
              <a:buFontTx/>
              <a:buChar char="•"/>
              <a:tabLst>
                <a:tab pos="685800" algn="l"/>
              </a:tabLst>
            </a:pPr>
            <a:r>
              <a:rPr lang="en-US" sz="2400" dirty="0">
                <a:cs typeface="Times New Roman" pitchFamily="18" charset="0"/>
              </a:rPr>
              <a:t>  How to index </a:t>
            </a:r>
            <a:r>
              <a:rPr lang="en-US" sz="2400" dirty="0" smtClean="0">
                <a:cs typeface="Times New Roman" pitchFamily="18" charset="0"/>
              </a:rPr>
              <a:t>:</a:t>
            </a:r>
            <a:endParaRPr lang="en-US" sz="2400" dirty="0">
              <a:cs typeface="Times New Roman" pitchFamily="18" charset="0"/>
            </a:endParaRPr>
          </a:p>
          <a:p>
            <a:pPr lvl="1">
              <a:buFontTx/>
              <a:buChar char="•"/>
              <a:tabLst>
                <a:tab pos="685800" algn="l"/>
              </a:tabLst>
            </a:pPr>
            <a:r>
              <a:rPr lang="en-US" sz="2400" dirty="0">
                <a:cs typeface="Times New Roman" pitchFamily="18" charset="0"/>
              </a:rPr>
              <a:t>  Equity – Capital movements to be indexed</a:t>
            </a:r>
          </a:p>
          <a:p>
            <a:pPr lvl="1">
              <a:buFontTx/>
              <a:buChar char="•"/>
              <a:tabLst>
                <a:tab pos="685800" algn="l"/>
              </a:tabLst>
            </a:pPr>
            <a:r>
              <a:rPr lang="en-US" sz="2400" dirty="0">
                <a:cs typeface="Times New Roman" pitchFamily="18" charset="0"/>
              </a:rPr>
              <a:t>  Retained earnings will automatically get adjusted due to changes in P&amp;L</a:t>
            </a:r>
          </a:p>
          <a:p>
            <a:pPr lvl="1">
              <a:buFontTx/>
              <a:buChar char="•"/>
              <a:tabLst>
                <a:tab pos="685800" algn="l"/>
              </a:tabLst>
            </a:pPr>
            <a:r>
              <a:rPr lang="en-US" sz="2400" dirty="0">
                <a:cs typeface="Times New Roman" pitchFamily="18" charset="0"/>
              </a:rPr>
              <a:t>  </a:t>
            </a:r>
            <a:r>
              <a:rPr lang="en-US" sz="2400" dirty="0" smtClean="0">
                <a:cs typeface="Times New Roman" pitchFamily="18" charset="0"/>
              </a:rPr>
              <a:t>Revaluation </a:t>
            </a:r>
            <a:r>
              <a:rPr lang="en-US" sz="2400" dirty="0">
                <a:cs typeface="Times New Roman" pitchFamily="18" charset="0"/>
              </a:rPr>
              <a:t>Reserve – Eliminate</a:t>
            </a:r>
          </a:p>
          <a:p>
            <a:pPr lvl="1">
              <a:buFontTx/>
              <a:buChar char="•"/>
              <a:tabLst>
                <a:tab pos="685800" algn="l"/>
              </a:tabLst>
            </a:pPr>
            <a:r>
              <a:rPr lang="en-US" sz="2400" dirty="0">
                <a:cs typeface="Times New Roman" pitchFamily="18" charset="0"/>
              </a:rPr>
              <a:t>  Monetary Assets/Liabilities – Assets/liabilities at carrying amount</a:t>
            </a:r>
          </a:p>
          <a:p>
            <a:pPr lvl="1">
              <a:buFontTx/>
              <a:buChar char="•"/>
              <a:tabLst>
                <a:tab pos="685800" algn="l"/>
              </a:tabLst>
            </a:pPr>
            <a:r>
              <a:rPr lang="en-US" sz="2400" dirty="0">
                <a:cs typeface="Times New Roman" pitchFamily="18" charset="0"/>
              </a:rPr>
              <a:t>  Non Monetary Assets/Liabilities – Indexed by Measuring Unit Current </a:t>
            </a:r>
            <a:r>
              <a:rPr lang="en-US" sz="2400" dirty="0" smtClean="0">
                <a:cs typeface="Times New Roman" pitchFamily="18" charset="0"/>
              </a:rPr>
              <a:t>vs </a:t>
            </a:r>
            <a:r>
              <a:rPr lang="en-US" sz="2400" dirty="0">
                <a:cs typeface="Times New Roman" pitchFamily="18" charset="0"/>
              </a:rPr>
              <a:t>index on the date of transaction.</a:t>
            </a:r>
          </a:p>
          <a:p>
            <a:pPr lvl="1">
              <a:buFontTx/>
              <a:buChar char="•"/>
              <a:tabLst>
                <a:tab pos="685800" algn="l"/>
              </a:tabLst>
            </a:pPr>
            <a:r>
              <a:rPr lang="en-US" sz="2400" dirty="0">
                <a:cs typeface="Times New Roman" pitchFamily="18" charset="0"/>
              </a:rPr>
              <a:t>  Assets/Liabilities under a contract where it provides linked to index – as </a:t>
            </a:r>
            <a:r>
              <a:rPr lang="en-US" sz="2400" dirty="0" smtClean="0">
                <a:cs typeface="Times New Roman" pitchFamily="18" charset="0"/>
              </a:rPr>
              <a:t>per </a:t>
            </a:r>
            <a:r>
              <a:rPr lang="en-US" sz="2400" dirty="0">
                <a:cs typeface="Times New Roman" pitchFamily="18" charset="0"/>
              </a:rPr>
              <a:t>agreement</a:t>
            </a:r>
            <a:r>
              <a:rPr lang="en-US" sz="2400" dirty="0" smtClean="0">
                <a:cs typeface="Times New Roman" pitchFamily="18" charset="0"/>
              </a:rPr>
              <a:t>.</a:t>
            </a:r>
            <a:endParaRPr lang="en-US" sz="2400" dirty="0">
              <a:cs typeface="Times New Roman" pitchFamily="18" charset="0"/>
            </a:endParaRPr>
          </a:p>
        </p:txBody>
      </p:sp>
      <p:sp>
        <p:nvSpPr>
          <p:cNvPr id="3" name="TextBox 2"/>
          <p:cNvSpPr txBox="1"/>
          <p:nvPr/>
        </p:nvSpPr>
        <p:spPr>
          <a:xfrm>
            <a:off x="6781800" y="6324600"/>
            <a:ext cx="2362200" cy="369332"/>
          </a:xfrm>
          <a:prstGeom prst="rect">
            <a:avLst/>
          </a:prstGeom>
          <a:noFill/>
        </p:spPr>
        <p:txBody>
          <a:bodyPr wrap="square" rtlCol="0">
            <a:spAutoFit/>
          </a:bodyPr>
          <a:lstStyle/>
          <a:p>
            <a:r>
              <a:rPr lang="en-US" b="1" i="1" dirty="0" smtClean="0">
                <a:solidFill>
                  <a:schemeClr val="accent1">
                    <a:lumMod val="50000"/>
                  </a:schemeClr>
                </a:solidFill>
              </a:rPr>
              <a:t>CA KUSAI GOAWALA</a:t>
            </a:r>
            <a:endParaRPr lang="en-IN" b="1" i="1"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1295400"/>
            <a:ext cx="8229600" cy="2133600"/>
          </a:xfrm>
        </p:spPr>
        <p:txBody>
          <a:bodyPr/>
          <a:lstStyle/>
          <a:p>
            <a:pPr>
              <a:tabLst>
                <a:tab pos="685800" algn="l"/>
              </a:tabLst>
            </a:pPr>
            <a:endParaRPr lang="en-US" sz="2400" dirty="0" smtClean="0">
              <a:cs typeface="Times New Roman" pitchFamily="18" charset="0"/>
            </a:endParaRPr>
          </a:p>
          <a:p>
            <a:pPr>
              <a:buFontTx/>
              <a:buChar char="•"/>
              <a:tabLst>
                <a:tab pos="685800" algn="l"/>
              </a:tabLst>
            </a:pPr>
            <a:r>
              <a:rPr lang="en-US" sz="2400" dirty="0" smtClean="0">
                <a:cs typeface="Times New Roman" pitchFamily="18" charset="0"/>
              </a:rPr>
              <a:t>  In case of exact date of acquisition of FA not available – first date of  restatement.</a:t>
            </a:r>
          </a:p>
          <a:p>
            <a:pPr>
              <a:buFontTx/>
              <a:buChar char="•"/>
              <a:tabLst>
                <a:tab pos="685800" algn="l"/>
              </a:tabLst>
            </a:pPr>
            <a:r>
              <a:rPr lang="en-US" sz="2400" dirty="0" smtClean="0">
                <a:cs typeface="Times New Roman" pitchFamily="18" charset="0"/>
              </a:rPr>
              <a:t>  In case of price index not available for a period – use movements in stable currency as guiding factor.</a:t>
            </a:r>
          </a:p>
          <a:p>
            <a:endParaRPr lang="en-US" dirty="0"/>
          </a:p>
        </p:txBody>
      </p:sp>
      <p:sp>
        <p:nvSpPr>
          <p:cNvPr id="3" name="TextBox 2"/>
          <p:cNvSpPr txBox="1"/>
          <p:nvPr/>
        </p:nvSpPr>
        <p:spPr>
          <a:xfrm>
            <a:off x="6781800" y="6324600"/>
            <a:ext cx="2362200" cy="369332"/>
          </a:xfrm>
          <a:prstGeom prst="rect">
            <a:avLst/>
          </a:prstGeom>
          <a:noFill/>
        </p:spPr>
        <p:txBody>
          <a:bodyPr wrap="square" rtlCol="0">
            <a:spAutoFit/>
          </a:bodyPr>
          <a:lstStyle/>
          <a:p>
            <a:r>
              <a:rPr lang="en-US" b="1" i="1" dirty="0" smtClean="0">
                <a:solidFill>
                  <a:schemeClr val="accent1">
                    <a:lumMod val="50000"/>
                  </a:schemeClr>
                </a:solidFill>
              </a:rPr>
              <a:t>CA KUSAI GOAWALA</a:t>
            </a:r>
            <a:endParaRPr lang="en-IN" b="1" i="1"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42" name="WordArt 2"/>
          <p:cNvSpPr>
            <a:spLocks noChangeArrowheads="1" noChangeShapeType="1" noTextEdit="1"/>
          </p:cNvSpPr>
          <p:nvPr/>
        </p:nvSpPr>
        <p:spPr bwMode="auto">
          <a:xfrm>
            <a:off x="5105400" y="3733800"/>
            <a:ext cx="3505200" cy="1828800"/>
          </a:xfrm>
          <a:prstGeom prst="rect">
            <a:avLst/>
          </a:prstGeom>
        </p:spPr>
        <p:txBody>
          <a:bodyPr wrap="none" fromWordArt="1">
            <a:prstTxWarp prst="textPlain">
              <a:avLst>
                <a:gd name="adj" fmla="val 50000"/>
              </a:avLst>
            </a:prstTxWarp>
          </a:bodyPr>
          <a:lstStyle/>
          <a:p>
            <a:pPr algn="ctr"/>
            <a:r>
              <a:rPr lang="en-US" sz="3600" kern="10" dirty="0">
                <a:ln w="9525">
                  <a:noFill/>
                  <a:round/>
                  <a:headEnd/>
                  <a:tailEnd/>
                </a:ln>
                <a:solidFill>
                  <a:srgbClr val="336699"/>
                </a:solidFill>
                <a:effectLst>
                  <a:outerShdw dist="45791" dir="2021404" algn="ctr" rotWithShape="0">
                    <a:srgbClr val="B2B2B2">
                      <a:alpha val="80000"/>
                    </a:srgbClr>
                  </a:outerShdw>
                </a:effectLst>
                <a:latin typeface="Times New Roman"/>
                <a:cs typeface="Times New Roman"/>
              </a:rPr>
              <a:t>INTANGIBLE </a:t>
            </a:r>
          </a:p>
          <a:p>
            <a:pPr algn="ctr"/>
            <a:r>
              <a:rPr lang="en-US" sz="3600" kern="10" dirty="0">
                <a:ln w="9525">
                  <a:noFill/>
                  <a:round/>
                  <a:headEnd/>
                  <a:tailEnd/>
                </a:ln>
                <a:solidFill>
                  <a:srgbClr val="336699"/>
                </a:solidFill>
                <a:effectLst>
                  <a:outerShdw dist="45791" dir="2021404" algn="ctr" rotWithShape="0">
                    <a:srgbClr val="B2B2B2">
                      <a:alpha val="80000"/>
                    </a:srgbClr>
                  </a:outerShdw>
                </a:effectLst>
                <a:latin typeface="Times New Roman"/>
                <a:cs typeface="Times New Roman"/>
              </a:rPr>
              <a:t>ASSETS</a:t>
            </a:r>
          </a:p>
        </p:txBody>
      </p:sp>
      <p:sp>
        <p:nvSpPr>
          <p:cNvPr id="419843" name="WordArt 3"/>
          <p:cNvSpPr>
            <a:spLocks noChangeArrowheads="1" noChangeShapeType="1" noTextEdit="1"/>
          </p:cNvSpPr>
          <p:nvPr/>
        </p:nvSpPr>
        <p:spPr bwMode="auto">
          <a:xfrm>
            <a:off x="5410200" y="2514600"/>
            <a:ext cx="2971800" cy="838200"/>
          </a:xfrm>
          <a:prstGeom prst="rect">
            <a:avLst/>
          </a:prstGeom>
        </p:spPr>
        <p:txBody>
          <a:bodyPr wrap="none" fromWordArt="1">
            <a:prstTxWarp prst="textPlain">
              <a:avLst>
                <a:gd name="adj" fmla="val 50000"/>
              </a:avLst>
            </a:prstTxWarp>
          </a:bodyPr>
          <a:lstStyle/>
          <a:p>
            <a:pPr algn="ctr"/>
            <a:r>
              <a:rPr lang="en-US" sz="3600" i="1" kern="10" dirty="0" smtClean="0">
                <a:ln w="9525">
                  <a:solidFill>
                    <a:srgbClr val="000000"/>
                  </a:solidFill>
                  <a:round/>
                  <a:headEnd/>
                  <a:tailEnd/>
                </a:ln>
                <a:solidFill>
                  <a:schemeClr val="accent1">
                    <a:lumMod val="75000"/>
                  </a:schemeClr>
                </a:solidFill>
                <a:effectLst>
                  <a:outerShdw dist="35921" dir="2700000" algn="ctr" rotWithShape="0">
                    <a:srgbClr val="808080">
                      <a:alpha val="80000"/>
                    </a:srgbClr>
                  </a:outerShdw>
                </a:effectLst>
                <a:latin typeface="Arial Black"/>
              </a:rPr>
              <a:t>IndAS-38</a:t>
            </a:r>
            <a:endParaRPr lang="en-US" sz="3600" i="1" kern="10" dirty="0">
              <a:ln w="9525">
                <a:solidFill>
                  <a:srgbClr val="000000"/>
                </a:solidFill>
                <a:round/>
                <a:headEnd/>
                <a:tailEnd/>
              </a:ln>
              <a:solidFill>
                <a:schemeClr val="accent1">
                  <a:lumMod val="75000"/>
                </a:schemeClr>
              </a:solidFill>
              <a:effectLst>
                <a:outerShdw dist="35921" dir="2700000" algn="ctr" rotWithShape="0">
                  <a:srgbClr val="808080">
                    <a:alpha val="80000"/>
                  </a:srgbClr>
                </a:outerShdw>
              </a:effectLst>
              <a:latin typeface="Arial Black"/>
            </a:endParaRPr>
          </a:p>
        </p:txBody>
      </p:sp>
      <p:pic>
        <p:nvPicPr>
          <p:cNvPr id="419844" name="Picture 4" descr="j0435245"/>
          <p:cNvPicPr>
            <a:picLocks noChangeAspect="1" noChangeArrowheads="1"/>
          </p:cNvPicPr>
          <p:nvPr/>
        </p:nvPicPr>
        <p:blipFill>
          <a:blip r:embed="rId2" cstate="print"/>
          <a:srcRect/>
          <a:stretch>
            <a:fillRect/>
          </a:stretch>
        </p:blipFill>
        <p:spPr bwMode="auto">
          <a:xfrm>
            <a:off x="381000" y="304800"/>
            <a:ext cx="2133600" cy="1752600"/>
          </a:xfrm>
          <a:prstGeom prst="rect">
            <a:avLst/>
          </a:prstGeom>
          <a:noFill/>
        </p:spPr>
      </p:pic>
      <p:pic>
        <p:nvPicPr>
          <p:cNvPr id="419845" name="Picture 5" descr="j0403682"/>
          <p:cNvPicPr>
            <a:picLocks noChangeAspect="1" noChangeArrowheads="1"/>
          </p:cNvPicPr>
          <p:nvPr/>
        </p:nvPicPr>
        <p:blipFill>
          <a:blip r:embed="rId3" cstate="print"/>
          <a:srcRect/>
          <a:stretch>
            <a:fillRect/>
          </a:stretch>
        </p:blipFill>
        <p:spPr bwMode="auto">
          <a:xfrm>
            <a:off x="457200" y="1981200"/>
            <a:ext cx="4495800" cy="4267200"/>
          </a:xfrm>
          <a:prstGeom prst="rect">
            <a:avLst/>
          </a:prstGeom>
          <a:noFill/>
        </p:spPr>
      </p:pic>
      <p:sp>
        <p:nvSpPr>
          <p:cNvPr id="6" name="Title 5"/>
          <p:cNvSpPr>
            <a:spLocks noGrp="1"/>
          </p:cNvSpPr>
          <p:nvPr>
            <p:ph type="title"/>
          </p:nvPr>
        </p:nvSpPr>
        <p:spPr/>
        <p:txBody>
          <a:bodyPr/>
          <a:lstStyle/>
          <a:p>
            <a:endParaRPr lang="en-IN"/>
          </a:p>
        </p:txBody>
      </p:sp>
      <p:sp>
        <p:nvSpPr>
          <p:cNvPr id="7" name="TextBox 4"/>
          <p:cNvSpPr txBox="1"/>
          <p:nvPr/>
        </p:nvSpPr>
        <p:spPr>
          <a:xfrm>
            <a:off x="6629400" y="6324600"/>
            <a:ext cx="23622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i="1" dirty="0" smtClean="0">
                <a:solidFill>
                  <a:schemeClr val="accent1">
                    <a:lumMod val="50000"/>
                  </a:schemeClr>
                </a:solidFill>
              </a:rPr>
              <a:t>CA KUSAI GOAWALA</a:t>
            </a:r>
            <a:endParaRPr lang="en-IN" b="1" i="1" dirty="0">
              <a:solidFill>
                <a:schemeClr val="accent1">
                  <a:lumMod val="50000"/>
                </a:schemeClr>
              </a:solidFill>
            </a:endParaRPr>
          </a:p>
        </p:txBody>
      </p:sp>
    </p:spTree>
  </p:cSld>
  <p:clrMapOvr>
    <a:masterClrMapping/>
  </p:clrMapOv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5986" name="Rectangle 2"/>
          <p:cNvSpPr>
            <a:spLocks noChangeArrowheads="1"/>
          </p:cNvSpPr>
          <p:nvPr/>
        </p:nvSpPr>
        <p:spPr bwMode="auto">
          <a:xfrm>
            <a:off x="609600" y="455959"/>
            <a:ext cx="8077200" cy="6001643"/>
          </a:xfrm>
          <a:prstGeom prst="rect">
            <a:avLst/>
          </a:prstGeom>
          <a:noFill/>
          <a:ln w="9525">
            <a:noFill/>
            <a:miter lim="800000"/>
            <a:headEnd/>
            <a:tailEnd/>
          </a:ln>
          <a:effectLst/>
        </p:spPr>
        <p:txBody>
          <a:bodyPr anchor="ctr">
            <a:spAutoFit/>
          </a:bodyPr>
          <a:lstStyle/>
          <a:p>
            <a:pPr lvl="1">
              <a:buFontTx/>
              <a:buChar char="•"/>
            </a:pPr>
            <a:r>
              <a:rPr lang="en-US" sz="2400" b="1" dirty="0"/>
              <a:t>  </a:t>
            </a:r>
            <a:r>
              <a:rPr lang="en-US" sz="2400" b="1" dirty="0">
                <a:cs typeface="Times New Roman" pitchFamily="18" charset="0"/>
              </a:rPr>
              <a:t>Development </a:t>
            </a:r>
            <a:r>
              <a:rPr lang="en-US" sz="2400" b="1" dirty="0" smtClean="0">
                <a:cs typeface="Times New Roman" pitchFamily="18" charset="0"/>
              </a:rPr>
              <a:t>involves</a:t>
            </a:r>
            <a:endParaRPr lang="en-US" sz="2400" b="1" dirty="0">
              <a:cs typeface="Times New Roman" pitchFamily="18" charset="0"/>
            </a:endParaRPr>
          </a:p>
          <a:p>
            <a:pPr lvl="2">
              <a:buFontTx/>
              <a:buChar char="•"/>
            </a:pPr>
            <a:r>
              <a:rPr lang="en-US" sz="2400" dirty="0">
                <a:cs typeface="Times New Roman" pitchFamily="18" charset="0"/>
              </a:rPr>
              <a:t>  Application of </a:t>
            </a:r>
            <a:r>
              <a:rPr lang="en-US" sz="2400" dirty="0" smtClean="0">
                <a:cs typeface="Times New Roman" pitchFamily="18" charset="0"/>
              </a:rPr>
              <a:t>research</a:t>
            </a:r>
            <a:endParaRPr lang="en-US" sz="2400" dirty="0">
              <a:cs typeface="Times New Roman" pitchFamily="18" charset="0"/>
            </a:endParaRPr>
          </a:p>
          <a:p>
            <a:pPr lvl="2">
              <a:buFontTx/>
              <a:buChar char="•"/>
            </a:pPr>
            <a:r>
              <a:rPr lang="en-US" sz="2400" dirty="0">
                <a:cs typeface="Times New Roman" pitchFamily="18" charset="0"/>
              </a:rPr>
              <a:t>  Alternative already </a:t>
            </a:r>
            <a:r>
              <a:rPr lang="en-US" sz="2400" dirty="0" smtClean="0">
                <a:cs typeface="Times New Roman" pitchFamily="18" charset="0"/>
              </a:rPr>
              <a:t>selected</a:t>
            </a:r>
            <a:endParaRPr lang="en-US" sz="2400" dirty="0">
              <a:cs typeface="Times New Roman" pitchFamily="18" charset="0"/>
            </a:endParaRPr>
          </a:p>
          <a:p>
            <a:pPr lvl="2">
              <a:buFontTx/>
              <a:buChar char="•"/>
            </a:pPr>
            <a:r>
              <a:rPr lang="en-US" sz="2400" dirty="0">
                <a:cs typeface="Times New Roman" pitchFamily="18" charset="0"/>
              </a:rPr>
              <a:t>  Making </a:t>
            </a:r>
            <a:r>
              <a:rPr lang="en-US" sz="2400" dirty="0" smtClean="0">
                <a:cs typeface="Times New Roman" pitchFamily="18" charset="0"/>
              </a:rPr>
              <a:t>prototype</a:t>
            </a:r>
            <a:endParaRPr lang="en-US" sz="2400" dirty="0">
              <a:cs typeface="Times New Roman" pitchFamily="18" charset="0"/>
            </a:endParaRPr>
          </a:p>
          <a:p>
            <a:pPr lvl="2">
              <a:buFontTx/>
              <a:buChar char="•"/>
            </a:pPr>
            <a:r>
              <a:rPr lang="en-US" sz="2400" dirty="0">
                <a:cs typeface="Times New Roman" pitchFamily="18" charset="0"/>
              </a:rPr>
              <a:t>  Ends on commencement of commercial </a:t>
            </a:r>
            <a:r>
              <a:rPr lang="en-US" sz="2400" dirty="0" smtClean="0">
                <a:cs typeface="Times New Roman" pitchFamily="18" charset="0"/>
              </a:rPr>
              <a:t>production/use</a:t>
            </a:r>
            <a:endParaRPr lang="en-US" sz="2400" dirty="0">
              <a:cs typeface="Times New Roman" pitchFamily="18" charset="0"/>
            </a:endParaRPr>
          </a:p>
          <a:p>
            <a:pPr lvl="1">
              <a:buFontTx/>
              <a:buChar char="•"/>
            </a:pPr>
            <a:r>
              <a:rPr lang="en-US" sz="2400" dirty="0">
                <a:cs typeface="Times New Roman" pitchFamily="18" charset="0"/>
              </a:rPr>
              <a:t>  If research and development phase cannot be distinguished – </a:t>
            </a:r>
            <a:r>
              <a:rPr lang="en-US" sz="2400" dirty="0" smtClean="0">
                <a:cs typeface="Times New Roman" pitchFamily="18" charset="0"/>
              </a:rPr>
              <a:t>Consider </a:t>
            </a:r>
            <a:r>
              <a:rPr lang="en-US" sz="2400" dirty="0">
                <a:cs typeface="Times New Roman" pitchFamily="18" charset="0"/>
              </a:rPr>
              <a:t>as Research phase</a:t>
            </a:r>
            <a:r>
              <a:rPr lang="en-US" sz="2400" dirty="0" smtClean="0">
                <a:cs typeface="Times New Roman" pitchFamily="18" charset="0"/>
              </a:rPr>
              <a:t>.</a:t>
            </a:r>
            <a:endParaRPr lang="en-US" sz="2400" dirty="0">
              <a:cs typeface="Times New Roman" pitchFamily="18" charset="0"/>
            </a:endParaRPr>
          </a:p>
          <a:p>
            <a:pPr lvl="1">
              <a:buFontTx/>
              <a:buChar char="•"/>
            </a:pPr>
            <a:r>
              <a:rPr lang="en-US" sz="2400" dirty="0">
                <a:cs typeface="Times New Roman" pitchFamily="18" charset="0"/>
              </a:rPr>
              <a:t>  Expenditure once written off cannot be subsequently capitalized</a:t>
            </a:r>
            <a:r>
              <a:rPr lang="en-US" sz="2400" dirty="0" smtClean="0">
                <a:cs typeface="Times New Roman" pitchFamily="18" charset="0"/>
              </a:rPr>
              <a:t>.</a:t>
            </a:r>
            <a:endParaRPr lang="en-US" sz="2400" dirty="0">
              <a:cs typeface="Times New Roman" pitchFamily="18" charset="0"/>
            </a:endParaRPr>
          </a:p>
          <a:p>
            <a:pPr lvl="1">
              <a:buFontTx/>
              <a:buChar char="•"/>
            </a:pPr>
            <a:r>
              <a:rPr lang="en-US" sz="2400" dirty="0">
                <a:cs typeface="Times New Roman" pitchFamily="18" charset="0"/>
              </a:rPr>
              <a:t>  When recognition criteria is met at a later stage – capitalize from </a:t>
            </a:r>
            <a:r>
              <a:rPr lang="en-US" sz="2400" dirty="0" smtClean="0">
                <a:cs typeface="Times New Roman" pitchFamily="18" charset="0"/>
              </a:rPr>
              <a:t>that </a:t>
            </a:r>
            <a:r>
              <a:rPr lang="en-US" sz="2400" dirty="0">
                <a:cs typeface="Times New Roman" pitchFamily="18" charset="0"/>
              </a:rPr>
              <a:t>date</a:t>
            </a:r>
            <a:r>
              <a:rPr lang="en-US" sz="2400" dirty="0" smtClean="0">
                <a:cs typeface="Times New Roman" pitchFamily="18" charset="0"/>
              </a:rPr>
              <a:t>.</a:t>
            </a:r>
            <a:endParaRPr lang="en-US" sz="2400" dirty="0">
              <a:cs typeface="Times New Roman" pitchFamily="18" charset="0"/>
            </a:endParaRPr>
          </a:p>
          <a:p>
            <a:pPr lvl="1">
              <a:buFontTx/>
              <a:buChar char="•"/>
            </a:pPr>
            <a:r>
              <a:rPr lang="en-US" sz="2400" dirty="0">
                <a:cs typeface="Times New Roman" pitchFamily="18" charset="0"/>
              </a:rPr>
              <a:t>  Intangibles acquired under Business </a:t>
            </a:r>
            <a:r>
              <a:rPr lang="en-US" sz="2400" dirty="0" smtClean="0">
                <a:cs typeface="Times New Roman" pitchFamily="18" charset="0"/>
              </a:rPr>
              <a:t>Combination</a:t>
            </a:r>
            <a:endParaRPr lang="en-US" sz="2400" b="1" dirty="0">
              <a:cs typeface="Times New Roman" pitchFamily="18" charset="0"/>
            </a:endParaRPr>
          </a:p>
          <a:p>
            <a:pPr lvl="2">
              <a:buFontTx/>
              <a:buChar char="•"/>
            </a:pPr>
            <a:r>
              <a:rPr lang="en-US" sz="2400" dirty="0">
                <a:cs typeface="Times New Roman" pitchFamily="18" charset="0"/>
              </a:rPr>
              <a:t>  </a:t>
            </a:r>
            <a:r>
              <a:rPr lang="en-US" sz="2400" dirty="0" smtClean="0">
                <a:cs typeface="Times New Roman" pitchFamily="18" charset="0"/>
              </a:rPr>
              <a:t>Recognize </a:t>
            </a:r>
            <a:r>
              <a:rPr lang="en-US" sz="2400" dirty="0">
                <a:cs typeface="Times New Roman" pitchFamily="18" charset="0"/>
              </a:rPr>
              <a:t>even if internally generated by </a:t>
            </a:r>
            <a:r>
              <a:rPr lang="en-US" sz="2400" dirty="0" err="1" smtClean="0">
                <a:cs typeface="Times New Roman" pitchFamily="18" charset="0"/>
              </a:rPr>
              <a:t>acquiree</a:t>
            </a:r>
            <a:endParaRPr lang="en-US" sz="2400" dirty="0">
              <a:cs typeface="Times New Roman" pitchFamily="18" charset="0"/>
            </a:endParaRPr>
          </a:p>
          <a:p>
            <a:pPr lvl="2">
              <a:buFontTx/>
              <a:buChar char="•"/>
            </a:pPr>
            <a:r>
              <a:rPr lang="en-US" sz="2400" dirty="0">
                <a:cs typeface="Times New Roman" pitchFamily="18" charset="0"/>
              </a:rPr>
              <a:t>  Assess recognize </a:t>
            </a:r>
            <a:r>
              <a:rPr lang="en-US" sz="2400" dirty="0" smtClean="0">
                <a:cs typeface="Times New Roman" pitchFamily="18" charset="0"/>
              </a:rPr>
              <a:t>criteria</a:t>
            </a:r>
            <a:endParaRPr lang="en-US" sz="2400" dirty="0">
              <a:cs typeface="Times New Roman" pitchFamily="18" charset="0"/>
            </a:endParaRPr>
          </a:p>
          <a:p>
            <a:pPr lvl="2">
              <a:buFontTx/>
              <a:buChar char="•"/>
            </a:pPr>
            <a:r>
              <a:rPr lang="en-US" sz="2400" dirty="0">
                <a:cs typeface="Times New Roman" pitchFamily="18" charset="0"/>
              </a:rPr>
              <a:t>  To recognize separately from </a:t>
            </a:r>
            <a:r>
              <a:rPr lang="en-US" sz="2400" dirty="0" smtClean="0">
                <a:cs typeface="Times New Roman" pitchFamily="18" charset="0"/>
              </a:rPr>
              <a:t>Goodwill</a:t>
            </a:r>
            <a:endParaRPr lang="en-US" sz="2400" dirty="0">
              <a:cs typeface="Times New Roman" pitchFamily="18" charset="0"/>
            </a:endParaRPr>
          </a:p>
          <a:p>
            <a:pPr lvl="2">
              <a:buFontTx/>
              <a:buChar char="•"/>
            </a:pPr>
            <a:r>
              <a:rPr lang="en-US" sz="2400" dirty="0">
                <a:cs typeface="Times New Roman" pitchFamily="18" charset="0"/>
              </a:rPr>
              <a:t>  Initial recognition always at cost</a:t>
            </a:r>
          </a:p>
        </p:txBody>
      </p:sp>
      <p:sp>
        <p:nvSpPr>
          <p:cNvPr id="4" name="TextBox 4"/>
          <p:cNvSpPr txBox="1"/>
          <p:nvPr/>
        </p:nvSpPr>
        <p:spPr>
          <a:xfrm>
            <a:off x="6629400" y="6324600"/>
            <a:ext cx="23622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i="1" dirty="0" smtClean="0">
                <a:solidFill>
                  <a:schemeClr val="accent1">
                    <a:lumMod val="50000"/>
                  </a:schemeClr>
                </a:solidFill>
              </a:rPr>
              <a:t>CA KUSAI GOAWALA</a:t>
            </a:r>
            <a:endParaRPr lang="en-IN" b="1" i="1"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7010" name="Rectangle 2"/>
          <p:cNvSpPr>
            <a:spLocks noChangeArrowheads="1"/>
          </p:cNvSpPr>
          <p:nvPr/>
        </p:nvSpPr>
        <p:spPr bwMode="auto">
          <a:xfrm>
            <a:off x="381000" y="457200"/>
            <a:ext cx="8153400" cy="5632311"/>
          </a:xfrm>
          <a:prstGeom prst="rect">
            <a:avLst/>
          </a:prstGeom>
          <a:noFill/>
          <a:ln w="9525">
            <a:noFill/>
            <a:miter lim="800000"/>
            <a:headEnd/>
            <a:tailEnd/>
          </a:ln>
          <a:effectLst/>
        </p:spPr>
        <p:txBody>
          <a:bodyPr anchor="ctr">
            <a:spAutoFit/>
          </a:bodyPr>
          <a:lstStyle/>
          <a:p>
            <a:pPr lvl="1"/>
            <a:endParaRPr lang="en-US" sz="2400" b="1" dirty="0" smtClean="0">
              <a:cs typeface="Times New Roman" pitchFamily="18" charset="0"/>
            </a:endParaRPr>
          </a:p>
          <a:p>
            <a:pPr lvl="1"/>
            <a:r>
              <a:rPr lang="en-US" sz="2400" b="1" dirty="0" smtClean="0">
                <a:cs typeface="Times New Roman" pitchFamily="18" charset="0"/>
              </a:rPr>
              <a:t>Cost </a:t>
            </a:r>
            <a:r>
              <a:rPr lang="en-US" sz="2400" b="1" dirty="0">
                <a:cs typeface="Times New Roman" pitchFamily="18" charset="0"/>
              </a:rPr>
              <a:t>includes </a:t>
            </a:r>
            <a:endParaRPr lang="en-US" sz="2400" b="1" dirty="0" smtClean="0">
              <a:cs typeface="Times New Roman" pitchFamily="18" charset="0"/>
            </a:endParaRPr>
          </a:p>
          <a:p>
            <a:pPr lvl="1"/>
            <a:endParaRPr lang="en-US" sz="2400" b="1" dirty="0">
              <a:cs typeface="Times New Roman" pitchFamily="18" charset="0"/>
            </a:endParaRPr>
          </a:p>
          <a:p>
            <a:pPr lvl="2">
              <a:buFontTx/>
              <a:buChar char="•"/>
            </a:pPr>
            <a:r>
              <a:rPr lang="en-US" sz="2400" dirty="0">
                <a:cs typeface="Times New Roman" pitchFamily="18" charset="0"/>
              </a:rPr>
              <a:t>  cost of </a:t>
            </a:r>
            <a:r>
              <a:rPr lang="en-US" sz="2400" dirty="0" smtClean="0">
                <a:cs typeface="Times New Roman" pitchFamily="18" charset="0"/>
              </a:rPr>
              <a:t>acquisition</a:t>
            </a:r>
            <a:endParaRPr lang="en-US" sz="2400" dirty="0">
              <a:cs typeface="Times New Roman" pitchFamily="18" charset="0"/>
            </a:endParaRPr>
          </a:p>
          <a:p>
            <a:pPr lvl="2">
              <a:buFontTx/>
              <a:buChar char="•"/>
            </a:pPr>
            <a:r>
              <a:rPr lang="en-US" sz="2400" dirty="0">
                <a:cs typeface="Times New Roman" pitchFamily="18" charset="0"/>
              </a:rPr>
              <a:t>  direct cost incurred for making it capable for operating as </a:t>
            </a:r>
            <a:r>
              <a:rPr lang="en-US" sz="2400" dirty="0" smtClean="0">
                <a:cs typeface="Times New Roman" pitchFamily="18" charset="0"/>
              </a:rPr>
              <a:t>intended</a:t>
            </a:r>
            <a:endParaRPr lang="en-US" sz="2400" dirty="0">
              <a:cs typeface="Times New Roman" pitchFamily="18" charset="0"/>
            </a:endParaRPr>
          </a:p>
          <a:p>
            <a:pPr lvl="2">
              <a:buFontTx/>
              <a:buChar char="•"/>
            </a:pPr>
            <a:r>
              <a:rPr lang="en-US" sz="2400" dirty="0">
                <a:cs typeface="Times New Roman" pitchFamily="18" charset="0"/>
              </a:rPr>
              <a:t>  deferred price consideration – imputed interest to be </a:t>
            </a:r>
            <a:r>
              <a:rPr lang="en-US" sz="2400" dirty="0" smtClean="0">
                <a:cs typeface="Times New Roman" pitchFamily="18" charset="0"/>
              </a:rPr>
              <a:t>segregated</a:t>
            </a:r>
            <a:endParaRPr lang="en-US" sz="2400" dirty="0">
              <a:cs typeface="Times New Roman" pitchFamily="18" charset="0"/>
            </a:endParaRPr>
          </a:p>
          <a:p>
            <a:pPr lvl="2">
              <a:buFontTx/>
              <a:buChar char="•"/>
            </a:pPr>
            <a:r>
              <a:rPr lang="en-US" sz="2400" dirty="0">
                <a:cs typeface="Times New Roman" pitchFamily="18" charset="0"/>
              </a:rPr>
              <a:t>  Borrowing cost as per IAS </a:t>
            </a:r>
            <a:r>
              <a:rPr lang="en-US" sz="2400" dirty="0" smtClean="0">
                <a:cs typeface="Times New Roman" pitchFamily="18" charset="0"/>
              </a:rPr>
              <a:t>23</a:t>
            </a:r>
          </a:p>
          <a:p>
            <a:pPr lvl="1">
              <a:buFontTx/>
              <a:buChar char="•"/>
            </a:pPr>
            <a:r>
              <a:rPr lang="en-US" sz="2400" dirty="0" smtClean="0">
                <a:cs typeface="Times New Roman" pitchFamily="18" charset="0"/>
              </a:rPr>
              <a:t>  </a:t>
            </a:r>
            <a:r>
              <a:rPr lang="en-US" sz="2400" dirty="0">
                <a:cs typeface="Times New Roman" pitchFamily="18" charset="0"/>
              </a:rPr>
              <a:t>Cannot include </a:t>
            </a:r>
            <a:r>
              <a:rPr lang="en-US" sz="2400" dirty="0" smtClean="0">
                <a:cs typeface="Times New Roman" pitchFamily="18" charset="0"/>
              </a:rPr>
              <a:t>: </a:t>
            </a:r>
            <a:r>
              <a:rPr lang="en-US" sz="2400" dirty="0">
                <a:cs typeface="Times New Roman" pitchFamily="18" charset="0"/>
              </a:rPr>
              <a:t>Marketing, administration, abnormal wastages </a:t>
            </a:r>
            <a:r>
              <a:rPr lang="en-US" sz="2400" dirty="0" smtClean="0">
                <a:cs typeface="Times New Roman" pitchFamily="18" charset="0"/>
              </a:rPr>
              <a:t>etc</a:t>
            </a:r>
            <a:endParaRPr lang="en-US" sz="2400" dirty="0">
              <a:cs typeface="Times New Roman" pitchFamily="18" charset="0"/>
            </a:endParaRPr>
          </a:p>
          <a:p>
            <a:pPr lvl="1">
              <a:buFontTx/>
              <a:buChar char="•"/>
            </a:pPr>
            <a:r>
              <a:rPr lang="en-US" sz="2400" dirty="0">
                <a:cs typeface="Times New Roman" pitchFamily="18" charset="0"/>
              </a:rPr>
              <a:t>  Grant : Assets allotted without considering – Airport landing rights, </a:t>
            </a:r>
            <a:r>
              <a:rPr lang="en-US" sz="2400" dirty="0" smtClean="0">
                <a:cs typeface="Times New Roman" pitchFamily="18" charset="0"/>
              </a:rPr>
              <a:t>license </a:t>
            </a:r>
            <a:r>
              <a:rPr lang="en-US" sz="2400" dirty="0">
                <a:cs typeface="Times New Roman" pitchFamily="18" charset="0"/>
              </a:rPr>
              <a:t>to operate radio stations etc. – Take Fair Value on both sides –   </a:t>
            </a:r>
            <a:r>
              <a:rPr lang="en-US" sz="2400" dirty="0" smtClean="0">
                <a:cs typeface="Times New Roman" pitchFamily="18" charset="0"/>
              </a:rPr>
              <a:t>Asset </a:t>
            </a:r>
            <a:r>
              <a:rPr lang="en-US" sz="2400" dirty="0">
                <a:cs typeface="Times New Roman" pitchFamily="18" charset="0"/>
              </a:rPr>
              <a:t>and Government </a:t>
            </a:r>
            <a:r>
              <a:rPr lang="en-US" sz="2400" dirty="0" smtClean="0">
                <a:cs typeface="Times New Roman" pitchFamily="18" charset="0"/>
              </a:rPr>
              <a:t>Grant</a:t>
            </a:r>
            <a:endParaRPr lang="en-US" sz="2400" dirty="0">
              <a:cs typeface="Times New Roman" pitchFamily="18" charset="0"/>
            </a:endParaRPr>
          </a:p>
          <a:p>
            <a:pPr lvl="1">
              <a:buFontTx/>
              <a:buChar char="•"/>
            </a:pPr>
            <a:endParaRPr lang="en-US" sz="2400" dirty="0">
              <a:cs typeface="Times New Roman" pitchFamily="18" charset="0"/>
            </a:endParaRPr>
          </a:p>
        </p:txBody>
      </p:sp>
      <p:sp>
        <p:nvSpPr>
          <p:cNvPr id="4" name="TextBox 4"/>
          <p:cNvSpPr txBox="1"/>
          <p:nvPr/>
        </p:nvSpPr>
        <p:spPr>
          <a:xfrm>
            <a:off x="6629400" y="6324600"/>
            <a:ext cx="23622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i="1" dirty="0" smtClean="0">
                <a:solidFill>
                  <a:schemeClr val="accent1">
                    <a:lumMod val="50000"/>
                  </a:schemeClr>
                </a:solidFill>
              </a:rPr>
              <a:t>CA KUSAI GOAWALA</a:t>
            </a:r>
            <a:endParaRPr lang="en-IN" b="1" i="1"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8034" name="Rectangle 2"/>
          <p:cNvSpPr>
            <a:spLocks noChangeArrowheads="1"/>
          </p:cNvSpPr>
          <p:nvPr/>
        </p:nvSpPr>
        <p:spPr bwMode="auto">
          <a:xfrm>
            <a:off x="304800" y="641866"/>
            <a:ext cx="7985125" cy="6001643"/>
          </a:xfrm>
          <a:prstGeom prst="rect">
            <a:avLst/>
          </a:prstGeom>
          <a:noFill/>
          <a:ln w="9525">
            <a:noFill/>
            <a:miter lim="800000"/>
            <a:headEnd/>
            <a:tailEnd/>
          </a:ln>
          <a:effectLst/>
        </p:spPr>
        <p:txBody>
          <a:bodyPr anchor="ctr">
            <a:spAutoFit/>
          </a:bodyPr>
          <a:lstStyle/>
          <a:p>
            <a:pPr lvl="1">
              <a:buFontTx/>
              <a:buChar char="•"/>
            </a:pPr>
            <a:r>
              <a:rPr lang="en-US" sz="2400" b="1" dirty="0"/>
              <a:t>  </a:t>
            </a:r>
            <a:r>
              <a:rPr lang="en-US" sz="2400" b="1" dirty="0">
                <a:cs typeface="Times New Roman" pitchFamily="18" charset="0"/>
              </a:rPr>
              <a:t>Cost model – Cost less amortization less </a:t>
            </a:r>
            <a:r>
              <a:rPr lang="en-US" sz="2400" b="1" dirty="0" smtClean="0">
                <a:cs typeface="Times New Roman" pitchFamily="18" charset="0"/>
              </a:rPr>
              <a:t>impairment</a:t>
            </a:r>
          </a:p>
          <a:p>
            <a:pPr lvl="2">
              <a:buFontTx/>
              <a:buChar char="•"/>
            </a:pPr>
            <a:r>
              <a:rPr lang="en-US" sz="2400" b="1" dirty="0" smtClean="0">
                <a:cs typeface="Times New Roman" pitchFamily="18" charset="0"/>
              </a:rPr>
              <a:t> </a:t>
            </a:r>
            <a:r>
              <a:rPr lang="en-US" sz="2400" dirty="0" smtClean="0">
                <a:cs typeface="Times New Roman" pitchFamily="18" charset="0"/>
              </a:rPr>
              <a:t> </a:t>
            </a:r>
            <a:r>
              <a:rPr lang="en-US" sz="2400" dirty="0">
                <a:cs typeface="Times New Roman" pitchFamily="18" charset="0"/>
              </a:rPr>
              <a:t>Revaluation to be done regularly</a:t>
            </a:r>
            <a:r>
              <a:rPr lang="en-US" sz="2400" b="1" dirty="0" smtClean="0">
                <a:cs typeface="Times New Roman" pitchFamily="18" charset="0"/>
              </a:rPr>
              <a:t>.</a:t>
            </a:r>
            <a:endParaRPr lang="en-US" sz="2400" b="1" dirty="0">
              <a:cs typeface="Times New Roman" pitchFamily="18" charset="0"/>
            </a:endParaRPr>
          </a:p>
          <a:p>
            <a:pPr lvl="2">
              <a:buFontTx/>
              <a:buChar char="•"/>
            </a:pPr>
            <a:r>
              <a:rPr lang="en-US" sz="2400" dirty="0">
                <a:cs typeface="Times New Roman" pitchFamily="18" charset="0"/>
              </a:rPr>
              <a:t>  Active market : taxi </a:t>
            </a:r>
            <a:r>
              <a:rPr lang="en-US" sz="2400" dirty="0" err="1">
                <a:cs typeface="Times New Roman" pitchFamily="18" charset="0"/>
              </a:rPr>
              <a:t>licences</a:t>
            </a:r>
            <a:r>
              <a:rPr lang="en-US" sz="2400" dirty="0">
                <a:cs typeface="Times New Roman" pitchFamily="18" charset="0"/>
              </a:rPr>
              <a:t>, fishing </a:t>
            </a:r>
            <a:r>
              <a:rPr lang="en-US" sz="2400" dirty="0" err="1">
                <a:cs typeface="Times New Roman" pitchFamily="18" charset="0"/>
              </a:rPr>
              <a:t>licences</a:t>
            </a:r>
            <a:r>
              <a:rPr lang="en-US" sz="2400" dirty="0">
                <a:cs typeface="Times New Roman" pitchFamily="18" charset="0"/>
              </a:rPr>
              <a:t>, production </a:t>
            </a:r>
            <a:r>
              <a:rPr lang="en-US" sz="2400" dirty="0" smtClean="0">
                <a:cs typeface="Times New Roman" pitchFamily="18" charset="0"/>
              </a:rPr>
              <a:t>quotas</a:t>
            </a:r>
            <a:endParaRPr lang="en-US" sz="2400" dirty="0">
              <a:cs typeface="Times New Roman" pitchFamily="18" charset="0"/>
            </a:endParaRPr>
          </a:p>
          <a:p>
            <a:pPr lvl="2">
              <a:buFontTx/>
              <a:buChar char="•"/>
            </a:pPr>
            <a:r>
              <a:rPr lang="en-US" sz="2400" dirty="0">
                <a:cs typeface="Times New Roman" pitchFamily="18" charset="0"/>
              </a:rPr>
              <a:t>  No active market – brands, patents or trademark – since assets  </a:t>
            </a:r>
            <a:r>
              <a:rPr lang="en-US" sz="2400" dirty="0" smtClean="0">
                <a:cs typeface="Times New Roman" pitchFamily="18" charset="0"/>
              </a:rPr>
              <a:t>are unique</a:t>
            </a:r>
            <a:endParaRPr lang="en-US" sz="2400" dirty="0">
              <a:cs typeface="Times New Roman" pitchFamily="18" charset="0"/>
            </a:endParaRPr>
          </a:p>
          <a:p>
            <a:pPr lvl="2">
              <a:buFontTx/>
              <a:buChar char="•"/>
            </a:pPr>
            <a:r>
              <a:rPr lang="en-US" sz="2400" dirty="0">
                <a:cs typeface="Times New Roman" pitchFamily="18" charset="0"/>
              </a:rPr>
              <a:t>  If active market cease – it indicates - check for impairment</a:t>
            </a:r>
            <a:r>
              <a:rPr lang="en-US" sz="2400" dirty="0" smtClean="0">
                <a:cs typeface="Times New Roman" pitchFamily="18" charset="0"/>
              </a:rPr>
              <a:t>.</a:t>
            </a:r>
            <a:endParaRPr lang="en-US" sz="2400" dirty="0"/>
          </a:p>
          <a:p>
            <a:pPr lvl="1">
              <a:buFontTx/>
              <a:buChar char="•"/>
            </a:pPr>
            <a:r>
              <a:rPr lang="en-US" sz="2400" b="1" dirty="0"/>
              <a:t>  </a:t>
            </a:r>
            <a:r>
              <a:rPr lang="en-US" sz="2400" b="1" dirty="0">
                <a:cs typeface="Times New Roman" pitchFamily="18" charset="0"/>
              </a:rPr>
              <a:t>Effect of revaluation </a:t>
            </a:r>
            <a:r>
              <a:rPr lang="en-US" sz="2400" b="1" dirty="0" smtClean="0">
                <a:cs typeface="Times New Roman" pitchFamily="18" charset="0"/>
              </a:rPr>
              <a:t>:</a:t>
            </a:r>
          </a:p>
          <a:p>
            <a:pPr lvl="1">
              <a:buFontTx/>
              <a:buChar char="•"/>
            </a:pPr>
            <a:r>
              <a:rPr lang="en-US" sz="2400" dirty="0" smtClean="0">
                <a:cs typeface="Times New Roman" pitchFamily="18" charset="0"/>
              </a:rPr>
              <a:t>When revalued asset is disposed off, revaluation surplus transferred to  </a:t>
            </a:r>
          </a:p>
          <a:p>
            <a:pPr lvl="1"/>
            <a:r>
              <a:rPr lang="en-US" sz="2400" dirty="0" smtClean="0">
                <a:cs typeface="Times New Roman" pitchFamily="18" charset="0"/>
              </a:rPr>
              <a:t>   retained earnings directly without routing through P&amp;L.</a:t>
            </a:r>
          </a:p>
          <a:p>
            <a:pPr lvl="1">
              <a:buFontTx/>
              <a:buChar char="•"/>
            </a:pPr>
            <a:r>
              <a:rPr lang="en-US" sz="2400" dirty="0" smtClean="0">
                <a:cs typeface="Times New Roman" pitchFamily="18" charset="0"/>
              </a:rPr>
              <a:t>  Test for impairment</a:t>
            </a:r>
          </a:p>
          <a:p>
            <a:pPr lvl="1">
              <a:buFontTx/>
              <a:buChar char="•"/>
            </a:pPr>
            <a:endParaRPr lang="en-US" sz="2400" b="1" dirty="0"/>
          </a:p>
          <a:p>
            <a:endParaRPr lang="en-US" sz="2400" b="1" dirty="0"/>
          </a:p>
          <a:p>
            <a:endParaRPr lang="en-US" sz="2400" dirty="0"/>
          </a:p>
        </p:txBody>
      </p:sp>
      <p:sp>
        <p:nvSpPr>
          <p:cNvPr id="4" name="TextBox 4"/>
          <p:cNvSpPr txBox="1"/>
          <p:nvPr/>
        </p:nvSpPr>
        <p:spPr>
          <a:xfrm>
            <a:off x="6629400" y="6324600"/>
            <a:ext cx="23622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i="1" dirty="0" smtClean="0">
                <a:solidFill>
                  <a:schemeClr val="accent1">
                    <a:lumMod val="50000"/>
                  </a:schemeClr>
                </a:solidFill>
              </a:rPr>
              <a:t>CA KUSAI GOAWALA</a:t>
            </a:r>
            <a:endParaRPr lang="en-IN" b="1" i="1"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4294967295"/>
          </p:nvPr>
        </p:nvSpPr>
        <p:spPr>
          <a:xfrm>
            <a:off x="0" y="1524000"/>
            <a:ext cx="2514600" cy="4267200"/>
          </a:xfrm>
        </p:spPr>
        <p:txBody>
          <a:bodyPr>
            <a:normAutofit/>
          </a:bodyPr>
          <a:lstStyle/>
          <a:p>
            <a:pPr eaLnBrk="1" fontAlgn="auto" hangingPunct="1">
              <a:spcAft>
                <a:spcPts val="0"/>
              </a:spcAft>
              <a:buClr>
                <a:schemeClr val="tx1">
                  <a:shade val="95000"/>
                </a:schemeClr>
              </a:buClr>
              <a:buFont typeface="Wingdings 2"/>
              <a:buNone/>
              <a:defRPr/>
            </a:pPr>
            <a:r>
              <a:rPr lang="en-US" u="sng" dirty="0" smtClean="0">
                <a:solidFill>
                  <a:schemeClr val="tx1"/>
                </a:solidFill>
              </a:rPr>
              <a:t>FINANCIAL YEAR 2015-16</a:t>
            </a:r>
          </a:p>
          <a:p>
            <a:pPr marL="457200" indent="-457200" eaLnBrk="1" fontAlgn="auto" hangingPunct="1">
              <a:spcAft>
                <a:spcPts val="0"/>
              </a:spcAft>
              <a:buClr>
                <a:schemeClr val="tx1">
                  <a:shade val="95000"/>
                </a:schemeClr>
              </a:buClr>
              <a:buFont typeface="Arial" pitchFamily="34" charset="0"/>
              <a:buChar char="•"/>
              <a:defRPr/>
            </a:pPr>
            <a:r>
              <a:rPr lang="en-US" sz="2000" dirty="0" smtClean="0">
                <a:solidFill>
                  <a:schemeClr val="tx1"/>
                </a:solidFill>
              </a:rPr>
              <a:t>Not Mandatory (Voluntary)</a:t>
            </a:r>
          </a:p>
          <a:p>
            <a:pPr marL="457200" indent="-457200" eaLnBrk="1" fontAlgn="auto" hangingPunct="1">
              <a:spcAft>
                <a:spcPts val="0"/>
              </a:spcAft>
              <a:buClr>
                <a:schemeClr val="tx1">
                  <a:shade val="95000"/>
                </a:schemeClr>
              </a:buClr>
              <a:defRPr/>
            </a:pPr>
            <a:endParaRPr lang="en-US" sz="2000" dirty="0" smtClean="0">
              <a:solidFill>
                <a:schemeClr val="tx1"/>
              </a:solidFill>
            </a:endParaRPr>
          </a:p>
          <a:p>
            <a:pPr eaLnBrk="1" fontAlgn="auto" hangingPunct="1">
              <a:spcAft>
                <a:spcPts val="0"/>
              </a:spcAft>
              <a:buClr>
                <a:schemeClr val="tx1">
                  <a:shade val="95000"/>
                </a:schemeClr>
              </a:buClr>
              <a:buFont typeface="Wingdings 2"/>
              <a:buNone/>
              <a:defRPr/>
            </a:pPr>
            <a:endParaRPr lang="en-US" dirty="0">
              <a:solidFill>
                <a:schemeClr val="tx1"/>
              </a:solidFill>
            </a:endParaRPr>
          </a:p>
          <a:p>
            <a:pPr eaLnBrk="1" fontAlgn="auto" hangingPunct="1">
              <a:spcAft>
                <a:spcPts val="0"/>
              </a:spcAft>
              <a:buClr>
                <a:schemeClr val="tx1">
                  <a:shade val="95000"/>
                </a:schemeClr>
              </a:buClr>
              <a:buFont typeface="Wingdings 2"/>
              <a:buNone/>
              <a:defRPr/>
            </a:pPr>
            <a:endParaRPr lang="en-US" dirty="0" smtClean="0">
              <a:solidFill>
                <a:schemeClr val="tx1"/>
              </a:solidFill>
            </a:endParaRPr>
          </a:p>
        </p:txBody>
      </p:sp>
      <p:sp>
        <p:nvSpPr>
          <p:cNvPr id="3" name="Title 2"/>
          <p:cNvSpPr>
            <a:spLocks noGrp="1"/>
          </p:cNvSpPr>
          <p:nvPr>
            <p:ph type="ctrTitle" idx="4294967295"/>
          </p:nvPr>
        </p:nvSpPr>
        <p:spPr>
          <a:xfrm>
            <a:off x="0" y="228600"/>
            <a:ext cx="7772400" cy="1143000"/>
          </a:xfrm>
        </p:spPr>
        <p:txBody>
          <a:bodyPr>
            <a:normAutofit fontScale="90000"/>
          </a:bodyPr>
          <a:lstStyle/>
          <a:p>
            <a:pPr eaLnBrk="1" fontAlgn="auto" hangingPunct="1">
              <a:spcAft>
                <a:spcPts val="0"/>
              </a:spcAft>
              <a:defRPr/>
            </a:pPr>
            <a:r>
              <a:rPr lang="en-US" u="sng" dirty="0" smtClean="0">
                <a:solidFill>
                  <a:srgbClr val="0070C0"/>
                </a:solidFill>
              </a:rPr>
              <a:t>ROAD MAP</a:t>
            </a:r>
            <a:br>
              <a:rPr lang="en-US" u="sng" dirty="0" smtClean="0">
                <a:solidFill>
                  <a:srgbClr val="0070C0"/>
                </a:solidFill>
              </a:rPr>
            </a:br>
            <a:r>
              <a:rPr lang="en-US" u="sng" dirty="0" smtClean="0">
                <a:solidFill>
                  <a:srgbClr val="0070C0"/>
                </a:solidFill>
              </a:rPr>
              <a:t>APPLICABILITY OF Ind AS</a:t>
            </a:r>
            <a:endParaRPr lang="en-US" u="sng" dirty="0">
              <a:solidFill>
                <a:srgbClr val="0070C0"/>
              </a:solidFill>
            </a:endParaRPr>
          </a:p>
        </p:txBody>
      </p:sp>
      <p:sp>
        <p:nvSpPr>
          <p:cNvPr id="5" name="Subtitle 3"/>
          <p:cNvSpPr txBox="1">
            <a:spLocks/>
          </p:cNvSpPr>
          <p:nvPr/>
        </p:nvSpPr>
        <p:spPr bwMode="auto">
          <a:xfrm>
            <a:off x="2743200" y="1447800"/>
            <a:ext cx="2895600" cy="4495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marL="0" indent="0" algn="ctr" rtl="0" fontAlgn="base">
              <a:spcBef>
                <a:spcPct val="20000"/>
              </a:spcBef>
              <a:spcAft>
                <a:spcPct val="0"/>
              </a:spcAft>
              <a:buNone/>
              <a:defRPr sz="3200">
                <a:solidFill>
                  <a:schemeClr val="tx1"/>
                </a:solidFill>
                <a:latin typeface="+mn-lt"/>
                <a:ea typeface="+mn-ea"/>
                <a:cs typeface="+mn-cs"/>
              </a:defRPr>
            </a:lvl1pPr>
            <a:lvl2pPr marL="457200" indent="0" algn="ctr" rtl="0" fontAlgn="base">
              <a:spcBef>
                <a:spcPct val="20000"/>
              </a:spcBef>
              <a:spcAft>
                <a:spcPct val="0"/>
              </a:spcAft>
              <a:buNone/>
              <a:defRPr sz="2800">
                <a:solidFill>
                  <a:schemeClr val="tx1"/>
                </a:solidFill>
                <a:latin typeface="+mn-lt"/>
              </a:defRPr>
            </a:lvl2pPr>
            <a:lvl3pPr marL="914400" indent="0" algn="ctr" rtl="0" fontAlgn="base">
              <a:spcBef>
                <a:spcPct val="20000"/>
              </a:spcBef>
              <a:spcAft>
                <a:spcPct val="0"/>
              </a:spcAft>
              <a:buNone/>
              <a:defRPr sz="2400">
                <a:solidFill>
                  <a:schemeClr val="tx1"/>
                </a:solidFill>
                <a:latin typeface="+mn-lt"/>
              </a:defRPr>
            </a:lvl3pPr>
            <a:lvl4pPr marL="1371600" indent="0" algn="ctr" rtl="0" fontAlgn="base">
              <a:spcBef>
                <a:spcPct val="20000"/>
              </a:spcBef>
              <a:spcAft>
                <a:spcPct val="0"/>
              </a:spcAft>
              <a:buNone/>
              <a:defRPr sz="2000">
                <a:solidFill>
                  <a:schemeClr val="tx1"/>
                </a:solidFill>
                <a:latin typeface="+mn-lt"/>
              </a:defRPr>
            </a:lvl4pPr>
            <a:lvl5pPr marL="1828800" indent="0" algn="ctr" rtl="0" fontAlgn="base">
              <a:spcBef>
                <a:spcPct val="20000"/>
              </a:spcBef>
              <a:spcAft>
                <a:spcPct val="0"/>
              </a:spcAft>
              <a:buNone/>
              <a:defRPr sz="2000">
                <a:solidFill>
                  <a:schemeClr val="tx1"/>
                </a:solidFill>
                <a:latin typeface="+mn-lt"/>
              </a:defRPr>
            </a:lvl5pPr>
            <a:lvl6pPr marL="2286000" indent="0" algn="ctr" rtl="0" fontAlgn="base">
              <a:spcBef>
                <a:spcPct val="20000"/>
              </a:spcBef>
              <a:spcAft>
                <a:spcPct val="0"/>
              </a:spcAft>
              <a:buNone/>
              <a:defRPr sz="2000">
                <a:solidFill>
                  <a:schemeClr val="tx1"/>
                </a:solidFill>
                <a:latin typeface="+mn-lt"/>
              </a:defRPr>
            </a:lvl6pPr>
            <a:lvl7pPr marL="2743200" indent="0" algn="ctr" rtl="0" fontAlgn="base">
              <a:spcBef>
                <a:spcPct val="20000"/>
              </a:spcBef>
              <a:spcAft>
                <a:spcPct val="0"/>
              </a:spcAft>
              <a:buNone/>
              <a:defRPr sz="2000">
                <a:solidFill>
                  <a:schemeClr val="tx1"/>
                </a:solidFill>
                <a:latin typeface="+mn-lt"/>
              </a:defRPr>
            </a:lvl7pPr>
            <a:lvl8pPr marL="3200400" indent="0" algn="ctr" rtl="0" fontAlgn="base">
              <a:spcBef>
                <a:spcPct val="20000"/>
              </a:spcBef>
              <a:spcAft>
                <a:spcPct val="0"/>
              </a:spcAft>
              <a:buNone/>
              <a:defRPr sz="2000">
                <a:solidFill>
                  <a:schemeClr val="tx1"/>
                </a:solidFill>
                <a:latin typeface="+mn-lt"/>
              </a:defRPr>
            </a:lvl8pPr>
            <a:lvl9pPr marL="3657600" indent="0" algn="ctr" rtl="0" fontAlgn="base">
              <a:spcBef>
                <a:spcPct val="20000"/>
              </a:spcBef>
              <a:spcAft>
                <a:spcPct val="0"/>
              </a:spcAft>
              <a:buNone/>
              <a:defRPr sz="2000">
                <a:solidFill>
                  <a:schemeClr val="tx1"/>
                </a:solidFill>
                <a:latin typeface="+mn-lt"/>
              </a:defRPr>
            </a:lvl9pPr>
          </a:lstStyle>
          <a:p>
            <a:pPr>
              <a:defRPr/>
            </a:pPr>
            <a:r>
              <a:rPr lang="en-US" u="sng" dirty="0" smtClean="0"/>
              <a:t>FINANCIAL YEAR 2016-17</a:t>
            </a:r>
          </a:p>
          <a:p>
            <a:pPr marL="285750" indent="-285750">
              <a:buFont typeface="Arial" pitchFamily="34" charset="0"/>
              <a:buChar char="•"/>
              <a:defRPr/>
            </a:pPr>
            <a:r>
              <a:rPr lang="en-US" sz="2000" dirty="0" smtClean="0"/>
              <a:t>Listed /Process of Listing and  Net Worth 500Cr or more</a:t>
            </a:r>
          </a:p>
          <a:p>
            <a:pPr marL="285750" indent="-285750">
              <a:buFont typeface="Arial" pitchFamily="34" charset="0"/>
              <a:buChar char="•"/>
              <a:defRPr/>
            </a:pPr>
            <a:r>
              <a:rPr lang="en-US" sz="2000" dirty="0" smtClean="0"/>
              <a:t>Unlisted Companies having NW 500 Cr or more</a:t>
            </a:r>
          </a:p>
          <a:p>
            <a:pPr marL="285750" indent="-285750">
              <a:buFont typeface="Arial" pitchFamily="34" charset="0"/>
              <a:buChar char="•"/>
              <a:defRPr/>
            </a:pPr>
            <a:r>
              <a:rPr lang="en-US" sz="2000" dirty="0" smtClean="0"/>
              <a:t>Holding, Subsidiary, JV and Associates of above.</a:t>
            </a:r>
          </a:p>
          <a:p>
            <a:pPr marL="285750" indent="-285750">
              <a:defRPr/>
            </a:pPr>
            <a:r>
              <a:rPr lang="en-US" sz="1400" dirty="0" smtClean="0"/>
              <a:t>Note : Listed on SME Stock Exchange not covered</a:t>
            </a:r>
          </a:p>
          <a:p>
            <a:pPr>
              <a:defRPr/>
            </a:pPr>
            <a:r>
              <a:rPr lang="en-US" sz="1800" dirty="0" smtClean="0">
                <a:solidFill>
                  <a:schemeClr val="bg1">
                    <a:lumMod val="95000"/>
                    <a:lumOff val="5000"/>
                  </a:schemeClr>
                </a:solidFill>
              </a:rPr>
              <a:t>No</a:t>
            </a:r>
          </a:p>
          <a:p>
            <a:pPr marL="457200" indent="-457200">
              <a:buFont typeface="Arial" pitchFamily="34" charset="0"/>
              <a:buChar char="•"/>
              <a:defRPr/>
            </a:pPr>
            <a:r>
              <a:rPr lang="en-US" dirty="0" smtClean="0">
                <a:solidFill>
                  <a:schemeClr val="bg1">
                    <a:lumMod val="95000"/>
                    <a:lumOff val="5000"/>
                  </a:schemeClr>
                </a:solidFill>
              </a:rPr>
              <a:t>I</a:t>
            </a:r>
          </a:p>
          <a:p>
            <a:pPr marL="457200" indent="-457200">
              <a:buFont typeface="Arial" pitchFamily="34" charset="0"/>
              <a:buChar char="•"/>
              <a:defRPr/>
            </a:pPr>
            <a:endParaRPr lang="en-US" dirty="0" smtClean="0">
              <a:solidFill>
                <a:schemeClr val="bg1">
                  <a:lumMod val="95000"/>
                  <a:lumOff val="5000"/>
                </a:schemeClr>
              </a:solidFill>
            </a:endParaRPr>
          </a:p>
        </p:txBody>
      </p:sp>
      <p:sp>
        <p:nvSpPr>
          <p:cNvPr id="6" name="Subtitle 3"/>
          <p:cNvSpPr txBox="1">
            <a:spLocks/>
          </p:cNvSpPr>
          <p:nvPr/>
        </p:nvSpPr>
        <p:spPr bwMode="auto">
          <a:xfrm>
            <a:off x="5791200" y="1428750"/>
            <a:ext cx="2895600" cy="43624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marL="0" indent="0" algn="ctr" rtl="0" fontAlgn="base">
              <a:spcBef>
                <a:spcPct val="20000"/>
              </a:spcBef>
              <a:spcAft>
                <a:spcPct val="0"/>
              </a:spcAft>
              <a:buNone/>
              <a:defRPr sz="3200">
                <a:solidFill>
                  <a:schemeClr val="tx1"/>
                </a:solidFill>
                <a:latin typeface="+mn-lt"/>
                <a:ea typeface="+mn-ea"/>
                <a:cs typeface="+mn-cs"/>
              </a:defRPr>
            </a:lvl1pPr>
            <a:lvl2pPr marL="457200" indent="0" algn="ctr" rtl="0" fontAlgn="base">
              <a:spcBef>
                <a:spcPct val="20000"/>
              </a:spcBef>
              <a:spcAft>
                <a:spcPct val="0"/>
              </a:spcAft>
              <a:buNone/>
              <a:defRPr sz="2800">
                <a:solidFill>
                  <a:schemeClr val="tx1"/>
                </a:solidFill>
                <a:latin typeface="+mn-lt"/>
              </a:defRPr>
            </a:lvl2pPr>
            <a:lvl3pPr marL="914400" indent="0" algn="ctr" rtl="0" fontAlgn="base">
              <a:spcBef>
                <a:spcPct val="20000"/>
              </a:spcBef>
              <a:spcAft>
                <a:spcPct val="0"/>
              </a:spcAft>
              <a:buNone/>
              <a:defRPr sz="2400">
                <a:solidFill>
                  <a:schemeClr val="tx1"/>
                </a:solidFill>
                <a:latin typeface="+mn-lt"/>
              </a:defRPr>
            </a:lvl3pPr>
            <a:lvl4pPr marL="1371600" indent="0" algn="ctr" rtl="0" fontAlgn="base">
              <a:spcBef>
                <a:spcPct val="20000"/>
              </a:spcBef>
              <a:spcAft>
                <a:spcPct val="0"/>
              </a:spcAft>
              <a:buNone/>
              <a:defRPr sz="2000">
                <a:solidFill>
                  <a:schemeClr val="tx1"/>
                </a:solidFill>
                <a:latin typeface="+mn-lt"/>
              </a:defRPr>
            </a:lvl4pPr>
            <a:lvl5pPr marL="1828800" indent="0" algn="ctr" rtl="0" fontAlgn="base">
              <a:spcBef>
                <a:spcPct val="20000"/>
              </a:spcBef>
              <a:spcAft>
                <a:spcPct val="0"/>
              </a:spcAft>
              <a:buNone/>
              <a:defRPr sz="2000">
                <a:solidFill>
                  <a:schemeClr val="tx1"/>
                </a:solidFill>
                <a:latin typeface="+mn-lt"/>
              </a:defRPr>
            </a:lvl5pPr>
            <a:lvl6pPr marL="2286000" indent="0" algn="ctr" rtl="0" fontAlgn="base">
              <a:spcBef>
                <a:spcPct val="20000"/>
              </a:spcBef>
              <a:spcAft>
                <a:spcPct val="0"/>
              </a:spcAft>
              <a:buNone/>
              <a:defRPr sz="2000">
                <a:solidFill>
                  <a:schemeClr val="tx1"/>
                </a:solidFill>
                <a:latin typeface="+mn-lt"/>
              </a:defRPr>
            </a:lvl6pPr>
            <a:lvl7pPr marL="2743200" indent="0" algn="ctr" rtl="0" fontAlgn="base">
              <a:spcBef>
                <a:spcPct val="20000"/>
              </a:spcBef>
              <a:spcAft>
                <a:spcPct val="0"/>
              </a:spcAft>
              <a:buNone/>
              <a:defRPr sz="2000">
                <a:solidFill>
                  <a:schemeClr val="tx1"/>
                </a:solidFill>
                <a:latin typeface="+mn-lt"/>
              </a:defRPr>
            </a:lvl7pPr>
            <a:lvl8pPr marL="3200400" indent="0" algn="ctr" rtl="0" fontAlgn="base">
              <a:spcBef>
                <a:spcPct val="20000"/>
              </a:spcBef>
              <a:spcAft>
                <a:spcPct val="0"/>
              </a:spcAft>
              <a:buNone/>
              <a:defRPr sz="2000">
                <a:solidFill>
                  <a:schemeClr val="tx1"/>
                </a:solidFill>
                <a:latin typeface="+mn-lt"/>
              </a:defRPr>
            </a:lvl8pPr>
            <a:lvl9pPr marL="3657600" indent="0" algn="ctr" rtl="0" fontAlgn="base">
              <a:spcBef>
                <a:spcPct val="20000"/>
              </a:spcBef>
              <a:spcAft>
                <a:spcPct val="0"/>
              </a:spcAft>
              <a:buNone/>
              <a:defRPr sz="2000">
                <a:solidFill>
                  <a:schemeClr val="tx1"/>
                </a:solidFill>
                <a:latin typeface="+mn-lt"/>
              </a:defRPr>
            </a:lvl9pPr>
          </a:lstStyle>
          <a:p>
            <a:pPr>
              <a:defRPr/>
            </a:pPr>
            <a:r>
              <a:rPr lang="en-US" u="sng" dirty="0" smtClean="0"/>
              <a:t>FINANCIAL YEAR 2017-18</a:t>
            </a:r>
          </a:p>
          <a:p>
            <a:pPr marL="285750" indent="-285750">
              <a:buFont typeface="Arial" pitchFamily="34" charset="0"/>
              <a:buChar char="•"/>
              <a:defRPr/>
            </a:pPr>
            <a:r>
              <a:rPr lang="en-US" sz="2000" dirty="0" smtClean="0"/>
              <a:t>All Listed /Process of Listing Companies</a:t>
            </a:r>
          </a:p>
          <a:p>
            <a:pPr marL="285750" indent="-285750">
              <a:buFont typeface="Arial" pitchFamily="34" charset="0"/>
              <a:buChar char="•"/>
              <a:defRPr/>
            </a:pPr>
            <a:r>
              <a:rPr lang="en-US" sz="2000" dirty="0" smtClean="0"/>
              <a:t>Unlisted Companies having NW 250 Cr or more</a:t>
            </a:r>
          </a:p>
          <a:p>
            <a:pPr marL="285750" indent="-285750">
              <a:buFont typeface="Arial" pitchFamily="34" charset="0"/>
              <a:buChar char="•"/>
              <a:defRPr/>
            </a:pPr>
            <a:r>
              <a:rPr lang="en-US" sz="2000" dirty="0" smtClean="0"/>
              <a:t>Holding ,Subsidiary, JV and Associates of above.</a:t>
            </a:r>
          </a:p>
          <a:p>
            <a:pPr marL="285750" indent="-285750">
              <a:defRPr/>
            </a:pPr>
            <a:r>
              <a:rPr lang="en-US" sz="1400" dirty="0" smtClean="0"/>
              <a:t>Note : Listed on SME Stock Exchange not covered</a:t>
            </a:r>
          </a:p>
          <a:p>
            <a:pPr marL="285750" indent="-285750">
              <a:buFont typeface="Arial" pitchFamily="34" charset="0"/>
              <a:buChar char="•"/>
              <a:defRPr/>
            </a:pPr>
            <a:endParaRPr lang="en-US" sz="2000" dirty="0" smtClean="0"/>
          </a:p>
          <a:p>
            <a:pPr>
              <a:defRPr/>
            </a:pPr>
            <a:endParaRPr lang="en-US" sz="1800" dirty="0" smtClean="0"/>
          </a:p>
          <a:p>
            <a:pPr marL="457200" indent="-457200">
              <a:buFont typeface="Arial" pitchFamily="34" charset="0"/>
              <a:buChar char="•"/>
              <a:defRPr/>
            </a:pPr>
            <a:endParaRPr lang="en-US" dirty="0" smtClean="0"/>
          </a:p>
          <a:p>
            <a:pPr marL="457200" indent="-457200">
              <a:buFont typeface="Arial" pitchFamily="34" charset="0"/>
              <a:buChar char="•"/>
              <a:defRPr/>
            </a:pPr>
            <a:endParaRPr lang="en-US" dirty="0" smtClean="0">
              <a:solidFill>
                <a:schemeClr val="bg1">
                  <a:lumMod val="95000"/>
                  <a:lumOff val="5000"/>
                </a:schemeClr>
              </a:solidFill>
            </a:endParaRPr>
          </a:p>
        </p:txBody>
      </p:sp>
      <p:sp>
        <p:nvSpPr>
          <p:cNvPr id="7" name="TextBox 6"/>
          <p:cNvSpPr txBox="1"/>
          <p:nvPr/>
        </p:nvSpPr>
        <p:spPr>
          <a:xfrm>
            <a:off x="304800" y="5943600"/>
            <a:ext cx="8534400" cy="646331"/>
          </a:xfrm>
          <a:prstGeom prst="rect">
            <a:avLst/>
          </a:prstGeom>
          <a:noFill/>
        </p:spPr>
        <p:txBody>
          <a:bodyPr wrap="square" rtlCol="0">
            <a:spAutoFit/>
          </a:bodyPr>
          <a:lstStyle/>
          <a:p>
            <a:r>
              <a:rPr lang="en-IN" dirty="0" smtClean="0">
                <a:solidFill>
                  <a:sysClr val="windowText" lastClr="000000"/>
                </a:solidFill>
              </a:rPr>
              <a:t>The net worth for the purpose of the above will be taken as on 31.3.2014 or as per previous Balance Sheet if covered subsequently.</a:t>
            </a:r>
            <a:endParaRPr lang="en-IN" dirty="0">
              <a:solidFill>
                <a:sysClr val="windowText" lastClr="000000"/>
              </a:solidFill>
            </a:endParaRPr>
          </a:p>
        </p:txBody>
      </p:sp>
      <p:sp>
        <p:nvSpPr>
          <p:cNvPr id="8" name="TextBox 7"/>
          <p:cNvSpPr txBox="1"/>
          <p:nvPr/>
        </p:nvSpPr>
        <p:spPr>
          <a:xfrm>
            <a:off x="6781800" y="6324600"/>
            <a:ext cx="2362200" cy="369332"/>
          </a:xfrm>
          <a:prstGeom prst="rect">
            <a:avLst/>
          </a:prstGeom>
          <a:noFill/>
        </p:spPr>
        <p:txBody>
          <a:bodyPr wrap="square" rtlCol="0">
            <a:spAutoFit/>
          </a:bodyPr>
          <a:lstStyle/>
          <a:p>
            <a:r>
              <a:rPr lang="en-US" b="1" i="1" dirty="0" smtClean="0">
                <a:solidFill>
                  <a:schemeClr val="accent1">
                    <a:lumMod val="50000"/>
                  </a:schemeClr>
                </a:solidFill>
              </a:rPr>
              <a:t>CA KUSAI GOAWALA</a:t>
            </a:r>
            <a:endParaRPr lang="en-IN" b="1" i="1" dirty="0">
              <a:solidFill>
                <a:schemeClr val="accent1">
                  <a:lumMod val="50000"/>
                </a:schemeClr>
              </a:solidFill>
            </a:endParaRPr>
          </a:p>
        </p:txBody>
      </p:sp>
    </p:spTree>
    <p:extLst>
      <p:ext uri="{BB962C8B-B14F-4D97-AF65-F5344CB8AC3E}">
        <p14:creationId xmlns:p14="http://schemas.microsoft.com/office/powerpoint/2010/main" xmlns="" val="1756621144"/>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Rectangle 2"/>
          <p:cNvSpPr>
            <a:spLocks noChangeArrowheads="1"/>
          </p:cNvSpPr>
          <p:nvPr/>
        </p:nvSpPr>
        <p:spPr bwMode="auto">
          <a:xfrm>
            <a:off x="533400" y="990600"/>
            <a:ext cx="8153400" cy="5016758"/>
          </a:xfrm>
          <a:prstGeom prst="rect">
            <a:avLst/>
          </a:prstGeom>
          <a:noFill/>
          <a:ln w="9525">
            <a:noFill/>
            <a:miter lim="800000"/>
            <a:headEnd/>
            <a:tailEnd/>
          </a:ln>
          <a:effectLst/>
        </p:spPr>
        <p:txBody>
          <a:bodyPr anchor="ctr">
            <a:spAutoFit/>
          </a:bodyPr>
          <a:lstStyle/>
          <a:p>
            <a:pPr lvl="1">
              <a:buFontTx/>
              <a:buChar char="•"/>
            </a:pPr>
            <a:endParaRPr lang="en-US" sz="2200" dirty="0"/>
          </a:p>
          <a:p>
            <a:pPr lvl="1">
              <a:buFontTx/>
              <a:buChar char="•"/>
            </a:pPr>
            <a:r>
              <a:rPr lang="en-US" sz="2200" b="1" dirty="0">
                <a:cs typeface="Times New Roman" pitchFamily="18" charset="0"/>
              </a:rPr>
              <a:t>  Intangibles </a:t>
            </a:r>
          </a:p>
          <a:p>
            <a:pPr lvl="2">
              <a:buFontTx/>
              <a:buChar char="•"/>
            </a:pPr>
            <a:r>
              <a:rPr lang="en-US" sz="2200" dirty="0">
                <a:cs typeface="Times New Roman" pitchFamily="18" charset="0"/>
              </a:rPr>
              <a:t>  Having finite </a:t>
            </a:r>
            <a:r>
              <a:rPr lang="en-US" sz="2200" dirty="0" smtClean="0">
                <a:cs typeface="Times New Roman" pitchFamily="18" charset="0"/>
              </a:rPr>
              <a:t>lives</a:t>
            </a:r>
            <a:endParaRPr lang="en-US" sz="2200" dirty="0">
              <a:cs typeface="Times New Roman" pitchFamily="18" charset="0"/>
            </a:endParaRPr>
          </a:p>
          <a:p>
            <a:pPr lvl="2">
              <a:buFontTx/>
              <a:buChar char="•"/>
            </a:pPr>
            <a:r>
              <a:rPr lang="en-US" sz="2200" dirty="0">
                <a:cs typeface="Times New Roman" pitchFamily="18" charset="0"/>
              </a:rPr>
              <a:t>  Having Infinite </a:t>
            </a:r>
            <a:r>
              <a:rPr lang="en-US" sz="2200" dirty="0" smtClean="0">
                <a:cs typeface="Times New Roman" pitchFamily="18" charset="0"/>
              </a:rPr>
              <a:t>lives (no foreseeable limit  to generate cash inflows)</a:t>
            </a:r>
            <a:endParaRPr lang="en-US" sz="2200" dirty="0">
              <a:cs typeface="Times New Roman" pitchFamily="18" charset="0"/>
            </a:endParaRPr>
          </a:p>
          <a:p>
            <a:pPr lvl="1">
              <a:buFontTx/>
              <a:buChar char="•"/>
            </a:pPr>
            <a:r>
              <a:rPr lang="en-US" sz="2200" dirty="0">
                <a:cs typeface="Times New Roman" pitchFamily="18" charset="0"/>
              </a:rPr>
              <a:t>  For assets having </a:t>
            </a:r>
            <a:r>
              <a:rPr lang="en-US" sz="2200" dirty="0" smtClean="0">
                <a:cs typeface="Times New Roman" pitchFamily="18" charset="0"/>
              </a:rPr>
              <a:t>finite lives </a:t>
            </a:r>
            <a:r>
              <a:rPr lang="en-US" sz="2200" dirty="0">
                <a:cs typeface="Times New Roman" pitchFamily="18" charset="0"/>
              </a:rPr>
              <a:t>– Apply </a:t>
            </a:r>
            <a:r>
              <a:rPr lang="en-US" sz="2200" dirty="0" err="1" smtClean="0">
                <a:cs typeface="Times New Roman" pitchFamily="18" charset="0"/>
              </a:rPr>
              <a:t>IndAS</a:t>
            </a:r>
            <a:r>
              <a:rPr lang="en-US" sz="2200" dirty="0" smtClean="0">
                <a:cs typeface="Times New Roman" pitchFamily="18" charset="0"/>
              </a:rPr>
              <a:t> 36</a:t>
            </a:r>
            <a:endParaRPr lang="en-US" sz="2200" dirty="0">
              <a:cs typeface="Times New Roman" pitchFamily="18" charset="0"/>
            </a:endParaRPr>
          </a:p>
          <a:p>
            <a:pPr lvl="1">
              <a:buFontTx/>
              <a:buChar char="•"/>
            </a:pPr>
            <a:r>
              <a:rPr lang="en-US" sz="2200" dirty="0">
                <a:cs typeface="Times New Roman" pitchFamily="18" charset="0"/>
              </a:rPr>
              <a:t>  For assets having </a:t>
            </a:r>
            <a:r>
              <a:rPr lang="en-US" sz="2200" dirty="0" smtClean="0">
                <a:cs typeface="Times New Roman" pitchFamily="18" charset="0"/>
              </a:rPr>
              <a:t>infinite lives – Check annually and on indication of impairment.</a:t>
            </a:r>
            <a:endParaRPr lang="en-US" sz="2200" dirty="0">
              <a:cs typeface="Times New Roman" pitchFamily="18" charset="0"/>
            </a:endParaRPr>
          </a:p>
          <a:p>
            <a:pPr lvl="1">
              <a:buFontTx/>
              <a:buChar char="•"/>
            </a:pPr>
            <a:r>
              <a:rPr lang="en-US" sz="2200" dirty="0">
                <a:cs typeface="Times New Roman" pitchFamily="18" charset="0"/>
              </a:rPr>
              <a:t>  Indefinite does not mean infinite. Estimate on prudent basis</a:t>
            </a:r>
            <a:r>
              <a:rPr lang="en-US" sz="2200" dirty="0" smtClean="0">
                <a:cs typeface="Times New Roman" pitchFamily="18" charset="0"/>
              </a:rPr>
              <a:t>.</a:t>
            </a:r>
            <a:endParaRPr lang="en-US" sz="2200" dirty="0">
              <a:cs typeface="Times New Roman" pitchFamily="18" charset="0"/>
            </a:endParaRPr>
          </a:p>
          <a:p>
            <a:pPr lvl="1">
              <a:buFontTx/>
              <a:buChar char="•"/>
            </a:pPr>
            <a:r>
              <a:rPr lang="en-US" sz="2200" dirty="0">
                <a:cs typeface="Times New Roman" pitchFamily="18" charset="0"/>
              </a:rPr>
              <a:t>  </a:t>
            </a:r>
            <a:r>
              <a:rPr lang="en-US" sz="2200" dirty="0" smtClean="0">
                <a:cs typeface="Times New Roman" pitchFamily="18" charset="0"/>
              </a:rPr>
              <a:t>Amortization :</a:t>
            </a:r>
            <a:endParaRPr lang="en-US" sz="2200" dirty="0">
              <a:cs typeface="Times New Roman" pitchFamily="18" charset="0"/>
            </a:endParaRPr>
          </a:p>
          <a:p>
            <a:pPr lvl="1"/>
            <a:r>
              <a:rPr lang="en-US" sz="2200" b="1" dirty="0" smtClean="0">
                <a:cs typeface="Times New Roman" pitchFamily="18" charset="0"/>
              </a:rPr>
              <a:t>--  </a:t>
            </a:r>
            <a:r>
              <a:rPr lang="en-US" sz="2200" b="1" dirty="0">
                <a:cs typeface="Times New Roman" pitchFamily="18" charset="0"/>
              </a:rPr>
              <a:t>For Finite lives : </a:t>
            </a:r>
          </a:p>
          <a:p>
            <a:pPr lvl="2">
              <a:buFontTx/>
              <a:buChar char="•"/>
            </a:pPr>
            <a:r>
              <a:rPr lang="en-US" sz="2200" dirty="0">
                <a:cs typeface="Times New Roman" pitchFamily="18" charset="0"/>
              </a:rPr>
              <a:t>  On straight line over the period of useful life</a:t>
            </a:r>
            <a:r>
              <a:rPr lang="en-US" sz="2200" dirty="0" smtClean="0">
                <a:cs typeface="Times New Roman" pitchFamily="18" charset="0"/>
              </a:rPr>
              <a:t>.</a:t>
            </a:r>
            <a:endParaRPr lang="en-US" sz="2200" dirty="0">
              <a:cs typeface="Times New Roman" pitchFamily="18" charset="0"/>
            </a:endParaRPr>
          </a:p>
          <a:p>
            <a:pPr lvl="2">
              <a:buFontTx/>
              <a:buChar char="•"/>
            </a:pPr>
            <a:r>
              <a:rPr lang="en-US" sz="2200" dirty="0">
                <a:cs typeface="Times New Roman" pitchFamily="18" charset="0"/>
              </a:rPr>
              <a:t>  No amortization for intangibles having infinite </a:t>
            </a:r>
            <a:r>
              <a:rPr lang="en-US" sz="2200" dirty="0" smtClean="0">
                <a:cs typeface="Times New Roman" pitchFamily="18" charset="0"/>
              </a:rPr>
              <a:t>lives</a:t>
            </a:r>
            <a:endParaRPr lang="en-US" sz="2200" dirty="0">
              <a:cs typeface="Times New Roman" pitchFamily="18" charset="0"/>
            </a:endParaRPr>
          </a:p>
          <a:p>
            <a:pPr lvl="2">
              <a:buFontTx/>
              <a:buChar char="•"/>
            </a:pPr>
            <a:r>
              <a:rPr lang="en-US" sz="2200" dirty="0">
                <a:cs typeface="Times New Roman" pitchFamily="18" charset="0"/>
              </a:rPr>
              <a:t>  Goodwill/brand once impaired – cannot reverse.</a:t>
            </a:r>
          </a:p>
        </p:txBody>
      </p:sp>
      <p:sp>
        <p:nvSpPr>
          <p:cNvPr id="4" name="TextBox 4"/>
          <p:cNvSpPr txBox="1"/>
          <p:nvPr/>
        </p:nvSpPr>
        <p:spPr>
          <a:xfrm>
            <a:off x="6629400" y="6324600"/>
            <a:ext cx="23622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i="1" dirty="0" smtClean="0">
                <a:solidFill>
                  <a:schemeClr val="accent1">
                    <a:lumMod val="50000"/>
                  </a:schemeClr>
                </a:solidFill>
              </a:rPr>
              <a:t>CA KUSAI GOAWALA</a:t>
            </a:r>
            <a:endParaRPr lang="en-IN" b="1" i="1"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Rectangle 2"/>
          <p:cNvSpPr>
            <a:spLocks noChangeArrowheads="1"/>
          </p:cNvSpPr>
          <p:nvPr/>
        </p:nvSpPr>
        <p:spPr bwMode="auto">
          <a:xfrm>
            <a:off x="533400" y="817119"/>
            <a:ext cx="8153400" cy="4154984"/>
          </a:xfrm>
          <a:prstGeom prst="rect">
            <a:avLst/>
          </a:prstGeom>
          <a:noFill/>
          <a:ln w="9525">
            <a:noFill/>
            <a:miter lim="800000"/>
            <a:headEnd/>
            <a:tailEnd/>
          </a:ln>
          <a:effectLst/>
        </p:spPr>
        <p:txBody>
          <a:bodyPr wrap="square" anchor="ctr">
            <a:spAutoFit/>
          </a:bodyPr>
          <a:lstStyle/>
          <a:p>
            <a:pPr lvl="1">
              <a:buFontTx/>
              <a:buChar char="•"/>
            </a:pPr>
            <a:endParaRPr lang="en-US" sz="2200" dirty="0"/>
          </a:p>
          <a:p>
            <a:pPr lvl="1">
              <a:buFontTx/>
              <a:buChar char="•"/>
            </a:pPr>
            <a:endParaRPr lang="en-US" sz="2200" b="1" dirty="0" smtClean="0">
              <a:cs typeface="Times New Roman" pitchFamily="18" charset="0"/>
            </a:endParaRPr>
          </a:p>
          <a:p>
            <a:pPr lvl="1">
              <a:buFontTx/>
              <a:buChar char="•"/>
            </a:pPr>
            <a:endParaRPr lang="en-US" sz="2200" b="1" dirty="0" smtClean="0">
              <a:cs typeface="Times New Roman" pitchFamily="18" charset="0"/>
            </a:endParaRPr>
          </a:p>
          <a:p>
            <a:pPr lvl="1">
              <a:buFontTx/>
              <a:buChar char="•"/>
            </a:pPr>
            <a:r>
              <a:rPr lang="en-US" sz="2200" b="1" dirty="0" smtClean="0">
                <a:cs typeface="Times New Roman" pitchFamily="18" charset="0"/>
              </a:rPr>
              <a:t>  Intangibles purchased on deferred payment terms – imputed interest to be segregated</a:t>
            </a:r>
          </a:p>
          <a:p>
            <a:pPr lvl="1">
              <a:buFontTx/>
              <a:buChar char="•"/>
            </a:pPr>
            <a:endParaRPr lang="en-US" sz="2200" b="1" dirty="0" smtClean="0">
              <a:cs typeface="Times New Roman" pitchFamily="18" charset="0"/>
            </a:endParaRPr>
          </a:p>
          <a:p>
            <a:pPr lvl="1">
              <a:buFontTx/>
              <a:buChar char="•"/>
            </a:pPr>
            <a:r>
              <a:rPr lang="en-US" sz="2200" b="1" dirty="0" smtClean="0">
                <a:cs typeface="Times New Roman" pitchFamily="18" charset="0"/>
              </a:rPr>
              <a:t>Expenditure on advertisement and publicity expenses – Fee paid to an actor in a promotional film is charged to PL when he shoots the film. The charge is not delayed till release of the film.</a:t>
            </a:r>
          </a:p>
          <a:p>
            <a:pPr lvl="1">
              <a:buFontTx/>
              <a:buChar char="•"/>
            </a:pPr>
            <a:endParaRPr lang="en-US" sz="2200" b="1" dirty="0" smtClean="0">
              <a:cs typeface="Times New Roman" pitchFamily="18" charset="0"/>
            </a:endParaRPr>
          </a:p>
          <a:p>
            <a:pPr lvl="1">
              <a:buFontTx/>
              <a:buChar char="•"/>
            </a:pPr>
            <a:r>
              <a:rPr lang="en-US" sz="2200" b="1" dirty="0" smtClean="0">
                <a:cs typeface="Times New Roman" pitchFamily="18" charset="0"/>
              </a:rPr>
              <a:t>In case of toll roads, revenue model of </a:t>
            </a:r>
            <a:r>
              <a:rPr lang="en-US" sz="2200" b="1" dirty="0" err="1" smtClean="0">
                <a:cs typeface="Times New Roman" pitchFamily="18" charset="0"/>
              </a:rPr>
              <a:t>amortisation</a:t>
            </a:r>
            <a:r>
              <a:rPr lang="en-US" sz="2200" b="1" dirty="0" smtClean="0">
                <a:cs typeface="Times New Roman" pitchFamily="18" charset="0"/>
              </a:rPr>
              <a:t> not permitted.</a:t>
            </a:r>
            <a:endParaRPr lang="en-US" sz="2200" dirty="0">
              <a:cs typeface="Times New Roman" pitchFamily="18" charset="0"/>
            </a:endParaRPr>
          </a:p>
        </p:txBody>
      </p:sp>
      <p:sp>
        <p:nvSpPr>
          <p:cNvPr id="4" name="TextBox 4"/>
          <p:cNvSpPr txBox="1"/>
          <p:nvPr/>
        </p:nvSpPr>
        <p:spPr>
          <a:xfrm>
            <a:off x="6629400" y="6324600"/>
            <a:ext cx="23622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i="1" dirty="0" smtClean="0">
                <a:solidFill>
                  <a:schemeClr val="accent1">
                    <a:lumMod val="50000"/>
                  </a:schemeClr>
                </a:solidFill>
              </a:rPr>
              <a:t>CA KUSAI GOAWALA</a:t>
            </a:r>
            <a:endParaRPr lang="en-IN" b="1" i="1"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21890" name="Group 2"/>
          <p:cNvGraphicFramePr>
            <a:graphicFrameLocks noGrp="1"/>
          </p:cNvGraphicFramePr>
          <p:nvPr/>
        </p:nvGraphicFramePr>
        <p:xfrm>
          <a:off x="381000" y="1600200"/>
          <a:ext cx="8382000" cy="4632960"/>
        </p:xfrm>
        <a:graphic>
          <a:graphicData uri="http://schemas.openxmlformats.org/drawingml/2006/table">
            <a:tbl>
              <a:tblPr/>
              <a:tblGrid>
                <a:gridCol w="585788"/>
                <a:gridCol w="1622425"/>
                <a:gridCol w="3087687"/>
                <a:gridCol w="3086100"/>
              </a:tblGrid>
              <a:tr h="244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Sr. No.</a:t>
                      </a:r>
                      <a:endPar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Point for Consideration</a:t>
                      </a:r>
                      <a:endParaRPr kumimoji="0" lang="en-US" sz="20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IndAS 38 (Intangible Assets)</a:t>
                      </a:r>
                      <a:endPar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AS 26 (Intangible Assets)</a:t>
                      </a:r>
                      <a:endParaRPr kumimoji="0" lang="en-US" sz="20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4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Measurement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Either at Cost or Revalued Amt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Only at Cost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4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Useful life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Either finite or infinite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Cannot be infinite (rebuttable presumption max 10 years)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8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Goodwill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Not amortised but subject to annual impairment test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Arising on amalgamation in the nature of purchase : amortized over 5 years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Arising on acquisition : not amortised but tested for impairment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21917" name="Text Box 29"/>
          <p:cNvSpPr txBox="1">
            <a:spLocks noChangeArrowheads="1"/>
          </p:cNvSpPr>
          <p:nvPr/>
        </p:nvSpPr>
        <p:spPr bwMode="auto">
          <a:xfrm>
            <a:off x="381000" y="1133475"/>
            <a:ext cx="8382000" cy="466725"/>
          </a:xfrm>
          <a:prstGeom prst="rect">
            <a:avLst/>
          </a:prstGeom>
          <a:noFill/>
          <a:ln w="9525" algn="ctr">
            <a:solidFill>
              <a:schemeClr val="tx2"/>
            </a:solidFill>
            <a:miter lim="800000"/>
            <a:headEnd/>
            <a:tailEnd/>
          </a:ln>
          <a:effectLst/>
        </p:spPr>
        <p:txBody>
          <a:bodyPr>
            <a:spAutoFit/>
          </a:bodyPr>
          <a:lstStyle/>
          <a:p>
            <a:pPr marL="1371600" indent="-1371600" algn="ctr"/>
            <a:r>
              <a:rPr lang="en-US" sz="2400" b="1">
                <a:latin typeface="Times New Roman" pitchFamily="18" charset="0"/>
                <a:cs typeface="Arial" charset="0"/>
              </a:rPr>
              <a:t>Comparisons</a:t>
            </a:r>
          </a:p>
        </p:txBody>
      </p:sp>
      <p:sp>
        <p:nvSpPr>
          <p:cNvPr id="5" name="TextBox 4"/>
          <p:cNvSpPr txBox="1"/>
          <p:nvPr/>
        </p:nvSpPr>
        <p:spPr>
          <a:xfrm>
            <a:off x="6629400" y="6324600"/>
            <a:ext cx="23622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i="1" dirty="0" smtClean="0">
                <a:solidFill>
                  <a:schemeClr val="accent1">
                    <a:lumMod val="50000"/>
                  </a:schemeClr>
                </a:solidFill>
              </a:rPr>
              <a:t>CA KUSAI GOAWALA</a:t>
            </a:r>
            <a:endParaRPr lang="en-IN" b="1" i="1" dirty="0">
              <a:solidFill>
                <a:schemeClr val="accent1">
                  <a:lumMod val="50000"/>
                </a:schemeClr>
              </a:solidFill>
            </a:endParaRPr>
          </a:p>
        </p:txBody>
      </p:sp>
    </p:spTree>
  </p:cSld>
  <p:clrMapOvr>
    <a:masterClrMapping/>
  </p:clrMapOv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4178" name="WordArt 2"/>
          <p:cNvSpPr>
            <a:spLocks noChangeArrowheads="1" noChangeShapeType="1" noTextEdit="1"/>
          </p:cNvSpPr>
          <p:nvPr/>
        </p:nvSpPr>
        <p:spPr bwMode="auto">
          <a:xfrm>
            <a:off x="5029200" y="3962400"/>
            <a:ext cx="3962400" cy="1828800"/>
          </a:xfrm>
          <a:prstGeom prst="rect">
            <a:avLst/>
          </a:prstGeom>
        </p:spPr>
        <p:txBody>
          <a:bodyPr wrap="none" fromWordArt="1">
            <a:prstTxWarp prst="textPlain">
              <a:avLst>
                <a:gd name="adj" fmla="val 50000"/>
              </a:avLst>
            </a:prstTxWarp>
          </a:bodyPr>
          <a:lstStyle/>
          <a:p>
            <a:pPr algn="ctr"/>
            <a:r>
              <a:rPr lang="en-US" sz="3600" kern="10">
                <a:ln w="9525">
                  <a:noFill/>
                  <a:round/>
                  <a:headEnd/>
                  <a:tailEnd/>
                </a:ln>
                <a:solidFill>
                  <a:srgbClr val="336699"/>
                </a:solidFill>
                <a:effectLst>
                  <a:outerShdw dist="45791" dir="2021404" algn="ctr" rotWithShape="0">
                    <a:srgbClr val="B2B2B2">
                      <a:alpha val="80000"/>
                    </a:srgbClr>
                  </a:outerShdw>
                </a:effectLst>
                <a:latin typeface="Times New Roman"/>
                <a:cs typeface="Times New Roman"/>
              </a:rPr>
              <a:t>INVESTMENT </a:t>
            </a:r>
          </a:p>
          <a:p>
            <a:pPr algn="ctr"/>
            <a:r>
              <a:rPr lang="en-US" sz="3600" kern="10">
                <a:ln w="9525">
                  <a:noFill/>
                  <a:round/>
                  <a:headEnd/>
                  <a:tailEnd/>
                </a:ln>
                <a:solidFill>
                  <a:srgbClr val="336699"/>
                </a:solidFill>
                <a:effectLst>
                  <a:outerShdw dist="45791" dir="2021404" algn="ctr" rotWithShape="0">
                    <a:srgbClr val="B2B2B2">
                      <a:alpha val="80000"/>
                    </a:srgbClr>
                  </a:outerShdw>
                </a:effectLst>
                <a:latin typeface="Times New Roman"/>
                <a:cs typeface="Times New Roman"/>
              </a:rPr>
              <a:t>PROPERTY</a:t>
            </a:r>
          </a:p>
        </p:txBody>
      </p:sp>
      <p:sp>
        <p:nvSpPr>
          <p:cNvPr id="434179" name="WordArt 3"/>
          <p:cNvSpPr>
            <a:spLocks noChangeArrowheads="1" noChangeShapeType="1" noTextEdit="1"/>
          </p:cNvSpPr>
          <p:nvPr/>
        </p:nvSpPr>
        <p:spPr bwMode="auto">
          <a:xfrm>
            <a:off x="5334000" y="2209800"/>
            <a:ext cx="3505200" cy="914400"/>
          </a:xfrm>
          <a:prstGeom prst="rect">
            <a:avLst/>
          </a:prstGeom>
        </p:spPr>
        <p:txBody>
          <a:bodyPr wrap="none" fromWordArt="1">
            <a:prstTxWarp prst="textPlain">
              <a:avLst>
                <a:gd name="adj" fmla="val 50000"/>
              </a:avLst>
            </a:prstTxWarp>
          </a:bodyPr>
          <a:lstStyle/>
          <a:p>
            <a:pPr algn="ctr"/>
            <a:r>
              <a:rPr lang="en-US" sz="3600" i="1" kern="10" dirty="0" smtClean="0">
                <a:ln w="9525">
                  <a:solidFill>
                    <a:srgbClr val="000000"/>
                  </a:solidFill>
                  <a:round/>
                  <a:headEnd/>
                  <a:tailEnd/>
                </a:ln>
                <a:solidFill>
                  <a:schemeClr val="accent1">
                    <a:lumMod val="75000"/>
                  </a:schemeClr>
                </a:solidFill>
                <a:effectLst>
                  <a:outerShdw dist="35921" dir="2700000" algn="ctr" rotWithShape="0">
                    <a:srgbClr val="808080">
                      <a:alpha val="80000"/>
                    </a:srgbClr>
                  </a:outerShdw>
                </a:effectLst>
                <a:latin typeface="Arial Black"/>
              </a:rPr>
              <a:t>IndAS-40</a:t>
            </a:r>
            <a:endParaRPr lang="en-US" sz="3600" i="1" kern="10" dirty="0">
              <a:ln w="9525">
                <a:solidFill>
                  <a:srgbClr val="000000"/>
                </a:solidFill>
                <a:round/>
                <a:headEnd/>
                <a:tailEnd/>
              </a:ln>
              <a:solidFill>
                <a:schemeClr val="accent1">
                  <a:lumMod val="75000"/>
                </a:schemeClr>
              </a:solidFill>
              <a:effectLst>
                <a:outerShdw dist="35921" dir="2700000" algn="ctr" rotWithShape="0">
                  <a:srgbClr val="808080">
                    <a:alpha val="80000"/>
                  </a:srgbClr>
                </a:outerShdw>
              </a:effectLst>
              <a:latin typeface="Arial Black"/>
            </a:endParaRPr>
          </a:p>
        </p:txBody>
      </p:sp>
      <p:pic>
        <p:nvPicPr>
          <p:cNvPr id="434180" name="Picture 4" descr="j0435245"/>
          <p:cNvPicPr>
            <a:picLocks noChangeAspect="1" noChangeArrowheads="1"/>
          </p:cNvPicPr>
          <p:nvPr/>
        </p:nvPicPr>
        <p:blipFill>
          <a:blip r:embed="rId2" cstate="print"/>
          <a:srcRect/>
          <a:stretch>
            <a:fillRect/>
          </a:stretch>
        </p:blipFill>
        <p:spPr bwMode="auto">
          <a:xfrm>
            <a:off x="381000" y="304800"/>
            <a:ext cx="2133600" cy="1752600"/>
          </a:xfrm>
          <a:prstGeom prst="rect">
            <a:avLst/>
          </a:prstGeom>
          <a:noFill/>
        </p:spPr>
      </p:pic>
      <p:pic>
        <p:nvPicPr>
          <p:cNvPr id="434181" name="Picture 5" descr="j0406547"/>
          <p:cNvPicPr>
            <a:picLocks noChangeAspect="1" noChangeArrowheads="1"/>
          </p:cNvPicPr>
          <p:nvPr/>
        </p:nvPicPr>
        <p:blipFill>
          <a:blip r:embed="rId3" cstate="print"/>
          <a:srcRect/>
          <a:stretch>
            <a:fillRect/>
          </a:stretch>
        </p:blipFill>
        <p:spPr bwMode="auto">
          <a:xfrm>
            <a:off x="304800" y="2057400"/>
            <a:ext cx="4572000" cy="4038600"/>
          </a:xfrm>
          <a:prstGeom prst="rect">
            <a:avLst/>
          </a:prstGeom>
          <a:noFill/>
        </p:spPr>
      </p:pic>
      <p:sp>
        <p:nvSpPr>
          <p:cNvPr id="6" name="Title 5"/>
          <p:cNvSpPr>
            <a:spLocks noGrp="1"/>
          </p:cNvSpPr>
          <p:nvPr>
            <p:ph type="title"/>
          </p:nvPr>
        </p:nvSpPr>
        <p:spPr/>
        <p:txBody>
          <a:bodyPr/>
          <a:lstStyle/>
          <a:p>
            <a:endParaRPr lang="en-IN"/>
          </a:p>
        </p:txBody>
      </p:sp>
      <p:sp>
        <p:nvSpPr>
          <p:cNvPr id="7" name="TextBox 4"/>
          <p:cNvSpPr txBox="1"/>
          <p:nvPr/>
        </p:nvSpPr>
        <p:spPr>
          <a:xfrm>
            <a:off x="6629400" y="6324600"/>
            <a:ext cx="23622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i="1" dirty="0" smtClean="0">
                <a:solidFill>
                  <a:schemeClr val="accent1">
                    <a:lumMod val="50000"/>
                  </a:schemeClr>
                </a:solidFill>
              </a:rPr>
              <a:t>CA KUSAI GOAWALA</a:t>
            </a:r>
            <a:endParaRPr lang="en-IN" b="1" i="1" dirty="0">
              <a:solidFill>
                <a:schemeClr val="accent1">
                  <a:lumMod val="50000"/>
                </a:schemeClr>
              </a:solidFill>
            </a:endParaRPr>
          </a:p>
        </p:txBody>
      </p:sp>
    </p:spTree>
  </p:cSld>
  <p:clrMapOvr>
    <a:masterClrMapping/>
  </p:clrMapOv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5202" name="Rectangle 2"/>
          <p:cNvSpPr>
            <a:spLocks noChangeArrowheads="1"/>
          </p:cNvSpPr>
          <p:nvPr/>
        </p:nvSpPr>
        <p:spPr bwMode="auto">
          <a:xfrm>
            <a:off x="228600" y="1323946"/>
            <a:ext cx="8731250" cy="4524315"/>
          </a:xfrm>
          <a:prstGeom prst="rect">
            <a:avLst/>
          </a:prstGeom>
          <a:noFill/>
          <a:ln w="9525">
            <a:noFill/>
            <a:miter lim="800000"/>
            <a:headEnd/>
            <a:tailEnd/>
          </a:ln>
          <a:effectLst/>
        </p:spPr>
        <p:txBody>
          <a:bodyPr anchor="ctr">
            <a:spAutoFit/>
          </a:bodyPr>
          <a:lstStyle/>
          <a:p>
            <a:pPr>
              <a:tabLst>
                <a:tab pos="457200" algn="l"/>
              </a:tabLst>
            </a:pPr>
            <a:r>
              <a:rPr lang="en-US" sz="2400" dirty="0"/>
              <a:t>		</a:t>
            </a:r>
            <a:r>
              <a:rPr lang="en-US" sz="2400" dirty="0">
                <a:cs typeface="Times New Roman" pitchFamily="18" charset="0"/>
              </a:rPr>
              <a:t>	</a:t>
            </a:r>
            <a:r>
              <a:rPr lang="en-US" sz="2400" b="1" dirty="0" smtClean="0">
                <a:cs typeface="Times New Roman" pitchFamily="18" charset="0"/>
              </a:rPr>
              <a:t>Investment </a:t>
            </a:r>
            <a:r>
              <a:rPr lang="en-US" sz="2400" b="1" dirty="0">
                <a:cs typeface="Times New Roman" pitchFamily="18" charset="0"/>
              </a:rPr>
              <a:t>Property</a:t>
            </a:r>
          </a:p>
          <a:p>
            <a:pPr>
              <a:tabLst>
                <a:tab pos="457200" algn="l"/>
              </a:tabLst>
            </a:pPr>
            <a:endParaRPr lang="en-US" sz="2400" b="1" dirty="0">
              <a:cs typeface="Times New Roman" pitchFamily="18" charset="0"/>
            </a:endParaRPr>
          </a:p>
          <a:p>
            <a:pPr lvl="1">
              <a:buFontTx/>
              <a:buChar char="•"/>
              <a:tabLst>
                <a:tab pos="457200" algn="l"/>
              </a:tabLst>
            </a:pPr>
            <a:r>
              <a:rPr lang="en-US" sz="2400" b="1" dirty="0">
                <a:cs typeface="Times New Roman" pitchFamily="18" charset="0"/>
              </a:rPr>
              <a:t>  Properties that are held </a:t>
            </a:r>
            <a:r>
              <a:rPr lang="en-US" sz="2400" b="1" dirty="0" smtClean="0">
                <a:cs typeface="Times New Roman" pitchFamily="18" charset="0"/>
              </a:rPr>
              <a:t>:</a:t>
            </a:r>
            <a:endParaRPr lang="en-US" sz="2400" b="1" dirty="0">
              <a:cs typeface="Times New Roman" pitchFamily="18" charset="0"/>
            </a:endParaRPr>
          </a:p>
          <a:p>
            <a:pPr lvl="2">
              <a:buFontTx/>
              <a:buChar char="•"/>
              <a:tabLst>
                <a:tab pos="457200" algn="l"/>
              </a:tabLst>
            </a:pPr>
            <a:r>
              <a:rPr lang="en-US" sz="2400" dirty="0">
                <a:cs typeface="Times New Roman" pitchFamily="18" charset="0"/>
              </a:rPr>
              <a:t>  for renting/already rented</a:t>
            </a:r>
          </a:p>
          <a:p>
            <a:pPr lvl="2">
              <a:buFontTx/>
              <a:buChar char="•"/>
              <a:tabLst>
                <a:tab pos="457200" algn="l"/>
              </a:tabLst>
            </a:pPr>
            <a:r>
              <a:rPr lang="en-US" sz="2400" dirty="0">
                <a:cs typeface="Times New Roman" pitchFamily="18" charset="0"/>
              </a:rPr>
              <a:t>  for capital appreciation</a:t>
            </a:r>
          </a:p>
          <a:p>
            <a:pPr lvl="2">
              <a:buFontTx/>
              <a:buChar char="•"/>
              <a:tabLst>
                <a:tab pos="457200" algn="l"/>
              </a:tabLst>
            </a:pPr>
            <a:r>
              <a:rPr lang="en-US" sz="2400" dirty="0">
                <a:cs typeface="Times New Roman" pitchFamily="18" charset="0"/>
              </a:rPr>
              <a:t>  vacant – future use not decided</a:t>
            </a:r>
          </a:p>
          <a:p>
            <a:pPr lvl="2">
              <a:buFontTx/>
              <a:buChar char="•"/>
              <a:tabLst>
                <a:tab pos="457200" algn="l"/>
              </a:tabLst>
            </a:pPr>
            <a:r>
              <a:rPr lang="en-US" sz="2400" dirty="0">
                <a:cs typeface="Times New Roman" pitchFamily="18" charset="0"/>
              </a:rPr>
              <a:t>  Not held for administrative purposes or for sale in ordinary course of </a:t>
            </a:r>
            <a:r>
              <a:rPr lang="en-US" sz="2400" dirty="0" smtClean="0">
                <a:cs typeface="Times New Roman" pitchFamily="18" charset="0"/>
              </a:rPr>
              <a:t> business</a:t>
            </a:r>
            <a:endParaRPr lang="en-US" sz="2400" dirty="0">
              <a:cs typeface="Times New Roman" pitchFamily="18" charset="0"/>
            </a:endParaRPr>
          </a:p>
          <a:p>
            <a:pPr lvl="1">
              <a:buFontTx/>
              <a:buChar char="•"/>
              <a:tabLst>
                <a:tab pos="457200" algn="l"/>
              </a:tabLst>
            </a:pPr>
            <a:r>
              <a:rPr lang="en-US" sz="2400" dirty="0" smtClean="0">
                <a:cs typeface="Times New Roman" pitchFamily="18" charset="0"/>
              </a:rPr>
              <a:t>Investment </a:t>
            </a:r>
            <a:r>
              <a:rPr lang="en-US" sz="2400" dirty="0">
                <a:cs typeface="Times New Roman" pitchFamily="18" charset="0"/>
              </a:rPr>
              <a:t>properties during construction period is to be dealt with as PPE</a:t>
            </a:r>
            <a:r>
              <a:rPr lang="en-US" sz="2400" dirty="0" smtClean="0">
                <a:cs typeface="Times New Roman" pitchFamily="18" charset="0"/>
              </a:rPr>
              <a:t>.</a:t>
            </a:r>
          </a:p>
          <a:p>
            <a:pPr lvl="1">
              <a:buFontTx/>
              <a:buChar char="•"/>
              <a:tabLst>
                <a:tab pos="457200" algn="l"/>
              </a:tabLst>
            </a:pPr>
            <a:r>
              <a:rPr lang="en-US" sz="2400" dirty="0" smtClean="0">
                <a:cs typeface="Times New Roman" pitchFamily="18" charset="0"/>
              </a:rPr>
              <a:t>Property let out to Group Companies – Standalone vs CFS</a:t>
            </a:r>
            <a:endParaRPr lang="en-US" sz="2400" dirty="0">
              <a:cs typeface="Times New Roman" pitchFamily="18" charset="0"/>
            </a:endParaRPr>
          </a:p>
          <a:p>
            <a:pPr lvl="1">
              <a:tabLst>
                <a:tab pos="457200" algn="l"/>
              </a:tabLst>
            </a:pPr>
            <a:r>
              <a:rPr lang="en-US" sz="2400" dirty="0">
                <a:cs typeface="Times New Roman" pitchFamily="18" charset="0"/>
              </a:rPr>
              <a:t>  </a:t>
            </a:r>
          </a:p>
        </p:txBody>
      </p:sp>
      <p:sp>
        <p:nvSpPr>
          <p:cNvPr id="4" name="TextBox 3"/>
          <p:cNvSpPr txBox="1"/>
          <p:nvPr/>
        </p:nvSpPr>
        <p:spPr>
          <a:xfrm>
            <a:off x="6629400" y="6324600"/>
            <a:ext cx="23622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i="1" dirty="0" smtClean="0">
                <a:solidFill>
                  <a:schemeClr val="accent1">
                    <a:lumMod val="50000"/>
                  </a:schemeClr>
                </a:solidFill>
              </a:rPr>
              <a:t>CA KUSAI GOAWALA</a:t>
            </a:r>
            <a:endParaRPr lang="en-IN" b="1" i="1"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1676400"/>
            <a:ext cx="8077200" cy="3785652"/>
          </a:xfrm>
          <a:prstGeom prst="rect">
            <a:avLst/>
          </a:prstGeom>
        </p:spPr>
        <p:txBody>
          <a:bodyPr wrap="square">
            <a:spAutoFit/>
          </a:bodyPr>
          <a:lstStyle/>
          <a:p>
            <a:pPr lvl="1">
              <a:buFontTx/>
              <a:buChar char="•"/>
              <a:tabLst>
                <a:tab pos="457200" algn="l"/>
              </a:tabLst>
            </a:pPr>
            <a:r>
              <a:rPr lang="en-US" sz="2400" dirty="0" smtClean="0">
                <a:cs typeface="Times New Roman" pitchFamily="18" charset="0"/>
              </a:rPr>
              <a:t>Services rendered in relation to property – dominant or ancillary – PPE or </a:t>
            </a:r>
          </a:p>
          <a:p>
            <a:pPr lvl="1">
              <a:tabLst>
                <a:tab pos="457200" algn="l"/>
              </a:tabLst>
            </a:pPr>
            <a:r>
              <a:rPr lang="en-US" sz="2400" dirty="0" smtClean="0">
                <a:cs typeface="Times New Roman" pitchFamily="18" charset="0"/>
              </a:rPr>
              <a:t>   IP Hotel or Rented Property</a:t>
            </a:r>
          </a:p>
          <a:p>
            <a:pPr lvl="1">
              <a:buFontTx/>
              <a:buChar char="•"/>
              <a:tabLst>
                <a:tab pos="457200" algn="l"/>
              </a:tabLst>
            </a:pPr>
            <a:r>
              <a:rPr lang="en-US" sz="2400" b="1" dirty="0" smtClean="0">
                <a:cs typeface="Times New Roman" pitchFamily="18" charset="0"/>
              </a:rPr>
              <a:t>  Part PPE / IP :</a:t>
            </a:r>
            <a:r>
              <a:rPr lang="en-US" sz="2400" dirty="0" smtClean="0">
                <a:cs typeface="Times New Roman" pitchFamily="18" charset="0"/>
              </a:rPr>
              <a:t> Segregate relevant portions. Possible to sell  independently.</a:t>
            </a:r>
          </a:p>
          <a:p>
            <a:pPr lvl="1">
              <a:buFontTx/>
              <a:buChar char="•"/>
              <a:tabLst>
                <a:tab pos="457200" algn="l"/>
              </a:tabLst>
            </a:pPr>
            <a:r>
              <a:rPr lang="en-US" sz="2400" dirty="0" smtClean="0">
                <a:cs typeface="Times New Roman" pitchFamily="18" charset="0"/>
              </a:rPr>
              <a:t>  If not possible – If OOP very negligible compared to total, then treat as IP.</a:t>
            </a:r>
            <a:endParaRPr lang="en-US" sz="2400" b="1" dirty="0" smtClean="0">
              <a:cs typeface="Times New Roman" pitchFamily="18" charset="0"/>
            </a:endParaRPr>
          </a:p>
          <a:p>
            <a:pPr lvl="1">
              <a:buFontTx/>
              <a:buChar char="•"/>
              <a:tabLst>
                <a:tab pos="457200" algn="l"/>
              </a:tabLst>
            </a:pPr>
            <a:r>
              <a:rPr lang="en-US" sz="2400" b="1" dirty="0" smtClean="0">
                <a:cs typeface="Times New Roman" pitchFamily="18" charset="0"/>
              </a:rPr>
              <a:t>  Conditions for recognition</a:t>
            </a:r>
            <a:r>
              <a:rPr lang="en-US" sz="2400" dirty="0" smtClean="0">
                <a:cs typeface="Times New Roman" pitchFamily="18" charset="0"/>
              </a:rPr>
              <a:t> : </a:t>
            </a:r>
          </a:p>
          <a:p>
            <a:pPr lvl="2">
              <a:buFontTx/>
              <a:buChar char="•"/>
              <a:tabLst>
                <a:tab pos="457200" algn="l"/>
              </a:tabLst>
            </a:pPr>
            <a:r>
              <a:rPr lang="en-US" sz="2400" dirty="0" smtClean="0">
                <a:cs typeface="Times New Roman" pitchFamily="18" charset="0"/>
              </a:rPr>
              <a:t>  If Future Economic benefits will flow to entity</a:t>
            </a:r>
          </a:p>
          <a:p>
            <a:pPr lvl="2">
              <a:buFontTx/>
              <a:buChar char="•"/>
              <a:tabLst>
                <a:tab pos="457200" algn="l"/>
              </a:tabLst>
            </a:pPr>
            <a:r>
              <a:rPr lang="en-US" sz="2400" dirty="0" smtClean="0">
                <a:cs typeface="Times New Roman" pitchFamily="18" charset="0"/>
              </a:rPr>
              <a:t>  Cost can be measured reliably</a:t>
            </a:r>
            <a:endParaRPr lang="en-US" sz="2400" dirty="0">
              <a:cs typeface="Times New Roman" pitchFamily="18" charset="0"/>
            </a:endParaRPr>
          </a:p>
        </p:txBody>
      </p:sp>
      <p:sp>
        <p:nvSpPr>
          <p:cNvPr id="3" name="Title 2"/>
          <p:cNvSpPr>
            <a:spLocks noGrp="1"/>
          </p:cNvSpPr>
          <p:nvPr>
            <p:ph type="title"/>
          </p:nvPr>
        </p:nvSpPr>
        <p:spPr/>
        <p:txBody>
          <a:bodyPr/>
          <a:lstStyle/>
          <a:p>
            <a:endParaRPr lang="en-IN"/>
          </a:p>
        </p:txBody>
      </p:sp>
      <p:sp>
        <p:nvSpPr>
          <p:cNvPr id="4" name="TextBox 3"/>
          <p:cNvSpPr txBox="1"/>
          <p:nvPr/>
        </p:nvSpPr>
        <p:spPr>
          <a:xfrm>
            <a:off x="6629400" y="6324600"/>
            <a:ext cx="23622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i="1" dirty="0" smtClean="0">
                <a:solidFill>
                  <a:schemeClr val="accent1">
                    <a:lumMod val="50000"/>
                  </a:schemeClr>
                </a:solidFill>
              </a:rPr>
              <a:t>CA KUSAI GOAWALA</a:t>
            </a:r>
            <a:endParaRPr lang="en-IN" b="1" i="1"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IN" sz="2400">
              <a:latin typeface="+mn-lt"/>
            </a:endParaRPr>
          </a:p>
        </p:txBody>
      </p:sp>
      <p:sp>
        <p:nvSpPr>
          <p:cNvPr id="2" name="Content Placeholder 1"/>
          <p:cNvSpPr>
            <a:spLocks noGrp="1"/>
          </p:cNvSpPr>
          <p:nvPr>
            <p:ph idx="4294967295"/>
          </p:nvPr>
        </p:nvSpPr>
        <p:spPr>
          <a:xfrm>
            <a:off x="381000" y="1600201"/>
            <a:ext cx="8229600" cy="2895600"/>
          </a:xfrm>
        </p:spPr>
        <p:txBody>
          <a:bodyPr>
            <a:noAutofit/>
          </a:bodyPr>
          <a:lstStyle/>
          <a:p>
            <a:pPr lvl="1">
              <a:buFontTx/>
              <a:buChar char="•"/>
            </a:pPr>
            <a:r>
              <a:rPr lang="en-US" sz="2400" b="1" dirty="0" smtClean="0">
                <a:cs typeface="Times New Roman" pitchFamily="18" charset="0"/>
              </a:rPr>
              <a:t> Measurement after recognition </a:t>
            </a:r>
          </a:p>
          <a:p>
            <a:pPr lvl="1">
              <a:buFontTx/>
              <a:buChar char="•"/>
            </a:pPr>
            <a:r>
              <a:rPr lang="en-US" sz="2400" dirty="0" smtClean="0">
                <a:cs typeface="Times New Roman" pitchFamily="18" charset="0"/>
              </a:rPr>
              <a:t>Only one method available:</a:t>
            </a:r>
          </a:p>
          <a:p>
            <a:pPr lvl="2">
              <a:buFontTx/>
              <a:buChar char="•"/>
            </a:pPr>
            <a:r>
              <a:rPr lang="en-US" sz="2400" dirty="0" smtClean="0">
                <a:cs typeface="Times New Roman" pitchFamily="18" charset="0"/>
              </a:rPr>
              <a:t>Cost model (Fair Value model option in IFRS)</a:t>
            </a:r>
          </a:p>
          <a:p>
            <a:pPr lvl="1">
              <a:buFontTx/>
              <a:buChar char="•"/>
            </a:pPr>
            <a:r>
              <a:rPr lang="en-US" sz="2400" dirty="0" smtClean="0">
                <a:cs typeface="Times New Roman" pitchFamily="18" charset="0"/>
              </a:rPr>
              <a:t>  </a:t>
            </a:r>
          </a:p>
        </p:txBody>
      </p:sp>
      <p:sp>
        <p:nvSpPr>
          <p:cNvPr id="5" name="TextBox 4"/>
          <p:cNvSpPr txBox="1"/>
          <p:nvPr/>
        </p:nvSpPr>
        <p:spPr>
          <a:xfrm>
            <a:off x="6629400" y="6324600"/>
            <a:ext cx="23622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i="1" dirty="0" smtClean="0">
                <a:solidFill>
                  <a:schemeClr val="accent1">
                    <a:lumMod val="50000"/>
                  </a:schemeClr>
                </a:solidFill>
              </a:rPr>
              <a:t>CA KUSAI GOAWALA</a:t>
            </a:r>
            <a:endParaRPr lang="en-IN" b="1" i="1"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9298" name="Rectangle 2"/>
          <p:cNvSpPr>
            <a:spLocks noChangeArrowheads="1"/>
          </p:cNvSpPr>
          <p:nvPr/>
        </p:nvSpPr>
        <p:spPr bwMode="auto">
          <a:xfrm>
            <a:off x="533400" y="1600200"/>
            <a:ext cx="8096250" cy="2677656"/>
          </a:xfrm>
          <a:prstGeom prst="rect">
            <a:avLst/>
          </a:prstGeom>
          <a:noFill/>
          <a:ln w="9525">
            <a:noFill/>
            <a:miter lim="800000"/>
            <a:headEnd/>
            <a:tailEnd/>
          </a:ln>
          <a:effectLst/>
        </p:spPr>
        <p:txBody>
          <a:bodyPr anchor="ctr">
            <a:spAutoFit/>
          </a:bodyPr>
          <a:lstStyle/>
          <a:p>
            <a:r>
              <a:rPr lang="en-US" sz="2400" b="1" dirty="0">
                <a:cs typeface="Times New Roman" pitchFamily="18" charset="0"/>
              </a:rPr>
              <a:t>Disposals and Retirements :</a:t>
            </a:r>
          </a:p>
          <a:p>
            <a:endParaRPr lang="en-US" sz="2400" b="1" dirty="0">
              <a:cs typeface="Times New Roman" pitchFamily="18" charset="0"/>
            </a:endParaRPr>
          </a:p>
          <a:p>
            <a:pPr>
              <a:buFontTx/>
              <a:buChar char="•"/>
            </a:pPr>
            <a:r>
              <a:rPr lang="en-US" sz="2400" dirty="0">
                <a:cs typeface="Times New Roman" pitchFamily="18" charset="0"/>
              </a:rPr>
              <a:t>   When sold or permanently withdrawn from use : no future benefit </a:t>
            </a:r>
            <a:r>
              <a:rPr lang="en-US" sz="2400" dirty="0" smtClean="0">
                <a:cs typeface="Times New Roman" pitchFamily="18" charset="0"/>
              </a:rPr>
              <a:t>available</a:t>
            </a:r>
            <a:endParaRPr lang="en-US" sz="2400" dirty="0">
              <a:cs typeface="Times New Roman" pitchFamily="18" charset="0"/>
            </a:endParaRPr>
          </a:p>
          <a:p>
            <a:pPr>
              <a:buFontTx/>
              <a:buChar char="•"/>
            </a:pPr>
            <a:r>
              <a:rPr lang="en-US" sz="2400" dirty="0">
                <a:cs typeface="Times New Roman" pitchFamily="18" charset="0"/>
              </a:rPr>
              <a:t>   When replacement of one part – apply method used in PPE</a:t>
            </a:r>
            <a:r>
              <a:rPr lang="en-US" sz="2400" dirty="0" smtClean="0">
                <a:cs typeface="Times New Roman" pitchFamily="18" charset="0"/>
              </a:rPr>
              <a:t>.</a:t>
            </a:r>
            <a:endParaRPr lang="en-US" sz="2400" dirty="0">
              <a:cs typeface="Times New Roman" pitchFamily="18" charset="0"/>
            </a:endParaRPr>
          </a:p>
          <a:p>
            <a:pPr>
              <a:buFontTx/>
              <a:buChar char="•"/>
            </a:pPr>
            <a:r>
              <a:rPr lang="en-US" sz="2400" dirty="0" smtClean="0">
                <a:cs typeface="Times New Roman" pitchFamily="18" charset="0"/>
              </a:rPr>
              <a:t>On </a:t>
            </a:r>
            <a:r>
              <a:rPr lang="en-US" sz="2400" dirty="0">
                <a:cs typeface="Times New Roman" pitchFamily="18" charset="0"/>
              </a:rPr>
              <a:t>sale – Consideration – Carrying amount = </a:t>
            </a:r>
            <a:r>
              <a:rPr lang="en-US" sz="2400" dirty="0" smtClean="0">
                <a:cs typeface="Times New Roman" pitchFamily="18" charset="0"/>
              </a:rPr>
              <a:t>P&amp;L</a:t>
            </a:r>
            <a:endParaRPr lang="en-US" sz="2400" dirty="0">
              <a:cs typeface="Times New Roman" pitchFamily="18" charset="0"/>
            </a:endParaRPr>
          </a:p>
          <a:p>
            <a:pPr>
              <a:buFontTx/>
              <a:buChar char="•"/>
            </a:pPr>
            <a:r>
              <a:rPr lang="en-US" sz="2400" dirty="0">
                <a:cs typeface="Times New Roman" pitchFamily="18" charset="0"/>
              </a:rPr>
              <a:t>   If consideration deferred – compute imputed interest revenue.</a:t>
            </a:r>
          </a:p>
        </p:txBody>
      </p:sp>
      <p:sp>
        <p:nvSpPr>
          <p:cNvPr id="3" name="Title 2"/>
          <p:cNvSpPr>
            <a:spLocks noGrp="1"/>
          </p:cNvSpPr>
          <p:nvPr>
            <p:ph type="title"/>
          </p:nvPr>
        </p:nvSpPr>
        <p:spPr/>
        <p:txBody>
          <a:bodyPr/>
          <a:lstStyle/>
          <a:p>
            <a:endParaRPr lang="en-IN"/>
          </a:p>
        </p:txBody>
      </p:sp>
      <p:sp>
        <p:nvSpPr>
          <p:cNvPr id="4" name="TextBox 3"/>
          <p:cNvSpPr txBox="1"/>
          <p:nvPr/>
        </p:nvSpPr>
        <p:spPr>
          <a:xfrm>
            <a:off x="6629400" y="6324600"/>
            <a:ext cx="23622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i="1" dirty="0" smtClean="0">
                <a:solidFill>
                  <a:schemeClr val="accent1">
                    <a:lumMod val="50000"/>
                  </a:schemeClr>
                </a:solidFill>
              </a:rPr>
              <a:t>CA KUSAI GOAWALA</a:t>
            </a:r>
            <a:endParaRPr lang="en-IN" b="1" i="1"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828800" y="228600"/>
            <a:ext cx="5943600" cy="990600"/>
          </a:xfrm>
        </p:spPr>
        <p:txBody>
          <a:bodyPr/>
          <a:lstStyle/>
          <a:p>
            <a:pPr algn="ctr"/>
            <a:r>
              <a:rPr lang="en-US" b="1" i="1" dirty="0" smtClean="0"/>
              <a:t>Investment Property</a:t>
            </a:r>
            <a:endParaRPr lang="en-US" b="1" i="1" dirty="0"/>
          </a:p>
        </p:txBody>
      </p:sp>
      <p:graphicFrame>
        <p:nvGraphicFramePr>
          <p:cNvPr id="3" name="Table 2"/>
          <p:cNvGraphicFramePr>
            <a:graphicFrameLocks noGrp="1"/>
          </p:cNvGraphicFramePr>
          <p:nvPr/>
        </p:nvGraphicFramePr>
        <p:xfrm>
          <a:off x="685800" y="1066800"/>
          <a:ext cx="7772400" cy="5151120"/>
        </p:xfrm>
        <a:graphic>
          <a:graphicData uri="http://schemas.openxmlformats.org/drawingml/2006/table">
            <a:tbl>
              <a:tblPr bandRow="1">
                <a:tableStyleId>{9D7B26C5-4107-4FEC-AEDC-1716B250A1EF}</a:tableStyleId>
              </a:tblPr>
              <a:tblGrid>
                <a:gridCol w="2590800"/>
                <a:gridCol w="2590800"/>
                <a:gridCol w="2590800"/>
              </a:tblGrid>
              <a:tr h="655420">
                <a:tc>
                  <a:txBody>
                    <a:bodyPr/>
                    <a:lstStyle/>
                    <a:p>
                      <a:r>
                        <a:rPr lang="en-US" sz="2000" dirty="0" smtClean="0">
                          <a:latin typeface="Times New Roman" pitchFamily="18" charset="0"/>
                          <a:cs typeface="Times New Roman" pitchFamily="18" charset="0"/>
                        </a:rPr>
                        <a:t>Basis Of Comparison</a:t>
                      </a:r>
                      <a:endParaRPr lang="en-US" sz="2000" b="1"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smtClean="0">
                          <a:latin typeface="Times New Roman" pitchFamily="18" charset="0"/>
                          <a:cs typeface="Times New Roman" pitchFamily="18" charset="0"/>
                        </a:rPr>
                        <a:t>IndAS 40 Investment Property</a:t>
                      </a:r>
                      <a:endParaRPr lang="en-US" sz="2000" b="1"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smtClean="0">
                          <a:latin typeface="Times New Roman" pitchFamily="18" charset="0"/>
                          <a:cs typeface="Times New Roman" pitchFamily="18" charset="0"/>
                        </a:rPr>
                        <a:t>AS 13 Accounting for Investments</a:t>
                      </a:r>
                      <a:endParaRPr lang="en-US" sz="2000" b="1"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02573">
                <a:tc>
                  <a:txBody>
                    <a:bodyPr/>
                    <a:lstStyle/>
                    <a:p>
                      <a:r>
                        <a:rPr lang="en-US" sz="2000" dirty="0" smtClean="0">
                          <a:latin typeface="Times New Roman" pitchFamily="18" charset="0"/>
                          <a:cs typeface="Times New Roman" pitchFamily="18" charset="0"/>
                        </a:rPr>
                        <a:t>Definition of investment property</a:t>
                      </a:r>
                      <a:endParaRPr lang="en-US" sz="2000" b="1"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smtClean="0">
                          <a:latin typeface="Times New Roman" pitchFamily="18" charset="0"/>
                          <a:cs typeface="Times New Roman" pitchFamily="18" charset="0"/>
                        </a:rPr>
                        <a:t>Land or building  held to earn rentals or for capital appreciations or both.</a:t>
                      </a:r>
                      <a:r>
                        <a:rPr lang="en-US" sz="2000" baseline="0" dirty="0" smtClean="0">
                          <a:latin typeface="Times New Roman" pitchFamily="18" charset="0"/>
                          <a:cs typeface="Times New Roman" pitchFamily="18" charset="0"/>
                        </a:rPr>
                        <a:t> </a:t>
                      </a:r>
                    </a:p>
                    <a:p>
                      <a:r>
                        <a:rPr lang="en-US" sz="2000" baseline="0" dirty="0" smtClean="0">
                          <a:latin typeface="Times New Roman" pitchFamily="18" charset="0"/>
                          <a:cs typeface="Times New Roman" pitchFamily="18" charset="0"/>
                        </a:rPr>
                        <a:t>Does not apply to owner occupied property or property held for sale or that is leased to another entity  under financial lease.</a:t>
                      </a:r>
                      <a:endParaRPr lang="en-US" sz="20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latin typeface="Times New Roman" pitchFamily="18" charset="0"/>
                          <a:cs typeface="Times New Roman" pitchFamily="18" charset="0"/>
                        </a:rPr>
                        <a:t>An investment in land or buildings that are not intended</a:t>
                      </a:r>
                      <a:r>
                        <a:rPr lang="en-US" sz="2000" baseline="0" dirty="0" smtClean="0">
                          <a:latin typeface="Times New Roman" pitchFamily="18" charset="0"/>
                          <a:cs typeface="Times New Roman" pitchFamily="18" charset="0"/>
                        </a:rPr>
                        <a:t> to be occupied substantially for use by, or in the operations of the investing enterprise.</a:t>
                      </a:r>
                      <a:endParaRPr lang="en-US" sz="2000" dirty="0" smtClean="0">
                        <a:latin typeface="Times New Roman" pitchFamily="18" charset="0"/>
                        <a:cs typeface="Times New Roman" pitchFamily="18" charset="0"/>
                      </a:endParaRPr>
                    </a:p>
                    <a:p>
                      <a:endParaRPr lang="en-US" sz="20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17208">
                <a:tc>
                  <a:txBody>
                    <a:bodyPr/>
                    <a:lstStyle/>
                    <a:p>
                      <a:r>
                        <a:rPr lang="en-US" sz="2000" dirty="0" smtClean="0">
                          <a:latin typeface="Times New Roman" pitchFamily="18" charset="0"/>
                          <a:cs typeface="Times New Roman" pitchFamily="18" charset="0"/>
                        </a:rPr>
                        <a:t>Measurement</a:t>
                      </a:r>
                      <a:r>
                        <a:rPr lang="en-US" sz="2000" baseline="0" dirty="0" smtClean="0">
                          <a:latin typeface="Times New Roman" pitchFamily="18" charset="0"/>
                          <a:cs typeface="Times New Roman" pitchFamily="18" charset="0"/>
                        </a:rPr>
                        <a:t> of investment property</a:t>
                      </a:r>
                      <a:endParaRPr lang="en-US" sz="2000" b="1"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smtClean="0">
                          <a:latin typeface="Times New Roman" pitchFamily="18" charset="0"/>
                          <a:cs typeface="Times New Roman" pitchFamily="18" charset="0"/>
                        </a:rPr>
                        <a:t>Permits</a:t>
                      </a:r>
                      <a:r>
                        <a:rPr lang="en-US" sz="2000" baseline="0" dirty="0" smtClean="0">
                          <a:latin typeface="Times New Roman" pitchFamily="18" charset="0"/>
                          <a:cs typeface="Times New Roman" pitchFamily="18" charset="0"/>
                        </a:rPr>
                        <a:t> only cost model.</a:t>
                      </a:r>
                      <a:endParaRPr lang="en-US" sz="2000" dirty="0" smtClean="0">
                        <a:latin typeface="Times New Roman" pitchFamily="18" charset="0"/>
                        <a:cs typeface="Times New Roman" pitchFamily="18" charset="0"/>
                      </a:endParaRPr>
                    </a:p>
                    <a:p>
                      <a:endParaRPr lang="en-US" sz="20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smtClean="0">
                          <a:latin typeface="Times New Roman" pitchFamily="18" charset="0"/>
                          <a:cs typeface="Times New Roman" pitchFamily="18" charset="0"/>
                        </a:rPr>
                        <a:t>Classified as long term investments and measured at cost less impairment.</a:t>
                      </a:r>
                      <a:endParaRPr lang="en-US" sz="20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4" name="TextBox 3"/>
          <p:cNvSpPr txBox="1"/>
          <p:nvPr/>
        </p:nvSpPr>
        <p:spPr>
          <a:xfrm>
            <a:off x="6629400" y="6324600"/>
            <a:ext cx="23622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i="1" dirty="0" smtClean="0">
                <a:solidFill>
                  <a:schemeClr val="accent1">
                    <a:lumMod val="50000"/>
                  </a:schemeClr>
                </a:solidFill>
              </a:rPr>
              <a:t>CA KUSAI GOAWALA</a:t>
            </a:r>
            <a:endParaRPr lang="en-IN" b="1" i="1" dirty="0">
              <a:solidFill>
                <a:schemeClr val="accent1">
                  <a:lumMod val="5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ox(i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650" name="WordArt 2"/>
          <p:cNvSpPr>
            <a:spLocks noChangeArrowheads="1" noChangeShapeType="1" noTextEdit="1"/>
          </p:cNvSpPr>
          <p:nvPr/>
        </p:nvSpPr>
        <p:spPr bwMode="auto">
          <a:xfrm>
            <a:off x="4648200" y="4191000"/>
            <a:ext cx="4114800" cy="990600"/>
          </a:xfrm>
          <a:prstGeom prst="rect">
            <a:avLst/>
          </a:prstGeom>
        </p:spPr>
        <p:txBody>
          <a:bodyPr wrap="none" fromWordArt="1">
            <a:prstTxWarp prst="textPlain">
              <a:avLst>
                <a:gd name="adj" fmla="val 50000"/>
              </a:avLst>
            </a:prstTxWarp>
          </a:bodyPr>
          <a:lstStyle/>
          <a:p>
            <a:pPr algn="ctr"/>
            <a:r>
              <a:rPr lang="en-US" sz="3600" kern="10">
                <a:ln w="9525">
                  <a:noFill/>
                  <a:round/>
                  <a:headEnd/>
                  <a:tailEnd/>
                </a:ln>
                <a:solidFill>
                  <a:srgbClr val="336699"/>
                </a:solidFill>
                <a:effectLst>
                  <a:outerShdw dist="45791" dir="2021404" algn="ctr" rotWithShape="0">
                    <a:srgbClr val="B2B2B2">
                      <a:alpha val="80000"/>
                    </a:srgbClr>
                  </a:outerShdw>
                </a:effectLst>
                <a:latin typeface="Times New Roman"/>
                <a:cs typeface="Times New Roman"/>
              </a:rPr>
              <a:t>AGRICULTURE</a:t>
            </a:r>
          </a:p>
        </p:txBody>
      </p:sp>
      <p:sp>
        <p:nvSpPr>
          <p:cNvPr id="411651" name="WordArt 3"/>
          <p:cNvSpPr>
            <a:spLocks noChangeArrowheads="1" noChangeShapeType="1" noTextEdit="1"/>
          </p:cNvSpPr>
          <p:nvPr/>
        </p:nvSpPr>
        <p:spPr bwMode="auto">
          <a:xfrm>
            <a:off x="5029200" y="2514600"/>
            <a:ext cx="3352800" cy="990600"/>
          </a:xfrm>
          <a:prstGeom prst="rect">
            <a:avLst/>
          </a:prstGeom>
        </p:spPr>
        <p:txBody>
          <a:bodyPr wrap="none" fromWordArt="1">
            <a:prstTxWarp prst="textPlain">
              <a:avLst>
                <a:gd name="adj" fmla="val 50000"/>
              </a:avLst>
            </a:prstTxWarp>
          </a:bodyPr>
          <a:lstStyle/>
          <a:p>
            <a:pPr algn="ctr"/>
            <a:r>
              <a:rPr lang="en-US" sz="3600" i="1" kern="10" dirty="0" smtClean="0">
                <a:ln w="9525">
                  <a:solidFill>
                    <a:srgbClr val="000000"/>
                  </a:solidFill>
                  <a:round/>
                  <a:headEnd/>
                  <a:tailEnd/>
                </a:ln>
                <a:solidFill>
                  <a:schemeClr val="accent1">
                    <a:lumMod val="75000"/>
                  </a:schemeClr>
                </a:solidFill>
                <a:effectLst>
                  <a:outerShdw dist="35921" dir="2700000" algn="ctr" rotWithShape="0">
                    <a:srgbClr val="808080">
                      <a:alpha val="80000"/>
                    </a:srgbClr>
                  </a:outerShdw>
                </a:effectLst>
                <a:latin typeface="Arial Black"/>
              </a:rPr>
              <a:t>IndAS-41</a:t>
            </a:r>
            <a:endParaRPr lang="en-US" sz="3600" i="1" kern="10" dirty="0">
              <a:ln w="9525">
                <a:solidFill>
                  <a:srgbClr val="000000"/>
                </a:solidFill>
                <a:round/>
                <a:headEnd/>
                <a:tailEnd/>
              </a:ln>
              <a:solidFill>
                <a:schemeClr val="accent1">
                  <a:lumMod val="75000"/>
                </a:schemeClr>
              </a:solidFill>
              <a:effectLst>
                <a:outerShdw dist="35921" dir="2700000" algn="ctr" rotWithShape="0">
                  <a:srgbClr val="808080">
                    <a:alpha val="80000"/>
                  </a:srgbClr>
                </a:outerShdw>
              </a:effectLst>
              <a:latin typeface="Arial Black"/>
            </a:endParaRPr>
          </a:p>
        </p:txBody>
      </p:sp>
      <p:pic>
        <p:nvPicPr>
          <p:cNvPr id="411653" name="Picture 5" descr="j0422182"/>
          <p:cNvPicPr>
            <a:picLocks noChangeAspect="1" noChangeArrowheads="1"/>
          </p:cNvPicPr>
          <p:nvPr/>
        </p:nvPicPr>
        <p:blipFill>
          <a:blip r:embed="rId2" cstate="print"/>
          <a:srcRect/>
          <a:stretch>
            <a:fillRect/>
          </a:stretch>
        </p:blipFill>
        <p:spPr bwMode="auto">
          <a:xfrm>
            <a:off x="228600" y="1905000"/>
            <a:ext cx="4267200" cy="4419600"/>
          </a:xfrm>
          <a:prstGeom prst="rect">
            <a:avLst/>
          </a:prstGeom>
          <a:noFill/>
        </p:spPr>
      </p:pic>
      <p:sp>
        <p:nvSpPr>
          <p:cNvPr id="5" name="Title 4"/>
          <p:cNvSpPr>
            <a:spLocks noGrp="1"/>
          </p:cNvSpPr>
          <p:nvPr>
            <p:ph type="title"/>
          </p:nvPr>
        </p:nvSpPr>
        <p:spPr/>
        <p:txBody>
          <a:bodyPr/>
          <a:lstStyle/>
          <a:p>
            <a:endParaRPr lang="en-IN"/>
          </a:p>
        </p:txBody>
      </p:sp>
      <p:sp>
        <p:nvSpPr>
          <p:cNvPr id="6" name="TextBox 5"/>
          <p:cNvSpPr txBox="1"/>
          <p:nvPr/>
        </p:nvSpPr>
        <p:spPr>
          <a:xfrm>
            <a:off x="6629400" y="6324600"/>
            <a:ext cx="23622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i="1" dirty="0" smtClean="0">
                <a:solidFill>
                  <a:schemeClr val="accent1">
                    <a:lumMod val="50000"/>
                  </a:schemeClr>
                </a:solidFill>
              </a:rPr>
              <a:t>CA KUSAI GOAWALA</a:t>
            </a:r>
            <a:endParaRPr lang="en-IN" b="1" i="1" dirty="0">
              <a:solidFill>
                <a:schemeClr val="accent1">
                  <a:lumMod val="50000"/>
                </a:schemeClr>
              </a:solidFill>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666" name="WordArt 2"/>
          <p:cNvSpPr>
            <a:spLocks noChangeArrowheads="1" noChangeShapeType="1" noTextEdit="1"/>
          </p:cNvSpPr>
          <p:nvPr/>
        </p:nvSpPr>
        <p:spPr bwMode="auto">
          <a:xfrm>
            <a:off x="5181600" y="3429000"/>
            <a:ext cx="3429000" cy="1828800"/>
          </a:xfrm>
          <a:prstGeom prst="rect">
            <a:avLst/>
          </a:prstGeom>
          <a:extLst>
            <a:ext uri="{91240B29-F687-4F45-9708-019B960494DF}">
              <a14:hiddenLine xmlns=""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dirty="0">
                <a:solidFill>
                  <a:srgbClr val="336699"/>
                </a:solidFill>
                <a:effectLst>
                  <a:outerShdw dist="45791" dir="2021404" algn="ctr" rotWithShape="0">
                    <a:srgbClr val="B2B2B2">
                      <a:alpha val="80000"/>
                    </a:srgbClr>
                  </a:outerShdw>
                </a:effectLst>
                <a:latin typeface="Times New Roman"/>
                <a:cs typeface="Times New Roman"/>
              </a:rPr>
              <a:t>EMPLOYEE </a:t>
            </a:r>
          </a:p>
          <a:p>
            <a:pPr algn="ctr"/>
            <a:r>
              <a:rPr lang="en-US" sz="3600" kern="10" dirty="0">
                <a:solidFill>
                  <a:srgbClr val="336699"/>
                </a:solidFill>
                <a:effectLst>
                  <a:outerShdw dist="45791" dir="2021404" algn="ctr" rotWithShape="0">
                    <a:srgbClr val="B2B2B2">
                      <a:alpha val="80000"/>
                    </a:srgbClr>
                  </a:outerShdw>
                </a:effectLst>
                <a:latin typeface="Times New Roman"/>
                <a:cs typeface="Times New Roman"/>
              </a:rPr>
              <a:t>BENEFITS</a:t>
            </a:r>
          </a:p>
        </p:txBody>
      </p:sp>
      <p:sp>
        <p:nvSpPr>
          <p:cNvPr id="369667" name="WordArt 3"/>
          <p:cNvSpPr>
            <a:spLocks noChangeArrowheads="1" noChangeShapeType="1" noTextEdit="1"/>
          </p:cNvSpPr>
          <p:nvPr/>
        </p:nvSpPr>
        <p:spPr bwMode="auto">
          <a:xfrm>
            <a:off x="5029200" y="2209800"/>
            <a:ext cx="3505200" cy="838200"/>
          </a:xfrm>
          <a:prstGeom prst="rect">
            <a:avLst/>
          </a:prstGeom>
        </p:spPr>
        <p:txBody>
          <a:bodyPr wrap="none" fromWordArt="1">
            <a:prstTxWarp prst="textPlain">
              <a:avLst>
                <a:gd name="adj" fmla="val 50000"/>
              </a:avLst>
            </a:prstTxWarp>
          </a:bodyPr>
          <a:lstStyle/>
          <a:p>
            <a:pPr algn="ctr"/>
            <a:r>
              <a:rPr lang="en-US" sz="3600" i="1" kern="10" dirty="0" smtClean="0">
                <a:ln w="9525">
                  <a:solidFill>
                    <a:srgbClr val="000000"/>
                  </a:solidFill>
                  <a:round/>
                  <a:headEnd/>
                  <a:tailEnd/>
                </a:ln>
                <a:solidFill>
                  <a:schemeClr val="accent1">
                    <a:lumMod val="75000"/>
                  </a:schemeClr>
                </a:solidFill>
                <a:effectLst>
                  <a:outerShdw dist="35921" dir="2700000" algn="ctr" rotWithShape="0">
                    <a:srgbClr val="808080">
                      <a:alpha val="80000"/>
                    </a:srgbClr>
                  </a:outerShdw>
                </a:effectLst>
                <a:latin typeface="Arial Black"/>
              </a:rPr>
              <a:t>IndAS-19</a:t>
            </a:r>
            <a:endParaRPr lang="en-US" sz="3600" i="1" kern="10" dirty="0">
              <a:ln w="9525">
                <a:solidFill>
                  <a:srgbClr val="000000"/>
                </a:solidFill>
                <a:round/>
                <a:headEnd/>
                <a:tailEnd/>
              </a:ln>
              <a:solidFill>
                <a:schemeClr val="accent1">
                  <a:lumMod val="75000"/>
                </a:schemeClr>
              </a:solidFill>
              <a:effectLst>
                <a:outerShdw dist="35921" dir="2700000" algn="ctr" rotWithShape="0">
                  <a:srgbClr val="808080">
                    <a:alpha val="80000"/>
                  </a:srgbClr>
                </a:outerShdw>
              </a:effectLst>
              <a:latin typeface="Arial Black"/>
            </a:endParaRPr>
          </a:p>
        </p:txBody>
      </p:sp>
      <p:pic>
        <p:nvPicPr>
          <p:cNvPr id="369668" name="Picture 4" descr="j0435245"/>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81000" y="304800"/>
            <a:ext cx="2133600" cy="1752600"/>
          </a:xfrm>
          <a:prstGeom prst="rect">
            <a:avLst/>
          </a:prstGeom>
          <a:noFill/>
          <a:extLst>
            <a:ext uri="{909E8E84-426E-40DD-AFC4-6F175D3DCCD1}">
              <a14:hiddenFill xmlns="" xmlns:a14="http://schemas.microsoft.com/office/drawing/2010/main">
                <a:solidFill>
                  <a:srgbClr val="FFFFFF"/>
                </a:solidFill>
              </a14:hiddenFill>
            </a:ext>
          </a:extLst>
        </p:spPr>
      </p:pic>
      <p:pic>
        <p:nvPicPr>
          <p:cNvPr id="369669" name="Picture 5" descr="j042277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57200" y="2057400"/>
            <a:ext cx="4267200" cy="4191000"/>
          </a:xfrm>
          <a:prstGeom prst="rect">
            <a:avLst/>
          </a:prstGeom>
          <a:noFill/>
          <a:extLst>
            <a:ext uri="{909E8E84-426E-40DD-AFC4-6F175D3DCCD1}">
              <a14:hiddenFill xmlns="" xmlns:a14="http://schemas.microsoft.com/office/drawing/2010/main">
                <a:solidFill>
                  <a:srgbClr val="FFFFFF"/>
                </a:solidFill>
              </a14:hiddenFill>
            </a:ext>
          </a:extLst>
        </p:spPr>
      </p:pic>
      <p:sp>
        <p:nvSpPr>
          <p:cNvPr id="7" name="TextBox 6"/>
          <p:cNvSpPr txBox="1"/>
          <p:nvPr/>
        </p:nvSpPr>
        <p:spPr>
          <a:xfrm>
            <a:off x="6781800" y="6324600"/>
            <a:ext cx="2362200" cy="369332"/>
          </a:xfrm>
          <a:prstGeom prst="rect">
            <a:avLst/>
          </a:prstGeom>
          <a:noFill/>
        </p:spPr>
        <p:txBody>
          <a:bodyPr wrap="square" rtlCol="0">
            <a:spAutoFit/>
          </a:bodyPr>
          <a:lstStyle/>
          <a:p>
            <a:r>
              <a:rPr lang="en-US" b="1" i="1" dirty="0" smtClean="0">
                <a:solidFill>
                  <a:schemeClr val="accent1">
                    <a:lumMod val="50000"/>
                  </a:schemeClr>
                </a:solidFill>
              </a:rPr>
              <a:t>CA KUSAI GOAWALA</a:t>
            </a:r>
            <a:endParaRPr lang="en-IN" b="1" i="1" dirty="0">
              <a:solidFill>
                <a:schemeClr val="accent1">
                  <a:lumMod val="50000"/>
                </a:schemeClr>
              </a:solidFill>
            </a:endParaRPr>
          </a:p>
        </p:txBody>
      </p:sp>
    </p:spTree>
    <p:extLst>
      <p:ext uri="{BB962C8B-B14F-4D97-AF65-F5344CB8AC3E}">
        <p14:creationId xmlns="" xmlns:p14="http://schemas.microsoft.com/office/powerpoint/2010/main" val="1220217892"/>
      </p:ext>
    </p:extLst>
  </p:cSld>
  <p:clrMapOvr>
    <a:masterClrMapping/>
  </p:clrMapOvr>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675" name="Rectangle 3"/>
          <p:cNvSpPr>
            <a:spLocks noChangeArrowheads="1"/>
          </p:cNvSpPr>
          <p:nvPr/>
        </p:nvSpPr>
        <p:spPr bwMode="auto">
          <a:xfrm>
            <a:off x="533400" y="1490079"/>
            <a:ext cx="7620000" cy="4524315"/>
          </a:xfrm>
          <a:prstGeom prst="rect">
            <a:avLst/>
          </a:prstGeom>
          <a:noFill/>
          <a:ln w="9525">
            <a:noFill/>
            <a:miter lim="800000"/>
            <a:headEnd/>
            <a:tailEnd/>
          </a:ln>
          <a:effectLst/>
        </p:spPr>
        <p:txBody>
          <a:bodyPr wrap="square" anchor="ctr">
            <a:spAutoFit/>
          </a:bodyPr>
          <a:lstStyle/>
          <a:p>
            <a:pPr lvl="1">
              <a:buFontTx/>
              <a:buChar char="•"/>
              <a:tabLst>
                <a:tab pos="685800" algn="l"/>
              </a:tabLst>
            </a:pPr>
            <a:r>
              <a:rPr lang="en-US" sz="2400" dirty="0" smtClean="0">
                <a:cs typeface="Times New Roman" pitchFamily="18" charset="0"/>
              </a:rPr>
              <a:t>Biological </a:t>
            </a:r>
            <a:r>
              <a:rPr lang="en-US" sz="2400" dirty="0">
                <a:cs typeface="Times New Roman" pitchFamily="18" charset="0"/>
              </a:rPr>
              <a:t>assets – livestock, crops, plantations</a:t>
            </a:r>
            <a:r>
              <a:rPr lang="en-US" sz="2400" dirty="0" smtClean="0">
                <a:cs typeface="Times New Roman" pitchFamily="18" charset="0"/>
              </a:rPr>
              <a:t>.</a:t>
            </a:r>
          </a:p>
          <a:p>
            <a:pPr lvl="1">
              <a:buFontTx/>
              <a:buChar char="•"/>
              <a:tabLst>
                <a:tab pos="685800" algn="l"/>
              </a:tabLst>
            </a:pPr>
            <a:r>
              <a:rPr lang="en-US" sz="2400" dirty="0" smtClean="0">
                <a:cs typeface="Times New Roman" pitchFamily="18" charset="0"/>
              </a:rPr>
              <a:t>Bearer Plants – living plant – expected to bear produce for more than one period.</a:t>
            </a:r>
          </a:p>
          <a:p>
            <a:pPr lvl="1">
              <a:buFontTx/>
              <a:buChar char="•"/>
              <a:tabLst>
                <a:tab pos="685800" algn="l"/>
              </a:tabLst>
            </a:pPr>
            <a:r>
              <a:rPr lang="en-US" sz="2400" dirty="0" smtClean="0">
                <a:cs typeface="Times New Roman" pitchFamily="18" charset="0"/>
              </a:rPr>
              <a:t>Except – plant grown as lumber</a:t>
            </a:r>
          </a:p>
          <a:p>
            <a:pPr lvl="1">
              <a:buFontTx/>
              <a:buChar char="•"/>
              <a:tabLst>
                <a:tab pos="685800" algn="l"/>
              </a:tabLst>
            </a:pPr>
            <a:r>
              <a:rPr lang="en-US" sz="2400" dirty="0" smtClean="0">
                <a:cs typeface="Times New Roman" pitchFamily="18" charset="0"/>
              </a:rPr>
              <a:t> Agricultural Produce – harvested produce</a:t>
            </a:r>
            <a:endParaRPr lang="en-US" sz="2400" dirty="0">
              <a:cs typeface="Times New Roman" pitchFamily="18" charset="0"/>
            </a:endParaRPr>
          </a:p>
          <a:p>
            <a:pPr lvl="1">
              <a:buFontTx/>
              <a:buChar char="•"/>
              <a:tabLst>
                <a:tab pos="685800" algn="l"/>
              </a:tabLst>
            </a:pPr>
            <a:r>
              <a:rPr lang="en-US" sz="2400" dirty="0" smtClean="0">
                <a:cs typeface="Times New Roman" pitchFamily="18" charset="0"/>
              </a:rPr>
              <a:t> </a:t>
            </a:r>
            <a:r>
              <a:rPr lang="en-US" sz="2400" dirty="0">
                <a:cs typeface="Times New Roman" pitchFamily="18" charset="0"/>
              </a:rPr>
              <a:t>Process – Agricultural transformation/Deterioration/   </a:t>
            </a:r>
          </a:p>
          <a:p>
            <a:pPr lvl="1">
              <a:tabLst>
                <a:tab pos="685800" algn="l"/>
              </a:tabLst>
            </a:pPr>
            <a:r>
              <a:rPr lang="en-US" sz="2400" dirty="0">
                <a:cs typeface="Times New Roman" pitchFamily="18" charset="0"/>
              </a:rPr>
              <a:t>  </a:t>
            </a:r>
            <a:r>
              <a:rPr lang="en-US" sz="2400" dirty="0" smtClean="0">
                <a:cs typeface="Times New Roman" pitchFamily="18" charset="0"/>
              </a:rPr>
              <a:t>  </a:t>
            </a:r>
            <a:r>
              <a:rPr lang="en-US" sz="2400" dirty="0">
                <a:cs typeface="Times New Roman" pitchFamily="18" charset="0"/>
              </a:rPr>
              <a:t>Procreation</a:t>
            </a:r>
            <a:r>
              <a:rPr lang="en-US" sz="2400" dirty="0" smtClean="0">
                <a:cs typeface="Times New Roman" pitchFamily="18" charset="0"/>
              </a:rPr>
              <a:t>.</a:t>
            </a:r>
            <a:endParaRPr lang="en-US" sz="2400" dirty="0">
              <a:cs typeface="Times New Roman" pitchFamily="18" charset="0"/>
            </a:endParaRPr>
          </a:p>
          <a:p>
            <a:pPr lvl="1">
              <a:buFontTx/>
              <a:buChar char="•"/>
              <a:tabLst>
                <a:tab pos="685800" algn="l"/>
              </a:tabLst>
            </a:pPr>
            <a:r>
              <a:rPr lang="en-US" sz="2400" dirty="0">
                <a:cs typeface="Times New Roman" pitchFamily="18" charset="0"/>
              </a:rPr>
              <a:t> </a:t>
            </a:r>
            <a:r>
              <a:rPr lang="en-US" sz="2400" dirty="0" err="1" smtClean="0">
                <a:cs typeface="Times New Roman" pitchFamily="18" charset="0"/>
              </a:rPr>
              <a:t>Recognised</a:t>
            </a:r>
            <a:r>
              <a:rPr lang="en-US" sz="2400" dirty="0" smtClean="0">
                <a:cs typeface="Times New Roman" pitchFamily="18" charset="0"/>
              </a:rPr>
              <a:t> </a:t>
            </a:r>
            <a:r>
              <a:rPr lang="en-US" sz="2400" dirty="0">
                <a:cs typeface="Times New Roman" pitchFamily="18" charset="0"/>
              </a:rPr>
              <a:t>only if </a:t>
            </a:r>
            <a:r>
              <a:rPr lang="en-US" sz="2400" dirty="0" smtClean="0">
                <a:cs typeface="Times New Roman" pitchFamily="18" charset="0"/>
              </a:rPr>
              <a:t>:</a:t>
            </a:r>
            <a:endParaRPr lang="en-US" sz="2400" dirty="0">
              <a:cs typeface="Times New Roman" pitchFamily="18" charset="0"/>
            </a:endParaRPr>
          </a:p>
          <a:p>
            <a:pPr lvl="2">
              <a:buFontTx/>
              <a:buChar char="•"/>
              <a:tabLst>
                <a:tab pos="685800" algn="l"/>
              </a:tabLst>
            </a:pPr>
            <a:r>
              <a:rPr lang="en-US" sz="2400" dirty="0">
                <a:cs typeface="Times New Roman" pitchFamily="18" charset="0"/>
              </a:rPr>
              <a:t>   Control over assets</a:t>
            </a:r>
            <a:r>
              <a:rPr lang="en-US" sz="2400" dirty="0" smtClean="0">
                <a:cs typeface="Times New Roman" pitchFamily="18" charset="0"/>
              </a:rPr>
              <a:t>.</a:t>
            </a:r>
            <a:endParaRPr lang="en-US" sz="2400" dirty="0">
              <a:cs typeface="Times New Roman" pitchFamily="18" charset="0"/>
            </a:endParaRPr>
          </a:p>
          <a:p>
            <a:pPr lvl="2">
              <a:buFontTx/>
              <a:buChar char="•"/>
              <a:tabLst>
                <a:tab pos="685800" algn="l"/>
              </a:tabLst>
            </a:pPr>
            <a:r>
              <a:rPr lang="en-US" sz="2400" dirty="0">
                <a:cs typeface="Times New Roman" pitchFamily="18" charset="0"/>
              </a:rPr>
              <a:t>   Cash flow can be estimated – economic benefits</a:t>
            </a:r>
            <a:r>
              <a:rPr lang="en-US" sz="2400" dirty="0" smtClean="0">
                <a:cs typeface="Times New Roman" pitchFamily="18" charset="0"/>
              </a:rPr>
              <a:t>.</a:t>
            </a:r>
            <a:endParaRPr lang="en-US" sz="2400" dirty="0">
              <a:cs typeface="Times New Roman" pitchFamily="18" charset="0"/>
            </a:endParaRPr>
          </a:p>
          <a:p>
            <a:pPr lvl="2">
              <a:buFontTx/>
              <a:buChar char="•"/>
              <a:tabLst>
                <a:tab pos="685800" algn="l"/>
              </a:tabLst>
            </a:pPr>
            <a:r>
              <a:rPr lang="en-US" sz="2400" dirty="0">
                <a:cs typeface="Times New Roman" pitchFamily="18" charset="0"/>
              </a:rPr>
              <a:t>   Cost or FV can be reliably determined</a:t>
            </a:r>
            <a:r>
              <a:rPr lang="en-US" sz="2400" dirty="0" smtClean="0">
                <a:cs typeface="Times New Roman" pitchFamily="18" charset="0"/>
              </a:rPr>
              <a:t>.</a:t>
            </a:r>
          </a:p>
          <a:p>
            <a:pPr lvl="2">
              <a:tabLst>
                <a:tab pos="685800" algn="l"/>
              </a:tabLst>
            </a:pPr>
            <a:endParaRPr lang="en-US" sz="2400" dirty="0" smtClean="0">
              <a:cs typeface="Times New Roman" pitchFamily="18" charset="0"/>
            </a:endParaRPr>
          </a:p>
        </p:txBody>
      </p:sp>
      <p:sp>
        <p:nvSpPr>
          <p:cNvPr id="4" name="TextBox 3"/>
          <p:cNvSpPr txBox="1"/>
          <p:nvPr/>
        </p:nvSpPr>
        <p:spPr>
          <a:xfrm>
            <a:off x="6629400" y="6324600"/>
            <a:ext cx="23622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i="1" dirty="0" smtClean="0">
                <a:solidFill>
                  <a:schemeClr val="accent1">
                    <a:lumMod val="50000"/>
                  </a:schemeClr>
                </a:solidFill>
              </a:rPr>
              <a:t>CA KUSAI GOAWALA</a:t>
            </a:r>
            <a:endParaRPr lang="en-IN" b="1" i="1"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698" name="Rectangle 2"/>
          <p:cNvSpPr>
            <a:spLocks noChangeArrowheads="1"/>
          </p:cNvSpPr>
          <p:nvPr/>
        </p:nvSpPr>
        <p:spPr bwMode="auto">
          <a:xfrm>
            <a:off x="609600" y="460445"/>
            <a:ext cx="7772400" cy="5632311"/>
          </a:xfrm>
          <a:prstGeom prst="rect">
            <a:avLst/>
          </a:prstGeom>
          <a:noFill/>
          <a:ln w="9525">
            <a:noFill/>
            <a:miter lim="800000"/>
            <a:headEnd/>
            <a:tailEnd/>
          </a:ln>
          <a:effectLst/>
        </p:spPr>
        <p:txBody>
          <a:bodyPr wrap="square" anchor="ctr">
            <a:spAutoFit/>
          </a:bodyPr>
          <a:lstStyle/>
          <a:p>
            <a:pPr lvl="1">
              <a:buFontTx/>
              <a:buChar char="•"/>
            </a:pPr>
            <a:r>
              <a:rPr lang="en-US" sz="2400" dirty="0" smtClean="0">
                <a:cs typeface="Times New Roman" pitchFamily="18" charset="0"/>
              </a:rPr>
              <a:t>   Initial Recognition at Fair Value as per present location and condition minus point of sale costs.</a:t>
            </a:r>
          </a:p>
          <a:p>
            <a:pPr lvl="1">
              <a:buFontTx/>
              <a:buChar char="•"/>
            </a:pPr>
            <a:r>
              <a:rPr lang="en-US" sz="2400" dirty="0" smtClean="0">
                <a:cs typeface="Times New Roman" pitchFamily="18" charset="0"/>
              </a:rPr>
              <a:t>   Changes in value – P&amp;L.</a:t>
            </a:r>
          </a:p>
          <a:p>
            <a:pPr lvl="1">
              <a:buFontTx/>
              <a:buChar char="•"/>
            </a:pPr>
            <a:r>
              <a:rPr lang="en-US" sz="2400" dirty="0" smtClean="0">
                <a:cs typeface="Times New Roman" pitchFamily="18" charset="0"/>
              </a:rPr>
              <a:t>   If FV cannot be ascertained – cost minus depreciation minus impairment as per PPE.</a:t>
            </a:r>
          </a:p>
          <a:p>
            <a:pPr lvl="1">
              <a:buFontTx/>
              <a:buChar char="•"/>
            </a:pPr>
            <a:r>
              <a:rPr lang="en-US" sz="2400" dirty="0" smtClean="0">
                <a:cs typeface="Times New Roman" pitchFamily="18" charset="0"/>
              </a:rPr>
              <a:t>   If harvested – the crop is to be considered as Inventories.</a:t>
            </a:r>
          </a:p>
          <a:p>
            <a:pPr lvl="1">
              <a:buFontTx/>
              <a:buChar char="•"/>
            </a:pPr>
            <a:r>
              <a:rPr lang="en-US" sz="2400" dirty="0" smtClean="0">
                <a:cs typeface="Times New Roman" pitchFamily="18" charset="0"/>
              </a:rPr>
              <a:t>   Once taken at FV cannot change back to Cost method.</a:t>
            </a:r>
          </a:p>
          <a:p>
            <a:pPr lvl="1">
              <a:buFontTx/>
              <a:buChar char="•"/>
            </a:pPr>
            <a:r>
              <a:rPr lang="en-US" sz="2400" dirty="0" smtClean="0">
                <a:cs typeface="Times New Roman" pitchFamily="18" charset="0"/>
              </a:rPr>
              <a:t>    Gain or loss from initial recognition – take to P&amp;L</a:t>
            </a:r>
          </a:p>
          <a:p>
            <a:pPr lvl="1">
              <a:buFontTx/>
              <a:buChar char="•"/>
            </a:pPr>
            <a:r>
              <a:rPr lang="en-US" sz="2400" dirty="0" smtClean="0">
                <a:cs typeface="Times New Roman" pitchFamily="18" charset="0"/>
              </a:rPr>
              <a:t>   If land and standing crops are combined - deduct land value to determine value for crops.</a:t>
            </a:r>
          </a:p>
          <a:p>
            <a:pPr lvl="1">
              <a:buFontTx/>
              <a:buChar char="•"/>
            </a:pPr>
            <a:r>
              <a:rPr lang="en-US" sz="2400" dirty="0" smtClean="0">
                <a:cs typeface="Times New Roman" pitchFamily="18" charset="0"/>
              </a:rPr>
              <a:t>   In case of Government Grant – When FV used – take it to P&amp;L when becomes receivable.</a:t>
            </a:r>
          </a:p>
          <a:p>
            <a:pPr lvl="1">
              <a:buFontTx/>
              <a:buChar char="•"/>
            </a:pPr>
            <a:r>
              <a:rPr lang="en-US" sz="2400" dirty="0" smtClean="0">
                <a:cs typeface="Times New Roman" pitchFamily="18" charset="0"/>
              </a:rPr>
              <a:t>   If contingent on fulfilling conditions – recognize only when  conditions met.</a:t>
            </a:r>
            <a:endParaRPr lang="en-US" sz="2400" dirty="0">
              <a:cs typeface="Times New Roman" pitchFamily="18" charset="0"/>
            </a:endParaRPr>
          </a:p>
        </p:txBody>
      </p:sp>
      <p:sp>
        <p:nvSpPr>
          <p:cNvPr id="4" name="TextBox 3"/>
          <p:cNvSpPr txBox="1"/>
          <p:nvPr/>
        </p:nvSpPr>
        <p:spPr>
          <a:xfrm>
            <a:off x="6629400" y="6324600"/>
            <a:ext cx="23622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i="1" dirty="0" smtClean="0">
                <a:solidFill>
                  <a:schemeClr val="accent1">
                    <a:lumMod val="50000"/>
                  </a:schemeClr>
                </a:solidFill>
              </a:rPr>
              <a:t>CA KUSAI GOAWALA</a:t>
            </a:r>
            <a:endParaRPr lang="en-IN" b="1" i="1"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698" name="Rectangle 2"/>
          <p:cNvSpPr>
            <a:spLocks noChangeArrowheads="1"/>
          </p:cNvSpPr>
          <p:nvPr/>
        </p:nvSpPr>
        <p:spPr bwMode="auto">
          <a:xfrm>
            <a:off x="609600" y="1383775"/>
            <a:ext cx="7772400" cy="3785652"/>
          </a:xfrm>
          <a:prstGeom prst="rect">
            <a:avLst/>
          </a:prstGeom>
          <a:noFill/>
          <a:ln w="9525">
            <a:noFill/>
            <a:miter lim="800000"/>
            <a:headEnd/>
            <a:tailEnd/>
          </a:ln>
          <a:effectLst/>
        </p:spPr>
        <p:txBody>
          <a:bodyPr wrap="square" anchor="ctr">
            <a:spAutoFit/>
          </a:bodyPr>
          <a:lstStyle/>
          <a:p>
            <a:pPr lvl="1">
              <a:buFontTx/>
              <a:buChar char="•"/>
            </a:pPr>
            <a:r>
              <a:rPr lang="en-US" sz="2400" dirty="0" smtClean="0">
                <a:cs typeface="Times New Roman" pitchFamily="18" charset="0"/>
              </a:rPr>
              <a:t>   Fair Value to be determined for Biological assets as well as Agricultural Produce.</a:t>
            </a:r>
          </a:p>
          <a:p>
            <a:pPr lvl="1">
              <a:buFontTx/>
              <a:buChar char="•"/>
            </a:pPr>
            <a:r>
              <a:rPr lang="en-US" sz="2400" dirty="0" smtClean="0">
                <a:cs typeface="Times New Roman" pitchFamily="18" charset="0"/>
              </a:rPr>
              <a:t>  Do not consider forward sale price to determine FV as the same is not indicative of the current FV</a:t>
            </a:r>
          </a:p>
          <a:p>
            <a:pPr lvl="1">
              <a:buFontTx/>
              <a:buChar char="•"/>
            </a:pPr>
            <a:r>
              <a:rPr lang="en-US" sz="2400" dirty="0" smtClean="0">
                <a:cs typeface="Times New Roman" pitchFamily="18" charset="0"/>
              </a:rPr>
              <a:t>  Group similar assets according to significant attributes etc</a:t>
            </a:r>
          </a:p>
          <a:p>
            <a:pPr lvl="1">
              <a:buFontTx/>
              <a:buChar char="•"/>
            </a:pPr>
            <a:r>
              <a:rPr lang="en-US" sz="2400" dirty="0" smtClean="0">
                <a:cs typeface="Times New Roman" pitchFamily="18" charset="0"/>
              </a:rPr>
              <a:t>  Gains or losses on initial recognition to P&amp;L</a:t>
            </a:r>
          </a:p>
          <a:p>
            <a:pPr lvl="1">
              <a:buFontTx/>
              <a:buChar char="•"/>
            </a:pPr>
            <a:r>
              <a:rPr lang="en-US" sz="2400" dirty="0" smtClean="0">
                <a:cs typeface="Times New Roman" pitchFamily="18" charset="0"/>
              </a:rPr>
              <a:t>  Subsequent measurement changes – </a:t>
            </a:r>
            <a:r>
              <a:rPr lang="en-US" sz="2400" dirty="0" err="1" smtClean="0">
                <a:cs typeface="Times New Roman" pitchFamily="18" charset="0"/>
              </a:rPr>
              <a:t>recognise</a:t>
            </a:r>
            <a:r>
              <a:rPr lang="en-US" sz="2400" dirty="0" smtClean="0">
                <a:cs typeface="Times New Roman" pitchFamily="18" charset="0"/>
              </a:rPr>
              <a:t> to PL</a:t>
            </a:r>
          </a:p>
          <a:p>
            <a:pPr lvl="1">
              <a:buFontTx/>
              <a:buChar char="•"/>
            </a:pPr>
            <a:endParaRPr lang="en-US" sz="2400" dirty="0" smtClean="0">
              <a:cs typeface="Times New Roman" pitchFamily="18" charset="0"/>
            </a:endParaRPr>
          </a:p>
          <a:p>
            <a:pPr lvl="1">
              <a:buFontTx/>
              <a:buChar char="•"/>
            </a:pPr>
            <a:endParaRPr lang="en-US" sz="2400" dirty="0">
              <a:cs typeface="Times New Roman" pitchFamily="18" charset="0"/>
            </a:endParaRPr>
          </a:p>
        </p:txBody>
      </p:sp>
      <p:sp>
        <p:nvSpPr>
          <p:cNvPr id="4" name="TextBox 3"/>
          <p:cNvSpPr txBox="1"/>
          <p:nvPr/>
        </p:nvSpPr>
        <p:spPr>
          <a:xfrm>
            <a:off x="6629400" y="6324600"/>
            <a:ext cx="23622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i="1" dirty="0" smtClean="0">
                <a:solidFill>
                  <a:schemeClr val="accent1">
                    <a:lumMod val="50000"/>
                  </a:schemeClr>
                </a:solidFill>
              </a:rPr>
              <a:t>CA KUSAI GOAWALA</a:t>
            </a:r>
            <a:endParaRPr lang="en-IN" b="1" i="1"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629400" y="6324600"/>
            <a:ext cx="23622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i="1" dirty="0" smtClean="0">
                <a:solidFill>
                  <a:schemeClr val="accent1">
                    <a:lumMod val="50000"/>
                  </a:schemeClr>
                </a:solidFill>
              </a:rPr>
              <a:t>CA KUSAI GOAWALA</a:t>
            </a:r>
            <a:endParaRPr lang="en-IN" b="1" i="1" dirty="0">
              <a:solidFill>
                <a:schemeClr val="accent1">
                  <a:lumMod val="50000"/>
                </a:schemeClr>
              </a:solidFill>
            </a:endParaRPr>
          </a:p>
        </p:txBody>
      </p:sp>
      <p:graphicFrame>
        <p:nvGraphicFramePr>
          <p:cNvPr id="5" name="Table 4"/>
          <p:cNvGraphicFramePr>
            <a:graphicFrameLocks noGrp="1"/>
          </p:cNvGraphicFramePr>
          <p:nvPr/>
        </p:nvGraphicFramePr>
        <p:xfrm>
          <a:off x="1524000" y="1397000"/>
          <a:ext cx="6096000" cy="3555998"/>
        </p:xfrm>
        <a:graphic>
          <a:graphicData uri="http://schemas.openxmlformats.org/drawingml/2006/table">
            <a:tbl>
              <a:tblPr firstRow="1" bandRow="1">
                <a:tableStyleId>{5C22544A-7EE6-4342-B048-85BDC9FD1C3A}</a:tableStyleId>
              </a:tblPr>
              <a:tblGrid>
                <a:gridCol w="2032000"/>
                <a:gridCol w="2032000"/>
                <a:gridCol w="2032000"/>
              </a:tblGrid>
              <a:tr h="1035728">
                <a:tc>
                  <a:txBody>
                    <a:bodyPr/>
                    <a:lstStyle/>
                    <a:p>
                      <a:r>
                        <a:rPr lang="en-IN" dirty="0" smtClean="0"/>
                        <a:t>Biological Assets</a:t>
                      </a:r>
                      <a:endParaRPr lang="en-IN" dirty="0"/>
                    </a:p>
                  </a:txBody>
                  <a:tcPr/>
                </a:tc>
                <a:tc>
                  <a:txBody>
                    <a:bodyPr/>
                    <a:lstStyle/>
                    <a:p>
                      <a:r>
                        <a:rPr lang="en-IN" dirty="0" smtClean="0"/>
                        <a:t>Agricultural</a:t>
                      </a:r>
                      <a:r>
                        <a:rPr lang="en-IN" baseline="0" dirty="0" smtClean="0"/>
                        <a:t> Produce</a:t>
                      </a:r>
                      <a:endParaRPr lang="en-IN" dirty="0"/>
                    </a:p>
                  </a:txBody>
                  <a:tcPr/>
                </a:tc>
                <a:tc>
                  <a:txBody>
                    <a:bodyPr/>
                    <a:lstStyle/>
                    <a:p>
                      <a:r>
                        <a:rPr lang="en-IN" dirty="0" smtClean="0"/>
                        <a:t>Products as a result of processing harvesting</a:t>
                      </a:r>
                      <a:endParaRPr lang="en-IN" dirty="0"/>
                    </a:p>
                  </a:txBody>
                  <a:tcPr/>
                </a:tc>
              </a:tr>
              <a:tr h="420045">
                <a:tc>
                  <a:txBody>
                    <a:bodyPr/>
                    <a:lstStyle/>
                    <a:p>
                      <a:r>
                        <a:rPr lang="en-IN" dirty="0" smtClean="0"/>
                        <a:t>Sheep</a:t>
                      </a:r>
                      <a:endParaRPr lang="en-IN" dirty="0"/>
                    </a:p>
                  </a:txBody>
                  <a:tcPr/>
                </a:tc>
                <a:tc>
                  <a:txBody>
                    <a:bodyPr/>
                    <a:lstStyle/>
                    <a:p>
                      <a:r>
                        <a:rPr lang="en-IN" dirty="0" smtClean="0"/>
                        <a:t>Wool</a:t>
                      </a:r>
                      <a:endParaRPr lang="en-IN" dirty="0"/>
                    </a:p>
                  </a:txBody>
                  <a:tcPr/>
                </a:tc>
                <a:tc>
                  <a:txBody>
                    <a:bodyPr/>
                    <a:lstStyle/>
                    <a:p>
                      <a:r>
                        <a:rPr lang="en-IN" dirty="0" smtClean="0"/>
                        <a:t>Yarn Carpet</a:t>
                      </a:r>
                      <a:endParaRPr lang="en-IN" dirty="0"/>
                    </a:p>
                  </a:txBody>
                  <a:tcPr/>
                </a:tc>
              </a:tr>
              <a:tr h="420045">
                <a:tc>
                  <a:txBody>
                    <a:bodyPr/>
                    <a:lstStyle/>
                    <a:p>
                      <a:r>
                        <a:rPr lang="en-IN" dirty="0" smtClean="0"/>
                        <a:t>Dairy</a:t>
                      </a:r>
                      <a:r>
                        <a:rPr lang="en-IN" baseline="0" dirty="0" smtClean="0"/>
                        <a:t> Cattle</a:t>
                      </a:r>
                      <a:endParaRPr lang="en-IN" dirty="0"/>
                    </a:p>
                  </a:txBody>
                  <a:tcPr/>
                </a:tc>
                <a:tc>
                  <a:txBody>
                    <a:bodyPr/>
                    <a:lstStyle/>
                    <a:p>
                      <a:r>
                        <a:rPr lang="en-IN" dirty="0" smtClean="0"/>
                        <a:t>Milk</a:t>
                      </a:r>
                      <a:endParaRPr lang="en-IN" dirty="0"/>
                    </a:p>
                  </a:txBody>
                  <a:tcPr/>
                </a:tc>
                <a:tc>
                  <a:txBody>
                    <a:bodyPr/>
                    <a:lstStyle/>
                    <a:p>
                      <a:r>
                        <a:rPr lang="en-IN" dirty="0" smtClean="0"/>
                        <a:t>Cheese</a:t>
                      </a:r>
                      <a:endParaRPr lang="en-IN" dirty="0"/>
                    </a:p>
                  </a:txBody>
                  <a:tcPr/>
                </a:tc>
              </a:tr>
              <a:tr h="420045">
                <a:tc>
                  <a:txBody>
                    <a:bodyPr/>
                    <a:lstStyle/>
                    <a:p>
                      <a:r>
                        <a:rPr lang="en-IN" dirty="0" smtClean="0"/>
                        <a:t>Cotton Plants</a:t>
                      </a:r>
                      <a:endParaRPr lang="en-IN" dirty="0"/>
                    </a:p>
                  </a:txBody>
                  <a:tcPr/>
                </a:tc>
                <a:tc>
                  <a:txBody>
                    <a:bodyPr/>
                    <a:lstStyle/>
                    <a:p>
                      <a:r>
                        <a:rPr lang="en-IN" dirty="0" smtClean="0"/>
                        <a:t>Cotton</a:t>
                      </a:r>
                      <a:endParaRPr lang="en-IN" dirty="0"/>
                    </a:p>
                  </a:txBody>
                  <a:tcPr/>
                </a:tc>
                <a:tc>
                  <a:txBody>
                    <a:bodyPr/>
                    <a:lstStyle/>
                    <a:p>
                      <a:r>
                        <a:rPr lang="en-IN" dirty="0" smtClean="0"/>
                        <a:t>Thread clothing</a:t>
                      </a:r>
                      <a:endParaRPr lang="en-IN" dirty="0"/>
                    </a:p>
                  </a:txBody>
                  <a:tcPr/>
                </a:tc>
              </a:tr>
              <a:tr h="420045">
                <a:tc>
                  <a:txBody>
                    <a:bodyPr/>
                    <a:lstStyle/>
                    <a:p>
                      <a:r>
                        <a:rPr lang="en-IN" dirty="0" smtClean="0"/>
                        <a:t>Sugarcane</a:t>
                      </a:r>
                      <a:endParaRPr lang="en-IN" dirty="0"/>
                    </a:p>
                  </a:txBody>
                  <a:tcPr/>
                </a:tc>
                <a:tc>
                  <a:txBody>
                    <a:bodyPr/>
                    <a:lstStyle/>
                    <a:p>
                      <a:r>
                        <a:rPr lang="en-IN" dirty="0" smtClean="0"/>
                        <a:t>Harvested cane</a:t>
                      </a:r>
                      <a:endParaRPr lang="en-IN" dirty="0"/>
                    </a:p>
                  </a:txBody>
                  <a:tcPr/>
                </a:tc>
                <a:tc>
                  <a:txBody>
                    <a:bodyPr/>
                    <a:lstStyle/>
                    <a:p>
                      <a:r>
                        <a:rPr lang="en-IN" dirty="0" smtClean="0"/>
                        <a:t>Sugar</a:t>
                      </a:r>
                      <a:endParaRPr lang="en-IN" dirty="0"/>
                    </a:p>
                  </a:txBody>
                  <a:tcPr/>
                </a:tc>
              </a:tr>
              <a:tr h="420045">
                <a:tc>
                  <a:txBody>
                    <a:bodyPr/>
                    <a:lstStyle/>
                    <a:p>
                      <a:r>
                        <a:rPr lang="en-IN" dirty="0" smtClean="0"/>
                        <a:t>Tea Bushes</a:t>
                      </a:r>
                      <a:endParaRPr lang="en-IN" dirty="0"/>
                    </a:p>
                  </a:txBody>
                  <a:tcPr/>
                </a:tc>
                <a:tc>
                  <a:txBody>
                    <a:bodyPr/>
                    <a:lstStyle/>
                    <a:p>
                      <a:r>
                        <a:rPr lang="en-IN" dirty="0" smtClean="0"/>
                        <a:t>Picke</a:t>
                      </a:r>
                      <a:r>
                        <a:rPr lang="en-IN" baseline="0" dirty="0" smtClean="0"/>
                        <a:t>d leaves</a:t>
                      </a:r>
                      <a:endParaRPr lang="en-IN" dirty="0"/>
                    </a:p>
                  </a:txBody>
                  <a:tcPr/>
                </a:tc>
                <a:tc>
                  <a:txBody>
                    <a:bodyPr/>
                    <a:lstStyle/>
                    <a:p>
                      <a:r>
                        <a:rPr lang="en-IN" dirty="0" smtClean="0"/>
                        <a:t>Tea</a:t>
                      </a:r>
                      <a:endParaRPr lang="en-IN" dirty="0"/>
                    </a:p>
                  </a:txBody>
                  <a:tcPr/>
                </a:tc>
              </a:tr>
              <a:tr h="420045">
                <a:tc>
                  <a:txBody>
                    <a:bodyPr/>
                    <a:lstStyle/>
                    <a:p>
                      <a:r>
                        <a:rPr lang="en-IN" dirty="0" smtClean="0"/>
                        <a:t>Fruit Trees</a:t>
                      </a:r>
                      <a:endParaRPr lang="en-IN" dirty="0"/>
                    </a:p>
                  </a:txBody>
                  <a:tcPr/>
                </a:tc>
                <a:tc>
                  <a:txBody>
                    <a:bodyPr/>
                    <a:lstStyle/>
                    <a:p>
                      <a:r>
                        <a:rPr lang="en-IN" dirty="0" smtClean="0"/>
                        <a:t>Picked</a:t>
                      </a:r>
                      <a:r>
                        <a:rPr lang="en-IN" baseline="0" dirty="0" smtClean="0"/>
                        <a:t> Fruit</a:t>
                      </a:r>
                      <a:endParaRPr lang="en-IN" dirty="0"/>
                    </a:p>
                  </a:txBody>
                  <a:tcPr/>
                </a:tc>
                <a:tc>
                  <a:txBody>
                    <a:bodyPr/>
                    <a:lstStyle/>
                    <a:p>
                      <a:r>
                        <a:rPr lang="en-IN" dirty="0" smtClean="0"/>
                        <a:t>Processed fruit</a:t>
                      </a:r>
                      <a:endParaRPr lang="en-IN" dirty="0"/>
                    </a:p>
                  </a:txBody>
                  <a:tcPr/>
                </a:tc>
              </a:tr>
            </a:tbl>
          </a:graphicData>
        </a:graphic>
      </p:graphicFrame>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WordArt 2"/>
          <p:cNvSpPr>
            <a:spLocks noChangeArrowheads="1" noChangeShapeType="1" noTextEdit="1"/>
          </p:cNvSpPr>
          <p:nvPr/>
        </p:nvSpPr>
        <p:spPr bwMode="auto">
          <a:xfrm>
            <a:off x="5334000" y="4495800"/>
            <a:ext cx="3429000" cy="685800"/>
          </a:xfrm>
          <a:prstGeom prst="rect">
            <a:avLst/>
          </a:prstGeom>
        </p:spPr>
        <p:txBody>
          <a:bodyPr wrap="none" fromWordArt="1">
            <a:prstTxWarp prst="textPlain">
              <a:avLst>
                <a:gd name="adj" fmla="val 50000"/>
              </a:avLst>
            </a:prstTxWarp>
          </a:bodyPr>
          <a:lstStyle/>
          <a:p>
            <a:pPr algn="ctr"/>
            <a:r>
              <a:rPr lang="en-US" sz="3600" kern="10" dirty="0">
                <a:ln w="9525">
                  <a:noFill/>
                  <a:round/>
                  <a:headEnd/>
                  <a:tailEnd/>
                </a:ln>
                <a:solidFill>
                  <a:srgbClr val="336699"/>
                </a:solidFill>
                <a:effectLst>
                  <a:outerShdw dist="45791" dir="2021404" algn="ctr" rotWithShape="0">
                    <a:srgbClr val="B2B2B2">
                      <a:alpha val="80000"/>
                    </a:srgbClr>
                  </a:outerShdw>
                </a:effectLst>
                <a:latin typeface="Times New Roman"/>
                <a:cs typeface="Times New Roman"/>
              </a:rPr>
              <a:t>INVENTORIES</a:t>
            </a:r>
          </a:p>
        </p:txBody>
      </p:sp>
      <p:sp>
        <p:nvSpPr>
          <p:cNvPr id="273411" name="WordArt 3"/>
          <p:cNvSpPr>
            <a:spLocks noChangeArrowheads="1" noChangeShapeType="1" noTextEdit="1"/>
          </p:cNvSpPr>
          <p:nvPr/>
        </p:nvSpPr>
        <p:spPr bwMode="auto">
          <a:xfrm>
            <a:off x="5562600" y="2743200"/>
            <a:ext cx="2971800" cy="1066800"/>
          </a:xfrm>
          <a:prstGeom prst="rect">
            <a:avLst/>
          </a:prstGeom>
        </p:spPr>
        <p:txBody>
          <a:bodyPr wrap="none" fromWordArt="1">
            <a:prstTxWarp prst="textPlain">
              <a:avLst>
                <a:gd name="adj" fmla="val 50000"/>
              </a:avLst>
            </a:prstTxWarp>
          </a:bodyPr>
          <a:lstStyle/>
          <a:p>
            <a:pPr algn="ctr"/>
            <a:r>
              <a:rPr lang="en-US" sz="3600" b="1" i="1" kern="10" dirty="0" smtClean="0">
                <a:ln w="9525">
                  <a:solidFill>
                    <a:srgbClr val="000000"/>
                  </a:solidFill>
                  <a:round/>
                  <a:headEnd/>
                  <a:tailEnd/>
                </a:ln>
                <a:solidFill>
                  <a:schemeClr val="accent1">
                    <a:lumMod val="75000"/>
                  </a:schemeClr>
                </a:solidFill>
                <a:latin typeface="Arial Black"/>
              </a:rPr>
              <a:t>IndAS-2</a:t>
            </a:r>
            <a:endParaRPr lang="en-US" sz="3600" b="1" i="1" kern="10" dirty="0">
              <a:ln w="9525">
                <a:solidFill>
                  <a:srgbClr val="000000"/>
                </a:solidFill>
                <a:round/>
                <a:headEnd/>
                <a:tailEnd/>
              </a:ln>
              <a:solidFill>
                <a:schemeClr val="accent1">
                  <a:lumMod val="75000"/>
                </a:schemeClr>
              </a:solidFill>
              <a:latin typeface="Arial Black"/>
            </a:endParaRPr>
          </a:p>
        </p:txBody>
      </p:sp>
      <p:pic>
        <p:nvPicPr>
          <p:cNvPr id="273412" name="Picture 4" descr="j0435245"/>
          <p:cNvPicPr>
            <a:picLocks noChangeAspect="1" noChangeArrowheads="1"/>
          </p:cNvPicPr>
          <p:nvPr/>
        </p:nvPicPr>
        <p:blipFill>
          <a:blip r:embed="rId2" cstate="print"/>
          <a:srcRect/>
          <a:stretch>
            <a:fillRect/>
          </a:stretch>
        </p:blipFill>
        <p:spPr bwMode="auto">
          <a:xfrm>
            <a:off x="457200" y="381000"/>
            <a:ext cx="2133600" cy="1752600"/>
          </a:xfrm>
          <a:prstGeom prst="rect">
            <a:avLst/>
          </a:prstGeom>
          <a:noFill/>
        </p:spPr>
      </p:pic>
      <p:pic>
        <p:nvPicPr>
          <p:cNvPr id="273413" name="Picture 5" descr="MPj04386770000[1]"/>
          <p:cNvPicPr>
            <a:picLocks noChangeAspect="1" noChangeArrowheads="1"/>
          </p:cNvPicPr>
          <p:nvPr/>
        </p:nvPicPr>
        <p:blipFill>
          <a:blip r:embed="rId3" cstate="print"/>
          <a:srcRect/>
          <a:stretch>
            <a:fillRect/>
          </a:stretch>
        </p:blipFill>
        <p:spPr bwMode="auto">
          <a:xfrm>
            <a:off x="533400" y="2362200"/>
            <a:ext cx="4419600" cy="3733800"/>
          </a:xfrm>
          <a:prstGeom prst="rect">
            <a:avLst/>
          </a:prstGeom>
          <a:noFill/>
        </p:spPr>
      </p:pic>
      <p:sp>
        <p:nvSpPr>
          <p:cNvPr id="7" name="TextBox 6"/>
          <p:cNvSpPr txBox="1"/>
          <p:nvPr/>
        </p:nvSpPr>
        <p:spPr>
          <a:xfrm>
            <a:off x="6629400" y="6324600"/>
            <a:ext cx="23622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i="1" dirty="0" smtClean="0">
                <a:solidFill>
                  <a:schemeClr val="accent1">
                    <a:lumMod val="50000"/>
                  </a:schemeClr>
                </a:solidFill>
              </a:rPr>
              <a:t>CA KUSAI GOAWALA</a:t>
            </a:r>
            <a:endParaRPr lang="en-IN" b="1" i="1" dirty="0">
              <a:solidFill>
                <a:schemeClr val="accent1">
                  <a:lumMod val="50000"/>
                </a:schemeClr>
              </a:solidFill>
            </a:endParaRPr>
          </a:p>
        </p:txBody>
      </p:sp>
    </p:spTree>
  </p:cSld>
  <p:clrMapOvr>
    <a:masterClrMapping/>
  </p:clrMapOvr>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6066" name="Group 2"/>
          <p:cNvGraphicFramePr>
            <a:graphicFrameLocks noGrp="1"/>
          </p:cNvGraphicFramePr>
          <p:nvPr/>
        </p:nvGraphicFramePr>
        <p:xfrm>
          <a:off x="457200" y="1519238"/>
          <a:ext cx="8229600" cy="3128963"/>
        </p:xfrm>
        <a:graphic>
          <a:graphicData uri="http://schemas.openxmlformats.org/drawingml/2006/table">
            <a:tbl>
              <a:tblPr/>
              <a:tblGrid>
                <a:gridCol w="627063"/>
                <a:gridCol w="1735137"/>
                <a:gridCol w="2922588"/>
                <a:gridCol w="2944812"/>
              </a:tblGrid>
              <a:tr h="10826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ea typeface="Times New Roman" pitchFamily="18" charset="0"/>
                          <a:cs typeface="Mangal" pitchFamily="2"/>
                        </a:rPr>
                        <a:t>Sr. No.</a:t>
                      </a:r>
                      <a:endPar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ea typeface="Times New Roman" pitchFamily="18" charset="0"/>
                          <a:cs typeface="Mangal" pitchFamily="2"/>
                        </a:rPr>
                        <a:t>Point for Consideration</a:t>
                      </a:r>
                      <a:endParaRPr kumimoji="0" lang="en-US" sz="20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ea typeface="Times New Roman" pitchFamily="18" charset="0"/>
                          <a:cs typeface="Mangal" pitchFamily="2"/>
                        </a:rPr>
                        <a:t>IAS 2 (Inventories)</a:t>
                      </a:r>
                      <a:endParaRPr kumimoji="0" lang="en-US" sz="20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ea typeface="Times New Roman" pitchFamily="18" charset="0"/>
                          <a:cs typeface="Mangal" pitchFamily="2"/>
                        </a:rPr>
                        <a:t>AS 2 (Valuation of Inventories)</a:t>
                      </a:r>
                      <a:endParaRPr kumimoji="0" lang="en-US" sz="20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r>
              <a:tr h="20462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ea typeface="Times New Roman" pitchFamily="18" charset="0"/>
                          <a:cs typeface="Mangal" pitchFamily="2"/>
                        </a:rPr>
                        <a:t>1</a:t>
                      </a:r>
                      <a:endParaRPr kumimoji="0" lang="en-US" sz="20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ea typeface="Times New Roman" pitchFamily="18" charset="0"/>
                          <a:cs typeface="Mangal" pitchFamily="2"/>
                        </a:rPr>
                        <a:t>Deferred Settlement Terms</a:t>
                      </a:r>
                      <a:endParaRPr kumimoji="0" lang="en-US" sz="20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Mangal" pitchFamily="2"/>
                        </a:rPr>
                        <a:t>Purchase price under normal credit terms (–) amt paid for deferred settlement = interest expense (imputed interest)</a:t>
                      </a:r>
                      <a:endPar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ea typeface="Times New Roman" pitchFamily="18" charset="0"/>
                          <a:cs typeface="Mangal" pitchFamily="2"/>
                        </a:rPr>
                        <a:t>Cost is the  purchase price</a:t>
                      </a:r>
                      <a:endParaRPr kumimoji="0" lang="en-US" sz="20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r>
            </a:tbl>
          </a:graphicData>
        </a:graphic>
      </p:graphicFrame>
      <p:sp>
        <p:nvSpPr>
          <p:cNvPr id="216083" name="Text Box 19"/>
          <p:cNvSpPr txBox="1">
            <a:spLocks noChangeArrowheads="1"/>
          </p:cNvSpPr>
          <p:nvPr/>
        </p:nvSpPr>
        <p:spPr bwMode="auto">
          <a:xfrm>
            <a:off x="457200" y="1066800"/>
            <a:ext cx="8229600" cy="466725"/>
          </a:xfrm>
          <a:prstGeom prst="rect">
            <a:avLst/>
          </a:prstGeom>
          <a:noFill/>
          <a:ln w="9525" algn="ctr">
            <a:solidFill>
              <a:schemeClr val="tx2"/>
            </a:solidFill>
            <a:miter lim="800000"/>
            <a:headEnd/>
            <a:tailEnd/>
          </a:ln>
          <a:effectLst/>
        </p:spPr>
        <p:txBody>
          <a:bodyPr>
            <a:spAutoFit/>
          </a:bodyPr>
          <a:lstStyle/>
          <a:p>
            <a:pPr marL="1371600" indent="-1371600" algn="ctr"/>
            <a:r>
              <a:rPr lang="en-US" sz="2400" b="1">
                <a:latin typeface="Times New Roman" pitchFamily="18" charset="0"/>
                <a:cs typeface="Arial" charset="0"/>
              </a:rPr>
              <a:t>Comparisons</a:t>
            </a:r>
          </a:p>
        </p:txBody>
      </p:sp>
      <p:sp>
        <p:nvSpPr>
          <p:cNvPr id="5" name="TextBox 4"/>
          <p:cNvSpPr txBox="1"/>
          <p:nvPr/>
        </p:nvSpPr>
        <p:spPr>
          <a:xfrm>
            <a:off x="6629400" y="6324600"/>
            <a:ext cx="23622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i="1" dirty="0" smtClean="0">
                <a:solidFill>
                  <a:schemeClr val="accent1">
                    <a:lumMod val="50000"/>
                  </a:schemeClr>
                </a:solidFill>
              </a:rPr>
              <a:t>CA KUSAI GOAWALA</a:t>
            </a:r>
            <a:endParaRPr lang="en-IN" b="1" i="1" dirty="0">
              <a:solidFill>
                <a:schemeClr val="accent1">
                  <a:lumMod val="50000"/>
                </a:schemeClr>
              </a:solidFill>
            </a:endParaRPr>
          </a:p>
        </p:txBody>
      </p:sp>
    </p:spTree>
  </p:cSld>
  <p:clrMapOvr>
    <a:masterClrMapping/>
  </p:clrMapOvr>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WordArt 2"/>
          <p:cNvSpPr>
            <a:spLocks noChangeArrowheads="1" noChangeShapeType="1" noTextEdit="1"/>
          </p:cNvSpPr>
          <p:nvPr/>
        </p:nvSpPr>
        <p:spPr bwMode="auto">
          <a:xfrm>
            <a:off x="4572000" y="3733800"/>
            <a:ext cx="4419600" cy="2209800"/>
          </a:xfrm>
          <a:prstGeom prst="rect">
            <a:avLst/>
          </a:prstGeom>
        </p:spPr>
        <p:txBody>
          <a:bodyPr wrap="none" fromWordArt="1">
            <a:prstTxWarp prst="textPlain">
              <a:avLst>
                <a:gd name="adj" fmla="val 50000"/>
              </a:avLst>
            </a:prstTxWarp>
          </a:bodyPr>
          <a:lstStyle/>
          <a:p>
            <a:pPr algn="ctr"/>
            <a:r>
              <a:rPr lang="en-US" sz="3600" kern="10">
                <a:ln w="9525">
                  <a:noFill/>
                  <a:round/>
                  <a:headEnd/>
                  <a:tailEnd/>
                </a:ln>
                <a:solidFill>
                  <a:srgbClr val="336699"/>
                </a:solidFill>
                <a:effectLst>
                  <a:outerShdw dist="45791" dir="2021404" algn="ctr" rotWithShape="0">
                    <a:srgbClr val="B2B2B2">
                      <a:alpha val="79999"/>
                    </a:srgbClr>
                  </a:outerShdw>
                </a:effectLst>
                <a:latin typeface="Times New Roman"/>
                <a:cs typeface="Times New Roman"/>
              </a:rPr>
              <a:t>ACCOUNTING FOR</a:t>
            </a:r>
          </a:p>
          <a:p>
            <a:pPr algn="ctr"/>
            <a:r>
              <a:rPr lang="en-US" sz="3600" kern="10">
                <a:ln w="9525">
                  <a:noFill/>
                  <a:round/>
                  <a:headEnd/>
                  <a:tailEnd/>
                </a:ln>
                <a:solidFill>
                  <a:srgbClr val="336699"/>
                </a:solidFill>
                <a:effectLst>
                  <a:outerShdw dist="45791" dir="2021404" algn="ctr" rotWithShape="0">
                    <a:srgbClr val="B2B2B2">
                      <a:alpha val="79999"/>
                    </a:srgbClr>
                  </a:outerShdw>
                </a:effectLst>
                <a:latin typeface="Times New Roman"/>
                <a:cs typeface="Times New Roman"/>
              </a:rPr>
              <a:t> GOVERNMENT GRANTS </a:t>
            </a:r>
          </a:p>
          <a:p>
            <a:pPr algn="ctr"/>
            <a:r>
              <a:rPr lang="en-US" sz="3600" kern="10">
                <a:ln w="9525">
                  <a:noFill/>
                  <a:round/>
                  <a:headEnd/>
                  <a:tailEnd/>
                </a:ln>
                <a:solidFill>
                  <a:srgbClr val="336699"/>
                </a:solidFill>
                <a:effectLst>
                  <a:outerShdw dist="45791" dir="2021404" algn="ctr" rotWithShape="0">
                    <a:srgbClr val="B2B2B2">
                      <a:alpha val="79999"/>
                    </a:srgbClr>
                  </a:outerShdw>
                </a:effectLst>
                <a:latin typeface="Times New Roman"/>
                <a:cs typeface="Times New Roman"/>
              </a:rPr>
              <a:t>AND DISCLOSURE OF</a:t>
            </a:r>
          </a:p>
          <a:p>
            <a:pPr algn="ctr"/>
            <a:r>
              <a:rPr lang="en-US" sz="3600" kern="10">
                <a:ln w="9525">
                  <a:noFill/>
                  <a:round/>
                  <a:headEnd/>
                  <a:tailEnd/>
                </a:ln>
                <a:solidFill>
                  <a:srgbClr val="336699"/>
                </a:solidFill>
                <a:effectLst>
                  <a:outerShdw dist="45791" dir="2021404" algn="ctr" rotWithShape="0">
                    <a:srgbClr val="B2B2B2">
                      <a:alpha val="79999"/>
                    </a:srgbClr>
                  </a:outerShdw>
                </a:effectLst>
                <a:latin typeface="Times New Roman"/>
                <a:cs typeface="Times New Roman"/>
              </a:rPr>
              <a:t> GOVERNMENT ASSISTANCE</a:t>
            </a:r>
          </a:p>
        </p:txBody>
      </p:sp>
      <p:sp>
        <p:nvSpPr>
          <p:cNvPr id="39939" name="WordArt 3"/>
          <p:cNvSpPr>
            <a:spLocks noChangeArrowheads="1" noChangeShapeType="1" noTextEdit="1"/>
          </p:cNvSpPr>
          <p:nvPr/>
        </p:nvSpPr>
        <p:spPr bwMode="auto">
          <a:xfrm>
            <a:off x="5105400" y="2209800"/>
            <a:ext cx="3200400" cy="838200"/>
          </a:xfrm>
          <a:prstGeom prst="rect">
            <a:avLst/>
          </a:prstGeom>
        </p:spPr>
        <p:txBody>
          <a:bodyPr wrap="none" fromWordArt="1">
            <a:prstTxWarp prst="textPlain">
              <a:avLst>
                <a:gd name="adj" fmla="val 50000"/>
              </a:avLst>
            </a:prstTxWarp>
          </a:bodyPr>
          <a:lstStyle/>
          <a:p>
            <a:pPr algn="ctr"/>
            <a:r>
              <a:rPr lang="en-US" sz="3600" i="1" kern="10" dirty="0">
                <a:ln w="9525">
                  <a:solidFill>
                    <a:srgbClr val="000000"/>
                  </a:solidFill>
                  <a:round/>
                  <a:headEnd/>
                  <a:tailEnd/>
                </a:ln>
                <a:solidFill>
                  <a:schemeClr val="accent1">
                    <a:lumMod val="75000"/>
                  </a:schemeClr>
                </a:solidFill>
                <a:effectLst>
                  <a:outerShdw dist="35921" dir="2700000" algn="ctr" rotWithShape="0">
                    <a:srgbClr val="808080">
                      <a:alpha val="79999"/>
                    </a:srgbClr>
                  </a:outerShdw>
                </a:effectLst>
                <a:latin typeface="Arial Black"/>
              </a:rPr>
              <a:t>IAS-20</a:t>
            </a:r>
          </a:p>
        </p:txBody>
      </p:sp>
      <p:pic>
        <p:nvPicPr>
          <p:cNvPr id="39940" name="Picture 4" descr="j0435245"/>
          <p:cNvPicPr>
            <a:picLocks noChangeAspect="1" noChangeArrowheads="1"/>
          </p:cNvPicPr>
          <p:nvPr/>
        </p:nvPicPr>
        <p:blipFill>
          <a:blip r:embed="rId2" cstate="print"/>
          <a:srcRect/>
          <a:stretch>
            <a:fillRect/>
          </a:stretch>
        </p:blipFill>
        <p:spPr bwMode="auto">
          <a:xfrm>
            <a:off x="381000" y="304800"/>
            <a:ext cx="2133600" cy="1752600"/>
          </a:xfrm>
          <a:prstGeom prst="rect">
            <a:avLst/>
          </a:prstGeom>
          <a:noFill/>
          <a:ln w="9525">
            <a:noFill/>
            <a:miter lim="800000"/>
            <a:headEnd/>
            <a:tailEnd/>
          </a:ln>
        </p:spPr>
      </p:pic>
      <p:pic>
        <p:nvPicPr>
          <p:cNvPr id="39941" name="Picture 5" descr="j0438399"/>
          <p:cNvPicPr>
            <a:picLocks noChangeAspect="1" noChangeArrowheads="1"/>
          </p:cNvPicPr>
          <p:nvPr/>
        </p:nvPicPr>
        <p:blipFill>
          <a:blip r:embed="rId3" cstate="print"/>
          <a:srcRect/>
          <a:stretch>
            <a:fillRect/>
          </a:stretch>
        </p:blipFill>
        <p:spPr bwMode="auto">
          <a:xfrm>
            <a:off x="228600" y="1981200"/>
            <a:ext cx="4191000" cy="4495800"/>
          </a:xfrm>
          <a:prstGeom prst="rect">
            <a:avLst/>
          </a:prstGeom>
          <a:noFill/>
          <a:ln w="9525">
            <a:noFill/>
            <a:miter lim="800000"/>
            <a:headEnd/>
            <a:tailEnd/>
          </a:ln>
        </p:spPr>
      </p:pic>
      <p:sp>
        <p:nvSpPr>
          <p:cNvPr id="6" name="Title 5"/>
          <p:cNvSpPr>
            <a:spLocks noGrp="1"/>
          </p:cNvSpPr>
          <p:nvPr>
            <p:ph type="title"/>
          </p:nvPr>
        </p:nvSpPr>
        <p:spPr/>
        <p:txBody>
          <a:bodyPr/>
          <a:lstStyle/>
          <a:p>
            <a:endParaRPr lang="en-IN"/>
          </a:p>
        </p:txBody>
      </p:sp>
      <p:sp>
        <p:nvSpPr>
          <p:cNvPr id="7" name="TextBox 6"/>
          <p:cNvSpPr txBox="1"/>
          <p:nvPr/>
        </p:nvSpPr>
        <p:spPr>
          <a:xfrm>
            <a:off x="6629400" y="6324600"/>
            <a:ext cx="23622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i="1" dirty="0" smtClean="0">
                <a:solidFill>
                  <a:schemeClr val="accent1">
                    <a:lumMod val="50000"/>
                  </a:schemeClr>
                </a:solidFill>
              </a:rPr>
              <a:t>CA KUSAI GOAWALA</a:t>
            </a:r>
            <a:endParaRPr lang="en-IN" b="1" i="1" dirty="0">
              <a:solidFill>
                <a:schemeClr val="accent1">
                  <a:lumMod val="50000"/>
                </a:schemeClr>
              </a:solidFill>
            </a:endParaRPr>
          </a:p>
        </p:txBody>
      </p:sp>
    </p:spTree>
  </p:cSld>
  <p:clrMapOvr>
    <a:masterClrMapping/>
  </p:clrMapOvr>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675" name="Rectangle 3"/>
          <p:cNvSpPr>
            <a:spLocks noChangeArrowheads="1"/>
          </p:cNvSpPr>
          <p:nvPr/>
        </p:nvSpPr>
        <p:spPr bwMode="auto">
          <a:xfrm>
            <a:off x="533400" y="2046778"/>
            <a:ext cx="7620000" cy="3785652"/>
          </a:xfrm>
          <a:prstGeom prst="rect">
            <a:avLst/>
          </a:prstGeom>
          <a:noFill/>
          <a:ln w="9525">
            <a:noFill/>
            <a:miter lim="800000"/>
            <a:headEnd/>
            <a:tailEnd/>
          </a:ln>
          <a:effectLst/>
        </p:spPr>
        <p:txBody>
          <a:bodyPr wrap="square" anchor="ctr">
            <a:spAutoFit/>
          </a:bodyPr>
          <a:lstStyle/>
          <a:p>
            <a:pPr lvl="2">
              <a:buFont typeface="Wingdings" pitchFamily="2" charset="2"/>
              <a:buChar char="§"/>
              <a:tabLst>
                <a:tab pos="685800" algn="l"/>
              </a:tabLst>
            </a:pPr>
            <a:r>
              <a:rPr lang="en-US" sz="2400" dirty="0" smtClean="0">
                <a:cs typeface="Times New Roman" pitchFamily="18" charset="0"/>
              </a:rPr>
              <a:t>Forgivable loans considered as grant</a:t>
            </a:r>
          </a:p>
          <a:p>
            <a:pPr lvl="2">
              <a:buFont typeface="Wingdings" pitchFamily="2" charset="2"/>
              <a:buChar char="§"/>
              <a:tabLst>
                <a:tab pos="685800" algn="l"/>
              </a:tabLst>
            </a:pPr>
            <a:r>
              <a:rPr lang="en-US" sz="2400" dirty="0" smtClean="0">
                <a:cs typeface="Times New Roman" pitchFamily="18" charset="0"/>
              </a:rPr>
              <a:t>Government loans at below market interest to be accounted as per IFRS 109 (initial carrying amount – amount as determined under IFRS 109)</a:t>
            </a:r>
          </a:p>
          <a:p>
            <a:pPr lvl="2">
              <a:buFont typeface="Wingdings" pitchFamily="2" charset="2"/>
              <a:buChar char="§"/>
              <a:tabLst>
                <a:tab pos="685800" algn="l"/>
              </a:tabLst>
            </a:pPr>
            <a:r>
              <a:rPr lang="en-US" sz="2400" dirty="0" smtClean="0">
                <a:cs typeface="Times New Roman" pitchFamily="18" charset="0"/>
              </a:rPr>
              <a:t>Grants relating to assets to be accounted as deferred Income</a:t>
            </a:r>
          </a:p>
          <a:p>
            <a:pPr lvl="2">
              <a:buFont typeface="Wingdings" pitchFamily="2" charset="2"/>
              <a:buChar char="§"/>
              <a:tabLst>
                <a:tab pos="685800" algn="l"/>
              </a:tabLst>
            </a:pPr>
            <a:r>
              <a:rPr lang="en-US" sz="2400" dirty="0" smtClean="0">
                <a:cs typeface="Times New Roman" pitchFamily="18" charset="0"/>
              </a:rPr>
              <a:t>Non monetary grant at fair value – vs nominal value</a:t>
            </a:r>
          </a:p>
          <a:p>
            <a:pPr lvl="2">
              <a:buFont typeface="Wingdings" pitchFamily="2" charset="2"/>
              <a:buChar char="§"/>
              <a:tabLst>
                <a:tab pos="685800" algn="l"/>
              </a:tabLst>
            </a:pPr>
            <a:r>
              <a:rPr lang="en-US" sz="2400" dirty="0" smtClean="0">
                <a:cs typeface="Times New Roman" pitchFamily="18" charset="0"/>
              </a:rPr>
              <a:t>Refund of Grant – prohibition to be classified as Extraordinary Item</a:t>
            </a:r>
          </a:p>
          <a:p>
            <a:pPr lvl="2">
              <a:tabLst>
                <a:tab pos="685800" algn="l"/>
              </a:tabLst>
            </a:pPr>
            <a:endParaRPr lang="en-US" sz="2400" dirty="0" smtClean="0">
              <a:cs typeface="Times New Roman" pitchFamily="18" charset="0"/>
            </a:endParaRPr>
          </a:p>
        </p:txBody>
      </p:sp>
      <p:sp>
        <p:nvSpPr>
          <p:cNvPr id="4" name="TextBox 3"/>
          <p:cNvSpPr txBox="1"/>
          <p:nvPr/>
        </p:nvSpPr>
        <p:spPr>
          <a:xfrm>
            <a:off x="6629400" y="6324600"/>
            <a:ext cx="23622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i="1" dirty="0" smtClean="0">
                <a:solidFill>
                  <a:schemeClr val="accent1">
                    <a:lumMod val="50000"/>
                  </a:schemeClr>
                </a:solidFill>
              </a:rPr>
              <a:t>CA KUSAI GOAWALA</a:t>
            </a:r>
            <a:endParaRPr lang="en-IN" b="1" i="1"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6530" name="Group 2"/>
          <p:cNvGraphicFramePr>
            <a:graphicFrameLocks noGrp="1"/>
          </p:cNvGraphicFramePr>
          <p:nvPr/>
        </p:nvGraphicFramePr>
        <p:xfrm>
          <a:off x="304800" y="2438400"/>
          <a:ext cx="8382000" cy="3291840"/>
        </p:xfrm>
        <a:graphic>
          <a:graphicData uri="http://schemas.openxmlformats.org/drawingml/2006/table">
            <a:tbl>
              <a:tblPr/>
              <a:tblGrid>
                <a:gridCol w="585788"/>
                <a:gridCol w="1622425"/>
                <a:gridCol w="3087687"/>
                <a:gridCol w="3086100"/>
              </a:tblGrid>
              <a:tr h="244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Century Gothic" pitchFamily="34" charset="0"/>
                          <a:ea typeface="Times New Roman" pitchFamily="18" charset="0"/>
                          <a:cs typeface="Mangal" pitchFamily="2"/>
                        </a:rPr>
                        <a:t>Sr. No.</a:t>
                      </a:r>
                      <a:endParaRPr kumimoji="0" lang="en-US" sz="16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Century Gothic" pitchFamily="34" charset="0"/>
                          <a:ea typeface="Times New Roman" pitchFamily="18" charset="0"/>
                          <a:cs typeface="Mangal" pitchFamily="2"/>
                        </a:rPr>
                        <a:t>Point for Consideration</a:t>
                      </a:r>
                      <a:endParaRPr kumimoji="0" lang="en-US" sz="16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Century Gothic" pitchFamily="34" charset="0"/>
                          <a:ea typeface="Times New Roman" pitchFamily="18" charset="0"/>
                          <a:cs typeface="Mangal" pitchFamily="2"/>
                        </a:rPr>
                        <a:t>IAS 20 (Accounting for Government Grants and Disclosure of Government Assistance)</a:t>
                      </a:r>
                      <a:endParaRPr kumimoji="0" lang="en-US" sz="16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Century Gothic" pitchFamily="34" charset="0"/>
                          <a:ea typeface="Times New Roman" pitchFamily="18" charset="0"/>
                          <a:cs typeface="Mangal" pitchFamily="2"/>
                        </a:rPr>
                        <a:t>AS 12 (Accounting for Government Grants)</a:t>
                      </a:r>
                      <a:endParaRPr kumimoji="0" lang="en-US" sz="16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4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entury Gothic" pitchFamily="34" charset="0"/>
                          <a:ea typeface="Times New Roman" pitchFamily="18" charset="0"/>
                          <a:cs typeface="Mangal" pitchFamily="2"/>
                        </a:rPr>
                        <a:t>1</a:t>
                      </a:r>
                      <a:endParaRPr kumimoji="0" lang="en-US" sz="16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entury Gothic" pitchFamily="34" charset="0"/>
                          <a:ea typeface="Times New Roman" pitchFamily="18" charset="0"/>
                          <a:cs typeface="Mangal" pitchFamily="2"/>
                        </a:rPr>
                        <a:t>Recognition</a:t>
                      </a:r>
                      <a:endParaRPr kumimoji="0" lang="en-US" sz="16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entury Gothic" pitchFamily="34" charset="0"/>
                          <a:ea typeface="Times New Roman" pitchFamily="18" charset="0"/>
                          <a:cs typeface="Mangal" pitchFamily="2"/>
                        </a:rPr>
                        <a:t>Only Income approach</a:t>
                      </a:r>
                      <a:endParaRPr kumimoji="0" lang="en-US" sz="16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entury Gothic" pitchFamily="34" charset="0"/>
                          <a:ea typeface="Times New Roman" pitchFamily="18" charset="0"/>
                          <a:cs typeface="Mangal" pitchFamily="2"/>
                        </a:rPr>
                        <a:t>Capital or Income approach</a:t>
                      </a:r>
                      <a:endParaRPr kumimoji="0" lang="en-US" sz="16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4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entury Gothic" pitchFamily="34" charset="0"/>
                          <a:ea typeface="Times New Roman" pitchFamily="18" charset="0"/>
                          <a:cs typeface="Mangal" pitchFamily="2"/>
                        </a:rPr>
                        <a:t>2</a:t>
                      </a:r>
                      <a:endParaRPr kumimoji="0" lang="en-US" sz="16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err="1" smtClean="0">
                          <a:ln>
                            <a:noFill/>
                          </a:ln>
                          <a:solidFill>
                            <a:schemeClr val="tx1"/>
                          </a:solidFill>
                          <a:effectLst/>
                          <a:latin typeface="Century Gothic" pitchFamily="34" charset="0"/>
                          <a:ea typeface="Times New Roman" pitchFamily="18" charset="0"/>
                          <a:cs typeface="Mangal" pitchFamily="2"/>
                        </a:rPr>
                        <a:t>Trf</a:t>
                      </a:r>
                      <a:r>
                        <a:rPr kumimoji="0" lang="en-US" sz="1600" b="0" i="0" u="none" strike="noStrike" cap="none" normalizeH="0" baseline="0" dirty="0" smtClean="0">
                          <a:ln>
                            <a:noFill/>
                          </a:ln>
                          <a:solidFill>
                            <a:schemeClr val="tx1"/>
                          </a:solidFill>
                          <a:effectLst/>
                          <a:latin typeface="Century Gothic" pitchFamily="34" charset="0"/>
                          <a:ea typeface="Times New Roman" pitchFamily="18" charset="0"/>
                          <a:cs typeface="Mangal" pitchFamily="2"/>
                        </a:rPr>
                        <a:t> to Shareholder’s Funds</a:t>
                      </a:r>
                      <a:endParaRPr kumimoji="0" lang="en-US" sz="16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entury Gothic" pitchFamily="34" charset="0"/>
                          <a:ea typeface="Times New Roman" pitchFamily="18" charset="0"/>
                          <a:cs typeface="Mangal" pitchFamily="2"/>
                        </a:rPr>
                        <a:t>Nil </a:t>
                      </a:r>
                      <a:endParaRPr kumimoji="0" lang="en-US" sz="16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entury Gothic" pitchFamily="34" charset="0"/>
                          <a:ea typeface="Times New Roman" pitchFamily="18" charset="0"/>
                          <a:cs typeface="Mangal" pitchFamily="2"/>
                        </a:rPr>
                        <a:t>In the nature of Promoter’s contribution</a:t>
                      </a:r>
                      <a:endParaRPr kumimoji="0" lang="en-US" sz="16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4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entury Gothic" pitchFamily="34" charset="0"/>
                          <a:ea typeface="Times New Roman" pitchFamily="18" charset="0"/>
                          <a:cs typeface="Mangal" pitchFamily="2"/>
                        </a:rPr>
                        <a:t>3</a:t>
                      </a:r>
                      <a:endParaRPr kumimoji="0" lang="en-US" sz="16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entury Gothic" pitchFamily="34" charset="0"/>
                          <a:ea typeface="Times New Roman" pitchFamily="18" charset="0"/>
                          <a:cs typeface="Mangal" pitchFamily="2"/>
                        </a:rPr>
                        <a:t>Repayment - Cumulative additional depreciation </a:t>
                      </a:r>
                      <a:endParaRPr kumimoji="0" lang="en-US" sz="16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entury Gothic" pitchFamily="34" charset="0"/>
                          <a:ea typeface="Times New Roman" pitchFamily="18" charset="0"/>
                          <a:cs typeface="Mangal" pitchFamily="2"/>
                        </a:rPr>
                        <a:t>Immediately recognized as an expense ; prohibited to classify as an extra-ordinary item</a:t>
                      </a:r>
                      <a:endParaRPr kumimoji="0" lang="en-US" sz="16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entury Gothic" pitchFamily="34" charset="0"/>
                          <a:ea typeface="Times New Roman" pitchFamily="18" charset="0"/>
                          <a:cs typeface="Mangal" pitchFamily="2"/>
                        </a:rPr>
                        <a:t>Recognized over the remaining useful life of the asset ; classified as an extra-ordinary item</a:t>
                      </a:r>
                      <a:endParaRPr kumimoji="0" lang="en-US" sz="16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3037" name="Text Box 29"/>
          <p:cNvSpPr txBox="1">
            <a:spLocks noChangeArrowheads="1"/>
          </p:cNvSpPr>
          <p:nvPr/>
        </p:nvSpPr>
        <p:spPr bwMode="auto">
          <a:xfrm>
            <a:off x="304800" y="1981200"/>
            <a:ext cx="8382000" cy="466725"/>
          </a:xfrm>
          <a:prstGeom prst="rect">
            <a:avLst/>
          </a:prstGeom>
          <a:noFill/>
          <a:ln w="9525" algn="ctr">
            <a:solidFill>
              <a:schemeClr val="tx2"/>
            </a:solidFill>
            <a:miter lim="800000"/>
            <a:headEnd/>
            <a:tailEnd/>
          </a:ln>
        </p:spPr>
        <p:txBody>
          <a:bodyPr>
            <a:spAutoFit/>
          </a:bodyPr>
          <a:lstStyle/>
          <a:p>
            <a:pPr marL="1371600" indent="-1371600" algn="ctr"/>
            <a:r>
              <a:rPr lang="en-US" sz="2400" b="1">
                <a:latin typeface="Times New Roman" pitchFamily="18" charset="0"/>
                <a:cs typeface="Arial" charset="0"/>
              </a:rPr>
              <a:t>Comparisons</a:t>
            </a:r>
          </a:p>
        </p:txBody>
      </p:sp>
      <p:sp>
        <p:nvSpPr>
          <p:cNvPr id="4" name="Title 3"/>
          <p:cNvSpPr>
            <a:spLocks noGrp="1"/>
          </p:cNvSpPr>
          <p:nvPr>
            <p:ph type="title"/>
          </p:nvPr>
        </p:nvSpPr>
        <p:spPr/>
        <p:txBody>
          <a:bodyPr/>
          <a:lstStyle/>
          <a:p>
            <a:endParaRPr lang="en-IN" dirty="0"/>
          </a:p>
        </p:txBody>
      </p:sp>
      <p:sp>
        <p:nvSpPr>
          <p:cNvPr id="5" name="TextBox 4"/>
          <p:cNvSpPr txBox="1"/>
          <p:nvPr/>
        </p:nvSpPr>
        <p:spPr>
          <a:xfrm>
            <a:off x="6629400" y="6324600"/>
            <a:ext cx="23622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i="1" dirty="0" smtClean="0">
                <a:solidFill>
                  <a:schemeClr val="accent1">
                    <a:lumMod val="50000"/>
                  </a:schemeClr>
                </a:solidFill>
              </a:rPr>
              <a:t>CA KUSAI GOAWALA</a:t>
            </a:r>
            <a:endParaRPr lang="en-IN" b="1" i="1" dirty="0">
              <a:solidFill>
                <a:schemeClr val="accent1">
                  <a:lumMod val="50000"/>
                </a:schemeClr>
              </a:solidFill>
            </a:endParaRPr>
          </a:p>
        </p:txBody>
      </p:sp>
    </p:spTree>
  </p:cSld>
  <p:clrMapOvr>
    <a:masterClrMapping/>
  </p:clrMapOvr>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WordArt 2"/>
          <p:cNvSpPr>
            <a:spLocks noChangeArrowheads="1" noChangeShapeType="1" noTextEdit="1"/>
          </p:cNvSpPr>
          <p:nvPr/>
        </p:nvSpPr>
        <p:spPr bwMode="auto">
          <a:xfrm>
            <a:off x="3581400" y="4038600"/>
            <a:ext cx="5410200" cy="1676400"/>
          </a:xfrm>
          <a:prstGeom prst="rect">
            <a:avLst/>
          </a:prstGeom>
        </p:spPr>
        <p:txBody>
          <a:bodyPr wrap="none" fromWordArt="1">
            <a:prstTxWarp prst="textPlain">
              <a:avLst>
                <a:gd name="adj" fmla="val 50000"/>
              </a:avLst>
            </a:prstTxWarp>
          </a:bodyPr>
          <a:lstStyle/>
          <a:p>
            <a:pPr algn="ctr"/>
            <a:r>
              <a:rPr lang="en-US" sz="3600" kern="10" dirty="0">
                <a:ln w="9525">
                  <a:noFill/>
                  <a:round/>
                  <a:headEnd/>
                  <a:tailEnd/>
                </a:ln>
                <a:solidFill>
                  <a:srgbClr val="336699"/>
                </a:solidFill>
                <a:effectLst>
                  <a:outerShdw dist="45791" dir="2021404" algn="ctr" rotWithShape="0">
                    <a:srgbClr val="B2B2B2">
                      <a:alpha val="80000"/>
                    </a:srgbClr>
                  </a:outerShdw>
                </a:effectLst>
                <a:latin typeface="Times New Roman"/>
                <a:cs typeface="Times New Roman"/>
              </a:rPr>
              <a:t>CONSOLIDATED &amp; SEPARATE </a:t>
            </a:r>
          </a:p>
          <a:p>
            <a:pPr algn="ctr"/>
            <a:r>
              <a:rPr lang="en-US" sz="3600" kern="10" dirty="0">
                <a:ln w="9525">
                  <a:noFill/>
                  <a:round/>
                  <a:headEnd/>
                  <a:tailEnd/>
                </a:ln>
                <a:solidFill>
                  <a:srgbClr val="336699"/>
                </a:solidFill>
                <a:effectLst>
                  <a:outerShdw dist="45791" dir="2021404" algn="ctr" rotWithShape="0">
                    <a:srgbClr val="B2B2B2">
                      <a:alpha val="80000"/>
                    </a:srgbClr>
                  </a:outerShdw>
                </a:effectLst>
                <a:latin typeface="Times New Roman"/>
                <a:cs typeface="Times New Roman"/>
              </a:rPr>
              <a:t>FINANCIAL STATEMENTS</a:t>
            </a:r>
          </a:p>
        </p:txBody>
      </p:sp>
      <p:sp>
        <p:nvSpPr>
          <p:cNvPr id="317443" name="WordArt 3"/>
          <p:cNvSpPr>
            <a:spLocks noChangeArrowheads="1" noChangeShapeType="1" noTextEdit="1"/>
          </p:cNvSpPr>
          <p:nvPr/>
        </p:nvSpPr>
        <p:spPr bwMode="auto">
          <a:xfrm>
            <a:off x="4724400" y="2590800"/>
            <a:ext cx="3352800" cy="838200"/>
          </a:xfrm>
          <a:prstGeom prst="rect">
            <a:avLst/>
          </a:prstGeom>
        </p:spPr>
        <p:txBody>
          <a:bodyPr wrap="none" fromWordArt="1">
            <a:prstTxWarp prst="textPlain">
              <a:avLst>
                <a:gd name="adj" fmla="val 50000"/>
              </a:avLst>
            </a:prstTxWarp>
          </a:bodyPr>
          <a:lstStyle/>
          <a:p>
            <a:pPr algn="ctr"/>
            <a:r>
              <a:rPr lang="en-US" sz="3600" i="1" kern="10" dirty="0" smtClean="0">
                <a:ln w="9525">
                  <a:solidFill>
                    <a:srgbClr val="000000"/>
                  </a:solidFill>
                  <a:round/>
                  <a:headEnd/>
                  <a:tailEnd/>
                </a:ln>
                <a:solidFill>
                  <a:schemeClr val="accent1">
                    <a:lumMod val="75000"/>
                  </a:schemeClr>
                </a:solidFill>
                <a:effectLst>
                  <a:outerShdw dist="35921" dir="2700000" algn="ctr" rotWithShape="0">
                    <a:srgbClr val="808080">
                      <a:alpha val="80000"/>
                    </a:srgbClr>
                  </a:outerShdw>
                </a:effectLst>
                <a:latin typeface="Arial Black"/>
              </a:rPr>
              <a:t>IndAS-110/27</a:t>
            </a:r>
            <a:endParaRPr lang="en-US" sz="3600" i="1" kern="10" dirty="0">
              <a:ln w="9525">
                <a:solidFill>
                  <a:srgbClr val="000000"/>
                </a:solidFill>
                <a:round/>
                <a:headEnd/>
                <a:tailEnd/>
              </a:ln>
              <a:solidFill>
                <a:schemeClr val="accent1">
                  <a:lumMod val="75000"/>
                </a:schemeClr>
              </a:solidFill>
              <a:effectLst>
                <a:outerShdw dist="35921" dir="2700000" algn="ctr" rotWithShape="0">
                  <a:srgbClr val="808080">
                    <a:alpha val="80000"/>
                  </a:srgbClr>
                </a:outerShdw>
              </a:effectLst>
              <a:latin typeface="Arial Black"/>
            </a:endParaRPr>
          </a:p>
        </p:txBody>
      </p:sp>
      <p:pic>
        <p:nvPicPr>
          <p:cNvPr id="317444" name="Picture 4" descr="j0435245"/>
          <p:cNvPicPr>
            <a:picLocks noChangeAspect="1" noChangeArrowheads="1"/>
          </p:cNvPicPr>
          <p:nvPr/>
        </p:nvPicPr>
        <p:blipFill>
          <a:blip r:embed="rId2" cstate="print"/>
          <a:srcRect/>
          <a:stretch>
            <a:fillRect/>
          </a:stretch>
        </p:blipFill>
        <p:spPr bwMode="auto">
          <a:xfrm>
            <a:off x="381000" y="304800"/>
            <a:ext cx="2133600" cy="1752600"/>
          </a:xfrm>
          <a:prstGeom prst="rect">
            <a:avLst/>
          </a:prstGeom>
          <a:noFill/>
        </p:spPr>
      </p:pic>
      <p:pic>
        <p:nvPicPr>
          <p:cNvPr id="317445" name="Picture 5" descr="j0439274"/>
          <p:cNvPicPr>
            <a:picLocks noChangeAspect="1" noChangeArrowheads="1"/>
          </p:cNvPicPr>
          <p:nvPr/>
        </p:nvPicPr>
        <p:blipFill>
          <a:blip r:embed="rId3" cstate="print"/>
          <a:srcRect/>
          <a:stretch>
            <a:fillRect/>
          </a:stretch>
        </p:blipFill>
        <p:spPr bwMode="auto">
          <a:xfrm>
            <a:off x="76200" y="2438400"/>
            <a:ext cx="3505200" cy="3886200"/>
          </a:xfrm>
          <a:prstGeom prst="rect">
            <a:avLst/>
          </a:prstGeom>
          <a:noFill/>
        </p:spPr>
      </p:pic>
      <p:sp>
        <p:nvSpPr>
          <p:cNvPr id="6" name="TextBox 5"/>
          <p:cNvSpPr txBox="1"/>
          <p:nvPr/>
        </p:nvSpPr>
        <p:spPr>
          <a:xfrm>
            <a:off x="6629400" y="6324600"/>
            <a:ext cx="23622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i="1" dirty="0" smtClean="0">
                <a:solidFill>
                  <a:schemeClr val="accent1">
                    <a:lumMod val="50000"/>
                  </a:schemeClr>
                </a:solidFill>
              </a:rPr>
              <a:t>CA KUSAI GOAWALA</a:t>
            </a:r>
            <a:endParaRPr lang="en-IN" b="1" i="1" dirty="0">
              <a:solidFill>
                <a:schemeClr val="accent1">
                  <a:lumMod val="50000"/>
                </a:schemeClr>
              </a:solidFill>
            </a:endParaRPr>
          </a:p>
        </p:txBody>
      </p:sp>
    </p:spTree>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422</TotalTime>
  <Words>9978</Words>
  <Application>Microsoft Office PowerPoint</Application>
  <PresentationFormat>On-screen Show (4:3)</PresentationFormat>
  <Paragraphs>2329</Paragraphs>
  <Slides>218</Slides>
  <Notes>7</Notes>
  <HiddenSlides>0</HiddenSlides>
  <MMClips>0</MMClips>
  <ScaleCrop>false</ScaleCrop>
  <HeadingPairs>
    <vt:vector size="4" baseType="variant">
      <vt:variant>
        <vt:lpstr>Theme</vt:lpstr>
      </vt:variant>
      <vt:variant>
        <vt:i4>1</vt:i4>
      </vt:variant>
      <vt:variant>
        <vt:lpstr>Slide Titles</vt:lpstr>
      </vt:variant>
      <vt:variant>
        <vt:i4>218</vt:i4>
      </vt:variant>
    </vt:vector>
  </HeadingPairs>
  <TitlesOfParts>
    <vt:vector size="219" baseType="lpstr">
      <vt:lpstr>Median</vt:lpstr>
      <vt:lpstr>Slide 1</vt:lpstr>
      <vt:lpstr>Slide 2</vt:lpstr>
      <vt:lpstr>Slide 3</vt:lpstr>
      <vt:lpstr>Slide 4</vt:lpstr>
      <vt:lpstr>Slide 5</vt:lpstr>
      <vt:lpstr>Slide 6</vt:lpstr>
      <vt:lpstr>Slide 7</vt:lpstr>
      <vt:lpstr>ROAD MAP APPLICABILITY OF Ind AS</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Case Study</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Key differences</vt:lpstr>
      <vt:lpstr>Slide 69</vt:lpstr>
      <vt:lpstr>Slide 70</vt:lpstr>
      <vt:lpstr>Slide 71</vt:lpstr>
      <vt:lpstr>Slide 72</vt:lpstr>
      <vt:lpstr>Slide 73</vt:lpstr>
      <vt:lpstr>Slide 74</vt:lpstr>
      <vt:lpstr>Slide 75</vt:lpstr>
      <vt:lpstr>Slide 76</vt:lpstr>
      <vt:lpstr>Slide 77</vt:lpstr>
      <vt:lpstr>Slide 78</vt:lpstr>
      <vt:lpstr>Slide 79</vt:lpstr>
      <vt:lpstr>Slide 80</vt:lpstr>
      <vt:lpstr>Slide 81</vt:lpstr>
      <vt:lpstr>Slide 82</vt:lpstr>
      <vt:lpstr>Slide 83</vt:lpstr>
      <vt:lpstr>Slide 84</vt:lpstr>
      <vt:lpstr>Slide 85</vt:lpstr>
      <vt:lpstr>Slide 86</vt:lpstr>
      <vt:lpstr>Slide 87</vt:lpstr>
      <vt:lpstr>Investment Property</vt:lpstr>
      <vt:lpstr>Slide 89</vt:lpstr>
      <vt:lpstr>Slide 90</vt:lpstr>
      <vt:lpstr>Slide 91</vt:lpstr>
      <vt:lpstr>Slide 92</vt:lpstr>
      <vt:lpstr>Slide 93</vt:lpstr>
      <vt:lpstr>Slide 94</vt:lpstr>
      <vt:lpstr>Slide 95</vt:lpstr>
      <vt:lpstr>Slide 96</vt:lpstr>
      <vt:lpstr>Slide 97</vt:lpstr>
      <vt:lpstr>Slide 98</vt:lpstr>
      <vt:lpstr>Slide 99</vt:lpstr>
      <vt:lpstr>Slide 100</vt:lpstr>
      <vt:lpstr>Slide 101</vt:lpstr>
      <vt:lpstr>Group A   Standalone</vt:lpstr>
      <vt:lpstr>Group A   Standalone</vt:lpstr>
      <vt:lpstr>   Standalone</vt:lpstr>
      <vt:lpstr>CFS</vt:lpstr>
      <vt:lpstr>Slide 106</vt:lpstr>
      <vt:lpstr>Slide 107</vt:lpstr>
      <vt:lpstr>Slide 108</vt:lpstr>
      <vt:lpstr>Slide 109</vt:lpstr>
      <vt:lpstr>Slide 110</vt:lpstr>
      <vt:lpstr>Slide 111</vt:lpstr>
      <vt:lpstr>Slide 112</vt:lpstr>
      <vt:lpstr>Slide 113</vt:lpstr>
      <vt:lpstr>Slide 114</vt:lpstr>
      <vt:lpstr>Differences between IndAS and existing Indian Accounting Standards </vt:lpstr>
      <vt:lpstr>Slide 116</vt:lpstr>
      <vt:lpstr>Slide 117</vt:lpstr>
      <vt:lpstr>Slide 118</vt:lpstr>
      <vt:lpstr>Slide 119</vt:lpstr>
      <vt:lpstr>Slide 120</vt:lpstr>
      <vt:lpstr>Slide 121</vt:lpstr>
      <vt:lpstr>Slide 122</vt:lpstr>
      <vt:lpstr>Slide 123</vt:lpstr>
      <vt:lpstr>Slide 124</vt:lpstr>
      <vt:lpstr>Slide 125</vt:lpstr>
      <vt:lpstr>Slide 126</vt:lpstr>
      <vt:lpstr>Slide 127</vt:lpstr>
      <vt:lpstr>Slide 128</vt:lpstr>
      <vt:lpstr>Slide 129</vt:lpstr>
      <vt:lpstr>Slide 130</vt:lpstr>
      <vt:lpstr>Slide 131</vt:lpstr>
      <vt:lpstr>Slide 132</vt:lpstr>
      <vt:lpstr>Slide 133</vt:lpstr>
      <vt:lpstr>Slide 134</vt:lpstr>
      <vt:lpstr>Slide 135</vt:lpstr>
      <vt:lpstr>Slide 136</vt:lpstr>
      <vt:lpstr>Slide 137</vt:lpstr>
      <vt:lpstr>Appetizers :</vt:lpstr>
      <vt:lpstr>Appetizers :</vt:lpstr>
      <vt:lpstr>Appetizers :</vt:lpstr>
      <vt:lpstr>Slide 141</vt:lpstr>
      <vt:lpstr>Standards under discussion :</vt:lpstr>
      <vt:lpstr>Standards under discussion :</vt:lpstr>
      <vt:lpstr>Slide 144</vt:lpstr>
      <vt:lpstr>What is a Financial Instrument (FI) ??</vt:lpstr>
      <vt:lpstr>Financial Instrument (FI)</vt:lpstr>
      <vt:lpstr>Example Financial Instrument (FI)</vt:lpstr>
      <vt:lpstr>What is a Financial Asset (FA) ??</vt:lpstr>
      <vt:lpstr>Financial Asset (FA)</vt:lpstr>
      <vt:lpstr>Slide 150</vt:lpstr>
      <vt:lpstr>Financial Liability (FL)</vt:lpstr>
      <vt:lpstr>Classification of FA and FL</vt:lpstr>
      <vt:lpstr>Slide 153</vt:lpstr>
      <vt:lpstr>Classification of FA and FL</vt:lpstr>
      <vt:lpstr>At amortised cost</vt:lpstr>
      <vt:lpstr>At Amortised Cost</vt:lpstr>
      <vt:lpstr>Fair Value through OCI</vt:lpstr>
      <vt:lpstr>Fair Value through OCI</vt:lpstr>
      <vt:lpstr>Fair Value through Profit or Loss (FVPL)</vt:lpstr>
      <vt:lpstr>Fair Value through Profit or Loss (FVPL)</vt:lpstr>
      <vt:lpstr>Treatment in accounts for each of the above classification</vt:lpstr>
      <vt:lpstr>Treatment in accounts for each of the above classification</vt:lpstr>
      <vt:lpstr>Treatment in accounts for each of the above classification</vt:lpstr>
      <vt:lpstr>General</vt:lpstr>
      <vt:lpstr>How to calculate Fair Value :</vt:lpstr>
      <vt:lpstr>How to calculate Fair Value :</vt:lpstr>
      <vt:lpstr>How to calculate Fair Value :</vt:lpstr>
      <vt:lpstr>How to calculate Fair Value :</vt:lpstr>
      <vt:lpstr>How to calculate amortised cost</vt:lpstr>
      <vt:lpstr>How to calculate amortised cost</vt:lpstr>
      <vt:lpstr>What is a Derivative</vt:lpstr>
      <vt:lpstr>What is a Derivative</vt:lpstr>
      <vt:lpstr>Derivatives</vt:lpstr>
      <vt:lpstr>Derivatives</vt:lpstr>
      <vt:lpstr>Derivatives</vt:lpstr>
      <vt:lpstr>Derivatives</vt:lpstr>
      <vt:lpstr>Embedded  Derivative </vt:lpstr>
      <vt:lpstr>Embedded Derivatives v/s Compound Instruments</vt:lpstr>
      <vt:lpstr>Slide 179</vt:lpstr>
      <vt:lpstr>Slide 180</vt:lpstr>
      <vt:lpstr>Embedded Derivative :</vt:lpstr>
      <vt:lpstr>Embedded Derivative :</vt:lpstr>
      <vt:lpstr>Embedded Derivative</vt:lpstr>
      <vt:lpstr>Compound Instrument – from the perspective of Issuer</vt:lpstr>
      <vt:lpstr>Compound Instrument – from the perspective of Issuer</vt:lpstr>
      <vt:lpstr>Pure Liability :</vt:lpstr>
      <vt:lpstr>Pure Liability :</vt:lpstr>
      <vt:lpstr>Compound (Liability + Equity)</vt:lpstr>
      <vt:lpstr>Compound (Liability + Equity)</vt:lpstr>
      <vt:lpstr>Treatment in the books</vt:lpstr>
      <vt:lpstr>Treatment in the books of Issuer :</vt:lpstr>
      <vt:lpstr>Treatment in the books of Holder :</vt:lpstr>
      <vt:lpstr>Treatment of Financial Guarantee.</vt:lpstr>
      <vt:lpstr>Derecognition :</vt:lpstr>
      <vt:lpstr>Derecognition :</vt:lpstr>
      <vt:lpstr>Impairment </vt:lpstr>
      <vt:lpstr>Impairment of Financial Assets</vt:lpstr>
      <vt:lpstr>Impairment of Financial Assets</vt:lpstr>
      <vt:lpstr>Hedge Accounting</vt:lpstr>
      <vt:lpstr>Hedge Accounting</vt:lpstr>
      <vt:lpstr>Fair Value Hedge </vt:lpstr>
      <vt:lpstr>Cash Flow Hedge</vt:lpstr>
      <vt:lpstr>Hedge</vt:lpstr>
      <vt:lpstr>How does FV Hedge works</vt:lpstr>
      <vt:lpstr> When to recognize Hedge in Financial Accounts</vt:lpstr>
      <vt:lpstr>When to recognize Hedge in Financial Accounts </vt:lpstr>
      <vt:lpstr>       On subsequent   reporting dates before settlement </vt:lpstr>
      <vt:lpstr>On subsequent reporting dates before settlement :</vt:lpstr>
      <vt:lpstr>Disclosures </vt:lpstr>
      <vt:lpstr>Disclosures :</vt:lpstr>
      <vt:lpstr>Disclosures :</vt:lpstr>
      <vt:lpstr>Disclosures :</vt:lpstr>
      <vt:lpstr>Stringent Disclosures</vt:lpstr>
      <vt:lpstr>Miscellaneous  </vt:lpstr>
      <vt:lpstr>Posers :</vt:lpstr>
      <vt:lpstr>Posers :</vt:lpstr>
      <vt:lpstr>Any Doubts </vt:lpstr>
      <vt:lpstr>Slide 218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Applicability</dc:title>
  <dc:creator>User</dc:creator>
  <cp:lastModifiedBy>KUSAI</cp:lastModifiedBy>
  <cp:revision>222</cp:revision>
  <dcterms:created xsi:type="dcterms:W3CDTF">2006-08-16T00:00:00Z</dcterms:created>
  <dcterms:modified xsi:type="dcterms:W3CDTF">2016-02-13T16:45:05Z</dcterms:modified>
</cp:coreProperties>
</file>