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7" r:id="rId3"/>
    <p:sldId id="258" r:id="rId4"/>
    <p:sldId id="271" r:id="rId5"/>
    <p:sldId id="259" r:id="rId6"/>
    <p:sldId id="272" r:id="rId7"/>
    <p:sldId id="260" r:id="rId8"/>
    <p:sldId id="261" r:id="rId9"/>
    <p:sldId id="266" r:id="rId10"/>
    <p:sldId id="264" r:id="rId11"/>
    <p:sldId id="265" r:id="rId12"/>
    <p:sldId id="267" r:id="rId13"/>
    <p:sldId id="268" r:id="rId14"/>
    <p:sldId id="263" r:id="rId15"/>
    <p:sldId id="270" r:id="rId16"/>
    <p:sldId id="274" r:id="rId17"/>
    <p:sldId id="275" r:id="rId18"/>
    <p:sldId id="273" r:id="rId19"/>
    <p:sldId id="26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E4B525-1973-482A-8C0C-655216A6319D}" type="datetimeFigureOut">
              <a:rPr lang="en-US" smtClean="0"/>
              <a:pPr/>
              <a:t>3/15/2016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9E5FFA-5697-4255-90C1-4CB8D53BDB6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49E5FFA-5697-4255-90C1-4CB8D53BDB61}" type="slidenum">
              <a:rPr lang="en-US" smtClean="0"/>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682A463-6628-495D-AA33-2A94385EF9CD}" type="datetime1">
              <a:rPr lang="en-US" smtClean="0"/>
              <a:pPr/>
              <a:t>3/15/2016</a:t>
            </a:fld>
            <a:endParaRPr lang="en-US"/>
          </a:p>
        </p:txBody>
      </p:sp>
      <p:sp>
        <p:nvSpPr>
          <p:cNvPr id="19" name="Footer Placeholder 18"/>
          <p:cNvSpPr>
            <a:spLocks noGrp="1"/>
          </p:cNvSpPr>
          <p:nvPr>
            <p:ph type="ftr" sz="quarter" idx="11"/>
          </p:nvPr>
        </p:nvSpPr>
        <p:spPr/>
        <p:txBody>
          <a:bodyPr/>
          <a:lstStyle/>
          <a:p>
            <a:r>
              <a:rPr lang="en-US" smtClean="0"/>
              <a:t>CA JAGDEESH DHONGDE </a:t>
            </a:r>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ECBBA76-A43B-404E-AC05-8FA43A9401A7}" type="datetime1">
              <a:rPr lang="en-US" smtClean="0"/>
              <a:pPr/>
              <a:t>3/15/2016</a:t>
            </a:fld>
            <a:endParaRPr lang="en-US"/>
          </a:p>
        </p:txBody>
      </p:sp>
      <p:sp>
        <p:nvSpPr>
          <p:cNvPr id="5" name="Footer Placeholder 4"/>
          <p:cNvSpPr>
            <a:spLocks noGrp="1"/>
          </p:cNvSpPr>
          <p:nvPr>
            <p:ph type="ftr" sz="quarter" idx="11"/>
          </p:nvPr>
        </p:nvSpPr>
        <p:spPr/>
        <p:txBody>
          <a:bodyPr/>
          <a:lstStyle/>
          <a:p>
            <a:r>
              <a:rPr lang="en-US" smtClean="0"/>
              <a:t>CA JAGDEESH DHONGDE </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4E5147-ADA3-4BB8-8A3B-F6F16096E315}" type="datetime1">
              <a:rPr lang="en-US" smtClean="0"/>
              <a:pPr/>
              <a:t>3/15/2016</a:t>
            </a:fld>
            <a:endParaRPr lang="en-US"/>
          </a:p>
        </p:txBody>
      </p:sp>
      <p:sp>
        <p:nvSpPr>
          <p:cNvPr id="5" name="Footer Placeholder 4"/>
          <p:cNvSpPr>
            <a:spLocks noGrp="1"/>
          </p:cNvSpPr>
          <p:nvPr>
            <p:ph type="ftr" sz="quarter" idx="11"/>
          </p:nvPr>
        </p:nvSpPr>
        <p:spPr/>
        <p:txBody>
          <a:bodyPr/>
          <a:lstStyle/>
          <a:p>
            <a:r>
              <a:rPr lang="en-US" smtClean="0"/>
              <a:t>CA JAGDEESH DHONGDE </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D46DE5-D66D-4403-A52A-93AC6139CD26}" type="datetime1">
              <a:rPr lang="en-US" smtClean="0"/>
              <a:pPr/>
              <a:t>3/15/2016</a:t>
            </a:fld>
            <a:endParaRPr lang="en-US"/>
          </a:p>
        </p:txBody>
      </p:sp>
      <p:sp>
        <p:nvSpPr>
          <p:cNvPr id="5" name="Footer Placeholder 4"/>
          <p:cNvSpPr>
            <a:spLocks noGrp="1"/>
          </p:cNvSpPr>
          <p:nvPr>
            <p:ph type="ftr" sz="quarter" idx="11"/>
          </p:nvPr>
        </p:nvSpPr>
        <p:spPr/>
        <p:txBody>
          <a:bodyPr/>
          <a:lstStyle/>
          <a:p>
            <a:r>
              <a:rPr lang="en-US" smtClean="0"/>
              <a:t>CA JAGDEESH DHONGDE </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7E777B4-D9AC-4CA9-817F-FAD165457CA6}" type="datetime1">
              <a:rPr lang="en-US" smtClean="0"/>
              <a:pPr/>
              <a:t>3/15/2016</a:t>
            </a:fld>
            <a:endParaRPr lang="en-US"/>
          </a:p>
        </p:txBody>
      </p:sp>
      <p:sp>
        <p:nvSpPr>
          <p:cNvPr id="5" name="Footer Placeholder 4"/>
          <p:cNvSpPr>
            <a:spLocks noGrp="1"/>
          </p:cNvSpPr>
          <p:nvPr>
            <p:ph type="ftr" sz="quarter" idx="11"/>
          </p:nvPr>
        </p:nvSpPr>
        <p:spPr/>
        <p:txBody>
          <a:bodyPr/>
          <a:lstStyle/>
          <a:p>
            <a:r>
              <a:rPr lang="en-US" smtClean="0"/>
              <a:t>CA JAGDEESH DHONGDE </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CA153C9-8C2A-4AD1-89DA-38FD84DE82E1}" type="datetime1">
              <a:rPr lang="en-US" smtClean="0"/>
              <a:pPr/>
              <a:t>3/15/2016</a:t>
            </a:fld>
            <a:endParaRPr lang="en-US"/>
          </a:p>
        </p:txBody>
      </p:sp>
      <p:sp>
        <p:nvSpPr>
          <p:cNvPr id="6" name="Footer Placeholder 5"/>
          <p:cNvSpPr>
            <a:spLocks noGrp="1"/>
          </p:cNvSpPr>
          <p:nvPr>
            <p:ph type="ftr" sz="quarter" idx="11"/>
          </p:nvPr>
        </p:nvSpPr>
        <p:spPr/>
        <p:txBody>
          <a:bodyPr/>
          <a:lstStyle/>
          <a:p>
            <a:r>
              <a:rPr lang="en-US" smtClean="0"/>
              <a:t>CA JAGDEESH DHONGDE </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362DA5F-2517-480F-AC2B-C4CE34C4BC45}" type="datetime1">
              <a:rPr lang="en-US" smtClean="0"/>
              <a:pPr/>
              <a:t>3/15/2016</a:t>
            </a:fld>
            <a:endParaRPr lang="en-US"/>
          </a:p>
        </p:txBody>
      </p:sp>
      <p:sp>
        <p:nvSpPr>
          <p:cNvPr id="8" name="Footer Placeholder 7"/>
          <p:cNvSpPr>
            <a:spLocks noGrp="1"/>
          </p:cNvSpPr>
          <p:nvPr>
            <p:ph type="ftr" sz="quarter" idx="11"/>
          </p:nvPr>
        </p:nvSpPr>
        <p:spPr/>
        <p:txBody>
          <a:bodyPr/>
          <a:lstStyle/>
          <a:p>
            <a:r>
              <a:rPr lang="en-US" smtClean="0"/>
              <a:t>CA JAGDEESH DHONGDE </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044BBBA-084E-4B23-949B-A2A5EC350745}" type="datetime1">
              <a:rPr lang="en-US" smtClean="0"/>
              <a:pPr/>
              <a:t>3/15/2016</a:t>
            </a:fld>
            <a:endParaRPr lang="en-US"/>
          </a:p>
        </p:txBody>
      </p:sp>
      <p:sp>
        <p:nvSpPr>
          <p:cNvPr id="4" name="Footer Placeholder 3"/>
          <p:cNvSpPr>
            <a:spLocks noGrp="1"/>
          </p:cNvSpPr>
          <p:nvPr>
            <p:ph type="ftr" sz="quarter" idx="11"/>
          </p:nvPr>
        </p:nvSpPr>
        <p:spPr/>
        <p:txBody>
          <a:bodyPr/>
          <a:lstStyle/>
          <a:p>
            <a:r>
              <a:rPr lang="en-US" smtClean="0"/>
              <a:t>CA JAGDEESH DHONGDE </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DF3945-7949-4076-89C8-79EF5B423F25}" type="datetime1">
              <a:rPr lang="en-US" smtClean="0"/>
              <a:pPr/>
              <a:t>3/15/2016</a:t>
            </a:fld>
            <a:endParaRPr lang="en-US"/>
          </a:p>
        </p:txBody>
      </p:sp>
      <p:sp>
        <p:nvSpPr>
          <p:cNvPr id="3" name="Footer Placeholder 2"/>
          <p:cNvSpPr>
            <a:spLocks noGrp="1"/>
          </p:cNvSpPr>
          <p:nvPr>
            <p:ph type="ftr" sz="quarter" idx="11"/>
          </p:nvPr>
        </p:nvSpPr>
        <p:spPr/>
        <p:txBody>
          <a:bodyPr/>
          <a:lstStyle/>
          <a:p>
            <a:r>
              <a:rPr lang="en-US" smtClean="0"/>
              <a:t>CA JAGDEESH DHONGDE </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D234C72-B177-413C-8F1D-1FECCE0E5FE9}" type="datetime1">
              <a:rPr lang="en-US" smtClean="0"/>
              <a:pPr/>
              <a:t>3/15/2016</a:t>
            </a:fld>
            <a:endParaRPr lang="en-US"/>
          </a:p>
        </p:txBody>
      </p:sp>
      <p:sp>
        <p:nvSpPr>
          <p:cNvPr id="6" name="Footer Placeholder 5"/>
          <p:cNvSpPr>
            <a:spLocks noGrp="1"/>
          </p:cNvSpPr>
          <p:nvPr>
            <p:ph type="ftr" sz="quarter" idx="11"/>
          </p:nvPr>
        </p:nvSpPr>
        <p:spPr/>
        <p:txBody>
          <a:bodyPr/>
          <a:lstStyle/>
          <a:p>
            <a:r>
              <a:rPr lang="en-US" smtClean="0"/>
              <a:t>CA JAGDEESH DHONGDE </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9D1801E-E2A8-4D67-94DD-D052802E8798}" type="datetime1">
              <a:rPr lang="en-US" smtClean="0"/>
              <a:pPr/>
              <a:t>3/15/2016</a:t>
            </a:fld>
            <a:endParaRPr lang="en-US"/>
          </a:p>
        </p:txBody>
      </p:sp>
      <p:sp>
        <p:nvSpPr>
          <p:cNvPr id="6" name="Footer Placeholder 5"/>
          <p:cNvSpPr>
            <a:spLocks noGrp="1"/>
          </p:cNvSpPr>
          <p:nvPr>
            <p:ph type="ftr" sz="quarter" idx="11"/>
          </p:nvPr>
        </p:nvSpPr>
        <p:spPr/>
        <p:txBody>
          <a:bodyPr/>
          <a:lstStyle/>
          <a:p>
            <a:r>
              <a:rPr lang="en-US" smtClean="0"/>
              <a:t>CA JAGDEESH DHONGDE </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BA985D7-E408-4FCA-B886-E8EBF4CDD9BC}" type="datetime1">
              <a:rPr lang="en-US" smtClean="0"/>
              <a:pPr/>
              <a:t>3/15/2016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CA JAGDEESH DHONGDE </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Bank Audit </a:t>
            </a:r>
            <a:r>
              <a:rPr lang="en-US" dirty="0" smtClean="0"/>
              <a:t>Conclave</a:t>
            </a:r>
            <a:endParaRPr lang="en-US" dirty="0"/>
          </a:p>
        </p:txBody>
      </p:sp>
      <p:sp>
        <p:nvSpPr>
          <p:cNvPr id="3" name="Subtitle 2"/>
          <p:cNvSpPr>
            <a:spLocks noGrp="1"/>
          </p:cNvSpPr>
          <p:nvPr>
            <p:ph type="subTitle" idx="1"/>
          </p:nvPr>
        </p:nvSpPr>
        <p:spPr/>
        <p:txBody>
          <a:bodyPr>
            <a:normAutofit fontScale="92500" lnSpcReduction="10000"/>
          </a:bodyPr>
          <a:lstStyle/>
          <a:p>
            <a:endParaRPr lang="en-US" dirty="0" smtClean="0"/>
          </a:p>
          <a:p>
            <a:r>
              <a:rPr lang="en-US" dirty="0" smtClean="0"/>
              <a:t>EXPECTATIONS FROM BRANCH AUDITORS</a:t>
            </a:r>
          </a:p>
          <a:p>
            <a:r>
              <a:rPr lang="en-US" dirty="0" smtClean="0"/>
              <a:t>Panel </a:t>
            </a:r>
            <a:r>
              <a:rPr lang="en-US" dirty="0" smtClean="0"/>
              <a:t>Discussion</a:t>
            </a:r>
          </a:p>
          <a:p>
            <a:r>
              <a:rPr lang="en-US" smtClean="0"/>
              <a:t>CA JAGDEESH DHONGDE</a:t>
            </a:r>
            <a:endParaRPr lang="en-US" dirty="0"/>
          </a:p>
        </p:txBody>
      </p:sp>
      <p:sp>
        <p:nvSpPr>
          <p:cNvPr id="4" name="Footer Placeholder 3"/>
          <p:cNvSpPr>
            <a:spLocks noGrp="1"/>
          </p:cNvSpPr>
          <p:nvPr>
            <p:ph type="ftr" sz="quarter" idx="11"/>
          </p:nvPr>
        </p:nvSpPr>
        <p:spPr/>
        <p:txBody>
          <a:bodyPr/>
          <a:lstStyle/>
          <a:p>
            <a:r>
              <a:rPr lang="en-US" smtClean="0"/>
              <a:t>CA JAGDEESH DHONGDE </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Expectations about Tax Audits</a:t>
            </a:r>
            <a:endParaRPr lang="en-US" dirty="0"/>
          </a:p>
        </p:txBody>
      </p:sp>
      <p:sp>
        <p:nvSpPr>
          <p:cNvPr id="3" name="Content Placeholder 2"/>
          <p:cNvSpPr>
            <a:spLocks noGrp="1"/>
          </p:cNvSpPr>
          <p:nvPr>
            <p:ph idx="1"/>
          </p:nvPr>
        </p:nvSpPr>
        <p:spPr/>
        <p:txBody>
          <a:bodyPr/>
          <a:lstStyle/>
          <a:p>
            <a:r>
              <a:rPr lang="en-US" dirty="0" smtClean="0"/>
              <a:t>Give adequate time for Tax Audits. It is observed that being the last item on the Menu  it is done in a haste.</a:t>
            </a:r>
          </a:p>
          <a:p>
            <a:r>
              <a:rPr lang="en-US" dirty="0" smtClean="0"/>
              <a:t>Carefully </a:t>
            </a:r>
            <a:r>
              <a:rPr lang="en-US" dirty="0" err="1" smtClean="0"/>
              <a:t>scrutinise</a:t>
            </a:r>
            <a:r>
              <a:rPr lang="en-US" dirty="0" smtClean="0"/>
              <a:t> the Form 3CD filled by the Branch.  Knowledge of the Branch Staff about Income tax may be limited.</a:t>
            </a:r>
          </a:p>
          <a:p>
            <a:r>
              <a:rPr lang="en-US" dirty="0" smtClean="0"/>
              <a:t>40 (a ) Disallowance requires due attention and care from the Branch auditors.</a:t>
            </a:r>
          </a:p>
          <a:p>
            <a:r>
              <a:rPr lang="en-US" dirty="0" smtClean="0"/>
              <a:t>Submission of Form no 15 G and 15 H to be test checked : Online Procedure </a:t>
            </a:r>
            <a:r>
              <a:rPr lang="en-US" dirty="0" err="1" smtClean="0"/>
              <a:t>wef</a:t>
            </a:r>
            <a:r>
              <a:rPr lang="en-US" dirty="0" smtClean="0"/>
              <a:t> October 1, 2015</a:t>
            </a:r>
          </a:p>
          <a:p>
            <a:endParaRPr lang="en-US" dirty="0"/>
          </a:p>
        </p:txBody>
      </p:sp>
      <p:sp>
        <p:nvSpPr>
          <p:cNvPr id="4" name="Footer Placeholder 3"/>
          <p:cNvSpPr>
            <a:spLocks noGrp="1"/>
          </p:cNvSpPr>
          <p:nvPr>
            <p:ph type="ftr" sz="quarter" idx="11"/>
          </p:nvPr>
        </p:nvSpPr>
        <p:spPr/>
        <p:txBody>
          <a:bodyPr/>
          <a:lstStyle/>
          <a:p>
            <a:r>
              <a:rPr lang="en-US" dirty="0" smtClean="0"/>
              <a:t>CA JAGDEESH DHONGDE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Expectations about Tax Audit</a:t>
            </a:r>
            <a:br>
              <a:rPr lang="en-US" dirty="0" smtClean="0"/>
            </a:br>
            <a:endParaRPr lang="en-US" dirty="0"/>
          </a:p>
        </p:txBody>
      </p:sp>
      <p:sp>
        <p:nvSpPr>
          <p:cNvPr id="3" name="Content Placeholder 2"/>
          <p:cNvSpPr>
            <a:spLocks noGrp="1"/>
          </p:cNvSpPr>
          <p:nvPr>
            <p:ph idx="1"/>
          </p:nvPr>
        </p:nvSpPr>
        <p:spPr/>
        <p:txBody>
          <a:bodyPr>
            <a:normAutofit fontScale="92500"/>
          </a:bodyPr>
          <a:lstStyle/>
          <a:p>
            <a:r>
              <a:rPr lang="en-US" dirty="0" smtClean="0"/>
              <a:t>The Branch staff sometimes makes mistakes in mentioning  assessment year  and wrong sections on the TDS </a:t>
            </a:r>
            <a:r>
              <a:rPr lang="en-US" dirty="0" err="1" smtClean="0"/>
              <a:t>Challans</a:t>
            </a:r>
            <a:r>
              <a:rPr lang="en-US" dirty="0" smtClean="0"/>
              <a:t>. Bring such mistakes to the attention of the Branch Managers immediately so that the correction can be made by the time Bank’s total TAR is </a:t>
            </a:r>
            <a:r>
              <a:rPr lang="en-US" dirty="0" err="1" smtClean="0"/>
              <a:t>finalised</a:t>
            </a:r>
            <a:r>
              <a:rPr lang="en-US" dirty="0" smtClean="0"/>
              <a:t>.</a:t>
            </a:r>
          </a:p>
          <a:p>
            <a:r>
              <a:rPr lang="en-US" dirty="0" smtClean="0"/>
              <a:t>Penalties for Non/ Delayed  Payment of Profession tax &amp; late submission of Prof tax returns are common and therefore to be reported under clause 21 ( a ) of Form no 3CD</a:t>
            </a:r>
          </a:p>
          <a:p>
            <a:r>
              <a:rPr lang="en-US" dirty="0" smtClean="0"/>
              <a:t>Confusion was noticed about the TDS amount and ‘ Payment on which TDS is not deducted -Clause 21(b)(ii )A </a:t>
            </a:r>
            <a:endParaRPr lang="en-US" dirty="0"/>
          </a:p>
        </p:txBody>
      </p:sp>
      <p:sp>
        <p:nvSpPr>
          <p:cNvPr id="4" name="Footer Placeholder 3"/>
          <p:cNvSpPr>
            <a:spLocks noGrp="1"/>
          </p:cNvSpPr>
          <p:nvPr>
            <p:ph type="ftr" sz="quarter" idx="11"/>
          </p:nvPr>
        </p:nvSpPr>
        <p:spPr/>
        <p:txBody>
          <a:bodyPr/>
          <a:lstStyle/>
          <a:p>
            <a:r>
              <a:rPr lang="en-US" smtClean="0"/>
              <a:t>CA JAGDEESH DHONGDE </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br>
              <a:rPr lang="en-US" dirty="0" smtClean="0"/>
            </a:br>
            <a:r>
              <a:rPr lang="en-US" dirty="0" smtClean="0"/>
              <a:t/>
            </a:r>
            <a:br>
              <a:rPr lang="en-US" dirty="0" smtClean="0"/>
            </a:br>
            <a:r>
              <a:rPr lang="en-US" dirty="0" smtClean="0"/>
              <a:t/>
            </a:r>
            <a:br>
              <a:rPr lang="en-US" dirty="0" smtClean="0"/>
            </a:br>
            <a:r>
              <a:rPr lang="en-US" dirty="0" smtClean="0"/>
              <a:t>Expectations about Tax Audit </a:t>
            </a:r>
            <a:r>
              <a:rPr lang="en-US" dirty="0" err="1" smtClean="0"/>
              <a:t>contd</a:t>
            </a:r>
            <a:endParaRPr lang="en-US" dirty="0"/>
          </a:p>
        </p:txBody>
      </p:sp>
      <p:sp>
        <p:nvSpPr>
          <p:cNvPr id="3" name="Content Placeholder 2"/>
          <p:cNvSpPr>
            <a:spLocks noGrp="1"/>
          </p:cNvSpPr>
          <p:nvPr>
            <p:ph idx="1"/>
          </p:nvPr>
        </p:nvSpPr>
        <p:spPr/>
        <p:txBody>
          <a:bodyPr/>
          <a:lstStyle/>
          <a:p>
            <a:r>
              <a:rPr lang="en-US" dirty="0" smtClean="0"/>
              <a:t>Electricity Charges and Telephone charges were found reported u/s 43 B.</a:t>
            </a:r>
          </a:p>
          <a:p>
            <a:r>
              <a:rPr lang="en-US" dirty="0" smtClean="0"/>
              <a:t>Verify the collection and payment of VAT/ Sales tax in respect of sale of assets etc and in case of non payment report u/s 43 B</a:t>
            </a:r>
          </a:p>
          <a:p>
            <a:r>
              <a:rPr lang="en-US" dirty="0" smtClean="0"/>
              <a:t>Check  whether the deduction and payment  of Income tax on Interest paid to NRI is correctly done.</a:t>
            </a:r>
          </a:p>
          <a:p>
            <a:endParaRPr lang="en-US" dirty="0"/>
          </a:p>
        </p:txBody>
      </p:sp>
      <p:sp>
        <p:nvSpPr>
          <p:cNvPr id="4" name="Footer Placeholder 3"/>
          <p:cNvSpPr>
            <a:spLocks noGrp="1"/>
          </p:cNvSpPr>
          <p:nvPr>
            <p:ph type="ftr" sz="quarter" idx="11"/>
          </p:nvPr>
        </p:nvSpPr>
        <p:spPr/>
        <p:txBody>
          <a:bodyPr/>
          <a:lstStyle/>
          <a:p>
            <a:r>
              <a:rPr lang="en-US" smtClean="0"/>
              <a:t>CA JAGDEESH DHONGDE </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Expectations about LFAR</a:t>
            </a:r>
            <a:endParaRPr lang="en-US" dirty="0"/>
          </a:p>
        </p:txBody>
      </p:sp>
      <p:sp>
        <p:nvSpPr>
          <p:cNvPr id="3" name="Content Placeholder 2"/>
          <p:cNvSpPr>
            <a:spLocks noGrp="1"/>
          </p:cNvSpPr>
          <p:nvPr>
            <p:ph idx="1"/>
          </p:nvPr>
        </p:nvSpPr>
        <p:spPr/>
        <p:txBody>
          <a:bodyPr/>
          <a:lstStyle/>
          <a:p>
            <a:r>
              <a:rPr lang="en-US" dirty="0" smtClean="0"/>
              <a:t>The  LFAR </a:t>
            </a:r>
            <a:r>
              <a:rPr lang="en-US" dirty="0" err="1" smtClean="0"/>
              <a:t>annexures</a:t>
            </a:r>
            <a:r>
              <a:rPr lang="en-US" dirty="0" smtClean="0"/>
              <a:t> are now to be uploaded in the System by giving </a:t>
            </a:r>
            <a:r>
              <a:rPr lang="en-US" dirty="0" err="1" smtClean="0"/>
              <a:t>Precoded</a:t>
            </a:r>
            <a:r>
              <a:rPr lang="en-US" dirty="0" smtClean="0"/>
              <a:t> observations.</a:t>
            </a:r>
          </a:p>
          <a:p>
            <a:r>
              <a:rPr lang="en-US" dirty="0" smtClean="0"/>
              <a:t>Give the correct observation</a:t>
            </a:r>
          </a:p>
          <a:p>
            <a:r>
              <a:rPr lang="en-US" dirty="0" smtClean="0"/>
              <a:t>Don’t only upload only the account details without giving the observations</a:t>
            </a:r>
          </a:p>
          <a:p>
            <a:r>
              <a:rPr lang="en-US" dirty="0" smtClean="0"/>
              <a:t>Ensure that the LFAR comments are uploaded by the Branch staff in your presence.</a:t>
            </a:r>
          </a:p>
          <a:p>
            <a:r>
              <a:rPr lang="en-US" dirty="0" smtClean="0"/>
              <a:t>Changes in the classification of advances should not be reported under LFAR but the MOC to be passed.</a:t>
            </a:r>
            <a:endParaRPr lang="en-US" dirty="0"/>
          </a:p>
        </p:txBody>
      </p:sp>
      <p:sp>
        <p:nvSpPr>
          <p:cNvPr id="4" name="Footer Placeholder 3"/>
          <p:cNvSpPr>
            <a:spLocks noGrp="1"/>
          </p:cNvSpPr>
          <p:nvPr>
            <p:ph type="ftr" sz="quarter" idx="11"/>
          </p:nvPr>
        </p:nvSpPr>
        <p:spPr/>
        <p:txBody>
          <a:bodyPr/>
          <a:lstStyle/>
          <a:p>
            <a:r>
              <a:rPr lang="en-US" smtClean="0"/>
              <a:t>CA JAGDEESH DHONGDE </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Fixed Assets and Depreciation</a:t>
            </a:r>
            <a:endParaRPr lang="en-US" dirty="0"/>
          </a:p>
        </p:txBody>
      </p:sp>
      <p:sp>
        <p:nvSpPr>
          <p:cNvPr id="3" name="Content Placeholder 2"/>
          <p:cNvSpPr>
            <a:spLocks noGrp="1"/>
          </p:cNvSpPr>
          <p:nvPr>
            <p:ph idx="1"/>
          </p:nvPr>
        </p:nvSpPr>
        <p:spPr/>
        <p:txBody>
          <a:bodyPr/>
          <a:lstStyle/>
          <a:p>
            <a:r>
              <a:rPr lang="en-US" dirty="0" smtClean="0"/>
              <a:t>The purchase bills of furniture items purchased by the Bank and given to their Managers for use should be in the name of the Bank and not in the name of Managers as these assets are </a:t>
            </a:r>
            <a:r>
              <a:rPr lang="en-US" dirty="0" err="1" smtClean="0"/>
              <a:t>capitalised</a:t>
            </a:r>
            <a:r>
              <a:rPr lang="en-US" dirty="0" smtClean="0"/>
              <a:t> in the books of the Bank. If there is any deviation please report.</a:t>
            </a:r>
          </a:p>
          <a:p>
            <a:r>
              <a:rPr lang="en-US" dirty="0" smtClean="0"/>
              <a:t>Ensure that the classification of fixed assets purchased during the year is appropriate and as per the Bank’s standard practice.</a:t>
            </a:r>
          </a:p>
          <a:p>
            <a:r>
              <a:rPr lang="en-US" dirty="0" smtClean="0"/>
              <a:t>Check up the depreciation with  reference to the rates given by the bank in the closing circular.</a:t>
            </a:r>
            <a:endParaRPr lang="en-US" dirty="0"/>
          </a:p>
        </p:txBody>
      </p:sp>
      <p:sp>
        <p:nvSpPr>
          <p:cNvPr id="4" name="Footer Placeholder 3"/>
          <p:cNvSpPr>
            <a:spLocks noGrp="1"/>
          </p:cNvSpPr>
          <p:nvPr>
            <p:ph type="ftr" sz="quarter" idx="11"/>
          </p:nvPr>
        </p:nvSpPr>
        <p:spPr/>
        <p:txBody>
          <a:bodyPr/>
          <a:lstStyle/>
          <a:p>
            <a:r>
              <a:rPr lang="en-US" smtClean="0"/>
              <a:t>CA JAGDEESH DHONGDE </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SCAs and Branch Auditors</a:t>
            </a:r>
            <a:endParaRPr lang="en-US" dirty="0"/>
          </a:p>
        </p:txBody>
      </p:sp>
      <p:sp>
        <p:nvSpPr>
          <p:cNvPr id="3" name="Content Placeholder 2"/>
          <p:cNvSpPr>
            <a:spLocks noGrp="1"/>
          </p:cNvSpPr>
          <p:nvPr>
            <p:ph idx="1"/>
          </p:nvPr>
        </p:nvSpPr>
        <p:spPr/>
        <p:txBody>
          <a:bodyPr/>
          <a:lstStyle/>
          <a:p>
            <a:r>
              <a:rPr lang="en-US" dirty="0" smtClean="0"/>
              <a:t>Only 20 branches are audited by the SCAs</a:t>
            </a:r>
          </a:p>
          <a:p>
            <a:r>
              <a:rPr lang="en-US" dirty="0" smtClean="0"/>
              <a:t>Therefore the final audit of the Bank as a whole by SCAs largely depends upon the work done by the Branch Auditors.</a:t>
            </a:r>
          </a:p>
          <a:p>
            <a:r>
              <a:rPr lang="en-US" dirty="0" smtClean="0"/>
              <a:t>Branch auditors can give valuable  feed back to the  SCAs regarding the functioning of the Bank at the field level.</a:t>
            </a:r>
          </a:p>
          <a:p>
            <a:r>
              <a:rPr lang="en-US" dirty="0" smtClean="0"/>
              <a:t>The open communication and coordination between the Branch Auditors and SCAs contributes to the effective audit of the Bank as a whole.</a:t>
            </a:r>
          </a:p>
          <a:p>
            <a:endParaRPr lang="en-US" dirty="0"/>
          </a:p>
        </p:txBody>
      </p:sp>
      <p:sp>
        <p:nvSpPr>
          <p:cNvPr id="4" name="Footer Placeholder 3"/>
          <p:cNvSpPr>
            <a:spLocks noGrp="1"/>
          </p:cNvSpPr>
          <p:nvPr>
            <p:ph type="ftr" sz="quarter" idx="11"/>
          </p:nvPr>
        </p:nvSpPr>
        <p:spPr>
          <a:xfrm>
            <a:off x="5410200" y="6356350"/>
            <a:ext cx="3352800" cy="365125"/>
          </a:xfrm>
        </p:spPr>
        <p:txBody>
          <a:bodyPr/>
          <a:lstStyle/>
          <a:p>
            <a:r>
              <a:rPr lang="en-US" smtClean="0"/>
              <a:t>CA JAGDEESH DHONGDE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pPr>
              <a:buNone/>
            </a:pPr>
            <a:r>
              <a:rPr lang="en-US" dirty="0" smtClean="0"/>
              <a:t>                  </a:t>
            </a:r>
            <a:r>
              <a:rPr lang="en-US" sz="6000" dirty="0" smtClean="0"/>
              <a:t> </a:t>
            </a:r>
            <a:r>
              <a:rPr lang="en-US" sz="6000" dirty="0" smtClean="0">
                <a:solidFill>
                  <a:srgbClr val="FF0000"/>
                </a:solidFill>
              </a:rPr>
              <a:t>THANK YOU !</a:t>
            </a:r>
            <a:endParaRPr lang="en-US" sz="6000" dirty="0">
              <a:solidFill>
                <a:srgbClr val="FF0000"/>
              </a:solidFill>
            </a:endParaRPr>
          </a:p>
        </p:txBody>
      </p:sp>
      <p:sp>
        <p:nvSpPr>
          <p:cNvPr id="4" name="Footer Placeholder 3"/>
          <p:cNvSpPr>
            <a:spLocks noGrp="1"/>
          </p:cNvSpPr>
          <p:nvPr>
            <p:ph type="ftr" sz="quarter" idx="11"/>
          </p:nvPr>
        </p:nvSpPr>
        <p:spPr/>
        <p:txBody>
          <a:bodyPr/>
          <a:lstStyle/>
          <a:p>
            <a:r>
              <a:rPr lang="en-US" smtClean="0"/>
              <a:t>CA JAGDEESH DHONGDE </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CA JAGDEESH DHONGDE </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smtClean="0"/>
              <a:t>CA JAGDEESH DHONGDE </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CA JAGDEESH DHONGDE </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Expectations from Branch Auditors</a:t>
            </a:r>
            <a:br>
              <a:rPr lang="en-US" dirty="0" smtClean="0"/>
            </a:br>
            <a:endParaRPr lang="en-US" dirty="0"/>
          </a:p>
        </p:txBody>
      </p:sp>
      <p:sp>
        <p:nvSpPr>
          <p:cNvPr id="3" name="Content Placeholder 2"/>
          <p:cNvSpPr>
            <a:spLocks noGrp="1"/>
          </p:cNvSpPr>
          <p:nvPr>
            <p:ph idx="1"/>
          </p:nvPr>
        </p:nvSpPr>
        <p:spPr/>
        <p:txBody>
          <a:bodyPr/>
          <a:lstStyle/>
          <a:p>
            <a:r>
              <a:rPr lang="en-US" sz="3200" dirty="0" smtClean="0"/>
              <a:t>General Expectations</a:t>
            </a:r>
          </a:p>
          <a:p>
            <a:r>
              <a:rPr lang="en-US" sz="3200" dirty="0" smtClean="0"/>
              <a:t>Expectations Regarding audit of advances</a:t>
            </a:r>
          </a:p>
          <a:p>
            <a:r>
              <a:rPr lang="en-US" sz="3200" dirty="0" smtClean="0"/>
              <a:t>Expectations regarding Tax Audit</a:t>
            </a:r>
          </a:p>
          <a:p>
            <a:r>
              <a:rPr lang="en-US" sz="3200" dirty="0" smtClean="0"/>
              <a:t>Expectations about LFAR</a:t>
            </a:r>
          </a:p>
          <a:p>
            <a:r>
              <a:rPr lang="en-US" sz="3200" dirty="0" smtClean="0"/>
              <a:t>Fixed assets and Depreciation</a:t>
            </a:r>
          </a:p>
          <a:p>
            <a:endParaRPr lang="en-US" sz="3200" dirty="0" smtClean="0"/>
          </a:p>
          <a:p>
            <a:endParaRPr lang="en-US" dirty="0" smtClean="0"/>
          </a:p>
          <a:p>
            <a:endParaRPr lang="en-US" dirty="0" smtClean="0"/>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CA JAGDEESH DHONGDE </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Expectations</a:t>
            </a:r>
            <a:endParaRPr lang="en-US" dirty="0"/>
          </a:p>
        </p:txBody>
      </p:sp>
      <p:sp>
        <p:nvSpPr>
          <p:cNvPr id="3" name="Content Placeholder 2"/>
          <p:cNvSpPr>
            <a:spLocks noGrp="1"/>
          </p:cNvSpPr>
          <p:nvPr>
            <p:ph idx="1"/>
          </p:nvPr>
        </p:nvSpPr>
        <p:spPr/>
        <p:txBody>
          <a:bodyPr>
            <a:normAutofit lnSpcReduction="10000"/>
          </a:bodyPr>
          <a:lstStyle/>
          <a:p>
            <a:r>
              <a:rPr lang="en-US" sz="2800" dirty="0" smtClean="0"/>
              <a:t>Attend the Branch auditors’ meet if </a:t>
            </a:r>
            <a:r>
              <a:rPr lang="en-US" sz="2800" dirty="0" err="1" smtClean="0"/>
              <a:t>organised</a:t>
            </a:r>
            <a:r>
              <a:rPr lang="en-US" sz="2800" dirty="0" smtClean="0"/>
              <a:t> by the Bank without fail.</a:t>
            </a:r>
          </a:p>
          <a:p>
            <a:r>
              <a:rPr lang="en-US" sz="2800" dirty="0" smtClean="0"/>
              <a:t>Read the Circulars issued by RBI as a Home work before commencement of the audit along with Guidance Note</a:t>
            </a:r>
          </a:p>
          <a:p>
            <a:r>
              <a:rPr lang="en-US" sz="2800" dirty="0" smtClean="0"/>
              <a:t>Go through the Closing Circular issued by the Bank</a:t>
            </a:r>
          </a:p>
          <a:p>
            <a:r>
              <a:rPr lang="en-US" sz="2800" dirty="0" smtClean="0"/>
              <a:t>Send the copies of TAR, LFAR, Balance Sheet as suggested by the Bank. Ensure no signatures or stamps are missing.</a:t>
            </a:r>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CA JAGDEESH DHONGDE </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General Expectations</a:t>
            </a:r>
            <a:endParaRPr lang="en-US" dirty="0"/>
          </a:p>
        </p:txBody>
      </p:sp>
      <p:sp>
        <p:nvSpPr>
          <p:cNvPr id="3" name="Content Placeholder 2"/>
          <p:cNvSpPr>
            <a:spLocks noGrp="1"/>
          </p:cNvSpPr>
          <p:nvPr>
            <p:ph idx="1"/>
          </p:nvPr>
        </p:nvSpPr>
        <p:spPr/>
        <p:txBody>
          <a:bodyPr/>
          <a:lstStyle/>
          <a:p>
            <a:r>
              <a:rPr lang="en-US" sz="3200" dirty="0" smtClean="0"/>
              <a:t>Give your comments on advances and other matters  in the </a:t>
            </a:r>
            <a:r>
              <a:rPr lang="en-US" sz="3200" dirty="0" err="1" smtClean="0"/>
              <a:t>annexures</a:t>
            </a:r>
            <a:r>
              <a:rPr lang="en-US" sz="3200" dirty="0" smtClean="0"/>
              <a:t>   of LFAR. As far as possible avoid giving any separate report.</a:t>
            </a:r>
          </a:p>
          <a:p>
            <a:r>
              <a:rPr lang="en-US" sz="3200" dirty="0" err="1" smtClean="0"/>
              <a:t>Scrutinise</a:t>
            </a:r>
            <a:r>
              <a:rPr lang="en-US" sz="3200" dirty="0" smtClean="0"/>
              <a:t> all the account heads of Trial Balance and Profit and Loss account at the Branch</a:t>
            </a:r>
          </a:p>
          <a:p>
            <a:endParaRPr lang="en-US" dirty="0"/>
          </a:p>
        </p:txBody>
      </p:sp>
      <p:sp>
        <p:nvSpPr>
          <p:cNvPr id="4" name="Footer Placeholder 3"/>
          <p:cNvSpPr>
            <a:spLocks noGrp="1"/>
          </p:cNvSpPr>
          <p:nvPr>
            <p:ph type="ftr" sz="quarter" idx="11"/>
          </p:nvPr>
        </p:nvSpPr>
        <p:spPr/>
        <p:txBody>
          <a:bodyPr/>
          <a:lstStyle/>
          <a:p>
            <a:r>
              <a:rPr lang="en-US" dirty="0" smtClean="0"/>
              <a:t>CA JAGDEESH DHONGDE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Expectations</a:t>
            </a:r>
            <a:endParaRPr lang="en-US" dirty="0"/>
          </a:p>
        </p:txBody>
      </p:sp>
      <p:sp>
        <p:nvSpPr>
          <p:cNvPr id="3" name="Content Placeholder 2"/>
          <p:cNvSpPr>
            <a:spLocks noGrp="1"/>
          </p:cNvSpPr>
          <p:nvPr>
            <p:ph idx="1"/>
          </p:nvPr>
        </p:nvSpPr>
        <p:spPr/>
        <p:txBody>
          <a:bodyPr>
            <a:normAutofit/>
          </a:bodyPr>
          <a:lstStyle/>
          <a:p>
            <a:r>
              <a:rPr lang="en-US" sz="3200" dirty="0" smtClean="0"/>
              <a:t>Don’t insist on MOC when it is below Rs 5000/- or the limit prescribed by the Bank</a:t>
            </a:r>
          </a:p>
          <a:p>
            <a:pPr>
              <a:buNone/>
            </a:pPr>
            <a:endParaRPr lang="en-US" sz="3200" dirty="0" smtClean="0"/>
          </a:p>
          <a:p>
            <a:r>
              <a:rPr lang="en-US" sz="3200" dirty="0" smtClean="0"/>
              <a:t> The provisions regarding depreciation, life of assets as prescribed in the Companies Act 2013 are not applicable to  the Banks. Please don’t qualify your report on this count.</a:t>
            </a:r>
          </a:p>
          <a:p>
            <a:pPr>
              <a:buNone/>
            </a:pPr>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CA JAGDEESH DHONGDE </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General Expectations</a:t>
            </a:r>
            <a:br>
              <a:rPr lang="en-US" dirty="0" smtClean="0"/>
            </a:br>
            <a:endParaRPr lang="en-US" dirty="0"/>
          </a:p>
        </p:txBody>
      </p:sp>
      <p:sp>
        <p:nvSpPr>
          <p:cNvPr id="3" name="Content Placeholder 2"/>
          <p:cNvSpPr>
            <a:spLocks noGrp="1"/>
          </p:cNvSpPr>
          <p:nvPr>
            <p:ph idx="1"/>
          </p:nvPr>
        </p:nvSpPr>
        <p:spPr/>
        <p:txBody>
          <a:bodyPr>
            <a:noAutofit/>
          </a:bodyPr>
          <a:lstStyle/>
          <a:p>
            <a:r>
              <a:rPr lang="en-US" sz="2800" dirty="0" smtClean="0"/>
              <a:t>Focus on Audit of  Large advances, Classification of Advances,  </a:t>
            </a:r>
            <a:r>
              <a:rPr lang="en-US" sz="2800" dirty="0" err="1" smtClean="0"/>
              <a:t>Unreconciled</a:t>
            </a:r>
            <a:r>
              <a:rPr lang="en-US" sz="2800" dirty="0" smtClean="0"/>
              <a:t> entries and  reporting of frauds .</a:t>
            </a:r>
          </a:p>
          <a:p>
            <a:r>
              <a:rPr lang="en-US" sz="2800" dirty="0" smtClean="0"/>
              <a:t>In case of doubt don’t hesitate to contact Zonal Managers and/or SCAs. </a:t>
            </a:r>
          </a:p>
          <a:p>
            <a:r>
              <a:rPr lang="en-US" sz="2800" dirty="0" smtClean="0"/>
              <a:t>Adhere to the time schedule.</a:t>
            </a:r>
          </a:p>
          <a:p>
            <a:r>
              <a:rPr lang="en-US" sz="2800" dirty="0" smtClean="0"/>
              <a:t>Following are the Holidays during Audit period :</a:t>
            </a:r>
          </a:p>
          <a:p>
            <a:r>
              <a:rPr lang="en-US" sz="2800" dirty="0" smtClean="0"/>
              <a:t>March 24,25,26,27</a:t>
            </a:r>
          </a:p>
          <a:p>
            <a:r>
              <a:rPr lang="en-US" sz="2800" dirty="0" smtClean="0"/>
              <a:t>April  3,8,9,10,14,15 17, 19</a:t>
            </a:r>
            <a:endParaRPr lang="en-US" sz="2800" dirty="0"/>
          </a:p>
        </p:txBody>
      </p:sp>
      <p:sp>
        <p:nvSpPr>
          <p:cNvPr id="4" name="Footer Placeholder 3"/>
          <p:cNvSpPr>
            <a:spLocks noGrp="1"/>
          </p:cNvSpPr>
          <p:nvPr>
            <p:ph type="ftr" sz="quarter" idx="11"/>
          </p:nvPr>
        </p:nvSpPr>
        <p:spPr/>
        <p:txBody>
          <a:bodyPr/>
          <a:lstStyle/>
          <a:p>
            <a:r>
              <a:rPr lang="en-US" smtClean="0"/>
              <a:t>CA JAGDEESH DHONGDE </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Expectations about audit of advances</a:t>
            </a:r>
            <a:br>
              <a:rPr lang="en-US" dirty="0" smtClean="0"/>
            </a:br>
            <a:endParaRPr lang="en-US" dirty="0"/>
          </a:p>
        </p:txBody>
      </p:sp>
      <p:sp>
        <p:nvSpPr>
          <p:cNvPr id="3" name="Content Placeholder 2"/>
          <p:cNvSpPr>
            <a:spLocks noGrp="1"/>
          </p:cNvSpPr>
          <p:nvPr>
            <p:ph idx="1"/>
          </p:nvPr>
        </p:nvSpPr>
        <p:spPr/>
        <p:txBody>
          <a:bodyPr/>
          <a:lstStyle/>
          <a:p>
            <a:r>
              <a:rPr lang="en-US" sz="2800" dirty="0" smtClean="0"/>
              <a:t>Check the CBS data in respect of large advances. i.e. date of sanction, repayment schedule, moratorium etc.</a:t>
            </a:r>
          </a:p>
          <a:p>
            <a:r>
              <a:rPr lang="en-US" sz="2800" dirty="0" smtClean="0"/>
              <a:t>Check up whether any NPAs are marked as Standard by the System.</a:t>
            </a:r>
          </a:p>
          <a:p>
            <a:r>
              <a:rPr lang="en-US" sz="2800" dirty="0" smtClean="0"/>
              <a:t>Go through the Concurrent audit reports of the Branch to see whether there are any material comments about advances</a:t>
            </a:r>
          </a:p>
          <a:p>
            <a:endParaRPr lang="en-US" dirty="0"/>
          </a:p>
        </p:txBody>
      </p:sp>
      <p:sp>
        <p:nvSpPr>
          <p:cNvPr id="4" name="Footer Placeholder 3"/>
          <p:cNvSpPr>
            <a:spLocks noGrp="1"/>
          </p:cNvSpPr>
          <p:nvPr>
            <p:ph type="ftr" sz="quarter" idx="11"/>
          </p:nvPr>
        </p:nvSpPr>
        <p:spPr/>
        <p:txBody>
          <a:bodyPr/>
          <a:lstStyle/>
          <a:p>
            <a:r>
              <a:rPr lang="en-US" smtClean="0"/>
              <a:t>CA JAGDEESH DHONGDE </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br>
              <a:rPr lang="en-US" dirty="0" smtClean="0"/>
            </a:br>
            <a:r>
              <a:rPr lang="en-US" dirty="0" smtClean="0"/>
              <a:t>Audit of Advances contd..</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In case of Cash Credit accounts verify Stock and Debtors Statements as the SCAs rely on you in this matter. Ensure that the statements are latest one.</a:t>
            </a:r>
          </a:p>
          <a:p>
            <a:r>
              <a:rPr lang="en-US" dirty="0" smtClean="0"/>
              <a:t>In case of substandard and doubtful advances  ensure that the security value is correctly entered in the system as this has a bearing on the provisioning.</a:t>
            </a:r>
          </a:p>
          <a:p>
            <a:r>
              <a:rPr lang="en-US" dirty="0" smtClean="0"/>
              <a:t>Verify whether External Credit Ratings are available in respect of advances more than Rs 5 </a:t>
            </a:r>
            <a:r>
              <a:rPr lang="en-US" dirty="0" err="1" smtClean="0"/>
              <a:t>Crores</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CA JAGDEESH DHONGDE </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Audit of Advances </a:t>
            </a:r>
            <a:r>
              <a:rPr lang="en-US" dirty="0" err="1" smtClean="0"/>
              <a:t>Contd</a:t>
            </a:r>
            <a:r>
              <a:rPr lang="en-US" dirty="0" smtClean="0"/>
              <a:t>…</a:t>
            </a:r>
            <a:endParaRPr lang="en-US" dirty="0"/>
          </a:p>
        </p:txBody>
      </p:sp>
      <p:sp>
        <p:nvSpPr>
          <p:cNvPr id="3" name="Content Placeholder 2"/>
          <p:cNvSpPr>
            <a:spLocks noGrp="1"/>
          </p:cNvSpPr>
          <p:nvPr>
            <p:ph idx="1"/>
          </p:nvPr>
        </p:nvSpPr>
        <p:spPr/>
        <p:txBody>
          <a:bodyPr>
            <a:normAutofit/>
          </a:bodyPr>
          <a:lstStyle/>
          <a:p>
            <a:r>
              <a:rPr lang="en-US" sz="2800" dirty="0" err="1" smtClean="0"/>
              <a:t>Upgradation</a:t>
            </a:r>
            <a:r>
              <a:rPr lang="en-US" sz="2800" dirty="0" smtClean="0"/>
              <a:t> of Accounts from NPA to Standard</a:t>
            </a:r>
          </a:p>
          <a:p>
            <a:pPr>
              <a:buNone/>
            </a:pPr>
            <a:r>
              <a:rPr lang="en-US" sz="2800" dirty="0" smtClean="0"/>
              <a:t>    to be carefully checked.</a:t>
            </a:r>
          </a:p>
          <a:p>
            <a:r>
              <a:rPr lang="en-US" sz="2800" dirty="0" smtClean="0"/>
              <a:t> Asset Classification of Restructured Advances to be checked with reference to  Master Circular</a:t>
            </a:r>
          </a:p>
          <a:p>
            <a:r>
              <a:rPr lang="en-US" sz="2800" dirty="0" smtClean="0"/>
              <a:t> Inter Bank Participation Certificates – The exposure is substantial in amount. Check all the documentation, sanctions etc.</a:t>
            </a:r>
          </a:p>
          <a:p>
            <a:pPr>
              <a:buNone/>
            </a:pPr>
            <a:r>
              <a:rPr lang="en-US" sz="2800" dirty="0" smtClean="0"/>
              <a:t>  </a:t>
            </a:r>
          </a:p>
          <a:p>
            <a:pPr>
              <a:buNone/>
            </a:pPr>
            <a:endParaRPr lang="en-US" sz="2800" dirty="0"/>
          </a:p>
        </p:txBody>
      </p:sp>
      <p:sp>
        <p:nvSpPr>
          <p:cNvPr id="4" name="Footer Placeholder 3"/>
          <p:cNvSpPr>
            <a:spLocks noGrp="1"/>
          </p:cNvSpPr>
          <p:nvPr>
            <p:ph type="ftr" sz="quarter" idx="11"/>
          </p:nvPr>
        </p:nvSpPr>
        <p:spPr/>
        <p:txBody>
          <a:bodyPr/>
          <a:lstStyle/>
          <a:p>
            <a:r>
              <a:rPr lang="en-US" smtClean="0"/>
              <a:t>CA JAGDEESH DHONGDE </a:t>
            </a:r>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229</TotalTime>
  <Words>994</Words>
  <Application>Microsoft Office PowerPoint</Application>
  <PresentationFormat>On-screen Show (4:3)</PresentationFormat>
  <Paragraphs>98</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Flow</vt:lpstr>
      <vt:lpstr>Bank Audit Conclave</vt:lpstr>
      <vt:lpstr>Expectations from Branch Auditors </vt:lpstr>
      <vt:lpstr>General Expectations</vt:lpstr>
      <vt:lpstr>   General Expectations</vt:lpstr>
      <vt:lpstr>General Expectations</vt:lpstr>
      <vt:lpstr> General Expectations </vt:lpstr>
      <vt:lpstr>Expectations about audit of advances </vt:lpstr>
      <vt:lpstr>   Audit of Advances contd.. </vt:lpstr>
      <vt:lpstr>Audit of Advances Contd…</vt:lpstr>
      <vt:lpstr>Expectations about Tax Audits</vt:lpstr>
      <vt:lpstr>      Expectations about Tax Audit </vt:lpstr>
      <vt:lpstr>    Expectations about Tax Audit contd</vt:lpstr>
      <vt:lpstr>Expectations about LFAR</vt:lpstr>
      <vt:lpstr>Fixed Assets and Depreciation</vt:lpstr>
      <vt:lpstr>SCAs and Branch Auditors</vt:lpstr>
      <vt:lpstr>Slide 16</vt:lpstr>
      <vt:lpstr>Slide 17</vt:lpstr>
      <vt:lpstr>Slide 18</vt:lpstr>
      <vt:lpstr>Slide 19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 Audit Conclave</dc:title>
  <dc:creator/>
  <cp:lastModifiedBy>SDA</cp:lastModifiedBy>
  <cp:revision>48</cp:revision>
  <dcterms:created xsi:type="dcterms:W3CDTF">2006-08-16T00:00:00Z</dcterms:created>
  <dcterms:modified xsi:type="dcterms:W3CDTF">2016-03-15T14:26:03Z</dcterms:modified>
</cp:coreProperties>
</file>