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notesMasterIdLst>
    <p:notesMasterId r:id="rId52"/>
  </p:notesMasterIdLst>
  <p:sldIdLst>
    <p:sldId id="256" r:id="rId2"/>
    <p:sldId id="289" r:id="rId3"/>
    <p:sldId id="336" r:id="rId4"/>
    <p:sldId id="387" r:id="rId5"/>
    <p:sldId id="383" r:id="rId6"/>
    <p:sldId id="378" r:id="rId7"/>
    <p:sldId id="379" r:id="rId8"/>
    <p:sldId id="380" r:id="rId9"/>
    <p:sldId id="382" r:id="rId10"/>
    <p:sldId id="295" r:id="rId11"/>
    <p:sldId id="384" r:id="rId12"/>
    <p:sldId id="385" r:id="rId13"/>
    <p:sldId id="386" r:id="rId14"/>
    <p:sldId id="296" r:id="rId15"/>
    <p:sldId id="297" r:id="rId16"/>
    <p:sldId id="298" r:id="rId17"/>
    <p:sldId id="299" r:id="rId18"/>
    <p:sldId id="300" r:id="rId19"/>
    <p:sldId id="328" r:id="rId20"/>
    <p:sldId id="306" r:id="rId21"/>
    <p:sldId id="307" r:id="rId22"/>
    <p:sldId id="316" r:id="rId23"/>
    <p:sldId id="323" r:id="rId24"/>
    <p:sldId id="324" r:id="rId25"/>
    <p:sldId id="325" r:id="rId26"/>
    <p:sldId id="326" r:id="rId27"/>
    <p:sldId id="327" r:id="rId28"/>
    <p:sldId id="329" r:id="rId29"/>
    <p:sldId id="341" r:id="rId30"/>
    <p:sldId id="342" r:id="rId31"/>
    <p:sldId id="350" r:id="rId32"/>
    <p:sldId id="351" r:id="rId33"/>
    <p:sldId id="352" r:id="rId34"/>
    <p:sldId id="353" r:id="rId35"/>
    <p:sldId id="356" r:id="rId36"/>
    <p:sldId id="357" r:id="rId37"/>
    <p:sldId id="363" r:id="rId38"/>
    <p:sldId id="364" r:id="rId39"/>
    <p:sldId id="365" r:id="rId40"/>
    <p:sldId id="366" r:id="rId41"/>
    <p:sldId id="367" r:id="rId42"/>
    <p:sldId id="368" r:id="rId43"/>
    <p:sldId id="369" r:id="rId44"/>
    <p:sldId id="370" r:id="rId45"/>
    <p:sldId id="388" r:id="rId46"/>
    <p:sldId id="391" r:id="rId47"/>
    <p:sldId id="389" r:id="rId48"/>
    <p:sldId id="390" r:id="rId49"/>
    <p:sldId id="375" r:id="rId50"/>
    <p:sldId id="280"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662" autoAdjust="0"/>
    <p:restoredTop sz="94660"/>
  </p:normalViewPr>
  <p:slideViewPr>
    <p:cSldViewPr>
      <p:cViewPr>
        <p:scale>
          <a:sx n="68" d="100"/>
          <a:sy n="68" d="100"/>
        </p:scale>
        <p:origin x="-1128" y="4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A7876A-A2CD-4D8E-A4A0-CEE3F5107E85}" type="datetimeFigureOut">
              <a:rPr lang="en-US" smtClean="0"/>
              <a:pPr/>
              <a:t>10/6/2015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16B6F-6E38-401A-817F-1094EE9E2089}" type="slidenum">
              <a:rPr lang="en-US" smtClean="0"/>
              <a:pPr/>
              <a:t>‹#›</a:t>
            </a:fld>
            <a:endParaRPr lang="en-US"/>
          </a:p>
        </p:txBody>
      </p:sp>
    </p:spTree>
    <p:extLst>
      <p:ext uri="{BB962C8B-B14F-4D97-AF65-F5344CB8AC3E}">
        <p14:creationId xmlns:p14="http://schemas.microsoft.com/office/powerpoint/2010/main" xmlns="" val="1024120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71DF6120-5081-4E5A-AD07-4C1F601393C6}" type="datetime1">
              <a:rPr lang="en-US" smtClean="0"/>
              <a:pPr/>
              <a:t>10/6/2015</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84C68B5C-ED6C-4E2D-AFA1-F55485B2BDF8}"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EC2A5F2D-A152-4215-8142-70A884FD9981}"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Only: Emphasis">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290400" y="3081000"/>
            <a:ext cx="8686800" cy="1095600"/>
          </a:xfrm>
        </p:spPr>
        <p:txBody>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smtClean="0"/>
              <a:t>Click to edit Master title style</a:t>
            </a:r>
            <a:endParaRPr lang="en-US" dirty="0"/>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Date Placeholder 1"/>
          <p:cNvSpPr>
            <a:spLocks noGrp="1"/>
          </p:cNvSpPr>
          <p:nvPr>
            <p:ph type="dt" sz="half" idx="10"/>
          </p:nvPr>
        </p:nvSpPr>
        <p:spPr/>
        <p:txBody>
          <a:bodyPr/>
          <a:lstStyle>
            <a:lvl1pPr>
              <a:defRPr/>
            </a:lvl1pPr>
          </a:lstStyle>
          <a:p>
            <a:pPr>
              <a:defRPr/>
            </a:pPr>
            <a:fld id="{3E672229-D9C9-4197-93D3-CD54CF4BA2C5}" type="datetime1">
              <a:rPr lang="en-US"/>
              <a:pPr>
                <a:defRPr/>
              </a:pPr>
              <a:t>10/6/2015</a:t>
            </a:fld>
            <a:endParaRPr lang="en-US" dirty="0"/>
          </a:p>
        </p:txBody>
      </p:sp>
      <p:sp>
        <p:nvSpPr>
          <p:cNvPr id="5" name="Footer Placeholder 2"/>
          <p:cNvSpPr>
            <a:spLocks noGrp="1"/>
          </p:cNvSpPr>
          <p:nvPr>
            <p:ph type="ftr" sz="quarter" idx="11"/>
          </p:nvPr>
        </p:nvSpPr>
        <p:spPr/>
        <p:txBody>
          <a:bodyPr/>
          <a:lstStyle>
            <a:lvl1pPr>
              <a:defRPr>
                <a:solidFill>
                  <a:schemeClr val="bg2">
                    <a:shade val="50000"/>
                    <a:satMod val="200000"/>
                  </a:schemeClr>
                </a:solidFill>
              </a:defRPr>
            </a:lvl1pPr>
          </a:lstStyle>
          <a:p>
            <a:pPr>
              <a:defRPr/>
            </a:pPr>
            <a:r>
              <a:rPr lang="en-US"/>
              <a:t>CA KUSAI GOAWALA</a:t>
            </a:r>
          </a:p>
        </p:txBody>
      </p:sp>
      <p:sp>
        <p:nvSpPr>
          <p:cNvPr id="8" name="Slide Number Placeholder 3"/>
          <p:cNvSpPr>
            <a:spLocks noGrp="1"/>
          </p:cNvSpPr>
          <p:nvPr>
            <p:ph type="sldNum" sz="quarter" idx="12"/>
          </p:nvPr>
        </p:nvSpPr>
        <p:spPr/>
        <p:txBody>
          <a:bodyPr/>
          <a:lstStyle>
            <a:lvl1pPr>
              <a:defRPr sz="1200">
                <a:solidFill>
                  <a:schemeClr val="bg2">
                    <a:shade val="50000"/>
                    <a:satMod val="200000"/>
                  </a:schemeClr>
                </a:solidFill>
              </a:defRPr>
            </a:lvl1pPr>
          </a:lstStyle>
          <a:p>
            <a:pPr>
              <a:defRPr/>
            </a:pPr>
            <a:fld id="{C50B27DA-6243-4966-9A0F-68B543DAB83F}" type="slidenum">
              <a:rPr lang="en-US"/>
              <a:pPr>
                <a:defRPr/>
              </a:pPr>
              <a:t>‹#›</a:t>
            </a:fld>
            <a:endParaRPr lang="en-US"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BA48848F-F7EE-484E-A076-1F6AC250EE91}" type="datetime1">
              <a:rPr lang="en-US" smtClean="0"/>
              <a:pPr/>
              <a:t>10/6/2015</a:t>
            </a:fld>
            <a:endParaRPr lang="en-US"/>
          </a:p>
        </p:txBody>
      </p:sp>
      <p:sp>
        <p:nvSpPr>
          <p:cNvPr id="11" name="Slide Number Placeholder 10"/>
          <p:cNvSpPr>
            <a:spLocks noGrp="1"/>
          </p:cNvSpPr>
          <p:nvPr>
            <p:ph type="sldNum" sz="quarter" idx="11"/>
          </p:nvPr>
        </p:nvSpPr>
        <p:spPr/>
        <p:txBody>
          <a:bodyPr/>
          <a:lstStyle/>
          <a:p>
            <a:fld id="{9CD1EB85-CB51-44E0-8CD0-1B97DEE9027F}" type="slidenum">
              <a:rPr lang="en-US" smtClean="0"/>
              <a:pPr/>
              <a:t>‹#›</a:t>
            </a:fld>
            <a:endParaRPr lang="en-US"/>
          </a:p>
        </p:txBody>
      </p:sp>
      <p:sp>
        <p:nvSpPr>
          <p:cNvPr id="12" name="Footer Placeholder 11"/>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4FFCD032-C55E-4A5B-BDA2-C1AC7BD31A01}" type="datetime1">
              <a:rPr lang="en-US" smtClean="0"/>
              <a:pPr/>
              <a:t>10/6/2015</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9CD1EB85-CB51-44E0-8CD0-1B97DEE9027F}" type="slidenum">
              <a:rPr lang="en-US" smtClean="0"/>
              <a:pPr/>
              <a:t>‹#›</a:t>
            </a:fld>
            <a:endParaRPr lang="en-US"/>
          </a:p>
        </p:txBody>
      </p:sp>
      <p:sp>
        <p:nvSpPr>
          <p:cNvPr id="14" name="Footer Placeholder 13"/>
          <p:cNvSpPr>
            <a:spLocks noGrp="1"/>
          </p:cNvSpPr>
          <p:nvPr>
            <p:ph type="ftr" sz="quarter" idx="12"/>
          </p:nvPr>
        </p:nvSpPr>
        <p:spPr>
          <a:xfrm>
            <a:off x="838200" y="6296248"/>
            <a:ext cx="2820987" cy="152400"/>
          </a:xfrm>
        </p:spPr>
        <p:txBody>
          <a:bodyPr/>
          <a:lstStyle/>
          <a:p>
            <a:r>
              <a:rPr lang="en-US" smtClean="0"/>
              <a:t>CA Kusai E Goawala</a:t>
            </a:r>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9EE94362-8992-4B2D-8A4A-7E6534D6E5AD}" type="datetime1">
              <a:rPr lang="en-US" smtClean="0"/>
              <a:pPr/>
              <a:t>10/6/2015</a:t>
            </a:fld>
            <a:endParaRPr lang="en-US"/>
          </a:p>
        </p:txBody>
      </p:sp>
      <p:sp>
        <p:nvSpPr>
          <p:cNvPr id="13" name="Slide Number Placeholder 12"/>
          <p:cNvSpPr>
            <a:spLocks noGrp="1"/>
          </p:cNvSpPr>
          <p:nvPr>
            <p:ph type="sldNum" sz="quarter" idx="11"/>
          </p:nvPr>
        </p:nvSpPr>
        <p:spPr/>
        <p:txBody>
          <a:bodyPr/>
          <a:lstStyle/>
          <a:p>
            <a:fld id="{9CD1EB85-CB51-44E0-8CD0-1B97DEE9027F}"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3E0E58D6-4B53-440B-971B-AAB4820D3440}"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6" name="Footer Placeholder 15"/>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5E693976-C71E-4E3F-B89C-DE1D5C3064D7}" type="datetime1">
              <a:rPr lang="en-US" smtClean="0"/>
              <a:pPr/>
              <a:t>10/6/2015</a:t>
            </a:fld>
            <a:endParaRPr lang="en-US"/>
          </a:p>
        </p:txBody>
      </p:sp>
      <p:sp>
        <p:nvSpPr>
          <p:cNvPr id="10" name="Slide Number Placeholder 9"/>
          <p:cNvSpPr>
            <a:spLocks noGrp="1"/>
          </p:cNvSpPr>
          <p:nvPr>
            <p:ph type="sldNum" sz="quarter" idx="11"/>
          </p:nvPr>
        </p:nvSpPr>
        <p:spPr/>
        <p:txBody>
          <a:bodyPr/>
          <a:lstStyle/>
          <a:p>
            <a:fld id="{9CD1EB85-CB51-44E0-8CD0-1B97DEE9027F}" type="slidenum">
              <a:rPr lang="en-US" smtClean="0"/>
              <a:pPr/>
              <a:t>‹#›</a:t>
            </a:fld>
            <a:endParaRPr lang="en-US"/>
          </a:p>
        </p:txBody>
      </p:sp>
      <p:sp>
        <p:nvSpPr>
          <p:cNvPr id="11" name="Footer Placeholder 10"/>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B7D3480-2FE3-4C8B-BDD8-6B0A72911987}" type="datetime1">
              <a:rPr lang="en-US" smtClean="0"/>
              <a:pPr/>
              <a:t>10/6/2015</a:t>
            </a:fld>
            <a:endParaRPr lang="en-US"/>
          </a:p>
        </p:txBody>
      </p:sp>
      <p:sp>
        <p:nvSpPr>
          <p:cNvPr id="9" name="Slide Number Placeholder 8"/>
          <p:cNvSpPr>
            <a:spLocks noGrp="1"/>
          </p:cNvSpPr>
          <p:nvPr>
            <p:ph type="sldNum" sz="quarter" idx="11"/>
          </p:nvPr>
        </p:nvSpPr>
        <p:spPr/>
        <p:txBody>
          <a:bodyPr/>
          <a:lstStyle/>
          <a:p>
            <a:fld id="{9CD1EB85-CB51-44E0-8CD0-1B97DEE9027F}"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0AEDAA0F-2C2A-465B-8857-92F641CB9910}" type="datetime1">
              <a:rPr lang="en-US" smtClean="0"/>
              <a:pPr/>
              <a:t>10/6/2015</a:t>
            </a:fld>
            <a:endParaRPr lang="en-US"/>
          </a:p>
        </p:txBody>
      </p:sp>
      <p:sp>
        <p:nvSpPr>
          <p:cNvPr id="16" name="Slide Number Placeholder 15"/>
          <p:cNvSpPr>
            <a:spLocks noGrp="1"/>
          </p:cNvSpPr>
          <p:nvPr>
            <p:ph type="sldNum" sz="quarter" idx="11"/>
          </p:nvPr>
        </p:nvSpPr>
        <p:spPr/>
        <p:txBody>
          <a:bodyPr/>
          <a:lstStyle/>
          <a:p>
            <a:fld id="{9CD1EB85-CB51-44E0-8CD0-1B97DEE9027F}" type="slidenum">
              <a:rPr lang="en-US" smtClean="0"/>
              <a:pPr/>
              <a:t>‹#›</a:t>
            </a:fld>
            <a:endParaRPr lang="en-US"/>
          </a:p>
        </p:txBody>
      </p:sp>
      <p:sp>
        <p:nvSpPr>
          <p:cNvPr id="17" name="Footer Placeholder 16"/>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9D00A24D-D973-4229-B443-69692687A0DC}" type="datetime1">
              <a:rPr lang="en-US" smtClean="0"/>
              <a:pPr/>
              <a:t>10/6/2015</a:t>
            </a:fld>
            <a:endParaRPr lang="en-US"/>
          </a:p>
        </p:txBody>
      </p:sp>
      <p:sp>
        <p:nvSpPr>
          <p:cNvPr id="17" name="Slide Number Placeholder 16"/>
          <p:cNvSpPr>
            <a:spLocks noGrp="1"/>
          </p:cNvSpPr>
          <p:nvPr>
            <p:ph type="sldNum" sz="quarter" idx="11"/>
          </p:nvPr>
        </p:nvSpPr>
        <p:spPr/>
        <p:txBody>
          <a:bodyPr/>
          <a:lstStyle/>
          <a:p>
            <a:fld id="{9CD1EB85-CB51-44E0-8CD0-1B97DEE9027F}" type="slidenum">
              <a:rPr lang="en-US" smtClean="0"/>
              <a:pPr/>
              <a:t>‹#›</a:t>
            </a:fld>
            <a:endParaRPr lang="en-US"/>
          </a:p>
        </p:txBody>
      </p:sp>
      <p:sp>
        <p:nvSpPr>
          <p:cNvPr id="18" name="Footer Placeholder 17"/>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4"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9CD1EB85-CB51-44E0-8CD0-1B97DEE9027F}" type="slidenum">
              <a:rPr lang="en-US" smtClean="0"/>
              <a:pPr/>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01FACB78-383A-46D5-9972-59D9D7838FA4}" type="datetime1">
              <a:rPr lang="en-US" smtClean="0"/>
              <a:pPr/>
              <a:t>10/6/2015</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r>
              <a:rPr lang="en-US" smtClean="0"/>
              <a:t>CA Kusai E Goawala</a:t>
            </a:r>
            <a:endParaRPr lang="en-US"/>
          </a:p>
        </p:txBody>
      </p:sp>
    </p:spTree>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 id="2147484428" r:id="rId12"/>
  </p:sldLayoutIdLst>
  <p:timing>
    <p:tnLst>
      <p:par>
        <p:cTn id="1" dur="indefinite" restart="never" nodeType="tmRoot"/>
      </p:par>
    </p:tnLst>
  </p:timing>
  <p:hf sldNum="0" hdr="0" dt="0"/>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10000"/>
          </a:bodyPr>
          <a:lstStyle/>
          <a:p>
            <a:r>
              <a:rPr lang="en-US" sz="3600" dirty="0" smtClean="0"/>
              <a:t>CA Kusai E. Goawala</a:t>
            </a:r>
          </a:p>
          <a:p>
            <a:r>
              <a:rPr lang="en-US" sz="3600" dirty="0" smtClean="0"/>
              <a:t>Presented for </a:t>
            </a:r>
            <a:r>
              <a:rPr lang="en-US" sz="3600" dirty="0" smtClean="0"/>
              <a:t>Pune </a:t>
            </a:r>
            <a:r>
              <a:rPr lang="en-US" sz="3600" dirty="0" smtClean="0"/>
              <a:t>Branch of WIRC</a:t>
            </a:r>
          </a:p>
          <a:p>
            <a:r>
              <a:rPr lang="en-US" sz="3600" smtClean="0"/>
              <a:t>14</a:t>
            </a:r>
            <a:r>
              <a:rPr lang="en-US" sz="3600" baseline="30000" smtClean="0"/>
              <a:t>th</a:t>
            </a:r>
            <a:r>
              <a:rPr lang="en-US" sz="3600" smtClean="0"/>
              <a:t> October</a:t>
            </a:r>
            <a:r>
              <a:rPr lang="en-US" sz="3600" smtClean="0"/>
              <a:t> </a:t>
            </a:r>
            <a:r>
              <a:rPr lang="en-US" sz="3600" dirty="0" smtClean="0"/>
              <a:t>2015</a:t>
            </a:r>
            <a:endParaRPr lang="en-US" sz="3600" dirty="0"/>
          </a:p>
        </p:txBody>
      </p:sp>
      <p:sp>
        <p:nvSpPr>
          <p:cNvPr id="2" name="Title 1"/>
          <p:cNvSpPr>
            <a:spLocks noGrp="1"/>
          </p:cNvSpPr>
          <p:nvPr>
            <p:ph type="title"/>
          </p:nvPr>
        </p:nvSpPr>
        <p:spPr>
          <a:xfrm>
            <a:off x="1371600" y="990600"/>
            <a:ext cx="4800600" cy="2133600"/>
          </a:xfrm>
        </p:spPr>
        <p:txBody>
          <a:bodyPr>
            <a:normAutofit fontScale="90000"/>
          </a:bodyPr>
          <a:lstStyle/>
          <a:p>
            <a:r>
              <a:rPr lang="en-US" sz="4400" b="1" dirty="0" smtClean="0">
                <a:solidFill>
                  <a:schemeClr val="tx1"/>
                </a:solidFill>
                <a:latin typeface="Trebuchet MS" pitchFamily="34" charset="0"/>
              </a:rPr>
              <a:t>Companies Act 2013 </a:t>
            </a:r>
            <a:r>
              <a:rPr lang="en-US" sz="4400" b="1" dirty="0" smtClean="0">
                <a:solidFill>
                  <a:schemeClr val="tx1"/>
                </a:solidFill>
                <a:latin typeface="Trebuchet MS" pitchFamily="34" charset="0"/>
              </a:rPr>
              <a:t>– amendments</a:t>
            </a:r>
            <a:br>
              <a:rPr lang="en-US" sz="4400" b="1" dirty="0" smtClean="0">
                <a:solidFill>
                  <a:schemeClr val="tx1"/>
                </a:solidFill>
                <a:latin typeface="Trebuchet MS" pitchFamily="34" charset="0"/>
              </a:rPr>
            </a:br>
            <a:r>
              <a:rPr lang="en-US" sz="4400" b="1" dirty="0" smtClean="0">
                <a:solidFill>
                  <a:schemeClr val="tx1"/>
                </a:solidFill>
                <a:latin typeface="Trebuchet MS" pitchFamily="34" charset="0"/>
              </a:rPr>
              <a:t>Day 3</a:t>
            </a:r>
            <a:endParaRPr lang="en-US" sz="4400" dirty="0">
              <a:solidFill>
                <a:schemeClr val="tx1"/>
              </a:solidFill>
              <a:latin typeface="Trebuchet MS" pitchFamily="34" charset="0"/>
            </a:endParaRPr>
          </a:p>
        </p:txBody>
      </p:sp>
      <p:sp>
        <p:nvSpPr>
          <p:cNvPr id="5" name="Footer Placeholder 4"/>
          <p:cNvSpPr>
            <a:spLocks noGrp="1"/>
          </p:cNvSpPr>
          <p:nvPr>
            <p:ph type="ftr" sz="quarter" idx="12"/>
          </p:nvPr>
        </p:nvSpPr>
        <p:spPr/>
        <p:txBody>
          <a:bodyPr/>
          <a:lstStyle/>
          <a:p>
            <a:r>
              <a:rPr lang="en-US" smtClean="0"/>
              <a:t>CA Kusai E Goawala</a:t>
            </a:r>
            <a:endParaRPr lang="en-US"/>
          </a:p>
        </p:txBody>
      </p:sp>
    </p:spTree>
    <p:extLst>
      <p:ext uri="{BB962C8B-B14F-4D97-AF65-F5344CB8AC3E}">
        <p14:creationId xmlns:p14="http://schemas.microsoft.com/office/powerpoint/2010/main" xmlns="" val="2405620643"/>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IN" sz="4000" dirty="0" smtClean="0">
                <a:latin typeface="Trebuchet MS" pitchFamily="34" charset="0"/>
              </a:rPr>
              <a:t>Auditors Disqualifications - Status </a:t>
            </a:r>
            <a:endParaRPr lang="en-US" sz="4000" dirty="0">
              <a:latin typeface="Trebuchet MS" pitchFamily="34" charset="0"/>
            </a:endParaRPr>
          </a:p>
        </p:txBody>
      </p:sp>
      <p:sp>
        <p:nvSpPr>
          <p:cNvPr id="6" name="TextBox 5"/>
          <p:cNvSpPr txBox="1"/>
          <p:nvPr/>
        </p:nvSpPr>
        <p:spPr>
          <a:xfrm>
            <a:off x="481819" y="1371600"/>
            <a:ext cx="8201463" cy="2534027"/>
          </a:xfrm>
          <a:prstGeom prst="rect">
            <a:avLst/>
          </a:prstGeom>
          <a:noFill/>
        </p:spPr>
        <p:txBody>
          <a:bodyPr wrap="square" rtlCol="0">
            <a:spAutoFit/>
          </a:bodyPr>
          <a:lstStyle/>
          <a:p>
            <a:pPr>
              <a:lnSpc>
                <a:spcPct val="150000"/>
              </a:lnSpc>
              <a:defRPr/>
            </a:pPr>
            <a:r>
              <a:rPr lang="en-US" b="1" dirty="0">
                <a:solidFill>
                  <a:srgbClr val="000000"/>
                </a:solidFill>
                <a:latin typeface="Trebuchet MS (body)"/>
              </a:rPr>
              <a:t>Person</a:t>
            </a:r>
            <a:r>
              <a:rPr lang="en-US" dirty="0">
                <a:solidFill>
                  <a:srgbClr val="000000"/>
                </a:solidFill>
                <a:latin typeface="Trebuchet MS (body)"/>
              </a:rPr>
              <a:t> is Disqualified from being appointed as an auditor if he is </a:t>
            </a:r>
          </a:p>
          <a:p>
            <a:pPr>
              <a:lnSpc>
                <a:spcPct val="150000"/>
              </a:lnSpc>
              <a:defRPr/>
            </a:pPr>
            <a:r>
              <a:rPr lang="en-US" dirty="0">
                <a:solidFill>
                  <a:srgbClr val="000000"/>
                </a:solidFill>
                <a:latin typeface="Trebuchet MS (body)"/>
              </a:rPr>
              <a:t>- a body corporate other than a LLP</a:t>
            </a:r>
          </a:p>
          <a:p>
            <a:pPr>
              <a:lnSpc>
                <a:spcPct val="150000"/>
              </a:lnSpc>
              <a:buFontTx/>
              <a:buChar char="-"/>
              <a:defRPr/>
            </a:pPr>
            <a:r>
              <a:rPr lang="en-US" dirty="0">
                <a:solidFill>
                  <a:srgbClr val="000000"/>
                </a:solidFill>
                <a:latin typeface="Trebuchet MS (body)"/>
              </a:rPr>
              <a:t>an officer or employee of the company; </a:t>
            </a:r>
          </a:p>
          <a:p>
            <a:pPr>
              <a:lnSpc>
                <a:spcPct val="150000"/>
              </a:lnSpc>
              <a:buFontTx/>
              <a:buChar char="-"/>
              <a:defRPr/>
            </a:pPr>
            <a:r>
              <a:rPr lang="en-US" dirty="0">
                <a:solidFill>
                  <a:srgbClr val="000000"/>
                </a:solidFill>
                <a:latin typeface="Trebuchet MS (body)"/>
              </a:rPr>
              <a:t>a partner or in the employment of an officer or employee of the company; </a:t>
            </a:r>
          </a:p>
          <a:p>
            <a:pPr>
              <a:lnSpc>
                <a:spcPct val="150000"/>
              </a:lnSpc>
              <a:buFontTx/>
              <a:buChar char="-"/>
              <a:defRPr/>
            </a:pPr>
            <a:r>
              <a:rPr lang="en-US" dirty="0">
                <a:latin typeface="Trebuchet MS (body)"/>
              </a:rPr>
              <a:t>in full time employment elsewhere</a:t>
            </a:r>
          </a:p>
          <a:p>
            <a:pPr>
              <a:lnSpc>
                <a:spcPct val="150000"/>
              </a:lnSpc>
              <a:buFontTx/>
              <a:buChar char="-"/>
              <a:defRPr/>
            </a:pPr>
            <a:r>
              <a:rPr lang="en-US" dirty="0">
                <a:solidFill>
                  <a:srgbClr val="000000"/>
                </a:solidFill>
                <a:latin typeface="Trebuchet MS (body)"/>
              </a:rPr>
              <a:t>(Same as the Companies Act, </a:t>
            </a:r>
            <a:r>
              <a:rPr lang="en-US" dirty="0">
                <a:latin typeface="Trebuchet MS (body)"/>
              </a:rPr>
              <a:t>except LLP now not disqualified</a:t>
            </a:r>
            <a:r>
              <a:rPr lang="en-US" dirty="0" smtClean="0">
                <a:latin typeface="Trebuchet MS (body)"/>
              </a:rPr>
              <a:t>)</a:t>
            </a:r>
            <a:endParaRPr lang="en-US" dirty="0">
              <a:latin typeface="Trebuchet MS (body)"/>
            </a:endParaRPr>
          </a:p>
        </p:txBody>
      </p:sp>
    </p:spTree>
    <p:extLst>
      <p:ext uri="{BB962C8B-B14F-4D97-AF65-F5344CB8AC3E}">
        <p14:creationId xmlns:p14="http://schemas.microsoft.com/office/powerpoint/2010/main" xmlns="" val="38220716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5"/>
            <a:ext cx="8988425" cy="685800"/>
          </a:xfrm>
        </p:spPr>
        <p:txBody>
          <a:bodyPr>
            <a:normAutofit/>
          </a:bodyPr>
          <a:lstStyle/>
          <a:p>
            <a:pPr algn="ctr" eaLnBrk="1" fontAlgn="auto" hangingPunct="1">
              <a:spcAft>
                <a:spcPts val="0"/>
              </a:spcAft>
              <a:defRPr/>
            </a:pPr>
            <a:r>
              <a:rPr lang="en-IN" dirty="0" smtClean="0">
                <a:solidFill>
                  <a:schemeClr val="tx2">
                    <a:satMod val="130000"/>
                  </a:schemeClr>
                </a:solidFill>
                <a:latin typeface="Trebuchet MS" pitchFamily="34" charset="0"/>
              </a:rPr>
              <a:t>Auditors Disqualifications – Debts/Investments</a:t>
            </a:r>
            <a:endParaRPr lang="en-IN" dirty="0">
              <a:solidFill>
                <a:schemeClr val="tx2">
                  <a:satMod val="130000"/>
                </a:schemeClr>
              </a:solidFill>
              <a:latin typeface="Trebuchet MS" pitchFamily="34" charset="0"/>
            </a:endParaRPr>
          </a:p>
        </p:txBody>
      </p:sp>
      <p:sp>
        <p:nvSpPr>
          <p:cNvPr id="3" name="Content Placeholder 2"/>
          <p:cNvSpPr>
            <a:spLocks noGrp="1"/>
          </p:cNvSpPr>
          <p:nvPr>
            <p:ph idx="1"/>
          </p:nvPr>
        </p:nvSpPr>
        <p:spPr>
          <a:xfrm>
            <a:off x="1116013" y="1268413"/>
            <a:ext cx="7497762" cy="4800600"/>
          </a:xfrm>
        </p:spPr>
        <p:txBody>
          <a:bodyPr>
            <a:noAutofit/>
          </a:bodyPr>
          <a:lstStyle/>
          <a:p>
            <a:pPr marL="0" indent="0" eaLnBrk="1" fontAlgn="auto" hangingPunct="1">
              <a:spcAft>
                <a:spcPts val="0"/>
              </a:spcAft>
              <a:buFont typeface="Arial" charset="0"/>
              <a:buNone/>
              <a:defRPr/>
            </a:pPr>
            <a:endParaRPr lang="en-US" sz="2000" dirty="0" smtClean="0">
              <a:latin typeface="Trebuchet MS" pitchFamily="34" charset="0"/>
            </a:endParaRPr>
          </a:p>
          <a:p>
            <a:pPr marL="0" indent="0" eaLnBrk="1" fontAlgn="auto" hangingPunct="1">
              <a:spcAft>
                <a:spcPts val="0"/>
              </a:spcAft>
              <a:buFont typeface="Arial" charset="0"/>
              <a:buNone/>
              <a:defRPr/>
            </a:pPr>
            <a:r>
              <a:rPr lang="en-US" sz="2000" dirty="0" smtClean="0">
                <a:latin typeface="Trebuchet MS" pitchFamily="34" charset="0"/>
              </a:rPr>
              <a:t>A person is disqualified if he himself, or his </a:t>
            </a:r>
            <a:r>
              <a:rPr lang="en-US" sz="2000" dirty="0" smtClean="0">
                <a:solidFill>
                  <a:srgbClr val="FF0000"/>
                </a:solidFill>
                <a:latin typeface="Trebuchet MS" pitchFamily="34" charset="0"/>
              </a:rPr>
              <a:t>relative or partner</a:t>
            </a:r>
            <a:r>
              <a:rPr lang="en-US" sz="2000" dirty="0" smtClean="0">
                <a:latin typeface="Trebuchet MS" pitchFamily="34" charset="0"/>
              </a:rPr>
              <a:t>—</a:t>
            </a:r>
          </a:p>
          <a:p>
            <a:pPr marL="0" indent="0" eaLnBrk="1" fontAlgn="auto" hangingPunct="1">
              <a:spcAft>
                <a:spcPts val="0"/>
              </a:spcAft>
              <a:buFont typeface="Arial" charset="0"/>
              <a:buNone/>
              <a:defRPr/>
            </a:pPr>
            <a:endParaRPr lang="en-US" sz="2000" dirty="0" smtClean="0">
              <a:latin typeface="Trebuchet MS" pitchFamily="34" charset="0"/>
            </a:endParaRPr>
          </a:p>
          <a:p>
            <a:pPr marL="365760" indent="-283464" eaLnBrk="1" fontAlgn="auto" hangingPunct="1">
              <a:spcAft>
                <a:spcPts val="0"/>
              </a:spcAft>
              <a:buFont typeface="Wingdings 2"/>
              <a:buChar char=""/>
              <a:defRPr/>
            </a:pPr>
            <a:r>
              <a:rPr lang="en-US" sz="2000" dirty="0" smtClean="0">
                <a:latin typeface="Trebuchet MS" pitchFamily="34" charset="0"/>
              </a:rPr>
              <a:t>is holding any security of or interest in (Provided that the relative may hold security or interest in the company of face value not exceeding one </a:t>
            </a:r>
            <a:r>
              <a:rPr lang="en-US" sz="2000" dirty="0" err="1" smtClean="0">
                <a:latin typeface="Trebuchet MS" pitchFamily="34" charset="0"/>
              </a:rPr>
              <a:t>lac</a:t>
            </a:r>
            <a:r>
              <a:rPr lang="en-US" sz="2000" dirty="0" smtClean="0">
                <a:latin typeface="Trebuchet MS" pitchFamily="34" charset="0"/>
              </a:rPr>
              <a:t> rupees;)</a:t>
            </a:r>
          </a:p>
          <a:p>
            <a:pPr marL="365760" indent="-283464" eaLnBrk="1" fontAlgn="auto" hangingPunct="1">
              <a:spcAft>
                <a:spcPts val="0"/>
              </a:spcAft>
              <a:buFont typeface="Wingdings 2" pitchFamily="18" charset="2"/>
              <a:buNone/>
              <a:defRPr/>
            </a:pPr>
            <a:endParaRPr lang="en-US" sz="2000" dirty="0" smtClean="0">
              <a:latin typeface="Trebuchet MS" pitchFamily="34" charset="0"/>
            </a:endParaRPr>
          </a:p>
          <a:p>
            <a:pPr marL="365760" indent="-283464" eaLnBrk="1" fontAlgn="auto" hangingPunct="1">
              <a:spcAft>
                <a:spcPts val="0"/>
              </a:spcAft>
              <a:buFont typeface="Wingdings 2"/>
              <a:buChar char=""/>
              <a:defRPr/>
            </a:pPr>
            <a:r>
              <a:rPr lang="en-US" sz="2000" dirty="0" smtClean="0">
                <a:latin typeface="Trebuchet MS" pitchFamily="34" charset="0"/>
              </a:rPr>
              <a:t>is indebted (above Rs.1 </a:t>
            </a:r>
            <a:r>
              <a:rPr lang="en-US" sz="2000" dirty="0" err="1" smtClean="0">
                <a:latin typeface="Trebuchet MS" pitchFamily="34" charset="0"/>
              </a:rPr>
              <a:t>lac</a:t>
            </a:r>
            <a:r>
              <a:rPr lang="en-US" sz="2000" dirty="0" smtClean="0">
                <a:latin typeface="Trebuchet MS" pitchFamily="34" charset="0"/>
              </a:rPr>
              <a:t>)</a:t>
            </a:r>
          </a:p>
          <a:p>
            <a:pPr marL="365760" lvl="1" indent="-283464" eaLnBrk="1" fontAlgn="auto" hangingPunct="1">
              <a:spcBef>
                <a:spcPts val="600"/>
              </a:spcBef>
              <a:spcAft>
                <a:spcPts val="0"/>
              </a:spcAft>
              <a:buSzPct val="80000"/>
              <a:buFont typeface="Wingdings 2"/>
              <a:buChar char=""/>
              <a:defRPr/>
            </a:pPr>
            <a:endParaRPr lang="en-US" sz="1600" dirty="0" smtClean="0">
              <a:latin typeface="Trebuchet MS" pitchFamily="34" charset="0"/>
            </a:endParaRPr>
          </a:p>
          <a:p>
            <a:pPr marL="0" indent="0" eaLnBrk="1" fontAlgn="auto" hangingPunct="1">
              <a:spcAft>
                <a:spcPts val="0"/>
              </a:spcAft>
              <a:buFont typeface="Arial" charset="0"/>
              <a:buNone/>
              <a:defRPr/>
            </a:pPr>
            <a:endParaRPr lang="en-US" sz="2000" dirty="0" smtClean="0">
              <a:latin typeface="Trebuchet MS" pitchFamily="34" charset="0"/>
            </a:endParaRPr>
          </a:p>
          <a:p>
            <a:pPr marL="365760" indent="-283464" eaLnBrk="1" fontAlgn="auto" hangingPunct="1">
              <a:spcAft>
                <a:spcPts val="0"/>
              </a:spcAft>
              <a:buFont typeface="Wingdings 2"/>
              <a:buChar char=""/>
              <a:defRPr/>
            </a:pPr>
            <a:endParaRPr lang="en-US" sz="2000" dirty="0" smtClean="0">
              <a:latin typeface="Trebuchet MS" pitchFamily="34" charset="0"/>
            </a:endParaRPr>
          </a:p>
          <a:p>
            <a:pPr marL="365760" indent="-283464" eaLnBrk="1" fontAlgn="auto" hangingPunct="1">
              <a:spcAft>
                <a:spcPts val="0"/>
              </a:spcAft>
              <a:buFont typeface="Wingdings 2"/>
              <a:buChar char=""/>
              <a:defRPr/>
            </a:pPr>
            <a:endParaRPr lang="en-US" sz="2000" dirty="0" smtClean="0">
              <a:latin typeface="Trebuchet MS" pitchFamily="34" charset="0"/>
            </a:endParaRPr>
          </a:p>
          <a:p>
            <a:pPr marL="365760" indent="-283464" eaLnBrk="1" fontAlgn="auto" hangingPunct="1">
              <a:spcAft>
                <a:spcPts val="0"/>
              </a:spcAft>
              <a:buFont typeface="Wingdings 2"/>
              <a:buChar char=""/>
              <a:defRPr/>
            </a:pPr>
            <a:endParaRPr lang="en-US" sz="2000" dirty="0" smtClean="0">
              <a:latin typeface="Trebuchet MS" pitchFamily="34" charset="0"/>
            </a:endParaRPr>
          </a:p>
        </p:txBody>
      </p:sp>
      <p:sp>
        <p:nvSpPr>
          <p:cNvPr id="5" name="Footer Placeholder 4"/>
          <p:cNvSpPr>
            <a:spLocks noGrp="1"/>
          </p:cNvSpPr>
          <p:nvPr>
            <p:ph type="ftr" sz="quarter" idx="11"/>
          </p:nvPr>
        </p:nvSpPr>
        <p:spPr/>
        <p:txBody>
          <a:bodyPr/>
          <a:lstStyle/>
          <a:p>
            <a:pPr>
              <a:defRPr/>
            </a:pPr>
            <a:r>
              <a:rPr lang="en-US"/>
              <a:t>CA KUSAI GOAWALA</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404813"/>
            <a:ext cx="7497763" cy="1143000"/>
          </a:xfrm>
        </p:spPr>
        <p:txBody>
          <a:bodyPr>
            <a:normAutofit/>
          </a:bodyPr>
          <a:lstStyle/>
          <a:p>
            <a:pPr algn="ctr" eaLnBrk="1" fontAlgn="auto" hangingPunct="1">
              <a:spcAft>
                <a:spcPts val="0"/>
              </a:spcAft>
              <a:defRPr/>
            </a:pPr>
            <a:r>
              <a:rPr lang="en-IN" dirty="0" smtClean="0">
                <a:solidFill>
                  <a:schemeClr val="tx2">
                    <a:satMod val="130000"/>
                  </a:schemeClr>
                </a:solidFill>
                <a:latin typeface="Trebuchet MS" pitchFamily="34" charset="0"/>
              </a:rPr>
              <a:t>Auditors Disqualifications – Debts/Investments</a:t>
            </a:r>
            <a:endParaRPr lang="en-IN" dirty="0">
              <a:solidFill>
                <a:schemeClr val="tx2">
                  <a:satMod val="130000"/>
                </a:schemeClr>
              </a:solidFill>
            </a:endParaRPr>
          </a:p>
        </p:txBody>
      </p:sp>
      <p:sp>
        <p:nvSpPr>
          <p:cNvPr id="57347" name="Content Placeholder 2"/>
          <p:cNvSpPr>
            <a:spLocks noGrp="1"/>
          </p:cNvSpPr>
          <p:nvPr>
            <p:ph idx="1"/>
          </p:nvPr>
        </p:nvSpPr>
        <p:spPr>
          <a:xfrm>
            <a:off x="1116013" y="1628775"/>
            <a:ext cx="7497762" cy="4392613"/>
          </a:xfrm>
        </p:spPr>
        <p:txBody>
          <a:bodyPr/>
          <a:lstStyle/>
          <a:p>
            <a:pPr marL="365125" lvl="1" indent="-282575" eaLnBrk="1" hangingPunct="1">
              <a:spcBef>
                <a:spcPts val="600"/>
              </a:spcBef>
              <a:buSzPct val="80000"/>
              <a:buFont typeface="Wingdings 2" pitchFamily="18" charset="2"/>
              <a:buChar char=""/>
            </a:pPr>
            <a:r>
              <a:rPr lang="en-US" sz="2000" dirty="0" smtClean="0">
                <a:latin typeface="Trebuchet MS" pitchFamily="34" charset="0"/>
              </a:rPr>
              <a:t>has given a guarantee or provided any security in connection with the indebtedness of any third person to (141(3) d (iii)</a:t>
            </a:r>
          </a:p>
          <a:p>
            <a:pPr marL="611188" lvl="2" indent="-282575" eaLnBrk="1" hangingPunct="1">
              <a:spcBef>
                <a:spcPts val="600"/>
              </a:spcBef>
              <a:buSzPct val="80000"/>
              <a:buFont typeface="Wingdings 2" pitchFamily="18" charset="2"/>
              <a:buChar char=""/>
            </a:pPr>
            <a:r>
              <a:rPr lang="en-US" sz="1600" dirty="0" smtClean="0">
                <a:latin typeface="Trebuchet MS" pitchFamily="34" charset="0"/>
              </a:rPr>
              <a:t>the company, or </a:t>
            </a:r>
          </a:p>
          <a:p>
            <a:pPr marL="611188" lvl="2" indent="-282575" eaLnBrk="1" hangingPunct="1">
              <a:spcBef>
                <a:spcPts val="600"/>
              </a:spcBef>
              <a:buSzPct val="80000"/>
              <a:buFont typeface="Wingdings 2" pitchFamily="18" charset="2"/>
              <a:buChar char=""/>
            </a:pPr>
            <a:r>
              <a:rPr lang="en-US" sz="1600" dirty="0" smtClean="0">
                <a:latin typeface="Trebuchet MS" pitchFamily="34" charset="0"/>
              </a:rPr>
              <a:t>its subsidiary, or </a:t>
            </a:r>
          </a:p>
          <a:p>
            <a:pPr marL="611188" lvl="2" indent="-282575" eaLnBrk="1" hangingPunct="1">
              <a:spcBef>
                <a:spcPts val="600"/>
              </a:spcBef>
              <a:buSzPct val="80000"/>
              <a:buFont typeface="Wingdings 2" pitchFamily="18" charset="2"/>
              <a:buChar char=""/>
            </a:pPr>
            <a:r>
              <a:rPr lang="en-US" sz="1600" dirty="0" smtClean="0">
                <a:latin typeface="Trebuchet MS" pitchFamily="34" charset="0"/>
              </a:rPr>
              <a:t>its holding or </a:t>
            </a:r>
          </a:p>
          <a:p>
            <a:pPr marL="611188" lvl="2" indent="-282575" eaLnBrk="1" hangingPunct="1">
              <a:spcBef>
                <a:spcPts val="600"/>
              </a:spcBef>
              <a:buSzPct val="80000"/>
              <a:buFont typeface="Wingdings 2" pitchFamily="18" charset="2"/>
              <a:buChar char=""/>
            </a:pPr>
            <a:r>
              <a:rPr lang="en-US" sz="1600" dirty="0" smtClean="0">
                <a:latin typeface="Trebuchet MS" pitchFamily="34" charset="0"/>
              </a:rPr>
              <a:t>associate company or </a:t>
            </a:r>
          </a:p>
          <a:p>
            <a:pPr marL="611188" lvl="2" indent="-282575" eaLnBrk="1" hangingPunct="1">
              <a:spcBef>
                <a:spcPts val="600"/>
              </a:spcBef>
              <a:buSzPct val="80000"/>
              <a:buFont typeface="Wingdings 2" pitchFamily="18" charset="2"/>
              <a:buChar char=""/>
            </a:pPr>
            <a:r>
              <a:rPr lang="en-US" sz="1600" dirty="0" smtClean="0">
                <a:latin typeface="Trebuchet MS" pitchFamily="34" charset="0"/>
              </a:rPr>
              <a:t>a subsidiary of such holding company, </a:t>
            </a:r>
          </a:p>
          <a:p>
            <a:pPr marL="611188" lvl="2" indent="-282575" eaLnBrk="1" hangingPunct="1">
              <a:spcBef>
                <a:spcPts val="600"/>
              </a:spcBef>
              <a:buSzPct val="80000"/>
              <a:buFont typeface="Wingdings 2" pitchFamily="18" charset="2"/>
              <a:buNone/>
            </a:pPr>
            <a:r>
              <a:rPr lang="en-US" sz="1600" dirty="0" smtClean="0">
                <a:latin typeface="Trebuchet MS" pitchFamily="34" charset="0"/>
              </a:rPr>
              <a:t>for amount of above Rs.1 </a:t>
            </a:r>
            <a:r>
              <a:rPr lang="en-US" sz="1600" dirty="0" err="1" smtClean="0">
                <a:latin typeface="Trebuchet MS" pitchFamily="34" charset="0"/>
              </a:rPr>
              <a:t>lac</a:t>
            </a:r>
            <a:endParaRPr lang="en-US" sz="2000" dirty="0" smtClean="0">
              <a:latin typeface="Trebuchet MS" pitchFamily="34" charset="0"/>
            </a:endParaRPr>
          </a:p>
          <a:p>
            <a:pPr eaLnBrk="1" hangingPunct="1">
              <a:buFont typeface="Wingdings 2" pitchFamily="18" charset="2"/>
              <a:buNone/>
            </a:pPr>
            <a:r>
              <a:rPr lang="en-IN" sz="2000" dirty="0" smtClean="0"/>
              <a:t>	Is indebted to the Company, subsidiary, holding, or associate or is fellow subsidiary of above Rs.5 </a:t>
            </a:r>
            <a:r>
              <a:rPr lang="en-IN" sz="2000" dirty="0" err="1" smtClean="0"/>
              <a:t>lacs</a:t>
            </a:r>
            <a:endParaRPr lang="en-IN" sz="2000" dirty="0" smtClean="0"/>
          </a:p>
        </p:txBody>
      </p:sp>
      <p:sp>
        <p:nvSpPr>
          <p:cNvPr id="5" name="Footer Placeholder 4"/>
          <p:cNvSpPr>
            <a:spLocks noGrp="1"/>
          </p:cNvSpPr>
          <p:nvPr>
            <p:ph type="ftr" sz="quarter" idx="11"/>
          </p:nvPr>
        </p:nvSpPr>
        <p:spPr/>
        <p:txBody>
          <a:bodyPr/>
          <a:lstStyle/>
          <a:p>
            <a:pPr>
              <a:defRPr/>
            </a:pPr>
            <a:r>
              <a:rPr lang="en-US"/>
              <a:t>CA KUSAI GOAWALA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60350"/>
            <a:ext cx="8534400" cy="974725"/>
          </a:xfrm>
        </p:spPr>
        <p:txBody>
          <a:bodyPr>
            <a:normAutofit/>
          </a:bodyPr>
          <a:lstStyle/>
          <a:p>
            <a:pPr algn="ctr" eaLnBrk="1" fontAlgn="auto" hangingPunct="1">
              <a:spcAft>
                <a:spcPts val="0"/>
              </a:spcAft>
              <a:defRPr/>
            </a:pPr>
            <a:r>
              <a:rPr lang="en-IN" dirty="0" smtClean="0">
                <a:solidFill>
                  <a:schemeClr val="tx2">
                    <a:satMod val="130000"/>
                  </a:schemeClr>
                </a:solidFill>
                <a:latin typeface="Trebuchet MS" pitchFamily="34" charset="0"/>
              </a:rPr>
              <a:t>Auditors Disqualifications – Business Relationship</a:t>
            </a:r>
            <a:endParaRPr lang="en-IN" dirty="0">
              <a:solidFill>
                <a:schemeClr val="tx2">
                  <a:satMod val="130000"/>
                </a:schemeClr>
              </a:solidFill>
              <a:latin typeface="Trebuchet MS" pitchFamily="34" charset="0"/>
            </a:endParaRPr>
          </a:p>
        </p:txBody>
      </p:sp>
      <p:sp>
        <p:nvSpPr>
          <p:cNvPr id="3" name="Content Placeholder 2"/>
          <p:cNvSpPr>
            <a:spLocks noGrp="1"/>
          </p:cNvSpPr>
          <p:nvPr>
            <p:ph idx="1"/>
          </p:nvPr>
        </p:nvSpPr>
        <p:spPr>
          <a:xfrm>
            <a:off x="1116013" y="1628775"/>
            <a:ext cx="7497762" cy="4752975"/>
          </a:xfrm>
        </p:spPr>
        <p:txBody>
          <a:bodyPr>
            <a:normAutofit/>
          </a:bodyPr>
          <a:lstStyle/>
          <a:p>
            <a:pPr marL="0" indent="0" eaLnBrk="1" fontAlgn="auto" hangingPunct="1">
              <a:spcAft>
                <a:spcPts val="0"/>
              </a:spcAft>
              <a:buFont typeface="Arial" charset="0"/>
              <a:buNone/>
              <a:defRPr/>
            </a:pPr>
            <a:r>
              <a:rPr lang="en-US" sz="2000" dirty="0" smtClean="0">
                <a:latin typeface="Trebuchet MS" pitchFamily="34" charset="0"/>
              </a:rPr>
              <a:t>A person </a:t>
            </a:r>
            <a:r>
              <a:rPr lang="en-US" sz="2000" dirty="0" smtClean="0">
                <a:solidFill>
                  <a:srgbClr val="FF0000"/>
                </a:solidFill>
                <a:latin typeface="Trebuchet MS" pitchFamily="34" charset="0"/>
              </a:rPr>
              <a:t>or a firm </a:t>
            </a:r>
            <a:r>
              <a:rPr lang="en-US" sz="2000" dirty="0" smtClean="0">
                <a:latin typeface="Trebuchet MS" pitchFamily="34" charset="0"/>
              </a:rPr>
              <a:t>who, whether directly or indirectly, has …</a:t>
            </a:r>
          </a:p>
          <a:p>
            <a:pPr marL="0" indent="0" eaLnBrk="1" fontAlgn="auto" hangingPunct="1">
              <a:spcAft>
                <a:spcPts val="0"/>
              </a:spcAft>
              <a:buFont typeface="Arial" charset="0"/>
              <a:buNone/>
              <a:defRPr/>
            </a:pPr>
            <a:r>
              <a:rPr lang="en-US" sz="2000" dirty="0" smtClean="0">
                <a:latin typeface="Trebuchet MS" pitchFamily="34" charset="0"/>
              </a:rPr>
              <a:t>…Business relationship, having any transaction of commercial purpose;</a:t>
            </a:r>
            <a:endParaRPr lang="en-US" sz="2000" dirty="0" smtClean="0">
              <a:solidFill>
                <a:srgbClr val="000000"/>
              </a:solidFill>
              <a:latin typeface="Trebuchet MS" pitchFamily="34" charset="0"/>
            </a:endParaRPr>
          </a:p>
          <a:p>
            <a:pPr marL="365760" indent="-283464" eaLnBrk="1" fontAlgn="auto" hangingPunct="1">
              <a:spcAft>
                <a:spcPts val="0"/>
              </a:spcAft>
              <a:buFont typeface="Wingdings 2"/>
              <a:buChar char=""/>
              <a:defRPr/>
            </a:pPr>
            <a:r>
              <a:rPr lang="en-US" sz="2000" dirty="0" smtClean="0">
                <a:latin typeface="Trebuchet MS" pitchFamily="34" charset="0"/>
              </a:rPr>
              <a:t>with the company, or </a:t>
            </a:r>
          </a:p>
          <a:p>
            <a:pPr marL="365760" indent="-283464" eaLnBrk="1" fontAlgn="auto" hangingPunct="1">
              <a:spcAft>
                <a:spcPts val="0"/>
              </a:spcAft>
              <a:buFont typeface="Wingdings 2"/>
              <a:buChar char=""/>
              <a:defRPr/>
            </a:pPr>
            <a:r>
              <a:rPr lang="en-US" sz="2000" dirty="0" smtClean="0">
                <a:latin typeface="Trebuchet MS" pitchFamily="34" charset="0"/>
              </a:rPr>
              <a:t>its subsidiary, or its holding or associate company or </a:t>
            </a:r>
          </a:p>
          <a:p>
            <a:pPr marL="365760" indent="-283464" eaLnBrk="1" fontAlgn="auto" hangingPunct="1">
              <a:spcAft>
                <a:spcPts val="0"/>
              </a:spcAft>
              <a:buFont typeface="Wingdings 2"/>
              <a:buChar char=""/>
              <a:defRPr/>
            </a:pPr>
            <a:r>
              <a:rPr lang="en-US" sz="2000" dirty="0" smtClean="0">
                <a:latin typeface="Trebuchet MS" pitchFamily="34" charset="0"/>
              </a:rPr>
              <a:t>Subsidiary of such holding company </a:t>
            </a:r>
            <a:r>
              <a:rPr lang="en-US" sz="2000" dirty="0" smtClean="0">
                <a:solidFill>
                  <a:srgbClr val="FF0000"/>
                </a:solidFill>
                <a:latin typeface="Trebuchet MS" pitchFamily="34" charset="0"/>
              </a:rPr>
              <a:t>or associate company</a:t>
            </a:r>
          </a:p>
          <a:p>
            <a:pPr marL="0" indent="0" eaLnBrk="1" fontAlgn="auto" hangingPunct="1">
              <a:spcAft>
                <a:spcPts val="0"/>
              </a:spcAft>
              <a:buFont typeface="Arial" charset="0"/>
              <a:buNone/>
              <a:defRPr/>
            </a:pPr>
            <a:r>
              <a:rPr lang="en-US" sz="2000" dirty="0" smtClean="0">
                <a:solidFill>
                  <a:srgbClr val="FF0000"/>
                </a:solidFill>
                <a:latin typeface="Trebuchet MS" pitchFamily="34" charset="0"/>
              </a:rPr>
              <a:t>     </a:t>
            </a:r>
            <a:r>
              <a:rPr lang="en-US" sz="2000" dirty="0" smtClean="0">
                <a:latin typeface="Trebuchet MS" pitchFamily="34" charset="0"/>
              </a:rPr>
              <a:t>(Under the 1956 Act -  No such restrictions</a:t>
            </a:r>
          </a:p>
          <a:p>
            <a:pPr marL="0" indent="0" eaLnBrk="1" fontAlgn="auto" hangingPunct="1">
              <a:spcAft>
                <a:spcPts val="0"/>
              </a:spcAft>
              <a:buFont typeface="Arial" charset="0"/>
              <a:buNone/>
              <a:defRPr/>
            </a:pPr>
            <a:r>
              <a:rPr lang="en-US" sz="2000" dirty="0" smtClean="0">
                <a:latin typeface="Trebuchet MS" pitchFamily="34" charset="0"/>
              </a:rPr>
              <a:t>Except : </a:t>
            </a:r>
          </a:p>
          <a:p>
            <a:pPr marL="0" indent="0" eaLnBrk="1" fontAlgn="auto" hangingPunct="1">
              <a:spcAft>
                <a:spcPts val="0"/>
              </a:spcAft>
              <a:buFont typeface="Arial" charset="0"/>
              <a:buNone/>
              <a:defRPr/>
            </a:pPr>
            <a:r>
              <a:rPr lang="en-US" sz="2000" dirty="0" smtClean="0">
                <a:latin typeface="Trebuchet MS" pitchFamily="34" charset="0"/>
              </a:rPr>
              <a:t>Auditors for permitted services</a:t>
            </a:r>
          </a:p>
          <a:p>
            <a:pPr marL="0" indent="0" eaLnBrk="1" fontAlgn="auto" hangingPunct="1">
              <a:spcAft>
                <a:spcPts val="0"/>
              </a:spcAft>
              <a:buFont typeface="Arial" charset="0"/>
              <a:buNone/>
              <a:defRPr/>
            </a:pPr>
            <a:r>
              <a:rPr lang="en-US" sz="2000" dirty="0" smtClean="0">
                <a:latin typeface="Trebuchet MS" pitchFamily="34" charset="0"/>
              </a:rPr>
              <a:t>Commercial transactions – arms length price – ordinary course of business</a:t>
            </a:r>
          </a:p>
          <a:p>
            <a:pPr marL="0" indent="0" eaLnBrk="1" fontAlgn="auto" hangingPunct="1">
              <a:spcAft>
                <a:spcPts val="0"/>
              </a:spcAft>
              <a:buFont typeface="Arial" charset="0"/>
              <a:buNone/>
              <a:defRPr/>
            </a:pPr>
            <a:r>
              <a:rPr lang="en-US" sz="2000" dirty="0" smtClean="0">
                <a:latin typeface="Trebuchet MS" pitchFamily="34" charset="0"/>
              </a:rPr>
              <a:t>(hotel telecommunication, airlines, hospitals.)</a:t>
            </a:r>
          </a:p>
          <a:p>
            <a:pPr marL="0" indent="0" eaLnBrk="1" fontAlgn="auto" hangingPunct="1">
              <a:spcAft>
                <a:spcPts val="0"/>
              </a:spcAft>
              <a:buFont typeface="Arial" charset="0"/>
              <a:buNone/>
              <a:defRPr/>
            </a:pPr>
            <a:endParaRPr lang="en-IN" sz="2000" dirty="0">
              <a:latin typeface="Trebuchet MS" pitchFamily="34" charset="0"/>
            </a:endParaRPr>
          </a:p>
        </p:txBody>
      </p:sp>
      <p:sp>
        <p:nvSpPr>
          <p:cNvPr id="5" name="Footer Placeholder 4"/>
          <p:cNvSpPr>
            <a:spLocks noGrp="1"/>
          </p:cNvSpPr>
          <p:nvPr>
            <p:ph type="ftr" sz="quarter" idx="11"/>
          </p:nvPr>
        </p:nvSpPr>
        <p:spPr>
          <a:xfrm>
            <a:off x="6705600" y="6400800"/>
            <a:ext cx="1600200" cy="457200"/>
          </a:xfrm>
        </p:spPr>
        <p:txBody>
          <a:bodyPr/>
          <a:lstStyle/>
          <a:p>
            <a:pPr>
              <a:defRPr/>
            </a:pPr>
            <a:r>
              <a:rPr lang="en-US" dirty="0"/>
              <a:t>CA KUSAI GOAWALA</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1323439"/>
          </a:xfrm>
          <a:prstGeom prst="rect">
            <a:avLst/>
          </a:prstGeom>
          <a:noFill/>
        </p:spPr>
        <p:txBody>
          <a:bodyPr wrap="square" rtlCol="0">
            <a:spAutoFit/>
          </a:bodyPr>
          <a:lstStyle/>
          <a:p>
            <a:r>
              <a:rPr lang="en-IN" sz="4000" dirty="0" smtClean="0">
                <a:latin typeface="Trebuchet MS" pitchFamily="34" charset="0"/>
              </a:rPr>
              <a:t>Auditors Disqualifications – Debts/Investments</a:t>
            </a:r>
            <a:endParaRPr lang="en-US" sz="4000" dirty="0">
              <a:latin typeface="Trebuchet MS" pitchFamily="34" charset="0"/>
            </a:endParaRPr>
          </a:p>
        </p:txBody>
      </p:sp>
      <p:sp>
        <p:nvSpPr>
          <p:cNvPr id="6" name="TextBox 5"/>
          <p:cNvSpPr txBox="1"/>
          <p:nvPr/>
        </p:nvSpPr>
        <p:spPr>
          <a:xfrm>
            <a:off x="485335" y="1685664"/>
            <a:ext cx="8201463" cy="3416320"/>
          </a:xfrm>
          <a:prstGeom prst="rect">
            <a:avLst/>
          </a:prstGeom>
          <a:noFill/>
        </p:spPr>
        <p:txBody>
          <a:bodyPr wrap="square" rtlCol="0">
            <a:spAutoFit/>
          </a:bodyPr>
          <a:lstStyle/>
          <a:p>
            <a:pPr>
              <a:defRPr/>
            </a:pPr>
            <a:r>
              <a:rPr lang="en-US" dirty="0">
                <a:latin typeface="Trebuchet MS (body)"/>
              </a:rPr>
              <a:t>A person is disqualified if he himself, or his relative or partner—</a:t>
            </a:r>
          </a:p>
          <a:p>
            <a:pPr marL="285750" indent="-285750">
              <a:buFont typeface="Arial" pitchFamily="34" charset="0"/>
              <a:buChar char="•"/>
              <a:defRPr/>
            </a:pPr>
            <a:r>
              <a:rPr lang="en-US" dirty="0">
                <a:latin typeface="Trebuchet MS (body)"/>
              </a:rPr>
              <a:t>is holding any security of or interest in </a:t>
            </a:r>
            <a:r>
              <a:rPr lang="en-US" dirty="0" smtClean="0">
                <a:latin typeface="Trebuchet MS" pitchFamily="34" charset="0"/>
              </a:rPr>
              <a:t>(Provided that the relative may hold security or interest in the company of face value not exceeding one </a:t>
            </a:r>
            <a:r>
              <a:rPr lang="en-US" dirty="0" err="1" smtClean="0">
                <a:latin typeface="Trebuchet MS" pitchFamily="34" charset="0"/>
              </a:rPr>
              <a:t>lac</a:t>
            </a:r>
            <a:r>
              <a:rPr lang="en-US" dirty="0" smtClean="0">
                <a:latin typeface="Trebuchet MS" pitchFamily="34" charset="0"/>
              </a:rPr>
              <a:t> rupees;)</a:t>
            </a:r>
          </a:p>
          <a:p>
            <a:pPr marL="285750" indent="-285750">
              <a:buFont typeface="Arial" pitchFamily="34" charset="0"/>
              <a:buChar char="•"/>
              <a:defRPr/>
            </a:pPr>
            <a:endParaRPr lang="en-US" dirty="0">
              <a:latin typeface="Trebuchet MS (body)"/>
            </a:endParaRPr>
          </a:p>
          <a:p>
            <a:pPr marL="285750" indent="-285750">
              <a:buFont typeface="Arial" pitchFamily="34" charset="0"/>
              <a:buChar char="•"/>
              <a:defRPr/>
            </a:pPr>
            <a:r>
              <a:rPr lang="en-US" dirty="0">
                <a:latin typeface="Trebuchet MS (body)"/>
              </a:rPr>
              <a:t>is indebted </a:t>
            </a:r>
            <a:r>
              <a:rPr lang="en-US" dirty="0" smtClean="0">
                <a:latin typeface="Trebuchet MS (body)"/>
              </a:rPr>
              <a:t>above Rs.1 </a:t>
            </a:r>
            <a:r>
              <a:rPr lang="en-US" dirty="0" err="1" smtClean="0">
                <a:latin typeface="Trebuchet MS (body)"/>
              </a:rPr>
              <a:t>lac</a:t>
            </a:r>
            <a:endParaRPr lang="en-US" dirty="0">
              <a:latin typeface="Trebuchet MS (body)"/>
            </a:endParaRPr>
          </a:p>
          <a:p>
            <a:pPr marL="285750" indent="-285750">
              <a:buFont typeface="Arial" pitchFamily="34" charset="0"/>
              <a:buChar char="•"/>
              <a:defRPr/>
            </a:pPr>
            <a:r>
              <a:rPr lang="en-US" dirty="0">
                <a:latin typeface="Trebuchet MS (body)"/>
              </a:rPr>
              <a:t>has given a guarantee or provided any security in connection with the indebtedness of any third person to </a:t>
            </a:r>
            <a:r>
              <a:rPr lang="en-US" dirty="0" smtClean="0">
                <a:latin typeface="Trebuchet MS (body)"/>
              </a:rPr>
              <a:t>the </a:t>
            </a:r>
            <a:r>
              <a:rPr lang="en-US" dirty="0">
                <a:latin typeface="Trebuchet MS (body)"/>
              </a:rPr>
              <a:t>company, </a:t>
            </a:r>
            <a:r>
              <a:rPr lang="en-US" dirty="0" smtClean="0">
                <a:latin typeface="Trebuchet MS (body)"/>
              </a:rPr>
              <a:t>or </a:t>
            </a:r>
            <a:r>
              <a:rPr lang="en-US" dirty="0">
                <a:latin typeface="Trebuchet MS (body)"/>
              </a:rPr>
              <a:t>its subsidiary, or its holding or associate company or </a:t>
            </a:r>
            <a:r>
              <a:rPr lang="en-US" dirty="0" smtClean="0">
                <a:latin typeface="Trebuchet MS (body)"/>
              </a:rPr>
              <a:t>a </a:t>
            </a:r>
            <a:r>
              <a:rPr lang="en-US" dirty="0">
                <a:latin typeface="Trebuchet MS (body)"/>
              </a:rPr>
              <a:t>subsidiary of such holding company, </a:t>
            </a:r>
            <a:r>
              <a:rPr lang="en-US" dirty="0" smtClean="0">
                <a:latin typeface="Trebuchet MS (body)"/>
              </a:rPr>
              <a:t>for Rs.500000/-</a:t>
            </a:r>
            <a:endParaRPr lang="en-US" dirty="0">
              <a:solidFill>
                <a:srgbClr val="FF0000"/>
              </a:solidFill>
              <a:latin typeface="Trebuchet MS (body)"/>
            </a:endParaRPr>
          </a:p>
          <a:p>
            <a:pPr>
              <a:defRPr/>
            </a:pPr>
            <a:r>
              <a:rPr lang="en-US" dirty="0">
                <a:latin typeface="Trebuchet MS (body)"/>
              </a:rPr>
              <a:t>(Under the Act -  Same, except restrictions not applicable when security held in/indebted to/guarantee given to Associate company)</a:t>
            </a:r>
          </a:p>
        </p:txBody>
      </p:sp>
    </p:spTree>
    <p:extLst>
      <p:ext uri="{BB962C8B-B14F-4D97-AF65-F5344CB8AC3E}">
        <p14:creationId xmlns:p14="http://schemas.microsoft.com/office/powerpoint/2010/main" xmlns="" val="34088662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1323439"/>
          </a:xfrm>
          <a:prstGeom prst="rect">
            <a:avLst/>
          </a:prstGeom>
          <a:noFill/>
        </p:spPr>
        <p:txBody>
          <a:bodyPr wrap="square" rtlCol="0">
            <a:spAutoFit/>
          </a:bodyPr>
          <a:lstStyle/>
          <a:p>
            <a:r>
              <a:rPr lang="en-IN" sz="4000" dirty="0" smtClean="0">
                <a:latin typeface="Trebuchet MS" pitchFamily="34" charset="0"/>
              </a:rPr>
              <a:t>Auditors Disqualifications – Business Relationship</a:t>
            </a:r>
            <a:endParaRPr lang="en-US" sz="4000" dirty="0">
              <a:latin typeface="Trebuchet MS" pitchFamily="34" charset="0"/>
            </a:endParaRPr>
          </a:p>
        </p:txBody>
      </p:sp>
      <p:sp>
        <p:nvSpPr>
          <p:cNvPr id="6" name="TextBox 5"/>
          <p:cNvSpPr txBox="1"/>
          <p:nvPr/>
        </p:nvSpPr>
        <p:spPr>
          <a:xfrm>
            <a:off x="485335" y="1685664"/>
            <a:ext cx="8201463" cy="2862322"/>
          </a:xfrm>
          <a:prstGeom prst="rect">
            <a:avLst/>
          </a:prstGeom>
          <a:noFill/>
        </p:spPr>
        <p:txBody>
          <a:bodyPr wrap="square" rtlCol="0">
            <a:spAutoFit/>
          </a:bodyPr>
          <a:lstStyle/>
          <a:p>
            <a:pPr>
              <a:defRPr/>
            </a:pPr>
            <a:r>
              <a:rPr lang="en-US" dirty="0">
                <a:latin typeface="Trebuchet MS (body)"/>
              </a:rPr>
              <a:t>A person or a firm who, whether directly or indirectly, has …</a:t>
            </a:r>
          </a:p>
          <a:p>
            <a:pPr>
              <a:defRPr/>
            </a:pPr>
            <a:endParaRPr lang="en-US" dirty="0">
              <a:latin typeface="Trebuchet MS (body)"/>
            </a:endParaRPr>
          </a:p>
          <a:p>
            <a:pPr>
              <a:defRPr/>
            </a:pPr>
            <a:r>
              <a:rPr lang="en-US" dirty="0">
                <a:latin typeface="Trebuchet MS (body)"/>
              </a:rPr>
              <a:t>…Business relationship, of such nature as may be prescribed;</a:t>
            </a:r>
            <a:endParaRPr lang="en-US" dirty="0">
              <a:solidFill>
                <a:srgbClr val="000000"/>
              </a:solidFill>
              <a:latin typeface="Trebuchet MS (body)"/>
            </a:endParaRPr>
          </a:p>
          <a:p>
            <a:pPr>
              <a:defRPr/>
            </a:pPr>
            <a:endParaRPr lang="en-US" dirty="0">
              <a:latin typeface="Trebuchet MS (body)"/>
            </a:endParaRPr>
          </a:p>
          <a:p>
            <a:pPr marL="285750" indent="-285750">
              <a:buFont typeface="Arial" pitchFamily="34" charset="0"/>
              <a:buChar char="•"/>
              <a:defRPr/>
            </a:pPr>
            <a:r>
              <a:rPr lang="en-US" dirty="0">
                <a:latin typeface="Trebuchet MS (body)"/>
              </a:rPr>
              <a:t>with the company, or </a:t>
            </a:r>
          </a:p>
          <a:p>
            <a:pPr marL="285750" indent="-285750">
              <a:buFont typeface="Arial" pitchFamily="34" charset="0"/>
              <a:buChar char="•"/>
              <a:defRPr/>
            </a:pPr>
            <a:r>
              <a:rPr lang="en-US" dirty="0">
                <a:latin typeface="Trebuchet MS (body)"/>
              </a:rPr>
              <a:t>its subsidiary, or its holding or associate company or </a:t>
            </a:r>
          </a:p>
          <a:p>
            <a:pPr marL="285750" indent="-285750">
              <a:buFont typeface="Arial" pitchFamily="34" charset="0"/>
              <a:buChar char="•"/>
              <a:defRPr/>
            </a:pPr>
            <a:r>
              <a:rPr lang="en-US" dirty="0">
                <a:latin typeface="Trebuchet MS (body)"/>
              </a:rPr>
              <a:t>Subsidiary of such holding company or associate company</a:t>
            </a:r>
          </a:p>
          <a:p>
            <a:pPr>
              <a:defRPr/>
            </a:pPr>
            <a:endParaRPr lang="en-US" dirty="0">
              <a:solidFill>
                <a:srgbClr val="FF0000"/>
              </a:solidFill>
              <a:latin typeface="Trebuchet MS (body)"/>
            </a:endParaRPr>
          </a:p>
          <a:p>
            <a:pPr>
              <a:defRPr/>
            </a:pPr>
            <a:r>
              <a:rPr lang="en-US" dirty="0">
                <a:latin typeface="Trebuchet MS (body)"/>
              </a:rPr>
              <a:t>(Under the Act -  No such </a:t>
            </a:r>
            <a:r>
              <a:rPr lang="en-US" dirty="0" smtClean="0">
                <a:latin typeface="Trebuchet MS (body)"/>
              </a:rPr>
              <a:t>restrictions)</a:t>
            </a:r>
            <a:endParaRPr lang="en-US" dirty="0">
              <a:latin typeface="Trebuchet MS (body)"/>
            </a:endParaRPr>
          </a:p>
          <a:p>
            <a:pPr>
              <a:defRPr/>
            </a:pPr>
            <a:endParaRPr lang="en-IN" dirty="0">
              <a:latin typeface="Trebuchet MS (body)"/>
            </a:endParaRPr>
          </a:p>
        </p:txBody>
      </p:sp>
    </p:spTree>
    <p:extLst>
      <p:ext uri="{BB962C8B-B14F-4D97-AF65-F5344CB8AC3E}">
        <p14:creationId xmlns:p14="http://schemas.microsoft.com/office/powerpoint/2010/main" xmlns="" val="11389496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1323439"/>
          </a:xfrm>
          <a:prstGeom prst="rect">
            <a:avLst/>
          </a:prstGeom>
          <a:noFill/>
        </p:spPr>
        <p:txBody>
          <a:bodyPr wrap="square" rtlCol="0">
            <a:spAutoFit/>
          </a:bodyPr>
          <a:lstStyle/>
          <a:p>
            <a:r>
              <a:rPr lang="en-IN" sz="4000" dirty="0" smtClean="0">
                <a:latin typeface="Trebuchet MS" pitchFamily="34" charset="0"/>
              </a:rPr>
              <a:t>Auditors Disqualifications – Relative in Employment</a:t>
            </a:r>
            <a:endParaRPr lang="en-US" sz="4000" dirty="0">
              <a:latin typeface="Trebuchet MS" pitchFamily="34" charset="0"/>
            </a:endParaRPr>
          </a:p>
        </p:txBody>
      </p:sp>
      <p:sp>
        <p:nvSpPr>
          <p:cNvPr id="6" name="TextBox 5"/>
          <p:cNvSpPr txBox="1"/>
          <p:nvPr/>
        </p:nvSpPr>
        <p:spPr>
          <a:xfrm>
            <a:off x="485335" y="1685664"/>
            <a:ext cx="8201463" cy="1754326"/>
          </a:xfrm>
          <a:prstGeom prst="rect">
            <a:avLst/>
          </a:prstGeom>
          <a:noFill/>
        </p:spPr>
        <p:txBody>
          <a:bodyPr wrap="square" rtlCol="0">
            <a:spAutoFit/>
          </a:bodyPr>
          <a:lstStyle/>
          <a:p>
            <a:pPr marL="285750" indent="-285750">
              <a:buFont typeface="Wingdings" pitchFamily="2" charset="2"/>
              <a:buChar char="Ø"/>
              <a:defRPr/>
            </a:pPr>
            <a:r>
              <a:rPr lang="en-US" dirty="0">
                <a:latin typeface="Trebuchet MS (body)"/>
              </a:rPr>
              <a:t>a person whose relative is a </a:t>
            </a:r>
          </a:p>
          <a:p>
            <a:pPr>
              <a:buFontTx/>
              <a:buChar char="-"/>
              <a:defRPr/>
            </a:pPr>
            <a:r>
              <a:rPr lang="en-US" dirty="0">
                <a:latin typeface="Trebuchet MS (body)"/>
              </a:rPr>
              <a:t>director or </a:t>
            </a:r>
          </a:p>
          <a:p>
            <a:pPr>
              <a:buFontTx/>
              <a:buChar char="-"/>
              <a:defRPr/>
            </a:pPr>
            <a:r>
              <a:rPr lang="en-US" dirty="0">
                <a:latin typeface="Trebuchet MS (body)"/>
              </a:rPr>
              <a:t>is in the employment of the company as a director or key managerial personnel</a:t>
            </a:r>
          </a:p>
          <a:p>
            <a:pPr>
              <a:buFontTx/>
              <a:buChar char="-"/>
              <a:defRPr/>
            </a:pPr>
            <a:endParaRPr lang="en-US" dirty="0">
              <a:latin typeface="Trebuchet MS (body)"/>
              <a:cs typeface="Arial" pitchFamily="34" charset="0"/>
            </a:endParaRPr>
          </a:p>
          <a:p>
            <a:pPr>
              <a:defRPr/>
            </a:pPr>
            <a:r>
              <a:rPr lang="en-US" dirty="0">
                <a:latin typeface="Trebuchet MS (body)"/>
              </a:rPr>
              <a:t>(Under the Act -  No such restrictions)</a:t>
            </a:r>
          </a:p>
        </p:txBody>
      </p:sp>
    </p:spTree>
    <p:extLst>
      <p:ext uri="{BB962C8B-B14F-4D97-AF65-F5344CB8AC3E}">
        <p14:creationId xmlns:p14="http://schemas.microsoft.com/office/powerpoint/2010/main" xmlns="" val="6803488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IN" sz="4000" dirty="0" smtClean="0">
                <a:latin typeface="Trebuchet MS" pitchFamily="34" charset="0"/>
              </a:rPr>
              <a:t>Auditors Disqualifications - Fraud</a:t>
            </a:r>
            <a:endParaRPr lang="en-US" sz="4000" dirty="0">
              <a:latin typeface="Trebuchet MS" pitchFamily="34" charset="0"/>
            </a:endParaRPr>
          </a:p>
        </p:txBody>
      </p:sp>
      <p:sp>
        <p:nvSpPr>
          <p:cNvPr id="6" name="TextBox 5"/>
          <p:cNvSpPr txBox="1"/>
          <p:nvPr/>
        </p:nvSpPr>
        <p:spPr>
          <a:xfrm>
            <a:off x="485335" y="1685664"/>
            <a:ext cx="8201463" cy="1200329"/>
          </a:xfrm>
          <a:prstGeom prst="rect">
            <a:avLst/>
          </a:prstGeom>
          <a:noFill/>
        </p:spPr>
        <p:txBody>
          <a:bodyPr wrap="square" rtlCol="0">
            <a:spAutoFit/>
          </a:bodyPr>
          <a:lstStyle/>
          <a:p>
            <a:pPr>
              <a:defRPr/>
            </a:pPr>
            <a:r>
              <a:rPr lang="en-US" dirty="0">
                <a:solidFill>
                  <a:srgbClr val="000000"/>
                </a:solidFill>
                <a:latin typeface="Trebuchet MS (body)"/>
              </a:rPr>
              <a:t>A person who has been convicted by a court of an offence involving fraud and a period of </a:t>
            </a:r>
            <a:r>
              <a:rPr lang="en-US" b="1" dirty="0">
                <a:solidFill>
                  <a:srgbClr val="000000"/>
                </a:solidFill>
                <a:latin typeface="Trebuchet MS (body)"/>
              </a:rPr>
              <a:t>ten years </a:t>
            </a:r>
            <a:r>
              <a:rPr lang="en-US" dirty="0">
                <a:solidFill>
                  <a:srgbClr val="000000"/>
                </a:solidFill>
                <a:latin typeface="Trebuchet MS (body)"/>
              </a:rPr>
              <a:t>has not elapsed from the date of such conviction</a:t>
            </a:r>
            <a:endParaRPr lang="en-US" dirty="0">
              <a:solidFill>
                <a:srgbClr val="000000"/>
              </a:solidFill>
              <a:latin typeface="Trebuchet MS (body)"/>
              <a:cs typeface="Arial" pitchFamily="34" charset="0"/>
            </a:endParaRPr>
          </a:p>
          <a:p>
            <a:pPr>
              <a:defRPr/>
            </a:pPr>
            <a:endParaRPr lang="en-US" dirty="0">
              <a:solidFill>
                <a:srgbClr val="000000"/>
              </a:solidFill>
              <a:latin typeface="Trebuchet MS (body)"/>
            </a:endParaRPr>
          </a:p>
          <a:p>
            <a:pPr>
              <a:defRPr/>
            </a:pPr>
            <a:r>
              <a:rPr lang="en-US" dirty="0">
                <a:solidFill>
                  <a:srgbClr val="000000"/>
                </a:solidFill>
                <a:latin typeface="Trebuchet MS (body)"/>
              </a:rPr>
              <a:t>(Under the Act -  No such restrictions)</a:t>
            </a:r>
          </a:p>
        </p:txBody>
      </p:sp>
    </p:spTree>
    <p:extLst>
      <p:ext uri="{BB962C8B-B14F-4D97-AF65-F5344CB8AC3E}">
        <p14:creationId xmlns:p14="http://schemas.microsoft.com/office/powerpoint/2010/main" xmlns="" val="9219833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IN" sz="4000" dirty="0" smtClean="0">
                <a:latin typeface="Trebuchet MS" pitchFamily="34" charset="0"/>
              </a:rPr>
              <a:t>Auditors Disqualifications - Limit</a:t>
            </a:r>
            <a:endParaRPr lang="en-US" sz="4000" dirty="0">
              <a:latin typeface="Trebuchet MS" pitchFamily="34" charset="0"/>
            </a:endParaRPr>
          </a:p>
        </p:txBody>
      </p:sp>
      <p:sp>
        <p:nvSpPr>
          <p:cNvPr id="6" name="TextBox 5"/>
          <p:cNvSpPr txBox="1"/>
          <p:nvPr/>
        </p:nvSpPr>
        <p:spPr>
          <a:xfrm>
            <a:off x="485335" y="1685664"/>
            <a:ext cx="8201463" cy="3416320"/>
          </a:xfrm>
          <a:prstGeom prst="rect">
            <a:avLst/>
          </a:prstGeom>
          <a:noFill/>
        </p:spPr>
        <p:txBody>
          <a:bodyPr wrap="square" rtlCol="0">
            <a:spAutoFit/>
          </a:bodyPr>
          <a:lstStyle/>
          <a:p>
            <a:pPr>
              <a:defRPr/>
            </a:pPr>
            <a:r>
              <a:rPr lang="en-US" dirty="0">
                <a:latin typeface="Trebuchet MS (body)"/>
              </a:rPr>
              <a:t>If such persons or partner is at the date of such appointment or reappointment holding appointment as auditor of more than twenty companies</a:t>
            </a:r>
            <a:r>
              <a:rPr lang="en-US" dirty="0" smtClean="0">
                <a:latin typeface="Trebuchet MS (body)"/>
              </a:rPr>
              <a:t>;</a:t>
            </a:r>
          </a:p>
          <a:p>
            <a:pPr>
              <a:defRPr/>
            </a:pPr>
            <a:endParaRPr lang="en-US" dirty="0" smtClean="0">
              <a:latin typeface="Trebuchet MS (body)"/>
            </a:endParaRPr>
          </a:p>
          <a:p>
            <a:pPr>
              <a:defRPr/>
            </a:pPr>
            <a:r>
              <a:rPr lang="en-US" dirty="0" smtClean="0">
                <a:latin typeface="Trebuchet MS (body)"/>
              </a:rPr>
              <a:t>The above limit does not apply to :</a:t>
            </a:r>
          </a:p>
          <a:p>
            <a:pPr>
              <a:defRPr/>
            </a:pPr>
            <a:endParaRPr lang="en-US" dirty="0" smtClean="0">
              <a:latin typeface="Trebuchet MS (body)"/>
            </a:endParaRPr>
          </a:p>
          <a:p>
            <a:pPr lvl="1">
              <a:buFont typeface="Arial" pitchFamily="34" charset="0"/>
              <a:buChar char="•"/>
              <a:defRPr/>
            </a:pPr>
            <a:r>
              <a:rPr lang="en-US" dirty="0" smtClean="0">
                <a:latin typeface="Trebuchet MS (body)"/>
              </a:rPr>
              <a:t>One Person Company</a:t>
            </a:r>
          </a:p>
          <a:p>
            <a:pPr lvl="1">
              <a:buFont typeface="Arial" pitchFamily="34" charset="0"/>
              <a:buChar char="•"/>
              <a:defRPr/>
            </a:pPr>
            <a:r>
              <a:rPr lang="en-US" dirty="0" smtClean="0">
                <a:latin typeface="Trebuchet MS (body)"/>
              </a:rPr>
              <a:t>Small Company</a:t>
            </a:r>
          </a:p>
          <a:p>
            <a:pPr lvl="1">
              <a:buFont typeface="Arial" pitchFamily="34" charset="0"/>
              <a:buChar char="•"/>
              <a:defRPr/>
            </a:pPr>
            <a:r>
              <a:rPr lang="en-US" dirty="0" smtClean="0">
                <a:latin typeface="Trebuchet MS (body)"/>
              </a:rPr>
              <a:t>Dormant Company</a:t>
            </a:r>
          </a:p>
          <a:p>
            <a:pPr lvl="1">
              <a:buFont typeface="Arial" pitchFamily="34" charset="0"/>
              <a:buChar char="•"/>
              <a:defRPr/>
            </a:pPr>
            <a:r>
              <a:rPr lang="en-US" dirty="0" smtClean="0">
                <a:latin typeface="Trebuchet MS (body)"/>
              </a:rPr>
              <a:t>Private Company having paid up capital less than 100 crore</a:t>
            </a:r>
          </a:p>
          <a:p>
            <a:pPr>
              <a:defRPr/>
            </a:pPr>
            <a:endParaRPr lang="en-US" dirty="0">
              <a:solidFill>
                <a:srgbClr val="000000"/>
              </a:solidFill>
              <a:latin typeface="Trebuchet MS (body)"/>
            </a:endParaRPr>
          </a:p>
          <a:p>
            <a:pPr>
              <a:defRPr/>
            </a:pPr>
            <a:r>
              <a:rPr lang="en-US" dirty="0">
                <a:solidFill>
                  <a:srgbClr val="000000"/>
                </a:solidFill>
                <a:latin typeface="Trebuchet MS (body)"/>
              </a:rPr>
              <a:t>(Under the Act -  the restriction was not applicable for audit of Private companies)</a:t>
            </a:r>
          </a:p>
        </p:txBody>
      </p:sp>
    </p:spTree>
    <p:extLst>
      <p:ext uri="{BB962C8B-B14F-4D97-AF65-F5344CB8AC3E}">
        <p14:creationId xmlns:p14="http://schemas.microsoft.com/office/powerpoint/2010/main" xmlns="" val="32646667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US" sz="4000" dirty="0" smtClean="0">
                <a:solidFill>
                  <a:schemeClr val="tx1"/>
                </a:solidFill>
                <a:latin typeface="Trebuchet MS" pitchFamily="34" charset="0"/>
              </a:rPr>
              <a:t>Rotation of Auditors- Sec 139</a:t>
            </a:r>
            <a:endParaRPr lang="en-US" sz="4000" dirty="0">
              <a:latin typeface="Trebuchet MS" pitchFamily="34" charset="0"/>
            </a:endParaRPr>
          </a:p>
        </p:txBody>
      </p:sp>
      <p:sp>
        <p:nvSpPr>
          <p:cNvPr id="6" name="TextBox 5"/>
          <p:cNvSpPr txBox="1"/>
          <p:nvPr/>
        </p:nvSpPr>
        <p:spPr>
          <a:xfrm>
            <a:off x="485334" y="1371600"/>
            <a:ext cx="8201463"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Companies Act provides specific time frame for appointment of auditor to ensure independence and strengthen diligence in their role and conduct.</a:t>
            </a:r>
          </a:p>
          <a:p>
            <a:pPr marL="285750" indent="-285750">
              <a:buFont typeface="Wingdings" pitchFamily="2" charset="2"/>
              <a:buChar char="Ø"/>
            </a:pPr>
            <a:r>
              <a:rPr lang="en-US" dirty="0" smtClean="0">
                <a:solidFill>
                  <a:schemeClr val="tx1"/>
                </a:solidFill>
                <a:latin typeface="Trebuchet MS (body)"/>
              </a:rPr>
              <a:t>Listed Company or companies net worth 100 Cr/ Paid up capital 100 Cr  or Borrowings &amp; loans etc. exceeding 200 Cr (prescribed in Rule 10.3) shall not appoint or reappoint:</a:t>
            </a:r>
          </a:p>
          <a:p>
            <a:pPr marL="742950" lvl="1" indent="-285750">
              <a:buFont typeface="Arial" pitchFamily="34" charset="0"/>
              <a:buChar char="•"/>
            </a:pPr>
            <a:r>
              <a:rPr lang="en-US" dirty="0" smtClean="0">
                <a:solidFill>
                  <a:schemeClr val="tx1"/>
                </a:solidFill>
                <a:latin typeface="Trebuchet MS (body)"/>
              </a:rPr>
              <a:t>Individual as Auditor for more than 1 term of consecutive 5 years</a:t>
            </a:r>
          </a:p>
          <a:p>
            <a:pPr marL="742950" lvl="1" indent="-285750">
              <a:buFont typeface="Arial" pitchFamily="34" charset="0"/>
              <a:buChar char="•"/>
            </a:pPr>
            <a:r>
              <a:rPr lang="en-US" dirty="0" smtClean="0">
                <a:solidFill>
                  <a:schemeClr val="tx1"/>
                </a:solidFill>
                <a:latin typeface="Trebuchet MS (body)"/>
              </a:rPr>
              <a:t>Audit Firm as auditor for more than 2 terms of consecutive 5 years</a:t>
            </a:r>
          </a:p>
          <a:p>
            <a:pPr marL="285750" indent="-285750">
              <a:buFont typeface="Wingdings" pitchFamily="2" charset="2"/>
              <a:buChar char="Ø"/>
            </a:pPr>
            <a:r>
              <a:rPr lang="en-US" dirty="0" smtClean="0">
                <a:solidFill>
                  <a:schemeClr val="tx1"/>
                </a:solidFill>
                <a:latin typeface="Trebuchet MS (body)"/>
              </a:rPr>
              <a:t>A transitional period of 3 years is provided to Companies to comply with the requirements. Existing appointment period to be consider. </a:t>
            </a:r>
          </a:p>
          <a:p>
            <a:pPr marL="285750" indent="-285750">
              <a:buFont typeface="Wingdings" pitchFamily="2" charset="2"/>
              <a:buChar char="Ø"/>
            </a:pPr>
            <a:r>
              <a:rPr lang="en-US" dirty="0" smtClean="0">
                <a:solidFill>
                  <a:schemeClr val="tx1"/>
                </a:solidFill>
                <a:latin typeface="Trebuchet MS (body)"/>
              </a:rPr>
              <a:t>Within the ambit of these provisions, members may pass the resolution to decide the auditors’ appointment &amp; rotation.</a:t>
            </a:r>
          </a:p>
          <a:p>
            <a:pPr marL="285750" indent="-285750">
              <a:buFont typeface="Wingdings" pitchFamily="2" charset="2"/>
              <a:buChar char="Ø"/>
            </a:pPr>
            <a:r>
              <a:rPr lang="en-US" dirty="0" smtClean="0">
                <a:solidFill>
                  <a:schemeClr val="tx1"/>
                </a:solidFill>
                <a:latin typeface="Trebuchet MS (body)"/>
              </a:rPr>
              <a:t>The manner of appointment or rotation has prescribed by rule 10.1 &amp; 10.4. </a:t>
            </a:r>
          </a:p>
          <a:p>
            <a:pPr marL="285750" indent="-285750">
              <a:buFont typeface="Wingdings" pitchFamily="2" charset="2"/>
              <a:buChar char="Ø"/>
            </a:pPr>
            <a:r>
              <a:rPr lang="en-US" dirty="0" smtClean="0">
                <a:solidFill>
                  <a:schemeClr val="tx1"/>
                </a:solidFill>
                <a:latin typeface="Trebuchet MS (body)"/>
              </a:rPr>
              <a:t>Auditors or firms from same network or same TM or brand is not eligible for the purpose of rotation (R 10.4)</a:t>
            </a:r>
          </a:p>
          <a:p>
            <a:pPr marL="285750" indent="-285750">
              <a:buFont typeface="Wingdings" pitchFamily="2" charset="2"/>
              <a:buChar char="Ø"/>
            </a:pPr>
            <a:r>
              <a:rPr lang="en-US" dirty="0" smtClean="0">
                <a:solidFill>
                  <a:schemeClr val="tx1"/>
                </a:solidFill>
                <a:latin typeface="Trebuchet MS (body)"/>
              </a:rPr>
              <a:t>Intimation of Appointment to be given by Co to ROC &amp; Appointee within 15 days.</a:t>
            </a:r>
            <a:endParaRPr lang="en-US" dirty="0">
              <a:solidFill>
                <a:schemeClr val="tx1"/>
              </a:solidFill>
              <a:latin typeface="Trebuchet MS (body)"/>
            </a:endParaRPr>
          </a:p>
        </p:txBody>
      </p:sp>
    </p:spTree>
    <p:extLst>
      <p:ext uri="{BB962C8B-B14F-4D97-AF65-F5344CB8AC3E}">
        <p14:creationId xmlns:p14="http://schemas.microsoft.com/office/powerpoint/2010/main" xmlns="" val="2468175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707886"/>
          </a:xfrm>
          <a:prstGeom prst="rect">
            <a:avLst/>
          </a:prstGeom>
          <a:noFill/>
        </p:spPr>
        <p:txBody>
          <a:bodyPr wrap="square" rtlCol="0">
            <a:spAutoFit/>
          </a:bodyPr>
          <a:lstStyle/>
          <a:p>
            <a:r>
              <a:rPr lang="en-US" sz="4000" dirty="0" smtClean="0">
                <a:solidFill>
                  <a:schemeClr val="tx1"/>
                </a:solidFill>
                <a:latin typeface="Trebuchet MS" pitchFamily="34" charset="0"/>
              </a:rPr>
              <a:t>Accounts &amp; Audit</a:t>
            </a:r>
            <a:endParaRPr lang="en-US" sz="4000" dirty="0">
              <a:latin typeface="Trebuchet MS" pitchFamily="34" charset="0"/>
            </a:endParaRPr>
          </a:p>
        </p:txBody>
      </p:sp>
      <p:sp>
        <p:nvSpPr>
          <p:cNvPr id="6" name="TextBox 5"/>
          <p:cNvSpPr txBox="1"/>
          <p:nvPr/>
        </p:nvSpPr>
        <p:spPr>
          <a:xfrm>
            <a:off x="502922" y="1214135"/>
            <a:ext cx="8201463" cy="5078313"/>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Books of Accounts can be maintained in electronic form.</a:t>
            </a:r>
          </a:p>
          <a:p>
            <a:pPr marL="285750" indent="-285750">
              <a:buFont typeface="Wingdings" pitchFamily="2" charset="2"/>
              <a:buChar char="Ø"/>
            </a:pPr>
            <a:r>
              <a:rPr lang="en-US" dirty="0" smtClean="0">
                <a:solidFill>
                  <a:schemeClr val="tx1"/>
                </a:solidFill>
                <a:latin typeface="Trebuchet MS (body)"/>
              </a:rPr>
              <a:t>Consolidation of financial statement is mandatory for all companies if the company has subsidiary, associate or joint venture. There is no requirement to attach accounts of such companies. </a:t>
            </a:r>
          </a:p>
          <a:p>
            <a:pPr marL="285750" indent="-285750">
              <a:buFont typeface="Wingdings" pitchFamily="2" charset="2"/>
              <a:buChar char="Ø"/>
            </a:pPr>
            <a:r>
              <a:rPr lang="en-US" dirty="0" smtClean="0">
                <a:solidFill>
                  <a:schemeClr val="tx1"/>
                </a:solidFill>
                <a:latin typeface="Trebuchet MS (body)"/>
              </a:rPr>
              <a:t>All provisions relating to accounting &amp; audit </a:t>
            </a:r>
            <a:r>
              <a:rPr lang="en-US" dirty="0" err="1" smtClean="0">
                <a:solidFill>
                  <a:schemeClr val="tx1"/>
                </a:solidFill>
                <a:latin typeface="Trebuchet MS (body)"/>
              </a:rPr>
              <a:t>etc</a:t>
            </a:r>
            <a:r>
              <a:rPr lang="en-US" dirty="0" smtClean="0">
                <a:solidFill>
                  <a:schemeClr val="tx1"/>
                </a:solidFill>
                <a:latin typeface="Trebuchet MS (body)"/>
              </a:rPr>
              <a:t> applicable to Holding company mutatis mutandis applies to consolidated Financial Statement.</a:t>
            </a:r>
          </a:p>
          <a:p>
            <a:pPr marL="285750" indent="-285750">
              <a:buFont typeface="Wingdings" pitchFamily="2" charset="2"/>
              <a:buChar char="Ø"/>
            </a:pPr>
            <a:r>
              <a:rPr lang="en-US" dirty="0" smtClean="0">
                <a:solidFill>
                  <a:schemeClr val="tx1"/>
                </a:solidFill>
                <a:latin typeface="Trebuchet MS (body)"/>
              </a:rPr>
              <a:t>Listed companies have to place their financial statements on their websites and can send the abridged version to the shareholders electronically.</a:t>
            </a:r>
          </a:p>
          <a:p>
            <a:pPr marL="285750" indent="-285750">
              <a:buFont typeface="Wingdings" pitchFamily="2" charset="2"/>
              <a:buChar char="Ø"/>
            </a:pPr>
            <a:r>
              <a:rPr lang="en-US" dirty="0" smtClean="0">
                <a:solidFill>
                  <a:schemeClr val="tx1"/>
                </a:solidFill>
                <a:latin typeface="Trebuchet MS (body)"/>
              </a:rPr>
              <a:t>No separate filing of P&amp;L by Private Company. – Exemption withdrawn</a:t>
            </a:r>
          </a:p>
          <a:p>
            <a:pPr marL="285750" indent="-285750">
              <a:buFont typeface="Wingdings" pitchFamily="2" charset="2"/>
              <a:buChar char="Ø"/>
            </a:pPr>
            <a:r>
              <a:rPr lang="en-US" dirty="0" smtClean="0">
                <a:solidFill>
                  <a:schemeClr val="tx1"/>
                </a:solidFill>
                <a:latin typeface="Trebuchet MS (body)"/>
              </a:rPr>
              <a:t>Reopening of accounts by Court’s order and voluntary revision of financial statements and Boards’ Report for 3 proceeding financial year is permitted. (S 130, 131 &amp; R 9.5)</a:t>
            </a:r>
          </a:p>
          <a:p>
            <a:pPr marL="285750" indent="-285750">
              <a:buFont typeface="Wingdings" pitchFamily="2" charset="2"/>
              <a:buChar char="Ø"/>
            </a:pPr>
            <a:r>
              <a:rPr lang="en-US" dirty="0" smtClean="0">
                <a:solidFill>
                  <a:schemeClr val="tx1"/>
                </a:solidFill>
                <a:latin typeface="Trebuchet MS (body)"/>
              </a:rPr>
              <a:t>Specified class of companies required to appoint internal auditor who can be CA, CMA or such other person who can be appointed by the Board.</a:t>
            </a:r>
          </a:p>
          <a:p>
            <a:pPr marL="285750" indent="-285750">
              <a:buFont typeface="Wingdings" pitchFamily="2" charset="2"/>
              <a:buChar char="Ø"/>
            </a:pPr>
            <a:r>
              <a:rPr lang="en-US" dirty="0" smtClean="0">
                <a:solidFill>
                  <a:schemeClr val="tx1"/>
                </a:solidFill>
                <a:latin typeface="Trebuchet MS (body)"/>
              </a:rPr>
              <a:t>Maximum number of audits per Auditor will be 20 </a:t>
            </a:r>
            <a:r>
              <a:rPr lang="en-US" dirty="0" err="1" smtClean="0">
                <a:solidFill>
                  <a:schemeClr val="tx1"/>
                </a:solidFill>
                <a:latin typeface="Trebuchet MS (body)"/>
              </a:rPr>
              <a:t>co’s</a:t>
            </a:r>
            <a:r>
              <a:rPr lang="en-US" dirty="0" smtClean="0">
                <a:solidFill>
                  <a:schemeClr val="tx1"/>
                </a:solidFill>
                <a:latin typeface="Trebuchet MS (body)"/>
              </a:rPr>
              <a:t>. S 141 (3) (g)</a:t>
            </a:r>
          </a:p>
          <a:p>
            <a:pPr marL="285750" indent="-285750">
              <a:buFont typeface="Wingdings" pitchFamily="2" charset="2"/>
              <a:buChar char="Ø"/>
            </a:pPr>
            <a:r>
              <a:rPr lang="en-US" dirty="0" smtClean="0">
                <a:solidFill>
                  <a:schemeClr val="tx1"/>
                </a:solidFill>
                <a:latin typeface="Trebuchet MS (body)"/>
              </a:rPr>
              <a:t>LLP/ firm of professionals can be appointed as Auditor provided CA partner is authorized to act and sign (S 141(1) and (2) )</a:t>
            </a:r>
          </a:p>
          <a:p>
            <a:pPr marL="285750" lvl="0" indent="-285750">
              <a:buFont typeface="Wingdings" pitchFamily="2" charset="2"/>
              <a:buChar char="Ø"/>
            </a:pPr>
            <a:r>
              <a:rPr lang="en-US" dirty="0" smtClean="0">
                <a:solidFill>
                  <a:schemeClr val="tx1"/>
                </a:solidFill>
                <a:latin typeface="Trebuchet MS (body)"/>
              </a:rPr>
              <a:t>New disqualifications for Auditors added (Section 141 (3) &amp; R 10.7)</a:t>
            </a:r>
          </a:p>
        </p:txBody>
      </p:sp>
    </p:spTree>
    <p:extLst>
      <p:ext uri="{BB962C8B-B14F-4D97-AF65-F5344CB8AC3E}">
        <p14:creationId xmlns:p14="http://schemas.microsoft.com/office/powerpoint/2010/main" xmlns="" val="503018094"/>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1323439"/>
          </a:xfrm>
          <a:prstGeom prst="rect">
            <a:avLst/>
          </a:prstGeom>
          <a:noFill/>
        </p:spPr>
        <p:txBody>
          <a:bodyPr wrap="square" rtlCol="0">
            <a:spAutoFit/>
          </a:bodyPr>
          <a:lstStyle/>
          <a:p>
            <a:r>
              <a:rPr lang="en-GB" sz="4000" dirty="0" smtClean="0">
                <a:solidFill>
                  <a:schemeClr val="tx1"/>
                </a:solidFill>
                <a:latin typeface="Trebuchet MS" pitchFamily="34" charset="0"/>
              </a:rPr>
              <a:t>Auditor not to render certain services (S. 144)</a:t>
            </a:r>
            <a:endParaRPr lang="en-US" sz="4000" dirty="0">
              <a:latin typeface="Trebuchet MS" pitchFamily="34" charset="0"/>
            </a:endParaRPr>
          </a:p>
        </p:txBody>
      </p:sp>
      <p:sp>
        <p:nvSpPr>
          <p:cNvPr id="6" name="TextBox 5"/>
          <p:cNvSpPr txBox="1"/>
          <p:nvPr/>
        </p:nvSpPr>
        <p:spPr>
          <a:xfrm>
            <a:off x="485335" y="1685664"/>
            <a:ext cx="8201463" cy="4611519"/>
          </a:xfrm>
          <a:prstGeom prst="rect">
            <a:avLst/>
          </a:prstGeom>
          <a:noFill/>
        </p:spPr>
        <p:txBody>
          <a:bodyPr wrap="square" rtlCol="0">
            <a:spAutoFit/>
          </a:bodyPr>
          <a:lstStyle/>
          <a:p>
            <a:pPr marL="285750" indent="-285750">
              <a:lnSpc>
                <a:spcPct val="150000"/>
              </a:lnSpc>
              <a:buFont typeface="Wingdings" pitchFamily="2" charset="2"/>
              <a:buChar char="Ø"/>
            </a:pPr>
            <a:r>
              <a:rPr lang="en-GB" dirty="0" smtClean="0">
                <a:solidFill>
                  <a:schemeClr val="tx1"/>
                </a:solidFill>
                <a:latin typeface="Trebuchet MS (body)"/>
              </a:rPr>
              <a:t>Auditors are not allowed to provide the following services to company or its holding or subsidiary company directly or indirectly:</a:t>
            </a:r>
          </a:p>
          <a:p>
            <a:pPr marL="742950" lvl="1" indent="-285750">
              <a:lnSpc>
                <a:spcPct val="150000"/>
              </a:lnSpc>
              <a:buFont typeface="Arial" pitchFamily="34" charset="0"/>
              <a:buChar char="•"/>
            </a:pPr>
            <a:r>
              <a:rPr lang="en-GB" dirty="0">
                <a:latin typeface="Trebuchet MS (body)"/>
              </a:rPr>
              <a:t>Accounting and book keeping services</a:t>
            </a:r>
          </a:p>
          <a:p>
            <a:pPr marL="742950" lvl="1" indent="-285750">
              <a:lnSpc>
                <a:spcPct val="150000"/>
              </a:lnSpc>
              <a:buFont typeface="Arial" pitchFamily="34" charset="0"/>
              <a:buChar char="•"/>
            </a:pPr>
            <a:r>
              <a:rPr lang="en-GB" dirty="0">
                <a:latin typeface="Trebuchet MS (body)"/>
              </a:rPr>
              <a:t>Internal audit</a:t>
            </a:r>
          </a:p>
          <a:p>
            <a:pPr marL="742950" lvl="1" indent="-285750">
              <a:lnSpc>
                <a:spcPct val="150000"/>
              </a:lnSpc>
              <a:buFont typeface="Arial" pitchFamily="34" charset="0"/>
              <a:buChar char="•"/>
            </a:pPr>
            <a:r>
              <a:rPr lang="en-GB" dirty="0">
                <a:latin typeface="Trebuchet MS (body)"/>
              </a:rPr>
              <a:t>Design and implementation of any financial information system</a:t>
            </a:r>
          </a:p>
          <a:p>
            <a:pPr marL="742950" lvl="1" indent="-285750">
              <a:lnSpc>
                <a:spcPct val="150000"/>
              </a:lnSpc>
              <a:buFont typeface="Arial" pitchFamily="34" charset="0"/>
              <a:buChar char="•"/>
            </a:pPr>
            <a:r>
              <a:rPr lang="en-GB" dirty="0">
                <a:latin typeface="Trebuchet MS (body)"/>
              </a:rPr>
              <a:t>Actuarial services</a:t>
            </a:r>
          </a:p>
          <a:p>
            <a:pPr marL="742950" lvl="1" indent="-285750">
              <a:lnSpc>
                <a:spcPct val="150000"/>
              </a:lnSpc>
              <a:buFont typeface="Arial" pitchFamily="34" charset="0"/>
              <a:buChar char="•"/>
            </a:pPr>
            <a:r>
              <a:rPr lang="en-GB" dirty="0">
                <a:latin typeface="Trebuchet MS (body)"/>
              </a:rPr>
              <a:t>Investment advisory services </a:t>
            </a:r>
          </a:p>
          <a:p>
            <a:pPr marL="742950" lvl="1" indent="-285750">
              <a:lnSpc>
                <a:spcPct val="150000"/>
              </a:lnSpc>
              <a:buFont typeface="Arial" pitchFamily="34" charset="0"/>
              <a:buChar char="•"/>
            </a:pPr>
            <a:r>
              <a:rPr lang="en-GB" dirty="0">
                <a:latin typeface="Trebuchet MS (body)"/>
              </a:rPr>
              <a:t>Investment banking services</a:t>
            </a:r>
          </a:p>
          <a:p>
            <a:pPr marL="742950" lvl="1" indent="-285750">
              <a:lnSpc>
                <a:spcPct val="150000"/>
              </a:lnSpc>
              <a:buFont typeface="Arial" pitchFamily="34" charset="0"/>
              <a:buChar char="•"/>
            </a:pPr>
            <a:r>
              <a:rPr lang="en-GB" dirty="0">
                <a:latin typeface="Trebuchet MS (body)"/>
              </a:rPr>
              <a:t>Rendering of outsourced financial services</a:t>
            </a:r>
          </a:p>
          <a:p>
            <a:pPr marL="742950" lvl="1" indent="-285750">
              <a:lnSpc>
                <a:spcPct val="150000"/>
              </a:lnSpc>
              <a:buFont typeface="Arial" pitchFamily="34" charset="0"/>
              <a:buChar char="•"/>
            </a:pPr>
            <a:r>
              <a:rPr lang="en-GB" dirty="0">
                <a:latin typeface="Trebuchet MS (body)"/>
              </a:rPr>
              <a:t>Management services</a:t>
            </a:r>
          </a:p>
          <a:p>
            <a:pPr marL="742950" lvl="1" indent="-285750">
              <a:lnSpc>
                <a:spcPct val="150000"/>
              </a:lnSpc>
              <a:buFont typeface="Arial" pitchFamily="34" charset="0"/>
              <a:buChar char="•"/>
            </a:pPr>
            <a:r>
              <a:rPr lang="en-GB" dirty="0">
                <a:latin typeface="Trebuchet MS (body)"/>
              </a:rPr>
              <a:t>Any other kind of services as may be prescribed</a:t>
            </a:r>
          </a:p>
        </p:txBody>
      </p:sp>
    </p:spTree>
    <p:extLst>
      <p:ext uri="{BB962C8B-B14F-4D97-AF65-F5344CB8AC3E}">
        <p14:creationId xmlns:p14="http://schemas.microsoft.com/office/powerpoint/2010/main" xmlns="" val="8589813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IN" sz="4000" dirty="0" smtClean="0">
                <a:latin typeface="Trebuchet MS" pitchFamily="34" charset="0"/>
              </a:rPr>
              <a:t>Auditors Report - Contents</a:t>
            </a:r>
            <a:endParaRPr lang="en-US" sz="4000" dirty="0">
              <a:latin typeface="Trebuchet MS" pitchFamily="34" charset="0"/>
            </a:endParaRPr>
          </a:p>
        </p:txBody>
      </p:sp>
      <p:sp>
        <p:nvSpPr>
          <p:cNvPr id="6" name="TextBox 5"/>
          <p:cNvSpPr txBox="1"/>
          <p:nvPr/>
        </p:nvSpPr>
        <p:spPr>
          <a:xfrm>
            <a:off x="485335" y="1685664"/>
            <a:ext cx="8201463" cy="3970318"/>
          </a:xfrm>
          <a:prstGeom prst="rect">
            <a:avLst/>
          </a:prstGeom>
          <a:noFill/>
        </p:spPr>
        <p:txBody>
          <a:bodyPr wrap="square" rtlCol="0">
            <a:spAutoFit/>
          </a:bodyPr>
          <a:lstStyle/>
          <a:p>
            <a:pPr marL="285750" indent="-285750">
              <a:buFont typeface="Wingdings" pitchFamily="2" charset="2"/>
              <a:buChar char="Ø"/>
              <a:defRPr/>
            </a:pPr>
            <a:r>
              <a:rPr lang="en-IN" dirty="0">
                <a:latin typeface="Trebuchet MS (body)"/>
              </a:rPr>
              <a:t>Additional reporting requirements:</a:t>
            </a:r>
            <a:endParaRPr lang="en-US" dirty="0">
              <a:latin typeface="Trebuchet MS (body)"/>
            </a:endParaRPr>
          </a:p>
          <a:p>
            <a:pPr marL="285750" indent="-285750">
              <a:buFont typeface="Wingdings" pitchFamily="2" charset="2"/>
              <a:buChar char="Ø"/>
              <a:defRPr/>
            </a:pPr>
            <a:r>
              <a:rPr lang="en-IN" dirty="0">
                <a:latin typeface="Trebuchet MS (body)"/>
              </a:rPr>
              <a:t>Observations and comments – financial transactions or matters which have adverse effect on the functioning of the Company</a:t>
            </a:r>
            <a:endParaRPr lang="en-US" dirty="0">
              <a:latin typeface="Trebuchet MS (body)"/>
            </a:endParaRPr>
          </a:p>
          <a:p>
            <a:pPr marL="285750" indent="-285750">
              <a:buFont typeface="Wingdings" pitchFamily="2" charset="2"/>
              <a:buChar char="Ø"/>
              <a:defRPr/>
            </a:pPr>
            <a:r>
              <a:rPr lang="en-IN" dirty="0">
                <a:latin typeface="Trebuchet MS (body)"/>
              </a:rPr>
              <a:t>Adequate Internal Financial Controls system – in place and operating effectiveness</a:t>
            </a:r>
            <a:endParaRPr lang="en-US" dirty="0">
              <a:latin typeface="Trebuchet MS (body)"/>
            </a:endParaRPr>
          </a:p>
          <a:p>
            <a:pPr marL="285750" indent="-285750">
              <a:buFont typeface="Wingdings" pitchFamily="2" charset="2"/>
              <a:buChar char="Ø"/>
              <a:defRPr/>
            </a:pPr>
            <a:r>
              <a:rPr lang="en-IN" dirty="0">
                <a:latin typeface="Trebuchet MS (body)"/>
              </a:rPr>
              <a:t>Report to state reasons for negative or adverse comments</a:t>
            </a:r>
            <a:endParaRPr lang="en-US" dirty="0">
              <a:latin typeface="Trebuchet MS (body)"/>
            </a:endParaRPr>
          </a:p>
          <a:p>
            <a:pPr marL="285750" indent="-285750">
              <a:buFont typeface="Wingdings" pitchFamily="2" charset="2"/>
              <a:buChar char="Ø"/>
              <a:defRPr/>
            </a:pPr>
            <a:r>
              <a:rPr lang="en-IN" dirty="0">
                <a:latin typeface="Trebuchet MS (body)"/>
              </a:rPr>
              <a:t>Auditor is required to report to the Central Government any fraud detected  - Role as a whistle blower.</a:t>
            </a:r>
            <a:endParaRPr lang="en-US" dirty="0">
              <a:latin typeface="Trebuchet MS (body)"/>
            </a:endParaRPr>
          </a:p>
          <a:p>
            <a:pPr marL="285750" indent="-285750">
              <a:buFont typeface="Wingdings" pitchFamily="2" charset="2"/>
              <a:buChar char="Ø"/>
              <a:defRPr/>
            </a:pPr>
            <a:r>
              <a:rPr lang="en-IN" dirty="0">
                <a:latin typeface="Trebuchet MS (body)"/>
              </a:rPr>
              <a:t>Non reporting of fraud to CG attracts penalty – min Rs.1 lac – max Rs.5 </a:t>
            </a:r>
            <a:r>
              <a:rPr lang="en-IN" dirty="0" err="1">
                <a:latin typeface="Trebuchet MS (body)"/>
              </a:rPr>
              <a:t>lacs</a:t>
            </a:r>
            <a:r>
              <a:rPr lang="en-IN" dirty="0">
                <a:latin typeface="Trebuchet MS (body)"/>
              </a:rPr>
              <a:t>.</a:t>
            </a:r>
            <a:endParaRPr lang="en-US" dirty="0">
              <a:latin typeface="Trebuchet MS (body)"/>
            </a:endParaRPr>
          </a:p>
          <a:p>
            <a:pPr marL="285750" indent="-285750">
              <a:buFont typeface="Wingdings" pitchFamily="2" charset="2"/>
              <a:buChar char="Ø"/>
              <a:defRPr/>
            </a:pPr>
            <a:r>
              <a:rPr lang="en-IN" dirty="0">
                <a:latin typeface="Trebuchet MS (body)"/>
              </a:rPr>
              <a:t>Non compliance of Auditing Standards contravention of the Companies Act</a:t>
            </a:r>
            <a:endParaRPr lang="en-US" dirty="0">
              <a:latin typeface="Trebuchet MS (body)"/>
            </a:endParaRPr>
          </a:p>
          <a:p>
            <a:pPr marL="285750" indent="-285750">
              <a:buFont typeface="Wingdings" pitchFamily="2" charset="2"/>
              <a:buChar char="Ø"/>
              <a:defRPr/>
            </a:pPr>
            <a:r>
              <a:rPr lang="en-IN" dirty="0">
                <a:latin typeface="Trebuchet MS (body)"/>
              </a:rPr>
              <a:t>CFS and Auditors Report</a:t>
            </a:r>
            <a:endParaRPr lang="en-US" dirty="0">
              <a:latin typeface="Trebuchet MS (body)"/>
            </a:endParaRPr>
          </a:p>
          <a:p>
            <a:pPr marL="285750" indent="-285750">
              <a:buFont typeface="Wingdings" pitchFamily="2" charset="2"/>
              <a:buChar char="Ø"/>
              <a:defRPr/>
            </a:pPr>
            <a:r>
              <a:rPr lang="en-IN" dirty="0">
                <a:latin typeface="Trebuchet MS (body)"/>
              </a:rPr>
              <a:t>Whether Auditors Report referred in Section 143(3) applies to CFS</a:t>
            </a:r>
            <a:endParaRPr lang="en-US" dirty="0">
              <a:latin typeface="Trebuchet MS (body)"/>
            </a:endParaRPr>
          </a:p>
          <a:p>
            <a:pPr marL="285750" indent="-285750">
              <a:buFont typeface="Wingdings" pitchFamily="2" charset="2"/>
              <a:buChar char="Ø"/>
              <a:defRPr/>
            </a:pPr>
            <a:endParaRPr lang="en-US" dirty="0">
              <a:latin typeface="Trebuchet MS (body)"/>
            </a:endParaRPr>
          </a:p>
        </p:txBody>
      </p:sp>
    </p:spTree>
    <p:extLst>
      <p:ext uri="{BB962C8B-B14F-4D97-AF65-F5344CB8AC3E}">
        <p14:creationId xmlns:p14="http://schemas.microsoft.com/office/powerpoint/2010/main" xmlns="" val="38925243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3" y="475957"/>
            <a:ext cx="8049068" cy="1138773"/>
          </a:xfrm>
          <a:prstGeom prst="rect">
            <a:avLst/>
          </a:prstGeom>
          <a:noFill/>
        </p:spPr>
        <p:txBody>
          <a:bodyPr wrap="square" rtlCol="0">
            <a:spAutoFit/>
          </a:bodyPr>
          <a:lstStyle/>
          <a:p>
            <a:r>
              <a:rPr lang="en-US" sz="4000" dirty="0" smtClean="0">
                <a:solidFill>
                  <a:schemeClr val="tx1"/>
                </a:solidFill>
                <a:latin typeface="Trebuchet MS" pitchFamily="34" charset="0"/>
              </a:rPr>
              <a:t>Transitional Alignment </a:t>
            </a:r>
            <a:r>
              <a:rPr lang="en-US" sz="4000" b="1" dirty="0" smtClean="0">
                <a:solidFill>
                  <a:schemeClr val="tx1"/>
                </a:solidFill>
                <a:latin typeface="Trebuchet MS" pitchFamily="34" charset="0"/>
              </a:rPr>
              <a:t/>
            </a:r>
            <a:br>
              <a:rPr lang="en-US" sz="4000" b="1" dirty="0" smtClean="0">
                <a:solidFill>
                  <a:schemeClr val="tx1"/>
                </a:solidFill>
                <a:latin typeface="Trebuchet MS" pitchFamily="34" charset="0"/>
              </a:rPr>
            </a:br>
            <a:r>
              <a:rPr lang="en-US" sz="2800" dirty="0" smtClean="0">
                <a:solidFill>
                  <a:schemeClr val="tx1"/>
                </a:solidFill>
                <a:latin typeface="Trebuchet MS" pitchFamily="34" charset="0"/>
              </a:rPr>
              <a:t>– after commencement of the relevant provisions </a:t>
            </a:r>
            <a:endParaRPr lang="en-US" sz="2800" dirty="0">
              <a:latin typeface="Trebuchet MS" pitchFamily="34" charset="0"/>
            </a:endParaRPr>
          </a:p>
        </p:txBody>
      </p:sp>
      <p:sp>
        <p:nvSpPr>
          <p:cNvPr id="6" name="TextBox 5"/>
          <p:cNvSpPr txBox="1"/>
          <p:nvPr/>
        </p:nvSpPr>
        <p:spPr>
          <a:xfrm>
            <a:off x="485332" y="1828800"/>
            <a:ext cx="8201463" cy="4247317"/>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Financial Year – align to April – March within 2 years – S 2(41)</a:t>
            </a:r>
          </a:p>
          <a:p>
            <a:pPr marL="285750" indent="-285750">
              <a:buFont typeface="Wingdings" pitchFamily="2" charset="2"/>
              <a:buChar char="Ø"/>
            </a:pPr>
            <a:r>
              <a:rPr lang="en-US" dirty="0" smtClean="0">
                <a:solidFill>
                  <a:schemeClr val="tx1"/>
                </a:solidFill>
                <a:latin typeface="Trebuchet MS (body)"/>
              </a:rPr>
              <a:t>Repayment of Existing deposits – within 1 year or due date which ever is earlier – S 74 (1) (b)</a:t>
            </a:r>
          </a:p>
          <a:p>
            <a:pPr marL="285750" indent="-285750">
              <a:buFont typeface="Wingdings" pitchFamily="2" charset="2"/>
              <a:buChar char="Ø"/>
            </a:pPr>
            <a:r>
              <a:rPr lang="en-US" dirty="0" smtClean="0">
                <a:solidFill>
                  <a:schemeClr val="tx1"/>
                </a:solidFill>
                <a:latin typeface="Trebuchet MS (body)"/>
              </a:rPr>
              <a:t>Rotation of Auditors – within 3 years – S 139 (2) (b) (2) second proviso</a:t>
            </a:r>
          </a:p>
          <a:p>
            <a:pPr marL="285750" indent="-285750">
              <a:buFont typeface="Wingdings" pitchFamily="2" charset="2"/>
              <a:buChar char="Ø"/>
            </a:pPr>
            <a:r>
              <a:rPr lang="en-US" dirty="0" smtClean="0">
                <a:solidFill>
                  <a:schemeClr val="tx1"/>
                </a:solidFill>
                <a:latin typeface="Trebuchet MS (body)"/>
              </a:rPr>
              <a:t>Discontinuation of prohibited non audit services by Auditors – before the closure of 1</a:t>
            </a:r>
            <a:r>
              <a:rPr lang="en-US" baseline="30000" dirty="0" smtClean="0">
                <a:solidFill>
                  <a:schemeClr val="tx1"/>
                </a:solidFill>
                <a:latin typeface="Trebuchet MS (body)"/>
              </a:rPr>
              <a:t>st</a:t>
            </a:r>
            <a:r>
              <a:rPr lang="en-US" dirty="0" smtClean="0">
                <a:solidFill>
                  <a:schemeClr val="tx1"/>
                </a:solidFill>
                <a:latin typeface="Trebuchet MS (body)"/>
              </a:rPr>
              <a:t> financial year – S 144</a:t>
            </a:r>
          </a:p>
          <a:p>
            <a:pPr marL="285750" indent="-285750">
              <a:buFont typeface="Wingdings" pitchFamily="2" charset="2"/>
              <a:buChar char="Ø"/>
            </a:pPr>
            <a:r>
              <a:rPr lang="en-US" dirty="0" smtClean="0">
                <a:solidFill>
                  <a:schemeClr val="tx1"/>
                </a:solidFill>
                <a:latin typeface="Trebuchet MS (body)"/>
              </a:rPr>
              <a:t>Appointment &amp; qualification of directors – within 1 year – S 149 (2)</a:t>
            </a:r>
          </a:p>
          <a:p>
            <a:pPr marL="285750" indent="-285750">
              <a:buFont typeface="Wingdings" pitchFamily="2" charset="2"/>
              <a:buChar char="Ø"/>
            </a:pPr>
            <a:r>
              <a:rPr lang="en-US" dirty="0" smtClean="0">
                <a:solidFill>
                  <a:schemeClr val="tx1"/>
                </a:solidFill>
                <a:latin typeface="Trebuchet MS (body)"/>
              </a:rPr>
              <a:t>Requirement of having Resident and/ or Independent Director on the Board – within 1 year – S 149 (5)</a:t>
            </a:r>
          </a:p>
          <a:p>
            <a:pPr marL="285750" indent="-285750">
              <a:buFont typeface="Wingdings" pitchFamily="2" charset="2"/>
              <a:buChar char="Ø"/>
            </a:pPr>
            <a:r>
              <a:rPr lang="en-US" dirty="0" smtClean="0">
                <a:solidFill>
                  <a:schemeClr val="tx1"/>
                </a:solidFill>
                <a:latin typeface="Trebuchet MS (body)"/>
              </a:rPr>
              <a:t>Appointment of women director – Listed Co – within 1 year &amp; Other specified company within 3 years  - S 149 (1) second proviso R 11.1</a:t>
            </a:r>
          </a:p>
          <a:p>
            <a:pPr marL="285750" indent="-285750">
              <a:buFont typeface="Wingdings" pitchFamily="2" charset="2"/>
              <a:buChar char="Ø"/>
            </a:pPr>
            <a:r>
              <a:rPr lang="en-US" dirty="0" smtClean="0">
                <a:solidFill>
                  <a:schemeClr val="tx1"/>
                </a:solidFill>
                <a:latin typeface="Trebuchet MS (body)"/>
              </a:rPr>
              <a:t>Maximum Number of Directorships – Director has to choose within 1 year –      S 165 (3)</a:t>
            </a:r>
          </a:p>
          <a:p>
            <a:pPr marL="285750" indent="-285750">
              <a:buFont typeface="Wingdings" pitchFamily="2" charset="2"/>
              <a:buChar char="Ø"/>
            </a:pPr>
            <a:r>
              <a:rPr lang="en-US" dirty="0" smtClean="0">
                <a:solidFill>
                  <a:schemeClr val="tx1"/>
                </a:solidFill>
                <a:latin typeface="Trebuchet MS (body)"/>
              </a:rPr>
              <a:t>Whole Time KMP – he has to choose one company within 6 months  - S 203 (3)</a:t>
            </a:r>
          </a:p>
        </p:txBody>
      </p:sp>
    </p:spTree>
    <p:extLst>
      <p:ext uri="{BB962C8B-B14F-4D97-AF65-F5344CB8AC3E}">
        <p14:creationId xmlns:p14="http://schemas.microsoft.com/office/powerpoint/2010/main" xmlns="" val="3044330177"/>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1323439"/>
          </a:xfrm>
          <a:prstGeom prst="rect">
            <a:avLst/>
          </a:prstGeom>
          <a:noFill/>
        </p:spPr>
        <p:txBody>
          <a:bodyPr wrap="square" rtlCol="0">
            <a:spAutoFit/>
          </a:bodyPr>
          <a:lstStyle/>
          <a:p>
            <a:r>
              <a:rPr lang="en-US" sz="4000" dirty="0" smtClean="0">
                <a:solidFill>
                  <a:schemeClr val="tx1"/>
                </a:solidFill>
                <a:latin typeface="Trebuchet MS" pitchFamily="34" charset="0"/>
              </a:rPr>
              <a:t>Corporate Social Responsibility-135 (CSR)</a:t>
            </a:r>
            <a:endParaRPr lang="en-US" sz="4000" dirty="0">
              <a:latin typeface="Trebuchet MS" pitchFamily="34" charset="0"/>
            </a:endParaRPr>
          </a:p>
        </p:txBody>
      </p:sp>
      <p:sp>
        <p:nvSpPr>
          <p:cNvPr id="6" name="TextBox 5"/>
          <p:cNvSpPr txBox="1"/>
          <p:nvPr/>
        </p:nvSpPr>
        <p:spPr>
          <a:xfrm>
            <a:off x="461886" y="1799396"/>
            <a:ext cx="8201463" cy="3416320"/>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Mandatory provisions introduced to ensure Corporate's contribution for the benefit of the society. </a:t>
            </a:r>
          </a:p>
          <a:p>
            <a:pPr marL="285750" indent="-285750">
              <a:buFont typeface="Wingdings" pitchFamily="2" charset="2"/>
              <a:buChar char="Ø"/>
            </a:pPr>
            <a:r>
              <a:rPr lang="en-US" dirty="0" smtClean="0">
                <a:solidFill>
                  <a:schemeClr val="tx1"/>
                </a:solidFill>
                <a:latin typeface="Trebuchet MS (body)"/>
              </a:rPr>
              <a:t>CSR is a commitment by organization towards society &amp; not a mere charity or donation. It is a visible contribution to social good.</a:t>
            </a:r>
          </a:p>
          <a:p>
            <a:pPr marL="285750" indent="-285750">
              <a:buFont typeface="Wingdings" pitchFamily="2" charset="2"/>
              <a:buChar char="Ø"/>
            </a:pPr>
            <a:r>
              <a:rPr lang="en-US" dirty="0" smtClean="0">
                <a:solidFill>
                  <a:schemeClr val="tx1"/>
                </a:solidFill>
                <a:latin typeface="Trebuchet MS (body)"/>
              </a:rPr>
              <a:t>No penalty prescribed for non contribution to CSR however it has to report the same with reasons to all stake holders through Board’s report. </a:t>
            </a:r>
          </a:p>
          <a:p>
            <a:pPr marL="285750" indent="-285750">
              <a:buFont typeface="Wingdings" pitchFamily="2" charset="2"/>
              <a:buChar char="Ø"/>
            </a:pPr>
            <a:r>
              <a:rPr lang="en-US" dirty="0" smtClean="0">
                <a:solidFill>
                  <a:schemeClr val="tx1"/>
                </a:solidFill>
                <a:latin typeface="Trebuchet MS (body)"/>
              </a:rPr>
              <a:t>Every Company Having:</a:t>
            </a:r>
          </a:p>
          <a:p>
            <a:pPr marL="685800" lvl="1" indent="-285750">
              <a:buFont typeface="Wingdings" pitchFamily="2" charset="2"/>
              <a:buChar char="Ø"/>
            </a:pPr>
            <a:r>
              <a:rPr lang="en-US" dirty="0" smtClean="0">
                <a:solidFill>
                  <a:schemeClr val="tx1"/>
                </a:solidFill>
                <a:latin typeface="Trebuchet MS (body)"/>
              </a:rPr>
              <a:t>Net worth of </a:t>
            </a:r>
            <a:r>
              <a:rPr lang="en-US" dirty="0" err="1" smtClean="0">
                <a:solidFill>
                  <a:schemeClr val="tx1"/>
                </a:solidFill>
                <a:latin typeface="Trebuchet MS (body)"/>
              </a:rPr>
              <a:t>Rs</a:t>
            </a:r>
            <a:r>
              <a:rPr lang="en-US" dirty="0" smtClean="0">
                <a:solidFill>
                  <a:schemeClr val="tx1"/>
                </a:solidFill>
                <a:latin typeface="Trebuchet MS (body)"/>
              </a:rPr>
              <a:t>. 500 </a:t>
            </a:r>
            <a:r>
              <a:rPr lang="en-US" dirty="0" err="1" smtClean="0">
                <a:solidFill>
                  <a:schemeClr val="tx1"/>
                </a:solidFill>
                <a:latin typeface="Trebuchet MS (body)"/>
              </a:rPr>
              <a:t>crore</a:t>
            </a:r>
            <a:r>
              <a:rPr lang="en-US" dirty="0" smtClean="0">
                <a:solidFill>
                  <a:schemeClr val="tx1"/>
                </a:solidFill>
                <a:latin typeface="Trebuchet MS (body)"/>
              </a:rPr>
              <a:t> or more or; </a:t>
            </a:r>
          </a:p>
          <a:p>
            <a:pPr marL="685800" lvl="1" indent="-285750">
              <a:buFont typeface="Wingdings" pitchFamily="2" charset="2"/>
              <a:buChar char="Ø"/>
            </a:pPr>
            <a:r>
              <a:rPr lang="en-US" dirty="0" smtClean="0">
                <a:solidFill>
                  <a:schemeClr val="tx1"/>
                </a:solidFill>
                <a:latin typeface="Trebuchet MS (body)"/>
              </a:rPr>
              <a:t>Turnover of </a:t>
            </a:r>
            <a:r>
              <a:rPr lang="en-US" dirty="0" err="1" smtClean="0">
                <a:solidFill>
                  <a:schemeClr val="tx1"/>
                </a:solidFill>
                <a:latin typeface="Trebuchet MS (body)"/>
              </a:rPr>
              <a:t>Rs</a:t>
            </a:r>
            <a:r>
              <a:rPr lang="en-US" dirty="0" smtClean="0">
                <a:solidFill>
                  <a:schemeClr val="tx1"/>
                </a:solidFill>
                <a:latin typeface="Trebuchet MS (body)"/>
              </a:rPr>
              <a:t>. 1000 </a:t>
            </a:r>
            <a:r>
              <a:rPr lang="en-US" dirty="0" err="1" smtClean="0">
                <a:solidFill>
                  <a:schemeClr val="tx1"/>
                </a:solidFill>
                <a:latin typeface="Trebuchet MS (body)"/>
              </a:rPr>
              <a:t>Crore</a:t>
            </a:r>
            <a:r>
              <a:rPr lang="en-US" dirty="0" smtClean="0">
                <a:solidFill>
                  <a:schemeClr val="tx1"/>
                </a:solidFill>
                <a:latin typeface="Trebuchet MS (body)"/>
              </a:rPr>
              <a:t> or more or;</a:t>
            </a:r>
          </a:p>
          <a:p>
            <a:pPr marL="685800" lvl="1" indent="-285750">
              <a:buFont typeface="Wingdings" pitchFamily="2" charset="2"/>
              <a:buChar char="Ø"/>
            </a:pPr>
            <a:r>
              <a:rPr lang="en-US" dirty="0" smtClean="0">
                <a:solidFill>
                  <a:schemeClr val="tx1"/>
                </a:solidFill>
                <a:latin typeface="Trebuchet MS (body)"/>
              </a:rPr>
              <a:t>Net profits of </a:t>
            </a:r>
            <a:r>
              <a:rPr lang="en-US" dirty="0" err="1" smtClean="0">
                <a:solidFill>
                  <a:schemeClr val="tx1"/>
                </a:solidFill>
                <a:latin typeface="Trebuchet MS (body)"/>
              </a:rPr>
              <a:t>Rs</a:t>
            </a:r>
            <a:r>
              <a:rPr lang="en-US" dirty="0" smtClean="0">
                <a:solidFill>
                  <a:schemeClr val="tx1"/>
                </a:solidFill>
                <a:latin typeface="Trebuchet MS (body)"/>
              </a:rPr>
              <a:t>. 5 </a:t>
            </a:r>
            <a:r>
              <a:rPr lang="en-US" dirty="0" err="1" smtClean="0">
                <a:solidFill>
                  <a:schemeClr val="tx1"/>
                </a:solidFill>
                <a:latin typeface="Trebuchet MS (body)"/>
              </a:rPr>
              <a:t>Crore</a:t>
            </a:r>
            <a:r>
              <a:rPr lang="en-US" dirty="0" smtClean="0">
                <a:solidFill>
                  <a:schemeClr val="tx1"/>
                </a:solidFill>
                <a:latin typeface="Trebuchet MS (body)"/>
              </a:rPr>
              <a:t> or more during any financial year</a:t>
            </a:r>
          </a:p>
          <a:p>
            <a:pPr marL="685800" lvl="1" indent="-285750">
              <a:buFont typeface="Wingdings" pitchFamily="2" charset="2"/>
              <a:buChar char="Ø"/>
            </a:pPr>
            <a:r>
              <a:rPr lang="en-US" dirty="0" smtClean="0">
                <a:solidFill>
                  <a:schemeClr val="tx1"/>
                </a:solidFill>
                <a:latin typeface="Trebuchet MS (body)"/>
              </a:rPr>
              <a:t>shall constitute </a:t>
            </a:r>
            <a:r>
              <a:rPr lang="en-US" b="1" dirty="0" smtClean="0">
                <a:solidFill>
                  <a:schemeClr val="tx1"/>
                </a:solidFill>
                <a:latin typeface="Trebuchet MS (body)"/>
              </a:rPr>
              <a:t>CSR Committee </a:t>
            </a:r>
            <a:r>
              <a:rPr lang="en-US" dirty="0" smtClean="0">
                <a:solidFill>
                  <a:schemeClr val="tx1"/>
                </a:solidFill>
                <a:latin typeface="Trebuchet MS (body)"/>
              </a:rPr>
              <a:t>of Board consisting of 3 or more directors, 1 of which shall be independent director.</a:t>
            </a:r>
          </a:p>
        </p:txBody>
      </p:sp>
    </p:spTree>
    <p:extLst>
      <p:ext uri="{BB962C8B-B14F-4D97-AF65-F5344CB8AC3E}">
        <p14:creationId xmlns:p14="http://schemas.microsoft.com/office/powerpoint/2010/main" xmlns="" val="1151229978"/>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b="1" dirty="0" smtClean="0">
                <a:solidFill>
                  <a:schemeClr val="tx1"/>
                </a:solidFill>
                <a:latin typeface="Trebuchet MS" pitchFamily="34" charset="0"/>
              </a:rPr>
              <a:t>CSR </a:t>
            </a:r>
            <a:r>
              <a:rPr lang="en-US" sz="3200" b="1" dirty="0" err="1" smtClean="0">
                <a:solidFill>
                  <a:schemeClr val="tx1"/>
                </a:solidFill>
                <a:latin typeface="Trebuchet MS" pitchFamily="34" charset="0"/>
              </a:rPr>
              <a:t>Contd</a:t>
            </a:r>
            <a:r>
              <a:rPr lang="en-US" sz="3200" b="1"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79471" y="1219012"/>
            <a:ext cx="8201463" cy="5078313"/>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The CSR Committee shall,—</a:t>
            </a:r>
          </a:p>
          <a:p>
            <a:pPr marL="742950" lvl="1" indent="-285750">
              <a:buFont typeface="Arial" pitchFamily="34" charset="0"/>
              <a:buChar char="•"/>
            </a:pPr>
            <a:r>
              <a:rPr lang="en-US" dirty="0">
                <a:latin typeface="Trebuchet MS (body)"/>
              </a:rPr>
              <a:t>(</a:t>
            </a:r>
            <a:r>
              <a:rPr lang="en-US" i="1" dirty="0">
                <a:latin typeface="Trebuchet MS (body)"/>
              </a:rPr>
              <a:t>a</a:t>
            </a:r>
            <a:r>
              <a:rPr lang="en-US" dirty="0">
                <a:latin typeface="Trebuchet MS (body)"/>
              </a:rPr>
              <a:t>) formulate and recommend to the Board, a CSR Policy which shall indicate the activities to be undertaken by the company as specified in Schedule VII and as per operating provisions provided in CSR Rules;</a:t>
            </a:r>
          </a:p>
          <a:p>
            <a:pPr marL="742950" lvl="1" indent="-285750">
              <a:buFont typeface="Arial" pitchFamily="34" charset="0"/>
              <a:buChar char="•"/>
            </a:pPr>
            <a:r>
              <a:rPr lang="en-US" dirty="0">
                <a:latin typeface="Trebuchet MS (body)"/>
              </a:rPr>
              <a:t>(</a:t>
            </a:r>
            <a:r>
              <a:rPr lang="en-US" i="1" dirty="0">
                <a:latin typeface="Trebuchet MS (body)"/>
              </a:rPr>
              <a:t>b</a:t>
            </a:r>
            <a:r>
              <a:rPr lang="en-US" dirty="0">
                <a:latin typeface="Trebuchet MS (body)"/>
              </a:rPr>
              <a:t>) recommend the amount of expenditure to be incurred on the activities referred and</a:t>
            </a:r>
          </a:p>
          <a:p>
            <a:pPr marL="742950" lvl="1" indent="-285750">
              <a:buFont typeface="Arial" pitchFamily="34" charset="0"/>
              <a:buChar char="•"/>
            </a:pPr>
            <a:r>
              <a:rPr lang="en-US" dirty="0">
                <a:latin typeface="Trebuchet MS (body)"/>
              </a:rPr>
              <a:t>(</a:t>
            </a:r>
            <a:r>
              <a:rPr lang="en-US" i="1" dirty="0">
                <a:latin typeface="Trebuchet MS (body)"/>
              </a:rPr>
              <a:t>c</a:t>
            </a:r>
            <a:r>
              <a:rPr lang="en-US" dirty="0">
                <a:latin typeface="Trebuchet MS (body)"/>
              </a:rPr>
              <a:t>) monitor the CSR Policy of the company from time to time. </a:t>
            </a:r>
          </a:p>
          <a:p>
            <a:pPr marL="285750" indent="-285750">
              <a:buFont typeface="Wingdings" pitchFamily="2" charset="2"/>
              <a:buChar char="Ø"/>
            </a:pPr>
            <a:r>
              <a:rPr lang="en-US" dirty="0" smtClean="0">
                <a:solidFill>
                  <a:schemeClr val="tx1"/>
                </a:solidFill>
                <a:latin typeface="Trebuchet MS (body)"/>
              </a:rPr>
              <a:t>Responsibility of the Board of every company to ensure that the company </a:t>
            </a:r>
            <a:r>
              <a:rPr lang="en-US" b="1" dirty="0" smtClean="0">
                <a:solidFill>
                  <a:schemeClr val="tx1"/>
                </a:solidFill>
                <a:latin typeface="Trebuchet MS (body)"/>
              </a:rPr>
              <a:t>spends</a:t>
            </a:r>
            <a:r>
              <a:rPr lang="en-US" dirty="0" smtClean="0">
                <a:solidFill>
                  <a:schemeClr val="tx1"/>
                </a:solidFill>
                <a:latin typeface="Trebuchet MS (body)"/>
              </a:rPr>
              <a:t>, in every financial year, </a:t>
            </a:r>
            <a:r>
              <a:rPr lang="en-US" b="1" dirty="0" smtClean="0">
                <a:solidFill>
                  <a:schemeClr val="tx1"/>
                </a:solidFill>
                <a:latin typeface="Trebuchet MS (body)"/>
              </a:rPr>
              <a:t>at least 2% of the average net profits </a:t>
            </a:r>
            <a:r>
              <a:rPr lang="en-US" dirty="0" smtClean="0">
                <a:solidFill>
                  <a:schemeClr val="tx1"/>
                </a:solidFill>
                <a:latin typeface="Trebuchet MS (body)"/>
              </a:rPr>
              <a:t>of the company made during the 3 immediately preceding financial years, in pursuance of its CSR Policy.</a:t>
            </a:r>
          </a:p>
          <a:p>
            <a:pPr marL="285750" indent="-285750">
              <a:buFont typeface="Wingdings" pitchFamily="2" charset="2"/>
              <a:buChar char="Ø"/>
            </a:pPr>
            <a:r>
              <a:rPr lang="en-US" dirty="0" smtClean="0">
                <a:solidFill>
                  <a:schemeClr val="tx1"/>
                </a:solidFill>
                <a:latin typeface="Trebuchet MS (body)"/>
              </a:rPr>
              <a:t>Net profit is PBT excluding profits of foreign branches (CSR Rules 3 (d))</a:t>
            </a:r>
          </a:p>
          <a:p>
            <a:pPr marL="285750" indent="-285750">
              <a:buFont typeface="Wingdings" pitchFamily="2" charset="2"/>
              <a:buChar char="Ø"/>
            </a:pPr>
            <a:r>
              <a:rPr lang="en-US" dirty="0" smtClean="0">
                <a:solidFill>
                  <a:schemeClr val="tx1"/>
                </a:solidFill>
                <a:latin typeface="Trebuchet MS (body)"/>
              </a:rPr>
              <a:t>The list of CSR activities indicated in Schedule VII which generally includes eradicating extreme hunger and poverty, promotion of education, gender equality &amp; empowering women, ensuring environmental sustainability, employment, enhancing vocational skills around the local area/s of the Company where it operates. </a:t>
            </a:r>
          </a:p>
          <a:p>
            <a:pPr marL="285750" indent="-285750">
              <a:buFont typeface="Wingdings" pitchFamily="2" charset="2"/>
              <a:buChar char="Ø"/>
            </a:pPr>
            <a:r>
              <a:rPr lang="en-US" dirty="0" smtClean="0">
                <a:solidFill>
                  <a:schemeClr val="tx1"/>
                </a:solidFill>
                <a:latin typeface="Trebuchet MS (body)"/>
              </a:rPr>
              <a:t>The Company shall give preference to the local areas</a:t>
            </a:r>
          </a:p>
        </p:txBody>
      </p:sp>
    </p:spTree>
    <p:extLst>
      <p:ext uri="{BB962C8B-B14F-4D97-AF65-F5344CB8AC3E}">
        <p14:creationId xmlns:p14="http://schemas.microsoft.com/office/powerpoint/2010/main" xmlns="" val="13608279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b="1" dirty="0" smtClean="0">
                <a:solidFill>
                  <a:schemeClr val="tx1"/>
                </a:solidFill>
                <a:latin typeface="Trebuchet MS" pitchFamily="34" charset="0"/>
              </a:rPr>
              <a:t>CSR </a:t>
            </a:r>
            <a:r>
              <a:rPr lang="en-US" sz="3200" b="1" dirty="0" err="1" smtClean="0">
                <a:solidFill>
                  <a:schemeClr val="tx1"/>
                </a:solidFill>
                <a:latin typeface="Trebuchet MS" pitchFamily="34" charset="0"/>
              </a:rPr>
              <a:t>Contd</a:t>
            </a:r>
            <a:r>
              <a:rPr lang="en-US" sz="3200" b="1"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79471" y="1219012"/>
            <a:ext cx="8201463" cy="4801314"/>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The list of CSR activities indicated in Schedule VII which includes eradicating extreme hunger and poverty, promotion of education, gender equality &amp; empowering women, ensuring environmental sustainability, employment, enhancing vocational skills around the local area/s of the Company where it operates. </a:t>
            </a:r>
          </a:p>
          <a:p>
            <a:pPr marL="285750" indent="-285750">
              <a:buFont typeface="Wingdings" pitchFamily="2" charset="2"/>
              <a:buChar char="Ø"/>
            </a:pPr>
            <a:r>
              <a:rPr lang="en-US" dirty="0" smtClean="0">
                <a:solidFill>
                  <a:schemeClr val="tx1"/>
                </a:solidFill>
                <a:latin typeface="Trebuchet MS (body)"/>
              </a:rPr>
              <a:t>CSR activity could be a project or </a:t>
            </a:r>
            <a:r>
              <a:rPr lang="en-US" dirty="0" err="1" smtClean="0">
                <a:solidFill>
                  <a:schemeClr val="tx1"/>
                </a:solidFill>
                <a:latin typeface="Trebuchet MS (body)"/>
              </a:rPr>
              <a:t>programme</a:t>
            </a:r>
            <a:r>
              <a:rPr lang="en-US" dirty="0" smtClean="0">
                <a:solidFill>
                  <a:schemeClr val="tx1"/>
                </a:solidFill>
                <a:latin typeface="Trebuchet MS (body)"/>
              </a:rPr>
              <a:t> different from normal business. </a:t>
            </a:r>
          </a:p>
          <a:p>
            <a:pPr marL="285750" indent="-285750">
              <a:buFont typeface="Wingdings" pitchFamily="2" charset="2"/>
              <a:buChar char="Ø"/>
            </a:pPr>
            <a:r>
              <a:rPr lang="en-US" dirty="0" smtClean="0">
                <a:solidFill>
                  <a:schemeClr val="tx1"/>
                </a:solidFill>
                <a:latin typeface="Trebuchet MS (body)"/>
              </a:rPr>
              <a:t>CSR could be done through a trust or charitable company formed in India by contributing company or by others. Contributing company should specify the projects to be done &amp; utilization of funds &amp; should have monitoring mechanism. Operating companies should have 3 years track record. (CSR Rules)</a:t>
            </a:r>
          </a:p>
          <a:p>
            <a:pPr marL="285750" indent="-285750">
              <a:buFont typeface="Wingdings" pitchFamily="2" charset="2"/>
              <a:buChar char="Ø"/>
            </a:pPr>
            <a:r>
              <a:rPr lang="en-US" dirty="0" smtClean="0">
                <a:solidFill>
                  <a:schemeClr val="tx1"/>
                </a:solidFill>
                <a:latin typeface="Trebuchet MS (body)"/>
              </a:rPr>
              <a:t>A report by Board of Directors – format prescribed in CSR rules. It will also be published on the companies' website. Reporting to start from FY 2014-15. </a:t>
            </a:r>
          </a:p>
          <a:p>
            <a:pPr marL="285750" indent="-285750">
              <a:buFont typeface="Wingdings" pitchFamily="2" charset="2"/>
              <a:buChar char="Ø"/>
            </a:pPr>
            <a:r>
              <a:rPr lang="en-US" dirty="0" smtClean="0">
                <a:solidFill>
                  <a:schemeClr val="tx1"/>
                </a:solidFill>
                <a:latin typeface="Trebuchet MS (body)"/>
              </a:rPr>
              <a:t>Donation or funding to group trust or charitable company, whether hit by other provisions?</a:t>
            </a:r>
          </a:p>
        </p:txBody>
      </p:sp>
    </p:spTree>
    <p:extLst>
      <p:ext uri="{BB962C8B-B14F-4D97-AF65-F5344CB8AC3E}">
        <p14:creationId xmlns:p14="http://schemas.microsoft.com/office/powerpoint/2010/main" xmlns="" val="14666641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1323439"/>
          </a:xfrm>
          <a:prstGeom prst="rect">
            <a:avLst/>
          </a:prstGeom>
          <a:noFill/>
        </p:spPr>
        <p:txBody>
          <a:bodyPr wrap="square" rtlCol="0">
            <a:spAutoFit/>
          </a:bodyPr>
          <a:lstStyle/>
          <a:p>
            <a:r>
              <a:rPr lang="en-US" sz="4000" dirty="0" smtClean="0">
                <a:solidFill>
                  <a:schemeClr val="tx1"/>
                </a:solidFill>
                <a:latin typeface="Trebuchet MS" pitchFamily="34" charset="0"/>
              </a:rPr>
              <a:t>National Financial Reporting Authority - Sec 132</a:t>
            </a:r>
            <a:endParaRPr lang="en-US" sz="4000" dirty="0">
              <a:latin typeface="Trebuchet MS" pitchFamily="34" charset="0"/>
            </a:endParaRPr>
          </a:p>
        </p:txBody>
      </p:sp>
      <p:sp>
        <p:nvSpPr>
          <p:cNvPr id="6" name="TextBox 5"/>
          <p:cNvSpPr txBox="1"/>
          <p:nvPr/>
        </p:nvSpPr>
        <p:spPr>
          <a:xfrm>
            <a:off x="479471" y="1822654"/>
            <a:ext cx="8201463" cy="3139321"/>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Constitution of NFRA to —</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a</a:t>
            </a:r>
            <a:r>
              <a:rPr lang="en-US" dirty="0" smtClean="0">
                <a:solidFill>
                  <a:schemeClr val="tx1"/>
                </a:solidFill>
                <a:latin typeface="Trebuchet MS (body)"/>
              </a:rPr>
              <a:t>) make recommendations to the Central Government on the formulation and laying down of </a:t>
            </a:r>
            <a:r>
              <a:rPr lang="en-US" b="1" dirty="0" smtClean="0">
                <a:solidFill>
                  <a:schemeClr val="tx1"/>
                </a:solidFill>
                <a:latin typeface="Trebuchet MS (body)"/>
              </a:rPr>
              <a:t>accounting and auditing policies and standards</a:t>
            </a:r>
            <a:r>
              <a:rPr lang="en-US" dirty="0" smtClean="0">
                <a:solidFill>
                  <a:schemeClr val="tx1"/>
                </a:solidFill>
                <a:latin typeface="Trebuchet MS (body)"/>
              </a:rPr>
              <a:t> for adoption by companies or their auditors;</a:t>
            </a:r>
          </a:p>
          <a:p>
            <a:pPr marL="742950" lvl="1" indent="-285750">
              <a:buFont typeface="Arial" pitchFamily="34" charset="0"/>
              <a:buChar char="•"/>
            </a:pPr>
            <a:endParaRPr lang="en-US" dirty="0" smtClean="0">
              <a:solidFill>
                <a:schemeClr val="tx1"/>
              </a:solidFill>
              <a:latin typeface="Trebuchet MS (body)"/>
            </a:endParaRP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b</a:t>
            </a:r>
            <a:r>
              <a:rPr lang="en-US" dirty="0" smtClean="0">
                <a:solidFill>
                  <a:schemeClr val="tx1"/>
                </a:solidFill>
                <a:latin typeface="Trebuchet MS (body)"/>
              </a:rPr>
              <a:t>) monitor and enforce the </a:t>
            </a:r>
            <a:r>
              <a:rPr lang="en-US" b="1" dirty="0" smtClean="0">
                <a:solidFill>
                  <a:schemeClr val="tx1"/>
                </a:solidFill>
                <a:latin typeface="Trebuchet MS (body)"/>
              </a:rPr>
              <a:t>compliance with accounting standards and auditing standards</a:t>
            </a:r>
            <a:r>
              <a:rPr lang="en-US" dirty="0" smtClean="0">
                <a:solidFill>
                  <a:schemeClr val="tx1"/>
                </a:solidFill>
                <a:latin typeface="Trebuchet MS (body)"/>
              </a:rPr>
              <a:t>;</a:t>
            </a:r>
          </a:p>
          <a:p>
            <a:pPr lvl="1"/>
            <a:endParaRPr lang="en-US" dirty="0" smtClean="0">
              <a:solidFill>
                <a:schemeClr val="tx1"/>
              </a:solidFill>
              <a:latin typeface="Trebuchet MS (body)"/>
            </a:endParaRP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c</a:t>
            </a:r>
            <a:r>
              <a:rPr lang="en-US" dirty="0" smtClean="0">
                <a:solidFill>
                  <a:schemeClr val="tx1"/>
                </a:solidFill>
                <a:latin typeface="Trebuchet MS (body)"/>
              </a:rPr>
              <a:t>) oversee the </a:t>
            </a:r>
            <a:r>
              <a:rPr lang="en-US" b="1" dirty="0" smtClean="0">
                <a:solidFill>
                  <a:schemeClr val="tx1"/>
                </a:solidFill>
                <a:latin typeface="Trebuchet MS (body)"/>
              </a:rPr>
              <a:t>quality of service of the professions</a:t>
            </a:r>
            <a:r>
              <a:rPr lang="en-US" dirty="0" smtClean="0">
                <a:solidFill>
                  <a:schemeClr val="tx1"/>
                </a:solidFill>
                <a:latin typeface="Trebuchet MS (body)"/>
              </a:rPr>
              <a:t> associated with ensuring compliance with such standards, and suggest measures required for </a:t>
            </a:r>
            <a:r>
              <a:rPr lang="en-US" b="1" dirty="0" smtClean="0">
                <a:solidFill>
                  <a:schemeClr val="tx1"/>
                </a:solidFill>
                <a:latin typeface="Trebuchet MS (body)"/>
              </a:rPr>
              <a:t>improvement in quality of service.</a:t>
            </a:r>
            <a:endParaRPr lang="en-US" dirty="0">
              <a:solidFill>
                <a:schemeClr val="tx1"/>
              </a:solidFill>
              <a:latin typeface="Trebuchet MS (body)"/>
            </a:endParaRPr>
          </a:p>
        </p:txBody>
      </p:sp>
    </p:spTree>
    <p:extLst>
      <p:ext uri="{BB962C8B-B14F-4D97-AF65-F5344CB8AC3E}">
        <p14:creationId xmlns:p14="http://schemas.microsoft.com/office/powerpoint/2010/main" xmlns="" val="75136520"/>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NFRA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79471" y="1447800"/>
            <a:ext cx="8201463" cy="3970318"/>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The NFRA shall consist of a </a:t>
            </a:r>
            <a:r>
              <a:rPr lang="en-US" b="1" dirty="0" smtClean="0">
                <a:solidFill>
                  <a:schemeClr val="tx1"/>
                </a:solidFill>
                <a:latin typeface="Trebuchet MS (body)"/>
              </a:rPr>
              <a:t>chairperson and such other members </a:t>
            </a:r>
            <a:r>
              <a:rPr lang="en-US" dirty="0" smtClean="0">
                <a:solidFill>
                  <a:schemeClr val="tx1"/>
                </a:solidFill>
                <a:latin typeface="Trebuchet MS (body)"/>
              </a:rPr>
              <a:t>not exceeding 15.</a:t>
            </a:r>
          </a:p>
          <a:p>
            <a:pPr marL="285750" indent="-285750">
              <a:buFont typeface="Wingdings" pitchFamily="2" charset="2"/>
              <a:buChar char="Ø"/>
            </a:pPr>
            <a:r>
              <a:rPr lang="en-US" dirty="0" smtClean="0">
                <a:solidFill>
                  <a:schemeClr val="tx1"/>
                </a:solidFill>
                <a:latin typeface="Trebuchet MS (body)"/>
              </a:rPr>
              <a:t>The chairperson and members to </a:t>
            </a:r>
            <a:r>
              <a:rPr lang="en-US" b="1" dirty="0" smtClean="0">
                <a:solidFill>
                  <a:schemeClr val="tx1"/>
                </a:solidFill>
                <a:latin typeface="Trebuchet MS (body)"/>
              </a:rPr>
              <a:t>make a declaration regarding no conflict </a:t>
            </a:r>
            <a:r>
              <a:rPr lang="en-US" dirty="0" smtClean="0">
                <a:solidFill>
                  <a:schemeClr val="tx1"/>
                </a:solidFill>
                <a:latin typeface="Trebuchet MS (body)"/>
              </a:rPr>
              <a:t>of interest or lack of independence.</a:t>
            </a:r>
          </a:p>
          <a:p>
            <a:pPr marL="285750" indent="-285750">
              <a:buFont typeface="Wingdings" pitchFamily="2" charset="2"/>
              <a:buChar char="Ø"/>
            </a:pPr>
            <a:r>
              <a:rPr lang="en-US" dirty="0" smtClean="0">
                <a:solidFill>
                  <a:schemeClr val="tx1"/>
                </a:solidFill>
                <a:latin typeface="Trebuchet MS (body)"/>
              </a:rPr>
              <a:t>The chairperson and members, shall </a:t>
            </a:r>
            <a:r>
              <a:rPr lang="en-US" b="1" dirty="0" smtClean="0">
                <a:solidFill>
                  <a:schemeClr val="tx1"/>
                </a:solidFill>
                <a:latin typeface="Trebuchet MS (body)"/>
              </a:rPr>
              <a:t>not be associated with any audit firm </a:t>
            </a:r>
            <a:r>
              <a:rPr lang="en-US" dirty="0" smtClean="0">
                <a:solidFill>
                  <a:schemeClr val="tx1"/>
                </a:solidFill>
                <a:latin typeface="Trebuchet MS (body)"/>
              </a:rPr>
              <a:t>(including related consultancy firms) during the course of their appointment and two years after ceasing.</a:t>
            </a:r>
          </a:p>
          <a:p>
            <a:pPr marL="285750" indent="-285750">
              <a:buFont typeface="Wingdings" pitchFamily="2" charset="2"/>
              <a:buChar char="Ø"/>
            </a:pPr>
            <a:r>
              <a:rPr lang="en-US" dirty="0" smtClean="0">
                <a:solidFill>
                  <a:schemeClr val="tx1"/>
                </a:solidFill>
                <a:latin typeface="Trebuchet MS (body)"/>
              </a:rPr>
              <a:t>NFRA has power to investigate any matter of professional or other misconduct by any member or firm of CA. It has supreme authority of investigation. </a:t>
            </a:r>
          </a:p>
          <a:p>
            <a:pPr marL="285750" indent="-285750">
              <a:buFont typeface="Wingdings" pitchFamily="2" charset="2"/>
              <a:buChar char="Ø"/>
            </a:pPr>
            <a:r>
              <a:rPr lang="en-US" dirty="0" smtClean="0">
                <a:solidFill>
                  <a:schemeClr val="tx1"/>
                </a:solidFill>
                <a:latin typeface="Trebuchet MS (body)"/>
              </a:rPr>
              <a:t>NFRA further has the power to make order for </a:t>
            </a:r>
            <a:r>
              <a:rPr lang="en-US" b="1" dirty="0" smtClean="0">
                <a:solidFill>
                  <a:schemeClr val="tx1"/>
                </a:solidFill>
                <a:latin typeface="Trebuchet MS (body)"/>
              </a:rPr>
              <a:t>imposing penalty and debarring the member</a:t>
            </a:r>
            <a:r>
              <a:rPr lang="en-US" dirty="0" smtClean="0">
                <a:solidFill>
                  <a:schemeClr val="tx1"/>
                </a:solidFill>
                <a:latin typeface="Trebuchet MS (body)"/>
              </a:rPr>
              <a:t> or the firm from engaging himself or itself from practice as member of the Institute of Chartered Accountant of India for a minimum period of 6 months or for period not exceeding 10 years.</a:t>
            </a:r>
          </a:p>
        </p:txBody>
      </p:sp>
    </p:spTree>
    <p:extLst>
      <p:ext uri="{BB962C8B-B14F-4D97-AF65-F5344CB8AC3E}">
        <p14:creationId xmlns:p14="http://schemas.microsoft.com/office/powerpoint/2010/main" xmlns="" val="17851551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NFRA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79471" y="1447800"/>
            <a:ext cx="8201463" cy="3139321"/>
          </a:xfrm>
          <a:prstGeom prst="rect">
            <a:avLst/>
          </a:prstGeom>
          <a:noFill/>
        </p:spPr>
        <p:txBody>
          <a:bodyPr wrap="square" rtlCol="0">
            <a:spAutoFit/>
          </a:bodyPr>
          <a:lstStyle/>
          <a:p>
            <a:pPr marL="285750" indent="-285750">
              <a:buFont typeface="Wingdings" pitchFamily="2" charset="2"/>
              <a:buChar char="Ø"/>
              <a:defRPr/>
            </a:pPr>
            <a:r>
              <a:rPr lang="en-IN" dirty="0">
                <a:latin typeface="Trebuchet MS (body)"/>
              </a:rPr>
              <a:t>If misconduct is proved...</a:t>
            </a:r>
            <a:endParaRPr lang="en-US" dirty="0">
              <a:latin typeface="Trebuchet MS (body)"/>
            </a:endParaRPr>
          </a:p>
          <a:p>
            <a:pPr>
              <a:defRPr/>
            </a:pPr>
            <a:r>
              <a:rPr lang="en-IN" dirty="0" smtClean="0">
                <a:latin typeface="Trebuchet MS (body)"/>
              </a:rPr>
              <a:t>	</a:t>
            </a:r>
            <a:endParaRPr lang="en-US" dirty="0" smtClean="0">
              <a:latin typeface="Trebuchet MS (body)"/>
            </a:endParaRPr>
          </a:p>
          <a:p>
            <a:pPr marL="285750" indent="-285750">
              <a:buFont typeface="Wingdings" pitchFamily="2" charset="2"/>
              <a:buChar char="Ø"/>
              <a:defRPr/>
            </a:pPr>
            <a:endParaRPr lang="en-IN" dirty="0" smtClean="0">
              <a:latin typeface="Trebuchet MS (body)"/>
            </a:endParaRPr>
          </a:p>
          <a:p>
            <a:pPr marL="285750" indent="-285750">
              <a:buFont typeface="Wingdings" pitchFamily="2" charset="2"/>
              <a:buChar char="Ø"/>
              <a:defRPr/>
            </a:pPr>
            <a:endParaRPr lang="en-IN" dirty="0">
              <a:latin typeface="Trebuchet MS (body)"/>
            </a:endParaRPr>
          </a:p>
          <a:p>
            <a:pPr marL="285750" indent="-285750">
              <a:buFont typeface="Wingdings" pitchFamily="2" charset="2"/>
              <a:buChar char="Ø"/>
              <a:defRPr/>
            </a:pPr>
            <a:endParaRPr lang="en-IN" dirty="0" smtClean="0">
              <a:latin typeface="Trebuchet MS (body)"/>
            </a:endParaRPr>
          </a:p>
          <a:p>
            <a:pPr marL="285750" indent="-285750">
              <a:buFont typeface="Wingdings" pitchFamily="2" charset="2"/>
              <a:buChar char="Ø"/>
              <a:defRPr/>
            </a:pPr>
            <a:endParaRPr lang="en-IN" dirty="0">
              <a:latin typeface="Trebuchet MS (body)"/>
            </a:endParaRPr>
          </a:p>
          <a:p>
            <a:pPr marL="285750" indent="-285750">
              <a:buFont typeface="Wingdings" pitchFamily="2" charset="2"/>
              <a:buChar char="Ø"/>
              <a:defRPr/>
            </a:pPr>
            <a:endParaRPr lang="en-IN" dirty="0" smtClean="0">
              <a:latin typeface="Trebuchet MS (body)"/>
            </a:endParaRPr>
          </a:p>
          <a:p>
            <a:pPr marL="285750" indent="-285750">
              <a:buFont typeface="Wingdings" pitchFamily="2" charset="2"/>
              <a:buChar char="Ø"/>
              <a:defRPr/>
            </a:pPr>
            <a:endParaRPr lang="en-IN" dirty="0">
              <a:latin typeface="Trebuchet MS (body)"/>
            </a:endParaRPr>
          </a:p>
          <a:p>
            <a:pPr marL="285750" indent="-285750">
              <a:buFont typeface="Wingdings" pitchFamily="2" charset="2"/>
              <a:buChar char="Ø"/>
              <a:defRPr/>
            </a:pPr>
            <a:endParaRPr lang="en-IN" dirty="0" smtClean="0">
              <a:latin typeface="Trebuchet MS (body)"/>
            </a:endParaRPr>
          </a:p>
          <a:p>
            <a:pPr marL="285750" indent="-285750">
              <a:buFont typeface="Wingdings" pitchFamily="2" charset="2"/>
              <a:buChar char="Ø"/>
              <a:defRPr/>
            </a:pPr>
            <a:r>
              <a:rPr lang="en-IN" dirty="0" smtClean="0">
                <a:latin typeface="Trebuchet MS (body)"/>
              </a:rPr>
              <a:t>Debarring </a:t>
            </a:r>
            <a:r>
              <a:rPr lang="en-IN" dirty="0">
                <a:latin typeface="Trebuchet MS (body)"/>
              </a:rPr>
              <a:t>the member from practice – minimum six months – maximum ten years.</a:t>
            </a:r>
            <a:endParaRPr lang="en-US" dirty="0">
              <a:latin typeface="Trebuchet MS (body)"/>
            </a:endParaRPr>
          </a:p>
        </p:txBody>
      </p:sp>
      <p:graphicFrame>
        <p:nvGraphicFramePr>
          <p:cNvPr id="3" name="Table 2"/>
          <p:cNvGraphicFramePr>
            <a:graphicFrameLocks noGrp="1"/>
          </p:cNvGraphicFramePr>
          <p:nvPr>
            <p:extLst>
              <p:ext uri="{D42A27DB-BD31-4B8C-83A1-F6EECF244321}">
                <p14:modId xmlns:p14="http://schemas.microsoft.com/office/powerpoint/2010/main" xmlns="" val="1933405405"/>
              </p:ext>
            </p:extLst>
          </p:nvPr>
        </p:nvGraphicFramePr>
        <p:xfrm>
          <a:off x="645941" y="1981200"/>
          <a:ext cx="7467600" cy="1676400"/>
        </p:xfrm>
        <a:graphic>
          <a:graphicData uri="http://schemas.openxmlformats.org/drawingml/2006/table">
            <a:tbl>
              <a:tblPr firstRow="1" bandRow="1">
                <a:tableStyleId>{073A0DAA-6AF3-43AB-8588-CEC1D06C72B9}</a:tableStyleId>
              </a:tblPr>
              <a:tblGrid>
                <a:gridCol w="2489200"/>
                <a:gridCol w="2489200"/>
                <a:gridCol w="2489200"/>
              </a:tblGrid>
              <a:tr h="558800">
                <a:tc>
                  <a:txBody>
                    <a:bodyPr/>
                    <a:lstStyle/>
                    <a:p>
                      <a:r>
                        <a:rPr lang="en-IN" dirty="0" smtClean="0">
                          <a:latin typeface="Trebuchet MS (body)"/>
                        </a:rPr>
                        <a:t>Penalty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smtClean="0"/>
                        <a:t>Minimum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smtClean="0"/>
                        <a:t>Maximum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558800">
                <a:tc>
                  <a:txBody>
                    <a:bodyPr/>
                    <a:lstStyle/>
                    <a:p>
                      <a:r>
                        <a:rPr lang="en-US" dirty="0" smtClean="0"/>
                        <a:t>For Individual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1 Lac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Five times the fees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8800">
                <a:tc>
                  <a:txBody>
                    <a:bodyPr/>
                    <a:lstStyle/>
                    <a:p>
                      <a:r>
                        <a:rPr lang="en-US" dirty="0" smtClean="0"/>
                        <a:t>For firm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10 </a:t>
                      </a:r>
                      <a:r>
                        <a:rPr lang="en-US" dirty="0" err="1" smtClean="0"/>
                        <a:t>Lacs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Ten times the fees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25710840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IN" sz="4000" dirty="0" smtClean="0">
                <a:latin typeface="Trebuchet MS" pitchFamily="34" charset="0"/>
              </a:rPr>
              <a:t>Re-opening of Accounts</a:t>
            </a:r>
            <a:endParaRPr lang="en-US" sz="4000" dirty="0">
              <a:latin typeface="Trebuchet MS" pitchFamily="34" charset="0"/>
            </a:endParaRPr>
          </a:p>
        </p:txBody>
      </p:sp>
      <p:sp>
        <p:nvSpPr>
          <p:cNvPr id="6" name="TextBox 5"/>
          <p:cNvSpPr txBox="1"/>
          <p:nvPr/>
        </p:nvSpPr>
        <p:spPr>
          <a:xfrm>
            <a:off x="471266" y="1447800"/>
            <a:ext cx="8201463" cy="4662815"/>
          </a:xfrm>
          <a:prstGeom prst="rect">
            <a:avLst/>
          </a:prstGeom>
          <a:noFill/>
        </p:spPr>
        <p:txBody>
          <a:bodyPr wrap="square" rtlCol="0">
            <a:spAutoFit/>
          </a:bodyPr>
          <a:lstStyle/>
          <a:p>
            <a:pPr marL="285750" indent="-285750">
              <a:lnSpc>
                <a:spcPct val="150000"/>
              </a:lnSpc>
              <a:buFont typeface="Wingdings" pitchFamily="2" charset="2"/>
              <a:buChar char="Ø"/>
              <a:defRPr/>
            </a:pPr>
            <a:r>
              <a:rPr lang="en-US" dirty="0">
                <a:latin typeface="Trebuchet MS (body)"/>
              </a:rPr>
              <a:t>As per external requirement</a:t>
            </a:r>
          </a:p>
          <a:p>
            <a:pPr marL="285750" indent="-285750">
              <a:lnSpc>
                <a:spcPct val="150000"/>
              </a:lnSpc>
              <a:buFont typeface="Wingdings" pitchFamily="2" charset="2"/>
              <a:buChar char="Ø"/>
              <a:defRPr/>
            </a:pPr>
            <a:r>
              <a:rPr lang="en-US" dirty="0">
                <a:latin typeface="Trebuchet MS (body)"/>
              </a:rPr>
              <a:t>The company shall not reopen or recast its financial statements unless application is received from –</a:t>
            </a:r>
            <a:endParaRPr lang="en-IN" dirty="0">
              <a:latin typeface="Trebuchet MS (body)"/>
            </a:endParaRPr>
          </a:p>
          <a:p>
            <a:pPr marL="742950" lvl="1" indent="-285750">
              <a:lnSpc>
                <a:spcPct val="150000"/>
              </a:lnSpc>
              <a:buFont typeface="Arial" pitchFamily="34" charset="0"/>
              <a:buChar char="•"/>
              <a:defRPr/>
            </a:pPr>
            <a:r>
              <a:rPr lang="en-US" dirty="0">
                <a:latin typeface="Trebuchet MS (body)"/>
              </a:rPr>
              <a:t>Central Government</a:t>
            </a:r>
            <a:endParaRPr lang="en-IN" dirty="0">
              <a:latin typeface="Trebuchet MS (body)"/>
            </a:endParaRPr>
          </a:p>
          <a:p>
            <a:pPr marL="742950" lvl="1" indent="-285750">
              <a:lnSpc>
                <a:spcPct val="150000"/>
              </a:lnSpc>
              <a:buFont typeface="Arial" pitchFamily="34" charset="0"/>
              <a:buChar char="•"/>
              <a:defRPr/>
            </a:pPr>
            <a:r>
              <a:rPr lang="en-US" dirty="0">
                <a:latin typeface="Trebuchet MS (body)"/>
              </a:rPr>
              <a:t>Income Tax Authorities</a:t>
            </a:r>
            <a:endParaRPr lang="en-IN" dirty="0">
              <a:latin typeface="Trebuchet MS (body)"/>
            </a:endParaRPr>
          </a:p>
          <a:p>
            <a:pPr marL="742950" lvl="1" indent="-285750">
              <a:lnSpc>
                <a:spcPct val="150000"/>
              </a:lnSpc>
              <a:buFont typeface="Arial" pitchFamily="34" charset="0"/>
              <a:buChar char="•"/>
              <a:defRPr/>
            </a:pPr>
            <a:r>
              <a:rPr lang="en-US" dirty="0">
                <a:latin typeface="Trebuchet MS (body)"/>
              </a:rPr>
              <a:t>SEBI</a:t>
            </a:r>
            <a:endParaRPr lang="en-IN" dirty="0">
              <a:latin typeface="Trebuchet MS (body)"/>
            </a:endParaRPr>
          </a:p>
          <a:p>
            <a:pPr marL="742950" lvl="1" indent="-285750">
              <a:lnSpc>
                <a:spcPct val="150000"/>
              </a:lnSpc>
              <a:buFont typeface="Arial" pitchFamily="34" charset="0"/>
              <a:buChar char="•"/>
              <a:defRPr/>
            </a:pPr>
            <a:r>
              <a:rPr lang="en-US" dirty="0">
                <a:latin typeface="Trebuchet MS (body)"/>
              </a:rPr>
              <a:t>Any other statutory regulatory body or authority</a:t>
            </a:r>
            <a:endParaRPr lang="en-IN" dirty="0">
              <a:latin typeface="Trebuchet MS (body)"/>
            </a:endParaRPr>
          </a:p>
          <a:p>
            <a:pPr marL="742950" lvl="1" indent="-285750">
              <a:lnSpc>
                <a:spcPct val="150000"/>
              </a:lnSpc>
              <a:buFont typeface="Arial" pitchFamily="34" charset="0"/>
              <a:buChar char="•"/>
              <a:defRPr/>
            </a:pPr>
            <a:r>
              <a:rPr lang="en-US" dirty="0">
                <a:latin typeface="Trebuchet MS (body)"/>
              </a:rPr>
              <a:t>Any person concerned.</a:t>
            </a:r>
            <a:endParaRPr lang="en-IN" dirty="0">
              <a:latin typeface="Trebuchet MS (body)"/>
            </a:endParaRPr>
          </a:p>
          <a:p>
            <a:pPr marL="342900" indent="-342900">
              <a:lnSpc>
                <a:spcPct val="150000"/>
              </a:lnSpc>
              <a:buFont typeface="Wingdings" pitchFamily="2" charset="2"/>
              <a:buChar char="Ø"/>
              <a:defRPr/>
            </a:pPr>
            <a:r>
              <a:rPr lang="en-US" dirty="0">
                <a:latin typeface="Trebuchet MS (body)"/>
              </a:rPr>
              <a:t>And  order is made by court of competent jurisdiction/tribunal – incase </a:t>
            </a:r>
            <a:r>
              <a:rPr lang="en-US" dirty="0" smtClean="0">
                <a:latin typeface="Trebuchet MS (body)"/>
              </a:rPr>
              <a:t>of,</a:t>
            </a:r>
          </a:p>
          <a:p>
            <a:pPr marL="742950" lvl="1" indent="-285750">
              <a:lnSpc>
                <a:spcPct val="150000"/>
              </a:lnSpc>
              <a:buFont typeface="Arial" pitchFamily="34" charset="0"/>
              <a:buChar char="•"/>
              <a:defRPr/>
            </a:pPr>
            <a:r>
              <a:rPr lang="en-US" dirty="0" smtClean="0">
                <a:latin typeface="Trebuchet MS (body)"/>
              </a:rPr>
              <a:t>Earlier </a:t>
            </a:r>
            <a:r>
              <a:rPr lang="en-US" dirty="0">
                <a:latin typeface="Trebuchet MS (body)"/>
              </a:rPr>
              <a:t>accounts were prepared in fraudulent </a:t>
            </a:r>
            <a:r>
              <a:rPr lang="en-US" dirty="0" smtClean="0">
                <a:latin typeface="Trebuchet MS (body)"/>
              </a:rPr>
              <a:t>manner</a:t>
            </a:r>
            <a:endParaRPr lang="en-IN" dirty="0" smtClean="0">
              <a:latin typeface="Trebuchet MS (body)"/>
            </a:endParaRPr>
          </a:p>
          <a:p>
            <a:pPr marL="742950" lvl="1" indent="-285750">
              <a:lnSpc>
                <a:spcPct val="150000"/>
              </a:lnSpc>
              <a:buFont typeface="Arial" pitchFamily="34" charset="0"/>
              <a:buChar char="•"/>
              <a:defRPr/>
            </a:pPr>
            <a:r>
              <a:rPr lang="en-US" dirty="0" smtClean="0">
                <a:latin typeface="Trebuchet MS (body)"/>
              </a:rPr>
              <a:t>Reliability </a:t>
            </a:r>
            <a:r>
              <a:rPr lang="en-US" dirty="0">
                <a:latin typeface="Trebuchet MS (body)"/>
              </a:rPr>
              <a:t>of financial statements is doubtful</a:t>
            </a:r>
            <a:r>
              <a:rPr lang="en-US" dirty="0" smtClean="0">
                <a:latin typeface="Trebuchet MS (body)"/>
              </a:rPr>
              <a:t>.</a:t>
            </a:r>
            <a:endParaRPr lang="en-US" dirty="0">
              <a:latin typeface="Trebuchet MS (body)"/>
            </a:endParaRPr>
          </a:p>
        </p:txBody>
      </p:sp>
    </p:spTree>
    <p:extLst>
      <p:ext uri="{BB962C8B-B14F-4D97-AF65-F5344CB8AC3E}">
        <p14:creationId xmlns:p14="http://schemas.microsoft.com/office/powerpoint/2010/main" xmlns="" val="3976840368"/>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US" sz="4000" dirty="0" smtClean="0">
                <a:solidFill>
                  <a:schemeClr val="tx1"/>
                </a:solidFill>
                <a:latin typeface="Trebuchet MS" pitchFamily="34" charset="0"/>
              </a:rPr>
              <a:t>Cost Audit</a:t>
            </a:r>
            <a:endParaRPr lang="en-US" sz="4000" dirty="0">
              <a:latin typeface="Trebuchet MS" pitchFamily="34" charset="0"/>
            </a:endParaRPr>
          </a:p>
        </p:txBody>
      </p:sp>
      <p:sp>
        <p:nvSpPr>
          <p:cNvPr id="6" name="TextBox 5"/>
          <p:cNvSpPr txBox="1"/>
          <p:nvPr/>
        </p:nvSpPr>
        <p:spPr>
          <a:xfrm>
            <a:off x="485335" y="1685664"/>
            <a:ext cx="8201463" cy="2118529"/>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Will be applicable for companies specified in draft cost audit rules</a:t>
            </a:r>
          </a:p>
          <a:p>
            <a:pPr marL="285750" indent="-285750">
              <a:lnSpc>
                <a:spcPct val="150000"/>
              </a:lnSpc>
              <a:buFont typeface="Wingdings" pitchFamily="2" charset="2"/>
              <a:buChar char="Ø"/>
            </a:pPr>
            <a:r>
              <a:rPr lang="en-US" dirty="0" smtClean="0">
                <a:solidFill>
                  <a:schemeClr val="tx1"/>
                </a:solidFill>
                <a:latin typeface="Trebuchet MS (body)"/>
              </a:rPr>
              <a:t>No previous approval of Central Government is required for appointment of Cost Auditor. (S 148)</a:t>
            </a:r>
          </a:p>
          <a:p>
            <a:pPr marL="285750" indent="-285750">
              <a:lnSpc>
                <a:spcPct val="150000"/>
              </a:lnSpc>
              <a:buFont typeface="Wingdings" pitchFamily="2" charset="2"/>
              <a:buChar char="Ø"/>
            </a:pPr>
            <a:r>
              <a:rPr lang="en-US" dirty="0" smtClean="0">
                <a:solidFill>
                  <a:schemeClr val="tx1"/>
                </a:solidFill>
                <a:latin typeface="Trebuchet MS (body)"/>
              </a:rPr>
              <a:t>Remuneration of cost auditor to be decided by members. </a:t>
            </a:r>
          </a:p>
          <a:p>
            <a:pPr marL="285750" indent="-285750">
              <a:lnSpc>
                <a:spcPct val="150000"/>
              </a:lnSpc>
              <a:buFont typeface="Wingdings" pitchFamily="2" charset="2"/>
              <a:buChar char="Ø"/>
            </a:pPr>
            <a:r>
              <a:rPr lang="en-US" dirty="0" smtClean="0">
                <a:solidFill>
                  <a:schemeClr val="tx1"/>
                </a:solidFill>
                <a:latin typeface="Trebuchet MS (body)"/>
              </a:rPr>
              <a:t>Cost auditor to follow cost accounting standards.</a:t>
            </a:r>
            <a:endParaRPr lang="en-US" dirty="0">
              <a:solidFill>
                <a:schemeClr val="tx1"/>
              </a:solidFill>
              <a:latin typeface="Trebuchet MS (body)"/>
            </a:endParaRPr>
          </a:p>
        </p:txBody>
      </p:sp>
    </p:spTree>
    <p:extLst>
      <p:ext uri="{BB962C8B-B14F-4D97-AF65-F5344CB8AC3E}">
        <p14:creationId xmlns:p14="http://schemas.microsoft.com/office/powerpoint/2010/main" xmlns="" val="40257772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IN" sz="4000" dirty="0" smtClean="0">
                <a:latin typeface="Trebuchet MS" pitchFamily="34" charset="0"/>
              </a:rPr>
              <a:t>Re-opening of Accounts </a:t>
            </a:r>
            <a:r>
              <a:rPr lang="en-IN" sz="3600" dirty="0" err="1" smtClean="0">
                <a:latin typeface="Trebuchet MS" pitchFamily="34" charset="0"/>
              </a:rPr>
              <a:t>contd</a:t>
            </a:r>
            <a:r>
              <a:rPr lang="en-IN" sz="3600" dirty="0" smtClean="0">
                <a:latin typeface="Trebuchet MS" pitchFamily="34" charset="0"/>
              </a:rPr>
              <a:t>…</a:t>
            </a:r>
            <a:endParaRPr lang="en-US" sz="3600" dirty="0">
              <a:latin typeface="Trebuchet MS" pitchFamily="34" charset="0"/>
            </a:endParaRPr>
          </a:p>
        </p:txBody>
      </p:sp>
      <p:sp>
        <p:nvSpPr>
          <p:cNvPr id="6" name="TextBox 5"/>
          <p:cNvSpPr txBox="1"/>
          <p:nvPr/>
        </p:nvSpPr>
        <p:spPr>
          <a:xfrm>
            <a:off x="471266" y="1447800"/>
            <a:ext cx="8201463" cy="3780522"/>
          </a:xfrm>
          <a:prstGeom prst="rect">
            <a:avLst/>
          </a:prstGeom>
          <a:noFill/>
        </p:spPr>
        <p:txBody>
          <a:bodyPr wrap="square" rtlCol="0">
            <a:spAutoFit/>
          </a:bodyPr>
          <a:lstStyle/>
          <a:p>
            <a:pPr marL="285750" indent="-285750">
              <a:lnSpc>
                <a:spcPct val="150000"/>
              </a:lnSpc>
              <a:buFont typeface="Wingdings" pitchFamily="2" charset="2"/>
              <a:buChar char="Ø"/>
              <a:defRPr/>
            </a:pPr>
            <a:r>
              <a:rPr lang="en-US" dirty="0">
                <a:latin typeface="Trebuchet MS (body)"/>
              </a:rPr>
              <a:t>Voluntary by the Company</a:t>
            </a:r>
          </a:p>
          <a:p>
            <a:pPr marL="742950" lvl="1" indent="-285750">
              <a:lnSpc>
                <a:spcPct val="150000"/>
              </a:lnSpc>
              <a:buFont typeface="Arial" pitchFamily="34" charset="0"/>
              <a:buChar char="•"/>
              <a:defRPr/>
            </a:pPr>
            <a:r>
              <a:rPr lang="en-IN" dirty="0">
                <a:latin typeface="Trebuchet MS (body)"/>
              </a:rPr>
              <a:t>If the Company feels that :</a:t>
            </a:r>
          </a:p>
          <a:p>
            <a:pPr lvl="2">
              <a:lnSpc>
                <a:spcPct val="150000"/>
              </a:lnSpc>
              <a:buFont typeface="Arial" pitchFamily="34" charset="0"/>
              <a:buChar char="–"/>
              <a:defRPr/>
            </a:pPr>
            <a:r>
              <a:rPr lang="en-IN" dirty="0">
                <a:latin typeface="Trebuchet MS (body)"/>
              </a:rPr>
              <a:t>the FS do not comply with Accounting Standards/ do not give true and fair view (Clause 129)</a:t>
            </a:r>
          </a:p>
          <a:p>
            <a:pPr lvl="2">
              <a:lnSpc>
                <a:spcPct val="150000"/>
              </a:lnSpc>
              <a:buFont typeface="Arial" pitchFamily="34" charset="0"/>
              <a:buChar char="–"/>
              <a:defRPr/>
            </a:pPr>
            <a:r>
              <a:rPr lang="en-IN" dirty="0">
                <a:latin typeface="Trebuchet MS (body)"/>
              </a:rPr>
              <a:t>The Report of Board of Directors do not comply with (Clause 134)</a:t>
            </a:r>
          </a:p>
          <a:p>
            <a:pPr lvl="1">
              <a:lnSpc>
                <a:spcPct val="150000"/>
              </a:lnSpc>
              <a:defRPr/>
            </a:pPr>
            <a:endParaRPr lang="en-IN" dirty="0">
              <a:latin typeface="Trebuchet MS (body)"/>
            </a:endParaRPr>
          </a:p>
          <a:p>
            <a:pPr marL="742950" lvl="1" indent="-285750">
              <a:lnSpc>
                <a:spcPct val="150000"/>
              </a:lnSpc>
              <a:buFont typeface="Arial" pitchFamily="34" charset="0"/>
              <a:buChar char="•"/>
              <a:defRPr/>
            </a:pPr>
            <a:r>
              <a:rPr lang="en-IN" dirty="0">
                <a:latin typeface="Trebuchet MS (body)"/>
              </a:rPr>
              <a:t>It can revise with prior approval of Tribunal</a:t>
            </a:r>
          </a:p>
          <a:p>
            <a:pPr lvl="1">
              <a:lnSpc>
                <a:spcPct val="150000"/>
              </a:lnSpc>
              <a:defRPr/>
            </a:pPr>
            <a:endParaRPr lang="en-IN" dirty="0">
              <a:latin typeface="Trebuchet MS (body)"/>
            </a:endParaRPr>
          </a:p>
          <a:p>
            <a:pPr lvl="1">
              <a:lnSpc>
                <a:spcPct val="150000"/>
              </a:lnSpc>
              <a:defRPr/>
            </a:pPr>
            <a:r>
              <a:rPr lang="en-IN" dirty="0">
                <a:latin typeface="Trebuchet MS (body)"/>
              </a:rPr>
              <a:t>Only once for a financial year</a:t>
            </a:r>
            <a:endParaRPr lang="en-US" dirty="0">
              <a:latin typeface="Trebuchet MS (body)"/>
            </a:endParaRPr>
          </a:p>
        </p:txBody>
      </p:sp>
    </p:spTree>
    <p:extLst>
      <p:ext uri="{BB962C8B-B14F-4D97-AF65-F5344CB8AC3E}">
        <p14:creationId xmlns:p14="http://schemas.microsoft.com/office/powerpoint/2010/main" xmlns="" val="39768403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Class Action- Sec 245</a:t>
            </a:r>
            <a:endParaRPr lang="en-US" sz="4000" dirty="0">
              <a:latin typeface="Trebuchet MS" pitchFamily="34" charset="0"/>
            </a:endParaRPr>
          </a:p>
        </p:txBody>
      </p:sp>
      <p:sp>
        <p:nvSpPr>
          <p:cNvPr id="6" name="TextBox 5"/>
          <p:cNvSpPr txBox="1"/>
          <p:nvPr/>
        </p:nvSpPr>
        <p:spPr>
          <a:xfrm>
            <a:off x="502918" y="1524000"/>
            <a:ext cx="8063134" cy="2534027"/>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Power to shareholders or depositors to initiate class action suits against the company, its directors, auditors, expert or advisor</a:t>
            </a:r>
          </a:p>
          <a:p>
            <a:pPr marL="285750" indent="-285750">
              <a:lnSpc>
                <a:spcPct val="150000"/>
              </a:lnSpc>
              <a:buFont typeface="Wingdings" pitchFamily="2" charset="2"/>
              <a:buChar char="Ø"/>
            </a:pPr>
            <a:r>
              <a:rPr lang="en-US" dirty="0" smtClean="0">
                <a:solidFill>
                  <a:schemeClr val="tx1"/>
                </a:solidFill>
                <a:latin typeface="Trebuchet MS (body)"/>
              </a:rPr>
              <a:t>Endeavour to protect the rights of deposit holders and members.</a:t>
            </a:r>
          </a:p>
          <a:p>
            <a:pPr marL="285750" indent="-285750">
              <a:lnSpc>
                <a:spcPct val="150000"/>
              </a:lnSpc>
              <a:buFont typeface="Wingdings" pitchFamily="2" charset="2"/>
              <a:buChar char="Ø"/>
            </a:pPr>
            <a:r>
              <a:rPr lang="en-US" dirty="0" smtClean="0">
                <a:solidFill>
                  <a:schemeClr val="tx1"/>
                </a:solidFill>
                <a:latin typeface="Trebuchet MS (body)"/>
              </a:rPr>
              <a:t>Number of shareholders or depositors who can file an application before the Tribunal specified in Rule 16.1.</a:t>
            </a:r>
          </a:p>
          <a:p>
            <a:pPr marL="285750" indent="-285750">
              <a:lnSpc>
                <a:spcPct val="150000"/>
              </a:lnSpc>
              <a:buFont typeface="Wingdings" pitchFamily="2" charset="2"/>
              <a:buChar char="Ø"/>
            </a:pPr>
            <a:endParaRPr lang="en-US" dirty="0">
              <a:solidFill>
                <a:schemeClr val="tx1"/>
              </a:solidFill>
              <a:latin typeface="Trebuchet MS (body)"/>
            </a:endParaRPr>
          </a:p>
        </p:txBody>
      </p:sp>
    </p:spTree>
    <p:extLst>
      <p:ext uri="{BB962C8B-B14F-4D97-AF65-F5344CB8AC3E}">
        <p14:creationId xmlns:p14="http://schemas.microsoft.com/office/powerpoint/2010/main" xmlns="" val="3871658168"/>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Class action can be initiated by </a:t>
            </a:r>
            <a:endParaRPr lang="en-US" sz="4000" dirty="0">
              <a:latin typeface="Trebuchet MS" pitchFamily="34" charset="0"/>
            </a:endParaRPr>
          </a:p>
        </p:txBody>
      </p:sp>
      <p:sp>
        <p:nvSpPr>
          <p:cNvPr id="6" name="TextBox 5"/>
          <p:cNvSpPr txBox="1"/>
          <p:nvPr/>
        </p:nvSpPr>
        <p:spPr>
          <a:xfrm>
            <a:off x="502918" y="1524000"/>
            <a:ext cx="8063134" cy="3365024"/>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latin typeface="Trebuchet MS (body)"/>
              </a:rPr>
              <a:t>A company having a share capital - not less than 100 members or holders of not less than 10 % of the shares which ever is less. Who have paid all calls or money</a:t>
            </a:r>
            <a:r>
              <a:rPr lang="en-US" baseline="0" dirty="0" smtClean="0">
                <a:latin typeface="Trebuchet MS (body)"/>
              </a:rPr>
              <a:t> due on shares</a:t>
            </a:r>
            <a:r>
              <a:rPr lang="en-US" dirty="0" smtClean="0">
                <a:latin typeface="Trebuchet MS (body)"/>
              </a:rPr>
              <a:t> </a:t>
            </a:r>
          </a:p>
          <a:p>
            <a:pPr marL="285750" indent="-285750">
              <a:lnSpc>
                <a:spcPct val="150000"/>
              </a:lnSpc>
              <a:buFont typeface="Wingdings" pitchFamily="2" charset="2"/>
              <a:buChar char="Ø"/>
            </a:pPr>
            <a:r>
              <a:rPr lang="en-US" dirty="0" smtClean="0">
                <a:latin typeface="Trebuchet MS (body)"/>
              </a:rPr>
              <a:t>A company not having a share capital</a:t>
            </a:r>
            <a:r>
              <a:rPr lang="en-US" dirty="0">
                <a:latin typeface="Trebuchet MS (body)"/>
              </a:rPr>
              <a:t> </a:t>
            </a:r>
            <a:r>
              <a:rPr lang="en-US" dirty="0" smtClean="0">
                <a:latin typeface="Trebuchet MS (body)"/>
              </a:rPr>
              <a:t>- not less than 1/5th of the total number of its members.</a:t>
            </a:r>
          </a:p>
          <a:p>
            <a:pPr marL="285750" indent="-285750">
              <a:lnSpc>
                <a:spcPct val="150000"/>
              </a:lnSpc>
              <a:buFont typeface="Wingdings" pitchFamily="2" charset="2"/>
              <a:buChar char="Ø"/>
            </a:pPr>
            <a:r>
              <a:rPr lang="en-US" dirty="0" smtClean="0">
                <a:latin typeface="Trebuchet MS (body)"/>
              </a:rPr>
              <a:t>Depositors</a:t>
            </a:r>
            <a:r>
              <a:rPr lang="en-US" dirty="0">
                <a:latin typeface="Trebuchet MS (body)"/>
              </a:rPr>
              <a:t> </a:t>
            </a:r>
            <a:r>
              <a:rPr lang="en-US" dirty="0" smtClean="0">
                <a:latin typeface="Trebuchet MS (body)"/>
              </a:rPr>
              <a:t>- not less than 100 depositors or not less than 10 % of the depositors, whichever is less, or any depositor or depositors to whom the company owes not less than 10% of total value of outstanding deposits</a:t>
            </a:r>
          </a:p>
        </p:txBody>
      </p:sp>
    </p:spTree>
    <p:extLst>
      <p:ext uri="{BB962C8B-B14F-4D97-AF65-F5344CB8AC3E}">
        <p14:creationId xmlns:p14="http://schemas.microsoft.com/office/powerpoint/2010/main" xmlns="" val="27271526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Claims under Class Action </a:t>
            </a:r>
            <a:endParaRPr lang="en-US" sz="4000" dirty="0">
              <a:latin typeface="Trebuchet MS" pitchFamily="34" charset="0"/>
            </a:endParaRPr>
          </a:p>
        </p:txBody>
      </p:sp>
      <p:sp>
        <p:nvSpPr>
          <p:cNvPr id="6" name="TextBox 5"/>
          <p:cNvSpPr txBox="1"/>
          <p:nvPr/>
        </p:nvSpPr>
        <p:spPr>
          <a:xfrm>
            <a:off x="502918" y="1524000"/>
            <a:ext cx="8063134"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Application before the Tribunal on behalf of the members or depositors for seeking all or any of the following orders:</a:t>
            </a:r>
          </a:p>
          <a:p>
            <a:pPr marL="742950" lvl="1" indent="-285750">
              <a:buFont typeface="Arial" pitchFamily="34" charset="0"/>
              <a:buChar char="•"/>
            </a:pPr>
            <a:r>
              <a:rPr lang="en-US" dirty="0" smtClean="0">
                <a:solidFill>
                  <a:schemeClr val="tx1"/>
                </a:solidFill>
                <a:latin typeface="Trebuchet MS (body)"/>
              </a:rPr>
              <a:t>to restrain the company from committing </a:t>
            </a:r>
          </a:p>
          <a:p>
            <a:pPr marL="1257300" lvl="2" indent="-342900">
              <a:buFont typeface="+mj-lt"/>
              <a:buAutoNum type="alphaLcPeriod"/>
            </a:pPr>
            <a:r>
              <a:rPr lang="en-US" i="1" dirty="0">
                <a:latin typeface="Trebuchet MS (body)"/>
              </a:rPr>
              <a:t>ultra vires </a:t>
            </a:r>
            <a:r>
              <a:rPr lang="en-US" dirty="0">
                <a:latin typeface="Trebuchet MS (body)"/>
              </a:rPr>
              <a:t>the articles or memorandum of the company; </a:t>
            </a:r>
          </a:p>
          <a:p>
            <a:pPr marL="1257300" lvl="2" indent="-342900">
              <a:buFont typeface="+mj-lt"/>
              <a:buAutoNum type="alphaLcPeriod"/>
            </a:pPr>
            <a:r>
              <a:rPr lang="en-US" dirty="0">
                <a:latin typeface="Trebuchet MS (body)"/>
              </a:rPr>
              <a:t>breach of any provision of the company’s memorandum or articles;</a:t>
            </a:r>
          </a:p>
          <a:p>
            <a:pPr marL="742950" lvl="1" indent="-285750">
              <a:buFont typeface="Arial" pitchFamily="34" charset="0"/>
              <a:buChar char="•"/>
            </a:pPr>
            <a:r>
              <a:rPr lang="en-US" dirty="0" smtClean="0">
                <a:solidFill>
                  <a:schemeClr val="tx1"/>
                </a:solidFill>
                <a:latin typeface="Trebuchet MS (body)"/>
              </a:rPr>
              <a:t>to declare a resolution altering the memorandum or articles of the company as void if the resolution was passed by suppression of material facts or obtained by </a:t>
            </a:r>
            <a:r>
              <a:rPr lang="en-US" dirty="0" err="1" smtClean="0">
                <a:solidFill>
                  <a:schemeClr val="tx1"/>
                </a:solidFill>
                <a:latin typeface="Trebuchet MS (body)"/>
              </a:rPr>
              <a:t>mis</a:t>
            </a:r>
            <a:r>
              <a:rPr lang="en-US" dirty="0" smtClean="0">
                <a:solidFill>
                  <a:schemeClr val="tx1"/>
                </a:solidFill>
                <a:latin typeface="Trebuchet MS (body)"/>
              </a:rPr>
              <a:t>-statement to the members or depositors;</a:t>
            </a:r>
          </a:p>
          <a:p>
            <a:pPr marL="742950" lvl="1" indent="-285750">
              <a:buFont typeface="Arial" pitchFamily="34" charset="0"/>
              <a:buChar char="•"/>
            </a:pPr>
            <a:r>
              <a:rPr lang="en-US" dirty="0" smtClean="0">
                <a:solidFill>
                  <a:schemeClr val="tx1"/>
                </a:solidFill>
                <a:latin typeface="Trebuchet MS (body)"/>
              </a:rPr>
              <a:t>to restrain the company and its directors from acting on such resolution;</a:t>
            </a:r>
          </a:p>
          <a:p>
            <a:pPr marL="742950" lvl="1" indent="-285750">
              <a:buFont typeface="Arial" pitchFamily="34" charset="0"/>
              <a:buChar char="•"/>
            </a:pPr>
            <a:r>
              <a:rPr lang="en-US" dirty="0" smtClean="0">
                <a:solidFill>
                  <a:schemeClr val="tx1"/>
                </a:solidFill>
                <a:latin typeface="Trebuchet MS (body)"/>
              </a:rPr>
              <a:t>to restrain the company from doing an act which is contrary to the provisions of this Act or any other law for the time being in force;</a:t>
            </a:r>
          </a:p>
          <a:p>
            <a:pPr marL="742950" lvl="1" indent="-285750">
              <a:buFont typeface="Arial" pitchFamily="34" charset="0"/>
              <a:buChar char="•"/>
            </a:pPr>
            <a:r>
              <a:rPr lang="en-US" dirty="0" smtClean="0">
                <a:solidFill>
                  <a:schemeClr val="tx1"/>
                </a:solidFill>
                <a:latin typeface="Trebuchet MS (body)"/>
              </a:rPr>
              <a:t>to restrain the company from taking action contrary to any resolution passed by the members; </a:t>
            </a:r>
            <a:endParaRPr lang="en-US" dirty="0">
              <a:solidFill>
                <a:schemeClr val="tx1"/>
              </a:solidFill>
              <a:latin typeface="Trebuchet MS (body)"/>
            </a:endParaRPr>
          </a:p>
        </p:txBody>
      </p:sp>
    </p:spTree>
    <p:extLst>
      <p:ext uri="{BB962C8B-B14F-4D97-AF65-F5344CB8AC3E}">
        <p14:creationId xmlns:p14="http://schemas.microsoft.com/office/powerpoint/2010/main" xmlns="" val="22906012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Claims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502918" y="1524000"/>
            <a:ext cx="8063134"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to claim damages or compensation or demand any other suitable action from or against-</a:t>
            </a:r>
          </a:p>
          <a:p>
            <a:pPr marL="742950" lvl="1" indent="-285750">
              <a:buFont typeface="Arial" pitchFamily="34" charset="0"/>
              <a:buChar char="•"/>
            </a:pPr>
            <a:r>
              <a:rPr lang="en-US" dirty="0" smtClean="0">
                <a:latin typeface="Trebuchet MS (body)"/>
              </a:rPr>
              <a:t>The </a:t>
            </a:r>
            <a:r>
              <a:rPr lang="en-US" dirty="0">
                <a:latin typeface="Trebuchet MS (body)"/>
              </a:rPr>
              <a:t>company or its </a:t>
            </a:r>
            <a:r>
              <a:rPr lang="en-US" dirty="0" smtClean="0">
                <a:latin typeface="Trebuchet MS (body)"/>
              </a:rPr>
              <a:t>directors - For </a:t>
            </a:r>
            <a:r>
              <a:rPr lang="en-US" dirty="0">
                <a:latin typeface="Trebuchet MS (body)"/>
              </a:rPr>
              <a:t>any fraudulent, unlawful or wrongful act </a:t>
            </a:r>
            <a:r>
              <a:rPr lang="en-US" dirty="0" smtClean="0">
                <a:latin typeface="Trebuchet MS (body)"/>
              </a:rPr>
              <a:t>or omission </a:t>
            </a:r>
            <a:r>
              <a:rPr lang="en-US" dirty="0">
                <a:latin typeface="Trebuchet MS (body)"/>
              </a:rPr>
              <a:t>or conduct or any likely act or omission or conduct </a:t>
            </a:r>
            <a:endParaRPr lang="en-US" dirty="0" smtClean="0">
              <a:latin typeface="Trebuchet MS (body)"/>
            </a:endParaRPr>
          </a:p>
          <a:p>
            <a:pPr marL="742950" lvl="1" indent="-285750">
              <a:buFont typeface="Arial" pitchFamily="34" charset="0"/>
              <a:buChar char="•"/>
            </a:pPr>
            <a:r>
              <a:rPr lang="en-US" dirty="0" smtClean="0">
                <a:latin typeface="Trebuchet MS (body)"/>
              </a:rPr>
              <a:t>The </a:t>
            </a:r>
            <a:r>
              <a:rPr lang="en-US" dirty="0">
                <a:latin typeface="Trebuchet MS (body)"/>
              </a:rPr>
              <a:t>auditor including audit firm </a:t>
            </a:r>
            <a:r>
              <a:rPr lang="en-US" dirty="0" smtClean="0">
                <a:latin typeface="Trebuchet MS (body)"/>
              </a:rPr>
              <a:t>- For </a:t>
            </a:r>
            <a:r>
              <a:rPr lang="en-US" dirty="0">
                <a:latin typeface="Trebuchet MS (body)"/>
              </a:rPr>
              <a:t>any improper or misleading statement of particulars made in his audit report or for any fraudulent, unlawful or wrongful act or </a:t>
            </a:r>
            <a:r>
              <a:rPr lang="en-US" dirty="0" smtClean="0">
                <a:latin typeface="Trebuchet MS (body)"/>
              </a:rPr>
              <a:t>conduct</a:t>
            </a:r>
          </a:p>
          <a:p>
            <a:pPr marL="742950" lvl="1" indent="-285750">
              <a:buFont typeface="Arial" pitchFamily="34" charset="0"/>
              <a:buChar char="•"/>
            </a:pPr>
            <a:r>
              <a:rPr lang="en-US" dirty="0" smtClean="0">
                <a:latin typeface="Trebuchet MS (body)"/>
              </a:rPr>
              <a:t>any </a:t>
            </a:r>
            <a:r>
              <a:rPr lang="en-US" dirty="0">
                <a:latin typeface="Trebuchet MS (body)"/>
              </a:rPr>
              <a:t>expert or advisor or consultant or any other </a:t>
            </a:r>
            <a:r>
              <a:rPr lang="en-US" dirty="0" smtClean="0">
                <a:latin typeface="Trebuchet MS (body)"/>
              </a:rPr>
              <a:t>person - For </a:t>
            </a:r>
            <a:r>
              <a:rPr lang="en-US" dirty="0">
                <a:latin typeface="Trebuchet MS (body)"/>
              </a:rPr>
              <a:t>any incorrect or misleading statement made to the company or for any fraudulent, unlawful or wrongful act or conduct or any likely act or conduct on his </a:t>
            </a:r>
            <a:r>
              <a:rPr lang="en-US" dirty="0" smtClean="0">
                <a:latin typeface="Trebuchet MS (body)"/>
              </a:rPr>
              <a:t>part</a:t>
            </a: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Any order passed by the Tribunal shall be binding on the company and all its members, depositors and auditor including audit firm or expert or consultant or advisor or any other person associated with the company.</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smtClean="0">
              <a:solidFill>
                <a:schemeClr val="tx1"/>
              </a:solidFill>
              <a:latin typeface="Trebuchet MS (body)"/>
            </a:endParaRPr>
          </a:p>
        </p:txBody>
      </p:sp>
    </p:spTree>
    <p:extLst>
      <p:ext uri="{BB962C8B-B14F-4D97-AF65-F5344CB8AC3E}">
        <p14:creationId xmlns:p14="http://schemas.microsoft.com/office/powerpoint/2010/main" xmlns="" val="31699230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1323439"/>
          </a:xfrm>
          <a:prstGeom prst="rect">
            <a:avLst/>
          </a:prstGeom>
          <a:noFill/>
        </p:spPr>
        <p:txBody>
          <a:bodyPr wrap="square" rtlCol="0">
            <a:spAutoFit/>
          </a:bodyPr>
          <a:lstStyle/>
          <a:p>
            <a:r>
              <a:rPr lang="en-US" sz="4000" dirty="0" smtClean="0">
                <a:solidFill>
                  <a:schemeClr val="tx1"/>
                </a:solidFill>
                <a:latin typeface="Trebuchet MS" pitchFamily="34" charset="0"/>
              </a:rPr>
              <a:t>National Company Law Tribunal &amp; Appellate Tribunal- 407 to 434</a:t>
            </a:r>
            <a:endParaRPr lang="en-US" sz="4000" dirty="0">
              <a:latin typeface="Trebuchet MS" pitchFamily="34" charset="0"/>
            </a:endParaRPr>
          </a:p>
        </p:txBody>
      </p:sp>
      <p:sp>
        <p:nvSpPr>
          <p:cNvPr id="6" name="TextBox 5"/>
          <p:cNvSpPr txBox="1"/>
          <p:nvPr/>
        </p:nvSpPr>
        <p:spPr>
          <a:xfrm>
            <a:off x="433751" y="1804085"/>
            <a:ext cx="8063134" cy="3939540"/>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Following draft rules are published </a:t>
            </a:r>
            <a:endParaRPr lang="en-GB" dirty="0" smtClean="0">
              <a:solidFill>
                <a:schemeClr val="tx1"/>
              </a:solidFill>
              <a:latin typeface="Trebuchet MS (body)"/>
            </a:endParaRPr>
          </a:p>
          <a:p>
            <a:pPr marL="742950" lvl="1" indent="-285750">
              <a:buFont typeface="Arial" pitchFamily="34" charset="0"/>
              <a:buChar char="•"/>
            </a:pPr>
            <a:r>
              <a:rPr lang="en-GB" dirty="0">
                <a:latin typeface="Trebuchet MS (body)"/>
              </a:rPr>
              <a:t>National Company Law Tribunal Rules, 2013 (Include the detailed process) </a:t>
            </a:r>
          </a:p>
          <a:p>
            <a:pPr marL="742950" lvl="1" indent="-285750">
              <a:buFont typeface="Arial" pitchFamily="34" charset="0"/>
              <a:buChar char="•"/>
            </a:pPr>
            <a:r>
              <a:rPr lang="en-GB" dirty="0">
                <a:latin typeface="Trebuchet MS (body)"/>
              </a:rPr>
              <a:t>NCLT (Salary, Allowances and other Terms and Conditions of Service of President and other Members) Rules 2013 </a:t>
            </a:r>
          </a:p>
          <a:p>
            <a:pPr marL="742950" lvl="1" indent="-285750">
              <a:buFont typeface="Arial" pitchFamily="34" charset="0"/>
              <a:buChar char="•"/>
            </a:pPr>
            <a:r>
              <a:rPr lang="en-GB" dirty="0">
                <a:latin typeface="Trebuchet MS (body)"/>
              </a:rPr>
              <a:t>NCLAT (Salaries and Allowances and other Terms and Conditions of Service of the Chairperson and other Members) Rules, 2013 </a:t>
            </a:r>
            <a:endParaRPr lang="en-US" dirty="0">
              <a:latin typeface="Trebuchet MS (body)"/>
            </a:endParaRPr>
          </a:p>
          <a:p>
            <a:pPr marL="285750" indent="-285750">
              <a:buFont typeface="Wingdings" pitchFamily="2" charset="2"/>
              <a:buChar char="Ø"/>
            </a:pPr>
            <a:r>
              <a:rPr lang="en-US" dirty="0" smtClean="0">
                <a:solidFill>
                  <a:schemeClr val="tx1"/>
                </a:solidFill>
                <a:latin typeface="Trebuchet MS (body)"/>
              </a:rPr>
              <a:t>Attempt to deal with and dispose of the cases </a:t>
            </a:r>
            <a:r>
              <a:rPr lang="en-US" b="1" dirty="0" smtClean="0">
                <a:solidFill>
                  <a:schemeClr val="tx1"/>
                </a:solidFill>
                <a:latin typeface="Trebuchet MS (body)"/>
              </a:rPr>
              <a:t>expeditiously-within 3 months from the date of presentation.</a:t>
            </a:r>
          </a:p>
          <a:p>
            <a:pPr marL="285750" indent="-285750">
              <a:buFont typeface="Wingdings" pitchFamily="2" charset="2"/>
              <a:buChar char="Ø"/>
            </a:pPr>
            <a:r>
              <a:rPr lang="en-US" dirty="0" smtClean="0">
                <a:solidFill>
                  <a:schemeClr val="tx1"/>
                </a:solidFill>
                <a:latin typeface="Trebuchet MS (body)"/>
              </a:rPr>
              <a:t>Central Government shall, by notification, constitute, a </a:t>
            </a:r>
            <a:r>
              <a:rPr lang="en-US" b="1" dirty="0" smtClean="0">
                <a:solidFill>
                  <a:schemeClr val="tx1"/>
                </a:solidFill>
                <a:latin typeface="Trebuchet MS (body)"/>
              </a:rPr>
              <a:t>Tribunal</a:t>
            </a:r>
            <a:r>
              <a:rPr lang="en-US" dirty="0" smtClean="0">
                <a:solidFill>
                  <a:schemeClr val="tx1"/>
                </a:solidFill>
                <a:latin typeface="Trebuchet MS (body)"/>
              </a:rPr>
              <a:t> to be known as the National Company Law Tribunal  .</a:t>
            </a:r>
          </a:p>
          <a:p>
            <a:pPr marL="285750" indent="-285750">
              <a:buFont typeface="Wingdings" pitchFamily="2" charset="2"/>
              <a:buChar char="Ø"/>
            </a:pPr>
            <a:r>
              <a:rPr lang="en-US" dirty="0" smtClean="0">
                <a:solidFill>
                  <a:schemeClr val="tx1"/>
                </a:solidFill>
                <a:latin typeface="Trebuchet MS (body)"/>
              </a:rPr>
              <a:t>Tribunal consisting of a President and such number of Judicial and Technical members as may be prescribed.</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p14="http://schemas.microsoft.com/office/powerpoint/2010/main" xmlns="" val="484351051"/>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NCLT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71266" y="1447800"/>
            <a:ext cx="8063134" cy="5027017"/>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Central Government shall, by notification, constitute, an </a:t>
            </a:r>
            <a:r>
              <a:rPr lang="en-US" b="1" dirty="0" smtClean="0">
                <a:solidFill>
                  <a:schemeClr val="tx1"/>
                </a:solidFill>
                <a:latin typeface="Trebuchet MS (body)"/>
              </a:rPr>
              <a:t>Appellate Tribunal </a:t>
            </a:r>
            <a:r>
              <a:rPr lang="en-US" dirty="0" smtClean="0">
                <a:solidFill>
                  <a:schemeClr val="tx1"/>
                </a:solidFill>
                <a:latin typeface="Trebuchet MS (body)"/>
              </a:rPr>
              <a:t>to be known as the National Company Law Appellate Tribunal consisting of a chairperson and such number of Judicial and Technical Members, not exceeding 11.</a:t>
            </a:r>
          </a:p>
          <a:p>
            <a:pPr marL="285750" indent="-285750">
              <a:lnSpc>
                <a:spcPct val="150000"/>
              </a:lnSpc>
              <a:buFont typeface="Wingdings" pitchFamily="2" charset="2"/>
              <a:buChar char="Ø"/>
            </a:pPr>
            <a:r>
              <a:rPr lang="en-US" dirty="0" smtClean="0">
                <a:solidFill>
                  <a:schemeClr val="tx1"/>
                </a:solidFill>
                <a:latin typeface="Trebuchet MS (body)"/>
              </a:rPr>
              <a:t>Any person aggrieved by an order of the Tribunal may prefer </a:t>
            </a:r>
            <a:r>
              <a:rPr lang="en-US" b="1" dirty="0" smtClean="0">
                <a:solidFill>
                  <a:schemeClr val="tx1"/>
                </a:solidFill>
                <a:latin typeface="Trebuchet MS (body)"/>
              </a:rPr>
              <a:t>an appeal </a:t>
            </a:r>
            <a:r>
              <a:rPr lang="en-US" dirty="0" smtClean="0">
                <a:solidFill>
                  <a:schemeClr val="tx1"/>
                </a:solidFill>
                <a:latin typeface="Trebuchet MS (body)"/>
              </a:rPr>
              <a:t>to the </a:t>
            </a:r>
            <a:r>
              <a:rPr lang="en-US" b="1" dirty="0" smtClean="0">
                <a:solidFill>
                  <a:schemeClr val="tx1"/>
                </a:solidFill>
                <a:latin typeface="Trebuchet MS (body)"/>
              </a:rPr>
              <a:t>Appellate Tribunal</a:t>
            </a:r>
            <a:r>
              <a:rPr lang="en-US" dirty="0" smtClean="0">
                <a:solidFill>
                  <a:schemeClr val="tx1"/>
                </a:solidFill>
                <a:latin typeface="Trebuchet MS (body)"/>
              </a:rPr>
              <a:t>.</a:t>
            </a:r>
          </a:p>
          <a:p>
            <a:pPr marL="285750" indent="-285750">
              <a:lnSpc>
                <a:spcPct val="150000"/>
              </a:lnSpc>
              <a:buFont typeface="Wingdings" pitchFamily="2" charset="2"/>
              <a:buChar char="Ø"/>
            </a:pPr>
            <a:r>
              <a:rPr lang="en-US" dirty="0" smtClean="0">
                <a:solidFill>
                  <a:schemeClr val="tx1"/>
                </a:solidFill>
                <a:latin typeface="Trebuchet MS (body)"/>
              </a:rPr>
              <a:t>All </a:t>
            </a:r>
            <a:r>
              <a:rPr lang="en-US" b="1" dirty="0" smtClean="0">
                <a:solidFill>
                  <a:schemeClr val="tx1"/>
                </a:solidFill>
                <a:latin typeface="Trebuchet MS (body)"/>
              </a:rPr>
              <a:t>appeals from Appellate Tribunal </a:t>
            </a:r>
            <a:r>
              <a:rPr lang="en-US" dirty="0" smtClean="0">
                <a:solidFill>
                  <a:schemeClr val="tx1"/>
                </a:solidFill>
                <a:latin typeface="Trebuchet MS (body)"/>
              </a:rPr>
              <a:t>shall lie before the </a:t>
            </a:r>
            <a:r>
              <a:rPr lang="en-US" b="1" dirty="0" smtClean="0">
                <a:solidFill>
                  <a:schemeClr val="tx1"/>
                </a:solidFill>
                <a:latin typeface="Trebuchet MS (body)"/>
              </a:rPr>
              <a:t>High Court</a:t>
            </a:r>
            <a:r>
              <a:rPr lang="en-US" dirty="0" smtClean="0">
                <a:solidFill>
                  <a:schemeClr val="tx1"/>
                </a:solidFill>
                <a:latin typeface="Trebuchet MS (body)"/>
              </a:rPr>
              <a:t>.</a:t>
            </a:r>
          </a:p>
          <a:p>
            <a:pPr marL="285750" indent="-285750">
              <a:lnSpc>
                <a:spcPct val="150000"/>
              </a:lnSpc>
              <a:buFont typeface="Wingdings" pitchFamily="2" charset="2"/>
              <a:buChar char="Ø"/>
            </a:pPr>
            <a:r>
              <a:rPr lang="en-US" dirty="0" smtClean="0">
                <a:solidFill>
                  <a:schemeClr val="tx1"/>
                </a:solidFill>
                <a:latin typeface="Trebuchet MS (body)"/>
              </a:rPr>
              <a:t>All proceedings under Company laws will be dealt </a:t>
            </a:r>
          </a:p>
          <a:p>
            <a:pPr marL="285750" indent="-285750">
              <a:lnSpc>
                <a:spcPct val="150000"/>
              </a:lnSpc>
              <a:buFont typeface="Wingdings" pitchFamily="2" charset="2"/>
              <a:buChar char="Ø"/>
            </a:pPr>
            <a:r>
              <a:rPr lang="en-US" dirty="0" smtClean="0">
                <a:solidFill>
                  <a:schemeClr val="tx1"/>
                </a:solidFill>
                <a:latin typeface="Trebuchet MS (body)"/>
              </a:rPr>
              <a:t>Tribunal shall have jurisdiction, power and authority as of the High Court</a:t>
            </a:r>
          </a:p>
          <a:p>
            <a:pPr marL="285750" indent="-285750">
              <a:lnSpc>
                <a:spcPct val="150000"/>
              </a:lnSpc>
              <a:buFont typeface="Wingdings" pitchFamily="2" charset="2"/>
              <a:buChar char="Ø"/>
            </a:pPr>
            <a:r>
              <a:rPr lang="en-US" dirty="0" smtClean="0">
                <a:solidFill>
                  <a:schemeClr val="tx1"/>
                </a:solidFill>
                <a:latin typeface="Trebuchet MS (body)"/>
              </a:rPr>
              <a:t>All existing matters, proceedings or cases pending before  Company law Board, District Court or High Court will be transferred.</a:t>
            </a:r>
          </a:p>
          <a:p>
            <a:pPr marL="285750" indent="-285750">
              <a:lnSpc>
                <a:spcPct val="150000"/>
              </a:lnSpc>
              <a:buFont typeface="Wingdings" pitchFamily="2" charset="2"/>
              <a:buChar char="Ø"/>
            </a:pPr>
            <a:endParaRPr lang="en-US" dirty="0">
              <a:solidFill>
                <a:schemeClr val="tx1"/>
              </a:solidFill>
              <a:latin typeface="Trebuchet MS (body)"/>
            </a:endParaRPr>
          </a:p>
        </p:txBody>
      </p:sp>
    </p:spTree>
    <p:extLst>
      <p:ext uri="{BB962C8B-B14F-4D97-AF65-F5344CB8AC3E}">
        <p14:creationId xmlns:p14="http://schemas.microsoft.com/office/powerpoint/2010/main" xmlns="" val="39284713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9543" y="475957"/>
            <a:ext cx="8303457" cy="707886"/>
          </a:xfrm>
          <a:prstGeom prst="rect">
            <a:avLst/>
          </a:prstGeom>
          <a:noFill/>
        </p:spPr>
        <p:txBody>
          <a:bodyPr wrap="square" rtlCol="0">
            <a:spAutoFit/>
          </a:bodyPr>
          <a:lstStyle/>
          <a:p>
            <a:r>
              <a:rPr lang="en-US" sz="4000" dirty="0" smtClean="0">
                <a:solidFill>
                  <a:schemeClr val="tx1"/>
                </a:solidFill>
                <a:latin typeface="Trebuchet MS" pitchFamily="34" charset="0"/>
              </a:rPr>
              <a:t>Offences &amp; penalties under the Act</a:t>
            </a:r>
            <a:endParaRPr lang="en-US" sz="4000" dirty="0">
              <a:latin typeface="Trebuchet MS" pitchFamily="34" charset="0"/>
            </a:endParaRPr>
          </a:p>
        </p:txBody>
      </p:sp>
      <p:sp>
        <p:nvSpPr>
          <p:cNvPr id="6" name="TextBox 5"/>
          <p:cNvSpPr txBox="1"/>
          <p:nvPr/>
        </p:nvSpPr>
        <p:spPr>
          <a:xfrm>
            <a:off x="459543" y="1202412"/>
            <a:ext cx="8074858" cy="4247317"/>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Imprisonment of 6 months – 10 years &amp; fine </a:t>
            </a:r>
            <a:r>
              <a:rPr lang="en-US" dirty="0" err="1" smtClean="0">
                <a:solidFill>
                  <a:schemeClr val="tx1"/>
                </a:solidFill>
                <a:latin typeface="Trebuchet MS (body)"/>
              </a:rPr>
              <a:t>upto</a:t>
            </a:r>
            <a:r>
              <a:rPr lang="en-US" dirty="0" smtClean="0">
                <a:solidFill>
                  <a:schemeClr val="tx1"/>
                </a:solidFill>
                <a:latin typeface="Trebuchet MS (body)"/>
              </a:rPr>
              <a:t> 3 times of amount involved is provided for offences like fraud, false statement, false evidence. </a:t>
            </a:r>
          </a:p>
          <a:p>
            <a:pPr marL="285750" indent="-285750">
              <a:lnSpc>
                <a:spcPct val="150000"/>
              </a:lnSpc>
              <a:buFont typeface="Wingdings" pitchFamily="2" charset="2"/>
              <a:buChar char="Ø"/>
            </a:pPr>
            <a:r>
              <a:rPr lang="en-US" dirty="0" smtClean="0">
                <a:solidFill>
                  <a:schemeClr val="tx1"/>
                </a:solidFill>
                <a:latin typeface="Trebuchet MS (body)"/>
              </a:rPr>
              <a:t>Wrongful withholding of property including cash: fine between 1 </a:t>
            </a:r>
            <a:r>
              <a:rPr lang="en-US" dirty="0" err="1" smtClean="0">
                <a:solidFill>
                  <a:schemeClr val="tx1"/>
                </a:solidFill>
                <a:latin typeface="Trebuchet MS (body)"/>
              </a:rPr>
              <a:t>lacs</a:t>
            </a:r>
            <a:r>
              <a:rPr lang="en-US" dirty="0" smtClean="0">
                <a:solidFill>
                  <a:schemeClr val="tx1"/>
                </a:solidFill>
                <a:latin typeface="Trebuchet MS (body)"/>
              </a:rPr>
              <a:t> – 5 </a:t>
            </a:r>
            <a:r>
              <a:rPr lang="en-US" dirty="0" err="1" smtClean="0">
                <a:solidFill>
                  <a:schemeClr val="tx1"/>
                </a:solidFill>
                <a:latin typeface="Trebuchet MS (body)"/>
              </a:rPr>
              <a:t>lacs</a:t>
            </a:r>
            <a:r>
              <a:rPr lang="en-US" dirty="0" smtClean="0">
                <a:solidFill>
                  <a:schemeClr val="tx1"/>
                </a:solidFill>
                <a:latin typeface="Trebuchet MS (body)"/>
              </a:rPr>
              <a:t> plus delivery or refund of property &amp; all benefits derived from it.</a:t>
            </a:r>
          </a:p>
          <a:p>
            <a:pPr marL="285750" indent="-285750">
              <a:lnSpc>
                <a:spcPct val="150000"/>
              </a:lnSpc>
              <a:buFont typeface="Wingdings" pitchFamily="2" charset="2"/>
              <a:buChar char="Ø"/>
            </a:pPr>
            <a:r>
              <a:rPr lang="en-US" dirty="0" smtClean="0">
                <a:solidFill>
                  <a:schemeClr val="tx1"/>
                </a:solidFill>
                <a:latin typeface="Trebuchet MS (body)"/>
              </a:rPr>
              <a:t>General penalty provision: fine </a:t>
            </a:r>
            <a:r>
              <a:rPr lang="en-US" dirty="0" err="1" smtClean="0">
                <a:solidFill>
                  <a:schemeClr val="tx1"/>
                </a:solidFill>
                <a:latin typeface="Trebuchet MS (body)"/>
              </a:rPr>
              <a:t>upto</a:t>
            </a:r>
            <a:r>
              <a:rPr lang="en-US" dirty="0" smtClean="0">
                <a:solidFill>
                  <a:schemeClr val="tx1"/>
                </a:solidFill>
                <a:latin typeface="Trebuchet MS (body)"/>
              </a:rPr>
              <a:t> </a:t>
            </a:r>
            <a:r>
              <a:rPr lang="en-US" dirty="0" err="1" smtClean="0">
                <a:solidFill>
                  <a:schemeClr val="tx1"/>
                </a:solidFill>
                <a:latin typeface="Trebuchet MS (body)"/>
              </a:rPr>
              <a:t>Rs</a:t>
            </a:r>
            <a:r>
              <a:rPr lang="en-US" dirty="0" smtClean="0">
                <a:solidFill>
                  <a:schemeClr val="tx1"/>
                </a:solidFill>
                <a:latin typeface="Trebuchet MS (body)"/>
              </a:rPr>
              <a:t> 10,000 &amp; continuing fine of </a:t>
            </a:r>
            <a:r>
              <a:rPr lang="en-US" dirty="0" err="1" smtClean="0">
                <a:solidFill>
                  <a:schemeClr val="tx1"/>
                </a:solidFill>
                <a:latin typeface="Trebuchet MS (body)"/>
              </a:rPr>
              <a:t>Rs</a:t>
            </a:r>
            <a:r>
              <a:rPr lang="en-US" dirty="0" smtClean="0">
                <a:solidFill>
                  <a:schemeClr val="tx1"/>
                </a:solidFill>
                <a:latin typeface="Trebuchet MS (body)"/>
              </a:rPr>
              <a:t> 1000 per day</a:t>
            </a:r>
          </a:p>
          <a:p>
            <a:pPr marL="285750" indent="-285750">
              <a:lnSpc>
                <a:spcPct val="150000"/>
              </a:lnSpc>
              <a:buFont typeface="Wingdings" pitchFamily="2" charset="2"/>
              <a:buChar char="Ø"/>
            </a:pPr>
            <a:r>
              <a:rPr lang="en-US" dirty="0" smtClean="0">
                <a:solidFill>
                  <a:schemeClr val="tx1"/>
                </a:solidFill>
                <a:latin typeface="Trebuchet MS (body)"/>
              </a:rPr>
              <a:t>Repeated defaults within 3 years: amount of fine will be doubled plus imprisonment if provided </a:t>
            </a:r>
          </a:p>
          <a:p>
            <a:pPr marL="285750" indent="-285750">
              <a:lnSpc>
                <a:spcPct val="150000"/>
              </a:lnSpc>
              <a:buFont typeface="Wingdings" pitchFamily="2" charset="2"/>
              <a:buChar char="Ø"/>
            </a:pPr>
            <a:r>
              <a:rPr lang="en-US" dirty="0" smtClean="0">
                <a:solidFill>
                  <a:schemeClr val="tx1"/>
                </a:solidFill>
                <a:latin typeface="Trebuchet MS (body)"/>
              </a:rPr>
              <a:t>Filing of forms &amp; documents is to be done within 300 days with additional fees. There might be penalties &amp; fines  thereafter. </a:t>
            </a:r>
          </a:p>
        </p:txBody>
      </p:sp>
    </p:spTree>
    <p:extLst>
      <p:ext uri="{BB962C8B-B14F-4D97-AF65-F5344CB8AC3E}">
        <p14:creationId xmlns:p14="http://schemas.microsoft.com/office/powerpoint/2010/main" xmlns="" val="759780082"/>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1" y="475957"/>
            <a:ext cx="8458200" cy="707886"/>
          </a:xfrm>
          <a:prstGeom prst="rect">
            <a:avLst/>
          </a:prstGeom>
          <a:noFill/>
        </p:spPr>
        <p:txBody>
          <a:bodyPr wrap="square" rtlCol="0">
            <a:spAutoFit/>
          </a:bodyPr>
          <a:lstStyle/>
          <a:p>
            <a:r>
              <a:rPr lang="en-US" sz="4000" dirty="0" smtClean="0">
                <a:solidFill>
                  <a:schemeClr val="tx1"/>
                </a:solidFill>
                <a:latin typeface="Trebuchet MS" pitchFamily="34" charset="0"/>
              </a:rPr>
              <a:t>Cognizable &amp; Non </a:t>
            </a:r>
            <a:r>
              <a:rPr lang="en-US" sz="4000" dirty="0" err="1" smtClean="0">
                <a:solidFill>
                  <a:schemeClr val="tx1"/>
                </a:solidFill>
                <a:latin typeface="Trebuchet MS" pitchFamily="34" charset="0"/>
              </a:rPr>
              <a:t>Bailable</a:t>
            </a:r>
            <a:r>
              <a:rPr lang="en-US" sz="4000" dirty="0" smtClean="0">
                <a:solidFill>
                  <a:schemeClr val="tx1"/>
                </a:solidFill>
                <a:latin typeface="Trebuchet MS" pitchFamily="34" charset="0"/>
              </a:rPr>
              <a:t> Offences</a:t>
            </a:r>
            <a:endParaRPr lang="en-US" sz="4000" dirty="0">
              <a:latin typeface="Trebuchet MS" pitchFamily="34" charset="0"/>
            </a:endParaRPr>
          </a:p>
        </p:txBody>
      </p:sp>
      <p:sp>
        <p:nvSpPr>
          <p:cNvPr id="6" name="TextBox 5"/>
          <p:cNvSpPr txBox="1"/>
          <p:nvPr/>
        </p:nvSpPr>
        <p:spPr>
          <a:xfrm>
            <a:off x="459542" y="1202412"/>
            <a:ext cx="8151057" cy="5632311"/>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Following offences specified in S 212 (6) are cognizable and non-</a:t>
            </a:r>
            <a:r>
              <a:rPr lang="en-US" dirty="0" err="1" smtClean="0">
                <a:solidFill>
                  <a:schemeClr val="tx1"/>
                </a:solidFill>
                <a:latin typeface="Trebuchet MS (body)"/>
              </a:rPr>
              <a:t>bailable</a:t>
            </a:r>
            <a:r>
              <a:rPr lang="en-US" dirty="0" smtClean="0">
                <a:solidFill>
                  <a:schemeClr val="tx1"/>
                </a:solidFill>
                <a:latin typeface="Trebuchet MS (body)"/>
              </a:rPr>
              <a:t> in nature. Bail can be awarded by the court only after hearing the public prosecutor:</a:t>
            </a:r>
          </a:p>
          <a:p>
            <a:pPr marL="742950" lvl="1" indent="-285750">
              <a:buFont typeface="Arial" pitchFamily="34" charset="0"/>
              <a:buChar char="•"/>
            </a:pPr>
            <a:r>
              <a:rPr lang="en-US" dirty="0" smtClean="0">
                <a:solidFill>
                  <a:schemeClr val="tx1"/>
                </a:solidFill>
                <a:latin typeface="Trebuchet MS (body)"/>
              </a:rPr>
              <a:t>Furnishing of false or incorrect particulars at the time of incorporation</a:t>
            </a:r>
          </a:p>
          <a:p>
            <a:pPr marL="742950" lvl="1" indent="-285750">
              <a:buFont typeface="Arial" pitchFamily="34" charset="0"/>
              <a:buChar char="•"/>
            </a:pPr>
            <a:r>
              <a:rPr lang="en-US" dirty="0" err="1" smtClean="0">
                <a:solidFill>
                  <a:schemeClr val="tx1"/>
                </a:solidFill>
                <a:latin typeface="Trebuchet MS (body)"/>
              </a:rPr>
              <a:t>Mis</a:t>
            </a:r>
            <a:r>
              <a:rPr lang="en-US" dirty="0" smtClean="0">
                <a:solidFill>
                  <a:schemeClr val="tx1"/>
                </a:solidFill>
                <a:latin typeface="Trebuchet MS (body)"/>
              </a:rPr>
              <a:t>-statement or omission in the prospectus</a:t>
            </a:r>
          </a:p>
          <a:p>
            <a:pPr marL="742950" lvl="1" indent="-285750">
              <a:buFont typeface="Arial" pitchFamily="34" charset="0"/>
              <a:buChar char="•"/>
            </a:pPr>
            <a:r>
              <a:rPr lang="en-US" dirty="0" smtClean="0">
                <a:solidFill>
                  <a:schemeClr val="tx1"/>
                </a:solidFill>
                <a:latin typeface="Trebuchet MS (body)"/>
              </a:rPr>
              <a:t>Deliberate or reckless statement, promise or forecast with a view to induce other person to acquire, dispose of or underwrite the securities of the company</a:t>
            </a:r>
          </a:p>
          <a:p>
            <a:pPr marL="742950" lvl="1" indent="-285750">
              <a:buFont typeface="Arial" pitchFamily="34" charset="0"/>
              <a:buChar char="•"/>
            </a:pPr>
            <a:r>
              <a:rPr lang="en-US" dirty="0" smtClean="0">
                <a:solidFill>
                  <a:schemeClr val="tx1"/>
                </a:solidFill>
                <a:latin typeface="Trebuchet MS (body)"/>
              </a:rPr>
              <a:t>Personation for acquisition of securities</a:t>
            </a:r>
          </a:p>
          <a:p>
            <a:pPr marL="742950" lvl="1" indent="-285750">
              <a:buFont typeface="Arial" pitchFamily="34" charset="0"/>
              <a:buChar char="•"/>
            </a:pPr>
            <a:r>
              <a:rPr lang="en-US" dirty="0" smtClean="0">
                <a:solidFill>
                  <a:schemeClr val="tx1"/>
                </a:solidFill>
                <a:latin typeface="Trebuchet MS (body)"/>
              </a:rPr>
              <a:t>Issue of duplicate share certificate with the intention to defraud</a:t>
            </a:r>
          </a:p>
          <a:p>
            <a:pPr marL="742950" lvl="1" indent="-285750">
              <a:buFont typeface="Arial" pitchFamily="34" charset="0"/>
              <a:buChar char="•"/>
            </a:pPr>
            <a:r>
              <a:rPr lang="en-US" dirty="0" smtClean="0">
                <a:solidFill>
                  <a:schemeClr val="tx1"/>
                </a:solidFill>
                <a:latin typeface="Trebuchet MS (body)"/>
              </a:rPr>
              <a:t>Wrongful transfer of shares by a depository with an intention to defraud</a:t>
            </a:r>
          </a:p>
          <a:p>
            <a:pPr marL="742950" lvl="1" indent="-285750">
              <a:buFont typeface="Arial" pitchFamily="34" charset="0"/>
              <a:buChar char="•"/>
            </a:pPr>
            <a:r>
              <a:rPr lang="en-US" dirty="0" smtClean="0">
                <a:solidFill>
                  <a:schemeClr val="tx1"/>
                </a:solidFill>
                <a:latin typeface="Trebuchet MS (body)"/>
              </a:rPr>
              <a:t>Concealment or </a:t>
            </a:r>
            <a:r>
              <a:rPr lang="en-US" dirty="0" err="1" smtClean="0">
                <a:solidFill>
                  <a:schemeClr val="tx1"/>
                </a:solidFill>
                <a:latin typeface="Trebuchet MS (body)"/>
              </a:rPr>
              <a:t>mis</a:t>
            </a:r>
            <a:r>
              <a:rPr lang="en-US" dirty="0" smtClean="0">
                <a:solidFill>
                  <a:schemeClr val="tx1"/>
                </a:solidFill>
                <a:latin typeface="Trebuchet MS (body)"/>
              </a:rPr>
              <a:t>-statement of debt by an officer in the matter of reduction of capital</a:t>
            </a:r>
          </a:p>
          <a:p>
            <a:pPr marL="742950" lvl="1" indent="-285750">
              <a:buFont typeface="Arial" pitchFamily="34" charset="0"/>
              <a:buChar char="•"/>
            </a:pPr>
            <a:r>
              <a:rPr lang="en-US" dirty="0" smtClean="0">
                <a:solidFill>
                  <a:schemeClr val="tx1"/>
                </a:solidFill>
                <a:latin typeface="Trebuchet MS (body)"/>
              </a:rPr>
              <a:t>Abetment to commission of fraud by Auditor</a:t>
            </a:r>
          </a:p>
          <a:p>
            <a:pPr marL="742950" lvl="1" indent="-285750">
              <a:buFont typeface="Arial" pitchFamily="34" charset="0"/>
              <a:buChar char="•"/>
            </a:pPr>
            <a:r>
              <a:rPr lang="en-US" dirty="0" smtClean="0">
                <a:solidFill>
                  <a:schemeClr val="tx1"/>
                </a:solidFill>
                <a:latin typeface="Trebuchet MS (body)"/>
              </a:rPr>
              <a:t>Carrying the business of the company for a fraudulent or unlawful purpose</a:t>
            </a:r>
          </a:p>
          <a:p>
            <a:pPr marL="742950" lvl="1" indent="-285750">
              <a:buFont typeface="Arial" pitchFamily="34" charset="0"/>
              <a:buChar char="•"/>
            </a:pPr>
            <a:r>
              <a:rPr lang="en-US" dirty="0" smtClean="0">
                <a:solidFill>
                  <a:schemeClr val="tx1"/>
                </a:solidFill>
                <a:latin typeface="Trebuchet MS (body)"/>
              </a:rPr>
              <a:t>Furnishing false statement, mutilation and destruction of documents</a:t>
            </a:r>
          </a:p>
          <a:p>
            <a:pPr marL="742950" lvl="1" indent="-285750">
              <a:buFont typeface="Arial" pitchFamily="34" charset="0"/>
              <a:buChar char="•"/>
            </a:pPr>
            <a:r>
              <a:rPr lang="en-US" dirty="0" smtClean="0">
                <a:solidFill>
                  <a:schemeClr val="tx1"/>
                </a:solidFill>
                <a:latin typeface="Trebuchet MS (body)"/>
              </a:rPr>
              <a:t>Fraudulent application for removal of name </a:t>
            </a:r>
          </a:p>
          <a:p>
            <a:pPr marL="742950" lvl="1" indent="-285750">
              <a:buFont typeface="Wingdings" pitchFamily="2" charset="2"/>
              <a:buChar char="Ø"/>
            </a:pPr>
            <a:endParaRPr lang="en-US" dirty="0">
              <a:latin typeface="Trebuchet MS (body)"/>
            </a:endParaRPr>
          </a:p>
          <a:p>
            <a:pPr marL="742950" lvl="1"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p14="http://schemas.microsoft.com/office/powerpoint/2010/main" xmlns="" val="30831997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1" y="475957"/>
            <a:ext cx="8458200" cy="1323439"/>
          </a:xfrm>
          <a:prstGeom prst="rect">
            <a:avLst/>
          </a:prstGeom>
          <a:noFill/>
        </p:spPr>
        <p:txBody>
          <a:bodyPr wrap="square" rtlCol="0">
            <a:spAutoFit/>
          </a:bodyPr>
          <a:lstStyle/>
          <a:p>
            <a:r>
              <a:rPr lang="en-US" sz="4000" dirty="0" smtClean="0">
                <a:solidFill>
                  <a:schemeClr val="tx1"/>
                </a:solidFill>
                <a:latin typeface="Trebuchet MS" pitchFamily="34" charset="0"/>
              </a:rPr>
              <a:t>Prosecution &amp; Penalties – Directors &amp; officers </a:t>
            </a:r>
            <a:endParaRPr lang="en-US" sz="4000" dirty="0">
              <a:latin typeface="Trebuchet MS" pitchFamily="34" charset="0"/>
            </a:endParaRPr>
          </a:p>
        </p:txBody>
      </p:sp>
      <p:sp>
        <p:nvSpPr>
          <p:cNvPr id="6" name="TextBox 5"/>
          <p:cNvSpPr txBox="1"/>
          <p:nvPr/>
        </p:nvSpPr>
        <p:spPr>
          <a:xfrm>
            <a:off x="458371" y="1826263"/>
            <a:ext cx="8151057" cy="5078313"/>
          </a:xfrm>
          <a:prstGeom prst="rect">
            <a:avLst/>
          </a:prstGeom>
          <a:noFill/>
        </p:spPr>
        <p:txBody>
          <a:bodyPr wrap="square" rtlCol="0">
            <a:spAutoFit/>
          </a:bodyPr>
          <a:lstStyle/>
          <a:p>
            <a:pPr marL="285750" indent="-285750">
              <a:buFont typeface="Wingdings" pitchFamily="2" charset="2"/>
              <a:buChar char="Ø"/>
            </a:pPr>
            <a:r>
              <a:rPr lang="en-GB" dirty="0" smtClean="0">
                <a:solidFill>
                  <a:schemeClr val="tx1"/>
                </a:solidFill>
                <a:latin typeface="Trebuchet MS (body)"/>
              </a:rPr>
              <a:t>Contravention of duties by director fine between 1 lakh – 5 lakhs. (s 166)</a:t>
            </a:r>
          </a:p>
          <a:p>
            <a:pPr marL="285750" indent="-285750">
              <a:buFont typeface="Wingdings" pitchFamily="2" charset="2"/>
              <a:buChar char="Ø"/>
            </a:pPr>
            <a:endParaRPr lang="en-GB"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Offence relating to submission of false information in respect of formation or after formation of the Company will be treated as fraud – S 7 (5) &amp; (6)</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Imprisonment and fine prescribed for offence of tampering of minutes of the meeting (S 118 (12) )</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Non compliance of disclosure of interest &amp; participation in meeting provisions imprisonment </a:t>
            </a:r>
            <a:r>
              <a:rPr lang="en-US" dirty="0" err="1" smtClean="0">
                <a:solidFill>
                  <a:schemeClr val="tx1"/>
                </a:solidFill>
                <a:latin typeface="Trebuchet MS (body)"/>
              </a:rPr>
              <a:t>upto</a:t>
            </a:r>
            <a:r>
              <a:rPr lang="en-US" dirty="0" smtClean="0">
                <a:solidFill>
                  <a:schemeClr val="tx1"/>
                </a:solidFill>
                <a:latin typeface="Trebuchet MS (body)"/>
              </a:rPr>
              <a:t> 1 year &amp;/or  Fine 50 thousand to 1 </a:t>
            </a:r>
            <a:r>
              <a:rPr lang="en-US" dirty="0" err="1" smtClean="0">
                <a:solidFill>
                  <a:schemeClr val="tx1"/>
                </a:solidFill>
                <a:latin typeface="Trebuchet MS (body)"/>
              </a:rPr>
              <a:t>lacs</a:t>
            </a:r>
            <a:r>
              <a:rPr lang="en-US" dirty="0" smtClean="0">
                <a:solidFill>
                  <a:schemeClr val="tx1"/>
                </a:solidFill>
                <a:latin typeface="Trebuchet MS (body)"/>
              </a:rPr>
              <a:t>. (S 184(4) ). The office of director also stands vacated. (S 167(1) c &amp; d)</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If a Company contravenes the provisions relating to KMP - fine of </a:t>
            </a:r>
            <a:r>
              <a:rPr lang="en-US" dirty="0" err="1" smtClean="0">
                <a:solidFill>
                  <a:schemeClr val="tx1"/>
                </a:solidFill>
                <a:latin typeface="Trebuchet MS (body)"/>
              </a:rPr>
              <a:t>Rs</a:t>
            </a:r>
            <a:r>
              <a:rPr lang="en-US" dirty="0" smtClean="0">
                <a:solidFill>
                  <a:schemeClr val="tx1"/>
                </a:solidFill>
                <a:latin typeface="Trebuchet MS (body)"/>
              </a:rPr>
              <a:t>. 50,000/- and continuing contravention further fine which of </a:t>
            </a:r>
            <a:r>
              <a:rPr lang="en-US" dirty="0" err="1" smtClean="0">
                <a:solidFill>
                  <a:schemeClr val="tx1"/>
                </a:solidFill>
                <a:latin typeface="Trebuchet MS (body)"/>
              </a:rPr>
              <a:t>Rs</a:t>
            </a:r>
            <a:r>
              <a:rPr lang="en-US" dirty="0" smtClean="0">
                <a:solidFill>
                  <a:schemeClr val="tx1"/>
                </a:solidFill>
                <a:latin typeface="Trebuchet MS (body)"/>
              </a:rPr>
              <a:t>. 1,000/- for every day.</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3013771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3" y="188913"/>
            <a:ext cx="8402637" cy="685800"/>
          </a:xfrm>
        </p:spPr>
        <p:txBody>
          <a:bodyPr>
            <a:normAutofit/>
          </a:bodyPr>
          <a:lstStyle/>
          <a:p>
            <a:pPr algn="ctr" eaLnBrk="1" fontAlgn="auto" hangingPunct="1">
              <a:spcAft>
                <a:spcPts val="0"/>
              </a:spcAft>
              <a:defRPr/>
            </a:pPr>
            <a:r>
              <a:rPr lang="en-IN" b="1" dirty="0" smtClean="0">
                <a:solidFill>
                  <a:schemeClr val="tx2">
                    <a:satMod val="130000"/>
                  </a:schemeClr>
                </a:solidFill>
                <a:latin typeface="Trebuchet MS" pitchFamily="34" charset="0"/>
              </a:rPr>
              <a:t>Other audits</a:t>
            </a:r>
            <a:endParaRPr lang="en-US" dirty="0">
              <a:solidFill>
                <a:schemeClr val="tx2">
                  <a:satMod val="130000"/>
                </a:schemeClr>
              </a:solidFill>
              <a:latin typeface="Trebuchet MS" pitchFamily="34" charset="0"/>
            </a:endParaRPr>
          </a:p>
        </p:txBody>
      </p:sp>
      <p:sp>
        <p:nvSpPr>
          <p:cNvPr id="65539" name="Content Placeholder 2"/>
          <p:cNvSpPr>
            <a:spLocks noGrp="1"/>
          </p:cNvSpPr>
          <p:nvPr>
            <p:ph idx="1"/>
          </p:nvPr>
        </p:nvSpPr>
        <p:spPr>
          <a:xfrm>
            <a:off x="1116013" y="1076325"/>
            <a:ext cx="7497762" cy="5160963"/>
          </a:xfrm>
        </p:spPr>
        <p:txBody>
          <a:bodyPr/>
          <a:lstStyle/>
          <a:p>
            <a:pPr eaLnBrk="1" hangingPunct="1"/>
            <a:r>
              <a:rPr lang="en-IN" sz="2000" dirty="0" smtClean="0">
                <a:latin typeface="Trebuchet MS" pitchFamily="34" charset="0"/>
              </a:rPr>
              <a:t>Internal Audit made compulsory under Act – earlier required only under CARO.</a:t>
            </a:r>
            <a:endParaRPr lang="en-US" sz="2000" dirty="0" smtClean="0">
              <a:latin typeface="Trebuchet MS" pitchFamily="34" charset="0"/>
            </a:endParaRPr>
          </a:p>
          <a:p>
            <a:pPr lvl="1" eaLnBrk="1" hangingPunct="1"/>
            <a:r>
              <a:rPr lang="en-IN" sz="2000" dirty="0" smtClean="0">
                <a:latin typeface="Trebuchet MS" pitchFamily="34" charset="0"/>
              </a:rPr>
              <a:t>Internal Audit only by CA, Cost Accountant or CS</a:t>
            </a:r>
          </a:p>
          <a:p>
            <a:pPr lvl="1" eaLnBrk="1" hangingPunct="1"/>
            <a:r>
              <a:rPr lang="en-IN" sz="2000" dirty="0" smtClean="0">
                <a:latin typeface="Trebuchet MS" pitchFamily="34" charset="0"/>
              </a:rPr>
              <a:t>Applicable to :</a:t>
            </a:r>
          </a:p>
          <a:p>
            <a:pPr lvl="2" eaLnBrk="1" hangingPunct="1"/>
            <a:r>
              <a:rPr lang="en-IN" sz="1600" dirty="0" smtClean="0">
                <a:latin typeface="Trebuchet MS" pitchFamily="34" charset="0"/>
              </a:rPr>
              <a:t>Listed Companies</a:t>
            </a:r>
          </a:p>
          <a:p>
            <a:pPr lvl="2" eaLnBrk="1" hangingPunct="1"/>
            <a:r>
              <a:rPr lang="en-IN" sz="1600" dirty="0" smtClean="0">
                <a:latin typeface="Trebuchet MS" pitchFamily="34" charset="0"/>
              </a:rPr>
              <a:t>Unlisted Public Companies </a:t>
            </a:r>
          </a:p>
          <a:p>
            <a:pPr lvl="3" eaLnBrk="1" hangingPunct="1"/>
            <a:r>
              <a:rPr lang="en-IN" sz="1200" dirty="0" smtClean="0">
                <a:latin typeface="Trebuchet MS" pitchFamily="34" charset="0"/>
              </a:rPr>
              <a:t>– Paid Up Capital of Rs.50 </a:t>
            </a:r>
            <a:r>
              <a:rPr lang="en-IN" sz="1200" dirty="0" err="1" smtClean="0">
                <a:latin typeface="Trebuchet MS" pitchFamily="34" charset="0"/>
              </a:rPr>
              <a:t>cr</a:t>
            </a:r>
            <a:r>
              <a:rPr lang="en-IN" sz="1200" dirty="0" smtClean="0">
                <a:latin typeface="Trebuchet MS" pitchFamily="34" charset="0"/>
              </a:rPr>
              <a:t> and above</a:t>
            </a:r>
          </a:p>
          <a:p>
            <a:pPr lvl="3" eaLnBrk="1" hangingPunct="1"/>
            <a:r>
              <a:rPr lang="en-IN" sz="1200" dirty="0" smtClean="0">
                <a:latin typeface="Trebuchet MS" pitchFamily="34" charset="0"/>
              </a:rPr>
              <a:t>- Turnover 200 </a:t>
            </a:r>
            <a:r>
              <a:rPr lang="en-IN" sz="1200" dirty="0" err="1" smtClean="0">
                <a:latin typeface="Trebuchet MS" pitchFamily="34" charset="0"/>
              </a:rPr>
              <a:t>cr</a:t>
            </a:r>
            <a:endParaRPr lang="en-IN" sz="1200" dirty="0" smtClean="0">
              <a:latin typeface="Trebuchet MS" pitchFamily="34" charset="0"/>
            </a:endParaRPr>
          </a:p>
          <a:p>
            <a:pPr lvl="3" eaLnBrk="1" hangingPunct="1"/>
            <a:r>
              <a:rPr lang="en-IN" sz="1200" dirty="0" smtClean="0">
                <a:latin typeface="Trebuchet MS" pitchFamily="34" charset="0"/>
              </a:rPr>
              <a:t>- Loan from bank/</a:t>
            </a:r>
            <a:r>
              <a:rPr lang="en-IN" sz="1200" dirty="0" err="1" smtClean="0">
                <a:latin typeface="Trebuchet MS" pitchFamily="34" charset="0"/>
              </a:rPr>
              <a:t>fi</a:t>
            </a:r>
            <a:r>
              <a:rPr lang="en-IN" sz="1200" dirty="0" smtClean="0">
                <a:latin typeface="Trebuchet MS" pitchFamily="34" charset="0"/>
              </a:rPr>
              <a:t> – 100 </a:t>
            </a:r>
            <a:r>
              <a:rPr lang="en-IN" sz="1200" dirty="0" err="1" smtClean="0">
                <a:latin typeface="Trebuchet MS" pitchFamily="34" charset="0"/>
              </a:rPr>
              <a:t>cr</a:t>
            </a:r>
            <a:endParaRPr lang="en-IN" sz="1200" dirty="0" smtClean="0">
              <a:latin typeface="Trebuchet MS" pitchFamily="34" charset="0"/>
            </a:endParaRPr>
          </a:p>
          <a:p>
            <a:pPr lvl="2" eaLnBrk="1" hangingPunct="1"/>
            <a:r>
              <a:rPr lang="en-IN" sz="1600" dirty="0" smtClean="0">
                <a:latin typeface="Trebuchet MS" pitchFamily="34" charset="0"/>
              </a:rPr>
              <a:t>Private Companies – </a:t>
            </a:r>
          </a:p>
          <a:p>
            <a:pPr lvl="3" eaLnBrk="1" hangingPunct="1"/>
            <a:r>
              <a:rPr lang="en-IN" sz="1200" dirty="0" smtClean="0">
                <a:latin typeface="Trebuchet MS" pitchFamily="34" charset="0"/>
              </a:rPr>
              <a:t>Turnover 200 </a:t>
            </a:r>
            <a:r>
              <a:rPr lang="en-IN" sz="1200" dirty="0" err="1" smtClean="0">
                <a:latin typeface="Trebuchet MS" pitchFamily="34" charset="0"/>
              </a:rPr>
              <a:t>cr</a:t>
            </a:r>
            <a:endParaRPr lang="en-IN" sz="1200" dirty="0" smtClean="0">
              <a:latin typeface="Trebuchet MS" pitchFamily="34" charset="0"/>
            </a:endParaRPr>
          </a:p>
          <a:p>
            <a:pPr lvl="3" eaLnBrk="1" hangingPunct="1"/>
            <a:r>
              <a:rPr lang="en-IN" sz="1200" dirty="0" smtClean="0">
                <a:latin typeface="Trebuchet MS" pitchFamily="34" charset="0"/>
              </a:rPr>
              <a:t>Loans from Bank/FI – Rs.25 </a:t>
            </a:r>
            <a:r>
              <a:rPr lang="en-IN" sz="1200" dirty="0" err="1" smtClean="0">
                <a:latin typeface="Trebuchet MS" pitchFamily="34" charset="0"/>
              </a:rPr>
              <a:t>cr</a:t>
            </a:r>
            <a:endParaRPr lang="en-IN" sz="1200" dirty="0" smtClean="0">
              <a:latin typeface="Trebuchet MS" pitchFamily="34" charset="0"/>
            </a:endParaRPr>
          </a:p>
          <a:p>
            <a:pPr eaLnBrk="1" hangingPunct="1"/>
            <a:r>
              <a:rPr lang="en-IN" sz="2000" dirty="0" smtClean="0">
                <a:latin typeface="Trebuchet MS" pitchFamily="34" charset="0"/>
              </a:rPr>
              <a:t>Mandatory Secretarial Audit by CS</a:t>
            </a:r>
            <a:endParaRPr lang="en-US" sz="2000" dirty="0" smtClean="0">
              <a:latin typeface="Trebuchet MS" pitchFamily="34" charset="0"/>
            </a:endParaRPr>
          </a:p>
          <a:p>
            <a:pPr eaLnBrk="1" hangingPunct="1"/>
            <a:r>
              <a:rPr lang="en-IN" sz="2000" dirty="0" smtClean="0">
                <a:latin typeface="Trebuchet MS" pitchFamily="34" charset="0"/>
              </a:rPr>
              <a:t>Cost Audit mandatory for certain class of companies by CMA</a:t>
            </a:r>
            <a:endParaRPr lang="en-US" sz="2000" dirty="0" smtClean="0">
              <a:latin typeface="Trebuchet MS" pitchFamily="34" charset="0"/>
            </a:endParaRPr>
          </a:p>
          <a:p>
            <a:pPr eaLnBrk="1" hangingPunct="1"/>
            <a:endParaRPr lang="en-US" sz="2000" dirty="0" smtClean="0">
              <a:latin typeface="Trebuchet MS" pitchFamily="34" charset="0"/>
            </a:endParaRPr>
          </a:p>
          <a:p>
            <a:pPr eaLnBrk="1" hangingPunct="1"/>
            <a:endParaRPr lang="en-US" sz="2000" dirty="0" smtClean="0">
              <a:latin typeface="Trebuchet MS" pitchFamily="34" charset="0"/>
            </a:endParaRPr>
          </a:p>
        </p:txBody>
      </p:sp>
      <p:sp>
        <p:nvSpPr>
          <p:cNvPr id="5" name="Footer Placeholder 4"/>
          <p:cNvSpPr>
            <a:spLocks noGrp="1"/>
          </p:cNvSpPr>
          <p:nvPr>
            <p:ph type="ftr" sz="quarter" idx="11"/>
          </p:nvPr>
        </p:nvSpPr>
        <p:spPr>
          <a:xfrm>
            <a:off x="6629400" y="6400800"/>
            <a:ext cx="1676400" cy="304800"/>
          </a:xfrm>
        </p:spPr>
        <p:txBody>
          <a:bodyPr/>
          <a:lstStyle/>
          <a:p>
            <a:pPr>
              <a:defRPr/>
            </a:pPr>
            <a:r>
              <a:rPr lang="en-US" dirty="0"/>
              <a:t>CA KUSAI GOAWALA</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1" y="475957"/>
            <a:ext cx="8458200" cy="1323439"/>
          </a:xfrm>
          <a:prstGeom prst="rect">
            <a:avLst/>
          </a:prstGeom>
          <a:noFill/>
        </p:spPr>
        <p:txBody>
          <a:bodyPr wrap="square" rtlCol="0">
            <a:spAutoFit/>
          </a:bodyPr>
          <a:lstStyle/>
          <a:p>
            <a:r>
              <a:rPr lang="en-US" sz="4000" dirty="0" smtClean="0">
                <a:solidFill>
                  <a:schemeClr val="tx1"/>
                </a:solidFill>
                <a:latin typeface="Trebuchet MS" pitchFamily="34" charset="0"/>
              </a:rPr>
              <a:t>Prosecution &amp; Penalties – Directors &amp; officers </a:t>
            </a:r>
            <a:endParaRPr lang="en-US" sz="4000" dirty="0">
              <a:latin typeface="Trebuchet MS" pitchFamily="34" charset="0"/>
            </a:endParaRPr>
          </a:p>
        </p:txBody>
      </p:sp>
      <p:sp>
        <p:nvSpPr>
          <p:cNvPr id="6" name="TextBox 5"/>
          <p:cNvSpPr txBox="1"/>
          <p:nvPr/>
        </p:nvSpPr>
        <p:spPr>
          <a:xfrm>
            <a:off x="458371" y="1826263"/>
            <a:ext cx="8151057" cy="5355312"/>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Every officer of the company which has not complied with the order of the tribunal under section 245 for class action - imprisonment for a term of 3 years and with fine which </a:t>
            </a:r>
            <a:r>
              <a:rPr lang="en-US" dirty="0" err="1" smtClean="0">
                <a:solidFill>
                  <a:schemeClr val="tx1"/>
                </a:solidFill>
                <a:latin typeface="Trebuchet MS (body)"/>
              </a:rPr>
              <a:t>Rs</a:t>
            </a:r>
            <a:r>
              <a:rPr lang="en-US" dirty="0" smtClean="0">
                <a:solidFill>
                  <a:schemeClr val="tx1"/>
                </a:solidFill>
                <a:latin typeface="Trebuchet MS (body)"/>
              </a:rPr>
              <a:t>. 25,000/- </a:t>
            </a:r>
            <a:r>
              <a:rPr lang="en-US" dirty="0" err="1" smtClean="0">
                <a:solidFill>
                  <a:schemeClr val="tx1"/>
                </a:solidFill>
                <a:latin typeface="Trebuchet MS (body)"/>
              </a:rPr>
              <a:t>upto</a:t>
            </a:r>
            <a:r>
              <a:rPr lang="en-US" dirty="0" smtClean="0">
                <a:solidFill>
                  <a:schemeClr val="tx1"/>
                </a:solidFill>
                <a:latin typeface="Trebuchet MS (body)"/>
              </a:rPr>
              <a:t> </a:t>
            </a:r>
            <a:r>
              <a:rPr lang="en-US" dirty="0" err="1" smtClean="0">
                <a:solidFill>
                  <a:schemeClr val="tx1"/>
                </a:solidFill>
                <a:latin typeface="Trebuchet MS (body)"/>
              </a:rPr>
              <a:t>Rs</a:t>
            </a:r>
            <a:r>
              <a:rPr lang="en-US" dirty="0" smtClean="0">
                <a:solidFill>
                  <a:schemeClr val="tx1"/>
                </a:solidFill>
                <a:latin typeface="Trebuchet MS (body)"/>
              </a:rPr>
              <a:t>. 1,00,000/-.</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Failure to distribute Dividend – Director – Imprisonment  </a:t>
            </a:r>
            <a:r>
              <a:rPr lang="en-US" dirty="0" err="1" smtClean="0">
                <a:solidFill>
                  <a:schemeClr val="tx1"/>
                </a:solidFill>
                <a:latin typeface="Trebuchet MS (body)"/>
              </a:rPr>
              <a:t>upto</a:t>
            </a:r>
            <a:r>
              <a:rPr lang="en-US" dirty="0" smtClean="0">
                <a:solidFill>
                  <a:schemeClr val="tx1"/>
                </a:solidFill>
                <a:latin typeface="Trebuchet MS (body)"/>
              </a:rPr>
              <a:t> 2 years, Mini Fine </a:t>
            </a:r>
            <a:r>
              <a:rPr lang="en-US" dirty="0" err="1" smtClean="0">
                <a:solidFill>
                  <a:schemeClr val="tx1"/>
                </a:solidFill>
                <a:latin typeface="Trebuchet MS (body)"/>
              </a:rPr>
              <a:t>Rs</a:t>
            </a:r>
            <a:r>
              <a:rPr lang="en-US" dirty="0" smtClean="0">
                <a:solidFill>
                  <a:schemeClr val="tx1"/>
                </a:solidFill>
                <a:latin typeface="Trebuchet MS (body)"/>
              </a:rPr>
              <a:t> 1000 per day. Co shall be liable to pay simple interest @18% pa</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Non Transfer of Unpaid Dividend –Company Fine – 5 </a:t>
            </a:r>
            <a:r>
              <a:rPr lang="en-US" dirty="0" err="1" smtClean="0">
                <a:solidFill>
                  <a:schemeClr val="tx1"/>
                </a:solidFill>
                <a:latin typeface="Trebuchet MS (body)"/>
              </a:rPr>
              <a:t>lacs</a:t>
            </a:r>
            <a:r>
              <a:rPr lang="en-US" dirty="0" smtClean="0">
                <a:solidFill>
                  <a:schemeClr val="tx1"/>
                </a:solidFill>
                <a:latin typeface="Trebuchet MS (body)"/>
              </a:rPr>
              <a:t> – 25 </a:t>
            </a:r>
            <a:r>
              <a:rPr lang="en-US" dirty="0" err="1" smtClean="0">
                <a:solidFill>
                  <a:schemeClr val="tx1"/>
                </a:solidFill>
                <a:latin typeface="Trebuchet MS (body)"/>
              </a:rPr>
              <a:t>lacs</a:t>
            </a:r>
            <a:r>
              <a:rPr lang="en-US" dirty="0" smtClean="0">
                <a:solidFill>
                  <a:schemeClr val="tx1"/>
                </a:solidFill>
                <a:latin typeface="Trebuchet MS (body)"/>
              </a:rPr>
              <a:t>,  Officer Fine – 1 </a:t>
            </a:r>
            <a:r>
              <a:rPr lang="en-US" dirty="0" err="1" smtClean="0">
                <a:solidFill>
                  <a:schemeClr val="tx1"/>
                </a:solidFill>
                <a:latin typeface="Trebuchet MS (body)"/>
              </a:rPr>
              <a:t>lacs</a:t>
            </a:r>
            <a:r>
              <a:rPr lang="en-US" dirty="0" smtClean="0">
                <a:solidFill>
                  <a:schemeClr val="tx1"/>
                </a:solidFill>
                <a:latin typeface="Trebuchet MS (body)"/>
              </a:rPr>
              <a:t> – 5 </a:t>
            </a:r>
            <a:r>
              <a:rPr lang="en-US" dirty="0" err="1" smtClean="0">
                <a:solidFill>
                  <a:schemeClr val="tx1"/>
                </a:solidFill>
                <a:latin typeface="Trebuchet MS (body)"/>
              </a:rPr>
              <a:t>lacs</a:t>
            </a:r>
            <a:r>
              <a:rPr lang="en-US" dirty="0" smtClean="0">
                <a:solidFill>
                  <a:schemeClr val="tx1"/>
                </a:solidFill>
                <a:latin typeface="Trebuchet MS (body)"/>
              </a:rPr>
              <a:t>. S 124 (7)</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Issue of duplicate share certificate fraudulently – penalty to company </a:t>
            </a:r>
            <a:r>
              <a:rPr lang="en-US" dirty="0" err="1" smtClean="0">
                <a:solidFill>
                  <a:schemeClr val="tx1"/>
                </a:solidFill>
                <a:latin typeface="Trebuchet MS (body)"/>
              </a:rPr>
              <a:t>upto</a:t>
            </a:r>
            <a:r>
              <a:rPr lang="en-US" dirty="0" smtClean="0">
                <a:solidFill>
                  <a:schemeClr val="tx1"/>
                </a:solidFill>
                <a:latin typeface="Trebuchet MS (body)"/>
              </a:rPr>
              <a:t> 5 times of FV of shares  - </a:t>
            </a:r>
            <a:r>
              <a:rPr lang="en-US" dirty="0" err="1" smtClean="0">
                <a:solidFill>
                  <a:schemeClr val="tx1"/>
                </a:solidFill>
                <a:latin typeface="Trebuchet MS (body)"/>
              </a:rPr>
              <a:t>upto</a:t>
            </a:r>
            <a:r>
              <a:rPr lang="en-US" dirty="0" smtClean="0">
                <a:solidFill>
                  <a:schemeClr val="tx1"/>
                </a:solidFill>
                <a:latin typeface="Trebuchet MS (body)"/>
              </a:rPr>
              <a:t> 10 times or </a:t>
            </a:r>
            <a:r>
              <a:rPr lang="en-US" dirty="0" err="1" smtClean="0">
                <a:solidFill>
                  <a:schemeClr val="tx1"/>
                </a:solidFill>
                <a:latin typeface="Trebuchet MS (body)"/>
              </a:rPr>
              <a:t>Rs</a:t>
            </a:r>
            <a:r>
              <a:rPr lang="en-US" dirty="0" smtClean="0">
                <a:solidFill>
                  <a:schemeClr val="tx1"/>
                </a:solidFill>
                <a:latin typeface="Trebuchet MS (body)"/>
              </a:rPr>
              <a:t> 10 Cr which ever is higher. S 46 (5)</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25288538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1" y="475957"/>
            <a:ext cx="8458200" cy="1323439"/>
          </a:xfrm>
          <a:prstGeom prst="rect">
            <a:avLst/>
          </a:prstGeom>
          <a:noFill/>
        </p:spPr>
        <p:txBody>
          <a:bodyPr wrap="square" rtlCol="0">
            <a:spAutoFit/>
          </a:bodyPr>
          <a:lstStyle/>
          <a:p>
            <a:r>
              <a:rPr lang="en-US" sz="4000" dirty="0" smtClean="0">
                <a:solidFill>
                  <a:schemeClr val="tx1"/>
                </a:solidFill>
                <a:latin typeface="Trebuchet MS" pitchFamily="34" charset="0"/>
              </a:rPr>
              <a:t>Prosecution &amp; penalties - practicing professionals</a:t>
            </a:r>
            <a:endParaRPr lang="en-US" sz="4000" dirty="0">
              <a:latin typeface="Trebuchet MS" pitchFamily="34" charset="0"/>
            </a:endParaRPr>
          </a:p>
        </p:txBody>
      </p:sp>
      <p:sp>
        <p:nvSpPr>
          <p:cNvPr id="6" name="TextBox 5"/>
          <p:cNvSpPr txBox="1"/>
          <p:nvPr/>
        </p:nvSpPr>
        <p:spPr>
          <a:xfrm>
            <a:off x="458371" y="1826263"/>
            <a:ext cx="8151057" cy="3970318"/>
          </a:xfrm>
          <a:prstGeom prst="rect">
            <a:avLst/>
          </a:prstGeom>
          <a:noFill/>
        </p:spPr>
        <p:txBody>
          <a:bodyPr wrap="square" rtlCol="0">
            <a:spAutoFit/>
          </a:bodyPr>
          <a:lstStyle/>
          <a:p>
            <a:pPr marL="285750" indent="-285750">
              <a:buFont typeface="Wingdings" pitchFamily="2" charset="2"/>
              <a:buChar char="Ø"/>
            </a:pPr>
            <a:r>
              <a:rPr lang="en-US" dirty="0" smtClean="0">
                <a:latin typeface="Trebuchet MS (body)"/>
              </a:rPr>
              <a:t>It shall be the duty of statutory auditor, secretarial auditor and cost auditor to immediately report to the CG if there is a reason to believe that a fraud is being committed against the company. Non-performance of the same shall involve a fine of min 1 lac extendable </a:t>
            </a:r>
            <a:r>
              <a:rPr lang="en-US" dirty="0" err="1" smtClean="0">
                <a:latin typeface="Trebuchet MS (body)"/>
              </a:rPr>
              <a:t>upto</a:t>
            </a:r>
            <a:r>
              <a:rPr lang="en-US" dirty="0" smtClean="0">
                <a:latin typeface="Trebuchet MS (body)"/>
              </a:rPr>
              <a:t> 25 </a:t>
            </a:r>
            <a:r>
              <a:rPr lang="en-US" dirty="0" err="1" smtClean="0">
                <a:latin typeface="Trebuchet MS (body)"/>
              </a:rPr>
              <a:t>lacs</a:t>
            </a:r>
            <a:r>
              <a:rPr lang="en-US" dirty="0" smtClean="0">
                <a:latin typeface="Trebuchet MS (body)"/>
              </a:rPr>
              <a:t>. (S 143 (12) to (15) )</a:t>
            </a:r>
          </a:p>
          <a:p>
            <a:pPr marL="285750" indent="-285750">
              <a:buFont typeface="Wingdings" pitchFamily="2" charset="2"/>
              <a:buChar char="Ø"/>
            </a:pPr>
            <a:r>
              <a:rPr lang="en-US" dirty="0" smtClean="0">
                <a:latin typeface="Trebuchet MS (body)"/>
              </a:rPr>
              <a:t>Penalty for false statement, mutilation or destruction of documents by a person in an investigation shall be punishable for fraud as provided in S 447. (S 229)</a:t>
            </a:r>
          </a:p>
          <a:p>
            <a:pPr marL="285750" indent="-285750">
              <a:buFont typeface="Wingdings" pitchFamily="2" charset="2"/>
              <a:buChar char="Ø"/>
            </a:pPr>
            <a:r>
              <a:rPr lang="en-US" dirty="0" smtClean="0">
                <a:latin typeface="Trebuchet MS (body)"/>
              </a:rPr>
              <a:t>If a company secretary in practice certifies the annual return otherwise than in conformity with the requirements of the law or the rules, he shall be punishable with fine of </a:t>
            </a:r>
            <a:r>
              <a:rPr lang="en-US" dirty="0" err="1" smtClean="0">
                <a:latin typeface="Trebuchet MS (body)"/>
              </a:rPr>
              <a:t>Rs</a:t>
            </a:r>
            <a:r>
              <a:rPr lang="en-US" dirty="0" smtClean="0">
                <a:latin typeface="Trebuchet MS (body)"/>
              </a:rPr>
              <a:t>. 50,000/- </a:t>
            </a:r>
            <a:r>
              <a:rPr lang="en-US" dirty="0" err="1" smtClean="0">
                <a:latin typeface="Trebuchet MS (body)"/>
              </a:rPr>
              <a:t>upto</a:t>
            </a:r>
            <a:r>
              <a:rPr lang="en-US" dirty="0" smtClean="0">
                <a:latin typeface="Trebuchet MS (body)"/>
              </a:rPr>
              <a:t> </a:t>
            </a:r>
            <a:r>
              <a:rPr lang="en-US" dirty="0" err="1" smtClean="0">
                <a:latin typeface="Trebuchet MS (body)"/>
              </a:rPr>
              <a:t>Rs</a:t>
            </a:r>
            <a:r>
              <a:rPr lang="en-US" dirty="0" smtClean="0">
                <a:latin typeface="Trebuchet MS (body)"/>
              </a:rPr>
              <a:t>. 5,00,000/-.</a:t>
            </a:r>
          </a:p>
          <a:p>
            <a:pPr marL="285750" indent="-285750">
              <a:buFont typeface="Wingdings" pitchFamily="2" charset="2"/>
              <a:buChar char="Ø"/>
            </a:pPr>
            <a:r>
              <a:rPr lang="en-US" dirty="0" smtClean="0">
                <a:latin typeface="Trebuchet MS (body)"/>
              </a:rPr>
              <a:t>If a </a:t>
            </a:r>
            <a:r>
              <a:rPr lang="en-US" dirty="0" err="1" smtClean="0">
                <a:latin typeface="Trebuchet MS (body)"/>
              </a:rPr>
              <a:t>valuer</a:t>
            </a:r>
            <a:r>
              <a:rPr lang="en-US" dirty="0" smtClean="0">
                <a:latin typeface="Trebuchet MS (body)"/>
              </a:rPr>
              <a:t> contravenes the provisions of S 247 or the rules, the </a:t>
            </a:r>
            <a:r>
              <a:rPr lang="en-US" dirty="0" err="1" smtClean="0">
                <a:latin typeface="Trebuchet MS (body)"/>
              </a:rPr>
              <a:t>valuer</a:t>
            </a:r>
            <a:r>
              <a:rPr lang="en-US" dirty="0" smtClean="0">
                <a:latin typeface="Trebuchet MS (body)"/>
              </a:rPr>
              <a:t> shall be punishable with fine of </a:t>
            </a:r>
            <a:r>
              <a:rPr lang="en-US" dirty="0" err="1" smtClean="0">
                <a:latin typeface="Trebuchet MS (body)"/>
              </a:rPr>
              <a:t>Rs</a:t>
            </a:r>
            <a:r>
              <a:rPr lang="en-US" dirty="0" smtClean="0">
                <a:latin typeface="Trebuchet MS (body)"/>
              </a:rPr>
              <a:t>. 25,000/- </a:t>
            </a:r>
            <a:r>
              <a:rPr lang="en-US" dirty="0" err="1" smtClean="0">
                <a:latin typeface="Trebuchet MS (body)"/>
              </a:rPr>
              <a:t>upto</a:t>
            </a:r>
            <a:r>
              <a:rPr lang="en-US" dirty="0" smtClean="0">
                <a:latin typeface="Trebuchet MS (body)"/>
              </a:rPr>
              <a:t> </a:t>
            </a:r>
            <a:r>
              <a:rPr lang="en-US" dirty="0" err="1" smtClean="0">
                <a:latin typeface="Trebuchet MS (body)"/>
              </a:rPr>
              <a:t>Rs</a:t>
            </a:r>
            <a:r>
              <a:rPr lang="en-US" dirty="0" smtClean="0">
                <a:latin typeface="Trebuchet MS (body)"/>
              </a:rPr>
              <a:t>. 1,00,000/- &amp; with the intention to defraud the company or its members imprisonment </a:t>
            </a:r>
            <a:r>
              <a:rPr lang="en-US" dirty="0" err="1" smtClean="0">
                <a:latin typeface="Trebuchet MS (body)"/>
              </a:rPr>
              <a:t>upto</a:t>
            </a:r>
            <a:r>
              <a:rPr lang="en-US" dirty="0" smtClean="0">
                <a:latin typeface="Trebuchet MS (body)"/>
              </a:rPr>
              <a:t> 1  year and with fine of </a:t>
            </a:r>
            <a:r>
              <a:rPr lang="en-US" dirty="0" err="1" smtClean="0">
                <a:latin typeface="Trebuchet MS (body)"/>
              </a:rPr>
              <a:t>Rs</a:t>
            </a:r>
            <a:r>
              <a:rPr lang="en-US" dirty="0" smtClean="0">
                <a:latin typeface="Trebuchet MS (body)"/>
              </a:rPr>
              <a:t>. 1,00,000/- </a:t>
            </a:r>
            <a:r>
              <a:rPr lang="en-US" dirty="0" err="1" smtClean="0">
                <a:latin typeface="Trebuchet MS (body)"/>
              </a:rPr>
              <a:t>upto</a:t>
            </a:r>
            <a:r>
              <a:rPr lang="en-US" dirty="0" smtClean="0">
                <a:latin typeface="Trebuchet MS (body)"/>
              </a:rPr>
              <a:t> </a:t>
            </a:r>
            <a:r>
              <a:rPr lang="en-US" dirty="0" err="1" smtClean="0">
                <a:latin typeface="Trebuchet MS (body)"/>
              </a:rPr>
              <a:t>Rs</a:t>
            </a:r>
            <a:r>
              <a:rPr lang="en-US" dirty="0" smtClean="0">
                <a:latin typeface="Trebuchet MS (body)"/>
              </a:rPr>
              <a:t>. 5,00,000/-.</a:t>
            </a:r>
          </a:p>
        </p:txBody>
      </p:sp>
    </p:spTree>
    <p:extLst>
      <p:ext uri="{BB962C8B-B14F-4D97-AF65-F5344CB8AC3E}">
        <p14:creationId xmlns:p14="http://schemas.microsoft.com/office/powerpoint/2010/main" xmlns="" val="421582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1" y="475957"/>
            <a:ext cx="8458200" cy="1323439"/>
          </a:xfrm>
          <a:prstGeom prst="rect">
            <a:avLst/>
          </a:prstGeom>
          <a:noFill/>
        </p:spPr>
        <p:txBody>
          <a:bodyPr wrap="square" rtlCol="0">
            <a:spAutoFit/>
          </a:bodyPr>
          <a:lstStyle/>
          <a:p>
            <a:r>
              <a:rPr lang="en-US" sz="4000" dirty="0" smtClean="0">
                <a:solidFill>
                  <a:schemeClr val="tx1"/>
                </a:solidFill>
                <a:latin typeface="Trebuchet MS" pitchFamily="34" charset="0"/>
              </a:rPr>
              <a:t>Serious Fraud Investigation Office -Section 211 &amp; 212</a:t>
            </a:r>
            <a:endParaRPr lang="en-US" sz="4000" dirty="0">
              <a:latin typeface="Trebuchet MS" pitchFamily="34" charset="0"/>
            </a:endParaRPr>
          </a:p>
        </p:txBody>
      </p:sp>
      <p:sp>
        <p:nvSpPr>
          <p:cNvPr id="6" name="TextBox 5"/>
          <p:cNvSpPr txBox="1"/>
          <p:nvPr/>
        </p:nvSpPr>
        <p:spPr>
          <a:xfrm>
            <a:off x="473611" y="1796859"/>
            <a:ext cx="8151057"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Flagship Agency of GOI for investigation of frauds related to the Companies. </a:t>
            </a:r>
          </a:p>
          <a:p>
            <a:pPr marL="285750" indent="-285750">
              <a:buFont typeface="Wingdings" pitchFamily="2" charset="2"/>
              <a:buChar char="Ø"/>
            </a:pPr>
            <a:r>
              <a:rPr lang="en-US" dirty="0" smtClean="0">
                <a:solidFill>
                  <a:schemeClr val="tx1"/>
                </a:solidFill>
                <a:latin typeface="Trebuchet MS (body)"/>
              </a:rPr>
              <a:t>Appointment of Experts from specified fields and other officers provided.</a:t>
            </a:r>
          </a:p>
          <a:p>
            <a:pPr marL="285750" indent="-285750">
              <a:buFont typeface="Wingdings" pitchFamily="2" charset="2"/>
              <a:buChar char="Ø"/>
            </a:pPr>
            <a:r>
              <a:rPr lang="en-US" dirty="0" smtClean="0">
                <a:solidFill>
                  <a:schemeClr val="tx1"/>
                </a:solidFill>
                <a:latin typeface="Trebuchet MS (body)"/>
              </a:rPr>
              <a:t>The Central Government may refer any matter for investigation into affairs of the Company to SFIO  on receipt of a report of the Registrar/ Inspector, on intimation of a special resolution passed by a Company that its affairs are required to be investigated, in the public interest, request from any Department of the Central Government or a State Government.</a:t>
            </a:r>
          </a:p>
          <a:p>
            <a:pPr marL="285750" indent="-285750">
              <a:buFont typeface="Wingdings" pitchFamily="2" charset="2"/>
              <a:buChar char="Ø"/>
            </a:pPr>
            <a:r>
              <a:rPr lang="en-US" dirty="0" smtClean="0">
                <a:solidFill>
                  <a:schemeClr val="tx1"/>
                </a:solidFill>
                <a:latin typeface="Trebuchet MS (body)"/>
              </a:rPr>
              <a:t>Any case is assigned to SFIO, then no other investigation agency of Central or any State Government shall proceed with investigation.</a:t>
            </a:r>
          </a:p>
          <a:p>
            <a:pPr marL="285750" indent="-285750">
              <a:buFont typeface="Wingdings" pitchFamily="2" charset="2"/>
              <a:buChar char="Ø"/>
            </a:pPr>
            <a:r>
              <a:rPr lang="en-US" dirty="0" smtClean="0">
                <a:solidFill>
                  <a:schemeClr val="tx1"/>
                </a:solidFill>
                <a:latin typeface="Trebuchet MS (body)"/>
              </a:rPr>
              <a:t>Investigation officer shall have the powers of Inspector u/s 217.</a:t>
            </a:r>
          </a:p>
          <a:p>
            <a:pPr marL="285750" indent="-285750">
              <a:buFont typeface="Wingdings" pitchFamily="2" charset="2"/>
              <a:buChar char="Ø"/>
            </a:pPr>
            <a:r>
              <a:rPr lang="en-US" dirty="0" smtClean="0">
                <a:solidFill>
                  <a:schemeClr val="tx1"/>
                </a:solidFill>
                <a:latin typeface="Trebuchet MS (body)"/>
              </a:rPr>
              <a:t>The Company and its past &amp; present officers and employees are responsible for providing information, explanation, documents and assistance.</a:t>
            </a:r>
          </a:p>
          <a:p>
            <a:pPr marL="285750" indent="-285750">
              <a:buFont typeface="Wingdings" pitchFamily="2" charset="2"/>
              <a:buChar char="Ø"/>
            </a:pPr>
            <a:r>
              <a:rPr lang="en-US" dirty="0" smtClean="0">
                <a:solidFill>
                  <a:schemeClr val="tx1"/>
                </a:solidFill>
                <a:latin typeface="Trebuchet MS (body)"/>
              </a:rPr>
              <a:t>Investigation Officer to submit the report to the Central Government and other agencies.</a:t>
            </a:r>
            <a:endParaRPr lang="en-US" dirty="0">
              <a:solidFill>
                <a:schemeClr val="tx1"/>
              </a:solidFill>
              <a:latin typeface="Trebuchet MS (body)"/>
            </a:endParaRPr>
          </a:p>
        </p:txBody>
      </p:sp>
    </p:spTree>
    <p:extLst>
      <p:ext uri="{BB962C8B-B14F-4D97-AF65-F5344CB8AC3E}">
        <p14:creationId xmlns:p14="http://schemas.microsoft.com/office/powerpoint/2010/main" xmlns="" val="268315796"/>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1" y="475957"/>
            <a:ext cx="8458200" cy="707886"/>
          </a:xfrm>
          <a:prstGeom prst="rect">
            <a:avLst/>
          </a:prstGeom>
          <a:noFill/>
        </p:spPr>
        <p:txBody>
          <a:bodyPr wrap="square" rtlCol="0">
            <a:spAutoFit/>
          </a:bodyPr>
          <a:lstStyle/>
          <a:p>
            <a:r>
              <a:rPr lang="en-US" sz="4000" dirty="0" smtClean="0">
                <a:solidFill>
                  <a:schemeClr val="tx1"/>
                </a:solidFill>
                <a:latin typeface="Trebuchet MS" pitchFamily="34" charset="0"/>
              </a:rPr>
              <a:t>Special Courts- Sec 435 to 446</a:t>
            </a:r>
            <a:endParaRPr lang="en-US" sz="4000" dirty="0">
              <a:latin typeface="Trebuchet MS" pitchFamily="34" charset="0"/>
            </a:endParaRPr>
          </a:p>
        </p:txBody>
      </p:sp>
      <p:sp>
        <p:nvSpPr>
          <p:cNvPr id="6" name="TextBox 5"/>
          <p:cNvSpPr txBox="1"/>
          <p:nvPr/>
        </p:nvSpPr>
        <p:spPr>
          <a:xfrm>
            <a:off x="314179" y="1447800"/>
            <a:ext cx="8151057" cy="3693319"/>
          </a:xfrm>
          <a:prstGeom prst="rect">
            <a:avLst/>
          </a:prstGeom>
          <a:noFill/>
        </p:spPr>
        <p:txBody>
          <a:bodyPr wrap="square" rtlCol="0">
            <a:spAutoFit/>
          </a:bodyPr>
          <a:lstStyle/>
          <a:p>
            <a:pPr marL="285750" indent="-285750">
              <a:buFont typeface="Wingdings" pitchFamily="2" charset="2"/>
              <a:buChar char="Ø"/>
            </a:pPr>
            <a:r>
              <a:rPr lang="en-US" dirty="0" smtClean="0">
                <a:latin typeface="Trebuchet MS (body)"/>
              </a:rPr>
              <a:t>The Central Government may, establish or designate Special Courts for the purpose of providing speedy trial of offences under the Act.</a:t>
            </a:r>
          </a:p>
          <a:p>
            <a:pPr marL="285750" indent="-285750">
              <a:buFont typeface="Wingdings" pitchFamily="2" charset="2"/>
              <a:buChar char="Ø"/>
            </a:pPr>
            <a:r>
              <a:rPr lang="en-US" dirty="0" smtClean="0">
                <a:latin typeface="Trebuchet MS (body)"/>
              </a:rPr>
              <a:t>A Special Court shall consist of a single judge.</a:t>
            </a:r>
          </a:p>
          <a:p>
            <a:pPr marL="285750" indent="-285750">
              <a:buFont typeface="Wingdings" pitchFamily="2" charset="2"/>
              <a:buChar char="Ø"/>
            </a:pPr>
            <a:r>
              <a:rPr lang="en-US" dirty="0" smtClean="0">
                <a:latin typeface="Trebuchet MS (body)"/>
              </a:rPr>
              <a:t>All offences under the company law shall be tried only by the Special Court. S 436</a:t>
            </a:r>
          </a:p>
          <a:p>
            <a:pPr marL="285750" indent="-285750">
              <a:buFont typeface="Wingdings" pitchFamily="2" charset="2"/>
              <a:buChar char="Ø"/>
            </a:pPr>
            <a:r>
              <a:rPr lang="en-US" dirty="0" smtClean="0">
                <a:latin typeface="Trebuchet MS (body)"/>
              </a:rPr>
              <a:t>A Special Court may also try an offense other than an offense under this Act with which the accused may be charged under the Code of Criminal Procedure at the same trial.</a:t>
            </a:r>
          </a:p>
          <a:p>
            <a:pPr marL="285750" indent="-285750">
              <a:buFont typeface="Wingdings" pitchFamily="2" charset="2"/>
              <a:buChar char="Ø"/>
            </a:pPr>
            <a:r>
              <a:rPr lang="en-US" dirty="0" smtClean="0">
                <a:latin typeface="Trebuchet MS (body)"/>
              </a:rPr>
              <a:t>Special court may, if it thinks fit, try in a summary way.</a:t>
            </a:r>
          </a:p>
          <a:p>
            <a:pPr marL="285750" indent="-285750">
              <a:buFont typeface="Wingdings" pitchFamily="2" charset="2"/>
              <a:buChar char="Ø"/>
            </a:pPr>
            <a:r>
              <a:rPr lang="en-US" dirty="0" smtClean="0">
                <a:latin typeface="Trebuchet MS (body)"/>
              </a:rPr>
              <a:t>ROC/ Shareholder/ CG/ SEBI can file a complaint in the court for non cognizable offences </a:t>
            </a:r>
            <a:r>
              <a:rPr lang="en-US" dirty="0" err="1" smtClean="0">
                <a:latin typeface="Trebuchet MS (body)"/>
              </a:rPr>
              <a:t>i.e</a:t>
            </a:r>
            <a:r>
              <a:rPr lang="en-US" dirty="0" smtClean="0">
                <a:latin typeface="Trebuchet MS (body)"/>
              </a:rPr>
              <a:t> other than specified in S 212 (6) – 439 (2)</a:t>
            </a:r>
          </a:p>
          <a:p>
            <a:pPr marL="285750" indent="-285750">
              <a:buFont typeface="Wingdings" pitchFamily="2" charset="2"/>
              <a:buChar char="Ø"/>
            </a:pPr>
            <a:r>
              <a:rPr lang="en-US" dirty="0" smtClean="0">
                <a:latin typeface="Trebuchet MS (body)"/>
              </a:rPr>
              <a:t>All appeals from Special Courts shall lie before the High Court.</a:t>
            </a:r>
          </a:p>
          <a:p>
            <a:pPr marL="285750" indent="-285750">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11669432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1" y="475957"/>
            <a:ext cx="8458200" cy="1323439"/>
          </a:xfrm>
          <a:prstGeom prst="rect">
            <a:avLst/>
          </a:prstGeom>
          <a:noFill/>
        </p:spPr>
        <p:txBody>
          <a:bodyPr wrap="square" rtlCol="0">
            <a:spAutoFit/>
          </a:bodyPr>
          <a:lstStyle/>
          <a:p>
            <a:r>
              <a:rPr lang="en-US" sz="4000" dirty="0" smtClean="0">
                <a:solidFill>
                  <a:schemeClr val="tx1"/>
                </a:solidFill>
                <a:latin typeface="Trebuchet MS" pitchFamily="34" charset="0"/>
              </a:rPr>
              <a:t>Adjudication of offenses, compounding &amp; reliefs</a:t>
            </a:r>
          </a:p>
        </p:txBody>
      </p:sp>
      <p:sp>
        <p:nvSpPr>
          <p:cNvPr id="6" name="TextBox 5"/>
          <p:cNvSpPr txBox="1"/>
          <p:nvPr/>
        </p:nvSpPr>
        <p:spPr>
          <a:xfrm>
            <a:off x="314179" y="1826263"/>
            <a:ext cx="8151057" cy="3780522"/>
          </a:xfrm>
          <a:prstGeom prst="rect">
            <a:avLst/>
          </a:prstGeom>
          <a:noFill/>
        </p:spPr>
        <p:txBody>
          <a:bodyPr wrap="square" rtlCol="0">
            <a:spAutoFit/>
          </a:bodyPr>
          <a:lstStyle/>
          <a:p>
            <a:pPr marL="285750" lvl="0" indent="-285750">
              <a:lnSpc>
                <a:spcPct val="150000"/>
              </a:lnSpc>
              <a:buFont typeface="Wingdings" pitchFamily="2" charset="2"/>
              <a:buChar char="Ø"/>
            </a:pPr>
            <a:r>
              <a:rPr lang="en-US" dirty="0" smtClean="0">
                <a:solidFill>
                  <a:schemeClr val="tx1"/>
                </a:solidFill>
                <a:latin typeface="Trebuchet MS (body)"/>
              </a:rPr>
              <a:t>Central Government has the powers to condone the delay in filing any application to it or filing any document with ROC. (S 460)</a:t>
            </a:r>
          </a:p>
          <a:p>
            <a:pPr marL="285750" lvl="0" indent="-285750">
              <a:lnSpc>
                <a:spcPct val="150000"/>
              </a:lnSpc>
              <a:buFont typeface="Wingdings" pitchFamily="2" charset="2"/>
              <a:buChar char="Ø"/>
            </a:pPr>
            <a:r>
              <a:rPr lang="en-US" dirty="0" smtClean="0">
                <a:solidFill>
                  <a:schemeClr val="tx1"/>
                </a:solidFill>
                <a:latin typeface="Trebuchet MS (body)"/>
              </a:rPr>
              <a:t>Only offences punishable with fines are compoundable and other offences with the permission of Special Court.(Sec 441) </a:t>
            </a:r>
          </a:p>
          <a:p>
            <a:pPr marL="285750" lvl="0" indent="-285750">
              <a:lnSpc>
                <a:spcPct val="150000"/>
              </a:lnSpc>
              <a:buFont typeface="Wingdings" pitchFamily="2" charset="2"/>
              <a:buChar char="Ø"/>
            </a:pPr>
            <a:r>
              <a:rPr lang="en-US" dirty="0" smtClean="0">
                <a:solidFill>
                  <a:schemeClr val="tx1"/>
                </a:solidFill>
                <a:latin typeface="Trebuchet MS (body)"/>
              </a:rPr>
              <a:t>Court has power to grant relief to officer from his liabilities if proved that he has acted honestly and reasonably from criminal proceedings. (officer includes director) </a:t>
            </a:r>
          </a:p>
          <a:p>
            <a:pPr marL="285750" indent="-285750">
              <a:lnSpc>
                <a:spcPct val="150000"/>
              </a:lnSpc>
              <a:buFont typeface="Wingdings" pitchFamily="2" charset="2"/>
              <a:buChar char="Ø"/>
            </a:pPr>
            <a:r>
              <a:rPr lang="en-US" dirty="0" smtClean="0">
                <a:solidFill>
                  <a:schemeClr val="tx1"/>
                </a:solidFill>
                <a:latin typeface="Trebuchet MS (body)"/>
              </a:rPr>
              <a:t>Provision for establishment of Mediation &amp; Conciliation panel by Central Government.(Sec 442)</a:t>
            </a:r>
          </a:p>
        </p:txBody>
      </p:sp>
    </p:spTree>
    <p:extLst>
      <p:ext uri="{BB962C8B-B14F-4D97-AF65-F5344CB8AC3E}">
        <p14:creationId xmlns:p14="http://schemas.microsoft.com/office/powerpoint/2010/main" xmlns="" val="359029897"/>
      </p:ext>
    </p:extLst>
  </p:cSld>
  <p:clrMapOvr>
    <a:masterClrMapping/>
  </p:clrMapOvr>
  <p:transition spd="slow">
    <p:push dir="u"/>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0000" y="1412776"/>
            <a:ext cx="8694000" cy="873224"/>
          </a:xfrm>
        </p:spPr>
        <p:txBody>
          <a:bodyPr>
            <a:noAutofit/>
          </a:bodyPr>
          <a:lstStyle/>
          <a:p>
            <a:pPr>
              <a:defRPr/>
            </a:pPr>
            <a:endParaRPr sz="4400" b="1" dirty="0" smtClean="0">
              <a:latin typeface="Trebuchet MS" pitchFamily="34" charset="0"/>
            </a:endParaRPr>
          </a:p>
          <a:p>
            <a:pPr>
              <a:defRPr/>
            </a:pPr>
            <a:endParaRPr lang="en-US" sz="4400" b="1" dirty="0">
              <a:latin typeface="Trebuchet MS" pitchFamily="34" charset="0"/>
            </a:endParaRPr>
          </a:p>
          <a:p>
            <a:pPr>
              <a:defRPr/>
            </a:pPr>
            <a:r>
              <a:rPr sz="4400" b="1" dirty="0" smtClean="0">
                <a:latin typeface="Trebuchet MS" pitchFamily="34" charset="0"/>
              </a:rPr>
              <a:t>Auditors </a:t>
            </a:r>
            <a:r>
              <a:rPr sz="4400" b="1" dirty="0">
                <a:latin typeface="Trebuchet MS" pitchFamily="34" charset="0"/>
              </a:rPr>
              <a:t>Responsibility </a:t>
            </a:r>
          </a:p>
          <a:p>
            <a:pPr>
              <a:defRPr/>
            </a:pPr>
            <a:endParaRPr sz="4400" b="1" dirty="0">
              <a:latin typeface="Trebuchet MS" pitchFamily="34" charset="0"/>
            </a:endParaRPr>
          </a:p>
          <a:p>
            <a:pPr>
              <a:defRPr/>
            </a:pPr>
            <a:r>
              <a:rPr sz="4400" b="1" dirty="0">
                <a:latin typeface="Trebuchet MS" pitchFamily="34" charset="0"/>
              </a:rPr>
              <a:t> Report Fraud</a:t>
            </a:r>
          </a:p>
        </p:txBody>
      </p:sp>
      <p:sp>
        <p:nvSpPr>
          <p:cNvPr id="4" name="Footer Placeholder 3"/>
          <p:cNvSpPr>
            <a:spLocks noGrp="1"/>
          </p:cNvSpPr>
          <p:nvPr>
            <p:ph type="ftr" sz="quarter" idx="11"/>
          </p:nvPr>
        </p:nvSpPr>
        <p:spPr/>
        <p:txBody>
          <a:bodyPr/>
          <a:lstStyle/>
          <a:p>
            <a:pPr>
              <a:defRPr/>
            </a:pPr>
            <a:r>
              <a:rPr lang="en-US" smtClean="0"/>
              <a:t>CA KUSAI GOAWALA</a:t>
            </a:r>
            <a:endParaRPr lang="en-US"/>
          </a:p>
        </p:txBody>
      </p:sp>
      <p:pic>
        <p:nvPicPr>
          <p:cNvPr id="66564" name="Picture 2" descr="D:\OPER\MASTER\Ankita\anki\fraud.jpg"/>
          <p:cNvPicPr>
            <a:picLocks noChangeAspect="1" noChangeArrowheads="1"/>
          </p:cNvPicPr>
          <p:nvPr/>
        </p:nvPicPr>
        <p:blipFill>
          <a:blip r:embed="rId2" cstate="print"/>
          <a:srcRect/>
          <a:stretch>
            <a:fillRect/>
          </a:stretch>
        </p:blipFill>
        <p:spPr bwMode="auto">
          <a:xfrm>
            <a:off x="2555875" y="2636838"/>
            <a:ext cx="4578350" cy="3103562"/>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Fraud – S 447</a:t>
            </a:r>
            <a:endParaRPr lang="en-US" sz="4000" dirty="0">
              <a:latin typeface="Trebuchet MS" pitchFamily="34" charset="0"/>
            </a:endParaRPr>
          </a:p>
        </p:txBody>
      </p:sp>
      <p:sp>
        <p:nvSpPr>
          <p:cNvPr id="6" name="TextBox 5"/>
          <p:cNvSpPr txBox="1"/>
          <p:nvPr/>
        </p:nvSpPr>
        <p:spPr>
          <a:xfrm>
            <a:off x="459543" y="1202412"/>
            <a:ext cx="8074858" cy="3970318"/>
          </a:xfrm>
          <a:prstGeom prst="rect">
            <a:avLst/>
          </a:prstGeom>
          <a:noFill/>
        </p:spPr>
        <p:txBody>
          <a:bodyPr wrap="square" rtlCol="0">
            <a:spAutoFit/>
          </a:bodyPr>
          <a:lstStyle/>
          <a:p>
            <a:r>
              <a:rPr lang="en-US" b="1" dirty="0" smtClean="0">
                <a:solidFill>
                  <a:schemeClr val="tx1"/>
                </a:solidFill>
                <a:latin typeface="Trebuchet MS (body)"/>
              </a:rPr>
              <a:t>“fraud</a:t>
            </a:r>
            <a:r>
              <a:rPr lang="en-US" dirty="0" smtClean="0">
                <a:solidFill>
                  <a:schemeClr val="tx1"/>
                </a:solidFill>
                <a:latin typeface="Trebuchet MS (body)"/>
              </a:rPr>
              <a:t>” in relation to affairs of a company or any body corporate, includes </a:t>
            </a:r>
          </a:p>
          <a:p>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any act, omission, concealment of any fact, abuse of position committed by any person  or any other person with the connivance in any manner, </a:t>
            </a:r>
          </a:p>
          <a:p>
            <a:pPr marL="742950" lvl="1" indent="-285750">
              <a:buFont typeface="Arial" pitchFamily="34" charset="0"/>
              <a:buChar char="•"/>
            </a:pPr>
            <a:r>
              <a:rPr lang="en-US" dirty="0" smtClean="0">
                <a:solidFill>
                  <a:schemeClr val="tx1"/>
                </a:solidFill>
                <a:latin typeface="Trebuchet MS (body)"/>
              </a:rPr>
              <a:t>with intent to deceive </a:t>
            </a:r>
          </a:p>
          <a:p>
            <a:pPr marL="742950" lvl="1" indent="-285750">
              <a:buFont typeface="Arial" pitchFamily="34" charset="0"/>
              <a:buChar char="•"/>
            </a:pPr>
            <a:r>
              <a:rPr lang="en-US" dirty="0" smtClean="0">
                <a:solidFill>
                  <a:schemeClr val="tx1"/>
                </a:solidFill>
                <a:latin typeface="Trebuchet MS (body)"/>
              </a:rPr>
              <a:t>to gain undue advantage from </a:t>
            </a:r>
          </a:p>
          <a:p>
            <a:pPr marL="742950" lvl="1" indent="-285750">
              <a:buFont typeface="Arial" pitchFamily="34" charset="0"/>
              <a:buChar char="•"/>
            </a:pPr>
            <a:r>
              <a:rPr lang="en-US" dirty="0" smtClean="0">
                <a:solidFill>
                  <a:schemeClr val="tx1"/>
                </a:solidFill>
                <a:latin typeface="Trebuchet MS (body)"/>
              </a:rPr>
              <a:t>or to injure the interests of, the company or its shareholders or its creditors or any other person </a:t>
            </a:r>
          </a:p>
          <a:p>
            <a:pPr lvl="1"/>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whether or not there is any wrongful gain or wrongful loss;</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ii</a:t>
            </a:r>
            <a:r>
              <a:rPr lang="en-US" dirty="0" smtClean="0">
                <a:solidFill>
                  <a:schemeClr val="tx1"/>
                </a:solidFill>
                <a:latin typeface="Trebuchet MS (body)"/>
              </a:rPr>
              <a:t>) “wrongful gain” means the gain by unlawful means of property to which the person gaining is not legally entitled;</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iii</a:t>
            </a:r>
            <a:r>
              <a:rPr lang="en-US" dirty="0" smtClean="0">
                <a:solidFill>
                  <a:schemeClr val="tx1"/>
                </a:solidFill>
                <a:latin typeface="Trebuchet MS (body)"/>
              </a:rPr>
              <a:t>) “wrongful loss” means the loss by unlawful means of property to which the person losing is legally entitled.</a:t>
            </a:r>
          </a:p>
        </p:txBody>
      </p:sp>
    </p:spTree>
    <p:extLst>
      <p:ext uri="{BB962C8B-B14F-4D97-AF65-F5344CB8AC3E}">
        <p14:creationId xmlns:p14="http://schemas.microsoft.com/office/powerpoint/2010/main" xmlns="" val="2037260736"/>
      </p:ext>
    </p:extLst>
  </p:cSld>
  <p:clrMapOvr>
    <a:masterClrMapping/>
  </p:clrMapOvr>
  <p:transition spd="slow">
    <p:push dir="u"/>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6013" y="-90488"/>
            <a:ext cx="7499350" cy="1143001"/>
          </a:xfrm>
        </p:spPr>
        <p:txBody>
          <a:bodyPr>
            <a:noAutofit/>
          </a:bodyPr>
          <a:lstStyle/>
          <a:p>
            <a:pPr algn="ctr" eaLnBrk="1" fontAlgn="auto" hangingPunct="1">
              <a:spcAft>
                <a:spcPts val="0"/>
              </a:spcAft>
              <a:defRPr/>
            </a:pPr>
            <a:r>
              <a:rPr lang="en-IN" sz="4000" b="1" dirty="0" smtClean="0">
                <a:solidFill>
                  <a:schemeClr val="tx2">
                    <a:satMod val="130000"/>
                  </a:schemeClr>
                </a:solidFill>
                <a:latin typeface="Trebuchet MS" pitchFamily="34" charset="0"/>
              </a:rPr>
              <a:t>Auditors Responsibilities</a:t>
            </a:r>
            <a:endParaRPr lang="en-IN" sz="4000" dirty="0">
              <a:solidFill>
                <a:schemeClr val="tx2">
                  <a:satMod val="130000"/>
                </a:schemeClr>
              </a:solidFill>
            </a:endParaRPr>
          </a:p>
        </p:txBody>
      </p:sp>
      <p:sp>
        <p:nvSpPr>
          <p:cNvPr id="67587" name="Content Placeholder 2"/>
          <p:cNvSpPr>
            <a:spLocks noGrp="1"/>
          </p:cNvSpPr>
          <p:nvPr>
            <p:ph idx="1"/>
          </p:nvPr>
        </p:nvSpPr>
        <p:spPr>
          <a:xfrm>
            <a:off x="1042988" y="1412875"/>
            <a:ext cx="7499350" cy="4968875"/>
          </a:xfrm>
        </p:spPr>
        <p:txBody>
          <a:bodyPr/>
          <a:lstStyle/>
          <a:p>
            <a:pPr eaLnBrk="1" hangingPunct="1"/>
            <a:r>
              <a:rPr lang="en-IN" sz="2000" dirty="0" smtClean="0">
                <a:latin typeface="Trebuchet MS" pitchFamily="34" charset="0"/>
              </a:rPr>
              <a:t>Auditor is required to report to the Central Government any material fraud detected  - Role as a whistle blower.</a:t>
            </a:r>
          </a:p>
          <a:p>
            <a:pPr eaLnBrk="1" hangingPunct="1">
              <a:buFont typeface="Wingdings 2" pitchFamily="18" charset="2"/>
              <a:buNone/>
            </a:pPr>
            <a:r>
              <a:rPr lang="en-IN" sz="2000" dirty="0" smtClean="0">
                <a:latin typeface="Trebuchet MS" pitchFamily="34" charset="0"/>
              </a:rPr>
              <a:t>	</a:t>
            </a:r>
            <a:r>
              <a:rPr lang="en-IN" sz="1600" dirty="0" smtClean="0">
                <a:latin typeface="Trebuchet MS" pitchFamily="34" charset="0"/>
              </a:rPr>
              <a:t>Material Fraud =</a:t>
            </a:r>
          </a:p>
          <a:p>
            <a:pPr eaLnBrk="1" hangingPunct="1">
              <a:buFont typeface="Wingdings 2" pitchFamily="18" charset="2"/>
              <a:buNone/>
            </a:pPr>
            <a:r>
              <a:rPr lang="en-IN" sz="1600" dirty="0" smtClean="0">
                <a:latin typeface="Trebuchet MS" pitchFamily="34" charset="0"/>
              </a:rPr>
              <a:t>	(a) Frauds occurring frequently</a:t>
            </a:r>
          </a:p>
          <a:p>
            <a:pPr eaLnBrk="1" hangingPunct="1">
              <a:buFont typeface="Wingdings 2" pitchFamily="18" charset="2"/>
              <a:buNone/>
            </a:pPr>
            <a:r>
              <a:rPr lang="en-IN" sz="1600" dirty="0" smtClean="0">
                <a:latin typeface="Trebuchet MS" pitchFamily="34" charset="0"/>
              </a:rPr>
              <a:t>	(b) 5% of Profits</a:t>
            </a:r>
          </a:p>
          <a:p>
            <a:pPr eaLnBrk="1" hangingPunct="1">
              <a:buFont typeface="Wingdings 2" pitchFamily="18" charset="2"/>
              <a:buNone/>
            </a:pPr>
            <a:r>
              <a:rPr lang="en-IN" sz="1600" dirty="0" smtClean="0">
                <a:latin typeface="Trebuchet MS" pitchFamily="34" charset="0"/>
              </a:rPr>
              <a:t>	(c) 2% of Turnover</a:t>
            </a:r>
            <a:endParaRPr lang="en-US" sz="1600" dirty="0" smtClean="0">
              <a:latin typeface="Trebuchet MS" pitchFamily="34" charset="0"/>
            </a:endParaRPr>
          </a:p>
          <a:p>
            <a:pPr eaLnBrk="1" hangingPunct="1"/>
            <a:r>
              <a:rPr lang="en-IN" sz="2000" dirty="0" smtClean="0">
                <a:latin typeface="Trebuchet MS" pitchFamily="34" charset="0"/>
              </a:rPr>
              <a:t>Non reporting of fraud to CG attracts penalty – min Rs.1 </a:t>
            </a:r>
            <a:r>
              <a:rPr lang="en-IN" sz="2000" dirty="0" err="1" smtClean="0">
                <a:latin typeface="Trebuchet MS" pitchFamily="34" charset="0"/>
              </a:rPr>
              <a:t>lac</a:t>
            </a:r>
            <a:r>
              <a:rPr lang="en-IN" sz="2000" dirty="0" smtClean="0">
                <a:latin typeface="Trebuchet MS" pitchFamily="34" charset="0"/>
              </a:rPr>
              <a:t> – max Rs.5 lakhs.</a:t>
            </a:r>
          </a:p>
          <a:p>
            <a:pPr eaLnBrk="1" hangingPunct="1"/>
            <a:endParaRPr lang="en-IN" sz="2000" dirty="0" smtClean="0"/>
          </a:p>
        </p:txBody>
      </p:sp>
      <p:sp>
        <p:nvSpPr>
          <p:cNvPr id="5" name="Footer Placeholder 4"/>
          <p:cNvSpPr>
            <a:spLocks noGrp="1"/>
          </p:cNvSpPr>
          <p:nvPr>
            <p:ph type="ftr" sz="quarter" idx="11"/>
          </p:nvPr>
        </p:nvSpPr>
        <p:spPr>
          <a:xfrm>
            <a:off x="6629400" y="6400800"/>
            <a:ext cx="1676400" cy="304800"/>
          </a:xfrm>
        </p:spPr>
        <p:txBody>
          <a:bodyPr/>
          <a:lstStyle/>
          <a:p>
            <a:pPr>
              <a:defRPr/>
            </a:pPr>
            <a:r>
              <a:rPr lang="en-US" dirty="0"/>
              <a:t>CA KUSAI GOAWALA</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100" y="0"/>
            <a:ext cx="7499350" cy="981075"/>
          </a:xfrm>
        </p:spPr>
        <p:txBody>
          <a:bodyPr/>
          <a:lstStyle/>
          <a:p>
            <a:pPr algn="ctr">
              <a:defRPr/>
            </a:pPr>
            <a:r>
              <a:rPr lang="en-US" b="1" dirty="0" smtClean="0">
                <a:latin typeface="Trebuchet MS" pitchFamily="34" charset="0"/>
              </a:rPr>
              <a:t>Reporting</a:t>
            </a:r>
            <a:r>
              <a:rPr lang="en-US" b="1" dirty="0" smtClean="0"/>
              <a:t> of Frauds</a:t>
            </a:r>
            <a:endParaRPr lang="en-US" dirty="0"/>
          </a:p>
        </p:txBody>
      </p:sp>
      <p:sp>
        <p:nvSpPr>
          <p:cNvPr id="68611" name="Content Placeholder 2"/>
          <p:cNvSpPr>
            <a:spLocks noGrp="1"/>
          </p:cNvSpPr>
          <p:nvPr>
            <p:ph idx="1"/>
          </p:nvPr>
        </p:nvSpPr>
        <p:spPr>
          <a:xfrm>
            <a:off x="1435100" y="981075"/>
            <a:ext cx="7499350" cy="5267325"/>
          </a:xfrm>
        </p:spPr>
        <p:txBody>
          <a:bodyPr/>
          <a:lstStyle/>
          <a:p>
            <a:r>
              <a:rPr lang="en-US" sz="2400" dirty="0" smtClean="0"/>
              <a:t>Guidance note of ICAI</a:t>
            </a:r>
          </a:p>
          <a:p>
            <a:r>
              <a:rPr lang="en-US" sz="2400" dirty="0" smtClean="0"/>
              <a:t>Section 143(12) – “has reason to believe”</a:t>
            </a:r>
          </a:p>
          <a:p>
            <a:r>
              <a:rPr lang="en-US" sz="2400" dirty="0" smtClean="0"/>
              <a:t>The fraudulent transactions to be part of accounts </a:t>
            </a:r>
          </a:p>
          <a:p>
            <a:r>
              <a:rPr lang="en-US" sz="2400" dirty="0" smtClean="0"/>
              <a:t>Evidence of fraud should be there.</a:t>
            </a:r>
          </a:p>
          <a:p>
            <a:r>
              <a:rPr lang="en-US" sz="2400" dirty="0" smtClean="0"/>
              <a:t>Don’t presume or assume fraud. </a:t>
            </a:r>
          </a:p>
          <a:p>
            <a:r>
              <a:rPr lang="en-US" sz="2400" dirty="0" smtClean="0"/>
              <a:t>Auditor shall forward his report to the Board.</a:t>
            </a:r>
          </a:p>
          <a:p>
            <a:r>
              <a:rPr lang="en-US" sz="2400" dirty="0" smtClean="0"/>
              <a:t>Seeking their reply/observations within 45 days.</a:t>
            </a:r>
          </a:p>
          <a:p>
            <a:r>
              <a:rPr lang="en-US" sz="2400" dirty="0" smtClean="0"/>
              <a:t>forward his report &amp; board reply to the Central Government</a:t>
            </a:r>
          </a:p>
          <a:p>
            <a:r>
              <a:rPr lang="en-US" sz="2400" dirty="0" smtClean="0"/>
              <a:t>If no response - forward report to the Central Government </a:t>
            </a:r>
            <a:r>
              <a:rPr lang="en-US" sz="2400" dirty="0" err="1" smtClean="0"/>
              <a:t>alongwith</a:t>
            </a:r>
            <a:r>
              <a:rPr lang="en-US" sz="2400" dirty="0" smtClean="0"/>
              <a:t> the intimation that he has not got the reply from board within 45 days.</a:t>
            </a:r>
          </a:p>
        </p:txBody>
      </p:sp>
      <p:sp>
        <p:nvSpPr>
          <p:cNvPr id="4" name="Footer Placeholder 3"/>
          <p:cNvSpPr>
            <a:spLocks noGrp="1"/>
          </p:cNvSpPr>
          <p:nvPr>
            <p:ph type="ftr" sz="quarter" idx="11"/>
          </p:nvPr>
        </p:nvSpPr>
        <p:spPr>
          <a:xfrm>
            <a:off x="6705600" y="6400800"/>
            <a:ext cx="1600200" cy="304800"/>
          </a:xfrm>
        </p:spPr>
        <p:txBody>
          <a:bodyPr/>
          <a:lstStyle/>
          <a:p>
            <a:pPr>
              <a:defRPr/>
            </a:pPr>
            <a:r>
              <a:rPr lang="en-US" dirty="0" smtClean="0"/>
              <a:t>CA KUSAI GOAWALA</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0" y="473612"/>
            <a:ext cx="8305799" cy="707886"/>
          </a:xfrm>
          <a:prstGeom prst="rect">
            <a:avLst/>
          </a:prstGeom>
          <a:noFill/>
        </p:spPr>
        <p:txBody>
          <a:bodyPr wrap="square" rtlCol="0">
            <a:spAutoFit/>
          </a:bodyPr>
          <a:lstStyle/>
          <a:p>
            <a:r>
              <a:rPr lang="en-US" sz="4000" b="1" dirty="0" smtClean="0">
                <a:solidFill>
                  <a:schemeClr val="tx1"/>
                </a:solidFill>
                <a:latin typeface="Trebuchet MS" pitchFamily="34" charset="0"/>
              </a:rPr>
              <a:t>Impact Analysis</a:t>
            </a:r>
            <a:endParaRPr lang="en-US" sz="4000" dirty="0" smtClean="0">
              <a:solidFill>
                <a:schemeClr val="tx1"/>
              </a:solidFill>
              <a:latin typeface="Trebuchet MS" pitchFamily="34" charset="0"/>
            </a:endParaRPr>
          </a:p>
        </p:txBody>
      </p:sp>
      <p:sp>
        <p:nvSpPr>
          <p:cNvPr id="6" name="TextBox 5"/>
          <p:cNvSpPr txBox="1"/>
          <p:nvPr/>
        </p:nvSpPr>
        <p:spPr>
          <a:xfrm>
            <a:off x="304800" y="1600200"/>
            <a:ext cx="8151057" cy="5078313"/>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Undertake impact analysis of provisions of new act on </a:t>
            </a:r>
          </a:p>
          <a:p>
            <a:pPr marL="742950" lvl="1" indent="-285750">
              <a:lnSpc>
                <a:spcPct val="150000"/>
              </a:lnSpc>
              <a:buFont typeface="Arial" pitchFamily="34" charset="0"/>
              <a:buChar char="•"/>
            </a:pPr>
            <a:r>
              <a:rPr lang="en-US" dirty="0" smtClean="0">
                <a:latin typeface="Trebuchet MS (body)"/>
              </a:rPr>
              <a:t>Business</a:t>
            </a:r>
          </a:p>
          <a:p>
            <a:pPr marL="742950" lvl="1" indent="-285750">
              <a:lnSpc>
                <a:spcPct val="150000"/>
              </a:lnSpc>
              <a:buFont typeface="Arial" pitchFamily="34" charset="0"/>
              <a:buChar char="•"/>
            </a:pPr>
            <a:r>
              <a:rPr lang="en-US" dirty="0" smtClean="0">
                <a:latin typeface="Trebuchet MS (body)"/>
              </a:rPr>
              <a:t>Director</a:t>
            </a:r>
          </a:p>
          <a:p>
            <a:pPr marL="742950" lvl="1" indent="-285750">
              <a:lnSpc>
                <a:spcPct val="150000"/>
              </a:lnSpc>
              <a:buFont typeface="Arial" pitchFamily="34" charset="0"/>
              <a:buChar char="•"/>
            </a:pPr>
            <a:r>
              <a:rPr lang="en-US" dirty="0" smtClean="0">
                <a:latin typeface="Trebuchet MS (body)"/>
              </a:rPr>
              <a:t>Financials</a:t>
            </a:r>
            <a:endParaRPr lang="en-US" dirty="0">
              <a:latin typeface="Trebuchet MS (body)"/>
            </a:endParaRPr>
          </a:p>
          <a:p>
            <a:pPr marL="285750" indent="-285750">
              <a:lnSpc>
                <a:spcPct val="150000"/>
              </a:lnSpc>
              <a:buFont typeface="Wingdings" pitchFamily="2" charset="2"/>
              <a:buChar char="Ø"/>
            </a:pPr>
            <a:r>
              <a:rPr lang="en-US" dirty="0" smtClean="0">
                <a:solidFill>
                  <a:schemeClr val="tx1"/>
                </a:solidFill>
                <a:latin typeface="Trebuchet MS (body)"/>
              </a:rPr>
              <a:t>Appraise Board &amp; promoters about the importance of doing compliances</a:t>
            </a:r>
          </a:p>
          <a:p>
            <a:pPr marL="285750" indent="-285750">
              <a:lnSpc>
                <a:spcPct val="150000"/>
              </a:lnSpc>
              <a:buFont typeface="Wingdings" pitchFamily="2" charset="2"/>
              <a:buChar char="Ø"/>
            </a:pPr>
            <a:r>
              <a:rPr lang="en-US" dirty="0" smtClean="0">
                <a:solidFill>
                  <a:schemeClr val="tx1"/>
                </a:solidFill>
                <a:latin typeface="Trebuchet MS (body)"/>
              </a:rPr>
              <a:t>Do Risk &amp; reward analysis</a:t>
            </a:r>
          </a:p>
          <a:p>
            <a:pPr marL="285750" indent="-285750">
              <a:lnSpc>
                <a:spcPct val="150000"/>
              </a:lnSpc>
              <a:buFont typeface="Wingdings" pitchFamily="2" charset="2"/>
              <a:buChar char="Ø"/>
            </a:pPr>
            <a:r>
              <a:rPr lang="en-US" dirty="0" smtClean="0">
                <a:solidFill>
                  <a:schemeClr val="tx1"/>
                </a:solidFill>
                <a:latin typeface="Trebuchet MS (body)"/>
              </a:rPr>
              <a:t>Establish Compliance mechanism &amp; reporting system</a:t>
            </a:r>
          </a:p>
          <a:p>
            <a:pPr marL="285750" indent="-285750">
              <a:lnSpc>
                <a:spcPct val="150000"/>
              </a:lnSpc>
              <a:buFont typeface="Wingdings" pitchFamily="2" charset="2"/>
              <a:buChar char="Ø"/>
            </a:pPr>
            <a:r>
              <a:rPr lang="en-US" dirty="0" smtClean="0">
                <a:solidFill>
                  <a:schemeClr val="tx1"/>
                </a:solidFill>
                <a:latin typeface="Trebuchet MS (body)"/>
              </a:rPr>
              <a:t>Ensure compliances</a:t>
            </a:r>
          </a:p>
          <a:p>
            <a:pPr marL="285750" indent="-285750">
              <a:lnSpc>
                <a:spcPct val="150000"/>
              </a:lnSpc>
              <a:buFont typeface="Wingdings" pitchFamily="2" charset="2"/>
              <a:buChar char="Ø"/>
            </a:pPr>
            <a:r>
              <a:rPr lang="en-US" dirty="0" smtClean="0">
                <a:solidFill>
                  <a:schemeClr val="tx1"/>
                </a:solidFill>
                <a:latin typeface="Trebuchet MS (body)"/>
              </a:rPr>
              <a:t>Adopt independence &amp; exhibit professional approach</a:t>
            </a:r>
          </a:p>
          <a:p>
            <a:pPr marL="57150">
              <a:lnSpc>
                <a:spcPct val="150000"/>
              </a:lnSpc>
            </a:pPr>
            <a:endParaRPr lang="en-US" dirty="0" smtClean="0">
              <a:solidFill>
                <a:schemeClr val="tx1"/>
              </a:solidFill>
              <a:latin typeface="Trebuchet MS (body)"/>
            </a:endParaRPr>
          </a:p>
          <a:p>
            <a:pPr marL="742950" lvl="1" indent="-285750">
              <a:lnSpc>
                <a:spcPct val="150000"/>
              </a:lnSpc>
              <a:buFont typeface="Wingdings" pitchFamily="2" charset="2"/>
              <a:buChar char="Ø"/>
            </a:pPr>
            <a:endParaRPr lang="en-US" dirty="0" smtClean="0">
              <a:latin typeface="Trebuchet MS (body)"/>
            </a:endParaRPr>
          </a:p>
          <a:p>
            <a:pPr marL="742950" lvl="1" indent="-285750">
              <a:lnSpc>
                <a:spcPct val="150000"/>
              </a:lnSpc>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1424394150"/>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0"/>
            <a:ext cx="7499350" cy="1143000"/>
          </a:xfrm>
        </p:spPr>
        <p:txBody>
          <a:bodyPr/>
          <a:lstStyle/>
          <a:p>
            <a:pPr algn="ctr">
              <a:defRPr/>
            </a:pPr>
            <a:r>
              <a:rPr lang="en-US" dirty="0" smtClean="0"/>
              <a:t>Eligibility Of Auditor.</a:t>
            </a:r>
            <a:endParaRPr lang="en-US" dirty="0"/>
          </a:p>
        </p:txBody>
      </p:sp>
      <p:sp>
        <p:nvSpPr>
          <p:cNvPr id="3" name="Content Placeholder 2"/>
          <p:cNvSpPr>
            <a:spLocks noGrp="1"/>
          </p:cNvSpPr>
          <p:nvPr>
            <p:ph idx="1"/>
          </p:nvPr>
        </p:nvSpPr>
        <p:spPr>
          <a:xfrm>
            <a:off x="457200" y="457201"/>
            <a:ext cx="7848600" cy="5486400"/>
          </a:xfrm>
        </p:spPr>
        <p:txBody>
          <a:bodyPr>
            <a:normAutofit/>
          </a:bodyPr>
          <a:lstStyle/>
          <a:p>
            <a:pPr marL="596900" indent="-514350">
              <a:buFont typeface="+mj-lt"/>
              <a:buAutoNum type="alphaLcParenR"/>
              <a:defRPr/>
            </a:pPr>
            <a:r>
              <a:rPr lang="en-US" sz="2800" dirty="0" smtClean="0"/>
              <a:t> A Chartered Accountant</a:t>
            </a:r>
          </a:p>
          <a:p>
            <a:pPr marL="596900" indent="-514350">
              <a:buFont typeface="+mj-lt"/>
              <a:buAutoNum type="alphaLcParenR"/>
              <a:defRPr/>
            </a:pPr>
            <a:r>
              <a:rPr lang="en-US" sz="2800" dirty="0" smtClean="0"/>
              <a:t>Where majority of partners practicing in India  -  can be appointed by its firm name.</a:t>
            </a:r>
          </a:p>
          <a:p>
            <a:pPr marL="596900" indent="-514350">
              <a:buFont typeface="+mj-lt"/>
              <a:buAutoNum type="alphaLcParenR"/>
              <a:defRPr/>
            </a:pPr>
            <a:endParaRPr lang="en-US" sz="2800" dirty="0" smtClean="0"/>
          </a:p>
          <a:p>
            <a:pPr>
              <a:defRPr/>
            </a:pPr>
            <a:r>
              <a:rPr lang="en-US" sz="2800" dirty="0" smtClean="0"/>
              <a:t>Firm including LLP</a:t>
            </a:r>
          </a:p>
          <a:p>
            <a:pPr marL="596900" indent="-514350">
              <a:buFont typeface="+mj-lt"/>
              <a:buAutoNum type="alphaLcParenR"/>
              <a:defRPr/>
            </a:pPr>
            <a:r>
              <a:rPr lang="en-US" sz="2800" dirty="0" smtClean="0"/>
              <a:t>partners who are C.A shall be authorized to act and sign on behalf of firm.</a:t>
            </a:r>
            <a:endParaRPr lang="en-US" sz="2800" dirty="0"/>
          </a:p>
        </p:txBody>
      </p:sp>
      <p:sp>
        <p:nvSpPr>
          <p:cNvPr id="4" name="Footer Placeholder 3"/>
          <p:cNvSpPr>
            <a:spLocks noGrp="1"/>
          </p:cNvSpPr>
          <p:nvPr>
            <p:ph type="ftr" sz="quarter" idx="11"/>
          </p:nvPr>
        </p:nvSpPr>
        <p:spPr>
          <a:xfrm>
            <a:off x="6705600" y="6400800"/>
            <a:ext cx="1600200" cy="228600"/>
          </a:xfrm>
        </p:spPr>
        <p:txBody>
          <a:bodyPr/>
          <a:lstStyle/>
          <a:p>
            <a:pPr>
              <a:defRPr/>
            </a:pPr>
            <a:r>
              <a:rPr lang="en-US" dirty="0" smtClean="0"/>
              <a:t>CA KUSAI GOAWALA</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2590800" y="1524000"/>
            <a:ext cx="5715000" cy="707886"/>
          </a:xfrm>
          <a:prstGeom prst="rect">
            <a:avLst/>
          </a:prstGeom>
          <a:noFill/>
        </p:spPr>
        <p:txBody>
          <a:bodyPr wrap="square" rtlCol="0">
            <a:spAutoFit/>
          </a:bodyPr>
          <a:lstStyle/>
          <a:p>
            <a:r>
              <a:rPr lang="en-US" sz="4000" dirty="0" smtClean="0">
                <a:latin typeface="Trebuchet MS" pitchFamily="34" charset="0"/>
              </a:rPr>
              <a:t>THANK YOU</a:t>
            </a:r>
            <a:endParaRPr lang="en-US" sz="4000" dirty="0">
              <a:latin typeface="Trebuchet MS" pitchFamily="34" charset="0"/>
            </a:endParaRPr>
          </a:p>
        </p:txBody>
      </p:sp>
      <p:sp>
        <p:nvSpPr>
          <p:cNvPr id="6" name="TextBox 5"/>
          <p:cNvSpPr txBox="1"/>
          <p:nvPr/>
        </p:nvSpPr>
        <p:spPr>
          <a:xfrm>
            <a:off x="1524000" y="3200400"/>
            <a:ext cx="5715000" cy="1938992"/>
          </a:xfrm>
          <a:prstGeom prst="rect">
            <a:avLst/>
          </a:prstGeom>
          <a:noFill/>
        </p:spPr>
        <p:txBody>
          <a:bodyPr wrap="square" rtlCol="0">
            <a:spAutoFit/>
          </a:bodyPr>
          <a:lstStyle/>
          <a:p>
            <a:r>
              <a:rPr lang="en-US" sz="4000" dirty="0" smtClean="0">
                <a:latin typeface="Trebuchet MS" pitchFamily="34" charset="0"/>
              </a:rPr>
              <a:t>Presented by</a:t>
            </a:r>
          </a:p>
          <a:p>
            <a:endParaRPr lang="en-US" sz="4000" dirty="0">
              <a:latin typeface="Trebuchet MS" pitchFamily="34" charset="0"/>
            </a:endParaRPr>
          </a:p>
          <a:p>
            <a:r>
              <a:rPr lang="en-US" sz="4000" dirty="0" smtClean="0">
                <a:latin typeface="Trebuchet MS" pitchFamily="34" charset="0"/>
              </a:rPr>
              <a:t>CA </a:t>
            </a:r>
            <a:r>
              <a:rPr lang="en-US" sz="4000" dirty="0" err="1" smtClean="0">
                <a:latin typeface="Trebuchet MS" pitchFamily="34" charset="0"/>
              </a:rPr>
              <a:t>Kusai</a:t>
            </a:r>
            <a:r>
              <a:rPr lang="en-US" sz="4000" dirty="0" smtClean="0">
                <a:latin typeface="Trebuchet MS" pitchFamily="34" charset="0"/>
              </a:rPr>
              <a:t> E </a:t>
            </a:r>
            <a:r>
              <a:rPr lang="en-US" sz="4000" dirty="0" err="1" smtClean="0">
                <a:latin typeface="Trebuchet MS" pitchFamily="34" charset="0"/>
              </a:rPr>
              <a:t>Goawala</a:t>
            </a:r>
            <a:endParaRPr lang="en-US" sz="4000" dirty="0">
              <a:latin typeface="Trebuchet MS" pitchFamily="34" charset="0"/>
            </a:endParaRPr>
          </a:p>
        </p:txBody>
      </p:sp>
    </p:spTree>
    <p:extLst>
      <p:ext uri="{BB962C8B-B14F-4D97-AF65-F5344CB8AC3E}">
        <p14:creationId xmlns:p14="http://schemas.microsoft.com/office/powerpoint/2010/main" xmlns="" val="269215578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222250"/>
            <a:ext cx="8402638" cy="685800"/>
          </a:xfrm>
        </p:spPr>
        <p:txBody>
          <a:bodyPr>
            <a:normAutofit/>
          </a:bodyPr>
          <a:lstStyle/>
          <a:p>
            <a:pPr algn="ctr" eaLnBrk="1" fontAlgn="auto" hangingPunct="1">
              <a:spcAft>
                <a:spcPts val="0"/>
              </a:spcAft>
              <a:defRPr/>
            </a:pPr>
            <a:r>
              <a:rPr lang="en-IN" dirty="0" smtClean="0">
                <a:solidFill>
                  <a:schemeClr val="tx2">
                    <a:satMod val="130000"/>
                  </a:schemeClr>
                </a:solidFill>
                <a:latin typeface="Trebuchet MS" pitchFamily="34" charset="0"/>
              </a:rPr>
              <a:t>Auditors Appointment – Key Aspects</a:t>
            </a:r>
            <a:endParaRPr lang="en-IN" dirty="0">
              <a:solidFill>
                <a:schemeClr val="tx2">
                  <a:satMod val="130000"/>
                </a:schemeClr>
              </a:solidFill>
              <a:latin typeface="Trebuchet MS" pitchFamily="34" charset="0"/>
            </a:endParaRPr>
          </a:p>
        </p:txBody>
      </p:sp>
      <p:sp>
        <p:nvSpPr>
          <p:cNvPr id="3" name="Content Placeholder 2"/>
          <p:cNvSpPr>
            <a:spLocks noGrp="1"/>
          </p:cNvSpPr>
          <p:nvPr>
            <p:ph idx="1"/>
          </p:nvPr>
        </p:nvSpPr>
        <p:spPr>
          <a:xfrm>
            <a:off x="457200" y="914400"/>
            <a:ext cx="7543800" cy="5257799"/>
          </a:xfrm>
        </p:spPr>
        <p:txBody>
          <a:bodyPr>
            <a:normAutofit/>
          </a:bodyPr>
          <a:lstStyle/>
          <a:p>
            <a:pPr marL="0" indent="0" eaLnBrk="1" fontAlgn="auto" hangingPunct="1">
              <a:spcAft>
                <a:spcPts val="0"/>
              </a:spcAft>
              <a:buClr>
                <a:schemeClr val="tx1"/>
              </a:buClr>
              <a:buFont typeface="Arial" charset="0"/>
              <a:buNone/>
              <a:defRPr/>
            </a:pPr>
            <a:r>
              <a:rPr lang="en-US" dirty="0" smtClean="0">
                <a:latin typeface="Trebuchet MS" pitchFamily="34" charset="0"/>
              </a:rPr>
              <a:t>Auditors’ Independence &amp; Accountability</a:t>
            </a:r>
          </a:p>
          <a:p>
            <a:pPr marL="365760" indent="-283464" eaLnBrk="1" fontAlgn="auto" hangingPunct="1">
              <a:spcAft>
                <a:spcPts val="0"/>
              </a:spcAft>
              <a:buClr>
                <a:schemeClr val="tx1"/>
              </a:buClr>
              <a:buFont typeface="Wingdings 2"/>
              <a:buChar char=""/>
              <a:defRPr/>
            </a:pPr>
            <a:r>
              <a:rPr lang="en-US" sz="2400" dirty="0" smtClean="0">
                <a:latin typeface="Trebuchet MS" pitchFamily="34" charset="0"/>
              </a:rPr>
              <a:t>Additional disqualifications for appointment</a:t>
            </a:r>
          </a:p>
          <a:p>
            <a:pPr marL="365760" indent="-283464" eaLnBrk="1" fontAlgn="auto" hangingPunct="1">
              <a:spcAft>
                <a:spcPts val="0"/>
              </a:spcAft>
              <a:buClr>
                <a:schemeClr val="tx1"/>
              </a:buClr>
              <a:buFont typeface="Wingdings 2"/>
              <a:buChar char=""/>
              <a:defRPr/>
            </a:pPr>
            <a:r>
              <a:rPr lang="en-US" sz="2400" dirty="0" smtClean="0">
                <a:latin typeface="Trebuchet MS" pitchFamily="34" charset="0"/>
              </a:rPr>
              <a:t>Longer Appointment term &amp; Making pre-term removal difficult</a:t>
            </a:r>
          </a:p>
          <a:p>
            <a:pPr marL="365760" indent="-283464" eaLnBrk="1" fontAlgn="auto" hangingPunct="1">
              <a:spcAft>
                <a:spcPts val="0"/>
              </a:spcAft>
              <a:buClr>
                <a:schemeClr val="tx1"/>
              </a:buClr>
              <a:buFont typeface="Wingdings 2"/>
              <a:buChar char=""/>
              <a:defRPr/>
            </a:pPr>
            <a:r>
              <a:rPr lang="en-US" sz="2400" dirty="0" smtClean="0">
                <a:latin typeface="Trebuchet MS" pitchFamily="34" charset="0"/>
              </a:rPr>
              <a:t>Mandatory Rotation for certain companies</a:t>
            </a:r>
          </a:p>
          <a:p>
            <a:pPr marL="365760" indent="-283464" eaLnBrk="1" fontAlgn="auto" hangingPunct="1">
              <a:spcAft>
                <a:spcPts val="0"/>
              </a:spcAft>
              <a:buClr>
                <a:schemeClr val="tx1"/>
              </a:buClr>
              <a:buFont typeface="Wingdings 2"/>
              <a:buChar char=""/>
              <a:defRPr/>
            </a:pPr>
            <a:r>
              <a:rPr lang="en-US" sz="2400" dirty="0" smtClean="0">
                <a:latin typeface="Trebuchet MS" pitchFamily="34" charset="0"/>
              </a:rPr>
              <a:t>Restriction on Non-audit services</a:t>
            </a:r>
          </a:p>
          <a:p>
            <a:pPr marL="365760" indent="-283464" eaLnBrk="1" fontAlgn="auto" hangingPunct="1">
              <a:spcAft>
                <a:spcPts val="0"/>
              </a:spcAft>
              <a:buClr>
                <a:schemeClr val="tx1"/>
              </a:buClr>
              <a:buFont typeface="Wingdings 2"/>
              <a:buChar char=""/>
              <a:defRPr/>
            </a:pPr>
            <a:r>
              <a:rPr lang="en-US" sz="2400" dirty="0" smtClean="0">
                <a:latin typeface="Trebuchet MS" pitchFamily="34" charset="0"/>
              </a:rPr>
              <a:t>Penalising Fraud, including acts of abetting or colluding </a:t>
            </a:r>
          </a:p>
          <a:p>
            <a:pPr marL="365760" indent="-283464" eaLnBrk="1" fontAlgn="auto" hangingPunct="1">
              <a:spcAft>
                <a:spcPts val="0"/>
              </a:spcAft>
              <a:buClr>
                <a:schemeClr val="tx1"/>
              </a:buClr>
              <a:buFont typeface="Wingdings 2"/>
              <a:buChar char=""/>
              <a:defRPr/>
            </a:pPr>
            <a:r>
              <a:rPr lang="en-US" sz="2400" dirty="0" smtClean="0">
                <a:latin typeface="Trebuchet MS" pitchFamily="34" charset="0"/>
              </a:rPr>
              <a:t>A oversight new body - National Financial Reporting Authority</a:t>
            </a:r>
          </a:p>
          <a:p>
            <a:pPr marL="365760" indent="-283464" eaLnBrk="1" fontAlgn="auto" hangingPunct="1">
              <a:spcAft>
                <a:spcPts val="0"/>
              </a:spcAft>
              <a:buFont typeface="Wingdings 2"/>
              <a:buNone/>
              <a:defRPr/>
            </a:pPr>
            <a:endParaRPr lang="en-IN" dirty="0">
              <a:latin typeface="Trebuchet MS" pitchFamily="34" charset="0"/>
            </a:endParaRPr>
          </a:p>
        </p:txBody>
      </p:sp>
      <p:sp>
        <p:nvSpPr>
          <p:cNvPr id="5" name="Footer Placeholder 4"/>
          <p:cNvSpPr>
            <a:spLocks noGrp="1"/>
          </p:cNvSpPr>
          <p:nvPr>
            <p:ph type="ftr" sz="quarter" idx="11"/>
          </p:nvPr>
        </p:nvSpPr>
        <p:spPr>
          <a:xfrm>
            <a:off x="6705600" y="6400800"/>
            <a:ext cx="1600200" cy="304800"/>
          </a:xfrm>
        </p:spPr>
        <p:txBody>
          <a:bodyPr/>
          <a:lstStyle/>
          <a:p>
            <a:pPr>
              <a:defRPr/>
            </a:pPr>
            <a:r>
              <a:rPr lang="en-US" dirty="0"/>
              <a:t>CA KUSAI GOAWALA</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404813"/>
            <a:ext cx="8402638" cy="685800"/>
          </a:xfrm>
        </p:spPr>
        <p:txBody>
          <a:bodyPr>
            <a:normAutofit/>
          </a:bodyPr>
          <a:lstStyle/>
          <a:p>
            <a:pPr algn="ctr" eaLnBrk="1" fontAlgn="auto" hangingPunct="1">
              <a:spcAft>
                <a:spcPts val="0"/>
              </a:spcAft>
              <a:defRPr/>
            </a:pPr>
            <a:r>
              <a:rPr lang="en-IN" dirty="0" smtClean="0">
                <a:solidFill>
                  <a:schemeClr val="tx2">
                    <a:satMod val="130000"/>
                  </a:schemeClr>
                </a:solidFill>
                <a:latin typeface="Trebuchet MS" pitchFamily="34" charset="0"/>
              </a:rPr>
              <a:t>Auditors Appointment – Key Aspects</a:t>
            </a:r>
            <a:r>
              <a:rPr lang="en-IN" sz="2800" dirty="0" smtClean="0">
                <a:solidFill>
                  <a:schemeClr val="tx2">
                    <a:satMod val="130000"/>
                  </a:schemeClr>
                </a:solidFill>
                <a:latin typeface="Trebuchet MS" pitchFamily="34" charset="0"/>
              </a:rPr>
              <a:t> Contd...</a:t>
            </a:r>
            <a:endParaRPr lang="en-IN" sz="2800" dirty="0">
              <a:solidFill>
                <a:schemeClr val="tx2">
                  <a:satMod val="130000"/>
                </a:schemeClr>
              </a:solidFill>
              <a:latin typeface="Trebuchet MS" pitchFamily="34" charset="0"/>
            </a:endParaRPr>
          </a:p>
        </p:txBody>
      </p:sp>
      <p:sp>
        <p:nvSpPr>
          <p:cNvPr id="52227" name="Content Placeholder 2"/>
          <p:cNvSpPr>
            <a:spLocks noGrp="1"/>
          </p:cNvSpPr>
          <p:nvPr>
            <p:ph idx="1"/>
          </p:nvPr>
        </p:nvSpPr>
        <p:spPr>
          <a:xfrm>
            <a:off x="1116013" y="1341438"/>
            <a:ext cx="8229600" cy="5029200"/>
          </a:xfrm>
        </p:spPr>
        <p:txBody>
          <a:bodyPr/>
          <a:lstStyle/>
          <a:p>
            <a:pPr eaLnBrk="1" hangingPunct="1"/>
            <a:r>
              <a:rPr lang="en-IN" sz="2000" dirty="0" smtClean="0">
                <a:latin typeface="Trebuchet MS" pitchFamily="34" charset="0"/>
              </a:rPr>
              <a:t>LLP permitted</a:t>
            </a:r>
            <a:endParaRPr lang="en-US" sz="2000" dirty="0" smtClean="0">
              <a:latin typeface="Trebuchet MS" pitchFamily="34" charset="0"/>
            </a:endParaRPr>
          </a:p>
          <a:p>
            <a:pPr eaLnBrk="1" hangingPunct="1"/>
            <a:r>
              <a:rPr lang="en-IN" sz="2000" dirty="0" smtClean="0">
                <a:latin typeface="Trebuchet MS" pitchFamily="34" charset="0"/>
              </a:rPr>
              <a:t>Internal Control system :</a:t>
            </a:r>
            <a:endParaRPr lang="en-US" sz="2000" dirty="0" smtClean="0">
              <a:latin typeface="Trebuchet MS" pitchFamily="34" charset="0"/>
            </a:endParaRPr>
          </a:p>
          <a:p>
            <a:pPr lvl="1" eaLnBrk="1" hangingPunct="1"/>
            <a:r>
              <a:rPr lang="en-IN" sz="2000" dirty="0" smtClean="0">
                <a:latin typeface="Trebuchet MS" pitchFamily="34" charset="0"/>
              </a:rPr>
              <a:t>Rotation</a:t>
            </a:r>
          </a:p>
          <a:p>
            <a:pPr lvl="2" eaLnBrk="1" hangingPunct="1"/>
            <a:r>
              <a:rPr lang="en-IN" sz="2000" dirty="0" smtClean="0">
                <a:latin typeface="Trebuchet MS" pitchFamily="34" charset="0"/>
              </a:rPr>
              <a:t>Externally – Auditors</a:t>
            </a:r>
          </a:p>
          <a:p>
            <a:pPr lvl="2" eaLnBrk="1" hangingPunct="1"/>
            <a:r>
              <a:rPr lang="en-IN" sz="2000" dirty="0" smtClean="0">
                <a:latin typeface="Trebuchet MS" pitchFamily="34" charset="0"/>
              </a:rPr>
              <a:t>Internally – Audit Partner/Staff</a:t>
            </a:r>
            <a:endParaRPr lang="en-US" sz="2000" dirty="0" smtClean="0">
              <a:latin typeface="Trebuchet MS" pitchFamily="34" charset="0"/>
            </a:endParaRPr>
          </a:p>
          <a:p>
            <a:pPr lvl="1" algn="r" eaLnBrk="1" hangingPunct="1"/>
            <a:endParaRPr lang="en-IN" sz="2000" dirty="0" smtClean="0">
              <a:latin typeface="Trebuchet MS" pitchFamily="34" charset="0"/>
            </a:endParaRPr>
          </a:p>
          <a:p>
            <a:pPr lvl="1" eaLnBrk="1" hangingPunct="1"/>
            <a:endParaRPr lang="en-IN" sz="2000" dirty="0" smtClean="0">
              <a:latin typeface="Trebuchet MS" pitchFamily="34" charset="0"/>
            </a:endParaRPr>
          </a:p>
          <a:p>
            <a:pPr lvl="1" eaLnBrk="1" hangingPunct="1"/>
            <a:endParaRPr lang="en-US" sz="2000" dirty="0" smtClean="0">
              <a:latin typeface="Trebuchet MS" pitchFamily="34" charset="0"/>
            </a:endParaRPr>
          </a:p>
          <a:p>
            <a:pPr eaLnBrk="1" hangingPunct="1"/>
            <a:endParaRPr lang="en-IN" sz="2000" dirty="0" smtClean="0">
              <a:latin typeface="Trebuchet MS" pitchFamily="34" charset="0"/>
            </a:endParaRPr>
          </a:p>
        </p:txBody>
      </p:sp>
      <p:sp>
        <p:nvSpPr>
          <p:cNvPr id="5" name="Footer Placeholder 4"/>
          <p:cNvSpPr>
            <a:spLocks noGrp="1"/>
          </p:cNvSpPr>
          <p:nvPr>
            <p:ph type="ftr" sz="quarter" idx="11"/>
          </p:nvPr>
        </p:nvSpPr>
        <p:spPr>
          <a:xfrm>
            <a:off x="6477000" y="6400800"/>
            <a:ext cx="1828800" cy="228600"/>
          </a:xfrm>
        </p:spPr>
        <p:txBody>
          <a:bodyPr/>
          <a:lstStyle/>
          <a:p>
            <a:pPr>
              <a:defRPr/>
            </a:pPr>
            <a:r>
              <a:rPr lang="en-US" dirty="0"/>
              <a:t>CA KUSAI GOAWALA</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260350"/>
            <a:ext cx="8402637" cy="685800"/>
          </a:xfrm>
        </p:spPr>
        <p:txBody>
          <a:bodyPr>
            <a:normAutofit/>
          </a:bodyPr>
          <a:lstStyle/>
          <a:p>
            <a:pPr algn="ctr" eaLnBrk="1" fontAlgn="auto" hangingPunct="1">
              <a:spcAft>
                <a:spcPts val="0"/>
              </a:spcAft>
              <a:defRPr/>
            </a:pPr>
            <a:r>
              <a:rPr lang="en-IN" b="1" dirty="0" smtClean="0">
                <a:solidFill>
                  <a:schemeClr val="tx2">
                    <a:satMod val="130000"/>
                  </a:schemeClr>
                </a:solidFill>
                <a:latin typeface="Trebuchet MS" pitchFamily="34" charset="0"/>
              </a:rPr>
              <a:t>Auditors Appointment</a:t>
            </a:r>
            <a:endParaRPr lang="en-US" dirty="0">
              <a:solidFill>
                <a:schemeClr val="tx2">
                  <a:satMod val="130000"/>
                </a:schemeClr>
              </a:solidFill>
              <a:latin typeface="Trebuchet MS" pitchFamily="34" charset="0"/>
            </a:endParaRPr>
          </a:p>
        </p:txBody>
      </p:sp>
      <p:sp>
        <p:nvSpPr>
          <p:cNvPr id="53251" name="Content Placeholder 2"/>
          <p:cNvSpPr>
            <a:spLocks noGrp="1"/>
          </p:cNvSpPr>
          <p:nvPr>
            <p:ph idx="1"/>
          </p:nvPr>
        </p:nvSpPr>
        <p:spPr>
          <a:xfrm>
            <a:off x="1116013" y="1412875"/>
            <a:ext cx="7497762" cy="4392613"/>
          </a:xfrm>
        </p:spPr>
        <p:txBody>
          <a:bodyPr/>
          <a:lstStyle/>
          <a:p>
            <a:pPr eaLnBrk="1" hangingPunct="1"/>
            <a:r>
              <a:rPr lang="en-IN" sz="2000" dirty="0" smtClean="0">
                <a:latin typeface="Trebuchet MS" pitchFamily="34" charset="0"/>
              </a:rPr>
              <a:t>First Auditors by Board within 30 days – If not appointed then by EOGM within 90 days. This appointment will be </a:t>
            </a:r>
            <a:r>
              <a:rPr lang="en-IN" sz="2000" dirty="0" err="1" smtClean="0">
                <a:latin typeface="Trebuchet MS" pitchFamily="34" charset="0"/>
              </a:rPr>
              <a:t>upto</a:t>
            </a:r>
            <a:r>
              <a:rPr lang="en-IN" sz="2000" dirty="0" smtClean="0">
                <a:latin typeface="Trebuchet MS" pitchFamily="34" charset="0"/>
              </a:rPr>
              <a:t> next AGM only.</a:t>
            </a:r>
          </a:p>
          <a:p>
            <a:pPr eaLnBrk="1" hangingPunct="1"/>
            <a:r>
              <a:rPr lang="en-IN" sz="2000" dirty="0" smtClean="0">
                <a:latin typeface="Trebuchet MS" pitchFamily="34" charset="0"/>
              </a:rPr>
              <a:t>Subsequently, the auditor will be appointed for a period of 5 years and ratified in each AGM.</a:t>
            </a:r>
          </a:p>
          <a:p>
            <a:pPr eaLnBrk="1" hangingPunct="1"/>
            <a:r>
              <a:rPr lang="en-IN" sz="2000" dirty="0" smtClean="0">
                <a:latin typeface="Trebuchet MS" pitchFamily="34" charset="0"/>
              </a:rPr>
              <a:t>For listed companies and certain class of companies will require to rotate their auditors every :</a:t>
            </a:r>
          </a:p>
          <a:p>
            <a:pPr lvl="1" eaLnBrk="1" hangingPunct="1"/>
            <a:r>
              <a:rPr lang="en-IN" sz="2000" dirty="0" smtClean="0">
                <a:latin typeface="Trebuchet MS" pitchFamily="34" charset="0"/>
              </a:rPr>
              <a:t>Individuals – five years</a:t>
            </a:r>
          </a:p>
          <a:p>
            <a:pPr lvl="1" eaLnBrk="1" hangingPunct="1"/>
            <a:r>
              <a:rPr lang="en-IN" sz="2000" dirty="0" smtClean="0">
                <a:latin typeface="Trebuchet MS" pitchFamily="34" charset="0"/>
              </a:rPr>
              <a:t>Firms – two period of five years</a:t>
            </a:r>
          </a:p>
          <a:p>
            <a:pPr eaLnBrk="1" hangingPunct="1"/>
            <a:r>
              <a:rPr lang="en-IN" sz="2000" dirty="0" smtClean="0">
                <a:latin typeface="Trebuchet MS" pitchFamily="34" charset="0"/>
              </a:rPr>
              <a:t>Rotation of Auditors to be implemented within 3 years.</a:t>
            </a:r>
            <a:endParaRPr lang="en-US" sz="2000" dirty="0" smtClean="0">
              <a:latin typeface="Trebuchet MS" pitchFamily="34" charset="0"/>
            </a:endParaRPr>
          </a:p>
          <a:p>
            <a:pPr eaLnBrk="1" hangingPunct="1">
              <a:buFont typeface="Wingdings 2" pitchFamily="18" charset="2"/>
              <a:buNone/>
            </a:pPr>
            <a:endParaRPr lang="en-US" sz="2000" dirty="0" smtClean="0">
              <a:latin typeface="Trebuchet MS" pitchFamily="34" charset="0"/>
            </a:endParaRPr>
          </a:p>
          <a:p>
            <a:pPr eaLnBrk="1" hangingPunct="1"/>
            <a:endParaRPr lang="en-US" sz="2000" dirty="0" smtClean="0">
              <a:latin typeface="Trebuchet MS" pitchFamily="34" charset="0"/>
            </a:endParaRPr>
          </a:p>
        </p:txBody>
      </p:sp>
      <p:sp>
        <p:nvSpPr>
          <p:cNvPr id="5" name="Footer Placeholder 4"/>
          <p:cNvSpPr>
            <a:spLocks noGrp="1"/>
          </p:cNvSpPr>
          <p:nvPr>
            <p:ph type="ftr" sz="quarter" idx="11"/>
          </p:nvPr>
        </p:nvSpPr>
        <p:spPr>
          <a:xfrm>
            <a:off x="6477000" y="6400800"/>
            <a:ext cx="1828800" cy="228600"/>
          </a:xfrm>
        </p:spPr>
        <p:txBody>
          <a:bodyPr/>
          <a:lstStyle/>
          <a:p>
            <a:pPr>
              <a:defRPr/>
            </a:pPr>
            <a:r>
              <a:rPr lang="en-US"/>
              <a:t>CA KUSAI GOAWALA</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260350"/>
            <a:ext cx="8402637" cy="685800"/>
          </a:xfrm>
        </p:spPr>
        <p:txBody>
          <a:bodyPr>
            <a:normAutofit/>
          </a:bodyPr>
          <a:lstStyle/>
          <a:p>
            <a:pPr algn="ctr" eaLnBrk="1" fontAlgn="auto" hangingPunct="1">
              <a:spcAft>
                <a:spcPts val="0"/>
              </a:spcAft>
              <a:defRPr/>
            </a:pPr>
            <a:r>
              <a:rPr lang="en-IN" b="1" dirty="0" smtClean="0">
                <a:solidFill>
                  <a:schemeClr val="tx2">
                    <a:satMod val="130000"/>
                  </a:schemeClr>
                </a:solidFill>
                <a:latin typeface="Trebuchet MS" pitchFamily="34" charset="0"/>
              </a:rPr>
              <a:t>Auditors – Other aspects</a:t>
            </a:r>
            <a:endParaRPr lang="en-US" dirty="0">
              <a:solidFill>
                <a:schemeClr val="tx2">
                  <a:satMod val="130000"/>
                </a:schemeClr>
              </a:solidFill>
              <a:latin typeface="Trebuchet MS" pitchFamily="34" charset="0"/>
            </a:endParaRPr>
          </a:p>
        </p:txBody>
      </p:sp>
      <p:sp>
        <p:nvSpPr>
          <p:cNvPr id="54275" name="Content Placeholder 2"/>
          <p:cNvSpPr>
            <a:spLocks noGrp="1"/>
          </p:cNvSpPr>
          <p:nvPr>
            <p:ph idx="1"/>
          </p:nvPr>
        </p:nvSpPr>
        <p:spPr>
          <a:xfrm>
            <a:off x="1116013" y="1412875"/>
            <a:ext cx="7497762" cy="4800600"/>
          </a:xfrm>
        </p:spPr>
        <p:txBody>
          <a:bodyPr/>
          <a:lstStyle/>
          <a:p>
            <a:pPr eaLnBrk="1" hangingPunct="1"/>
            <a:r>
              <a:rPr lang="en-IN" sz="2000" smtClean="0">
                <a:latin typeface="Trebuchet MS" pitchFamily="34" charset="0"/>
              </a:rPr>
              <a:t>Resignation requires intimation to Central Government with reasons</a:t>
            </a:r>
          </a:p>
          <a:p>
            <a:pPr eaLnBrk="1" hangingPunct="1">
              <a:buFont typeface="Wingdings 2" pitchFamily="18" charset="2"/>
              <a:buNone/>
            </a:pPr>
            <a:endParaRPr lang="en-IN" sz="2000" smtClean="0">
              <a:latin typeface="Trebuchet MS" pitchFamily="34" charset="0"/>
            </a:endParaRPr>
          </a:p>
          <a:p>
            <a:pPr eaLnBrk="1" hangingPunct="1"/>
            <a:r>
              <a:rPr lang="en-IN" sz="2000" smtClean="0">
                <a:latin typeface="Trebuchet MS" pitchFamily="34" charset="0"/>
              </a:rPr>
              <a:t>Auditor will have access to accounts of subsidiary company</a:t>
            </a:r>
            <a:endParaRPr lang="en-US" sz="2000" smtClean="0">
              <a:latin typeface="Trebuchet MS" pitchFamily="34" charset="0"/>
            </a:endParaRPr>
          </a:p>
          <a:p>
            <a:pPr eaLnBrk="1" hangingPunct="1"/>
            <a:endParaRPr lang="en-US" sz="2000" smtClean="0">
              <a:latin typeface="Trebuchet MS" pitchFamily="34" charset="0"/>
            </a:endParaRPr>
          </a:p>
        </p:txBody>
      </p:sp>
      <p:sp>
        <p:nvSpPr>
          <p:cNvPr id="5" name="Footer Placeholder 4"/>
          <p:cNvSpPr>
            <a:spLocks noGrp="1"/>
          </p:cNvSpPr>
          <p:nvPr>
            <p:ph type="ftr" sz="quarter" idx="11"/>
          </p:nvPr>
        </p:nvSpPr>
        <p:spPr>
          <a:xfrm>
            <a:off x="6705600" y="6400800"/>
            <a:ext cx="1600200" cy="304800"/>
          </a:xfrm>
        </p:spPr>
        <p:txBody>
          <a:bodyPr/>
          <a:lstStyle/>
          <a:p>
            <a:pPr>
              <a:defRPr/>
            </a:pPr>
            <a:r>
              <a:rPr lang="en-US" dirty="0"/>
              <a:t>CA KUSAI GOAWALA</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551</TotalTime>
  <Words>4972</Words>
  <Application>Microsoft Office PowerPoint</Application>
  <PresentationFormat>On-screen Show (4:3)</PresentationFormat>
  <Paragraphs>464</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Composite</vt:lpstr>
      <vt:lpstr>Companies Act 2013 – amendments Day 3</vt:lpstr>
      <vt:lpstr>Slide 2</vt:lpstr>
      <vt:lpstr>Slide 3</vt:lpstr>
      <vt:lpstr>Other audits</vt:lpstr>
      <vt:lpstr>Eligibility Of Auditor.</vt:lpstr>
      <vt:lpstr>Auditors Appointment – Key Aspects</vt:lpstr>
      <vt:lpstr>Auditors Appointment – Key Aspects Contd...</vt:lpstr>
      <vt:lpstr>Auditors Appointment</vt:lpstr>
      <vt:lpstr>Auditors – Other aspects</vt:lpstr>
      <vt:lpstr>Slide 10</vt:lpstr>
      <vt:lpstr>Auditors Disqualifications – Debts/Investments</vt:lpstr>
      <vt:lpstr>Auditors Disqualifications – Debts/Investments</vt:lpstr>
      <vt:lpstr>Auditors Disqualifications – Business Relationship</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Auditors Responsibilities</vt:lpstr>
      <vt:lpstr>Reporting of Frauds</vt:lpstr>
      <vt:lpstr>Slide 49</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Companies Act2013</dc:title>
  <dc:creator>User</dc:creator>
  <cp:lastModifiedBy>KUSAI</cp:lastModifiedBy>
  <cp:revision>314</cp:revision>
  <dcterms:created xsi:type="dcterms:W3CDTF">2013-12-19T17:34:53Z</dcterms:created>
  <dcterms:modified xsi:type="dcterms:W3CDTF">2015-10-06T07:33:49Z</dcterms:modified>
</cp:coreProperties>
</file>