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86" r:id="rId1"/>
  </p:sldMasterIdLst>
  <p:notesMasterIdLst>
    <p:notesMasterId r:id="rId130"/>
  </p:notesMasterIdLst>
  <p:handoutMasterIdLst>
    <p:handoutMasterId r:id="rId131"/>
  </p:handoutMasterIdLst>
  <p:sldIdLst>
    <p:sldId id="611" r:id="rId2"/>
    <p:sldId id="679" r:id="rId3"/>
    <p:sldId id="980" r:id="rId4"/>
    <p:sldId id="979" r:id="rId5"/>
    <p:sldId id="877" r:id="rId6"/>
    <p:sldId id="747" r:id="rId7"/>
    <p:sldId id="748" r:id="rId8"/>
    <p:sldId id="749" r:id="rId9"/>
    <p:sldId id="752" r:id="rId10"/>
    <p:sldId id="753" r:id="rId11"/>
    <p:sldId id="754" r:id="rId12"/>
    <p:sldId id="854" r:id="rId13"/>
    <p:sldId id="755" r:id="rId14"/>
    <p:sldId id="757" r:id="rId15"/>
    <p:sldId id="758" r:id="rId16"/>
    <p:sldId id="978" r:id="rId17"/>
    <p:sldId id="855" r:id="rId18"/>
    <p:sldId id="759" r:id="rId19"/>
    <p:sldId id="916" r:id="rId20"/>
    <p:sldId id="958" r:id="rId21"/>
    <p:sldId id="959" r:id="rId22"/>
    <p:sldId id="960" r:id="rId23"/>
    <p:sldId id="856" r:id="rId24"/>
    <p:sldId id="760" r:id="rId25"/>
    <p:sldId id="761" r:id="rId26"/>
    <p:sldId id="853" r:id="rId27"/>
    <p:sldId id="972" r:id="rId28"/>
    <p:sldId id="974" r:id="rId29"/>
    <p:sldId id="975" r:id="rId30"/>
    <p:sldId id="976" r:id="rId31"/>
    <p:sldId id="903" r:id="rId32"/>
    <p:sldId id="904" r:id="rId33"/>
    <p:sldId id="905" r:id="rId34"/>
    <p:sldId id="906" r:id="rId35"/>
    <p:sldId id="907" r:id="rId36"/>
    <p:sldId id="947" r:id="rId37"/>
    <p:sldId id="948" r:id="rId38"/>
    <p:sldId id="949" r:id="rId39"/>
    <p:sldId id="950" r:id="rId40"/>
    <p:sldId id="951" r:id="rId41"/>
    <p:sldId id="952" r:id="rId42"/>
    <p:sldId id="762" r:id="rId43"/>
    <p:sldId id="857" r:id="rId44"/>
    <p:sldId id="763" r:id="rId45"/>
    <p:sldId id="770" r:id="rId46"/>
    <p:sldId id="858" r:id="rId47"/>
    <p:sldId id="771" r:id="rId48"/>
    <p:sldId id="859" r:id="rId49"/>
    <p:sldId id="772" r:id="rId50"/>
    <p:sldId id="860" r:id="rId51"/>
    <p:sldId id="773" r:id="rId52"/>
    <p:sldId id="861" r:id="rId53"/>
    <p:sldId id="862" r:id="rId54"/>
    <p:sldId id="863" r:id="rId55"/>
    <p:sldId id="864" r:id="rId56"/>
    <p:sldId id="865" r:id="rId57"/>
    <p:sldId id="866" r:id="rId58"/>
    <p:sldId id="867" r:id="rId59"/>
    <p:sldId id="868" r:id="rId60"/>
    <p:sldId id="939" r:id="rId61"/>
    <p:sldId id="940" r:id="rId62"/>
    <p:sldId id="941" r:id="rId63"/>
    <p:sldId id="942" r:id="rId64"/>
    <p:sldId id="943" r:id="rId65"/>
    <p:sldId id="944" r:id="rId66"/>
    <p:sldId id="945" r:id="rId67"/>
    <p:sldId id="946" r:id="rId68"/>
    <p:sldId id="938" r:id="rId69"/>
    <p:sldId id="869" r:id="rId70"/>
    <p:sldId id="870" r:id="rId71"/>
    <p:sldId id="871" r:id="rId72"/>
    <p:sldId id="872" r:id="rId73"/>
    <p:sldId id="873" r:id="rId74"/>
    <p:sldId id="874" r:id="rId75"/>
    <p:sldId id="875" r:id="rId76"/>
    <p:sldId id="917" r:id="rId77"/>
    <p:sldId id="918" r:id="rId78"/>
    <p:sldId id="919" r:id="rId79"/>
    <p:sldId id="920" r:id="rId80"/>
    <p:sldId id="921" r:id="rId81"/>
    <p:sldId id="774" r:id="rId82"/>
    <p:sldId id="879" r:id="rId83"/>
    <p:sldId id="880" r:id="rId84"/>
    <p:sldId id="881" r:id="rId85"/>
    <p:sldId id="882" r:id="rId86"/>
    <p:sldId id="922" r:id="rId87"/>
    <p:sldId id="923" r:id="rId88"/>
    <p:sldId id="924" r:id="rId89"/>
    <p:sldId id="925" r:id="rId90"/>
    <p:sldId id="926" r:id="rId91"/>
    <p:sldId id="927" r:id="rId92"/>
    <p:sldId id="883" r:id="rId93"/>
    <p:sldId id="884" r:id="rId94"/>
    <p:sldId id="885" r:id="rId95"/>
    <p:sldId id="886" r:id="rId96"/>
    <p:sldId id="887" r:id="rId97"/>
    <p:sldId id="888" r:id="rId98"/>
    <p:sldId id="889" r:id="rId99"/>
    <p:sldId id="890" r:id="rId100"/>
    <p:sldId id="891" r:id="rId101"/>
    <p:sldId id="928" r:id="rId102"/>
    <p:sldId id="893" r:id="rId103"/>
    <p:sldId id="894" r:id="rId104"/>
    <p:sldId id="895" r:id="rId105"/>
    <p:sldId id="896" r:id="rId106"/>
    <p:sldId id="897" r:id="rId107"/>
    <p:sldId id="898" r:id="rId108"/>
    <p:sldId id="899" r:id="rId109"/>
    <p:sldId id="900" r:id="rId110"/>
    <p:sldId id="901" r:id="rId111"/>
    <p:sldId id="902" r:id="rId112"/>
    <p:sldId id="929" r:id="rId113"/>
    <p:sldId id="930" r:id="rId114"/>
    <p:sldId id="931" r:id="rId115"/>
    <p:sldId id="932" r:id="rId116"/>
    <p:sldId id="933" r:id="rId117"/>
    <p:sldId id="934" r:id="rId118"/>
    <p:sldId id="935" r:id="rId119"/>
    <p:sldId id="936" r:id="rId120"/>
    <p:sldId id="937" r:id="rId121"/>
    <p:sldId id="953" r:id="rId122"/>
    <p:sldId id="954" r:id="rId123"/>
    <p:sldId id="955" r:id="rId124"/>
    <p:sldId id="956" r:id="rId125"/>
    <p:sldId id="957" r:id="rId126"/>
    <p:sldId id="962" r:id="rId127"/>
    <p:sldId id="963" r:id="rId128"/>
    <p:sldId id="970" r:id="rId1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00"/>
    <a:srgbClr val="56565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454" autoAdjust="0"/>
    <p:restoredTop sz="96437" autoAdjust="0"/>
  </p:normalViewPr>
  <p:slideViewPr>
    <p:cSldViewPr>
      <p:cViewPr>
        <p:scale>
          <a:sx n="70" d="100"/>
          <a:sy n="70" d="100"/>
        </p:scale>
        <p:origin x="-1212" y="-846"/>
      </p:cViewPr>
      <p:guideLst>
        <p:guide orient="horz" pos="2160"/>
        <p:guide pos="2880"/>
      </p:guideLst>
    </p:cSldViewPr>
  </p:slideViewPr>
  <p:outlineViewPr>
    <p:cViewPr>
      <p:scale>
        <a:sx n="33" d="100"/>
        <a:sy n="33" d="100"/>
      </p:scale>
      <p:origin x="0" y="373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notesMaster" Target="notesMasters/notesMaster1.xml"/><Relationship Id="rId13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190467"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mn-cs"/>
              </a:defRPr>
            </a:lvl1pPr>
          </a:lstStyle>
          <a:p>
            <a:pPr>
              <a:defRPr/>
            </a:pPr>
            <a:fld id="{5A34EFBA-6C7B-4B0F-B175-3ACFBA8CB36A}" type="datetimeFigureOut">
              <a:rPr lang="en-US"/>
              <a:pPr>
                <a:defRPr/>
              </a:pPr>
              <a:t>10/3/2015</a:t>
            </a:fld>
            <a:endParaRPr lang="en-US"/>
          </a:p>
        </p:txBody>
      </p:sp>
      <p:sp>
        <p:nvSpPr>
          <p:cNvPr id="190468"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190469"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cs typeface="+mn-cs"/>
              </a:defRPr>
            </a:lvl1pPr>
          </a:lstStyle>
          <a:p>
            <a:pPr>
              <a:defRPr/>
            </a:pPr>
            <a:fld id="{111C2AA9-2953-4E27-8C6D-A8F82263416A}" type="slidenum">
              <a:rPr lang="en-US"/>
              <a:pPr>
                <a:defRPr/>
              </a:pPr>
              <a:t>‹#›</a:t>
            </a:fld>
            <a:endParaRPr 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979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890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97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979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979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CA7F3457-EE81-48DD-AAE7-FAE60B4D3CBE}" type="slidenum">
              <a:rPr lang="en-US"/>
              <a:pPr>
                <a:defRPr/>
              </a:pPr>
              <a:t>‹#›</a:t>
            </a:fld>
            <a:endParaRPr 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79876" name="Footer Placeholder 3"/>
          <p:cNvSpPr>
            <a:spLocks noGrp="1"/>
          </p:cNvSpPr>
          <p:nvPr>
            <p:ph type="ftr" sz="quarter" idx="4"/>
          </p:nvPr>
        </p:nvSpPr>
        <p:spPr/>
        <p:txBody>
          <a:bodyPr/>
          <a:lstStyle/>
          <a:p>
            <a:pPr>
              <a:defRPr/>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5"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6" name="Slide Number Placeholder 17"/>
          <p:cNvSpPr>
            <a:spLocks noGrp="1"/>
          </p:cNvSpPr>
          <p:nvPr>
            <p:ph type="sldNum" sz="quarter" idx="12"/>
          </p:nvPr>
        </p:nvSpPr>
        <p:spPr/>
        <p:txBody>
          <a:bodyPr/>
          <a:lstStyle>
            <a:lvl1pPr>
              <a:defRPr/>
            </a:lvl1pPr>
          </a:lstStyle>
          <a:p>
            <a:pPr>
              <a:defRPr/>
            </a:pPr>
            <a:fld id="{2EAB4294-452C-4F13-85E9-4072B419DF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5"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6" name="Slide Number Placeholder 17"/>
          <p:cNvSpPr>
            <a:spLocks noGrp="1"/>
          </p:cNvSpPr>
          <p:nvPr>
            <p:ph type="sldNum" sz="quarter" idx="12"/>
          </p:nvPr>
        </p:nvSpPr>
        <p:spPr/>
        <p:txBody>
          <a:bodyPr/>
          <a:lstStyle>
            <a:lvl1pPr>
              <a:defRPr/>
            </a:lvl1pPr>
          </a:lstStyle>
          <a:p>
            <a:pPr>
              <a:defRPr/>
            </a:pPr>
            <a:fld id="{017EA995-5F8F-49CB-AA62-660135C81D7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5"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6" name="Slide Number Placeholder 17"/>
          <p:cNvSpPr>
            <a:spLocks noGrp="1"/>
          </p:cNvSpPr>
          <p:nvPr>
            <p:ph type="sldNum" sz="quarter" idx="12"/>
          </p:nvPr>
        </p:nvSpPr>
        <p:spPr/>
        <p:txBody>
          <a:bodyPr/>
          <a:lstStyle>
            <a:lvl1pPr>
              <a:defRPr/>
            </a:lvl1pPr>
          </a:lstStyle>
          <a:p>
            <a:pPr>
              <a:defRPr/>
            </a:pPr>
            <a:fld id="{4D01A36B-9DE2-476C-82B8-2B56496CBD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5"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6" name="Slide Number Placeholder 17"/>
          <p:cNvSpPr>
            <a:spLocks noGrp="1"/>
          </p:cNvSpPr>
          <p:nvPr>
            <p:ph type="sldNum" sz="quarter" idx="12"/>
          </p:nvPr>
        </p:nvSpPr>
        <p:spPr/>
        <p:txBody>
          <a:bodyPr/>
          <a:lstStyle>
            <a:lvl1pPr>
              <a:defRPr/>
            </a:lvl1pPr>
          </a:lstStyle>
          <a:p>
            <a:pPr>
              <a:defRPr/>
            </a:pPr>
            <a:fld id="{C7FC49D2-CA79-4AFE-BD95-A723AB5C4DA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5"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6" name="Slide Number Placeholder 17"/>
          <p:cNvSpPr>
            <a:spLocks noGrp="1"/>
          </p:cNvSpPr>
          <p:nvPr>
            <p:ph type="sldNum" sz="quarter" idx="12"/>
          </p:nvPr>
        </p:nvSpPr>
        <p:spPr/>
        <p:txBody>
          <a:bodyPr/>
          <a:lstStyle>
            <a:lvl1pPr>
              <a:defRPr/>
            </a:lvl1pPr>
          </a:lstStyle>
          <a:p>
            <a:pPr>
              <a:defRPr/>
            </a:pPr>
            <a:fld id="{BEB6B8B8-B1DD-45FE-8693-2B14206C2B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6"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7" name="Slide Number Placeholder 17"/>
          <p:cNvSpPr>
            <a:spLocks noGrp="1"/>
          </p:cNvSpPr>
          <p:nvPr>
            <p:ph type="sldNum" sz="quarter" idx="12"/>
          </p:nvPr>
        </p:nvSpPr>
        <p:spPr/>
        <p:txBody>
          <a:bodyPr/>
          <a:lstStyle>
            <a:lvl1pPr>
              <a:defRPr/>
            </a:lvl1pPr>
          </a:lstStyle>
          <a:p>
            <a:pPr>
              <a:defRPr/>
            </a:pPr>
            <a:fld id="{DD2690D9-F61E-4EC2-9F60-169C5363519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8"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9" name="Slide Number Placeholder 17"/>
          <p:cNvSpPr>
            <a:spLocks noGrp="1"/>
          </p:cNvSpPr>
          <p:nvPr>
            <p:ph type="sldNum" sz="quarter" idx="12"/>
          </p:nvPr>
        </p:nvSpPr>
        <p:spPr/>
        <p:txBody>
          <a:bodyPr/>
          <a:lstStyle>
            <a:lvl1pPr>
              <a:defRPr/>
            </a:lvl1pPr>
          </a:lstStyle>
          <a:p>
            <a:pPr>
              <a:defRPr/>
            </a:pPr>
            <a:fld id="{6EA3860D-BFAD-477D-B8B6-1D688203F6E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4"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5" name="Slide Number Placeholder 17"/>
          <p:cNvSpPr>
            <a:spLocks noGrp="1"/>
          </p:cNvSpPr>
          <p:nvPr>
            <p:ph type="sldNum" sz="quarter" idx="12"/>
          </p:nvPr>
        </p:nvSpPr>
        <p:spPr/>
        <p:txBody>
          <a:bodyPr/>
          <a:lstStyle>
            <a:lvl1pPr>
              <a:defRPr/>
            </a:lvl1pPr>
          </a:lstStyle>
          <a:p>
            <a:pPr>
              <a:defRPr/>
            </a:pPr>
            <a:fld id="{0B41E2B4-19DC-4605-A365-EEC698A07F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3"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4" name="Slide Number Placeholder 17"/>
          <p:cNvSpPr>
            <a:spLocks noGrp="1"/>
          </p:cNvSpPr>
          <p:nvPr>
            <p:ph type="sldNum" sz="quarter" idx="12"/>
          </p:nvPr>
        </p:nvSpPr>
        <p:spPr/>
        <p:txBody>
          <a:bodyPr/>
          <a:lstStyle>
            <a:lvl1pPr>
              <a:defRPr/>
            </a:lvl1pPr>
          </a:lstStyle>
          <a:p>
            <a:pPr>
              <a:defRPr/>
            </a:pPr>
            <a:fld id="{EAE2A591-EAF9-4804-BBE2-32FF2F2D3A9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r>
              <a:rPr lang="en-US" smtClean="0"/>
              <a:t>29/07/2012</a:t>
            </a:r>
            <a:endParaRPr lang="en-US"/>
          </a:p>
        </p:txBody>
      </p:sp>
      <p:sp>
        <p:nvSpPr>
          <p:cNvPr id="6" name="Footer Placeholder 21"/>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7" name="Slide Number Placeholder 17"/>
          <p:cNvSpPr>
            <a:spLocks noGrp="1"/>
          </p:cNvSpPr>
          <p:nvPr>
            <p:ph type="sldNum" sz="quarter" idx="12"/>
          </p:nvPr>
        </p:nvSpPr>
        <p:spPr/>
        <p:txBody>
          <a:bodyPr/>
          <a:lstStyle>
            <a:lvl1pPr>
              <a:defRPr/>
            </a:lvl1pPr>
          </a:lstStyle>
          <a:p>
            <a:pPr>
              <a:defRPr/>
            </a:pPr>
            <a:fld id="{E8E8DF2E-3FF0-46EB-A56E-36720C04323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r>
              <a:rPr lang="en-US" smtClean="0"/>
              <a:t>29/07/2012</a:t>
            </a:r>
            <a:endParaRPr lang="en-US"/>
          </a:p>
        </p:txBody>
      </p:sp>
      <p:sp>
        <p:nvSpPr>
          <p:cNvPr id="10" name="Footer Placeholder 5"/>
          <p:cNvSpPr>
            <a:spLocks noGrp="1"/>
          </p:cNvSpPr>
          <p:nvPr>
            <p:ph type="ftr" sz="quarter" idx="11"/>
          </p:nvPr>
        </p:nvSpPr>
        <p:spPr/>
        <p:txBody>
          <a:bodyPr/>
          <a:lstStyle>
            <a:lvl1pPr>
              <a:defRPr/>
            </a:lvl1pPr>
          </a:lstStyle>
          <a:p>
            <a:pPr>
              <a:defRPr/>
            </a:pPr>
            <a:r>
              <a:rPr lang="nn-NO"/>
              <a:t>CA Shekhar Sane - 98230-91364 (shekharsane@vsnl.net and shekhar@cashekharsane.com)</a:t>
            </a: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4AA4F06F-EEAB-46C8-A93C-2AC57D3A7C7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mn-cs"/>
              </a:defRPr>
            </a:lvl1pPr>
          </a:lstStyle>
          <a:p>
            <a:pPr>
              <a:defRPr/>
            </a:pPr>
            <a:r>
              <a:rPr lang="en-US" smtClean="0"/>
              <a:t>29/07/2012</a:t>
            </a: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mn-cs"/>
              </a:defRPr>
            </a:lvl1pPr>
          </a:lstStyle>
          <a:p>
            <a:pPr>
              <a:defRPr/>
            </a:pPr>
            <a:r>
              <a:rPr lang="nn-NO"/>
              <a:t>CA Shekhar Sane - 98230-91364 (shekharsane@vsnl.net and shekhar@cashekharsane.com)</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cs typeface="+mn-cs"/>
              </a:defRPr>
            </a:lvl1pPr>
          </a:lstStyle>
          <a:p>
            <a:pPr>
              <a:defRPr/>
            </a:pPr>
            <a:fld id="{DDCC890B-D53B-460B-B3A5-ED31FA1BD725}"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0" hangingPunct="0">
                <a:defRPr/>
              </a:pPr>
              <a:endParaRPr lang="en-US">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0" hangingPunct="0">
                <a:defRPr/>
              </a:pPr>
              <a:endParaRPr lang="en-US">
                <a:cs typeface="+mn-cs"/>
              </a:endParaRPr>
            </a:p>
          </p:txBody>
        </p:sp>
      </p:grpSp>
    </p:spTree>
  </p:cSld>
  <p:clrMap bg1="lt1" tx1="dk1" bg2="lt2" tx2="dk2" accent1="accent1" accent2="accent2" accent3="accent3" accent4="accent4" accent5="accent5" accent6="accent6" hlink="hlink" folHlink="folHlink"/>
  <p:sldLayoutIdLst>
    <p:sldLayoutId id="2147485283" r:id="rId1"/>
    <p:sldLayoutId id="2147485284" r:id="rId2"/>
    <p:sldLayoutId id="2147485285" r:id="rId3"/>
    <p:sldLayoutId id="2147485286" r:id="rId4"/>
    <p:sldLayoutId id="2147485287" r:id="rId5"/>
    <p:sldLayoutId id="2147485288" r:id="rId6"/>
    <p:sldLayoutId id="2147485289" r:id="rId7"/>
    <p:sldLayoutId id="2147485290" r:id="rId8"/>
    <p:sldLayoutId id="2147485293" r:id="rId9"/>
    <p:sldLayoutId id="2147485291" r:id="rId10"/>
    <p:sldLayoutId id="2147485292" r:id="rId11"/>
  </p:sldLayoutIdLst>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1" descr="floral-clip-art-backgrounds-for-powerpoint.jpg"/>
          <p:cNvPicPr>
            <a:picLocks noChangeAspect="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 name="Title 3"/>
          <p:cNvSpPr>
            <a:spLocks noGrp="1"/>
          </p:cNvSpPr>
          <p:nvPr>
            <p:ph type="title"/>
          </p:nvPr>
        </p:nvSpPr>
        <p:spPr>
          <a:xfrm>
            <a:off x="152400" y="247650"/>
            <a:ext cx="8229600" cy="895350"/>
          </a:xfrm>
        </p:spPr>
        <p:txBody>
          <a:bodyPr>
            <a:noAutofit/>
          </a:bodyPr>
          <a:lstStyle/>
          <a:p>
            <a:pPr algn="ctr" eaLnBrk="1" fontAlgn="auto" hangingPunct="1">
              <a:spcAft>
                <a:spcPts val="0"/>
              </a:spcAft>
              <a:defRPr/>
            </a:pPr>
            <a:r>
              <a:rPr lang="en-US" sz="4000" b="1" i="1" u="sng" dirty="0" smtClean="0">
                <a:solidFill>
                  <a:schemeClr val="accent1">
                    <a:lumMod val="50000"/>
                  </a:schemeClr>
                </a:solidFill>
              </a:rPr>
              <a:t/>
            </a:r>
            <a:br>
              <a:rPr lang="en-US" sz="4000" b="1" i="1" u="sng" dirty="0" smtClean="0">
                <a:solidFill>
                  <a:schemeClr val="accent1">
                    <a:lumMod val="50000"/>
                  </a:schemeClr>
                </a:solidFill>
              </a:rPr>
            </a:br>
            <a:r>
              <a:rPr lang="en-US" sz="4000" b="1" i="1" u="sng" dirty="0" smtClean="0">
                <a:solidFill>
                  <a:schemeClr val="accent1">
                    <a:lumMod val="50000"/>
                  </a:schemeClr>
                </a:solidFill>
              </a:rPr>
              <a:t/>
            </a:r>
            <a:br>
              <a:rPr lang="en-US" sz="4000" b="1" i="1" u="sng" dirty="0" smtClean="0">
                <a:solidFill>
                  <a:schemeClr val="accent1">
                    <a:lumMod val="50000"/>
                  </a:schemeClr>
                </a:solidFill>
              </a:rPr>
            </a:br>
            <a:r>
              <a:rPr lang="en-US" sz="4000" b="1" i="1" u="sng" dirty="0" smtClean="0">
                <a:solidFill>
                  <a:schemeClr val="accent1">
                    <a:lumMod val="50000"/>
                  </a:schemeClr>
                </a:solidFill>
              </a:rPr>
              <a:t>Cenvat Credit Rules</a:t>
            </a:r>
            <a:endParaRPr lang="en-US" sz="4000" b="1" i="1" u="sng" dirty="0">
              <a:solidFill>
                <a:schemeClr val="accent1">
                  <a:lumMod val="50000"/>
                </a:schemeClr>
              </a:solidFill>
            </a:endParaRPr>
          </a:p>
        </p:txBody>
      </p:sp>
      <p:sp>
        <p:nvSpPr>
          <p:cNvPr id="3076" name="Content Placeholder 4"/>
          <p:cNvSpPr>
            <a:spLocks noGrp="1"/>
          </p:cNvSpPr>
          <p:nvPr>
            <p:ph sz="quarter" idx="2"/>
          </p:nvPr>
        </p:nvSpPr>
        <p:spPr>
          <a:xfrm>
            <a:off x="304800" y="1219200"/>
            <a:ext cx="8382000" cy="4876800"/>
          </a:xfrm>
        </p:spPr>
        <p:txBody>
          <a:bodyPr/>
          <a:lstStyle/>
          <a:p>
            <a:pPr eaLnBrk="1" hangingPunct="1">
              <a:buFont typeface="Wingdings 2" pitchFamily="18" charset="2"/>
              <a:buNone/>
              <a:defRPr/>
            </a:pPr>
            <a:endParaRPr lang="en-US" sz="2800" b="1" i="1" dirty="0" smtClean="0">
              <a:latin typeface="+mj-lt"/>
            </a:endParaRPr>
          </a:p>
          <a:p>
            <a:pPr eaLnBrk="1" hangingPunct="1">
              <a:buFont typeface="Wingdings 2" pitchFamily="18" charset="2"/>
              <a:buNone/>
              <a:defRPr/>
            </a:pPr>
            <a:r>
              <a:rPr lang="en-US" sz="2800" b="1" i="1" dirty="0" smtClean="0">
                <a:latin typeface="+mj-lt"/>
              </a:rPr>
              <a:t>By</a:t>
            </a:r>
          </a:p>
          <a:p>
            <a:pPr eaLnBrk="1" hangingPunct="1">
              <a:buFont typeface="Wingdings 2" pitchFamily="18" charset="2"/>
              <a:buNone/>
              <a:defRPr/>
            </a:pPr>
            <a:r>
              <a:rPr lang="en-US" sz="2800" dirty="0" err="1" smtClean="0">
                <a:latin typeface="+mj-lt"/>
              </a:rPr>
              <a:t>S.H.Sane</a:t>
            </a:r>
            <a:r>
              <a:rPr lang="en-US" sz="2800" dirty="0" smtClean="0">
                <a:latin typeface="+mj-lt"/>
              </a:rPr>
              <a:t> &amp; Co.</a:t>
            </a:r>
          </a:p>
          <a:p>
            <a:pPr eaLnBrk="1" hangingPunct="1">
              <a:buFont typeface="Wingdings 2" pitchFamily="18" charset="2"/>
              <a:buNone/>
              <a:defRPr/>
            </a:pPr>
            <a:r>
              <a:rPr lang="en-US" sz="2800" dirty="0" smtClean="0">
                <a:latin typeface="+mj-lt"/>
              </a:rPr>
              <a:t>Chartered Accountants</a:t>
            </a:r>
          </a:p>
          <a:p>
            <a:pPr eaLnBrk="1" hangingPunct="1">
              <a:buFont typeface="Wingdings 2" pitchFamily="18" charset="2"/>
              <a:buNone/>
              <a:defRPr/>
            </a:pPr>
            <a:r>
              <a:rPr lang="en-US" sz="2400" b="1" dirty="0" smtClean="0">
                <a:latin typeface="+mj-lt"/>
              </a:rPr>
              <a:t>CA </a:t>
            </a:r>
            <a:r>
              <a:rPr lang="en-US" sz="2400" b="1" dirty="0" err="1" smtClean="0">
                <a:latin typeface="+mj-lt"/>
              </a:rPr>
              <a:t>Shekhar</a:t>
            </a:r>
            <a:r>
              <a:rPr lang="en-US" sz="2400" b="1" dirty="0" smtClean="0">
                <a:latin typeface="+mj-lt"/>
              </a:rPr>
              <a:t> Sane</a:t>
            </a:r>
          </a:p>
          <a:p>
            <a:pPr eaLnBrk="1" hangingPunct="1">
              <a:spcBef>
                <a:spcPct val="0"/>
              </a:spcBef>
              <a:buFont typeface="Wingdings 2" pitchFamily="18" charset="2"/>
              <a:buNone/>
              <a:defRPr/>
            </a:pPr>
            <a:r>
              <a:rPr lang="en-US" sz="2000" dirty="0" smtClean="0">
                <a:latin typeface="+mj-lt"/>
              </a:rPr>
              <a:t>(</a:t>
            </a:r>
            <a:r>
              <a:rPr lang="en-US" sz="2000" dirty="0" err="1" smtClean="0">
                <a:latin typeface="+mj-lt"/>
              </a:rPr>
              <a:t>B.Com</a:t>
            </a:r>
            <a:r>
              <a:rPr lang="en-US" sz="2000" dirty="0" smtClean="0">
                <a:latin typeface="+mj-lt"/>
              </a:rPr>
              <a:t>, ACMA, FCA, DISA(ICAI)</a:t>
            </a:r>
          </a:p>
          <a:p>
            <a:pPr eaLnBrk="1" hangingPunct="1">
              <a:spcBef>
                <a:spcPct val="0"/>
              </a:spcBef>
              <a:buFont typeface="Wingdings 2" pitchFamily="18" charset="2"/>
              <a:buNone/>
              <a:defRPr/>
            </a:pPr>
            <a:endParaRPr lang="en-US" sz="2000" dirty="0" smtClean="0">
              <a:latin typeface="+mj-lt"/>
            </a:endParaRPr>
          </a:p>
          <a:p>
            <a:pPr eaLnBrk="1" hangingPunct="1">
              <a:spcBef>
                <a:spcPct val="0"/>
              </a:spcBef>
              <a:buFont typeface="Wingdings 2" pitchFamily="18" charset="2"/>
              <a:buNone/>
              <a:defRPr/>
            </a:pPr>
            <a:endParaRPr lang="en-US" sz="2000" dirty="0" smtClean="0">
              <a:latin typeface="+mj-lt"/>
            </a:endParaRPr>
          </a:p>
          <a:p>
            <a:pPr eaLnBrk="1" hangingPunct="1">
              <a:buFont typeface="Wingdings 2" pitchFamily="18" charset="2"/>
              <a:buNone/>
              <a:defRPr/>
            </a:pPr>
            <a:endParaRPr lang="en-US" sz="1800" dirty="0" smtClean="0">
              <a:latin typeface="+mj-lt"/>
            </a:endParaRPr>
          </a:p>
          <a:p>
            <a:pPr eaLnBrk="1" hangingPunct="1">
              <a:buFont typeface="Wingdings 2" pitchFamily="18" charset="2"/>
              <a:buNone/>
              <a:defRPr/>
            </a:pPr>
            <a:r>
              <a:rPr lang="en-US" sz="1400" b="1" dirty="0" smtClean="0">
                <a:latin typeface="+mj-lt"/>
              </a:rPr>
              <a:t>Date</a:t>
            </a:r>
            <a:r>
              <a:rPr lang="en-US" sz="1400" dirty="0" smtClean="0">
                <a:latin typeface="+mj-lt"/>
              </a:rPr>
              <a:t>  :         </a:t>
            </a:r>
            <a:r>
              <a:rPr lang="en-US" sz="1400" b="1" dirty="0" smtClean="0">
                <a:latin typeface="+mj-lt"/>
              </a:rPr>
              <a:t>3 rd October,</a:t>
            </a:r>
            <a:r>
              <a:rPr lang="en-US" sz="1600" b="1" dirty="0" smtClean="0">
                <a:solidFill>
                  <a:srgbClr val="FF0000"/>
                </a:solidFill>
                <a:latin typeface="+mj-lt"/>
              </a:rPr>
              <a:t> </a:t>
            </a:r>
            <a:r>
              <a:rPr lang="en-US" sz="1600" b="1" dirty="0" smtClean="0">
                <a:latin typeface="+mj-lt"/>
              </a:rPr>
              <a:t>2015</a:t>
            </a:r>
          </a:p>
          <a:p>
            <a:pPr eaLnBrk="1" hangingPunct="1">
              <a:buFont typeface="Wingdings 2" pitchFamily="18" charset="2"/>
              <a:buNone/>
              <a:defRPr/>
            </a:pPr>
            <a:r>
              <a:rPr lang="en-US" sz="1600" b="1" dirty="0" smtClean="0">
                <a:latin typeface="+mj-lt"/>
              </a:rPr>
              <a:t>Flat No.6, </a:t>
            </a:r>
            <a:r>
              <a:rPr lang="en-US" sz="1600" b="1" dirty="0" err="1" smtClean="0">
                <a:latin typeface="+mj-lt"/>
              </a:rPr>
              <a:t>Radha</a:t>
            </a:r>
            <a:r>
              <a:rPr lang="en-US" sz="1600" b="1" dirty="0" smtClean="0">
                <a:latin typeface="+mj-lt"/>
              </a:rPr>
              <a:t> Krishna Heights,</a:t>
            </a:r>
          </a:p>
          <a:p>
            <a:pPr eaLnBrk="1" hangingPunct="1">
              <a:buFont typeface="Wingdings 2" pitchFamily="18" charset="2"/>
              <a:buNone/>
              <a:defRPr/>
            </a:pPr>
            <a:r>
              <a:rPr lang="en-US" sz="1600" b="1" dirty="0" err="1" smtClean="0">
                <a:latin typeface="+mj-lt"/>
              </a:rPr>
              <a:t>Khajina</a:t>
            </a:r>
            <a:r>
              <a:rPr lang="en-US" sz="1600" b="1" dirty="0" smtClean="0">
                <a:latin typeface="+mj-lt"/>
              </a:rPr>
              <a:t> </a:t>
            </a:r>
            <a:r>
              <a:rPr lang="en-US" sz="1600" b="1" dirty="0" err="1" smtClean="0">
                <a:latin typeface="+mj-lt"/>
              </a:rPr>
              <a:t>Vihir</a:t>
            </a:r>
            <a:r>
              <a:rPr lang="en-US" sz="1600" b="1" dirty="0" smtClean="0">
                <a:latin typeface="+mj-lt"/>
              </a:rPr>
              <a:t> </a:t>
            </a:r>
            <a:r>
              <a:rPr lang="en-US" sz="1600" b="1" dirty="0" err="1" smtClean="0">
                <a:latin typeface="+mj-lt"/>
              </a:rPr>
              <a:t>Chowk</a:t>
            </a:r>
            <a:r>
              <a:rPr lang="en-US" sz="1600" b="1" dirty="0" smtClean="0">
                <a:latin typeface="+mj-lt"/>
              </a:rPr>
              <a:t>, Off </a:t>
            </a:r>
            <a:r>
              <a:rPr lang="en-US" sz="1600" b="1" dirty="0" err="1" smtClean="0">
                <a:latin typeface="+mj-lt"/>
              </a:rPr>
              <a:t>Tilak</a:t>
            </a:r>
            <a:r>
              <a:rPr lang="en-US" sz="1600" b="1" dirty="0" smtClean="0">
                <a:latin typeface="+mj-lt"/>
              </a:rPr>
              <a:t> Road,</a:t>
            </a:r>
          </a:p>
          <a:p>
            <a:pPr eaLnBrk="1" hangingPunct="1">
              <a:buFont typeface="Wingdings 2" pitchFamily="18" charset="2"/>
              <a:buNone/>
              <a:defRPr/>
            </a:pPr>
            <a:r>
              <a:rPr lang="en-US" sz="1600" b="1" dirty="0" smtClean="0">
                <a:latin typeface="+mj-lt"/>
              </a:rPr>
              <a:t>Near </a:t>
            </a:r>
            <a:r>
              <a:rPr lang="en-US" sz="1600" b="1" dirty="0" err="1" smtClean="0">
                <a:latin typeface="+mj-lt"/>
              </a:rPr>
              <a:t>Grahak</a:t>
            </a:r>
            <a:r>
              <a:rPr lang="en-US" sz="1600" b="1" dirty="0" smtClean="0">
                <a:latin typeface="+mj-lt"/>
              </a:rPr>
              <a:t> </a:t>
            </a:r>
            <a:r>
              <a:rPr lang="en-US" sz="1600" b="1" dirty="0" err="1" smtClean="0">
                <a:latin typeface="+mj-lt"/>
              </a:rPr>
              <a:t>Peth</a:t>
            </a:r>
            <a:r>
              <a:rPr lang="en-US" sz="1600" b="1" dirty="0" smtClean="0">
                <a:latin typeface="+mj-lt"/>
              </a:rPr>
              <a:t>, Pune 411030</a:t>
            </a:r>
          </a:p>
          <a:p>
            <a:pPr eaLnBrk="1" hangingPunct="1">
              <a:buFont typeface="Wingdings 2" pitchFamily="18" charset="2"/>
              <a:buNone/>
              <a:defRPr/>
            </a:pPr>
            <a:endParaRPr lang="en-US" sz="1600" b="1" dirty="0" smtClean="0">
              <a:latin typeface="+mj-lt"/>
            </a:endParaRPr>
          </a:p>
          <a:p>
            <a:pPr eaLnBrk="1" hangingPunct="1">
              <a:buFont typeface="Wingdings 2" pitchFamily="18" charset="2"/>
              <a:buNone/>
              <a:defRPr/>
            </a:pPr>
            <a:endParaRPr lang="en-US" sz="1600" b="1" dirty="0" smtClean="0">
              <a:latin typeface="+mj-lt"/>
            </a:endParaRPr>
          </a:p>
          <a:p>
            <a:pPr eaLnBrk="1" hangingPunct="1">
              <a:buFont typeface="Wingdings 2" pitchFamily="18" charset="2"/>
              <a:buNone/>
              <a:defRPr/>
            </a:pPr>
            <a:endParaRPr lang="en-US" sz="1400" b="1" dirty="0" smtClean="0">
              <a:latin typeface="+mj-lt"/>
            </a:endParaRPr>
          </a:p>
        </p:txBody>
      </p:sp>
      <p:sp>
        <p:nvSpPr>
          <p:cNvPr id="7" name="Footer Placeholder 6"/>
          <p:cNvSpPr>
            <a:spLocks noGrp="1"/>
          </p:cNvSpPr>
          <p:nvPr>
            <p:ph type="ftr" sz="quarter" idx="11"/>
          </p:nvPr>
        </p:nvSpPr>
        <p:spPr>
          <a:xfrm>
            <a:off x="685800" y="6356350"/>
            <a:ext cx="7467600" cy="365125"/>
          </a:xfrm>
        </p:spPr>
        <p:txBody>
          <a:bodyPr/>
          <a:lstStyle/>
          <a:p>
            <a:pPr>
              <a:defRPr/>
            </a:pPr>
            <a:r>
              <a:rPr lang="nn-NO" sz="1400" dirty="0">
                <a:solidFill>
                  <a:schemeClr val="tx1">
                    <a:lumMod val="95000"/>
                    <a:lumOff val="5000"/>
                  </a:schemeClr>
                </a:solidFill>
              </a:rPr>
              <a:t>CA Shekhar Sane - 98230-91364 (shekharsane@vsnl.net and shekhar@cashekharsane.com</a:t>
            </a:r>
            <a:r>
              <a:rPr lang="nn-NO" sz="1400" dirty="0"/>
              <a:t>)</a:t>
            </a:r>
            <a:endParaRPr lang="en-US" sz="1400" dirty="0"/>
          </a:p>
        </p:txBody>
      </p:sp>
      <p:sp>
        <p:nvSpPr>
          <p:cNvPr id="6" name="Slide Number Placeholder 5"/>
          <p:cNvSpPr>
            <a:spLocks noGrp="1"/>
          </p:cNvSpPr>
          <p:nvPr>
            <p:ph type="sldNum" sz="quarter" idx="12"/>
          </p:nvPr>
        </p:nvSpPr>
        <p:spPr/>
        <p:txBody>
          <a:bodyPr/>
          <a:lstStyle/>
          <a:p>
            <a:pPr>
              <a:defRPr/>
            </a:pPr>
            <a:fld id="{B0DE39C6-5218-4DD9-8905-89D182C202D2}" type="slidenum">
              <a:rPr lang="en-US"/>
              <a:pPr>
                <a:defRPr/>
              </a:pPr>
              <a:t>1</a:t>
            </a:fld>
            <a:endParaRPr lang="en-US" dirty="0"/>
          </a:p>
        </p:txBody>
      </p:sp>
      <p:sp>
        <p:nvSpPr>
          <p:cNvPr id="9" name="TextBox 8"/>
          <p:cNvSpPr txBox="1"/>
          <p:nvPr/>
        </p:nvSpPr>
        <p:spPr>
          <a:xfrm>
            <a:off x="228600" y="6477000"/>
            <a:ext cx="1901825" cy="923925"/>
          </a:xfrm>
          <a:prstGeom prst="rect">
            <a:avLst/>
          </a:prstGeom>
          <a:noFill/>
        </p:spPr>
        <p:txBody>
          <a:bodyPr>
            <a:spAutoFit/>
          </a:bodyPr>
          <a:lstStyle/>
          <a:p>
            <a:pPr eaLnBrk="0" hangingPunct="0">
              <a:defRPr/>
            </a:pPr>
            <a:endParaRPr lang="en-US" dirty="0">
              <a:effectLst>
                <a:outerShdw blurRad="38100" dist="38100" dir="2700000" algn="tl">
                  <a:srgbClr val="000000">
                    <a:alpha val="43137"/>
                  </a:srgbClr>
                </a:outerShdw>
              </a:effectLst>
              <a:latin typeface="Arial" pitchFamily="34" charset="0"/>
              <a:cs typeface="Arial" pitchFamily="34" charset="0"/>
            </a:endParaRPr>
          </a:p>
          <a:p>
            <a:pPr eaLnBrk="0" hangingPunct="0">
              <a:defRPr/>
            </a:pPr>
            <a:endParaRPr lang="en-US" dirty="0">
              <a:cs typeface="+mn-cs"/>
            </a:endParaRPr>
          </a:p>
          <a:p>
            <a:pPr eaLnBrk="0" hangingPunct="0">
              <a:defRPr/>
            </a:pPr>
            <a:endParaRPr lang="en-US" dirty="0">
              <a:cs typeface="+mn-cs"/>
            </a:endParaRPr>
          </a:p>
        </p:txBody>
      </p:sp>
      <p:pic>
        <p:nvPicPr>
          <p:cNvPr id="3080" name="Content Placeholder 10" descr="Shekhar Sane Photo.jpg"/>
          <p:cNvPicPr>
            <a:picLocks noGrp="1" noChangeAspect="1"/>
          </p:cNvPicPr>
          <p:nvPr>
            <p:ph sz="quarter" idx="4"/>
          </p:nvPr>
        </p:nvPicPr>
        <p:blipFill>
          <a:blip r:embed="rId4"/>
          <a:srcRect/>
          <a:stretch>
            <a:fillRect/>
          </a:stretch>
        </p:blipFill>
        <p:spPr>
          <a:xfrm>
            <a:off x="6248400" y="3200400"/>
            <a:ext cx="1722438" cy="2033588"/>
          </a:xfr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539CA60-21F9-44CD-B416-BF806BBFD69D}" type="slidenum">
              <a:rPr lang="en-US"/>
              <a:pPr>
                <a:defRPr/>
              </a:pPr>
              <a:t>10</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Definition &amp; Analysis – Input Services</a:t>
            </a:r>
          </a:p>
        </p:txBody>
      </p:sp>
      <p:sp>
        <p:nvSpPr>
          <p:cNvPr id="10246" name="TextBox 6"/>
          <p:cNvSpPr txBox="1">
            <a:spLocks noChangeArrowheads="1"/>
          </p:cNvSpPr>
          <p:nvPr/>
        </p:nvSpPr>
        <p:spPr bwMode="auto">
          <a:xfrm>
            <a:off x="152400" y="838200"/>
            <a:ext cx="8991600" cy="5562600"/>
          </a:xfrm>
          <a:prstGeom prst="rect">
            <a:avLst/>
          </a:prstGeom>
          <a:noFill/>
          <a:ln w="3175">
            <a:solidFill>
              <a:schemeClr val="tx1"/>
            </a:solidFill>
            <a:miter lim="800000"/>
            <a:headEnd/>
            <a:tailEnd/>
          </a:ln>
        </p:spPr>
        <p:txBody>
          <a:bodyPr wrap="square">
            <a:spAutoFit/>
          </a:bodyPr>
          <a:lstStyle/>
          <a:p>
            <a:r>
              <a:rPr lang="en-US" dirty="0"/>
              <a:t>Definition of input services ( </a:t>
            </a:r>
            <a:r>
              <a:rPr lang="en-US" dirty="0" err="1"/>
              <a:t>wef</a:t>
            </a:r>
            <a:r>
              <a:rPr lang="en-US" dirty="0"/>
              <a:t> 1-4-2011), </a:t>
            </a:r>
            <a:r>
              <a:rPr lang="en-US" b="1" i="1" u="sng" dirty="0"/>
              <a:t>Input Services</a:t>
            </a:r>
            <a:r>
              <a:rPr lang="en-US" dirty="0"/>
              <a:t> means any service –</a:t>
            </a:r>
          </a:p>
          <a:p>
            <a:endParaRPr lang="en-US" dirty="0"/>
          </a:p>
          <a:p>
            <a:pPr>
              <a:buFont typeface="Arial" charset="0"/>
              <a:buChar char="•"/>
            </a:pPr>
            <a:r>
              <a:rPr lang="en-US" dirty="0"/>
              <a:t> Used by a </a:t>
            </a:r>
            <a:r>
              <a:rPr lang="en-US" b="1" dirty="0"/>
              <a:t>provider of output service</a:t>
            </a:r>
            <a:r>
              <a:rPr lang="en-US" dirty="0"/>
              <a:t> for providing an output service</a:t>
            </a:r>
          </a:p>
          <a:p>
            <a:endParaRPr lang="en-US" sz="2000" dirty="0"/>
          </a:p>
          <a:p>
            <a:pPr>
              <a:buFont typeface="Arial" charset="0"/>
              <a:buChar char="•"/>
            </a:pPr>
            <a:r>
              <a:rPr lang="en-US" dirty="0"/>
              <a:t> Used by </a:t>
            </a:r>
            <a:r>
              <a:rPr lang="en-US" b="1" dirty="0"/>
              <a:t>a manufacturer, </a:t>
            </a:r>
            <a:r>
              <a:rPr lang="en-US" dirty="0"/>
              <a:t>whether </a:t>
            </a:r>
            <a:r>
              <a:rPr lang="en-US" b="1" i="1" u="sng" dirty="0"/>
              <a:t>directly or indirectly,</a:t>
            </a:r>
            <a:r>
              <a:rPr lang="en-US" dirty="0"/>
              <a:t> in or in relation to </a:t>
            </a:r>
            <a:r>
              <a:rPr lang="en-US" b="1" i="1" u="sng" dirty="0"/>
              <a:t>manufacture </a:t>
            </a:r>
            <a:r>
              <a:rPr lang="en-US" b="1" i="1" dirty="0"/>
              <a:t>of final products and </a:t>
            </a:r>
            <a:r>
              <a:rPr lang="en-US" b="1" i="1" u="sng" dirty="0"/>
              <a:t>clearance of final products </a:t>
            </a:r>
            <a:r>
              <a:rPr lang="en-US" b="1" i="1" dirty="0" err="1"/>
              <a:t>upto</a:t>
            </a:r>
            <a:r>
              <a:rPr lang="en-US" b="1" i="1" dirty="0"/>
              <a:t> the </a:t>
            </a:r>
            <a:r>
              <a:rPr lang="en-US" b="1" i="1" u="sng" dirty="0"/>
              <a:t>place of removal.</a:t>
            </a:r>
          </a:p>
          <a:p>
            <a:endParaRPr lang="en-US" dirty="0"/>
          </a:p>
          <a:p>
            <a:r>
              <a:rPr lang="en-US" dirty="0"/>
              <a:t> and </a:t>
            </a:r>
            <a:r>
              <a:rPr lang="en-US" b="1" u="sng" dirty="0"/>
              <a:t>includes services</a:t>
            </a:r>
            <a:r>
              <a:rPr lang="en-US" dirty="0"/>
              <a:t> used </a:t>
            </a:r>
            <a:r>
              <a:rPr lang="en-US" b="1" dirty="0">
                <a:solidFill>
                  <a:srgbClr val="0000CC"/>
                </a:solidFill>
              </a:rPr>
              <a:t>in relation to</a:t>
            </a:r>
            <a:r>
              <a:rPr lang="en-US" dirty="0"/>
              <a:t> </a:t>
            </a:r>
            <a:r>
              <a:rPr lang="en-US" i="1" u="sng" dirty="0"/>
              <a:t>modernization, renovation</a:t>
            </a:r>
            <a:r>
              <a:rPr lang="en-US" dirty="0"/>
              <a:t> or repairs of factory, premises of provider of output service or an office relating to such factory or premises, advertisement or sales promotion, market research, storage </a:t>
            </a:r>
            <a:r>
              <a:rPr lang="en-US" dirty="0" err="1"/>
              <a:t>upto</a:t>
            </a:r>
            <a:r>
              <a:rPr lang="en-US" dirty="0"/>
              <a:t> the place of removal, procurement of inputs, accounting, auditing ,financing , recruitment, and quality control, coaching and training, computer networking , credit rating, share registry, security, business exhibition, legal services, inward transportation of inputs or capital goods and outward transportation </a:t>
            </a:r>
            <a:r>
              <a:rPr lang="en-US" dirty="0" err="1"/>
              <a:t>upto</a:t>
            </a:r>
            <a:r>
              <a:rPr lang="en-US" dirty="0"/>
              <a:t> the place of removal ; but </a:t>
            </a:r>
            <a:r>
              <a:rPr lang="en-US" b="1" u="sng" dirty="0"/>
              <a:t>excludes</a:t>
            </a:r>
          </a:p>
          <a:p>
            <a:endParaRPr lang="en-US" b="1" u="sng" dirty="0"/>
          </a:p>
          <a:p>
            <a:r>
              <a:rPr lang="en-US" dirty="0"/>
              <a:t>A] Service portion </a:t>
            </a:r>
            <a:r>
              <a:rPr lang="en-US" b="1" i="1" u="sng" dirty="0"/>
              <a:t>in execution of works contract and construction services</a:t>
            </a:r>
            <a:r>
              <a:rPr lang="en-US" dirty="0"/>
              <a:t> including service listed under clause (b) of section 66E of the Finance Act, in so far as they are used for</a:t>
            </a:r>
          </a:p>
        </p:txBody>
      </p:sp>
    </p:spTree>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666BF14-3E8E-4FEC-8BA5-828D23F45E63}" type="slidenum">
              <a:rPr lang="en-US"/>
              <a:pPr>
                <a:defRPr/>
              </a:pPr>
              <a:t>100</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Removal of capital Goods as waste and scrap</a:t>
            </a:r>
          </a:p>
        </p:txBody>
      </p:sp>
      <p:sp>
        <p:nvSpPr>
          <p:cNvPr id="66566" name="TextBox 7"/>
          <p:cNvSpPr txBox="1">
            <a:spLocks noChangeArrowheads="1"/>
          </p:cNvSpPr>
          <p:nvPr/>
        </p:nvSpPr>
        <p:spPr bwMode="auto">
          <a:xfrm>
            <a:off x="152400" y="914400"/>
            <a:ext cx="8915400" cy="3416300"/>
          </a:xfrm>
          <a:prstGeom prst="rect">
            <a:avLst/>
          </a:prstGeom>
          <a:noFill/>
          <a:ln w="3175">
            <a:solidFill>
              <a:schemeClr val="tx1"/>
            </a:solidFill>
            <a:miter lim="800000"/>
            <a:headEnd/>
            <a:tailEnd/>
          </a:ln>
        </p:spPr>
        <p:txBody>
          <a:bodyPr>
            <a:spAutoFit/>
          </a:bodyPr>
          <a:lstStyle/>
          <a:p>
            <a:r>
              <a:rPr lang="en-US" sz="2400"/>
              <a:t>AS per Rule 3(5A)(b), wef 27-9-2013, if capital goods are removed as scrap, the manufacturer shall pay </a:t>
            </a:r>
            <a:r>
              <a:rPr lang="en-US" sz="2400" i="1" u="sng"/>
              <a:t>an amount equal to duty payable on transaction value.</a:t>
            </a:r>
          </a:p>
          <a:p>
            <a:endParaRPr lang="en-US" sz="2400"/>
          </a:p>
          <a:p>
            <a:r>
              <a:rPr lang="en-US" sz="2400"/>
              <a:t>It means an amount equal to duty on scrap value should be paid.</a:t>
            </a:r>
          </a:p>
          <a:p>
            <a:endParaRPr lang="en-US" sz="2400"/>
          </a:p>
          <a:p>
            <a:r>
              <a:rPr lang="en-US" sz="2400" i="1" u="sng"/>
              <a:t>Rule 3(6) makes it clear that buyer can avail CENVAT credit of the amount. </a:t>
            </a:r>
          </a:p>
        </p:txBody>
      </p:sp>
    </p:spTree>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666BF14-3E8E-4FEC-8BA5-828D23F45E63}" type="slidenum">
              <a:rPr lang="en-US"/>
              <a:pPr>
                <a:defRPr/>
              </a:pPr>
              <a:t>101</a:t>
            </a:fld>
            <a:endParaRPr lang="en-US"/>
          </a:p>
        </p:txBody>
      </p:sp>
      <p:graphicFrame>
        <p:nvGraphicFramePr>
          <p:cNvPr id="7" name="Table 6"/>
          <p:cNvGraphicFramePr>
            <a:graphicFrameLocks noGrp="1"/>
          </p:cNvGraphicFramePr>
          <p:nvPr/>
        </p:nvGraphicFramePr>
        <p:xfrm>
          <a:off x="228600" y="152400"/>
          <a:ext cx="8686800" cy="6324600"/>
        </p:xfrm>
        <a:graphic>
          <a:graphicData uri="http://schemas.openxmlformats.org/drawingml/2006/table">
            <a:tbl>
              <a:tblPr firstRow="1" bandRow="1">
                <a:tableStyleId>{2D5ABB26-0587-4C30-8999-92F81FD0307C}</a:tableStyleId>
              </a:tblPr>
              <a:tblGrid>
                <a:gridCol w="4420121"/>
                <a:gridCol w="4266679"/>
              </a:tblGrid>
              <a:tr h="432562">
                <a:tc>
                  <a:txBody>
                    <a:bodyPr/>
                    <a:lstStyle/>
                    <a:p>
                      <a:r>
                        <a:rPr lang="en-US" sz="2100" dirty="0" smtClean="0"/>
                        <a:t>Facts </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100" dirty="0" smtClean="0"/>
                        <a:t>Discussion</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64013">
                <a:tc>
                  <a:txBody>
                    <a:bodyPr/>
                    <a:lstStyle/>
                    <a:p>
                      <a:r>
                        <a:rPr lang="en-US" sz="2100" dirty="0" smtClean="0"/>
                        <a:t>Z,</a:t>
                      </a:r>
                      <a:r>
                        <a:rPr lang="en-US" sz="2100" baseline="0" dirty="0" smtClean="0"/>
                        <a:t> manufacturer, has paid excise duty on inputs and sent them to job worker for processing on day of receipt itself. Job worker sent 50% of processed inputs within 4 months and balance 50% after 8 months.</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100" dirty="0" smtClean="0"/>
                        <a:t>Refer Rule 4(5)(a) (i)– inputs to be received back within</a:t>
                      </a:r>
                      <a:r>
                        <a:rPr lang="en-US" sz="2100" baseline="0" dirty="0" smtClean="0"/>
                        <a:t> </a:t>
                      </a:r>
                      <a:r>
                        <a:rPr lang="en-US" sz="2100" dirty="0" smtClean="0"/>
                        <a:t>180 days </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82006">
                <a:tc>
                  <a:txBody>
                    <a:bodyPr/>
                    <a:lstStyle/>
                    <a:p>
                      <a:r>
                        <a:rPr lang="en-US" sz="2100" dirty="0" smtClean="0"/>
                        <a:t>In above case, instead of inputs,</a:t>
                      </a:r>
                      <a:r>
                        <a:rPr lang="en-US" sz="2100" baseline="0" dirty="0" smtClean="0"/>
                        <a:t> capital goods has been sent to job worker</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100" dirty="0" smtClean="0"/>
                        <a:t>Rule 4(5)(a)(ii)- Capital goods to be received back within</a:t>
                      </a:r>
                      <a:r>
                        <a:rPr lang="en-US" sz="2100" baseline="0" dirty="0" smtClean="0"/>
                        <a:t> 2 years</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6019">
                <a:tc>
                  <a:txBody>
                    <a:bodyPr/>
                    <a:lstStyle/>
                    <a:p>
                      <a:r>
                        <a:rPr lang="en-US" sz="2100" dirty="0" smtClean="0"/>
                        <a:t>Assessee is engaged in manufacturing . It has following</a:t>
                      </a:r>
                      <a:r>
                        <a:rPr lang="en-US" sz="2100" baseline="0" dirty="0" smtClean="0"/>
                        <a:t> fixed assets </a:t>
                      </a:r>
                    </a:p>
                    <a:p>
                      <a:r>
                        <a:rPr lang="en-US" sz="2100" baseline="0" dirty="0" smtClean="0"/>
                        <a:t>a) Jigs</a:t>
                      </a:r>
                    </a:p>
                    <a:p>
                      <a:r>
                        <a:rPr lang="en-US" sz="2100" baseline="0" dirty="0" smtClean="0"/>
                        <a:t>b) Fixtures</a:t>
                      </a:r>
                    </a:p>
                    <a:p>
                      <a:r>
                        <a:rPr lang="en-US" sz="2100" baseline="0" dirty="0" smtClean="0"/>
                        <a:t>c) Moulds</a:t>
                      </a:r>
                    </a:p>
                    <a:p>
                      <a:r>
                        <a:rPr lang="en-US" sz="2100" baseline="0" dirty="0" smtClean="0"/>
                        <a:t>CENVAT paid on above Rs. 50000</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100" dirty="0" smtClean="0"/>
                        <a:t>Fixed assets were given to another manufacturer for producing goods similar to specifications</a:t>
                      </a:r>
                      <a:r>
                        <a:rPr lang="en-US" sz="2100" baseline="0" dirty="0" smtClean="0"/>
                        <a:t> of the manufacturer</a:t>
                      </a:r>
                    </a:p>
                    <a:p>
                      <a:r>
                        <a:rPr lang="en-US" sz="2100" baseline="0" dirty="0" smtClean="0"/>
                        <a:t>Assessee is entitled to claim CENVAT- Rule 4(5)(b) of CCR 2004</a:t>
                      </a:r>
                    </a:p>
                    <a:p>
                      <a:r>
                        <a:rPr lang="en-US" sz="2100" baseline="0" dirty="0" smtClean="0"/>
                        <a:t>50% in the first year and remaining in the subsequent year</a:t>
                      </a:r>
                      <a:endParaRPr lang="en-IN" sz="2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B2D73702-A43B-43F7-AB84-0C0649B39AA2}" type="slidenum">
              <a:rPr lang="en-US"/>
              <a:pPr>
                <a:defRPr/>
              </a:pPr>
              <a:t>102</a:t>
            </a:fld>
            <a:endParaRPr lang="en-US"/>
          </a:p>
        </p:txBody>
      </p:sp>
      <p:sp>
        <p:nvSpPr>
          <p:cNvPr id="6" name="Rounded Rectangle 5"/>
          <p:cNvSpPr/>
          <p:nvPr/>
        </p:nvSpPr>
        <p:spPr>
          <a:xfrm>
            <a:off x="1524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CENVAT Availment Procedure</a:t>
            </a:r>
          </a:p>
        </p:txBody>
      </p:sp>
      <p:sp>
        <p:nvSpPr>
          <p:cNvPr id="67590" name="TextBox 7"/>
          <p:cNvSpPr txBox="1">
            <a:spLocks noChangeArrowheads="1"/>
          </p:cNvSpPr>
          <p:nvPr/>
        </p:nvSpPr>
        <p:spPr bwMode="auto">
          <a:xfrm>
            <a:off x="152400" y="914400"/>
            <a:ext cx="8915400" cy="4894263"/>
          </a:xfrm>
          <a:prstGeom prst="rect">
            <a:avLst/>
          </a:prstGeom>
          <a:noFill/>
          <a:ln w="3175">
            <a:solidFill>
              <a:schemeClr val="tx1"/>
            </a:solidFill>
            <a:miter lim="800000"/>
            <a:headEnd/>
            <a:tailEnd/>
          </a:ln>
        </p:spPr>
        <p:txBody>
          <a:bodyPr>
            <a:spAutoFit/>
          </a:bodyPr>
          <a:lstStyle/>
          <a:p>
            <a:r>
              <a:rPr lang="en-US" sz="2400" dirty="0"/>
              <a:t>Main procedure for CENVAT availment is as follows :</a:t>
            </a:r>
          </a:p>
          <a:p>
            <a:endParaRPr lang="en-US" sz="2400" dirty="0"/>
          </a:p>
          <a:p>
            <a:pPr>
              <a:buFont typeface="Arial" charset="0"/>
              <a:buChar char="•"/>
            </a:pPr>
            <a:r>
              <a:rPr lang="en-US" sz="2400" dirty="0"/>
              <a:t> Maintaining proper records of input and capital goods.</a:t>
            </a:r>
          </a:p>
          <a:p>
            <a:pPr>
              <a:buFont typeface="Arial" charset="0"/>
              <a:buChar char="•"/>
            </a:pPr>
            <a:r>
              <a:rPr lang="en-US" sz="2400" dirty="0"/>
              <a:t>Maintaining records of credit received and </a:t>
            </a:r>
            <a:r>
              <a:rPr lang="en-US" sz="2400" dirty="0" smtClean="0"/>
              <a:t>utilized.</a:t>
            </a:r>
            <a:endParaRPr lang="en-US" sz="2400" dirty="0"/>
          </a:p>
          <a:p>
            <a:pPr>
              <a:buFont typeface="Arial" charset="0"/>
              <a:buChar char="•"/>
            </a:pPr>
            <a:r>
              <a:rPr lang="en-US" sz="2400" dirty="0"/>
              <a:t>Submit proper returns in forms ER-1 to ER 8.</a:t>
            </a:r>
          </a:p>
          <a:p>
            <a:pPr>
              <a:buFont typeface="Arial" charset="0"/>
              <a:buChar char="•"/>
            </a:pPr>
            <a:r>
              <a:rPr lang="en-US" sz="2400" dirty="0"/>
              <a:t>Returns by Dealers / Service Provider / Input Service Providers.</a:t>
            </a:r>
          </a:p>
          <a:p>
            <a:pPr>
              <a:buFont typeface="Arial" charset="0"/>
              <a:buChar char="•"/>
            </a:pPr>
            <a:endParaRPr lang="en-US" sz="2400" dirty="0"/>
          </a:p>
          <a:p>
            <a:r>
              <a:rPr lang="en-US" sz="2400" b="1" dirty="0">
                <a:solidFill>
                  <a:srgbClr val="0000CC"/>
                </a:solidFill>
              </a:rPr>
              <a:t>Records of Input Services / Capital Goods </a:t>
            </a:r>
            <a:r>
              <a:rPr lang="en-US" sz="2400" dirty="0"/>
              <a:t>: Records should contain information regarding Value, duty paid, CENVAT credit taken &amp; </a:t>
            </a:r>
            <a:r>
              <a:rPr lang="en-US" sz="2400" dirty="0" smtClean="0"/>
              <a:t>utilized, </a:t>
            </a:r>
            <a:r>
              <a:rPr lang="en-US" sz="2400" dirty="0"/>
              <a:t>person from whom input or capital goods are procured. Here, </a:t>
            </a:r>
            <a:r>
              <a:rPr lang="en-US" sz="2400" i="1" u="sng" dirty="0"/>
              <a:t>burden of proof regarding admissibility of CENVAT Credit is on manufacturer or provider of output service taking credit. [ Rule 9(5) of CENVAT Credit Rules]</a:t>
            </a:r>
          </a:p>
        </p:txBody>
      </p:sp>
    </p:spTree>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FCB5C0E-50AA-40DB-BED8-DA63EF8D9DBA}" type="slidenum">
              <a:rPr lang="en-US"/>
              <a:pPr>
                <a:defRPr/>
              </a:pPr>
              <a:t>103</a:t>
            </a:fld>
            <a:endParaRPr lang="en-US"/>
          </a:p>
        </p:txBody>
      </p:sp>
      <p:sp>
        <p:nvSpPr>
          <p:cNvPr id="6" name="Rounded Rectangle 5"/>
          <p:cNvSpPr/>
          <p:nvPr/>
        </p:nvSpPr>
        <p:spPr>
          <a:xfrm>
            <a:off x="1524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CENVAT Availment Procedure</a:t>
            </a:r>
          </a:p>
        </p:txBody>
      </p:sp>
      <p:sp>
        <p:nvSpPr>
          <p:cNvPr id="68614" name="TextBox 7"/>
          <p:cNvSpPr txBox="1">
            <a:spLocks noChangeArrowheads="1"/>
          </p:cNvSpPr>
          <p:nvPr/>
        </p:nvSpPr>
        <p:spPr bwMode="auto">
          <a:xfrm>
            <a:off x="152400" y="914400"/>
            <a:ext cx="8915400" cy="5262563"/>
          </a:xfrm>
          <a:prstGeom prst="rect">
            <a:avLst/>
          </a:prstGeom>
          <a:noFill/>
          <a:ln w="3175">
            <a:solidFill>
              <a:schemeClr val="tx1"/>
            </a:solidFill>
            <a:miter lim="800000"/>
            <a:headEnd/>
            <a:tailEnd/>
          </a:ln>
        </p:spPr>
        <p:txBody>
          <a:bodyPr>
            <a:spAutoFit/>
          </a:bodyPr>
          <a:lstStyle/>
          <a:p>
            <a:r>
              <a:rPr lang="en-US" sz="2400" b="1">
                <a:solidFill>
                  <a:srgbClr val="0000CC"/>
                </a:solidFill>
              </a:rPr>
              <a:t>Records of Input Services </a:t>
            </a:r>
            <a:r>
              <a:rPr lang="en-US" sz="2400"/>
              <a:t>: Records should contain information regarding Value of input services, Tax Paid, CENVAT Credit taken and utilised, person from whom input services are procured. The burden of proof regarding admissibility of CENVAT credit lies with the person taking credit [ Rule 9(6) of CENVAT Credit Rules]</a:t>
            </a:r>
          </a:p>
          <a:p>
            <a:endParaRPr lang="en-US" sz="2400"/>
          </a:p>
          <a:p>
            <a:r>
              <a:rPr lang="en-US" sz="2400" b="1">
                <a:solidFill>
                  <a:srgbClr val="0000CC"/>
                </a:solidFill>
              </a:rPr>
              <a:t>CENVAT Credit Record : </a:t>
            </a:r>
            <a:r>
              <a:rPr lang="en-US" sz="2400" b="1" i="1" u="sng"/>
              <a:t>This is just an account of Cenvat credit received, credit utilised and credit balance.</a:t>
            </a:r>
            <a:r>
              <a:rPr lang="en-US" sz="2400"/>
              <a:t> This gives details of credit availed against each input / capital goods, Credit utilised against each clearances of final products or removal of input as such or after processing or removal of capital goods as such and the Balance Credit available.</a:t>
            </a:r>
          </a:p>
          <a:p>
            <a:endParaRPr lang="en-US" sz="2400"/>
          </a:p>
        </p:txBody>
      </p:sp>
    </p:spTree>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A9DD104-2F83-4F00-9B8A-17DEA5CAA6F8}" type="slidenum">
              <a:rPr lang="en-US"/>
              <a:pPr>
                <a:defRPr/>
              </a:pPr>
              <a:t>104</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Returns Under CENVAT</a:t>
            </a:r>
          </a:p>
        </p:txBody>
      </p:sp>
      <p:sp>
        <p:nvSpPr>
          <p:cNvPr id="8" name="TextBox 7"/>
          <p:cNvSpPr txBox="1"/>
          <p:nvPr/>
        </p:nvSpPr>
        <p:spPr>
          <a:xfrm>
            <a:off x="152400" y="762000"/>
            <a:ext cx="8915400" cy="5401479"/>
          </a:xfrm>
          <a:prstGeom prst="rect">
            <a:avLst/>
          </a:prstGeom>
          <a:noFill/>
          <a:ln w="3175">
            <a:solidFill>
              <a:schemeClr val="tx1"/>
            </a:solidFill>
          </a:ln>
        </p:spPr>
        <p:txBody>
          <a:bodyPr>
            <a:spAutoFit/>
          </a:bodyPr>
          <a:lstStyle/>
          <a:p>
            <a:pPr>
              <a:defRPr/>
            </a:pPr>
            <a:r>
              <a:rPr lang="en-US" sz="2300" dirty="0"/>
              <a:t>Manufacturer is required to submit following returns to Range Superintendent of Central Excise.</a:t>
            </a:r>
          </a:p>
          <a:p>
            <a:pPr marL="457200" indent="-457200">
              <a:buFont typeface="+mj-lt"/>
              <a:buAutoNum type="arabicPeriod"/>
              <a:defRPr/>
            </a:pPr>
            <a:r>
              <a:rPr lang="en-US" sz="2300" dirty="0"/>
              <a:t>Quarterly Return by first stage / second stage dealer within 15 days from close of the quarter [ Rule 9(8)].</a:t>
            </a:r>
          </a:p>
          <a:p>
            <a:pPr marL="457200" indent="-457200">
              <a:buFont typeface="+mj-lt"/>
              <a:buAutoNum type="arabicPeriod"/>
              <a:defRPr/>
            </a:pPr>
            <a:r>
              <a:rPr lang="en-US" sz="2300" dirty="0"/>
              <a:t>Half yearly return within 25 days from close of half year by provider of output services. </a:t>
            </a:r>
            <a:r>
              <a:rPr lang="en-US" sz="2300" b="1" u="sng" dirty="0"/>
              <a:t>Rule 9(9) of </a:t>
            </a:r>
            <a:r>
              <a:rPr lang="en-US" sz="2300" b="1" u="sng" dirty="0" err="1"/>
              <a:t>Cenvat</a:t>
            </a:r>
            <a:r>
              <a:rPr lang="en-US" sz="2300" b="1" u="sng" dirty="0"/>
              <a:t> Credit Rules prescribes one month but rule 7(2) of Service Tax Rules allows only 25 days.</a:t>
            </a:r>
          </a:p>
          <a:p>
            <a:pPr marL="457200" indent="-457200">
              <a:buFont typeface="+mj-lt"/>
              <a:buAutoNum type="arabicPeriod"/>
              <a:defRPr/>
            </a:pPr>
            <a:r>
              <a:rPr lang="en-US" sz="2300" dirty="0"/>
              <a:t>Half yearly return within one month from close of a half year by input service distributor [ Rule 9(10) of </a:t>
            </a:r>
            <a:r>
              <a:rPr lang="en-US" sz="2300" dirty="0" err="1"/>
              <a:t>Cenvat</a:t>
            </a:r>
            <a:r>
              <a:rPr lang="en-US" sz="2300" dirty="0"/>
              <a:t> Credit Rules].</a:t>
            </a:r>
          </a:p>
          <a:p>
            <a:pPr>
              <a:defRPr/>
            </a:pPr>
            <a:r>
              <a:rPr lang="en-US" sz="2300" dirty="0"/>
              <a:t>All service providers, dealers, manufacturers are required to submit the returns electronically </a:t>
            </a:r>
            <a:r>
              <a:rPr lang="en-US" sz="2300" dirty="0" err="1"/>
              <a:t>wef</a:t>
            </a:r>
            <a:r>
              <a:rPr lang="en-US" sz="2300" dirty="0"/>
              <a:t> 1-10-2011.</a:t>
            </a:r>
          </a:p>
          <a:p>
            <a:pPr>
              <a:defRPr/>
            </a:pPr>
            <a:r>
              <a:rPr lang="en-US" sz="2300" dirty="0"/>
              <a:t>Revised returns can be filed only by service provider within 60 days of filing original return. This facility is </a:t>
            </a:r>
            <a:r>
              <a:rPr lang="en-US" sz="2300" b="1" dirty="0"/>
              <a:t>NOT</a:t>
            </a:r>
            <a:r>
              <a:rPr lang="en-US" sz="2300" dirty="0"/>
              <a:t> available for manufacturers.</a:t>
            </a: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1186632-124B-4EAB-8151-75C680C30FCF}" type="slidenum">
              <a:rPr lang="en-US"/>
              <a:pPr>
                <a:defRPr/>
              </a:pPr>
              <a:t>105</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Transfer / Merger / Shifting of Undertaking</a:t>
            </a:r>
          </a:p>
        </p:txBody>
      </p:sp>
      <p:sp>
        <p:nvSpPr>
          <p:cNvPr id="8" name="TextBox 7"/>
          <p:cNvSpPr txBox="1"/>
          <p:nvPr/>
        </p:nvSpPr>
        <p:spPr>
          <a:xfrm>
            <a:off x="0" y="762001"/>
            <a:ext cx="9144000" cy="5638800"/>
          </a:xfrm>
          <a:prstGeom prst="rect">
            <a:avLst/>
          </a:prstGeom>
          <a:noFill/>
          <a:ln w="3175">
            <a:solidFill>
              <a:schemeClr val="tx1"/>
            </a:solidFill>
          </a:ln>
        </p:spPr>
        <p:txBody>
          <a:bodyPr wrap="square">
            <a:spAutoFit/>
          </a:bodyPr>
          <a:lstStyle/>
          <a:p>
            <a:pPr>
              <a:defRPr/>
            </a:pPr>
            <a:r>
              <a:rPr lang="en-US" sz="2300" dirty="0"/>
              <a:t>In case manufacturer shifts his factory to other site or provider of output services shifts his business or either of them transfers his factory/ business due to change of ownership or due to sale, merger, amalgamation, lease or transfer of factory to a joint venture, the manufacturer / service provider can transfer </a:t>
            </a:r>
            <a:r>
              <a:rPr lang="en-US" sz="2300" dirty="0" smtClean="0"/>
              <a:t>unutilized  </a:t>
            </a:r>
            <a:r>
              <a:rPr lang="en-US" sz="2300" dirty="0" err="1"/>
              <a:t>cenvat</a:t>
            </a:r>
            <a:r>
              <a:rPr lang="en-US" sz="2300" dirty="0"/>
              <a:t> credit to the transferred / sold / merged/ leased or amalgamated factory / business. This transfer of credit is subject to following conditions</a:t>
            </a:r>
          </a:p>
          <a:p>
            <a:pPr>
              <a:defRPr/>
            </a:pPr>
            <a:endParaRPr lang="en-US" sz="1400" dirty="0"/>
          </a:p>
          <a:p>
            <a:pPr marL="457200" indent="-457200">
              <a:buFont typeface="+mj-lt"/>
              <a:buAutoNum type="alphaLcParenR"/>
              <a:defRPr/>
            </a:pPr>
            <a:r>
              <a:rPr lang="en-US" sz="2300" dirty="0"/>
              <a:t>There should be specific provision for transfer of liabilities of such factory / business of service provider.[ rule 10(1) and 10(2)].</a:t>
            </a:r>
          </a:p>
          <a:p>
            <a:pPr marL="457200" indent="-457200">
              <a:buFont typeface="+mj-lt"/>
              <a:buAutoNum type="alphaLcParenR"/>
              <a:defRPr/>
            </a:pPr>
            <a:r>
              <a:rPr lang="en-US" sz="2300" dirty="0"/>
              <a:t>Transfer is allowed only if stock of inputs as such or in process or the capital goods are also </a:t>
            </a:r>
            <a:r>
              <a:rPr lang="en-US" sz="2300" dirty="0" smtClean="0"/>
              <a:t>transferred </a:t>
            </a:r>
            <a:r>
              <a:rPr lang="en-US" sz="2300" dirty="0"/>
              <a:t>along with the factory / premises of service provider to the new site or ownership and the inputs or capital goods on which </a:t>
            </a:r>
            <a:r>
              <a:rPr lang="en-US" sz="2400" dirty="0"/>
              <a:t>credit</a:t>
            </a:r>
            <a:r>
              <a:rPr lang="en-US" sz="2300" dirty="0"/>
              <a:t> has been availed, are duly accounted to the satisfaction of Assistant / Deputy Commissioner.</a:t>
            </a:r>
          </a:p>
          <a:p>
            <a:pPr marL="457200" indent="-457200">
              <a:defRPr/>
            </a:pPr>
            <a:r>
              <a:rPr lang="en-US" sz="2300" dirty="0"/>
              <a:t>      [Rule 10(3)]</a:t>
            </a:r>
          </a:p>
        </p:txBody>
      </p:sp>
    </p:spTree>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AD11B8D-B43F-41C1-A9A4-9F9FE22FEA90}" type="slidenum">
              <a:rPr lang="en-US"/>
              <a:pPr>
                <a:defRPr/>
              </a:pPr>
              <a:t>106</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Recovery of CENVAT credit wrongly taken or erroneously refunded ( </a:t>
            </a:r>
            <a:r>
              <a:rPr lang="en-US" sz="2800" b="1" dirty="0" err="1">
                <a:latin typeface="Vrinda" pitchFamily="34" charset="0"/>
                <a:cs typeface="Vrinda" pitchFamily="34" charset="0"/>
              </a:rPr>
              <a:t>wef</a:t>
            </a:r>
            <a:r>
              <a:rPr lang="en-US" sz="2800" b="1" dirty="0">
                <a:latin typeface="Vrinda" pitchFamily="34" charset="0"/>
                <a:cs typeface="Vrinda" pitchFamily="34" charset="0"/>
              </a:rPr>
              <a:t> 1-3-2015)</a:t>
            </a:r>
          </a:p>
        </p:txBody>
      </p:sp>
      <p:sp>
        <p:nvSpPr>
          <p:cNvPr id="71686" name="TextBox 7"/>
          <p:cNvSpPr txBox="1">
            <a:spLocks noChangeArrowheads="1"/>
          </p:cNvSpPr>
          <p:nvPr/>
        </p:nvSpPr>
        <p:spPr bwMode="auto">
          <a:xfrm>
            <a:off x="0" y="762000"/>
            <a:ext cx="9144000" cy="5262563"/>
          </a:xfrm>
          <a:prstGeom prst="rect">
            <a:avLst/>
          </a:prstGeom>
          <a:noFill/>
          <a:ln w="3175">
            <a:solidFill>
              <a:schemeClr val="tx1"/>
            </a:solidFill>
            <a:miter lim="800000"/>
            <a:headEnd/>
            <a:tailEnd/>
          </a:ln>
        </p:spPr>
        <p:txBody>
          <a:bodyPr>
            <a:spAutoFit/>
          </a:bodyPr>
          <a:lstStyle/>
          <a:p>
            <a:r>
              <a:rPr lang="en-US" sz="2400"/>
              <a:t>If CENVAT credit is taken wrongly but not utilised, the same shall be recovered from manufacturer or the provider of output service and provisions of Sec.11A of Central Excise ACt, and Sec.73 of Finance Act,1994 shall apply </a:t>
            </a:r>
            <a:r>
              <a:rPr lang="en-US" sz="2400" i="1"/>
              <a:t>mutatis mutandis </a:t>
            </a:r>
            <a:r>
              <a:rPr lang="en-US" sz="2400"/>
              <a:t>for effecting the recovery. [ Rule 14(1)(i) of Cenvat Credit Rules]</a:t>
            </a:r>
          </a:p>
          <a:p>
            <a:endParaRPr lang="en-US" sz="2400"/>
          </a:p>
          <a:p>
            <a:r>
              <a:rPr lang="en-US" sz="2400"/>
              <a:t>If CENVAT Credit has been taken and utilised wrongly or has been erroneously refunded, the same shall be recovered with interest from the manufacturer or provider of output service and provisions of sec.11A and 11AA of Central Excise Act and Sec.73 and 75 of Finance Act,1994 shall apply </a:t>
            </a:r>
            <a:r>
              <a:rPr lang="en-US" sz="2400" i="1"/>
              <a:t>mutatis mutandis </a:t>
            </a:r>
            <a:r>
              <a:rPr lang="en-US" sz="2400"/>
              <a:t>for effecting the recovery. [ Rule 14(1)(ii) of Cenvat Credit Rules]</a:t>
            </a:r>
          </a:p>
          <a:p>
            <a:endParaRPr lang="en-US" sz="2400"/>
          </a:p>
          <a:p>
            <a:endParaRPr lang="en-US" sz="2400"/>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F487FD2-9A0F-416D-B65C-6D571F48B622}" type="slidenum">
              <a:rPr lang="en-US"/>
              <a:pPr>
                <a:defRPr/>
              </a:pPr>
              <a:t>107</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CENVAT utilisation on FIFO Basis</a:t>
            </a:r>
          </a:p>
        </p:txBody>
      </p:sp>
      <p:sp>
        <p:nvSpPr>
          <p:cNvPr id="72710" name="TextBox 7"/>
          <p:cNvSpPr txBox="1">
            <a:spLocks noChangeArrowheads="1"/>
          </p:cNvSpPr>
          <p:nvPr/>
        </p:nvSpPr>
        <p:spPr bwMode="auto">
          <a:xfrm>
            <a:off x="0" y="762000"/>
            <a:ext cx="9144000" cy="5632450"/>
          </a:xfrm>
          <a:prstGeom prst="rect">
            <a:avLst/>
          </a:prstGeom>
          <a:noFill/>
          <a:ln w="3175">
            <a:solidFill>
              <a:schemeClr val="tx1"/>
            </a:solidFill>
            <a:miter lim="800000"/>
            <a:headEnd/>
            <a:tailEnd/>
          </a:ln>
        </p:spPr>
        <p:txBody>
          <a:bodyPr>
            <a:spAutoFit/>
          </a:bodyPr>
          <a:lstStyle/>
          <a:p>
            <a:r>
              <a:rPr lang="en-US" sz="2400"/>
              <a:t>For the purpose of Rule 14 (1), all CENVAT Credit shall be deemed to have been taken on the last day of each month.</a:t>
            </a:r>
          </a:p>
          <a:p>
            <a:endParaRPr lang="en-US" sz="2400"/>
          </a:p>
          <a:p>
            <a:r>
              <a:rPr lang="en-US" sz="2400"/>
              <a:t>CENVAT Credit shall be deemed to have been utilised as follows </a:t>
            </a:r>
          </a:p>
          <a:p>
            <a:endParaRPr lang="en-US" sz="2400"/>
          </a:p>
          <a:p>
            <a:pPr>
              <a:buFont typeface="Arial" charset="0"/>
              <a:buChar char="•"/>
            </a:pPr>
            <a:r>
              <a:rPr lang="en-US" sz="2400"/>
              <a:t> Opening Balance of the month to be utilised </a:t>
            </a:r>
            <a:r>
              <a:rPr lang="en-US" sz="2400" b="1" u="sng"/>
              <a:t>first.</a:t>
            </a:r>
          </a:p>
          <a:p>
            <a:pPr>
              <a:buFont typeface="Arial" charset="0"/>
              <a:buChar char="•"/>
            </a:pPr>
            <a:endParaRPr lang="en-US" sz="2400"/>
          </a:p>
          <a:p>
            <a:pPr>
              <a:buFont typeface="Arial" charset="0"/>
              <a:buChar char="•"/>
            </a:pPr>
            <a:r>
              <a:rPr lang="en-US" sz="2400"/>
              <a:t>Credit admissible in terms of these rules taken during month have been utilised </a:t>
            </a:r>
            <a:r>
              <a:rPr lang="en-US" sz="2400" b="1" u="sng"/>
              <a:t>next</a:t>
            </a:r>
            <a:r>
              <a:rPr lang="en-US" sz="2400"/>
              <a:t>.</a:t>
            </a:r>
          </a:p>
          <a:p>
            <a:pPr>
              <a:buFont typeface="Arial" charset="0"/>
              <a:buChar char="•"/>
            </a:pPr>
            <a:endParaRPr lang="en-US" sz="2400"/>
          </a:p>
          <a:p>
            <a:pPr>
              <a:buFont typeface="Arial" charset="0"/>
              <a:buChar char="•"/>
            </a:pPr>
            <a:r>
              <a:rPr lang="en-US" sz="2400"/>
              <a:t>Credit admissible during the month, to be utilised </a:t>
            </a:r>
            <a:r>
              <a:rPr lang="en-US" sz="2400" b="1" u="sng"/>
              <a:t>thereafter.</a:t>
            </a:r>
          </a:p>
          <a:p>
            <a:r>
              <a:rPr lang="en-US" sz="2400"/>
              <a:t>[Rule 14(2) of Cenvat Credit Rules]</a:t>
            </a:r>
          </a:p>
          <a:p>
            <a:endParaRPr lang="en-US" sz="2400"/>
          </a:p>
          <a:p>
            <a:r>
              <a:rPr lang="en-US" sz="2400"/>
              <a:t>Thus CENVAT credit is to be utilised </a:t>
            </a:r>
            <a:r>
              <a:rPr lang="en-US" sz="2400" b="1" u="sng"/>
              <a:t>on FIFO Basis</a:t>
            </a:r>
            <a:r>
              <a:rPr lang="en-US" sz="2400"/>
              <a:t>.</a:t>
            </a:r>
          </a:p>
          <a:p>
            <a:endParaRPr lang="en-US" sz="2400"/>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C8577D4-F28C-4E11-BED5-4373B23A4CCA}" type="slidenum">
              <a:rPr lang="en-US"/>
              <a:pPr>
                <a:defRPr/>
              </a:pPr>
              <a:t>108</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Withdrawal of facilities in case of misuse.</a:t>
            </a:r>
          </a:p>
        </p:txBody>
      </p:sp>
      <p:sp>
        <p:nvSpPr>
          <p:cNvPr id="73734" name="TextBox 7"/>
          <p:cNvSpPr txBox="1">
            <a:spLocks noChangeArrowheads="1"/>
          </p:cNvSpPr>
          <p:nvPr/>
        </p:nvSpPr>
        <p:spPr bwMode="auto">
          <a:xfrm>
            <a:off x="0" y="1166813"/>
            <a:ext cx="9144000" cy="3786187"/>
          </a:xfrm>
          <a:prstGeom prst="rect">
            <a:avLst/>
          </a:prstGeom>
          <a:noFill/>
          <a:ln w="3175">
            <a:solidFill>
              <a:schemeClr val="tx1"/>
            </a:solidFill>
            <a:miter lim="800000"/>
            <a:headEnd/>
            <a:tailEnd/>
          </a:ln>
        </p:spPr>
        <p:txBody>
          <a:bodyPr>
            <a:spAutoFit/>
          </a:bodyPr>
          <a:lstStyle/>
          <a:p>
            <a:r>
              <a:rPr lang="en-US" sz="2400"/>
              <a:t>In case of mis utilisation of CENVAT Credit, a provision has been insterted effective 25-8-2014 for withdrawal of facilities to manufacturer / exporter / provider of taxable services / registered dealer and suspension of registered dealer.</a:t>
            </a:r>
          </a:p>
          <a:p>
            <a:endParaRPr lang="en-US" sz="2400"/>
          </a:p>
          <a:p>
            <a:r>
              <a:rPr lang="en-US" sz="2400"/>
              <a:t>Further, in order to prevent evasion of ,and default in payment of excise duty or misuse of provisions of Cenvat Credit, various restrictions can be place on manufacturer, registered dealers or exporters and certain facilities can be withdrawn. Registration of dealer can be suspended. </a:t>
            </a:r>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4899E0FB-E78B-4751-8044-B22717165DE1}" type="slidenum">
              <a:rPr lang="en-US"/>
              <a:pPr>
                <a:defRPr/>
              </a:pPr>
              <a:t>109</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When the facilities can be withdrawn</a:t>
            </a:r>
          </a:p>
        </p:txBody>
      </p:sp>
      <p:sp>
        <p:nvSpPr>
          <p:cNvPr id="74758" name="TextBox 7"/>
          <p:cNvSpPr txBox="1">
            <a:spLocks noChangeArrowheads="1"/>
          </p:cNvSpPr>
          <p:nvPr/>
        </p:nvSpPr>
        <p:spPr bwMode="auto">
          <a:xfrm>
            <a:off x="0" y="838200"/>
            <a:ext cx="9144000" cy="5632450"/>
          </a:xfrm>
          <a:prstGeom prst="rect">
            <a:avLst/>
          </a:prstGeom>
          <a:noFill/>
          <a:ln w="3175">
            <a:solidFill>
              <a:schemeClr val="tx1"/>
            </a:solidFill>
            <a:miter lim="800000"/>
            <a:headEnd/>
            <a:tailEnd/>
          </a:ln>
        </p:spPr>
        <p:txBody>
          <a:bodyPr>
            <a:spAutoFit/>
          </a:bodyPr>
          <a:lstStyle/>
          <a:p>
            <a:r>
              <a:rPr lang="en-US" sz="2400"/>
              <a:t>As per notification No.16/2014-CE(NT) dt. 21-3-2014 facilities to manufacturer / exporter / dealer can be withdrawn and restrictions be imposed if </a:t>
            </a:r>
            <a:r>
              <a:rPr lang="en-US" sz="2400" i="1"/>
              <a:t>prima facie, </a:t>
            </a:r>
            <a:r>
              <a:rPr lang="en-US" sz="2400"/>
              <a:t>he is found to be knowingly involved in following</a:t>
            </a:r>
          </a:p>
          <a:p>
            <a:pPr>
              <a:buFont typeface="Arial" charset="0"/>
              <a:buChar char="•"/>
            </a:pPr>
            <a:r>
              <a:rPr lang="en-US" sz="2400"/>
              <a:t> Removal of goods without </a:t>
            </a:r>
            <a:r>
              <a:rPr lang="en-US" sz="2400" b="1" u="sng"/>
              <a:t>cover of invoice </a:t>
            </a:r>
            <a:r>
              <a:rPr lang="en-US" sz="2400"/>
              <a:t>and without </a:t>
            </a:r>
            <a:r>
              <a:rPr lang="en-US" sz="2400" b="1" u="sng"/>
              <a:t>payment of duty</a:t>
            </a:r>
            <a:r>
              <a:rPr lang="en-US" sz="2400"/>
              <a:t>.</a:t>
            </a:r>
          </a:p>
          <a:p>
            <a:pPr>
              <a:buFont typeface="Arial" charset="0"/>
              <a:buChar char="•"/>
            </a:pPr>
            <a:r>
              <a:rPr lang="en-US" sz="2400"/>
              <a:t>Removal of goods without </a:t>
            </a:r>
            <a:r>
              <a:rPr lang="en-US" sz="2400" b="1" u="sng"/>
              <a:t>declaring correct value</a:t>
            </a:r>
            <a:r>
              <a:rPr lang="en-US" sz="2400"/>
              <a:t> for payment of duty, where a portion of sale price is received by him or on his behalf but not accounted for in the books of account.</a:t>
            </a:r>
          </a:p>
          <a:p>
            <a:pPr>
              <a:buFont typeface="Arial" charset="0"/>
              <a:buChar char="•"/>
            </a:pPr>
            <a:r>
              <a:rPr lang="en-US" sz="2400"/>
              <a:t>Taking CENVAT credit </a:t>
            </a:r>
            <a:r>
              <a:rPr lang="en-US" sz="2400" b="1" u="sng"/>
              <a:t>without receipt of goods </a:t>
            </a:r>
            <a:r>
              <a:rPr lang="en-US" sz="2400"/>
              <a:t>specified in the document based on which the CENVAT credit is taken.</a:t>
            </a:r>
          </a:p>
          <a:p>
            <a:pPr>
              <a:buFont typeface="Arial" charset="0"/>
              <a:buChar char="•"/>
            </a:pPr>
            <a:r>
              <a:rPr lang="en-US" sz="2400"/>
              <a:t>Taking the CENVAT credit on invoices or other documents which a person has reason to believe as </a:t>
            </a:r>
            <a:r>
              <a:rPr lang="en-US" sz="2400" b="1" u="sng"/>
              <a:t>not genuine</a:t>
            </a:r>
            <a:r>
              <a:rPr lang="en-US" sz="2400"/>
              <a:t>.</a:t>
            </a:r>
          </a:p>
          <a:p>
            <a:pPr>
              <a:buFont typeface="Arial" charset="0"/>
              <a:buChar char="•"/>
            </a:pPr>
            <a:r>
              <a:rPr lang="en-US" sz="2400"/>
              <a:t>Issue of excise duty invoice </a:t>
            </a:r>
            <a:r>
              <a:rPr lang="en-US" sz="2400" b="1" u="sng"/>
              <a:t>without delivery of goods </a:t>
            </a:r>
            <a:r>
              <a:rPr lang="en-US" sz="2400"/>
              <a:t>specified in invoice.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DD3B273-AA79-466D-9182-F1DD7743EA70}" type="slidenum">
              <a:rPr lang="en-US"/>
              <a:pPr>
                <a:defRPr/>
              </a:pPr>
              <a:t>11</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Definition &amp; Analysis – Input Services</a:t>
            </a:r>
          </a:p>
        </p:txBody>
      </p:sp>
      <p:sp>
        <p:nvSpPr>
          <p:cNvPr id="11270" name="TextBox 6"/>
          <p:cNvSpPr txBox="1">
            <a:spLocks noChangeArrowheads="1"/>
          </p:cNvSpPr>
          <p:nvPr/>
        </p:nvSpPr>
        <p:spPr bwMode="auto">
          <a:xfrm>
            <a:off x="304800" y="838200"/>
            <a:ext cx="8610600" cy="5324475"/>
          </a:xfrm>
          <a:prstGeom prst="rect">
            <a:avLst/>
          </a:prstGeom>
          <a:noFill/>
          <a:ln w="3175">
            <a:solidFill>
              <a:schemeClr val="tx1"/>
            </a:solidFill>
            <a:miter lim="800000"/>
            <a:headEnd/>
            <a:tailEnd/>
          </a:ln>
        </p:spPr>
        <p:txBody>
          <a:bodyPr>
            <a:spAutoFit/>
          </a:bodyPr>
          <a:lstStyle/>
          <a:p>
            <a:pPr marL="342900" indent="-342900">
              <a:buFontTx/>
              <a:buAutoNum type="alphaLcParenBoth"/>
            </a:pPr>
            <a:r>
              <a:rPr lang="en-US" sz="2000"/>
              <a:t>Construction or execution of works contract of </a:t>
            </a:r>
            <a:r>
              <a:rPr lang="en-US" sz="2000" b="1" i="1" u="sng"/>
              <a:t>a building or a civil structure or a part</a:t>
            </a:r>
            <a:r>
              <a:rPr lang="en-US" sz="2000"/>
              <a:t> thereof  (b) </a:t>
            </a:r>
            <a:r>
              <a:rPr lang="en-US" sz="2000" b="1" i="1" u="sng"/>
              <a:t>laying of foundation or making of structures for support of capital goods</a:t>
            </a:r>
            <a:r>
              <a:rPr lang="en-US" sz="2000"/>
              <a:t> except for provision of one or more specified services</a:t>
            </a:r>
          </a:p>
          <a:p>
            <a:pPr marL="342900" indent="-342900"/>
            <a:r>
              <a:rPr lang="en-US" sz="2000"/>
              <a:t>B] Services provided by way of</a:t>
            </a:r>
            <a:r>
              <a:rPr lang="en-US" sz="2000" b="1" i="1" u="sng"/>
              <a:t> renting of motor vehicle</a:t>
            </a:r>
            <a:r>
              <a:rPr lang="en-US" sz="2000"/>
              <a:t> , in so far as they relate to motor vehicle which is not a capital goods</a:t>
            </a:r>
          </a:p>
          <a:p>
            <a:pPr marL="342900" indent="-342900"/>
            <a:r>
              <a:rPr lang="en-US" sz="2000"/>
              <a:t>BA] Service of general insurance business, </a:t>
            </a:r>
            <a:r>
              <a:rPr lang="en-US" sz="2000" b="1" i="1" u="sng"/>
              <a:t>servicing, repairs and maintenance </a:t>
            </a:r>
            <a:r>
              <a:rPr lang="en-US" sz="2000"/>
              <a:t>in so far as they relate to </a:t>
            </a:r>
            <a:r>
              <a:rPr lang="en-US" sz="2000" b="1" i="1" u="sng"/>
              <a:t>a motor vehicle</a:t>
            </a:r>
            <a:r>
              <a:rPr lang="en-US" sz="2000"/>
              <a:t> which is not a capital goods, </a:t>
            </a:r>
            <a:r>
              <a:rPr lang="en-US" sz="2000" b="1" i="1" u="sng"/>
              <a:t>except </a:t>
            </a:r>
            <a:r>
              <a:rPr lang="en-US" sz="2000"/>
              <a:t>when used by (a) a manufacturer of motor vehicle manufactured by such person (b) an insurance company in respect of a motor vehicle insured or reinsured by such person</a:t>
            </a:r>
          </a:p>
          <a:p>
            <a:pPr marL="342900" indent="-342900"/>
            <a:r>
              <a:rPr lang="en-US" sz="2000"/>
              <a:t>C] Such as those provided in relation to outdoor catering, beauty treatment, health services, cosmetic and plastic surgery, membership of a club, health and fitness centre, life insurance, health insurance and travel benefits extended to employees on vacation such as leave or home travel concession, </a:t>
            </a:r>
            <a:r>
              <a:rPr lang="en-US" sz="2000" b="1" i="1" u="sng"/>
              <a:t>when such services are used primarily for personal use or consumption of any employee.</a:t>
            </a:r>
          </a:p>
        </p:txBody>
      </p:sp>
    </p:spTree>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3310999-25FC-4373-A7AA-B798F3636F93}" type="slidenum">
              <a:rPr lang="en-US"/>
              <a:pPr>
                <a:defRPr/>
              </a:pPr>
              <a:t>110</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When the facilities can be withdrawn</a:t>
            </a:r>
          </a:p>
        </p:txBody>
      </p:sp>
      <p:sp>
        <p:nvSpPr>
          <p:cNvPr id="75782" name="TextBox 7"/>
          <p:cNvSpPr txBox="1">
            <a:spLocks noChangeArrowheads="1"/>
          </p:cNvSpPr>
          <p:nvPr/>
        </p:nvSpPr>
        <p:spPr bwMode="auto">
          <a:xfrm>
            <a:off x="0" y="1273175"/>
            <a:ext cx="9144000" cy="2308225"/>
          </a:xfrm>
          <a:prstGeom prst="rect">
            <a:avLst/>
          </a:prstGeom>
          <a:noFill/>
          <a:ln w="3175">
            <a:solidFill>
              <a:schemeClr val="tx1"/>
            </a:solidFill>
            <a:miter lim="800000"/>
            <a:headEnd/>
            <a:tailEnd/>
          </a:ln>
        </p:spPr>
        <p:txBody>
          <a:bodyPr>
            <a:spAutoFit/>
          </a:bodyPr>
          <a:lstStyle/>
          <a:p>
            <a:pPr>
              <a:buFont typeface="Arial" charset="0"/>
              <a:buChar char="•"/>
            </a:pPr>
            <a:r>
              <a:rPr lang="en-US" sz="2400"/>
              <a:t> Claiming of </a:t>
            </a:r>
            <a:r>
              <a:rPr lang="en-US" sz="2400" b="1" u="sng"/>
              <a:t>refund or rebate </a:t>
            </a:r>
            <a:r>
              <a:rPr lang="en-US" sz="2400"/>
              <a:t>based on excise duty paid invoice or other documents which a person </a:t>
            </a:r>
            <a:r>
              <a:rPr lang="en-US" sz="2400" b="1" u="sng"/>
              <a:t>has reason to believe as not genuine.</a:t>
            </a:r>
          </a:p>
          <a:p>
            <a:pPr>
              <a:buFont typeface="Arial" charset="0"/>
              <a:buChar char="•"/>
            </a:pPr>
            <a:endParaRPr lang="en-US" sz="2400"/>
          </a:p>
          <a:p>
            <a:pPr>
              <a:buFont typeface="Arial" charset="0"/>
              <a:buChar char="•"/>
            </a:pPr>
            <a:r>
              <a:rPr lang="en-US" sz="2400"/>
              <a:t>Removal of inputs as such on which CENVAT was taken, </a:t>
            </a:r>
            <a:r>
              <a:rPr lang="en-US" sz="2400" b="1" u="sng"/>
              <a:t>without paying amount equal to CENVAT Credit availed.</a:t>
            </a: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061CF0AE-24ED-4892-9450-1ECE23E3E326}" type="slidenum">
              <a:rPr lang="en-US"/>
              <a:pPr>
                <a:defRPr/>
              </a:pPr>
              <a:t>111</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Restrictions that can be placed  and facilities that can be withdrawn</a:t>
            </a:r>
          </a:p>
        </p:txBody>
      </p:sp>
      <p:sp>
        <p:nvSpPr>
          <p:cNvPr id="76806" name="TextBox 7"/>
          <p:cNvSpPr txBox="1">
            <a:spLocks noChangeArrowheads="1"/>
          </p:cNvSpPr>
          <p:nvPr/>
        </p:nvSpPr>
        <p:spPr bwMode="auto">
          <a:xfrm>
            <a:off x="0" y="762000"/>
            <a:ext cx="9144000" cy="5478423"/>
          </a:xfrm>
          <a:prstGeom prst="rect">
            <a:avLst/>
          </a:prstGeom>
          <a:noFill/>
          <a:ln w="3175">
            <a:solidFill>
              <a:schemeClr val="tx1"/>
            </a:solidFill>
            <a:miter lim="800000"/>
            <a:headEnd/>
            <a:tailEnd/>
          </a:ln>
        </p:spPr>
        <p:txBody>
          <a:bodyPr>
            <a:spAutoFit/>
          </a:bodyPr>
          <a:lstStyle/>
          <a:p>
            <a:pPr>
              <a:buFont typeface="Wingdings" pitchFamily="2" charset="2"/>
              <a:buChar char="§"/>
            </a:pPr>
            <a:r>
              <a:rPr lang="en-US" sz="2400" dirty="0"/>
              <a:t> Payment of duty </a:t>
            </a:r>
            <a:r>
              <a:rPr lang="en-US" sz="2400" b="1" u="sng" dirty="0"/>
              <a:t>before clearance </a:t>
            </a:r>
            <a:r>
              <a:rPr lang="en-US" sz="2400" dirty="0"/>
              <a:t>instead of monthly payment.</a:t>
            </a:r>
          </a:p>
          <a:p>
            <a:pPr>
              <a:buFont typeface="Wingdings" pitchFamily="2" charset="2"/>
              <a:buChar char="§"/>
            </a:pPr>
            <a:endParaRPr lang="en-US" sz="1600" dirty="0"/>
          </a:p>
          <a:p>
            <a:pPr>
              <a:buFont typeface="Wingdings" pitchFamily="2" charset="2"/>
              <a:buChar char="§"/>
            </a:pPr>
            <a:r>
              <a:rPr lang="en-US" sz="2400" dirty="0"/>
              <a:t> Restriction on </a:t>
            </a:r>
            <a:r>
              <a:rPr lang="en-US" sz="2400" dirty="0" smtClean="0"/>
              <a:t>utilization </a:t>
            </a:r>
            <a:r>
              <a:rPr lang="en-US" sz="2400" dirty="0"/>
              <a:t>of CENVAT credit. Assessee will be asked to pay the </a:t>
            </a:r>
            <a:r>
              <a:rPr lang="en-US" sz="2400" b="1" u="sng" dirty="0"/>
              <a:t>duty through PLA instead of </a:t>
            </a:r>
            <a:r>
              <a:rPr lang="en-US" sz="2400" b="1" u="sng" dirty="0" smtClean="0"/>
              <a:t>utilizing </a:t>
            </a:r>
            <a:r>
              <a:rPr lang="en-US" sz="2400" b="1" u="sng" dirty="0"/>
              <a:t>CENVAT credit.</a:t>
            </a:r>
          </a:p>
          <a:p>
            <a:pPr>
              <a:buFont typeface="Wingdings" pitchFamily="2" charset="2"/>
              <a:buChar char="§"/>
            </a:pPr>
            <a:endParaRPr lang="en-US" sz="1400" dirty="0"/>
          </a:p>
          <a:p>
            <a:pPr>
              <a:buFont typeface="Wingdings" pitchFamily="2" charset="2"/>
              <a:buChar char="§"/>
            </a:pPr>
            <a:r>
              <a:rPr lang="en-US" sz="2400" dirty="0"/>
              <a:t>Keeping the records of principal inputs on which </a:t>
            </a:r>
            <a:r>
              <a:rPr lang="en-US" sz="2400" b="1" u="sng" dirty="0"/>
              <a:t>CENVAT not taken</a:t>
            </a:r>
            <a:r>
              <a:rPr lang="en-US" sz="2400" dirty="0"/>
              <a:t> which constitutes at least 10% of total cost of raw material for manufacture of unit quantity of that product.</a:t>
            </a:r>
          </a:p>
          <a:p>
            <a:pPr>
              <a:buFont typeface="Wingdings" pitchFamily="2" charset="2"/>
              <a:buChar char="§"/>
            </a:pPr>
            <a:endParaRPr lang="en-US" sz="1200" dirty="0"/>
          </a:p>
          <a:p>
            <a:pPr>
              <a:buFont typeface="Wingdings" pitchFamily="2" charset="2"/>
              <a:buChar char="§"/>
            </a:pPr>
            <a:r>
              <a:rPr lang="en-US" sz="2400" b="1" u="sng" dirty="0"/>
              <a:t>Intimation about receipt of principal inputs</a:t>
            </a:r>
            <a:r>
              <a:rPr lang="en-US" sz="2400" dirty="0"/>
              <a:t> to the Superintendent within prescribed time on which CENVAT credit is </a:t>
            </a:r>
            <a:r>
              <a:rPr lang="en-US" sz="2400" b="1" u="sng" dirty="0"/>
              <a:t>not taken</a:t>
            </a:r>
            <a:r>
              <a:rPr lang="en-US" sz="2400" dirty="0"/>
              <a:t>.</a:t>
            </a:r>
          </a:p>
          <a:p>
            <a:pPr>
              <a:buFont typeface="Wingdings" pitchFamily="2" charset="2"/>
              <a:buChar char="§"/>
            </a:pPr>
            <a:endParaRPr lang="en-US" sz="1200" dirty="0"/>
          </a:p>
          <a:p>
            <a:pPr>
              <a:buFont typeface="Wingdings" pitchFamily="2" charset="2"/>
              <a:buChar char="§"/>
            </a:pPr>
            <a:r>
              <a:rPr lang="en-US" sz="2400" dirty="0"/>
              <a:t>In case of second or subsequent offence, the </a:t>
            </a:r>
            <a:r>
              <a:rPr lang="en-US" sz="2400" b="1" u="sng" dirty="0"/>
              <a:t>invoice can be countersigned by the Inspector or Superintendent.</a:t>
            </a:r>
          </a:p>
        </p:txBody>
      </p:sp>
    </p:spTree>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112</a:t>
            </a:fld>
            <a:endParaRPr lang="en-US"/>
          </a:p>
        </p:txBody>
      </p:sp>
      <p:sp>
        <p:nvSpPr>
          <p:cNvPr id="62469" name="TextBox 5"/>
          <p:cNvSpPr txBox="1">
            <a:spLocks noChangeArrowheads="1"/>
          </p:cNvSpPr>
          <p:nvPr/>
        </p:nvSpPr>
        <p:spPr bwMode="auto">
          <a:xfrm>
            <a:off x="152400" y="2209800"/>
            <a:ext cx="8839200" cy="646113"/>
          </a:xfrm>
          <a:prstGeom prst="rect">
            <a:avLst/>
          </a:prstGeom>
          <a:noFill/>
          <a:ln w="9525">
            <a:noFill/>
            <a:miter lim="800000"/>
            <a:headEnd/>
            <a:tailEnd/>
          </a:ln>
        </p:spPr>
        <p:txBody>
          <a:bodyPr>
            <a:spAutoFit/>
          </a:bodyPr>
          <a:lstStyle/>
          <a:p>
            <a:pPr algn="ctr"/>
            <a:r>
              <a:rPr lang="en-US" sz="3600" b="1" dirty="0" smtClean="0">
                <a:solidFill>
                  <a:srgbClr val="0000CC"/>
                </a:solidFill>
              </a:rPr>
              <a:t>Case Study</a:t>
            </a:r>
            <a:endParaRPr lang="en-US" sz="3600" b="1" dirty="0">
              <a:solidFill>
                <a:srgbClr val="0000CC"/>
              </a:solidFill>
            </a:endParaRPr>
          </a:p>
        </p:txBody>
      </p:sp>
    </p:spTree>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113</a:t>
            </a:fld>
            <a:endParaRPr lang="en-US"/>
          </a:p>
        </p:txBody>
      </p:sp>
      <p:sp>
        <p:nvSpPr>
          <p:cNvPr id="6" name="Title 1"/>
          <p:cNvSpPr>
            <a:spLocks noGrp="1"/>
          </p:cNvSpPr>
          <p:nvPr>
            <p:ph type="title"/>
          </p:nvPr>
        </p:nvSpPr>
        <p:spPr>
          <a:xfrm>
            <a:off x="304800" y="228600"/>
            <a:ext cx="8329642" cy="6440510"/>
          </a:xfrm>
        </p:spPr>
        <p:txBody>
          <a:bodyPr anchor="t">
            <a:normAutofit/>
          </a:bodyPr>
          <a:lstStyle/>
          <a:p>
            <a:pPr algn="l">
              <a:lnSpc>
                <a:spcPct val="150000"/>
              </a:lnSpc>
              <a:buFont typeface="Wingdings" pitchFamily="2" charset="2"/>
              <a:buChar char="v"/>
            </a:pPr>
            <a:r>
              <a:rPr lang="en-US" sz="2400" dirty="0" smtClean="0">
                <a:solidFill>
                  <a:schemeClr val="tx1"/>
                </a:solidFill>
              </a:rPr>
              <a:t>Y Ltd. Purchased raw material ‘A’ 10,000 Kg @ Rs.80 Per Kg  </a:t>
            </a:r>
            <a:br>
              <a:rPr lang="en-US" sz="2400" dirty="0" smtClean="0">
                <a:solidFill>
                  <a:schemeClr val="tx1"/>
                </a:solidFill>
              </a:rPr>
            </a:br>
            <a:r>
              <a:rPr lang="en-US" sz="2400" dirty="0" smtClean="0">
                <a:solidFill>
                  <a:schemeClr val="tx1"/>
                </a:solidFill>
              </a:rPr>
              <a:t>    plus excise duty. The said raw material was used to               </a:t>
            </a:r>
            <a:br>
              <a:rPr lang="en-US" sz="2400" dirty="0" smtClean="0">
                <a:solidFill>
                  <a:schemeClr val="tx1"/>
                </a:solidFill>
              </a:rPr>
            </a:br>
            <a:r>
              <a:rPr lang="en-US" sz="2400" dirty="0" smtClean="0">
                <a:solidFill>
                  <a:schemeClr val="tx1"/>
                </a:solidFill>
              </a:rPr>
              <a:t>    manufacture intermediate product ‘P’. Such product was     </a:t>
            </a:r>
            <a:br>
              <a:rPr lang="en-US" sz="2400" dirty="0" smtClean="0">
                <a:solidFill>
                  <a:schemeClr val="tx1"/>
                </a:solidFill>
              </a:rPr>
            </a:br>
            <a:r>
              <a:rPr lang="en-US" sz="2400" dirty="0" smtClean="0">
                <a:solidFill>
                  <a:schemeClr val="tx1"/>
                </a:solidFill>
              </a:rPr>
              <a:t>    captively used for the  manufacture of finished product ‘Z’,  </a:t>
            </a:r>
            <a:br>
              <a:rPr lang="en-US" sz="2400" dirty="0" smtClean="0">
                <a:solidFill>
                  <a:schemeClr val="tx1"/>
                </a:solidFill>
              </a:rPr>
            </a:br>
            <a:r>
              <a:rPr lang="en-US" sz="2400" dirty="0" smtClean="0">
                <a:solidFill>
                  <a:schemeClr val="tx1"/>
                </a:solidFill>
              </a:rPr>
              <a:t>    which was exempt from excise duty.</a:t>
            </a:r>
            <a:br>
              <a:rPr lang="en-US" sz="2400" dirty="0" smtClean="0">
                <a:solidFill>
                  <a:schemeClr val="tx1"/>
                </a:solidFill>
              </a:rPr>
            </a:br>
            <a:r>
              <a:rPr lang="en-US" sz="2400" dirty="0" smtClean="0">
                <a:solidFill>
                  <a:schemeClr val="tx1"/>
                </a:solidFill>
              </a:rPr>
              <a:t>   </a:t>
            </a:r>
            <a:r>
              <a:rPr lang="en-US" sz="2000" dirty="0" smtClean="0">
                <a:solidFill>
                  <a:schemeClr val="tx1"/>
                </a:solidFill>
              </a:rPr>
              <a:t>‘Y’ Ltd. Is not eligible for SSI Exemption under Notification No. 8/2003 – C.E.</a:t>
            </a:r>
            <a:r>
              <a:rPr lang="en-IN" sz="2000" dirty="0" smtClean="0">
                <a:solidFill>
                  <a:schemeClr val="tx1"/>
                </a:solidFill>
              </a:rPr>
              <a:t/>
            </a:r>
            <a:br>
              <a:rPr lang="en-IN" sz="2000" dirty="0" smtClean="0">
                <a:solidFill>
                  <a:schemeClr val="tx1"/>
                </a:solidFill>
              </a:rPr>
            </a:br>
            <a:r>
              <a:rPr lang="en-US" sz="2400" b="1" dirty="0" smtClean="0">
                <a:solidFill>
                  <a:schemeClr val="tx1"/>
                </a:solidFill>
              </a:rPr>
              <a:t>The other information</a:t>
            </a:r>
            <a:r>
              <a:rPr lang="en-US" sz="2400" dirty="0" smtClean="0">
                <a:solidFill>
                  <a:schemeClr val="tx1"/>
                </a:solidFill>
              </a:rPr>
              <a:t/>
            </a:r>
            <a:br>
              <a:rPr lang="en-US" sz="2400" dirty="0" smtClean="0">
                <a:solidFill>
                  <a:schemeClr val="tx1"/>
                </a:solidFill>
              </a:rPr>
            </a:br>
            <a:r>
              <a:rPr lang="en-US" sz="2400" dirty="0" err="1" smtClean="0">
                <a:solidFill>
                  <a:schemeClr val="tx1"/>
                </a:solidFill>
              </a:rPr>
              <a:t>i</a:t>
            </a:r>
            <a:r>
              <a:rPr lang="en-US" sz="2400" dirty="0" smtClean="0">
                <a:solidFill>
                  <a:schemeClr val="tx1"/>
                </a:solidFill>
              </a:rPr>
              <a:t>) Processing Loss : 2% of inputs in manufacture of ‘P’ </a:t>
            </a:r>
            <a:br>
              <a:rPr lang="en-US" sz="2400" dirty="0" smtClean="0">
                <a:solidFill>
                  <a:schemeClr val="tx1"/>
                </a:solidFill>
              </a:rPr>
            </a:br>
            <a:r>
              <a:rPr lang="en-US" sz="2400" dirty="0" smtClean="0">
                <a:solidFill>
                  <a:schemeClr val="tx1"/>
                </a:solidFill>
              </a:rPr>
              <a:t>ii)Assessable value of ‘P’ : Rs.100 / kg</a:t>
            </a:r>
            <a:br>
              <a:rPr lang="en-US" sz="2400" dirty="0" smtClean="0">
                <a:solidFill>
                  <a:schemeClr val="tx1"/>
                </a:solidFill>
              </a:rPr>
            </a:br>
            <a:r>
              <a:rPr lang="en-US" sz="2400" dirty="0" smtClean="0">
                <a:solidFill>
                  <a:schemeClr val="tx1"/>
                </a:solidFill>
              </a:rPr>
              <a:t>iii) Assessable value of ‘Z’ Rs.20 Lac(for total output)</a:t>
            </a:r>
            <a:br>
              <a:rPr lang="en-US" sz="2400" dirty="0" smtClean="0">
                <a:solidFill>
                  <a:schemeClr val="tx1"/>
                </a:solidFill>
              </a:rPr>
            </a:br>
            <a:endParaRPr lang="en-IN" sz="2400" dirty="0">
              <a:solidFill>
                <a:schemeClr val="tx1"/>
              </a:solidFill>
            </a:endParaRPr>
          </a:p>
        </p:txBody>
      </p:sp>
    </p:spTree>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114</a:t>
            </a:fld>
            <a:endParaRPr lang="en-US"/>
          </a:p>
        </p:txBody>
      </p:sp>
      <p:sp>
        <p:nvSpPr>
          <p:cNvPr id="6" name="Content Placeholder 2"/>
          <p:cNvSpPr>
            <a:spLocks noGrp="1"/>
          </p:cNvSpPr>
          <p:nvPr>
            <p:ph idx="1"/>
          </p:nvPr>
        </p:nvSpPr>
        <p:spPr>
          <a:xfrm>
            <a:off x="304800" y="228600"/>
            <a:ext cx="8258204" cy="5697559"/>
          </a:xfrm>
        </p:spPr>
        <p:txBody>
          <a:bodyPr>
            <a:normAutofit fontScale="92500" lnSpcReduction="20000"/>
          </a:bodyPr>
          <a:lstStyle/>
          <a:p>
            <a:pPr>
              <a:lnSpc>
                <a:spcPct val="150000"/>
              </a:lnSpc>
              <a:buNone/>
            </a:pPr>
            <a:r>
              <a:rPr lang="en-US" sz="2800" dirty="0" smtClean="0"/>
              <a:t>iv)Other material ‘M’ used in the manufacture of ‘Z’ Rs.2   </a:t>
            </a:r>
          </a:p>
          <a:p>
            <a:pPr>
              <a:lnSpc>
                <a:spcPct val="150000"/>
              </a:lnSpc>
              <a:buNone/>
            </a:pPr>
            <a:r>
              <a:rPr lang="en-US" sz="2800" dirty="0" smtClean="0"/>
              <a:t>     Lac plus Excise Duty.</a:t>
            </a:r>
          </a:p>
          <a:p>
            <a:pPr>
              <a:lnSpc>
                <a:spcPct val="150000"/>
              </a:lnSpc>
              <a:buNone/>
            </a:pPr>
            <a:r>
              <a:rPr lang="en-US" sz="2800" dirty="0" smtClean="0"/>
              <a:t>v)Duty on capital goods imported during the period</a:t>
            </a:r>
          </a:p>
          <a:p>
            <a:pPr>
              <a:lnSpc>
                <a:spcPct val="150000"/>
              </a:lnSpc>
              <a:buNone/>
            </a:pPr>
            <a:r>
              <a:rPr lang="en-US" sz="2800" dirty="0" smtClean="0"/>
              <a:t>    And used in the manufacture of ‘P’ </a:t>
            </a:r>
          </a:p>
          <a:p>
            <a:pPr>
              <a:lnSpc>
                <a:spcPct val="150000"/>
              </a:lnSpc>
              <a:buNone/>
            </a:pPr>
            <a:r>
              <a:rPr lang="en-US" sz="2800" dirty="0" smtClean="0"/>
              <a:t>	-Basic Customs duty Rs. 20,000/-</a:t>
            </a:r>
          </a:p>
          <a:p>
            <a:pPr>
              <a:lnSpc>
                <a:spcPct val="150000"/>
              </a:lnSpc>
              <a:buNone/>
            </a:pPr>
            <a:r>
              <a:rPr lang="en-US" sz="2800" dirty="0" smtClean="0"/>
              <a:t>	-Additional duty of customs u/s 3(1) of the Customs   </a:t>
            </a:r>
          </a:p>
          <a:p>
            <a:pPr>
              <a:lnSpc>
                <a:spcPct val="150000"/>
              </a:lnSpc>
              <a:buNone/>
            </a:pPr>
            <a:r>
              <a:rPr lang="en-US" sz="2800" dirty="0" smtClean="0"/>
              <a:t>     Tariff Act, 1975 Rs.10,000 and</a:t>
            </a:r>
          </a:p>
          <a:p>
            <a:pPr>
              <a:lnSpc>
                <a:spcPct val="150000"/>
              </a:lnSpc>
              <a:buNone/>
            </a:pPr>
            <a:r>
              <a:rPr lang="en-US" sz="2800" dirty="0" smtClean="0"/>
              <a:t>	-Additional duty of customs u/s 3(5) of the Customs Tariff Act, 1975 Rs.4000</a:t>
            </a:r>
          </a:p>
          <a:p>
            <a:pPr>
              <a:buNone/>
            </a:pPr>
            <a:r>
              <a:rPr lang="en-US" sz="2800" dirty="0" smtClean="0"/>
              <a:t> </a:t>
            </a:r>
            <a:endParaRPr lang="en-IN" sz="2800" dirty="0"/>
          </a:p>
        </p:txBody>
      </p:sp>
    </p:spTree>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115</a:t>
            </a:fld>
            <a:endParaRPr lang="en-US"/>
          </a:p>
        </p:txBody>
      </p:sp>
      <p:sp>
        <p:nvSpPr>
          <p:cNvPr id="8" name="Content Placeholder 2"/>
          <p:cNvSpPr>
            <a:spLocks noGrp="1"/>
          </p:cNvSpPr>
          <p:nvPr>
            <p:ph idx="1"/>
          </p:nvPr>
        </p:nvSpPr>
        <p:spPr>
          <a:xfrm>
            <a:off x="457200" y="428604"/>
            <a:ext cx="8258204" cy="5697559"/>
          </a:xfrm>
        </p:spPr>
        <p:txBody>
          <a:bodyPr>
            <a:normAutofit/>
          </a:bodyPr>
          <a:lstStyle/>
          <a:p>
            <a:pPr>
              <a:buNone/>
            </a:pPr>
            <a:r>
              <a:rPr lang="en-US" sz="2800" dirty="0" smtClean="0"/>
              <a:t>vii) Rate of Central Excise Duty on ‘A’, ‘M’ and ‘P’</a:t>
            </a:r>
          </a:p>
          <a:p>
            <a:pPr>
              <a:buNone/>
            </a:pPr>
            <a:r>
              <a:rPr lang="en-US" sz="2800" dirty="0" smtClean="0"/>
              <a:t>      12.36% (Including Education </a:t>
            </a:r>
            <a:r>
              <a:rPr lang="en-US" sz="2800" dirty="0" err="1" smtClean="0"/>
              <a:t>Cess</a:t>
            </a:r>
            <a:r>
              <a:rPr lang="en-US" sz="2800" dirty="0" smtClean="0"/>
              <a:t> as applicable)</a:t>
            </a:r>
          </a:p>
          <a:p>
            <a:pPr>
              <a:buNone/>
            </a:pPr>
            <a:r>
              <a:rPr lang="en-US" sz="2800" dirty="0" smtClean="0"/>
              <a:t>	  </a:t>
            </a:r>
          </a:p>
          <a:p>
            <a:pPr>
              <a:buNone/>
            </a:pPr>
            <a:r>
              <a:rPr lang="en-US" sz="2800" dirty="0" smtClean="0"/>
              <a:t>	   What is the amount of </a:t>
            </a:r>
            <a:r>
              <a:rPr lang="en-US" sz="2800" dirty="0" err="1" smtClean="0"/>
              <a:t>Cenvat</a:t>
            </a:r>
            <a:r>
              <a:rPr lang="en-US" sz="2800" dirty="0" smtClean="0"/>
              <a:t> Credit available   </a:t>
            </a:r>
          </a:p>
          <a:p>
            <a:pPr>
              <a:buNone/>
            </a:pPr>
            <a:r>
              <a:rPr lang="en-US" sz="2800" dirty="0" smtClean="0"/>
              <a:t>      and central excise duty payable.</a:t>
            </a:r>
          </a:p>
        </p:txBody>
      </p:sp>
    </p:spTree>
  </p:cSld>
  <p:clrMapOvr>
    <a:masterClrMapping/>
  </p:clrMapOv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116</a:t>
            </a:fld>
            <a:endParaRPr lang="en-US"/>
          </a:p>
        </p:txBody>
      </p:sp>
      <p:sp>
        <p:nvSpPr>
          <p:cNvPr id="7" name="Title 1"/>
          <p:cNvSpPr>
            <a:spLocks noGrp="1"/>
          </p:cNvSpPr>
          <p:nvPr>
            <p:ph type="title"/>
          </p:nvPr>
        </p:nvSpPr>
        <p:spPr>
          <a:xfrm>
            <a:off x="457200" y="274638"/>
            <a:ext cx="8258204" cy="582594"/>
          </a:xfrm>
        </p:spPr>
        <p:txBody>
          <a:bodyPr anchor="t">
            <a:normAutofit/>
          </a:bodyPr>
          <a:lstStyle/>
          <a:p>
            <a:pPr algn="l"/>
            <a:r>
              <a:rPr lang="en-US" sz="2400" dirty="0" smtClean="0"/>
              <a:t>The amount of CENVAT Credit available</a:t>
            </a:r>
            <a:r>
              <a:rPr lang="ur-PK" sz="2400" dirty="0" smtClean="0"/>
              <a:t> </a:t>
            </a:r>
            <a:endParaRPr lang="en-IN" sz="2400" dirty="0"/>
          </a:p>
        </p:txBody>
      </p:sp>
      <p:graphicFrame>
        <p:nvGraphicFramePr>
          <p:cNvPr id="9" name="Table 8"/>
          <p:cNvGraphicFramePr>
            <a:graphicFrameLocks noGrp="1"/>
          </p:cNvGraphicFramePr>
          <p:nvPr/>
        </p:nvGraphicFramePr>
        <p:xfrm>
          <a:off x="642910" y="857232"/>
          <a:ext cx="7500990" cy="5161439"/>
        </p:xfrm>
        <a:graphic>
          <a:graphicData uri="http://schemas.openxmlformats.org/drawingml/2006/table">
            <a:tbl>
              <a:tblPr firstRow="1" bandRow="1">
                <a:tableStyleId>{2D5ABB26-0587-4C30-8999-92F81FD0307C}</a:tableStyleId>
              </a:tblPr>
              <a:tblGrid>
                <a:gridCol w="4286280"/>
                <a:gridCol w="1643074"/>
                <a:gridCol w="1571636"/>
              </a:tblGrid>
              <a:tr h="406559">
                <a:tc>
                  <a:txBody>
                    <a:bodyPr/>
                    <a:lstStyle/>
                    <a:p>
                      <a:r>
                        <a:rPr lang="en-US" dirty="0" smtClean="0">
                          <a:solidFill>
                            <a:schemeClr val="tx1"/>
                          </a:solidFill>
                        </a:rPr>
                        <a:t>PARTICULARS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chemeClr val="tx1"/>
                          </a:solidFill>
                        </a:rPr>
                        <a:t>Rs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chemeClr val="tx1"/>
                          </a:solidFill>
                        </a:rPr>
                        <a:t>Rs.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6559">
                <a:tc>
                  <a:txBody>
                    <a:bodyPr/>
                    <a:lstStyle/>
                    <a:p>
                      <a:r>
                        <a:rPr lang="en-US" dirty="0" smtClean="0">
                          <a:solidFill>
                            <a:schemeClr val="tx1"/>
                          </a:solidFill>
                        </a:rPr>
                        <a:t>On Inputs</a:t>
                      </a:r>
                    </a:p>
                    <a:p>
                      <a:r>
                        <a:rPr lang="en-US" dirty="0" smtClean="0">
                          <a:solidFill>
                            <a:schemeClr val="tx1"/>
                          </a:solidFill>
                        </a:rPr>
                        <a:t>Raw material</a:t>
                      </a:r>
                      <a:r>
                        <a:rPr lang="en-US" baseline="0" dirty="0" smtClean="0">
                          <a:solidFill>
                            <a:schemeClr val="tx1"/>
                          </a:solidFill>
                        </a:rPr>
                        <a:t> ‘A’ (10,000 Kg x Rs.80 x 12.36%) Note 2</a:t>
                      </a:r>
                    </a:p>
                    <a:p>
                      <a:endParaRPr lang="en-US" baseline="0" dirty="0" smtClean="0">
                        <a:solidFill>
                          <a:schemeClr val="tx1"/>
                        </a:solidFill>
                      </a:endParaRPr>
                    </a:p>
                    <a:p>
                      <a:r>
                        <a:rPr lang="en-US" baseline="0" dirty="0" smtClean="0">
                          <a:solidFill>
                            <a:schemeClr val="tx1"/>
                          </a:solidFill>
                        </a:rPr>
                        <a:t>Raw material ‘M’ (Note 3)</a:t>
                      </a:r>
                    </a:p>
                    <a:p>
                      <a:endParaRPr lang="en-US" baseline="0" dirty="0" smtClean="0">
                        <a:solidFill>
                          <a:schemeClr val="tx1"/>
                        </a:solidFill>
                      </a:endParaRPr>
                    </a:p>
                    <a:p>
                      <a:r>
                        <a:rPr lang="en-US" baseline="0" dirty="0" smtClean="0">
                          <a:solidFill>
                            <a:schemeClr val="tx1"/>
                          </a:solidFill>
                        </a:rPr>
                        <a:t>On Capital Goods :</a:t>
                      </a:r>
                    </a:p>
                    <a:p>
                      <a:r>
                        <a:rPr lang="en-US" baseline="0" dirty="0" smtClean="0">
                          <a:solidFill>
                            <a:schemeClr val="tx1"/>
                          </a:solidFill>
                        </a:rPr>
                        <a:t>Basic Customs Duty</a:t>
                      </a:r>
                    </a:p>
                    <a:p>
                      <a:endParaRPr lang="en-US" baseline="0" dirty="0" smtClean="0">
                        <a:solidFill>
                          <a:schemeClr val="tx1"/>
                        </a:solidFill>
                      </a:endParaRPr>
                    </a:p>
                    <a:p>
                      <a:r>
                        <a:rPr lang="en-US" baseline="0" dirty="0" smtClean="0">
                          <a:solidFill>
                            <a:schemeClr val="tx1"/>
                          </a:solidFill>
                        </a:rPr>
                        <a:t>Additional Duty of Customs u/s 3(1) of Customs Tariff Act, 1975 (Note 4)</a:t>
                      </a:r>
                    </a:p>
                    <a:p>
                      <a:endParaRPr lang="en-US" baseline="0" dirty="0" smtClean="0">
                        <a:solidFill>
                          <a:schemeClr val="tx1"/>
                        </a:solidFill>
                      </a:endParaRPr>
                    </a:p>
                    <a:p>
                      <a:r>
                        <a:rPr lang="en-US" baseline="0" dirty="0" smtClean="0">
                          <a:solidFill>
                            <a:schemeClr val="tx1"/>
                          </a:solidFill>
                        </a:rPr>
                        <a:t>Additional duty of customs  u/s 3(5) of Customs Tariff Act, 1975 (Note 5)</a:t>
                      </a:r>
                    </a:p>
                    <a:p>
                      <a:endParaRPr lang="en-US" baseline="0" dirty="0" smtClean="0">
                        <a:solidFill>
                          <a:schemeClr val="tx1"/>
                        </a:solidFill>
                      </a:endParaRPr>
                    </a:p>
                    <a:p>
                      <a:r>
                        <a:rPr lang="en-US" baseline="0" dirty="0" smtClean="0">
                          <a:solidFill>
                            <a:schemeClr val="tx1"/>
                          </a:solidFill>
                        </a:rPr>
                        <a:t>Total Credit available</a:t>
                      </a:r>
                    </a:p>
                    <a:p>
                      <a:r>
                        <a:rPr lang="en-US" baseline="0" dirty="0" smtClean="0">
                          <a:solidFill>
                            <a:schemeClr val="tx1"/>
                          </a:solidFill>
                        </a:rPr>
                        <a:t> </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solidFill>
                            <a:schemeClr val="tx1"/>
                          </a:solidFill>
                        </a:rPr>
                        <a:t>98,800</a:t>
                      </a: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r>
                        <a:rPr lang="en-US" u="sng" dirty="0" smtClean="0">
                          <a:solidFill>
                            <a:schemeClr val="tx1"/>
                          </a:solidFill>
                        </a:rPr>
                        <a:t>Nil</a:t>
                      </a:r>
                    </a:p>
                    <a:p>
                      <a:pPr algn="r"/>
                      <a:endParaRPr lang="en-US" dirty="0" smtClean="0">
                        <a:solidFill>
                          <a:schemeClr val="tx1"/>
                        </a:solidFill>
                      </a:endParaRPr>
                    </a:p>
                    <a:p>
                      <a:pPr algn="r"/>
                      <a:endParaRPr lang="en-US" dirty="0" smtClean="0">
                        <a:solidFill>
                          <a:schemeClr val="tx1"/>
                        </a:solidFill>
                      </a:endParaRPr>
                    </a:p>
                    <a:p>
                      <a:pPr algn="r"/>
                      <a:r>
                        <a:rPr lang="en-US" dirty="0" smtClean="0">
                          <a:solidFill>
                            <a:schemeClr val="tx1"/>
                          </a:solidFill>
                        </a:rPr>
                        <a:t>Nil</a:t>
                      </a:r>
                    </a:p>
                    <a:p>
                      <a:pPr algn="r"/>
                      <a:endParaRPr lang="en-US" dirty="0" smtClean="0">
                        <a:solidFill>
                          <a:schemeClr val="tx1"/>
                        </a:solidFill>
                      </a:endParaRPr>
                    </a:p>
                    <a:p>
                      <a:pPr algn="r"/>
                      <a:r>
                        <a:rPr lang="en-US" dirty="0" smtClean="0">
                          <a:solidFill>
                            <a:schemeClr val="tx1"/>
                          </a:solidFill>
                        </a:rPr>
                        <a:t>5,000</a:t>
                      </a:r>
                    </a:p>
                    <a:p>
                      <a:pPr algn="r"/>
                      <a:endParaRPr lang="en-US" dirty="0" smtClean="0">
                        <a:solidFill>
                          <a:schemeClr val="tx1"/>
                        </a:solidFill>
                      </a:endParaRPr>
                    </a:p>
                    <a:p>
                      <a:pPr algn="r"/>
                      <a:endParaRPr lang="en-US" dirty="0" smtClean="0">
                        <a:solidFill>
                          <a:schemeClr val="tx1"/>
                        </a:solidFill>
                      </a:endParaRPr>
                    </a:p>
                    <a:p>
                      <a:pPr algn="r"/>
                      <a:r>
                        <a:rPr lang="en-US" dirty="0" smtClean="0">
                          <a:solidFill>
                            <a:schemeClr val="tx1"/>
                          </a:solidFill>
                        </a:rPr>
                        <a:t>4,000</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r>
                        <a:rPr lang="en-US" dirty="0" smtClean="0">
                          <a:solidFill>
                            <a:schemeClr val="tx1"/>
                          </a:solidFill>
                        </a:rPr>
                        <a:t>98,800</a:t>
                      </a: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endParaRPr lang="en-US" dirty="0" smtClean="0">
                        <a:solidFill>
                          <a:schemeClr val="tx1"/>
                        </a:solidFill>
                      </a:endParaRPr>
                    </a:p>
                    <a:p>
                      <a:pPr algn="r"/>
                      <a:r>
                        <a:rPr lang="en-US" dirty="0" smtClean="0">
                          <a:solidFill>
                            <a:schemeClr val="tx1"/>
                          </a:solidFill>
                        </a:rPr>
                        <a:t>9,000</a:t>
                      </a:r>
                    </a:p>
                    <a:p>
                      <a:pPr algn="r"/>
                      <a:endParaRPr lang="en-US" dirty="0" smtClean="0">
                        <a:solidFill>
                          <a:schemeClr val="tx1"/>
                        </a:solidFill>
                      </a:endParaRPr>
                    </a:p>
                    <a:p>
                      <a:pPr algn="r"/>
                      <a:endParaRPr lang="en-US" dirty="0" smtClean="0">
                        <a:solidFill>
                          <a:schemeClr val="tx1"/>
                        </a:solidFill>
                      </a:endParaRPr>
                    </a:p>
                    <a:p>
                      <a:pPr algn="r"/>
                      <a:r>
                        <a:rPr lang="en-US" u="sng" dirty="0" smtClean="0">
                          <a:solidFill>
                            <a:schemeClr val="tx1"/>
                          </a:solidFill>
                        </a:rPr>
                        <a:t>1,07,880</a:t>
                      </a:r>
                      <a:endParaRPr lang="en-IN" u="sng"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0" name="Straight Connector 9"/>
          <p:cNvCxnSpPr/>
          <p:nvPr/>
        </p:nvCxnSpPr>
        <p:spPr>
          <a:xfrm>
            <a:off x="7215206" y="5429264"/>
            <a:ext cx="85725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117</a:t>
            </a:fld>
            <a:endParaRPr lang="en-US"/>
          </a:p>
        </p:txBody>
      </p:sp>
      <p:cxnSp>
        <p:nvCxnSpPr>
          <p:cNvPr id="10" name="Straight Connector 9"/>
          <p:cNvCxnSpPr/>
          <p:nvPr/>
        </p:nvCxnSpPr>
        <p:spPr>
          <a:xfrm>
            <a:off x="7215206" y="5429264"/>
            <a:ext cx="85725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Content Placeholder 2"/>
          <p:cNvSpPr>
            <a:spLocks noGrp="1"/>
          </p:cNvSpPr>
          <p:nvPr>
            <p:ph idx="1"/>
          </p:nvPr>
        </p:nvSpPr>
        <p:spPr>
          <a:xfrm>
            <a:off x="428596" y="428604"/>
            <a:ext cx="8258204" cy="5697559"/>
          </a:xfrm>
        </p:spPr>
        <p:txBody>
          <a:bodyPr/>
          <a:lstStyle/>
          <a:p>
            <a:pPr>
              <a:buNone/>
            </a:pPr>
            <a:r>
              <a:rPr lang="en-US" sz="2400" dirty="0" smtClean="0"/>
              <a:t>ii) Computation of net central excise duty payable,</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IN" sz="2400" dirty="0"/>
          </a:p>
        </p:txBody>
      </p:sp>
      <p:graphicFrame>
        <p:nvGraphicFramePr>
          <p:cNvPr id="12" name="Table 11"/>
          <p:cNvGraphicFramePr>
            <a:graphicFrameLocks noGrp="1"/>
          </p:cNvGraphicFramePr>
          <p:nvPr/>
        </p:nvGraphicFramePr>
        <p:xfrm>
          <a:off x="571472" y="1500174"/>
          <a:ext cx="7500990" cy="3881128"/>
        </p:xfrm>
        <a:graphic>
          <a:graphicData uri="http://schemas.openxmlformats.org/drawingml/2006/table">
            <a:tbl>
              <a:tblPr firstRow="1" bandRow="1">
                <a:tableStyleId>{2D5ABB26-0587-4C30-8999-92F81FD0307C}</a:tableStyleId>
              </a:tblPr>
              <a:tblGrid>
                <a:gridCol w="6005878"/>
                <a:gridCol w="1495112"/>
              </a:tblGrid>
              <a:tr h="497848">
                <a:tc>
                  <a:txBody>
                    <a:bodyPr/>
                    <a:lstStyle/>
                    <a:p>
                      <a:r>
                        <a:rPr lang="en-US" dirty="0" smtClean="0"/>
                        <a:t>Particulars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7848">
                <a:tc>
                  <a:txBody>
                    <a:bodyPr/>
                    <a:lstStyle/>
                    <a:p>
                      <a:r>
                        <a:rPr lang="en-US" dirty="0" smtClean="0"/>
                        <a:t>Central excise duty payable on intermediate product ‘P’ (10,000 Kg x 98%</a:t>
                      </a:r>
                      <a:r>
                        <a:rPr lang="en-US" baseline="0" dirty="0" smtClean="0"/>
                        <a:t> (2% processing loss ) x Rs.100 x 12.36% (Note 1)</a:t>
                      </a:r>
                    </a:p>
                    <a:p>
                      <a:endParaRPr lang="en-US" baseline="0" dirty="0" smtClean="0"/>
                    </a:p>
                    <a:p>
                      <a:r>
                        <a:rPr lang="en-US" baseline="0" dirty="0" smtClean="0"/>
                        <a:t>Central Excise Duty on exempt final product ‘Z’ </a:t>
                      </a:r>
                    </a:p>
                    <a:p>
                      <a:endParaRPr lang="en-US" baseline="0" dirty="0" smtClean="0"/>
                    </a:p>
                    <a:p>
                      <a:r>
                        <a:rPr lang="en-US" baseline="0" dirty="0" smtClean="0"/>
                        <a:t>Total central excise duty payable</a:t>
                      </a:r>
                    </a:p>
                    <a:p>
                      <a:endParaRPr lang="en-US" baseline="0" dirty="0" smtClean="0"/>
                    </a:p>
                    <a:p>
                      <a:r>
                        <a:rPr lang="en-US" baseline="0" dirty="0" smtClean="0"/>
                        <a:t>Less : CENVAT Credit available</a:t>
                      </a:r>
                    </a:p>
                    <a:p>
                      <a:endParaRPr lang="en-US" baseline="0" dirty="0" smtClean="0"/>
                    </a:p>
                    <a:p>
                      <a:r>
                        <a:rPr lang="en-US" baseline="0" dirty="0" smtClean="0"/>
                        <a:t>Net Central excise duty payable (In Cash)</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1,21,128</a:t>
                      </a:r>
                    </a:p>
                    <a:p>
                      <a:pPr algn="r"/>
                      <a:endParaRPr lang="en-US" dirty="0" smtClean="0"/>
                    </a:p>
                    <a:p>
                      <a:pPr algn="r"/>
                      <a:endParaRPr lang="en-US" dirty="0" smtClean="0"/>
                    </a:p>
                    <a:p>
                      <a:pPr algn="r"/>
                      <a:endParaRPr lang="en-US" dirty="0" smtClean="0"/>
                    </a:p>
                    <a:p>
                      <a:pPr algn="r"/>
                      <a:r>
                        <a:rPr lang="en-US" u="sng" dirty="0" smtClean="0"/>
                        <a:t>NIL</a:t>
                      </a:r>
                    </a:p>
                    <a:p>
                      <a:pPr algn="r"/>
                      <a:endParaRPr lang="en-US" dirty="0" smtClean="0"/>
                    </a:p>
                    <a:p>
                      <a:pPr algn="r"/>
                      <a:r>
                        <a:rPr lang="en-US" dirty="0" smtClean="0"/>
                        <a:t>1,21,128</a:t>
                      </a:r>
                    </a:p>
                    <a:p>
                      <a:pPr algn="r"/>
                      <a:endParaRPr lang="en-US" dirty="0" smtClean="0"/>
                    </a:p>
                    <a:p>
                      <a:pPr algn="r"/>
                      <a:r>
                        <a:rPr lang="en-US" u="sng" dirty="0" smtClean="0"/>
                        <a:t>1,07,880</a:t>
                      </a:r>
                    </a:p>
                    <a:p>
                      <a:pPr algn="r"/>
                      <a:endParaRPr lang="en-US" dirty="0" smtClean="0"/>
                    </a:p>
                    <a:p>
                      <a:pPr algn="r"/>
                      <a:r>
                        <a:rPr lang="en-US" dirty="0" smtClean="0"/>
                        <a:t>   </a:t>
                      </a:r>
                      <a:r>
                        <a:rPr lang="en-US" baseline="0" dirty="0" smtClean="0"/>
                        <a:t> </a:t>
                      </a:r>
                      <a:r>
                        <a:rPr lang="en-US" u="sng" dirty="0" smtClean="0"/>
                        <a:t>13,248</a:t>
                      </a:r>
                    </a:p>
                    <a:p>
                      <a:pPr algn="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118</a:t>
            </a:fld>
            <a:endParaRPr lang="en-US"/>
          </a:p>
        </p:txBody>
      </p:sp>
      <p:sp>
        <p:nvSpPr>
          <p:cNvPr id="7" name="Content Placeholder 2"/>
          <p:cNvSpPr txBox="1">
            <a:spLocks/>
          </p:cNvSpPr>
          <p:nvPr/>
        </p:nvSpPr>
        <p:spPr>
          <a:xfrm>
            <a:off x="428596" y="428604"/>
            <a:ext cx="8258204" cy="5697559"/>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Notes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Intermediate goods are exempt from payment of excise duty</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if the same are consumed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captively</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for manufacture of dutiable final products.</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2"/>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Since input ‘A’ is used in manufacture of dutiable intermediate product ‘P’. CENVAT credit will  be available on the entire quantity of the same regardless of the processing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loss as that quantity of inputs is also used in the manufacture of intermediate product.</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119</a:t>
            </a:fld>
            <a:endParaRPr lang="en-US"/>
          </a:p>
        </p:txBody>
      </p:sp>
      <p:sp>
        <p:nvSpPr>
          <p:cNvPr id="6" name="Content Placeholder 2"/>
          <p:cNvSpPr txBox="1">
            <a:spLocks/>
          </p:cNvSpPr>
          <p:nvPr/>
        </p:nvSpPr>
        <p:spPr>
          <a:xfrm>
            <a:off x="357158" y="357167"/>
            <a:ext cx="8329642" cy="5586434"/>
          </a:xfrm>
          <a:prstGeom prst="rect">
            <a:avLst/>
          </a:prstGeom>
        </p:spPr>
        <p:txBody>
          <a:bodyPr>
            <a:normAutofit/>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3"/>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Since raw material ‘M’ is used in manufacture of final product ‘Z’ which is exempt from payment of duty, credit will not be available on the same [Rule 6(1) of CENVAT Credit Rules, 2004]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3"/>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3"/>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Up to 50% of the Credit in respect of Additional duty </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of Customs livable u/s 3(1) of customs Tariff Act,  1975 can only be availed in the year in which capital goods are received in the factory of the manufacturer [Rule 4(2)(a) of CENVAT Credit Rules, 2004]</a:t>
            </a:r>
          </a:p>
          <a:p>
            <a:pPr marL="457200" marR="0" lvl="0" indent="-4572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I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6" descr="floral-clip-art-backgrounds-for-powerpoint.jpg"/>
          <p:cNvPicPr>
            <a:picLocks noChangeAspect="1"/>
          </p:cNvPicPr>
          <p:nvPr/>
        </p:nvPicPr>
        <p:blipFill>
          <a:blip r:embed="rId2"/>
          <a:srcRect/>
          <a:stretch>
            <a:fillRect/>
          </a:stretch>
        </p:blipFill>
        <p:spPr bwMode="auto">
          <a:xfrm>
            <a:off x="0" y="-7620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62A8A30-6D30-4C11-AAF2-F4D2EA2D06AB}" type="slidenum">
              <a:rPr lang="en-US"/>
              <a:pPr>
                <a:defRPr/>
              </a:pPr>
              <a:t>12</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Definition &amp; Analysis – Input Services</a:t>
            </a:r>
          </a:p>
        </p:txBody>
      </p:sp>
      <p:sp>
        <p:nvSpPr>
          <p:cNvPr id="12294" name="TextBox 6"/>
          <p:cNvSpPr txBox="1">
            <a:spLocks noChangeArrowheads="1"/>
          </p:cNvSpPr>
          <p:nvPr/>
        </p:nvSpPr>
        <p:spPr bwMode="auto">
          <a:xfrm>
            <a:off x="304800" y="914400"/>
            <a:ext cx="8610600" cy="3170238"/>
          </a:xfrm>
          <a:prstGeom prst="rect">
            <a:avLst/>
          </a:prstGeom>
          <a:noFill/>
          <a:ln w="3175">
            <a:solidFill>
              <a:schemeClr val="tx1"/>
            </a:solidFill>
            <a:miter lim="800000"/>
            <a:headEnd/>
            <a:tailEnd/>
          </a:ln>
        </p:spPr>
        <p:txBody>
          <a:bodyPr>
            <a:spAutoFit/>
          </a:bodyPr>
          <a:lstStyle/>
          <a:p>
            <a:pPr marL="342900" indent="-342900"/>
            <a:r>
              <a:rPr lang="en-US" sz="2000"/>
              <a:t>The definition of input service is classified  in 3 categories</a:t>
            </a:r>
          </a:p>
          <a:p>
            <a:pPr marL="342900" indent="-342900"/>
            <a:endParaRPr lang="en-US" sz="2000"/>
          </a:p>
          <a:p>
            <a:pPr marL="342900" indent="-342900"/>
            <a:endParaRPr lang="en-US" sz="2000"/>
          </a:p>
          <a:p>
            <a:pPr marL="342900" indent="-342900"/>
            <a:endParaRPr lang="en-US" sz="2000"/>
          </a:p>
          <a:p>
            <a:pPr marL="342900" indent="-342900"/>
            <a:endParaRPr lang="en-US" sz="2000"/>
          </a:p>
          <a:p>
            <a:pPr marL="342900" indent="-342900"/>
            <a:endParaRPr lang="en-US" sz="2000"/>
          </a:p>
          <a:p>
            <a:pPr marL="342900" indent="-342900"/>
            <a:endParaRPr lang="en-US" sz="2000"/>
          </a:p>
          <a:p>
            <a:pPr marL="342900" indent="-342900"/>
            <a:endParaRPr lang="en-US" sz="2000"/>
          </a:p>
          <a:p>
            <a:pPr marL="342900" indent="-342900"/>
            <a:endParaRPr lang="en-US" sz="2000"/>
          </a:p>
          <a:p>
            <a:pPr marL="342900" indent="-342900"/>
            <a:endParaRPr lang="en-US" sz="2000"/>
          </a:p>
        </p:txBody>
      </p:sp>
      <p:sp>
        <p:nvSpPr>
          <p:cNvPr id="8" name="Oval 7"/>
          <p:cNvSpPr/>
          <p:nvPr/>
        </p:nvSpPr>
        <p:spPr>
          <a:xfrm>
            <a:off x="3048000" y="1295400"/>
            <a:ext cx="228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Input Service</a:t>
            </a:r>
          </a:p>
        </p:txBody>
      </p:sp>
      <p:sp>
        <p:nvSpPr>
          <p:cNvPr id="9" name="Oval 8"/>
          <p:cNvSpPr/>
          <p:nvPr/>
        </p:nvSpPr>
        <p:spPr>
          <a:xfrm>
            <a:off x="609600" y="2514600"/>
            <a:ext cx="228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Main Part</a:t>
            </a:r>
          </a:p>
        </p:txBody>
      </p:sp>
      <p:sp>
        <p:nvSpPr>
          <p:cNvPr id="10" name="Oval 9"/>
          <p:cNvSpPr/>
          <p:nvPr/>
        </p:nvSpPr>
        <p:spPr>
          <a:xfrm>
            <a:off x="3048000" y="2895600"/>
            <a:ext cx="228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Inclusions</a:t>
            </a:r>
          </a:p>
        </p:txBody>
      </p:sp>
      <p:sp>
        <p:nvSpPr>
          <p:cNvPr id="11" name="Oval 10"/>
          <p:cNvSpPr/>
          <p:nvPr/>
        </p:nvSpPr>
        <p:spPr>
          <a:xfrm>
            <a:off x="5638800" y="2590800"/>
            <a:ext cx="228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Exclusions</a:t>
            </a:r>
          </a:p>
        </p:txBody>
      </p:sp>
      <p:cxnSp>
        <p:nvCxnSpPr>
          <p:cNvPr id="15" name="Straight Arrow Connector 14"/>
          <p:cNvCxnSpPr/>
          <p:nvPr/>
        </p:nvCxnSpPr>
        <p:spPr>
          <a:xfrm rot="10800000" flipV="1">
            <a:off x="2209800" y="1981200"/>
            <a:ext cx="7620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3963987" y="2589213"/>
            <a:ext cx="3032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334000" y="1981200"/>
            <a:ext cx="990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302" name="TextBox 22"/>
          <p:cNvSpPr txBox="1">
            <a:spLocks noChangeArrowheads="1"/>
          </p:cNvSpPr>
          <p:nvPr/>
        </p:nvSpPr>
        <p:spPr bwMode="auto">
          <a:xfrm>
            <a:off x="457200" y="4343400"/>
            <a:ext cx="7620000" cy="1938338"/>
          </a:xfrm>
          <a:prstGeom prst="rect">
            <a:avLst/>
          </a:prstGeom>
          <a:noFill/>
          <a:ln w="9525">
            <a:noFill/>
            <a:miter lim="800000"/>
            <a:headEnd/>
            <a:tailEnd/>
          </a:ln>
        </p:spPr>
        <p:txBody>
          <a:bodyPr>
            <a:spAutoFit/>
          </a:bodyPr>
          <a:lstStyle/>
          <a:p>
            <a:r>
              <a:rPr lang="en-US" sz="2000"/>
              <a:t>Meaning of  expression </a:t>
            </a:r>
            <a:r>
              <a:rPr lang="en-US" sz="2000" b="1">
                <a:solidFill>
                  <a:srgbClr val="0000CC"/>
                </a:solidFill>
              </a:rPr>
              <a:t>In Relation to</a:t>
            </a:r>
          </a:p>
          <a:p>
            <a:endParaRPr lang="en-US" sz="2000" b="1">
              <a:solidFill>
                <a:srgbClr val="0000CC"/>
              </a:solidFill>
            </a:endParaRPr>
          </a:p>
          <a:p>
            <a:r>
              <a:rPr lang="en-US" sz="2000"/>
              <a:t>BROADER TERM / COMPREHENSIVE TERM</a:t>
            </a:r>
          </a:p>
          <a:p>
            <a:r>
              <a:rPr lang="en-US" sz="2000"/>
              <a:t>DIRECT AND INDIRECT SIGNIFCANCE</a:t>
            </a:r>
          </a:p>
          <a:p>
            <a:r>
              <a:rPr lang="en-US" sz="2000" b="1">
                <a:solidFill>
                  <a:srgbClr val="0000CC"/>
                </a:solidFill>
              </a:rPr>
              <a:t>SYNONYMOUS – CONCERNING WITH  / PERTAINING TO</a:t>
            </a:r>
          </a:p>
          <a:p>
            <a:endParaRPr lang="en-US" sz="2000" b="1">
              <a:solidFill>
                <a:srgbClr val="0000CC"/>
              </a:solidFill>
            </a:endParaRPr>
          </a:p>
        </p:txBody>
      </p:sp>
    </p:spTree>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120</a:t>
            </a:fld>
            <a:endParaRPr lang="en-US"/>
          </a:p>
        </p:txBody>
      </p:sp>
      <p:sp>
        <p:nvSpPr>
          <p:cNvPr id="7" name="Content Placeholder 2"/>
          <p:cNvSpPr txBox="1">
            <a:spLocks/>
          </p:cNvSpPr>
          <p:nvPr/>
        </p:nvSpPr>
        <p:spPr>
          <a:xfrm>
            <a:off x="428596" y="500042"/>
            <a:ext cx="8258204" cy="5626121"/>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5.CENVAT credit in respect of additional duty of customs leviable u/s 3(5) of Customs Tariff Act, 1975 is allowed immediately on receipt of the capital goods in the factory of the manufacturer [Second proviso to Rule 4(2)(a) of CENVAT Credit Rules, 2004].    </a:t>
            </a:r>
            <a:endParaRPr kumimoji="0" lang="en-IN"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121</a:t>
            </a:fld>
            <a:endParaRPr lang="en-US"/>
          </a:p>
        </p:txBody>
      </p:sp>
      <p:sp>
        <p:nvSpPr>
          <p:cNvPr id="6" name="Content Placeholder 1"/>
          <p:cNvSpPr>
            <a:spLocks noGrp="1"/>
          </p:cNvSpPr>
          <p:nvPr>
            <p:ph idx="4294967295"/>
          </p:nvPr>
        </p:nvSpPr>
        <p:spPr>
          <a:xfrm>
            <a:off x="609600" y="2133600"/>
            <a:ext cx="7848600" cy="2971800"/>
          </a:xfrm>
        </p:spPr>
        <p:txBody>
          <a:bodyPr/>
          <a:lstStyle/>
          <a:p>
            <a:pPr marL="114300" indent="-4763" algn="ctr">
              <a:buFont typeface="Wingdings 3" pitchFamily="18" charset="2"/>
              <a:buNone/>
              <a:defRPr/>
            </a:pPr>
            <a:r>
              <a:rPr lang="en-US" sz="5500" b="1" dirty="0" smtClean="0">
                <a:solidFill>
                  <a:schemeClr val="accent1">
                    <a:lumMod val="75000"/>
                  </a:schemeClr>
                </a:solidFill>
                <a:latin typeface="Arial" pitchFamily="34" charset="0"/>
                <a:cs typeface="Arial" pitchFamily="34" charset="0"/>
              </a:rPr>
              <a:t>Highlights of </a:t>
            </a:r>
          </a:p>
          <a:p>
            <a:pPr marL="114300" indent="-4763" algn="ctr">
              <a:buFont typeface="Wingdings 3" pitchFamily="18" charset="2"/>
              <a:buNone/>
              <a:defRPr/>
            </a:pPr>
            <a:r>
              <a:rPr lang="en-US" sz="5500" b="1" dirty="0" smtClean="0">
                <a:solidFill>
                  <a:schemeClr val="accent1">
                    <a:lumMod val="75000"/>
                  </a:schemeClr>
                </a:solidFill>
                <a:latin typeface="Arial" pitchFamily="34" charset="0"/>
                <a:cs typeface="Arial" pitchFamily="34" charset="0"/>
              </a:rPr>
              <a:t>  CENVAT Scheme</a:t>
            </a:r>
            <a:r>
              <a:rPr lang="en-US" sz="5500" b="1" dirty="0" smtClean="0">
                <a:solidFill>
                  <a:schemeClr val="accent1">
                    <a:lumMod val="50000"/>
                  </a:schemeClr>
                </a:solidFill>
                <a:latin typeface="Arial" pitchFamily="34" charset="0"/>
                <a:cs typeface="Arial" pitchFamily="34" charset="0"/>
              </a:rPr>
              <a:t>	</a:t>
            </a:r>
            <a:endParaRPr lang="en-US" sz="5500" b="1" dirty="0">
              <a:solidFill>
                <a:schemeClr val="accent1">
                  <a:lumMod val="50000"/>
                </a:schemeClr>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122</a:t>
            </a:fld>
            <a:endParaRPr lang="en-US"/>
          </a:p>
        </p:txBody>
      </p:sp>
      <p:sp>
        <p:nvSpPr>
          <p:cNvPr id="7" name="Title 1"/>
          <p:cNvSpPr>
            <a:spLocks noGrp="1"/>
          </p:cNvSpPr>
          <p:nvPr>
            <p:ph type="title"/>
          </p:nvPr>
        </p:nvSpPr>
        <p:spPr>
          <a:xfrm>
            <a:off x="381000" y="914400"/>
            <a:ext cx="8229600" cy="609600"/>
          </a:xfrm>
        </p:spPr>
        <p:txBody>
          <a:bodyPr>
            <a:normAutofit fontScale="90000"/>
          </a:bodyPr>
          <a:lstStyle/>
          <a:p>
            <a:pPr algn="ctr">
              <a:defRPr/>
            </a:pPr>
            <a:r>
              <a:rPr lang="en-US" sz="3300" u="sng" dirty="0" smtClean="0">
                <a:latin typeface="Arial" pitchFamily="34" charset="0"/>
                <a:cs typeface="Arial" pitchFamily="34" charset="0"/>
              </a:rPr>
              <a:t>Highlights of Cenvat Scheme</a:t>
            </a:r>
            <a:r>
              <a:rPr lang="en-US" dirty="0" smtClean="0"/>
              <a:t/>
            </a:r>
            <a:br>
              <a:rPr lang="en-US" dirty="0" smtClean="0"/>
            </a:br>
            <a:endParaRPr lang="en-US" dirty="0"/>
          </a:p>
        </p:txBody>
      </p:sp>
      <p:sp>
        <p:nvSpPr>
          <p:cNvPr id="8" name="Content Placeholder 2"/>
          <p:cNvSpPr>
            <a:spLocks noGrp="1"/>
          </p:cNvSpPr>
          <p:nvPr>
            <p:ph idx="1"/>
          </p:nvPr>
        </p:nvSpPr>
        <p:spPr>
          <a:xfrm>
            <a:off x="381000" y="1143000"/>
            <a:ext cx="8229600" cy="5168900"/>
          </a:xfrm>
        </p:spPr>
        <p:txBody>
          <a:bodyPr/>
          <a:lstStyle/>
          <a:p>
            <a:pPr marL="682625" indent="-573088">
              <a:buClrTx/>
              <a:buFont typeface="Wingdings" pitchFamily="2" charset="2"/>
              <a:buChar char="Ø"/>
              <a:defRPr/>
            </a:pPr>
            <a:r>
              <a:rPr lang="en-US" sz="2100" dirty="0" smtClean="0">
                <a:latin typeface="Arial" pitchFamily="34" charset="0"/>
                <a:cs typeface="Arial" pitchFamily="34" charset="0"/>
              </a:rPr>
              <a:t>Cenvat Credit on receipt of inputs</a:t>
            </a:r>
          </a:p>
          <a:p>
            <a:pPr marL="682625" indent="-573088">
              <a:buClrTx/>
              <a:buFont typeface="Wingdings" pitchFamily="2" charset="2"/>
              <a:buChar char="Ø"/>
              <a:defRPr/>
            </a:pPr>
            <a:endParaRPr lang="en-US" sz="1400" dirty="0" smtClean="0">
              <a:latin typeface="Arial" pitchFamily="34" charset="0"/>
              <a:cs typeface="Arial" pitchFamily="34" charset="0"/>
            </a:endParaRPr>
          </a:p>
          <a:p>
            <a:pPr marL="682625" indent="-573088">
              <a:buClrTx/>
              <a:buFont typeface="Wingdings" pitchFamily="2" charset="2"/>
              <a:buChar char="Ø"/>
              <a:defRPr/>
            </a:pPr>
            <a:r>
              <a:rPr lang="en-US" sz="2100" dirty="0" smtClean="0">
                <a:latin typeface="Arial" pitchFamily="34" charset="0"/>
                <a:cs typeface="Arial" pitchFamily="34" charset="0"/>
              </a:rPr>
              <a:t>Credit of duty on receipt of invoice in case of input services provided payment is made within 90 days from date of invoice.</a:t>
            </a:r>
          </a:p>
          <a:p>
            <a:pPr marL="682625" indent="-573088">
              <a:buClrTx/>
              <a:buFont typeface="Wingdings" pitchFamily="2" charset="2"/>
              <a:buChar char="Ø"/>
              <a:defRPr/>
            </a:pPr>
            <a:endParaRPr lang="en-US" sz="1600" dirty="0" smtClean="0">
              <a:latin typeface="Arial" pitchFamily="34" charset="0"/>
              <a:cs typeface="Arial" pitchFamily="34" charset="0"/>
            </a:endParaRPr>
          </a:p>
          <a:p>
            <a:pPr marL="682625" indent="-573088">
              <a:buClrTx/>
              <a:buFont typeface="Wingdings" pitchFamily="2" charset="2"/>
              <a:buChar char="Ø"/>
              <a:defRPr/>
            </a:pPr>
            <a:r>
              <a:rPr lang="en-US" sz="2100" dirty="0" smtClean="0">
                <a:latin typeface="Arial" pitchFamily="34" charset="0"/>
                <a:cs typeface="Arial" pitchFamily="34" charset="0"/>
              </a:rPr>
              <a:t>Cenvat Credit shall not be allowed after six months of the date of document (Invoice Date / Challan Date (w.e.f. 01.09.2014)</a:t>
            </a:r>
          </a:p>
          <a:p>
            <a:pPr marL="682625" indent="-573088">
              <a:buClrTx/>
              <a:buFont typeface="Wingdings 3" pitchFamily="18" charset="2"/>
              <a:buNone/>
              <a:defRPr/>
            </a:pPr>
            <a:endParaRPr lang="en-US" sz="1200" dirty="0" smtClean="0">
              <a:latin typeface="Arial" pitchFamily="34" charset="0"/>
              <a:cs typeface="Arial" pitchFamily="34" charset="0"/>
            </a:endParaRPr>
          </a:p>
          <a:p>
            <a:pPr marL="682625" indent="-573088">
              <a:buClrTx/>
              <a:buFont typeface="Wingdings" pitchFamily="2" charset="2"/>
              <a:buChar char="Ø"/>
              <a:defRPr/>
            </a:pPr>
            <a:r>
              <a:rPr lang="en-US" sz="2100" dirty="0" smtClean="0">
                <a:latin typeface="Arial" pitchFamily="34" charset="0"/>
                <a:cs typeface="Arial" pitchFamily="34" charset="0"/>
              </a:rPr>
              <a:t>Where entire service tax is payable by service recipient, Cenvat Credit can be availed after the service tax is paid. </a:t>
            </a:r>
          </a:p>
          <a:p>
            <a:pPr marL="682625" indent="-573088">
              <a:buClrTx/>
              <a:buFont typeface="Wingdings" pitchFamily="2" charset="2"/>
              <a:buChar char="Ø"/>
              <a:defRPr/>
            </a:pPr>
            <a:endParaRPr lang="en-US" sz="1400" dirty="0" smtClean="0">
              <a:latin typeface="Arial" pitchFamily="34" charset="0"/>
              <a:cs typeface="Arial" pitchFamily="34" charset="0"/>
            </a:endParaRPr>
          </a:p>
          <a:p>
            <a:pPr marL="682625" indent="-573088">
              <a:buClrTx/>
              <a:buFont typeface="Wingdings" pitchFamily="2" charset="2"/>
              <a:buChar char="Ø"/>
              <a:defRPr/>
            </a:pPr>
            <a:r>
              <a:rPr lang="en-US" sz="2100" dirty="0" smtClean="0">
                <a:latin typeface="Arial" pitchFamily="34" charset="0"/>
                <a:cs typeface="Arial" pitchFamily="34" charset="0"/>
              </a:rPr>
              <a:t>Where service recipient is liable to pay part service tax, Cenvat Credit can be taken on/ after payment is made of the value of input service and the service tax paid or payable as indicated in invoice, </a:t>
            </a:r>
          </a:p>
          <a:p>
            <a:pPr marL="682625" indent="-573088">
              <a:buClrTx/>
              <a:buFont typeface="Wingdings 3" pitchFamily="18" charset="2"/>
              <a:buNone/>
              <a:defRPr/>
            </a:pPr>
            <a:endParaRPr lang="en-US" sz="2100" dirty="0" smtClean="0">
              <a:latin typeface="Arial" pitchFamily="34" charset="0"/>
              <a:cs typeface="Arial" pitchFamily="34" charset="0"/>
            </a:endParaRPr>
          </a:p>
          <a:p>
            <a:pPr marL="682625" indent="-573088">
              <a:buClrTx/>
              <a:buFont typeface="Wingdings 3" pitchFamily="18" charset="2"/>
              <a:buNone/>
              <a:defRPr/>
            </a:pPr>
            <a:endParaRPr lang="en-US" sz="2100" dirty="0" smtClean="0">
              <a:latin typeface="Arial" pitchFamily="34" charset="0"/>
              <a:cs typeface="Arial" pitchFamily="34" charset="0"/>
            </a:endParaRPr>
          </a:p>
          <a:p>
            <a:pPr>
              <a:buClrTx/>
              <a:buFont typeface="Wingdings 3" pitchFamily="18" charset="2"/>
              <a:buNone/>
              <a:defRPr/>
            </a:pPr>
            <a:endParaRPr lang="en-US" sz="2100" dirty="0" smtClean="0">
              <a:latin typeface="Arial" pitchFamily="34" charset="0"/>
              <a:cs typeface="Arial" pitchFamily="34" charset="0"/>
            </a:endParaRPr>
          </a:p>
          <a:p>
            <a:pPr>
              <a:buClrTx/>
              <a:buFont typeface="Wingdings" pitchFamily="2" charset="2"/>
              <a:buChar char="Ø"/>
              <a:defRPr/>
            </a:pPr>
            <a:endParaRPr lang="en-US" sz="2100" dirty="0" smtClean="0">
              <a:latin typeface="Arial" pitchFamily="34" charset="0"/>
              <a:cs typeface="Arial" pitchFamily="34" charset="0"/>
            </a:endParaRPr>
          </a:p>
          <a:p>
            <a:pPr>
              <a:buFont typeface="Wingdings 3" pitchFamily="18" charset="2"/>
              <a:buNone/>
              <a:defRPr/>
            </a:pPr>
            <a:endParaRPr lang="en-US" sz="2100" dirty="0" smtClean="0">
              <a:latin typeface="Arial" pitchFamily="34" charset="0"/>
              <a:cs typeface="Arial" pitchFamily="34" charset="0"/>
            </a:endParaRPr>
          </a:p>
          <a:p>
            <a:pPr>
              <a:defRPr/>
            </a:pPr>
            <a:endParaRPr lang="en-US" sz="2100"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123</a:t>
            </a:fld>
            <a:endParaRPr lang="en-US"/>
          </a:p>
        </p:txBody>
      </p:sp>
      <p:sp>
        <p:nvSpPr>
          <p:cNvPr id="11" name="Content Placeholder 1"/>
          <p:cNvSpPr>
            <a:spLocks noGrp="1"/>
          </p:cNvSpPr>
          <p:nvPr>
            <p:ph idx="1"/>
          </p:nvPr>
        </p:nvSpPr>
        <p:spPr>
          <a:xfrm>
            <a:off x="381000" y="914400"/>
            <a:ext cx="8229600" cy="4525962"/>
          </a:xfrm>
        </p:spPr>
        <p:txBody>
          <a:bodyPr/>
          <a:lstStyle/>
          <a:p>
            <a:pPr marL="682625" indent="-573088">
              <a:buClrTx/>
              <a:buFont typeface="Wingdings" pitchFamily="2" charset="2"/>
              <a:buChar char="Ø"/>
              <a:defRPr/>
            </a:pPr>
            <a:r>
              <a:rPr lang="en-US" sz="2800" dirty="0" smtClean="0">
                <a:latin typeface="Arial" pitchFamily="34" charset="0"/>
                <a:cs typeface="Arial" pitchFamily="34" charset="0"/>
              </a:rPr>
              <a:t>Input goods eligible for Cenvat to service provider</a:t>
            </a:r>
          </a:p>
          <a:p>
            <a:pPr marL="682625" indent="-573088">
              <a:buClrTx/>
              <a:buFont typeface="Wingdings 3" pitchFamily="18" charset="2"/>
              <a:buNone/>
              <a:defRPr/>
            </a:pPr>
            <a:endParaRPr lang="en-US" sz="1600" dirty="0" smtClean="0">
              <a:latin typeface="Arial" pitchFamily="34" charset="0"/>
              <a:cs typeface="Arial" pitchFamily="34" charset="0"/>
            </a:endParaRPr>
          </a:p>
          <a:p>
            <a:pPr marL="682625" indent="-573088">
              <a:buClrTx/>
              <a:buFont typeface="Wingdings" pitchFamily="2" charset="2"/>
              <a:buChar char="Ø"/>
              <a:defRPr/>
            </a:pPr>
            <a:r>
              <a:rPr lang="en-US" sz="2800" dirty="0" smtClean="0">
                <a:latin typeface="Arial" pitchFamily="34" charset="0"/>
                <a:cs typeface="Arial" pitchFamily="34" charset="0"/>
              </a:rPr>
              <a:t>Inputs can be sent to Job Worker</a:t>
            </a:r>
          </a:p>
          <a:p>
            <a:pPr marL="682625" indent="-573088">
              <a:buClrTx/>
              <a:buFont typeface="Wingdings" pitchFamily="2" charset="2"/>
              <a:buChar char="Ø"/>
              <a:defRPr/>
            </a:pPr>
            <a:endParaRPr lang="en-US" sz="2800" dirty="0" smtClean="0">
              <a:latin typeface="Arial" pitchFamily="34" charset="0"/>
              <a:cs typeface="Arial" pitchFamily="34" charset="0"/>
            </a:endParaRPr>
          </a:p>
          <a:p>
            <a:pPr marL="682625" indent="-573088">
              <a:buClrTx/>
              <a:buFont typeface="Wingdings" pitchFamily="2" charset="2"/>
              <a:buChar char="Ø"/>
              <a:defRPr/>
            </a:pPr>
            <a:r>
              <a:rPr lang="en-US" sz="2800" dirty="0" smtClean="0">
                <a:latin typeface="Arial" pitchFamily="34" charset="0"/>
                <a:cs typeface="Arial" pitchFamily="34" charset="0"/>
              </a:rPr>
              <a:t>No credit of service in J&amp;K</a:t>
            </a:r>
          </a:p>
          <a:p>
            <a:pPr marL="682625" indent="-573088">
              <a:buClrTx/>
              <a:buFont typeface="Wingdings 3" pitchFamily="18" charset="2"/>
              <a:buNone/>
              <a:defRPr/>
            </a:pPr>
            <a:endParaRPr lang="en-US" sz="2800" dirty="0" smtClean="0">
              <a:latin typeface="Arial" pitchFamily="34" charset="0"/>
              <a:cs typeface="Arial" pitchFamily="34" charset="0"/>
            </a:endParaRPr>
          </a:p>
          <a:p>
            <a:pPr marL="682625" indent="-573088">
              <a:buClrTx/>
              <a:buFont typeface="Wingdings" pitchFamily="2" charset="2"/>
              <a:buChar char="Ø"/>
              <a:defRPr/>
            </a:pPr>
            <a:r>
              <a:rPr lang="en-US" sz="2800" dirty="0" smtClean="0">
                <a:latin typeface="Arial" pitchFamily="34" charset="0"/>
                <a:cs typeface="Arial" pitchFamily="34" charset="0"/>
              </a:rPr>
              <a:t>Input goods eligible for Cenvat to manufacturer</a:t>
            </a:r>
          </a:p>
          <a:p>
            <a:pPr>
              <a:defRPr/>
            </a:pPr>
            <a:endParaRPr lang="en-US" dirty="0"/>
          </a:p>
        </p:txBody>
      </p:sp>
    </p:spTree>
  </p:cSld>
  <p:clrMapOvr>
    <a:masterClrMapping/>
  </p:clrMapOvr>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124</a:t>
            </a:fld>
            <a:endParaRPr lang="en-US"/>
          </a:p>
        </p:txBody>
      </p:sp>
      <p:sp>
        <p:nvSpPr>
          <p:cNvPr id="7" name="Content Placeholder 1"/>
          <p:cNvSpPr>
            <a:spLocks noGrp="1"/>
          </p:cNvSpPr>
          <p:nvPr>
            <p:ph idx="1"/>
          </p:nvPr>
        </p:nvSpPr>
        <p:spPr>
          <a:xfrm>
            <a:off x="457200" y="1219200"/>
            <a:ext cx="8229600" cy="4787900"/>
          </a:xfrm>
        </p:spPr>
        <p:txBody>
          <a:bodyPr/>
          <a:lstStyle/>
          <a:p>
            <a:pPr marL="682625" indent="-573088">
              <a:buClrTx/>
              <a:buFont typeface="Wingdings" pitchFamily="2" charset="2"/>
              <a:buChar char="Ø"/>
            </a:pPr>
            <a:r>
              <a:rPr lang="en-US" sz="2100" dirty="0" smtClean="0">
                <a:latin typeface="Arial" charset="0"/>
                <a:cs typeface="Arial" charset="0"/>
              </a:rPr>
              <a:t>Services Billed/ Received at Head / Regional Offices</a:t>
            </a:r>
          </a:p>
          <a:p>
            <a:pPr marL="682625" indent="-573088">
              <a:buClrTx/>
              <a:buFont typeface="Wingdings 3" pitchFamily="18" charset="2"/>
              <a:buNone/>
            </a:pPr>
            <a:endParaRPr lang="en-US" sz="2100" dirty="0" smtClean="0">
              <a:latin typeface="Arial" charset="0"/>
              <a:cs typeface="Arial" charset="0"/>
            </a:endParaRPr>
          </a:p>
          <a:p>
            <a:pPr marL="682625" indent="-573088">
              <a:buClrTx/>
              <a:buFont typeface="Wingdings" pitchFamily="2" charset="2"/>
              <a:buChar char="Ø"/>
            </a:pPr>
            <a:r>
              <a:rPr lang="en-US" sz="2100" dirty="0" smtClean="0">
                <a:latin typeface="Arial" charset="0"/>
                <a:cs typeface="Arial" charset="0"/>
              </a:rPr>
              <a:t>Credit of duty paid on capital goods</a:t>
            </a:r>
          </a:p>
          <a:p>
            <a:pPr marL="682625" indent="-573088">
              <a:buClrTx/>
              <a:buFont typeface="Wingdings 3" pitchFamily="18" charset="2"/>
              <a:buNone/>
            </a:pPr>
            <a:endParaRPr lang="en-US" sz="2100" dirty="0" smtClean="0">
              <a:latin typeface="Arial" charset="0"/>
              <a:cs typeface="Arial" charset="0"/>
            </a:endParaRPr>
          </a:p>
          <a:p>
            <a:pPr marL="682625" indent="-573088">
              <a:buClrTx/>
              <a:buFont typeface="Wingdings" pitchFamily="2" charset="2"/>
              <a:buChar char="Ø"/>
            </a:pPr>
            <a:r>
              <a:rPr lang="en-US" sz="2100" dirty="0" smtClean="0">
                <a:latin typeface="Arial" charset="0"/>
                <a:cs typeface="Arial" charset="0"/>
              </a:rPr>
              <a:t>Removal of used capital  goods as scrap or second hand capital goods</a:t>
            </a:r>
          </a:p>
          <a:p>
            <a:pPr marL="682625" indent="-573088">
              <a:buClrTx/>
              <a:buFont typeface="Wingdings 3" pitchFamily="18" charset="2"/>
              <a:buNone/>
            </a:pPr>
            <a:endParaRPr lang="en-US" sz="2100" dirty="0" smtClean="0">
              <a:latin typeface="Arial" charset="0"/>
              <a:cs typeface="Arial" charset="0"/>
            </a:endParaRPr>
          </a:p>
          <a:p>
            <a:pPr marL="682625" indent="-573088">
              <a:buClrTx/>
              <a:buFont typeface="Wingdings" pitchFamily="2" charset="2"/>
              <a:buChar char="Ø"/>
            </a:pPr>
            <a:r>
              <a:rPr lang="en-US" sz="2100" dirty="0" smtClean="0">
                <a:latin typeface="Arial" charset="0"/>
                <a:cs typeface="Arial" charset="0"/>
              </a:rPr>
              <a:t>Credit on motor vehicles used to provide output service</a:t>
            </a:r>
          </a:p>
          <a:p>
            <a:pPr marL="682625" indent="-573088">
              <a:buClrTx/>
              <a:buFont typeface="Wingdings 3" pitchFamily="18" charset="2"/>
              <a:buNone/>
            </a:pPr>
            <a:endParaRPr lang="en-US" sz="2100" dirty="0" smtClean="0">
              <a:latin typeface="Arial" charset="0"/>
              <a:cs typeface="Arial" charset="0"/>
            </a:endParaRPr>
          </a:p>
          <a:p>
            <a:pPr marL="682625" indent="-573088">
              <a:buClrTx/>
              <a:buFont typeface="Wingdings" pitchFamily="2" charset="2"/>
              <a:buChar char="Ø"/>
            </a:pPr>
            <a:r>
              <a:rPr lang="en-US" sz="2100" dirty="0" smtClean="0">
                <a:latin typeface="Arial" charset="0"/>
                <a:cs typeface="Arial" charset="0"/>
              </a:rPr>
              <a:t>Credit on basis of specified documents</a:t>
            </a:r>
          </a:p>
          <a:p>
            <a:pPr marL="682625" indent="-573088">
              <a:buClrTx/>
              <a:buFont typeface="Wingdings" pitchFamily="2" charset="2"/>
              <a:buChar char="Ø"/>
            </a:pPr>
            <a:endParaRPr lang="en-US" sz="2100" dirty="0" smtClean="0">
              <a:latin typeface="Arial" charset="0"/>
              <a:cs typeface="Arial" charset="0"/>
            </a:endParaRPr>
          </a:p>
          <a:p>
            <a:pPr marL="682625" indent="-573088">
              <a:buClrTx/>
              <a:buFont typeface="Wingdings" pitchFamily="2" charset="2"/>
              <a:buChar char="Ø"/>
            </a:pPr>
            <a:r>
              <a:rPr lang="en-US" sz="2100" dirty="0" smtClean="0">
                <a:latin typeface="Arial" charset="0"/>
                <a:cs typeface="Arial" charset="0"/>
              </a:rPr>
              <a:t>Credit available instantly incase of input goods and input services</a:t>
            </a:r>
          </a:p>
          <a:p>
            <a:pPr marL="682625" indent="-573088">
              <a:buClrTx/>
              <a:buFont typeface="Wingdings" pitchFamily="2" charset="2"/>
              <a:buChar char="Ø"/>
            </a:pPr>
            <a:endParaRPr lang="en-US" sz="2100" dirty="0" smtClean="0"/>
          </a:p>
        </p:txBody>
      </p:sp>
      <p:sp>
        <p:nvSpPr>
          <p:cNvPr id="8" name="Title 1"/>
          <p:cNvSpPr>
            <a:spLocks noGrp="1"/>
          </p:cNvSpPr>
          <p:nvPr>
            <p:ph type="title"/>
          </p:nvPr>
        </p:nvSpPr>
        <p:spPr>
          <a:xfrm>
            <a:off x="457200" y="274638"/>
            <a:ext cx="8229600" cy="1143000"/>
          </a:xfrm>
        </p:spPr>
        <p:txBody>
          <a:bodyPr>
            <a:normAutofit fontScale="90000"/>
          </a:bodyPr>
          <a:lstStyle/>
          <a:p>
            <a:pPr algn="ctr">
              <a:defRPr/>
            </a:pPr>
            <a:r>
              <a:rPr lang="en-US" sz="3300" u="sng" dirty="0" smtClean="0">
                <a:latin typeface="Arial" pitchFamily="34" charset="0"/>
                <a:cs typeface="Arial" pitchFamily="34" charset="0"/>
              </a:rPr>
              <a:t>Highlights of Cenvat Scheme</a:t>
            </a:r>
            <a:r>
              <a:rPr lang="en-US" dirty="0" smtClean="0"/>
              <a:t/>
            </a:r>
            <a:br>
              <a:rPr lang="en-US" dirty="0" smtClean="0"/>
            </a:br>
            <a:endParaRPr lang="en-US" dirty="0"/>
          </a:p>
        </p:txBody>
      </p:sp>
    </p:spTree>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125</a:t>
            </a:fld>
            <a:endParaRPr lang="en-US"/>
          </a:p>
        </p:txBody>
      </p:sp>
      <p:sp>
        <p:nvSpPr>
          <p:cNvPr id="11" name="Content Placeholder 1"/>
          <p:cNvSpPr>
            <a:spLocks noGrp="1"/>
          </p:cNvSpPr>
          <p:nvPr>
            <p:ph idx="1"/>
          </p:nvPr>
        </p:nvSpPr>
        <p:spPr>
          <a:xfrm>
            <a:off x="457200" y="1219200"/>
            <a:ext cx="8229600" cy="4940300"/>
          </a:xfrm>
        </p:spPr>
        <p:txBody>
          <a:bodyPr/>
          <a:lstStyle/>
          <a:p>
            <a:pPr marL="682625" indent="-450850" algn="just">
              <a:buClrTx/>
              <a:buFont typeface="Wingdings" pitchFamily="2" charset="2"/>
              <a:buChar char="Ø"/>
              <a:defRPr/>
            </a:pPr>
            <a:r>
              <a:rPr lang="en-US" sz="2100" dirty="0" smtClean="0">
                <a:latin typeface="Arial" pitchFamily="34" charset="0"/>
                <a:cs typeface="Arial" pitchFamily="34" charset="0"/>
              </a:rPr>
              <a:t>Cenvat credit of capital goods in two stages</a:t>
            </a:r>
          </a:p>
          <a:p>
            <a:pPr marL="682625" indent="-450850" algn="just">
              <a:buClrTx/>
              <a:buFont typeface="Wingdings 3" pitchFamily="18" charset="2"/>
              <a:buNone/>
              <a:defRPr/>
            </a:pPr>
            <a:endParaRPr lang="en-US" sz="110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Cenvat to manufacturer available only if there is a ‘manufacture’</a:t>
            </a:r>
          </a:p>
          <a:p>
            <a:pPr marL="682625" indent="-450850" algn="just">
              <a:buClrTx/>
              <a:buFont typeface="Wingdings 3" pitchFamily="18" charset="2"/>
              <a:buNone/>
              <a:defRPr/>
            </a:pPr>
            <a:endParaRPr lang="en-US" sz="105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Utilization of Cenvat credit</a:t>
            </a:r>
          </a:p>
          <a:p>
            <a:pPr marL="682625" indent="-450850" algn="just">
              <a:buClrTx/>
              <a:buFont typeface="Wingdings 3" pitchFamily="18" charset="2"/>
              <a:buNone/>
              <a:defRPr/>
            </a:pPr>
            <a:endParaRPr lang="en-US" sz="110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One-to-one correlation not required</a:t>
            </a:r>
          </a:p>
          <a:p>
            <a:pPr marL="682625" indent="-450850" algn="just">
              <a:buClrTx/>
              <a:buFont typeface="Wingdings 3" pitchFamily="18" charset="2"/>
              <a:buNone/>
              <a:defRPr/>
            </a:pPr>
            <a:endParaRPr lang="en-US" sz="105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No input credit if final product/ output service exempt from duty/ service tax</a:t>
            </a:r>
          </a:p>
          <a:p>
            <a:pPr marL="682625" indent="-450850" algn="just">
              <a:buClrTx/>
              <a:buFont typeface="Wingdings 3" pitchFamily="18" charset="2"/>
              <a:buNone/>
              <a:defRPr/>
            </a:pPr>
            <a:endParaRPr lang="en-US" sz="100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Partial manufacture/ provision of exempted products/ services</a:t>
            </a:r>
          </a:p>
          <a:p>
            <a:pPr marL="682625" indent="-450850" algn="just">
              <a:buClrTx/>
              <a:buFont typeface="Wingdings 3" pitchFamily="18" charset="2"/>
              <a:buNone/>
              <a:defRPr/>
            </a:pPr>
            <a:endParaRPr lang="en-US" sz="1050" dirty="0" smtClean="0">
              <a:latin typeface="Arial" pitchFamily="34" charset="0"/>
              <a:cs typeface="Arial" pitchFamily="34" charset="0"/>
            </a:endParaRPr>
          </a:p>
          <a:p>
            <a:pPr marL="682625" indent="-450850" algn="just">
              <a:buClrTx/>
              <a:buFont typeface="Wingdings" pitchFamily="2" charset="2"/>
              <a:buChar char="Ø"/>
              <a:defRPr/>
            </a:pPr>
            <a:r>
              <a:rPr lang="en-US" sz="2100" dirty="0" smtClean="0">
                <a:latin typeface="Arial" pitchFamily="34" charset="0"/>
                <a:cs typeface="Arial" pitchFamily="34" charset="0"/>
              </a:rPr>
              <a:t>No cash refund, except in case of export or supply to SEZ  </a:t>
            </a:r>
          </a:p>
          <a:p>
            <a:pPr marL="682625" indent="-573088" algn="just">
              <a:buClrTx/>
              <a:buFont typeface="Wingdings" pitchFamily="2" charset="2"/>
              <a:buChar char="Ø"/>
              <a:defRPr/>
            </a:pPr>
            <a:endParaRPr lang="en-US" sz="2100" dirty="0">
              <a:latin typeface="Arial" pitchFamily="34" charset="0"/>
              <a:cs typeface="Arial" pitchFamily="34" charset="0"/>
            </a:endParaRPr>
          </a:p>
        </p:txBody>
      </p:sp>
      <p:sp>
        <p:nvSpPr>
          <p:cNvPr id="12" name="Title 2"/>
          <p:cNvSpPr>
            <a:spLocks noGrp="1"/>
          </p:cNvSpPr>
          <p:nvPr>
            <p:ph type="title"/>
          </p:nvPr>
        </p:nvSpPr>
        <p:spPr>
          <a:xfrm>
            <a:off x="457200" y="-152400"/>
            <a:ext cx="8229600" cy="1066800"/>
          </a:xfrm>
        </p:spPr>
        <p:txBody>
          <a:bodyPr>
            <a:noAutofit/>
          </a:bodyPr>
          <a:lstStyle/>
          <a:p>
            <a:pPr algn="ctr">
              <a:defRPr/>
            </a:pPr>
            <a:r>
              <a:rPr lang="en-US" sz="3000" u="sng" dirty="0" smtClean="0">
                <a:latin typeface="Arial" pitchFamily="34" charset="0"/>
                <a:cs typeface="Arial" pitchFamily="34" charset="0"/>
              </a:rPr>
              <a:t>Highlights of Cenvat Scheme	</a:t>
            </a:r>
            <a:endParaRPr lang="en-US" sz="3000" dirty="0"/>
          </a:p>
        </p:txBody>
      </p:sp>
    </p:spTree>
  </p:cSld>
  <p:clrMapOvr>
    <a:masterClrMapping/>
  </p:clrMapOvr>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8" descr="slide-drop-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609600"/>
            <a:ext cx="8229600" cy="5715000"/>
          </a:xfrm>
        </p:spPr>
        <p:txBody>
          <a:bodyPr>
            <a:normAutofit/>
            <a:scene3d>
              <a:camera prst="orthographicFront"/>
              <a:lightRig rig="threePt" dir="t"/>
            </a:scene3d>
            <a:sp3d extrusionH="50800" contourW="12700" prstMaterial="dkEdge">
              <a:bevelT w="38100" h="38100" prst="relaxedInset"/>
              <a:bevelB w="38100" h="38100" prst="slope"/>
            </a:sp3d>
          </a:bodyPr>
          <a:lstStyle/>
          <a:p>
            <a:pPr marL="274320" indent="-274320" algn="ctr" eaLnBrk="1" fontAlgn="auto" hangingPunct="1">
              <a:spcAft>
                <a:spcPts val="0"/>
              </a:spcAft>
              <a:buClr>
                <a:schemeClr val="accent3"/>
              </a:buClr>
              <a:buFont typeface="Wingdings 2"/>
              <a:buNone/>
              <a:defRPr/>
            </a:pPr>
            <a:endParaRPr lang="en-US" dirty="0" smtClean="0"/>
          </a:p>
          <a:p>
            <a:pPr marL="274320" indent="-274320" algn="ctr" eaLnBrk="1" fontAlgn="auto" hangingPunct="1">
              <a:spcAft>
                <a:spcPts val="0"/>
              </a:spcAft>
              <a:buClr>
                <a:schemeClr val="accent3"/>
              </a:buClr>
              <a:buFont typeface="Wingdings 2"/>
              <a:buNone/>
              <a:defRPr/>
            </a:pPr>
            <a:r>
              <a:rPr lang="en-US" sz="9600" dirty="0" smtClean="0">
                <a:solidFill>
                  <a:schemeClr val="bg2">
                    <a:lumMod val="25000"/>
                  </a:schemeClr>
                </a:solidFill>
                <a:effectLst>
                  <a:innerShdw blurRad="63500" dist="50800" dir="13500000">
                    <a:prstClr val="black">
                      <a:alpha val="50000"/>
                    </a:prstClr>
                  </a:innerShdw>
                </a:effectLst>
                <a:latin typeface="Algerian" pitchFamily="82" charset="0"/>
              </a:rPr>
              <a:t>?</a:t>
            </a:r>
          </a:p>
          <a:p>
            <a:pPr marL="274320" indent="-274320" algn="ctr" eaLnBrk="1" fontAlgn="auto" hangingPunct="1">
              <a:spcAft>
                <a:spcPts val="0"/>
              </a:spcAft>
              <a:buClr>
                <a:schemeClr val="accent3"/>
              </a:buClr>
              <a:buFont typeface="Wingdings 2"/>
              <a:buNone/>
              <a:defRPr/>
            </a:pPr>
            <a:r>
              <a:rPr lang="en-US" sz="5400" dirty="0" smtClean="0">
                <a:solidFill>
                  <a:schemeClr val="bg2">
                    <a:lumMod val="25000"/>
                  </a:schemeClr>
                </a:solidFill>
                <a:latin typeface="Algerian" pitchFamily="82" charset="0"/>
              </a:rPr>
              <a:t>Question &amp; Answer Session</a:t>
            </a:r>
          </a:p>
        </p:txBody>
      </p:sp>
      <p:sp>
        <p:nvSpPr>
          <p:cNvPr id="5" name="Slide Number Placeholder 4"/>
          <p:cNvSpPr>
            <a:spLocks noGrp="1"/>
          </p:cNvSpPr>
          <p:nvPr>
            <p:ph type="sldNum" sz="quarter" idx="12"/>
          </p:nvPr>
        </p:nvSpPr>
        <p:spPr/>
        <p:txBody>
          <a:bodyPr/>
          <a:lstStyle/>
          <a:p>
            <a:pPr>
              <a:defRPr/>
            </a:pPr>
            <a:fld id="{479BBCC7-69C6-46D9-9187-90B2FF805C32}" type="slidenum">
              <a:rPr lang="en-US"/>
              <a:pPr>
                <a:defRPr/>
              </a:pPr>
              <a:t>126</a:t>
            </a:fld>
            <a:endParaRPr lang="en-US"/>
          </a:p>
        </p:txBody>
      </p:sp>
      <p:sp>
        <p:nvSpPr>
          <p:cNvPr id="76805" name="Footer Placeholder 5"/>
          <p:cNvSpPr>
            <a:spLocks noGrp="1"/>
          </p:cNvSpPr>
          <p:nvPr>
            <p:ph type="ftr" sz="quarter" idx="11"/>
          </p:nvPr>
        </p:nvSpPr>
        <p:spPr bwMode="auto">
          <a:xfrm>
            <a:off x="228600" y="6356350"/>
            <a:ext cx="7772400" cy="365125"/>
          </a:xfrm>
          <a:ln>
            <a:miter lim="800000"/>
            <a:headEnd/>
            <a:tailEnd/>
          </a:ln>
        </p:spPr>
        <p:txBody>
          <a:bodyPr wrap="square" numCol="1" anchorCtr="0" compatLnSpc="1">
            <a:prstTxWarp prst="textNoShape">
              <a:avLst/>
            </a:prstTxWarp>
          </a:bodyPr>
          <a:lstStyle/>
          <a:p>
            <a:pPr>
              <a:defRPr/>
            </a:pPr>
            <a:r>
              <a:rPr lang="nn-NO" sz="1400" smtClean="0">
                <a:solidFill>
                  <a:schemeClr val="tx1"/>
                </a:solidFill>
              </a:rPr>
              <a:t>CA Shekhar Sane - 98230-91364 (shekharsane@vsnl.net and shekhar@cashekharsane.com)</a:t>
            </a:r>
            <a:endParaRPr lang="en-US" sz="1400" smtClean="0">
              <a:solidFill>
                <a:schemeClr val="tx1"/>
              </a:solidFill>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8850" name="Picture 5" descr="slide-drop-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4754" name="Rectangle 3"/>
          <p:cNvSpPr>
            <a:spLocks noGrp="1" noChangeArrowheads="1"/>
          </p:cNvSpPr>
          <p:nvPr>
            <p:ph idx="4294967295"/>
          </p:nvPr>
        </p:nvSpPr>
        <p:spPr>
          <a:xfrm>
            <a:off x="457200" y="228600"/>
            <a:ext cx="8229600" cy="6096000"/>
          </a:xfrm>
          <a:ln>
            <a:solidFill>
              <a:schemeClr val="tx2"/>
            </a:solidFill>
          </a:ln>
        </p:spPr>
        <p:txBody>
          <a:bodyPr>
            <a:normAutofit/>
          </a:bodyPr>
          <a:lstStyle/>
          <a:p>
            <a:pPr marL="0" indent="0" algn="ctr" eaLnBrk="1" fontAlgn="auto" hangingPunct="1">
              <a:spcBef>
                <a:spcPts val="0"/>
              </a:spcBef>
              <a:spcAft>
                <a:spcPts val="0"/>
              </a:spcAft>
              <a:buClr>
                <a:schemeClr val="accent3"/>
              </a:buClr>
              <a:buFont typeface="Wingdings" pitchFamily="2" charset="2"/>
              <a:buNone/>
              <a:defRPr/>
            </a:pPr>
            <a:endParaRPr lang="en-US" sz="4000" b="1" dirty="0" smtClean="0">
              <a:solidFill>
                <a:schemeClr val="bg2">
                  <a:lumMod val="50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5400" b="1" i="1" dirty="0" smtClean="0">
                <a:solidFill>
                  <a:schemeClr val="tx2">
                    <a:lumMod val="75000"/>
                  </a:schemeClr>
                </a:solidFill>
                <a:latin typeface="Arial" pitchFamily="34" charset="0"/>
                <a:cs typeface="Arial" pitchFamily="34" charset="0"/>
              </a:rPr>
              <a:t>Thank You!!</a:t>
            </a:r>
            <a:endParaRPr lang="en-US" sz="2500" b="1" i="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endParaRPr lang="en-US" sz="25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2500" b="1" u="sng" dirty="0" smtClean="0">
                <a:solidFill>
                  <a:schemeClr val="tx2">
                    <a:lumMod val="75000"/>
                  </a:schemeClr>
                </a:solidFill>
                <a:latin typeface="Arial" pitchFamily="34" charset="0"/>
                <a:cs typeface="Arial" pitchFamily="34" charset="0"/>
              </a:rPr>
              <a:t>Contact</a:t>
            </a:r>
            <a:r>
              <a:rPr lang="en-US" sz="2500" b="1" dirty="0" smtClean="0">
                <a:solidFill>
                  <a:schemeClr val="tx2">
                    <a:lumMod val="75000"/>
                  </a:schemeClr>
                </a:solidFill>
                <a:latin typeface="Arial" pitchFamily="34" charset="0"/>
                <a:cs typeface="Arial" pitchFamily="34" charset="0"/>
              </a:rPr>
              <a:t> : CA </a:t>
            </a:r>
            <a:r>
              <a:rPr lang="en-US" sz="2500" b="1" dirty="0" err="1" smtClean="0">
                <a:solidFill>
                  <a:schemeClr val="tx2">
                    <a:lumMod val="75000"/>
                  </a:schemeClr>
                </a:solidFill>
                <a:latin typeface="Arial" pitchFamily="34" charset="0"/>
                <a:cs typeface="Arial" pitchFamily="34" charset="0"/>
              </a:rPr>
              <a:t>Shekhar</a:t>
            </a:r>
            <a:r>
              <a:rPr lang="en-US" sz="2500" b="1" dirty="0" smtClean="0">
                <a:solidFill>
                  <a:schemeClr val="tx2">
                    <a:lumMod val="75000"/>
                  </a:schemeClr>
                </a:solidFill>
                <a:latin typeface="Arial" pitchFamily="34" charset="0"/>
                <a:cs typeface="Arial" pitchFamily="34" charset="0"/>
              </a:rPr>
              <a:t> Sane</a:t>
            </a:r>
          </a:p>
          <a:p>
            <a:pPr marL="0" indent="0" algn="ctr" eaLnBrk="1" fontAlgn="auto" hangingPunct="1">
              <a:spcBef>
                <a:spcPts val="0"/>
              </a:spcBef>
              <a:spcAft>
                <a:spcPts val="0"/>
              </a:spcAft>
              <a:buClr>
                <a:schemeClr val="accent3"/>
              </a:buClr>
              <a:buFont typeface="Wingdings" pitchFamily="2" charset="2"/>
              <a:buNone/>
              <a:defRPr/>
            </a:pPr>
            <a:endParaRPr lang="en-US" sz="10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2500" b="1" dirty="0" smtClean="0">
                <a:solidFill>
                  <a:schemeClr val="tx2">
                    <a:lumMod val="75000"/>
                  </a:schemeClr>
                </a:solidFill>
                <a:latin typeface="Arial" pitchFamily="34" charset="0"/>
                <a:cs typeface="Arial" pitchFamily="34" charset="0"/>
              </a:rPr>
              <a:t>(M) 098230 91364 </a:t>
            </a:r>
          </a:p>
          <a:p>
            <a:pPr marL="0" indent="0" algn="ctr" eaLnBrk="1" fontAlgn="auto" hangingPunct="1">
              <a:spcBef>
                <a:spcPts val="0"/>
              </a:spcBef>
              <a:spcAft>
                <a:spcPts val="0"/>
              </a:spcAft>
              <a:buClr>
                <a:schemeClr val="accent3"/>
              </a:buClr>
              <a:buFont typeface="Wingdings" pitchFamily="2" charset="2"/>
              <a:buNone/>
              <a:defRPr/>
            </a:pPr>
            <a:endParaRPr lang="en-US" sz="10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2500" b="1" dirty="0" smtClean="0">
                <a:solidFill>
                  <a:schemeClr val="tx2">
                    <a:lumMod val="75000"/>
                  </a:schemeClr>
                </a:solidFill>
                <a:latin typeface="Arial" pitchFamily="34" charset="0"/>
                <a:cs typeface="Arial" pitchFamily="34" charset="0"/>
              </a:rPr>
              <a:t>(O) 020-2446 1345</a:t>
            </a:r>
          </a:p>
          <a:p>
            <a:pPr marL="0" indent="0" algn="ctr" eaLnBrk="1" fontAlgn="auto" hangingPunct="1">
              <a:spcBef>
                <a:spcPts val="0"/>
              </a:spcBef>
              <a:spcAft>
                <a:spcPts val="0"/>
              </a:spcAft>
              <a:buClr>
                <a:schemeClr val="accent3"/>
              </a:buClr>
              <a:buFont typeface="Wingdings" pitchFamily="2" charset="2"/>
              <a:buNone/>
              <a:defRPr/>
            </a:pPr>
            <a:endParaRPr lang="en-US" sz="10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2500" b="1" u="sng" dirty="0" smtClean="0">
                <a:solidFill>
                  <a:schemeClr val="tx2">
                    <a:lumMod val="75000"/>
                  </a:schemeClr>
                </a:solidFill>
                <a:latin typeface="Arial" pitchFamily="34" charset="0"/>
                <a:cs typeface="Arial" pitchFamily="34" charset="0"/>
              </a:rPr>
              <a:t>E-Mail</a:t>
            </a:r>
            <a:r>
              <a:rPr lang="en-US" sz="2500" b="1" dirty="0" smtClean="0">
                <a:solidFill>
                  <a:schemeClr val="tx2">
                    <a:lumMod val="75000"/>
                  </a:schemeClr>
                </a:solidFill>
                <a:latin typeface="Arial" pitchFamily="34" charset="0"/>
                <a:cs typeface="Arial" pitchFamily="34" charset="0"/>
              </a:rPr>
              <a:t> : shekharsane@vsnl.net</a:t>
            </a:r>
          </a:p>
          <a:p>
            <a:pPr marL="0" indent="0" algn="ctr" eaLnBrk="1" fontAlgn="auto" hangingPunct="1">
              <a:spcBef>
                <a:spcPts val="0"/>
              </a:spcBef>
              <a:spcAft>
                <a:spcPts val="0"/>
              </a:spcAft>
              <a:buClr>
                <a:schemeClr val="accent3"/>
              </a:buClr>
              <a:buFont typeface="Wingdings" pitchFamily="2" charset="2"/>
              <a:buNone/>
              <a:defRPr/>
            </a:pPr>
            <a:r>
              <a:rPr lang="en-US" sz="2500" b="1" dirty="0" smtClean="0">
                <a:solidFill>
                  <a:schemeClr val="tx2">
                    <a:lumMod val="75000"/>
                  </a:schemeClr>
                </a:solidFill>
                <a:latin typeface="Arial" pitchFamily="34" charset="0"/>
                <a:cs typeface="Arial" pitchFamily="34" charset="0"/>
              </a:rPr>
              <a:t>shekhar@cashekharsane.com</a:t>
            </a:r>
          </a:p>
          <a:p>
            <a:pPr marL="0" indent="0" algn="ctr" eaLnBrk="1" fontAlgn="auto" hangingPunct="1">
              <a:spcBef>
                <a:spcPts val="0"/>
              </a:spcBef>
              <a:spcAft>
                <a:spcPts val="0"/>
              </a:spcAft>
              <a:buClr>
                <a:schemeClr val="accent3"/>
              </a:buClr>
              <a:buFont typeface="Wingdings" pitchFamily="2" charset="2"/>
              <a:buNone/>
              <a:defRPr/>
            </a:pPr>
            <a:endParaRPr lang="en-US" sz="25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r>
              <a:rPr lang="en-US" sz="2500" b="1" u="sng" dirty="0" smtClean="0">
                <a:solidFill>
                  <a:schemeClr val="tx2">
                    <a:lumMod val="75000"/>
                  </a:schemeClr>
                </a:solidFill>
                <a:latin typeface="Arial" pitchFamily="34" charset="0"/>
                <a:cs typeface="Arial" pitchFamily="34" charset="0"/>
              </a:rPr>
              <a:t>Website</a:t>
            </a:r>
            <a:r>
              <a:rPr lang="en-US" sz="2500" b="1" dirty="0" smtClean="0">
                <a:solidFill>
                  <a:schemeClr val="tx2">
                    <a:lumMod val="75000"/>
                  </a:schemeClr>
                </a:solidFill>
                <a:latin typeface="Arial" pitchFamily="34" charset="0"/>
                <a:cs typeface="Arial" pitchFamily="34" charset="0"/>
              </a:rPr>
              <a:t> : www.cashekharsane.com</a:t>
            </a:r>
          </a:p>
          <a:p>
            <a:pPr marL="0" indent="0" algn="ctr" eaLnBrk="1" fontAlgn="auto" hangingPunct="1">
              <a:spcBef>
                <a:spcPts val="0"/>
              </a:spcBef>
              <a:spcAft>
                <a:spcPts val="0"/>
              </a:spcAft>
              <a:buClr>
                <a:schemeClr val="accent3"/>
              </a:buClr>
              <a:buFont typeface="Wingdings" pitchFamily="2" charset="2"/>
              <a:buNone/>
              <a:defRPr/>
            </a:pPr>
            <a:endParaRPr lang="en-US" sz="2500" b="1" dirty="0" smtClean="0">
              <a:solidFill>
                <a:schemeClr val="tx2">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endParaRPr lang="en-US" sz="2500" b="1" dirty="0" smtClean="0">
              <a:solidFill>
                <a:schemeClr val="accent3">
                  <a:lumMod val="75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endParaRPr lang="en-US" sz="1000" b="1" dirty="0" smtClean="0">
              <a:solidFill>
                <a:schemeClr val="bg2">
                  <a:lumMod val="50000"/>
                </a:schemeClr>
              </a:solidFill>
              <a:latin typeface="Arial" pitchFamily="34" charset="0"/>
              <a:cs typeface="Arial" pitchFamily="34" charset="0"/>
            </a:endParaRPr>
          </a:p>
          <a:p>
            <a:pPr marL="0" indent="0" algn="ctr" eaLnBrk="1" fontAlgn="auto" hangingPunct="1">
              <a:spcBef>
                <a:spcPts val="0"/>
              </a:spcBef>
              <a:spcAft>
                <a:spcPts val="0"/>
              </a:spcAft>
              <a:buClr>
                <a:schemeClr val="accent3"/>
              </a:buClr>
              <a:buFont typeface="Wingdings" pitchFamily="2" charset="2"/>
              <a:buNone/>
              <a:defRPr/>
            </a:pPr>
            <a:endParaRPr lang="en-US" sz="2500" b="1" dirty="0" smtClean="0">
              <a:solidFill>
                <a:schemeClr val="bg2">
                  <a:lumMod val="50000"/>
                </a:schemeClr>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pPr>
              <a:defRPr/>
            </a:pPr>
            <a:fld id="{BAB4699F-4D7B-403E-9EE5-76D57564CBF5}" type="slidenum">
              <a:rPr lang="en-US"/>
              <a:pPr>
                <a:defRPr/>
              </a:pPr>
              <a:t>127</a:t>
            </a:fld>
            <a:endParaRPr lang="en-US"/>
          </a:p>
        </p:txBody>
      </p:sp>
      <p:sp>
        <p:nvSpPr>
          <p:cNvPr id="6" name="Footer Placeholder 5"/>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Tree>
  </p:cSld>
  <p:clrMapOvr>
    <a:masterClrMapping/>
  </p:clrMapOvr>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128</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579714A0-62C6-430A-8DCF-57CF04707571}" type="slidenum">
              <a:rPr lang="en-US"/>
              <a:pPr>
                <a:defRPr/>
              </a:pPr>
              <a:t>13</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Services Covered under inclusive part of definition of input services.</a:t>
            </a:r>
          </a:p>
        </p:txBody>
      </p:sp>
      <p:sp>
        <p:nvSpPr>
          <p:cNvPr id="13318" name="Rectangle 6"/>
          <p:cNvSpPr>
            <a:spLocks noChangeArrowheads="1"/>
          </p:cNvSpPr>
          <p:nvPr/>
        </p:nvSpPr>
        <p:spPr bwMode="auto">
          <a:xfrm>
            <a:off x="228600" y="1066800"/>
            <a:ext cx="8686800" cy="4154488"/>
          </a:xfrm>
          <a:prstGeom prst="rect">
            <a:avLst/>
          </a:prstGeom>
          <a:noFill/>
          <a:ln w="3175">
            <a:solidFill>
              <a:schemeClr val="tx1"/>
            </a:solidFill>
            <a:miter lim="800000"/>
            <a:headEnd/>
            <a:tailEnd/>
          </a:ln>
        </p:spPr>
        <p:txBody>
          <a:bodyPr>
            <a:spAutoFit/>
          </a:bodyPr>
          <a:lstStyle/>
          <a:p>
            <a:r>
              <a:rPr lang="en-US" sz="2400"/>
              <a:t>Thus, if the input service is in relation to any of the above referred activities or use by service provider for </a:t>
            </a:r>
            <a:r>
              <a:rPr lang="en-US" sz="2400" i="1" u="sng"/>
              <a:t>providing output service or used directly or indirectly in manufacture of final products or clearance upto place of removal</a:t>
            </a:r>
            <a:r>
              <a:rPr lang="en-US" sz="2400"/>
              <a:t>, will be eligible for Cenvat credit, unless it is specifically excluded in exclusions.</a:t>
            </a:r>
          </a:p>
          <a:p>
            <a:endParaRPr lang="en-US" sz="2400"/>
          </a:p>
          <a:p>
            <a:r>
              <a:rPr lang="en-US" sz="2400"/>
              <a:t>If we analyse further, we can see </a:t>
            </a:r>
            <a:r>
              <a:rPr lang="en-US" sz="2400" b="1" i="1"/>
              <a:t>five M</a:t>
            </a:r>
            <a:r>
              <a:rPr lang="en-US" sz="2400" b="1" u="sng"/>
              <a:t> (Men, Machine, Money, Material and Minutes[ activities ] ) </a:t>
            </a:r>
            <a:r>
              <a:rPr lang="en-US" sz="2400"/>
              <a:t>are listed in the inclusive part of the definition, unless those which are specifically excluded.</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09B447D-8583-469D-B710-2CCA4EB78713}" type="slidenum">
              <a:rPr lang="en-US"/>
              <a:pPr>
                <a:defRPr/>
              </a:pPr>
              <a:t>14</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Services excluded from definition of input services.</a:t>
            </a:r>
          </a:p>
        </p:txBody>
      </p:sp>
      <p:sp>
        <p:nvSpPr>
          <p:cNvPr id="14342" name="Rectangle 6"/>
          <p:cNvSpPr>
            <a:spLocks noChangeArrowheads="1"/>
          </p:cNvSpPr>
          <p:nvPr/>
        </p:nvSpPr>
        <p:spPr bwMode="auto">
          <a:xfrm>
            <a:off x="152400" y="838200"/>
            <a:ext cx="8839200" cy="5632450"/>
          </a:xfrm>
          <a:prstGeom prst="rect">
            <a:avLst/>
          </a:prstGeom>
          <a:noFill/>
          <a:ln w="3175">
            <a:solidFill>
              <a:schemeClr val="tx1"/>
            </a:solidFill>
            <a:miter lim="800000"/>
            <a:headEnd/>
            <a:tailEnd/>
          </a:ln>
        </p:spPr>
        <p:txBody>
          <a:bodyPr>
            <a:spAutoFit/>
          </a:bodyPr>
          <a:lstStyle/>
          <a:p>
            <a:r>
              <a:rPr lang="en-US" sz="2400"/>
              <a:t>Interpretations : E</a:t>
            </a:r>
            <a:r>
              <a:rPr lang="en-US" sz="2400" b="1"/>
              <a:t>xpenditure having no impact on “manufcture” / “taxable output services”  / Expenditure on  “Original Works” </a:t>
            </a:r>
            <a:r>
              <a:rPr lang="en-US" sz="2400"/>
              <a:t>on following is not eligible for cenvat credit</a:t>
            </a:r>
          </a:p>
          <a:p>
            <a:pPr>
              <a:buFont typeface="Arial" charset="0"/>
              <a:buChar char="•"/>
            </a:pPr>
            <a:r>
              <a:rPr lang="en-US" sz="2400"/>
              <a:t> Factory and office building</a:t>
            </a:r>
          </a:p>
          <a:p>
            <a:pPr>
              <a:buFont typeface="Arial" charset="0"/>
              <a:buChar char="•"/>
            </a:pPr>
            <a:r>
              <a:rPr lang="en-US" sz="2400"/>
              <a:t>Motor vehicle, considered as luxury even if used for employees or for business purposes.</a:t>
            </a:r>
          </a:p>
          <a:p>
            <a:pPr>
              <a:buFont typeface="Arial" charset="0"/>
              <a:buChar char="•"/>
            </a:pPr>
            <a:r>
              <a:rPr lang="en-US" sz="2400"/>
              <a:t> All employee benefits such as canteen, transport , health care, insurance &amp; other welfare activities.</a:t>
            </a:r>
          </a:p>
          <a:p>
            <a:pPr>
              <a:buFont typeface="Arial" charset="0"/>
              <a:buChar char="•"/>
            </a:pPr>
            <a:endParaRPr lang="en-US" sz="2400"/>
          </a:p>
          <a:p>
            <a:r>
              <a:rPr lang="en-US" sz="2400"/>
              <a:t> Thus barring above specific exclusions and wasteful expenditure, other input services will be eligible for </a:t>
            </a:r>
            <a:r>
              <a:rPr lang="en-US" sz="2400" b="1" i="1" u="sng"/>
              <a:t>CENVAT credit.</a:t>
            </a:r>
            <a:r>
              <a:rPr lang="en-US" sz="2400"/>
              <a:t> However such input services should have </a:t>
            </a:r>
            <a:r>
              <a:rPr lang="en-US" sz="2400" b="1" i="1" u="sng"/>
              <a:t>some direct or indirect nexus with taxable output services.</a:t>
            </a:r>
            <a:r>
              <a:rPr lang="en-US" sz="2400"/>
              <a:t> If such nexus </a:t>
            </a:r>
            <a:r>
              <a:rPr lang="en-US" sz="2400" b="1">
                <a:solidFill>
                  <a:srgbClr val="0000CC"/>
                </a:solidFill>
              </a:rPr>
              <a:t>CAN NOT</a:t>
            </a:r>
            <a:r>
              <a:rPr lang="en-US" sz="2400"/>
              <a:t> be established, then it can not qualify as input service.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B37E701-D496-4FD2-8F4C-3EDA8286BCD1}" type="slidenum">
              <a:rPr lang="en-US"/>
              <a:pPr>
                <a:defRPr/>
              </a:pPr>
              <a:t>15</a:t>
            </a:fld>
            <a:endParaRPr lang="en-US"/>
          </a:p>
        </p:txBody>
      </p:sp>
      <p:sp>
        <p:nvSpPr>
          <p:cNvPr id="6" name="Rounded Rectangle 5"/>
          <p:cNvSpPr/>
          <p:nvPr/>
        </p:nvSpPr>
        <p:spPr>
          <a:xfrm>
            <a:off x="76200" y="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Definition of Capital Goods</a:t>
            </a:r>
          </a:p>
        </p:txBody>
      </p:sp>
      <p:sp>
        <p:nvSpPr>
          <p:cNvPr id="7" name="TextBox 6"/>
          <p:cNvSpPr txBox="1"/>
          <p:nvPr/>
        </p:nvSpPr>
        <p:spPr>
          <a:xfrm>
            <a:off x="0" y="685800"/>
            <a:ext cx="9144000" cy="5632450"/>
          </a:xfrm>
          <a:prstGeom prst="rect">
            <a:avLst/>
          </a:prstGeom>
          <a:noFill/>
          <a:ln w="3175">
            <a:solidFill>
              <a:schemeClr val="tx1"/>
            </a:solidFill>
          </a:ln>
        </p:spPr>
        <p:txBody>
          <a:bodyPr>
            <a:spAutoFit/>
          </a:bodyPr>
          <a:lstStyle/>
          <a:p>
            <a:pPr>
              <a:defRPr/>
            </a:pPr>
            <a:r>
              <a:rPr lang="en-US" sz="2000" dirty="0"/>
              <a:t>Manufacturers and service providers are entitled to avail </a:t>
            </a:r>
            <a:r>
              <a:rPr lang="en-US" sz="2000" dirty="0" err="1"/>
              <a:t>cenvat</a:t>
            </a:r>
            <a:r>
              <a:rPr lang="en-US" sz="2000" dirty="0"/>
              <a:t> credit on capital goods used by them. Capital Goods Means</a:t>
            </a:r>
          </a:p>
          <a:p>
            <a:pPr>
              <a:defRPr/>
            </a:pPr>
            <a:r>
              <a:rPr lang="en-US" sz="2000" dirty="0"/>
              <a:t>A]  The following goods, namely</a:t>
            </a:r>
          </a:p>
          <a:p>
            <a:pPr>
              <a:buFont typeface="Arial" pitchFamily="34" charset="0"/>
              <a:buChar char="•"/>
              <a:defRPr/>
            </a:pPr>
            <a:r>
              <a:rPr lang="en-US" sz="2000" dirty="0"/>
              <a:t>All goods falling under chapter </a:t>
            </a:r>
            <a:r>
              <a:rPr lang="en-US" sz="2000" b="1" i="1" u="sng" dirty="0"/>
              <a:t>82,84,85,90,</a:t>
            </a:r>
            <a:r>
              <a:rPr lang="en-US" sz="2000" dirty="0"/>
              <a:t> heading no.6805, grinding wheels and the like, and parts thereof falling under heading 6804 of the </a:t>
            </a:r>
            <a:r>
              <a:rPr lang="en-US" sz="2000" b="1" i="1" u="sng" dirty="0"/>
              <a:t>first schedule of Excise Tariff Act. </a:t>
            </a:r>
          </a:p>
          <a:p>
            <a:pPr>
              <a:buFont typeface="Arial" pitchFamily="34" charset="0"/>
              <a:buChar char="•"/>
              <a:defRPr/>
            </a:pPr>
            <a:r>
              <a:rPr lang="en-US" sz="2000" dirty="0"/>
              <a:t>Pollution control Equipments</a:t>
            </a:r>
          </a:p>
          <a:p>
            <a:pPr>
              <a:buFont typeface="Arial" pitchFamily="34" charset="0"/>
              <a:buChar char="•"/>
              <a:defRPr/>
            </a:pPr>
            <a:r>
              <a:rPr lang="en-US" sz="2000" dirty="0"/>
              <a:t>Components, spares, accessories of the goods specified in above two</a:t>
            </a:r>
          </a:p>
          <a:p>
            <a:pPr>
              <a:buFont typeface="Arial" pitchFamily="34" charset="0"/>
              <a:buChar char="•"/>
              <a:defRPr/>
            </a:pPr>
            <a:r>
              <a:rPr lang="en-US" sz="2000" dirty="0"/>
              <a:t>Moulds and dies, jigs and fixtures *</a:t>
            </a:r>
            <a:r>
              <a:rPr lang="en-US" sz="2000" dirty="0" err="1"/>
              <a:t>Refractories</a:t>
            </a:r>
            <a:r>
              <a:rPr lang="en-US" sz="2000" dirty="0"/>
              <a:t> and refractory material</a:t>
            </a:r>
          </a:p>
          <a:p>
            <a:pPr>
              <a:buFont typeface="Arial" pitchFamily="34" charset="0"/>
              <a:buChar char="•"/>
              <a:defRPr/>
            </a:pPr>
            <a:r>
              <a:rPr lang="en-US" sz="2000" dirty="0"/>
              <a:t>Tubes, pipes and fittings thereof /  *Storage tank and </a:t>
            </a:r>
          </a:p>
          <a:p>
            <a:pPr>
              <a:buFont typeface="Arial" pitchFamily="34" charset="0"/>
              <a:buChar char="•"/>
              <a:defRPr/>
            </a:pPr>
            <a:r>
              <a:rPr lang="en-US" sz="2000" dirty="0"/>
              <a:t>Motor Vehicles </a:t>
            </a:r>
            <a:r>
              <a:rPr lang="en-US" sz="2000" b="1" dirty="0"/>
              <a:t>other than those falling under tariff headings 8</a:t>
            </a:r>
            <a:r>
              <a:rPr lang="en-US" sz="2000" dirty="0"/>
              <a:t>702,8703,8704,8711 and their chassis but </a:t>
            </a:r>
            <a:r>
              <a:rPr lang="en-US" sz="2000" b="1" i="1" u="sng" dirty="0"/>
              <a:t>including dumpers and trippers</a:t>
            </a:r>
          </a:p>
          <a:p>
            <a:pPr>
              <a:defRPr/>
            </a:pPr>
            <a:r>
              <a:rPr lang="en-US" sz="2000" dirty="0"/>
              <a:t> </a:t>
            </a:r>
            <a:r>
              <a:rPr lang="en-US" sz="2000" b="1" dirty="0"/>
              <a:t>Used in </a:t>
            </a:r>
          </a:p>
          <a:p>
            <a:pPr marL="342900" indent="-342900">
              <a:buFontTx/>
              <a:buAutoNum type="romanLcParenR"/>
              <a:defRPr/>
            </a:pPr>
            <a:r>
              <a:rPr lang="en-US" sz="2000" dirty="0"/>
              <a:t>The factory of the manufacturer of final products, </a:t>
            </a:r>
            <a:r>
              <a:rPr lang="en-US" sz="2000" b="1" i="1" u="sng" dirty="0"/>
              <a:t>but does not include any equipment or appliance used in an office;</a:t>
            </a:r>
            <a:r>
              <a:rPr lang="en-US" sz="2000" dirty="0"/>
              <a:t> or</a:t>
            </a:r>
          </a:p>
          <a:p>
            <a:pPr marL="342900" indent="-342900">
              <a:buFontTx/>
              <a:buAutoNum type="romanLcParenR"/>
              <a:defRPr/>
            </a:pPr>
            <a:r>
              <a:rPr lang="en-US" sz="2000" dirty="0"/>
              <a:t>Outside the factory of </a:t>
            </a:r>
            <a:r>
              <a:rPr lang="en-US" sz="2000" dirty="0">
                <a:solidFill>
                  <a:srgbClr val="0000CC"/>
                </a:solidFill>
              </a:rPr>
              <a:t>manufacturer of the final products for generation of electricity for captive use within the </a:t>
            </a:r>
            <a:r>
              <a:rPr lang="en-US" sz="2000" dirty="0" err="1">
                <a:solidFill>
                  <a:srgbClr val="0000CC"/>
                </a:solidFill>
              </a:rPr>
              <a:t>factory</a:t>
            </a:r>
            <a:r>
              <a:rPr lang="en-US" sz="2000" dirty="0" err="1"/>
              <a:t>;or</a:t>
            </a:r>
            <a:endParaRPr lang="en-US" sz="2000" dirty="0"/>
          </a:p>
          <a:p>
            <a:pPr marL="342900" indent="-342900">
              <a:buFontTx/>
              <a:buAutoNum type="romanLcParenR"/>
              <a:defRPr/>
            </a:pPr>
            <a:r>
              <a:rPr lang="en-US" sz="2000" dirty="0">
                <a:solidFill>
                  <a:srgbClr val="0000CC"/>
                </a:solidFill>
              </a:rPr>
              <a:t>For providing output service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16</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p:spPr>
      </p:pic>
      <p:sp>
        <p:nvSpPr>
          <p:cNvPr id="7" name="Rectangle 6"/>
          <p:cNvSpPr/>
          <p:nvPr/>
        </p:nvSpPr>
        <p:spPr>
          <a:xfrm>
            <a:off x="533400" y="1143000"/>
            <a:ext cx="7848600" cy="4832092"/>
          </a:xfrm>
          <a:prstGeom prst="rect">
            <a:avLst/>
          </a:prstGeom>
        </p:spPr>
        <p:txBody>
          <a:bodyPr wrap="square">
            <a:spAutoFit/>
          </a:bodyPr>
          <a:lstStyle/>
          <a:p>
            <a:pPr algn="just"/>
            <a:r>
              <a:rPr lang="en-US" sz="2800" b="1" dirty="0" smtClean="0"/>
              <a:t>Vehicles falling under heading </a:t>
            </a:r>
            <a:endParaRPr lang="en-US" sz="2800" b="1" dirty="0" smtClean="0"/>
          </a:p>
          <a:p>
            <a:pPr algn="just"/>
            <a:r>
              <a:rPr lang="en-US" sz="2800" b="1" dirty="0" smtClean="0"/>
              <a:t>8702 </a:t>
            </a:r>
            <a:r>
              <a:rPr lang="en-US" sz="2800" b="1" dirty="0" smtClean="0"/>
              <a:t>(Motor vehicles for transport), </a:t>
            </a:r>
            <a:endParaRPr lang="en-US" sz="2800" b="1" dirty="0" smtClean="0"/>
          </a:p>
          <a:p>
            <a:pPr algn="just"/>
            <a:endParaRPr lang="en-US" sz="2800" b="1" dirty="0" smtClean="0"/>
          </a:p>
          <a:p>
            <a:pPr algn="just"/>
            <a:r>
              <a:rPr lang="en-US" sz="2800" b="1" dirty="0" smtClean="0"/>
              <a:t>8703 </a:t>
            </a:r>
            <a:r>
              <a:rPr lang="en-US" sz="2800" b="1" dirty="0" smtClean="0"/>
              <a:t>(Motor Cars and vehicles for passengers), </a:t>
            </a:r>
            <a:endParaRPr lang="en-US" sz="2800" b="1" dirty="0" smtClean="0"/>
          </a:p>
          <a:p>
            <a:pPr algn="just"/>
            <a:endParaRPr lang="en-US" sz="2800" b="1" dirty="0" smtClean="0"/>
          </a:p>
          <a:p>
            <a:pPr algn="just"/>
            <a:r>
              <a:rPr lang="en-US" sz="2800" b="1" dirty="0" smtClean="0"/>
              <a:t>8704 </a:t>
            </a:r>
            <a:r>
              <a:rPr lang="en-US" sz="2800" b="1" dirty="0" smtClean="0"/>
              <a:t>(Motor vehicles of transport of goods), </a:t>
            </a:r>
            <a:endParaRPr lang="en-US" sz="2800" b="1" dirty="0" smtClean="0"/>
          </a:p>
          <a:p>
            <a:pPr algn="just"/>
            <a:endParaRPr lang="en-US" sz="2800" b="1" dirty="0" smtClean="0"/>
          </a:p>
          <a:p>
            <a:pPr algn="just"/>
            <a:r>
              <a:rPr lang="en-US" sz="2800" b="1" dirty="0" smtClean="0"/>
              <a:t>8711 </a:t>
            </a:r>
            <a:r>
              <a:rPr lang="en-US" sz="2800" b="1" dirty="0" smtClean="0"/>
              <a:t>(Motor cycles) are not eligible for </a:t>
            </a:r>
            <a:r>
              <a:rPr lang="en-US" sz="2800" b="1" dirty="0" smtClean="0"/>
              <a:t>CENVAT </a:t>
            </a:r>
            <a:r>
              <a:rPr lang="en-US" sz="2800" b="1" dirty="0" smtClean="0"/>
              <a:t>credit for manufacturers and for service providers. </a:t>
            </a:r>
            <a:endParaRPr lang="en-IN" sz="2800" dirty="0" smtClean="0"/>
          </a:p>
        </p:txBody>
      </p:sp>
      <p:sp>
        <p:nvSpPr>
          <p:cNvPr id="9" name="Footer Placeholder 5"/>
          <p:cNvSpPr txBox="1">
            <a:spLocks/>
          </p:cNvSpPr>
          <p:nvPr/>
        </p:nvSpPr>
        <p:spPr bwMode="auto">
          <a:xfrm>
            <a:off x="6096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C2858A6-75E2-4359-BEDF-9440F95C7C63}" type="slidenum">
              <a:rPr lang="en-US"/>
              <a:pPr>
                <a:defRPr/>
              </a:pPr>
              <a:t>17</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Definition of Capital Goods</a:t>
            </a:r>
          </a:p>
        </p:txBody>
      </p:sp>
      <p:sp>
        <p:nvSpPr>
          <p:cNvPr id="16390" name="TextBox 6"/>
          <p:cNvSpPr txBox="1">
            <a:spLocks noChangeArrowheads="1"/>
          </p:cNvSpPr>
          <p:nvPr/>
        </p:nvSpPr>
        <p:spPr bwMode="auto">
          <a:xfrm>
            <a:off x="228600" y="844550"/>
            <a:ext cx="8686800" cy="5632450"/>
          </a:xfrm>
          <a:prstGeom prst="rect">
            <a:avLst/>
          </a:prstGeom>
          <a:noFill/>
          <a:ln w="3175">
            <a:solidFill>
              <a:schemeClr val="tx1"/>
            </a:solidFill>
            <a:miter lim="800000"/>
            <a:headEnd/>
            <a:tailEnd/>
          </a:ln>
        </p:spPr>
        <p:txBody>
          <a:bodyPr>
            <a:spAutoFit/>
          </a:bodyPr>
          <a:lstStyle/>
          <a:p>
            <a:r>
              <a:rPr lang="en-US" sz="2400"/>
              <a:t>B] Motor vehicle designed for transportation of goods, including their chassis registered in the name of service provider, when used for (i) providing output service of renting of such motor vehicle ; or (ii)  transportation of inputs and capital goods used for providing an output service; or (iii) providing </a:t>
            </a:r>
            <a:r>
              <a:rPr lang="en-US" sz="2400" b="1" i="1" u="sng"/>
              <a:t>output service of courier agency.</a:t>
            </a:r>
          </a:p>
          <a:p>
            <a:endParaRPr lang="en-US" sz="2400"/>
          </a:p>
          <a:p>
            <a:r>
              <a:rPr lang="en-US" sz="2400"/>
              <a:t>C] </a:t>
            </a:r>
            <a:r>
              <a:rPr lang="en-US" sz="2400" b="1" i="1" u="sng"/>
              <a:t>Motor vehicle designed to carry passengers</a:t>
            </a:r>
            <a:r>
              <a:rPr lang="en-US" sz="2400"/>
              <a:t> including their chassis, registered in the name of provider of service, when used for providing output service of  (i) transportation of passengers or (ii) renting of such motor vehicles or (iii) imparting motor driving skills</a:t>
            </a:r>
          </a:p>
          <a:p>
            <a:endParaRPr lang="en-US" sz="2400"/>
          </a:p>
          <a:p>
            <a:r>
              <a:rPr lang="en-US" sz="2400"/>
              <a:t>D] Components, spares and accessories of motor vehicles </a:t>
            </a:r>
            <a:r>
              <a:rPr lang="en-US" sz="2400" b="1" i="1" u="sng"/>
              <a:t>which are capital goods for the assessee.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A9860259-49A1-4127-BDE1-6B766EE2BFBD}" type="slidenum">
              <a:rPr lang="en-US"/>
              <a:pPr>
                <a:defRPr/>
              </a:pPr>
              <a:t>18</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Analysis of Definition of Capital Goods</a:t>
            </a:r>
          </a:p>
        </p:txBody>
      </p:sp>
      <p:sp>
        <p:nvSpPr>
          <p:cNvPr id="17414" name="TextBox 6"/>
          <p:cNvSpPr txBox="1">
            <a:spLocks noChangeArrowheads="1"/>
          </p:cNvSpPr>
          <p:nvPr/>
        </p:nvSpPr>
        <p:spPr bwMode="auto">
          <a:xfrm>
            <a:off x="228600" y="914400"/>
            <a:ext cx="86868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000"/>
              <a:t> Following capital goods are covered in clause A(i)</a:t>
            </a:r>
          </a:p>
          <a:p>
            <a:pPr lvl="1">
              <a:buFont typeface="Arial" charset="0"/>
              <a:buChar char="•"/>
            </a:pPr>
            <a:r>
              <a:rPr lang="en-US" sz="2000"/>
              <a:t>Tools, Hand tools, knives falling under Chapter 82</a:t>
            </a:r>
          </a:p>
          <a:p>
            <a:pPr lvl="1">
              <a:buFont typeface="Arial" charset="0"/>
              <a:buChar char="•"/>
            </a:pPr>
            <a:r>
              <a:rPr lang="en-US" sz="2000"/>
              <a:t>Machineries covered under chapter 84</a:t>
            </a:r>
          </a:p>
          <a:p>
            <a:pPr lvl="1">
              <a:buFont typeface="Arial" charset="0"/>
              <a:buChar char="•"/>
            </a:pPr>
            <a:r>
              <a:rPr lang="en-US" sz="2000"/>
              <a:t>Electrical Machinery under chapter 85</a:t>
            </a:r>
          </a:p>
          <a:p>
            <a:pPr lvl="1">
              <a:buFont typeface="Arial" charset="0"/>
              <a:buChar char="•"/>
            </a:pPr>
            <a:r>
              <a:rPr lang="en-US" sz="2000"/>
              <a:t>Measuring, testing &amp; checking machines under chapter 90</a:t>
            </a:r>
          </a:p>
          <a:p>
            <a:pPr lvl="1">
              <a:buFont typeface="Arial" charset="0"/>
              <a:buChar char="•"/>
            </a:pPr>
            <a:r>
              <a:rPr lang="en-US" sz="2000"/>
              <a:t>Grinding wheels and the like, and parts thereof falling under subheading no.6804</a:t>
            </a:r>
          </a:p>
          <a:p>
            <a:pPr lvl="1">
              <a:buFont typeface="Arial" charset="0"/>
              <a:buChar char="•"/>
            </a:pPr>
            <a:r>
              <a:rPr lang="en-US" sz="2000"/>
              <a:t>Abrasive powder or grain on a base of textile material of paper board or other materials falling under chapter heading 6805</a:t>
            </a:r>
          </a:p>
          <a:p>
            <a:pPr>
              <a:buFont typeface="Arial" charset="0"/>
              <a:buChar char="•"/>
            </a:pPr>
            <a:endParaRPr lang="en-US" sz="2000"/>
          </a:p>
          <a:p>
            <a:pPr>
              <a:buFont typeface="Arial" charset="0"/>
              <a:buChar char="•"/>
            </a:pPr>
            <a:r>
              <a:rPr lang="en-US" sz="2000"/>
              <a:t> The capital goods </a:t>
            </a:r>
            <a:r>
              <a:rPr lang="en-US" sz="2000" b="1" i="1"/>
              <a:t>must be used in a factory of manufacturer</a:t>
            </a:r>
            <a:r>
              <a:rPr lang="en-US" sz="2000"/>
              <a:t> but does not include appliances used in office.</a:t>
            </a:r>
          </a:p>
          <a:p>
            <a:pPr>
              <a:buFont typeface="Arial" charset="0"/>
              <a:buChar char="•"/>
            </a:pPr>
            <a:endParaRPr lang="en-US" sz="2000"/>
          </a:p>
          <a:p>
            <a:pPr>
              <a:buFont typeface="Arial" charset="0"/>
              <a:buChar char="•"/>
            </a:pPr>
            <a:r>
              <a:rPr lang="en-US" sz="2000"/>
              <a:t>Capital goods procured under </a:t>
            </a:r>
            <a:r>
              <a:rPr lang="en-US" sz="2000" b="1" u="sng"/>
              <a:t>hire purchase, lease or loan agreement from a financing company are eligible for Cenvat credit</a:t>
            </a:r>
            <a:r>
              <a:rPr lang="en-US" sz="2000"/>
              <a:t>. In such cases, it is advisable that the invoice issued by a manufacturer of capital goods </a:t>
            </a:r>
            <a:r>
              <a:rPr lang="en-US" sz="2000" i="1" u="sng"/>
              <a:t>demonstrates the name of manufacturer as consignee even though the invoice will be in the name of financing company.</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A9860259-49A1-4127-BDE1-6B766EE2BFBD}" type="slidenum">
              <a:rPr lang="en-US"/>
              <a:pPr>
                <a:defRPr/>
              </a:pPr>
              <a:t>19</a:t>
            </a:fld>
            <a:endParaRPr lang="en-US"/>
          </a:p>
        </p:txBody>
      </p:sp>
      <p:graphicFrame>
        <p:nvGraphicFramePr>
          <p:cNvPr id="8" name="Table 7"/>
          <p:cNvGraphicFramePr>
            <a:graphicFrameLocks noGrp="1"/>
          </p:cNvGraphicFramePr>
          <p:nvPr/>
        </p:nvGraphicFramePr>
        <p:xfrm>
          <a:off x="228600" y="151871"/>
          <a:ext cx="8534400" cy="6248928"/>
        </p:xfrm>
        <a:graphic>
          <a:graphicData uri="http://schemas.openxmlformats.org/drawingml/2006/table">
            <a:tbl>
              <a:tblPr firstRow="1" bandRow="1">
                <a:tableStyleId>{2D5ABB26-0587-4C30-8999-92F81FD0307C}</a:tableStyleId>
              </a:tblPr>
              <a:tblGrid>
                <a:gridCol w="4621687"/>
                <a:gridCol w="3912713"/>
              </a:tblGrid>
              <a:tr h="725657">
                <a:tc>
                  <a:txBody>
                    <a:bodyPr/>
                    <a:lstStyle/>
                    <a:p>
                      <a:r>
                        <a:rPr lang="en-US" sz="2000" dirty="0" smtClean="0"/>
                        <a:t>Facts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Discussion</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26819">
                <a:tc>
                  <a:txBody>
                    <a:bodyPr/>
                    <a:lstStyle/>
                    <a:p>
                      <a:r>
                        <a:rPr lang="en-US" sz="2000" dirty="0" smtClean="0"/>
                        <a:t>Accessories and goods used for providing free warranty</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Refer Rule 2(k) of CCR 2004,</a:t>
                      </a:r>
                    </a:p>
                    <a:p>
                      <a:endParaRPr lang="en-US" sz="2000" dirty="0" smtClean="0"/>
                    </a:p>
                    <a:p>
                      <a:r>
                        <a:rPr lang="en-US" sz="2000" dirty="0" smtClean="0"/>
                        <a:t> value</a:t>
                      </a:r>
                      <a:r>
                        <a:rPr lang="en-US" sz="2000" baseline="0" dirty="0" smtClean="0"/>
                        <a:t> included in final product vs. value charged separately</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78195">
                <a:tc>
                  <a:txBody>
                    <a:bodyPr/>
                    <a:lstStyle/>
                    <a:p>
                      <a:r>
                        <a:rPr lang="en-US" sz="2000" dirty="0" smtClean="0"/>
                        <a:t>X</a:t>
                      </a:r>
                      <a:r>
                        <a:rPr lang="en-US" sz="2000" baseline="0" dirty="0" smtClean="0"/>
                        <a:t> Ltd. Who is manufacturer has paid following amounts, whether CENVAT credit is eligible :-</a:t>
                      </a:r>
                    </a:p>
                    <a:p>
                      <a:pPr marL="400050" indent="-400050">
                        <a:buAutoNum type="romanLcParenR"/>
                      </a:pPr>
                      <a:r>
                        <a:rPr lang="en-US" sz="2000" baseline="0" dirty="0" smtClean="0"/>
                        <a:t>Customs Duty</a:t>
                      </a:r>
                    </a:p>
                    <a:p>
                      <a:pPr marL="400050" indent="-400050">
                        <a:buAutoNum type="romanLcParenR"/>
                      </a:pPr>
                      <a:r>
                        <a:rPr lang="en-US" sz="2000" baseline="0" dirty="0" smtClean="0"/>
                        <a:t>CVD u/s 3(1) of the customs Tariff Act – popularly called as “Additional Duty” </a:t>
                      </a:r>
                    </a:p>
                    <a:p>
                      <a:pPr marL="400050" indent="-400050">
                        <a:buAutoNum type="romanLcParenR"/>
                      </a:pPr>
                      <a:r>
                        <a:rPr lang="en-US" sz="2000" baseline="0" dirty="0" smtClean="0"/>
                        <a:t>Safeguard Duty</a:t>
                      </a:r>
                    </a:p>
                    <a:p>
                      <a:pPr marL="400050" indent="-400050">
                        <a:buAutoNum type="romanLcParenR"/>
                      </a:pPr>
                      <a:r>
                        <a:rPr lang="en-US" sz="2000" baseline="0" dirty="0" smtClean="0"/>
                        <a:t>EC &amp; SHEC paid with reference to Customs Duty whether allowed</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000" dirty="0" smtClean="0"/>
                    </a:p>
                    <a:p>
                      <a:endParaRPr lang="en-US" sz="2000" dirty="0" smtClean="0"/>
                    </a:p>
                    <a:p>
                      <a:endParaRPr lang="en-US" sz="2000" dirty="0" smtClean="0"/>
                    </a:p>
                    <a:p>
                      <a:r>
                        <a:rPr lang="en-US" sz="2000" dirty="0" smtClean="0"/>
                        <a:t>Not Eligible</a:t>
                      </a:r>
                    </a:p>
                    <a:p>
                      <a:r>
                        <a:rPr lang="en-US" sz="2000" dirty="0" smtClean="0"/>
                        <a:t>Eligible</a:t>
                      </a:r>
                    </a:p>
                    <a:p>
                      <a:endParaRPr lang="en-US" sz="2000" dirty="0" smtClean="0"/>
                    </a:p>
                    <a:p>
                      <a:endParaRPr lang="en-US" sz="2000" dirty="0" smtClean="0"/>
                    </a:p>
                    <a:p>
                      <a:r>
                        <a:rPr lang="en-US" sz="2000" dirty="0" smtClean="0"/>
                        <a:t>Not </a:t>
                      </a:r>
                      <a:r>
                        <a:rPr lang="en-US" sz="2000" dirty="0" smtClean="0"/>
                        <a:t>Eligible</a:t>
                      </a:r>
                    </a:p>
                    <a:p>
                      <a:r>
                        <a:rPr lang="en-US" sz="2000" dirty="0" smtClean="0"/>
                        <a:t>Not Eligible</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18257">
                <a:tc>
                  <a:txBody>
                    <a:bodyPr/>
                    <a:lstStyle/>
                    <a:p>
                      <a:r>
                        <a:rPr lang="en-US" sz="2000" dirty="0" smtClean="0"/>
                        <a:t>Whether X Ltd. Could have availed CENVAT credit of “ additional duty” if he would have been service provider</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Yes</a:t>
                      </a:r>
                    </a:p>
                    <a:p>
                      <a:r>
                        <a:rPr lang="en-US" sz="2000" dirty="0" smtClean="0"/>
                        <a:t>Eligibility</a:t>
                      </a:r>
                      <a:r>
                        <a:rPr lang="en-US" sz="2000" baseline="0" dirty="0" smtClean="0"/>
                        <a:t> of service providers as well</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smtClean="0">
                <a:solidFill>
                  <a:schemeClr val="tx1"/>
                </a:solidFill>
              </a:rPr>
              <a:t>CA Shekhar Sane - 98230-91364 (shekharsane@vsnl.net and shekhar@cashekharsane.com)</a:t>
            </a:r>
            <a:endParaRPr lang="en-US" sz="1400" smtClean="0">
              <a:solidFill>
                <a:schemeClr val="tx1"/>
              </a:solidFill>
            </a:endParaRPr>
          </a:p>
        </p:txBody>
      </p:sp>
      <p:sp>
        <p:nvSpPr>
          <p:cNvPr id="5" name="Slide Number Placeholder 4"/>
          <p:cNvSpPr>
            <a:spLocks noGrp="1"/>
          </p:cNvSpPr>
          <p:nvPr>
            <p:ph type="sldNum" sz="quarter" idx="12"/>
          </p:nvPr>
        </p:nvSpPr>
        <p:spPr/>
        <p:txBody>
          <a:bodyPr/>
          <a:lstStyle/>
          <a:p>
            <a:pPr>
              <a:defRPr/>
            </a:pPr>
            <a:fld id="{ACDAEC0D-5A3D-4713-954C-EAA4E77204B0}" type="slidenum">
              <a:rPr lang="en-US"/>
              <a:pPr>
                <a:defRPr/>
              </a:pPr>
              <a:t>2</a:t>
            </a:fld>
            <a:endParaRPr lang="en-US"/>
          </a:p>
        </p:txBody>
      </p:sp>
      <p:sp>
        <p:nvSpPr>
          <p:cNvPr id="7" name="Title 2"/>
          <p:cNvSpPr>
            <a:spLocks noGrp="1"/>
          </p:cNvSpPr>
          <p:nvPr>
            <p:ph type="title"/>
          </p:nvPr>
        </p:nvSpPr>
        <p:spPr>
          <a:xfrm>
            <a:off x="457200" y="228600"/>
            <a:ext cx="8229600" cy="685800"/>
          </a:xfrm>
        </p:spPr>
        <p:txBody>
          <a:bodyPr>
            <a:normAutofit fontScale="90000"/>
          </a:bodyPr>
          <a:lstStyle/>
          <a:p>
            <a:pPr algn="ctr" eaLnBrk="1" fontAlgn="auto" hangingPunct="1">
              <a:spcAft>
                <a:spcPts val="0"/>
              </a:spcAft>
              <a:defRPr/>
            </a:pPr>
            <a:r>
              <a:rPr lang="en-US" sz="6000" dirty="0" smtClean="0"/>
              <a:t>  </a:t>
            </a:r>
            <a:r>
              <a:rPr lang="en-US" sz="4400" dirty="0" smtClean="0"/>
              <a:t>INDEX</a:t>
            </a:r>
            <a:endParaRPr lang="en-US" sz="4400" i="1" dirty="0">
              <a:solidFill>
                <a:schemeClr val="accent1">
                  <a:lumMod val="50000"/>
                </a:schemeClr>
              </a:solidFill>
            </a:endParaRPr>
          </a:p>
        </p:txBody>
      </p:sp>
      <p:graphicFrame>
        <p:nvGraphicFramePr>
          <p:cNvPr id="8" name="Table 7"/>
          <p:cNvGraphicFramePr>
            <a:graphicFrameLocks noGrp="1"/>
          </p:cNvGraphicFramePr>
          <p:nvPr/>
        </p:nvGraphicFramePr>
        <p:xfrm>
          <a:off x="381000" y="1447800"/>
          <a:ext cx="8382000" cy="4516680"/>
        </p:xfrm>
        <a:graphic>
          <a:graphicData uri="http://schemas.openxmlformats.org/drawingml/2006/table">
            <a:tbl>
              <a:tblPr firstRow="1" bandRow="1">
                <a:tableStyleId>{5C22544A-7EE6-4342-B048-85BDC9FD1C3A}</a:tableStyleId>
              </a:tblPr>
              <a:tblGrid>
                <a:gridCol w="1066800"/>
                <a:gridCol w="5105400"/>
                <a:gridCol w="2209800"/>
              </a:tblGrid>
              <a:tr h="381000">
                <a:tc>
                  <a:txBody>
                    <a:bodyPr/>
                    <a:lstStyle/>
                    <a:p>
                      <a:pPr algn="ctr"/>
                      <a:r>
                        <a:rPr lang="en-US" sz="2000" dirty="0" smtClean="0">
                          <a:latin typeface="+mj-lt"/>
                        </a:rPr>
                        <a:t>Sr. No.</a:t>
                      </a:r>
                      <a:endParaRPr lang="en-US" sz="2000" dirty="0">
                        <a:latin typeface="+mj-lt"/>
                      </a:endParaRPr>
                    </a:p>
                  </a:txBody>
                  <a:tcPr>
                    <a:solidFill>
                      <a:schemeClr val="accent6">
                        <a:lumMod val="60000"/>
                        <a:lumOff val="40000"/>
                      </a:schemeClr>
                    </a:solidFill>
                  </a:tcPr>
                </a:tc>
                <a:tc>
                  <a:txBody>
                    <a:bodyPr/>
                    <a:lstStyle/>
                    <a:p>
                      <a:pPr algn="ctr"/>
                      <a:r>
                        <a:rPr lang="en-US" sz="2000" dirty="0" smtClean="0">
                          <a:latin typeface="+mj-lt"/>
                        </a:rPr>
                        <a:t>TOPIC</a:t>
                      </a:r>
                      <a:endParaRPr lang="en-US" sz="2000" dirty="0">
                        <a:latin typeface="+mj-lt"/>
                      </a:endParaRPr>
                    </a:p>
                  </a:txBody>
                  <a:tcPr>
                    <a:solidFill>
                      <a:schemeClr val="accent6">
                        <a:lumMod val="60000"/>
                        <a:lumOff val="40000"/>
                      </a:schemeClr>
                    </a:solidFill>
                  </a:tcPr>
                </a:tc>
                <a:tc>
                  <a:txBody>
                    <a:bodyPr/>
                    <a:lstStyle/>
                    <a:p>
                      <a:pPr algn="ctr"/>
                      <a:r>
                        <a:rPr lang="en-US" sz="2000" dirty="0" smtClean="0">
                          <a:latin typeface="+mj-lt"/>
                        </a:rPr>
                        <a:t>SLIDE NUMBERS</a:t>
                      </a:r>
                      <a:endParaRPr lang="en-US" sz="2000" dirty="0">
                        <a:latin typeface="+mj-lt"/>
                      </a:endParaRPr>
                    </a:p>
                  </a:txBody>
                  <a:tcPr>
                    <a:solidFill>
                      <a:schemeClr val="accent6">
                        <a:lumMod val="60000"/>
                        <a:lumOff val="40000"/>
                      </a:schemeClr>
                    </a:solidFill>
                  </a:tcPr>
                </a:tc>
              </a:tr>
              <a:tr h="412044">
                <a:tc>
                  <a:txBody>
                    <a:bodyPr/>
                    <a:lstStyle/>
                    <a:p>
                      <a:pPr algn="ctr"/>
                      <a:r>
                        <a:rPr lang="en-US" sz="2000" dirty="0" smtClean="0">
                          <a:latin typeface="+mj-lt"/>
                        </a:rPr>
                        <a:t>1</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Introduction</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4-7</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2</a:t>
                      </a:r>
                      <a:endParaRPr lang="en-US" sz="2000" dirty="0">
                        <a:latin typeface="+mj-lt"/>
                      </a:endParaRPr>
                    </a:p>
                  </a:txBody>
                  <a:tcPr>
                    <a:solidFill>
                      <a:schemeClr val="accent6">
                        <a:lumMod val="40000"/>
                        <a:lumOff val="60000"/>
                      </a:schemeClr>
                    </a:solidFill>
                  </a:tcPr>
                </a:tc>
                <a:tc>
                  <a:txBody>
                    <a:bodyPr/>
                    <a:lstStyle/>
                    <a:p>
                      <a:r>
                        <a:rPr lang="en-US" sz="2000" dirty="0" err="1" smtClean="0">
                          <a:latin typeface="+mj-lt"/>
                        </a:rPr>
                        <a:t>Cenvat</a:t>
                      </a:r>
                      <a:r>
                        <a:rPr lang="en-US" sz="2000" dirty="0" smtClean="0">
                          <a:latin typeface="+mj-lt"/>
                        </a:rPr>
                        <a:t> Credit Rules 2004</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8-9</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3</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Definitions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10-26</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4</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Case Studies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27-30</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5</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Restrictions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31</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6</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Inpu</a:t>
                      </a:r>
                      <a:r>
                        <a:rPr lang="en-US" sz="2000" baseline="0" dirty="0" smtClean="0">
                          <a:latin typeface="+mj-lt"/>
                        </a:rPr>
                        <a:t>t goods/Services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32-35</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7</a:t>
                      </a:r>
                      <a:endParaRPr lang="en-US" sz="2000" dirty="0">
                        <a:latin typeface="+mj-lt"/>
                      </a:endParaRPr>
                    </a:p>
                  </a:txBody>
                  <a:tcPr>
                    <a:solidFill>
                      <a:schemeClr val="accent6">
                        <a:lumMod val="40000"/>
                        <a:lumOff val="60000"/>
                      </a:schemeClr>
                    </a:solidFill>
                  </a:tcPr>
                </a:tc>
                <a:tc>
                  <a:txBody>
                    <a:bodyPr/>
                    <a:lstStyle/>
                    <a:p>
                      <a:r>
                        <a:rPr lang="en-US" sz="2000" dirty="0" err="1" smtClean="0">
                          <a:latin typeface="+mj-lt"/>
                        </a:rPr>
                        <a:t>Cenvat</a:t>
                      </a:r>
                      <a:r>
                        <a:rPr lang="en-US" sz="2000" dirty="0" smtClean="0">
                          <a:latin typeface="+mj-lt"/>
                        </a:rPr>
                        <a:t> Credit Amendments Budget</a:t>
                      </a:r>
                      <a:r>
                        <a:rPr lang="en-US" sz="2000" baseline="0" dirty="0" smtClean="0">
                          <a:latin typeface="+mj-lt"/>
                        </a:rPr>
                        <a:t> 28-02-2015</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36-39</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8</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Common Mistakes in </a:t>
                      </a:r>
                      <a:r>
                        <a:rPr lang="en-US" sz="2000" dirty="0" smtClean="0">
                          <a:latin typeface="+mj-lt"/>
                        </a:rPr>
                        <a:t>Availing </a:t>
                      </a:r>
                      <a:r>
                        <a:rPr lang="en-US" sz="2000" dirty="0" err="1" smtClean="0">
                          <a:latin typeface="+mj-lt"/>
                        </a:rPr>
                        <a:t>Cenvat</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40-41</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9</a:t>
                      </a:r>
                      <a:endParaRPr lang="en-US" sz="2000" dirty="0">
                        <a:latin typeface="+mj-lt"/>
                      </a:endParaRPr>
                    </a:p>
                  </a:txBody>
                  <a:tcP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j-lt"/>
                        </a:rPr>
                        <a:t>Input Service</a:t>
                      </a:r>
                      <a:r>
                        <a:rPr lang="en-US" sz="2000" baseline="0" dirty="0" smtClean="0">
                          <a:latin typeface="+mj-lt"/>
                        </a:rPr>
                        <a:t> Distributor</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42-46</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10</a:t>
                      </a:r>
                      <a:endParaRPr lang="en-US" sz="2000" dirty="0">
                        <a:latin typeface="+mj-lt"/>
                      </a:endParaRPr>
                    </a:p>
                  </a:txBody>
                  <a:tcP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mj-lt"/>
                        </a:rPr>
                        <a:t>Cenvat</a:t>
                      </a:r>
                      <a:r>
                        <a:rPr lang="en-US" sz="2000" baseline="0" dirty="0" smtClean="0">
                          <a:latin typeface="+mj-lt"/>
                        </a:rPr>
                        <a:t> Credit </a:t>
                      </a:r>
                      <a:r>
                        <a:rPr lang="en-US" sz="2000" baseline="0" dirty="0" err="1" smtClean="0">
                          <a:latin typeface="+mj-lt"/>
                        </a:rPr>
                        <a:t>Availment</a:t>
                      </a:r>
                      <a:r>
                        <a:rPr lang="en-US" sz="2000" baseline="0" dirty="0" smtClean="0">
                          <a:latin typeface="+mj-lt"/>
                        </a:rPr>
                        <a:t> &amp; Utilization</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47-58</a:t>
                      </a:r>
                      <a:endParaRPr lang="en-US" sz="2000" dirty="0">
                        <a:latin typeface="+mj-lt"/>
                      </a:endParaRPr>
                    </a:p>
                  </a:txBody>
                  <a:tcPr>
                    <a:solidFill>
                      <a:schemeClr val="accent6">
                        <a:lumMod val="40000"/>
                        <a:lumOff val="60000"/>
                      </a:schemeClr>
                    </a:solidFill>
                  </a:tcPr>
                </a:tc>
              </a:tr>
            </a:tbl>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20</a:t>
            </a:fld>
            <a:endParaRPr lang="en-US"/>
          </a:p>
        </p:txBody>
      </p:sp>
      <p:sp>
        <p:nvSpPr>
          <p:cNvPr id="9" name="TextBox 8"/>
          <p:cNvSpPr txBox="1"/>
          <p:nvPr/>
        </p:nvSpPr>
        <p:spPr>
          <a:xfrm>
            <a:off x="381000" y="533400"/>
            <a:ext cx="8305800" cy="1754326"/>
          </a:xfrm>
          <a:prstGeom prst="rect">
            <a:avLst/>
          </a:prstGeom>
          <a:noFill/>
        </p:spPr>
        <p:txBody>
          <a:bodyPr wrap="square" rtlCol="0">
            <a:spAutoFit/>
          </a:bodyPr>
          <a:lstStyle/>
          <a:p>
            <a:pPr marL="342900" indent="-342900">
              <a:buAutoNum type="alphaUcParenR"/>
            </a:pPr>
            <a:r>
              <a:rPr lang="en-US" dirty="0" smtClean="0"/>
              <a:t>“</a:t>
            </a:r>
            <a:r>
              <a:rPr lang="en-US" b="1" u="sng" dirty="0" smtClean="0"/>
              <a:t>Exempted goods</a:t>
            </a:r>
            <a:r>
              <a:rPr lang="en-US" dirty="0" smtClean="0"/>
              <a:t>” means excisable goods which are exempt from the   </a:t>
            </a:r>
          </a:p>
          <a:p>
            <a:pPr marL="342900" indent="-342900"/>
            <a:r>
              <a:rPr lang="en-US" dirty="0" smtClean="0"/>
              <a:t>       </a:t>
            </a:r>
            <a:r>
              <a:rPr lang="en-US" u="sng" dirty="0" smtClean="0"/>
              <a:t>whole of the duty of excise leviable thereon, and includes goods which are   </a:t>
            </a:r>
          </a:p>
          <a:p>
            <a:pPr marL="342900" indent="-342900"/>
            <a:r>
              <a:rPr lang="en-US" u="sng" dirty="0" smtClean="0"/>
              <a:t>       chargeable to ‘Nil” rate of duty</a:t>
            </a:r>
            <a:r>
              <a:rPr lang="en-US" dirty="0" smtClean="0"/>
              <a:t> [and goods in respect of which the benefit of  </a:t>
            </a:r>
          </a:p>
          <a:p>
            <a:pPr marL="342900" indent="-342900"/>
            <a:r>
              <a:rPr lang="en-US" dirty="0" smtClean="0"/>
              <a:t>       an exemption under Notification No. 1/2011-CE, dated 1</a:t>
            </a:r>
            <a:r>
              <a:rPr lang="en-US" baseline="30000" dirty="0" smtClean="0"/>
              <a:t>st</a:t>
            </a:r>
            <a:r>
              <a:rPr lang="en-US" dirty="0" smtClean="0"/>
              <a:t> March, 2011 or </a:t>
            </a:r>
          </a:p>
          <a:p>
            <a:pPr marL="342900" indent="-342900"/>
            <a:r>
              <a:rPr lang="en-US" dirty="0" smtClean="0"/>
              <a:t>       under entries at serial numbers 67 and 128 of Notification No.12/2012-CE., </a:t>
            </a:r>
          </a:p>
          <a:p>
            <a:pPr marL="342900" indent="-342900"/>
            <a:r>
              <a:rPr lang="en-US" dirty="0" smtClean="0"/>
              <a:t>       dated 17</a:t>
            </a:r>
            <a:r>
              <a:rPr lang="en-US" baseline="30000" dirty="0" smtClean="0"/>
              <a:t>th</a:t>
            </a:r>
            <a:r>
              <a:rPr lang="en-US" dirty="0" smtClean="0"/>
              <a:t> March, 2012 is availed]</a:t>
            </a:r>
            <a:endParaRPr lang="en-IN" dirty="0"/>
          </a:p>
        </p:txBody>
      </p:sp>
      <p:sp>
        <p:nvSpPr>
          <p:cNvPr id="10" name="TextBox 9"/>
          <p:cNvSpPr txBox="1"/>
          <p:nvPr/>
        </p:nvSpPr>
        <p:spPr>
          <a:xfrm>
            <a:off x="381000" y="2667000"/>
            <a:ext cx="8382000" cy="3416320"/>
          </a:xfrm>
          <a:prstGeom prst="rect">
            <a:avLst/>
          </a:prstGeom>
          <a:noFill/>
        </p:spPr>
        <p:txBody>
          <a:bodyPr wrap="square" rtlCol="0">
            <a:spAutoFit/>
          </a:bodyPr>
          <a:lstStyle/>
          <a:p>
            <a:r>
              <a:rPr lang="en-US" dirty="0" smtClean="0"/>
              <a:t>B) “</a:t>
            </a:r>
            <a:r>
              <a:rPr lang="en-US" b="1" u="sng" dirty="0" smtClean="0"/>
              <a:t>Exempted service</a:t>
            </a:r>
            <a:r>
              <a:rPr lang="en-US" dirty="0" smtClean="0"/>
              <a:t>” means a –</a:t>
            </a:r>
          </a:p>
          <a:p>
            <a:endParaRPr lang="en-US" dirty="0" smtClean="0"/>
          </a:p>
          <a:p>
            <a:r>
              <a:rPr lang="en-US" dirty="0" smtClean="0"/>
              <a:t>        1) taxable service which is exempt from the whole of the service tax     </a:t>
            </a:r>
          </a:p>
          <a:p>
            <a:r>
              <a:rPr lang="en-US" dirty="0" smtClean="0"/>
              <a:t>            leviable thereon or </a:t>
            </a:r>
          </a:p>
          <a:p>
            <a:r>
              <a:rPr lang="en-US" dirty="0" smtClean="0"/>
              <a:t>        2) service, on which no service tax is leviable under section 66B of    </a:t>
            </a:r>
          </a:p>
          <a:p>
            <a:r>
              <a:rPr lang="en-US" dirty="0" smtClean="0"/>
              <a:t>            the Finance Act; or</a:t>
            </a:r>
          </a:p>
          <a:p>
            <a:r>
              <a:rPr lang="en-US" dirty="0" smtClean="0"/>
              <a:t>        3) taxable service whose part of value is exempted on the condition that </a:t>
            </a:r>
          </a:p>
          <a:p>
            <a:r>
              <a:rPr lang="en-US" dirty="0" smtClean="0"/>
              <a:t>            no credit of inputs and input services, used for providing such taxable </a:t>
            </a:r>
          </a:p>
          <a:p>
            <a:r>
              <a:rPr lang="en-US" dirty="0" smtClean="0"/>
              <a:t>           service, shall be taken;</a:t>
            </a:r>
          </a:p>
          <a:p>
            <a:endParaRPr lang="en-US" dirty="0" smtClean="0"/>
          </a:p>
          <a:p>
            <a:r>
              <a:rPr lang="en-US" dirty="0" smtClean="0"/>
              <a:t>     But shall not include a service which is exported in terms of rule 6A of the  </a:t>
            </a:r>
          </a:p>
          <a:p>
            <a:r>
              <a:rPr lang="en-US" dirty="0" smtClean="0"/>
              <a:t>     Service Tax Rules,1994</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21</a:t>
            </a:fld>
            <a:endParaRPr lang="en-US"/>
          </a:p>
        </p:txBody>
      </p:sp>
      <p:sp>
        <p:nvSpPr>
          <p:cNvPr id="7" name="TextBox 6"/>
          <p:cNvSpPr txBox="1"/>
          <p:nvPr/>
        </p:nvSpPr>
        <p:spPr>
          <a:xfrm>
            <a:off x="533400" y="457200"/>
            <a:ext cx="7620000" cy="3139321"/>
          </a:xfrm>
          <a:prstGeom prst="rect">
            <a:avLst/>
          </a:prstGeom>
          <a:noFill/>
        </p:spPr>
        <p:txBody>
          <a:bodyPr wrap="square" rtlCol="0">
            <a:spAutoFit/>
          </a:bodyPr>
          <a:lstStyle/>
          <a:p>
            <a:r>
              <a:rPr lang="en-US" dirty="0" smtClean="0"/>
              <a:t>C) “</a:t>
            </a:r>
            <a:r>
              <a:rPr lang="en-US" b="1" u="sng" dirty="0" smtClean="0"/>
              <a:t>First Stage Dealer</a:t>
            </a:r>
            <a:r>
              <a:rPr lang="en-US" dirty="0" smtClean="0"/>
              <a:t>” means a dealer, who purchases the goods  </a:t>
            </a:r>
          </a:p>
          <a:p>
            <a:r>
              <a:rPr lang="en-US" dirty="0" smtClean="0"/>
              <a:t>      directly from,-</a:t>
            </a:r>
          </a:p>
          <a:p>
            <a:r>
              <a:rPr lang="en-US" dirty="0" smtClean="0"/>
              <a:t>           </a:t>
            </a:r>
            <a:r>
              <a:rPr lang="en-US" dirty="0" err="1" smtClean="0"/>
              <a:t>i</a:t>
            </a:r>
            <a:r>
              <a:rPr lang="en-US" dirty="0" smtClean="0"/>
              <a:t>) the manufacturer under the cover of an invoice issued in terms  </a:t>
            </a:r>
          </a:p>
          <a:p>
            <a:r>
              <a:rPr lang="en-US" dirty="0" smtClean="0"/>
              <a:t>              of the provisions of Central Excise Rules, 2002 or from the depot  </a:t>
            </a:r>
          </a:p>
          <a:p>
            <a:r>
              <a:rPr lang="en-US" dirty="0" smtClean="0"/>
              <a:t>              of the said manufacturer, or from premises of the consignment </a:t>
            </a:r>
          </a:p>
          <a:p>
            <a:r>
              <a:rPr lang="en-US" dirty="0" smtClean="0"/>
              <a:t>              agent of the said manufacturer or from any other premises from </a:t>
            </a:r>
          </a:p>
          <a:p>
            <a:r>
              <a:rPr lang="en-US" dirty="0" smtClean="0"/>
              <a:t>              where the goods are sold by or on behalf of the said </a:t>
            </a:r>
          </a:p>
          <a:p>
            <a:r>
              <a:rPr lang="en-US" dirty="0" smtClean="0"/>
              <a:t>              manufacturer, under cover of an invoice; or</a:t>
            </a:r>
          </a:p>
          <a:p>
            <a:r>
              <a:rPr lang="en-US" dirty="0" smtClean="0"/>
              <a:t>           ii) an importer or from the depot of an importer or from the </a:t>
            </a:r>
          </a:p>
          <a:p>
            <a:r>
              <a:rPr lang="en-US" dirty="0" smtClean="0"/>
              <a:t>               premises of the consignment agent of the importer, under cover </a:t>
            </a:r>
          </a:p>
          <a:p>
            <a:r>
              <a:rPr lang="en-US" dirty="0" smtClean="0"/>
              <a:t>               of an invoice;</a:t>
            </a:r>
            <a:endParaRPr lang="en-IN" dirty="0"/>
          </a:p>
        </p:txBody>
      </p:sp>
      <p:sp>
        <p:nvSpPr>
          <p:cNvPr id="8" name="TextBox 7"/>
          <p:cNvSpPr txBox="1"/>
          <p:nvPr/>
        </p:nvSpPr>
        <p:spPr>
          <a:xfrm>
            <a:off x="609600" y="3581400"/>
            <a:ext cx="7696200" cy="2862322"/>
          </a:xfrm>
          <a:prstGeom prst="rect">
            <a:avLst/>
          </a:prstGeom>
          <a:noFill/>
        </p:spPr>
        <p:txBody>
          <a:bodyPr wrap="square" rtlCol="0">
            <a:spAutoFit/>
          </a:bodyPr>
          <a:lstStyle/>
          <a:p>
            <a:r>
              <a:rPr lang="en-US" dirty="0" smtClean="0"/>
              <a:t>D) </a:t>
            </a:r>
            <a:r>
              <a:rPr lang="en-US" b="1" u="sng" dirty="0" smtClean="0"/>
              <a:t>“Manufacturer” or “producer”</a:t>
            </a:r>
            <a:r>
              <a:rPr lang="en-US" dirty="0" smtClean="0"/>
              <a:t>,-</a:t>
            </a:r>
          </a:p>
          <a:p>
            <a:r>
              <a:rPr lang="en-US" dirty="0" smtClean="0"/>
              <a:t>        </a:t>
            </a:r>
            <a:r>
              <a:rPr lang="en-US" dirty="0" err="1" smtClean="0"/>
              <a:t>i</a:t>
            </a:r>
            <a:r>
              <a:rPr lang="en-US" dirty="0" smtClean="0"/>
              <a:t>) in relation to articles of [jewellery or other articles of precious  </a:t>
            </a:r>
          </a:p>
          <a:p>
            <a:r>
              <a:rPr lang="en-US" dirty="0" smtClean="0"/>
              <a:t>           metals falling under heading 7113 or 7114 as the case may be] of </a:t>
            </a:r>
          </a:p>
          <a:p>
            <a:r>
              <a:rPr lang="en-US" dirty="0" smtClean="0"/>
              <a:t>           the First Schedule to the Excise Tariff Act, includes a person who is </a:t>
            </a:r>
          </a:p>
          <a:p>
            <a:r>
              <a:rPr lang="en-US" dirty="0" smtClean="0"/>
              <a:t>           liable to pay duty of excise leviable on such goods under sub-rule </a:t>
            </a:r>
          </a:p>
          <a:p>
            <a:r>
              <a:rPr lang="en-US" dirty="0" smtClean="0"/>
              <a:t>          (1) of rule 12AA of the Central Excise Rules, 2002;</a:t>
            </a:r>
          </a:p>
          <a:p>
            <a:r>
              <a:rPr lang="en-US" dirty="0" smtClean="0"/>
              <a:t>       ii) in relation to goods falling under Chapter 61,62 or 63 of the First </a:t>
            </a:r>
          </a:p>
          <a:p>
            <a:r>
              <a:rPr lang="en-US" dirty="0" smtClean="0"/>
              <a:t>          Schedule of the Excise Tariff Act, includes a person who is liable to </a:t>
            </a:r>
          </a:p>
          <a:p>
            <a:r>
              <a:rPr lang="en-US" dirty="0" smtClean="0"/>
              <a:t>          pay duty of excise leviable on such goods under sub-rule (1A) of </a:t>
            </a:r>
          </a:p>
          <a:p>
            <a:r>
              <a:rPr lang="en-US" dirty="0" smtClean="0"/>
              <a:t>          rule 4 of the Central Excise Rules, 2002</a:t>
            </a:r>
            <a:endParaRPr lang="en-IN"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22</a:t>
            </a:fld>
            <a:endParaRPr lang="en-US"/>
          </a:p>
        </p:txBody>
      </p:sp>
      <p:sp>
        <p:nvSpPr>
          <p:cNvPr id="9" name="TextBox 8"/>
          <p:cNvSpPr txBox="1"/>
          <p:nvPr/>
        </p:nvSpPr>
        <p:spPr>
          <a:xfrm>
            <a:off x="533400" y="762000"/>
            <a:ext cx="8001000" cy="1477328"/>
          </a:xfrm>
          <a:prstGeom prst="rect">
            <a:avLst/>
          </a:prstGeom>
          <a:noFill/>
        </p:spPr>
        <p:txBody>
          <a:bodyPr wrap="square" rtlCol="0">
            <a:spAutoFit/>
          </a:bodyPr>
          <a:lstStyle/>
          <a:p>
            <a:r>
              <a:rPr lang="en-US" dirty="0" smtClean="0"/>
              <a:t>E) </a:t>
            </a:r>
            <a:r>
              <a:rPr lang="en-US" b="1" u="sng" dirty="0" smtClean="0"/>
              <a:t>“Output service”</a:t>
            </a:r>
            <a:r>
              <a:rPr lang="en-US" dirty="0" smtClean="0"/>
              <a:t> means any service provided by a provider of service       </a:t>
            </a:r>
          </a:p>
          <a:p>
            <a:r>
              <a:rPr lang="en-US" dirty="0" smtClean="0"/>
              <a:t>     located in the taxable territory but shall not include a service,-</a:t>
            </a:r>
          </a:p>
          <a:p>
            <a:r>
              <a:rPr lang="en-US" dirty="0" smtClean="0"/>
              <a:t>    1) specified in section 66D of the Finance Act; or</a:t>
            </a:r>
          </a:p>
          <a:p>
            <a:r>
              <a:rPr lang="en-US" dirty="0" smtClean="0"/>
              <a:t>     2) where the whole of service tax is liable to be paid by the recipient of  </a:t>
            </a:r>
          </a:p>
          <a:p>
            <a:r>
              <a:rPr lang="en-US" dirty="0" smtClean="0"/>
              <a:t>         service</a:t>
            </a:r>
            <a:endParaRPr lang="en-IN" dirty="0"/>
          </a:p>
        </p:txBody>
      </p:sp>
      <p:sp>
        <p:nvSpPr>
          <p:cNvPr id="10" name="TextBox 9"/>
          <p:cNvSpPr txBox="1"/>
          <p:nvPr/>
        </p:nvSpPr>
        <p:spPr>
          <a:xfrm>
            <a:off x="457200" y="2667000"/>
            <a:ext cx="8077200" cy="2862322"/>
          </a:xfrm>
          <a:prstGeom prst="rect">
            <a:avLst/>
          </a:prstGeom>
          <a:noFill/>
        </p:spPr>
        <p:txBody>
          <a:bodyPr wrap="square" rtlCol="0">
            <a:spAutoFit/>
          </a:bodyPr>
          <a:lstStyle/>
          <a:p>
            <a:r>
              <a:rPr lang="en-US" dirty="0" smtClean="0"/>
              <a:t>F) </a:t>
            </a:r>
            <a:r>
              <a:rPr lang="en-US" b="1" u="sng" dirty="0" smtClean="0"/>
              <a:t>“Place of removal”</a:t>
            </a:r>
            <a:r>
              <a:rPr lang="en-US" dirty="0" smtClean="0"/>
              <a:t> means-</a:t>
            </a:r>
          </a:p>
          <a:p>
            <a:r>
              <a:rPr lang="en-US" dirty="0" smtClean="0"/>
              <a:t>     </a:t>
            </a:r>
            <a:r>
              <a:rPr lang="en-US" dirty="0" err="1" smtClean="0"/>
              <a:t>i</a:t>
            </a:r>
            <a:r>
              <a:rPr lang="en-US" dirty="0" smtClean="0"/>
              <a:t>) </a:t>
            </a:r>
            <a:r>
              <a:rPr lang="en-US" b="1" i="1" dirty="0" smtClean="0"/>
              <a:t>a factory or any other place or premises of production or </a:t>
            </a:r>
            <a:r>
              <a:rPr lang="en-US" b="1" i="1" dirty="0" smtClean="0"/>
              <a:t>m</a:t>
            </a:r>
            <a:r>
              <a:rPr lang="en-US" b="1" i="1" dirty="0" smtClean="0"/>
              <a:t>anufacture </a:t>
            </a:r>
            <a:r>
              <a:rPr lang="en-US" b="1" i="1" dirty="0" smtClean="0"/>
              <a:t>of </a:t>
            </a:r>
            <a:r>
              <a:rPr lang="en-US" b="1" i="1" dirty="0" smtClean="0"/>
              <a:t>excisable </a:t>
            </a:r>
            <a:r>
              <a:rPr lang="en-US" b="1" i="1" dirty="0" smtClean="0"/>
              <a:t>goods</a:t>
            </a:r>
            <a:r>
              <a:rPr lang="en-US" dirty="0" smtClean="0"/>
              <a:t>;</a:t>
            </a:r>
          </a:p>
          <a:p>
            <a:endParaRPr lang="en-US" dirty="0" smtClean="0"/>
          </a:p>
          <a:p>
            <a:r>
              <a:rPr lang="en-US" dirty="0" smtClean="0"/>
              <a:t>     ii) a warehouse or any other place or premises wherein the excisable  </a:t>
            </a:r>
          </a:p>
          <a:p>
            <a:r>
              <a:rPr lang="en-US" dirty="0" smtClean="0"/>
              <a:t>         goods have been permitted to be deposited without payment of duty;</a:t>
            </a:r>
          </a:p>
          <a:p>
            <a:endParaRPr lang="en-US" dirty="0" smtClean="0"/>
          </a:p>
          <a:p>
            <a:r>
              <a:rPr lang="en-US" dirty="0" smtClean="0"/>
              <a:t>    iii) a depot, premises of a consignment agent or any other place or </a:t>
            </a:r>
          </a:p>
          <a:p>
            <a:r>
              <a:rPr lang="en-US" dirty="0" smtClean="0"/>
              <a:t>        premises from where the excisable goods are to be sold after their </a:t>
            </a:r>
          </a:p>
          <a:p>
            <a:r>
              <a:rPr lang="en-US" dirty="0" smtClean="0"/>
              <a:t>        clearance from the factory, from where such goods are removed</a:t>
            </a:r>
            <a:endParaRPr lang="en-IN"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B352AF2-F8E7-4B6B-8C41-E2BBCCBEC762}" type="slidenum">
              <a:rPr lang="en-US"/>
              <a:pPr>
                <a:defRPr/>
              </a:pPr>
              <a:t>23</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Analysis of Definition of Capital Goods</a:t>
            </a:r>
          </a:p>
        </p:txBody>
      </p:sp>
      <p:sp>
        <p:nvSpPr>
          <p:cNvPr id="18438" name="TextBox 6"/>
          <p:cNvSpPr txBox="1">
            <a:spLocks noChangeArrowheads="1"/>
          </p:cNvSpPr>
          <p:nvPr/>
        </p:nvSpPr>
        <p:spPr bwMode="auto">
          <a:xfrm>
            <a:off x="228600" y="914400"/>
            <a:ext cx="86868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400"/>
              <a:t> Capital Goods used </a:t>
            </a:r>
            <a:r>
              <a:rPr lang="en-US" sz="2400" b="1" i="1" u="sng"/>
              <a:t>exclusively for manufacture of exempted goods or providing exempt service are </a:t>
            </a:r>
            <a:r>
              <a:rPr lang="en-US" sz="2400" b="1" i="1" u="sng">
                <a:solidFill>
                  <a:srgbClr val="0000CC"/>
                </a:solidFill>
              </a:rPr>
              <a:t>NOT ELIGIBLE</a:t>
            </a:r>
            <a:r>
              <a:rPr lang="en-US" sz="2400"/>
              <a:t> for cenvat credit, however </a:t>
            </a:r>
            <a:r>
              <a:rPr lang="en-US" sz="2400" b="1" i="1" u="sng"/>
              <a:t>partial use of capital goods</a:t>
            </a:r>
            <a:r>
              <a:rPr lang="en-US" sz="2400"/>
              <a:t> to manufacture exempted goods or provision of exempt output service is permissible.</a:t>
            </a:r>
          </a:p>
          <a:p>
            <a:pPr>
              <a:buFont typeface="Arial" charset="0"/>
              <a:buChar char="•"/>
            </a:pPr>
            <a:endParaRPr lang="en-US" sz="2400"/>
          </a:p>
          <a:p>
            <a:endParaRPr lang="en-US" sz="2400"/>
          </a:p>
          <a:p>
            <a:pPr>
              <a:buFont typeface="Arial" charset="0"/>
              <a:buChar char="•"/>
            </a:pPr>
            <a:r>
              <a:rPr lang="en-US" sz="2400"/>
              <a:t> Capital goods </a:t>
            </a:r>
            <a:r>
              <a:rPr lang="en-US" sz="2400" b="1" i="1" u="sng"/>
              <a:t>used in office </a:t>
            </a:r>
            <a:r>
              <a:rPr lang="en-US" sz="2400"/>
              <a:t>are not eligible for cenvat, however this restriction is applicable only to manufacturer and not for service provider. If the assessee is both manufacturer and service provider, he can avail CENVAT on capital goods used in office, </a:t>
            </a:r>
            <a:r>
              <a:rPr lang="en-US" sz="2400" b="1" i="1" u="sng"/>
              <a:t>if they are used for providing output services.</a:t>
            </a:r>
          </a:p>
          <a:p>
            <a:pPr>
              <a:buFont typeface="Arial" charset="0"/>
              <a:buChar char="•"/>
            </a:pPr>
            <a:endParaRPr lang="en-US" sz="2400"/>
          </a:p>
          <a:p>
            <a:pPr>
              <a:buFont typeface="Arial" charset="0"/>
              <a:buChar char="•"/>
            </a:pPr>
            <a:endParaRPr lang="en-US" sz="240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5A340E8B-F9A3-4316-AEAB-6C13487CB2AB}" type="slidenum">
              <a:rPr lang="en-US"/>
              <a:pPr>
                <a:defRPr/>
              </a:pPr>
              <a:t>24</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Depreciation can not be availed on </a:t>
            </a:r>
            <a:r>
              <a:rPr lang="en-US" sz="2400" b="1" dirty="0" err="1">
                <a:latin typeface="Vrinda" pitchFamily="34" charset="0"/>
                <a:cs typeface="Vrinda" pitchFamily="34" charset="0"/>
              </a:rPr>
              <a:t>Cenvat</a:t>
            </a:r>
            <a:r>
              <a:rPr lang="en-US" sz="2400" b="1" dirty="0">
                <a:latin typeface="Vrinda" pitchFamily="34" charset="0"/>
                <a:cs typeface="Vrinda" pitchFamily="34" charset="0"/>
              </a:rPr>
              <a:t> portion of capital goods</a:t>
            </a:r>
          </a:p>
        </p:txBody>
      </p:sp>
      <p:sp>
        <p:nvSpPr>
          <p:cNvPr id="19462" name="TextBox 6"/>
          <p:cNvSpPr txBox="1">
            <a:spLocks noChangeArrowheads="1"/>
          </p:cNvSpPr>
          <p:nvPr/>
        </p:nvSpPr>
        <p:spPr bwMode="auto">
          <a:xfrm>
            <a:off x="228600" y="914400"/>
            <a:ext cx="8763000" cy="5632450"/>
          </a:xfrm>
          <a:prstGeom prst="rect">
            <a:avLst/>
          </a:prstGeom>
          <a:noFill/>
          <a:ln w="3175">
            <a:solidFill>
              <a:schemeClr val="tx1"/>
            </a:solidFill>
            <a:miter lim="800000"/>
            <a:headEnd/>
            <a:tailEnd/>
          </a:ln>
        </p:spPr>
        <p:txBody>
          <a:bodyPr>
            <a:spAutoFit/>
          </a:bodyPr>
          <a:lstStyle/>
          <a:p>
            <a:r>
              <a:rPr lang="en-US" sz="2400"/>
              <a:t> According to Rule 4(4), a manufacturer can not claim depreciation on cenvat credit availed on the capital goods.</a:t>
            </a:r>
          </a:p>
          <a:p>
            <a:r>
              <a:rPr lang="en-US" sz="2400" u="sng"/>
              <a:t>Example</a:t>
            </a:r>
          </a:p>
          <a:p>
            <a:r>
              <a:rPr lang="en-US" sz="2400"/>
              <a:t>Basic Cost of machinery         Rs.10 Lacs</a:t>
            </a:r>
          </a:p>
          <a:p>
            <a:r>
              <a:rPr lang="en-US" sz="2400"/>
              <a:t>Excise                                     Rs. 1 Lacs</a:t>
            </a:r>
          </a:p>
          <a:p>
            <a:r>
              <a:rPr lang="en-US" sz="2400"/>
              <a:t>Total value of Machine            Rs.11 Lacs</a:t>
            </a:r>
          </a:p>
          <a:p>
            <a:r>
              <a:rPr lang="en-US" sz="2400"/>
              <a:t>Less : Cenvat availed             Rs.  1 Lacs</a:t>
            </a:r>
          </a:p>
          <a:p>
            <a:r>
              <a:rPr lang="en-US" sz="2400"/>
              <a:t>Total Capitalised value            Rs. 10 Lacs</a:t>
            </a:r>
          </a:p>
          <a:p>
            <a:r>
              <a:rPr lang="en-US" sz="2400"/>
              <a:t> Thus Depreciation can be claimed on capitalised value of Rs. 10 Lacs and not on Rs. 11 Lacs.</a:t>
            </a:r>
          </a:p>
          <a:p>
            <a:endParaRPr lang="en-US" sz="2400"/>
          </a:p>
          <a:p>
            <a:r>
              <a:rPr lang="en-US" sz="2400"/>
              <a:t>AS-10  : NON REFUNDABLE DUTIES: Accounting PRINCIPLES AND GUIDELINES prescribed by ICAI.</a:t>
            </a:r>
          </a:p>
          <a:p>
            <a:r>
              <a:rPr lang="en-US" sz="2400"/>
              <a:t>AVOID AVAILMNET OF CENVAT CREDIT AS WELL AS DEPRECIATION</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6A5854C8-3690-40AF-ACCF-B3BD4A860874}" type="slidenum">
              <a:rPr lang="en-US"/>
              <a:pPr>
                <a:defRPr/>
              </a:pPr>
              <a:t>25</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CENVAT credit on capital goods to be availed in two stages</a:t>
            </a:r>
          </a:p>
        </p:txBody>
      </p:sp>
      <p:sp>
        <p:nvSpPr>
          <p:cNvPr id="20486" name="TextBox 6"/>
          <p:cNvSpPr txBox="1">
            <a:spLocks noChangeArrowheads="1"/>
          </p:cNvSpPr>
          <p:nvPr/>
        </p:nvSpPr>
        <p:spPr bwMode="auto">
          <a:xfrm>
            <a:off x="228600" y="914400"/>
            <a:ext cx="8610600" cy="5354638"/>
          </a:xfrm>
          <a:prstGeom prst="rect">
            <a:avLst/>
          </a:prstGeom>
          <a:noFill/>
          <a:ln w="3175">
            <a:solidFill>
              <a:schemeClr val="tx1"/>
            </a:solidFill>
            <a:miter lim="800000"/>
            <a:headEnd/>
            <a:tailEnd/>
          </a:ln>
        </p:spPr>
        <p:txBody>
          <a:bodyPr>
            <a:spAutoFit/>
          </a:bodyPr>
          <a:lstStyle/>
          <a:p>
            <a:r>
              <a:rPr lang="en-US"/>
              <a:t>Cenvat credit on capital goods is required to be availed in more than one financial year, i.e </a:t>
            </a:r>
            <a:r>
              <a:rPr lang="en-US" b="1" i="1" u="sng"/>
              <a:t>50% can be availed in the financial year</a:t>
            </a:r>
            <a:r>
              <a:rPr lang="en-US"/>
              <a:t> in which capital goods are received and balance 50% in any subsequent financial year.</a:t>
            </a:r>
          </a:p>
          <a:p>
            <a:endParaRPr lang="en-US"/>
          </a:p>
          <a:p>
            <a:r>
              <a:rPr lang="en-US"/>
              <a:t>The condition for taking balance credit in subsequent years is that </a:t>
            </a:r>
            <a:r>
              <a:rPr lang="en-US" b="1" i="1" u="sng">
                <a:solidFill>
                  <a:srgbClr val="0000CC"/>
                </a:solidFill>
              </a:rPr>
              <a:t>capital goods should be in possession of assessee.</a:t>
            </a:r>
            <a:r>
              <a:rPr lang="en-US"/>
              <a:t> The exception is that in case of consumables like spare parts, components, moulds&amp; dies,refractories, refractory material, abrasive powder or grain and grinding wheels, the balance credit can be availed in subsequent year </a:t>
            </a:r>
            <a:r>
              <a:rPr lang="en-US" b="1" i="1" u="sng"/>
              <a:t>even if they are not in possession.</a:t>
            </a:r>
          </a:p>
          <a:p>
            <a:endParaRPr lang="en-US"/>
          </a:p>
          <a:p>
            <a:r>
              <a:rPr lang="en-US"/>
              <a:t>Another exception is in case of Additional Customs Duty paid u/s 3(5) of Customs Tariff Act (Special CVD), 100% credit is available in the first year itself even if these goods are Capital Goods. </a:t>
            </a:r>
            <a:r>
              <a:rPr lang="en-US" b="1"/>
              <a:t>Service Providers are however not eligible for this.</a:t>
            </a:r>
          </a:p>
          <a:p>
            <a:endParaRPr lang="en-US"/>
          </a:p>
          <a:p>
            <a:r>
              <a:rPr lang="en-US"/>
              <a:t>Third exception is for </a:t>
            </a:r>
            <a:r>
              <a:rPr lang="en-US" b="1" i="1" u="sng">
                <a:solidFill>
                  <a:srgbClr val="0000CC"/>
                </a:solidFill>
              </a:rPr>
              <a:t>units claiming exemption as SSI.</a:t>
            </a:r>
            <a:r>
              <a:rPr lang="en-US"/>
              <a:t> In this case CENVAT credit can be availed 100% in the first year itself. This provision is applicable in respect of capital goods acquired on or after 01-04-2010.</a:t>
            </a:r>
          </a:p>
          <a:p>
            <a:endParaRPr lang="en-US"/>
          </a:p>
          <a:p>
            <a:r>
              <a:rPr lang="en-US"/>
              <a:t>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B1EF5BCF-F103-4E5F-9664-1B4C5288D337}" type="slidenum">
              <a:rPr lang="en-US" smtClean="0"/>
              <a:pPr>
                <a:defRPr/>
              </a:pPr>
              <a:t>26</a:t>
            </a:fld>
            <a:endParaRPr lang="en-US"/>
          </a:p>
        </p:txBody>
      </p:sp>
      <p:pic>
        <p:nvPicPr>
          <p:cNvPr id="2150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 name="Rounded Rectangle 3"/>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a:t>
            </a:r>
          </a:p>
        </p:txBody>
      </p:sp>
      <p:sp>
        <p:nvSpPr>
          <p:cNvPr id="21509" name="TextBox 6"/>
          <p:cNvSpPr txBox="1">
            <a:spLocks noChangeArrowheads="1"/>
          </p:cNvSpPr>
          <p:nvPr/>
        </p:nvSpPr>
        <p:spPr bwMode="auto">
          <a:xfrm>
            <a:off x="152400" y="838200"/>
            <a:ext cx="8991600" cy="5509200"/>
          </a:xfrm>
          <a:prstGeom prst="rect">
            <a:avLst/>
          </a:prstGeom>
          <a:noFill/>
          <a:ln w="3175">
            <a:solidFill>
              <a:schemeClr val="tx1"/>
            </a:solidFill>
            <a:miter lim="800000"/>
            <a:headEnd/>
            <a:tailEnd/>
          </a:ln>
        </p:spPr>
        <p:txBody>
          <a:bodyPr wrap="square">
            <a:spAutoFit/>
          </a:bodyPr>
          <a:lstStyle/>
          <a:p>
            <a:r>
              <a:rPr lang="en-US" sz="2200" dirty="0"/>
              <a:t> Manufacturer or service provider may have Head office or Regional office at different locations. The services may be received at Head office or regional office but indirectly it will be used for manufacture or for providing output service. In such cases </a:t>
            </a:r>
            <a:r>
              <a:rPr lang="en-US" sz="2200" dirty="0">
                <a:solidFill>
                  <a:srgbClr val="0000CC"/>
                </a:solidFill>
              </a:rPr>
              <a:t>Head office or Regional Office </a:t>
            </a:r>
            <a:r>
              <a:rPr lang="en-US" sz="2200" dirty="0"/>
              <a:t>can be registered with Excise department as </a:t>
            </a:r>
            <a:r>
              <a:rPr lang="en-US" sz="2200" b="1" u="sng" dirty="0"/>
              <a:t>Input Service Distributor and it can raise invoice on manufacturer or service provider.</a:t>
            </a:r>
          </a:p>
          <a:p>
            <a:r>
              <a:rPr lang="en-US" sz="2200" dirty="0"/>
              <a:t>According to Rule 2(m) of </a:t>
            </a:r>
            <a:r>
              <a:rPr lang="en-US" sz="2200" dirty="0" err="1"/>
              <a:t>Cenvat</a:t>
            </a:r>
            <a:r>
              <a:rPr lang="en-US" sz="2200" dirty="0"/>
              <a:t> Credit Rules, </a:t>
            </a:r>
            <a:r>
              <a:rPr lang="en-US" sz="2200" b="1" dirty="0"/>
              <a:t>input service distributor means</a:t>
            </a:r>
          </a:p>
          <a:p>
            <a:pPr>
              <a:buFont typeface="Arial" charset="0"/>
              <a:buChar char="•"/>
            </a:pPr>
            <a:r>
              <a:rPr lang="en-US" sz="2200" dirty="0"/>
              <a:t> An office managing the business of manufacturer or producer of final products or provider of output service.</a:t>
            </a:r>
          </a:p>
          <a:p>
            <a:pPr>
              <a:buFont typeface="Arial" charset="0"/>
              <a:buChar char="•"/>
            </a:pPr>
            <a:r>
              <a:rPr lang="en-US" sz="2200" dirty="0"/>
              <a:t>Which receives the invoices issued under rule 4A of the Service Tax Rules 1994 towards purchase of input service </a:t>
            </a:r>
            <a:r>
              <a:rPr lang="en-US" sz="2200" b="1" dirty="0"/>
              <a:t>and</a:t>
            </a:r>
          </a:p>
          <a:p>
            <a:pPr>
              <a:buFont typeface="Arial" charset="0"/>
              <a:buChar char="•"/>
            </a:pPr>
            <a:r>
              <a:rPr lang="en-US" sz="2200" dirty="0"/>
              <a:t>Issues </a:t>
            </a:r>
            <a:r>
              <a:rPr lang="en-US" sz="2200" dirty="0" err="1"/>
              <a:t>invoice,bill</a:t>
            </a:r>
            <a:r>
              <a:rPr lang="en-US" sz="2200" dirty="0"/>
              <a:t> or, as the case may be, </a:t>
            </a:r>
            <a:r>
              <a:rPr lang="en-US" sz="2200" dirty="0" err="1"/>
              <a:t>challan</a:t>
            </a:r>
            <a:r>
              <a:rPr lang="en-US" sz="2200" dirty="0"/>
              <a:t> for the purpose of distributing the credit of service tax paid on the said services to such manufacturer or producer or provider, as the case may be.  </a:t>
            </a:r>
          </a:p>
        </p:txBody>
      </p:sp>
      <p:sp>
        <p:nvSpPr>
          <p:cNvPr id="6"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27</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 name="Title 1"/>
          <p:cNvSpPr txBox="1">
            <a:spLocks/>
          </p:cNvSpPr>
          <p:nvPr/>
        </p:nvSpPr>
        <p:spPr bwMode="auto">
          <a:xfrm>
            <a:off x="457200" y="609600"/>
            <a:ext cx="8229600" cy="685800"/>
          </a:xfrm>
          <a:prstGeom prst="rect">
            <a:avLst/>
          </a:prstGeom>
          <a:noFill/>
          <a:ln w="9525">
            <a:noFill/>
            <a:miter lim="800000"/>
            <a:headEnd/>
            <a:tailEnd/>
          </a:ln>
        </p:spPr>
        <p:txBody>
          <a:bodyPr vert="horz" wrap="square" lIns="0" tIns="4572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100" b="1" i="0" u="none" strike="noStrike" kern="1200" cap="none" spc="0" normalizeH="0" baseline="0" noProof="0" smtClean="0">
                <a:ln>
                  <a:noFill/>
                </a:ln>
                <a:solidFill>
                  <a:schemeClr val="tx2"/>
                </a:solidFill>
                <a:effectLst/>
                <a:uLnTx/>
                <a:uFillTx/>
                <a:latin typeface="+mj-lt"/>
                <a:ea typeface="+mj-ea"/>
                <a:cs typeface="+mj-cs"/>
              </a:rPr>
              <a:t>Case Studies for CENVAT Eligibility for following types of assessees</a:t>
            </a:r>
            <a:r>
              <a:rPr kumimoji="0" lang="en-IN" sz="2100" b="0" i="0" u="none" strike="noStrike" kern="1200" cap="none" spc="0" normalizeH="0" baseline="0" noProof="0" smtClean="0">
                <a:ln>
                  <a:noFill/>
                </a:ln>
                <a:solidFill>
                  <a:schemeClr val="tx2"/>
                </a:solidFill>
                <a:effectLst/>
                <a:uLnTx/>
                <a:uFillTx/>
                <a:latin typeface="+mj-lt"/>
                <a:ea typeface="+mj-ea"/>
                <a:cs typeface="+mj-cs"/>
              </a:rPr>
              <a:t/>
            </a:r>
            <a:br>
              <a:rPr kumimoji="0" lang="en-IN" sz="2100" b="0" i="0" u="none" strike="noStrike" kern="1200" cap="none" spc="0" normalizeH="0" baseline="0" noProof="0" smtClean="0">
                <a:ln>
                  <a:noFill/>
                </a:ln>
                <a:solidFill>
                  <a:schemeClr val="tx2"/>
                </a:solidFill>
                <a:effectLst/>
                <a:uLnTx/>
                <a:uFillTx/>
                <a:latin typeface="+mj-lt"/>
                <a:ea typeface="+mj-ea"/>
                <a:cs typeface="+mj-cs"/>
              </a:rPr>
            </a:br>
            <a:endParaRPr kumimoji="0" lang="en-IN" sz="21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8" name="Table 7"/>
          <p:cNvGraphicFramePr>
            <a:graphicFrameLocks noGrp="1"/>
          </p:cNvGraphicFramePr>
          <p:nvPr/>
        </p:nvGraphicFramePr>
        <p:xfrm>
          <a:off x="457200" y="1600200"/>
          <a:ext cx="8229600" cy="4416552"/>
        </p:xfrm>
        <a:graphic>
          <a:graphicData uri="http://schemas.openxmlformats.org/drawingml/2006/table">
            <a:tbl>
              <a:tblPr/>
              <a:tblGrid>
                <a:gridCol w="2487650"/>
                <a:gridCol w="5741950"/>
              </a:tblGrid>
              <a:tr h="515229">
                <a:tc>
                  <a:txBody>
                    <a:bodyPr/>
                    <a:lstStyle/>
                    <a:p>
                      <a:pPr>
                        <a:lnSpc>
                          <a:spcPct val="115000"/>
                        </a:lnSpc>
                        <a:spcAft>
                          <a:spcPts val="0"/>
                        </a:spcAft>
                      </a:pPr>
                      <a:r>
                        <a:rPr lang="en-US" sz="1800" b="1" dirty="0">
                          <a:latin typeface="Verdana"/>
                          <a:ea typeface="Times New Roman"/>
                          <a:cs typeface="Arial"/>
                        </a:rPr>
                        <a:t>Type of business/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profession</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a:latin typeface="Verdana"/>
                          <a:ea typeface="Times New Roman"/>
                          <a:cs typeface="Arial"/>
                        </a:rPr>
                        <a:t>Remarks</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0458">
                <a:tc>
                  <a:txBody>
                    <a:bodyPr/>
                    <a:lstStyle/>
                    <a:p>
                      <a:pPr>
                        <a:lnSpc>
                          <a:spcPct val="115000"/>
                        </a:lnSpc>
                        <a:spcAft>
                          <a:spcPts val="0"/>
                        </a:spcAft>
                      </a:pPr>
                      <a:r>
                        <a:rPr lang="en-US" sz="1800" b="1">
                          <a:latin typeface="Verdana"/>
                          <a:ea typeface="Times New Roman"/>
                          <a:cs typeface="Arial"/>
                        </a:rPr>
                        <a:t>CA Service</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CS Service</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CMA Service</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latin typeface="Verdana"/>
                          <a:ea typeface="Times New Roman"/>
                          <a:cs typeface="Arial"/>
                        </a:rPr>
                        <a:t>Capital Goods </a:t>
                      </a:r>
                      <a:r>
                        <a:rPr lang="en-US" sz="1800" b="1" dirty="0" err="1">
                          <a:latin typeface="Verdana"/>
                          <a:ea typeface="Times New Roman"/>
                          <a:cs typeface="Arial"/>
                        </a:rPr>
                        <a:t>eg</a:t>
                      </a:r>
                      <a:r>
                        <a:rPr lang="en-US" sz="1800" b="1" dirty="0">
                          <a:latin typeface="Verdana"/>
                          <a:ea typeface="Times New Roman"/>
                          <a:cs typeface="Arial"/>
                        </a:rPr>
                        <a:t>. Air Conditioner, office equipments, computers  not allowed as they are “goods”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CENVAT embedded in maintenance or AMC Bills</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44">
                <a:tc>
                  <a:txBody>
                    <a:bodyPr/>
                    <a:lstStyle/>
                    <a:p>
                      <a:pPr>
                        <a:lnSpc>
                          <a:spcPct val="115000"/>
                        </a:lnSpc>
                        <a:spcAft>
                          <a:spcPts val="0"/>
                        </a:spcAft>
                      </a:pPr>
                      <a:r>
                        <a:rPr lang="en-US" sz="1800" b="1">
                          <a:latin typeface="Verdana"/>
                          <a:ea typeface="Times New Roman"/>
                          <a:cs typeface="Arial"/>
                        </a:rPr>
                        <a:t>Architect</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Individual</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a:latin typeface="Verdana"/>
                          <a:ea typeface="Times New Roman"/>
                          <a:cs typeface="Arial"/>
                        </a:rPr>
                        <a:t>Construction related credit not allowed. ( Original Works not allowed )</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 Maintenance Credit allowed.</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0458">
                <a:tc>
                  <a:txBody>
                    <a:bodyPr/>
                    <a:lstStyle/>
                    <a:p>
                      <a:pPr>
                        <a:lnSpc>
                          <a:spcPct val="115000"/>
                        </a:lnSpc>
                        <a:spcAft>
                          <a:spcPts val="0"/>
                        </a:spcAft>
                      </a:pPr>
                      <a:r>
                        <a:rPr lang="en-US" sz="1800" b="1">
                          <a:latin typeface="Verdana"/>
                          <a:ea typeface="Times New Roman"/>
                          <a:cs typeface="Arial"/>
                        </a:rPr>
                        <a:t>Architect</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Company</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latin typeface="Verdana"/>
                          <a:ea typeface="Times New Roman"/>
                          <a:cs typeface="Arial"/>
                        </a:rPr>
                        <a:t>ST paid under RCM(Individual /firm)</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Original Works – Not eligible</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Repairs / renovation </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Eligible</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28</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aphicFrame>
        <p:nvGraphicFramePr>
          <p:cNvPr id="7" name="Table 6"/>
          <p:cNvGraphicFramePr>
            <a:graphicFrameLocks noGrp="1"/>
          </p:cNvGraphicFramePr>
          <p:nvPr/>
        </p:nvGraphicFramePr>
        <p:xfrm>
          <a:off x="457200" y="533400"/>
          <a:ext cx="8153400" cy="5181600"/>
        </p:xfrm>
        <a:graphic>
          <a:graphicData uri="http://schemas.openxmlformats.org/drawingml/2006/table">
            <a:tbl>
              <a:tblPr/>
              <a:tblGrid>
                <a:gridCol w="2819400"/>
                <a:gridCol w="5334000"/>
              </a:tblGrid>
              <a:tr h="3799840">
                <a:tc>
                  <a:txBody>
                    <a:bodyPr/>
                    <a:lstStyle/>
                    <a:p>
                      <a:pPr>
                        <a:lnSpc>
                          <a:spcPct val="115000"/>
                        </a:lnSpc>
                        <a:spcAft>
                          <a:spcPts val="0"/>
                        </a:spcAft>
                      </a:pPr>
                      <a:endParaRPr lang="en-US" sz="1800" b="1" dirty="0" smtClean="0">
                        <a:latin typeface="Verdana"/>
                        <a:ea typeface="Times New Roman"/>
                        <a:cs typeface="Arial"/>
                      </a:endParaRPr>
                    </a:p>
                    <a:p>
                      <a:pPr>
                        <a:lnSpc>
                          <a:spcPct val="115000"/>
                        </a:lnSpc>
                        <a:spcAft>
                          <a:spcPts val="0"/>
                        </a:spcAft>
                      </a:pPr>
                      <a:r>
                        <a:rPr lang="en-US" sz="1800" b="1" dirty="0" smtClean="0">
                          <a:latin typeface="Verdana"/>
                          <a:ea typeface="Times New Roman"/>
                          <a:cs typeface="Arial"/>
                        </a:rPr>
                        <a:t>Air Travel Agent</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(IATA Recognized)</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Composition</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Domestic</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International</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Composition .60 % / 1.20 % </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(As amended after elevation of 14 % of ST rate )</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b="1" dirty="0" smtClean="0">
                        <a:latin typeface="Verdana"/>
                        <a:ea typeface="Times New Roman"/>
                        <a:cs typeface="Arial"/>
                      </a:endParaRPr>
                    </a:p>
                    <a:p>
                      <a:pPr>
                        <a:lnSpc>
                          <a:spcPct val="115000"/>
                        </a:lnSpc>
                        <a:spcAft>
                          <a:spcPts val="0"/>
                        </a:spcAft>
                      </a:pPr>
                      <a:r>
                        <a:rPr lang="en-US" sz="1800" b="1" dirty="0" smtClean="0">
                          <a:latin typeface="Verdana"/>
                          <a:ea typeface="Times New Roman"/>
                          <a:cs typeface="Arial"/>
                        </a:rPr>
                        <a:t>No </a:t>
                      </a:r>
                      <a:r>
                        <a:rPr lang="en-US" sz="1800" b="1" dirty="0">
                          <a:latin typeface="Verdana"/>
                          <a:ea typeface="Times New Roman"/>
                          <a:cs typeface="Arial"/>
                        </a:rPr>
                        <a:t>restriction on availment of CENVAT credit as per Rule 6 (7)</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Even if option of Composition is adopted </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0.60 %</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1.20 %</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81760">
                <a:tc>
                  <a:txBody>
                    <a:bodyPr/>
                    <a:lstStyle/>
                    <a:p>
                      <a:pPr>
                        <a:lnSpc>
                          <a:spcPct val="115000"/>
                        </a:lnSpc>
                        <a:spcAft>
                          <a:spcPts val="0"/>
                        </a:spcAft>
                      </a:pPr>
                      <a:r>
                        <a:rPr lang="en-US" sz="1800" b="1" dirty="0">
                          <a:latin typeface="Verdana"/>
                          <a:ea typeface="Times New Roman"/>
                          <a:cs typeface="Arial"/>
                        </a:rPr>
                        <a:t>FOREX Dealers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Composition scheme</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latin typeface="Verdana"/>
                          <a:ea typeface="Times New Roman"/>
                          <a:cs typeface="Arial"/>
                        </a:rPr>
                        <a:t>Difference between sale and purchase value</a:t>
                      </a:r>
                      <a:r>
                        <a:rPr lang="en-US" sz="1800" b="1" dirty="0" smtClean="0">
                          <a:latin typeface="Verdana"/>
                          <a:ea typeface="Times New Roman"/>
                          <a:cs typeface="Arial"/>
                        </a:rPr>
                        <a:t>.  CENVAT </a:t>
                      </a:r>
                      <a:r>
                        <a:rPr lang="en-US" sz="1800" b="1" dirty="0">
                          <a:latin typeface="Verdana"/>
                          <a:ea typeface="Times New Roman"/>
                          <a:cs typeface="Arial"/>
                        </a:rPr>
                        <a:t>Credit is eligible</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Rule 2 </a:t>
                      </a:r>
                      <a:r>
                        <a:rPr lang="en-US" sz="1800" b="1" dirty="0" smtClean="0">
                          <a:latin typeface="Verdana"/>
                          <a:ea typeface="Times New Roman"/>
                          <a:cs typeface="Arial"/>
                        </a:rPr>
                        <a:t>B Valuation </a:t>
                      </a:r>
                      <a:r>
                        <a:rPr lang="en-US" sz="1800" b="1" dirty="0">
                          <a:latin typeface="Verdana"/>
                          <a:ea typeface="Times New Roman"/>
                          <a:cs typeface="Arial"/>
                        </a:rPr>
                        <a:t>methodology</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Footer Placeholder 5"/>
          <p:cNvSpPr txBox="1">
            <a:spLocks/>
          </p:cNvSpPr>
          <p:nvPr/>
        </p:nvSpPr>
        <p:spPr bwMode="auto">
          <a:xfrm>
            <a:off x="5334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29</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aphicFrame>
        <p:nvGraphicFramePr>
          <p:cNvPr id="7" name="Table 6"/>
          <p:cNvGraphicFramePr>
            <a:graphicFrameLocks noGrp="1"/>
          </p:cNvGraphicFramePr>
          <p:nvPr/>
        </p:nvGraphicFramePr>
        <p:xfrm>
          <a:off x="457200" y="381000"/>
          <a:ext cx="8229600" cy="5734812"/>
        </p:xfrm>
        <a:graphic>
          <a:graphicData uri="http://schemas.openxmlformats.org/drawingml/2006/table">
            <a:tbl>
              <a:tblPr/>
              <a:tblGrid>
                <a:gridCol w="2487650"/>
                <a:gridCol w="5741950"/>
              </a:tblGrid>
              <a:tr h="1143000">
                <a:tc>
                  <a:txBody>
                    <a:bodyPr/>
                    <a:lstStyle/>
                    <a:p>
                      <a:pPr>
                        <a:lnSpc>
                          <a:spcPct val="115000"/>
                        </a:lnSpc>
                        <a:spcAft>
                          <a:spcPts val="0"/>
                        </a:spcAft>
                      </a:pPr>
                      <a:r>
                        <a:rPr lang="en-US" sz="1800" b="1" dirty="0">
                          <a:latin typeface="Verdana"/>
                          <a:ea typeface="Times New Roman"/>
                          <a:cs typeface="Arial"/>
                        </a:rPr>
                        <a:t>Lottery Dealers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Composition scheme</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latin typeface="Verdana"/>
                          <a:ea typeface="Times New Roman"/>
                          <a:cs typeface="Arial"/>
                        </a:rPr>
                        <a:t>Refer Rule 6(7) of Service Tax Rules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No restriction on availment of CENVAT credit </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2600">
                <a:tc>
                  <a:txBody>
                    <a:bodyPr/>
                    <a:lstStyle/>
                    <a:p>
                      <a:pPr>
                        <a:lnSpc>
                          <a:spcPct val="115000"/>
                        </a:lnSpc>
                        <a:spcAft>
                          <a:spcPts val="0"/>
                        </a:spcAft>
                      </a:pPr>
                      <a:r>
                        <a:rPr lang="en-US" sz="1800" b="1">
                          <a:latin typeface="Verdana"/>
                          <a:ea typeface="Times New Roman"/>
                          <a:cs typeface="Arial"/>
                        </a:rPr>
                        <a:t>Cosmetic Surgery</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Clinic</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 Separate establishment )</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b="1" dirty="0">
                          <a:latin typeface="Verdana"/>
                          <a:ea typeface="Times New Roman"/>
                          <a:cs typeface="Arial"/>
                        </a:rPr>
                        <a:t>Accident, Trauma, Injury, congenital defects, developmental abnormalities, degenerative diseases</a:t>
                      </a:r>
                      <a:endParaRPr lang="en-IN" sz="1800" dirty="0">
                        <a:latin typeface="Calibri"/>
                        <a:ea typeface="Times New Roman"/>
                        <a:cs typeface="Arial"/>
                      </a:endParaRPr>
                    </a:p>
                    <a:p>
                      <a:pPr>
                        <a:lnSpc>
                          <a:spcPct val="115000"/>
                        </a:lnSpc>
                        <a:spcAft>
                          <a:spcPts val="0"/>
                        </a:spcAft>
                      </a:pPr>
                      <a:r>
                        <a:rPr lang="en-US" sz="1800" b="1" dirty="0">
                          <a:latin typeface="Verdana"/>
                          <a:ea typeface="Times New Roman"/>
                          <a:cs typeface="Arial"/>
                        </a:rPr>
                        <a:t>Turnover should be separated from taxable </a:t>
                      </a:r>
                      <a:r>
                        <a:rPr lang="en-US" sz="1800" b="1" dirty="0" smtClean="0">
                          <a:latin typeface="Verdana"/>
                          <a:ea typeface="Times New Roman"/>
                          <a:cs typeface="Arial"/>
                        </a:rPr>
                        <a:t>turnover and </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317">
                <a:tc>
                  <a:txBody>
                    <a:bodyPr/>
                    <a:lstStyle/>
                    <a:p>
                      <a:pPr>
                        <a:lnSpc>
                          <a:spcPct val="115000"/>
                        </a:lnSpc>
                        <a:spcAft>
                          <a:spcPts val="0"/>
                        </a:spcAft>
                      </a:pPr>
                      <a:r>
                        <a:rPr lang="en-US" sz="1800" b="1">
                          <a:latin typeface="Verdana"/>
                          <a:ea typeface="Times New Roman"/>
                          <a:cs typeface="Arial"/>
                        </a:rPr>
                        <a:t>Promoter, developer,</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Builder</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Flat Sale</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Composition Rate VAT-1 % - price</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ST 25 % Value @ 14 % i.e. 3.50 %</a:t>
                      </a:r>
                      <a:endParaRPr lang="en-IN" sz="1800">
                        <a:latin typeface="Calibri"/>
                        <a:ea typeface="Times New Roman"/>
                        <a:cs typeface="Arial"/>
                      </a:endParaRPr>
                    </a:p>
                    <a:p>
                      <a:pPr>
                        <a:lnSpc>
                          <a:spcPct val="115000"/>
                        </a:lnSpc>
                        <a:spcAft>
                          <a:spcPts val="0"/>
                        </a:spcAft>
                      </a:pPr>
                      <a:r>
                        <a:rPr lang="en-US" sz="1800" b="1">
                          <a:latin typeface="Verdana"/>
                          <a:ea typeface="Times New Roman"/>
                          <a:cs typeface="Arial"/>
                        </a:rPr>
                        <a:t>Including land</a:t>
                      </a:r>
                      <a:endParaRPr lang="en-IN" sz="18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b="1" dirty="0" smtClean="0">
                        <a:latin typeface="Verdana"/>
                        <a:ea typeface="Times New Roman"/>
                        <a:cs typeface="Arial"/>
                      </a:endParaRPr>
                    </a:p>
                    <a:p>
                      <a:pPr>
                        <a:lnSpc>
                          <a:spcPct val="115000"/>
                        </a:lnSpc>
                        <a:spcAft>
                          <a:spcPts val="0"/>
                        </a:spcAft>
                      </a:pPr>
                      <a:r>
                        <a:rPr lang="en-US" sz="1800" b="1" dirty="0" smtClean="0">
                          <a:latin typeface="Verdana"/>
                          <a:ea typeface="Times New Roman"/>
                          <a:cs typeface="Arial"/>
                        </a:rPr>
                        <a:t>No </a:t>
                      </a:r>
                      <a:r>
                        <a:rPr lang="en-US" sz="1800" b="1" dirty="0">
                          <a:latin typeface="Verdana"/>
                          <a:ea typeface="Times New Roman"/>
                          <a:cs typeface="Arial"/>
                        </a:rPr>
                        <a:t>input credit is allowed in inputs but on “input services” and “capital goods”. </a:t>
                      </a:r>
                      <a:endParaRPr lang="en-IN" sz="18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Footer Placeholder 5"/>
          <p:cNvSpPr txBox="1">
            <a:spLocks/>
          </p:cNvSpPr>
          <p:nvPr/>
        </p:nvSpPr>
        <p:spPr bwMode="auto">
          <a:xfrm>
            <a:off x="5334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smtClean="0">
                <a:solidFill>
                  <a:schemeClr val="tx1"/>
                </a:solidFill>
              </a:rPr>
              <a:t>CA Shekhar Sane - 98230-91364 (shekharsane@vsnl.net and shekhar@cashekharsane.com)</a:t>
            </a:r>
            <a:endParaRPr lang="en-US" sz="1400" smtClean="0">
              <a:solidFill>
                <a:schemeClr val="tx1"/>
              </a:solidFill>
            </a:endParaRPr>
          </a:p>
        </p:txBody>
      </p:sp>
      <p:sp>
        <p:nvSpPr>
          <p:cNvPr id="5" name="Slide Number Placeholder 4"/>
          <p:cNvSpPr>
            <a:spLocks noGrp="1"/>
          </p:cNvSpPr>
          <p:nvPr>
            <p:ph type="sldNum" sz="quarter" idx="12"/>
          </p:nvPr>
        </p:nvSpPr>
        <p:spPr/>
        <p:txBody>
          <a:bodyPr/>
          <a:lstStyle/>
          <a:p>
            <a:pPr>
              <a:defRPr/>
            </a:pPr>
            <a:fld id="{ACDAEC0D-5A3D-4713-954C-EAA4E77204B0}" type="slidenum">
              <a:rPr lang="en-US"/>
              <a:pPr>
                <a:defRPr/>
              </a:pPr>
              <a:t>3</a:t>
            </a:fld>
            <a:endParaRPr lang="en-US"/>
          </a:p>
        </p:txBody>
      </p:sp>
      <p:sp>
        <p:nvSpPr>
          <p:cNvPr id="7" name="Title 2"/>
          <p:cNvSpPr>
            <a:spLocks noGrp="1"/>
          </p:cNvSpPr>
          <p:nvPr>
            <p:ph type="title"/>
          </p:nvPr>
        </p:nvSpPr>
        <p:spPr>
          <a:xfrm>
            <a:off x="457200" y="228600"/>
            <a:ext cx="8229600" cy="685800"/>
          </a:xfrm>
        </p:spPr>
        <p:txBody>
          <a:bodyPr>
            <a:normAutofit fontScale="90000"/>
          </a:bodyPr>
          <a:lstStyle/>
          <a:p>
            <a:pPr algn="ctr" eaLnBrk="1" fontAlgn="auto" hangingPunct="1">
              <a:spcAft>
                <a:spcPts val="0"/>
              </a:spcAft>
              <a:defRPr/>
            </a:pPr>
            <a:r>
              <a:rPr lang="en-US" sz="6000" dirty="0" smtClean="0"/>
              <a:t>  </a:t>
            </a:r>
            <a:r>
              <a:rPr lang="en-US" sz="4400" dirty="0" smtClean="0"/>
              <a:t>INDEX</a:t>
            </a:r>
            <a:endParaRPr lang="en-US" sz="4400" i="1" dirty="0">
              <a:solidFill>
                <a:schemeClr val="accent1">
                  <a:lumMod val="50000"/>
                </a:schemeClr>
              </a:solidFill>
            </a:endParaRPr>
          </a:p>
        </p:txBody>
      </p:sp>
      <p:graphicFrame>
        <p:nvGraphicFramePr>
          <p:cNvPr id="8" name="Table 7"/>
          <p:cNvGraphicFramePr>
            <a:graphicFrameLocks noGrp="1"/>
          </p:cNvGraphicFramePr>
          <p:nvPr/>
        </p:nvGraphicFramePr>
        <p:xfrm>
          <a:off x="304800" y="990600"/>
          <a:ext cx="8382000" cy="5506716"/>
        </p:xfrm>
        <a:graphic>
          <a:graphicData uri="http://schemas.openxmlformats.org/drawingml/2006/table">
            <a:tbl>
              <a:tblPr firstRow="1" bandRow="1">
                <a:tableStyleId>{5C22544A-7EE6-4342-B048-85BDC9FD1C3A}</a:tableStyleId>
              </a:tblPr>
              <a:tblGrid>
                <a:gridCol w="1066800"/>
                <a:gridCol w="5105400"/>
                <a:gridCol w="2209800"/>
              </a:tblGrid>
              <a:tr h="381000">
                <a:tc>
                  <a:txBody>
                    <a:bodyPr/>
                    <a:lstStyle/>
                    <a:p>
                      <a:pPr algn="ctr"/>
                      <a:r>
                        <a:rPr lang="en-US" sz="2000" dirty="0" smtClean="0">
                          <a:latin typeface="+mj-lt"/>
                        </a:rPr>
                        <a:t>Sr. No.</a:t>
                      </a:r>
                      <a:endParaRPr lang="en-US" sz="2000" dirty="0">
                        <a:latin typeface="+mj-lt"/>
                      </a:endParaRPr>
                    </a:p>
                  </a:txBody>
                  <a:tcPr>
                    <a:solidFill>
                      <a:schemeClr val="accent6">
                        <a:lumMod val="60000"/>
                        <a:lumOff val="40000"/>
                      </a:schemeClr>
                    </a:solidFill>
                  </a:tcPr>
                </a:tc>
                <a:tc>
                  <a:txBody>
                    <a:bodyPr/>
                    <a:lstStyle/>
                    <a:p>
                      <a:pPr algn="ctr"/>
                      <a:r>
                        <a:rPr lang="en-US" sz="2000" dirty="0" smtClean="0">
                          <a:latin typeface="+mj-lt"/>
                        </a:rPr>
                        <a:t>TOPIC</a:t>
                      </a:r>
                      <a:endParaRPr lang="en-US" sz="2000" dirty="0">
                        <a:latin typeface="+mj-lt"/>
                      </a:endParaRPr>
                    </a:p>
                  </a:txBody>
                  <a:tcPr>
                    <a:solidFill>
                      <a:schemeClr val="accent6">
                        <a:lumMod val="60000"/>
                        <a:lumOff val="40000"/>
                      </a:schemeClr>
                    </a:solidFill>
                  </a:tcPr>
                </a:tc>
                <a:tc>
                  <a:txBody>
                    <a:bodyPr/>
                    <a:lstStyle/>
                    <a:p>
                      <a:pPr algn="ctr"/>
                      <a:r>
                        <a:rPr lang="en-US" sz="2000" dirty="0" smtClean="0">
                          <a:latin typeface="+mj-lt"/>
                        </a:rPr>
                        <a:t>SLIDE NUMBERS</a:t>
                      </a:r>
                      <a:endParaRPr lang="en-US" sz="2000" dirty="0">
                        <a:latin typeface="+mj-lt"/>
                      </a:endParaRPr>
                    </a:p>
                  </a:txBody>
                  <a:tcPr>
                    <a:solidFill>
                      <a:schemeClr val="accent6">
                        <a:lumMod val="60000"/>
                        <a:lumOff val="40000"/>
                      </a:schemeClr>
                    </a:solidFill>
                  </a:tcPr>
                </a:tc>
              </a:tr>
              <a:tr h="412044">
                <a:tc>
                  <a:txBody>
                    <a:bodyPr/>
                    <a:lstStyle/>
                    <a:p>
                      <a:pPr algn="ctr"/>
                      <a:r>
                        <a:rPr lang="en-US" sz="2000" dirty="0" smtClean="0">
                          <a:latin typeface="+mj-lt"/>
                        </a:rPr>
                        <a:t>11</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Case Study</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59-67</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12</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Duty Paying Documents &amp; other </a:t>
                      </a:r>
                      <a:r>
                        <a:rPr lang="en-US" sz="2000" dirty="0" err="1" smtClean="0">
                          <a:latin typeface="+mj-lt"/>
                        </a:rPr>
                        <a:t>Cenvat</a:t>
                      </a:r>
                      <a:r>
                        <a:rPr lang="en-US" sz="2000" dirty="0" smtClean="0">
                          <a:latin typeface="+mj-lt"/>
                        </a:rPr>
                        <a:t> Issues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68-75</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13</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Practical</a:t>
                      </a:r>
                      <a:r>
                        <a:rPr lang="en-US" sz="2000" baseline="0" dirty="0" smtClean="0">
                          <a:latin typeface="+mj-lt"/>
                        </a:rPr>
                        <a:t> Aspects of </a:t>
                      </a:r>
                      <a:r>
                        <a:rPr lang="en-US" sz="2000" baseline="0" dirty="0" err="1" smtClean="0">
                          <a:latin typeface="+mj-lt"/>
                        </a:rPr>
                        <a:t>Cenvat</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76-80</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14</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Exempted output, goods, services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81-85</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15</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Related</a:t>
                      </a:r>
                      <a:r>
                        <a:rPr lang="en-US" sz="2000" baseline="0" dirty="0" smtClean="0">
                          <a:latin typeface="+mj-lt"/>
                        </a:rPr>
                        <a:t> </a:t>
                      </a:r>
                      <a:r>
                        <a:rPr lang="en-US" sz="2000" baseline="0" dirty="0" smtClean="0">
                          <a:latin typeface="+mj-lt"/>
                        </a:rPr>
                        <a:t>Case </a:t>
                      </a:r>
                      <a:r>
                        <a:rPr lang="en-US" sz="2000" baseline="0" dirty="0" smtClean="0">
                          <a:latin typeface="+mj-lt"/>
                        </a:rPr>
                        <a:t>Studies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86-91</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16</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Proportionate Reversal</a:t>
                      </a:r>
                      <a:r>
                        <a:rPr lang="en-US" sz="2000" baseline="0" dirty="0" smtClean="0">
                          <a:latin typeface="+mj-lt"/>
                        </a:rPr>
                        <a:t> of </a:t>
                      </a:r>
                      <a:r>
                        <a:rPr lang="en-US" sz="2000" baseline="0" dirty="0" err="1" smtClean="0">
                          <a:latin typeface="+mj-lt"/>
                        </a:rPr>
                        <a:t>Cenvat</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92-95</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17</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Removal of inputs/Capital</a:t>
                      </a:r>
                      <a:r>
                        <a:rPr lang="en-US" sz="2000" baseline="0" dirty="0" smtClean="0">
                          <a:latin typeface="+mj-lt"/>
                        </a:rPr>
                        <a:t> Goods as such</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96-100</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18</a:t>
                      </a:r>
                      <a:endParaRPr lang="en-US" sz="2000" dirty="0">
                        <a:latin typeface="+mj-lt"/>
                      </a:endParaRPr>
                    </a:p>
                  </a:txBody>
                  <a:tcPr>
                    <a:solidFill>
                      <a:schemeClr val="accent6">
                        <a:lumMod val="40000"/>
                        <a:lumOff val="60000"/>
                      </a:schemeClr>
                    </a:solidFill>
                  </a:tcPr>
                </a:tc>
                <a:tc>
                  <a:txBody>
                    <a:bodyPr/>
                    <a:lstStyle/>
                    <a:p>
                      <a:r>
                        <a:rPr lang="en-US" sz="2000" dirty="0" smtClean="0">
                          <a:latin typeface="+mj-lt"/>
                        </a:rPr>
                        <a:t>Related Case Studies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101</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19</a:t>
                      </a:r>
                      <a:endParaRPr lang="en-US" sz="2000" dirty="0">
                        <a:latin typeface="+mj-lt"/>
                      </a:endParaRPr>
                    </a:p>
                  </a:txBody>
                  <a:tcP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mj-lt"/>
                        </a:rPr>
                        <a:t>Cenvat</a:t>
                      </a:r>
                      <a:r>
                        <a:rPr lang="en-US" sz="2000" dirty="0" smtClean="0">
                          <a:latin typeface="+mj-lt"/>
                        </a:rPr>
                        <a:t>  </a:t>
                      </a:r>
                      <a:r>
                        <a:rPr lang="en-US" sz="2000" dirty="0" err="1" smtClean="0">
                          <a:latin typeface="+mj-lt"/>
                        </a:rPr>
                        <a:t>availment</a:t>
                      </a:r>
                      <a:r>
                        <a:rPr lang="en-US" sz="2000" dirty="0" smtClean="0">
                          <a:latin typeface="+mj-lt"/>
                        </a:rPr>
                        <a:t> procedure, Returns &amp; Other Restrictions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102-111</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20</a:t>
                      </a:r>
                      <a:endParaRPr lang="en-US" sz="2000" dirty="0">
                        <a:latin typeface="+mj-lt"/>
                      </a:endParaRPr>
                    </a:p>
                  </a:txBody>
                  <a:tcP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j-lt"/>
                        </a:rPr>
                        <a:t>Case </a:t>
                      </a:r>
                      <a:r>
                        <a:rPr lang="en-US" sz="2000" dirty="0" smtClean="0">
                          <a:latin typeface="+mj-lt"/>
                        </a:rPr>
                        <a:t>Studies</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112-120</a:t>
                      </a:r>
                      <a:endParaRPr lang="en-US" sz="2000" dirty="0">
                        <a:latin typeface="+mj-lt"/>
                      </a:endParaRPr>
                    </a:p>
                  </a:txBody>
                  <a:tcPr>
                    <a:solidFill>
                      <a:schemeClr val="accent6">
                        <a:lumMod val="40000"/>
                        <a:lumOff val="60000"/>
                      </a:schemeClr>
                    </a:solidFill>
                  </a:tcPr>
                </a:tc>
              </a:tr>
              <a:tr h="412044">
                <a:tc>
                  <a:txBody>
                    <a:bodyPr/>
                    <a:lstStyle/>
                    <a:p>
                      <a:pPr algn="ctr"/>
                      <a:r>
                        <a:rPr lang="en-US" sz="2000" dirty="0" smtClean="0">
                          <a:latin typeface="+mj-lt"/>
                        </a:rPr>
                        <a:t>21</a:t>
                      </a:r>
                      <a:endParaRPr lang="en-US" sz="2000" dirty="0">
                        <a:latin typeface="+mj-lt"/>
                      </a:endParaRPr>
                    </a:p>
                  </a:txBody>
                  <a:tcP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mj-lt"/>
                        </a:rPr>
                        <a:t>Summarized</a:t>
                      </a:r>
                      <a:r>
                        <a:rPr lang="en-US" sz="2000" baseline="0" dirty="0" smtClean="0">
                          <a:latin typeface="+mj-lt"/>
                        </a:rPr>
                        <a:t> </a:t>
                      </a:r>
                      <a:r>
                        <a:rPr lang="en-US" sz="2000" dirty="0" smtClean="0">
                          <a:latin typeface="+mj-lt"/>
                        </a:rPr>
                        <a:t>Highlights </a:t>
                      </a:r>
                      <a:r>
                        <a:rPr lang="en-US" sz="2000" dirty="0" smtClean="0">
                          <a:latin typeface="+mj-lt"/>
                        </a:rPr>
                        <a:t>of </a:t>
                      </a:r>
                      <a:r>
                        <a:rPr lang="en-US" sz="2000" dirty="0" err="1" smtClean="0">
                          <a:latin typeface="+mj-lt"/>
                        </a:rPr>
                        <a:t>Cenvat</a:t>
                      </a:r>
                      <a:r>
                        <a:rPr lang="en-US" sz="2000" dirty="0" smtClean="0">
                          <a:latin typeface="+mj-lt"/>
                        </a:rPr>
                        <a:t> Credit Scheme</a:t>
                      </a:r>
                      <a:endParaRPr lang="en-US" sz="2000" dirty="0">
                        <a:latin typeface="+mj-lt"/>
                      </a:endParaRPr>
                    </a:p>
                  </a:txBody>
                  <a:tcPr>
                    <a:solidFill>
                      <a:schemeClr val="accent6">
                        <a:lumMod val="40000"/>
                        <a:lumOff val="60000"/>
                      </a:schemeClr>
                    </a:solidFill>
                  </a:tcPr>
                </a:tc>
                <a:tc>
                  <a:txBody>
                    <a:bodyPr/>
                    <a:lstStyle/>
                    <a:p>
                      <a:pPr algn="ctr"/>
                      <a:r>
                        <a:rPr lang="en-US" sz="2000" dirty="0" smtClean="0">
                          <a:latin typeface="+mj-lt"/>
                        </a:rPr>
                        <a:t>121-125</a:t>
                      </a:r>
                      <a:endParaRPr lang="en-US" sz="2000" dirty="0">
                        <a:latin typeface="+mj-lt"/>
                      </a:endParaRPr>
                    </a:p>
                  </a:txBody>
                  <a:tcPr>
                    <a:solidFill>
                      <a:schemeClr val="accent6">
                        <a:lumMod val="40000"/>
                        <a:lumOff val="60000"/>
                      </a:schemeClr>
                    </a:solidFill>
                  </a:tcPr>
                </a:tc>
              </a:tr>
            </a:tbl>
          </a:graphicData>
        </a:graphic>
      </p:graphicFrame>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Footer Placeholder 3"/>
          <p:cNvSpPr>
            <a:spLocks noGrp="1"/>
          </p:cNvSpPr>
          <p:nvPr>
            <p:ph type="ftr" sz="quarter" idx="11"/>
          </p:nvPr>
        </p:nvSpPr>
        <p:spPr/>
        <p:txBody>
          <a:bodyPr/>
          <a:lstStyle/>
          <a:p>
            <a:pPr>
              <a:defRPr/>
            </a:pPr>
            <a:r>
              <a:rPr lang="nn-NO" smtClean="0"/>
              <a:t>CA Shekhar Sane - 98230-91364 (shekharsane@vsnl.net and shekhar@cashekharsane.com)</a:t>
            </a:r>
            <a:endParaRPr lang="en-US"/>
          </a:p>
        </p:txBody>
      </p:sp>
      <p:sp>
        <p:nvSpPr>
          <p:cNvPr id="5" name="Slide Number Placeholder 4"/>
          <p:cNvSpPr>
            <a:spLocks noGrp="1"/>
          </p:cNvSpPr>
          <p:nvPr>
            <p:ph type="sldNum" sz="quarter" idx="12"/>
          </p:nvPr>
        </p:nvSpPr>
        <p:spPr/>
        <p:txBody>
          <a:bodyPr/>
          <a:lstStyle/>
          <a:p>
            <a:pPr>
              <a:defRPr/>
            </a:pPr>
            <a:fld id="{C7FC49D2-CA79-4AFE-BD95-A723AB5C4DAE}" type="slidenum">
              <a:rPr lang="en-US" smtClean="0"/>
              <a:pPr>
                <a:defRPr/>
              </a:pPr>
              <a:t>30</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aphicFrame>
        <p:nvGraphicFramePr>
          <p:cNvPr id="7" name="Table 6"/>
          <p:cNvGraphicFramePr>
            <a:graphicFrameLocks noGrp="1"/>
          </p:cNvGraphicFramePr>
          <p:nvPr/>
        </p:nvGraphicFramePr>
        <p:xfrm>
          <a:off x="381000" y="609600"/>
          <a:ext cx="8229600" cy="5454904"/>
        </p:xfrm>
        <a:graphic>
          <a:graphicData uri="http://schemas.openxmlformats.org/drawingml/2006/table">
            <a:tbl>
              <a:tblPr/>
              <a:tblGrid>
                <a:gridCol w="2487651"/>
                <a:gridCol w="5741949"/>
              </a:tblGrid>
              <a:tr h="1241148">
                <a:tc>
                  <a:txBody>
                    <a:bodyPr/>
                    <a:lstStyle/>
                    <a:p>
                      <a:pPr>
                        <a:lnSpc>
                          <a:spcPct val="115000"/>
                        </a:lnSpc>
                        <a:spcAft>
                          <a:spcPts val="1000"/>
                        </a:spcAft>
                      </a:pPr>
                      <a:r>
                        <a:rPr lang="en-US" sz="1600" b="1" dirty="0">
                          <a:latin typeface="Verdana"/>
                          <a:ea typeface="Times New Roman"/>
                          <a:cs typeface="Arial"/>
                        </a:rPr>
                        <a:t>Acquiring, development and selling freehold plots</a:t>
                      </a:r>
                      <a:endParaRPr lang="en-IN" sz="16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600" b="1" dirty="0">
                          <a:latin typeface="Verdana"/>
                          <a:ea typeface="Times New Roman"/>
                          <a:cs typeface="Arial"/>
                        </a:rPr>
                        <a:t>No CENVAT credit is allowed since there is no service tax recovered</a:t>
                      </a:r>
                      <a:endParaRPr lang="en-IN" sz="1600" dirty="0">
                        <a:latin typeface="Calibri"/>
                        <a:ea typeface="Times New Roman"/>
                        <a:cs typeface="Arial"/>
                      </a:endParaRPr>
                    </a:p>
                    <a:p>
                      <a:pPr>
                        <a:lnSpc>
                          <a:spcPct val="115000"/>
                        </a:lnSpc>
                        <a:spcAft>
                          <a:spcPts val="1000"/>
                        </a:spcAft>
                      </a:pPr>
                      <a:r>
                        <a:rPr lang="en-US" sz="1600" b="1" dirty="0">
                          <a:latin typeface="Verdana"/>
                          <a:ea typeface="Times New Roman"/>
                          <a:cs typeface="Arial"/>
                        </a:rPr>
                        <a:t>There are no chances for refund since there are no export services</a:t>
                      </a:r>
                      <a:endParaRPr lang="en-IN" sz="16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0787">
                <a:tc>
                  <a:txBody>
                    <a:bodyPr/>
                    <a:lstStyle/>
                    <a:p>
                      <a:pPr>
                        <a:lnSpc>
                          <a:spcPct val="115000"/>
                        </a:lnSpc>
                        <a:spcAft>
                          <a:spcPts val="0"/>
                        </a:spcAft>
                      </a:pPr>
                      <a:r>
                        <a:rPr lang="en-US" sz="1600" b="1">
                          <a:latin typeface="Verdana"/>
                          <a:ea typeface="Times New Roman"/>
                          <a:cs typeface="Arial"/>
                        </a:rPr>
                        <a:t>Mutual Fund Companies</a:t>
                      </a:r>
                      <a:endParaRPr lang="en-IN" sz="1600">
                        <a:latin typeface="Calibri"/>
                        <a:ea typeface="Times New Roman"/>
                        <a:cs typeface="Arial"/>
                      </a:endParaRPr>
                    </a:p>
                    <a:p>
                      <a:pPr>
                        <a:lnSpc>
                          <a:spcPct val="115000"/>
                        </a:lnSpc>
                        <a:spcAft>
                          <a:spcPts val="0"/>
                        </a:spcAft>
                      </a:pPr>
                      <a:r>
                        <a:rPr lang="en-US" sz="1600" b="1">
                          <a:latin typeface="Verdana"/>
                          <a:ea typeface="Times New Roman"/>
                          <a:cs typeface="Arial"/>
                        </a:rPr>
                        <a:t>Insurance </a:t>
                      </a:r>
                      <a:endParaRPr lang="en-IN" sz="1600">
                        <a:latin typeface="Calibri"/>
                        <a:ea typeface="Times New Roman"/>
                        <a:cs typeface="Arial"/>
                      </a:endParaRPr>
                    </a:p>
                    <a:p>
                      <a:pPr>
                        <a:lnSpc>
                          <a:spcPct val="115000"/>
                        </a:lnSpc>
                        <a:spcAft>
                          <a:spcPts val="0"/>
                        </a:spcAft>
                      </a:pPr>
                      <a:r>
                        <a:rPr lang="en-US" sz="1600" b="1">
                          <a:latin typeface="Verdana"/>
                          <a:ea typeface="Times New Roman"/>
                          <a:cs typeface="Arial"/>
                        </a:rPr>
                        <a:t>Companies</a:t>
                      </a:r>
                      <a:endParaRPr lang="en-IN" sz="16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dirty="0">
                          <a:latin typeface="Verdana"/>
                          <a:ea typeface="Times New Roman"/>
                          <a:cs typeface="Arial"/>
                        </a:rPr>
                        <a:t>ST paid on RCM to advisors, agents, dealers allowed as input credit is allowed.</a:t>
                      </a:r>
                      <a:endParaRPr lang="en-IN" sz="16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9665">
                <a:tc>
                  <a:txBody>
                    <a:bodyPr/>
                    <a:lstStyle/>
                    <a:p>
                      <a:pPr>
                        <a:lnSpc>
                          <a:spcPct val="115000"/>
                        </a:lnSpc>
                        <a:spcAft>
                          <a:spcPts val="0"/>
                        </a:spcAft>
                      </a:pPr>
                      <a:r>
                        <a:rPr lang="en-US" sz="1600" b="1">
                          <a:latin typeface="Verdana"/>
                          <a:ea typeface="Times New Roman"/>
                          <a:cs typeface="Arial"/>
                        </a:rPr>
                        <a:t>A company engaged in marketing of plots and earning commission.  It is also engaged in construction of bungalows for customers referred to it by the company for whom they are marketing.</a:t>
                      </a:r>
                      <a:endParaRPr lang="en-IN" sz="160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dirty="0">
                          <a:latin typeface="Verdana"/>
                          <a:ea typeface="Times New Roman"/>
                          <a:cs typeface="Arial"/>
                        </a:rPr>
                        <a:t>Input services for Commission – credit allowed. </a:t>
                      </a:r>
                      <a:endParaRPr lang="en-IN" sz="1600" dirty="0">
                        <a:latin typeface="Calibri"/>
                        <a:ea typeface="Times New Roman"/>
                        <a:cs typeface="Arial"/>
                      </a:endParaRPr>
                    </a:p>
                    <a:p>
                      <a:pPr>
                        <a:lnSpc>
                          <a:spcPct val="115000"/>
                        </a:lnSpc>
                        <a:spcAft>
                          <a:spcPts val="0"/>
                        </a:spcAft>
                      </a:pPr>
                      <a:r>
                        <a:rPr lang="en-US" sz="1600" b="1" dirty="0">
                          <a:latin typeface="Verdana"/>
                          <a:ea typeface="Times New Roman"/>
                          <a:cs typeface="Arial"/>
                        </a:rPr>
                        <a:t>Construction related – input services and capital goods credit allowed.</a:t>
                      </a:r>
                      <a:endParaRPr lang="en-IN" sz="16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Footer Placeholder 5"/>
          <p:cNvSpPr txBox="1">
            <a:spLocks/>
          </p:cNvSpPr>
          <p:nvPr/>
        </p:nvSpPr>
        <p:spPr bwMode="auto">
          <a:xfrm>
            <a:off x="4572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E9CDEF4C-7530-46E6-9B56-30BE529E38AF}" type="slidenum">
              <a:rPr lang="en-US"/>
              <a:pPr>
                <a:defRPr/>
              </a:pPr>
              <a:t>31</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Restrictions that can be placed  and facilities that can be withdrawn</a:t>
            </a:r>
          </a:p>
        </p:txBody>
      </p:sp>
      <p:sp>
        <p:nvSpPr>
          <p:cNvPr id="22534" name="TextBox 7"/>
          <p:cNvSpPr txBox="1">
            <a:spLocks noChangeArrowheads="1"/>
          </p:cNvSpPr>
          <p:nvPr/>
        </p:nvSpPr>
        <p:spPr bwMode="auto">
          <a:xfrm>
            <a:off x="0" y="762000"/>
            <a:ext cx="9144000" cy="5740033"/>
          </a:xfrm>
          <a:prstGeom prst="rect">
            <a:avLst/>
          </a:prstGeom>
          <a:noFill/>
          <a:ln w="3175">
            <a:solidFill>
              <a:schemeClr val="tx1"/>
            </a:solidFill>
            <a:miter lim="800000"/>
            <a:headEnd/>
            <a:tailEnd/>
          </a:ln>
        </p:spPr>
        <p:txBody>
          <a:bodyPr>
            <a:spAutoFit/>
          </a:bodyPr>
          <a:lstStyle/>
          <a:p>
            <a:pPr>
              <a:buFont typeface="Wingdings" pitchFamily="2" charset="2"/>
              <a:buChar char="§"/>
            </a:pPr>
            <a:r>
              <a:rPr lang="en-US" sz="2400" dirty="0"/>
              <a:t> If a merchant exporter is found to knowingly </a:t>
            </a:r>
            <a:r>
              <a:rPr lang="en-US" sz="2400" dirty="0" smtClean="0"/>
              <a:t>involved </a:t>
            </a:r>
            <a:r>
              <a:rPr lang="en-US" sz="2400" dirty="0"/>
              <a:t>in offences specified in </a:t>
            </a:r>
            <a:r>
              <a:rPr lang="en-US" sz="2400" dirty="0" err="1"/>
              <a:t>para</a:t>
            </a:r>
            <a:r>
              <a:rPr lang="en-US" sz="2400" dirty="0"/>
              <a:t> 1(f) of notification, </a:t>
            </a:r>
            <a:r>
              <a:rPr lang="en-US" sz="2400" b="1" i="1" u="sng" dirty="0"/>
              <a:t>the facility of self sealing of container will be withdrawn. </a:t>
            </a:r>
            <a:r>
              <a:rPr lang="en-US" sz="2400" dirty="0"/>
              <a:t>In such cases, the export consignments will be examined and sealed by jurisdictional Excise Officer.</a:t>
            </a:r>
          </a:p>
          <a:p>
            <a:pPr>
              <a:buFont typeface="Wingdings" pitchFamily="2" charset="2"/>
              <a:buChar char="§"/>
            </a:pPr>
            <a:endParaRPr lang="en-US" sz="1100" dirty="0"/>
          </a:p>
          <a:p>
            <a:pPr>
              <a:buFont typeface="Wingdings" pitchFamily="2" charset="2"/>
              <a:buChar char="§"/>
            </a:pPr>
            <a:r>
              <a:rPr lang="en-US" sz="2400" dirty="0"/>
              <a:t>Registration of a dealer can be </a:t>
            </a:r>
            <a:r>
              <a:rPr lang="en-US" sz="2400" b="1" i="1" u="sng" dirty="0"/>
              <a:t>suspended for specified period during which he can continue business but issue the invoices without showing duty of excise in it.</a:t>
            </a:r>
          </a:p>
          <a:p>
            <a:pPr>
              <a:buFont typeface="Wingdings" pitchFamily="2" charset="2"/>
              <a:buChar char="§"/>
            </a:pPr>
            <a:endParaRPr lang="en-US" sz="1400" dirty="0"/>
          </a:p>
          <a:p>
            <a:pPr>
              <a:buFont typeface="Wingdings" pitchFamily="2" charset="2"/>
              <a:buChar char="§"/>
            </a:pPr>
            <a:r>
              <a:rPr lang="en-US" sz="2400" dirty="0"/>
              <a:t>Withdrawal of any other facility given to manufacturer or registered dealer.</a:t>
            </a:r>
          </a:p>
          <a:p>
            <a:pPr>
              <a:buFont typeface="Wingdings" pitchFamily="2" charset="2"/>
              <a:buChar char="§"/>
            </a:pPr>
            <a:endParaRPr lang="en-US" sz="1600" dirty="0"/>
          </a:p>
          <a:p>
            <a:r>
              <a:rPr lang="en-US" sz="2400" dirty="0"/>
              <a:t>If the offence is for first time then facilities can not be withdrawn for more than 6 months, however in case of repetitive offence restrictions can go up to one year.</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081F01CF-4030-4BCD-8E15-A1008AE78BD8}" type="slidenum">
              <a:rPr lang="en-US"/>
              <a:pPr>
                <a:defRPr/>
              </a:pPr>
              <a:t>32</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Input Goods</a:t>
            </a:r>
          </a:p>
        </p:txBody>
      </p:sp>
      <p:sp>
        <p:nvSpPr>
          <p:cNvPr id="69638" name="TextBox 7"/>
          <p:cNvSpPr txBox="1">
            <a:spLocks noChangeArrowheads="1"/>
          </p:cNvSpPr>
          <p:nvPr/>
        </p:nvSpPr>
        <p:spPr bwMode="auto">
          <a:xfrm>
            <a:off x="0" y="762000"/>
            <a:ext cx="9144000" cy="5632450"/>
          </a:xfrm>
          <a:prstGeom prst="rect">
            <a:avLst/>
          </a:prstGeom>
          <a:noFill/>
          <a:ln w="3175">
            <a:solidFill>
              <a:schemeClr val="tx1"/>
            </a:solidFill>
            <a:miter lim="800000"/>
            <a:headEnd/>
            <a:tailEnd/>
          </a:ln>
        </p:spPr>
        <p:txBody>
          <a:bodyPr>
            <a:spAutoFit/>
          </a:bodyPr>
          <a:lstStyle/>
          <a:p>
            <a:pPr>
              <a:defRPr/>
            </a:pPr>
            <a:r>
              <a:rPr lang="en-US" sz="2400" dirty="0"/>
              <a:t>According to Rule 2(k) of CENVAT credit rules ( </a:t>
            </a:r>
            <a:r>
              <a:rPr lang="en-US" sz="2400" dirty="0" err="1"/>
              <a:t>wef</a:t>
            </a:r>
            <a:r>
              <a:rPr lang="en-US" sz="2400" dirty="0"/>
              <a:t> 1-4-2014) input means</a:t>
            </a:r>
          </a:p>
          <a:p>
            <a:pPr marL="514350" indent="-514350">
              <a:buFont typeface="+mj-lt"/>
              <a:buAutoNum type="romanLcPeriod"/>
              <a:defRPr/>
            </a:pPr>
            <a:r>
              <a:rPr lang="en-US" sz="2400" dirty="0"/>
              <a:t>All goods used in the factory by the </a:t>
            </a:r>
            <a:r>
              <a:rPr lang="en-US" sz="2400" b="1" u="sng" dirty="0"/>
              <a:t>manufacturer of the final product</a:t>
            </a:r>
            <a:r>
              <a:rPr lang="en-US" sz="2400" dirty="0"/>
              <a:t> or</a:t>
            </a:r>
          </a:p>
          <a:p>
            <a:pPr marL="514350" indent="-514350">
              <a:buFont typeface="+mj-lt"/>
              <a:buAutoNum type="romanLcPeriod"/>
              <a:defRPr/>
            </a:pPr>
            <a:r>
              <a:rPr lang="en-US" sz="2400" dirty="0"/>
              <a:t>Any goods including accessories, cleared along with final product, the </a:t>
            </a:r>
            <a:r>
              <a:rPr lang="en-US" sz="2400" b="1" u="sng" dirty="0"/>
              <a:t>value of which is included in the value of final product and goods used for providing free warranty for final products</a:t>
            </a:r>
            <a:r>
              <a:rPr lang="en-US" sz="2400" dirty="0"/>
              <a:t> or</a:t>
            </a:r>
          </a:p>
          <a:p>
            <a:pPr marL="514350" indent="-514350">
              <a:buFont typeface="+mj-lt"/>
              <a:buAutoNum type="romanLcPeriod"/>
              <a:defRPr/>
            </a:pPr>
            <a:r>
              <a:rPr lang="en-US" sz="2400" dirty="0"/>
              <a:t>All goods used in generation of </a:t>
            </a:r>
            <a:r>
              <a:rPr lang="en-US" sz="2400" b="1" u="sng" dirty="0"/>
              <a:t>electricity or steam for captive use </a:t>
            </a:r>
            <a:r>
              <a:rPr lang="en-US" sz="2400" dirty="0"/>
              <a:t>or</a:t>
            </a:r>
          </a:p>
          <a:p>
            <a:pPr marL="514350" indent="-514350">
              <a:buFont typeface="+mj-lt"/>
              <a:buAutoNum type="romanLcPeriod"/>
              <a:defRPr/>
            </a:pPr>
            <a:r>
              <a:rPr lang="en-US" sz="2400" dirty="0"/>
              <a:t>All goods used for providing any </a:t>
            </a:r>
            <a:r>
              <a:rPr lang="en-US" sz="2400" b="1" u="sng" dirty="0"/>
              <a:t>output service</a:t>
            </a:r>
          </a:p>
          <a:p>
            <a:pPr marL="514350" indent="-514350">
              <a:defRPr/>
            </a:pPr>
            <a:r>
              <a:rPr lang="en-US" sz="2400" dirty="0"/>
              <a:t> </a:t>
            </a:r>
            <a:r>
              <a:rPr lang="en-US" sz="2400" b="1" dirty="0"/>
              <a:t>But excludes</a:t>
            </a:r>
          </a:p>
          <a:p>
            <a:pPr marL="514350" indent="-514350">
              <a:defRPr/>
            </a:pPr>
            <a:endParaRPr lang="en-US" sz="2400" dirty="0"/>
          </a:p>
          <a:p>
            <a:pPr marL="514350" indent="-514350">
              <a:buFont typeface="Arial" pitchFamily="34" charset="0"/>
              <a:buChar char="•"/>
              <a:defRPr/>
            </a:pPr>
            <a:r>
              <a:rPr lang="en-US" sz="2400" dirty="0"/>
              <a:t>Light diesel oil, high speed diesel oil or motor spirit, commonly known as petrol</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DE86D96-CFBD-4AC0-A5EA-C53782798697}" type="slidenum">
              <a:rPr lang="en-US"/>
              <a:pPr>
                <a:defRPr/>
              </a:pPr>
              <a:t>33</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Input Goods</a:t>
            </a:r>
          </a:p>
        </p:txBody>
      </p:sp>
      <p:sp>
        <p:nvSpPr>
          <p:cNvPr id="24582" name="TextBox 7"/>
          <p:cNvSpPr txBox="1">
            <a:spLocks noChangeArrowheads="1"/>
          </p:cNvSpPr>
          <p:nvPr/>
        </p:nvSpPr>
        <p:spPr bwMode="auto">
          <a:xfrm>
            <a:off x="0" y="762000"/>
            <a:ext cx="91440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400"/>
              <a:t> any goods used for (a) </a:t>
            </a:r>
            <a:r>
              <a:rPr lang="en-US" sz="2400" b="1" u="sng"/>
              <a:t>construction or execution of works contract of a building or a civil structure or a part thereof</a:t>
            </a:r>
            <a:r>
              <a:rPr lang="en-US" sz="2400"/>
              <a:t> or (b) </a:t>
            </a:r>
            <a:r>
              <a:rPr lang="en-US" sz="2400" b="1" u="sng"/>
              <a:t>laying of foundation or making of structures </a:t>
            </a:r>
            <a:r>
              <a:rPr lang="en-US" sz="2400"/>
              <a:t>for support of capital goods, except for provision of service portion in the execution of a works contract or construction service as listed under clause (b) of sec.66E of the Act</a:t>
            </a:r>
          </a:p>
          <a:p>
            <a:pPr>
              <a:buFont typeface="Arial" charset="0"/>
              <a:buChar char="•"/>
            </a:pPr>
            <a:r>
              <a:rPr lang="en-US" sz="2400"/>
              <a:t>Capital goods except when used as parts or components in manufacture of a final product</a:t>
            </a:r>
          </a:p>
          <a:p>
            <a:pPr>
              <a:buFont typeface="Arial" charset="0"/>
              <a:buChar char="•"/>
            </a:pPr>
            <a:r>
              <a:rPr lang="en-US" sz="2400"/>
              <a:t>Motor Vehicles</a:t>
            </a:r>
          </a:p>
          <a:p>
            <a:pPr>
              <a:buFont typeface="Arial" charset="0"/>
              <a:buChar char="•"/>
            </a:pPr>
            <a:r>
              <a:rPr lang="en-US" sz="2400"/>
              <a:t>Any goods such as food items, goods used in a guest house, residential colony, club or recreation facility and clinical establishments, when such goods are used </a:t>
            </a:r>
            <a:r>
              <a:rPr lang="en-US" sz="2400" b="1" u="sng"/>
              <a:t>primarily for personal use or consumption of any employee</a:t>
            </a:r>
            <a:r>
              <a:rPr lang="en-US" sz="2400"/>
              <a:t> and</a:t>
            </a:r>
          </a:p>
          <a:p>
            <a:pPr>
              <a:buFont typeface="Arial" charset="0"/>
              <a:buChar char="•"/>
            </a:pPr>
            <a:r>
              <a:rPr lang="en-US" sz="2400"/>
              <a:t>Any goods which </a:t>
            </a:r>
            <a:r>
              <a:rPr lang="en-US" sz="2400" b="1" u="sng"/>
              <a:t>have no relationship </a:t>
            </a:r>
            <a:r>
              <a:rPr lang="en-US" sz="2400"/>
              <a:t>whatsoever with manufacturer of final products.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476C92F0-E5D7-4801-9021-0D18D9F5E7C0}" type="slidenum">
              <a:rPr lang="en-US"/>
              <a:pPr>
                <a:defRPr/>
              </a:pPr>
              <a:t>34</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Input Goods for service providers</a:t>
            </a:r>
          </a:p>
        </p:txBody>
      </p:sp>
      <p:sp>
        <p:nvSpPr>
          <p:cNvPr id="25606" name="TextBox 7"/>
          <p:cNvSpPr txBox="1">
            <a:spLocks noChangeArrowheads="1"/>
          </p:cNvSpPr>
          <p:nvPr/>
        </p:nvSpPr>
        <p:spPr bwMode="auto">
          <a:xfrm>
            <a:off x="0" y="804863"/>
            <a:ext cx="9144000" cy="2678112"/>
          </a:xfrm>
          <a:prstGeom prst="rect">
            <a:avLst/>
          </a:prstGeom>
          <a:noFill/>
          <a:ln w="3175">
            <a:solidFill>
              <a:schemeClr val="tx1"/>
            </a:solidFill>
            <a:miter lim="800000"/>
            <a:headEnd/>
            <a:tailEnd/>
          </a:ln>
        </p:spPr>
        <p:txBody>
          <a:bodyPr>
            <a:spAutoFit/>
          </a:bodyPr>
          <a:lstStyle/>
          <a:p>
            <a:r>
              <a:rPr lang="en-US" sz="2400"/>
              <a:t>Duty paid on input goods used by service providers is also eligible for CENVAT credit but in a restricted way. </a:t>
            </a:r>
          </a:p>
          <a:p>
            <a:endParaRPr lang="en-US" sz="2400"/>
          </a:p>
          <a:p>
            <a:r>
              <a:rPr lang="en-US" sz="2400"/>
              <a:t>Here the words used are used for </a:t>
            </a:r>
            <a:r>
              <a:rPr lang="en-US" sz="2400" b="1" u="sng"/>
              <a:t>providing output services, </a:t>
            </a:r>
            <a:r>
              <a:rPr lang="en-US" sz="2400"/>
              <a:t>meaning only those goods (except LDO, HSD, Petrol) used directly for providing output service will be eligible for CENVAT credit. </a:t>
            </a:r>
            <a:endParaRPr lang="en-US" sz="2400" b="1" u="sng"/>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35</a:t>
            </a:fld>
            <a:endParaRPr lang="en-US"/>
          </a:p>
        </p:txBody>
      </p:sp>
      <p:sp>
        <p:nvSpPr>
          <p:cNvPr id="6" name="Rounded Rectangle 5"/>
          <p:cNvSpPr/>
          <p:nvPr/>
        </p:nvSpPr>
        <p:spPr>
          <a:xfrm>
            <a:off x="1524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Partial or full write off of inputs</a:t>
            </a:r>
          </a:p>
        </p:txBody>
      </p:sp>
      <p:sp>
        <p:nvSpPr>
          <p:cNvPr id="26630" name="TextBox 7"/>
          <p:cNvSpPr txBox="1">
            <a:spLocks noChangeArrowheads="1"/>
          </p:cNvSpPr>
          <p:nvPr/>
        </p:nvSpPr>
        <p:spPr bwMode="auto">
          <a:xfrm>
            <a:off x="0" y="804863"/>
            <a:ext cx="9144000" cy="4154487"/>
          </a:xfrm>
          <a:prstGeom prst="rect">
            <a:avLst/>
          </a:prstGeom>
          <a:noFill/>
          <a:ln w="3175">
            <a:solidFill>
              <a:schemeClr val="tx1"/>
            </a:solidFill>
            <a:miter lim="800000"/>
            <a:headEnd/>
            <a:tailEnd/>
          </a:ln>
        </p:spPr>
        <p:txBody>
          <a:bodyPr>
            <a:spAutoFit/>
          </a:bodyPr>
          <a:lstStyle/>
          <a:p>
            <a:r>
              <a:rPr lang="en-US" sz="2400"/>
              <a:t>As per rule 3(5B) of CENVAT Credit Rules (inserted wef 11-5-2007 and amended on 1-3-2015), if inputs or capital goods </a:t>
            </a:r>
            <a:r>
              <a:rPr lang="en-US" sz="2400" b="1" i="1" u="sng"/>
              <a:t>before being put to use,</a:t>
            </a:r>
            <a:r>
              <a:rPr lang="en-US" sz="2400"/>
              <a:t> are </a:t>
            </a:r>
            <a:r>
              <a:rPr lang="en-US" sz="2400" b="1" u="sng"/>
              <a:t>written off  fully or partially </a:t>
            </a:r>
            <a:r>
              <a:rPr lang="en-US" sz="2400"/>
              <a:t>or any provision is made in books of account to write off fully or partially, the manufacturer or service provider is required is required to an         “ </a:t>
            </a:r>
            <a:r>
              <a:rPr lang="en-US" sz="2400" b="1" u="sng"/>
              <a:t>amount ” equal to CENVAT credit taken</a:t>
            </a:r>
            <a:r>
              <a:rPr lang="en-US" sz="2400"/>
              <a:t> in respect of such inputs or capital goods. </a:t>
            </a:r>
          </a:p>
          <a:p>
            <a:endParaRPr lang="en-US" sz="2400"/>
          </a:p>
          <a:p>
            <a:r>
              <a:rPr lang="en-US" sz="2400"/>
              <a:t>If these are subsequently used in manufacture of  final products or provision of output service, manufacturer / service provider can take CENVAT credit of amount which was paid earlier.</a:t>
            </a:r>
            <a:endParaRPr lang="en-US" sz="2400" b="1" u="sng"/>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36</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9" name="Title 2"/>
          <p:cNvSpPr>
            <a:spLocks noGrp="1"/>
          </p:cNvSpPr>
          <p:nvPr>
            <p:ph type="title"/>
          </p:nvPr>
        </p:nvSpPr>
        <p:spPr>
          <a:xfrm>
            <a:off x="457200" y="228600"/>
            <a:ext cx="8229600" cy="685800"/>
          </a:xfrm>
        </p:spPr>
        <p:txBody>
          <a:bodyPr>
            <a:normAutofit/>
          </a:bodyPr>
          <a:lstStyle/>
          <a:p>
            <a:pPr algn="ctr" eaLnBrk="1" fontAlgn="auto" hangingPunct="1">
              <a:spcAft>
                <a:spcPts val="0"/>
              </a:spcAft>
              <a:defRPr/>
            </a:pPr>
            <a:r>
              <a:rPr lang="en-US" sz="4000" dirty="0" smtClean="0"/>
              <a:t>  CENVAT CREDIT</a:t>
            </a:r>
            <a:endParaRPr lang="en-US" sz="4000" i="1" dirty="0">
              <a:solidFill>
                <a:schemeClr val="accent1">
                  <a:lumMod val="50000"/>
                </a:schemeClr>
              </a:solidFill>
            </a:endParaRPr>
          </a:p>
        </p:txBody>
      </p:sp>
      <p:sp>
        <p:nvSpPr>
          <p:cNvPr id="10" name="Content Placeholder 1"/>
          <p:cNvSpPr>
            <a:spLocks noGrp="1"/>
          </p:cNvSpPr>
          <p:nvPr>
            <p:ph idx="1"/>
          </p:nvPr>
        </p:nvSpPr>
        <p:spPr>
          <a:xfrm>
            <a:off x="457200" y="990600"/>
            <a:ext cx="8305800" cy="5486400"/>
          </a:xfrm>
        </p:spPr>
        <p:txBody>
          <a:bodyPr/>
          <a:lstStyle/>
          <a:p>
            <a:pPr algn="ctr">
              <a:buFont typeface="Wingdings 2" pitchFamily="18" charset="2"/>
              <a:buNone/>
              <a:defRPr/>
            </a:pPr>
            <a:r>
              <a:rPr lang="en-US" sz="2000" dirty="0" smtClean="0">
                <a:latin typeface="+mj-lt"/>
              </a:rPr>
              <a:t>CENVAT Credit changes </a:t>
            </a:r>
          </a:p>
          <a:p>
            <a:pPr>
              <a:buFont typeface="Wingdings 2" pitchFamily="18" charset="2"/>
              <a:buNone/>
              <a:defRPr/>
            </a:pPr>
            <a:r>
              <a:rPr lang="en-US" sz="2000" dirty="0" smtClean="0">
                <a:latin typeface="+mj-lt"/>
              </a:rPr>
              <a:t>	1.CENVAT availment on “inputs” and “input services”</a:t>
            </a: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endParaRPr lang="en-US" sz="2400" b="1" dirty="0" smtClean="0"/>
          </a:p>
          <a:p>
            <a:pPr>
              <a:buFont typeface="Wingdings 2" pitchFamily="18" charset="2"/>
              <a:buNone/>
              <a:defRPr/>
            </a:pPr>
            <a:r>
              <a:rPr lang="en-US" sz="2400" b="1" dirty="0" smtClean="0"/>
              <a:t>	</a:t>
            </a:r>
            <a:r>
              <a:rPr lang="en-US" sz="2000" i="1" u="sng" dirty="0" smtClean="0">
                <a:latin typeface="+mj-lt"/>
              </a:rPr>
              <a:t>No time limit restriction for availment of CENVAT credit on “capital goods”</a:t>
            </a:r>
          </a:p>
          <a:p>
            <a:pPr>
              <a:defRPr/>
            </a:pPr>
            <a:endParaRPr lang="en-US" sz="2400" dirty="0" smtClean="0"/>
          </a:p>
          <a:p>
            <a:pPr>
              <a:buFont typeface="Wingdings 2" pitchFamily="18" charset="2"/>
              <a:buNone/>
              <a:defRPr/>
            </a:pPr>
            <a:endParaRPr lang="en-US" sz="2400" dirty="0" smtClean="0"/>
          </a:p>
        </p:txBody>
      </p:sp>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graphicFrame>
        <p:nvGraphicFramePr>
          <p:cNvPr id="13" name="Table 12"/>
          <p:cNvGraphicFramePr>
            <a:graphicFrameLocks noGrp="1"/>
          </p:cNvGraphicFramePr>
          <p:nvPr/>
        </p:nvGraphicFramePr>
        <p:xfrm>
          <a:off x="457200" y="2133600"/>
          <a:ext cx="8305800" cy="3276600"/>
        </p:xfrm>
        <a:graphic>
          <a:graphicData uri="http://schemas.openxmlformats.org/drawingml/2006/table">
            <a:tbl>
              <a:tblPr firstRow="1" bandRow="1">
                <a:tableStyleId>{5C22544A-7EE6-4342-B048-85BDC9FD1C3A}</a:tableStyleId>
              </a:tblPr>
              <a:tblGrid>
                <a:gridCol w="2639226"/>
                <a:gridCol w="2639226"/>
                <a:gridCol w="3027348"/>
              </a:tblGrid>
              <a:tr h="655320">
                <a:tc>
                  <a:txBody>
                    <a:bodyPr/>
                    <a:lstStyle/>
                    <a:p>
                      <a:pPr marL="0" marR="0">
                        <a:spcBef>
                          <a:spcPts val="0"/>
                        </a:spcBef>
                        <a:spcAft>
                          <a:spcPts val="0"/>
                        </a:spcAft>
                      </a:pPr>
                      <a:r>
                        <a:rPr lang="en-US" sz="2000" b="0" dirty="0">
                          <a:solidFill>
                            <a:srgbClr val="000000"/>
                          </a:solidFill>
                          <a:latin typeface="+mj-lt"/>
                          <a:ea typeface="Times New Roman"/>
                          <a:cs typeface="Arial"/>
                        </a:rPr>
                        <a:t>Position prior</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To 01.10.2014</a:t>
                      </a:r>
                      <a:endParaRPr lang="en-US" sz="2000" b="0" dirty="0">
                        <a:latin typeface="+mj-lt"/>
                        <a:ea typeface="Times New Roman"/>
                      </a:endParaRPr>
                    </a:p>
                  </a:txBody>
                  <a:tcPr marL="68580" marR="68580" marT="0" marB="0">
                    <a:solidFill>
                      <a:schemeClr val="accent6">
                        <a:lumMod val="60000"/>
                        <a:lumOff val="40000"/>
                      </a:schemeClr>
                    </a:solidFill>
                  </a:tcPr>
                </a:tc>
                <a:tc>
                  <a:txBody>
                    <a:bodyPr/>
                    <a:lstStyle/>
                    <a:p>
                      <a:pPr marL="0" marR="0" algn="l" rtl="0" eaLnBrk="1" latinLnBrk="0" hangingPunct="1">
                        <a:spcBef>
                          <a:spcPts val="0"/>
                        </a:spcBef>
                        <a:spcAft>
                          <a:spcPts val="0"/>
                        </a:spcAft>
                      </a:pPr>
                      <a:r>
                        <a:rPr kumimoji="0" lang="en-US" sz="2000" b="0" kern="1200" dirty="0">
                          <a:solidFill>
                            <a:srgbClr val="000000"/>
                          </a:solidFill>
                          <a:latin typeface="+mj-lt"/>
                          <a:ea typeface="Times New Roman"/>
                          <a:cs typeface="Arial"/>
                        </a:rPr>
                        <a:t>Position Between</a:t>
                      </a:r>
                    </a:p>
                    <a:p>
                      <a:pPr marL="0" marR="0" algn="l" rtl="0" eaLnBrk="1" latinLnBrk="0" hangingPunct="1">
                        <a:spcBef>
                          <a:spcPts val="0"/>
                        </a:spcBef>
                        <a:spcAft>
                          <a:spcPts val="0"/>
                        </a:spcAft>
                      </a:pPr>
                      <a:r>
                        <a:rPr kumimoji="0" lang="en-US" sz="2000" b="0" kern="1200" dirty="0" smtClean="0">
                          <a:solidFill>
                            <a:srgbClr val="000000"/>
                          </a:solidFill>
                          <a:latin typeface="+mj-lt"/>
                          <a:ea typeface="Times New Roman"/>
                          <a:cs typeface="Arial"/>
                        </a:rPr>
                        <a:t>01.10.2014-01.03.2015</a:t>
                      </a:r>
                      <a:endParaRPr kumimoji="0" lang="en-US" sz="2000" b="0" kern="1200" dirty="0">
                        <a:solidFill>
                          <a:srgbClr val="000000"/>
                        </a:solidFill>
                        <a:latin typeface="+mj-lt"/>
                        <a:ea typeface="Times New Roman"/>
                        <a:cs typeface="Arial"/>
                      </a:endParaRPr>
                    </a:p>
                  </a:txBody>
                  <a:tcPr marL="68580" marR="68580" marT="0" marB="0">
                    <a:solidFill>
                      <a:schemeClr val="accent6">
                        <a:lumMod val="60000"/>
                        <a:lumOff val="40000"/>
                      </a:schemeClr>
                    </a:solidFill>
                  </a:tcPr>
                </a:tc>
                <a:tc>
                  <a:txBody>
                    <a:bodyPr/>
                    <a:lstStyle/>
                    <a:p>
                      <a:pPr marL="0" marR="0" algn="l" rtl="0" eaLnBrk="1" latinLnBrk="0" hangingPunct="1">
                        <a:spcBef>
                          <a:spcPts val="0"/>
                        </a:spcBef>
                        <a:spcAft>
                          <a:spcPts val="0"/>
                        </a:spcAft>
                      </a:pPr>
                      <a:r>
                        <a:rPr kumimoji="0" lang="en-US" sz="2000" b="0" kern="1200" dirty="0">
                          <a:solidFill>
                            <a:srgbClr val="000000"/>
                          </a:solidFill>
                          <a:latin typeface="+mj-lt"/>
                          <a:ea typeface="Times New Roman"/>
                          <a:cs typeface="Arial"/>
                        </a:rPr>
                        <a:t>Position</a:t>
                      </a:r>
                    </a:p>
                    <a:p>
                      <a:pPr marL="0" marR="0" algn="l" rtl="0" eaLnBrk="1" latinLnBrk="0" hangingPunct="1">
                        <a:spcBef>
                          <a:spcPts val="0"/>
                        </a:spcBef>
                        <a:spcAft>
                          <a:spcPts val="0"/>
                        </a:spcAft>
                      </a:pPr>
                      <a:r>
                        <a:rPr kumimoji="0" lang="en-US" sz="2000" b="0" kern="1200" dirty="0">
                          <a:solidFill>
                            <a:srgbClr val="000000"/>
                          </a:solidFill>
                          <a:latin typeface="+mj-lt"/>
                          <a:ea typeface="Times New Roman"/>
                          <a:cs typeface="Arial"/>
                        </a:rPr>
                        <a:t>On 01.03.2015</a:t>
                      </a:r>
                    </a:p>
                  </a:txBody>
                  <a:tcPr marL="68580" marR="68580" marT="0" marB="0">
                    <a:solidFill>
                      <a:schemeClr val="accent6">
                        <a:lumMod val="60000"/>
                        <a:lumOff val="40000"/>
                      </a:schemeClr>
                    </a:solidFill>
                  </a:tcPr>
                </a:tc>
              </a:tr>
              <a:tr h="2621280">
                <a:tc>
                  <a:txBody>
                    <a:bodyPr/>
                    <a:lstStyle/>
                    <a:p>
                      <a:pPr marL="0" marR="0">
                        <a:spcBef>
                          <a:spcPts val="0"/>
                        </a:spcBef>
                        <a:spcAft>
                          <a:spcPts val="0"/>
                        </a:spcAft>
                      </a:pPr>
                      <a:r>
                        <a:rPr lang="en-US" sz="2000" b="0" dirty="0">
                          <a:solidFill>
                            <a:srgbClr val="000000"/>
                          </a:solidFill>
                          <a:latin typeface="+mj-lt"/>
                          <a:ea typeface="Times New Roman"/>
                          <a:cs typeface="Arial"/>
                        </a:rPr>
                        <a:t>For availing CENVAT Credit</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No time limit was as such prescribed for “inputs”, “input services”, “capital goods”</a:t>
                      </a:r>
                      <a:endParaRPr lang="en-US" sz="2000" b="0" dirty="0">
                        <a:latin typeface="+mj-lt"/>
                        <a:ea typeface="Times New Roman"/>
                      </a:endParaRPr>
                    </a:p>
                  </a:txBody>
                  <a:tcPr marL="68580" marR="68580" marT="0" marB="0">
                    <a:solidFill>
                      <a:schemeClr val="accent6">
                        <a:lumMod val="40000"/>
                        <a:lumOff val="60000"/>
                      </a:schemeClr>
                    </a:solidFill>
                  </a:tcPr>
                </a:tc>
                <a:tc>
                  <a:txBody>
                    <a:bodyPr/>
                    <a:lstStyle/>
                    <a:p>
                      <a:pPr marL="0" marR="0">
                        <a:spcBef>
                          <a:spcPts val="0"/>
                        </a:spcBef>
                        <a:spcAft>
                          <a:spcPts val="0"/>
                        </a:spcAft>
                      </a:pPr>
                      <a:r>
                        <a:rPr lang="en-US" sz="2000" b="0" dirty="0">
                          <a:solidFill>
                            <a:srgbClr val="000000"/>
                          </a:solidFill>
                          <a:latin typeface="+mj-lt"/>
                          <a:ea typeface="Times New Roman"/>
                          <a:cs typeface="Arial"/>
                        </a:rPr>
                        <a:t>Vide notification 21/2014-</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11.07.2014 time limit of </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“6 months” from the date of document for “inputs” and “input services”</a:t>
                      </a:r>
                      <a:endParaRPr lang="en-US" sz="2000" b="0" dirty="0">
                        <a:latin typeface="+mj-lt"/>
                        <a:ea typeface="Times New Roman"/>
                      </a:endParaRPr>
                    </a:p>
                  </a:txBody>
                  <a:tcPr marL="68580" marR="68580" marT="0" marB="0">
                    <a:solidFill>
                      <a:schemeClr val="accent6">
                        <a:lumMod val="40000"/>
                        <a:lumOff val="60000"/>
                      </a:schemeClr>
                    </a:solidFill>
                  </a:tcPr>
                </a:tc>
                <a:tc>
                  <a:txBody>
                    <a:bodyPr/>
                    <a:lstStyle/>
                    <a:p>
                      <a:pPr marL="0" marR="0">
                        <a:spcBef>
                          <a:spcPts val="0"/>
                        </a:spcBef>
                        <a:spcAft>
                          <a:spcPts val="0"/>
                        </a:spcAft>
                      </a:pPr>
                      <a:r>
                        <a:rPr lang="en-US" sz="2000" b="0" dirty="0">
                          <a:solidFill>
                            <a:srgbClr val="000000"/>
                          </a:solidFill>
                          <a:latin typeface="+mj-lt"/>
                          <a:ea typeface="Times New Roman"/>
                          <a:cs typeface="Arial"/>
                        </a:rPr>
                        <a:t>Vide notification 6/2015-</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01.03.2015 time limit of “1 year” from the date of document for “inputs” and “input services”</a:t>
                      </a:r>
                      <a:endParaRPr lang="en-US" sz="2000" b="0" dirty="0">
                        <a:latin typeface="+mj-lt"/>
                        <a:ea typeface="Times New Roman"/>
                      </a:endParaRPr>
                    </a:p>
                  </a:txBody>
                  <a:tcPr marL="68580" marR="68580" marT="0" marB="0">
                    <a:solidFill>
                      <a:schemeClr val="accent6">
                        <a:lumMod val="40000"/>
                        <a:lumOff val="60000"/>
                      </a:schemeClr>
                    </a:solidFill>
                  </a:tcPr>
                </a:tc>
              </a:tr>
            </a:tbl>
          </a:graphicData>
        </a:graphic>
      </p:graphicFrame>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37</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9" name="Title 2"/>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en-US" sz="6000" dirty="0" smtClean="0"/>
              <a:t>  </a:t>
            </a:r>
            <a:endParaRPr lang="en-US" sz="6000" i="1" dirty="0">
              <a:solidFill>
                <a:schemeClr val="accent1">
                  <a:lumMod val="50000"/>
                </a:schemeClr>
              </a:solidFill>
            </a:endParaRPr>
          </a:p>
        </p:txBody>
      </p:sp>
      <p:sp>
        <p:nvSpPr>
          <p:cNvPr id="20" name="Content Placeholder 1"/>
          <p:cNvSpPr>
            <a:spLocks noGrp="1"/>
          </p:cNvSpPr>
          <p:nvPr>
            <p:ph idx="1"/>
          </p:nvPr>
        </p:nvSpPr>
        <p:spPr>
          <a:xfrm>
            <a:off x="457200" y="990600"/>
            <a:ext cx="8305800" cy="5638800"/>
          </a:xfrm>
        </p:spPr>
        <p:txBody>
          <a:bodyPr/>
          <a:lstStyle/>
          <a:p>
            <a:pPr>
              <a:buFont typeface="Wingdings 2" pitchFamily="18" charset="2"/>
              <a:buNone/>
              <a:defRPr/>
            </a:pPr>
            <a:r>
              <a:rPr lang="en-US" sz="2000" dirty="0" smtClean="0">
                <a:latin typeface="+mj-lt"/>
              </a:rPr>
              <a:t>	</a:t>
            </a:r>
          </a:p>
          <a:p>
            <a:pPr>
              <a:buFont typeface="Wingdings 2" pitchFamily="18" charset="2"/>
              <a:buNone/>
              <a:defRPr/>
            </a:pPr>
            <a:r>
              <a:rPr lang="en-US" sz="2000" dirty="0" smtClean="0">
                <a:latin typeface="+mj-lt"/>
              </a:rPr>
              <a:t>	Finance Minister has given final chance to avail CENVAT Credit on “inputs” and “input services” for the differential period between 02.03.2014 till 01.03.2015 as an effect of above amendment, considering the hardship faced by the tax payers owing to procedural difficulties </a:t>
            </a:r>
          </a:p>
          <a:p>
            <a:pPr>
              <a:buFont typeface="Wingdings 2" pitchFamily="18" charset="2"/>
              <a:buNone/>
              <a:defRPr/>
            </a:pPr>
            <a:r>
              <a:rPr lang="en-US" sz="2000" dirty="0" smtClean="0">
                <a:latin typeface="+mj-lt"/>
              </a:rPr>
              <a:t> </a:t>
            </a:r>
          </a:p>
          <a:p>
            <a:pPr>
              <a:buFont typeface="Wingdings 2" pitchFamily="18" charset="2"/>
              <a:buNone/>
              <a:defRPr/>
            </a:pPr>
            <a:r>
              <a:rPr lang="en-US" sz="2000" dirty="0" smtClean="0">
                <a:latin typeface="+mj-lt"/>
              </a:rPr>
              <a:t>	</a:t>
            </a:r>
            <a:r>
              <a:rPr lang="en-US" sz="2000" b="1" dirty="0" smtClean="0">
                <a:latin typeface="+mj-lt"/>
              </a:rPr>
              <a:t>Disclosure in books of account</a:t>
            </a:r>
          </a:p>
          <a:p>
            <a:pPr>
              <a:buFont typeface="Wingdings 2" pitchFamily="18" charset="2"/>
              <a:buNone/>
              <a:defRPr/>
            </a:pPr>
            <a:r>
              <a:rPr lang="en-US" sz="2000" dirty="0" smtClean="0">
                <a:latin typeface="+mj-lt"/>
              </a:rPr>
              <a:t>	</a:t>
            </a:r>
            <a:r>
              <a:rPr lang="en-US" sz="2000" i="1" u="sng" dirty="0" smtClean="0">
                <a:latin typeface="+mj-lt"/>
              </a:rPr>
              <a:t>Disclosure in the service tax returns should go hand in hand</a:t>
            </a:r>
          </a:p>
          <a:p>
            <a:pPr>
              <a:buFont typeface="Wingdings 2" pitchFamily="18" charset="2"/>
              <a:buNone/>
              <a:defRPr/>
            </a:pPr>
            <a:r>
              <a:rPr lang="en-US" sz="2400" b="1" dirty="0" smtClean="0"/>
              <a:t> </a:t>
            </a:r>
            <a:endParaRPr lang="en-US" sz="2400" dirty="0" smtClean="0"/>
          </a:p>
        </p:txBody>
      </p:sp>
      <p:sp>
        <p:nvSpPr>
          <p:cNvPr id="2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90E3983-BDA2-4C6C-96B6-06B36A42CBD6}"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sp>
        <p:nvSpPr>
          <p:cNvPr id="23" name="Title 2"/>
          <p:cNvSpPr txBox="1">
            <a:spLocks/>
          </p:cNvSpPr>
          <p:nvPr/>
        </p:nvSpPr>
        <p:spPr bwMode="auto">
          <a:xfrm>
            <a:off x="609600" y="381000"/>
            <a:ext cx="8229600" cy="685800"/>
          </a:xfrm>
          <a:prstGeom prst="rect">
            <a:avLst/>
          </a:prstGeom>
          <a:noFill/>
          <a:ln w="9525">
            <a:noFill/>
            <a:miter lim="800000"/>
            <a:headEnd/>
            <a:tailEnd/>
          </a:ln>
        </p:spPr>
        <p:txBody>
          <a:bodyPr lIns="0" rIns="0" bIns="0" anchor="b">
            <a:normAutofit/>
          </a:bodyPr>
          <a:lstStyle/>
          <a:p>
            <a:pPr algn="ctr" fontAlgn="auto">
              <a:spcAft>
                <a:spcPts val="0"/>
              </a:spcAft>
              <a:defRPr/>
            </a:pPr>
            <a:r>
              <a:rPr lang="en-US" sz="4000">
                <a:solidFill>
                  <a:schemeClr val="tx2"/>
                </a:solidFill>
                <a:latin typeface="+mj-lt"/>
                <a:ea typeface="+mj-ea"/>
                <a:cs typeface="+mj-cs"/>
              </a:rPr>
              <a:t>  CENVAT CREDIT</a:t>
            </a:r>
            <a:endParaRPr lang="en-US" sz="4000" i="1" dirty="0">
              <a:solidFill>
                <a:schemeClr val="accent1">
                  <a:lumMod val="50000"/>
                </a:schemeClr>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38</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9" name="Title 2"/>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en-US" sz="6000" dirty="0" smtClean="0"/>
              <a:t>  </a:t>
            </a:r>
            <a:endParaRPr lang="en-US" sz="6000" i="1" dirty="0">
              <a:solidFill>
                <a:schemeClr val="accent1">
                  <a:lumMod val="50000"/>
                </a:schemeClr>
              </a:solidFill>
            </a:endParaRPr>
          </a:p>
        </p:txBody>
      </p:sp>
      <p:sp>
        <p:nvSpPr>
          <p:cNvPr id="2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90E3983-BDA2-4C6C-96B6-06B36A42CBD6}"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5"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6"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17" name="Content Placeholder 1"/>
          <p:cNvSpPr>
            <a:spLocks noGrp="1"/>
          </p:cNvSpPr>
          <p:nvPr>
            <p:ph idx="1"/>
          </p:nvPr>
        </p:nvSpPr>
        <p:spPr>
          <a:xfrm>
            <a:off x="457200" y="990600"/>
            <a:ext cx="8305800" cy="4953000"/>
          </a:xfrm>
        </p:spPr>
        <p:txBody>
          <a:bodyPr/>
          <a:lstStyle/>
          <a:p>
            <a:pPr>
              <a:buFont typeface="Wingdings 2" pitchFamily="18" charset="2"/>
              <a:buNone/>
              <a:defRPr/>
            </a:pPr>
            <a:r>
              <a:rPr lang="en-US" sz="2000" dirty="0" smtClean="0"/>
              <a:t>	</a:t>
            </a:r>
            <a:r>
              <a:rPr lang="en-US" sz="2000" dirty="0" smtClean="0">
                <a:latin typeface="+mj-lt"/>
              </a:rPr>
              <a:t>2.Partial Reverse Charge</a:t>
            </a:r>
          </a:p>
          <a:p>
            <a:pPr>
              <a:buFont typeface="Wingdings 2" pitchFamily="18" charset="2"/>
              <a:buNone/>
              <a:defRPr/>
            </a:pPr>
            <a:endParaRPr lang="en-US" sz="2000" dirty="0" smtClean="0"/>
          </a:p>
        </p:txBody>
      </p:sp>
      <p:sp>
        <p:nvSpPr>
          <p:cNvPr id="2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CCE7FC-80E0-4871-BB41-5A25D166B19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graphicFrame>
        <p:nvGraphicFramePr>
          <p:cNvPr id="26" name="Table 25"/>
          <p:cNvGraphicFramePr>
            <a:graphicFrameLocks noGrp="1"/>
          </p:cNvGraphicFramePr>
          <p:nvPr/>
        </p:nvGraphicFramePr>
        <p:xfrm>
          <a:off x="533400" y="1600200"/>
          <a:ext cx="8382000" cy="3352800"/>
        </p:xfrm>
        <a:graphic>
          <a:graphicData uri="http://schemas.openxmlformats.org/drawingml/2006/table">
            <a:tbl>
              <a:tblPr firstRow="1" bandRow="1">
                <a:tableStyleId>{5C22544A-7EE6-4342-B048-85BDC9FD1C3A}</a:tableStyleId>
              </a:tblPr>
              <a:tblGrid>
                <a:gridCol w="3133458"/>
                <a:gridCol w="5248542"/>
              </a:tblGrid>
              <a:tr h="457199">
                <a:tc>
                  <a:txBody>
                    <a:bodyPr/>
                    <a:lstStyle/>
                    <a:p>
                      <a:pPr marL="0" marR="0" algn="ctr">
                        <a:spcBef>
                          <a:spcPts val="0"/>
                        </a:spcBef>
                        <a:spcAft>
                          <a:spcPts val="0"/>
                        </a:spcAft>
                      </a:pPr>
                      <a:r>
                        <a:rPr lang="en-US" sz="2000" b="0" dirty="0">
                          <a:solidFill>
                            <a:srgbClr val="000000"/>
                          </a:solidFill>
                          <a:latin typeface="+mj-lt"/>
                          <a:ea typeface="Times New Roman"/>
                          <a:cs typeface="Arial"/>
                        </a:rPr>
                        <a:t>Position prior</a:t>
                      </a:r>
                      <a:endParaRPr lang="en-US" sz="2000" b="0" dirty="0">
                        <a:latin typeface="+mj-lt"/>
                        <a:ea typeface="Times New Roman"/>
                      </a:endParaRPr>
                    </a:p>
                    <a:p>
                      <a:pPr marL="0" marR="0" algn="ctr">
                        <a:spcBef>
                          <a:spcPts val="0"/>
                        </a:spcBef>
                        <a:spcAft>
                          <a:spcPts val="0"/>
                        </a:spcAft>
                      </a:pPr>
                      <a:r>
                        <a:rPr lang="en-US" sz="2000" b="0" dirty="0">
                          <a:solidFill>
                            <a:srgbClr val="000000"/>
                          </a:solidFill>
                          <a:latin typeface="+mj-lt"/>
                          <a:ea typeface="Times New Roman"/>
                          <a:cs typeface="Arial"/>
                        </a:rPr>
                        <a:t>To 01.04.2015</a:t>
                      </a:r>
                      <a:endParaRPr lang="en-US" sz="2000" b="0" dirty="0">
                        <a:latin typeface="+mj-lt"/>
                        <a:ea typeface="Times New Roman"/>
                      </a:endParaRPr>
                    </a:p>
                  </a:txBody>
                  <a:tcPr marL="68580" marR="68580" marT="0" marB="0">
                    <a:solidFill>
                      <a:schemeClr val="accent6">
                        <a:lumMod val="60000"/>
                        <a:lumOff val="40000"/>
                      </a:schemeClr>
                    </a:solidFill>
                  </a:tcPr>
                </a:tc>
                <a:tc>
                  <a:txBody>
                    <a:bodyPr/>
                    <a:lstStyle/>
                    <a:p>
                      <a:pPr marL="0" marR="0" algn="ctr">
                        <a:spcBef>
                          <a:spcPts val="0"/>
                        </a:spcBef>
                        <a:spcAft>
                          <a:spcPts val="0"/>
                        </a:spcAft>
                      </a:pPr>
                      <a:r>
                        <a:rPr lang="en-US" sz="2000" b="0" dirty="0">
                          <a:solidFill>
                            <a:srgbClr val="000000"/>
                          </a:solidFill>
                          <a:latin typeface="+mj-lt"/>
                          <a:ea typeface="Times New Roman"/>
                          <a:cs typeface="Arial"/>
                        </a:rPr>
                        <a:t>Position after</a:t>
                      </a:r>
                      <a:endParaRPr lang="en-US" sz="2000" b="0" dirty="0">
                        <a:latin typeface="+mj-lt"/>
                        <a:ea typeface="Times New Roman"/>
                      </a:endParaRPr>
                    </a:p>
                    <a:p>
                      <a:pPr marL="0" marR="0" algn="ctr">
                        <a:spcBef>
                          <a:spcPts val="0"/>
                        </a:spcBef>
                        <a:spcAft>
                          <a:spcPts val="0"/>
                        </a:spcAft>
                      </a:pPr>
                      <a:r>
                        <a:rPr lang="en-US" sz="2000" b="0" dirty="0">
                          <a:solidFill>
                            <a:srgbClr val="000000"/>
                          </a:solidFill>
                          <a:latin typeface="+mj-lt"/>
                          <a:ea typeface="Times New Roman"/>
                          <a:cs typeface="Arial"/>
                        </a:rPr>
                        <a:t>01.04.2015</a:t>
                      </a:r>
                      <a:endParaRPr lang="en-US" sz="2000" b="0" dirty="0">
                        <a:latin typeface="+mj-lt"/>
                        <a:ea typeface="Times New Roman"/>
                      </a:endParaRPr>
                    </a:p>
                  </a:txBody>
                  <a:tcPr marL="68580" marR="68580" marT="0" marB="0">
                    <a:solidFill>
                      <a:schemeClr val="accent6">
                        <a:lumMod val="60000"/>
                        <a:lumOff val="40000"/>
                      </a:schemeClr>
                    </a:solidFill>
                  </a:tcPr>
                </a:tc>
              </a:tr>
              <a:tr h="457200">
                <a:tc>
                  <a:txBody>
                    <a:bodyPr/>
                    <a:lstStyle/>
                    <a:p>
                      <a:pPr marL="0" marR="0">
                        <a:spcBef>
                          <a:spcPts val="0"/>
                        </a:spcBef>
                        <a:spcAft>
                          <a:spcPts val="0"/>
                        </a:spcAft>
                      </a:pPr>
                      <a:r>
                        <a:rPr lang="en-US" sz="2000" b="0" dirty="0">
                          <a:solidFill>
                            <a:srgbClr val="000000"/>
                          </a:solidFill>
                          <a:latin typeface="+mj-lt"/>
                          <a:ea typeface="Times New Roman"/>
                          <a:cs typeface="Arial"/>
                        </a:rPr>
                        <a:t>For availing CENVAT Credit it was necessary to payment of value of the taxable service provided in the invoice and the service tax liable to be paid directly as a </a:t>
                      </a:r>
                      <a:r>
                        <a:rPr lang="en-US" sz="2000" b="0" dirty="0" smtClean="0">
                          <a:solidFill>
                            <a:srgbClr val="000000"/>
                          </a:solidFill>
                          <a:latin typeface="+mj-lt"/>
                          <a:ea typeface="Times New Roman"/>
                          <a:cs typeface="Arial"/>
                        </a:rPr>
                        <a:t>recipient </a:t>
                      </a:r>
                      <a:r>
                        <a:rPr lang="en-US" sz="2000" b="0" dirty="0">
                          <a:solidFill>
                            <a:srgbClr val="000000"/>
                          </a:solidFill>
                          <a:latin typeface="+mj-lt"/>
                          <a:ea typeface="Times New Roman"/>
                          <a:cs typeface="Arial"/>
                        </a:rPr>
                        <a:t>of the service.</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Rule 4(7)</a:t>
                      </a:r>
                      <a:endParaRPr lang="en-US" sz="2000" b="0" dirty="0">
                        <a:latin typeface="+mj-lt"/>
                        <a:ea typeface="Times New Roman"/>
                      </a:endParaRPr>
                    </a:p>
                  </a:txBody>
                  <a:tcPr marL="68580" marR="68580" marT="0" marB="0">
                    <a:solidFill>
                      <a:schemeClr val="accent6">
                        <a:lumMod val="40000"/>
                        <a:lumOff val="60000"/>
                      </a:schemeClr>
                    </a:solidFill>
                  </a:tcPr>
                </a:tc>
                <a:tc>
                  <a:txBody>
                    <a:bodyPr/>
                    <a:lstStyle/>
                    <a:p>
                      <a:pPr marL="0" marR="0">
                        <a:spcBef>
                          <a:spcPts val="0"/>
                        </a:spcBef>
                        <a:spcAft>
                          <a:spcPts val="0"/>
                        </a:spcAft>
                      </a:pPr>
                      <a:r>
                        <a:rPr lang="en-US" sz="2000" b="0" dirty="0">
                          <a:solidFill>
                            <a:srgbClr val="000000"/>
                          </a:solidFill>
                          <a:latin typeface="+mj-lt"/>
                          <a:ea typeface="Times New Roman"/>
                          <a:cs typeface="Arial"/>
                        </a:rPr>
                        <a:t>CENVAT Credit of the service tax paid under Partial Reverse Charge by the service receiver shall be allowed </a:t>
                      </a:r>
                      <a:r>
                        <a:rPr lang="en-US" sz="2000" b="1" i="1" u="sng" dirty="0">
                          <a:solidFill>
                            <a:srgbClr val="000000"/>
                          </a:solidFill>
                          <a:latin typeface="+mj-lt"/>
                          <a:ea typeface="Times New Roman"/>
                          <a:cs typeface="Arial"/>
                        </a:rPr>
                        <a:t>without linking the payment to the service provider</a:t>
                      </a:r>
                      <a:endParaRPr lang="en-US" sz="2000" b="1" i="1" u="sng"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Accordingly, CENVAT credit of service tax liable to be paid directly to the Government exchequer by the service </a:t>
                      </a:r>
                      <a:r>
                        <a:rPr lang="en-US" sz="2000" b="0" dirty="0" smtClean="0">
                          <a:solidFill>
                            <a:srgbClr val="000000"/>
                          </a:solidFill>
                          <a:latin typeface="+mj-lt"/>
                          <a:ea typeface="Times New Roman"/>
                          <a:cs typeface="Arial"/>
                        </a:rPr>
                        <a:t>recipient</a:t>
                      </a:r>
                      <a:r>
                        <a:rPr lang="en-US" sz="2000" b="0" dirty="0">
                          <a:solidFill>
                            <a:srgbClr val="000000"/>
                          </a:solidFill>
                          <a:latin typeface="+mj-lt"/>
                          <a:ea typeface="Times New Roman"/>
                          <a:cs typeface="Arial"/>
                        </a:rPr>
                        <a:t>, in case of full as well as partial reverse charge, shall be allowed as soon as the said tax is paid </a:t>
                      </a:r>
                      <a:r>
                        <a:rPr lang="en-US" sz="2000" b="0" dirty="0" err="1">
                          <a:solidFill>
                            <a:srgbClr val="000000"/>
                          </a:solidFill>
                          <a:latin typeface="+mj-lt"/>
                          <a:ea typeface="Times New Roman"/>
                          <a:cs typeface="Arial"/>
                        </a:rPr>
                        <a:t>wef</a:t>
                      </a:r>
                      <a:r>
                        <a:rPr lang="en-US" sz="2000" b="0" dirty="0">
                          <a:solidFill>
                            <a:srgbClr val="000000"/>
                          </a:solidFill>
                          <a:latin typeface="+mj-lt"/>
                          <a:ea typeface="Times New Roman"/>
                          <a:cs typeface="Arial"/>
                        </a:rPr>
                        <a:t> 01.04.2015</a:t>
                      </a:r>
                      <a:endParaRPr lang="en-US" sz="2000" b="0" dirty="0">
                        <a:latin typeface="+mj-lt"/>
                        <a:ea typeface="Times New Roman"/>
                      </a:endParaRPr>
                    </a:p>
                  </a:txBody>
                  <a:tcPr marL="68580" marR="68580" marT="0" marB="0">
                    <a:solidFill>
                      <a:schemeClr val="accent6">
                        <a:lumMod val="40000"/>
                        <a:lumOff val="60000"/>
                      </a:schemeClr>
                    </a:solidFill>
                  </a:tcPr>
                </a:tc>
              </a:tr>
            </a:tbl>
          </a:graphicData>
        </a:graphic>
      </p:graphicFrame>
      <p:sp>
        <p:nvSpPr>
          <p:cNvPr id="27" name="Title 2"/>
          <p:cNvSpPr txBox="1">
            <a:spLocks/>
          </p:cNvSpPr>
          <p:nvPr/>
        </p:nvSpPr>
        <p:spPr bwMode="auto">
          <a:xfrm>
            <a:off x="609600" y="381000"/>
            <a:ext cx="8229600" cy="685800"/>
          </a:xfrm>
          <a:prstGeom prst="rect">
            <a:avLst/>
          </a:prstGeom>
          <a:noFill/>
          <a:ln w="9525">
            <a:noFill/>
            <a:miter lim="800000"/>
            <a:headEnd/>
            <a:tailEnd/>
          </a:ln>
        </p:spPr>
        <p:txBody>
          <a:bodyPr lIns="0" rIns="0" bIns="0" anchor="b">
            <a:normAutofit/>
          </a:bodyPr>
          <a:lstStyle/>
          <a:p>
            <a:pPr algn="ctr" fontAlgn="auto">
              <a:spcAft>
                <a:spcPts val="0"/>
              </a:spcAft>
              <a:defRPr/>
            </a:pPr>
            <a:r>
              <a:rPr lang="en-US" sz="4000" dirty="0">
                <a:solidFill>
                  <a:schemeClr val="tx2"/>
                </a:solidFill>
                <a:latin typeface="+mj-lt"/>
                <a:ea typeface="+mj-ea"/>
                <a:cs typeface="+mj-cs"/>
              </a:rPr>
              <a:t>  CENVAT CREDIT</a:t>
            </a:r>
            <a:endParaRPr lang="en-US" sz="4000" i="1" dirty="0">
              <a:solidFill>
                <a:schemeClr val="accent1">
                  <a:lumMod val="50000"/>
                </a:schemeClr>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39</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9" name="Title 2"/>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en-US" sz="6000" dirty="0" smtClean="0"/>
              <a:t>  </a:t>
            </a:r>
            <a:endParaRPr lang="en-US" sz="6000" i="1" dirty="0">
              <a:solidFill>
                <a:schemeClr val="accent1">
                  <a:lumMod val="50000"/>
                </a:schemeClr>
              </a:solidFill>
            </a:endParaRPr>
          </a:p>
        </p:txBody>
      </p:sp>
      <p:sp>
        <p:nvSpPr>
          <p:cNvPr id="2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90E3983-BDA2-4C6C-96B6-06B36A42CBD6}"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5"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6"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CCE7FC-80E0-4871-BB41-5A25D166B19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23"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8"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9" name="Content Placeholder 1"/>
          <p:cNvSpPr>
            <a:spLocks noGrp="1"/>
          </p:cNvSpPr>
          <p:nvPr>
            <p:ph idx="1"/>
          </p:nvPr>
        </p:nvSpPr>
        <p:spPr>
          <a:xfrm>
            <a:off x="457200" y="990600"/>
            <a:ext cx="8305800" cy="4953000"/>
          </a:xfrm>
        </p:spPr>
        <p:txBody>
          <a:bodyPr/>
          <a:lstStyle/>
          <a:p>
            <a:pPr>
              <a:buFont typeface="Wingdings 2" pitchFamily="18" charset="2"/>
              <a:buNone/>
            </a:pPr>
            <a:r>
              <a:rPr lang="en-US" sz="2000" smtClean="0"/>
              <a:t>	</a:t>
            </a:r>
          </a:p>
        </p:txBody>
      </p:sp>
      <p:sp>
        <p:nvSpPr>
          <p:cNvPr id="30"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31"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2AEF1BF8-FF4C-46D2-B32F-A2A72EDE992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graphicFrame>
        <p:nvGraphicFramePr>
          <p:cNvPr id="32" name="Table 31"/>
          <p:cNvGraphicFramePr>
            <a:graphicFrameLocks noGrp="1"/>
          </p:cNvGraphicFramePr>
          <p:nvPr/>
        </p:nvGraphicFramePr>
        <p:xfrm>
          <a:off x="533400" y="1676400"/>
          <a:ext cx="8610600" cy="4648200"/>
        </p:xfrm>
        <a:graphic>
          <a:graphicData uri="http://schemas.openxmlformats.org/drawingml/2006/table">
            <a:tbl>
              <a:tblPr firstRow="1" bandRow="1">
                <a:tableStyleId>{5C22544A-7EE6-4342-B048-85BDC9FD1C3A}</a:tableStyleId>
              </a:tblPr>
              <a:tblGrid>
                <a:gridCol w="4305300"/>
                <a:gridCol w="4305300"/>
              </a:tblGrid>
              <a:tr h="609599">
                <a:tc>
                  <a:txBody>
                    <a:bodyPr/>
                    <a:lstStyle/>
                    <a:p>
                      <a:pPr marL="0" marR="0" algn="ctr">
                        <a:spcBef>
                          <a:spcPts val="0"/>
                        </a:spcBef>
                        <a:spcAft>
                          <a:spcPts val="0"/>
                        </a:spcAft>
                      </a:pPr>
                      <a:r>
                        <a:rPr lang="en-US" sz="2000" b="0" dirty="0">
                          <a:solidFill>
                            <a:srgbClr val="000000"/>
                          </a:solidFill>
                          <a:latin typeface="+mj-lt"/>
                          <a:ea typeface="Times New Roman"/>
                          <a:cs typeface="Arial"/>
                        </a:rPr>
                        <a:t>Position prior</a:t>
                      </a:r>
                      <a:endParaRPr lang="en-US" sz="2000" b="0" dirty="0">
                        <a:latin typeface="+mj-lt"/>
                        <a:ea typeface="Times New Roman"/>
                      </a:endParaRPr>
                    </a:p>
                    <a:p>
                      <a:pPr marL="0" marR="0" algn="ctr">
                        <a:spcBef>
                          <a:spcPts val="0"/>
                        </a:spcBef>
                        <a:spcAft>
                          <a:spcPts val="0"/>
                        </a:spcAft>
                      </a:pPr>
                      <a:r>
                        <a:rPr lang="en-US" sz="2000" b="0" dirty="0">
                          <a:solidFill>
                            <a:srgbClr val="000000"/>
                          </a:solidFill>
                          <a:latin typeface="+mj-lt"/>
                          <a:ea typeface="Times New Roman"/>
                          <a:cs typeface="Arial"/>
                        </a:rPr>
                        <a:t>To 01.04.2015</a:t>
                      </a:r>
                      <a:endParaRPr lang="en-US" sz="2000" b="0" dirty="0">
                        <a:latin typeface="+mj-lt"/>
                        <a:ea typeface="Times New Roman"/>
                      </a:endParaRPr>
                    </a:p>
                  </a:txBody>
                  <a:tcPr marL="68580" marR="68580" marT="0" marB="0">
                    <a:solidFill>
                      <a:schemeClr val="accent6">
                        <a:lumMod val="60000"/>
                        <a:lumOff val="40000"/>
                      </a:schemeClr>
                    </a:solidFill>
                  </a:tcPr>
                </a:tc>
                <a:tc>
                  <a:txBody>
                    <a:bodyPr/>
                    <a:lstStyle/>
                    <a:p>
                      <a:pPr marL="0" marR="0" algn="ctr">
                        <a:spcBef>
                          <a:spcPts val="0"/>
                        </a:spcBef>
                        <a:spcAft>
                          <a:spcPts val="0"/>
                        </a:spcAft>
                      </a:pPr>
                      <a:r>
                        <a:rPr lang="en-US" sz="2000" b="0" dirty="0">
                          <a:solidFill>
                            <a:srgbClr val="000000"/>
                          </a:solidFill>
                          <a:latin typeface="+mj-lt"/>
                          <a:ea typeface="Times New Roman"/>
                          <a:cs typeface="Arial"/>
                        </a:rPr>
                        <a:t>Position after</a:t>
                      </a:r>
                      <a:endParaRPr lang="en-US" sz="2000" b="0" dirty="0">
                        <a:latin typeface="+mj-lt"/>
                        <a:ea typeface="Times New Roman"/>
                      </a:endParaRPr>
                    </a:p>
                    <a:p>
                      <a:pPr marL="0" marR="0" algn="ctr">
                        <a:spcBef>
                          <a:spcPts val="0"/>
                        </a:spcBef>
                        <a:spcAft>
                          <a:spcPts val="0"/>
                        </a:spcAft>
                      </a:pPr>
                      <a:r>
                        <a:rPr lang="en-US" sz="2000" b="0" dirty="0">
                          <a:solidFill>
                            <a:srgbClr val="000000"/>
                          </a:solidFill>
                          <a:latin typeface="+mj-lt"/>
                          <a:ea typeface="Times New Roman"/>
                          <a:cs typeface="Arial"/>
                        </a:rPr>
                        <a:t>01.04.2015</a:t>
                      </a:r>
                      <a:endParaRPr lang="en-US" sz="2000" b="0" dirty="0">
                        <a:latin typeface="+mj-lt"/>
                        <a:ea typeface="Times New Roman"/>
                      </a:endParaRPr>
                    </a:p>
                  </a:txBody>
                  <a:tcPr marL="68580" marR="68580" marT="0" marB="0">
                    <a:solidFill>
                      <a:schemeClr val="accent6">
                        <a:lumMod val="60000"/>
                        <a:lumOff val="40000"/>
                      </a:schemeClr>
                    </a:solidFill>
                  </a:tcPr>
                </a:tc>
              </a:tr>
              <a:tr h="4038600">
                <a:tc>
                  <a:txBody>
                    <a:bodyPr/>
                    <a:lstStyle/>
                    <a:p>
                      <a:pPr marL="0" marR="0">
                        <a:spcBef>
                          <a:spcPts val="0"/>
                        </a:spcBef>
                        <a:spcAft>
                          <a:spcPts val="0"/>
                        </a:spcAft>
                      </a:pPr>
                      <a:r>
                        <a:rPr lang="en-US" sz="2000" b="0" dirty="0">
                          <a:solidFill>
                            <a:srgbClr val="000000"/>
                          </a:solidFill>
                          <a:latin typeface="+mj-lt"/>
                          <a:ea typeface="Times New Roman"/>
                          <a:cs typeface="Arial"/>
                        </a:rPr>
                        <a:t>For availing CENVAT Credit it was necessary to payment of value of the taxable service provided in the invoice and the service tax liable to be paid directly as a </a:t>
                      </a:r>
                      <a:r>
                        <a:rPr lang="en-US" sz="2000" b="0" dirty="0" smtClean="0">
                          <a:solidFill>
                            <a:srgbClr val="000000"/>
                          </a:solidFill>
                          <a:latin typeface="+mj-lt"/>
                          <a:ea typeface="Times New Roman"/>
                          <a:cs typeface="Arial"/>
                        </a:rPr>
                        <a:t>recipient </a:t>
                      </a:r>
                      <a:r>
                        <a:rPr lang="en-US" sz="2000" b="0" dirty="0">
                          <a:solidFill>
                            <a:srgbClr val="000000"/>
                          </a:solidFill>
                          <a:latin typeface="+mj-lt"/>
                          <a:ea typeface="Times New Roman"/>
                          <a:cs typeface="Arial"/>
                        </a:rPr>
                        <a:t>of the service.  </a:t>
                      </a:r>
                      <a:r>
                        <a:rPr lang="en-US" sz="2000" b="0" i="1" u="sng" dirty="0">
                          <a:solidFill>
                            <a:srgbClr val="000000"/>
                          </a:solidFill>
                          <a:latin typeface="+mj-lt"/>
                          <a:ea typeface="Times New Roman"/>
                          <a:cs typeface="Arial"/>
                        </a:rPr>
                        <a:t>Further, value of service portion and service tax was required to be paid within 90 days of the invoice / bill / </a:t>
                      </a:r>
                      <a:r>
                        <a:rPr lang="en-US" sz="2000" b="0" i="1" u="sng" dirty="0" err="1">
                          <a:solidFill>
                            <a:srgbClr val="000000"/>
                          </a:solidFill>
                          <a:latin typeface="+mj-lt"/>
                          <a:ea typeface="Times New Roman"/>
                          <a:cs typeface="Arial"/>
                        </a:rPr>
                        <a:t>challan</a:t>
                      </a:r>
                      <a:r>
                        <a:rPr lang="en-US" sz="2000" b="0" i="1" u="sng" dirty="0">
                          <a:solidFill>
                            <a:srgbClr val="000000"/>
                          </a:solidFill>
                          <a:latin typeface="+mj-lt"/>
                          <a:ea typeface="Times New Roman"/>
                          <a:cs typeface="Arial"/>
                        </a:rPr>
                        <a:t> to the service provider.</a:t>
                      </a:r>
                      <a:endParaRPr lang="en-US" sz="2000" b="0" i="1" u="sng"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A failure of such payment was requiring person availing CENVAT credit to PAY and amount equal to CENVAT CREDIT</a:t>
                      </a:r>
                      <a:endParaRPr lang="en-US" sz="2000" b="0"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Rule 4(7)</a:t>
                      </a:r>
                      <a:endParaRPr lang="en-US" sz="2000" b="0" dirty="0">
                        <a:latin typeface="+mj-lt"/>
                        <a:ea typeface="Times New Roman"/>
                      </a:endParaRPr>
                    </a:p>
                  </a:txBody>
                  <a:tcPr marL="68580" marR="68580" marT="0" marB="0">
                    <a:solidFill>
                      <a:schemeClr val="accent6">
                        <a:lumMod val="40000"/>
                        <a:lumOff val="60000"/>
                      </a:schemeClr>
                    </a:solidFill>
                  </a:tcPr>
                </a:tc>
                <a:tc>
                  <a:txBody>
                    <a:bodyPr/>
                    <a:lstStyle/>
                    <a:p>
                      <a:pPr marL="0" marR="0">
                        <a:spcBef>
                          <a:spcPts val="0"/>
                        </a:spcBef>
                        <a:spcAft>
                          <a:spcPts val="0"/>
                        </a:spcAft>
                      </a:pPr>
                      <a:r>
                        <a:rPr lang="en-US" sz="2000" b="0" dirty="0">
                          <a:solidFill>
                            <a:srgbClr val="000000"/>
                          </a:solidFill>
                          <a:latin typeface="+mj-lt"/>
                          <a:ea typeface="Times New Roman"/>
                          <a:cs typeface="Arial"/>
                        </a:rPr>
                        <a:t>CENVAT Credit of the service tax paid under Full Reverse Charge by the service receiver shall be allowed </a:t>
                      </a:r>
                      <a:r>
                        <a:rPr lang="en-US" sz="2000" b="0" i="1" u="sng" dirty="0">
                          <a:solidFill>
                            <a:srgbClr val="000000"/>
                          </a:solidFill>
                          <a:latin typeface="+mj-lt"/>
                          <a:ea typeface="Times New Roman"/>
                          <a:cs typeface="Arial"/>
                        </a:rPr>
                        <a:t>without linking the payment to the service provider</a:t>
                      </a:r>
                      <a:endParaRPr lang="en-US" sz="2000" b="0" i="1" u="sng" dirty="0">
                        <a:latin typeface="+mj-lt"/>
                        <a:ea typeface="Times New Roman"/>
                      </a:endParaRPr>
                    </a:p>
                    <a:p>
                      <a:pPr marL="0" marR="0">
                        <a:spcBef>
                          <a:spcPts val="0"/>
                        </a:spcBef>
                        <a:spcAft>
                          <a:spcPts val="0"/>
                        </a:spcAft>
                      </a:pPr>
                      <a:r>
                        <a:rPr lang="en-US" sz="2000" b="0" dirty="0">
                          <a:solidFill>
                            <a:srgbClr val="000000"/>
                          </a:solidFill>
                          <a:latin typeface="+mj-lt"/>
                          <a:ea typeface="Times New Roman"/>
                          <a:cs typeface="Arial"/>
                        </a:rPr>
                        <a:t>Accordingly, CENVAT credit of service tax liable to be paid directly to the Government exchequer by the service </a:t>
                      </a:r>
                      <a:r>
                        <a:rPr lang="en-US" sz="2000" b="0" dirty="0" smtClean="0">
                          <a:solidFill>
                            <a:srgbClr val="000000"/>
                          </a:solidFill>
                          <a:latin typeface="+mj-lt"/>
                          <a:ea typeface="Times New Roman"/>
                          <a:cs typeface="Arial"/>
                        </a:rPr>
                        <a:t>recipient.</a:t>
                      </a:r>
                      <a:endParaRPr lang="en-US" sz="2000" b="0" dirty="0">
                        <a:latin typeface="+mj-lt"/>
                        <a:ea typeface="Times New Roman"/>
                      </a:endParaRPr>
                    </a:p>
                  </a:txBody>
                  <a:tcPr marL="68580" marR="68580" marT="0" marB="0">
                    <a:solidFill>
                      <a:schemeClr val="accent6">
                        <a:lumMod val="40000"/>
                        <a:lumOff val="60000"/>
                      </a:schemeClr>
                    </a:solidFill>
                  </a:tcPr>
                </a:tc>
              </a:tr>
            </a:tbl>
          </a:graphicData>
        </a:graphic>
      </p:graphicFrame>
      <p:sp>
        <p:nvSpPr>
          <p:cNvPr id="33" name="Title 2"/>
          <p:cNvSpPr txBox="1">
            <a:spLocks/>
          </p:cNvSpPr>
          <p:nvPr/>
        </p:nvSpPr>
        <p:spPr bwMode="auto">
          <a:xfrm>
            <a:off x="609600" y="381000"/>
            <a:ext cx="8229600" cy="685800"/>
          </a:xfrm>
          <a:prstGeom prst="rect">
            <a:avLst/>
          </a:prstGeom>
          <a:noFill/>
          <a:ln w="9525">
            <a:noFill/>
            <a:miter lim="800000"/>
            <a:headEnd/>
            <a:tailEnd/>
          </a:ln>
        </p:spPr>
        <p:txBody>
          <a:bodyPr lIns="0" rIns="0" bIns="0" anchor="b">
            <a:normAutofit/>
          </a:bodyPr>
          <a:lstStyle/>
          <a:p>
            <a:pPr algn="ctr" fontAlgn="auto">
              <a:spcAft>
                <a:spcPts val="0"/>
              </a:spcAft>
              <a:defRPr/>
            </a:pPr>
            <a:r>
              <a:rPr lang="en-US" sz="4000">
                <a:solidFill>
                  <a:schemeClr val="tx2"/>
                </a:solidFill>
                <a:latin typeface="+mj-lt"/>
                <a:ea typeface="+mj-ea"/>
                <a:cs typeface="+mj-cs"/>
              </a:rPr>
              <a:t>  CENVAT CREDIT</a:t>
            </a:r>
            <a:endParaRPr lang="en-US" sz="4000" i="1" dirty="0">
              <a:solidFill>
                <a:schemeClr val="accent1">
                  <a:lumMod val="50000"/>
                </a:schemeClr>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smtClean="0">
                <a:solidFill>
                  <a:schemeClr val="tx1"/>
                </a:solidFill>
              </a:rPr>
              <a:t>CA Shekhar Sane - 98230-91364 (shekharsane@vsnl.net and shekhar@cashekharsane.com)</a:t>
            </a:r>
            <a:endParaRPr lang="en-US" sz="1400" smtClean="0">
              <a:solidFill>
                <a:schemeClr val="tx1"/>
              </a:solidFill>
            </a:endParaRPr>
          </a:p>
        </p:txBody>
      </p:sp>
      <p:sp>
        <p:nvSpPr>
          <p:cNvPr id="5" name="Slide Number Placeholder 4"/>
          <p:cNvSpPr>
            <a:spLocks noGrp="1"/>
          </p:cNvSpPr>
          <p:nvPr>
            <p:ph type="sldNum" sz="quarter" idx="12"/>
          </p:nvPr>
        </p:nvSpPr>
        <p:spPr/>
        <p:txBody>
          <a:bodyPr/>
          <a:lstStyle/>
          <a:p>
            <a:pPr>
              <a:defRPr/>
            </a:pPr>
            <a:fld id="{ACDAEC0D-5A3D-4713-954C-EAA4E77204B0}" type="slidenum">
              <a:rPr lang="en-US"/>
              <a:pPr>
                <a:defRPr/>
              </a:pPr>
              <a:t>4</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Introduction</a:t>
            </a:r>
          </a:p>
        </p:txBody>
      </p:sp>
      <p:sp>
        <p:nvSpPr>
          <p:cNvPr id="4102" name="TextBox 9"/>
          <p:cNvSpPr txBox="1">
            <a:spLocks noChangeArrowheads="1"/>
          </p:cNvSpPr>
          <p:nvPr/>
        </p:nvSpPr>
        <p:spPr bwMode="auto">
          <a:xfrm>
            <a:off x="152400" y="838200"/>
            <a:ext cx="8839200" cy="5509200"/>
          </a:xfrm>
          <a:prstGeom prst="rect">
            <a:avLst/>
          </a:prstGeom>
          <a:noFill/>
          <a:ln w="3175">
            <a:solidFill>
              <a:schemeClr val="tx1"/>
            </a:solidFill>
            <a:miter lim="800000"/>
            <a:headEnd/>
            <a:tailEnd/>
          </a:ln>
        </p:spPr>
        <p:txBody>
          <a:bodyPr>
            <a:spAutoFit/>
          </a:bodyPr>
          <a:lstStyle/>
          <a:p>
            <a:pPr>
              <a:buFont typeface="Arial" charset="0"/>
              <a:buChar char="•"/>
            </a:pPr>
            <a:r>
              <a:rPr lang="en-US" sz="2400" dirty="0"/>
              <a:t> Excise Duty and Service Tax are Central Government Levies-Union List I</a:t>
            </a:r>
          </a:p>
          <a:p>
            <a:pPr>
              <a:buFont typeface="Arial" charset="0"/>
              <a:buChar char="•"/>
            </a:pPr>
            <a:endParaRPr lang="en-US" sz="1100" dirty="0"/>
          </a:p>
          <a:p>
            <a:pPr>
              <a:buFont typeface="Arial" charset="0"/>
              <a:buChar char="•"/>
            </a:pPr>
            <a:r>
              <a:rPr lang="en-US" sz="2400" dirty="0"/>
              <a:t> Both </a:t>
            </a:r>
            <a:r>
              <a:rPr lang="en-US" sz="2400" b="1" i="1" u="sng" dirty="0"/>
              <a:t>are destination based consumption tax,</a:t>
            </a:r>
            <a:r>
              <a:rPr lang="en-US" sz="2400" dirty="0"/>
              <a:t> in which incidence is passed on to ultimate consumer. (All India Federation of Tax Practitioners Vs UOI (2007) 10 STT 166 SC)</a:t>
            </a:r>
            <a:endParaRPr lang="en-US" sz="2400" dirty="0">
              <a:solidFill>
                <a:srgbClr val="FF0000"/>
              </a:solidFill>
            </a:endParaRPr>
          </a:p>
          <a:p>
            <a:pPr>
              <a:buFont typeface="Arial" charset="0"/>
              <a:buChar char="•"/>
            </a:pPr>
            <a:endParaRPr lang="en-US" sz="1100" dirty="0"/>
          </a:p>
          <a:p>
            <a:pPr>
              <a:buFont typeface="Arial" charset="0"/>
              <a:buChar char="•"/>
            </a:pPr>
            <a:r>
              <a:rPr lang="en-US" sz="2400" dirty="0"/>
              <a:t> They operate  under </a:t>
            </a:r>
            <a:r>
              <a:rPr lang="en-US" sz="2400" b="1" i="1" u="sng" dirty="0"/>
              <a:t>Value Added Scheme (VAT)</a:t>
            </a:r>
            <a:r>
              <a:rPr lang="en-US" sz="2400" dirty="0"/>
              <a:t> of taxation wherein each person in transaction chain is taxed on the value addition done by him and this concept is achieved by </a:t>
            </a:r>
            <a:r>
              <a:rPr lang="en-US" sz="2400" b="1" i="1" dirty="0"/>
              <a:t>granting credit of input tax or duties to manufacturer or service provider through </a:t>
            </a:r>
            <a:r>
              <a:rPr lang="en-US" sz="2400" b="1" i="1" dirty="0" err="1"/>
              <a:t>Cenvat</a:t>
            </a:r>
            <a:r>
              <a:rPr lang="en-US" sz="2400" b="1" i="1" dirty="0"/>
              <a:t> Credit Scheme.</a:t>
            </a:r>
          </a:p>
          <a:p>
            <a:pPr>
              <a:buFont typeface="Arial" charset="0"/>
              <a:buChar char="•"/>
            </a:pPr>
            <a:endParaRPr lang="en-US" sz="1600" dirty="0"/>
          </a:p>
          <a:p>
            <a:pPr>
              <a:buFont typeface="Arial" charset="0"/>
              <a:buChar char="•"/>
            </a:pPr>
            <a:r>
              <a:rPr lang="en-US" sz="2400" dirty="0"/>
              <a:t> </a:t>
            </a:r>
            <a:r>
              <a:rPr lang="en-US" sz="2400" dirty="0" err="1"/>
              <a:t>Cenvat</a:t>
            </a:r>
            <a:r>
              <a:rPr lang="en-US" sz="2400" dirty="0"/>
              <a:t> Credit Scheme operates through </a:t>
            </a:r>
            <a:r>
              <a:rPr lang="en-US" sz="2400" dirty="0" err="1"/>
              <a:t>Cenvat</a:t>
            </a:r>
            <a:r>
              <a:rPr lang="en-US" sz="2400" dirty="0"/>
              <a:t> Credit Rules 2004. This scheme integrates indirect taxes viz. Excise Duty and Service Tax.</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40</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9" name="Title 2"/>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en-US" sz="6000" dirty="0" smtClean="0"/>
              <a:t>  </a:t>
            </a:r>
            <a:endParaRPr lang="en-US" sz="6000" i="1" dirty="0">
              <a:solidFill>
                <a:schemeClr val="accent1">
                  <a:lumMod val="50000"/>
                </a:schemeClr>
              </a:solidFill>
            </a:endParaRPr>
          </a:p>
        </p:txBody>
      </p:sp>
      <p:sp>
        <p:nvSpPr>
          <p:cNvPr id="2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90E3983-BDA2-4C6C-96B6-06B36A42CBD6}"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5"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6"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CCE7FC-80E0-4871-BB41-5A25D166B19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23"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8"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9" name="Content Placeholder 1"/>
          <p:cNvSpPr>
            <a:spLocks noGrp="1"/>
          </p:cNvSpPr>
          <p:nvPr>
            <p:ph idx="1"/>
          </p:nvPr>
        </p:nvSpPr>
        <p:spPr>
          <a:xfrm>
            <a:off x="457200" y="990600"/>
            <a:ext cx="8305800" cy="4953000"/>
          </a:xfrm>
        </p:spPr>
        <p:txBody>
          <a:bodyPr/>
          <a:lstStyle/>
          <a:p>
            <a:pPr>
              <a:buFont typeface="Wingdings 2" pitchFamily="18" charset="2"/>
              <a:buNone/>
            </a:pPr>
            <a:r>
              <a:rPr lang="en-US" sz="2000" smtClean="0"/>
              <a:t>	</a:t>
            </a:r>
          </a:p>
        </p:txBody>
      </p:sp>
      <p:sp>
        <p:nvSpPr>
          <p:cNvPr id="30"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31"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2AEF1BF8-FF4C-46D2-B32F-A2A72EDE992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7" name="Content Placeholder 1"/>
          <p:cNvSpPr txBox="1">
            <a:spLocks/>
          </p:cNvSpPr>
          <p:nvPr/>
        </p:nvSpPr>
        <p:spPr bwMode="auto">
          <a:xfrm>
            <a:off x="457200" y="990600"/>
            <a:ext cx="83058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None/>
              <a:tabLst/>
              <a:defRPr/>
            </a:pPr>
            <a:endParaRPr kumimoji="0" lang="en-US" sz="2000" b="0" i="0" u="none" strike="noStrike" kern="1200" cap="none" spc="0" normalizeH="0" baseline="0" noProof="0" dirty="0" smtClean="0">
              <a:ln>
                <a:noFill/>
              </a:ln>
              <a:solidFill>
                <a:schemeClr val="tx1"/>
              </a:solidFill>
              <a:effectLst/>
              <a:uLnTx/>
              <a:uFillTx/>
              <a:latin typeface="+mj-lt"/>
              <a:ea typeface="+mn-ea"/>
              <a:cs typeface="+mn-cs"/>
            </a:endParaRP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mj-lt"/>
                <a:ea typeface="+mn-ea"/>
                <a:cs typeface="+mn-cs"/>
              </a:rPr>
              <a:t>Availing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value of goods</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as </a:t>
            </a: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mj-lt"/>
                <a:ea typeface="+mn-ea"/>
                <a:cs typeface="+mn-cs"/>
              </a:rPr>
              <a:t>Availing </a:t>
            </a: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of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Customs Duty</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in the case of imported goods.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1" u="sng" strike="noStrike" kern="1200" cap="none" spc="0" normalizeH="0" baseline="0" noProof="0" dirty="0" smtClean="0">
                <a:ln>
                  <a:noFill/>
                </a:ln>
                <a:solidFill>
                  <a:schemeClr val="tx1"/>
                </a:solidFill>
                <a:effectLst/>
                <a:uLnTx/>
                <a:uFillTx/>
                <a:latin typeface="+mj-lt"/>
                <a:ea typeface="+mn-ea"/>
                <a:cs typeface="+mn-cs"/>
              </a:rPr>
              <a:t>Double credit on the same document.</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mj-lt"/>
                <a:ea typeface="+mn-ea"/>
                <a:cs typeface="+mn-cs"/>
              </a:rPr>
              <a:t>Availment of </a:t>
            </a: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without receipt of material.</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mj-lt"/>
                <a:ea typeface="+mn-ea"/>
                <a:cs typeface="+mn-cs"/>
              </a:rPr>
              <a:t>Rejection / Return of inputs without reversal of </a:t>
            </a: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1" u="sng" strike="noStrike" kern="1200" cap="none" spc="0" normalizeH="0" baseline="0" noProof="0" dirty="0" smtClean="0">
                <a:ln>
                  <a:noFill/>
                </a:ln>
                <a:solidFill>
                  <a:schemeClr val="tx1"/>
                </a:solidFill>
                <a:effectLst/>
                <a:uLnTx/>
                <a:uFillTx/>
                <a:latin typeface="+mj-lt"/>
                <a:ea typeface="+mn-ea"/>
                <a:cs typeface="+mn-cs"/>
              </a:rPr>
              <a:t>Full credit on capital goods</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(instead of 50%) in the year of receipt of capital goods.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1" u="sng" strike="noStrike" kern="1200" cap="none" spc="0" normalizeH="0" baseline="0" noProof="0" dirty="0" smtClean="0">
                <a:ln>
                  <a:noFill/>
                </a:ln>
                <a:solidFill>
                  <a:schemeClr val="tx1"/>
                </a:solidFill>
                <a:effectLst/>
                <a:uLnTx/>
                <a:uFillTx/>
                <a:latin typeface="+mj-lt"/>
                <a:ea typeface="+mn-ea"/>
                <a:cs typeface="+mn-cs"/>
              </a:rPr>
              <a:t>Availing </a:t>
            </a:r>
            <a:r>
              <a:rPr kumimoji="0" lang="en-US" sz="2000" b="0" i="1" u="sng"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 Credit as well as Depreciation on the same capital goods.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on inputs used in manufacture of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exempt goods.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on inputs used in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exempt output services.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on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goods used for trading.</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dirty="0" err="1" smtClean="0">
                <a:ln>
                  <a:noFill/>
                </a:ln>
                <a:solidFill>
                  <a:schemeClr val="tx1"/>
                </a:solidFill>
                <a:effectLst/>
                <a:uLnTx/>
                <a:uFillTx/>
                <a:latin typeface="+mj-lt"/>
                <a:ea typeface="+mn-ea"/>
                <a:cs typeface="+mn-cs"/>
              </a:rPr>
              <a:t>Cenvat</a:t>
            </a:r>
            <a:r>
              <a:rPr kumimoji="0" lang="en-US" sz="2000" b="0" i="0" u="none" strike="noStrike" kern="1200" cap="none" spc="0" normalizeH="0" baseline="0" noProof="0" dirty="0" smtClean="0">
                <a:ln>
                  <a:noFill/>
                </a:ln>
                <a:solidFill>
                  <a:schemeClr val="tx1"/>
                </a:solidFill>
                <a:effectLst/>
                <a:uLnTx/>
                <a:uFillTx/>
                <a:latin typeface="+mj-lt"/>
                <a:ea typeface="+mn-ea"/>
                <a:cs typeface="+mn-cs"/>
              </a:rPr>
              <a:t> Credit on ineligible capital goods such </a:t>
            </a:r>
            <a:r>
              <a:rPr kumimoji="0" lang="en-US" sz="2000" b="0" i="1" u="sng" strike="noStrike" kern="1200" cap="none" spc="0" normalizeH="0" baseline="0" noProof="0" dirty="0" smtClean="0">
                <a:ln>
                  <a:noFill/>
                </a:ln>
                <a:solidFill>
                  <a:schemeClr val="tx1"/>
                </a:solidFill>
                <a:effectLst/>
                <a:uLnTx/>
                <a:uFillTx/>
                <a:latin typeface="+mj-lt"/>
                <a:ea typeface="+mn-ea"/>
                <a:cs typeface="+mn-cs"/>
              </a:rPr>
              <a:t>as storage racks, furniture, air conditioners etc.</a:t>
            </a:r>
            <a:r>
              <a:rPr kumimoji="0" lang="en-US" sz="2000" b="0" i="1" u="sng" strike="noStrike" kern="1200" cap="none" spc="0" normalizeH="0" baseline="0" noProof="0" dirty="0" smtClean="0">
                <a:ln>
                  <a:noFill/>
                </a:ln>
                <a:solidFill>
                  <a:schemeClr val="tx1"/>
                </a:solidFill>
                <a:effectLst/>
                <a:uLnTx/>
                <a:uFillTx/>
                <a:latin typeface="Arial" charset="0"/>
                <a:ea typeface="+mn-ea"/>
                <a:cs typeface="Arial" charset="0"/>
              </a:rPr>
              <a:t>.</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endParaRPr kumimoji="0" lang="en-US" sz="2000" b="0" i="0" u="none" strike="noStrike" kern="1200" cap="none" spc="0" normalizeH="0" baseline="0" noProof="0" dirty="0" smtClean="0">
              <a:ln>
                <a:noFill/>
              </a:ln>
              <a:solidFill>
                <a:schemeClr val="tx1"/>
              </a:solidFill>
              <a:effectLst/>
              <a:uLnTx/>
              <a:uFillTx/>
              <a:latin typeface="+mj-lt"/>
              <a:ea typeface="+mn-ea"/>
              <a:cs typeface="+mn-cs"/>
            </a:endParaRPr>
          </a:p>
        </p:txBody>
      </p:sp>
      <p:sp>
        <p:nvSpPr>
          <p:cNvPr id="3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
        <p:nvSpPr>
          <p:cNvPr id="3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F1EC1718-4470-4D74-A8E7-D58E64E9D0A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sp>
        <p:nvSpPr>
          <p:cNvPr id="36" name="Title 2"/>
          <p:cNvSpPr txBox="1">
            <a:spLocks/>
          </p:cNvSpPr>
          <p:nvPr/>
        </p:nvSpPr>
        <p:spPr bwMode="auto">
          <a:xfrm>
            <a:off x="457200" y="304800"/>
            <a:ext cx="8229600" cy="9144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smtClean="0">
                <a:ln>
                  <a:noFill/>
                </a:ln>
                <a:solidFill>
                  <a:schemeClr val="tx2"/>
                </a:solidFill>
                <a:effectLst/>
                <a:uLnTx/>
                <a:uFillTx/>
                <a:latin typeface="+mj-lt"/>
                <a:ea typeface="+mj-ea"/>
                <a:cs typeface="+mj-cs"/>
              </a:rPr>
              <a:t>Common Mistakes in availing</a:t>
            </a:r>
            <a:br>
              <a:rPr kumimoji="0" lang="en-US" sz="4000" b="0" i="0" u="none" strike="noStrike" kern="1200" cap="none" spc="0" normalizeH="0" baseline="0" noProof="0" smtClean="0">
                <a:ln>
                  <a:noFill/>
                </a:ln>
                <a:solidFill>
                  <a:schemeClr val="tx2"/>
                </a:solidFill>
                <a:effectLst/>
                <a:uLnTx/>
                <a:uFillTx/>
                <a:latin typeface="+mj-lt"/>
                <a:ea typeface="+mj-ea"/>
                <a:cs typeface="+mj-cs"/>
              </a:rPr>
            </a:br>
            <a:r>
              <a:rPr kumimoji="0" lang="en-US" sz="4000" b="0" i="0" u="none" strike="noStrike" kern="1200" cap="none" spc="0" normalizeH="0" baseline="0" noProof="0" smtClean="0">
                <a:ln>
                  <a:noFill/>
                </a:ln>
                <a:solidFill>
                  <a:schemeClr val="tx2"/>
                </a:solidFill>
                <a:effectLst/>
                <a:uLnTx/>
                <a:uFillTx/>
                <a:latin typeface="+mj-lt"/>
                <a:ea typeface="+mj-ea"/>
                <a:cs typeface="+mj-cs"/>
              </a:rPr>
              <a:t>  CENVAT CREDIT</a:t>
            </a:r>
            <a:endParaRPr kumimoji="0" lang="en-US" sz="4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13903DDF-EE67-4324-B75F-3895B689C1E5}" type="slidenum">
              <a:rPr lang="en-US"/>
              <a:pPr>
                <a:defRPr/>
              </a:pPr>
              <a:t>41</a:t>
            </a:fld>
            <a:endParaRPr lang="en-US"/>
          </a:p>
        </p:txBody>
      </p:sp>
      <p:pic>
        <p:nvPicPr>
          <p:cNvPr id="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1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5BF1A85C-9B6B-417D-B5E4-BCD601CB75D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9" name="Title 2"/>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en-US" sz="6000" dirty="0" smtClean="0"/>
              <a:t>  </a:t>
            </a:r>
            <a:endParaRPr lang="en-US" sz="6000" i="1" dirty="0">
              <a:solidFill>
                <a:schemeClr val="accent1">
                  <a:lumMod val="50000"/>
                </a:schemeClr>
              </a:solidFill>
            </a:endParaRPr>
          </a:p>
        </p:txBody>
      </p:sp>
      <p:sp>
        <p:nvSpPr>
          <p:cNvPr id="21"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2"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990E3983-BDA2-4C6C-96B6-06B36A42CBD6}"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15"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6"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2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BCCE7FC-80E0-4871-BB41-5A25D166B19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23"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8"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smtClean="0">
                <a:ln>
                  <a:noFill/>
                </a:ln>
                <a:solidFill>
                  <a:schemeClr val="tx2"/>
                </a:solidFill>
                <a:effectLst/>
                <a:uLnTx/>
                <a:uFillTx/>
                <a:latin typeface="+mj-lt"/>
                <a:ea typeface="+mj-ea"/>
                <a:cs typeface="+mj-cs"/>
              </a:rPr>
              <a:t>  </a:t>
            </a:r>
            <a:endParaRPr kumimoji="0" lang="en-US" sz="6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29" name="Content Placeholder 1"/>
          <p:cNvSpPr>
            <a:spLocks noGrp="1"/>
          </p:cNvSpPr>
          <p:nvPr>
            <p:ph idx="1"/>
          </p:nvPr>
        </p:nvSpPr>
        <p:spPr>
          <a:xfrm>
            <a:off x="457200" y="990600"/>
            <a:ext cx="8305800" cy="4953000"/>
          </a:xfrm>
        </p:spPr>
        <p:txBody>
          <a:bodyPr/>
          <a:lstStyle/>
          <a:p>
            <a:pPr>
              <a:buFont typeface="Wingdings 2" pitchFamily="18" charset="2"/>
              <a:buNone/>
            </a:pPr>
            <a:r>
              <a:rPr lang="en-US" sz="2000" smtClean="0"/>
              <a:t>	</a:t>
            </a:r>
          </a:p>
        </p:txBody>
      </p:sp>
      <p:sp>
        <p:nvSpPr>
          <p:cNvPr id="30"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31"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2AEF1BF8-FF4C-46D2-B32F-A2A72EDE9929}"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4"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
        <p:nvSpPr>
          <p:cNvPr id="35"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F1EC1718-4470-4D74-A8E7-D58E64E9D0A2}"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pic>
        <p:nvPicPr>
          <p:cNvPr id="3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3" name="Content Placeholder 1"/>
          <p:cNvSpPr txBox="1">
            <a:spLocks/>
          </p:cNvSpPr>
          <p:nvPr/>
        </p:nvSpPr>
        <p:spPr bwMode="auto">
          <a:xfrm>
            <a:off x="457200" y="990600"/>
            <a:ext cx="83058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endParaRPr kumimoji="0" lang="en-US" sz="2000" b="0" i="0" u="none" strike="noStrike" kern="1200" cap="none" spc="0" normalizeH="0" baseline="0" noProof="0" smtClean="0">
              <a:ln>
                <a:noFill/>
              </a:ln>
              <a:solidFill>
                <a:schemeClr val="tx1"/>
              </a:solidFill>
              <a:effectLst/>
              <a:uLnTx/>
              <a:uFillTx/>
              <a:latin typeface="+mj-lt"/>
              <a:ea typeface="+mn-ea"/>
              <a:cs typeface="+mn-cs"/>
            </a:endParaRP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Non reversal of Cenvat credit on </a:t>
            </a:r>
            <a:r>
              <a:rPr kumimoji="0" lang="en-US" sz="2000" b="0" i="1" u="sng" strike="noStrike" kern="1200" cap="none" spc="0" normalizeH="0" baseline="0" noProof="0" smtClean="0">
                <a:ln>
                  <a:noFill/>
                </a:ln>
                <a:solidFill>
                  <a:schemeClr val="tx1"/>
                </a:solidFill>
                <a:effectLst/>
                <a:uLnTx/>
                <a:uFillTx/>
                <a:latin typeface="+mj-lt"/>
                <a:ea typeface="+mn-ea"/>
                <a:cs typeface="+mn-cs"/>
              </a:rPr>
              <a:t>raw material / inputs written off.</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Cenvat Credit on ineligible goods such as </a:t>
            </a:r>
            <a:r>
              <a:rPr kumimoji="0" lang="en-US" sz="2000" b="0" i="1" u="sng" strike="noStrike" kern="1200" cap="none" spc="0" normalizeH="0" baseline="0" noProof="0" smtClean="0">
                <a:ln>
                  <a:noFill/>
                </a:ln>
                <a:solidFill>
                  <a:schemeClr val="tx1"/>
                </a:solidFill>
                <a:effectLst/>
                <a:uLnTx/>
                <a:uFillTx/>
                <a:latin typeface="+mj-lt"/>
                <a:ea typeface="+mn-ea"/>
                <a:cs typeface="+mn-cs"/>
              </a:rPr>
              <a:t>HSD, LDO, goods used in construction of factory building etc.</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Cenvat Credit on ineligible services such as</a:t>
            </a:r>
            <a:r>
              <a:rPr kumimoji="0" lang="en-US" sz="2000" b="0" i="1" u="sng" strike="noStrike" kern="1200" cap="none" spc="0" normalizeH="0" baseline="0" noProof="0" smtClean="0">
                <a:ln>
                  <a:noFill/>
                </a:ln>
                <a:solidFill>
                  <a:schemeClr val="tx1"/>
                </a:solidFill>
                <a:effectLst/>
                <a:uLnTx/>
                <a:uFillTx/>
                <a:latin typeface="+mj-lt"/>
                <a:ea typeface="+mn-ea"/>
                <a:cs typeface="+mn-cs"/>
              </a:rPr>
              <a:t> outdoor catering services, rent a cab services, services used for construction of factory / office building.</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Cenvat Credit on the basis of </a:t>
            </a:r>
            <a:r>
              <a:rPr kumimoji="0" lang="en-US" sz="2000" b="0" i="1" u="sng" strike="noStrike" kern="1200" cap="none" spc="0" normalizeH="0" baseline="0" noProof="0" smtClean="0">
                <a:ln>
                  <a:noFill/>
                </a:ln>
                <a:solidFill>
                  <a:schemeClr val="tx1"/>
                </a:solidFill>
                <a:effectLst/>
                <a:uLnTx/>
                <a:uFillTx/>
                <a:latin typeface="+mj-lt"/>
                <a:ea typeface="+mn-ea"/>
                <a:cs typeface="+mn-cs"/>
              </a:rPr>
              <a:t>ineligible documents such as photocopy of invoices, photocopy of Bill of Entry, Debit notes</a:t>
            </a:r>
            <a:r>
              <a:rPr kumimoji="0" lang="en-US" sz="2000" b="0" i="0" u="none" strike="noStrike" kern="1200" cap="none" spc="0" normalizeH="0" baseline="0" noProof="0" smtClean="0">
                <a:ln>
                  <a:noFill/>
                </a:ln>
                <a:solidFill>
                  <a:schemeClr val="tx1"/>
                </a:solidFill>
                <a:effectLst/>
                <a:uLnTx/>
                <a:uFillTx/>
                <a:latin typeface="+mj-lt"/>
                <a:ea typeface="+mn-ea"/>
                <a:cs typeface="+mn-cs"/>
              </a:rPr>
              <a:t> etc.</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Utilization of credit of cess for payment of excise duty.</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Non receipt of goods sent for job work within specified time of 180 days.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0" u="none" strike="noStrike" kern="1200" cap="none" spc="0" normalizeH="0" baseline="0" noProof="0" smtClean="0">
                <a:ln>
                  <a:noFill/>
                </a:ln>
                <a:solidFill>
                  <a:schemeClr val="tx1"/>
                </a:solidFill>
                <a:effectLst/>
                <a:uLnTx/>
                <a:uFillTx/>
                <a:latin typeface="+mj-lt"/>
                <a:ea typeface="+mn-ea"/>
                <a:cs typeface="+mn-cs"/>
              </a:rPr>
              <a:t>Non maintenance of separate account for dutiable and exempted products.</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1" u="sng" strike="noStrike" kern="1200" cap="none" spc="0" normalizeH="0" baseline="0" noProof="0" smtClean="0">
                <a:ln>
                  <a:noFill/>
                </a:ln>
                <a:solidFill>
                  <a:schemeClr val="tx1"/>
                </a:solidFill>
                <a:effectLst/>
                <a:uLnTx/>
                <a:uFillTx/>
                <a:latin typeface="+mj-lt"/>
                <a:ea typeface="+mn-ea"/>
                <a:cs typeface="+mn-cs"/>
              </a:rPr>
              <a:t>Premature availing and utilization of credit.</a:t>
            </a:r>
          </a:p>
          <a:p>
            <a:pPr marL="273050" marR="0" lvl="1" indent="-273050" algn="l" defTabSz="914400" rtl="0" eaLnBrk="0" fontAlgn="base" latinLnBrk="0" hangingPunct="0">
              <a:lnSpc>
                <a:spcPct val="100000"/>
              </a:lnSpc>
              <a:spcBef>
                <a:spcPct val="20000"/>
              </a:spcBef>
              <a:spcAft>
                <a:spcPct val="0"/>
              </a:spcAft>
              <a:buClr>
                <a:srgbClr val="0BD0D9"/>
              </a:buClr>
              <a:buSzPct val="95000"/>
              <a:buFont typeface="Wingdings 2" pitchFamily="18" charset="2"/>
              <a:buChar char=""/>
              <a:tabLst/>
              <a:defRPr/>
            </a:pPr>
            <a:r>
              <a:rPr kumimoji="0" lang="en-US" sz="2000" b="0" i="1" u="sng" strike="noStrike" kern="1200" cap="none" spc="0" normalizeH="0" baseline="0" noProof="0" smtClean="0">
                <a:ln>
                  <a:noFill/>
                </a:ln>
                <a:solidFill>
                  <a:schemeClr val="tx1"/>
                </a:solidFill>
                <a:effectLst/>
                <a:uLnTx/>
                <a:uFillTx/>
                <a:latin typeface="+mj-lt"/>
                <a:ea typeface="+mn-ea"/>
                <a:cs typeface="+mn-cs"/>
              </a:rPr>
              <a:t>Non reversal of Cenvat credit pertaining to exempted services</a:t>
            </a:r>
            <a:endParaRPr kumimoji="0" lang="en-US" sz="2000" b="0" i="1" u="sng" strike="noStrike" kern="1200" cap="none" spc="0" normalizeH="0" baseline="0" noProof="0" dirty="0" smtClean="0">
              <a:ln>
                <a:noFill/>
              </a:ln>
              <a:solidFill>
                <a:schemeClr val="tx1"/>
              </a:solidFill>
              <a:effectLst/>
              <a:uLnTx/>
              <a:uFillTx/>
              <a:latin typeface="+mj-lt"/>
              <a:ea typeface="+mn-ea"/>
              <a:cs typeface="+mn-cs"/>
            </a:endParaRPr>
          </a:p>
        </p:txBody>
      </p:sp>
      <p:sp>
        <p:nvSpPr>
          <p:cNvPr id="37"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smtClean="0">
              <a:ln>
                <a:noFill/>
              </a:ln>
              <a:solidFill>
                <a:schemeClr val="tx1"/>
              </a:solidFill>
              <a:effectLst/>
              <a:uLnTx/>
              <a:uFillTx/>
              <a:latin typeface="Arial" charset="0"/>
              <a:ea typeface="+mn-ea"/>
              <a:cs typeface="+mn-cs"/>
            </a:endParaRPr>
          </a:p>
        </p:txBody>
      </p:sp>
      <p:sp>
        <p:nvSpPr>
          <p:cNvPr id="38" name="Slide Number Placeholder 4"/>
          <p:cNvSpPr txBox="1">
            <a:spLocks/>
          </p:cNvSpPr>
          <p:nvPr/>
        </p:nvSpPr>
        <p:spPr>
          <a:xfrm>
            <a:off x="7924800" y="6356350"/>
            <a:ext cx="762000" cy="365125"/>
          </a:xfrm>
          <a:prstGeom prst="rect">
            <a:avLst/>
          </a:prstGeom>
        </p:spPr>
        <p:txBody>
          <a:bodyPr vert="horz" lIns="0" tIns="0" rIns="0" bIns="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C36DBDCB-3158-4789-AA8E-6C513FE3E5A4}" type="slidenum">
              <a:rPr kumimoji="0" lang="en-US" sz="1200" b="0" i="0" u="none" strike="noStrike" kern="1200" cap="none" spc="0" normalizeH="0" baseline="0" noProof="0" smtClean="0">
                <a:ln>
                  <a:noFill/>
                </a:ln>
                <a:solidFill>
                  <a:schemeClr val="tx2">
                    <a:shade val="90000"/>
                  </a:schemeClr>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schemeClr val="tx2">
                  <a:shade val="90000"/>
                </a:schemeClr>
              </a:solidFill>
              <a:effectLst/>
              <a:uLnTx/>
              <a:uFillTx/>
              <a:latin typeface="Arial" charset="0"/>
              <a:ea typeface="+mn-ea"/>
              <a:cs typeface="+mn-cs"/>
            </a:endParaRPr>
          </a:p>
        </p:txBody>
      </p:sp>
      <p:sp>
        <p:nvSpPr>
          <p:cNvPr id="39" name="Title 2"/>
          <p:cNvSpPr txBox="1">
            <a:spLocks/>
          </p:cNvSpPr>
          <p:nvPr/>
        </p:nvSpPr>
        <p:spPr bwMode="auto">
          <a:xfrm>
            <a:off x="457200" y="228600"/>
            <a:ext cx="8229600" cy="685800"/>
          </a:xfrm>
          <a:prstGeom prst="rect">
            <a:avLst/>
          </a:prstGeom>
          <a:noFill/>
          <a:ln w="9525">
            <a:noFill/>
            <a:miter lim="800000"/>
            <a:headEnd/>
            <a:tailEnd/>
          </a:ln>
        </p:spPr>
        <p:txBody>
          <a:bodyPr vert="horz" wrap="square" lIns="0" tIns="45720" rIns="0" bIns="0" numCol="1" anchor="b"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smtClean="0">
                <a:ln>
                  <a:noFill/>
                </a:ln>
                <a:solidFill>
                  <a:schemeClr val="tx2"/>
                </a:solidFill>
                <a:effectLst/>
                <a:uLnTx/>
                <a:uFillTx/>
                <a:latin typeface="+mj-lt"/>
                <a:ea typeface="+mj-ea"/>
                <a:cs typeface="+mj-cs"/>
              </a:rPr>
              <a:t>  </a:t>
            </a:r>
            <a:endParaRPr kumimoji="0" lang="en-US" sz="4000" b="0" i="1" u="none" strike="noStrike" kern="1200" cap="none" spc="0" normalizeH="0" baseline="0" noProof="0" dirty="0">
              <a:ln>
                <a:noFill/>
              </a:ln>
              <a:solidFill>
                <a:schemeClr val="accent1">
                  <a:lumMod val="50000"/>
                </a:schemeClr>
              </a:solidFill>
              <a:effectLst/>
              <a:uLnTx/>
              <a:uFillTx/>
              <a:latin typeface="+mj-lt"/>
              <a:ea typeface="+mj-ea"/>
              <a:cs typeface="+mj-cs"/>
            </a:endParaRPr>
          </a:p>
        </p:txBody>
      </p:sp>
      <p:sp>
        <p:nvSpPr>
          <p:cNvPr id="40" name="Title 2"/>
          <p:cNvSpPr txBox="1">
            <a:spLocks/>
          </p:cNvSpPr>
          <p:nvPr/>
        </p:nvSpPr>
        <p:spPr bwMode="auto">
          <a:xfrm>
            <a:off x="457200" y="304800"/>
            <a:ext cx="8229600" cy="914400"/>
          </a:xfrm>
          <a:prstGeom prst="rect">
            <a:avLst/>
          </a:prstGeom>
          <a:noFill/>
          <a:ln w="9525">
            <a:noFill/>
            <a:miter lim="800000"/>
            <a:headEnd/>
            <a:tailEnd/>
          </a:ln>
        </p:spPr>
        <p:txBody>
          <a:bodyPr lIns="0" rIns="0" bIns="0" anchor="b">
            <a:normAutofit fontScale="82500" lnSpcReduction="20000"/>
          </a:bodyPr>
          <a:lstStyle/>
          <a:p>
            <a:pPr algn="ctr" fontAlgn="auto">
              <a:spcAft>
                <a:spcPts val="0"/>
              </a:spcAft>
              <a:defRPr/>
            </a:pPr>
            <a:r>
              <a:rPr lang="en-US" sz="4000" dirty="0">
                <a:solidFill>
                  <a:schemeClr val="tx2"/>
                </a:solidFill>
                <a:latin typeface="+mj-lt"/>
                <a:ea typeface="+mj-ea"/>
                <a:cs typeface="+mj-cs"/>
              </a:rPr>
              <a:t>Common Mistakes in availing</a:t>
            </a:r>
            <a:br>
              <a:rPr lang="en-US" sz="4000" dirty="0">
                <a:solidFill>
                  <a:schemeClr val="tx2"/>
                </a:solidFill>
                <a:latin typeface="+mj-lt"/>
                <a:ea typeface="+mj-ea"/>
                <a:cs typeface="+mj-cs"/>
              </a:rPr>
            </a:br>
            <a:r>
              <a:rPr lang="en-US" sz="4000" dirty="0">
                <a:solidFill>
                  <a:schemeClr val="tx2"/>
                </a:solidFill>
                <a:latin typeface="+mj-lt"/>
                <a:ea typeface="+mj-ea"/>
                <a:cs typeface="+mj-cs"/>
              </a:rPr>
              <a:t>  CENVAT CREDIT</a:t>
            </a:r>
            <a:endParaRPr lang="en-US" sz="4000" i="1" dirty="0">
              <a:solidFill>
                <a:schemeClr val="accent1">
                  <a:lumMod val="50000"/>
                </a:schemeClr>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0B39B346-171A-4100-8C95-BE929BF8301B}" type="slidenum">
              <a:rPr lang="en-US"/>
              <a:pPr>
                <a:defRPr/>
              </a:pPr>
              <a:t>42</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 </a:t>
            </a:r>
          </a:p>
        </p:txBody>
      </p:sp>
      <p:sp>
        <p:nvSpPr>
          <p:cNvPr id="27654" name="TextBox 6"/>
          <p:cNvSpPr txBox="1">
            <a:spLocks noChangeArrowheads="1"/>
          </p:cNvSpPr>
          <p:nvPr/>
        </p:nvSpPr>
        <p:spPr bwMode="auto">
          <a:xfrm flipH="1">
            <a:off x="228600" y="838200"/>
            <a:ext cx="8610600" cy="5632450"/>
          </a:xfrm>
          <a:prstGeom prst="rect">
            <a:avLst/>
          </a:prstGeom>
          <a:noFill/>
          <a:ln w="3175">
            <a:solidFill>
              <a:schemeClr val="tx1"/>
            </a:solidFill>
            <a:miter lim="800000"/>
            <a:headEnd/>
            <a:tailEnd/>
          </a:ln>
        </p:spPr>
        <p:txBody>
          <a:bodyPr>
            <a:spAutoFit/>
          </a:bodyPr>
          <a:lstStyle/>
          <a:p>
            <a:r>
              <a:rPr lang="en-US" sz="2400" dirty="0"/>
              <a:t>It is not necessary that each and every office of assessee must be registered as Input service distributor. </a:t>
            </a:r>
            <a:r>
              <a:rPr lang="en-US" sz="2400" dirty="0">
                <a:solidFill>
                  <a:srgbClr val="0000CC"/>
                </a:solidFill>
              </a:rPr>
              <a:t>Assessee can register only if it wants to distribute.</a:t>
            </a:r>
          </a:p>
          <a:p>
            <a:endParaRPr lang="en-US" sz="2400" dirty="0"/>
          </a:p>
          <a:p>
            <a:r>
              <a:rPr lang="en-US" sz="2400" dirty="0"/>
              <a:t>As per Rule 9(1)(g) Invoice / Challan / bill issued by an input service distributor under </a:t>
            </a:r>
            <a:r>
              <a:rPr lang="en-US" sz="2400" b="1" u="sng" dirty="0"/>
              <a:t>Rule 4A of Service Tax Credit Rules</a:t>
            </a:r>
            <a:r>
              <a:rPr lang="en-US" sz="2400" dirty="0"/>
              <a:t>, are considered as eligible documents for taking </a:t>
            </a:r>
            <a:r>
              <a:rPr lang="en-US" sz="2400" dirty="0" err="1"/>
              <a:t>cenvat</a:t>
            </a:r>
            <a:r>
              <a:rPr lang="en-US" sz="2400" dirty="0"/>
              <a:t> credit. The invoice / bill / </a:t>
            </a:r>
            <a:r>
              <a:rPr lang="en-US" sz="2400" dirty="0" err="1"/>
              <a:t>challan</a:t>
            </a:r>
            <a:r>
              <a:rPr lang="en-US" sz="2400" dirty="0"/>
              <a:t> issued by input service distributor should be :-</a:t>
            </a:r>
          </a:p>
          <a:p>
            <a:endParaRPr lang="en-US" sz="2400" dirty="0"/>
          </a:p>
          <a:p>
            <a:pPr>
              <a:buFont typeface="Arial" charset="0"/>
              <a:buChar char="•"/>
            </a:pPr>
            <a:r>
              <a:rPr lang="en-US" sz="2400" dirty="0" smtClean="0"/>
              <a:t>Signed </a:t>
            </a:r>
            <a:r>
              <a:rPr lang="en-US" sz="2400" dirty="0"/>
              <a:t>by authorized signatory</a:t>
            </a:r>
          </a:p>
          <a:p>
            <a:pPr>
              <a:buFont typeface="Arial" charset="0"/>
              <a:buChar char="•"/>
            </a:pPr>
            <a:r>
              <a:rPr lang="en-US" sz="2400" dirty="0"/>
              <a:t>Document should be for each recipient of the credit distributed.</a:t>
            </a:r>
          </a:p>
          <a:p>
            <a:pPr>
              <a:buFont typeface="Arial" charset="0"/>
              <a:buChar char="•"/>
            </a:pPr>
            <a:r>
              <a:rPr lang="en-US" sz="2400" dirty="0"/>
              <a:t>Document should be serially numbered.</a:t>
            </a:r>
          </a:p>
          <a:p>
            <a:r>
              <a:rPr lang="en-US" sz="2400" dirty="0"/>
              <a:t>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45D3F73F-5CBC-40F4-AB4F-EA8EA62CEC6C}" type="slidenum">
              <a:rPr lang="en-US"/>
              <a:pPr>
                <a:defRPr/>
              </a:pPr>
              <a:t>43</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 </a:t>
            </a:r>
          </a:p>
        </p:txBody>
      </p:sp>
      <p:sp>
        <p:nvSpPr>
          <p:cNvPr id="7" name="TextBox 6"/>
          <p:cNvSpPr txBox="1"/>
          <p:nvPr/>
        </p:nvSpPr>
        <p:spPr>
          <a:xfrm flipH="1">
            <a:off x="228600" y="979488"/>
            <a:ext cx="8610600" cy="4154487"/>
          </a:xfrm>
          <a:prstGeom prst="rect">
            <a:avLst/>
          </a:prstGeom>
          <a:noFill/>
          <a:ln w="3175">
            <a:solidFill>
              <a:schemeClr val="tx1"/>
            </a:solidFill>
          </a:ln>
        </p:spPr>
        <p:txBody>
          <a:bodyPr>
            <a:spAutoFit/>
          </a:bodyPr>
          <a:lstStyle/>
          <a:p>
            <a:pPr>
              <a:defRPr/>
            </a:pPr>
            <a:r>
              <a:rPr lang="en-US" sz="2400" dirty="0"/>
              <a:t>Invoice should contain following details :</a:t>
            </a:r>
          </a:p>
          <a:p>
            <a:pPr>
              <a:defRPr/>
            </a:pPr>
            <a:endParaRPr lang="en-US" sz="2400" dirty="0"/>
          </a:p>
          <a:p>
            <a:pPr marL="514350" indent="-514350">
              <a:buFont typeface="+mj-lt"/>
              <a:buAutoNum type="romanLcPeriod"/>
              <a:defRPr/>
            </a:pPr>
            <a:r>
              <a:rPr lang="en-US" sz="2400" dirty="0"/>
              <a:t>Name ,address and registration number of the person providing input services, serial number and date of invoice / bill / </a:t>
            </a:r>
            <a:r>
              <a:rPr lang="en-US" sz="2400" dirty="0" err="1"/>
              <a:t>challan</a:t>
            </a:r>
            <a:r>
              <a:rPr lang="en-US" sz="2400" dirty="0"/>
              <a:t>.</a:t>
            </a:r>
          </a:p>
          <a:p>
            <a:pPr marL="514350" indent="-514350">
              <a:buFont typeface="+mj-lt"/>
              <a:buAutoNum type="romanLcPeriod"/>
              <a:defRPr/>
            </a:pPr>
            <a:endParaRPr lang="en-US" sz="2400" dirty="0"/>
          </a:p>
          <a:p>
            <a:pPr marL="514350" indent="-514350">
              <a:buFont typeface="+mj-lt"/>
              <a:buAutoNum type="romanLcPeriod"/>
              <a:defRPr/>
            </a:pPr>
            <a:r>
              <a:rPr lang="en-US" sz="2400" dirty="0"/>
              <a:t>Name and address of input service distributor</a:t>
            </a:r>
          </a:p>
          <a:p>
            <a:pPr marL="514350" indent="-514350">
              <a:buFont typeface="+mj-lt"/>
              <a:buAutoNum type="romanLcPeriod"/>
              <a:defRPr/>
            </a:pPr>
            <a:endParaRPr lang="en-US" sz="2400" dirty="0"/>
          </a:p>
          <a:p>
            <a:pPr marL="514350" indent="-514350">
              <a:buFont typeface="+mj-lt"/>
              <a:buAutoNum type="romanLcPeriod"/>
              <a:defRPr/>
            </a:pPr>
            <a:r>
              <a:rPr lang="en-US" sz="2400" dirty="0"/>
              <a:t>Name and address of recipient of the credit distributed.</a:t>
            </a:r>
          </a:p>
          <a:p>
            <a:pPr marL="514350" indent="-514350">
              <a:buFont typeface="+mj-lt"/>
              <a:buAutoNum type="romanLcPeriod"/>
              <a:defRPr/>
            </a:pPr>
            <a:endParaRPr lang="en-US" sz="2400" dirty="0"/>
          </a:p>
          <a:p>
            <a:pPr marL="514350" indent="-514350">
              <a:buFont typeface="+mj-lt"/>
              <a:buAutoNum type="romanLcPeriod"/>
              <a:defRPr/>
            </a:pPr>
            <a:r>
              <a:rPr lang="en-US" sz="2400" dirty="0"/>
              <a:t>Amount of credit distributed.</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43CDB98-11D0-45FA-9BBA-D19EE28D7840}" type="slidenum">
              <a:rPr lang="en-US"/>
              <a:pPr>
                <a:defRPr/>
              </a:pPr>
              <a:t>44</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 : Distribution of </a:t>
            </a:r>
            <a:r>
              <a:rPr lang="en-US" sz="2400" b="1" dirty="0" err="1">
                <a:latin typeface="Vrinda" pitchFamily="34" charset="0"/>
                <a:cs typeface="Vrinda" pitchFamily="34" charset="0"/>
              </a:rPr>
              <a:t>Cenvat</a:t>
            </a:r>
            <a:r>
              <a:rPr lang="en-US" sz="2400" b="1" dirty="0">
                <a:latin typeface="Vrinda" pitchFamily="34" charset="0"/>
                <a:cs typeface="Vrinda" pitchFamily="34" charset="0"/>
              </a:rPr>
              <a:t> Credit </a:t>
            </a:r>
          </a:p>
          <a:p>
            <a:pPr algn="ctr">
              <a:defRPr/>
            </a:pPr>
            <a:r>
              <a:rPr lang="en-US" sz="2400" b="1" dirty="0">
                <a:latin typeface="Vrinda" pitchFamily="34" charset="0"/>
                <a:cs typeface="Vrinda" pitchFamily="34" charset="0"/>
              </a:rPr>
              <a:t>(</a:t>
            </a:r>
            <a:r>
              <a:rPr lang="en-US" sz="2400" b="1" dirty="0" err="1">
                <a:latin typeface="Vrinda" pitchFamily="34" charset="0"/>
                <a:cs typeface="Vrinda" pitchFamily="34" charset="0"/>
              </a:rPr>
              <a:t>wef</a:t>
            </a:r>
            <a:r>
              <a:rPr lang="en-US" sz="2400" b="1" dirty="0">
                <a:latin typeface="Vrinda" pitchFamily="34" charset="0"/>
                <a:cs typeface="Vrinda" pitchFamily="34" charset="0"/>
              </a:rPr>
              <a:t> 1-4-2014) </a:t>
            </a:r>
          </a:p>
        </p:txBody>
      </p:sp>
      <p:sp>
        <p:nvSpPr>
          <p:cNvPr id="7" name="TextBox 6"/>
          <p:cNvSpPr txBox="1"/>
          <p:nvPr/>
        </p:nvSpPr>
        <p:spPr>
          <a:xfrm flipH="1">
            <a:off x="228600" y="838200"/>
            <a:ext cx="8610600" cy="5632450"/>
          </a:xfrm>
          <a:prstGeom prst="rect">
            <a:avLst/>
          </a:prstGeom>
          <a:noFill/>
          <a:ln w="3175">
            <a:solidFill>
              <a:schemeClr val="tx1"/>
            </a:solidFill>
          </a:ln>
        </p:spPr>
        <p:txBody>
          <a:bodyPr>
            <a:spAutoFit/>
          </a:bodyPr>
          <a:lstStyle/>
          <a:p>
            <a:pPr>
              <a:defRPr/>
            </a:pPr>
            <a:r>
              <a:rPr lang="en-US" sz="2400" dirty="0"/>
              <a:t>As per Revised Rule 7 of </a:t>
            </a:r>
            <a:r>
              <a:rPr lang="en-US" sz="2400" dirty="0" err="1"/>
              <a:t>Cenvat</a:t>
            </a:r>
            <a:r>
              <a:rPr lang="en-US" sz="2400" dirty="0"/>
              <a:t> Credit Rules, the distribution should be as follows</a:t>
            </a:r>
          </a:p>
          <a:p>
            <a:pPr marL="457200" indent="-457200">
              <a:buFont typeface="+mj-lt"/>
              <a:buAutoNum type="alphaLcParenR"/>
              <a:defRPr/>
            </a:pPr>
            <a:r>
              <a:rPr lang="en-US" sz="2400" dirty="0"/>
              <a:t>Credit distributed </a:t>
            </a:r>
            <a:r>
              <a:rPr lang="en-US" sz="2400" b="1" i="1" u="sng" dirty="0"/>
              <a:t>should not be more</a:t>
            </a:r>
            <a:r>
              <a:rPr lang="en-US" sz="2400" dirty="0"/>
              <a:t> than credit of input service tax available.</a:t>
            </a:r>
          </a:p>
          <a:p>
            <a:pPr marL="457200" indent="-457200">
              <a:buFont typeface="+mj-lt"/>
              <a:buAutoNum type="alphaLcParenR"/>
              <a:defRPr/>
            </a:pPr>
            <a:r>
              <a:rPr lang="en-US" sz="2400" dirty="0"/>
              <a:t>Credit of service tax attributable to services used by one or more units exclusively engaged in </a:t>
            </a:r>
            <a:r>
              <a:rPr lang="en-US" sz="2400" b="1" i="1" u="sng" dirty="0"/>
              <a:t>manufacture of exempted goods or providing exempted services shall not be distributed.</a:t>
            </a:r>
          </a:p>
          <a:p>
            <a:pPr marL="457200" indent="-457200">
              <a:buFont typeface="+mj-lt"/>
              <a:buAutoNum type="alphaLcParenR"/>
              <a:defRPr/>
            </a:pPr>
            <a:r>
              <a:rPr lang="en-US" sz="2400" dirty="0"/>
              <a:t>Credit of service tax attributable to service used </a:t>
            </a:r>
            <a:r>
              <a:rPr lang="en-US" sz="2400" b="1" i="1" u="sng" dirty="0"/>
              <a:t>wholly by a unit shall be distributed only to that unit.</a:t>
            </a:r>
          </a:p>
          <a:p>
            <a:pPr marL="457200" indent="-457200">
              <a:buFont typeface="+mj-lt"/>
              <a:buAutoNum type="alphaLcParenR"/>
              <a:defRPr/>
            </a:pPr>
            <a:r>
              <a:rPr lang="en-US" sz="2400" dirty="0"/>
              <a:t>Credit of service tax attributable to service used by more than one unit </a:t>
            </a:r>
            <a:r>
              <a:rPr lang="en-US" sz="2400" b="1" i="1" u="sng" dirty="0"/>
              <a:t>shall be distributed pro rata on the basis of turnover of such units</a:t>
            </a:r>
            <a:r>
              <a:rPr lang="en-US" sz="2400" dirty="0"/>
              <a:t> during the relevant period to the total turnover of all units which are operational in the current year during the </a:t>
            </a:r>
            <a:r>
              <a:rPr lang="en-US" sz="2400" u="sng" dirty="0">
                <a:solidFill>
                  <a:srgbClr val="0000CC"/>
                </a:solidFill>
              </a:rPr>
              <a:t>relevant period.</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1A3449F-5910-49D6-AF19-9DE190FB7931}" type="slidenum">
              <a:rPr lang="en-US"/>
              <a:pPr>
                <a:defRPr/>
              </a:pPr>
              <a:t>45</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 : Distribution of </a:t>
            </a:r>
            <a:r>
              <a:rPr lang="en-US" sz="2400" b="1" dirty="0" err="1">
                <a:latin typeface="Vrinda" pitchFamily="34" charset="0"/>
                <a:cs typeface="Vrinda" pitchFamily="34" charset="0"/>
              </a:rPr>
              <a:t>Cenvat</a:t>
            </a:r>
            <a:r>
              <a:rPr lang="en-US" sz="2400" b="1" dirty="0">
                <a:latin typeface="Vrinda" pitchFamily="34" charset="0"/>
                <a:cs typeface="Vrinda" pitchFamily="34" charset="0"/>
              </a:rPr>
              <a:t> Credit </a:t>
            </a:r>
          </a:p>
          <a:p>
            <a:pPr algn="ctr">
              <a:defRPr/>
            </a:pPr>
            <a:r>
              <a:rPr lang="en-US" sz="2400" b="1" dirty="0">
                <a:latin typeface="Vrinda" pitchFamily="34" charset="0"/>
                <a:cs typeface="Vrinda" pitchFamily="34" charset="0"/>
              </a:rPr>
              <a:t>(</a:t>
            </a:r>
            <a:r>
              <a:rPr lang="en-US" sz="2400" b="1" dirty="0" err="1">
                <a:latin typeface="Vrinda" pitchFamily="34" charset="0"/>
                <a:cs typeface="Vrinda" pitchFamily="34" charset="0"/>
              </a:rPr>
              <a:t>wef</a:t>
            </a:r>
            <a:r>
              <a:rPr lang="en-US" sz="2400" b="1" dirty="0">
                <a:latin typeface="Vrinda" pitchFamily="34" charset="0"/>
                <a:cs typeface="Vrinda" pitchFamily="34" charset="0"/>
              </a:rPr>
              <a:t> 1-4-2014) </a:t>
            </a:r>
          </a:p>
        </p:txBody>
      </p:sp>
      <p:sp>
        <p:nvSpPr>
          <p:cNvPr id="7" name="TextBox 6"/>
          <p:cNvSpPr txBox="1"/>
          <p:nvPr/>
        </p:nvSpPr>
        <p:spPr>
          <a:xfrm flipH="1">
            <a:off x="152400" y="838200"/>
            <a:ext cx="8915400" cy="5632450"/>
          </a:xfrm>
          <a:prstGeom prst="rect">
            <a:avLst/>
          </a:prstGeom>
          <a:noFill/>
          <a:ln w="3175">
            <a:solidFill>
              <a:schemeClr val="tx1"/>
            </a:solidFill>
          </a:ln>
        </p:spPr>
        <p:txBody>
          <a:bodyPr>
            <a:spAutoFit/>
          </a:bodyPr>
          <a:lstStyle/>
          <a:p>
            <a:pPr>
              <a:defRPr/>
            </a:pPr>
            <a:r>
              <a:rPr lang="en-US" sz="2400" dirty="0"/>
              <a:t>Relevant Period means</a:t>
            </a:r>
          </a:p>
          <a:p>
            <a:pPr marL="457200" indent="-457200">
              <a:buFont typeface="+mj-lt"/>
              <a:buAutoNum type="alphaLcPeriod"/>
              <a:defRPr/>
            </a:pPr>
            <a:r>
              <a:rPr lang="en-US" sz="2400" dirty="0"/>
              <a:t>If the assessee has turnover in the </a:t>
            </a:r>
            <a:r>
              <a:rPr lang="en-US" sz="2400" b="1" dirty="0"/>
              <a:t>financial year </a:t>
            </a:r>
            <a:r>
              <a:rPr lang="en-US" sz="2400" dirty="0"/>
              <a:t>preceding to the year during which credit is to be distributed for the month or quarter, as the case may be the said financial year </a:t>
            </a:r>
            <a:r>
              <a:rPr lang="en-US" sz="2400" b="1" dirty="0"/>
              <a:t>OR</a:t>
            </a:r>
            <a:endParaRPr lang="en-US" sz="2400" dirty="0"/>
          </a:p>
          <a:p>
            <a:pPr marL="457200" indent="-457200">
              <a:buFont typeface="+mj-lt"/>
              <a:buAutoNum type="alphaLcPeriod"/>
              <a:defRPr/>
            </a:pPr>
            <a:r>
              <a:rPr lang="en-US" sz="2400" dirty="0"/>
              <a:t>If the assessee does not have for some or all the units in the preceding financial year, the last quarter for which details of turnover of all the units are available, previous to the month or quarter for which credit is to be distributed.</a:t>
            </a:r>
          </a:p>
          <a:p>
            <a:pPr marL="457200" indent="-457200">
              <a:defRPr/>
            </a:pPr>
            <a:r>
              <a:rPr lang="en-US" sz="2400" dirty="0"/>
              <a:t>In case of an assessee, who does not have any turnover in the said period as in case of new company, ISD shall distribute any credit only after the end of such relevant period wherein total turnover of its units are available. In case of new unit, wherein any credit is exclusively used, credit can be distributed in total to such unit.</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6320DE9-DD5B-47D8-A354-3DF1139E7631}" type="slidenum">
              <a:rPr lang="en-US"/>
              <a:pPr>
                <a:defRPr/>
              </a:pPr>
              <a:t>46</a:t>
            </a:fld>
            <a:endParaRPr lang="en-US" dirty="0"/>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Input Service Distributor : Responsibility</a:t>
            </a:r>
          </a:p>
          <a:p>
            <a:pPr algn="ctr">
              <a:defRPr/>
            </a:pPr>
            <a:endParaRPr lang="en-US" sz="2400" b="1" dirty="0">
              <a:latin typeface="Vrinda" pitchFamily="34" charset="0"/>
              <a:cs typeface="Vrinda" pitchFamily="34" charset="0"/>
            </a:endParaRPr>
          </a:p>
        </p:txBody>
      </p:sp>
      <p:sp>
        <p:nvSpPr>
          <p:cNvPr id="31750" name="TextBox 6"/>
          <p:cNvSpPr txBox="1">
            <a:spLocks noChangeArrowheads="1"/>
          </p:cNvSpPr>
          <p:nvPr/>
        </p:nvSpPr>
        <p:spPr bwMode="auto">
          <a:xfrm flipH="1">
            <a:off x="152400" y="838200"/>
            <a:ext cx="8915400" cy="3046413"/>
          </a:xfrm>
          <a:prstGeom prst="rect">
            <a:avLst/>
          </a:prstGeom>
          <a:noFill/>
          <a:ln w="3175">
            <a:solidFill>
              <a:schemeClr val="tx1"/>
            </a:solidFill>
            <a:miter lim="800000"/>
            <a:headEnd/>
            <a:tailEnd/>
          </a:ln>
        </p:spPr>
        <p:txBody>
          <a:bodyPr>
            <a:spAutoFit/>
          </a:bodyPr>
          <a:lstStyle/>
          <a:p>
            <a:r>
              <a:rPr lang="en-US" sz="2400" dirty="0"/>
              <a:t>Input Service Distributor has following responsibilities</a:t>
            </a:r>
          </a:p>
          <a:p>
            <a:endParaRPr lang="en-US" sz="2400" dirty="0"/>
          </a:p>
          <a:p>
            <a:pPr>
              <a:buFont typeface="Arial" charset="0"/>
              <a:buChar char="•"/>
            </a:pPr>
            <a:r>
              <a:rPr lang="en-US" sz="2400" dirty="0"/>
              <a:t>Take reasonable steps to satisfy himself about identity and address of provider of input service</a:t>
            </a:r>
          </a:p>
          <a:p>
            <a:pPr>
              <a:buFont typeface="Arial" charset="0"/>
              <a:buChar char="•"/>
            </a:pPr>
            <a:endParaRPr lang="en-US" sz="2400" dirty="0"/>
          </a:p>
          <a:p>
            <a:pPr>
              <a:buFont typeface="Arial" charset="0"/>
              <a:buChar char="•"/>
            </a:pPr>
            <a:r>
              <a:rPr lang="en-US" sz="2400" dirty="0"/>
              <a:t>Submit half yearly return in Form ST-3, within one month from close of half year.</a:t>
            </a:r>
          </a:p>
          <a:p>
            <a:pPr>
              <a:buFont typeface="Arial" charset="0"/>
              <a:buChar char="•"/>
            </a:pPr>
            <a:endParaRPr lang="en-US" sz="2400" dirty="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5F451285-9441-41FE-972B-B5C3A24CD13B}" type="slidenum">
              <a:rPr lang="en-US"/>
              <a:pPr>
                <a:defRPr/>
              </a:pPr>
              <a:t>47</a:t>
            </a:fld>
            <a:endParaRPr lang="en-US" dirty="0"/>
          </a:p>
        </p:txBody>
      </p:sp>
      <p:sp>
        <p:nvSpPr>
          <p:cNvPr id="32773" name="TextBox 5"/>
          <p:cNvSpPr txBox="1">
            <a:spLocks noChangeArrowheads="1"/>
          </p:cNvSpPr>
          <p:nvPr/>
        </p:nvSpPr>
        <p:spPr bwMode="auto">
          <a:xfrm>
            <a:off x="152400" y="2209800"/>
            <a:ext cx="8839200" cy="1200150"/>
          </a:xfrm>
          <a:prstGeom prst="rect">
            <a:avLst/>
          </a:prstGeom>
          <a:noFill/>
          <a:ln w="9525">
            <a:noFill/>
            <a:miter lim="800000"/>
            <a:headEnd/>
            <a:tailEnd/>
          </a:ln>
        </p:spPr>
        <p:txBody>
          <a:bodyPr>
            <a:spAutoFit/>
          </a:bodyPr>
          <a:lstStyle/>
          <a:p>
            <a:pPr algn="ctr"/>
            <a:r>
              <a:rPr lang="en-US" sz="3600" b="1" dirty="0">
                <a:solidFill>
                  <a:srgbClr val="0000CC"/>
                </a:solidFill>
              </a:rPr>
              <a:t>CENVAT Credit </a:t>
            </a:r>
          </a:p>
          <a:p>
            <a:pPr algn="ctr"/>
            <a:r>
              <a:rPr lang="en-US" sz="3600" b="1" dirty="0">
                <a:solidFill>
                  <a:srgbClr val="0000CC"/>
                </a:solidFill>
              </a:rPr>
              <a:t>Availment and </a:t>
            </a:r>
            <a:r>
              <a:rPr lang="en-US" sz="3600" b="1" dirty="0" smtClean="0">
                <a:solidFill>
                  <a:srgbClr val="0000CC"/>
                </a:solidFill>
              </a:rPr>
              <a:t>Utilization</a:t>
            </a:r>
            <a:endParaRPr lang="en-US" sz="3600" b="1" dirty="0">
              <a:solidFill>
                <a:srgbClr val="0000CC"/>
              </a:solidFill>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608735B3-8910-4422-BD00-A0B5FBBBCC6E}" type="slidenum">
              <a:rPr lang="en-US"/>
              <a:pPr>
                <a:defRPr/>
              </a:pPr>
              <a:t>48</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Differentiation between Availment &amp; Utilisation of Cenvat Credit</a:t>
            </a:r>
          </a:p>
        </p:txBody>
      </p:sp>
      <p:sp>
        <p:nvSpPr>
          <p:cNvPr id="33798" name="TextBox 9"/>
          <p:cNvSpPr txBox="1">
            <a:spLocks noChangeArrowheads="1"/>
          </p:cNvSpPr>
          <p:nvPr/>
        </p:nvSpPr>
        <p:spPr bwMode="auto">
          <a:xfrm>
            <a:off x="304800" y="877888"/>
            <a:ext cx="8458200" cy="646112"/>
          </a:xfrm>
          <a:prstGeom prst="rect">
            <a:avLst/>
          </a:prstGeom>
          <a:noFill/>
          <a:ln w="9525">
            <a:noFill/>
            <a:miter lim="800000"/>
            <a:headEnd/>
            <a:tailEnd/>
          </a:ln>
        </p:spPr>
        <p:txBody>
          <a:bodyPr>
            <a:spAutoFit/>
          </a:bodyPr>
          <a:lstStyle/>
          <a:p>
            <a:r>
              <a:rPr lang="en-US" dirty="0"/>
              <a:t>There is a general misconception that availment &amp; utilization of </a:t>
            </a:r>
            <a:r>
              <a:rPr lang="en-US" dirty="0" err="1"/>
              <a:t>Cenvat</a:t>
            </a:r>
            <a:r>
              <a:rPr lang="en-US" dirty="0"/>
              <a:t> credit is one &amp; same, however it is NOT so. The differentiating factors are given below. </a:t>
            </a:r>
          </a:p>
        </p:txBody>
      </p:sp>
      <p:sp>
        <p:nvSpPr>
          <p:cNvPr id="33799" name="TextBox 12"/>
          <p:cNvSpPr txBox="1">
            <a:spLocks noChangeArrowheads="1"/>
          </p:cNvSpPr>
          <p:nvPr/>
        </p:nvSpPr>
        <p:spPr bwMode="auto">
          <a:xfrm>
            <a:off x="152400" y="2133600"/>
            <a:ext cx="4267200" cy="3985706"/>
          </a:xfrm>
          <a:prstGeom prst="rect">
            <a:avLst/>
          </a:prstGeom>
          <a:noFill/>
          <a:ln w="9525">
            <a:solidFill>
              <a:srgbClr val="FF0000"/>
            </a:solidFill>
            <a:miter lim="800000"/>
            <a:headEnd/>
            <a:tailEnd/>
          </a:ln>
        </p:spPr>
        <p:txBody>
          <a:bodyPr wrap="square">
            <a:spAutoFit/>
          </a:bodyPr>
          <a:lstStyle/>
          <a:p>
            <a:r>
              <a:rPr lang="en-US" sz="2200" dirty="0"/>
              <a:t>This is assessee’s entitlement to </a:t>
            </a:r>
            <a:r>
              <a:rPr lang="en-US" sz="2200" b="1" i="1" u="sng" dirty="0"/>
              <a:t>claim input tax credit</a:t>
            </a:r>
          </a:p>
          <a:p>
            <a:endParaRPr lang="en-US" sz="2200" dirty="0"/>
          </a:p>
          <a:p>
            <a:r>
              <a:rPr lang="en-US" sz="2200" dirty="0"/>
              <a:t>Availment is a credit entry in self maintained pass book.</a:t>
            </a:r>
          </a:p>
          <a:p>
            <a:r>
              <a:rPr lang="en-US" sz="2200" dirty="0"/>
              <a:t>Assessee is entitled to avail tax / duty credit on input or capital goods or input services </a:t>
            </a:r>
            <a:r>
              <a:rPr lang="en-US" sz="2200" b="1" i="1" u="sng" dirty="0"/>
              <a:t>used for providing taxable services or manufacture of dutiable goods</a:t>
            </a:r>
            <a:r>
              <a:rPr lang="en-US" sz="2200" b="1" i="1" u="sng" dirty="0" smtClean="0"/>
              <a:t>.</a:t>
            </a:r>
          </a:p>
          <a:p>
            <a:endParaRPr lang="en-US" sz="1100" b="1" i="1" u="sng" dirty="0"/>
          </a:p>
        </p:txBody>
      </p:sp>
      <p:sp>
        <p:nvSpPr>
          <p:cNvPr id="14" name="Oval 13"/>
          <p:cNvSpPr/>
          <p:nvPr/>
        </p:nvSpPr>
        <p:spPr>
          <a:xfrm>
            <a:off x="304800" y="1524000"/>
            <a:ext cx="27432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Availment </a:t>
            </a:r>
          </a:p>
        </p:txBody>
      </p:sp>
      <p:sp>
        <p:nvSpPr>
          <p:cNvPr id="15" name="Oval 14"/>
          <p:cNvSpPr/>
          <p:nvPr/>
        </p:nvSpPr>
        <p:spPr>
          <a:xfrm>
            <a:off x="5486400" y="1524000"/>
            <a:ext cx="23622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Utilisation</a:t>
            </a:r>
          </a:p>
        </p:txBody>
      </p:sp>
      <p:sp>
        <p:nvSpPr>
          <p:cNvPr id="33802" name="TextBox 15"/>
          <p:cNvSpPr txBox="1">
            <a:spLocks noChangeArrowheads="1"/>
          </p:cNvSpPr>
          <p:nvPr/>
        </p:nvSpPr>
        <p:spPr bwMode="auto">
          <a:xfrm>
            <a:off x="4724400" y="2133600"/>
            <a:ext cx="4114800" cy="4001095"/>
          </a:xfrm>
          <a:prstGeom prst="rect">
            <a:avLst/>
          </a:prstGeom>
          <a:noFill/>
          <a:ln w="9525">
            <a:solidFill>
              <a:srgbClr val="FF0000"/>
            </a:solidFill>
            <a:miter lim="800000"/>
            <a:headEnd/>
            <a:tailEnd/>
          </a:ln>
        </p:spPr>
        <p:txBody>
          <a:bodyPr>
            <a:spAutoFit/>
          </a:bodyPr>
          <a:lstStyle/>
          <a:p>
            <a:r>
              <a:rPr lang="en-US" sz="2200" dirty="0"/>
              <a:t>This is </a:t>
            </a:r>
            <a:r>
              <a:rPr lang="en-US" sz="2200" b="1" i="1" u="sng" dirty="0"/>
              <a:t>use of CENVAT</a:t>
            </a:r>
            <a:r>
              <a:rPr lang="en-US" sz="2200" dirty="0"/>
              <a:t> credit balance for payment of output tax such as Excise Duty , Service Tax, Education </a:t>
            </a:r>
            <a:r>
              <a:rPr lang="en-US" sz="2200" dirty="0" err="1"/>
              <a:t>Cess</a:t>
            </a:r>
            <a:r>
              <a:rPr lang="en-US" sz="2200" dirty="0"/>
              <a:t> etc.</a:t>
            </a:r>
          </a:p>
          <a:p>
            <a:endParaRPr lang="en-US" sz="1200" dirty="0"/>
          </a:p>
          <a:p>
            <a:r>
              <a:rPr lang="en-US" sz="2200" dirty="0"/>
              <a:t>Utilization is a debit entry in self maintained passbook.</a:t>
            </a:r>
          </a:p>
          <a:p>
            <a:endParaRPr lang="en-US" sz="1100" dirty="0"/>
          </a:p>
          <a:p>
            <a:r>
              <a:rPr lang="en-US" sz="2200" dirty="0"/>
              <a:t>Output tax liability can be discharged from accumulated </a:t>
            </a:r>
            <a:r>
              <a:rPr lang="en-US" sz="2200" dirty="0" err="1"/>
              <a:t>cenvat</a:t>
            </a:r>
            <a:r>
              <a:rPr lang="en-US" sz="2400" dirty="0"/>
              <a:t>.</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51D43A8D-B717-46F8-94BC-AC32CDEA0021}" type="slidenum">
              <a:rPr lang="en-US"/>
              <a:pPr>
                <a:defRPr/>
              </a:pPr>
              <a:t>49</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Cenvat Credit</a:t>
            </a:r>
          </a:p>
        </p:txBody>
      </p:sp>
      <p:sp>
        <p:nvSpPr>
          <p:cNvPr id="34822" name="TextBox 6"/>
          <p:cNvSpPr txBox="1">
            <a:spLocks noChangeArrowheads="1"/>
          </p:cNvSpPr>
          <p:nvPr/>
        </p:nvSpPr>
        <p:spPr bwMode="auto">
          <a:xfrm flipH="1">
            <a:off x="152400" y="838200"/>
            <a:ext cx="8915400" cy="5632450"/>
          </a:xfrm>
          <a:prstGeom prst="rect">
            <a:avLst/>
          </a:prstGeom>
          <a:noFill/>
          <a:ln w="3175">
            <a:solidFill>
              <a:schemeClr val="tx1"/>
            </a:solidFill>
            <a:miter lim="800000"/>
            <a:headEnd/>
            <a:tailEnd/>
          </a:ln>
        </p:spPr>
        <p:txBody>
          <a:bodyPr>
            <a:spAutoFit/>
          </a:bodyPr>
          <a:lstStyle/>
          <a:p>
            <a:r>
              <a:rPr lang="en-US" sz="2400"/>
              <a:t> The term CENVAT credit as used in various rules means </a:t>
            </a:r>
            <a:r>
              <a:rPr lang="en-US" sz="2400" b="1" u="sng"/>
              <a:t>aggregate of  </a:t>
            </a:r>
          </a:p>
          <a:p>
            <a:pPr>
              <a:buFont typeface="Arial" charset="0"/>
              <a:buChar char="•"/>
            </a:pPr>
            <a:r>
              <a:rPr lang="en-US" sz="2400"/>
              <a:t> </a:t>
            </a:r>
            <a:r>
              <a:rPr lang="en-US" sz="2400" b="1" i="1" u="sng"/>
              <a:t>Basic Excise Duty</a:t>
            </a:r>
            <a:r>
              <a:rPr lang="en-US" sz="2400"/>
              <a:t> and corresponding </a:t>
            </a:r>
            <a:r>
              <a:rPr lang="en-US" sz="2400" b="1" i="1" u="sng"/>
              <a:t>CVD</a:t>
            </a:r>
            <a:r>
              <a:rPr lang="en-US" sz="2400"/>
              <a:t> on imports.</a:t>
            </a:r>
          </a:p>
          <a:p>
            <a:pPr>
              <a:buFont typeface="Arial" charset="0"/>
              <a:buChar char="•"/>
            </a:pPr>
            <a:endParaRPr lang="en-US" sz="2400"/>
          </a:p>
          <a:p>
            <a:pPr>
              <a:buFont typeface="Arial" charset="0"/>
              <a:buChar char="•"/>
            </a:pPr>
            <a:r>
              <a:rPr lang="en-US" sz="2400"/>
              <a:t>Service Tax on input services paid u/s 66B of the Finance Act (wef 1-7-2012)</a:t>
            </a:r>
          </a:p>
          <a:p>
            <a:pPr>
              <a:buFont typeface="Arial" charset="0"/>
              <a:buChar char="•"/>
            </a:pPr>
            <a:endParaRPr lang="en-US" sz="2400"/>
          </a:p>
          <a:p>
            <a:pPr>
              <a:buFont typeface="Arial" charset="0"/>
              <a:buChar char="•"/>
            </a:pPr>
            <a:r>
              <a:rPr lang="en-US" sz="2400"/>
              <a:t>Additional Customs Duty paid u/s 3(5) of Customs Tariff Act (SAD or Special CVD, </a:t>
            </a:r>
            <a:r>
              <a:rPr lang="en-US" sz="2400" b="1" i="1" u="sng"/>
              <a:t>this credit is not available for service providers)</a:t>
            </a:r>
          </a:p>
          <a:p>
            <a:pPr>
              <a:buFont typeface="Arial" charset="0"/>
              <a:buChar char="•"/>
            </a:pPr>
            <a:endParaRPr lang="en-US" sz="2400"/>
          </a:p>
          <a:p>
            <a:pPr>
              <a:buFont typeface="Arial" charset="0"/>
              <a:buChar char="•"/>
            </a:pPr>
            <a:r>
              <a:rPr lang="en-US" sz="2400"/>
              <a:t>National Calamity Contingent Duty (NCCD) leviable under sec.136 of Finance Act, 2001 and corresponding CVD paid on imported goods. </a:t>
            </a:r>
            <a:r>
              <a:rPr lang="en-US" sz="2400" i="1" u="sng"/>
              <a:t>This Credit can however be used for payments of NCCD on outputs only and not for any other duty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02B7CDCD-9DA3-4B32-BC3A-9040754D61D2}" type="slidenum">
              <a:rPr lang="en-US"/>
              <a:pPr>
                <a:defRPr/>
              </a:pPr>
              <a:t>5</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Basic objectives of Cenvat Credit Mechanism</a:t>
            </a:r>
          </a:p>
        </p:txBody>
      </p:sp>
      <p:sp>
        <p:nvSpPr>
          <p:cNvPr id="5126" name="TextBox 9"/>
          <p:cNvSpPr txBox="1">
            <a:spLocks noChangeArrowheads="1"/>
          </p:cNvSpPr>
          <p:nvPr/>
        </p:nvSpPr>
        <p:spPr bwMode="auto">
          <a:xfrm>
            <a:off x="152400" y="838200"/>
            <a:ext cx="88392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400"/>
              <a:t> To </a:t>
            </a:r>
            <a:r>
              <a:rPr lang="en-US" sz="2400" b="1" i="1"/>
              <a:t>avoid the cascading effects</a:t>
            </a:r>
            <a:r>
              <a:rPr lang="en-US" sz="2400"/>
              <a:t> of indirect taxes.</a:t>
            </a:r>
          </a:p>
          <a:p>
            <a:pPr>
              <a:buFont typeface="Arial" charset="0"/>
              <a:buChar char="•"/>
            </a:pPr>
            <a:endParaRPr lang="en-US" sz="2400"/>
          </a:p>
          <a:p>
            <a:pPr>
              <a:buFont typeface="Arial" charset="0"/>
              <a:buChar char="•"/>
            </a:pPr>
            <a:r>
              <a:rPr lang="en-US" sz="2400"/>
              <a:t>To </a:t>
            </a:r>
            <a:r>
              <a:rPr lang="en-US" sz="2400" b="1" i="1"/>
              <a:t>minimize tax incidence on ultimate consumer</a:t>
            </a:r>
            <a:r>
              <a:rPr lang="en-US" sz="2400"/>
              <a:t> of goods / services.</a:t>
            </a:r>
          </a:p>
          <a:p>
            <a:pPr>
              <a:buFont typeface="Arial" charset="0"/>
              <a:buChar char="•"/>
            </a:pPr>
            <a:endParaRPr lang="en-US" sz="2400"/>
          </a:p>
          <a:p>
            <a:pPr>
              <a:buFont typeface="Arial" charset="0"/>
              <a:buChar char="•"/>
            </a:pPr>
            <a:r>
              <a:rPr lang="en-US" sz="2400"/>
              <a:t>To ensure levy of tax </a:t>
            </a:r>
            <a:r>
              <a:rPr lang="en-US" sz="2400" b="1"/>
              <a:t>on value addition </a:t>
            </a:r>
            <a:r>
              <a:rPr lang="en-US" sz="2400"/>
              <a:t>by respective assessee.</a:t>
            </a:r>
          </a:p>
          <a:p>
            <a:pPr>
              <a:buFont typeface="Arial" charset="0"/>
              <a:buChar char="•"/>
            </a:pPr>
            <a:endParaRPr lang="en-US" sz="2400"/>
          </a:p>
          <a:p>
            <a:pPr>
              <a:buFont typeface="Arial" charset="0"/>
              <a:buChar char="•"/>
            </a:pPr>
            <a:r>
              <a:rPr lang="en-US" sz="2400"/>
              <a:t>To eliminate or minimize the </a:t>
            </a:r>
            <a:r>
              <a:rPr lang="en-US" sz="2400" b="1" i="1" u="sng"/>
              <a:t>possibility of tax on tax.</a:t>
            </a:r>
          </a:p>
          <a:p>
            <a:pPr>
              <a:buFont typeface="Arial" charset="0"/>
              <a:buChar char="•"/>
            </a:pPr>
            <a:endParaRPr lang="en-US" sz="2400"/>
          </a:p>
          <a:p>
            <a:r>
              <a:rPr lang="en-US" sz="2400"/>
              <a:t>The basic philosophy underlying cenvat scheme is that of a </a:t>
            </a:r>
            <a:r>
              <a:rPr lang="en-US" sz="2400" b="1" i="1" u="sng"/>
              <a:t>mutual trust</a:t>
            </a:r>
            <a:r>
              <a:rPr lang="en-US" sz="2400"/>
              <a:t>. The revenue authorities normally rely on the records of the assessee, hence it is necessary for the assessee to be very </a:t>
            </a:r>
            <a:r>
              <a:rPr lang="en-US" sz="2400" b="1" i="1" u="sng"/>
              <a:t>cautious and conservative</a:t>
            </a:r>
            <a:r>
              <a:rPr lang="en-US" sz="2400"/>
              <a:t> while availing cenvat benefit.</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B09E7316-3453-4974-8960-A32B719FD587}" type="slidenum">
              <a:rPr lang="en-US"/>
              <a:pPr>
                <a:defRPr/>
              </a:pPr>
              <a:t>50</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Cenvat Credit</a:t>
            </a:r>
          </a:p>
        </p:txBody>
      </p:sp>
      <p:sp>
        <p:nvSpPr>
          <p:cNvPr id="35846" name="TextBox 6"/>
          <p:cNvSpPr txBox="1">
            <a:spLocks noChangeArrowheads="1"/>
          </p:cNvSpPr>
          <p:nvPr/>
        </p:nvSpPr>
        <p:spPr bwMode="auto">
          <a:xfrm flipH="1">
            <a:off x="152400" y="838200"/>
            <a:ext cx="8915400" cy="4154488"/>
          </a:xfrm>
          <a:prstGeom prst="rect">
            <a:avLst/>
          </a:prstGeom>
          <a:noFill/>
          <a:ln w="3175">
            <a:solidFill>
              <a:schemeClr val="tx1"/>
            </a:solidFill>
            <a:miter lim="800000"/>
            <a:headEnd/>
            <a:tailEnd/>
          </a:ln>
        </p:spPr>
        <p:txBody>
          <a:bodyPr>
            <a:spAutoFit/>
          </a:bodyPr>
          <a:lstStyle/>
          <a:p>
            <a:pPr>
              <a:buFont typeface="Arial" charset="0"/>
              <a:buChar char="•"/>
            </a:pPr>
            <a:r>
              <a:rPr lang="en-US" sz="2400"/>
              <a:t> Additional Excise Duty paid u/s 85 of Finance Act 2005 on pan masala and certain tobacco products. This credit can be utilised for payment of this duty only, any other credit can not be utilised and balance needs to be paid in cash only.</a:t>
            </a:r>
          </a:p>
          <a:p>
            <a:pPr>
              <a:buFont typeface="Arial" charset="0"/>
              <a:buChar char="•"/>
            </a:pPr>
            <a:endParaRPr lang="en-US" sz="2400"/>
          </a:p>
          <a:p>
            <a:pPr>
              <a:buFont typeface="Arial" charset="0"/>
              <a:buChar char="•"/>
            </a:pPr>
            <a:r>
              <a:rPr lang="en-US" sz="2400"/>
              <a:t>Central Excise Duty paid on capital goods at the time of debonding of EOU.</a:t>
            </a:r>
          </a:p>
          <a:p>
            <a:pPr>
              <a:buFont typeface="Arial" charset="0"/>
              <a:buChar char="•"/>
            </a:pPr>
            <a:endParaRPr lang="en-US" sz="2400"/>
          </a:p>
          <a:p>
            <a:pPr>
              <a:buFont typeface="Arial" charset="0"/>
              <a:buChar char="•"/>
            </a:pPr>
            <a:r>
              <a:rPr lang="en-US" sz="2400"/>
              <a:t>Buyer / User can avail cenvat credit of the amount paid under rule 3(5) or 3(5A) on inputs and capital goods removed as such or after use.</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4B8F15AD-68F3-43DC-A18B-F43729385D34}" type="slidenum">
              <a:rPr lang="en-US"/>
              <a:pPr>
                <a:defRPr/>
              </a:pPr>
              <a:t>51</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 : Transitory provisions for Education </a:t>
            </a:r>
            <a:r>
              <a:rPr lang="en-US" sz="2800" b="1" dirty="0" err="1">
                <a:latin typeface="Vrinda" pitchFamily="34" charset="0"/>
                <a:cs typeface="Vrinda" pitchFamily="34" charset="0"/>
              </a:rPr>
              <a:t>Cess</a:t>
            </a:r>
            <a:r>
              <a:rPr lang="en-US" sz="2800" b="1" dirty="0">
                <a:latin typeface="Vrinda" pitchFamily="34" charset="0"/>
                <a:cs typeface="Vrinda" pitchFamily="34" charset="0"/>
              </a:rPr>
              <a:t> and SAHE </a:t>
            </a:r>
            <a:r>
              <a:rPr lang="en-US" sz="2800" b="1" dirty="0" err="1">
                <a:latin typeface="Vrinda" pitchFamily="34" charset="0"/>
                <a:cs typeface="Vrinda" pitchFamily="34" charset="0"/>
              </a:rPr>
              <a:t>Cess</a:t>
            </a:r>
            <a:endParaRPr lang="en-US" sz="2800" b="1" dirty="0">
              <a:latin typeface="Vrinda" pitchFamily="34" charset="0"/>
              <a:cs typeface="Vrinda" pitchFamily="34" charset="0"/>
            </a:endParaRPr>
          </a:p>
        </p:txBody>
      </p:sp>
      <p:sp>
        <p:nvSpPr>
          <p:cNvPr id="36870" name="TextBox 6"/>
          <p:cNvSpPr txBox="1">
            <a:spLocks noChangeArrowheads="1"/>
          </p:cNvSpPr>
          <p:nvPr/>
        </p:nvSpPr>
        <p:spPr bwMode="auto">
          <a:xfrm flipH="1">
            <a:off x="152400" y="838200"/>
            <a:ext cx="8915400" cy="5262979"/>
          </a:xfrm>
          <a:prstGeom prst="rect">
            <a:avLst/>
          </a:prstGeom>
          <a:noFill/>
          <a:ln w="3175">
            <a:solidFill>
              <a:schemeClr val="tx1"/>
            </a:solidFill>
            <a:miter lim="800000"/>
            <a:headEnd/>
            <a:tailEnd/>
          </a:ln>
        </p:spPr>
        <p:txBody>
          <a:bodyPr>
            <a:spAutoFit/>
          </a:bodyPr>
          <a:lstStyle/>
          <a:p>
            <a:r>
              <a:rPr lang="en-US" sz="2400" dirty="0"/>
              <a:t> According to Rule 3 (7) of </a:t>
            </a:r>
            <a:r>
              <a:rPr lang="en-US" sz="2400" dirty="0" err="1"/>
              <a:t>Cenvat</a:t>
            </a:r>
            <a:r>
              <a:rPr lang="en-US" sz="2400" dirty="0"/>
              <a:t> Credit Rules, </a:t>
            </a:r>
            <a:r>
              <a:rPr lang="en-US" sz="2400" dirty="0" err="1"/>
              <a:t>Cenvat</a:t>
            </a:r>
            <a:r>
              <a:rPr lang="en-US" sz="2400" dirty="0"/>
              <a:t> Credit for Education and SAHE </a:t>
            </a:r>
            <a:r>
              <a:rPr lang="en-US" sz="2400" dirty="0" err="1"/>
              <a:t>Cess</a:t>
            </a:r>
            <a:r>
              <a:rPr lang="en-US" sz="2400" dirty="0"/>
              <a:t> can be </a:t>
            </a:r>
            <a:r>
              <a:rPr lang="en-US" sz="2400" dirty="0" err="1"/>
              <a:t>utilised</a:t>
            </a:r>
            <a:r>
              <a:rPr lang="en-US" sz="2400" dirty="0"/>
              <a:t> only for payment of Education and SAHE </a:t>
            </a:r>
            <a:r>
              <a:rPr lang="en-US" sz="2400" dirty="0" err="1"/>
              <a:t>Cess</a:t>
            </a:r>
            <a:r>
              <a:rPr lang="en-US" sz="2400" dirty="0"/>
              <a:t>. </a:t>
            </a:r>
          </a:p>
          <a:p>
            <a:pPr>
              <a:buFont typeface="Arial" charset="0"/>
              <a:buChar char="•"/>
            </a:pPr>
            <a:endParaRPr lang="en-US" sz="2400" dirty="0"/>
          </a:p>
          <a:p>
            <a:r>
              <a:rPr lang="en-US" sz="2400" dirty="0"/>
              <a:t>Education and SAHE </a:t>
            </a:r>
            <a:r>
              <a:rPr lang="en-US" sz="2400" dirty="0" err="1"/>
              <a:t>Cess</a:t>
            </a:r>
            <a:r>
              <a:rPr lang="en-US" sz="2400" dirty="0"/>
              <a:t> on Excise Duty has been exempted </a:t>
            </a:r>
            <a:r>
              <a:rPr lang="en-US" sz="2400" dirty="0" err="1"/>
              <a:t>wef</a:t>
            </a:r>
            <a:r>
              <a:rPr lang="en-US" sz="2400" dirty="0"/>
              <a:t> 1-3-2015 and on service tax </a:t>
            </a:r>
            <a:r>
              <a:rPr lang="en-US" sz="2400" dirty="0" err="1"/>
              <a:t>wef</a:t>
            </a:r>
            <a:r>
              <a:rPr lang="en-US" sz="2400" dirty="0"/>
              <a:t> 1-6-2015. </a:t>
            </a:r>
            <a:r>
              <a:rPr lang="en-US" sz="2400" b="1" u="sng" dirty="0"/>
              <a:t>Transitory provisions in respect of this are as follows.</a:t>
            </a:r>
          </a:p>
          <a:p>
            <a:endParaRPr lang="en-US" sz="2400" dirty="0"/>
          </a:p>
          <a:p>
            <a:pPr>
              <a:buFont typeface="Arial" charset="0"/>
              <a:buChar char="•"/>
            </a:pPr>
            <a:r>
              <a:rPr lang="en-US" sz="2400" dirty="0"/>
              <a:t> </a:t>
            </a:r>
            <a:r>
              <a:rPr lang="en-US" sz="2400" dirty="0" smtClean="0"/>
              <a:t>There is no clarification for </a:t>
            </a:r>
            <a:r>
              <a:rPr lang="en-US" sz="2400" dirty="0" err="1" smtClean="0"/>
              <a:t>utilisation</a:t>
            </a:r>
            <a:r>
              <a:rPr lang="en-US" sz="2400" dirty="0" smtClean="0"/>
              <a:t> of balances as on 01.03.2015 in EC &amp; SHEC account lying as regards “excise duty”  </a:t>
            </a:r>
          </a:p>
          <a:p>
            <a:pPr>
              <a:buFont typeface="Arial" charset="0"/>
              <a:buChar char="•"/>
            </a:pPr>
            <a:endParaRPr lang="en-US" sz="2400" dirty="0" smtClean="0"/>
          </a:p>
          <a:p>
            <a:pPr>
              <a:buFont typeface="Arial" charset="0"/>
              <a:buChar char="•"/>
            </a:pPr>
            <a:r>
              <a:rPr lang="en-US" sz="2400" dirty="0" smtClean="0"/>
              <a:t>Similarly there is no clarification for </a:t>
            </a:r>
            <a:r>
              <a:rPr lang="en-US" sz="2400" dirty="0" err="1" smtClean="0"/>
              <a:t>utilisation</a:t>
            </a:r>
            <a:r>
              <a:rPr lang="en-US" sz="2400" dirty="0" smtClean="0"/>
              <a:t> of balances as on 01.06.2015 lying in EC &amp; SHEC as they relate to Service Tax.</a:t>
            </a:r>
            <a:endParaRPr lang="en-US" sz="2400"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47F22F4D-886F-4CBD-A32B-A01D0429A54B}" type="slidenum">
              <a:rPr lang="en-US"/>
              <a:pPr>
                <a:defRPr/>
              </a:pPr>
              <a:t>52</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 : Transitory provisions for Education </a:t>
            </a:r>
            <a:r>
              <a:rPr lang="en-US" sz="2800" b="1" dirty="0" err="1">
                <a:latin typeface="Vrinda" pitchFamily="34" charset="0"/>
                <a:cs typeface="Vrinda" pitchFamily="34" charset="0"/>
              </a:rPr>
              <a:t>Cess</a:t>
            </a:r>
            <a:r>
              <a:rPr lang="en-US" sz="2800" b="1" dirty="0">
                <a:latin typeface="Vrinda" pitchFamily="34" charset="0"/>
                <a:cs typeface="Vrinda" pitchFamily="34" charset="0"/>
              </a:rPr>
              <a:t> and SAHE </a:t>
            </a:r>
            <a:r>
              <a:rPr lang="en-US" sz="2800" b="1" dirty="0" err="1">
                <a:latin typeface="Vrinda" pitchFamily="34" charset="0"/>
                <a:cs typeface="Vrinda" pitchFamily="34" charset="0"/>
              </a:rPr>
              <a:t>Cess</a:t>
            </a:r>
            <a:endParaRPr lang="en-US" sz="2800" b="1" dirty="0">
              <a:latin typeface="Vrinda" pitchFamily="34" charset="0"/>
              <a:cs typeface="Vrinda" pitchFamily="34" charset="0"/>
            </a:endParaRPr>
          </a:p>
        </p:txBody>
      </p:sp>
      <p:sp>
        <p:nvSpPr>
          <p:cNvPr id="37894" name="TextBox 6"/>
          <p:cNvSpPr txBox="1">
            <a:spLocks noChangeArrowheads="1"/>
          </p:cNvSpPr>
          <p:nvPr/>
        </p:nvSpPr>
        <p:spPr bwMode="auto">
          <a:xfrm flipH="1">
            <a:off x="152400" y="838200"/>
            <a:ext cx="89154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400"/>
              <a:t> A manufacturer may receive input services between 1-3-2015 till 1-6-2015, from the service provider on which education cess and SAHE cess would have charged. In such case, manufacturer can utilise cenvat credit of Education Cess and SAHE Cess paid on input services </a:t>
            </a:r>
            <a:r>
              <a:rPr lang="en-US" sz="2400" b="1" i="1" u="sng"/>
              <a:t>for payment of excise Duty.</a:t>
            </a:r>
          </a:p>
          <a:p>
            <a:pPr>
              <a:buFont typeface="Arial" charset="0"/>
              <a:buChar char="•"/>
            </a:pPr>
            <a:endParaRPr lang="en-US" sz="2400"/>
          </a:p>
          <a:p>
            <a:pPr>
              <a:buFont typeface="Arial" charset="0"/>
              <a:buChar char="•"/>
            </a:pPr>
            <a:r>
              <a:rPr lang="en-US" sz="2400"/>
              <a:t> In case of Capital Goods, manufacturer must have taken 50% credit of excise duty paid along with Education Cess &amp; SAHE Cess in 2014-15.Credit for balance 50% can be taken after 1-4-15 and be utilised for payment of excise duty. </a:t>
            </a:r>
          </a:p>
          <a:p>
            <a:pPr>
              <a:buFont typeface="Arial" charset="0"/>
              <a:buChar char="•"/>
            </a:pPr>
            <a:endParaRPr lang="en-US" sz="2400"/>
          </a:p>
          <a:p>
            <a:pPr>
              <a:buFont typeface="Arial" charset="0"/>
              <a:buChar char="•"/>
            </a:pPr>
            <a:r>
              <a:rPr lang="en-US" sz="2400" b="1" i="1" u="sng"/>
              <a:t>No provision has been made about utilisation of opening balances of Education Cess and SAHE Cess for manufacturers as on 1-3-2015 and service providers on 1-6-2015.</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5E231D2-826F-4796-AEEF-C4D71FA04ED0}" type="slidenum">
              <a:rPr lang="en-US"/>
              <a:pPr>
                <a:defRPr/>
              </a:pPr>
              <a:t>53</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 : Inter changeability</a:t>
            </a:r>
          </a:p>
        </p:txBody>
      </p:sp>
      <p:sp>
        <p:nvSpPr>
          <p:cNvPr id="38918" name="TextBox 6"/>
          <p:cNvSpPr txBox="1">
            <a:spLocks noChangeArrowheads="1"/>
          </p:cNvSpPr>
          <p:nvPr/>
        </p:nvSpPr>
        <p:spPr bwMode="auto">
          <a:xfrm flipH="1">
            <a:off x="152400" y="762000"/>
            <a:ext cx="8915400" cy="5755422"/>
          </a:xfrm>
          <a:prstGeom prst="rect">
            <a:avLst/>
          </a:prstGeom>
          <a:noFill/>
          <a:ln w="3175">
            <a:solidFill>
              <a:schemeClr val="tx1"/>
            </a:solidFill>
            <a:miter lim="800000"/>
            <a:headEnd/>
            <a:tailEnd/>
          </a:ln>
        </p:spPr>
        <p:txBody>
          <a:bodyPr>
            <a:spAutoFit/>
          </a:bodyPr>
          <a:lstStyle/>
          <a:p>
            <a:r>
              <a:rPr lang="en-US" sz="2400" dirty="0"/>
              <a:t>Credit of Basic Excise duty / CVD on imported Duty, Service Tax on input services /Additional Customs Duty u/s 3(5) of Customs Tariff Act can be utilized for payment of basic excise duty , NCCD (except on mobile phones), Education </a:t>
            </a:r>
            <a:r>
              <a:rPr lang="en-US" sz="2400" dirty="0" err="1"/>
              <a:t>Cess</a:t>
            </a:r>
            <a:r>
              <a:rPr lang="en-US" sz="2400" dirty="0"/>
              <a:t> and SAHE </a:t>
            </a:r>
            <a:r>
              <a:rPr lang="en-US" sz="2400" dirty="0" err="1"/>
              <a:t>Cess</a:t>
            </a:r>
            <a:r>
              <a:rPr lang="en-US" sz="2400" dirty="0"/>
              <a:t>. Thus credit can be utilized for payment of NCCD (except on mobile phones) education and SAHE </a:t>
            </a:r>
            <a:r>
              <a:rPr lang="en-US" sz="2400" dirty="0" err="1"/>
              <a:t>Cess</a:t>
            </a:r>
            <a:r>
              <a:rPr lang="en-US" sz="2400" dirty="0"/>
              <a:t> </a:t>
            </a:r>
            <a:r>
              <a:rPr lang="en-US" sz="2400" b="1" u="sng" dirty="0"/>
              <a:t>but not vice versa.</a:t>
            </a:r>
          </a:p>
          <a:p>
            <a:endParaRPr lang="en-US" sz="1600" b="1" u="sng" dirty="0"/>
          </a:p>
          <a:p>
            <a:r>
              <a:rPr lang="en-US" sz="2400" b="1" i="1" u="sng" dirty="0"/>
              <a:t>Credit of EC &amp; SHEC paid on goods and paid on services are interchangeable.</a:t>
            </a:r>
          </a:p>
          <a:p>
            <a:endParaRPr lang="en-US" sz="1400" dirty="0"/>
          </a:p>
          <a:p>
            <a:r>
              <a:rPr lang="en-US" sz="2400" dirty="0"/>
              <a:t>According to rule 3(4)(a) of </a:t>
            </a:r>
            <a:r>
              <a:rPr lang="en-US" sz="2400" dirty="0" err="1"/>
              <a:t>Cenvat</a:t>
            </a:r>
            <a:r>
              <a:rPr lang="en-US" sz="2400" dirty="0"/>
              <a:t> Credit </a:t>
            </a:r>
            <a:r>
              <a:rPr lang="en-US" sz="2400" dirty="0" err="1"/>
              <a:t>Rules,Cenvat</a:t>
            </a:r>
            <a:r>
              <a:rPr lang="en-US" sz="2400" dirty="0"/>
              <a:t> credit may be </a:t>
            </a:r>
            <a:r>
              <a:rPr lang="en-US" sz="2400" dirty="0" err="1"/>
              <a:t>utilised</a:t>
            </a:r>
            <a:r>
              <a:rPr lang="en-US" sz="2400" dirty="0"/>
              <a:t> for payment of </a:t>
            </a:r>
            <a:r>
              <a:rPr lang="en-US" sz="2400" b="1" dirty="0"/>
              <a:t>any</a:t>
            </a:r>
            <a:r>
              <a:rPr lang="en-US" sz="2400" dirty="0"/>
              <a:t> duty of excise on </a:t>
            </a:r>
            <a:r>
              <a:rPr lang="en-US" sz="2400" b="1" dirty="0"/>
              <a:t>any</a:t>
            </a:r>
            <a:r>
              <a:rPr lang="en-US" sz="2400" dirty="0"/>
              <a:t> final product or service tax on output service. </a:t>
            </a:r>
            <a:r>
              <a:rPr lang="en-US" sz="2400" b="1" i="1" u="sng" dirty="0"/>
              <a:t>There is no requirement of establishing one to one correlation between input / input services and final product / output services.</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19AD21E-FCB8-4112-9B02-A3C8698A7016}" type="slidenum">
              <a:rPr lang="en-US"/>
              <a:pPr>
                <a:defRPr/>
              </a:pPr>
              <a:t>54</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 availability in case of merger or amalgamation</a:t>
            </a:r>
          </a:p>
        </p:txBody>
      </p:sp>
      <p:sp>
        <p:nvSpPr>
          <p:cNvPr id="39942" name="TextBox 6"/>
          <p:cNvSpPr txBox="1">
            <a:spLocks noChangeArrowheads="1"/>
          </p:cNvSpPr>
          <p:nvPr/>
        </p:nvSpPr>
        <p:spPr bwMode="auto">
          <a:xfrm flipH="1">
            <a:off x="76200" y="833438"/>
            <a:ext cx="8915400" cy="3724275"/>
          </a:xfrm>
          <a:prstGeom prst="rect">
            <a:avLst/>
          </a:prstGeom>
          <a:noFill/>
          <a:ln w="3175">
            <a:solidFill>
              <a:schemeClr val="tx1"/>
            </a:solidFill>
            <a:miter lim="800000"/>
            <a:headEnd/>
            <a:tailEnd/>
          </a:ln>
        </p:spPr>
        <p:txBody>
          <a:bodyPr>
            <a:spAutoFit/>
          </a:bodyPr>
          <a:lstStyle/>
          <a:p>
            <a:r>
              <a:rPr lang="en-US" sz="2400"/>
              <a:t>When two entities decide to amalgamate, the amalgamation becomes effective from the </a:t>
            </a:r>
            <a:r>
              <a:rPr lang="en-US" sz="2400" b="1" u="sng"/>
              <a:t>effective date, </a:t>
            </a:r>
            <a:r>
              <a:rPr lang="en-US" sz="2400"/>
              <a:t>as mentioned in the amalgamation scheme and approved by the High Court.</a:t>
            </a:r>
          </a:p>
          <a:p>
            <a:endParaRPr lang="en-US" sz="2400"/>
          </a:p>
          <a:p>
            <a:r>
              <a:rPr lang="en-US" sz="2400"/>
              <a:t>After the amalgamation, all assets and liabilities are transferred to amalgametee company, hence CENVAT credit of amalgamating company can be availed by amalgamatee company.</a:t>
            </a:r>
          </a:p>
          <a:p>
            <a:endParaRPr lang="en-US" sz="2400"/>
          </a:p>
          <a:p>
            <a:r>
              <a:rPr lang="en-US" sz="2000"/>
              <a:t>CCE Vs Motherson Sumi Electric Wires(2009)239 ELT 250 (Kar HC DB)  </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E1D030BA-6655-4C1C-A851-E02D5733B9B0}" type="slidenum">
              <a:rPr lang="en-US"/>
              <a:pPr>
                <a:defRPr/>
              </a:pPr>
              <a:t>55</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Taking and utilisation of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a:t>
            </a:r>
          </a:p>
        </p:txBody>
      </p:sp>
      <p:sp>
        <p:nvSpPr>
          <p:cNvPr id="40966" name="TextBox 6"/>
          <p:cNvSpPr txBox="1">
            <a:spLocks noChangeArrowheads="1"/>
          </p:cNvSpPr>
          <p:nvPr/>
        </p:nvSpPr>
        <p:spPr bwMode="auto">
          <a:xfrm flipH="1">
            <a:off x="76200" y="833438"/>
            <a:ext cx="8915400" cy="6248400"/>
          </a:xfrm>
          <a:prstGeom prst="rect">
            <a:avLst/>
          </a:prstGeom>
          <a:noFill/>
          <a:ln w="3175">
            <a:solidFill>
              <a:schemeClr val="tx1"/>
            </a:solidFill>
            <a:miter lim="800000"/>
            <a:headEnd/>
            <a:tailEnd/>
          </a:ln>
        </p:spPr>
        <p:txBody>
          <a:bodyPr>
            <a:spAutoFit/>
          </a:bodyPr>
          <a:lstStyle/>
          <a:p>
            <a:r>
              <a:rPr lang="en-US" sz="2000"/>
              <a:t>Duty paid through Cenvat is also excise duty, assessee should therefore use credit first and then pay cash, if required.</a:t>
            </a:r>
          </a:p>
          <a:p>
            <a:endParaRPr lang="en-US" sz="2000"/>
          </a:p>
          <a:p>
            <a:r>
              <a:rPr lang="en-US" sz="2000" b="1"/>
              <a:t>Cenvat credit can be utilised for payment of following</a:t>
            </a:r>
          </a:p>
          <a:p>
            <a:pPr>
              <a:buFont typeface="Wingdings" pitchFamily="2" charset="2"/>
              <a:buChar char="§"/>
            </a:pPr>
            <a:r>
              <a:rPr lang="en-US" sz="2000"/>
              <a:t> Any duty on any </a:t>
            </a:r>
            <a:r>
              <a:rPr lang="en-US" sz="2000" b="1" i="1" u="sng"/>
              <a:t>financial product</a:t>
            </a:r>
            <a:r>
              <a:rPr lang="en-US" sz="2000"/>
              <a:t> manufactured by manufacturer.</a:t>
            </a:r>
          </a:p>
          <a:p>
            <a:pPr>
              <a:buFont typeface="Wingdings" pitchFamily="2" charset="2"/>
              <a:buChar char="§"/>
            </a:pPr>
            <a:r>
              <a:rPr lang="en-US" sz="2000"/>
              <a:t>Payment of amount if inputs are removed  as such or </a:t>
            </a:r>
            <a:r>
              <a:rPr lang="en-US" sz="2000" b="1" i="1" u="sng"/>
              <a:t>after partial processing.</a:t>
            </a:r>
          </a:p>
          <a:p>
            <a:pPr>
              <a:buFont typeface="Wingdings" pitchFamily="2" charset="2"/>
              <a:buChar char="§"/>
            </a:pPr>
            <a:endParaRPr lang="en-US" sz="2000" b="1" i="1" u="sng"/>
          </a:p>
          <a:p>
            <a:pPr>
              <a:buFont typeface="Wingdings" pitchFamily="2" charset="2"/>
              <a:buChar char="§"/>
            </a:pPr>
            <a:r>
              <a:rPr lang="en-US" sz="2000"/>
              <a:t> Payment of </a:t>
            </a:r>
            <a:r>
              <a:rPr lang="en-US" sz="2000" b="1" i="1" u="sng"/>
              <a:t>amount on capital goods</a:t>
            </a:r>
            <a:r>
              <a:rPr lang="en-US" sz="2000"/>
              <a:t> if they are removed as such</a:t>
            </a:r>
          </a:p>
          <a:p>
            <a:pPr>
              <a:buFont typeface="Wingdings" pitchFamily="2" charset="2"/>
              <a:buChar char="§"/>
            </a:pPr>
            <a:r>
              <a:rPr lang="en-US" sz="2000"/>
              <a:t>Payment of amount if goods are cleared after repairs under rule 16(2) of Central Excise Rules.</a:t>
            </a:r>
          </a:p>
          <a:p>
            <a:pPr>
              <a:buFont typeface="Wingdings" pitchFamily="2" charset="2"/>
              <a:buChar char="§"/>
            </a:pPr>
            <a:r>
              <a:rPr lang="en-US" sz="2000"/>
              <a:t>Service tax on </a:t>
            </a:r>
            <a:r>
              <a:rPr lang="en-US" sz="2000" b="1" i="1" u="sng"/>
              <a:t>output service</a:t>
            </a:r>
          </a:p>
          <a:p>
            <a:pPr>
              <a:buFont typeface="Wingdings" pitchFamily="2" charset="2"/>
              <a:buChar char="§"/>
            </a:pPr>
            <a:r>
              <a:rPr lang="en-US" sz="2000" b="1" i="1" u="sng"/>
              <a:t>Payment under CENVAT Credit  Rule 6</a:t>
            </a:r>
            <a:r>
              <a:rPr lang="en-US" sz="2000"/>
              <a:t> of amount on exempted goods or </a:t>
            </a:r>
            <a:r>
              <a:rPr lang="en-US" sz="2000" b="1" i="1" u="sng"/>
              <a:t>reversal of credit on inputs</a:t>
            </a:r>
            <a:r>
              <a:rPr lang="en-US" sz="2000"/>
              <a:t> when common inputs or common input services are used for exempted as well as dutiable final products.</a:t>
            </a:r>
          </a:p>
          <a:p>
            <a:pPr>
              <a:buFont typeface="Wingdings" pitchFamily="2" charset="2"/>
              <a:buChar char="§"/>
            </a:pPr>
            <a:r>
              <a:rPr lang="en-US" sz="2000"/>
              <a:t>Reversal of cenvat credit, if </a:t>
            </a:r>
            <a:r>
              <a:rPr lang="en-US" sz="2000" b="1" i="1" u="sng"/>
              <a:t>assessee opts out of cenvat.</a:t>
            </a:r>
          </a:p>
          <a:p>
            <a:pPr>
              <a:buFont typeface="Wingdings" pitchFamily="2" charset="2"/>
              <a:buChar char="§"/>
            </a:pPr>
            <a:r>
              <a:rPr lang="en-US" sz="2000"/>
              <a:t>Payment of amount if goods sent out for job work </a:t>
            </a:r>
            <a:r>
              <a:rPr lang="en-US" sz="2000" b="1" i="1" u="sng"/>
              <a:t>are not returned within 180 days.</a:t>
            </a:r>
          </a:p>
          <a:p>
            <a:pPr>
              <a:buFont typeface="Wingdings" pitchFamily="2" charset="2"/>
              <a:buChar char="§"/>
            </a:pPr>
            <a:endParaRPr lang="en-US" sz="2000"/>
          </a:p>
          <a:p>
            <a:endParaRPr lang="en-US" sz="200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08A7534C-C8D1-4825-9D41-7B24CD78768B}" type="slidenum">
              <a:rPr lang="en-US"/>
              <a:pPr>
                <a:defRPr/>
              </a:pPr>
              <a:t>56</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Taking and utilisation of CENVAT Credit</a:t>
            </a:r>
          </a:p>
        </p:txBody>
      </p:sp>
      <p:sp>
        <p:nvSpPr>
          <p:cNvPr id="41990" name="TextBox 6"/>
          <p:cNvSpPr txBox="1">
            <a:spLocks noChangeArrowheads="1"/>
          </p:cNvSpPr>
          <p:nvPr/>
        </p:nvSpPr>
        <p:spPr bwMode="auto">
          <a:xfrm flipH="1">
            <a:off x="0" y="833438"/>
            <a:ext cx="8991600" cy="5643562"/>
          </a:xfrm>
          <a:prstGeom prst="rect">
            <a:avLst/>
          </a:prstGeom>
          <a:noFill/>
          <a:ln w="3175">
            <a:solidFill>
              <a:schemeClr val="tx1"/>
            </a:solidFill>
            <a:miter lim="800000"/>
            <a:headEnd/>
            <a:tailEnd/>
          </a:ln>
        </p:spPr>
        <p:txBody>
          <a:bodyPr wrap="square">
            <a:spAutoFit/>
          </a:bodyPr>
          <a:lstStyle/>
          <a:p>
            <a:r>
              <a:rPr lang="en-US" sz="2400" dirty="0"/>
              <a:t> If bye product, scrap or waste is dutiable as excisable goods, duty will be payable on it </a:t>
            </a:r>
            <a:r>
              <a:rPr lang="en-US" sz="2400" b="1" i="1" u="sng" dirty="0"/>
              <a:t>as if it is a final product.</a:t>
            </a:r>
          </a:p>
          <a:p>
            <a:endParaRPr lang="en-US" sz="1400" dirty="0"/>
          </a:p>
          <a:p>
            <a:r>
              <a:rPr lang="en-US" sz="2400" dirty="0" err="1"/>
              <a:t>Cenvat</a:t>
            </a:r>
            <a:r>
              <a:rPr lang="en-US" sz="2400" dirty="0"/>
              <a:t> Credit however </a:t>
            </a:r>
            <a:r>
              <a:rPr lang="en-US" sz="2400" b="1" i="1" u="sng" dirty="0"/>
              <a:t>can not be </a:t>
            </a:r>
            <a:r>
              <a:rPr lang="en-US" sz="2400" b="1" i="1" u="sng" dirty="0" err="1"/>
              <a:t>utilised</a:t>
            </a:r>
            <a:r>
              <a:rPr lang="en-US" sz="2400" b="1" i="1" u="sng" dirty="0"/>
              <a:t> for payment of interest.</a:t>
            </a:r>
          </a:p>
          <a:p>
            <a:r>
              <a:rPr lang="en-US" sz="2400" dirty="0"/>
              <a:t>CCE </a:t>
            </a:r>
            <a:r>
              <a:rPr lang="en-US" sz="2400" dirty="0" err="1"/>
              <a:t>vs</a:t>
            </a:r>
            <a:r>
              <a:rPr lang="en-US" sz="2400" dirty="0"/>
              <a:t> Maharashtra Seamless (2009) 238 ELT 645 (CESTAT  SMB)</a:t>
            </a:r>
          </a:p>
          <a:p>
            <a:endParaRPr lang="en-US" sz="1200" dirty="0"/>
          </a:p>
          <a:p>
            <a:r>
              <a:rPr lang="en-US" sz="2400" dirty="0" err="1"/>
              <a:t>Cenvat</a:t>
            </a:r>
            <a:r>
              <a:rPr lang="en-US" sz="2400" dirty="0"/>
              <a:t> credit </a:t>
            </a:r>
            <a:r>
              <a:rPr lang="en-US" sz="2400" b="1" i="1" u="sng" dirty="0"/>
              <a:t>can not be </a:t>
            </a:r>
            <a:r>
              <a:rPr lang="en-US" sz="2400" b="1" i="1" u="sng" dirty="0" err="1"/>
              <a:t>utilised</a:t>
            </a:r>
            <a:r>
              <a:rPr lang="en-US" sz="2400" b="1" i="1" u="sng" dirty="0"/>
              <a:t> when a person is liable to pay service tax under reverse charge mechanism.</a:t>
            </a:r>
            <a:r>
              <a:rPr lang="en-US" sz="2400" dirty="0"/>
              <a:t> </a:t>
            </a:r>
          </a:p>
          <a:p>
            <a:endParaRPr lang="en-US" dirty="0"/>
          </a:p>
          <a:p>
            <a:r>
              <a:rPr lang="en-US" sz="2400" dirty="0"/>
              <a:t>The duty paying documents are valid for a period of </a:t>
            </a:r>
            <a:r>
              <a:rPr lang="en-US" sz="2400" b="1" u="sng" dirty="0"/>
              <a:t>one year </a:t>
            </a:r>
            <a:r>
              <a:rPr lang="en-US" sz="2400" dirty="0"/>
              <a:t>from the date of duty paying document. (</a:t>
            </a:r>
            <a:r>
              <a:rPr lang="en-US" sz="2400" dirty="0" err="1"/>
              <a:t>wef</a:t>
            </a:r>
            <a:r>
              <a:rPr lang="en-US" sz="2400" dirty="0"/>
              <a:t> 1-3-2015, earlier limit was for six months). This limit is for </a:t>
            </a:r>
            <a:r>
              <a:rPr lang="en-US" sz="2400" b="1" dirty="0"/>
              <a:t>taking the credit or availing the credit</a:t>
            </a:r>
            <a:r>
              <a:rPr lang="en-US" sz="2400" dirty="0"/>
              <a:t>. There is </a:t>
            </a:r>
            <a:r>
              <a:rPr lang="en-US" sz="2400" b="1" dirty="0"/>
              <a:t>no limit for </a:t>
            </a:r>
            <a:r>
              <a:rPr lang="en-US" sz="2400" b="1" dirty="0" smtClean="0"/>
              <a:t>utilization </a:t>
            </a:r>
            <a:r>
              <a:rPr lang="en-US" sz="2400" b="1" dirty="0"/>
              <a:t>of </a:t>
            </a:r>
            <a:r>
              <a:rPr lang="en-US" sz="2400" b="1" dirty="0" err="1"/>
              <a:t>Cenvat</a:t>
            </a:r>
            <a:r>
              <a:rPr lang="en-US" sz="2400" b="1" dirty="0"/>
              <a:t> Credit</a:t>
            </a:r>
            <a:r>
              <a:rPr lang="en-US" sz="2400" dirty="0"/>
              <a:t>.</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09ADA62-706F-443F-A309-ECBD7B947ECB}" type="slidenum">
              <a:rPr lang="en-US"/>
              <a:pPr>
                <a:defRPr/>
              </a:pPr>
              <a:t>57</a:t>
            </a:fld>
            <a:endParaRPr lang="en-US"/>
          </a:p>
        </p:txBody>
      </p:sp>
      <p:sp>
        <p:nvSpPr>
          <p:cNvPr id="6" name="Rounded Rectangle 5"/>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Taking and utilisation of CENVAT Credit</a:t>
            </a:r>
          </a:p>
        </p:txBody>
      </p:sp>
      <p:sp>
        <p:nvSpPr>
          <p:cNvPr id="43014" name="TextBox 6"/>
          <p:cNvSpPr txBox="1">
            <a:spLocks noChangeArrowheads="1"/>
          </p:cNvSpPr>
          <p:nvPr/>
        </p:nvSpPr>
        <p:spPr bwMode="auto">
          <a:xfrm flipH="1">
            <a:off x="76200" y="833438"/>
            <a:ext cx="8915400" cy="4894262"/>
          </a:xfrm>
          <a:prstGeom prst="rect">
            <a:avLst/>
          </a:prstGeom>
          <a:noFill/>
          <a:ln w="3175">
            <a:solidFill>
              <a:schemeClr val="tx1"/>
            </a:solidFill>
            <a:miter lim="800000"/>
            <a:headEnd/>
            <a:tailEnd/>
          </a:ln>
        </p:spPr>
        <p:txBody>
          <a:bodyPr>
            <a:spAutoFit/>
          </a:bodyPr>
          <a:lstStyle/>
          <a:p>
            <a:r>
              <a:rPr lang="en-US" sz="2400"/>
              <a:t> Cenvat credit can be taken on </a:t>
            </a:r>
            <a:r>
              <a:rPr lang="en-US" sz="2400" b="1" i="1" u="sng"/>
              <a:t>receipt of invoice by service provider.</a:t>
            </a:r>
            <a:r>
              <a:rPr lang="en-US" sz="2400"/>
              <a:t> However, as per provisio to rule 4(7) of Cenvat Credit Rules, assessee is required to pay amount equal to Cenvat Credit taken if payment is not made within three months. This is called as </a:t>
            </a:r>
            <a:r>
              <a:rPr lang="en-US" sz="2400" b="1" u="sng"/>
              <a:t>reversal of cenvat credit. </a:t>
            </a:r>
          </a:p>
          <a:p>
            <a:endParaRPr lang="en-US" sz="2400" b="1" u="sng"/>
          </a:p>
          <a:p>
            <a:r>
              <a:rPr lang="en-US" sz="2400" b="1" i="1" u="sng"/>
              <a:t>Assessee can take back Cenvat credit after making payment to service provider.</a:t>
            </a:r>
          </a:p>
          <a:p>
            <a:endParaRPr lang="en-US" sz="2400"/>
          </a:p>
          <a:p>
            <a:r>
              <a:rPr lang="en-US" sz="2400" u="sng"/>
              <a:t>This provision exists only in Service Tax and not in Central Excise</a:t>
            </a:r>
            <a:r>
              <a:rPr lang="en-US" sz="2400"/>
              <a:t>. </a:t>
            </a:r>
          </a:p>
          <a:p>
            <a:endParaRPr lang="en-US" sz="2400"/>
          </a:p>
          <a:p>
            <a:r>
              <a:rPr lang="en-US" sz="2400"/>
              <a:t> </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58</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Time limit for taking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 when service tax is payable under reverse charge</a:t>
            </a:r>
          </a:p>
        </p:txBody>
      </p:sp>
      <p:sp>
        <p:nvSpPr>
          <p:cNvPr id="44038" name="TextBox 6"/>
          <p:cNvSpPr txBox="1">
            <a:spLocks noChangeArrowheads="1"/>
          </p:cNvSpPr>
          <p:nvPr/>
        </p:nvSpPr>
        <p:spPr bwMode="auto">
          <a:xfrm flipH="1">
            <a:off x="0" y="909638"/>
            <a:ext cx="8991600" cy="5491162"/>
          </a:xfrm>
          <a:prstGeom prst="rect">
            <a:avLst/>
          </a:prstGeom>
          <a:noFill/>
          <a:ln w="3175">
            <a:solidFill>
              <a:schemeClr val="tx1"/>
            </a:solidFill>
            <a:miter lim="800000"/>
            <a:headEnd/>
            <a:tailEnd/>
          </a:ln>
        </p:spPr>
        <p:txBody>
          <a:bodyPr wrap="square">
            <a:spAutoFit/>
          </a:bodyPr>
          <a:lstStyle/>
          <a:p>
            <a:r>
              <a:rPr lang="en-US" sz="2400" dirty="0"/>
              <a:t> Following changes have been made </a:t>
            </a:r>
            <a:r>
              <a:rPr lang="en-US" sz="2400" dirty="0" err="1"/>
              <a:t>wef</a:t>
            </a:r>
            <a:r>
              <a:rPr lang="en-US" sz="2400" dirty="0"/>
              <a:t> 1-3-2015 where service tax is payable under reverse charge basis (partly or fully)</a:t>
            </a:r>
          </a:p>
          <a:p>
            <a:pPr>
              <a:buFont typeface="Arial" charset="0"/>
              <a:buChar char="•"/>
            </a:pPr>
            <a:r>
              <a:rPr lang="en-US" sz="2400" dirty="0"/>
              <a:t> Where entire service tax is payable by service receiver, he can take CENVAT credit on the basis of GAR -7 </a:t>
            </a:r>
            <a:r>
              <a:rPr lang="en-US" sz="2400" dirty="0" err="1"/>
              <a:t>challan</a:t>
            </a:r>
            <a:r>
              <a:rPr lang="en-US" sz="2400" dirty="0"/>
              <a:t> generated after making payment of service tax. </a:t>
            </a:r>
            <a:r>
              <a:rPr lang="en-US" sz="2400" i="1" u="sng" dirty="0"/>
              <a:t>He can take the </a:t>
            </a:r>
            <a:r>
              <a:rPr lang="en-US" sz="2400" i="1" u="sng" dirty="0" err="1"/>
              <a:t>cenvat</a:t>
            </a:r>
            <a:r>
              <a:rPr lang="en-US" sz="2400" i="1" u="sng" dirty="0"/>
              <a:t> credit irrespective of whether payment is made to service provider or not of the invoice value. This credit should be taken within one year from date of payment of GAR-7.</a:t>
            </a:r>
          </a:p>
          <a:p>
            <a:pPr>
              <a:buFont typeface="Arial" charset="0"/>
              <a:buChar char="•"/>
            </a:pPr>
            <a:endParaRPr lang="en-US" dirty="0"/>
          </a:p>
          <a:p>
            <a:pPr>
              <a:buFont typeface="Arial" charset="0"/>
              <a:buChar char="•"/>
            </a:pPr>
            <a:r>
              <a:rPr lang="en-US" sz="2400" dirty="0"/>
              <a:t>In respect of </a:t>
            </a:r>
            <a:r>
              <a:rPr lang="en-US" sz="2400" b="1" i="1" u="sng" dirty="0"/>
              <a:t>portion of service tax charged by service provider in his invoice,</a:t>
            </a:r>
            <a:r>
              <a:rPr lang="en-US" sz="2400" dirty="0"/>
              <a:t> that portion is allowable immediately on receipt of invoice. If payment is not made to the service provider within</a:t>
            </a:r>
          </a:p>
          <a:p>
            <a:r>
              <a:rPr lang="en-US" sz="2400" dirty="0"/>
              <a:t>Three months, then </a:t>
            </a:r>
            <a:r>
              <a:rPr lang="en-US" sz="2400" dirty="0" err="1"/>
              <a:t>cenvat</a:t>
            </a:r>
            <a:r>
              <a:rPr lang="en-US" sz="2400" dirty="0"/>
              <a:t> credit taken is to be reversed and to be taken back only when payment is made to him.</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2301FB8-37FC-4E8E-BD36-9CA2E81D4F01}" type="slidenum">
              <a:rPr lang="en-US"/>
              <a:pPr>
                <a:defRPr/>
              </a:pPr>
              <a:t>59</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
        <p:nvSpPr>
          <p:cNvPr id="9" name="Title 1"/>
          <p:cNvSpPr txBox="1">
            <a:spLocks/>
          </p:cNvSpPr>
          <p:nvPr/>
        </p:nvSpPr>
        <p:spPr>
          <a:xfrm>
            <a:off x="0" y="357166"/>
            <a:ext cx="9144000" cy="785818"/>
          </a:xfrm>
          <a:prstGeom prst="rect">
            <a:avLst/>
          </a:prstGeom>
        </p:spPr>
        <p:txBody>
          <a:bodyPr lIns="36000" tIns="0" rIns="36000" bIns="0" anchor="t">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XYZ Ltd. is manufacturing gas pipes. From the following details, compute CENVAT credit admissible to PQR Ltd. under CENVAT Credit Rules, 2004:</a:t>
            </a:r>
            <a:endParaRPr kumimoji="0" lang="en-IN" sz="2000" b="0"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10" name="Subtitle 2"/>
          <p:cNvSpPr txBox="1">
            <a:spLocks/>
          </p:cNvSpPr>
          <p:nvPr/>
        </p:nvSpPr>
        <p:spPr>
          <a:xfrm>
            <a:off x="0" y="1142984"/>
            <a:ext cx="9144000" cy="500066"/>
          </a:xfrm>
          <a:prstGeom prst="rect">
            <a:avLst/>
          </a:prstGeom>
        </p:spPr>
        <p:txBody>
          <a:bodyPr lIns="0" rIns="0">
            <a:normAutofit fontScale="625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Duties (including Education Cess) paid on purchases are detailed below</a:t>
            </a:r>
            <a:endParaRPr kumimoji="0" lang="en-IN"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1" name="Table 10"/>
          <p:cNvGraphicFramePr>
            <a:graphicFrameLocks noGrp="1"/>
          </p:cNvGraphicFramePr>
          <p:nvPr/>
        </p:nvGraphicFramePr>
        <p:xfrm>
          <a:off x="285720" y="1643049"/>
          <a:ext cx="8501122" cy="3200400"/>
        </p:xfrm>
        <a:graphic>
          <a:graphicData uri="http://schemas.openxmlformats.org/drawingml/2006/table">
            <a:tbl>
              <a:tblPr firstRow="1" bandRow="1">
                <a:tableStyleId>{2D5ABB26-0587-4C30-8999-92F81FD0307C}</a:tableStyleId>
              </a:tblPr>
              <a:tblGrid>
                <a:gridCol w="5357850"/>
                <a:gridCol w="3143272"/>
              </a:tblGrid>
              <a:tr h="408217">
                <a:tc>
                  <a:txBody>
                    <a:bodyPr/>
                    <a:lstStyle/>
                    <a:p>
                      <a:r>
                        <a:rPr lang="en-US" sz="2400" dirty="0" smtClean="0"/>
                        <a:t>Particulars</a:t>
                      </a:r>
                      <a:r>
                        <a:rPr lang="en-US" sz="2400" baseline="0" dirty="0" smtClean="0"/>
                        <a:t> </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Amount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8217">
                <a:tc>
                  <a:txBody>
                    <a:bodyPr/>
                    <a:lstStyle/>
                    <a:p>
                      <a:r>
                        <a:rPr lang="en-US" sz="2400" dirty="0" smtClean="0"/>
                        <a:t>Raw</a:t>
                      </a:r>
                      <a:r>
                        <a:rPr lang="en-US" sz="2400" baseline="0" dirty="0" smtClean="0"/>
                        <a:t> Steel</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2400" dirty="0" smtClean="0"/>
                        <a:t>25000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08217">
                <a:tc>
                  <a:txBody>
                    <a:bodyPr/>
                    <a:lstStyle/>
                    <a:p>
                      <a:r>
                        <a:rPr lang="en-US" sz="2400" dirty="0" smtClean="0"/>
                        <a:t>Gas pipe</a:t>
                      </a:r>
                      <a:r>
                        <a:rPr lang="en-US" sz="2400" baseline="0" dirty="0" smtClean="0"/>
                        <a:t> making machine</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08217">
                <a:tc>
                  <a:txBody>
                    <a:bodyPr/>
                    <a:lstStyle/>
                    <a:p>
                      <a:r>
                        <a:rPr lang="en-US" sz="2400" dirty="0" smtClean="0"/>
                        <a:t>Spare parts for</a:t>
                      </a:r>
                      <a:r>
                        <a:rPr lang="en-US" sz="2400" baseline="0" dirty="0" smtClean="0"/>
                        <a:t> the above machine</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10000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08217">
                <a:tc>
                  <a:txBody>
                    <a:bodyPr/>
                    <a:lstStyle/>
                    <a:p>
                      <a:r>
                        <a:rPr lang="en-US" sz="2400" dirty="0" smtClean="0"/>
                        <a:t>Grease and oil</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2500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08217">
                <a:tc>
                  <a:txBody>
                    <a:bodyPr/>
                    <a:lstStyle/>
                    <a:p>
                      <a:r>
                        <a:rPr lang="en-US" sz="2400" dirty="0" smtClean="0"/>
                        <a:t>Office Equipment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15000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08217">
                <a:tc>
                  <a:txBody>
                    <a:bodyPr/>
                    <a:lstStyle/>
                    <a:p>
                      <a:r>
                        <a:rPr lang="en-US" sz="2400" dirty="0" smtClean="0"/>
                        <a:t>Light Diesel Oil</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en-US" sz="2400" dirty="0" smtClean="0"/>
                        <a:t>15000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2" name="TextBox 11"/>
          <p:cNvSpPr txBox="1"/>
          <p:nvPr/>
        </p:nvSpPr>
        <p:spPr>
          <a:xfrm>
            <a:off x="571472" y="5072074"/>
            <a:ext cx="8072494" cy="954107"/>
          </a:xfrm>
          <a:prstGeom prst="rect">
            <a:avLst/>
          </a:prstGeom>
          <a:noFill/>
        </p:spPr>
        <p:txBody>
          <a:bodyPr wrap="square" rtlCol="0">
            <a:spAutoFit/>
          </a:bodyPr>
          <a:lstStyle/>
          <a:p>
            <a:pPr algn="ctr"/>
            <a:r>
              <a:rPr lang="en-US" sz="2800" dirty="0" smtClean="0"/>
              <a:t>XYZ Ltd. is not eligible for SSI exemption.</a:t>
            </a:r>
          </a:p>
          <a:p>
            <a:pPr algn="ctr"/>
            <a:r>
              <a:rPr lang="en-US" sz="2800" dirty="0" smtClean="0"/>
              <a:t>Provide explanation for treatment of various items</a:t>
            </a:r>
            <a:endParaRPr lang="en-IN" sz="28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smtClean="0">
                <a:solidFill>
                  <a:schemeClr val="tx1"/>
                </a:solidFill>
              </a:rPr>
              <a:t>CA Shekhar Sane - 98230-91364 (shekharsane@vsnl.net and shekhar@cashekharsane.com)</a:t>
            </a:r>
            <a:endParaRPr lang="en-US" sz="1400" smtClean="0">
              <a:solidFill>
                <a:schemeClr val="tx1"/>
              </a:solidFill>
            </a:endParaRPr>
          </a:p>
        </p:txBody>
      </p:sp>
      <p:sp>
        <p:nvSpPr>
          <p:cNvPr id="5" name="Slide Number Placeholder 4"/>
          <p:cNvSpPr>
            <a:spLocks noGrp="1"/>
          </p:cNvSpPr>
          <p:nvPr>
            <p:ph type="sldNum" sz="quarter" idx="12"/>
          </p:nvPr>
        </p:nvSpPr>
        <p:spPr/>
        <p:txBody>
          <a:bodyPr/>
          <a:lstStyle/>
          <a:p>
            <a:pPr>
              <a:defRPr/>
            </a:pPr>
            <a:fld id="{B723A025-6785-4D58-AF7F-9FC4598FEBE3}" type="slidenum">
              <a:rPr lang="en-US"/>
              <a:pPr>
                <a:defRPr/>
              </a:pPr>
              <a:t>6</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Legislative Background – How law has travelled……</a:t>
            </a:r>
          </a:p>
        </p:txBody>
      </p:sp>
      <p:graphicFrame>
        <p:nvGraphicFramePr>
          <p:cNvPr id="10" name="Table 9"/>
          <p:cNvGraphicFramePr>
            <a:graphicFrameLocks noGrp="1"/>
          </p:cNvGraphicFramePr>
          <p:nvPr/>
        </p:nvGraphicFramePr>
        <p:xfrm>
          <a:off x="381000" y="1143000"/>
          <a:ext cx="8534400" cy="5333999"/>
        </p:xfrm>
        <a:graphic>
          <a:graphicData uri="http://schemas.openxmlformats.org/drawingml/2006/table">
            <a:tbl>
              <a:tblPr firstRow="1" bandRow="1">
                <a:tableStyleId>{2D5ABB26-0587-4C30-8999-92F81FD0307C}</a:tableStyleId>
              </a:tblPr>
              <a:tblGrid>
                <a:gridCol w="2156059"/>
                <a:gridCol w="2240450"/>
                <a:gridCol w="4137891"/>
              </a:tblGrid>
              <a:tr h="710820">
                <a:tc>
                  <a:txBody>
                    <a:bodyPr/>
                    <a:lstStyle/>
                    <a:p>
                      <a:r>
                        <a:rPr lang="en-US" sz="2400" dirty="0" smtClean="0"/>
                        <a:t>Period</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Scheme</a:t>
                      </a:r>
                      <a:r>
                        <a:rPr lang="en-US" sz="2400" baseline="0" dirty="0" smtClean="0"/>
                        <a:t> / Rules</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Assessee</a:t>
                      </a:r>
                      <a:r>
                        <a:rPr lang="en-US" sz="2400" baseline="0" dirty="0" smtClean="0"/>
                        <a:t> Entitlement</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01739">
                <a:tc>
                  <a:txBody>
                    <a:bodyPr/>
                    <a:lstStyle/>
                    <a:p>
                      <a:r>
                        <a:rPr lang="en-US" sz="2400" dirty="0" smtClean="0"/>
                        <a:t>1</a:t>
                      </a:r>
                      <a:r>
                        <a:rPr lang="en-US" sz="2400" baseline="30000" dirty="0" smtClean="0"/>
                        <a:t>st</a:t>
                      </a:r>
                      <a:r>
                        <a:rPr lang="en-US" sz="2400" dirty="0" smtClean="0"/>
                        <a:t> March 1986</a:t>
                      </a:r>
                    </a:p>
                    <a:p>
                      <a:r>
                        <a:rPr lang="en-US" sz="2400" dirty="0" smtClean="0"/>
                        <a:t>28th Feb 1994</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MODVAT Scheme</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Credit for duties paid on </a:t>
                      </a:r>
                      <a:r>
                        <a:rPr lang="en-US" sz="2400" u="sng" dirty="0" smtClean="0"/>
                        <a:t>input</a:t>
                      </a:r>
                      <a:endParaRPr lang="en-US" sz="2400" b="1" i="1" u="sng"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01739">
                <a:tc>
                  <a:txBody>
                    <a:bodyPr/>
                    <a:lstStyle/>
                    <a:p>
                      <a:r>
                        <a:rPr lang="en-US" sz="2400" dirty="0" smtClean="0"/>
                        <a:t>1</a:t>
                      </a:r>
                      <a:r>
                        <a:rPr lang="en-US" sz="2400" baseline="30000" dirty="0" smtClean="0"/>
                        <a:t>st</a:t>
                      </a:r>
                      <a:r>
                        <a:rPr lang="en-US" sz="2400" dirty="0" smtClean="0"/>
                        <a:t> March 1994</a:t>
                      </a:r>
                    </a:p>
                    <a:p>
                      <a:r>
                        <a:rPr lang="en-US" sz="2400" dirty="0" smtClean="0"/>
                        <a:t>9</a:t>
                      </a:r>
                      <a:r>
                        <a:rPr lang="en-US" sz="2400" baseline="30000" dirty="0" smtClean="0"/>
                        <a:t>th</a:t>
                      </a:r>
                      <a:r>
                        <a:rPr lang="en-US" sz="2400" dirty="0" smtClean="0"/>
                        <a:t> Sept. 2004</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MOVDAT Scheme</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Credit for duties paid on input</a:t>
                      </a:r>
                    </a:p>
                    <a:p>
                      <a:r>
                        <a:rPr lang="en-US" sz="2400" dirty="0" smtClean="0"/>
                        <a:t>And Capital Goods</a:t>
                      </a:r>
                      <a:endParaRPr lang="en-US" sz="2400" b="1" i="1"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9701">
                <a:tc>
                  <a:txBody>
                    <a:bodyPr/>
                    <a:lstStyle/>
                    <a:p>
                      <a:endParaRPr lang="en-US" sz="2400" dirty="0" smtClean="0"/>
                    </a:p>
                    <a:p>
                      <a:r>
                        <a:rPr lang="en-US" sz="2400" dirty="0" smtClean="0"/>
                        <a:t>10</a:t>
                      </a:r>
                      <a:r>
                        <a:rPr lang="en-US" sz="2400" baseline="30000" dirty="0" smtClean="0"/>
                        <a:t>th</a:t>
                      </a:r>
                      <a:r>
                        <a:rPr lang="en-US" sz="2400" dirty="0" smtClean="0"/>
                        <a:t> Sept. 2004</a:t>
                      </a:r>
                    </a:p>
                    <a:p>
                      <a:r>
                        <a:rPr lang="en-US" sz="2400" dirty="0" smtClean="0"/>
                        <a:t>onwards</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Cenvat Credit Rules, 2004</a:t>
                      </a:r>
                      <a:endParaRPr lang="en-US" sz="24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Credit for duties paid on input and Capital Goods</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Credit for</a:t>
                      </a:r>
                      <a:r>
                        <a:rPr lang="en-US" sz="2400" baseline="0" dirty="0" smtClean="0"/>
                        <a:t> Service Tax on </a:t>
                      </a:r>
                      <a:r>
                        <a:rPr lang="en-US" sz="2400" u="sng" baseline="0" dirty="0" smtClean="0"/>
                        <a:t>input Services</a:t>
                      </a:r>
                      <a:endParaRPr lang="en-US" sz="2400" b="1" i="1" u="sng"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172" name="TextBox 10"/>
          <p:cNvSpPr txBox="1">
            <a:spLocks noChangeArrowheads="1"/>
          </p:cNvSpPr>
          <p:nvPr/>
        </p:nvSpPr>
        <p:spPr bwMode="auto">
          <a:xfrm>
            <a:off x="381000" y="685800"/>
            <a:ext cx="2286000" cy="461963"/>
          </a:xfrm>
          <a:prstGeom prst="rect">
            <a:avLst/>
          </a:prstGeom>
          <a:noFill/>
          <a:ln w="9525">
            <a:noFill/>
            <a:miter lim="800000"/>
            <a:headEnd/>
            <a:tailEnd/>
          </a:ln>
        </p:spPr>
        <p:txBody>
          <a:bodyPr>
            <a:spAutoFit/>
          </a:bodyPr>
          <a:lstStyle/>
          <a:p>
            <a:r>
              <a:rPr lang="en-US" sz="2400">
                <a:latin typeface="Vrinda" pitchFamily="34" charset="0"/>
                <a:cs typeface="Vrinda" pitchFamily="34" charset="0"/>
              </a:rPr>
              <a:t>Manufacturer</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60</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9" name="Table 8"/>
          <p:cNvGraphicFramePr>
            <a:graphicFrameLocks noGrp="1"/>
          </p:cNvGraphicFramePr>
          <p:nvPr/>
        </p:nvGraphicFramePr>
        <p:xfrm>
          <a:off x="285720" y="1857364"/>
          <a:ext cx="8501122" cy="3589032"/>
        </p:xfrm>
        <a:graphic>
          <a:graphicData uri="http://schemas.openxmlformats.org/drawingml/2006/table">
            <a:tbl>
              <a:tblPr firstRow="1" bandRow="1">
                <a:tableStyleId>{2D5ABB26-0587-4C30-8999-92F81FD0307C}</a:tableStyleId>
              </a:tblPr>
              <a:tblGrid>
                <a:gridCol w="6929486"/>
                <a:gridCol w="1571636"/>
              </a:tblGrid>
              <a:tr h="485778">
                <a:tc>
                  <a:txBody>
                    <a:bodyPr/>
                    <a:lstStyle/>
                    <a:p>
                      <a:r>
                        <a:rPr lang="en-US" sz="2400" dirty="0" smtClean="0"/>
                        <a:t>Particulars</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Amount</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5778">
                <a:tc>
                  <a:txBody>
                    <a:bodyPr/>
                    <a:lstStyle/>
                    <a:p>
                      <a:r>
                        <a:rPr lang="en-US" sz="2400" dirty="0" smtClean="0"/>
                        <a:t>Raw Steel</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sz="2400" dirty="0" smtClean="0"/>
                        <a:t>25000</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85778">
                <a:tc>
                  <a:txBody>
                    <a:bodyPr/>
                    <a:lstStyle/>
                    <a:p>
                      <a:r>
                        <a:rPr lang="en-US" sz="2400" dirty="0" smtClean="0"/>
                        <a:t>Gas</a:t>
                      </a:r>
                      <a:r>
                        <a:rPr lang="en-US" sz="2400" baseline="0" dirty="0" smtClean="0"/>
                        <a:t> Pipe Making Machine (50% of 20000) </a:t>
                      </a:r>
                    </a:p>
                    <a:p>
                      <a:r>
                        <a:rPr lang="en-US" sz="2400" baseline="0" dirty="0" smtClean="0"/>
                        <a:t>-Note 1</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10000</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85778">
                <a:tc>
                  <a:txBody>
                    <a:bodyPr/>
                    <a:lstStyle/>
                    <a:p>
                      <a:r>
                        <a:rPr lang="en-US" sz="2400" dirty="0" smtClean="0"/>
                        <a:t>Spare</a:t>
                      </a:r>
                      <a:r>
                        <a:rPr lang="en-US" sz="2400" baseline="0" dirty="0" smtClean="0"/>
                        <a:t> parts for the above machine </a:t>
                      </a:r>
                    </a:p>
                    <a:p>
                      <a:r>
                        <a:rPr lang="en-US" sz="2400" baseline="0" dirty="0" smtClean="0"/>
                        <a:t>(50 % of 10000) -Note 1</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5000</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85778">
                <a:tc>
                  <a:txBody>
                    <a:bodyPr/>
                    <a:lstStyle/>
                    <a:p>
                      <a:r>
                        <a:rPr lang="en-US" sz="2400" dirty="0" smtClean="0"/>
                        <a:t>Grease and oil</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400" dirty="0" smtClean="0"/>
                        <a:t>2500</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485778">
                <a:tc>
                  <a:txBody>
                    <a:bodyPr/>
                    <a:lstStyle/>
                    <a:p>
                      <a:r>
                        <a:rPr lang="en-US" sz="2400" dirty="0" smtClean="0"/>
                        <a:t>CENVAT Credit admissible</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en-US" sz="2400" dirty="0" smtClean="0"/>
                        <a:t>42500</a:t>
                      </a:r>
                      <a:endParaRPr lang="en-IN" sz="24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0" name="TextBox 9"/>
          <p:cNvSpPr txBox="1"/>
          <p:nvPr/>
        </p:nvSpPr>
        <p:spPr>
          <a:xfrm>
            <a:off x="1428728" y="785794"/>
            <a:ext cx="6000792" cy="461665"/>
          </a:xfrm>
          <a:prstGeom prst="rect">
            <a:avLst/>
          </a:prstGeom>
          <a:noFill/>
        </p:spPr>
        <p:txBody>
          <a:bodyPr wrap="square" rtlCol="0">
            <a:spAutoFit/>
          </a:bodyPr>
          <a:lstStyle/>
          <a:p>
            <a:r>
              <a:rPr lang="en-US" sz="2400" dirty="0" smtClean="0">
                <a:latin typeface="Arial" pitchFamily="34" charset="0"/>
                <a:cs typeface="Arial" pitchFamily="34" charset="0"/>
              </a:rPr>
              <a:t>Computation of CENVAT Credit available</a:t>
            </a:r>
            <a:endParaRPr lang="en-IN" sz="2400"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61</a:t>
            </a:fld>
            <a:endParaRPr lang="en-US"/>
          </a:p>
        </p:txBody>
      </p:sp>
      <p:sp>
        <p:nvSpPr>
          <p:cNvPr id="7" name="TextBox 6"/>
          <p:cNvSpPr txBox="1"/>
          <p:nvPr/>
        </p:nvSpPr>
        <p:spPr>
          <a:xfrm>
            <a:off x="357158" y="857232"/>
            <a:ext cx="8072494" cy="4462760"/>
          </a:xfrm>
          <a:prstGeom prst="rect">
            <a:avLst/>
          </a:prstGeom>
          <a:noFill/>
        </p:spPr>
        <p:txBody>
          <a:bodyPr wrap="square" lIns="72000" tIns="0" rIns="72000" bIns="0" rtlCol="0">
            <a:spAutoFit/>
          </a:bodyPr>
          <a:lstStyle/>
          <a:p>
            <a:r>
              <a:rPr lang="en-US" sz="2000" dirty="0" smtClean="0">
                <a:latin typeface="Arial" pitchFamily="34" charset="0"/>
                <a:cs typeface="Arial" pitchFamily="34" charset="0"/>
              </a:rPr>
              <a:t>Notes:-</a:t>
            </a:r>
          </a:p>
          <a:p>
            <a:endParaRPr lang="en-US" sz="1000" dirty="0" smtClean="0">
              <a:latin typeface="Arial" pitchFamily="34" charset="0"/>
              <a:cs typeface="Arial" pitchFamily="34" charset="0"/>
            </a:endParaRPr>
          </a:p>
          <a:p>
            <a:r>
              <a:rPr lang="en-US" sz="2000" dirty="0" smtClean="0">
                <a:latin typeface="Arial" pitchFamily="34" charset="0"/>
                <a:cs typeface="Arial" pitchFamily="34" charset="0"/>
              </a:rPr>
              <a:t>In respect of </a:t>
            </a:r>
          </a:p>
          <a:p>
            <a:endParaRPr lang="en-US" sz="1000" dirty="0" smtClean="0">
              <a:latin typeface="Arial" pitchFamily="34" charset="0"/>
              <a:cs typeface="Arial" pitchFamily="34" charset="0"/>
            </a:endParaRPr>
          </a:p>
          <a:p>
            <a:pPr marL="457200" indent="-457200">
              <a:buAutoNum type="arabicParenR"/>
            </a:pPr>
            <a:r>
              <a:rPr lang="en-US" sz="2000" dirty="0" smtClean="0">
                <a:latin typeface="Arial" pitchFamily="34" charset="0"/>
                <a:cs typeface="Arial" pitchFamily="34" charset="0"/>
              </a:rPr>
              <a:t>Gas Pipe Making Machine and Spare parts , being capital goods , only 50% credit is available (Rule 2(a) along with Rule 4(2)(a) of CENVAT Credit Rules 2004</a:t>
            </a:r>
          </a:p>
          <a:p>
            <a:pPr marL="457200" indent="-457200">
              <a:buAutoNum type="arabicParenR"/>
            </a:pPr>
            <a:endParaRPr lang="en-US" sz="1000" dirty="0" smtClean="0">
              <a:latin typeface="Arial" pitchFamily="34" charset="0"/>
              <a:cs typeface="Arial" pitchFamily="34" charset="0"/>
            </a:endParaRPr>
          </a:p>
          <a:p>
            <a:pPr marL="457200" indent="-457200">
              <a:buAutoNum type="arabicParenR"/>
            </a:pPr>
            <a:r>
              <a:rPr lang="en-US" sz="2000" dirty="0" smtClean="0">
                <a:latin typeface="Arial" pitchFamily="34" charset="0"/>
                <a:cs typeface="Arial" pitchFamily="34" charset="0"/>
              </a:rPr>
              <a:t>A Manufacturer can avail credit on office equipment since the definition of capital goods under rule 2(a) of CENVAT Credit Rules 2004 specifically excludes any equipment/appliance used in an office</a:t>
            </a:r>
          </a:p>
          <a:p>
            <a:pPr marL="457200" indent="-457200">
              <a:buAutoNum type="arabicParenR"/>
            </a:pPr>
            <a:endParaRPr lang="en-US" sz="2000" dirty="0" smtClean="0">
              <a:latin typeface="Arial" pitchFamily="34" charset="0"/>
              <a:cs typeface="Arial" pitchFamily="34" charset="0"/>
            </a:endParaRPr>
          </a:p>
          <a:p>
            <a:pPr marL="457200" indent="-457200">
              <a:buAutoNum type="arabicParenR"/>
            </a:pPr>
            <a:r>
              <a:rPr lang="en-US" sz="2000" dirty="0" smtClean="0">
                <a:latin typeface="Arial" pitchFamily="34" charset="0"/>
                <a:cs typeface="Arial" pitchFamily="34" charset="0"/>
              </a:rPr>
              <a:t>No credit is available on Light Diesel Oil since definition on input under Rule 2(k) of CENVAT Credit Rules, 2004 specifically excludes the same.</a:t>
            </a:r>
            <a:endParaRPr lang="en-IN" sz="2000"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62</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Rectangle 7"/>
          <p:cNvSpPr/>
          <p:nvPr/>
        </p:nvSpPr>
        <p:spPr>
          <a:xfrm>
            <a:off x="642910" y="428604"/>
            <a:ext cx="7715304" cy="1200329"/>
          </a:xfrm>
          <a:prstGeom prst="rect">
            <a:avLst/>
          </a:prstGeom>
        </p:spPr>
        <p:txBody>
          <a:bodyPr wrap="square">
            <a:spAutoFit/>
          </a:bodyPr>
          <a:lstStyle/>
          <a:p>
            <a:pPr>
              <a:buFont typeface="Wingdings" pitchFamily="2" charset="2"/>
              <a:buChar char="v"/>
            </a:pPr>
            <a:r>
              <a:rPr lang="en-US" sz="2400" b="1" dirty="0" smtClean="0">
                <a:latin typeface="+mj-lt"/>
              </a:rPr>
              <a:t>Case Study : </a:t>
            </a:r>
            <a:r>
              <a:rPr lang="en-US" sz="2400" dirty="0" smtClean="0">
                <a:latin typeface="+mj-lt"/>
              </a:rPr>
              <a:t>‘ X ’ Ltd., NBFC, is engaged in providing  the  </a:t>
            </a:r>
          </a:p>
          <a:p>
            <a:r>
              <a:rPr lang="en-US" sz="2400" dirty="0" smtClean="0">
                <a:latin typeface="+mj-lt"/>
              </a:rPr>
              <a:t>    banking and other financial services. Information for the  </a:t>
            </a:r>
          </a:p>
          <a:p>
            <a:r>
              <a:rPr lang="en-US" sz="2400" dirty="0" smtClean="0">
                <a:latin typeface="+mj-lt"/>
              </a:rPr>
              <a:t>    month…… </a:t>
            </a:r>
            <a:endParaRPr lang="en-IN" sz="2400" dirty="0">
              <a:latin typeface="+mj-lt"/>
            </a:endParaRPr>
          </a:p>
        </p:txBody>
      </p:sp>
      <p:graphicFrame>
        <p:nvGraphicFramePr>
          <p:cNvPr id="9" name="Table 8"/>
          <p:cNvGraphicFramePr>
            <a:graphicFrameLocks noGrp="1"/>
          </p:cNvGraphicFramePr>
          <p:nvPr/>
        </p:nvGraphicFramePr>
        <p:xfrm>
          <a:off x="785786" y="2000240"/>
          <a:ext cx="7358114" cy="3908769"/>
        </p:xfrm>
        <a:graphic>
          <a:graphicData uri="http://schemas.openxmlformats.org/drawingml/2006/table">
            <a:tbl>
              <a:tblPr firstRow="1" bandRow="1">
                <a:tableStyleId>{2D5ABB26-0587-4C30-8999-92F81FD0307C}</a:tableStyleId>
              </a:tblPr>
              <a:tblGrid>
                <a:gridCol w="3679057"/>
                <a:gridCol w="3679057"/>
              </a:tblGrid>
              <a:tr h="976309">
                <a:tc>
                  <a:txBody>
                    <a:bodyPr/>
                    <a:lstStyle/>
                    <a:p>
                      <a:r>
                        <a:rPr lang="en-US" sz="2800" dirty="0" smtClean="0"/>
                        <a:t>particulars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Amount</a:t>
                      </a:r>
                      <a:r>
                        <a:rPr lang="en-US" sz="2800" baseline="0" dirty="0" smtClean="0"/>
                        <a:t> </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79842">
                <a:tc>
                  <a:txBody>
                    <a:bodyPr/>
                    <a:lstStyle/>
                    <a:p>
                      <a:r>
                        <a:rPr lang="en-US" sz="2800" dirty="0" smtClean="0"/>
                        <a:t>CENVAT CREDIT AVAILED ON INPUTS </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 1,00,000/-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76309">
                <a:tc>
                  <a:txBody>
                    <a:bodyPr/>
                    <a:lstStyle/>
                    <a:p>
                      <a:r>
                        <a:rPr lang="en-US" sz="2800" dirty="0" smtClean="0"/>
                        <a:t>ON SERVICES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2,00,000/-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76309">
                <a:tc>
                  <a:txBody>
                    <a:bodyPr/>
                    <a:lstStyle/>
                    <a:p>
                      <a:r>
                        <a:rPr lang="en-US" sz="2800" dirty="0" smtClean="0"/>
                        <a:t>SERVICE TAX LIABILITY</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10,00,000/-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63</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Rectangle 10"/>
          <p:cNvSpPr/>
          <p:nvPr/>
        </p:nvSpPr>
        <p:spPr>
          <a:xfrm>
            <a:off x="571472" y="428604"/>
            <a:ext cx="7858180" cy="2523768"/>
          </a:xfrm>
          <a:prstGeom prst="rect">
            <a:avLst/>
          </a:prstGeom>
        </p:spPr>
        <p:txBody>
          <a:bodyPr wrap="square">
            <a:spAutoFit/>
          </a:bodyPr>
          <a:lstStyle/>
          <a:p>
            <a:r>
              <a:rPr lang="en-US" sz="2800" dirty="0" smtClean="0">
                <a:latin typeface="+mj-lt"/>
              </a:rPr>
              <a:t>Note : X ltd. is not eligible for small service providers’ exemption under Notification No.33 / 2012 - ST </a:t>
            </a:r>
            <a:br>
              <a:rPr lang="en-US" sz="2800" dirty="0" smtClean="0">
                <a:latin typeface="+mj-lt"/>
              </a:rPr>
            </a:br>
            <a:r>
              <a:rPr lang="en-US" sz="2800" dirty="0" smtClean="0">
                <a:latin typeface="+mj-lt"/>
              </a:rPr>
              <a:t>Dated 20.06.2012 for the preceding financial year.  </a:t>
            </a:r>
            <a:br>
              <a:rPr lang="en-US" sz="2800" dirty="0" smtClean="0">
                <a:latin typeface="+mj-lt"/>
              </a:rPr>
            </a:br>
            <a:r>
              <a:rPr lang="en-US" sz="2800" dirty="0" smtClean="0">
                <a:latin typeface="+mj-lt"/>
              </a:rPr>
              <a:t>What is the </a:t>
            </a:r>
            <a:r>
              <a:rPr lang="en-US" sz="2800" dirty="0" err="1" smtClean="0">
                <a:latin typeface="+mj-lt"/>
              </a:rPr>
              <a:t>cenvat</a:t>
            </a:r>
            <a:r>
              <a:rPr lang="en-US" sz="2800" dirty="0" smtClean="0">
                <a:latin typeface="+mj-lt"/>
              </a:rPr>
              <a:t> credit available for the month and the service tax payable by ‘X’ Ltd. for the month.</a:t>
            </a:r>
            <a:r>
              <a:rPr lang="en-US" sz="1600" dirty="0" smtClean="0">
                <a:latin typeface="+mj-lt"/>
              </a:rPr>
              <a:t/>
            </a:r>
            <a:br>
              <a:rPr lang="en-US" sz="1600" dirty="0" smtClean="0">
                <a:latin typeface="+mj-lt"/>
              </a:rPr>
            </a:br>
            <a:endParaRPr lang="en-IN" dirty="0">
              <a:latin typeface="+mj-lt"/>
            </a:endParaRPr>
          </a:p>
        </p:txBody>
      </p:sp>
      <p:sp>
        <p:nvSpPr>
          <p:cNvPr id="12" name="Rectangle 11"/>
          <p:cNvSpPr/>
          <p:nvPr/>
        </p:nvSpPr>
        <p:spPr>
          <a:xfrm>
            <a:off x="642910" y="3143248"/>
            <a:ext cx="7643866" cy="2677656"/>
          </a:xfrm>
          <a:prstGeom prst="rect">
            <a:avLst/>
          </a:prstGeom>
        </p:spPr>
        <p:txBody>
          <a:bodyPr wrap="square">
            <a:spAutoFit/>
          </a:bodyPr>
          <a:lstStyle/>
          <a:p>
            <a:r>
              <a:rPr lang="en-US" sz="2800" dirty="0" smtClean="0">
                <a:latin typeface="+mj-lt"/>
              </a:rPr>
              <a:t>Approach :</a:t>
            </a:r>
          </a:p>
          <a:p>
            <a:pPr algn="just"/>
            <a:r>
              <a:rPr lang="en-US" sz="2800" dirty="0" smtClean="0">
                <a:latin typeface="+mj-lt"/>
              </a:rPr>
              <a:t>According to rule 6(3B) of the </a:t>
            </a:r>
            <a:r>
              <a:rPr lang="en-US" sz="2800" dirty="0" err="1" smtClean="0">
                <a:latin typeface="+mj-lt"/>
              </a:rPr>
              <a:t>Cenvat</a:t>
            </a:r>
            <a:r>
              <a:rPr lang="en-US" sz="2800" dirty="0" smtClean="0">
                <a:latin typeface="+mj-lt"/>
              </a:rPr>
              <a:t> Credit Rules 2004, Banking company is entitled to utilize only 50% of the CENVAT Credit in respect of inputs  and input services notwithstanding anything contained in Rule 6(1)(2(3)   </a:t>
            </a:r>
            <a:endParaRPr lang="en-IN" sz="2800" dirty="0">
              <a:latin typeface="+mj-lt"/>
            </a:endParaRPr>
          </a:p>
        </p:txBody>
      </p:sp>
      <p:sp>
        <p:nvSpPr>
          <p:cNvPr id="13"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64</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9"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3" name="Title 1"/>
          <p:cNvSpPr>
            <a:spLocks noGrp="1"/>
          </p:cNvSpPr>
          <p:nvPr>
            <p:ph type="title"/>
          </p:nvPr>
        </p:nvSpPr>
        <p:spPr>
          <a:xfrm>
            <a:off x="457200" y="274638"/>
            <a:ext cx="8229600" cy="725470"/>
          </a:xfrm>
        </p:spPr>
        <p:txBody>
          <a:bodyPr anchor="t" anchorCtr="0">
            <a:normAutofit/>
          </a:bodyPr>
          <a:lstStyle/>
          <a:p>
            <a:pPr algn="l"/>
            <a:r>
              <a:rPr lang="en-US" sz="2800" dirty="0" smtClean="0"/>
              <a:t>CENVAT CREDIT available to X ltd. for the month…</a:t>
            </a:r>
            <a:endParaRPr lang="en-IN" sz="2800" dirty="0"/>
          </a:p>
        </p:txBody>
      </p:sp>
      <p:graphicFrame>
        <p:nvGraphicFramePr>
          <p:cNvPr id="14" name="Table 13"/>
          <p:cNvGraphicFramePr>
            <a:graphicFrameLocks noGrp="1"/>
          </p:cNvGraphicFramePr>
          <p:nvPr/>
        </p:nvGraphicFramePr>
        <p:xfrm>
          <a:off x="785786" y="1142984"/>
          <a:ext cx="6905652" cy="4857784"/>
        </p:xfrm>
        <a:graphic>
          <a:graphicData uri="http://schemas.openxmlformats.org/drawingml/2006/table">
            <a:tbl>
              <a:tblPr firstRow="1" bandRow="1">
                <a:tableStyleId>{2D5ABB26-0587-4C30-8999-92F81FD0307C}</a:tableStyleId>
              </a:tblPr>
              <a:tblGrid>
                <a:gridCol w="4504866"/>
                <a:gridCol w="2400786"/>
              </a:tblGrid>
              <a:tr h="1214446">
                <a:tc>
                  <a:txBody>
                    <a:bodyPr/>
                    <a:lstStyle/>
                    <a:p>
                      <a:r>
                        <a:rPr lang="en-US" sz="2800" dirty="0" smtClean="0"/>
                        <a:t>Particulars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Amount</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14446">
                <a:tc>
                  <a:txBody>
                    <a:bodyPr/>
                    <a:lstStyle/>
                    <a:p>
                      <a:r>
                        <a:rPr lang="en-US" sz="2800" dirty="0" err="1" smtClean="0"/>
                        <a:t>Cenvat</a:t>
                      </a:r>
                      <a:r>
                        <a:rPr lang="en-US" sz="2800" baseline="0" dirty="0" smtClean="0"/>
                        <a:t> Credit availed on Inputs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800" dirty="0" smtClean="0"/>
                        <a:t>1,00,000/-</a:t>
                      </a:r>
                      <a:endParaRPr lang="en-IN"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14446">
                <a:tc>
                  <a:txBody>
                    <a:bodyPr/>
                    <a:lstStyle/>
                    <a:p>
                      <a:r>
                        <a:rPr lang="en-US" sz="2800" dirty="0" err="1" smtClean="0"/>
                        <a:t>Cenvat</a:t>
                      </a:r>
                      <a:r>
                        <a:rPr lang="en-US" sz="2800" dirty="0" smtClean="0"/>
                        <a:t> Credit availed on Input Services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800" u="sng" dirty="0" smtClean="0"/>
                        <a:t>2,00,000/-</a:t>
                      </a:r>
                      <a:endParaRPr lang="en-IN" sz="2800"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14446">
                <a:tc>
                  <a:txBody>
                    <a:bodyPr/>
                    <a:lstStyle/>
                    <a:p>
                      <a:r>
                        <a:rPr lang="en-US" sz="2800" dirty="0" smtClean="0"/>
                        <a:t>Total amount</a:t>
                      </a:r>
                      <a:r>
                        <a:rPr lang="en-US" sz="2800" baseline="0" dirty="0" smtClean="0"/>
                        <a:t> of Credit availed</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800" dirty="0" smtClean="0"/>
                        <a:t>3,00,000/-</a:t>
                      </a:r>
                      <a:endParaRPr lang="en-IN"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5"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65</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9"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aphicFrame>
        <p:nvGraphicFramePr>
          <p:cNvPr id="12" name="Table 11"/>
          <p:cNvGraphicFramePr>
            <a:graphicFrameLocks noGrp="1"/>
          </p:cNvGraphicFramePr>
          <p:nvPr/>
        </p:nvGraphicFramePr>
        <p:xfrm>
          <a:off x="571472" y="285728"/>
          <a:ext cx="7215238" cy="2516516"/>
        </p:xfrm>
        <a:graphic>
          <a:graphicData uri="http://schemas.openxmlformats.org/drawingml/2006/table">
            <a:tbl>
              <a:tblPr bandRow="1">
                <a:tableStyleId>{2D5ABB26-0587-4C30-8999-92F81FD0307C}</a:tableStyleId>
              </a:tblPr>
              <a:tblGrid>
                <a:gridCol w="5214148"/>
                <a:gridCol w="2001090"/>
              </a:tblGrid>
              <a:tr h="1571636">
                <a:tc>
                  <a:txBody>
                    <a:bodyPr/>
                    <a:lstStyle/>
                    <a:p>
                      <a:r>
                        <a:rPr lang="en-US" sz="2800" dirty="0" smtClean="0"/>
                        <a:t>Less : Payment of 50% of </a:t>
                      </a:r>
                      <a:r>
                        <a:rPr lang="en-US" sz="2800" dirty="0" err="1" smtClean="0"/>
                        <a:t>Cenvat</a:t>
                      </a:r>
                      <a:r>
                        <a:rPr lang="en-US" sz="2800" dirty="0" smtClean="0"/>
                        <a:t> Credit availed on Inputs and Input Services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800" dirty="0" smtClean="0"/>
                        <a:t>1,50,000/-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4566">
                <a:tc>
                  <a:txBody>
                    <a:bodyPr/>
                    <a:lstStyle/>
                    <a:p>
                      <a:r>
                        <a:rPr lang="en-US" sz="2800" dirty="0" smtClean="0"/>
                        <a:t>Net </a:t>
                      </a:r>
                      <a:r>
                        <a:rPr lang="en-US" sz="2800" dirty="0" err="1" smtClean="0"/>
                        <a:t>cenvat</a:t>
                      </a:r>
                      <a:r>
                        <a:rPr lang="en-US" sz="2800" dirty="0" smtClean="0"/>
                        <a:t> credit available for the month</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800" dirty="0" smtClean="0"/>
                        <a:t>1,50,000/-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5" name="TextBox 14"/>
          <p:cNvSpPr txBox="1"/>
          <p:nvPr/>
        </p:nvSpPr>
        <p:spPr>
          <a:xfrm>
            <a:off x="571472" y="2928934"/>
            <a:ext cx="7215238" cy="461665"/>
          </a:xfrm>
          <a:prstGeom prst="rect">
            <a:avLst/>
          </a:prstGeom>
          <a:noFill/>
        </p:spPr>
        <p:txBody>
          <a:bodyPr wrap="square" rtlCol="0">
            <a:spAutoFit/>
          </a:bodyPr>
          <a:lstStyle/>
          <a:p>
            <a:r>
              <a:rPr lang="en-US" sz="2400" dirty="0" smtClean="0"/>
              <a:t>Net service tax payable</a:t>
            </a:r>
            <a:endParaRPr lang="en-IN" sz="2400" dirty="0"/>
          </a:p>
        </p:txBody>
      </p:sp>
      <p:graphicFrame>
        <p:nvGraphicFramePr>
          <p:cNvPr id="16" name="Table 15"/>
          <p:cNvGraphicFramePr>
            <a:graphicFrameLocks noGrp="1"/>
          </p:cNvGraphicFramePr>
          <p:nvPr/>
        </p:nvGraphicFramePr>
        <p:xfrm>
          <a:off x="571472" y="3429000"/>
          <a:ext cx="7143800" cy="2925196"/>
        </p:xfrm>
        <a:graphic>
          <a:graphicData uri="http://schemas.openxmlformats.org/drawingml/2006/table">
            <a:tbl>
              <a:tblPr firstRow="1" bandRow="1">
                <a:tableStyleId>{2D5ABB26-0587-4C30-8999-92F81FD0307C}</a:tableStyleId>
              </a:tblPr>
              <a:tblGrid>
                <a:gridCol w="5143536"/>
                <a:gridCol w="2000264"/>
              </a:tblGrid>
              <a:tr h="714380">
                <a:tc>
                  <a:txBody>
                    <a:bodyPr/>
                    <a:lstStyle/>
                    <a:p>
                      <a:r>
                        <a:rPr lang="en-US" sz="2400" dirty="0" smtClean="0"/>
                        <a:t>Particulars</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smtClean="0"/>
                        <a:t>Amount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3928">
                <a:tc>
                  <a:txBody>
                    <a:bodyPr/>
                    <a:lstStyle/>
                    <a:p>
                      <a:r>
                        <a:rPr lang="en-US" sz="2400" dirty="0" smtClean="0"/>
                        <a:t>Service Tax Liability for …. month</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400" dirty="0" smtClean="0"/>
                        <a:t>10,00,000/-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3928">
                <a:tc>
                  <a:txBody>
                    <a:bodyPr/>
                    <a:lstStyle/>
                    <a:p>
                      <a:r>
                        <a:rPr lang="en-US" sz="2400" dirty="0" smtClean="0"/>
                        <a:t>Less Eligible CENVAT credit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2400" dirty="0" smtClean="0"/>
                        <a:t>  1,50,000/-</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93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Net Service tax Payable</a:t>
                      </a:r>
                      <a:endParaRPr lang="en-IN" sz="2400" dirty="0" smtClean="0"/>
                    </a:p>
                    <a:p>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400" dirty="0" smtClean="0"/>
                        <a:t>  8,50,000/-</a:t>
                      </a:r>
                      <a:endParaRPr lang="en-IN" sz="2400" dirty="0" smtClean="0"/>
                    </a:p>
                    <a:p>
                      <a:pPr algn="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7"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66</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9"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 name="TextBox 10"/>
          <p:cNvSpPr txBox="1"/>
          <p:nvPr/>
        </p:nvSpPr>
        <p:spPr>
          <a:xfrm>
            <a:off x="357158" y="357167"/>
            <a:ext cx="8329642" cy="2462213"/>
          </a:xfrm>
          <a:prstGeom prst="rect">
            <a:avLst/>
          </a:prstGeom>
          <a:noFill/>
        </p:spPr>
        <p:txBody>
          <a:bodyPr wrap="square" rtlCol="0">
            <a:spAutoFit/>
          </a:bodyPr>
          <a:lstStyle/>
          <a:p>
            <a:pPr>
              <a:buFont typeface="Wingdings" pitchFamily="2" charset="2"/>
              <a:buChar char="v"/>
            </a:pPr>
            <a:r>
              <a:rPr lang="en-US" sz="2800" dirty="0" smtClean="0">
                <a:latin typeface="+mj-lt"/>
              </a:rPr>
              <a:t>Case Study : -Provisions relating to payment of Excise Duty on used   capital goods cleared as second hand goods on which     </a:t>
            </a:r>
          </a:p>
          <a:p>
            <a:r>
              <a:rPr lang="en-US" sz="2800" dirty="0" smtClean="0">
                <a:latin typeface="+mj-lt"/>
              </a:rPr>
              <a:t> </a:t>
            </a:r>
            <a:r>
              <a:rPr lang="en-US" sz="2800" dirty="0" err="1" smtClean="0">
                <a:latin typeface="+mj-lt"/>
              </a:rPr>
              <a:t>cenvat</a:t>
            </a:r>
            <a:r>
              <a:rPr lang="en-US" sz="2800" dirty="0" smtClean="0">
                <a:latin typeface="+mj-lt"/>
              </a:rPr>
              <a:t> credit is availed.</a:t>
            </a:r>
          </a:p>
          <a:p>
            <a:pPr>
              <a:lnSpc>
                <a:spcPct val="150000"/>
              </a:lnSpc>
            </a:pPr>
            <a:r>
              <a:rPr lang="en-US" sz="2800" dirty="0" smtClean="0">
                <a:latin typeface="+mj-lt"/>
              </a:rPr>
              <a:t>     </a:t>
            </a:r>
            <a:endParaRPr lang="en-IN" sz="2800" dirty="0">
              <a:latin typeface="+mj-lt"/>
            </a:endParaRPr>
          </a:p>
        </p:txBody>
      </p:sp>
      <p:graphicFrame>
        <p:nvGraphicFramePr>
          <p:cNvPr id="13" name="Table 12"/>
          <p:cNvGraphicFramePr>
            <a:graphicFrameLocks noGrp="1"/>
          </p:cNvGraphicFramePr>
          <p:nvPr/>
        </p:nvGraphicFramePr>
        <p:xfrm>
          <a:off x="533400" y="2590800"/>
          <a:ext cx="8215371" cy="3261360"/>
        </p:xfrm>
        <a:graphic>
          <a:graphicData uri="http://schemas.openxmlformats.org/drawingml/2006/table">
            <a:tbl>
              <a:tblPr firstRow="1" bandRow="1">
                <a:tableStyleId>{2D5ABB26-0587-4C30-8999-92F81FD0307C}</a:tableStyleId>
              </a:tblPr>
              <a:tblGrid>
                <a:gridCol w="2738457"/>
                <a:gridCol w="2738457"/>
                <a:gridCol w="2738457"/>
              </a:tblGrid>
              <a:tr h="873442">
                <a:tc>
                  <a:txBody>
                    <a:bodyPr/>
                    <a:lstStyle/>
                    <a:p>
                      <a:pPr algn="ctr"/>
                      <a:r>
                        <a:rPr lang="en-US" sz="2800" dirty="0" smtClean="0"/>
                        <a:t>S No</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Type of Capital Good</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smtClean="0"/>
                        <a:t>% Point (Straight Line Method)</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For each quarter in</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Percentage</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800" dirty="0" smtClean="0"/>
                        <a:t>Computer</a:t>
                      </a:r>
                      <a:r>
                        <a:rPr lang="en-US" sz="2800" baseline="0" dirty="0" smtClean="0"/>
                        <a:t> and peripherals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Year</a:t>
                      </a:r>
                      <a:r>
                        <a:rPr lang="en-US" sz="2800" baseline="0" dirty="0" smtClean="0"/>
                        <a:t> 1</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10%</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4"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9C94C1D-43EC-459D-A3DD-6713777850AB}" type="slidenum">
              <a:rPr lang="en-US"/>
              <a:pPr>
                <a:defRPr/>
              </a:pPr>
              <a:t>67</a:t>
            </a:fld>
            <a:endParaRPr lang="en-US"/>
          </a:p>
        </p:txBody>
      </p:sp>
      <p:pic>
        <p:nvPicPr>
          <p:cNvPr id="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9"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aphicFrame>
        <p:nvGraphicFramePr>
          <p:cNvPr id="12" name="Table 11"/>
          <p:cNvGraphicFramePr>
            <a:graphicFrameLocks noGrp="1"/>
          </p:cNvGraphicFramePr>
          <p:nvPr/>
        </p:nvGraphicFramePr>
        <p:xfrm>
          <a:off x="571472" y="428605"/>
          <a:ext cx="7643868" cy="2924195"/>
        </p:xfrm>
        <a:graphic>
          <a:graphicData uri="http://schemas.openxmlformats.org/drawingml/2006/table">
            <a:tbl>
              <a:tblPr bandRow="1">
                <a:tableStyleId>{2D5ABB26-0587-4C30-8999-92F81FD0307C}</a:tableStyleId>
              </a:tblPr>
              <a:tblGrid>
                <a:gridCol w="2547956"/>
                <a:gridCol w="2547956"/>
                <a:gridCol w="2547956"/>
              </a:tblGrid>
              <a:tr h="581922">
                <a:tc>
                  <a:txBody>
                    <a:bodyPr/>
                    <a:lstStyle/>
                    <a:p>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Year</a:t>
                      </a:r>
                      <a:r>
                        <a:rPr lang="en-US" sz="2800" baseline="0" dirty="0" smtClean="0"/>
                        <a:t> 2</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8%</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1922">
                <a:tc>
                  <a:txBody>
                    <a:bodyPr/>
                    <a:lstStyle/>
                    <a:p>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Year 3</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5%</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1922">
                <a:tc>
                  <a:txBody>
                    <a:bodyPr/>
                    <a:lstStyle/>
                    <a:p>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Year 4 and</a:t>
                      </a:r>
                      <a:r>
                        <a:rPr lang="en-US" sz="2800" baseline="0" dirty="0" smtClean="0"/>
                        <a:t> 5</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1%</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78429">
                <a:tc>
                  <a:txBody>
                    <a:bodyPr/>
                    <a:lstStyle/>
                    <a:p>
                      <a:r>
                        <a:rPr lang="en-US" sz="2800" dirty="0" smtClean="0"/>
                        <a:t>Other Capital Goods</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smtClean="0"/>
                        <a:t>2.5%</a:t>
                      </a:r>
                      <a:r>
                        <a:rPr lang="en-US" sz="2800" baseline="0" dirty="0" smtClean="0"/>
                        <a:t> Quarter for each year</a:t>
                      </a:r>
                      <a:endParaRPr lang="en-IN"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4" name="TextBox 13"/>
          <p:cNvSpPr txBox="1"/>
          <p:nvPr/>
        </p:nvSpPr>
        <p:spPr>
          <a:xfrm>
            <a:off x="571472" y="4071942"/>
            <a:ext cx="7572428" cy="2246769"/>
          </a:xfrm>
          <a:prstGeom prst="rect">
            <a:avLst/>
          </a:prstGeom>
          <a:noFill/>
        </p:spPr>
        <p:txBody>
          <a:bodyPr wrap="square" rtlCol="0">
            <a:spAutoFit/>
          </a:bodyPr>
          <a:lstStyle/>
          <a:p>
            <a:r>
              <a:rPr lang="en-US" sz="2800" dirty="0" smtClean="0">
                <a:latin typeface="+mj-lt"/>
              </a:rPr>
              <a:t>If amount so Calculated &lt;  the duty leviable on transaction value,</a:t>
            </a:r>
          </a:p>
          <a:p>
            <a:endParaRPr lang="en-US" sz="2800" dirty="0" smtClean="0">
              <a:latin typeface="+mj-lt"/>
            </a:endParaRPr>
          </a:p>
          <a:p>
            <a:r>
              <a:rPr lang="en-US" sz="2800" dirty="0" smtClean="0">
                <a:latin typeface="+mj-lt"/>
              </a:rPr>
              <a:t>the amount to be paid   =  </a:t>
            </a:r>
            <a:r>
              <a:rPr lang="en-US" sz="2800" i="1" u="sng" dirty="0" smtClean="0">
                <a:latin typeface="+mj-lt"/>
              </a:rPr>
              <a:t>duty leviable on Transaction value ( USUALLY SELLING PRICE ). </a:t>
            </a:r>
            <a:endParaRPr lang="en-IN" sz="2800" i="1" u="sng" dirty="0">
              <a:latin typeface="+mj-lt"/>
            </a:endParaRPr>
          </a:p>
        </p:txBody>
      </p:sp>
      <p:sp>
        <p:nvSpPr>
          <p:cNvPr id="15" name="Footer Placeholder 5"/>
          <p:cNvSpPr txBox="1">
            <a:spLocks/>
          </p:cNvSpPr>
          <p:nvPr/>
        </p:nvSpPr>
        <p:spPr bwMode="auto">
          <a:xfrm>
            <a:off x="457200" y="632460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dirty="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2301FB8-37FC-4E8E-BD36-9CA2E81D4F01}" type="slidenum">
              <a:rPr lang="en-US"/>
              <a:pPr>
                <a:defRPr/>
              </a:pPr>
              <a:t>68</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Duty Paying Documents for </a:t>
            </a:r>
            <a:r>
              <a:rPr lang="en-US" sz="2800" b="1" dirty="0" err="1">
                <a:latin typeface="Vrinda" pitchFamily="34" charset="0"/>
                <a:cs typeface="Vrinda" pitchFamily="34" charset="0"/>
              </a:rPr>
              <a:t>Cenvat</a:t>
            </a:r>
            <a:endParaRPr lang="en-US" sz="2800" b="1" dirty="0">
              <a:latin typeface="Vrinda" pitchFamily="34" charset="0"/>
              <a:cs typeface="Vrinda" pitchFamily="34" charset="0"/>
            </a:endParaRPr>
          </a:p>
        </p:txBody>
      </p:sp>
      <p:sp>
        <p:nvSpPr>
          <p:cNvPr id="45062" name="TextBox 6"/>
          <p:cNvSpPr txBox="1">
            <a:spLocks noChangeArrowheads="1"/>
          </p:cNvSpPr>
          <p:nvPr/>
        </p:nvSpPr>
        <p:spPr bwMode="auto">
          <a:xfrm flipH="1">
            <a:off x="76200" y="909638"/>
            <a:ext cx="8915400" cy="5540375"/>
          </a:xfrm>
          <a:prstGeom prst="rect">
            <a:avLst/>
          </a:prstGeom>
          <a:noFill/>
          <a:ln w="3175">
            <a:solidFill>
              <a:schemeClr val="tx1"/>
            </a:solidFill>
            <a:miter lim="800000"/>
            <a:headEnd/>
            <a:tailEnd/>
          </a:ln>
        </p:spPr>
        <p:txBody>
          <a:bodyPr>
            <a:spAutoFit/>
          </a:bodyPr>
          <a:lstStyle/>
          <a:p>
            <a:r>
              <a:rPr lang="en-US" sz="2400"/>
              <a:t> </a:t>
            </a:r>
            <a:r>
              <a:rPr lang="en-US" sz="2200"/>
              <a:t>Rule 9(1) prescribes following documents on the basis of which Cenvat credit can be taken</a:t>
            </a:r>
          </a:p>
          <a:p>
            <a:pPr>
              <a:buFont typeface="Arial" charset="0"/>
              <a:buChar char="•"/>
            </a:pPr>
            <a:r>
              <a:rPr lang="en-US" sz="2200"/>
              <a:t> </a:t>
            </a:r>
            <a:r>
              <a:rPr lang="en-US" sz="2200" i="1" u="sng"/>
              <a:t>Invoice</a:t>
            </a:r>
            <a:r>
              <a:rPr lang="en-US" sz="2200"/>
              <a:t> of manufacturer from factory</a:t>
            </a:r>
          </a:p>
          <a:p>
            <a:pPr>
              <a:buFont typeface="Arial" charset="0"/>
              <a:buChar char="•"/>
            </a:pPr>
            <a:r>
              <a:rPr lang="en-US" sz="2200" i="1" u="sng"/>
              <a:t>Invoice of manufacturer</a:t>
            </a:r>
            <a:r>
              <a:rPr lang="en-US" sz="2200"/>
              <a:t> from his depot or premises of consignment agent</a:t>
            </a:r>
          </a:p>
          <a:p>
            <a:pPr>
              <a:buFont typeface="Arial" charset="0"/>
              <a:buChar char="•"/>
            </a:pPr>
            <a:r>
              <a:rPr lang="en-US" sz="2200"/>
              <a:t>Invoice issued by </a:t>
            </a:r>
            <a:r>
              <a:rPr lang="en-US" sz="2200" i="1" u="sng"/>
              <a:t>registered importer</a:t>
            </a:r>
          </a:p>
          <a:p>
            <a:pPr>
              <a:buFont typeface="Arial" charset="0"/>
              <a:buChar char="•"/>
            </a:pPr>
            <a:r>
              <a:rPr lang="en-US" sz="2200"/>
              <a:t>Invoice issued by importer. He can either sell directly or from his premises or consignment agent.</a:t>
            </a:r>
          </a:p>
          <a:p>
            <a:pPr>
              <a:buFont typeface="Arial" charset="0"/>
              <a:buChar char="•"/>
            </a:pPr>
            <a:r>
              <a:rPr lang="en-US" sz="2200"/>
              <a:t>Invoice issued by </a:t>
            </a:r>
            <a:r>
              <a:rPr lang="en-US" sz="2200" b="1" i="1" u="sng"/>
              <a:t>registered first stage or second stage dealer.</a:t>
            </a:r>
          </a:p>
          <a:p>
            <a:pPr>
              <a:buFont typeface="Arial" charset="0"/>
              <a:buChar char="•"/>
            </a:pPr>
            <a:r>
              <a:rPr lang="en-US" sz="2200"/>
              <a:t>Supplementary invoice by supplier-manufacturer or service provider, </a:t>
            </a:r>
            <a:r>
              <a:rPr lang="en-US" sz="2200" i="1" u="sng"/>
              <a:t>except where such payment was on account of fraud, suppression of facts etc.</a:t>
            </a:r>
          </a:p>
          <a:p>
            <a:pPr>
              <a:buFont typeface="Arial" charset="0"/>
              <a:buChar char="•"/>
            </a:pPr>
            <a:endParaRPr lang="en-US" sz="2200" i="1" u="sng"/>
          </a:p>
          <a:p>
            <a:pPr>
              <a:buFont typeface="Arial" charset="0"/>
              <a:buChar char="•"/>
            </a:pPr>
            <a:r>
              <a:rPr lang="en-US" sz="2200"/>
              <a:t>Bill of Entry</a:t>
            </a:r>
          </a:p>
          <a:p>
            <a:pPr>
              <a:buFont typeface="Arial" charset="0"/>
              <a:buChar char="•"/>
            </a:pPr>
            <a:r>
              <a:rPr lang="en-US" sz="2200"/>
              <a:t>Certificate issued by an appraiser of Customs in respect of goods imported through foreign Post office.</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CD5FD51C-160D-4ACF-B8EC-3D89B9497FD8}" type="slidenum">
              <a:rPr lang="en-US"/>
              <a:pPr>
                <a:defRPr/>
              </a:pPr>
              <a:t>69</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Duty Paying Documents for </a:t>
            </a:r>
            <a:r>
              <a:rPr lang="en-US" sz="2800" b="1" dirty="0" err="1">
                <a:latin typeface="Vrinda" pitchFamily="34" charset="0"/>
                <a:cs typeface="Vrinda" pitchFamily="34" charset="0"/>
              </a:rPr>
              <a:t>Cenvat</a:t>
            </a:r>
            <a:endParaRPr lang="en-US" sz="2800" b="1" dirty="0">
              <a:latin typeface="Vrinda" pitchFamily="34" charset="0"/>
              <a:cs typeface="Vrinda" pitchFamily="34" charset="0"/>
            </a:endParaRPr>
          </a:p>
        </p:txBody>
      </p:sp>
      <p:sp>
        <p:nvSpPr>
          <p:cNvPr id="7" name="TextBox 6"/>
          <p:cNvSpPr txBox="1">
            <a:spLocks noChangeArrowheads="1"/>
          </p:cNvSpPr>
          <p:nvPr/>
        </p:nvSpPr>
        <p:spPr bwMode="auto">
          <a:xfrm flipH="1">
            <a:off x="76200" y="909638"/>
            <a:ext cx="8915400" cy="5632450"/>
          </a:xfrm>
          <a:prstGeom prst="rect">
            <a:avLst/>
          </a:prstGeom>
          <a:noFill/>
          <a:ln w="3175">
            <a:solidFill>
              <a:schemeClr val="tx1"/>
            </a:solidFill>
            <a:miter lim="800000"/>
            <a:headEnd/>
            <a:tailEnd/>
          </a:ln>
        </p:spPr>
        <p:txBody>
          <a:bodyPr>
            <a:spAutoFit/>
          </a:bodyPr>
          <a:lstStyle/>
          <a:p>
            <a:pPr>
              <a:buFont typeface="Arial" pitchFamily="34" charset="0"/>
              <a:buChar char="•"/>
              <a:defRPr/>
            </a:pPr>
            <a:r>
              <a:rPr lang="en-US" sz="2400" dirty="0"/>
              <a:t> GAR-7 </a:t>
            </a:r>
            <a:r>
              <a:rPr lang="en-US" sz="2400" dirty="0" err="1"/>
              <a:t>Challan</a:t>
            </a:r>
            <a:r>
              <a:rPr lang="en-US" sz="2400" dirty="0"/>
              <a:t> evidencing payment of service tax by the service recipient as the person liable to pay service tax.</a:t>
            </a:r>
          </a:p>
          <a:p>
            <a:pPr>
              <a:buFont typeface="Arial" pitchFamily="34" charset="0"/>
              <a:buChar char="•"/>
              <a:defRPr/>
            </a:pPr>
            <a:endParaRPr lang="en-US" sz="2400" dirty="0"/>
          </a:p>
          <a:p>
            <a:pPr>
              <a:buFont typeface="Arial" pitchFamily="34" charset="0"/>
              <a:buChar char="•"/>
              <a:defRPr/>
            </a:pPr>
            <a:r>
              <a:rPr lang="en-US" sz="2400" dirty="0"/>
              <a:t>Invoice / Bill/ </a:t>
            </a:r>
            <a:r>
              <a:rPr lang="en-US" sz="2400" dirty="0" err="1"/>
              <a:t>Challan</a:t>
            </a:r>
            <a:r>
              <a:rPr lang="en-US" sz="2400" dirty="0"/>
              <a:t> issued by input service distributor under rule 4A of Service Tax Rules.</a:t>
            </a:r>
          </a:p>
          <a:p>
            <a:pPr>
              <a:buFont typeface="Arial" pitchFamily="34" charset="0"/>
              <a:buChar char="•"/>
              <a:defRPr/>
            </a:pPr>
            <a:endParaRPr lang="en-US" sz="2400" dirty="0"/>
          </a:p>
          <a:p>
            <a:pPr>
              <a:defRPr/>
            </a:pPr>
            <a:r>
              <a:rPr lang="en-US" sz="2400" dirty="0"/>
              <a:t>Certificate from Railways regarding service tax with copy of RR.</a:t>
            </a:r>
          </a:p>
          <a:p>
            <a:pPr>
              <a:defRPr/>
            </a:pPr>
            <a:endParaRPr lang="en-US" sz="2400" dirty="0"/>
          </a:p>
          <a:p>
            <a:pPr>
              <a:defRPr/>
            </a:pPr>
            <a:r>
              <a:rPr lang="en-US" sz="2400" u="sng" dirty="0"/>
              <a:t>General provisions of eligible documents</a:t>
            </a:r>
          </a:p>
          <a:p>
            <a:pPr marL="457200" indent="-457200">
              <a:buFont typeface="+mj-lt"/>
              <a:buAutoNum type="arabicPeriod"/>
              <a:defRPr/>
            </a:pPr>
            <a:r>
              <a:rPr lang="en-US" sz="2400" dirty="0"/>
              <a:t>Duty paying document is </a:t>
            </a:r>
            <a:r>
              <a:rPr lang="en-US" sz="2400" b="1" i="1" u="sng" dirty="0"/>
              <a:t>valid for one year from it’s date.</a:t>
            </a:r>
          </a:p>
          <a:p>
            <a:pPr marL="457200" indent="-457200">
              <a:buFont typeface="+mj-lt"/>
              <a:buAutoNum type="arabicPeriod"/>
              <a:defRPr/>
            </a:pPr>
            <a:r>
              <a:rPr lang="en-US" sz="2400" dirty="0"/>
              <a:t>Entire duty paid by supplier is available as credit. </a:t>
            </a:r>
            <a:r>
              <a:rPr lang="en-US" sz="2400" dirty="0" err="1"/>
              <a:t>Cenvat</a:t>
            </a:r>
            <a:r>
              <a:rPr lang="en-US" sz="2400" dirty="0"/>
              <a:t> credit can be taken even if duty is paid under protest.</a:t>
            </a:r>
          </a:p>
          <a:p>
            <a:pPr marL="457200" indent="-457200">
              <a:buFont typeface="+mj-lt"/>
              <a:buAutoNum type="arabicPeriod"/>
              <a:defRPr/>
            </a:pPr>
            <a:r>
              <a:rPr lang="en-US" sz="2400" dirty="0"/>
              <a:t>Earlier, </a:t>
            </a:r>
            <a:r>
              <a:rPr lang="en-US" sz="2400" dirty="0" err="1"/>
              <a:t>cenvat</a:t>
            </a:r>
            <a:r>
              <a:rPr lang="en-US" sz="2400" dirty="0"/>
              <a:t> credit was allowed only on copy marked as Duplicate for Transport. </a:t>
            </a:r>
            <a:r>
              <a:rPr lang="en-US" sz="2400" u="sng" dirty="0"/>
              <a:t>However, now there is no such requirement.</a:t>
            </a:r>
            <a:endParaRPr lang="en-US" sz="24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C3A2C7FD-8DA0-44D2-BC69-3AA193129255}" type="slidenum">
              <a:rPr lang="en-US"/>
              <a:pPr>
                <a:defRPr/>
              </a:pPr>
              <a:t>7</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Legislative Background – Earlier Schemes</a:t>
            </a:r>
          </a:p>
        </p:txBody>
      </p:sp>
      <p:sp>
        <p:nvSpPr>
          <p:cNvPr id="7174" name="TextBox 9"/>
          <p:cNvSpPr txBox="1">
            <a:spLocks noChangeArrowheads="1"/>
          </p:cNvSpPr>
          <p:nvPr/>
        </p:nvSpPr>
        <p:spPr bwMode="auto">
          <a:xfrm>
            <a:off x="381000" y="685800"/>
            <a:ext cx="2667000" cy="461963"/>
          </a:xfrm>
          <a:prstGeom prst="rect">
            <a:avLst/>
          </a:prstGeom>
          <a:noFill/>
          <a:ln w="9525">
            <a:noFill/>
            <a:miter lim="800000"/>
            <a:headEnd/>
            <a:tailEnd/>
          </a:ln>
        </p:spPr>
        <p:txBody>
          <a:bodyPr>
            <a:spAutoFit/>
          </a:bodyPr>
          <a:lstStyle/>
          <a:p>
            <a:r>
              <a:rPr lang="en-US" sz="2400">
                <a:latin typeface="Vrinda" pitchFamily="34" charset="0"/>
                <a:cs typeface="Vrinda" pitchFamily="34" charset="0"/>
              </a:rPr>
              <a:t>Service Provider</a:t>
            </a:r>
          </a:p>
        </p:txBody>
      </p:sp>
      <p:graphicFrame>
        <p:nvGraphicFramePr>
          <p:cNvPr id="11" name="Table 10"/>
          <p:cNvGraphicFramePr>
            <a:graphicFrameLocks noGrp="1"/>
          </p:cNvGraphicFramePr>
          <p:nvPr/>
        </p:nvGraphicFramePr>
        <p:xfrm>
          <a:off x="152400" y="1066800"/>
          <a:ext cx="8839200" cy="5333999"/>
        </p:xfrm>
        <a:graphic>
          <a:graphicData uri="http://schemas.openxmlformats.org/drawingml/2006/table">
            <a:tbl>
              <a:tblPr firstRow="1" bandRow="1">
                <a:tableStyleId>{2D5ABB26-0587-4C30-8999-92F81FD0307C}</a:tableStyleId>
              </a:tblPr>
              <a:tblGrid>
                <a:gridCol w="2233062"/>
                <a:gridCol w="2320466"/>
                <a:gridCol w="4285672"/>
              </a:tblGrid>
              <a:tr h="610511">
                <a:tc>
                  <a:txBody>
                    <a:bodyPr/>
                    <a:lstStyle/>
                    <a:p>
                      <a:r>
                        <a:rPr lang="en-US" sz="2000" dirty="0" smtClean="0"/>
                        <a:t>Period</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Scheme</a:t>
                      </a:r>
                      <a:r>
                        <a:rPr lang="en-US" sz="2000" baseline="0" dirty="0" smtClean="0"/>
                        <a:t> / Rules</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Assessee</a:t>
                      </a:r>
                      <a:r>
                        <a:rPr lang="en-US" sz="2000" baseline="0" dirty="0" smtClean="0"/>
                        <a:t> Entitlement</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4738">
                <a:tc>
                  <a:txBody>
                    <a:bodyPr/>
                    <a:lstStyle/>
                    <a:p>
                      <a:r>
                        <a:rPr lang="en-US" sz="2000" dirty="0" smtClean="0"/>
                        <a:t>1</a:t>
                      </a:r>
                      <a:r>
                        <a:rPr lang="en-US" sz="2000" baseline="30000" dirty="0" smtClean="0"/>
                        <a:t>st</a:t>
                      </a:r>
                      <a:r>
                        <a:rPr lang="en-US" sz="2000" dirty="0" smtClean="0"/>
                        <a:t> July 1994 to</a:t>
                      </a:r>
                    </a:p>
                    <a:p>
                      <a:r>
                        <a:rPr lang="en-US" sz="2000" dirty="0" smtClean="0"/>
                        <a:t>15</a:t>
                      </a:r>
                      <a:r>
                        <a:rPr lang="en-US" sz="2000" baseline="30000" dirty="0" smtClean="0"/>
                        <a:t>th</a:t>
                      </a:r>
                      <a:r>
                        <a:rPr lang="en-US" sz="2000" baseline="0" dirty="0" smtClean="0"/>
                        <a:t> August 2002</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No</a:t>
                      </a:r>
                      <a:r>
                        <a:rPr lang="en-US" sz="2000" baseline="0" dirty="0" smtClean="0"/>
                        <a:t> Scheme</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No Credit for input service tax</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5494">
                <a:tc>
                  <a:txBody>
                    <a:bodyPr/>
                    <a:lstStyle/>
                    <a:p>
                      <a:r>
                        <a:rPr lang="en-US" sz="2000" dirty="0" smtClean="0"/>
                        <a:t>16th</a:t>
                      </a:r>
                      <a:r>
                        <a:rPr lang="en-US" sz="2000" baseline="0" dirty="0" smtClean="0"/>
                        <a:t> August 2002 to</a:t>
                      </a:r>
                    </a:p>
                    <a:p>
                      <a:r>
                        <a:rPr lang="en-US" sz="2000" baseline="0" dirty="0" smtClean="0"/>
                        <a:t>14</a:t>
                      </a:r>
                      <a:r>
                        <a:rPr lang="en-US" sz="2000" baseline="30000" dirty="0" smtClean="0"/>
                        <a:t>th</a:t>
                      </a:r>
                      <a:r>
                        <a:rPr lang="en-US" sz="2000" baseline="0" dirty="0" smtClean="0"/>
                        <a:t> May 2003</a:t>
                      </a:r>
                      <a:endParaRPr lang="en-US" sz="2000" dirty="0" smtClean="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Service</a:t>
                      </a:r>
                      <a:r>
                        <a:rPr lang="en-US" sz="2000" baseline="0" dirty="0" smtClean="0"/>
                        <a:t> Tax Credit Rules 2002</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Credit for service tax paid on input service</a:t>
                      </a:r>
                      <a:r>
                        <a:rPr lang="en-US" sz="2000" baseline="0" dirty="0" smtClean="0"/>
                        <a:t> falling under same category</a:t>
                      </a:r>
                      <a:endParaRPr lang="en-US" sz="2000" b="1" i="1"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36250">
                <a:tc>
                  <a:txBody>
                    <a:bodyPr/>
                    <a:lstStyle/>
                    <a:p>
                      <a:endParaRPr lang="en-US" sz="2000" dirty="0" smtClean="0"/>
                    </a:p>
                    <a:p>
                      <a:r>
                        <a:rPr lang="en-US" sz="2000" dirty="0" smtClean="0"/>
                        <a:t>15</a:t>
                      </a:r>
                      <a:r>
                        <a:rPr lang="en-US" sz="2000" baseline="30000" dirty="0" smtClean="0"/>
                        <a:t>th</a:t>
                      </a:r>
                      <a:r>
                        <a:rPr lang="en-US" sz="2000" baseline="0" dirty="0" smtClean="0"/>
                        <a:t> May 2003 to </a:t>
                      </a:r>
                    </a:p>
                    <a:p>
                      <a:r>
                        <a:rPr lang="en-US" sz="2000" baseline="0" dirty="0" smtClean="0"/>
                        <a:t>9</a:t>
                      </a:r>
                      <a:r>
                        <a:rPr lang="en-US" sz="2000" baseline="30000" dirty="0" smtClean="0"/>
                        <a:t>th</a:t>
                      </a:r>
                      <a:r>
                        <a:rPr lang="en-US" sz="2000" baseline="0" dirty="0" smtClean="0"/>
                        <a:t> Sept.2004</a:t>
                      </a:r>
                      <a:endParaRPr lang="en-US" sz="2000" dirty="0" smtClean="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Service</a:t>
                      </a:r>
                      <a:r>
                        <a:rPr lang="en-US" sz="2000" baseline="0" dirty="0" smtClean="0"/>
                        <a:t> Tax Credit Rules 2002</a:t>
                      </a:r>
                      <a:endParaRPr lang="en-US" sz="2000" dirty="0" smtClean="0"/>
                    </a:p>
                    <a:p>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Credit for service tax paid on input services used for providing output services</a:t>
                      </a:r>
                      <a:r>
                        <a:rPr lang="en-US" sz="2000" baseline="0" dirty="0" smtClean="0"/>
                        <a:t> </a:t>
                      </a:r>
                      <a:endParaRPr lang="en-US" sz="20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7006">
                <a:tc>
                  <a:txBody>
                    <a:bodyPr/>
                    <a:lstStyle/>
                    <a:p>
                      <a:r>
                        <a:rPr lang="en-US" sz="2000" dirty="0" smtClean="0"/>
                        <a:t>10</a:t>
                      </a:r>
                      <a:r>
                        <a:rPr lang="en-US" sz="2000" baseline="30000" dirty="0" smtClean="0"/>
                        <a:t>th</a:t>
                      </a:r>
                      <a:r>
                        <a:rPr lang="en-US" sz="2000" dirty="0" smtClean="0"/>
                        <a:t> Sept. 2004 onwards</a:t>
                      </a:r>
                      <a:endParaRPr lang="en-US" sz="2000" dirty="0" smtClean="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Cenvat Credit Rules</a:t>
                      </a:r>
                      <a:r>
                        <a:rPr lang="en-US" sz="2000" baseline="0" dirty="0" smtClean="0"/>
                        <a:t> 2004</a:t>
                      </a: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Credit for duties paid on </a:t>
                      </a:r>
                      <a:r>
                        <a:rPr lang="en-US" sz="2000" u="sng" dirty="0" smtClean="0"/>
                        <a:t>input and Capital Goods</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Credit for</a:t>
                      </a:r>
                      <a:r>
                        <a:rPr lang="en-US" sz="2000" baseline="0" dirty="0" smtClean="0"/>
                        <a:t> Service Tax on </a:t>
                      </a:r>
                      <a:r>
                        <a:rPr lang="en-US" sz="2000" u="sng" baseline="0" dirty="0" smtClean="0"/>
                        <a:t>input Services</a:t>
                      </a:r>
                      <a:endParaRPr lang="en-US" sz="2000"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Vrinda" pitchFamily="34" charset="0"/>
                        <a:cs typeface="Vrind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850B5133-1D22-46BC-ABCA-3814CF966EA1}" type="slidenum">
              <a:rPr lang="en-US"/>
              <a:pPr>
                <a:defRPr/>
              </a:pPr>
              <a:t>70</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Defects in Duty Paying Documents for </a:t>
            </a:r>
            <a:r>
              <a:rPr lang="en-US" sz="2800" b="1" dirty="0" err="1">
                <a:latin typeface="Vrinda" pitchFamily="34" charset="0"/>
                <a:cs typeface="Vrinda" pitchFamily="34" charset="0"/>
              </a:rPr>
              <a:t>Cenvat</a:t>
            </a:r>
            <a:endParaRPr lang="en-US" sz="2800" b="1" dirty="0">
              <a:latin typeface="Vrinda" pitchFamily="34" charset="0"/>
              <a:cs typeface="Vrinda" pitchFamily="34" charset="0"/>
            </a:endParaRPr>
          </a:p>
        </p:txBody>
      </p:sp>
      <p:sp>
        <p:nvSpPr>
          <p:cNvPr id="7" name="TextBox 6"/>
          <p:cNvSpPr txBox="1">
            <a:spLocks noChangeArrowheads="1"/>
          </p:cNvSpPr>
          <p:nvPr/>
        </p:nvSpPr>
        <p:spPr bwMode="auto">
          <a:xfrm flipH="1">
            <a:off x="76200" y="909638"/>
            <a:ext cx="8915400" cy="5632450"/>
          </a:xfrm>
          <a:prstGeom prst="rect">
            <a:avLst/>
          </a:prstGeom>
          <a:noFill/>
          <a:ln w="3175">
            <a:solidFill>
              <a:schemeClr val="tx1"/>
            </a:solidFill>
            <a:miter lim="800000"/>
            <a:headEnd/>
            <a:tailEnd/>
          </a:ln>
        </p:spPr>
        <p:txBody>
          <a:bodyPr>
            <a:spAutoFit/>
          </a:bodyPr>
          <a:lstStyle/>
          <a:p>
            <a:pPr>
              <a:defRPr/>
            </a:pPr>
            <a:r>
              <a:rPr lang="en-US" sz="2400" dirty="0" err="1"/>
              <a:t>Cenvat</a:t>
            </a:r>
            <a:r>
              <a:rPr lang="en-US" sz="2400" dirty="0"/>
              <a:t> credit is available on the basis of proof of duty paying documents, however sometimes there can be minor technical defects in the same. However the fact of duty payment is not in doubt.</a:t>
            </a:r>
          </a:p>
          <a:p>
            <a:pPr>
              <a:defRPr/>
            </a:pPr>
            <a:r>
              <a:rPr lang="en-US" sz="2400" dirty="0"/>
              <a:t>Rule 9(2) prescribes that if all prescribed details are not available on duty paying document, then at least following details should be available</a:t>
            </a:r>
          </a:p>
          <a:p>
            <a:pPr marL="457200" indent="-457200">
              <a:buFont typeface="+mj-lt"/>
              <a:buAutoNum type="arabicPeriod"/>
              <a:defRPr/>
            </a:pPr>
            <a:r>
              <a:rPr lang="en-US" sz="2400" dirty="0"/>
              <a:t>Details of duty or service tax payable</a:t>
            </a:r>
          </a:p>
          <a:p>
            <a:pPr marL="457200" indent="-457200">
              <a:buFont typeface="+mj-lt"/>
              <a:buAutoNum type="arabicPeriod"/>
              <a:defRPr/>
            </a:pPr>
            <a:r>
              <a:rPr lang="en-US" sz="2400" b="1" i="1" u="sng" dirty="0"/>
              <a:t>Description of goods or taxable service</a:t>
            </a:r>
          </a:p>
          <a:p>
            <a:pPr marL="457200" indent="-457200">
              <a:buFont typeface="+mj-lt"/>
              <a:buAutoNum type="arabicPeriod"/>
              <a:defRPr/>
            </a:pPr>
            <a:r>
              <a:rPr lang="en-US" sz="2400" dirty="0"/>
              <a:t>Assessable value</a:t>
            </a:r>
          </a:p>
          <a:p>
            <a:pPr marL="457200" indent="-457200">
              <a:buFont typeface="+mj-lt"/>
              <a:buAutoNum type="arabicPeriod"/>
              <a:defRPr/>
            </a:pPr>
            <a:r>
              <a:rPr lang="en-US" sz="2400" dirty="0"/>
              <a:t>Central excise or service tax registration number</a:t>
            </a:r>
          </a:p>
          <a:p>
            <a:pPr marL="457200" indent="-457200">
              <a:buFont typeface="+mj-lt"/>
              <a:buAutoNum type="arabicPeriod"/>
              <a:defRPr/>
            </a:pPr>
            <a:r>
              <a:rPr lang="en-US" sz="2400" b="1" i="1" dirty="0"/>
              <a:t>Name and address of factory or warehouse or premises of first or second stage dealer or provider of taxable service.</a:t>
            </a:r>
          </a:p>
          <a:p>
            <a:pPr marL="457200" indent="-457200">
              <a:defRPr/>
            </a:pPr>
            <a:r>
              <a:rPr lang="en-US" sz="2400" dirty="0"/>
              <a:t>   </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6C112C7-BAF8-4853-BDAF-3132F33544A5}" type="slidenum">
              <a:rPr lang="en-US"/>
              <a:pPr>
                <a:defRPr/>
              </a:pPr>
              <a:t>71</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Defects in Duty Paying Documents for </a:t>
            </a:r>
            <a:r>
              <a:rPr lang="en-US" sz="2800" b="1" dirty="0" err="1">
                <a:latin typeface="Vrinda" pitchFamily="34" charset="0"/>
                <a:cs typeface="Vrinda" pitchFamily="34" charset="0"/>
              </a:rPr>
              <a:t>Cenvat</a:t>
            </a:r>
            <a:endParaRPr lang="en-US" sz="2800" b="1" dirty="0">
              <a:latin typeface="Vrinda" pitchFamily="34" charset="0"/>
              <a:cs typeface="Vrinda" pitchFamily="34" charset="0"/>
            </a:endParaRPr>
          </a:p>
        </p:txBody>
      </p:sp>
      <p:sp>
        <p:nvSpPr>
          <p:cNvPr id="48134" name="TextBox 6"/>
          <p:cNvSpPr txBox="1">
            <a:spLocks noChangeArrowheads="1"/>
          </p:cNvSpPr>
          <p:nvPr/>
        </p:nvSpPr>
        <p:spPr bwMode="auto">
          <a:xfrm flipH="1">
            <a:off x="76200" y="909638"/>
            <a:ext cx="8915400" cy="2308225"/>
          </a:xfrm>
          <a:prstGeom prst="rect">
            <a:avLst/>
          </a:prstGeom>
          <a:noFill/>
          <a:ln w="3175">
            <a:solidFill>
              <a:schemeClr val="tx1"/>
            </a:solidFill>
            <a:miter lim="800000"/>
            <a:headEnd/>
            <a:tailEnd/>
          </a:ln>
        </p:spPr>
        <p:txBody>
          <a:bodyPr>
            <a:spAutoFit/>
          </a:bodyPr>
          <a:lstStyle/>
          <a:p>
            <a:r>
              <a:rPr lang="en-US" sz="2400"/>
              <a:t> In case of defective documents, if above referred minimum details are available and the </a:t>
            </a:r>
            <a:r>
              <a:rPr lang="en-US" sz="2400" b="1" i="1"/>
              <a:t>jurisdictional Assistant / Deputy Commissioner</a:t>
            </a:r>
            <a:r>
              <a:rPr lang="en-US" sz="2400"/>
              <a:t> is satisfied that such goods or services covered in defective documents have been received and accounted in the books of account of the receiver, then he may allow the credit.</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AF5051BC-BCC6-4489-A507-6A5DC2352C71}" type="slidenum">
              <a:rPr lang="en-US"/>
              <a:pPr>
                <a:defRPr/>
              </a:pPr>
              <a:t>72</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Supplementary invoices for differential excise duty / service tax</a:t>
            </a:r>
          </a:p>
        </p:txBody>
      </p:sp>
      <p:sp>
        <p:nvSpPr>
          <p:cNvPr id="49158" name="TextBox 6"/>
          <p:cNvSpPr txBox="1">
            <a:spLocks noChangeArrowheads="1"/>
          </p:cNvSpPr>
          <p:nvPr/>
        </p:nvSpPr>
        <p:spPr bwMode="auto">
          <a:xfrm flipH="1">
            <a:off x="76200" y="909638"/>
            <a:ext cx="8915400" cy="4894262"/>
          </a:xfrm>
          <a:prstGeom prst="rect">
            <a:avLst/>
          </a:prstGeom>
          <a:noFill/>
          <a:ln w="3175">
            <a:solidFill>
              <a:schemeClr val="tx1"/>
            </a:solidFill>
            <a:miter lim="800000"/>
            <a:headEnd/>
            <a:tailEnd/>
          </a:ln>
        </p:spPr>
        <p:txBody>
          <a:bodyPr>
            <a:spAutoFit/>
          </a:bodyPr>
          <a:lstStyle/>
          <a:p>
            <a:r>
              <a:rPr lang="en-US" sz="2400"/>
              <a:t> It is quite possible that manufacturer who had supplied input / capital goods may have to pay </a:t>
            </a:r>
            <a:r>
              <a:rPr lang="en-US" sz="2400" b="1" i="1" u="sng"/>
              <a:t>further duty due to any demand or audit objection or cost escalation granted by buyer etc. On the similar lines, service provider may have to pay additional service tax at later date.</a:t>
            </a:r>
          </a:p>
          <a:p>
            <a:endParaRPr lang="en-US" sz="2400"/>
          </a:p>
          <a:p>
            <a:r>
              <a:rPr lang="en-US" sz="2400"/>
              <a:t>In such case, the supplier manufacturer or service provider should issue supplementary invoice to the buyer.</a:t>
            </a:r>
          </a:p>
          <a:p>
            <a:endParaRPr lang="en-US" sz="2400"/>
          </a:p>
          <a:p>
            <a:r>
              <a:rPr lang="en-US" sz="2400" b="1" i="1" u="sng"/>
              <a:t>After receipt of such supplementary invoice, the manufacturer using the input / capital goods will get further credit of the additional duty paid by the supplier or additional service tax paid by service provider.</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F71B050-1EF4-47D6-ADFF-51D0DC248E27}" type="slidenum">
              <a:rPr lang="en-US"/>
              <a:pPr>
                <a:defRPr/>
              </a:pPr>
              <a:t>73</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Certificate from Railways with copy of RR</a:t>
            </a:r>
          </a:p>
        </p:txBody>
      </p:sp>
      <p:sp>
        <p:nvSpPr>
          <p:cNvPr id="50182" name="TextBox 6"/>
          <p:cNvSpPr txBox="1">
            <a:spLocks noChangeArrowheads="1"/>
          </p:cNvSpPr>
          <p:nvPr/>
        </p:nvSpPr>
        <p:spPr bwMode="auto">
          <a:xfrm flipH="1">
            <a:off x="76200" y="909638"/>
            <a:ext cx="8915400" cy="5262562"/>
          </a:xfrm>
          <a:prstGeom prst="rect">
            <a:avLst/>
          </a:prstGeom>
          <a:noFill/>
          <a:ln w="3175">
            <a:solidFill>
              <a:schemeClr val="tx1"/>
            </a:solidFill>
            <a:miter lim="800000"/>
            <a:headEnd/>
            <a:tailEnd/>
          </a:ln>
        </p:spPr>
        <p:txBody>
          <a:bodyPr>
            <a:spAutoFit/>
          </a:bodyPr>
          <a:lstStyle/>
          <a:p>
            <a:endParaRPr lang="en-US" sz="2400" dirty="0"/>
          </a:p>
          <a:p>
            <a:r>
              <a:rPr lang="en-US" sz="2400" dirty="0"/>
              <a:t>When goods are transported through Railways, the Railway Receipt (RR) is required to be submitted to the railways at the time of taking delivery. Further, railways do not issue any invoice. In such </a:t>
            </a:r>
            <a:r>
              <a:rPr lang="en-US" sz="2400" dirty="0" err="1"/>
              <a:t>cases,Cenvat</a:t>
            </a:r>
            <a:r>
              <a:rPr lang="en-US" sz="2400" dirty="0"/>
              <a:t> credit can be taken on the basis of </a:t>
            </a:r>
            <a:r>
              <a:rPr lang="en-US" sz="2400" b="1" u="sng" dirty="0"/>
              <a:t>Service Tax Certificate for transportation of goods by Rail (STTG) issued by </a:t>
            </a:r>
            <a:r>
              <a:rPr lang="en-US" sz="2400" b="1" u="sng" dirty="0" err="1"/>
              <a:t>Indin</a:t>
            </a:r>
            <a:r>
              <a:rPr lang="en-US" sz="2400" b="1" u="sng" dirty="0"/>
              <a:t> Railways along with photocopies of railway receipts mentioned in STTG certificate.</a:t>
            </a:r>
            <a:r>
              <a:rPr lang="en-US" sz="2400" dirty="0"/>
              <a:t> Notification no.26/2014 –CE (NT) </a:t>
            </a:r>
            <a:r>
              <a:rPr lang="en-US" sz="2400" dirty="0" err="1"/>
              <a:t>dt</a:t>
            </a:r>
            <a:r>
              <a:rPr lang="en-US" sz="2400" dirty="0"/>
              <a:t>. 27-8-2014.</a:t>
            </a:r>
          </a:p>
          <a:p>
            <a:endParaRPr lang="en-US" sz="2400" b="1" u="sng" dirty="0"/>
          </a:p>
          <a:p>
            <a:r>
              <a:rPr lang="en-US" sz="2400" dirty="0"/>
              <a:t>STTG is to be issued within 30 days from date of request by customer</a:t>
            </a:r>
            <a:r>
              <a:rPr lang="en-US" sz="2400" dirty="0" smtClean="0"/>
              <a:t>. It </a:t>
            </a:r>
            <a:r>
              <a:rPr lang="en-US" sz="2400" dirty="0"/>
              <a:t>is to be issued by Commercial department of concerned zonal railways on receipt of verification by Traffic Accounts office.</a:t>
            </a: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4147859-B4A0-413C-97E4-BA6EFDCBA1B8}" type="slidenum">
              <a:rPr lang="en-US"/>
              <a:pPr>
                <a:defRPr/>
              </a:pPr>
              <a:t>74</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err="1">
                <a:latin typeface="Vrinda" pitchFamily="34" charset="0"/>
                <a:cs typeface="Vrinda" pitchFamily="34" charset="0"/>
              </a:rPr>
              <a:t>Cenvat</a:t>
            </a:r>
            <a:r>
              <a:rPr lang="en-US" sz="2800" b="1" dirty="0">
                <a:latin typeface="Vrinda" pitchFamily="34" charset="0"/>
                <a:cs typeface="Vrinda" pitchFamily="34" charset="0"/>
              </a:rPr>
              <a:t> on goods purchased from Traders</a:t>
            </a:r>
          </a:p>
        </p:txBody>
      </p:sp>
      <p:sp>
        <p:nvSpPr>
          <p:cNvPr id="51206" name="TextBox 6"/>
          <p:cNvSpPr txBox="1">
            <a:spLocks noChangeArrowheads="1"/>
          </p:cNvSpPr>
          <p:nvPr/>
        </p:nvSpPr>
        <p:spPr bwMode="auto">
          <a:xfrm flipH="1">
            <a:off x="76200" y="909638"/>
            <a:ext cx="8915400" cy="5632450"/>
          </a:xfrm>
          <a:prstGeom prst="rect">
            <a:avLst/>
          </a:prstGeom>
          <a:noFill/>
          <a:ln w="3175">
            <a:solidFill>
              <a:schemeClr val="tx1"/>
            </a:solidFill>
            <a:miter lim="800000"/>
            <a:headEnd/>
            <a:tailEnd/>
          </a:ln>
        </p:spPr>
        <p:txBody>
          <a:bodyPr>
            <a:spAutoFit/>
          </a:bodyPr>
          <a:lstStyle/>
          <a:p>
            <a:r>
              <a:rPr lang="en-US" sz="2400"/>
              <a:t>When goods are purchased from depot or consignment agent of manufacturer or through wholesaler or retailer, then in such cases provision has been made to </a:t>
            </a:r>
            <a:r>
              <a:rPr lang="en-US" sz="2400" b="1" i="1" u="sng"/>
              <a:t>allow dealers / depots / consignment agents to issue invoice so that the buyer of inputs can avail cenvat credit. This invoice will be documentary evidence enabling the manufacturer to avail cenvat credit.</a:t>
            </a:r>
          </a:p>
          <a:p>
            <a:endParaRPr lang="en-US" sz="2400"/>
          </a:p>
          <a:p>
            <a:r>
              <a:rPr lang="en-US" sz="2400"/>
              <a:t>All the dealers / depots / consignment agents issuing invoice for cenvat purposes, are required to register with central excise authorities under Rule 9 of Central excise rules. </a:t>
            </a:r>
          </a:p>
          <a:p>
            <a:endParaRPr lang="en-US" sz="2400"/>
          </a:p>
          <a:p>
            <a:r>
              <a:rPr lang="en-US" sz="2400" b="1" i="1" u="sng"/>
              <a:t>Only first and second stage dealers are allowed to issue cenvatable invoices.</a:t>
            </a:r>
          </a:p>
          <a:p>
            <a:endParaRPr lang="en-US" sz="2400"/>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75</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err="1">
                <a:latin typeface="Vrinda" pitchFamily="34" charset="0"/>
                <a:cs typeface="Vrinda" pitchFamily="34" charset="0"/>
              </a:rPr>
              <a:t>Cenvat</a:t>
            </a:r>
            <a:r>
              <a:rPr lang="en-US" sz="2800" b="1" dirty="0">
                <a:latin typeface="Vrinda" pitchFamily="34" charset="0"/>
                <a:cs typeface="Vrinda" pitchFamily="34" charset="0"/>
              </a:rPr>
              <a:t> on goods purchased in the course of transit sale</a:t>
            </a:r>
          </a:p>
        </p:txBody>
      </p:sp>
      <p:sp>
        <p:nvSpPr>
          <p:cNvPr id="52230" name="TextBox 6"/>
          <p:cNvSpPr txBox="1">
            <a:spLocks noChangeArrowheads="1"/>
          </p:cNvSpPr>
          <p:nvPr/>
        </p:nvSpPr>
        <p:spPr bwMode="auto">
          <a:xfrm flipH="1">
            <a:off x="76200" y="909638"/>
            <a:ext cx="8915400" cy="5262562"/>
          </a:xfrm>
          <a:prstGeom prst="rect">
            <a:avLst/>
          </a:prstGeom>
          <a:noFill/>
          <a:ln w="3175">
            <a:solidFill>
              <a:schemeClr val="tx1"/>
            </a:solidFill>
            <a:miter lim="800000"/>
            <a:headEnd/>
            <a:tailEnd/>
          </a:ln>
        </p:spPr>
        <p:txBody>
          <a:bodyPr>
            <a:spAutoFit/>
          </a:bodyPr>
          <a:lstStyle/>
          <a:p>
            <a:r>
              <a:rPr lang="en-US" sz="2400"/>
              <a:t>If  the goods are despatched from the manufacturer to the final buyer but sale is effected through a dealer, then such transaction is called as </a:t>
            </a:r>
            <a:r>
              <a:rPr lang="en-US" sz="2400" b="1" u="sng"/>
              <a:t>Transit sale.</a:t>
            </a:r>
          </a:p>
          <a:p>
            <a:endParaRPr lang="en-US" sz="2400" b="1" u="sng"/>
          </a:p>
          <a:p>
            <a:r>
              <a:rPr lang="en-US" sz="2400" b="1" i="1" u="sng"/>
              <a:t>In such cases, cenvat will be permissible if the name of the final buyer is shown as consignee in the invoice, though invoice will  be in the dealer’s name.</a:t>
            </a:r>
          </a:p>
          <a:p>
            <a:endParaRPr lang="en-US" sz="2400"/>
          </a:p>
          <a:p>
            <a:r>
              <a:rPr lang="en-US" sz="2400"/>
              <a:t>The consignee can avail cenvat on the basis of the duplicate copy of manufacturer issued under rule 11. In this case, goods need not be brought to the premises of registered person and invoice of registered person (dealer) is not required for availing cenvat by the consignee……CBE&amp;C circular No. 96/7/95 dt.13-2-1995.</a:t>
            </a:r>
            <a:endParaRPr lang="en-US" sz="2400" b="1" u="sng"/>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76</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9" name="Table 8"/>
          <p:cNvGraphicFramePr>
            <a:graphicFrameLocks noGrp="1"/>
          </p:cNvGraphicFramePr>
          <p:nvPr/>
        </p:nvGraphicFramePr>
        <p:xfrm>
          <a:off x="228600" y="228601"/>
          <a:ext cx="8610600" cy="5938417"/>
        </p:xfrm>
        <a:graphic>
          <a:graphicData uri="http://schemas.openxmlformats.org/drawingml/2006/table">
            <a:tbl>
              <a:tblPr firstRow="1" bandRow="1">
                <a:tableStyleId>{2D5ABB26-0587-4C30-8999-92F81FD0307C}</a:tableStyleId>
              </a:tblPr>
              <a:tblGrid>
                <a:gridCol w="4279144"/>
                <a:gridCol w="4331456"/>
              </a:tblGrid>
              <a:tr h="595675">
                <a:tc>
                  <a:txBody>
                    <a:bodyPr/>
                    <a:lstStyle/>
                    <a:p>
                      <a:r>
                        <a:rPr lang="en-US" sz="2400" dirty="0" smtClean="0"/>
                        <a:t>Facts</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Discussion</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6377">
                <a:tc>
                  <a:txBody>
                    <a:bodyPr/>
                    <a:lstStyle/>
                    <a:p>
                      <a:r>
                        <a:rPr lang="en-US" sz="2400" dirty="0" smtClean="0"/>
                        <a:t>Whether Service provider is eligible for</a:t>
                      </a:r>
                      <a:r>
                        <a:rPr lang="en-US" sz="2400" baseline="0" dirty="0" smtClean="0"/>
                        <a:t> “Special CVD” as CENVAT credit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No </a:t>
                      </a:r>
                    </a:p>
                    <a:p>
                      <a:r>
                        <a:rPr lang="en-US" sz="2400" dirty="0" smtClean="0"/>
                        <a:t>It is called as “Additional Customs Duty” leviable</a:t>
                      </a:r>
                      <a:r>
                        <a:rPr lang="en-US" sz="2400" baseline="0" dirty="0" smtClean="0"/>
                        <a:t>  u/s 3(5) of the Customs Tariff Act,1975</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61566">
                <a:tc>
                  <a:txBody>
                    <a:bodyPr/>
                    <a:lstStyle/>
                    <a:p>
                      <a:r>
                        <a:rPr lang="en-US" sz="2400" dirty="0" smtClean="0"/>
                        <a:t>Manufacturer</a:t>
                      </a:r>
                      <a:r>
                        <a:rPr lang="en-US" sz="2400" baseline="0" dirty="0" smtClean="0"/>
                        <a:t> has paid ST on Freight under RCM for bringing in Raw Material</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Inward</a:t>
                      </a:r>
                      <a:r>
                        <a:rPr lang="en-US" sz="2400" baseline="0" dirty="0" smtClean="0"/>
                        <a:t> transportation of capital goods / inputs </a:t>
                      </a:r>
                    </a:p>
                    <a:p>
                      <a:r>
                        <a:rPr lang="en-US" sz="2400" baseline="0" dirty="0" smtClean="0"/>
                        <a:t>Refer Rule 2(I) – Yes allowed</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33782">
                <a:tc>
                  <a:txBody>
                    <a:bodyPr/>
                    <a:lstStyle/>
                    <a:p>
                      <a:r>
                        <a:rPr lang="en-US" sz="2400" dirty="0" smtClean="0"/>
                        <a:t>X Ltd.,</a:t>
                      </a:r>
                      <a:r>
                        <a:rPr lang="en-US" sz="2400" baseline="0" dirty="0" smtClean="0"/>
                        <a:t> a manufacturer decides to claim depreciation on without duty price of machinery. Whether he can take CENVAT credit?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No</a:t>
                      </a:r>
                    </a:p>
                    <a:p>
                      <a:r>
                        <a:rPr lang="en-US" sz="2400" dirty="0" smtClean="0"/>
                        <a:t>Depreciation benefit</a:t>
                      </a:r>
                      <a:r>
                        <a:rPr lang="en-US" sz="2400" baseline="0" dirty="0" smtClean="0"/>
                        <a:t> vs CENVAT credit benefit </a:t>
                      </a:r>
                    </a:p>
                    <a:p>
                      <a:r>
                        <a:rPr lang="en-US" sz="2400" baseline="0" dirty="0" smtClean="0"/>
                        <a:t>Refer Rule 4(4)</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77</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10" name="Table 9"/>
          <p:cNvGraphicFramePr>
            <a:graphicFrameLocks noGrp="1"/>
          </p:cNvGraphicFramePr>
          <p:nvPr/>
        </p:nvGraphicFramePr>
        <p:xfrm>
          <a:off x="228600" y="152400"/>
          <a:ext cx="8686800" cy="6134218"/>
        </p:xfrm>
        <a:graphic>
          <a:graphicData uri="http://schemas.openxmlformats.org/drawingml/2006/table">
            <a:tbl>
              <a:tblPr firstRow="1" bandRow="1">
                <a:tableStyleId>{2D5ABB26-0587-4C30-8999-92F81FD0307C}</a:tableStyleId>
              </a:tblPr>
              <a:tblGrid>
                <a:gridCol w="5274129"/>
                <a:gridCol w="3412671"/>
              </a:tblGrid>
              <a:tr h="457199">
                <a:tc>
                  <a:txBody>
                    <a:bodyPr/>
                    <a:lstStyle/>
                    <a:p>
                      <a:r>
                        <a:rPr lang="en-US" sz="2200" dirty="0" smtClean="0">
                          <a:latin typeface="+mj-lt"/>
                        </a:rPr>
                        <a:t>Facts </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latin typeface="+mj-lt"/>
                        </a:rPr>
                        <a:t>Discussion</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88962">
                <a:tc>
                  <a:txBody>
                    <a:bodyPr/>
                    <a:lstStyle/>
                    <a:p>
                      <a:r>
                        <a:rPr lang="en-US" sz="2200" dirty="0" smtClean="0">
                          <a:latin typeface="+mj-lt"/>
                        </a:rPr>
                        <a:t>Whether</a:t>
                      </a:r>
                      <a:r>
                        <a:rPr lang="en-US" sz="2200" baseline="0" dirty="0" smtClean="0">
                          <a:latin typeface="+mj-lt"/>
                        </a:rPr>
                        <a:t> a manufacturer can avail duties paid for following items as CENVAT credit:-</a:t>
                      </a:r>
                    </a:p>
                    <a:p>
                      <a:pPr marL="400050" indent="-400050">
                        <a:buAutoNum type="romanLcParenR"/>
                      </a:pPr>
                      <a:r>
                        <a:rPr lang="en-US" sz="2200" baseline="0" dirty="0" smtClean="0">
                          <a:latin typeface="+mj-lt"/>
                        </a:rPr>
                        <a:t>Petrol which is use among other inputs</a:t>
                      </a:r>
                    </a:p>
                    <a:p>
                      <a:pPr marL="400050" indent="-400050">
                        <a:buAutoNum type="romanLcParenR"/>
                      </a:pPr>
                      <a:r>
                        <a:rPr lang="en-US" sz="2200" baseline="0" dirty="0" smtClean="0">
                          <a:latin typeface="+mj-lt"/>
                        </a:rPr>
                        <a:t>Motor Vehicle used by Director of Company</a:t>
                      </a:r>
                    </a:p>
                    <a:p>
                      <a:pPr marL="400050" indent="-400050">
                        <a:buAutoNum type="romanLcParenR"/>
                      </a:pPr>
                      <a:r>
                        <a:rPr lang="en-US" sz="2200" dirty="0" smtClean="0">
                          <a:latin typeface="+mj-lt"/>
                        </a:rPr>
                        <a:t>Air-conditioner</a:t>
                      </a:r>
                      <a:r>
                        <a:rPr lang="en-US" sz="2200" baseline="0" dirty="0" smtClean="0">
                          <a:latin typeface="+mj-lt"/>
                        </a:rPr>
                        <a:t> used in  an office</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2200" dirty="0" smtClean="0">
                        <a:latin typeface="+mj-lt"/>
                      </a:endParaRPr>
                    </a:p>
                    <a:p>
                      <a:endParaRPr lang="en-US" sz="2200" dirty="0" smtClean="0">
                        <a:latin typeface="+mj-lt"/>
                      </a:endParaRPr>
                    </a:p>
                    <a:p>
                      <a:r>
                        <a:rPr lang="en-US" sz="2200" dirty="0" smtClean="0">
                          <a:latin typeface="+mj-lt"/>
                        </a:rPr>
                        <a:t>Not Eligible</a:t>
                      </a:r>
                    </a:p>
                    <a:p>
                      <a:r>
                        <a:rPr lang="en-US" sz="2200" dirty="0" smtClean="0">
                          <a:latin typeface="+mj-lt"/>
                        </a:rPr>
                        <a:t>Not Eligible</a:t>
                      </a:r>
                    </a:p>
                    <a:p>
                      <a:endParaRPr lang="en-US" sz="2200" dirty="0" smtClean="0">
                        <a:latin typeface="+mj-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smtClean="0">
                          <a:latin typeface="+mj-lt"/>
                        </a:rPr>
                        <a:t>Not Eligible</a:t>
                      </a:r>
                      <a:endParaRPr lang="en-IN" sz="2200" dirty="0" smtClean="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41339">
                <a:tc>
                  <a:txBody>
                    <a:bodyPr/>
                    <a:lstStyle/>
                    <a:p>
                      <a:r>
                        <a:rPr lang="en-IN" sz="2200" kern="1200" dirty="0" smtClean="0">
                          <a:latin typeface="+mj-lt"/>
                        </a:rPr>
                        <a:t>Is it compulsory that the inputs / capital goods are to be purchased only from the manufacturers for the purpose of availment of credit?</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2200" kern="1200" dirty="0" smtClean="0">
                          <a:latin typeface="+mj-lt"/>
                        </a:rPr>
                        <a:t>No. </a:t>
                      </a:r>
                    </a:p>
                    <a:p>
                      <a:r>
                        <a:rPr lang="en-IN" sz="2200" kern="1200" dirty="0" smtClean="0">
                          <a:latin typeface="+mj-lt"/>
                        </a:rPr>
                        <a:t>Refer Rule 9 of CENVAT Credit Rules, 2004.)- </a:t>
                      </a:r>
                    </a:p>
                    <a:p>
                      <a:r>
                        <a:rPr lang="en-US" sz="2200" kern="1200" dirty="0" smtClean="0">
                          <a:latin typeface="+mj-lt"/>
                        </a:rPr>
                        <a:t>1</a:t>
                      </a:r>
                      <a:r>
                        <a:rPr lang="en-US" sz="2200" kern="1200" baseline="30000" dirty="0" smtClean="0">
                          <a:latin typeface="+mj-lt"/>
                        </a:rPr>
                        <a:t>st</a:t>
                      </a:r>
                      <a:r>
                        <a:rPr lang="en-US" sz="2200" kern="1200" dirty="0" smtClean="0">
                          <a:latin typeface="+mj-lt"/>
                        </a:rPr>
                        <a:t> </a:t>
                      </a:r>
                      <a:r>
                        <a:rPr lang="en-US" sz="2200" kern="1200" baseline="0" dirty="0" smtClean="0">
                          <a:latin typeface="+mj-lt"/>
                        </a:rPr>
                        <a:t> and 2</a:t>
                      </a:r>
                      <a:r>
                        <a:rPr lang="en-US" sz="2200" kern="1200" baseline="30000" dirty="0" smtClean="0">
                          <a:latin typeface="+mj-lt"/>
                        </a:rPr>
                        <a:t>nd</a:t>
                      </a:r>
                      <a:r>
                        <a:rPr lang="en-US" sz="2200" kern="1200" baseline="0" dirty="0" smtClean="0">
                          <a:latin typeface="+mj-lt"/>
                        </a:rPr>
                        <a:t> Stage Dealer. Both should be registered</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22915">
                <a:tc>
                  <a:txBody>
                    <a:bodyPr/>
                    <a:lstStyle/>
                    <a:p>
                      <a:r>
                        <a:rPr lang="en-US" sz="2200" dirty="0" smtClean="0">
                          <a:latin typeface="+mj-lt"/>
                        </a:rPr>
                        <a:t>Whether manufacturer</a:t>
                      </a:r>
                      <a:r>
                        <a:rPr lang="en-US" sz="2200" baseline="0" dirty="0" smtClean="0">
                          <a:latin typeface="+mj-lt"/>
                        </a:rPr>
                        <a:t> can avail CENVAT credit in the month of September 2015, though inputs are issued for production process in October 2015 </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latin typeface="+mj-lt"/>
                        </a:rPr>
                        <a:t>Yes eligibility is on</a:t>
                      </a:r>
                    </a:p>
                    <a:p>
                      <a:r>
                        <a:rPr lang="en-US" sz="2200" dirty="0" smtClean="0">
                          <a:latin typeface="+mj-lt"/>
                        </a:rPr>
                        <a:t>Receipt</a:t>
                      </a:r>
                      <a:r>
                        <a:rPr lang="en-US" sz="2200" baseline="0" dirty="0" smtClean="0">
                          <a:latin typeface="+mj-lt"/>
                        </a:rPr>
                        <a:t> basis</a:t>
                      </a:r>
                    </a:p>
                    <a:p>
                      <a:r>
                        <a:rPr lang="en-US" sz="2200" baseline="0" dirty="0" smtClean="0">
                          <a:latin typeface="+mj-lt"/>
                        </a:rPr>
                        <a:t>Refer Rule 4(1)</a:t>
                      </a:r>
                      <a:endParaRPr lang="en-IN" sz="2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78</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9" name="Table 8"/>
          <p:cNvGraphicFramePr>
            <a:graphicFrameLocks noGrp="1"/>
          </p:cNvGraphicFramePr>
          <p:nvPr/>
        </p:nvGraphicFramePr>
        <p:xfrm>
          <a:off x="152400" y="381000"/>
          <a:ext cx="8763000" cy="5545125"/>
        </p:xfrm>
        <a:graphic>
          <a:graphicData uri="http://schemas.openxmlformats.org/drawingml/2006/table">
            <a:tbl>
              <a:tblPr firstRow="1" bandRow="1">
                <a:tableStyleId>{2D5ABB26-0587-4C30-8999-92F81FD0307C}</a:tableStyleId>
              </a:tblPr>
              <a:tblGrid>
                <a:gridCol w="3704331"/>
                <a:gridCol w="5058669"/>
              </a:tblGrid>
              <a:tr h="395434">
                <a:tc>
                  <a:txBody>
                    <a:bodyPr/>
                    <a:lstStyle/>
                    <a:p>
                      <a:r>
                        <a:rPr lang="en-US" sz="2000" dirty="0" smtClean="0"/>
                        <a:t>Facts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Discussion</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87482">
                <a:tc>
                  <a:txBody>
                    <a:bodyPr/>
                    <a:lstStyle/>
                    <a:p>
                      <a:r>
                        <a:rPr lang="en-US" sz="2000" dirty="0" smtClean="0"/>
                        <a:t>X Ltd. A manufacturer wants to take CENVAT</a:t>
                      </a:r>
                      <a:r>
                        <a:rPr lang="en-US" sz="2000" baseline="0" dirty="0" smtClean="0"/>
                        <a:t> credit of duties on input service. Whether he can avail such credit even payment is not made against invoice of such input service?</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Yes. </a:t>
                      </a:r>
                    </a:p>
                    <a:p>
                      <a:endParaRPr lang="en-US" sz="2000" dirty="0" smtClean="0"/>
                    </a:p>
                    <a:p>
                      <a:r>
                        <a:rPr lang="en-US" sz="2000" dirty="0" smtClean="0"/>
                        <a:t>Refer Rule</a:t>
                      </a:r>
                      <a:r>
                        <a:rPr lang="en-US" sz="2000" baseline="0" dirty="0" smtClean="0"/>
                        <a:t> 4(7) -</a:t>
                      </a:r>
                      <a:r>
                        <a:rPr lang="en-US" sz="2000" dirty="0" smtClean="0"/>
                        <a:t>Credit</a:t>
                      </a:r>
                      <a:r>
                        <a:rPr lang="en-US" sz="2000" baseline="0" dirty="0" smtClean="0"/>
                        <a:t> o</a:t>
                      </a:r>
                      <a:r>
                        <a:rPr lang="en-US" sz="2000" dirty="0" smtClean="0"/>
                        <a:t>n accrual basis</a:t>
                      </a:r>
                    </a:p>
                    <a:p>
                      <a:r>
                        <a:rPr lang="en-US" sz="2000" dirty="0" smtClean="0"/>
                        <a:t>Payment to be made within</a:t>
                      </a:r>
                      <a:r>
                        <a:rPr lang="en-US" sz="2000" baseline="0" dirty="0" smtClean="0"/>
                        <a:t> 90 days</a:t>
                      </a:r>
                    </a:p>
                    <a:p>
                      <a:r>
                        <a:rPr lang="en-US" sz="2000" baseline="0" dirty="0" smtClean="0"/>
                        <a:t>Otherwise reverse and then take credit when payment is made to supplier.</a:t>
                      </a:r>
                      <a:endParaRPr lang="en-US" sz="2000" dirty="0" smtClean="0"/>
                    </a:p>
                    <a:p>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61403">
                <a:tc>
                  <a:txBody>
                    <a:bodyPr/>
                    <a:lstStyle/>
                    <a:p>
                      <a:r>
                        <a:rPr lang="en-US" sz="2000" dirty="0" smtClean="0"/>
                        <a:t>Whether</a:t>
                      </a:r>
                      <a:r>
                        <a:rPr lang="en-US" sz="2000" baseline="0" dirty="0" smtClean="0"/>
                        <a:t> </a:t>
                      </a:r>
                      <a:r>
                        <a:rPr lang="en-US" sz="2000" dirty="0" smtClean="0"/>
                        <a:t>X Ltd. is allowed to</a:t>
                      </a:r>
                      <a:r>
                        <a:rPr lang="en-US" sz="2000" baseline="0" dirty="0" smtClean="0"/>
                        <a:t> transfer unutilized input credit in case of transfer of ownership by factory by way of sale along with inputs and capital goods?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Yes.</a:t>
                      </a:r>
                    </a:p>
                    <a:p>
                      <a:r>
                        <a:rPr lang="en-US" sz="2000" dirty="0" smtClean="0"/>
                        <a:t>Transfer of inputs and Capital goods to new ownership</a:t>
                      </a:r>
                    </a:p>
                    <a:p>
                      <a:r>
                        <a:rPr lang="en-US" sz="2000" dirty="0" smtClean="0"/>
                        <a:t>Refer Rule 10(1) </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79</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10" name="Table 9"/>
          <p:cNvGraphicFramePr>
            <a:graphicFrameLocks noGrp="1"/>
          </p:cNvGraphicFramePr>
          <p:nvPr/>
        </p:nvGraphicFramePr>
        <p:xfrm>
          <a:off x="304800" y="228601"/>
          <a:ext cx="8610600" cy="6172198"/>
        </p:xfrm>
        <a:graphic>
          <a:graphicData uri="http://schemas.openxmlformats.org/drawingml/2006/table">
            <a:tbl>
              <a:tblPr firstRow="1" bandRow="1">
                <a:tableStyleId>{2D5ABB26-0587-4C30-8999-92F81FD0307C}</a:tableStyleId>
              </a:tblPr>
              <a:tblGrid>
                <a:gridCol w="3733815"/>
                <a:gridCol w="4876785"/>
              </a:tblGrid>
              <a:tr h="400020">
                <a:tc>
                  <a:txBody>
                    <a:bodyPr/>
                    <a:lstStyle/>
                    <a:p>
                      <a:r>
                        <a:rPr lang="en-US" sz="2000" dirty="0" smtClean="0"/>
                        <a:t>Facts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Discussion</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9649">
                <a:tc>
                  <a:txBody>
                    <a:bodyPr/>
                    <a:lstStyle/>
                    <a:p>
                      <a:r>
                        <a:rPr lang="en-US" sz="2000" baseline="0" dirty="0" smtClean="0"/>
                        <a:t>T Ltd. wrongly avails CENVAT credit on certain inputs. What will be the consequences?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Penal provision</a:t>
                      </a:r>
                      <a:endParaRPr lang="en-US" sz="2000" baseline="0" dirty="0" smtClean="0"/>
                    </a:p>
                    <a:p>
                      <a:r>
                        <a:rPr lang="en-US" sz="2000" baseline="0" dirty="0" smtClean="0"/>
                        <a:t>Refer Rule 15 – Credit taken or Rs. 2000 whichever is higher</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53972">
                <a:tc>
                  <a:txBody>
                    <a:bodyPr/>
                    <a:lstStyle/>
                    <a:p>
                      <a:r>
                        <a:rPr lang="en-US" sz="2000" dirty="0" smtClean="0"/>
                        <a:t>Z Ltd. wants to take credit</a:t>
                      </a:r>
                      <a:r>
                        <a:rPr lang="en-US" sz="2000" baseline="0" dirty="0" smtClean="0"/>
                        <a:t> of excise duty on input, which is used in intermediate product, which is exempt from duty, but final product is dutiable</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Yes</a:t>
                      </a:r>
                    </a:p>
                    <a:p>
                      <a:r>
                        <a:rPr lang="en-US" sz="2000" dirty="0" smtClean="0"/>
                        <a:t>Refer</a:t>
                      </a:r>
                      <a:r>
                        <a:rPr lang="en-US" sz="2000" baseline="0" dirty="0" smtClean="0"/>
                        <a:t> Chapter 5 Para 3.7 of CBEC’s Excise Manual of Supplementary Instructions 2005- relation of inputs to dutiable final product, directly or indirectly CENVAT credit is eligible.  Can not be denied since intermediary is exempt as final product is “dutiable”</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38557">
                <a:tc>
                  <a:txBody>
                    <a:bodyPr/>
                    <a:lstStyle/>
                    <a:p>
                      <a:r>
                        <a:rPr lang="en-US" sz="2000" dirty="0" smtClean="0"/>
                        <a:t>Y Ltd. wants</a:t>
                      </a:r>
                      <a:r>
                        <a:rPr lang="en-US" sz="2000" baseline="0" dirty="0" smtClean="0"/>
                        <a:t> to take refund of service tax paid on input services which are used in providing output services which are exported. Whether it is allowable?</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Yes.</a:t>
                      </a:r>
                    </a:p>
                    <a:p>
                      <a:r>
                        <a:rPr lang="en-US" sz="2000" dirty="0" smtClean="0"/>
                        <a:t>Refer Rule 5 - taxes not exported</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BDC155B6-C832-452B-83D4-3A3F166AAA59}" type="slidenum">
              <a:rPr lang="en-US"/>
              <a:pPr>
                <a:defRPr/>
              </a:pPr>
              <a:t>8</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Cenvat Credit Rules, 2004</a:t>
            </a:r>
          </a:p>
        </p:txBody>
      </p:sp>
      <p:sp>
        <p:nvSpPr>
          <p:cNvPr id="8198" name="TextBox 9"/>
          <p:cNvSpPr txBox="1">
            <a:spLocks noChangeArrowheads="1"/>
          </p:cNvSpPr>
          <p:nvPr/>
        </p:nvSpPr>
        <p:spPr bwMode="auto">
          <a:xfrm>
            <a:off x="152400" y="838200"/>
            <a:ext cx="8839200" cy="5632450"/>
          </a:xfrm>
          <a:prstGeom prst="rect">
            <a:avLst/>
          </a:prstGeom>
          <a:noFill/>
          <a:ln w="3175">
            <a:solidFill>
              <a:schemeClr val="tx1"/>
            </a:solidFill>
            <a:miter lim="800000"/>
            <a:headEnd/>
            <a:tailEnd/>
          </a:ln>
        </p:spPr>
        <p:txBody>
          <a:bodyPr>
            <a:spAutoFit/>
          </a:bodyPr>
          <a:lstStyle/>
          <a:p>
            <a:pPr>
              <a:buFont typeface="Arial" charset="0"/>
              <a:buChar char="•"/>
            </a:pPr>
            <a:r>
              <a:rPr lang="en-US" sz="2400" dirty="0"/>
              <a:t> CENVAT Credit Rules 2004 (CCR) was introduced </a:t>
            </a:r>
            <a:r>
              <a:rPr lang="en-US" sz="2400" dirty="0" err="1"/>
              <a:t>wef</a:t>
            </a:r>
            <a:r>
              <a:rPr lang="en-US" sz="2400" dirty="0"/>
              <a:t> 10</a:t>
            </a:r>
            <a:r>
              <a:rPr lang="en-US" sz="2400" baseline="30000" dirty="0"/>
              <a:t>th</a:t>
            </a:r>
            <a:r>
              <a:rPr lang="en-US" sz="2400" dirty="0"/>
              <a:t> Sept.2004 vide notification No.23 /2004 – Central Excise (N.T) </a:t>
            </a:r>
            <a:r>
              <a:rPr lang="en-US" sz="2400" dirty="0" err="1"/>
              <a:t>dt</a:t>
            </a:r>
            <a:r>
              <a:rPr lang="en-US" sz="2400" dirty="0"/>
              <a:t>. 10</a:t>
            </a:r>
            <a:r>
              <a:rPr lang="en-US" sz="2400" baseline="30000" dirty="0"/>
              <a:t>th</a:t>
            </a:r>
            <a:r>
              <a:rPr lang="en-US" sz="2400" dirty="0"/>
              <a:t> Sept. 2004.</a:t>
            </a:r>
          </a:p>
          <a:p>
            <a:pPr>
              <a:buFont typeface="Arial" charset="0"/>
              <a:buChar char="•"/>
            </a:pPr>
            <a:endParaRPr lang="en-US" sz="2400" dirty="0"/>
          </a:p>
          <a:p>
            <a:pPr>
              <a:buFont typeface="Arial" charset="0"/>
              <a:buChar char="•"/>
            </a:pPr>
            <a:r>
              <a:rPr lang="en-US" sz="2400" dirty="0"/>
              <a:t>Common for Excise &amp; Service Tax -&gt; Input Credit Mechanism under both legislation is governed by these rules.</a:t>
            </a:r>
          </a:p>
          <a:p>
            <a:pPr>
              <a:buFont typeface="Arial" charset="0"/>
              <a:buChar char="•"/>
            </a:pPr>
            <a:endParaRPr lang="en-US" sz="2400" dirty="0"/>
          </a:p>
          <a:p>
            <a:pPr>
              <a:buFont typeface="Arial" charset="0"/>
              <a:buChar char="•"/>
            </a:pPr>
            <a:r>
              <a:rPr lang="en-US" sz="2400" dirty="0"/>
              <a:t>CCR is applicable to whole of India with </a:t>
            </a:r>
            <a:r>
              <a:rPr lang="en-US" sz="2400" b="1" i="1" u="sng" dirty="0"/>
              <a:t>exception of Jammu &amp; Kashmir.</a:t>
            </a:r>
            <a:r>
              <a:rPr lang="en-US" sz="2400" dirty="0"/>
              <a:t> Service Tax is not applicable to J&amp;K, as under</a:t>
            </a:r>
          </a:p>
          <a:p>
            <a:pPr lvl="1">
              <a:buFont typeface="Arial" charset="0"/>
              <a:buChar char="•"/>
            </a:pPr>
            <a:r>
              <a:rPr lang="en-US" sz="2400" dirty="0"/>
              <a:t> Manufacturer LOCATED in J&amp;K is entitled for CENVAT credit on inputs &amp; capital goods, however </a:t>
            </a:r>
            <a:r>
              <a:rPr lang="en-US" sz="2400" b="1" dirty="0"/>
              <a:t>not entitled</a:t>
            </a:r>
            <a:r>
              <a:rPr lang="en-US" sz="2400" dirty="0"/>
              <a:t> to claim CENVAT credit on service tax paid on </a:t>
            </a:r>
            <a:r>
              <a:rPr lang="en-US" sz="2400" b="1" dirty="0"/>
              <a:t>input service.</a:t>
            </a:r>
          </a:p>
          <a:p>
            <a:pPr lvl="1">
              <a:buFont typeface="Arial" charset="0"/>
              <a:buChar char="•"/>
            </a:pPr>
            <a:r>
              <a:rPr lang="en-US" sz="2400" dirty="0"/>
              <a:t>Service provider LOCATED in J&amp;K is not entitled to CENVAT credit of duty or tax on inputs, capital goods &amp; input services.</a:t>
            </a:r>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AE030C1-45DD-4618-A81F-412A38B02C6D}" type="slidenum">
              <a:rPr lang="en-US"/>
              <a:pPr>
                <a:defRPr/>
              </a:pPr>
              <a:t>80</a:t>
            </a:fld>
            <a:endParaRPr lang="en-US"/>
          </a:p>
        </p:txBody>
      </p:sp>
      <p:pic>
        <p:nvPicPr>
          <p:cNvPr id="7"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Footer Placeholder 5"/>
          <p:cNvSpPr txBox="1">
            <a:spLocks/>
          </p:cNvSpPr>
          <p:nvPr/>
        </p:nvSpPr>
        <p:spPr bwMode="auto">
          <a:xfrm>
            <a:off x="381000" y="6356350"/>
            <a:ext cx="7924800" cy="365125"/>
          </a:xfrm>
          <a:prstGeom prst="rect">
            <a:avLst/>
          </a:prstGeom>
          <a:ln>
            <a:miter lim="800000"/>
            <a:headEnd/>
            <a:tailEnd/>
          </a:ln>
        </p:spPr>
        <p:txBody>
          <a:bodyPr vert="horz" wrap="square" lIns="0" tIns="0" rIns="0" bIns="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n-NO" sz="1400" b="0" i="0" u="none" strike="noStrike" kern="1200" cap="none" spc="0" normalizeH="0" baseline="0" noProof="0" smtClean="0">
                <a:ln>
                  <a:noFill/>
                </a:ln>
                <a:solidFill>
                  <a:schemeClr val="tx1"/>
                </a:solidFill>
                <a:effectLst/>
                <a:uLnTx/>
                <a:uFillTx/>
                <a:latin typeface="Arial" charset="0"/>
                <a:ea typeface="+mn-ea"/>
                <a:cs typeface="+mn-cs"/>
              </a:rPr>
              <a:t>CA Shekhar Sane - 98230-91364 (shekharsane@vsnl.net and shekhar@cashekharsane.com)</a:t>
            </a:r>
            <a:endParaRPr kumimoji="0" lang="en-US" sz="1400" b="0" i="0" u="none" strike="noStrike" kern="1200" cap="none" spc="0" normalizeH="0" baseline="0" noProof="0" dirty="0" smtClean="0">
              <a:ln>
                <a:noFill/>
              </a:ln>
              <a:solidFill>
                <a:schemeClr val="tx1"/>
              </a:solidFill>
              <a:effectLst/>
              <a:uLnTx/>
              <a:uFillTx/>
              <a:latin typeface="Arial" charset="0"/>
              <a:ea typeface="+mn-ea"/>
              <a:cs typeface="+mn-cs"/>
            </a:endParaRPr>
          </a:p>
        </p:txBody>
      </p:sp>
      <p:graphicFrame>
        <p:nvGraphicFramePr>
          <p:cNvPr id="9" name="Table 8"/>
          <p:cNvGraphicFramePr>
            <a:graphicFrameLocks noGrp="1"/>
          </p:cNvGraphicFramePr>
          <p:nvPr/>
        </p:nvGraphicFramePr>
        <p:xfrm>
          <a:off x="304800" y="149287"/>
          <a:ext cx="8534400" cy="6099113"/>
        </p:xfrm>
        <a:graphic>
          <a:graphicData uri="http://schemas.openxmlformats.org/drawingml/2006/table">
            <a:tbl>
              <a:tblPr firstRow="1" bandRow="1">
                <a:tableStyleId>{2D5ABB26-0587-4C30-8999-92F81FD0307C}</a:tableStyleId>
              </a:tblPr>
              <a:tblGrid>
                <a:gridCol w="5150860"/>
                <a:gridCol w="3383540"/>
              </a:tblGrid>
              <a:tr h="435977">
                <a:tc>
                  <a:txBody>
                    <a:bodyPr/>
                    <a:lstStyle/>
                    <a:p>
                      <a:r>
                        <a:rPr lang="en-US" sz="2400" dirty="0" smtClean="0"/>
                        <a:t>Facts</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Discussion</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1433">
                <a:tc>
                  <a:txBody>
                    <a:bodyPr/>
                    <a:lstStyle/>
                    <a:p>
                      <a:r>
                        <a:rPr lang="en-US" sz="2400" dirty="0" smtClean="0"/>
                        <a:t>In above case, if Y Ltd. is using </a:t>
                      </a:r>
                      <a:r>
                        <a:rPr lang="en-US" sz="2400" baseline="0" dirty="0" smtClean="0"/>
                        <a:t>only 50% of input services for exported output services and remaining for taxable output service</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Rule 5 – proportionate</a:t>
                      </a:r>
                      <a:r>
                        <a:rPr lang="en-US" sz="2400" baseline="0" dirty="0" smtClean="0"/>
                        <a:t> </a:t>
                      </a:r>
                      <a:r>
                        <a:rPr lang="en-US" sz="2400" dirty="0" smtClean="0"/>
                        <a:t>refund (i.e. Export T/O</a:t>
                      </a:r>
                      <a:r>
                        <a:rPr lang="en-US" sz="2400" baseline="0" dirty="0" smtClean="0"/>
                        <a:t> Total T/O) X Net </a:t>
                      </a:r>
                      <a:r>
                        <a:rPr lang="en-US" sz="2400" baseline="0" dirty="0" err="1" smtClean="0"/>
                        <a:t>Cenvat</a:t>
                      </a:r>
                      <a:r>
                        <a:rPr lang="en-US" sz="2400" baseline="0" dirty="0" smtClean="0"/>
                        <a:t> Credit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31103">
                <a:tc>
                  <a:txBody>
                    <a:bodyPr/>
                    <a:lstStyle/>
                    <a:p>
                      <a:r>
                        <a:rPr lang="en-US" sz="2400" dirty="0" smtClean="0"/>
                        <a:t>W Ltd. wants</a:t>
                      </a:r>
                      <a:r>
                        <a:rPr lang="en-US" sz="2400" baseline="0" dirty="0" smtClean="0"/>
                        <a:t> to take credit of duty paid on inputs, which are damaged and were found to be not usable.</a:t>
                      </a:r>
                      <a:r>
                        <a:rPr lang="en-IN" sz="2400" baseline="0" dirty="0" smtClean="0"/>
                        <a:t> Can it be availed?</a:t>
                      </a:r>
                      <a:endParaRPr lang="en-US" sz="2400"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No</a:t>
                      </a:r>
                    </a:p>
                    <a:p>
                      <a:r>
                        <a:rPr lang="en-US" sz="2400" dirty="0" smtClean="0"/>
                        <a:t>If damage is noticed prior to “usage”</a:t>
                      </a:r>
                    </a:p>
                    <a:p>
                      <a:r>
                        <a:rPr lang="en-US" sz="2400" dirty="0" smtClean="0"/>
                        <a:t>Refer Rule 2(k) – goods used</a:t>
                      </a:r>
                      <a:r>
                        <a:rPr lang="en-US" sz="2400" baseline="0" dirty="0" smtClean="0"/>
                        <a:t> in factory</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17124">
                <a:tc>
                  <a:txBody>
                    <a:bodyPr/>
                    <a:lstStyle/>
                    <a:p>
                      <a:r>
                        <a:rPr lang="en-US" sz="2400" dirty="0" smtClean="0"/>
                        <a:t>X</a:t>
                      </a:r>
                      <a:r>
                        <a:rPr lang="en-US" sz="2400" baseline="0" dirty="0" smtClean="0"/>
                        <a:t> Ltd. wants to take credit on duty paid on inputs, based on Xerox copy of invoice, which are attested by Range Superintendent of supplier. Whether Credit can be availed?</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Yes </a:t>
                      </a:r>
                    </a:p>
                    <a:p>
                      <a:r>
                        <a:rPr lang="en-US" sz="2400" dirty="0" smtClean="0"/>
                        <a:t>Case</a:t>
                      </a:r>
                      <a:r>
                        <a:rPr lang="en-US" sz="2400" baseline="0" dirty="0" smtClean="0"/>
                        <a:t> law – </a:t>
                      </a:r>
                      <a:r>
                        <a:rPr lang="en-US" sz="2400" baseline="0" dirty="0" err="1" smtClean="0"/>
                        <a:t>CCEx</a:t>
                      </a:r>
                      <a:r>
                        <a:rPr lang="en-US" sz="2400" baseline="0" dirty="0" smtClean="0"/>
                        <a:t> &amp; </a:t>
                      </a:r>
                      <a:r>
                        <a:rPr lang="en-US" sz="2400" baseline="0" dirty="0" err="1" smtClean="0"/>
                        <a:t>Cus</a:t>
                      </a:r>
                      <a:r>
                        <a:rPr lang="en-US" sz="2400" baseline="0" dirty="0" smtClean="0"/>
                        <a:t>. </a:t>
                      </a:r>
                      <a:r>
                        <a:rPr lang="en-US" sz="2400" baseline="0" dirty="0" err="1" smtClean="0"/>
                        <a:t>Vadodara</a:t>
                      </a:r>
                      <a:r>
                        <a:rPr lang="en-US" sz="2400" baseline="0" dirty="0" smtClean="0"/>
                        <a:t> II vs. </a:t>
                      </a:r>
                      <a:r>
                        <a:rPr lang="en-US" sz="2400" baseline="0" dirty="0" err="1" smtClean="0"/>
                        <a:t>Steelco</a:t>
                      </a:r>
                      <a:r>
                        <a:rPr lang="en-US" sz="2400" baseline="0" dirty="0" smtClean="0"/>
                        <a:t>. </a:t>
                      </a:r>
                      <a:r>
                        <a:rPr lang="en-US" sz="2400" baseline="0" dirty="0" err="1" smtClean="0"/>
                        <a:t>Gujrat</a:t>
                      </a:r>
                      <a:r>
                        <a:rPr lang="en-US" sz="2400" baseline="0" dirty="0" smtClean="0"/>
                        <a:t> Ltd. 2010 (255) ELT 518 (</a:t>
                      </a:r>
                      <a:r>
                        <a:rPr lang="en-US" sz="2400" baseline="0" dirty="0" err="1" smtClean="0"/>
                        <a:t>Guj</a:t>
                      </a:r>
                      <a:r>
                        <a:rPr lang="en-US" sz="2400" baseline="0" dirty="0" smtClean="0"/>
                        <a:t>.)</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7070040F-B971-4CCE-9135-A50632145961}" type="slidenum">
              <a:rPr lang="en-US"/>
              <a:pPr>
                <a:defRPr/>
              </a:pPr>
              <a:t>81</a:t>
            </a:fld>
            <a:endParaRPr lang="en-US"/>
          </a:p>
        </p:txBody>
      </p:sp>
      <p:sp>
        <p:nvSpPr>
          <p:cNvPr id="53253" name="TextBox 5"/>
          <p:cNvSpPr txBox="1">
            <a:spLocks noChangeArrowheads="1"/>
          </p:cNvSpPr>
          <p:nvPr/>
        </p:nvSpPr>
        <p:spPr bwMode="auto">
          <a:xfrm>
            <a:off x="152400" y="2209800"/>
            <a:ext cx="8839200" cy="1754326"/>
          </a:xfrm>
          <a:prstGeom prst="rect">
            <a:avLst/>
          </a:prstGeom>
          <a:noFill/>
          <a:ln w="9525">
            <a:noFill/>
            <a:miter lim="800000"/>
            <a:headEnd/>
            <a:tailEnd/>
          </a:ln>
        </p:spPr>
        <p:txBody>
          <a:bodyPr>
            <a:spAutoFit/>
          </a:bodyPr>
          <a:lstStyle/>
          <a:p>
            <a:pPr algn="ctr"/>
            <a:r>
              <a:rPr lang="en-US" sz="3600" b="1" dirty="0">
                <a:solidFill>
                  <a:srgbClr val="0000CC"/>
                </a:solidFill>
              </a:rPr>
              <a:t>Exempted </a:t>
            </a:r>
            <a:r>
              <a:rPr lang="en-US" sz="3600" b="1" dirty="0" smtClean="0">
                <a:solidFill>
                  <a:srgbClr val="0000CC"/>
                </a:solidFill>
              </a:rPr>
              <a:t> Goods, Exempted Services and </a:t>
            </a:r>
            <a:endParaRPr lang="en-US" sz="3600" b="1" dirty="0">
              <a:solidFill>
                <a:srgbClr val="0000CC"/>
              </a:solidFill>
            </a:endParaRPr>
          </a:p>
          <a:p>
            <a:pPr algn="ctr"/>
            <a:r>
              <a:rPr lang="en-US" sz="3600" b="1" dirty="0" err="1">
                <a:solidFill>
                  <a:srgbClr val="0000CC"/>
                </a:solidFill>
              </a:rPr>
              <a:t>Cenvat</a:t>
            </a:r>
            <a:r>
              <a:rPr lang="en-US" sz="3600" b="1" dirty="0">
                <a:solidFill>
                  <a:srgbClr val="0000CC"/>
                </a:solidFill>
              </a:rPr>
              <a:t> Credit</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E5B6EB7B-45E2-4BD4-A6B7-63F8E39491C5}" type="slidenum">
              <a:rPr lang="en-US"/>
              <a:pPr>
                <a:defRPr/>
              </a:pPr>
              <a:t>82</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Exempted Goods : Meaning</a:t>
            </a:r>
          </a:p>
        </p:txBody>
      </p:sp>
      <p:sp>
        <p:nvSpPr>
          <p:cNvPr id="54278" name="TextBox 6"/>
          <p:cNvSpPr txBox="1">
            <a:spLocks noChangeArrowheads="1"/>
          </p:cNvSpPr>
          <p:nvPr/>
        </p:nvSpPr>
        <p:spPr bwMode="auto">
          <a:xfrm flipH="1">
            <a:off x="0" y="762000"/>
            <a:ext cx="9067800" cy="5509200"/>
          </a:xfrm>
          <a:prstGeom prst="rect">
            <a:avLst/>
          </a:prstGeom>
          <a:noFill/>
          <a:ln w="3175">
            <a:solidFill>
              <a:schemeClr val="tx1"/>
            </a:solidFill>
            <a:miter lim="800000"/>
            <a:headEnd/>
            <a:tailEnd/>
          </a:ln>
        </p:spPr>
        <p:txBody>
          <a:bodyPr>
            <a:spAutoFit/>
          </a:bodyPr>
          <a:lstStyle/>
          <a:p>
            <a:r>
              <a:rPr lang="en-US" sz="2200" dirty="0"/>
              <a:t>According to Rule 2(d) of </a:t>
            </a:r>
            <a:r>
              <a:rPr lang="en-US" sz="2200" dirty="0" err="1"/>
              <a:t>Cenvat</a:t>
            </a:r>
            <a:r>
              <a:rPr lang="en-US" sz="2200" dirty="0"/>
              <a:t> Credit Rules exempted goods means, </a:t>
            </a:r>
            <a:r>
              <a:rPr lang="en-US" sz="2200" i="1" u="sng" dirty="0"/>
              <a:t>goods which are exempt from whole of duty of excise leviable thereon and includes goods which are chargeable to NIL rate of duty</a:t>
            </a:r>
            <a:r>
              <a:rPr lang="en-US" sz="2200" dirty="0"/>
              <a:t> and the </a:t>
            </a:r>
            <a:r>
              <a:rPr lang="en-US" sz="2200" b="1" i="1" u="sng" dirty="0"/>
              <a:t>goods in respect of which the benefit of an exemption under notification no.1/2011-CE dt.1</a:t>
            </a:r>
            <a:r>
              <a:rPr lang="en-US" sz="2200" b="1" i="1" u="sng" baseline="30000" dirty="0"/>
              <a:t>st</a:t>
            </a:r>
            <a:r>
              <a:rPr lang="en-US" sz="2200" b="1" i="1" u="sng" dirty="0"/>
              <a:t> March 2011</a:t>
            </a:r>
            <a:r>
              <a:rPr lang="en-US" sz="2200" dirty="0"/>
              <a:t> or under entries at serial no.67n and 128 of notification no.12/2012-CE dt.17</a:t>
            </a:r>
            <a:r>
              <a:rPr lang="en-US" sz="2200" baseline="30000" dirty="0"/>
              <a:t>th</a:t>
            </a:r>
            <a:r>
              <a:rPr lang="en-US" sz="2200" dirty="0"/>
              <a:t> March 2012 is availed.</a:t>
            </a:r>
          </a:p>
          <a:p>
            <a:r>
              <a:rPr lang="en-US" sz="2200" dirty="0"/>
              <a:t>Thus exempted goods are the ones </a:t>
            </a:r>
          </a:p>
          <a:p>
            <a:pPr>
              <a:buFont typeface="Arial" charset="0"/>
              <a:buChar char="•"/>
            </a:pPr>
            <a:r>
              <a:rPr lang="en-US" sz="2200" dirty="0"/>
              <a:t>Which are chargeable to NIL duty</a:t>
            </a:r>
          </a:p>
          <a:p>
            <a:pPr>
              <a:buFont typeface="Arial" charset="0"/>
              <a:buChar char="•"/>
            </a:pPr>
            <a:r>
              <a:rPr lang="en-US" sz="2200" dirty="0"/>
              <a:t>Exempt by notification issued under 5A</a:t>
            </a:r>
          </a:p>
          <a:p>
            <a:pPr>
              <a:buFont typeface="Arial" charset="0"/>
              <a:buChar char="•"/>
            </a:pPr>
            <a:r>
              <a:rPr lang="en-US" sz="2200" dirty="0"/>
              <a:t>2% excise duty has been paid under notification no.1/2011-CE dt.1</a:t>
            </a:r>
            <a:r>
              <a:rPr lang="en-US" sz="2200" baseline="30000" dirty="0"/>
              <a:t>st</a:t>
            </a:r>
            <a:r>
              <a:rPr lang="en-US" sz="2200" dirty="0"/>
              <a:t> March 2011 or 1% under notification no.12/2012-CE dt.17</a:t>
            </a:r>
            <a:r>
              <a:rPr lang="en-US" sz="2200" baseline="30000" dirty="0"/>
              <a:t>th</a:t>
            </a:r>
            <a:r>
              <a:rPr lang="en-US" sz="2200" dirty="0"/>
              <a:t> March 2012. </a:t>
            </a:r>
          </a:p>
          <a:p>
            <a:r>
              <a:rPr lang="en-US" sz="2200" dirty="0"/>
              <a:t>Non excisable goods are considered as exempted goods or final products for the purpose of Rule 6(1) </a:t>
            </a:r>
            <a:r>
              <a:rPr lang="en-US" sz="2200" dirty="0" err="1"/>
              <a:t>i.e</a:t>
            </a:r>
            <a:r>
              <a:rPr lang="en-US" sz="2200" dirty="0"/>
              <a:t> proportionate reversal or 6% payment of amount.</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6168AB2-D811-4B8E-8968-756423943237}" type="slidenum">
              <a:rPr lang="en-US"/>
              <a:pPr>
                <a:defRPr/>
              </a:pPr>
              <a:t>83</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Exempted Services : Meaning</a:t>
            </a:r>
          </a:p>
        </p:txBody>
      </p:sp>
      <p:sp>
        <p:nvSpPr>
          <p:cNvPr id="55302" name="TextBox 6"/>
          <p:cNvSpPr txBox="1">
            <a:spLocks noChangeArrowheads="1"/>
          </p:cNvSpPr>
          <p:nvPr/>
        </p:nvSpPr>
        <p:spPr bwMode="auto">
          <a:xfrm flipH="1">
            <a:off x="0" y="762001"/>
            <a:ext cx="9067800" cy="5724644"/>
          </a:xfrm>
          <a:prstGeom prst="rect">
            <a:avLst/>
          </a:prstGeom>
          <a:noFill/>
          <a:ln w="3175">
            <a:solidFill>
              <a:schemeClr val="tx1"/>
            </a:solidFill>
            <a:miter lim="800000"/>
            <a:headEnd/>
            <a:tailEnd/>
          </a:ln>
        </p:spPr>
        <p:txBody>
          <a:bodyPr wrap="square">
            <a:spAutoFit/>
          </a:bodyPr>
          <a:lstStyle/>
          <a:p>
            <a:r>
              <a:rPr lang="en-US" sz="2200" b="1" dirty="0"/>
              <a:t>Exempted Services means</a:t>
            </a:r>
          </a:p>
          <a:p>
            <a:pPr>
              <a:buFont typeface="Arial" charset="0"/>
              <a:buChar char="•"/>
            </a:pPr>
            <a:r>
              <a:rPr lang="en-US" sz="2200" dirty="0"/>
              <a:t> Output service which is exempt from the whole of the whole of the service tax leviable thereon </a:t>
            </a:r>
            <a:r>
              <a:rPr lang="en-US" sz="2200" b="1" dirty="0"/>
              <a:t>or</a:t>
            </a:r>
          </a:p>
          <a:p>
            <a:pPr>
              <a:buFont typeface="Arial" charset="0"/>
              <a:buChar char="•"/>
            </a:pPr>
            <a:endParaRPr lang="en-US" sz="2200" b="1" dirty="0"/>
          </a:p>
          <a:p>
            <a:pPr>
              <a:buFont typeface="Arial" charset="0"/>
              <a:buChar char="•"/>
            </a:pPr>
            <a:r>
              <a:rPr lang="en-US" sz="2200" dirty="0"/>
              <a:t>Service on which no service tax is leviable u/s 66B of the Finance Act </a:t>
            </a:r>
            <a:r>
              <a:rPr lang="en-US" sz="2200" b="1" dirty="0"/>
              <a:t>or</a:t>
            </a:r>
          </a:p>
          <a:p>
            <a:pPr>
              <a:buFont typeface="Arial" charset="0"/>
              <a:buChar char="•"/>
            </a:pPr>
            <a:r>
              <a:rPr lang="en-US" sz="2200" dirty="0"/>
              <a:t>Taxable service whose part of value is exempted on the condition that </a:t>
            </a:r>
            <a:r>
              <a:rPr lang="en-US" sz="2200" i="1" u="sng" dirty="0"/>
              <a:t>no credit of inputs and input services, used for providing such taxable service shall be taken but shall not include a service which is exported in terms of rule 6A of the Service Tax Rules, 1994.</a:t>
            </a:r>
          </a:p>
          <a:p>
            <a:pPr>
              <a:buFont typeface="Arial" charset="0"/>
              <a:buChar char="•"/>
            </a:pPr>
            <a:endParaRPr lang="en-US" sz="2200" dirty="0"/>
          </a:p>
          <a:p>
            <a:r>
              <a:rPr lang="en-US" sz="2200" dirty="0"/>
              <a:t>Services on which no service tax is leviable are also exempted services. However, </a:t>
            </a:r>
            <a:r>
              <a:rPr lang="en-US" sz="2200" b="1" u="sng" dirty="0"/>
              <a:t>export of service is not considered as exempt service </a:t>
            </a:r>
            <a:r>
              <a:rPr lang="en-US" sz="2200" dirty="0"/>
              <a:t>for rule 6 of </a:t>
            </a:r>
            <a:r>
              <a:rPr lang="en-US" sz="2200" dirty="0" err="1"/>
              <a:t>Cenvat</a:t>
            </a:r>
            <a:r>
              <a:rPr lang="en-US" sz="2200" dirty="0"/>
              <a:t> Credit Rules- Para 6 of CBE&amp;C circular no. 868/6/2008-CX dt.9-5-2008.</a:t>
            </a:r>
          </a:p>
          <a:p>
            <a:pPr>
              <a:buFont typeface="Arial" charset="0"/>
              <a:buChar char="•"/>
            </a:pPr>
            <a:endParaRPr lang="en-US" sz="1400" dirty="0"/>
          </a:p>
          <a:p>
            <a:endParaRPr lang="en-US" sz="2200" dirty="0"/>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C2C96C4-773C-44F8-AFDB-B86E115CC626}" type="slidenum">
              <a:rPr lang="en-US"/>
              <a:pPr>
                <a:defRPr/>
              </a:pPr>
              <a:t>84</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Exempted Services : Meaning</a:t>
            </a:r>
          </a:p>
        </p:txBody>
      </p:sp>
      <p:sp>
        <p:nvSpPr>
          <p:cNvPr id="56326" name="TextBox 6"/>
          <p:cNvSpPr txBox="1">
            <a:spLocks noChangeArrowheads="1"/>
          </p:cNvSpPr>
          <p:nvPr/>
        </p:nvSpPr>
        <p:spPr bwMode="auto">
          <a:xfrm flipH="1">
            <a:off x="0" y="762000"/>
            <a:ext cx="9067800" cy="5632450"/>
          </a:xfrm>
          <a:prstGeom prst="rect">
            <a:avLst/>
          </a:prstGeom>
          <a:noFill/>
          <a:ln w="3175">
            <a:solidFill>
              <a:schemeClr val="tx1"/>
            </a:solidFill>
            <a:miter lim="800000"/>
            <a:headEnd/>
            <a:tailEnd/>
          </a:ln>
        </p:spPr>
        <p:txBody>
          <a:bodyPr>
            <a:spAutoFit/>
          </a:bodyPr>
          <a:lstStyle/>
          <a:p>
            <a:r>
              <a:rPr lang="en-US" sz="2400"/>
              <a:t>The definition of exempted services is expanded wef 1-4-2011, by providing that taxable service whose part of value is exempt on the condition that no credit of inputs and input services used in providing such taxable service has been taken, shall be </a:t>
            </a:r>
            <a:r>
              <a:rPr lang="en-US" sz="2400" b="1"/>
              <a:t>exempted service. </a:t>
            </a:r>
            <a:r>
              <a:rPr lang="en-US" sz="2400"/>
              <a:t>In some cases, cenvat credit of input services is available but not of input goods. Such services are </a:t>
            </a:r>
            <a:r>
              <a:rPr lang="en-US" sz="2400" b="1"/>
              <a:t>not</a:t>
            </a:r>
            <a:r>
              <a:rPr lang="en-US" sz="2400"/>
              <a:t> considered as exempt services.</a:t>
            </a:r>
          </a:p>
          <a:p>
            <a:r>
              <a:rPr lang="en-US" sz="2400"/>
              <a:t>In case of some services, </a:t>
            </a:r>
            <a:r>
              <a:rPr lang="en-US" sz="2400" b="1"/>
              <a:t>abatement</a:t>
            </a:r>
            <a:r>
              <a:rPr lang="en-US" sz="2400"/>
              <a:t> is subject to condition that the service provider does not take the credit of excise duty paid on inputs or capital goods in providing services or service tax paid on input services used in providing output services.</a:t>
            </a:r>
          </a:p>
          <a:p>
            <a:r>
              <a:rPr lang="en-US" sz="2400" i="1" u="sng"/>
              <a:t>In case of </a:t>
            </a:r>
            <a:r>
              <a:rPr lang="en-US" sz="2400" b="1" i="1" u="sng"/>
              <a:t>Traded Goods</a:t>
            </a:r>
            <a:r>
              <a:rPr lang="en-US" sz="2400" i="1" u="sng"/>
              <a:t>, value of the exempt service shall be the difference between the sale price and the cost of goods sold (without purchase cost) or 10% of cost of goods sold whichever is more…notification no.13/2011- CE(NT) dt.31-3-2011</a:t>
            </a:r>
            <a:endParaRPr lang="en-US" sz="2400" b="1" i="1" u="sng"/>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85</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Exempted Services : Meaning</a:t>
            </a:r>
          </a:p>
        </p:txBody>
      </p:sp>
      <p:sp>
        <p:nvSpPr>
          <p:cNvPr id="57350" name="TextBox 6"/>
          <p:cNvSpPr txBox="1">
            <a:spLocks noChangeArrowheads="1"/>
          </p:cNvSpPr>
          <p:nvPr/>
        </p:nvSpPr>
        <p:spPr bwMode="auto">
          <a:xfrm flipH="1">
            <a:off x="0" y="762000"/>
            <a:ext cx="9067800" cy="1938338"/>
          </a:xfrm>
          <a:prstGeom prst="rect">
            <a:avLst/>
          </a:prstGeom>
          <a:noFill/>
          <a:ln w="3175">
            <a:solidFill>
              <a:schemeClr val="tx1"/>
            </a:solidFill>
            <a:miter lim="800000"/>
            <a:headEnd/>
            <a:tailEnd/>
          </a:ln>
        </p:spPr>
        <p:txBody>
          <a:bodyPr>
            <a:spAutoFit/>
          </a:bodyPr>
          <a:lstStyle/>
          <a:p>
            <a:r>
              <a:rPr lang="en-US" sz="2400"/>
              <a:t> Services provided to unit or developer in SEZ is not an exempt service for the purpose of Rule 6.</a:t>
            </a:r>
          </a:p>
          <a:p>
            <a:endParaRPr lang="en-US" sz="2400"/>
          </a:p>
          <a:p>
            <a:r>
              <a:rPr lang="en-US" sz="2400"/>
              <a:t>Similarly, export of service is also </a:t>
            </a:r>
            <a:r>
              <a:rPr lang="en-US" sz="2400" b="1"/>
              <a:t>not</a:t>
            </a:r>
            <a:r>
              <a:rPr lang="en-US" sz="2400"/>
              <a:t> considered as exempt service.</a:t>
            </a:r>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86</a:t>
            </a:fld>
            <a:endParaRPr lang="en-US"/>
          </a:p>
        </p:txBody>
      </p:sp>
      <p:graphicFrame>
        <p:nvGraphicFramePr>
          <p:cNvPr id="7" name="Table 6"/>
          <p:cNvGraphicFramePr>
            <a:graphicFrameLocks noGrp="1"/>
          </p:cNvGraphicFramePr>
          <p:nvPr/>
        </p:nvGraphicFramePr>
        <p:xfrm>
          <a:off x="228600" y="228600"/>
          <a:ext cx="8686800" cy="6248400"/>
        </p:xfrm>
        <a:graphic>
          <a:graphicData uri="http://schemas.openxmlformats.org/drawingml/2006/table">
            <a:tbl>
              <a:tblPr firstRow="1" bandRow="1">
                <a:tableStyleId>{2D5ABB26-0587-4C30-8999-92F81FD0307C}</a:tableStyleId>
              </a:tblPr>
              <a:tblGrid>
                <a:gridCol w="4458729"/>
                <a:gridCol w="4228071"/>
              </a:tblGrid>
              <a:tr h="471579">
                <a:tc>
                  <a:txBody>
                    <a:bodyPr/>
                    <a:lstStyle/>
                    <a:p>
                      <a:r>
                        <a:rPr lang="en-US" sz="2200" dirty="0" smtClean="0"/>
                        <a:t>Facts</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t>Discussion</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90191">
                <a:tc>
                  <a:txBody>
                    <a:bodyPr/>
                    <a:lstStyle/>
                    <a:p>
                      <a:r>
                        <a:rPr lang="en-US" sz="2200" dirty="0" smtClean="0"/>
                        <a:t>Can CENVAT</a:t>
                      </a:r>
                      <a:r>
                        <a:rPr lang="en-US" sz="2200" baseline="0" dirty="0" smtClean="0"/>
                        <a:t> credit be utilized for payment of ED on goods in respect of which benefit of Notification 1/2011-CE-01.03.2011 is availed </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t>No </a:t>
                      </a:r>
                    </a:p>
                    <a:p>
                      <a:r>
                        <a:rPr lang="en-US" sz="2200" dirty="0" smtClean="0"/>
                        <a:t>Rule 3(4)</a:t>
                      </a:r>
                    </a:p>
                    <a:p>
                      <a:r>
                        <a:rPr lang="en-US" sz="2200" dirty="0" smtClean="0"/>
                        <a:t>On</a:t>
                      </a:r>
                      <a:r>
                        <a:rPr lang="en-US" sz="2200" baseline="0" dirty="0" smtClean="0"/>
                        <a:t> such goods concessional ED of 2% is payable subject to  non-availment of CENVAT credit on inputs and input services</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73940">
                <a:tc>
                  <a:txBody>
                    <a:bodyPr/>
                    <a:lstStyle/>
                    <a:p>
                      <a:r>
                        <a:rPr lang="en-US" sz="2200" dirty="0" smtClean="0"/>
                        <a:t>Can CENVAT credit be utilized for payment of Clean</a:t>
                      </a:r>
                      <a:r>
                        <a:rPr lang="en-US" sz="2200" baseline="0" dirty="0" smtClean="0"/>
                        <a:t> Energy Cess leviable u/s 83 of Finance Act, 2010</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t>No </a:t>
                      </a:r>
                    </a:p>
                    <a:p>
                      <a:r>
                        <a:rPr lang="en-US" sz="2200" dirty="0" smtClean="0"/>
                        <a:t>Rule 3(4) read with Rule 3(1) CCR 2004</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2690">
                <a:tc>
                  <a:txBody>
                    <a:bodyPr/>
                    <a:lstStyle/>
                    <a:p>
                      <a:r>
                        <a:rPr lang="en-US" sz="2200" dirty="0" smtClean="0"/>
                        <a:t>Can credit of duty</a:t>
                      </a:r>
                      <a:r>
                        <a:rPr lang="en-US" sz="2200" baseline="0" dirty="0" smtClean="0"/>
                        <a:t> paid @ 2% on inputs wide Notification 1/2011-CE-01.03.2011 is available  to manufacturer and service provider?</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t>No</a:t>
                      </a:r>
                    </a:p>
                    <a:p>
                      <a:r>
                        <a:rPr lang="en-US" sz="2200" dirty="0" smtClean="0"/>
                        <a:t>Proviso to clause (i) Rule 3(1)</a:t>
                      </a:r>
                      <a:endParaRPr lang="en-IN" sz="2200" dirty="0"/>
                    </a:p>
                  </a:txBody>
                  <a:tcPr marL="36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87</a:t>
            </a:fld>
            <a:endParaRPr lang="en-US"/>
          </a:p>
        </p:txBody>
      </p:sp>
      <p:graphicFrame>
        <p:nvGraphicFramePr>
          <p:cNvPr id="6" name="Table 5"/>
          <p:cNvGraphicFramePr>
            <a:graphicFrameLocks noGrp="1"/>
          </p:cNvGraphicFramePr>
          <p:nvPr/>
        </p:nvGraphicFramePr>
        <p:xfrm>
          <a:off x="228600" y="152400"/>
          <a:ext cx="8686800" cy="6333220"/>
        </p:xfrm>
        <a:graphic>
          <a:graphicData uri="http://schemas.openxmlformats.org/drawingml/2006/table">
            <a:tbl>
              <a:tblPr firstRow="1" bandRow="1">
                <a:tableStyleId>{2D5ABB26-0587-4C30-8999-92F81FD0307C}</a:tableStyleId>
              </a:tblPr>
              <a:tblGrid>
                <a:gridCol w="3848856"/>
                <a:gridCol w="4837944"/>
              </a:tblGrid>
              <a:tr h="387621">
                <a:tc>
                  <a:txBody>
                    <a:bodyPr/>
                    <a:lstStyle/>
                    <a:p>
                      <a:r>
                        <a:rPr lang="en-US" sz="2000" dirty="0" smtClean="0"/>
                        <a:t>Facts</a:t>
                      </a:r>
                      <a:endParaRPr lang="en-IN" sz="20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Discussion</a:t>
                      </a:r>
                      <a:endParaRPr lang="en-IN" sz="20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711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t>Is CENVAT credit required to be reversed in respect of “inputs” lying in stock / process contained in final product,</a:t>
                      </a:r>
                      <a:r>
                        <a:rPr lang="en-US" sz="2000" kern="1200" baseline="0" dirty="0" smtClean="0"/>
                        <a:t> when the final product is subsequently exempted from payment of duty</a:t>
                      </a:r>
                      <a:endParaRPr lang="en-IN" sz="2000" kern="1200" dirty="0" smtClean="0"/>
                    </a:p>
                    <a:p>
                      <a:endParaRPr lang="en-IN" sz="20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kern="1200" dirty="0" smtClean="0"/>
                        <a:t>As per Rule 11(3) CCR 2004 when a final product is exempted u/s5A of the Central Excise Act the manufacturer is required to pay an “amount” equal to CENVAT credit on inputs lying in stock or process</a:t>
                      </a:r>
                      <a:endParaRPr lang="en-IN" sz="2000" kern="1200" dirty="0" smtClean="0"/>
                    </a:p>
                    <a:p>
                      <a:r>
                        <a:rPr lang="en-US" sz="2000" kern="1200" dirty="0" smtClean="0"/>
                        <a:t>Balance remaining is also not allowed as “input credit” for payment of ED on final product or payment of service tax on “taxable output service”</a:t>
                      </a:r>
                      <a:endParaRPr lang="en-IN" sz="20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2916">
                <a:tc>
                  <a:txBody>
                    <a:bodyPr/>
                    <a:lstStyle/>
                    <a:p>
                      <a:pPr>
                        <a:lnSpc>
                          <a:spcPct val="115000"/>
                        </a:lnSpc>
                        <a:spcAft>
                          <a:spcPts val="0"/>
                        </a:spcAft>
                      </a:pPr>
                      <a:r>
                        <a:rPr lang="en-US" sz="2000" dirty="0"/>
                        <a:t>Is CENVAT credit required to be reversed if goods sent for processing are not received within 180 days</a:t>
                      </a:r>
                      <a:endParaRPr lang="en-IN" sz="20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000" dirty="0"/>
                        <a:t>Yes Rule 4(5)(a)</a:t>
                      </a:r>
                      <a:endParaRPr lang="en-IN" sz="2000" dirty="0"/>
                    </a:p>
                    <a:p>
                      <a:pPr>
                        <a:lnSpc>
                          <a:spcPct val="115000"/>
                        </a:lnSpc>
                        <a:spcAft>
                          <a:spcPts val="0"/>
                        </a:spcAft>
                      </a:pPr>
                      <a:r>
                        <a:rPr lang="en-US" sz="2000" dirty="0"/>
                        <a:t>Credit already reversed if any can be restored once goods are received back</a:t>
                      </a:r>
                      <a:endParaRPr lang="en-IN" sz="20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2916">
                <a:tc>
                  <a:txBody>
                    <a:bodyPr/>
                    <a:lstStyle/>
                    <a:p>
                      <a:pPr>
                        <a:lnSpc>
                          <a:spcPct val="115000"/>
                        </a:lnSpc>
                        <a:spcAft>
                          <a:spcPts val="1000"/>
                        </a:spcAft>
                      </a:pPr>
                      <a:r>
                        <a:rPr lang="en-US" sz="2000" dirty="0"/>
                        <a:t>Whether CENVAT Credit on services used in repairs / renovation of factory or office is available ? </a:t>
                      </a:r>
                      <a:endParaRPr lang="en-IN" sz="20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000" dirty="0"/>
                        <a:t>Yes eligible</a:t>
                      </a:r>
                      <a:endParaRPr lang="en-IN" sz="2000" dirty="0"/>
                    </a:p>
                    <a:p>
                      <a:pPr>
                        <a:lnSpc>
                          <a:spcPct val="115000"/>
                        </a:lnSpc>
                        <a:spcAft>
                          <a:spcPts val="0"/>
                        </a:spcAft>
                      </a:pPr>
                      <a:r>
                        <a:rPr lang="en-US" sz="2000" dirty="0"/>
                        <a:t>Rule 2(l) </a:t>
                      </a:r>
                      <a:endParaRPr lang="en-IN" sz="20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88</a:t>
            </a:fld>
            <a:endParaRPr lang="en-US"/>
          </a:p>
        </p:txBody>
      </p:sp>
      <p:graphicFrame>
        <p:nvGraphicFramePr>
          <p:cNvPr id="7" name="Table 6"/>
          <p:cNvGraphicFramePr>
            <a:graphicFrameLocks noGrp="1"/>
          </p:cNvGraphicFramePr>
          <p:nvPr/>
        </p:nvGraphicFramePr>
        <p:xfrm>
          <a:off x="228600" y="152400"/>
          <a:ext cx="8686800" cy="6324600"/>
        </p:xfrm>
        <a:graphic>
          <a:graphicData uri="http://schemas.openxmlformats.org/drawingml/2006/table">
            <a:tbl>
              <a:tblPr firstRow="1" bandRow="1">
                <a:tableStyleId>{2D5ABB26-0587-4C30-8999-92F81FD0307C}</a:tableStyleId>
              </a:tblPr>
              <a:tblGrid>
                <a:gridCol w="5100290"/>
                <a:gridCol w="3586510"/>
              </a:tblGrid>
              <a:tr h="743265">
                <a:tc>
                  <a:txBody>
                    <a:bodyPr/>
                    <a:lstStyle/>
                    <a:p>
                      <a:r>
                        <a:rPr lang="en-US" sz="2200" dirty="0" smtClean="0"/>
                        <a:t>Facts</a:t>
                      </a:r>
                      <a:endParaRPr lang="en-IN" sz="2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200" dirty="0" smtClean="0"/>
                        <a:t>Discussion</a:t>
                      </a:r>
                      <a:endParaRPr lang="en-IN" sz="2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713">
                <a:tc>
                  <a:txBody>
                    <a:bodyPr/>
                    <a:lstStyle/>
                    <a:p>
                      <a:pPr>
                        <a:lnSpc>
                          <a:spcPct val="115000"/>
                        </a:lnSpc>
                        <a:spcAft>
                          <a:spcPts val="1000"/>
                        </a:spcAft>
                      </a:pPr>
                      <a:r>
                        <a:rPr lang="en-US" sz="2200" dirty="0"/>
                        <a:t>Whether CENVAT Credit on services used in repairs / renovation of factory or office is available? </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200" dirty="0"/>
                        <a:t>Yes eligible</a:t>
                      </a:r>
                      <a:endParaRPr lang="en-IN" sz="2200" dirty="0"/>
                    </a:p>
                    <a:p>
                      <a:pPr>
                        <a:lnSpc>
                          <a:spcPct val="115000"/>
                        </a:lnSpc>
                        <a:spcAft>
                          <a:spcPts val="0"/>
                        </a:spcAft>
                      </a:pPr>
                      <a:r>
                        <a:rPr lang="en-US" sz="2200" dirty="0"/>
                        <a:t>Rule 2(l) </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01490">
                <a:tc>
                  <a:txBody>
                    <a:bodyPr/>
                    <a:lstStyle/>
                    <a:p>
                      <a:pPr>
                        <a:lnSpc>
                          <a:spcPct val="115000"/>
                        </a:lnSpc>
                        <a:spcAft>
                          <a:spcPts val="0"/>
                        </a:spcAft>
                      </a:pPr>
                      <a:r>
                        <a:rPr lang="en-US" sz="2200" dirty="0"/>
                        <a:t>CENVAT credit in respect of duty paid on capital goods used exclusively in the manufacture of dutiable goods cleared </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200" dirty="0"/>
                        <a:t>Not available if Capital Goods are exclusively used </a:t>
                      </a:r>
                      <a:endParaRPr lang="en-IN" sz="2200" dirty="0"/>
                    </a:p>
                    <a:p>
                      <a:pPr>
                        <a:lnSpc>
                          <a:spcPct val="115000"/>
                        </a:lnSpc>
                        <a:spcAft>
                          <a:spcPts val="0"/>
                        </a:spcAft>
                      </a:pPr>
                      <a:r>
                        <a:rPr lang="en-US" sz="2200" dirty="0"/>
                        <a:t>Otherwise, available in entirely if Capital Goods are used partly in manufacture of exempted final product </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90132">
                <a:tc>
                  <a:txBody>
                    <a:bodyPr/>
                    <a:lstStyle/>
                    <a:p>
                      <a:pPr>
                        <a:lnSpc>
                          <a:spcPct val="115000"/>
                        </a:lnSpc>
                        <a:spcAft>
                          <a:spcPts val="0"/>
                        </a:spcAft>
                      </a:pPr>
                      <a:r>
                        <a:rPr lang="en-US" sz="2200" dirty="0"/>
                        <a:t>CENVAT credit “capital goods” used outside the factory of manufacture for generation of electricity for captive use within the factory</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200" dirty="0"/>
                        <a:t>Yes </a:t>
                      </a:r>
                      <a:endParaRPr lang="en-IN" sz="2200" dirty="0"/>
                    </a:p>
                    <a:p>
                      <a:pPr>
                        <a:lnSpc>
                          <a:spcPct val="115000"/>
                        </a:lnSpc>
                        <a:spcAft>
                          <a:spcPts val="0"/>
                        </a:spcAft>
                      </a:pPr>
                      <a:r>
                        <a:rPr lang="en-US" sz="2200" dirty="0"/>
                        <a:t>Eligible Rule 2(a) </a:t>
                      </a:r>
                      <a:endParaRPr lang="en-IN" sz="22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89</a:t>
            </a:fld>
            <a:endParaRPr lang="en-US"/>
          </a:p>
        </p:txBody>
      </p:sp>
      <p:graphicFrame>
        <p:nvGraphicFramePr>
          <p:cNvPr id="6" name="Table 5"/>
          <p:cNvGraphicFramePr>
            <a:graphicFrameLocks noGrp="1"/>
          </p:cNvGraphicFramePr>
          <p:nvPr/>
        </p:nvGraphicFramePr>
        <p:xfrm>
          <a:off x="142842" y="428604"/>
          <a:ext cx="8696357" cy="5895996"/>
        </p:xfrm>
        <a:graphic>
          <a:graphicData uri="http://schemas.openxmlformats.org/drawingml/2006/table">
            <a:tbl>
              <a:tblPr firstRow="1" bandRow="1">
                <a:tableStyleId>{2D5ABB26-0587-4C30-8999-92F81FD0307C}</a:tableStyleId>
              </a:tblPr>
              <a:tblGrid>
                <a:gridCol w="5292288"/>
                <a:gridCol w="3404069"/>
              </a:tblGrid>
              <a:tr h="1011428">
                <a:tc>
                  <a:txBody>
                    <a:bodyPr/>
                    <a:lstStyle/>
                    <a:p>
                      <a:r>
                        <a:rPr lang="en-US" sz="2400" dirty="0" smtClean="0"/>
                        <a:t>Facts </a:t>
                      </a:r>
                      <a:endParaRPr lang="en-IN"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Discussion</a:t>
                      </a:r>
                      <a:endParaRPr lang="en-IN"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11454">
                <a:tc>
                  <a:txBody>
                    <a:bodyPr/>
                    <a:lstStyle/>
                    <a:p>
                      <a:pPr>
                        <a:lnSpc>
                          <a:spcPct val="115000"/>
                        </a:lnSpc>
                        <a:spcAft>
                          <a:spcPts val="0"/>
                        </a:spcAft>
                      </a:pPr>
                      <a:r>
                        <a:rPr lang="en-US" sz="2400" dirty="0"/>
                        <a:t>Capital Goods are cleared as waste or scrap</a:t>
                      </a:r>
                      <a:endParaRPr lang="en-IN" sz="24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400" dirty="0"/>
                        <a:t>ED is payable on the “transaction value”</a:t>
                      </a:r>
                      <a:endParaRPr lang="en-IN" sz="24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73114">
                <a:tc>
                  <a:txBody>
                    <a:bodyPr/>
                    <a:lstStyle/>
                    <a:p>
                      <a:pPr>
                        <a:lnSpc>
                          <a:spcPct val="115000"/>
                        </a:lnSpc>
                        <a:spcAft>
                          <a:spcPts val="1000"/>
                        </a:spcAft>
                      </a:pPr>
                      <a:r>
                        <a:rPr lang="en-US" sz="2400" dirty="0"/>
                        <a:t>Whether CENVAT Credit is allowed without bringing “inputs” to premises of output service subject to documentation regarding delivery and location </a:t>
                      </a:r>
                      <a:endParaRPr lang="en-IN" sz="24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US" sz="2400" dirty="0"/>
                        <a:t>Yes eligible</a:t>
                      </a:r>
                      <a:endParaRPr lang="en-IN" sz="2400" dirty="0"/>
                    </a:p>
                    <a:p>
                      <a:pPr>
                        <a:lnSpc>
                          <a:spcPct val="115000"/>
                        </a:lnSpc>
                        <a:spcAft>
                          <a:spcPts val="0"/>
                        </a:spcAft>
                      </a:pPr>
                      <a:r>
                        <a:rPr lang="en-US" sz="2400" dirty="0"/>
                        <a:t>Rule 4 Provided that, they are used for providing “taxable output service” </a:t>
                      </a:r>
                      <a:endParaRPr lang="en-IN" sz="2400" dirty="0"/>
                    </a:p>
                    <a:p>
                      <a:pPr>
                        <a:lnSpc>
                          <a:spcPct val="115000"/>
                        </a:lnSpc>
                        <a:spcAft>
                          <a:spcPts val="0"/>
                        </a:spcAft>
                      </a:pPr>
                      <a:r>
                        <a:rPr lang="en-US" sz="2400" dirty="0"/>
                        <a:t>Correct documentation be maintained</a:t>
                      </a:r>
                      <a:endParaRPr lang="en-IN" sz="2400" dirty="0">
                        <a:latin typeface="+mn-lt"/>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C008DAA1-34BC-46B3-A42F-6863544BFFC8}" type="slidenum">
              <a:rPr lang="en-US"/>
              <a:pPr>
                <a:defRPr/>
              </a:pPr>
              <a:t>9</a:t>
            </a:fld>
            <a:endParaRPr lang="en-US"/>
          </a:p>
        </p:txBody>
      </p:sp>
      <p:sp>
        <p:nvSpPr>
          <p:cNvPr id="9" name="Rounded Rectangle 8"/>
          <p:cNvSpPr/>
          <p:nvPr/>
        </p:nvSpPr>
        <p:spPr>
          <a:xfrm>
            <a:off x="76200" y="76200"/>
            <a:ext cx="8915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latin typeface="Vrinda" pitchFamily="34" charset="0"/>
                <a:cs typeface="Vrinda" pitchFamily="34" charset="0"/>
              </a:rPr>
              <a:t>Nature of Input Tax Credit</a:t>
            </a:r>
          </a:p>
        </p:txBody>
      </p:sp>
      <p:sp>
        <p:nvSpPr>
          <p:cNvPr id="9222" name="TextBox 9"/>
          <p:cNvSpPr txBox="1">
            <a:spLocks noChangeArrowheads="1"/>
          </p:cNvSpPr>
          <p:nvPr/>
        </p:nvSpPr>
        <p:spPr bwMode="auto">
          <a:xfrm>
            <a:off x="304800" y="762000"/>
            <a:ext cx="8458200" cy="2308225"/>
          </a:xfrm>
          <a:prstGeom prst="rect">
            <a:avLst/>
          </a:prstGeom>
          <a:noFill/>
          <a:ln w="9525">
            <a:noFill/>
            <a:miter lim="800000"/>
            <a:headEnd/>
            <a:tailEnd/>
          </a:ln>
        </p:spPr>
        <p:txBody>
          <a:bodyPr>
            <a:spAutoFit/>
          </a:bodyPr>
          <a:lstStyle/>
          <a:p>
            <a:r>
              <a:rPr lang="en-US" sz="2400"/>
              <a:t>Cenvat Credit Rules uses following terms for various cost elements suffering input tax incidence.</a:t>
            </a:r>
          </a:p>
          <a:p>
            <a:r>
              <a:rPr lang="en-US" sz="2400"/>
              <a:t> </a:t>
            </a:r>
          </a:p>
          <a:p>
            <a:r>
              <a:rPr lang="en-US" sz="2400"/>
              <a:t>A manufacturer or service provider is eligible for availing cenvat credit of service tax paid on his </a:t>
            </a:r>
            <a:r>
              <a:rPr lang="en-US" sz="2400" b="1" i="1" u="sng"/>
              <a:t>input services, excise duty paid on his inputs and capital goods.</a:t>
            </a:r>
          </a:p>
        </p:txBody>
      </p:sp>
      <p:sp>
        <p:nvSpPr>
          <p:cNvPr id="9223" name="TextBox 6"/>
          <p:cNvSpPr txBox="1">
            <a:spLocks noChangeArrowheads="1"/>
          </p:cNvSpPr>
          <p:nvPr/>
        </p:nvSpPr>
        <p:spPr bwMode="auto">
          <a:xfrm>
            <a:off x="381000" y="3136900"/>
            <a:ext cx="8229600" cy="3416300"/>
          </a:xfrm>
          <a:prstGeom prst="rect">
            <a:avLst/>
          </a:prstGeom>
          <a:noFill/>
          <a:ln w="3175">
            <a:solidFill>
              <a:schemeClr val="tx1"/>
            </a:solidFill>
            <a:miter lim="800000"/>
            <a:headEnd/>
            <a:tailEnd/>
          </a:ln>
        </p:spPr>
        <p:txBody>
          <a:bodyPr>
            <a:spAutoFit/>
          </a:bodyPr>
          <a:lstStyle/>
          <a:p>
            <a:r>
              <a:rPr lang="en-US" sz="2400" b="1"/>
              <a:t>Input Services  </a:t>
            </a:r>
            <a:r>
              <a:rPr lang="en-US" sz="2400"/>
              <a:t>- These are the services used for manufacturing or service provision.</a:t>
            </a:r>
          </a:p>
          <a:p>
            <a:endParaRPr lang="en-US" sz="2400" b="1"/>
          </a:p>
          <a:p>
            <a:r>
              <a:rPr lang="en-US" sz="2400" b="1"/>
              <a:t>Capital Goods</a:t>
            </a:r>
            <a:r>
              <a:rPr lang="en-US" sz="2400"/>
              <a:t>  -  These are the assets used for manufacture or service provision.</a:t>
            </a:r>
          </a:p>
          <a:p>
            <a:endParaRPr lang="en-US" sz="2400"/>
          </a:p>
          <a:p>
            <a:r>
              <a:rPr lang="en-US" sz="2400" b="1"/>
              <a:t>Input  </a:t>
            </a:r>
            <a:r>
              <a:rPr lang="en-US" sz="2400"/>
              <a:t>-  This covers Raw Material , Consumables and other goods used in manufacture or service provision.</a:t>
            </a:r>
          </a:p>
          <a:p>
            <a:r>
              <a:rPr lang="en-US" sz="2400"/>
              <a:t> </a:t>
            </a: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90</a:t>
            </a:fld>
            <a:endParaRPr lang="en-US"/>
          </a:p>
        </p:txBody>
      </p:sp>
      <p:graphicFrame>
        <p:nvGraphicFramePr>
          <p:cNvPr id="7" name="Table 6"/>
          <p:cNvGraphicFramePr>
            <a:graphicFrameLocks noGrp="1"/>
          </p:cNvGraphicFramePr>
          <p:nvPr/>
        </p:nvGraphicFramePr>
        <p:xfrm>
          <a:off x="152400" y="228600"/>
          <a:ext cx="8763000" cy="6172200"/>
        </p:xfrm>
        <a:graphic>
          <a:graphicData uri="http://schemas.openxmlformats.org/drawingml/2006/table">
            <a:tbl>
              <a:tblPr firstRow="1" bandRow="1">
                <a:tableStyleId>{2D5ABB26-0587-4C30-8999-92F81FD0307C}</a:tableStyleId>
              </a:tblPr>
              <a:tblGrid>
                <a:gridCol w="4900216"/>
                <a:gridCol w="3862784"/>
              </a:tblGrid>
              <a:tr h="378126">
                <a:tc>
                  <a:txBody>
                    <a:bodyPr/>
                    <a:lstStyle/>
                    <a:p>
                      <a:r>
                        <a:rPr lang="en-US" sz="1900" dirty="0" smtClean="0"/>
                        <a:t>Facts </a:t>
                      </a:r>
                      <a:endParaRPr lang="en-IN" sz="1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900" dirty="0" smtClean="0"/>
                        <a:t>Discussion</a:t>
                      </a:r>
                      <a:endParaRPr lang="en-IN" sz="1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68244">
                <a:tc>
                  <a:txBody>
                    <a:bodyPr/>
                    <a:lstStyle/>
                    <a:p>
                      <a:r>
                        <a:rPr lang="en-US" sz="1900" kern="1200" dirty="0" smtClean="0"/>
                        <a:t>A manufacturer is having storage godowns, cycle sheds, canteen, housing complex of employees ( staff and workers ) in the premises.</a:t>
                      </a:r>
                      <a:endParaRPr lang="en-IN" sz="1900" kern="1200" dirty="0" smtClean="0"/>
                    </a:p>
                    <a:p>
                      <a:r>
                        <a:rPr lang="en-US" sz="1900" kern="1200" dirty="0" smtClean="0"/>
                        <a:t>Assessee had a CPP supplying electricity to factory as well as housing complex. </a:t>
                      </a:r>
                      <a:endParaRPr lang="en-IN" sz="1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900" kern="1200" dirty="0" smtClean="0"/>
                        <a:t>CENVAT credit on furnace oil used in generation of power proportionately as applicable to “manufacturing activities can only be availed” as per Rule 2(k) of CCR, 2004.</a:t>
                      </a:r>
                    </a:p>
                    <a:p>
                      <a:endParaRPr lang="en-IN" sz="1000" kern="1200" dirty="0" smtClean="0"/>
                    </a:p>
                    <a:p>
                      <a:r>
                        <a:rPr lang="en-US" sz="1900" kern="1200" dirty="0" smtClean="0"/>
                        <a:t>It can not be availed on housing complex etc.</a:t>
                      </a:r>
                      <a:endParaRPr lang="en-IN" sz="19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22956">
                <a:tc>
                  <a:txBody>
                    <a:bodyPr/>
                    <a:lstStyle/>
                    <a:p>
                      <a:r>
                        <a:rPr lang="en-US" sz="1900" kern="1200" dirty="0" smtClean="0"/>
                        <a:t>Assessee is engaged in manufacture of machines as per “customer’s”</a:t>
                      </a:r>
                      <a:endParaRPr lang="en-IN" sz="1900" kern="1200" dirty="0" smtClean="0"/>
                    </a:p>
                    <a:p>
                      <a:r>
                        <a:rPr lang="en-US" sz="1900" kern="1200" dirty="0" smtClean="0"/>
                        <a:t>Specifications. After customer’s satisfaction about desired results sale use </a:t>
                      </a:r>
                      <a:endParaRPr lang="en-IN" sz="1900" kern="1200" dirty="0" smtClean="0"/>
                    </a:p>
                    <a:p>
                      <a:r>
                        <a:rPr lang="en-US" sz="1900" kern="1200" dirty="0" smtClean="0"/>
                        <a:t>To be made to “customers”.</a:t>
                      </a:r>
                      <a:endParaRPr lang="en-IN" sz="1900" kern="1200" dirty="0" smtClean="0"/>
                    </a:p>
                    <a:p>
                      <a:r>
                        <a:rPr lang="en-US" sz="1900" kern="1200" dirty="0" smtClean="0"/>
                        <a:t>While testing certain inputs were consumed during the course of testing of such machines.</a:t>
                      </a:r>
                      <a:endParaRPr lang="en-IN" sz="1900" kern="1200" dirty="0" smtClean="0"/>
                    </a:p>
                    <a:p>
                      <a:r>
                        <a:rPr lang="en-US" sz="1900" kern="1200" dirty="0" smtClean="0"/>
                        <a:t>CENVAT credit prior to sale and during the course of testing is available or not ? </a:t>
                      </a:r>
                      <a:endParaRPr lang="en-IN" sz="1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900" kern="1200" dirty="0" smtClean="0"/>
                        <a:t>Yes</a:t>
                      </a:r>
                      <a:endParaRPr lang="en-IN" sz="1900" kern="1200" dirty="0" smtClean="0"/>
                    </a:p>
                    <a:p>
                      <a:r>
                        <a:rPr lang="en-US" sz="1900" kern="1200" dirty="0" smtClean="0"/>
                        <a:t>Flex Engineering v. Commissioner of Central Excise (276) ELT 153 (SC)</a:t>
                      </a:r>
                    </a:p>
                    <a:p>
                      <a:endParaRPr lang="en-IN" sz="1000" kern="1200" dirty="0" smtClean="0"/>
                    </a:p>
                    <a:p>
                      <a:r>
                        <a:rPr lang="en-US" sz="1900" kern="1200" dirty="0" smtClean="0"/>
                        <a:t>“process of testing is connected with the sale without which sale could not have been completed”</a:t>
                      </a:r>
                    </a:p>
                    <a:p>
                      <a:endParaRPr lang="en-IN" sz="1000" kern="1200" dirty="0" smtClean="0"/>
                    </a:p>
                    <a:p>
                      <a:r>
                        <a:rPr lang="en-US" sz="1900" kern="1200" dirty="0" smtClean="0"/>
                        <a:t>It was an essential ingredient of “process of manufacturer” itself</a:t>
                      </a:r>
                      <a:endParaRPr lang="en-IN" sz="1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2B3539D-D57B-4708-88FD-6BB406FB3D36}" type="slidenum">
              <a:rPr lang="en-US"/>
              <a:pPr>
                <a:defRPr/>
              </a:pPr>
              <a:t>91</a:t>
            </a:fld>
            <a:endParaRPr lang="en-US"/>
          </a:p>
        </p:txBody>
      </p:sp>
      <p:graphicFrame>
        <p:nvGraphicFramePr>
          <p:cNvPr id="6" name="Table 5"/>
          <p:cNvGraphicFramePr>
            <a:graphicFrameLocks noGrp="1"/>
          </p:cNvGraphicFramePr>
          <p:nvPr/>
        </p:nvGraphicFramePr>
        <p:xfrm>
          <a:off x="285720" y="214288"/>
          <a:ext cx="8629680" cy="6110312"/>
        </p:xfrm>
        <a:graphic>
          <a:graphicData uri="http://schemas.openxmlformats.org/drawingml/2006/table">
            <a:tbl>
              <a:tblPr firstRow="1" bandRow="1">
                <a:tableStyleId>{2D5ABB26-0587-4C30-8999-92F81FD0307C}</a:tableStyleId>
              </a:tblPr>
              <a:tblGrid>
                <a:gridCol w="3568040"/>
                <a:gridCol w="5061640"/>
              </a:tblGrid>
              <a:tr h="993480">
                <a:tc>
                  <a:txBody>
                    <a:bodyPr/>
                    <a:lstStyle/>
                    <a:p>
                      <a:r>
                        <a:rPr lang="en-US" sz="2000" dirty="0" smtClean="0"/>
                        <a:t>Facts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Discussion</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7979">
                <a:tc>
                  <a:txBody>
                    <a:bodyPr/>
                    <a:lstStyle/>
                    <a:p>
                      <a:r>
                        <a:rPr lang="en-US" sz="2000" kern="1200" dirty="0" smtClean="0"/>
                        <a:t>A manufacturer has been transferring raw material, consumables from a material handling system / ropeway located few kilometers away from factory. </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kern="1200" dirty="0" smtClean="0"/>
                        <a:t>CENVAT credit on capital goods is available, including spare parts / components</a:t>
                      </a:r>
                      <a:endParaRPr lang="en-IN" sz="2000" kern="1200" dirty="0" smtClean="0"/>
                    </a:p>
                    <a:p>
                      <a:r>
                        <a:rPr lang="en-US" sz="2000" kern="1200" dirty="0" smtClean="0"/>
                        <a:t>Birla Corporation v. CCE 2005 (186 ELT 266 (SC)</a:t>
                      </a:r>
                      <a:endParaRPr lang="en-IN" sz="2000" kern="1200" dirty="0" smtClean="0"/>
                    </a:p>
                    <a:p>
                      <a:r>
                        <a:rPr lang="en-US" sz="2000" kern="1200" dirty="0" smtClean="0"/>
                        <a:t>Rule 2(a)  provides that, “capital goods” means “used in the factory of the manufacturer of final products”</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28853">
                <a:tc>
                  <a:txBody>
                    <a:bodyPr/>
                    <a:lstStyle/>
                    <a:p>
                      <a:r>
                        <a:rPr lang="en-US" sz="2000" kern="1200" dirty="0" smtClean="0"/>
                        <a:t>Whether interest can be recovered from an assessee who wrongly takes CENVAT credit but reverses before its utilization.</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kern="1200" dirty="0" smtClean="0"/>
                        <a:t>No</a:t>
                      </a:r>
                      <a:endParaRPr lang="en-IN" sz="2000" kern="1200" dirty="0" smtClean="0"/>
                    </a:p>
                    <a:p>
                      <a:r>
                        <a:rPr lang="en-US" sz="2000" kern="1200" dirty="0" smtClean="0"/>
                        <a:t>Applicable only if utilized</a:t>
                      </a:r>
                      <a:endParaRPr lang="en-IN" sz="2000" kern="1200" dirty="0" smtClean="0"/>
                    </a:p>
                    <a:p>
                      <a:r>
                        <a:rPr lang="en-US" sz="2000" kern="1200" dirty="0" smtClean="0"/>
                        <a:t>As per Rule 14 of CCR 2004</a:t>
                      </a:r>
                      <a:endParaRPr lang="en-IN"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90392D3C-84FD-40A1-846D-5FA417100DAA}" type="slidenum">
              <a:rPr lang="en-US"/>
              <a:pPr>
                <a:defRPr/>
              </a:pPr>
              <a:t>92</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Proportionate Reversal Of </a:t>
            </a:r>
            <a:r>
              <a:rPr lang="en-US" sz="2800" b="1" dirty="0" err="1">
                <a:latin typeface="Vrinda" pitchFamily="34" charset="0"/>
                <a:cs typeface="Vrinda" pitchFamily="34" charset="0"/>
              </a:rPr>
              <a:t>Cenvat</a:t>
            </a:r>
            <a:endParaRPr lang="en-US" sz="2800" b="1" dirty="0">
              <a:latin typeface="Vrinda" pitchFamily="34" charset="0"/>
              <a:cs typeface="Vrinda" pitchFamily="34" charset="0"/>
            </a:endParaRPr>
          </a:p>
        </p:txBody>
      </p:sp>
      <p:sp>
        <p:nvSpPr>
          <p:cNvPr id="52230" name="TextBox 6"/>
          <p:cNvSpPr txBox="1">
            <a:spLocks noChangeArrowheads="1"/>
          </p:cNvSpPr>
          <p:nvPr/>
        </p:nvSpPr>
        <p:spPr bwMode="auto">
          <a:xfrm flipH="1">
            <a:off x="0" y="925354"/>
            <a:ext cx="9067800" cy="5170646"/>
          </a:xfrm>
          <a:prstGeom prst="rect">
            <a:avLst/>
          </a:prstGeom>
          <a:noFill/>
          <a:ln w="3175">
            <a:solidFill>
              <a:schemeClr val="tx1"/>
            </a:solidFill>
            <a:miter lim="800000"/>
            <a:headEnd/>
            <a:tailEnd/>
          </a:ln>
        </p:spPr>
        <p:txBody>
          <a:bodyPr>
            <a:spAutoFit/>
          </a:bodyPr>
          <a:lstStyle/>
          <a:p>
            <a:pPr>
              <a:defRPr/>
            </a:pPr>
            <a:r>
              <a:rPr lang="en-US" sz="2200" dirty="0"/>
              <a:t> When assessee intends to pay </a:t>
            </a:r>
            <a:r>
              <a:rPr lang="en-US" sz="2200" i="1" u="sng" dirty="0"/>
              <a:t>amount on proportionate basis as given in rule 6(3)(ii), amount is to be calculated as provided in rule 6(3A) of </a:t>
            </a:r>
            <a:r>
              <a:rPr lang="en-US" sz="2200" i="1" u="sng" dirty="0" err="1"/>
              <a:t>Cenvat</a:t>
            </a:r>
            <a:r>
              <a:rPr lang="en-US" sz="2200" i="1" u="sng" dirty="0"/>
              <a:t> Credit Rules. This amount is to be paid provisionally on </a:t>
            </a:r>
            <a:r>
              <a:rPr lang="en-US" sz="2200" b="1" i="1" u="sng" dirty="0"/>
              <a:t>monthly basis </a:t>
            </a:r>
            <a:r>
              <a:rPr lang="en-US" sz="2200" i="1" u="sng" dirty="0"/>
              <a:t>and at the </a:t>
            </a:r>
            <a:r>
              <a:rPr lang="en-US" sz="2200" b="1" i="1" u="sng" dirty="0"/>
              <a:t>end of the year</a:t>
            </a:r>
            <a:r>
              <a:rPr lang="en-US" sz="2200" i="1" u="sng" dirty="0"/>
              <a:t>, assessee is required to calculate exact amount and adjust the difference.</a:t>
            </a:r>
          </a:p>
          <a:p>
            <a:pPr>
              <a:defRPr/>
            </a:pPr>
            <a:r>
              <a:rPr lang="en-US" sz="2200" b="1" dirty="0"/>
              <a:t>Information to Superintendent regarding option of proportionate reversal</a:t>
            </a:r>
            <a:endParaRPr lang="en-US" sz="2200" dirty="0"/>
          </a:p>
          <a:p>
            <a:pPr marL="457200" indent="-457200">
              <a:buFont typeface="Arial" pitchFamily="34" charset="0"/>
              <a:buChar char="•"/>
              <a:defRPr/>
            </a:pPr>
            <a:r>
              <a:rPr lang="en-US" sz="2200" dirty="0"/>
              <a:t>Name, Address, registration No. of manufacturer or output service provider.</a:t>
            </a:r>
          </a:p>
          <a:p>
            <a:pPr marL="457200" indent="-457200">
              <a:buFont typeface="Arial" pitchFamily="34" charset="0"/>
              <a:buChar char="•"/>
              <a:defRPr/>
            </a:pPr>
            <a:r>
              <a:rPr lang="en-US" sz="2200" dirty="0"/>
              <a:t>Date from which option under this clause is exercised or proposed to be exercised.</a:t>
            </a:r>
          </a:p>
          <a:p>
            <a:pPr marL="457200" indent="-457200">
              <a:buFont typeface="Arial" pitchFamily="34" charset="0"/>
              <a:buChar char="•"/>
              <a:defRPr/>
            </a:pPr>
            <a:r>
              <a:rPr lang="en-US" sz="2200" dirty="0"/>
              <a:t>Description of dutiable goods or output service.</a:t>
            </a:r>
          </a:p>
          <a:p>
            <a:pPr marL="457200" indent="-457200">
              <a:buFont typeface="Arial" pitchFamily="34" charset="0"/>
              <a:buChar char="•"/>
              <a:defRPr/>
            </a:pPr>
            <a:r>
              <a:rPr lang="en-US" sz="2200" dirty="0"/>
              <a:t>Description of exempted goods or exempted service.</a:t>
            </a:r>
          </a:p>
          <a:p>
            <a:pPr marL="457200" indent="-457200">
              <a:buFont typeface="Arial" pitchFamily="34" charset="0"/>
              <a:buChar char="•"/>
              <a:defRPr/>
            </a:pPr>
            <a:r>
              <a:rPr lang="en-US" sz="2200" dirty="0" err="1"/>
              <a:t>Cenvat</a:t>
            </a:r>
            <a:r>
              <a:rPr lang="en-US" sz="2200" dirty="0"/>
              <a:t> Credit of input or input services lying in balance on the date of exercising the option.</a:t>
            </a:r>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D0C1F110-EAE7-4F1E-BC9D-C919F5A02CF2}" type="slidenum">
              <a:rPr lang="en-US"/>
              <a:pPr>
                <a:defRPr/>
              </a:pPr>
              <a:t>93</a:t>
            </a:fld>
            <a:endParaRPr lang="en-US"/>
          </a:p>
        </p:txBody>
      </p:sp>
      <p:sp>
        <p:nvSpPr>
          <p:cNvPr id="6" name="Rounded Rectangle 5"/>
          <p:cNvSpPr/>
          <p:nvPr/>
        </p:nvSpPr>
        <p:spPr>
          <a:xfrm>
            <a:off x="7620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Proportionate Reversal Of </a:t>
            </a:r>
            <a:r>
              <a:rPr lang="en-US" sz="2800" b="1" dirty="0" err="1">
                <a:latin typeface="Vrinda" pitchFamily="34" charset="0"/>
                <a:cs typeface="Vrinda" pitchFamily="34" charset="0"/>
              </a:rPr>
              <a:t>Cenvat</a:t>
            </a:r>
            <a:r>
              <a:rPr lang="en-US" sz="2800" b="1" dirty="0">
                <a:latin typeface="Vrinda" pitchFamily="34" charset="0"/>
                <a:cs typeface="Vrinda" pitchFamily="34" charset="0"/>
              </a:rPr>
              <a:t> Credit</a:t>
            </a:r>
          </a:p>
        </p:txBody>
      </p:sp>
      <p:sp>
        <p:nvSpPr>
          <p:cNvPr id="59398" name="TextBox 6"/>
          <p:cNvSpPr txBox="1">
            <a:spLocks noChangeArrowheads="1"/>
          </p:cNvSpPr>
          <p:nvPr/>
        </p:nvSpPr>
        <p:spPr bwMode="auto">
          <a:xfrm flipH="1">
            <a:off x="0" y="762000"/>
            <a:ext cx="9067800" cy="461963"/>
          </a:xfrm>
          <a:prstGeom prst="rect">
            <a:avLst/>
          </a:prstGeom>
          <a:noFill/>
          <a:ln w="3175">
            <a:solidFill>
              <a:schemeClr val="tx1"/>
            </a:solidFill>
            <a:miter lim="800000"/>
            <a:headEnd/>
            <a:tailEnd/>
          </a:ln>
        </p:spPr>
        <p:txBody>
          <a:bodyPr>
            <a:spAutoFit/>
          </a:bodyPr>
          <a:lstStyle/>
          <a:p>
            <a:pPr marL="457200" indent="-457200"/>
            <a:r>
              <a:rPr lang="en-US" sz="2400"/>
              <a:t>Calculation of amount to be reversed at the end of each month</a:t>
            </a:r>
          </a:p>
        </p:txBody>
      </p:sp>
      <p:graphicFrame>
        <p:nvGraphicFramePr>
          <p:cNvPr id="7" name="Table 6"/>
          <p:cNvGraphicFramePr>
            <a:graphicFrameLocks noGrp="1"/>
          </p:cNvGraphicFramePr>
          <p:nvPr/>
        </p:nvGraphicFramePr>
        <p:xfrm>
          <a:off x="76200" y="1219200"/>
          <a:ext cx="8915400" cy="2291080"/>
        </p:xfrm>
        <a:graphic>
          <a:graphicData uri="http://schemas.openxmlformats.org/drawingml/2006/table">
            <a:tbl>
              <a:tblPr firstRow="1" bandRow="1">
                <a:tableStyleId>{2D5ABB26-0587-4C30-8999-92F81FD0307C}</a:tableStyleId>
              </a:tblPr>
              <a:tblGrid>
                <a:gridCol w="2093181"/>
                <a:gridCol w="6822219"/>
              </a:tblGrid>
              <a:tr h="370840">
                <a:tc>
                  <a:txBody>
                    <a:bodyPr/>
                    <a:lstStyle/>
                    <a:p>
                      <a:r>
                        <a:rPr lang="en-US" dirty="0" smtClean="0"/>
                        <a:t>     Rule</a:t>
                      </a:r>
                      <a:r>
                        <a:rPr lang="en-US" baseline="0" dirty="0" smtClean="0"/>
                        <a:t>                     </a:t>
                      </a:r>
                    </a:p>
                    <a:p>
                      <a:r>
                        <a:rPr lang="en-US" baseline="0" dirty="0" smtClean="0"/>
                        <a:t> 1] 6(3A)(b)(</a:t>
                      </a:r>
                      <a:r>
                        <a:rPr lang="en-US" baseline="0" dirty="0" err="1" smtClean="0"/>
                        <a:t>i</a:t>
                      </a:r>
                      <a:r>
                        <a:rPr lang="en-US" baseline="0" dirty="0" smtClean="0"/>
                        <a:t>)</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Inputs used for exempted final products</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aseline="0" dirty="0" smtClean="0"/>
                        <a:t>2] 6(3A)(b)(ii)</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Inputs used for exempted services (proportionate basis, based on ratio</a:t>
                      </a:r>
                      <a:r>
                        <a:rPr lang="en-US" baseline="0" dirty="0" smtClean="0"/>
                        <a:t> of previous year)</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baseline="0" dirty="0" smtClean="0"/>
                        <a:t>3] 6(3A)(b)(iii)</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Input services used for exempted final</a:t>
                      </a:r>
                      <a:r>
                        <a:rPr lang="en-US" baseline="0" dirty="0" smtClean="0"/>
                        <a:t> products and exempted services </a:t>
                      </a:r>
                      <a:r>
                        <a:rPr lang="en-US" dirty="0" smtClean="0"/>
                        <a:t>(proportionate basis, based on ratio</a:t>
                      </a:r>
                      <a:r>
                        <a:rPr lang="en-US" baseline="0" dirty="0" smtClean="0"/>
                        <a:t> of previous year)</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Total</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1+2+3</a:t>
                      </a:r>
                      <a:r>
                        <a:rPr lang="en-US" baseline="0" dirty="0" smtClean="0"/>
                        <a:t> = Amount to be reversed every month on provisional basis</a:t>
                      </a:r>
                      <a:endParaRPr lang="en-US"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9416" name="TextBox 6"/>
          <p:cNvSpPr txBox="1">
            <a:spLocks noChangeArrowheads="1"/>
          </p:cNvSpPr>
          <p:nvPr/>
        </p:nvSpPr>
        <p:spPr bwMode="auto">
          <a:xfrm flipH="1">
            <a:off x="0" y="3733800"/>
            <a:ext cx="9067800" cy="2678113"/>
          </a:xfrm>
          <a:prstGeom prst="rect">
            <a:avLst/>
          </a:prstGeom>
          <a:noFill/>
          <a:ln w="3175">
            <a:solidFill>
              <a:schemeClr val="tx1"/>
            </a:solidFill>
            <a:miter lim="800000"/>
            <a:headEnd/>
            <a:tailEnd/>
          </a:ln>
        </p:spPr>
        <p:txBody>
          <a:bodyPr>
            <a:spAutoFit/>
          </a:bodyPr>
          <a:lstStyle/>
          <a:p>
            <a:pPr marL="457200" indent="-457200"/>
            <a:r>
              <a:rPr lang="en-US" sz="2400" u="sng" dirty="0"/>
              <a:t>At the end of the year, assessee should calculate the ratios on actual basis, make fresh calculations and pay difference, if any, before 30</a:t>
            </a:r>
            <a:r>
              <a:rPr lang="en-US" sz="2400" u="sng" baseline="30000" dirty="0"/>
              <a:t>th</a:t>
            </a:r>
            <a:r>
              <a:rPr lang="en-US" sz="2400" u="sng" dirty="0"/>
              <a:t> June. In case of excess payment, he can adjust the difference himself by taking credit.</a:t>
            </a:r>
          </a:p>
          <a:p>
            <a:pPr marL="457200" indent="-457200"/>
            <a:r>
              <a:rPr lang="en-US" sz="2400" dirty="0"/>
              <a:t>In the first year of production or provision of service, calculation should be made after year is over, and amount attributable to </a:t>
            </a:r>
            <a:r>
              <a:rPr lang="en-US" sz="2400" dirty="0" err="1"/>
              <a:t>cenvat</a:t>
            </a:r>
            <a:r>
              <a:rPr lang="en-US" sz="2400" dirty="0"/>
              <a:t> credit on exempted products or services be paid.</a:t>
            </a:r>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BCA86618-B64E-4033-B471-FE00756B466E}" type="slidenum">
              <a:rPr lang="en-US"/>
              <a:pPr>
                <a:defRPr/>
              </a:pPr>
              <a:t>94</a:t>
            </a:fld>
            <a:endParaRPr lang="en-US"/>
          </a:p>
        </p:txBody>
      </p:sp>
      <p:sp>
        <p:nvSpPr>
          <p:cNvPr id="6" name="Rounded Rectangle 5"/>
          <p:cNvSpPr/>
          <p:nvPr/>
        </p:nvSpPr>
        <p:spPr>
          <a:xfrm>
            <a:off x="0" y="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Calculation of Amount on provisional basis every month</a:t>
            </a:r>
          </a:p>
        </p:txBody>
      </p:sp>
      <p:graphicFrame>
        <p:nvGraphicFramePr>
          <p:cNvPr id="7" name="Table 6"/>
          <p:cNvGraphicFramePr>
            <a:graphicFrameLocks noGrp="1"/>
          </p:cNvGraphicFramePr>
          <p:nvPr/>
        </p:nvGraphicFramePr>
        <p:xfrm>
          <a:off x="76200" y="1953257"/>
          <a:ext cx="8915400" cy="4142743"/>
        </p:xfrm>
        <a:graphic>
          <a:graphicData uri="http://schemas.openxmlformats.org/drawingml/2006/table">
            <a:tbl>
              <a:tblPr firstRow="1" bandRow="1">
                <a:tableStyleId>{2D5ABB26-0587-4C30-8999-92F81FD0307C}</a:tableStyleId>
              </a:tblPr>
              <a:tblGrid>
                <a:gridCol w="1524000"/>
                <a:gridCol w="7391400"/>
              </a:tblGrid>
              <a:tr h="1020484">
                <a:tc>
                  <a:txBody>
                    <a:bodyPr/>
                    <a:lstStyle/>
                    <a:p>
                      <a:pPr algn="ctr"/>
                      <a:r>
                        <a:rPr lang="en-US" sz="2000" dirty="0" smtClean="0"/>
                        <a:t>A</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The amount equivalent to </a:t>
                      </a:r>
                      <a:r>
                        <a:rPr lang="en-US" sz="2000" dirty="0" err="1" smtClean="0"/>
                        <a:t>Cenvat</a:t>
                      </a:r>
                      <a:r>
                        <a:rPr lang="en-US" sz="2000" dirty="0" smtClean="0"/>
                        <a:t> credit attributable to inputs used in or in relation to manufacture of exempted goods during the month</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4339">
                <a:tc>
                  <a:txBody>
                    <a:bodyPr/>
                    <a:lstStyle/>
                    <a:p>
                      <a:pPr algn="ctr"/>
                      <a:r>
                        <a:rPr lang="en-US" sz="2000" dirty="0" smtClean="0"/>
                        <a:t>B</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Total value of exempted services provided during the preceding financial year</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2177">
                <a:tc>
                  <a:txBody>
                    <a:bodyPr/>
                    <a:lstStyle/>
                    <a:p>
                      <a:pPr algn="ctr"/>
                      <a:r>
                        <a:rPr lang="en-US" sz="2000" dirty="0" smtClean="0"/>
                        <a:t>C</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Total value of dutiable goods manufactured and removed plus  total value of output services provided plus total value of exempted services provided, during the preceding financial year </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9600">
                <a:tc>
                  <a:txBody>
                    <a:bodyPr/>
                    <a:lstStyle/>
                    <a:p>
                      <a:pPr algn="ctr"/>
                      <a:r>
                        <a:rPr lang="en-US" sz="2000" dirty="0" smtClean="0"/>
                        <a:t>D</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Total CENVAT</a:t>
                      </a:r>
                      <a:r>
                        <a:rPr lang="en-US" sz="2000" baseline="0" dirty="0" smtClean="0"/>
                        <a:t> Credit taken on inputs during the month minus A (credit taken on inputs for manufactured final products)</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3863">
                <a:tc>
                  <a:txBody>
                    <a:bodyPr/>
                    <a:lstStyle/>
                    <a:p>
                      <a:pPr algn="ctr"/>
                      <a:r>
                        <a:rPr lang="en-US" sz="2000" dirty="0" smtClean="0"/>
                        <a:t>(B/C * D)</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Amount to be reversed every month on provisional basis as per Rule 6 (3A)(b)(ii)</a:t>
                      </a:r>
                      <a:endParaRPr lang="en-US" sz="20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0442" name="TextBox 8"/>
          <p:cNvSpPr txBox="1">
            <a:spLocks noChangeArrowheads="1"/>
          </p:cNvSpPr>
          <p:nvPr/>
        </p:nvSpPr>
        <p:spPr bwMode="auto">
          <a:xfrm>
            <a:off x="76200" y="914400"/>
            <a:ext cx="8915400" cy="830263"/>
          </a:xfrm>
          <a:prstGeom prst="rect">
            <a:avLst/>
          </a:prstGeom>
          <a:noFill/>
          <a:ln w="9525">
            <a:noFill/>
            <a:miter lim="800000"/>
            <a:headEnd/>
            <a:tailEnd/>
          </a:ln>
        </p:spPr>
        <p:txBody>
          <a:bodyPr>
            <a:spAutoFit/>
          </a:bodyPr>
          <a:lstStyle/>
          <a:p>
            <a:r>
              <a:rPr lang="en-US" sz="2400" dirty="0"/>
              <a:t>Amount of </a:t>
            </a:r>
            <a:r>
              <a:rPr lang="en-US" sz="2400" dirty="0" err="1"/>
              <a:t>Cenvat</a:t>
            </a:r>
            <a:r>
              <a:rPr lang="en-US" sz="2400" dirty="0"/>
              <a:t> credit  attributable to inputs used for provision of exempted service should be calculated as follows</a:t>
            </a:r>
          </a:p>
        </p:txBody>
      </p:sp>
    </p:spTree>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B578B6F-B1BA-4E49-B5EC-22FC656A91C1}" type="slidenum">
              <a:rPr lang="en-US"/>
              <a:pPr>
                <a:defRPr/>
              </a:pPr>
              <a:t>95</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Calculation of Amount on provisional basis every month</a:t>
            </a:r>
          </a:p>
        </p:txBody>
      </p:sp>
      <p:graphicFrame>
        <p:nvGraphicFramePr>
          <p:cNvPr id="7" name="Table 6"/>
          <p:cNvGraphicFramePr>
            <a:graphicFrameLocks noGrp="1"/>
          </p:cNvGraphicFramePr>
          <p:nvPr/>
        </p:nvGraphicFramePr>
        <p:xfrm>
          <a:off x="76200" y="2151223"/>
          <a:ext cx="8915400" cy="4173377"/>
        </p:xfrm>
        <a:graphic>
          <a:graphicData uri="http://schemas.openxmlformats.org/drawingml/2006/table">
            <a:tbl>
              <a:tblPr firstRow="1" bandRow="1">
                <a:tableStyleId>{2D5ABB26-0587-4C30-8999-92F81FD0307C}</a:tableStyleId>
              </a:tblPr>
              <a:tblGrid>
                <a:gridCol w="2093181"/>
                <a:gridCol w="6822219"/>
              </a:tblGrid>
              <a:tr h="1020484">
                <a:tc>
                  <a:txBody>
                    <a:bodyPr/>
                    <a:lstStyle/>
                    <a:p>
                      <a:pPr algn="ctr"/>
                      <a:r>
                        <a:rPr lang="en-US" sz="2200" dirty="0" smtClean="0"/>
                        <a:t>E</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dirty="0" smtClean="0"/>
                        <a:t>Total Value of exempted services provided plus total value of exempted goods manufactured and removed during the preceding financial year.</a:t>
                      </a:r>
                      <a:endParaRPr lang="en-US" sz="2200" b="1"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14339">
                <a:tc>
                  <a:txBody>
                    <a:bodyPr/>
                    <a:lstStyle/>
                    <a:p>
                      <a:pPr algn="ctr"/>
                      <a:r>
                        <a:rPr lang="en-US" sz="2200" dirty="0" smtClean="0"/>
                        <a:t>F</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dirty="0" smtClean="0"/>
                        <a:t>Total value of taxable and exempted services provided and total value of dutiable and exempted goods manufactured and removed during preceding financial year</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46257">
                <a:tc>
                  <a:txBody>
                    <a:bodyPr/>
                    <a:lstStyle/>
                    <a:p>
                      <a:pPr algn="ctr"/>
                      <a:r>
                        <a:rPr lang="en-US" sz="2200" dirty="0" smtClean="0"/>
                        <a:t>G</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dirty="0" err="1" smtClean="0"/>
                        <a:t>Cenvat</a:t>
                      </a:r>
                      <a:r>
                        <a:rPr lang="en-US" sz="2200" dirty="0" smtClean="0"/>
                        <a:t> credit taken on input services during the month</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020484">
                <a:tc>
                  <a:txBody>
                    <a:bodyPr/>
                    <a:lstStyle/>
                    <a:p>
                      <a:pPr algn="ctr"/>
                      <a:r>
                        <a:rPr lang="en-US" sz="2200" dirty="0" smtClean="0"/>
                        <a:t>(E/F) * G</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200" dirty="0" smtClean="0"/>
                        <a:t>Amount to be reversed every month on provisional</a:t>
                      </a:r>
                      <a:r>
                        <a:rPr lang="en-US" sz="2200" baseline="0" dirty="0" smtClean="0"/>
                        <a:t> </a:t>
                      </a:r>
                      <a:r>
                        <a:rPr lang="en-US" sz="2200" dirty="0" smtClean="0"/>
                        <a:t>basis</a:t>
                      </a:r>
                    </a:p>
                    <a:p>
                      <a:r>
                        <a:rPr lang="en-US" sz="2200" dirty="0" smtClean="0"/>
                        <a:t>As per Rule</a:t>
                      </a:r>
                      <a:r>
                        <a:rPr lang="en-US" sz="2200" baseline="0" dirty="0" smtClean="0"/>
                        <a:t> 6(3A)(b)(iii)</a:t>
                      </a:r>
                      <a:r>
                        <a:rPr lang="en-US" sz="2200" dirty="0" smtClean="0"/>
                        <a:t> </a:t>
                      </a:r>
                      <a:endParaRPr lang="en-US" sz="2200" dirty="0">
                        <a:latin typeface="Verdana" pitchFamily="34" charset="0"/>
                        <a:ea typeface="Verdana" pitchFamily="34" charset="0"/>
                        <a:cs typeface="Verdana"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1463" name="TextBox 8"/>
          <p:cNvSpPr txBox="1">
            <a:spLocks noChangeArrowheads="1"/>
          </p:cNvSpPr>
          <p:nvPr/>
        </p:nvSpPr>
        <p:spPr bwMode="auto">
          <a:xfrm>
            <a:off x="76200" y="838200"/>
            <a:ext cx="8915400" cy="1200150"/>
          </a:xfrm>
          <a:prstGeom prst="rect">
            <a:avLst/>
          </a:prstGeom>
          <a:noFill/>
          <a:ln w="9525">
            <a:noFill/>
            <a:miter lim="800000"/>
            <a:headEnd/>
            <a:tailEnd/>
          </a:ln>
        </p:spPr>
        <p:txBody>
          <a:bodyPr>
            <a:spAutoFit/>
          </a:bodyPr>
          <a:lstStyle/>
          <a:p>
            <a:r>
              <a:rPr lang="en-US" sz="2400"/>
              <a:t>Amount attributable to input services used in or in relation to manufacture of exempt goods or exempted services is calculated as follows</a:t>
            </a:r>
          </a:p>
        </p:txBody>
      </p:sp>
    </p:spTree>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F8D2D700-A873-4E29-B069-C40AE2E33B33}" type="slidenum">
              <a:rPr lang="en-US"/>
              <a:pPr>
                <a:defRPr/>
              </a:pPr>
              <a:t>96</a:t>
            </a:fld>
            <a:endParaRPr lang="en-US"/>
          </a:p>
        </p:txBody>
      </p:sp>
      <p:sp>
        <p:nvSpPr>
          <p:cNvPr id="62469" name="TextBox 5"/>
          <p:cNvSpPr txBox="1">
            <a:spLocks noChangeArrowheads="1"/>
          </p:cNvSpPr>
          <p:nvPr/>
        </p:nvSpPr>
        <p:spPr bwMode="auto">
          <a:xfrm>
            <a:off x="152400" y="2209800"/>
            <a:ext cx="8839200" cy="646113"/>
          </a:xfrm>
          <a:prstGeom prst="rect">
            <a:avLst/>
          </a:prstGeom>
          <a:noFill/>
          <a:ln w="9525">
            <a:noFill/>
            <a:miter lim="800000"/>
            <a:headEnd/>
            <a:tailEnd/>
          </a:ln>
        </p:spPr>
        <p:txBody>
          <a:bodyPr>
            <a:spAutoFit/>
          </a:bodyPr>
          <a:lstStyle/>
          <a:p>
            <a:pPr algn="ctr"/>
            <a:r>
              <a:rPr lang="en-US" sz="3600" b="1">
                <a:solidFill>
                  <a:srgbClr val="0000CC"/>
                </a:solidFill>
              </a:rPr>
              <a:t>Other Issues relating to CENVAT</a:t>
            </a:r>
          </a:p>
        </p:txBody>
      </p:sp>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2C665494-03FC-4194-84E6-2BD9EF4DC3B8}" type="slidenum">
              <a:rPr lang="en-US"/>
              <a:pPr>
                <a:defRPr/>
              </a:pPr>
              <a:t>97</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Removal of inputs / Capital Goods ‘</a:t>
            </a:r>
            <a:r>
              <a:rPr lang="en-US" sz="2800" b="1" i="1" dirty="0">
                <a:latin typeface="Vrinda" pitchFamily="34" charset="0"/>
                <a:cs typeface="Vrinda" pitchFamily="34" charset="0"/>
              </a:rPr>
              <a:t>as such</a:t>
            </a:r>
            <a:r>
              <a:rPr lang="en-US" sz="2800" b="1" dirty="0">
                <a:latin typeface="Vrinda" pitchFamily="34" charset="0"/>
                <a:cs typeface="Vrinda" pitchFamily="34" charset="0"/>
              </a:rPr>
              <a:t>’</a:t>
            </a:r>
          </a:p>
        </p:txBody>
      </p:sp>
      <p:sp>
        <p:nvSpPr>
          <p:cNvPr id="63494" name="TextBox 7"/>
          <p:cNvSpPr txBox="1">
            <a:spLocks noChangeArrowheads="1"/>
          </p:cNvSpPr>
          <p:nvPr/>
        </p:nvSpPr>
        <p:spPr bwMode="auto">
          <a:xfrm>
            <a:off x="152400" y="914400"/>
            <a:ext cx="8915400" cy="5632450"/>
          </a:xfrm>
          <a:prstGeom prst="rect">
            <a:avLst/>
          </a:prstGeom>
          <a:noFill/>
          <a:ln w="3175">
            <a:solidFill>
              <a:schemeClr val="tx1"/>
            </a:solidFill>
            <a:miter lim="800000"/>
            <a:headEnd/>
            <a:tailEnd/>
          </a:ln>
        </p:spPr>
        <p:txBody>
          <a:bodyPr>
            <a:spAutoFit/>
          </a:bodyPr>
          <a:lstStyle/>
          <a:p>
            <a:r>
              <a:rPr lang="en-US" sz="2400"/>
              <a:t>A Manufacturer / service provider who obtains the inputs / capital goods gets immediate credit of the duty paid by supplier on the inputs used by him. Manufacturer or service provider uses these inputs / Capital Goods for manufacturing final products. However, sometimes </a:t>
            </a:r>
            <a:r>
              <a:rPr lang="en-US" sz="2400" b="1" u="sng"/>
              <a:t>he may be required to remove the inputs</a:t>
            </a:r>
            <a:r>
              <a:rPr lang="en-US" sz="2400"/>
              <a:t> from the factory or premises of output service provider for following purposes</a:t>
            </a:r>
          </a:p>
          <a:p>
            <a:pPr>
              <a:buFont typeface="Arial" charset="0"/>
              <a:buChar char="•"/>
            </a:pPr>
            <a:r>
              <a:rPr lang="en-US" sz="2400"/>
              <a:t> Sale or disposal</a:t>
            </a:r>
          </a:p>
          <a:p>
            <a:pPr>
              <a:buFont typeface="Arial" charset="0"/>
              <a:buChar char="•"/>
            </a:pPr>
            <a:r>
              <a:rPr lang="en-US" sz="2400"/>
              <a:t> Job work or processing outside and return</a:t>
            </a:r>
          </a:p>
          <a:p>
            <a:pPr>
              <a:buFont typeface="Arial" charset="0"/>
              <a:buChar char="•"/>
            </a:pPr>
            <a:r>
              <a:rPr lang="en-US" sz="2400"/>
              <a:t> Rejected inputs for rework and return.</a:t>
            </a:r>
          </a:p>
          <a:p>
            <a:r>
              <a:rPr lang="en-US" sz="2400"/>
              <a:t>It is necessary to control these removals since credit on this has already been taken.</a:t>
            </a:r>
          </a:p>
          <a:p>
            <a:r>
              <a:rPr lang="en-US" sz="2400"/>
              <a:t>The inputs or capital goods can be removed </a:t>
            </a:r>
            <a:r>
              <a:rPr lang="en-US" sz="2400" b="1" i="1"/>
              <a:t>as such </a:t>
            </a:r>
            <a:r>
              <a:rPr lang="en-US" sz="2400"/>
              <a:t>from factory or premises on payment of an amount equal to CENVAT credit availed. It amounts to </a:t>
            </a:r>
            <a:r>
              <a:rPr lang="en-US" sz="2400" b="1"/>
              <a:t>reversal of CENVAT.</a:t>
            </a:r>
          </a:p>
        </p:txBody>
      </p:sp>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B67681FD-D281-4828-B433-3F3856A404A7}" type="slidenum">
              <a:rPr lang="en-US"/>
              <a:pPr>
                <a:defRPr/>
              </a:pPr>
              <a:t>98</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Removal of Capital Goods after use </a:t>
            </a:r>
          </a:p>
        </p:txBody>
      </p:sp>
      <p:sp>
        <p:nvSpPr>
          <p:cNvPr id="64518" name="TextBox 7"/>
          <p:cNvSpPr txBox="1">
            <a:spLocks noChangeArrowheads="1"/>
          </p:cNvSpPr>
          <p:nvPr/>
        </p:nvSpPr>
        <p:spPr bwMode="auto">
          <a:xfrm>
            <a:off x="152400" y="914400"/>
            <a:ext cx="8915400" cy="4216400"/>
          </a:xfrm>
          <a:prstGeom prst="rect">
            <a:avLst/>
          </a:prstGeom>
          <a:noFill/>
          <a:ln w="3175">
            <a:solidFill>
              <a:schemeClr val="tx1"/>
            </a:solidFill>
            <a:miter lim="800000"/>
            <a:headEnd/>
            <a:tailEnd/>
          </a:ln>
        </p:spPr>
        <p:txBody>
          <a:bodyPr>
            <a:spAutoFit/>
          </a:bodyPr>
          <a:lstStyle/>
          <a:p>
            <a:r>
              <a:rPr lang="en-US" sz="2400"/>
              <a:t>Capital Goods can be removed either as scrap or second hand capital goods. According to Rule 3(5A)(a) effective 27-9-2013, </a:t>
            </a:r>
            <a:r>
              <a:rPr lang="en-US" sz="2400" i="1" u="sng"/>
              <a:t>if capital goods are removed after use, the manufacturer or output service provider shall pay an “amount” (a) equal to original cenvat credit taken reduced as per prescribed rates based on number of years used </a:t>
            </a:r>
            <a:r>
              <a:rPr lang="en-US" sz="2800" b="1" i="1" u="sng"/>
              <a:t>or </a:t>
            </a:r>
            <a:r>
              <a:rPr lang="en-US" sz="2400" i="1" u="sng"/>
              <a:t>(b) equal to excise duty payable on transaction value, whichever is higher.</a:t>
            </a:r>
          </a:p>
          <a:p>
            <a:endParaRPr lang="en-US" sz="2400"/>
          </a:p>
          <a:p>
            <a:r>
              <a:rPr lang="en-US" sz="2400"/>
              <a:t>If capital goods are cleared as waste or scrap, manufacturer shall pay amount equal to duty leviable on transaction value</a:t>
            </a:r>
          </a:p>
          <a:p>
            <a:r>
              <a:rPr lang="en-US" sz="2400"/>
              <a:t> [ Rule 3(5A)(b)]. </a:t>
            </a:r>
          </a:p>
        </p:txBody>
      </p:sp>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6" descr="floral-clip-art-backgrounds-for-powerpoint.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Footer Placeholder 5"/>
          <p:cNvSpPr>
            <a:spLocks noGrp="1"/>
          </p:cNvSpPr>
          <p:nvPr>
            <p:ph type="ftr" sz="quarter" idx="11"/>
          </p:nvPr>
        </p:nvSpPr>
        <p:spPr bwMode="auto">
          <a:xfrm>
            <a:off x="381000" y="6356350"/>
            <a:ext cx="7924800" cy="365125"/>
          </a:xfrm>
          <a:ln>
            <a:miter lim="800000"/>
            <a:headEnd/>
            <a:tailEnd/>
          </a:ln>
        </p:spPr>
        <p:txBody>
          <a:bodyPr wrap="square" numCol="1" anchorCtr="0" compatLnSpc="1">
            <a:prstTxWarp prst="textNoShape">
              <a:avLst/>
            </a:prstTxWarp>
          </a:bodyPr>
          <a:lstStyle/>
          <a:p>
            <a:pPr>
              <a:defRPr/>
            </a:pPr>
            <a:r>
              <a:rPr lang="nn-NO" sz="1400" dirty="0" smtClean="0">
                <a:solidFill>
                  <a:schemeClr val="tx1"/>
                </a:solidFill>
              </a:rPr>
              <a:t>CA Shekhar Sane - 98230-91364 (shekharsane@vsnl.net and shekhar@cashekharsane.com)</a:t>
            </a:r>
            <a:endParaRPr lang="en-US" sz="1400" dirty="0" smtClean="0">
              <a:solidFill>
                <a:schemeClr val="tx1"/>
              </a:solidFill>
            </a:endParaRPr>
          </a:p>
        </p:txBody>
      </p:sp>
      <p:sp>
        <p:nvSpPr>
          <p:cNvPr id="5" name="Slide Number Placeholder 4"/>
          <p:cNvSpPr>
            <a:spLocks noGrp="1"/>
          </p:cNvSpPr>
          <p:nvPr>
            <p:ph type="sldNum" sz="quarter" idx="12"/>
          </p:nvPr>
        </p:nvSpPr>
        <p:spPr/>
        <p:txBody>
          <a:bodyPr/>
          <a:lstStyle/>
          <a:p>
            <a:pPr>
              <a:defRPr/>
            </a:pPr>
            <a:fld id="{3643B50B-19A8-4701-ADF1-89E7254CD91C}" type="slidenum">
              <a:rPr lang="en-US"/>
              <a:pPr>
                <a:defRPr/>
              </a:pPr>
              <a:t>99</a:t>
            </a:fld>
            <a:endParaRPr lang="en-US"/>
          </a:p>
        </p:txBody>
      </p:sp>
      <p:sp>
        <p:nvSpPr>
          <p:cNvPr id="6" name="Rounded Rectangle 5"/>
          <p:cNvSpPr/>
          <p:nvPr/>
        </p:nvSpPr>
        <p:spPr>
          <a:xfrm>
            <a:off x="76200" y="76200"/>
            <a:ext cx="891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atin typeface="Vrinda" pitchFamily="34" charset="0"/>
                <a:cs typeface="Vrinda" pitchFamily="34" charset="0"/>
              </a:rPr>
              <a:t>Reduction allowed in original CENVAT credit taken  on Capital Goods </a:t>
            </a:r>
          </a:p>
        </p:txBody>
      </p:sp>
      <p:sp>
        <p:nvSpPr>
          <p:cNvPr id="65542" name="TextBox 7"/>
          <p:cNvSpPr txBox="1">
            <a:spLocks noChangeArrowheads="1"/>
          </p:cNvSpPr>
          <p:nvPr/>
        </p:nvSpPr>
        <p:spPr bwMode="auto">
          <a:xfrm>
            <a:off x="152400" y="914400"/>
            <a:ext cx="8915400" cy="4894263"/>
          </a:xfrm>
          <a:prstGeom prst="rect">
            <a:avLst/>
          </a:prstGeom>
          <a:noFill/>
          <a:ln w="3175">
            <a:solidFill>
              <a:schemeClr val="tx1"/>
            </a:solidFill>
            <a:miter lim="800000"/>
            <a:headEnd/>
            <a:tailEnd/>
          </a:ln>
        </p:spPr>
        <p:txBody>
          <a:bodyPr>
            <a:spAutoFit/>
          </a:bodyPr>
          <a:lstStyle/>
          <a:p>
            <a:r>
              <a:rPr lang="en-US" sz="2400"/>
              <a:t>CENVAT credit originally taken on the capital goods is to be reduced as follows</a:t>
            </a:r>
          </a:p>
          <a:p>
            <a:r>
              <a:rPr lang="en-US" sz="2400"/>
              <a:t>In case of computers &amp; computer peripherals</a:t>
            </a:r>
          </a:p>
          <a:p>
            <a:pPr lvl="1">
              <a:buFont typeface="Wingdings" pitchFamily="2" charset="2"/>
              <a:buChar char="§"/>
            </a:pPr>
            <a:r>
              <a:rPr lang="en-US" sz="2400"/>
              <a:t> In the first year 10% each quarter ( total 40 %)</a:t>
            </a:r>
          </a:p>
          <a:p>
            <a:pPr lvl="1">
              <a:buFont typeface="Wingdings" pitchFamily="2" charset="2"/>
              <a:buChar char="§"/>
            </a:pPr>
            <a:r>
              <a:rPr lang="en-US" sz="2400"/>
              <a:t>8% for each quarter in second year (total 32%)</a:t>
            </a:r>
          </a:p>
          <a:p>
            <a:pPr lvl="1">
              <a:buFont typeface="Wingdings" pitchFamily="2" charset="2"/>
              <a:buChar char="§"/>
            </a:pPr>
            <a:r>
              <a:rPr lang="en-US" sz="2400"/>
              <a:t>5% each quarter in third year ( total 20%)</a:t>
            </a:r>
          </a:p>
          <a:p>
            <a:pPr lvl="1">
              <a:buFont typeface="Wingdings" pitchFamily="2" charset="2"/>
              <a:buChar char="§"/>
            </a:pPr>
            <a:r>
              <a:rPr lang="en-US" sz="2400"/>
              <a:t>1% for each quarter in fourth &amp; fifth year (total 8% )</a:t>
            </a:r>
          </a:p>
          <a:p>
            <a:endParaRPr lang="en-US" sz="2400"/>
          </a:p>
          <a:p>
            <a:r>
              <a:rPr lang="en-US" sz="2400"/>
              <a:t>On other capital goods by 2.5% for each quarter of a year or part thereof from the date of taking CENVAT credit.</a:t>
            </a:r>
          </a:p>
          <a:p>
            <a:endParaRPr lang="en-US" sz="2400"/>
          </a:p>
          <a:p>
            <a:r>
              <a:rPr lang="en-US" sz="2400"/>
              <a:t>The provision for payment of “amount” applies even if capital goods are sold after 10 years.</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10114</TotalTime>
  <Words>14928</Words>
  <Application>Microsoft Office PowerPoint</Application>
  <PresentationFormat>On-screen Show (4:3)</PresentationFormat>
  <Paragraphs>1633</Paragraphs>
  <Slides>128</Slides>
  <Notes>1</Notes>
  <HiddenSlides>0</HiddenSlides>
  <MMClips>0</MMClips>
  <ScaleCrop>false</ScaleCrop>
  <HeadingPairs>
    <vt:vector size="4" baseType="variant">
      <vt:variant>
        <vt:lpstr>Theme</vt:lpstr>
      </vt:variant>
      <vt:variant>
        <vt:i4>1</vt:i4>
      </vt:variant>
      <vt:variant>
        <vt:lpstr>Slide Titles</vt:lpstr>
      </vt:variant>
      <vt:variant>
        <vt:i4>128</vt:i4>
      </vt:variant>
    </vt:vector>
  </HeadingPairs>
  <TitlesOfParts>
    <vt:vector size="129" baseType="lpstr">
      <vt:lpstr>Flow</vt:lpstr>
      <vt:lpstr>  Cenvat Credit Rules</vt:lpstr>
      <vt:lpstr>  INDEX</vt:lpstr>
      <vt:lpstr>  INDEX</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  CENVAT CREDIT</vt:lpstr>
      <vt:lpstr>  </vt:lpstr>
      <vt:lpstr>  </vt:lpstr>
      <vt:lpstr>  </vt:lpstr>
      <vt:lpstr>  </vt:lpstr>
      <vt:lpstr>  </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CENVAT CREDIT available to X ltd. for the month…</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Y Ltd. Purchased raw material ‘A’ 10,000 Kg @ Rs.80 Per Kg       plus excise duty. The said raw material was used to                    manufacture intermediate product ‘P’. Such product was          captively used for the  manufacture of finished product ‘Z’,       which was exempt from excise duty.    ‘Y’ Ltd. Is not eligible for SSI Exemption under Notification No. 8/2003 – C.E. The other information i) Processing Loss : 2% of inputs in manufacture of ‘P’  ii)Assessable value of ‘P’ : Rs.100 / kg iii) Assessable value of ‘Z’ Rs.20 Lac(for total output) </vt:lpstr>
      <vt:lpstr>Slide 114</vt:lpstr>
      <vt:lpstr>Slide 115</vt:lpstr>
      <vt:lpstr>The amount of CENVAT Credit available </vt:lpstr>
      <vt:lpstr>Slide 117</vt:lpstr>
      <vt:lpstr>Slide 118</vt:lpstr>
      <vt:lpstr>Slide 119</vt:lpstr>
      <vt:lpstr>Slide 120</vt:lpstr>
      <vt:lpstr>Slide 121</vt:lpstr>
      <vt:lpstr>Highlights of Cenvat Scheme </vt:lpstr>
      <vt:lpstr>Slide 123</vt:lpstr>
      <vt:lpstr>Highlights of Cenvat Scheme </vt:lpstr>
      <vt:lpstr>Highlights of Cenvat Scheme </vt:lpstr>
      <vt:lpstr>Slide 126</vt:lpstr>
      <vt:lpstr>Slide 127</vt:lpstr>
      <vt:lpstr>Slide 128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USER</cp:lastModifiedBy>
  <cp:revision>1112</cp:revision>
  <dcterms:created xsi:type="dcterms:W3CDTF">2009-11-11T08:47:37Z</dcterms:created>
  <dcterms:modified xsi:type="dcterms:W3CDTF">2015-10-03T10:41:50Z</dcterms:modified>
</cp:coreProperties>
</file>