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7"/>
  </p:notesMasterIdLst>
  <p:handoutMasterIdLst>
    <p:handoutMasterId r:id="rId28"/>
  </p:handoutMasterIdLst>
  <p:sldIdLst>
    <p:sldId id="449" r:id="rId3"/>
    <p:sldId id="263" r:id="rId4"/>
    <p:sldId id="450" r:id="rId5"/>
    <p:sldId id="451" r:id="rId6"/>
    <p:sldId id="407" r:id="rId7"/>
    <p:sldId id="447" r:id="rId8"/>
    <p:sldId id="408" r:id="rId9"/>
    <p:sldId id="409" r:id="rId10"/>
    <p:sldId id="452" r:id="rId11"/>
    <p:sldId id="483" r:id="rId12"/>
    <p:sldId id="479" r:id="rId13"/>
    <p:sldId id="445" r:id="rId14"/>
    <p:sldId id="455" r:id="rId15"/>
    <p:sldId id="480" r:id="rId16"/>
    <p:sldId id="481" r:id="rId17"/>
    <p:sldId id="419" r:id="rId18"/>
    <p:sldId id="420" r:id="rId19"/>
    <p:sldId id="423" r:id="rId20"/>
    <p:sldId id="433" r:id="rId21"/>
    <p:sldId id="434" r:id="rId22"/>
    <p:sldId id="435" r:id="rId23"/>
    <p:sldId id="470" r:id="rId24"/>
    <p:sldId id="476" r:id="rId25"/>
    <p:sldId id="477" r:id="rId26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4" d="100"/>
          <a:sy n="64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09DC4D6-251A-4E32-9F58-5EF63A864BC7}" type="datetimeFigureOut">
              <a:rPr lang="en-US" smtClean="0"/>
              <a:pPr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8457CA08-D0DF-4B92-803D-2F678DDCE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86225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FE1E7E57-1F10-4268-99D2-CEDBAC6DAB5A}" type="datetimeFigureOut">
              <a:rPr lang="en-US" smtClean="0"/>
              <a:pPr/>
              <a:t>8/22/2015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2386A3-2E31-4C9B-B0BE-45709ADB98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78228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CA KUSAI GOAWALA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4203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 KUSAI GOAWALA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6329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0465-9D05-4B6D-99A5-598AF7B2FE2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01/12/2013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IN" dirty="0" smtClean="0"/>
              <a:t>Seminar on New Companies Act, 2013 by Pune Central CPE Study Circle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 smtClean="0"/>
              <a:t>CA KUSAI GOAWALA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0723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0465-9D05-4B6D-99A5-598AF7B2FE2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01/12/2013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IN" smtClean="0"/>
              <a:t>Seminar on New Companies Act, 2013 by Pune Central CPE Study Circle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131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0465-9D05-4B6D-99A5-598AF7B2FE2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01/12/2013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IN" smtClean="0"/>
              <a:t>Seminar on New Companies Act, 2013 by Pune Central CPE Study Circle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3519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E6A802-85CE-4253-ADDD-553DC26378AC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A30295-3C91-45C4-9BA7-5261BA339FE7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56D11-3DD4-4085-9AA7-E6F25EFC8974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: Emphasi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>
              <a:defRPr lang="en-US" sz="46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92590-8022-4568-B2D5-A8C2F7BD15FB}" type="datetime1">
              <a:rPr lang="en-US" smtClean="0"/>
              <a:pPr>
                <a:defRPr/>
              </a:pPr>
              <a:t>8/22/2015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CA KUSAI GOAWALA</a:t>
            </a: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09E35-01BD-4F59-B48E-03D1138C6D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32CD4-EDE7-4E44-9BE2-5715AE118FCB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86B746-4750-424D-9739-81FB2A834EAB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BF1D8-1933-446C-A052-43D519119858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E690E1-8423-4995-B8C0-66417D961173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A710C-5B2B-4568-AB73-6B4B6F02E1B2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0D652-D210-4F66-AB52-8DC442D48F2E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B8FB3-5FA1-433F-ABF4-FA20AE6D59A7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7156E-F2D5-4B30-882C-D947F126CCB2}" type="datetime1">
              <a:rPr lang="en-US" smtClean="0"/>
              <a:pPr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C09EC941-E819-402D-A9B6-938637B97F45}" type="datetime1">
              <a:rPr lang="en-US" smtClean="0"/>
              <a:pPr algn="r"/>
              <a:t>8/22/2015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z="1200" smtClean="0">
                <a:solidFill>
                  <a:schemeClr val="bg2">
                    <a:shade val="50000"/>
                  </a:schemeClr>
                </a:solidFill>
                <a:effectLst/>
              </a:rPr>
              <a:t>CA KUSAI GOAWALA</a:t>
            </a:r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kusai@gkdj.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n>
                  <a:solidFill>
                    <a:srgbClr val="002060"/>
                  </a:solidFill>
                </a:ln>
              </a:rPr>
              <a:t/>
            </a:r>
            <a:br>
              <a:rPr lang="en-IN" dirty="0" smtClean="0">
                <a:ln>
                  <a:solidFill>
                    <a:srgbClr val="002060"/>
                  </a:solidFill>
                </a:ln>
              </a:rPr>
            </a:br>
            <a:r>
              <a:rPr lang="en-IN" dirty="0">
                <a:ln>
                  <a:solidFill>
                    <a:srgbClr val="002060"/>
                  </a:solidFill>
                </a:ln>
              </a:rPr>
              <a:t/>
            </a:r>
            <a:br>
              <a:rPr lang="en-IN" dirty="0">
                <a:ln>
                  <a:solidFill>
                    <a:srgbClr val="002060"/>
                  </a:solidFill>
                </a:ln>
              </a:rPr>
            </a:br>
            <a:r>
              <a:rPr lang="en-IN" dirty="0" smtClean="0">
                <a:ln>
                  <a:solidFill>
                    <a:srgbClr val="002060"/>
                  </a:solidFill>
                </a:ln>
              </a:rPr>
              <a:t>	</a:t>
            </a:r>
            <a:r>
              <a:rPr lang="en-IN" dirty="0" smtClean="0">
                <a:ln>
                  <a:solidFill>
                    <a:srgbClr val="00206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IN" dirty="0" smtClean="0">
                <a:ln>
                  <a:solidFill>
                    <a:srgbClr val="00206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</a:br>
            <a:endParaRPr lang="en-IN" dirty="0">
              <a:ln>
                <a:solidFill>
                  <a:srgbClr val="002060"/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>
                <a:solidFill>
                  <a:schemeClr val="tx1">
                    <a:lumMod val="95000"/>
                    <a:lumOff val="5000"/>
                    <a:alpha val="81000"/>
                  </a:schemeClr>
                </a:solidFill>
              </a:rPr>
              <a:t>Tax </a:t>
            </a:r>
            <a:r>
              <a:rPr lang="en-IN" sz="4000" b="1" dirty="0">
                <a:solidFill>
                  <a:schemeClr val="tx1">
                    <a:lumMod val="95000"/>
                    <a:lumOff val="5000"/>
                    <a:alpha val="81000"/>
                  </a:schemeClr>
                </a:solidFill>
              </a:rPr>
              <a:t>Audit Report</a:t>
            </a:r>
            <a:endParaRPr lang="en-US" sz="4000" dirty="0">
              <a:solidFill>
                <a:schemeClr val="tx1">
                  <a:lumMod val="95000"/>
                  <a:lumOff val="5000"/>
                  <a:alpha val="81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4149080"/>
            <a:ext cx="2895600" cy="2232248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latin typeface="+mj-lt"/>
              </a:rPr>
              <a:t>Presented by  </a:t>
            </a:r>
          </a:p>
          <a:p>
            <a:pPr>
              <a:defRPr/>
            </a:pPr>
            <a:r>
              <a:rPr lang="en-US" sz="2000" dirty="0" smtClean="0">
                <a:latin typeface="+mj-lt"/>
              </a:rPr>
              <a:t>CA Kusai Goawala</a:t>
            </a:r>
          </a:p>
          <a:p>
            <a:pPr>
              <a:defRPr/>
            </a:pPr>
            <a:endParaRPr lang="en-US" sz="2000" dirty="0" smtClean="0">
              <a:latin typeface="+mj-lt"/>
            </a:endParaRPr>
          </a:p>
          <a:p>
            <a:pPr>
              <a:defRPr/>
            </a:pPr>
            <a:r>
              <a:rPr lang="en-US" sz="2000" dirty="0" smtClean="0">
                <a:latin typeface="+mj-lt"/>
              </a:rPr>
              <a:t>23</a:t>
            </a:r>
            <a:r>
              <a:rPr lang="en-US" sz="2000" baseline="30000" dirty="0" smtClean="0">
                <a:latin typeface="+mj-lt"/>
              </a:rPr>
              <a:t>rd</a:t>
            </a:r>
            <a:r>
              <a:rPr lang="en-US" sz="2000" dirty="0" smtClean="0">
                <a:latin typeface="+mj-lt"/>
              </a:rPr>
              <a:t> August </a:t>
            </a:r>
            <a:r>
              <a:rPr lang="en-US" sz="2000" dirty="0" smtClean="0">
                <a:latin typeface="+mj-lt"/>
              </a:rPr>
              <a:t>2015</a:t>
            </a:r>
          </a:p>
          <a:p>
            <a:pPr>
              <a:defRPr/>
            </a:pPr>
            <a:endParaRPr lang="en-US" sz="2000" dirty="0" smtClean="0">
              <a:latin typeface="+mj-lt"/>
            </a:endParaRPr>
          </a:p>
          <a:p>
            <a:r>
              <a:rPr lang="en-IN" sz="2000" dirty="0"/>
              <a:t>For </a:t>
            </a:r>
            <a:r>
              <a:rPr lang="en-IN" sz="2000" dirty="0" smtClean="0"/>
              <a:t>WICASA jointly with Pune </a:t>
            </a:r>
            <a:r>
              <a:rPr lang="en-IN" sz="2000" dirty="0" smtClean="0"/>
              <a:t>Branch of ICAI</a:t>
            </a:r>
            <a:endParaRPr lang="en-US" sz="20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B: Clause </a:t>
            </a:r>
            <a:r>
              <a:rPr lang="en-IN" sz="3600" dirty="0" smtClean="0">
                <a:effectLst/>
              </a:rPr>
              <a:t>19: </a:t>
            </a:r>
            <a:r>
              <a:rPr lang="en-IN" sz="3600" dirty="0">
                <a:effectLst/>
              </a:rPr>
              <a:t>Amounts admissible under </a:t>
            </a:r>
            <a:r>
              <a:rPr lang="en-IN" sz="3600" dirty="0" smtClean="0">
                <a:effectLst/>
              </a:rPr>
              <a:t>sections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84785"/>
            <a:ext cx="7498080" cy="4896544"/>
          </a:xfrm>
        </p:spPr>
        <p:txBody>
          <a:bodyPr>
            <a:normAutofit fontScale="85000" lnSpcReduction="10000"/>
          </a:bodyPr>
          <a:lstStyle/>
          <a:p>
            <a:r>
              <a:rPr lang="en-IN" sz="2400" b="1" dirty="0" smtClean="0"/>
              <a:t>35(1)(iv) – Capital Expenditure on Scientific Research</a:t>
            </a:r>
          </a:p>
          <a:p>
            <a:r>
              <a:rPr lang="en-IN" sz="2400" b="1" dirty="0" smtClean="0"/>
              <a:t>35AD : Investments in Specified Business</a:t>
            </a:r>
          </a:p>
          <a:p>
            <a:pPr lvl="1"/>
            <a:r>
              <a:rPr lang="en-IN" sz="2000" b="1" dirty="0" smtClean="0"/>
              <a:t>Capital Expenditure</a:t>
            </a:r>
          </a:p>
          <a:p>
            <a:pPr lvl="1"/>
            <a:r>
              <a:rPr lang="en-IN" sz="2000" b="1" dirty="0" smtClean="0"/>
              <a:t>Specified Business</a:t>
            </a:r>
          </a:p>
          <a:p>
            <a:pPr lvl="2"/>
            <a:r>
              <a:rPr lang="en-IN" sz="1600" b="1" dirty="0" smtClean="0"/>
              <a:t>Cold chain facility</a:t>
            </a:r>
          </a:p>
          <a:p>
            <a:pPr lvl="2"/>
            <a:r>
              <a:rPr lang="en-IN" sz="1600" b="1" dirty="0" smtClean="0"/>
              <a:t>Hotel 2 star</a:t>
            </a:r>
          </a:p>
          <a:p>
            <a:pPr lvl="2"/>
            <a:r>
              <a:rPr lang="en-IN" sz="1600" b="1" dirty="0" smtClean="0"/>
              <a:t>Hospital 100 beds</a:t>
            </a:r>
          </a:p>
          <a:p>
            <a:pPr lvl="2"/>
            <a:r>
              <a:rPr lang="en-IN" sz="1600" b="1" dirty="0" smtClean="0"/>
              <a:t>SRA project</a:t>
            </a:r>
          </a:p>
          <a:p>
            <a:r>
              <a:rPr lang="en-IN" sz="2400" b="1" dirty="0" smtClean="0"/>
              <a:t>35CCC – Expenditure on agricultural extension</a:t>
            </a:r>
          </a:p>
          <a:p>
            <a:r>
              <a:rPr lang="en-IN" sz="2400" b="1" dirty="0" smtClean="0"/>
              <a:t>35CCD – Expenditure on skill development</a:t>
            </a:r>
          </a:p>
          <a:p>
            <a:pPr lvl="1"/>
            <a:r>
              <a:rPr lang="en-IN" sz="2000" b="1" dirty="0" smtClean="0"/>
              <a:t>(150% of expenditure)</a:t>
            </a:r>
            <a:endParaRPr lang="en-US" sz="2000" dirty="0" smtClean="0"/>
          </a:p>
          <a:p>
            <a:endParaRPr lang="en-US" sz="2400" dirty="0" smtClean="0"/>
          </a:p>
          <a:p>
            <a:endParaRPr lang="en-US" sz="2300" dirty="0"/>
          </a:p>
          <a:p>
            <a:pPr lvl="1">
              <a:buNone/>
            </a:pPr>
            <a:endParaRPr lang="en-US" sz="2300" dirty="0"/>
          </a:p>
          <a:p>
            <a:endParaRPr lang="en-IN" sz="23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447501" cy="864096"/>
          </a:xfrm>
        </p:spPr>
        <p:txBody>
          <a:bodyPr>
            <a:noAutofit/>
          </a:bodyPr>
          <a:lstStyle/>
          <a:p>
            <a:r>
              <a:rPr lang="en-IN" sz="3200" dirty="0" smtClean="0">
                <a:effectLst/>
              </a:rPr>
              <a:t/>
            </a:r>
            <a:br>
              <a:rPr lang="en-IN" sz="3200" dirty="0" smtClean="0">
                <a:effectLst/>
              </a:rPr>
            </a:br>
            <a:r>
              <a:rPr lang="en-IN" sz="3200" dirty="0" smtClean="0">
                <a:effectLst/>
              </a:rPr>
              <a:t/>
            </a:r>
            <a:br>
              <a:rPr lang="en-IN" sz="3200" dirty="0" smtClean="0">
                <a:effectLst/>
              </a:rPr>
            </a:br>
            <a:r>
              <a:rPr lang="en-IN" sz="3200" dirty="0" smtClean="0">
                <a:effectLst/>
              </a:rPr>
              <a:t> Part B Clause 21 </a:t>
            </a:r>
            <a:br>
              <a:rPr lang="en-IN" sz="3200" dirty="0" smtClean="0">
                <a:effectLst/>
              </a:rPr>
            </a:br>
            <a:r>
              <a:rPr lang="en-IN" sz="2400" dirty="0" smtClean="0">
                <a:effectLst/>
              </a:rPr>
              <a:t>Following expenditure to be reported even not debited to P&amp;L</a:t>
            </a:r>
            <a:endParaRPr lang="en-US" sz="2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916832"/>
            <a:ext cx="6447501" cy="3312368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Disallowance for TDS 40a</a:t>
            </a:r>
          </a:p>
          <a:p>
            <a:pPr lvl="0"/>
            <a:r>
              <a:rPr lang="en-US" sz="2000" dirty="0" smtClean="0"/>
              <a:t>Cash Payments – 40A(3) and (3A)</a:t>
            </a:r>
          </a:p>
          <a:p>
            <a:pPr lvl="0"/>
            <a:r>
              <a:rPr lang="en-US" sz="2000" dirty="0" smtClean="0"/>
              <a:t>Provision for Gratuity 40A(7)</a:t>
            </a:r>
          </a:p>
          <a:p>
            <a:pPr lvl="0"/>
            <a:r>
              <a:rPr lang="en-US" sz="2000" dirty="0" smtClean="0"/>
              <a:t>Provision for employees 40A(9)</a:t>
            </a:r>
          </a:p>
          <a:p>
            <a:pPr lvl="0"/>
            <a:r>
              <a:rPr lang="en-US" sz="2000" dirty="0" smtClean="0"/>
              <a:t>Particulars of Contingent Liability </a:t>
            </a:r>
          </a:p>
          <a:p>
            <a:pPr lvl="0"/>
            <a:r>
              <a:rPr lang="en-US" sz="2000" dirty="0" smtClean="0"/>
              <a:t>Amount inadmissible u/s 14A</a:t>
            </a:r>
          </a:p>
          <a:p>
            <a:pPr lvl="0"/>
            <a:r>
              <a:rPr lang="en-US" sz="2000" dirty="0" smtClean="0"/>
              <a:t>Amount inadmissible u/s 36(1)(iii)</a:t>
            </a:r>
          </a:p>
          <a:p>
            <a:pPr lvl="0">
              <a:buNone/>
            </a:pPr>
            <a:endParaRPr lang="en-US" sz="2000" dirty="0" smtClean="0"/>
          </a:p>
          <a:p>
            <a:pPr lvl="0">
              <a:buNone/>
            </a:pPr>
            <a:r>
              <a:rPr lang="en-US" sz="2000" dirty="0" smtClean="0"/>
              <a:t>Details of Capital Expenditure, Personal Expenses and Advertisement to be given.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6605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447501" cy="653369"/>
          </a:xfrm>
        </p:spPr>
        <p:txBody>
          <a:bodyPr>
            <a:noAutofit/>
          </a:bodyPr>
          <a:lstStyle/>
          <a:p>
            <a:r>
              <a:rPr lang="en-IN" sz="3200" dirty="0" smtClean="0">
                <a:effectLst/>
              </a:rPr>
              <a:t>Part B : Clause 21(b): </a:t>
            </a:r>
            <a:r>
              <a:rPr lang="en-IN" sz="3200" dirty="0">
                <a:effectLst/>
              </a:rPr>
              <a:t>Amounts inadmissible u/s </a:t>
            </a:r>
            <a:r>
              <a:rPr lang="en-IN" sz="3200" dirty="0" smtClean="0">
                <a:effectLst/>
              </a:rPr>
              <a:t>40(a)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419219"/>
            <a:ext cx="6447501" cy="4886331"/>
          </a:xfrm>
        </p:spPr>
        <p:txBody>
          <a:bodyPr>
            <a:noAutofit/>
          </a:bodyPr>
          <a:lstStyle/>
          <a:p>
            <a:r>
              <a:rPr lang="en-IN" sz="2200" dirty="0"/>
              <a:t>Non Resident - 40a(</a:t>
            </a:r>
            <a:r>
              <a:rPr lang="en-IN" sz="2200" dirty="0" err="1"/>
              <a:t>i</a:t>
            </a:r>
            <a:r>
              <a:rPr lang="en-IN" sz="2200" dirty="0"/>
              <a:t>)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Section 195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DTAA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Section </a:t>
            </a:r>
            <a:r>
              <a:rPr lang="en-IN" sz="2200" dirty="0" smtClean="0"/>
              <a:t>206AA</a:t>
            </a:r>
          </a:p>
          <a:p>
            <a:r>
              <a:rPr lang="en-IN" sz="2000" dirty="0" smtClean="0"/>
              <a:t>What if tax is not deductible as per DTAA ?</a:t>
            </a:r>
            <a:endParaRPr lang="en-US" sz="2000" dirty="0" smtClean="0">
              <a:latin typeface="Trebuchet MS" pitchFamily="34" charset="0"/>
            </a:endParaRPr>
          </a:p>
          <a:p>
            <a:pPr lvl="0"/>
            <a:r>
              <a:rPr lang="en-US" sz="2000" dirty="0" smtClean="0"/>
              <a:t>What about Imports of goods</a:t>
            </a:r>
          </a:p>
          <a:p>
            <a:pPr lvl="0"/>
            <a:r>
              <a:rPr lang="en-US" sz="2000" dirty="0" smtClean="0"/>
              <a:t>Composite contract – Import of goods with installation</a:t>
            </a:r>
          </a:p>
          <a:p>
            <a:pPr lvl="0"/>
            <a:r>
              <a:rPr lang="en-US" sz="2000" dirty="0" smtClean="0"/>
              <a:t>Separate contract for installation</a:t>
            </a:r>
          </a:p>
          <a:p>
            <a:pPr lvl="0"/>
            <a:r>
              <a:rPr lang="en-US" sz="2000" b="1" dirty="0" smtClean="0"/>
              <a:t>Not a defaulter u/s 201 – proviso – considered as payment for 40a.</a:t>
            </a:r>
            <a:endParaRPr lang="en-US" sz="2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6605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20" y="476672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>
                <a:effectLst/>
              </a:rPr>
              <a:t>21(</a:t>
            </a:r>
            <a:r>
              <a:rPr lang="en-IN" sz="3200" i="1" dirty="0">
                <a:effectLst/>
              </a:rPr>
              <a:t>d</a:t>
            </a:r>
            <a:r>
              <a:rPr lang="en-IN" sz="3200" dirty="0">
                <a:effectLst/>
              </a:rPr>
              <a:t>) Disallowance/deemed income under section 40A(3)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54299"/>
            <a:ext cx="7498080" cy="4800600"/>
          </a:xfrm>
        </p:spPr>
        <p:txBody>
          <a:bodyPr/>
          <a:lstStyle/>
          <a:p>
            <a:pPr>
              <a:buNone/>
              <a:defRPr/>
            </a:pPr>
            <a:r>
              <a:rPr lang="en-IN" sz="2000" dirty="0" smtClean="0">
                <a:latin typeface="Trebuchet MS" pitchFamily="34" charset="0"/>
              </a:rPr>
              <a:t> </a:t>
            </a:r>
          </a:p>
          <a:p>
            <a:pPr marL="82296" indent="0">
              <a:buNone/>
            </a:pPr>
            <a:r>
              <a:rPr lang="en-IN" sz="2400" dirty="0"/>
              <a:t>Assertion regarding obtaining certificate not required. </a:t>
            </a:r>
            <a:endParaRPr lang="en-US" sz="2400" dirty="0"/>
          </a:p>
          <a:p>
            <a:pPr marL="82296" indent="0">
              <a:buNone/>
            </a:pPr>
            <a:r>
              <a:rPr lang="en-IN" sz="2400" dirty="0"/>
              <a:t>However, to be obtained as audit MRL</a:t>
            </a:r>
            <a:endParaRPr lang="en-US" sz="2400" dirty="0"/>
          </a:p>
          <a:p>
            <a:r>
              <a:rPr lang="en-IN" sz="2400" dirty="0"/>
              <a:t>40A(3) Expenditure incurred and paid during the same </a:t>
            </a:r>
            <a:r>
              <a:rPr lang="en-IN" sz="2400" dirty="0" smtClean="0"/>
              <a:t>year </a:t>
            </a:r>
            <a:endParaRPr lang="en-US" sz="2400" dirty="0"/>
          </a:p>
          <a:p>
            <a:r>
              <a:rPr lang="en-IN" sz="2400" dirty="0"/>
              <a:t>40A(3A) Expenditure incurred earlier year but payment made in year under report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PAN of the payee to be given if available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 smtClean="0">
                <a:effectLst/>
              </a:rPr>
              <a:t>Clause 21(h) Section 14A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Disallowance of expenditure incurred for earning tax free income</a:t>
            </a:r>
          </a:p>
          <a:p>
            <a:r>
              <a:rPr lang="en-IN" sz="2000" dirty="0" smtClean="0"/>
              <a:t>Whether existence of tax free income required during the year</a:t>
            </a:r>
          </a:p>
          <a:p>
            <a:r>
              <a:rPr lang="en-IN" sz="2000" dirty="0" smtClean="0"/>
              <a:t>An investment capable of earning taxable and tax free income – Shares of private companies – dividend and/or capital gains CIT vs </a:t>
            </a:r>
            <a:r>
              <a:rPr lang="en-IN" sz="2000" dirty="0" err="1" smtClean="0"/>
              <a:t>Delite</a:t>
            </a:r>
            <a:r>
              <a:rPr lang="en-IN" sz="2000" dirty="0" smtClean="0"/>
              <a:t> Industries (</a:t>
            </a:r>
            <a:r>
              <a:rPr lang="en-IN" sz="2000" dirty="0" err="1" smtClean="0"/>
              <a:t>Bom</a:t>
            </a:r>
            <a:r>
              <a:rPr lang="en-IN" sz="2000" dirty="0" smtClean="0"/>
              <a:t>)</a:t>
            </a:r>
          </a:p>
          <a:p>
            <a:r>
              <a:rPr lang="en-IN" sz="2000" dirty="0" smtClean="0"/>
              <a:t>Procedure for applying 14A by AO - Rule 8D.</a:t>
            </a:r>
          </a:p>
          <a:p>
            <a:r>
              <a:rPr lang="en-IN" sz="2000" dirty="0" smtClean="0"/>
              <a:t>If investment exists during the year but no investments at the beginning or at end of the year.</a:t>
            </a:r>
          </a:p>
          <a:p>
            <a:r>
              <a:rPr lang="en-IN" sz="2000" dirty="0" smtClean="0"/>
              <a:t>Can disallowance as per Rule 8D exceed expenditure incurred.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US" sz="2000" b="1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 smtClean="0">
                <a:effectLst/>
              </a:rPr>
              <a:t>Clause 23 Payments to parties referred u/s 40A2(b)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Ascertain parties referred u/s 40A 2(b)</a:t>
            </a:r>
          </a:p>
          <a:p>
            <a:pPr>
              <a:buNone/>
            </a:pPr>
            <a:endParaRPr lang="en-IN" sz="2000" dirty="0" smtClean="0"/>
          </a:p>
          <a:p>
            <a:r>
              <a:rPr lang="en-IN" sz="2000" dirty="0" smtClean="0"/>
              <a:t>Payments made =  Expenditure Incurred</a:t>
            </a:r>
          </a:p>
          <a:p>
            <a:endParaRPr lang="en-IN" sz="2000" dirty="0" smtClean="0"/>
          </a:p>
          <a:p>
            <a:r>
              <a:rPr lang="en-IN" sz="2000" dirty="0" smtClean="0"/>
              <a:t>Also important and relevant for DTP</a:t>
            </a:r>
          </a:p>
          <a:p>
            <a:endParaRPr lang="en-IN" sz="2000" dirty="0" smtClean="0"/>
          </a:p>
          <a:p>
            <a:r>
              <a:rPr lang="en-IN" sz="2000" dirty="0" smtClean="0"/>
              <a:t>Very far reaching relationships</a:t>
            </a:r>
          </a:p>
          <a:p>
            <a:endParaRPr lang="en-IN" sz="2000" dirty="0" smtClean="0"/>
          </a:p>
          <a:p>
            <a:r>
              <a:rPr lang="en-IN" sz="2000" dirty="0" smtClean="0"/>
              <a:t>Extensive audit work and time for determination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US" sz="2000" b="1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41115"/>
            <a:ext cx="8402637" cy="685800"/>
          </a:xfrm>
        </p:spPr>
        <p:txBody>
          <a:bodyPr rtlCol="0">
            <a:normAutofit/>
          </a:bodyPr>
          <a:lstStyle/>
          <a:p>
            <a:r>
              <a:rPr lang="en-IN" sz="3200" dirty="0">
                <a:effectLst/>
              </a:rPr>
              <a:t>Part B : Clause 28: Deem Gift – 56(2)(</a:t>
            </a:r>
            <a:r>
              <a:rPr lang="en-IN" sz="3200" dirty="0" err="1">
                <a:effectLst/>
              </a:rPr>
              <a:t>viia</a:t>
            </a:r>
            <a:r>
              <a:rPr lang="en-IN" sz="3200" dirty="0">
                <a:effectLst/>
              </a:rPr>
              <a:t>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22387"/>
            <a:ext cx="8229600" cy="4983163"/>
          </a:xfrm>
        </p:spPr>
        <p:txBody>
          <a:bodyPr rtlCol="0">
            <a:noAutofit/>
          </a:bodyPr>
          <a:lstStyle/>
          <a:p>
            <a:r>
              <a:rPr lang="en-IN" sz="2500" dirty="0"/>
              <a:t>Transfer of shares of Closely held Company</a:t>
            </a:r>
            <a:endParaRPr lang="en-US" sz="2500" dirty="0"/>
          </a:p>
          <a:p>
            <a:r>
              <a:rPr lang="en-IN" sz="2500" dirty="0"/>
              <a:t>To firm or closely held company (AOP not covered)</a:t>
            </a:r>
            <a:endParaRPr lang="en-US" sz="2500" dirty="0"/>
          </a:p>
          <a:p>
            <a:r>
              <a:rPr lang="en-IN" sz="2500" dirty="0"/>
              <a:t>For consideration which is less than as computed under Rule 11UA.</a:t>
            </a:r>
            <a:endParaRPr lang="en-US" sz="2500" dirty="0"/>
          </a:p>
          <a:p>
            <a:r>
              <a:rPr lang="en-IN" sz="2500" dirty="0"/>
              <a:t>Then the difference will be deemed as taxable income (gift) in the hands of the transferee company</a:t>
            </a:r>
            <a:endParaRPr lang="en-US" sz="2500" dirty="0"/>
          </a:p>
          <a:p>
            <a:r>
              <a:rPr lang="en-IN" sz="2500" dirty="0"/>
              <a:t>What about </a:t>
            </a:r>
            <a:r>
              <a:rPr lang="en-IN" sz="2500" dirty="0" smtClean="0"/>
              <a:t>proprietorship </a:t>
            </a:r>
            <a:r>
              <a:rPr lang="en-IN" sz="2500" dirty="0"/>
              <a:t>concerns of Individuals or </a:t>
            </a:r>
            <a:r>
              <a:rPr lang="en-IN" sz="2500" dirty="0" smtClean="0"/>
              <a:t>HUF (56 -2(vii) not covered)</a:t>
            </a:r>
            <a:r>
              <a:rPr lang="en-IN" sz="2500" i="1" dirty="0" smtClean="0">
                <a:latin typeface="Trebuchet MS" pitchFamily="34" charset="0"/>
              </a:rPr>
              <a:t>	</a:t>
            </a:r>
            <a:endParaRPr lang="en-IN" sz="2500" dirty="0" smtClean="0">
              <a:latin typeface="Trebuchet MS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arenR" startAt="5"/>
              <a:defRPr/>
            </a:pPr>
            <a:endParaRPr lang="en-US" sz="2500" dirty="0" smtClean="0">
              <a:latin typeface="Trebuchet M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5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650199"/>
            <a:ext cx="8402637" cy="685800"/>
          </a:xfrm>
        </p:spPr>
        <p:txBody>
          <a:bodyPr rtlCol="0">
            <a:normAutofit/>
          </a:bodyPr>
          <a:lstStyle/>
          <a:p>
            <a:r>
              <a:rPr lang="en-IN" sz="2600" b="1" dirty="0" smtClean="0">
                <a:latin typeface="Trebuchet MS" pitchFamily="34" charset="0"/>
              </a:rPr>
              <a:t>    </a:t>
            </a:r>
            <a:r>
              <a:rPr lang="en-IN" sz="3200" dirty="0">
                <a:effectLst/>
              </a:rPr>
              <a:t>Part B : Clause 29: Deem Income – 56(2)(</a:t>
            </a:r>
            <a:r>
              <a:rPr lang="en-IN" sz="3200" dirty="0" err="1">
                <a:effectLst/>
              </a:rPr>
              <a:t>viib</a:t>
            </a:r>
            <a:r>
              <a:rPr lang="en-IN" sz="3200" dirty="0">
                <a:effectLst/>
              </a:rPr>
              <a:t>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40768"/>
            <a:ext cx="8229600" cy="4983163"/>
          </a:xfrm>
        </p:spPr>
        <p:txBody>
          <a:bodyPr rtlCol="0">
            <a:normAutofit/>
          </a:bodyPr>
          <a:lstStyle/>
          <a:p>
            <a:r>
              <a:rPr lang="en-IN" sz="2400" dirty="0" smtClean="0"/>
              <a:t>Allotment </a:t>
            </a:r>
            <a:r>
              <a:rPr lang="en-IN" sz="2400" dirty="0"/>
              <a:t>of Shares by a Closely held companies</a:t>
            </a:r>
            <a:endParaRPr lang="en-US" sz="2400" dirty="0"/>
          </a:p>
          <a:p>
            <a:r>
              <a:rPr lang="en-IN" sz="2400" dirty="0"/>
              <a:t>To person other than Non Resident</a:t>
            </a:r>
            <a:endParaRPr lang="en-US" sz="2400" dirty="0"/>
          </a:p>
          <a:p>
            <a:r>
              <a:rPr lang="en-IN" sz="2400" dirty="0"/>
              <a:t>If at par the provision is not applicable</a:t>
            </a:r>
            <a:endParaRPr lang="en-US" sz="2400" dirty="0"/>
          </a:p>
          <a:p>
            <a:r>
              <a:rPr lang="en-IN" sz="2400" dirty="0"/>
              <a:t>If at a premium then if the share value is higher than value as per DCF method or other method as may be </a:t>
            </a:r>
            <a:r>
              <a:rPr lang="en-IN" sz="2400" dirty="0" smtClean="0"/>
              <a:t>prescribed.</a:t>
            </a:r>
          </a:p>
          <a:p>
            <a:r>
              <a:rPr lang="en-IN" sz="2400" dirty="0" smtClean="0">
                <a:latin typeface="Trebuchet MS" pitchFamily="34" charset="0"/>
              </a:rPr>
              <a:t>Suppose Co A allots Shares to B at Rs.100 (FV Rs.10)</a:t>
            </a:r>
          </a:p>
          <a:p>
            <a:r>
              <a:rPr lang="en-IN" sz="2400" dirty="0" smtClean="0">
                <a:latin typeface="Trebuchet MS" pitchFamily="34" charset="0"/>
              </a:rPr>
              <a:t>Value as per 11UA = 150</a:t>
            </a:r>
          </a:p>
          <a:p>
            <a:r>
              <a:rPr lang="en-IN" sz="2400" dirty="0" smtClean="0">
                <a:latin typeface="Trebuchet MS" pitchFamily="34" charset="0"/>
              </a:rPr>
              <a:t>Value as per DCF = 80</a:t>
            </a:r>
          </a:p>
          <a:p>
            <a:r>
              <a:rPr lang="en-US" sz="2400" dirty="0" smtClean="0">
                <a:latin typeface="Trebuchet MS" pitchFamily="34" charset="0"/>
              </a:rPr>
              <a:t>Company will be taxed at Rs.20 (100-80)</a:t>
            </a:r>
          </a:p>
          <a:p>
            <a:r>
              <a:rPr lang="en-US" sz="2400" dirty="0" smtClean="0">
                <a:latin typeface="Trebuchet MS" pitchFamily="34" charset="0"/>
              </a:rPr>
              <a:t>A will be taxed at Rs.50 (150-100)</a:t>
            </a:r>
            <a:endParaRPr lang="en-US" sz="24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8402637" cy="685800"/>
          </a:xfrm>
        </p:spPr>
        <p:txBody>
          <a:bodyPr rtlCol="0">
            <a:normAutofit/>
          </a:bodyPr>
          <a:lstStyle/>
          <a:p>
            <a:r>
              <a:rPr lang="en-IN" sz="3200" dirty="0">
                <a:effectLst/>
              </a:rPr>
              <a:t>Part B : Clause </a:t>
            </a:r>
            <a:r>
              <a:rPr lang="en-IN" sz="3200" dirty="0" smtClean="0">
                <a:effectLst/>
              </a:rPr>
              <a:t>32 (c)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126" y="1412776"/>
            <a:ext cx="8229600" cy="4678363"/>
          </a:xfrm>
        </p:spPr>
        <p:txBody>
          <a:bodyPr rtlCol="0">
            <a:normAutofit/>
          </a:bodyPr>
          <a:lstStyle/>
          <a:p>
            <a:pPr lvl="0"/>
            <a:r>
              <a:rPr lang="en-IN" sz="2600" dirty="0"/>
              <a:t>Speculation Loss – 73.</a:t>
            </a:r>
            <a:endParaRPr lang="en-US" sz="2600" dirty="0"/>
          </a:p>
          <a:p>
            <a:pPr lvl="0"/>
            <a:r>
              <a:rPr lang="en-IN" sz="2600" dirty="0"/>
              <a:t>Loss in respect of Specified Business u/s </a:t>
            </a:r>
            <a:r>
              <a:rPr lang="en-IN" sz="2600" dirty="0" smtClean="0"/>
              <a:t>73A</a:t>
            </a:r>
            <a:endParaRPr lang="en-US" sz="2600" dirty="0"/>
          </a:p>
          <a:p>
            <a:pPr lvl="0"/>
            <a:endParaRPr lang="en-IN" sz="2000" dirty="0" smtClean="0">
              <a:latin typeface="Trebuchet MS" pitchFamily="34" charset="0"/>
            </a:endParaRPr>
          </a:p>
          <a:p>
            <a:r>
              <a:rPr lang="en-IN" sz="2000" dirty="0" smtClean="0">
                <a:latin typeface="Trebuchet MS" pitchFamily="34" charset="0"/>
              </a:rPr>
              <a:t>  </a:t>
            </a:r>
            <a:r>
              <a:rPr lang="en-IN" sz="2600" dirty="0"/>
              <a:t>Specified Businesses :</a:t>
            </a:r>
            <a:endParaRPr lang="en-US" sz="26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 smtClean="0"/>
              <a:t>Cold </a:t>
            </a:r>
            <a:r>
              <a:rPr lang="en-IN" sz="2200" dirty="0"/>
              <a:t>Chain Facility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Warehousing for </a:t>
            </a:r>
            <a:r>
              <a:rPr lang="en-IN" sz="2200" dirty="0" smtClean="0"/>
              <a:t>agricultural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Laying and operating cross country natural gas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Building and operating 2 star hotel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Building and operating </a:t>
            </a:r>
            <a:r>
              <a:rPr lang="en-IN" sz="2400" dirty="0" err="1"/>
              <a:t>atleast</a:t>
            </a:r>
            <a:r>
              <a:rPr lang="en-IN" sz="2400" dirty="0"/>
              <a:t> 100 bed hospital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Project under SRA</a:t>
            </a:r>
            <a:endParaRPr lang="en-US" sz="2400" dirty="0"/>
          </a:p>
          <a:p>
            <a:pPr lvl="0"/>
            <a:endParaRPr lang="en-US" sz="2600" dirty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0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447501" cy="721895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Contd</a:t>
            </a:r>
            <a:r>
              <a:rPr lang="en-US" sz="3200" dirty="0" smtClean="0">
                <a:solidFill>
                  <a:schemeClr val="tx1"/>
                </a:solidFill>
              </a:rPr>
              <a:t>…</a:t>
            </a:r>
            <a:r>
              <a:rPr lang="en-US" sz="3200" b="1" dirty="0" smtClean="0">
                <a:solidFill>
                  <a:schemeClr val="tx1"/>
                </a:solidFill>
                <a:latin typeface="Trebuchet MS" pitchFamily="34" charset="0"/>
              </a:rPr>
              <a:t>	</a:t>
            </a:r>
            <a:endParaRPr lang="en-US" sz="32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486282"/>
            <a:ext cx="6703961" cy="5074328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Project for affordable housing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Production of fertiliser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Set up and operating Inland container depot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Beekeeping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Warehouse for sugar</a:t>
            </a:r>
            <a:endParaRPr lang="en-US" sz="2400" dirty="0"/>
          </a:p>
          <a:p>
            <a:pPr marL="0" lvl="0" indent="0">
              <a:buNone/>
            </a:pPr>
            <a:endParaRPr lang="en-US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51902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645920" y="404664"/>
            <a:ext cx="7498080" cy="5832648"/>
          </a:xfrm>
        </p:spPr>
        <p:txBody>
          <a:bodyPr rtlCol="0">
            <a:noAutofit/>
          </a:bodyPr>
          <a:lstStyle/>
          <a:p>
            <a:pPr>
              <a:buNone/>
            </a:pPr>
            <a:r>
              <a:rPr lang="en-IN" sz="2800" b="1" dirty="0" smtClean="0"/>
              <a:t>Regulatory</a:t>
            </a:r>
          </a:p>
          <a:p>
            <a:pPr>
              <a:buNone/>
            </a:pPr>
            <a:endParaRPr lang="en-IN" sz="2000" dirty="0" smtClean="0"/>
          </a:p>
          <a:p>
            <a:r>
              <a:rPr lang="en-IN" sz="2200" dirty="0" smtClean="0"/>
              <a:t>CBDT </a:t>
            </a:r>
            <a:r>
              <a:rPr lang="en-IN" sz="2200" dirty="0"/>
              <a:t>notification no. 33/2014 dated 25.07.2014.</a:t>
            </a:r>
            <a:endParaRPr lang="en-US" sz="2200" dirty="0"/>
          </a:p>
          <a:p>
            <a:pPr marL="82296" indent="0">
              <a:buNone/>
            </a:pPr>
            <a:endParaRPr lang="en-IN" sz="2200" dirty="0"/>
          </a:p>
          <a:p>
            <a:r>
              <a:rPr lang="en-IN" sz="2200" dirty="0" smtClean="0"/>
              <a:t>Amendments </a:t>
            </a:r>
            <a:r>
              <a:rPr lang="en-IN" sz="2200" dirty="0"/>
              <a:t>in Form 3CA, 3CB and 3CD </a:t>
            </a:r>
            <a:br>
              <a:rPr lang="en-IN" sz="2200" dirty="0"/>
            </a:br>
            <a:endParaRPr lang="en-IN" sz="2200" dirty="0" smtClean="0"/>
          </a:p>
          <a:p>
            <a:r>
              <a:rPr lang="en-IN" sz="2200" dirty="0" smtClean="0"/>
              <a:t>Made </a:t>
            </a:r>
            <a:r>
              <a:rPr lang="en-IN" sz="2200" dirty="0"/>
              <a:t>effective for Tax Audit for assessment year </a:t>
            </a:r>
            <a:r>
              <a:rPr lang="en-IN" sz="2200" dirty="0" smtClean="0"/>
              <a:t>2014-15</a:t>
            </a:r>
          </a:p>
          <a:p>
            <a:endParaRPr lang="en-IN" sz="2200" dirty="0" smtClean="0"/>
          </a:p>
          <a:p>
            <a:r>
              <a:rPr lang="en-IN" sz="2200" dirty="0" smtClean="0"/>
              <a:t>3CA where audit conducted under any other law</a:t>
            </a:r>
          </a:p>
          <a:p>
            <a:endParaRPr lang="en-IN" sz="2200" dirty="0" smtClean="0"/>
          </a:p>
          <a:p>
            <a:r>
              <a:rPr lang="en-IN" sz="2200" dirty="0" smtClean="0"/>
              <a:t>3CB where audit not conducted under any law</a:t>
            </a:r>
          </a:p>
          <a:p>
            <a:endParaRPr lang="en-IN" sz="2200" dirty="0" smtClean="0"/>
          </a:p>
          <a:p>
            <a:r>
              <a:rPr lang="en-IN" sz="2200" dirty="0" smtClean="0"/>
              <a:t>3CD form of particulars applicable to both - certificate</a:t>
            </a:r>
            <a:endParaRPr lang="en-IN" sz="2200" dirty="0" smtClean="0"/>
          </a:p>
          <a:p>
            <a:endParaRPr lang="en-IN" sz="2200" dirty="0" smtClean="0"/>
          </a:p>
          <a:p>
            <a:pPr>
              <a:buNone/>
            </a:pPr>
            <a:r>
              <a:rPr lang="en-US" sz="2200" dirty="0" smtClean="0"/>
              <a:t> </a:t>
            </a:r>
            <a:endParaRPr lang="en-US" sz="2200" dirty="0"/>
          </a:p>
          <a:p>
            <a:pPr>
              <a:buNone/>
            </a:pPr>
            <a:endParaRPr lang="en-US" sz="2000" dirty="0"/>
          </a:p>
          <a:p>
            <a:pPr eaLnBrk="1" fontAlgn="auto" hangingPunct="1">
              <a:spcAft>
                <a:spcPts val="0"/>
              </a:spcAft>
              <a:buSzPct val="120000"/>
              <a:buNone/>
              <a:defRPr/>
            </a:pPr>
            <a:endParaRPr lang="en-IN" sz="2000" dirty="0" smtClean="0">
              <a:latin typeface="Trebuchet M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IN" sz="2000" dirty="0" smtClean="0">
              <a:latin typeface="Trebuchet M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5" y="269090"/>
            <a:ext cx="6447501" cy="882316"/>
          </a:xfrm>
        </p:spPr>
        <p:txBody>
          <a:bodyPr>
            <a:normAutofit/>
          </a:bodyPr>
          <a:lstStyle/>
          <a:p>
            <a:pPr lvl="0"/>
            <a:r>
              <a:rPr lang="en-IN" sz="3200" dirty="0">
                <a:effectLst/>
              </a:rPr>
              <a:t>Deem Speculative Business u/s 7</a:t>
            </a:r>
            <a:r>
              <a:rPr lang="en-IN" sz="3200" b="1" dirty="0">
                <a:effectLst/>
              </a:rPr>
              <a:t>3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157615"/>
            <a:ext cx="6447501" cy="5179011"/>
          </a:xfrm>
        </p:spPr>
        <p:txBody>
          <a:bodyPr>
            <a:noAutofit/>
          </a:bodyPr>
          <a:lstStyle/>
          <a:p>
            <a:r>
              <a:rPr lang="en-IN" sz="2400" dirty="0"/>
              <a:t>Explanation to Section 73 </a:t>
            </a:r>
            <a:endParaRPr lang="en-US" sz="2400" dirty="0"/>
          </a:p>
          <a:p>
            <a:r>
              <a:rPr lang="en-IN" sz="2400" dirty="0"/>
              <a:t>Company whose business income is more than 50%. </a:t>
            </a:r>
            <a:endParaRPr lang="en-US" sz="2400" dirty="0"/>
          </a:p>
          <a:p>
            <a:r>
              <a:rPr lang="en-IN" sz="2400" dirty="0"/>
              <a:t>Income from sale of shares and securities</a:t>
            </a:r>
            <a:endParaRPr lang="en-US" sz="2400" dirty="0"/>
          </a:p>
          <a:p>
            <a:r>
              <a:rPr lang="en-IN" sz="2400" dirty="0"/>
              <a:t>Deemed to be speculative income.</a:t>
            </a:r>
            <a:endParaRPr lang="en-US" sz="2400" dirty="0"/>
          </a:p>
          <a:p>
            <a:r>
              <a:rPr lang="en-IN" sz="2400" dirty="0"/>
              <a:t>To report :</a:t>
            </a:r>
            <a:endParaRPr lang="en-US" sz="2400" dirty="0"/>
          </a:p>
          <a:p>
            <a:r>
              <a:rPr lang="en-IN" sz="2400" dirty="0"/>
              <a:t>Whether company is deemed to be carrying on speculative business</a:t>
            </a:r>
            <a:endParaRPr lang="en-US" sz="2400" dirty="0"/>
          </a:p>
          <a:p>
            <a:r>
              <a:rPr lang="en-IN" sz="2400" dirty="0"/>
              <a:t>Details of speculation </a:t>
            </a:r>
            <a:r>
              <a:rPr lang="en-IN" sz="2400" dirty="0" smtClean="0"/>
              <a:t>loss</a:t>
            </a:r>
          </a:p>
          <a:p>
            <a:r>
              <a:rPr lang="en-IN" sz="2400" dirty="0" smtClean="0"/>
              <a:t>Suppose the conditions change in subsequent year – no set off of speculative loss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8656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6447501" cy="762000"/>
          </a:xfrm>
        </p:spPr>
        <p:txBody>
          <a:bodyPr>
            <a:noAutofit/>
          </a:bodyPr>
          <a:lstStyle/>
          <a:p>
            <a:r>
              <a:rPr lang="en-IN" sz="3200" dirty="0">
                <a:effectLst/>
              </a:rPr>
              <a:t>Part B: Clause 33: Section-wise details of </a:t>
            </a:r>
            <a:r>
              <a:rPr lang="en-IN" sz="3200" dirty="0" smtClean="0">
                <a:effectLst/>
              </a:rPr>
              <a:t>deductions under Chapter VIA and III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916832"/>
            <a:ext cx="6447501" cy="5097465"/>
          </a:xfrm>
        </p:spPr>
        <p:txBody>
          <a:bodyPr>
            <a:noAutofit/>
          </a:bodyPr>
          <a:lstStyle/>
          <a:p>
            <a:r>
              <a:rPr lang="en-IN" sz="2200" b="1" dirty="0"/>
              <a:t>Chapter III</a:t>
            </a:r>
            <a:endParaRPr lang="en-US" sz="2200" dirty="0"/>
          </a:p>
          <a:p>
            <a:r>
              <a:rPr lang="en-IN" sz="2200" b="1" dirty="0"/>
              <a:t>Section 10A : </a:t>
            </a:r>
            <a:r>
              <a:rPr lang="en-IN" sz="2200" dirty="0"/>
              <a:t>Special provision in respect of newly established undertakings in Free Trade </a:t>
            </a:r>
            <a:r>
              <a:rPr lang="en-IN" sz="2200" dirty="0" smtClean="0"/>
              <a:t>Zone</a:t>
            </a:r>
            <a:endParaRPr lang="en-US" sz="2200" dirty="0"/>
          </a:p>
          <a:p>
            <a:r>
              <a:rPr lang="en-IN" sz="2200" b="1" dirty="0"/>
              <a:t>Section 10AA: </a:t>
            </a:r>
            <a:r>
              <a:rPr lang="en-IN" sz="2200" dirty="0"/>
              <a:t>Special provision in respect of newly established units in Special Economic Zone</a:t>
            </a:r>
            <a:endParaRPr lang="en-US" sz="2200" dirty="0"/>
          </a:p>
          <a:p>
            <a:r>
              <a:rPr lang="en-IN" sz="2200" b="1" dirty="0"/>
              <a:t>Whether conditions for claiming above deductions is satisfied as per Act, Rules, Guidelines, Circulars etc.</a:t>
            </a:r>
            <a:endParaRPr lang="en-US" sz="2200" dirty="0"/>
          </a:p>
          <a:p>
            <a:r>
              <a:rPr lang="en-IN" sz="2200" b="1" dirty="0"/>
              <a:t>Form 10CCB ?</a:t>
            </a:r>
            <a:endParaRPr lang="en-US" sz="2200" dirty="0"/>
          </a:p>
          <a:p>
            <a:pPr marL="658368" lvl="2" indent="0">
              <a:buNone/>
            </a:pPr>
            <a:endParaRPr lang="en-US" sz="900" dirty="0" smtClean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5582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390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 : Clause </a:t>
            </a:r>
            <a:r>
              <a:rPr lang="en-IN" sz="3600" dirty="0" smtClean="0">
                <a:effectLst/>
              </a:rPr>
              <a:t>34</a:t>
            </a:r>
            <a:r>
              <a:rPr lang="en-IN" sz="4000" b="1" dirty="0" smtClean="0">
                <a:effectLst/>
              </a:rPr>
              <a:t/>
            </a:r>
            <a:br>
              <a:rPr lang="en-IN" sz="4000" b="1" dirty="0" smtClean="0">
                <a:effectLst/>
              </a:rPr>
            </a:b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908720"/>
            <a:ext cx="7498080" cy="5088632"/>
          </a:xfrm>
        </p:spPr>
        <p:txBody>
          <a:bodyPr>
            <a:noAutofit/>
          </a:bodyPr>
          <a:lstStyle/>
          <a:p>
            <a:r>
              <a:rPr lang="en-IN" sz="2000" dirty="0"/>
              <a:t>Stringent Reporting </a:t>
            </a:r>
            <a:r>
              <a:rPr lang="en-IN" sz="2000" dirty="0" smtClean="0"/>
              <a:t>requirement</a:t>
            </a:r>
          </a:p>
          <a:p>
            <a:r>
              <a:rPr lang="en-IN" sz="2000" dirty="0" smtClean="0"/>
              <a:t>TCS also covered</a:t>
            </a:r>
            <a:endParaRPr lang="en-US" sz="2000" dirty="0"/>
          </a:p>
          <a:p>
            <a:r>
              <a:rPr lang="en-IN" sz="2000" dirty="0"/>
              <a:t>Total payment – nature of payment wise</a:t>
            </a:r>
            <a:endParaRPr lang="en-US" sz="2000" dirty="0"/>
          </a:p>
          <a:p>
            <a:r>
              <a:rPr lang="en-IN" sz="2000" dirty="0"/>
              <a:t>Amount on which tax deductible out of above</a:t>
            </a:r>
            <a:endParaRPr lang="en-US" sz="2000" dirty="0"/>
          </a:p>
          <a:p>
            <a:r>
              <a:rPr lang="en-IN" sz="2000" dirty="0"/>
              <a:t>Tax </a:t>
            </a:r>
            <a:r>
              <a:rPr lang="en-IN" sz="2000" dirty="0" smtClean="0"/>
              <a:t>deducted </a:t>
            </a:r>
            <a:r>
              <a:rPr lang="en-IN" sz="2000" dirty="0"/>
              <a:t>at specified </a:t>
            </a:r>
            <a:r>
              <a:rPr lang="en-IN" sz="2000" dirty="0" smtClean="0"/>
              <a:t>rates</a:t>
            </a:r>
          </a:p>
          <a:p>
            <a:r>
              <a:rPr lang="en-IN" sz="2000" dirty="0"/>
              <a:t>Tax deducted at less than specified rates</a:t>
            </a:r>
            <a:endParaRPr lang="en-US" sz="2000" dirty="0"/>
          </a:p>
          <a:p>
            <a:r>
              <a:rPr lang="en-IN" sz="2000" dirty="0"/>
              <a:t>Tax deducted but not paid</a:t>
            </a:r>
            <a:endParaRPr lang="en-US" sz="2000" dirty="0"/>
          </a:p>
          <a:p>
            <a:r>
              <a:rPr lang="en-IN" sz="2000" dirty="0"/>
              <a:t>If return is not filed within time limit – then report details of delay.</a:t>
            </a:r>
            <a:endParaRPr lang="en-US" sz="2000" dirty="0"/>
          </a:p>
          <a:p>
            <a:r>
              <a:rPr lang="en-IN" sz="2000" dirty="0"/>
              <a:t>Further only if delay, statement to be given whether all </a:t>
            </a:r>
            <a:r>
              <a:rPr lang="en-IN" sz="2000" dirty="0" smtClean="0"/>
              <a:t>items </a:t>
            </a:r>
            <a:r>
              <a:rPr lang="en-IN" sz="2000" dirty="0"/>
              <a:t>of deduction have been considered in return</a:t>
            </a:r>
            <a:r>
              <a:rPr lang="en-IN" sz="2000" dirty="0" smtClean="0"/>
              <a:t>. </a:t>
            </a:r>
            <a:endParaRPr lang="en-US" sz="2000" dirty="0"/>
          </a:p>
          <a:p>
            <a:r>
              <a:rPr lang="en-IN" sz="2000" dirty="0"/>
              <a:t>Interest payable on delayed payment of </a:t>
            </a:r>
            <a:r>
              <a:rPr lang="en-IN" sz="2000" dirty="0" err="1"/>
              <a:t>tds</a:t>
            </a:r>
            <a:r>
              <a:rPr lang="en-IN" sz="2000" dirty="0"/>
              <a:t> and date of payment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400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4400" dirty="0" smtClean="0">
                <a:latin typeface="Trebuchet MS" pitchFamily="34" charset="0"/>
              </a:rPr>
              <a:t>Any Questions ?</a:t>
            </a:r>
            <a:endParaRPr lang="en-IN" sz="44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400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4400" dirty="0" smtClean="0">
                <a:latin typeface="Trebuchet MS" pitchFamily="34" charset="0"/>
              </a:rPr>
              <a:t>Thank You</a:t>
            </a: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2400" dirty="0" smtClean="0">
                <a:latin typeface="Trebuchet MS" pitchFamily="34" charset="0"/>
              </a:rPr>
              <a:t>CA Kusai Goawala</a:t>
            </a:r>
          </a:p>
          <a:p>
            <a:pPr>
              <a:buNone/>
            </a:pPr>
            <a:r>
              <a:rPr lang="en-IN" sz="2400" dirty="0" smtClean="0">
                <a:latin typeface="Trebuchet MS" pitchFamily="34" charset="0"/>
                <a:hlinkClick r:id="rId2"/>
              </a:rPr>
              <a:t>kusai@gkdj.in</a:t>
            </a:r>
            <a:endParaRPr lang="en-IN" sz="2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2400" dirty="0" smtClean="0">
                <a:latin typeface="Trebuchet MS" pitchFamily="34" charset="0"/>
              </a:rPr>
              <a:t>9823140520</a:t>
            </a:r>
            <a:endParaRPr lang="en-IN" sz="24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97768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>
                <a:effectLst/>
              </a:rPr>
              <a:t>Basic Principles underlying the amendments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lvl="0" indent="0">
              <a:buNone/>
            </a:pPr>
            <a:endParaRPr lang="en-IN" sz="2200" dirty="0"/>
          </a:p>
          <a:p>
            <a:pPr lvl="0"/>
            <a:r>
              <a:rPr lang="en-IN" sz="2200" dirty="0" smtClean="0"/>
              <a:t>Bridge </a:t>
            </a:r>
            <a:r>
              <a:rPr lang="en-IN" sz="2200" dirty="0"/>
              <a:t>between the Direct and Indirect Tax</a:t>
            </a:r>
            <a:endParaRPr lang="en-US" sz="2200" dirty="0"/>
          </a:p>
          <a:p>
            <a:pPr lvl="0"/>
            <a:r>
              <a:rPr lang="en-IN" sz="2200" dirty="0"/>
              <a:t>Comprehensive Information</a:t>
            </a:r>
            <a:endParaRPr lang="en-US" sz="2200" dirty="0"/>
          </a:p>
          <a:p>
            <a:pPr lvl="0"/>
            <a:r>
              <a:rPr lang="en-IN" sz="2200" dirty="0"/>
              <a:t>Higher level of commitments from :</a:t>
            </a:r>
            <a:endParaRPr lang="en-US" sz="22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 smtClean="0"/>
              <a:t>           Management</a:t>
            </a:r>
            <a:endParaRPr lang="en-US" sz="22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 smtClean="0"/>
              <a:t>           Auditor</a:t>
            </a:r>
            <a:endParaRPr lang="en-US" sz="2200" dirty="0"/>
          </a:p>
          <a:p>
            <a:pPr lvl="0"/>
            <a:r>
              <a:rPr lang="en-IN" sz="2200" dirty="0"/>
              <a:t>Updated with the recent amendments in the IT Act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>
                <a:effectLst/>
              </a:rPr>
              <a:t>Part A : Clause 4  : Applicability and Registration under Indirect Tax laws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/>
          </a:p>
          <a:p>
            <a:r>
              <a:rPr lang="en-IN" sz="2000" dirty="0" smtClean="0"/>
              <a:t>To ascertain </a:t>
            </a:r>
            <a:r>
              <a:rPr lang="en-IN" sz="2000" dirty="0"/>
              <a:t>which of the Indirect Taxes are applicable – Service tax, VAT, Excise, Customs </a:t>
            </a:r>
            <a:r>
              <a:rPr lang="en-IN" sz="2000" dirty="0" smtClean="0"/>
              <a:t>etc</a:t>
            </a:r>
          </a:p>
          <a:p>
            <a:pPr marL="356616" lvl="1" indent="0">
              <a:buNone/>
            </a:pPr>
            <a:r>
              <a:rPr lang="en-IN" sz="2000" dirty="0" smtClean="0"/>
              <a:t>If applicable whether registered.  Registration number or any identification number allotted to be given</a:t>
            </a:r>
          </a:p>
          <a:p>
            <a:r>
              <a:rPr lang="en-IN" sz="2000" dirty="0" smtClean="0"/>
              <a:t>Auditor has to first ascertain which Indirect Tax Laws are applicable to assessee.  Exchange of Vehicle by a service company – VAT is applicable if exceeds the limit.</a:t>
            </a:r>
            <a:endParaRPr lang="en-US" sz="2000" dirty="0"/>
          </a:p>
          <a:p>
            <a:pPr>
              <a:buNone/>
            </a:pPr>
            <a:endParaRPr lang="en-US" sz="2000" b="1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080" y="1484783"/>
            <a:ext cx="6447501" cy="5058891"/>
          </a:xfrm>
        </p:spPr>
        <p:txBody>
          <a:bodyPr>
            <a:noAutofit/>
          </a:bodyPr>
          <a:lstStyle/>
          <a:p>
            <a:endParaRPr lang="en-IN" sz="2300" dirty="0" smtClean="0"/>
          </a:p>
          <a:p>
            <a:r>
              <a:rPr lang="en-IN" sz="2300" dirty="0" smtClean="0"/>
              <a:t>44AB </a:t>
            </a:r>
            <a:r>
              <a:rPr lang="en-IN" sz="2300" dirty="0"/>
              <a:t>(a) Based on Turnover – Rs.1 crore for business </a:t>
            </a:r>
            <a:endParaRPr lang="en-IN" sz="2300" dirty="0" smtClean="0"/>
          </a:p>
          <a:p>
            <a:pPr>
              <a:buNone/>
            </a:pPr>
            <a:endParaRPr lang="en-US" sz="23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300" dirty="0" smtClean="0"/>
              <a:t> Whether </a:t>
            </a:r>
            <a:r>
              <a:rPr lang="en-IN" sz="2300" dirty="0"/>
              <a:t>purchase is considered as turnover for this purpose</a:t>
            </a:r>
            <a:r>
              <a:rPr lang="en-IN" sz="2300" dirty="0" smtClean="0"/>
              <a:t>.</a:t>
            </a:r>
          </a:p>
          <a:p>
            <a:pPr lvl="1">
              <a:buNone/>
            </a:pPr>
            <a:endParaRPr lang="en-US" sz="2300" dirty="0"/>
          </a:p>
          <a:p>
            <a:r>
              <a:rPr lang="en-IN" sz="2300" dirty="0"/>
              <a:t>and </a:t>
            </a:r>
            <a:r>
              <a:rPr lang="en-IN" sz="2300" dirty="0" smtClean="0"/>
              <a:t>(b) Rs.25 lacs for profession. </a:t>
            </a:r>
            <a:r>
              <a:rPr lang="en-IN" sz="2300" dirty="0"/>
              <a:t> </a:t>
            </a:r>
            <a:endParaRPr lang="en-US" sz="2300" dirty="0"/>
          </a:p>
          <a:p>
            <a:r>
              <a:rPr lang="en-IN" sz="2300" dirty="0"/>
              <a:t>44AB (c)&amp; (d) Turnover lower than above, but profit lower than presumptive profit – 44AE, 44AD, 44BB, 44BBB</a:t>
            </a:r>
            <a:endParaRPr lang="en-US" sz="2300" dirty="0"/>
          </a:p>
          <a:p>
            <a:pPr marL="457200" lvl="1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endParaRPr lang="en-US" sz="22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831" y="132154"/>
            <a:ext cx="6264000" cy="1208614"/>
          </a:xfrm>
        </p:spPr>
        <p:txBody>
          <a:bodyPr>
            <a:noAutofit/>
          </a:bodyPr>
          <a:lstStyle/>
          <a:p>
            <a:r>
              <a:rPr lang="en-IN" sz="3200" dirty="0">
                <a:effectLst/>
              </a:rPr>
              <a:t>Part A : Clause 8 : Sub-section of 44AB under which Audit is conducted</a:t>
            </a:r>
            <a:endParaRPr lang="en-US" sz="32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5072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>
            <a:noAutofit/>
          </a:bodyPr>
          <a:lstStyle/>
          <a:p>
            <a:r>
              <a:rPr lang="en-IN" sz="3200" dirty="0">
                <a:effectLst/>
              </a:rPr>
              <a:t>Part B : Clause 11 (b) and (c) ; Location of books to be maintained and other documents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08798"/>
          </a:xfrm>
        </p:spPr>
        <p:txBody>
          <a:bodyPr>
            <a:normAutofit fontScale="70000" lnSpcReduction="20000"/>
          </a:bodyPr>
          <a:lstStyle/>
          <a:p>
            <a:pPr lvl="1">
              <a:buFont typeface="Arial" pitchFamily="34" charset="0"/>
              <a:buChar char="•"/>
            </a:pPr>
            <a:endParaRPr lang="en-US" sz="2000" dirty="0" smtClean="0">
              <a:latin typeface="Trebuchet MS" pitchFamily="34" charset="0"/>
            </a:endParaRPr>
          </a:p>
          <a:p>
            <a:r>
              <a:rPr lang="en-IN" sz="2500" dirty="0"/>
              <a:t>Auditor to indicate the location where the books of accounts are maintained.</a:t>
            </a:r>
            <a:endParaRPr lang="en-US" sz="2500" dirty="0"/>
          </a:p>
          <a:p>
            <a:r>
              <a:rPr lang="en-IN" sz="2500" dirty="0"/>
              <a:t> </a:t>
            </a:r>
            <a:r>
              <a:rPr lang="en-IN" sz="2500" dirty="0" smtClean="0"/>
              <a:t>Companies </a:t>
            </a:r>
            <a:r>
              <a:rPr lang="en-IN" sz="2500" dirty="0"/>
              <a:t>Act 2013 permits maintaining books in electronic mode – increase mobility. </a:t>
            </a:r>
            <a:endParaRPr lang="en-US" sz="2500" dirty="0"/>
          </a:p>
          <a:p>
            <a:r>
              <a:rPr lang="en-IN" sz="2500" dirty="0"/>
              <a:t> </a:t>
            </a:r>
            <a:r>
              <a:rPr lang="en-IN" sz="2500" b="1" dirty="0" smtClean="0"/>
              <a:t>Cloud </a:t>
            </a:r>
            <a:r>
              <a:rPr lang="en-IN" sz="2500" b="1" dirty="0"/>
              <a:t>Environment – Where is the location of the server</a:t>
            </a:r>
            <a:endParaRPr lang="en-US" sz="2500" b="1" dirty="0"/>
          </a:p>
          <a:p>
            <a:r>
              <a:rPr lang="en-IN" sz="2500" b="1" dirty="0"/>
              <a:t>Location of books at what point of time.</a:t>
            </a:r>
            <a:endParaRPr lang="en-US" sz="2500" b="1" dirty="0"/>
          </a:p>
          <a:p>
            <a:r>
              <a:rPr lang="en-IN" sz="2500" dirty="0"/>
              <a:t> </a:t>
            </a:r>
            <a:r>
              <a:rPr lang="en-IN" sz="2500" b="1" dirty="0" smtClean="0"/>
              <a:t>If </a:t>
            </a:r>
            <a:r>
              <a:rPr lang="en-IN" sz="2500" b="1" dirty="0"/>
              <a:t>the books of accounts are not kept at one location, please furnish the addresses of locations along with the details of books of accounts maintained at each location.</a:t>
            </a:r>
            <a:endParaRPr lang="en-US" sz="2500" dirty="0"/>
          </a:p>
          <a:p>
            <a:r>
              <a:rPr lang="en-IN" sz="2500" dirty="0"/>
              <a:t> </a:t>
            </a:r>
            <a:r>
              <a:rPr lang="en-US" sz="2500" dirty="0"/>
              <a:t>L</a:t>
            </a:r>
            <a:r>
              <a:rPr lang="en-IN" sz="2500" dirty="0" err="1" smtClean="0"/>
              <a:t>ist</a:t>
            </a:r>
            <a:r>
              <a:rPr lang="en-IN" sz="2500" dirty="0" smtClean="0"/>
              <a:t> </a:t>
            </a:r>
            <a:r>
              <a:rPr lang="en-IN" sz="2500" dirty="0"/>
              <a:t>of other documents examined – </a:t>
            </a:r>
            <a:r>
              <a:rPr lang="en-IN" sz="2500" b="1" dirty="0"/>
              <a:t>what is meaning of other documents.</a:t>
            </a:r>
            <a:r>
              <a:rPr lang="en-IN" sz="2500" dirty="0"/>
              <a:t> </a:t>
            </a:r>
            <a:endParaRPr lang="en-US" sz="2500" dirty="0"/>
          </a:p>
          <a:p>
            <a:endParaRPr lang="en-US" sz="2500" dirty="0" smtClean="0">
              <a:latin typeface="Trebuchet MS" pitchFamily="34" charset="0"/>
            </a:endParaRPr>
          </a:p>
          <a:p>
            <a:pPr>
              <a:buNone/>
            </a:pPr>
            <a:endParaRPr lang="en-US" sz="2000" dirty="0" smtClean="0">
              <a:latin typeface="Trebuchet MS" pitchFamily="34" charset="0"/>
            </a:endParaRPr>
          </a:p>
          <a:p>
            <a:pPr>
              <a:buNone/>
            </a:pPr>
            <a:endParaRPr lang="en-IN" sz="20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8456487" cy="1026942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 : Clause </a:t>
            </a:r>
            <a:r>
              <a:rPr lang="en-IN" sz="3600" dirty="0" smtClean="0">
                <a:effectLst/>
              </a:rPr>
              <a:t>17 </a:t>
            </a:r>
            <a:r>
              <a:rPr lang="en-IN" sz="3600" dirty="0">
                <a:effectLst/>
              </a:rPr>
              <a:t>: Property transferred at less than Stamp Duty Value – 43CA and 50C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IN" dirty="0">
                <a:effectLst/>
              </a:rPr>
              <a:t> 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732482"/>
            <a:ext cx="6447501" cy="4887811"/>
          </a:xfrm>
        </p:spPr>
        <p:txBody>
          <a:bodyPr>
            <a:noAutofit/>
          </a:bodyPr>
          <a:lstStyle/>
          <a:p>
            <a:r>
              <a:rPr lang="en-IN" sz="2800" dirty="0"/>
              <a:t>Information to be provided </a:t>
            </a:r>
            <a:r>
              <a:rPr lang="en-IN" sz="2800" dirty="0" smtClean="0"/>
              <a:t>:</a:t>
            </a:r>
            <a:endParaRPr lang="en-US" sz="2800" dirty="0"/>
          </a:p>
          <a:p>
            <a:pPr marL="82296" indent="0">
              <a:buNone/>
            </a:pPr>
            <a:endParaRPr lang="en-US" sz="28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dirty="0"/>
              <a:t>Details of </a:t>
            </a:r>
            <a:r>
              <a:rPr lang="en-IN" dirty="0" smtClean="0"/>
              <a:t>Property</a:t>
            </a: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dirty="0"/>
              <a:t>Consideration as per </a:t>
            </a:r>
            <a:r>
              <a:rPr lang="en-IN" dirty="0" smtClean="0"/>
              <a:t>Agreement</a:t>
            </a: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dirty="0"/>
              <a:t>Value as per Stamp Duty Ready Reckoner</a:t>
            </a:r>
            <a:endParaRPr lang="en-US" dirty="0"/>
          </a:p>
          <a:p>
            <a:endParaRPr lang="en-US" sz="2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6837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105253"/>
            <a:ext cx="8147070" cy="1026941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C</a:t>
            </a:r>
            <a:r>
              <a:rPr lang="en-US" sz="2400" dirty="0" err="1" smtClean="0">
                <a:solidFill>
                  <a:schemeClr val="tx1"/>
                </a:solidFill>
              </a:rPr>
              <a:t>ontd</a:t>
            </a:r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124744"/>
            <a:ext cx="6544200" cy="5112215"/>
          </a:xfrm>
        </p:spPr>
        <p:txBody>
          <a:bodyPr>
            <a:noAutofit/>
          </a:bodyPr>
          <a:lstStyle/>
          <a:p>
            <a:r>
              <a:rPr lang="en-IN" sz="2400" dirty="0"/>
              <a:t>50C applies to Capital Asset whereas 43CA applies to Stock in Trade.</a:t>
            </a:r>
            <a:endParaRPr lang="en-US" sz="2400" dirty="0"/>
          </a:p>
          <a:p>
            <a:pPr marL="82296" indent="0">
              <a:buNone/>
            </a:pPr>
            <a:r>
              <a:rPr lang="en-IN" sz="2400" dirty="0"/>
              <a:t> </a:t>
            </a:r>
            <a:endParaRPr lang="en-US" sz="2400" dirty="0"/>
          </a:p>
          <a:p>
            <a:r>
              <a:rPr lang="en-IN" sz="2400" dirty="0"/>
              <a:t>Verify agreements and documents.</a:t>
            </a:r>
            <a:endParaRPr lang="en-US" sz="2400" dirty="0"/>
          </a:p>
          <a:p>
            <a:pPr marL="82296" indent="0">
              <a:buNone/>
            </a:pPr>
            <a:endParaRPr lang="en-US" sz="2400" dirty="0"/>
          </a:p>
          <a:p>
            <a:r>
              <a:rPr lang="en-IN" sz="2400" b="1" dirty="0"/>
              <a:t>Agreement Registered but sale not recognised</a:t>
            </a:r>
            <a:r>
              <a:rPr lang="en-IN" sz="2400" b="1" dirty="0" smtClean="0"/>
              <a:t>.</a:t>
            </a:r>
          </a:p>
          <a:p>
            <a:pPr marL="82296" indent="0"/>
            <a:r>
              <a:rPr lang="en-IN" sz="2400" b="1" dirty="0" smtClean="0"/>
              <a:t> Sale </a:t>
            </a:r>
            <a:r>
              <a:rPr lang="en-IN" sz="2400" b="1" dirty="0"/>
              <a:t>recognised on percentage </a:t>
            </a:r>
            <a:r>
              <a:rPr lang="en-IN" sz="2400" b="1" dirty="0" smtClean="0"/>
              <a:t>completion method.</a:t>
            </a:r>
          </a:p>
          <a:p>
            <a:r>
              <a:rPr lang="en-IN" sz="2400" b="1" dirty="0" smtClean="0"/>
              <a:t>Agreement executed but Registration after considerable lapse of time.</a:t>
            </a:r>
            <a:endParaRPr lang="en-US" sz="2400" b="1" dirty="0"/>
          </a:p>
          <a:p>
            <a:pPr algn="l"/>
            <a:endParaRPr lang="en-US" sz="24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2502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B: Clause </a:t>
            </a:r>
            <a:r>
              <a:rPr lang="en-IN" sz="3600" dirty="0" smtClean="0">
                <a:effectLst/>
              </a:rPr>
              <a:t>19: </a:t>
            </a:r>
            <a:r>
              <a:rPr lang="en-IN" sz="3600" dirty="0">
                <a:effectLst/>
              </a:rPr>
              <a:t>Amounts admissible under </a:t>
            </a:r>
            <a:r>
              <a:rPr lang="en-IN" sz="3600" dirty="0" smtClean="0">
                <a:effectLst/>
              </a:rPr>
              <a:t>sections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84785"/>
            <a:ext cx="7498080" cy="4896544"/>
          </a:xfrm>
        </p:spPr>
        <p:txBody>
          <a:bodyPr>
            <a:normAutofit/>
          </a:bodyPr>
          <a:lstStyle/>
          <a:p>
            <a:r>
              <a:rPr lang="en-IN" sz="2300" b="1" dirty="0"/>
              <a:t>32AC – Investment in new Plant &amp; </a:t>
            </a:r>
            <a:r>
              <a:rPr lang="en-IN" sz="2300" b="1" dirty="0" smtClean="0"/>
              <a:t>Machinery</a:t>
            </a:r>
          </a:p>
          <a:p>
            <a:pPr>
              <a:buNone/>
            </a:pPr>
            <a:r>
              <a:rPr lang="en-IN" sz="2000" b="1" dirty="0" smtClean="0"/>
              <a:t>	(15% deduction on PM more than 100 </a:t>
            </a:r>
            <a:r>
              <a:rPr lang="en-IN" sz="2000" b="1" dirty="0" err="1" smtClean="0"/>
              <a:t>cr</a:t>
            </a:r>
            <a:r>
              <a:rPr lang="en-IN" sz="2000" b="1" dirty="0" smtClean="0"/>
              <a:t> </a:t>
            </a:r>
            <a:r>
              <a:rPr lang="en-IN" sz="2000" b="1" dirty="0" err="1" smtClean="0"/>
              <a:t>upto</a:t>
            </a:r>
            <a:r>
              <a:rPr lang="en-IN" sz="2000" b="1" dirty="0" smtClean="0"/>
              <a:t> Mar 15)</a:t>
            </a:r>
          </a:p>
          <a:p>
            <a:r>
              <a:rPr lang="en-IN" sz="2400" b="1" dirty="0" smtClean="0"/>
              <a:t>35(1)(</a:t>
            </a:r>
            <a:r>
              <a:rPr lang="en-IN" sz="2400" b="1" dirty="0" err="1" smtClean="0"/>
              <a:t>i</a:t>
            </a:r>
            <a:r>
              <a:rPr lang="en-IN" sz="2400" b="1" dirty="0" smtClean="0"/>
              <a:t>) – Scientific Research</a:t>
            </a:r>
          </a:p>
          <a:p>
            <a:pPr>
              <a:buNone/>
            </a:pPr>
            <a:r>
              <a:rPr lang="en-IN" sz="2000" b="1" dirty="0" smtClean="0"/>
              <a:t>	 (expenses on scientific research)</a:t>
            </a:r>
          </a:p>
          <a:p>
            <a:r>
              <a:rPr lang="en-IN" sz="2400" b="1" dirty="0" smtClean="0"/>
              <a:t>35(1)(ii)</a:t>
            </a:r>
            <a:r>
              <a:rPr lang="en-IN" sz="2400" dirty="0" smtClean="0"/>
              <a:t> – Research by institution</a:t>
            </a:r>
          </a:p>
          <a:p>
            <a:pPr lvl="1">
              <a:buNone/>
            </a:pPr>
            <a:r>
              <a:rPr lang="en-IN" sz="2000" b="1" dirty="0" smtClean="0"/>
              <a:t>(175% paid to research organisation)</a:t>
            </a:r>
            <a:endParaRPr lang="en-IN" sz="2400" dirty="0" smtClean="0"/>
          </a:p>
          <a:p>
            <a:r>
              <a:rPr lang="en-IN" sz="2400" b="1" dirty="0" smtClean="0"/>
              <a:t>35(1)(</a:t>
            </a:r>
            <a:r>
              <a:rPr lang="en-IN" sz="2400" b="1" dirty="0" err="1" smtClean="0"/>
              <a:t>iia</a:t>
            </a:r>
            <a:r>
              <a:rPr lang="en-IN" sz="2400" b="1" dirty="0" smtClean="0"/>
              <a:t>)</a:t>
            </a:r>
            <a:r>
              <a:rPr lang="en-IN" sz="2400" dirty="0" smtClean="0"/>
              <a:t> – Research by any other Company</a:t>
            </a:r>
          </a:p>
          <a:p>
            <a:pPr>
              <a:buNone/>
            </a:pPr>
            <a:r>
              <a:rPr lang="en-IN" sz="2000" b="1" dirty="0" smtClean="0"/>
              <a:t>	(125% paid to Company)</a:t>
            </a:r>
            <a:endParaRPr lang="en-IN" sz="2000" dirty="0" smtClean="0"/>
          </a:p>
          <a:p>
            <a:r>
              <a:rPr lang="en-IN" sz="2400" b="1" dirty="0" smtClean="0"/>
              <a:t>35(1)(iii)</a:t>
            </a:r>
            <a:r>
              <a:rPr lang="en-IN" sz="2400" dirty="0" smtClean="0"/>
              <a:t> – Social Science or Statistical Research</a:t>
            </a:r>
          </a:p>
          <a:p>
            <a:pPr>
              <a:buNone/>
            </a:pPr>
            <a:r>
              <a:rPr lang="en-IN" sz="2000" b="1" dirty="0" smtClean="0"/>
              <a:t>	(125% paid to Company)</a:t>
            </a:r>
            <a:endParaRPr lang="en-IN" sz="2000" dirty="0" smtClean="0"/>
          </a:p>
          <a:p>
            <a:endParaRPr lang="en-US" sz="2400" dirty="0" smtClean="0"/>
          </a:p>
          <a:p>
            <a:endParaRPr lang="en-US" sz="2300" dirty="0"/>
          </a:p>
          <a:p>
            <a:pPr lvl="1">
              <a:buNone/>
            </a:pPr>
            <a:endParaRPr lang="en-US" sz="2300" dirty="0"/>
          </a:p>
          <a:p>
            <a:endParaRPr lang="en-IN" sz="23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010167129">
  <a:themeElements>
    <a:clrScheme name="Custom 5">
      <a:dk1>
        <a:srgbClr val="000000"/>
      </a:dk1>
      <a:lt1>
        <a:sysClr val="window" lastClr="FFFFFF"/>
      </a:lt1>
      <a:dk2>
        <a:srgbClr val="000000"/>
      </a:dk2>
      <a:lt2>
        <a:srgbClr val="83BDD2"/>
      </a:lt2>
      <a:accent1>
        <a:srgbClr val="3D8DA9"/>
      </a:accent1>
      <a:accent2>
        <a:srgbClr val="3D8DA9"/>
      </a:accent2>
      <a:accent3>
        <a:srgbClr val="6BB1C9"/>
      </a:accent3>
      <a:accent4>
        <a:srgbClr val="3D8DA9"/>
      </a:accent4>
      <a:accent5>
        <a:srgbClr val="3D8DA9"/>
      </a:accent5>
      <a:accent6>
        <a:srgbClr val="3D8DA9"/>
      </a:accent6>
      <a:hlink>
        <a:srgbClr val="3D8DA9"/>
      </a:hlink>
      <a:folHlink>
        <a:srgbClr val="3D8DA9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1DE0C9A-E7EA-4130-A638-8C6570FF0C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TS010167129</Template>
  <TotalTime>0</TotalTime>
  <Words>1222</Words>
  <Application>Microsoft Office PowerPoint</Application>
  <PresentationFormat>On-screen Show (4:3)</PresentationFormat>
  <Paragraphs>253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TS010167129</vt:lpstr>
      <vt:lpstr>    </vt:lpstr>
      <vt:lpstr>Slide 2</vt:lpstr>
      <vt:lpstr>Basic Principles underlying the amendments</vt:lpstr>
      <vt:lpstr>Part A : Clause 4  : Applicability and Registration under Indirect Tax laws</vt:lpstr>
      <vt:lpstr>Part A : Clause 8 : Sub-section of 44AB under which Audit is conducted</vt:lpstr>
      <vt:lpstr>Part B : Clause 11 (b) and (c) ; Location of books to be maintained and other documents</vt:lpstr>
      <vt:lpstr>Part B : Clause 17 : Property transferred at less than Stamp Duty Value – 43CA and 50C  </vt:lpstr>
      <vt:lpstr>Contd…</vt:lpstr>
      <vt:lpstr>Part B: Clause 19: Amounts admissible under sections</vt:lpstr>
      <vt:lpstr>Part B: Clause 19: Amounts admissible under sections</vt:lpstr>
      <vt:lpstr>   Part B Clause 21  Following expenditure to be reported even not debited to P&amp;L</vt:lpstr>
      <vt:lpstr>Part B : Clause 21(b): Amounts inadmissible u/s 40(a)</vt:lpstr>
      <vt:lpstr>21(d) Disallowance/deemed income under section 40A(3)</vt:lpstr>
      <vt:lpstr>Clause 21(h) Section 14A </vt:lpstr>
      <vt:lpstr>Clause 23 Payments to parties referred u/s 40A2(b) </vt:lpstr>
      <vt:lpstr>Part B : Clause 28: Deem Gift – 56(2)(viia)</vt:lpstr>
      <vt:lpstr>    Part B : Clause 29: Deem Income – 56(2)(viib)</vt:lpstr>
      <vt:lpstr>Part B : Clause 32 (c) </vt:lpstr>
      <vt:lpstr>Contd… </vt:lpstr>
      <vt:lpstr>Deem Speculative Business u/s 73</vt:lpstr>
      <vt:lpstr>Part B: Clause 33: Section-wise details of deductions under Chapter VIA and III</vt:lpstr>
      <vt:lpstr>Part B : Clause 34 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2013-12-20T10:37:44Z</dcterms:created>
  <dcterms:modified xsi:type="dcterms:W3CDTF">2015-08-22T14:44:06Z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