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2"/>
  </p:notesMasterIdLst>
  <p:sldIdLst>
    <p:sldId id="321" r:id="rId2"/>
    <p:sldId id="370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92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272" r:id="rId22"/>
    <p:sldId id="310" r:id="rId23"/>
    <p:sldId id="274" r:id="rId24"/>
    <p:sldId id="311" r:id="rId25"/>
    <p:sldId id="275" r:id="rId26"/>
    <p:sldId id="276" r:id="rId27"/>
    <p:sldId id="277" r:id="rId28"/>
    <p:sldId id="312" r:id="rId29"/>
    <p:sldId id="278" r:id="rId30"/>
    <p:sldId id="279" r:id="rId31"/>
    <p:sldId id="394" r:id="rId32"/>
    <p:sldId id="280" r:id="rId33"/>
    <p:sldId id="281" r:id="rId34"/>
    <p:sldId id="282" r:id="rId35"/>
    <p:sldId id="313" r:id="rId36"/>
    <p:sldId id="283" r:id="rId37"/>
    <p:sldId id="314" r:id="rId38"/>
    <p:sldId id="319" r:id="rId39"/>
    <p:sldId id="287" r:id="rId40"/>
    <p:sldId id="288" r:id="rId41"/>
    <p:sldId id="289" r:id="rId42"/>
    <p:sldId id="290" r:id="rId43"/>
    <p:sldId id="398" r:id="rId44"/>
    <p:sldId id="396" r:id="rId45"/>
    <p:sldId id="328" r:id="rId46"/>
    <p:sldId id="327" r:id="rId47"/>
    <p:sldId id="330" r:id="rId48"/>
    <p:sldId id="400" r:id="rId49"/>
    <p:sldId id="333" r:id="rId50"/>
    <p:sldId id="364" r:id="rId51"/>
    <p:sldId id="365" r:id="rId52"/>
    <p:sldId id="366" r:id="rId53"/>
    <p:sldId id="388" r:id="rId54"/>
    <p:sldId id="389" r:id="rId55"/>
    <p:sldId id="390" r:id="rId56"/>
    <p:sldId id="391" r:id="rId57"/>
    <p:sldId id="367" r:id="rId58"/>
    <p:sldId id="368" r:id="rId59"/>
    <p:sldId id="369" r:id="rId60"/>
    <p:sldId id="356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21AF0-0169-4765-94B7-52446F6C8E2B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CA586-9F72-4759-B8B1-F87F8B428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to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CA586-9F72-4759-B8B1-F87F8B42807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21E1-1F96-46E5-BC06-D894DC401641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F33A2-DFCA-4C84-819E-462B5A6FF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9A84B-2008-4E5F-AA08-8186C1D2A1DE}" type="datetime1">
              <a:rPr lang="en-US"/>
              <a:pPr>
                <a:defRPr/>
              </a:pPr>
              <a:t>7/7/2015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379C-82F1-429C-AFF1-2D0167F23E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838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Lecture meet on IndAS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IN" sz="3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 3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IN" sz="2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 by</a:t>
            </a:r>
          </a:p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 Kusai Goawala</a:t>
            </a:r>
          </a:p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Pune Branch of WIRC</a:t>
            </a:r>
          </a:p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en-IN" sz="24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I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8</a:t>
            </a:r>
            <a:r>
              <a:rPr kumimoji="0" lang="en-IN" sz="24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 </a:t>
            </a:r>
            <a:r>
              <a:rPr kumimoji="0" lang="en-I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July 2015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WordArt 2"/>
          <p:cNvSpPr>
            <a:spLocks noChangeArrowheads="1" noChangeShapeType="1" noTextEdit="1"/>
          </p:cNvSpPr>
          <p:nvPr/>
        </p:nvSpPr>
        <p:spPr bwMode="auto">
          <a:xfrm>
            <a:off x="4419600" y="3733800"/>
            <a:ext cx="4191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PROVISIONS,</a:t>
            </a:r>
          </a:p>
          <a:p>
            <a:pPr algn="ctr"/>
            <a:r>
              <a:rPr lang="fr-F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CONTINGENT</a:t>
            </a:r>
          </a:p>
          <a:p>
            <a:pPr algn="ctr"/>
            <a:r>
              <a:rPr lang="fr-F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LIABILITIES &amp;</a:t>
            </a:r>
          </a:p>
          <a:p>
            <a:pPr algn="ctr"/>
            <a:r>
              <a:rPr lang="fr-F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CONTINGENT ASSETS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62499" name="WordArt 3"/>
          <p:cNvSpPr>
            <a:spLocks noChangeArrowheads="1" noChangeShapeType="1" noTextEdit="1"/>
          </p:cNvSpPr>
          <p:nvPr/>
        </p:nvSpPr>
        <p:spPr bwMode="auto">
          <a:xfrm>
            <a:off x="4953000" y="2514600"/>
            <a:ext cx="3048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IndAS-37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62500" name="Picture 4" descr="j0435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33600" cy="1752600"/>
          </a:xfrm>
          <a:prstGeom prst="rect">
            <a:avLst/>
          </a:prstGeom>
          <a:noFill/>
        </p:spPr>
      </p:pic>
      <p:pic>
        <p:nvPicPr>
          <p:cNvPr id="362501" name="Picture 5" descr="j04026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3962400" cy="3746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6477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0" y="762000"/>
            <a:ext cx="88519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200" b="1" dirty="0"/>
              <a:t>IAS 37 : Provisions, Contingent Liabilities and Contingent Assets</a:t>
            </a:r>
          </a:p>
        </p:txBody>
      </p:sp>
      <p:sp>
        <p:nvSpPr>
          <p:cNvPr id="364547" name="Rectangle 3"/>
          <p:cNvSpPr>
            <a:spLocks noChangeArrowheads="1"/>
          </p:cNvSpPr>
          <p:nvPr/>
        </p:nvSpPr>
        <p:spPr bwMode="auto">
          <a:xfrm>
            <a:off x="533400" y="1524000"/>
            <a:ext cx="8153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685800" algn="l"/>
              </a:tabLst>
            </a:pPr>
            <a:r>
              <a:rPr lang="en-US" sz="2000" dirty="0"/>
              <a:t>  Excludes : </a:t>
            </a: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 sz="2000" dirty="0"/>
              <a:t>  Financial Instruments, </a:t>
            </a:r>
            <a:r>
              <a:rPr lang="en-US" sz="2000" dirty="0" err="1"/>
              <a:t>Executary</a:t>
            </a:r>
            <a:r>
              <a:rPr lang="en-US" sz="2000" dirty="0"/>
              <a:t> Contracts (except onerous contracts)</a:t>
            </a: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 sz="2000" dirty="0"/>
              <a:t>  Actual liabilities </a:t>
            </a:r>
            <a:r>
              <a:rPr lang="en-US" sz="2000" dirty="0" err="1"/>
              <a:t>vs</a:t>
            </a:r>
            <a:r>
              <a:rPr lang="en-US" sz="2000" dirty="0"/>
              <a:t> Provisions </a:t>
            </a:r>
            <a:r>
              <a:rPr lang="en-US" sz="2000" dirty="0" err="1"/>
              <a:t>vs</a:t>
            </a:r>
            <a:r>
              <a:rPr lang="en-US" sz="2000" dirty="0"/>
              <a:t> Contingent Liabilities</a:t>
            </a:r>
          </a:p>
          <a:p>
            <a:pPr>
              <a:tabLst>
                <a:tab pos="685800" algn="l"/>
              </a:tabLst>
            </a:pPr>
            <a:endParaRPr lang="en-US" sz="2000" dirty="0"/>
          </a:p>
          <a:p>
            <a:pPr>
              <a:buFontTx/>
              <a:buChar char="•"/>
              <a:tabLst>
                <a:tab pos="685800" algn="l"/>
              </a:tabLst>
            </a:pPr>
            <a:r>
              <a:rPr lang="en-US" sz="2000" dirty="0"/>
              <a:t>  Actual Liability : Bills received – expenses/income booked based on  </a:t>
            </a:r>
          </a:p>
          <a:p>
            <a:pPr>
              <a:tabLst>
                <a:tab pos="685800" algn="l"/>
              </a:tabLst>
            </a:pPr>
            <a:r>
              <a:rPr lang="en-US" sz="2000" dirty="0"/>
              <a:t>   certainty</a:t>
            </a:r>
          </a:p>
          <a:p>
            <a:pPr>
              <a:tabLst>
                <a:tab pos="685800" algn="l"/>
              </a:tabLst>
            </a:pPr>
            <a:endParaRPr lang="en-US" sz="2000" dirty="0"/>
          </a:p>
          <a:p>
            <a:pPr>
              <a:buFontTx/>
              <a:buChar char="•"/>
              <a:tabLst>
                <a:tab pos="685800" algn="l"/>
              </a:tabLst>
            </a:pPr>
            <a:r>
              <a:rPr lang="en-US" sz="2000" dirty="0"/>
              <a:t>  Provision : </a:t>
            </a: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 sz="2000" dirty="0"/>
              <a:t>   More than probable :</a:t>
            </a: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 sz="2000" dirty="0"/>
              <a:t>   Past event – Present obligation</a:t>
            </a: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 sz="2000" dirty="0"/>
              <a:t>   Outflow of resources will be required</a:t>
            </a: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 sz="2000" dirty="0"/>
              <a:t>   Reliably measurable</a:t>
            </a:r>
          </a:p>
          <a:p>
            <a:pPr lvl="1">
              <a:tabLst>
                <a:tab pos="685800" algn="l"/>
              </a:tabLst>
            </a:pPr>
            <a:endParaRPr lang="en-US" sz="2000" dirty="0"/>
          </a:p>
          <a:p>
            <a:pPr>
              <a:buFontTx/>
              <a:buChar char="•"/>
              <a:tabLst>
                <a:tab pos="685800" algn="l"/>
              </a:tabLst>
            </a:pPr>
            <a:r>
              <a:rPr lang="en-US" sz="2000" dirty="0"/>
              <a:t>  Contingent Liabilities : </a:t>
            </a: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 sz="2000" dirty="0"/>
              <a:t>	Less than probable provisions due to some event whose occurrence</a:t>
            </a: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 sz="2000" dirty="0"/>
              <a:t>  	</a:t>
            </a:r>
            <a:r>
              <a:rPr lang="en-US" sz="2000" dirty="0" err="1"/>
              <a:t>inot</a:t>
            </a:r>
            <a:r>
              <a:rPr lang="en-US" sz="2000" dirty="0"/>
              <a:t> in the control of the entity.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ChangeArrowheads="1"/>
          </p:cNvSpPr>
          <p:nvPr/>
        </p:nvSpPr>
        <p:spPr bwMode="auto">
          <a:xfrm>
            <a:off x="381000" y="1447800"/>
            <a:ext cx="8458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  Provision to be made for warranties, returns, money back offers, claims etc.</a:t>
            </a:r>
          </a:p>
          <a:p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  High level of estimates required.</a:t>
            </a:r>
          </a:p>
          <a:p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  Not necessary to know the identity of the payee.</a:t>
            </a:r>
          </a:p>
          <a:p>
            <a:endParaRPr lang="en-US" sz="2000" dirty="0"/>
          </a:p>
          <a:p>
            <a:pPr>
              <a:buFontTx/>
              <a:buChar char="•"/>
            </a:pPr>
            <a:r>
              <a:rPr lang="en-US" sz="2000" b="1" dirty="0"/>
              <a:t>  Provision</a:t>
            </a:r>
            <a:r>
              <a:rPr lang="en-US" sz="2000" dirty="0"/>
              <a:t> to be made on the present value of the liability to be incurred.</a:t>
            </a:r>
          </a:p>
          <a:p>
            <a:endParaRPr lang="en-US" sz="2000" dirty="0"/>
          </a:p>
          <a:p>
            <a:pPr>
              <a:buFontTx/>
              <a:buChar char="•"/>
            </a:pPr>
            <a:r>
              <a:rPr lang="en-US" sz="2000" b="1" dirty="0"/>
              <a:t>  Contingent Liability</a:t>
            </a:r>
            <a:r>
              <a:rPr lang="en-US" sz="2000" dirty="0"/>
              <a:t> to be given in notes. If chances of such liability is remote </a:t>
            </a:r>
          </a:p>
          <a:p>
            <a:r>
              <a:rPr lang="en-US" sz="2000" dirty="0"/>
              <a:t>   – no need to  disclose in notes.</a:t>
            </a:r>
          </a:p>
          <a:p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  Joint and Several Liabilities – Contingent Liabilities – share of other joint </a:t>
            </a:r>
          </a:p>
          <a:p>
            <a:r>
              <a:rPr lang="en-US" sz="2000" dirty="0"/>
              <a:t>   parties.</a:t>
            </a:r>
          </a:p>
          <a:p>
            <a:endParaRPr lang="en-US" sz="2000" dirty="0"/>
          </a:p>
          <a:p>
            <a:pPr>
              <a:buFontTx/>
              <a:buChar char="•"/>
            </a:pPr>
            <a:r>
              <a:rPr lang="en-US" sz="2000" b="1" dirty="0"/>
              <a:t>  Contingent Assets :</a:t>
            </a:r>
            <a:r>
              <a:rPr lang="en-US" sz="2000" dirty="0"/>
              <a:t> Do not recognize unless realization virtually certain</a:t>
            </a:r>
          </a:p>
          <a:p>
            <a:r>
              <a:rPr lang="en-US" sz="2000" dirty="0"/>
              <a:t>   Disclose in Notes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818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Key differences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Constructive Obligations vs Legal Obligations</a:t>
            </a:r>
          </a:p>
          <a:p>
            <a:r>
              <a:rPr lang="en-IN" dirty="0" smtClean="0"/>
              <a:t>Discounting of provision</a:t>
            </a:r>
          </a:p>
          <a:p>
            <a:r>
              <a:rPr lang="en-IN" dirty="0" smtClean="0"/>
              <a:t>Restructuring provision – constructive vs legal obligation</a:t>
            </a:r>
          </a:p>
          <a:p>
            <a:r>
              <a:rPr lang="en-IN" dirty="0" smtClean="0"/>
              <a:t>Onerous contracts – </a:t>
            </a:r>
            <a:r>
              <a:rPr lang="en-IN" dirty="0" err="1" smtClean="0"/>
              <a:t>IndAS</a:t>
            </a:r>
            <a:r>
              <a:rPr lang="en-IN" dirty="0" smtClean="0"/>
              <a:t> – discounting and impairment</a:t>
            </a:r>
          </a:p>
          <a:p>
            <a:r>
              <a:rPr lang="en-IN" dirty="0" smtClean="0"/>
              <a:t>Contingent Assets - Disclosure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457200" y="1600200"/>
            <a:ext cx="85344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b="1" dirty="0"/>
              <a:t>  Measurement :</a:t>
            </a:r>
          </a:p>
          <a:p>
            <a:pPr lvl="1">
              <a:buFontTx/>
              <a:buChar char="•"/>
            </a:pPr>
            <a:r>
              <a:rPr lang="en-US" dirty="0"/>
              <a:t>   Best estimate</a:t>
            </a:r>
          </a:p>
          <a:p>
            <a:pPr lvl="1">
              <a:buFontTx/>
              <a:buChar char="•"/>
            </a:pPr>
            <a:r>
              <a:rPr lang="en-US" dirty="0"/>
              <a:t>   Provisions are before taxes</a:t>
            </a:r>
          </a:p>
          <a:p>
            <a:pPr lvl="1">
              <a:buFontTx/>
              <a:buChar char="•"/>
            </a:pPr>
            <a:r>
              <a:rPr lang="en-US" dirty="0"/>
              <a:t>   Risks and uncertainties – not required to create excessive provision out of 			          abundant precaution.</a:t>
            </a:r>
          </a:p>
          <a:p>
            <a:pPr>
              <a:buFontTx/>
              <a:buChar char="•"/>
            </a:pPr>
            <a:r>
              <a:rPr lang="en-US" b="1" dirty="0"/>
              <a:t>  Future events :</a:t>
            </a:r>
            <a:r>
              <a:rPr lang="en-US" dirty="0"/>
              <a:t> </a:t>
            </a:r>
          </a:p>
          <a:p>
            <a:pPr lvl="1">
              <a:buFontTx/>
              <a:buChar char="•"/>
            </a:pPr>
            <a:r>
              <a:rPr lang="en-US" dirty="0"/>
              <a:t>  Amount to be provided – technological changes / legislation may not be   </a:t>
            </a:r>
          </a:p>
          <a:p>
            <a:pPr lvl="1"/>
            <a:r>
              <a:rPr lang="en-US" dirty="0"/>
              <a:t>    passed (</a:t>
            </a:r>
            <a:r>
              <a:rPr lang="en-US" dirty="0" err="1"/>
              <a:t>eg</a:t>
            </a:r>
            <a:r>
              <a:rPr lang="en-US" dirty="0"/>
              <a:t> environmental requirements)</a:t>
            </a:r>
          </a:p>
          <a:p>
            <a:endParaRPr lang="en-US" dirty="0"/>
          </a:p>
          <a:p>
            <a:pPr>
              <a:buFontTx/>
              <a:buChar char="•"/>
            </a:pPr>
            <a:r>
              <a:rPr lang="en-US" dirty="0"/>
              <a:t>  End use as per provision made : adjust such provision only.</a:t>
            </a:r>
          </a:p>
          <a:p>
            <a:endParaRPr lang="en-US" dirty="0"/>
          </a:p>
          <a:p>
            <a:pPr>
              <a:buFontTx/>
              <a:buChar char="•"/>
            </a:pPr>
            <a:r>
              <a:rPr lang="en-US" dirty="0"/>
              <a:t>  Future operating losses no need to provide.</a:t>
            </a:r>
          </a:p>
          <a:p>
            <a:endParaRPr lang="en-US" dirty="0"/>
          </a:p>
          <a:p>
            <a:pPr>
              <a:buFontTx/>
              <a:buChar char="•"/>
            </a:pPr>
            <a:r>
              <a:rPr lang="en-US" b="1" dirty="0"/>
              <a:t>  Onerous contracts :</a:t>
            </a:r>
            <a:r>
              <a:rPr lang="en-US" dirty="0"/>
              <a:t> Unavoidable cost exceeds benefits – to provide.</a:t>
            </a:r>
          </a:p>
          <a:p>
            <a:endParaRPr lang="en-US" dirty="0"/>
          </a:p>
          <a:p>
            <a:pPr>
              <a:buFontTx/>
              <a:buChar char="•"/>
            </a:pPr>
            <a:r>
              <a:rPr lang="en-US" dirty="0"/>
              <a:t>  Reimbursements – recognize as a separate asset : virtual certain – to receive – </a:t>
            </a:r>
          </a:p>
          <a:p>
            <a:r>
              <a:rPr lang="en-US" dirty="0"/>
              <a:t>    not to exceed the provision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818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3522" name="Group 2"/>
          <p:cNvGraphicFramePr>
            <a:graphicFrameLocks noGrp="1"/>
          </p:cNvGraphicFramePr>
          <p:nvPr/>
        </p:nvGraphicFramePr>
        <p:xfrm>
          <a:off x="381000" y="1600200"/>
          <a:ext cx="8382000" cy="3098802"/>
        </p:xfrm>
        <a:graphic>
          <a:graphicData uri="http://schemas.openxmlformats.org/drawingml/2006/table">
            <a:tbl>
              <a:tblPr/>
              <a:tblGrid>
                <a:gridCol w="585788"/>
                <a:gridCol w="1622425"/>
                <a:gridCol w="3087687"/>
                <a:gridCol w="3086100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Sr. No.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Point for Consideration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IAS 37 (Provisions, Contingent Liabilities and Contingent Assets)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AS 29 (Provisions, Contingent Liabilities and Contingent Assets)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Recognition of Provisions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Constructive obligation considered only if arising from  customary practice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In case of Legal or Constructive obligation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Discounting of Provisions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If more than 12 months, then PV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Not permitted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Recognition of Contingent Assets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Disclosed in FS if an inflow of economic benefits is probable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Not disclosed in FS but disclosed in BOD report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3549" name="Text Box 29"/>
          <p:cNvSpPr txBox="1">
            <a:spLocks noChangeArrowheads="1"/>
          </p:cNvSpPr>
          <p:nvPr/>
        </p:nvSpPr>
        <p:spPr bwMode="auto">
          <a:xfrm>
            <a:off x="381000" y="1133475"/>
            <a:ext cx="8382000" cy="46672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371600" indent="-1371600" algn="ctr"/>
            <a:r>
              <a:rPr lang="en-US" sz="2400" b="1">
                <a:latin typeface="Times New Roman" pitchFamily="18" charset="0"/>
                <a:cs typeface="Arial" charset="0"/>
              </a:rPr>
              <a:t>Comparisons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WordArt 2"/>
          <p:cNvSpPr>
            <a:spLocks noChangeArrowheads="1" noChangeShapeType="1" noTextEdit="1"/>
          </p:cNvSpPr>
          <p:nvPr/>
        </p:nvSpPr>
        <p:spPr bwMode="auto">
          <a:xfrm>
            <a:off x="4267200" y="3886200"/>
            <a:ext cx="4876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FINANCIAL REPORTING IN 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HYPERINFLATIONARY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ECONOMIES</a:t>
            </a:r>
          </a:p>
        </p:txBody>
      </p:sp>
      <p:sp>
        <p:nvSpPr>
          <p:cNvPr id="343043" name="WordArt 3"/>
          <p:cNvSpPr>
            <a:spLocks noChangeArrowheads="1" noChangeShapeType="1" noTextEdit="1"/>
          </p:cNvSpPr>
          <p:nvPr/>
        </p:nvSpPr>
        <p:spPr bwMode="auto">
          <a:xfrm>
            <a:off x="4876800" y="2514600"/>
            <a:ext cx="320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IndAS-29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43044" name="Picture 4" descr="j0435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33600" cy="1752600"/>
          </a:xfrm>
          <a:prstGeom prst="rect">
            <a:avLst/>
          </a:prstGeom>
          <a:noFill/>
        </p:spPr>
      </p:pic>
      <p:pic>
        <p:nvPicPr>
          <p:cNvPr id="343045" name="Picture 5" descr="j04392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3962400" cy="4038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533400" y="1371600"/>
            <a:ext cx="8229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1143000" algn="l"/>
              </a:tabLst>
            </a:pPr>
            <a:endParaRPr lang="en-US" sz="2400" b="1" dirty="0" smtClean="0"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143000" algn="l"/>
              </a:tabLst>
            </a:pPr>
            <a:r>
              <a:rPr lang="en-US" sz="2400" dirty="0" smtClean="0">
                <a:cs typeface="Times New Roman" pitchFamily="18" charset="0"/>
              </a:rPr>
              <a:t>What is indication of hyperinflation :</a:t>
            </a:r>
          </a:p>
          <a:p>
            <a:pPr lvl="1">
              <a:buFontTx/>
              <a:buChar char="•"/>
              <a:tabLst>
                <a:tab pos="1143000" algn="l"/>
              </a:tabLst>
            </a:pPr>
            <a:r>
              <a:rPr lang="en-US" sz="2400" dirty="0" smtClean="0">
                <a:cs typeface="Times New Roman" pitchFamily="18" charset="0"/>
              </a:rPr>
              <a:t> When cumulating price index over three years nears 100%.</a:t>
            </a:r>
          </a:p>
          <a:p>
            <a:pPr lvl="1">
              <a:buFontTx/>
              <a:buChar char="•"/>
              <a:tabLst>
                <a:tab pos="1143000" algn="l"/>
              </a:tabLst>
            </a:pPr>
            <a:r>
              <a:rPr lang="en-US" sz="2400" dirty="0" smtClean="0">
                <a:cs typeface="Times New Roman" pitchFamily="18" charset="0"/>
              </a:rPr>
              <a:t> People prefer dealing in stable currencies</a:t>
            </a:r>
          </a:p>
          <a:p>
            <a:pPr lvl="1">
              <a:buFontTx/>
              <a:buChar char="•"/>
              <a:tabLst>
                <a:tab pos="1143000" algn="l"/>
              </a:tabLst>
            </a:pPr>
            <a:r>
              <a:rPr lang="en-US" sz="2400" dirty="0" smtClean="0">
                <a:cs typeface="Times New Roman" pitchFamily="18" charset="0"/>
              </a:rPr>
              <a:t> People invest in Non monetary assets/other stable currencies</a:t>
            </a:r>
          </a:p>
          <a:p>
            <a:pPr lvl="1">
              <a:buFontTx/>
              <a:buChar char="•"/>
              <a:tabLst>
                <a:tab pos="1143000" algn="l"/>
              </a:tabLst>
            </a:pPr>
            <a:r>
              <a:rPr lang="en-US" sz="2400" dirty="0" smtClean="0">
                <a:cs typeface="Times New Roman" pitchFamily="18" charset="0"/>
              </a:rPr>
              <a:t> Sales/Purchase credits built in inflationary cost</a:t>
            </a:r>
          </a:p>
          <a:p>
            <a:pPr lvl="1">
              <a:buFontTx/>
              <a:buChar char="•"/>
              <a:tabLst>
                <a:tab pos="1143000" algn="l"/>
              </a:tabLst>
            </a:pPr>
            <a:r>
              <a:rPr lang="en-US" sz="2400" dirty="0" smtClean="0">
                <a:cs typeface="Times New Roman" pitchFamily="18" charset="0"/>
              </a:rPr>
              <a:t> Interest/Wages linked to price index.</a:t>
            </a:r>
          </a:p>
          <a:p>
            <a:pPr>
              <a:tabLst>
                <a:tab pos="1143000" algn="l"/>
              </a:tabLst>
            </a:pPr>
            <a:endParaRPr lang="en-US" sz="2400" dirty="0" smtClean="0">
              <a:cs typeface="Times New Roman" pitchFamily="18" charset="0"/>
            </a:endParaRPr>
          </a:p>
          <a:p>
            <a:pPr>
              <a:tabLst>
                <a:tab pos="1143000" algn="l"/>
              </a:tabLst>
            </a:pP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1"/>
            <a:ext cx="8229600" cy="3657600"/>
          </a:xfrm>
        </p:spPr>
        <p:txBody>
          <a:bodyPr/>
          <a:lstStyle/>
          <a:p>
            <a:pPr>
              <a:buFontTx/>
              <a:buChar char="•"/>
              <a:tabLst>
                <a:tab pos="1143000" algn="l"/>
              </a:tabLst>
            </a:pPr>
            <a:r>
              <a:rPr lang="en-US" sz="2400" dirty="0" smtClean="0">
                <a:cs typeface="Times New Roman" pitchFamily="18" charset="0"/>
              </a:rPr>
              <a:t>Non monetary assets/liabilities, income and expenditure are indexed from the date of transaction to reporting date (Measuring Unit Current)</a:t>
            </a:r>
          </a:p>
          <a:p>
            <a:pPr>
              <a:buFontTx/>
              <a:buChar char="•"/>
              <a:tabLst>
                <a:tab pos="1143000" algn="l"/>
              </a:tabLst>
            </a:pPr>
            <a:r>
              <a:rPr lang="en-US" sz="2400" dirty="0" smtClean="0">
                <a:cs typeface="Times New Roman" pitchFamily="18" charset="0"/>
              </a:rPr>
              <a:t>  Monetary items are already at MUC and hence not required to be indexed.</a:t>
            </a:r>
          </a:p>
          <a:p>
            <a:pPr>
              <a:buFontTx/>
              <a:buChar char="•"/>
              <a:tabLst>
                <a:tab pos="1143000" algn="l"/>
              </a:tabLst>
            </a:pPr>
            <a:r>
              <a:rPr lang="en-US" sz="2400" dirty="0" smtClean="0">
                <a:cs typeface="Times New Roman" pitchFamily="18" charset="0"/>
              </a:rPr>
              <a:t>  Restate FS of current as well as previous year.</a:t>
            </a:r>
          </a:p>
          <a:p>
            <a:pPr>
              <a:buFontTx/>
              <a:buChar char="•"/>
              <a:tabLst>
                <a:tab pos="1143000" algn="l"/>
              </a:tabLst>
            </a:pPr>
            <a:r>
              <a:rPr lang="en-US" sz="2400" dirty="0" smtClean="0">
                <a:cs typeface="Times New Roman" pitchFamily="18" charset="0"/>
              </a:rPr>
              <a:t>  Recognize Gain or loss in P&amp;L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457200" y="756752"/>
            <a:ext cx="8305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Times New Roman" pitchFamily="18" charset="0"/>
              </a:rPr>
              <a:t>  Money loses purchasing power and hence comparing the transactions on </a:t>
            </a:r>
            <a:r>
              <a:rPr lang="en-US" sz="2400" dirty="0" smtClean="0">
                <a:cs typeface="Times New Roman" pitchFamily="18" charset="0"/>
              </a:rPr>
              <a:t>absolute </a:t>
            </a:r>
            <a:r>
              <a:rPr lang="en-US" sz="2400" dirty="0">
                <a:cs typeface="Times New Roman" pitchFamily="18" charset="0"/>
              </a:rPr>
              <a:t>terms is not meaningful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  <a:p>
            <a:pPr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Times New Roman" pitchFamily="18" charset="0"/>
              </a:rPr>
              <a:t>  How to index </a:t>
            </a:r>
            <a:r>
              <a:rPr lang="en-US" sz="2400" dirty="0" smtClean="0">
                <a:cs typeface="Times New Roman" pitchFamily="18" charset="0"/>
              </a:rPr>
              <a:t>:</a:t>
            </a:r>
            <a:endParaRPr lang="en-US" sz="2400" dirty="0">
              <a:cs typeface="Times New Roman" pitchFamily="18" charset="0"/>
            </a:endParaRP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Times New Roman" pitchFamily="18" charset="0"/>
              </a:rPr>
              <a:t>  Equity – Capital movements to be indexed</a:t>
            </a: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Times New Roman" pitchFamily="18" charset="0"/>
              </a:rPr>
              <a:t>  Retained earnings will automatically get adjusted due to changes in P&amp;L</a:t>
            </a: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400" dirty="0" smtClean="0">
                <a:cs typeface="Times New Roman" pitchFamily="18" charset="0"/>
              </a:rPr>
              <a:t>Revaluation </a:t>
            </a:r>
            <a:r>
              <a:rPr lang="en-US" sz="2400" dirty="0">
                <a:cs typeface="Times New Roman" pitchFamily="18" charset="0"/>
              </a:rPr>
              <a:t>Reserve – Eliminate</a:t>
            </a: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Times New Roman" pitchFamily="18" charset="0"/>
              </a:rPr>
              <a:t>  Monetary Assets/Liabilities – Assets/liabilities at carrying amount</a:t>
            </a: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Times New Roman" pitchFamily="18" charset="0"/>
              </a:rPr>
              <a:t>  Non Monetary Assets/Liabilities – Indexed by Measuring Unit Current </a:t>
            </a:r>
            <a:r>
              <a:rPr lang="en-US" sz="2400" dirty="0" smtClean="0">
                <a:cs typeface="Times New Roman" pitchFamily="18" charset="0"/>
              </a:rPr>
              <a:t>vs </a:t>
            </a:r>
            <a:r>
              <a:rPr lang="en-US" sz="2400" dirty="0">
                <a:cs typeface="Times New Roman" pitchFamily="18" charset="0"/>
              </a:rPr>
              <a:t>index on the date of transaction.</a:t>
            </a: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Times New Roman" pitchFamily="18" charset="0"/>
              </a:rPr>
              <a:t>  Assets/Liabilities under a contract where it provides linked to index – as </a:t>
            </a:r>
            <a:r>
              <a:rPr lang="en-US" sz="2400" dirty="0" smtClean="0">
                <a:cs typeface="Times New Roman" pitchFamily="18" charset="0"/>
              </a:rPr>
              <a:t>per </a:t>
            </a:r>
            <a:r>
              <a:rPr lang="en-US" sz="2400" dirty="0">
                <a:cs typeface="Times New Roman" pitchFamily="18" charset="0"/>
              </a:rPr>
              <a:t>agreement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WordArt 2"/>
          <p:cNvSpPr>
            <a:spLocks noChangeArrowheads="1" noChangeShapeType="1" noTextEdit="1"/>
          </p:cNvSpPr>
          <p:nvPr/>
        </p:nvSpPr>
        <p:spPr bwMode="auto">
          <a:xfrm>
            <a:off x="5029200" y="3352800"/>
            <a:ext cx="3962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IMPAIRMENT 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OF 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ASSETS</a:t>
            </a:r>
          </a:p>
        </p:txBody>
      </p:sp>
      <p:sp>
        <p:nvSpPr>
          <p:cNvPr id="398339" name="WordArt 3"/>
          <p:cNvSpPr>
            <a:spLocks noChangeArrowheads="1" noChangeShapeType="1" noTextEdit="1"/>
          </p:cNvSpPr>
          <p:nvPr/>
        </p:nvSpPr>
        <p:spPr bwMode="auto">
          <a:xfrm>
            <a:off x="5181600" y="2133600"/>
            <a:ext cx="3429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IndAS-36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98340" name="Picture 4" descr="j0435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33600" cy="175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2057400"/>
            <a:ext cx="4520468" cy="312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95400"/>
            <a:ext cx="8229600" cy="2133600"/>
          </a:xfrm>
        </p:spPr>
        <p:txBody>
          <a:bodyPr/>
          <a:lstStyle/>
          <a:p>
            <a:pPr>
              <a:tabLst>
                <a:tab pos="685800" algn="l"/>
              </a:tabLst>
            </a:pPr>
            <a:endParaRPr lang="en-US" sz="2400" dirty="0" smtClean="0">
              <a:cs typeface="Times New Roman" pitchFamily="18" charset="0"/>
            </a:endParaRPr>
          </a:p>
          <a:p>
            <a:pPr>
              <a:buFontTx/>
              <a:buChar char="•"/>
              <a:tabLst>
                <a:tab pos="685800" algn="l"/>
              </a:tabLst>
            </a:pPr>
            <a:r>
              <a:rPr lang="en-US" sz="2400" dirty="0" smtClean="0">
                <a:cs typeface="Times New Roman" pitchFamily="18" charset="0"/>
              </a:rPr>
              <a:t>  In case of exact date of acquisition of FA not available – first date of  restatement.</a:t>
            </a:r>
          </a:p>
          <a:p>
            <a:pPr>
              <a:buFontTx/>
              <a:buChar char="•"/>
              <a:tabLst>
                <a:tab pos="685800" algn="l"/>
              </a:tabLst>
            </a:pPr>
            <a:r>
              <a:rPr lang="en-US" sz="2400" dirty="0" smtClean="0">
                <a:cs typeface="Times New Roman" pitchFamily="18" charset="0"/>
              </a:rPr>
              <a:t>  In case of price index not available for a period – use movements in stable currency as guiding factor.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WordArt 2"/>
          <p:cNvSpPr>
            <a:spLocks noChangeArrowheads="1" noChangeShapeType="1" noTextEdit="1"/>
          </p:cNvSpPr>
          <p:nvPr/>
        </p:nvSpPr>
        <p:spPr bwMode="auto">
          <a:xfrm>
            <a:off x="5105400" y="3733800"/>
            <a:ext cx="3505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INTANGIBLE 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ASSETS</a:t>
            </a:r>
          </a:p>
        </p:txBody>
      </p:sp>
      <p:sp>
        <p:nvSpPr>
          <p:cNvPr id="419843" name="WordArt 3"/>
          <p:cNvSpPr>
            <a:spLocks noChangeArrowheads="1" noChangeShapeType="1" noTextEdit="1"/>
          </p:cNvSpPr>
          <p:nvPr/>
        </p:nvSpPr>
        <p:spPr bwMode="auto">
          <a:xfrm>
            <a:off x="5410200" y="2514600"/>
            <a:ext cx="2971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IndAS-38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19844" name="Picture 4" descr="j0435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33600" cy="1752600"/>
          </a:xfrm>
          <a:prstGeom prst="rect">
            <a:avLst/>
          </a:prstGeom>
          <a:noFill/>
        </p:spPr>
      </p:pic>
      <p:pic>
        <p:nvPicPr>
          <p:cNvPr id="419845" name="Picture 5" descr="j04036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4495800" cy="42672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TextBox 4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762000"/>
            <a:ext cx="8229600" cy="5851525"/>
          </a:xfrm>
        </p:spPr>
        <p:txBody>
          <a:bodyPr>
            <a:normAutofit/>
          </a:bodyPr>
          <a:lstStyle/>
          <a:p>
            <a:pPr lvl="1">
              <a:buFontTx/>
              <a:buChar char="•"/>
            </a:pPr>
            <a:r>
              <a:rPr lang="en-US" sz="2400" b="1" dirty="0" smtClean="0">
                <a:cs typeface="Times New Roman" pitchFamily="18" charset="0"/>
              </a:rPr>
              <a:t>Intangible Asset :</a:t>
            </a:r>
          </a:p>
          <a:p>
            <a:pPr lvl="1">
              <a:buFontTx/>
              <a:buChar char="•"/>
            </a:pPr>
            <a:endParaRPr lang="en-US" sz="2400" b="1" dirty="0" smtClean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Identifiable</a:t>
            </a:r>
          </a:p>
          <a:p>
            <a:pPr lvl="2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Non Monetary Asset</a:t>
            </a:r>
          </a:p>
          <a:p>
            <a:pPr lvl="2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Without physical substance</a:t>
            </a:r>
          </a:p>
          <a:p>
            <a:pPr lvl="2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Controlled due to past event</a:t>
            </a:r>
          </a:p>
          <a:p>
            <a:pPr lvl="2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Future economic benefits will flow</a:t>
            </a:r>
          </a:p>
          <a:p>
            <a:endParaRPr lang="en-US" sz="2400" dirty="0"/>
          </a:p>
        </p:txBody>
      </p:sp>
      <p:sp>
        <p:nvSpPr>
          <p:cNvPr id="4" name="TextBox 4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ChangeArrowheads="1"/>
          </p:cNvSpPr>
          <p:nvPr/>
        </p:nvSpPr>
        <p:spPr bwMode="auto">
          <a:xfrm>
            <a:off x="304800" y="932528"/>
            <a:ext cx="868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>
              <a:buFontTx/>
              <a:buChar char="•"/>
              <a:tabLst>
                <a:tab pos="1143000" algn="l"/>
              </a:tabLst>
            </a:pPr>
            <a:r>
              <a:rPr lang="en-US" sz="2400" b="1" dirty="0" smtClean="0">
                <a:cs typeface="Times New Roman" pitchFamily="18" charset="0"/>
              </a:rPr>
              <a:t>  </a:t>
            </a:r>
            <a:r>
              <a:rPr lang="en-US" sz="2400" b="1" dirty="0" err="1">
                <a:cs typeface="Times New Roman" pitchFamily="18" charset="0"/>
              </a:rPr>
              <a:t>Recognise</a:t>
            </a:r>
            <a:r>
              <a:rPr lang="en-US" sz="2400" b="1" dirty="0">
                <a:cs typeface="Times New Roman" pitchFamily="18" charset="0"/>
              </a:rPr>
              <a:t> only if </a:t>
            </a:r>
            <a:r>
              <a:rPr lang="en-US" sz="2400" b="1" dirty="0" smtClean="0">
                <a:cs typeface="Times New Roman" pitchFamily="18" charset="0"/>
              </a:rPr>
              <a:t>:</a:t>
            </a:r>
            <a:endParaRPr lang="en-US" sz="2400" b="1" dirty="0">
              <a:cs typeface="Times New Roman" pitchFamily="18" charset="0"/>
            </a:endParaRPr>
          </a:p>
          <a:p>
            <a:pPr lvl="2">
              <a:buFontTx/>
              <a:buChar char="•"/>
              <a:tabLst>
                <a:tab pos="1143000" algn="l"/>
              </a:tabLst>
            </a:pPr>
            <a:r>
              <a:rPr lang="en-US" sz="2400" dirty="0">
                <a:cs typeface="Times New Roman" pitchFamily="18" charset="0"/>
              </a:rPr>
              <a:t>  Control over asset – deny access to others – legal right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  <a:tabLst>
                <a:tab pos="1143000" algn="l"/>
              </a:tabLst>
            </a:pPr>
            <a:r>
              <a:rPr lang="en-US" sz="2400" dirty="0">
                <a:cs typeface="Times New Roman" pitchFamily="18" charset="0"/>
              </a:rPr>
              <a:t>  Identification of asset – can be sold </a:t>
            </a:r>
            <a:r>
              <a:rPr lang="en-US" sz="2400" dirty="0" smtClean="0">
                <a:cs typeface="Times New Roman" pitchFamily="18" charset="0"/>
              </a:rPr>
              <a:t>separately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  <a:tabLst>
                <a:tab pos="1143000" algn="l"/>
              </a:tabLst>
            </a:pPr>
            <a:r>
              <a:rPr lang="en-US" sz="2400" dirty="0">
                <a:cs typeface="Times New Roman" pitchFamily="18" charset="0"/>
              </a:rPr>
              <a:t>  Economic Benefits will flow – increase in revenue/reduce </a:t>
            </a:r>
            <a:r>
              <a:rPr lang="en-US" sz="2400" dirty="0" smtClean="0">
                <a:cs typeface="Times New Roman" pitchFamily="18" charset="0"/>
              </a:rPr>
              <a:t>cost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  <a:tabLst>
                <a:tab pos="1143000" algn="l"/>
              </a:tabLst>
            </a:pPr>
            <a:r>
              <a:rPr lang="en-US" sz="2400" dirty="0">
                <a:cs typeface="Times New Roman" pitchFamily="18" charset="0"/>
              </a:rPr>
              <a:t>  Cost can be measured </a:t>
            </a:r>
            <a:r>
              <a:rPr lang="en-US" sz="2400" dirty="0" smtClean="0">
                <a:cs typeface="Times New Roman" pitchFamily="18" charset="0"/>
              </a:rPr>
              <a:t>reliably</a:t>
            </a:r>
          </a:p>
          <a:p>
            <a:pPr lvl="1">
              <a:buFontTx/>
              <a:buChar char="•"/>
              <a:tabLst>
                <a:tab pos="1143000" algn="l"/>
              </a:tabLst>
            </a:pPr>
            <a:r>
              <a:rPr lang="en-US" sz="2400" dirty="0" smtClean="0">
                <a:cs typeface="Times New Roman" pitchFamily="18" charset="0"/>
              </a:rPr>
              <a:t>  </a:t>
            </a:r>
            <a:r>
              <a:rPr lang="en-US" sz="2400" dirty="0">
                <a:cs typeface="Times New Roman" pitchFamily="18" charset="0"/>
              </a:rPr>
              <a:t>Insignificant tangible asset to carry intangibles is also intangible – </a:t>
            </a:r>
            <a:r>
              <a:rPr lang="en-US" sz="2400" dirty="0" smtClean="0">
                <a:cs typeface="Times New Roman" pitchFamily="18" charset="0"/>
              </a:rPr>
              <a:t>CD/Films</a:t>
            </a:r>
            <a:endParaRPr lang="en-US" sz="2400" dirty="0">
              <a:cs typeface="Times New Roman" pitchFamily="18" charset="0"/>
            </a:endParaRPr>
          </a:p>
          <a:p>
            <a:pPr lvl="1">
              <a:buFontTx/>
              <a:buChar char="•"/>
              <a:tabLst>
                <a:tab pos="1143000" algn="l"/>
              </a:tabLst>
            </a:pPr>
            <a:r>
              <a:rPr lang="en-US" sz="2400" dirty="0">
                <a:cs typeface="Times New Roman" pitchFamily="18" charset="0"/>
              </a:rPr>
              <a:t>  Intangible used for operating Significant tangible – part of </a:t>
            </a:r>
            <a:r>
              <a:rPr lang="en-US" sz="2400" dirty="0" smtClean="0">
                <a:cs typeface="Times New Roman" pitchFamily="18" charset="0"/>
              </a:rPr>
              <a:t>tangible</a:t>
            </a:r>
            <a:endParaRPr lang="en-US" sz="2400" dirty="0">
              <a:cs typeface="Times New Roman" pitchFamily="18" charset="0"/>
            </a:endParaRPr>
          </a:p>
          <a:p>
            <a:pPr lvl="1">
              <a:buFontTx/>
              <a:buChar char="•"/>
              <a:tabLst>
                <a:tab pos="1143000" algn="l"/>
              </a:tabLst>
            </a:pPr>
            <a:r>
              <a:rPr lang="en-US" sz="2400" dirty="0">
                <a:cs typeface="Times New Roman" pitchFamily="18" charset="0"/>
              </a:rPr>
              <a:t>  Internally generated brands, goodwill cannot be </a:t>
            </a:r>
            <a:r>
              <a:rPr lang="en-US" sz="2400" dirty="0" smtClean="0">
                <a:cs typeface="Times New Roman" pitchFamily="18" charset="0"/>
              </a:rPr>
              <a:t>recognized</a:t>
            </a:r>
          </a:p>
          <a:p>
            <a:pPr lvl="1">
              <a:buFontTx/>
              <a:buChar char="•"/>
              <a:tabLst>
                <a:tab pos="1143000" algn="l"/>
              </a:tabLst>
            </a:pPr>
            <a:r>
              <a:rPr lang="en-US" sz="2400" dirty="0" smtClean="0">
                <a:cs typeface="Times New Roman" pitchFamily="18" charset="0"/>
              </a:rPr>
              <a:t>  </a:t>
            </a:r>
            <a:r>
              <a:rPr lang="en-US" sz="2400" dirty="0">
                <a:cs typeface="Times New Roman" pitchFamily="18" charset="0"/>
              </a:rPr>
              <a:t>Acquired goodwill, brands can be recognized provided all criteria met</a:t>
            </a:r>
          </a:p>
          <a:p>
            <a:pPr>
              <a:tabLst>
                <a:tab pos="1143000" algn="l"/>
              </a:tabLst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19200"/>
            <a:ext cx="75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43000" algn="l"/>
              </a:tabLst>
            </a:pPr>
            <a:endParaRPr lang="en-US" sz="2400" dirty="0" smtClean="0">
              <a:cs typeface="Times New Roman" pitchFamily="18" charset="0"/>
            </a:endParaRPr>
          </a:p>
          <a:p>
            <a:pPr lvl="1">
              <a:buFontTx/>
              <a:buChar char="•"/>
              <a:tabLst>
                <a:tab pos="1143000" algn="l"/>
              </a:tabLst>
            </a:pPr>
            <a:r>
              <a:rPr lang="en-US" sz="2400" b="1" dirty="0" smtClean="0">
                <a:cs typeface="Times New Roman" pitchFamily="18" charset="0"/>
              </a:rPr>
              <a:t>  Cannot recognize :</a:t>
            </a:r>
          </a:p>
          <a:p>
            <a:pPr lvl="2">
              <a:buFontTx/>
              <a:buChar char="•"/>
              <a:tabLst>
                <a:tab pos="1143000" algn="l"/>
              </a:tabLst>
            </a:pPr>
            <a:r>
              <a:rPr lang="en-US" sz="2400" dirty="0" smtClean="0">
                <a:cs typeface="Times New Roman" pitchFamily="18" charset="0"/>
              </a:rPr>
              <a:t>  Start up cost</a:t>
            </a:r>
          </a:p>
          <a:p>
            <a:pPr lvl="2">
              <a:buFontTx/>
              <a:buChar char="•"/>
              <a:tabLst>
                <a:tab pos="1143000" algn="l"/>
              </a:tabLst>
            </a:pPr>
            <a:r>
              <a:rPr lang="en-US" sz="2400" dirty="0" smtClean="0">
                <a:cs typeface="Times New Roman" pitchFamily="18" charset="0"/>
              </a:rPr>
              <a:t>  Mastheads</a:t>
            </a:r>
          </a:p>
          <a:p>
            <a:pPr lvl="2">
              <a:buFontTx/>
              <a:buChar char="•"/>
              <a:tabLst>
                <a:tab pos="1143000" algn="l"/>
              </a:tabLst>
            </a:pPr>
            <a:r>
              <a:rPr lang="en-US" sz="2400" dirty="0" smtClean="0">
                <a:cs typeface="Times New Roman" pitchFamily="18" charset="0"/>
              </a:rPr>
              <a:t>  Marketing or promotional cost – brand building</a:t>
            </a:r>
          </a:p>
          <a:p>
            <a:pPr lvl="2">
              <a:buFontTx/>
              <a:buChar char="•"/>
              <a:tabLst>
                <a:tab pos="1143000" algn="l"/>
              </a:tabLst>
            </a:pPr>
            <a:r>
              <a:rPr lang="en-US" sz="2400" dirty="0" smtClean="0">
                <a:cs typeface="Times New Roman" pitchFamily="18" charset="0"/>
              </a:rPr>
              <a:t>  Administration costs</a:t>
            </a:r>
          </a:p>
          <a:p>
            <a:pPr lvl="2">
              <a:buFontTx/>
              <a:buChar char="•"/>
              <a:tabLst>
                <a:tab pos="1143000" algn="l"/>
              </a:tabLst>
            </a:pPr>
            <a:endParaRPr lang="en-US" sz="2400" dirty="0" smtClean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400" b="1" dirty="0" smtClean="0">
                <a:cs typeface="Times New Roman" pitchFamily="18" charset="0"/>
              </a:rPr>
              <a:t> Research vs Development</a:t>
            </a:r>
          </a:p>
          <a:p>
            <a:pPr lvl="2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Research cost – expense w/off</a:t>
            </a:r>
          </a:p>
          <a:p>
            <a:pPr lvl="2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Development – can recognize if criteria met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533400" y="1066800"/>
            <a:ext cx="7924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4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400" b="1" dirty="0">
                <a:cs typeface="Times New Roman" pitchFamily="18" charset="0"/>
              </a:rPr>
              <a:t>  Development cost can be capitalize only if </a:t>
            </a:r>
            <a:r>
              <a:rPr lang="en-US" sz="2400" b="1" dirty="0" smtClean="0">
                <a:cs typeface="Times New Roman" pitchFamily="18" charset="0"/>
              </a:rPr>
              <a:t>:</a:t>
            </a:r>
          </a:p>
          <a:p>
            <a:pPr lvl="2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</a:t>
            </a:r>
            <a:r>
              <a:rPr lang="en-US" sz="2400" dirty="0">
                <a:cs typeface="Times New Roman" pitchFamily="18" charset="0"/>
              </a:rPr>
              <a:t>Criteria for recognition is </a:t>
            </a:r>
            <a:r>
              <a:rPr lang="en-US" sz="2400" dirty="0" smtClean="0">
                <a:cs typeface="Times New Roman" pitchFamily="18" charset="0"/>
              </a:rPr>
              <a:t>met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Entity has intention and resources to </a:t>
            </a:r>
            <a:r>
              <a:rPr lang="en-US" sz="2400" dirty="0" smtClean="0">
                <a:cs typeface="Times New Roman" pitchFamily="18" charset="0"/>
              </a:rPr>
              <a:t>complete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Has ability to </a:t>
            </a:r>
            <a:r>
              <a:rPr lang="en-US" sz="2400" dirty="0" smtClean="0">
                <a:cs typeface="Times New Roman" pitchFamily="18" charset="0"/>
              </a:rPr>
              <a:t>apply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Done technical </a:t>
            </a:r>
            <a:r>
              <a:rPr lang="en-US" sz="2400" dirty="0" smtClean="0">
                <a:cs typeface="Times New Roman" pitchFamily="18" charset="0"/>
              </a:rPr>
              <a:t>studies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Existence of market for the product developed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400" b="1" dirty="0">
                <a:cs typeface="Times New Roman" pitchFamily="18" charset="0"/>
              </a:rPr>
              <a:t>  </a:t>
            </a:r>
            <a:r>
              <a:rPr lang="en-US" sz="2400" dirty="0">
                <a:cs typeface="Times New Roman" pitchFamily="18" charset="0"/>
              </a:rPr>
              <a:t>Development starts when research ends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400" b="1" dirty="0">
                <a:cs typeface="Times New Roman" pitchFamily="18" charset="0"/>
              </a:rPr>
              <a:t>  Research involves </a:t>
            </a:r>
            <a:r>
              <a:rPr lang="en-US" sz="2400" b="1" dirty="0" smtClean="0">
                <a:cs typeface="Times New Roman" pitchFamily="18" charset="0"/>
              </a:rPr>
              <a:t>:</a:t>
            </a:r>
            <a:endParaRPr lang="en-US" sz="2400" b="1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Obtain </a:t>
            </a:r>
            <a:r>
              <a:rPr lang="en-US" sz="2400" dirty="0" smtClean="0">
                <a:cs typeface="Times New Roman" pitchFamily="18" charset="0"/>
              </a:rPr>
              <a:t>knowledge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Evaluating </a:t>
            </a:r>
            <a:r>
              <a:rPr lang="en-US" sz="2400" dirty="0" smtClean="0">
                <a:cs typeface="Times New Roman" pitchFamily="18" charset="0"/>
              </a:rPr>
              <a:t>alternatives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Options for selection</a:t>
            </a:r>
          </a:p>
          <a:p>
            <a:pPr eaLnBrk="0" hangingPunct="0"/>
            <a:endParaRPr lang="en-US" sz="2400" dirty="0"/>
          </a:p>
        </p:txBody>
      </p:sp>
      <p:sp>
        <p:nvSpPr>
          <p:cNvPr id="4" name="TextBox 4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ChangeArrowheads="1"/>
          </p:cNvSpPr>
          <p:nvPr/>
        </p:nvSpPr>
        <p:spPr bwMode="auto">
          <a:xfrm>
            <a:off x="609600" y="455959"/>
            <a:ext cx="8077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>
              <a:buFontTx/>
              <a:buChar char="•"/>
            </a:pPr>
            <a:r>
              <a:rPr lang="en-US" sz="2400" b="1" dirty="0"/>
              <a:t>  </a:t>
            </a:r>
            <a:r>
              <a:rPr lang="en-US" sz="2400" b="1" dirty="0">
                <a:cs typeface="Times New Roman" pitchFamily="18" charset="0"/>
              </a:rPr>
              <a:t>Development </a:t>
            </a:r>
            <a:r>
              <a:rPr lang="en-US" sz="2400" b="1" dirty="0" smtClean="0">
                <a:cs typeface="Times New Roman" pitchFamily="18" charset="0"/>
              </a:rPr>
              <a:t>involves</a:t>
            </a:r>
            <a:endParaRPr lang="en-US" sz="2400" b="1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Application of </a:t>
            </a:r>
            <a:r>
              <a:rPr lang="en-US" sz="2400" dirty="0" smtClean="0">
                <a:cs typeface="Times New Roman" pitchFamily="18" charset="0"/>
              </a:rPr>
              <a:t>research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Alternative already </a:t>
            </a:r>
            <a:r>
              <a:rPr lang="en-US" sz="2400" dirty="0" smtClean="0">
                <a:cs typeface="Times New Roman" pitchFamily="18" charset="0"/>
              </a:rPr>
              <a:t>selected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Making </a:t>
            </a:r>
            <a:r>
              <a:rPr lang="en-US" sz="2400" dirty="0" smtClean="0">
                <a:cs typeface="Times New Roman" pitchFamily="18" charset="0"/>
              </a:rPr>
              <a:t>prototype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Ends on commencement of commercial </a:t>
            </a:r>
            <a:r>
              <a:rPr lang="en-US" sz="2400" dirty="0" smtClean="0">
                <a:cs typeface="Times New Roman" pitchFamily="18" charset="0"/>
              </a:rPr>
              <a:t>production/use</a:t>
            </a:r>
            <a:endParaRPr lang="en-US" sz="24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If research and development phase cannot be distinguished – </a:t>
            </a:r>
            <a:r>
              <a:rPr lang="en-US" sz="2400" dirty="0" smtClean="0">
                <a:cs typeface="Times New Roman" pitchFamily="18" charset="0"/>
              </a:rPr>
              <a:t>Consider </a:t>
            </a:r>
            <a:r>
              <a:rPr lang="en-US" sz="2400" dirty="0">
                <a:cs typeface="Times New Roman" pitchFamily="18" charset="0"/>
              </a:rPr>
              <a:t>as Research phase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Expenditure once written off cannot be subsequently capitalized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When recognition criteria is met at a later stage – capitalize from </a:t>
            </a:r>
            <a:r>
              <a:rPr lang="en-US" sz="2400" dirty="0" smtClean="0">
                <a:cs typeface="Times New Roman" pitchFamily="18" charset="0"/>
              </a:rPr>
              <a:t>that </a:t>
            </a:r>
            <a:r>
              <a:rPr lang="en-US" sz="2400" dirty="0">
                <a:cs typeface="Times New Roman" pitchFamily="18" charset="0"/>
              </a:rPr>
              <a:t>date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Intangibles acquired under Business </a:t>
            </a:r>
            <a:r>
              <a:rPr lang="en-US" sz="2400" dirty="0" smtClean="0">
                <a:cs typeface="Times New Roman" pitchFamily="18" charset="0"/>
              </a:rPr>
              <a:t>Combination</a:t>
            </a:r>
            <a:endParaRPr lang="en-US" sz="2400" b="1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400" dirty="0" smtClean="0">
                <a:cs typeface="Times New Roman" pitchFamily="18" charset="0"/>
              </a:rPr>
              <a:t>Recognize </a:t>
            </a:r>
            <a:r>
              <a:rPr lang="en-US" sz="2400" dirty="0">
                <a:cs typeface="Times New Roman" pitchFamily="18" charset="0"/>
              </a:rPr>
              <a:t>even if internally generated by </a:t>
            </a:r>
            <a:r>
              <a:rPr lang="en-US" sz="2400" dirty="0" err="1" smtClean="0">
                <a:cs typeface="Times New Roman" pitchFamily="18" charset="0"/>
              </a:rPr>
              <a:t>acquiree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Assess recognize </a:t>
            </a:r>
            <a:r>
              <a:rPr lang="en-US" sz="2400" dirty="0" smtClean="0">
                <a:cs typeface="Times New Roman" pitchFamily="18" charset="0"/>
              </a:rPr>
              <a:t>criteria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To recognize separately from </a:t>
            </a:r>
            <a:r>
              <a:rPr lang="en-US" sz="2400" dirty="0" smtClean="0">
                <a:cs typeface="Times New Roman" pitchFamily="18" charset="0"/>
              </a:rPr>
              <a:t>Goodwill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Initial recognition always at cost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/>
          </p:cNvSpPr>
          <p:nvPr/>
        </p:nvSpPr>
        <p:spPr bwMode="auto">
          <a:xfrm>
            <a:off x="381000" y="457200"/>
            <a:ext cx="8153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/>
            <a:endParaRPr lang="en-US" sz="2400" b="1" dirty="0" smtClean="0">
              <a:cs typeface="Times New Roman" pitchFamily="18" charset="0"/>
            </a:endParaRPr>
          </a:p>
          <a:p>
            <a:pPr lvl="1"/>
            <a:r>
              <a:rPr lang="en-US" sz="2400" b="1" dirty="0" smtClean="0">
                <a:cs typeface="Times New Roman" pitchFamily="18" charset="0"/>
              </a:rPr>
              <a:t>Cost </a:t>
            </a:r>
            <a:r>
              <a:rPr lang="en-US" sz="2400" b="1" dirty="0">
                <a:cs typeface="Times New Roman" pitchFamily="18" charset="0"/>
              </a:rPr>
              <a:t>includes </a:t>
            </a:r>
            <a:endParaRPr lang="en-US" sz="2400" b="1" dirty="0" smtClean="0">
              <a:cs typeface="Times New Roman" pitchFamily="18" charset="0"/>
            </a:endParaRPr>
          </a:p>
          <a:p>
            <a:pPr lvl="1"/>
            <a:endParaRPr lang="en-US" sz="2400" b="1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cost of </a:t>
            </a:r>
            <a:r>
              <a:rPr lang="en-US" sz="2400" dirty="0" smtClean="0">
                <a:cs typeface="Times New Roman" pitchFamily="18" charset="0"/>
              </a:rPr>
              <a:t>acquisition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direct cost incurred for making it capable for operating as </a:t>
            </a:r>
            <a:r>
              <a:rPr lang="en-US" sz="2400" dirty="0" smtClean="0">
                <a:cs typeface="Times New Roman" pitchFamily="18" charset="0"/>
              </a:rPr>
              <a:t>intended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deferred price consideration – imputed interest to be </a:t>
            </a:r>
            <a:r>
              <a:rPr lang="en-US" sz="2400" dirty="0" smtClean="0">
                <a:cs typeface="Times New Roman" pitchFamily="18" charset="0"/>
              </a:rPr>
              <a:t>segregated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Borrowing cost as per IAS </a:t>
            </a:r>
            <a:r>
              <a:rPr lang="en-US" sz="2400" dirty="0" smtClean="0">
                <a:cs typeface="Times New Roman" pitchFamily="18" charset="0"/>
              </a:rPr>
              <a:t>23</a:t>
            </a:r>
          </a:p>
          <a:p>
            <a:pPr lvl="1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</a:t>
            </a:r>
            <a:r>
              <a:rPr lang="en-US" sz="2400" dirty="0">
                <a:cs typeface="Times New Roman" pitchFamily="18" charset="0"/>
              </a:rPr>
              <a:t>Cannot include </a:t>
            </a:r>
            <a:r>
              <a:rPr lang="en-US" sz="2400" dirty="0" smtClean="0">
                <a:cs typeface="Times New Roman" pitchFamily="18" charset="0"/>
              </a:rPr>
              <a:t>: </a:t>
            </a:r>
            <a:r>
              <a:rPr lang="en-US" sz="2400" dirty="0">
                <a:cs typeface="Times New Roman" pitchFamily="18" charset="0"/>
              </a:rPr>
              <a:t>Marketing, administration, abnormal wastages </a:t>
            </a:r>
            <a:r>
              <a:rPr lang="en-US" sz="2400" dirty="0" smtClean="0">
                <a:cs typeface="Times New Roman" pitchFamily="18" charset="0"/>
              </a:rPr>
              <a:t>etc</a:t>
            </a:r>
            <a:endParaRPr lang="en-US" sz="24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Grant : Assets allotted without considering – Airport landing rights, </a:t>
            </a:r>
            <a:r>
              <a:rPr lang="en-US" sz="2400" dirty="0" smtClean="0">
                <a:cs typeface="Times New Roman" pitchFamily="18" charset="0"/>
              </a:rPr>
              <a:t>license </a:t>
            </a:r>
            <a:r>
              <a:rPr lang="en-US" sz="2400" dirty="0">
                <a:cs typeface="Times New Roman" pitchFamily="18" charset="0"/>
              </a:rPr>
              <a:t>to operate radio stations etc. – Take Fair Value on both sides –   </a:t>
            </a:r>
            <a:r>
              <a:rPr lang="en-US" sz="2400" dirty="0" smtClean="0">
                <a:cs typeface="Times New Roman" pitchFamily="18" charset="0"/>
              </a:rPr>
              <a:t>Asset </a:t>
            </a:r>
            <a:r>
              <a:rPr lang="en-US" sz="2400" dirty="0">
                <a:cs typeface="Times New Roman" pitchFamily="18" charset="0"/>
              </a:rPr>
              <a:t>and Government </a:t>
            </a:r>
            <a:r>
              <a:rPr lang="en-US" sz="2400" dirty="0" smtClean="0">
                <a:cs typeface="Times New Roman" pitchFamily="18" charset="0"/>
              </a:rPr>
              <a:t>Grant</a:t>
            </a:r>
            <a:endParaRPr lang="en-US" sz="24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002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•"/>
            </a:pPr>
            <a:r>
              <a:rPr lang="en-US" sz="2400" b="1" dirty="0" smtClean="0">
                <a:cs typeface="Times New Roman" pitchFamily="18" charset="0"/>
              </a:rPr>
              <a:t>Exchange of Assets – Barter :</a:t>
            </a:r>
          </a:p>
          <a:p>
            <a:pPr lvl="2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At FV of assets acquired</a:t>
            </a:r>
          </a:p>
          <a:p>
            <a:pPr lvl="2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If no FV – cost of the asset given up.</a:t>
            </a:r>
          </a:p>
          <a:p>
            <a:pPr lvl="1">
              <a:buFontTx/>
              <a:buChar char="•"/>
            </a:pPr>
            <a:r>
              <a:rPr lang="en-US" sz="2400" b="1" dirty="0" smtClean="0">
                <a:cs typeface="Times New Roman" pitchFamily="18" charset="0"/>
              </a:rPr>
              <a:t>  Subsequent recognition :</a:t>
            </a:r>
          </a:p>
          <a:p>
            <a:pPr lvl="2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Cost model</a:t>
            </a:r>
          </a:p>
          <a:p>
            <a:pPr lvl="2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Revaluation model</a:t>
            </a:r>
          </a:p>
          <a:p>
            <a:pPr lvl="1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Option to be considered for all assets of similar class.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ChangeArrowheads="1"/>
          </p:cNvSpPr>
          <p:nvPr/>
        </p:nvSpPr>
        <p:spPr bwMode="auto">
          <a:xfrm>
            <a:off x="304800" y="641866"/>
            <a:ext cx="79851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>
              <a:buFontTx/>
              <a:buChar char="•"/>
            </a:pPr>
            <a:r>
              <a:rPr lang="en-US" sz="2400" b="1" dirty="0"/>
              <a:t>  </a:t>
            </a:r>
            <a:r>
              <a:rPr lang="en-US" sz="2400" b="1" dirty="0">
                <a:cs typeface="Times New Roman" pitchFamily="18" charset="0"/>
              </a:rPr>
              <a:t>Cost model – Cost less amortization less </a:t>
            </a:r>
            <a:r>
              <a:rPr lang="en-US" sz="2400" b="1" dirty="0" smtClean="0">
                <a:cs typeface="Times New Roman" pitchFamily="18" charset="0"/>
              </a:rPr>
              <a:t>impairment</a:t>
            </a:r>
          </a:p>
          <a:p>
            <a:pPr lvl="2">
              <a:buFontTx/>
              <a:buChar char="•"/>
            </a:pP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Revaluation to be done regularly</a:t>
            </a:r>
            <a:r>
              <a:rPr lang="en-US" sz="2400" b="1" dirty="0" smtClean="0">
                <a:cs typeface="Times New Roman" pitchFamily="18" charset="0"/>
              </a:rPr>
              <a:t>.</a:t>
            </a:r>
            <a:endParaRPr lang="en-US" sz="2400" b="1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Active market : taxi </a:t>
            </a:r>
            <a:r>
              <a:rPr lang="en-US" sz="2400" dirty="0" err="1">
                <a:cs typeface="Times New Roman" pitchFamily="18" charset="0"/>
              </a:rPr>
              <a:t>licences</a:t>
            </a:r>
            <a:r>
              <a:rPr lang="en-US" sz="2400" dirty="0">
                <a:cs typeface="Times New Roman" pitchFamily="18" charset="0"/>
              </a:rPr>
              <a:t>, fishing </a:t>
            </a:r>
            <a:r>
              <a:rPr lang="en-US" sz="2400" dirty="0" err="1">
                <a:cs typeface="Times New Roman" pitchFamily="18" charset="0"/>
              </a:rPr>
              <a:t>licences</a:t>
            </a:r>
            <a:r>
              <a:rPr lang="en-US" sz="2400" dirty="0">
                <a:cs typeface="Times New Roman" pitchFamily="18" charset="0"/>
              </a:rPr>
              <a:t>, production </a:t>
            </a:r>
            <a:r>
              <a:rPr lang="en-US" sz="2400" dirty="0" smtClean="0">
                <a:cs typeface="Times New Roman" pitchFamily="18" charset="0"/>
              </a:rPr>
              <a:t>quotas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No active market – brands, patents or trademark – since assets  </a:t>
            </a:r>
            <a:r>
              <a:rPr lang="en-US" sz="2400" dirty="0" smtClean="0">
                <a:cs typeface="Times New Roman" pitchFamily="18" charset="0"/>
              </a:rPr>
              <a:t>are unique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If active market cease – it indicates - check for impairment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/>
          </a:p>
          <a:p>
            <a:pPr lvl="1">
              <a:buFontTx/>
              <a:buChar char="•"/>
            </a:pPr>
            <a:r>
              <a:rPr lang="en-US" sz="2400" b="1" dirty="0"/>
              <a:t>  </a:t>
            </a:r>
            <a:r>
              <a:rPr lang="en-US" sz="2400" b="1" dirty="0">
                <a:cs typeface="Times New Roman" pitchFamily="18" charset="0"/>
              </a:rPr>
              <a:t>Effect of revaluation </a:t>
            </a:r>
            <a:r>
              <a:rPr lang="en-US" sz="2400" b="1" dirty="0" smtClean="0">
                <a:cs typeface="Times New Roman" pitchFamily="18" charset="0"/>
              </a:rPr>
              <a:t>:</a:t>
            </a:r>
          </a:p>
          <a:p>
            <a:pPr lvl="1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When revalued asset is disposed off, revaluation surplus transferred to 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   retained earnings directly without routing through P&amp;L.</a:t>
            </a:r>
          </a:p>
          <a:p>
            <a:pPr lvl="1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Test for impairment</a:t>
            </a:r>
          </a:p>
          <a:p>
            <a:pPr lvl="1">
              <a:buFontTx/>
              <a:buChar char="•"/>
            </a:pPr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</p:txBody>
      </p:sp>
      <p:sp>
        <p:nvSpPr>
          <p:cNvPr id="4" name="TextBox 4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838200" y="1447800"/>
            <a:ext cx="71628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cs typeface="Times New Roman" pitchFamily="18" charset="0"/>
              </a:rPr>
              <a:t>  </a:t>
            </a:r>
            <a:r>
              <a:rPr lang="en-US" sz="2200" b="1" dirty="0">
                <a:cs typeface="Times New Roman" pitchFamily="18" charset="0"/>
              </a:rPr>
              <a:t>Not applicable to :</a:t>
            </a:r>
          </a:p>
          <a:p>
            <a:pPr>
              <a:buFontTx/>
              <a:buChar char="•"/>
            </a:pPr>
            <a:endParaRPr lang="en-US" sz="2200" b="1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</a:t>
            </a:r>
            <a:r>
              <a:rPr lang="en-US" sz="2200" dirty="0" smtClean="0">
                <a:cs typeface="Times New Roman" pitchFamily="18" charset="0"/>
              </a:rPr>
              <a:t>Inventories</a:t>
            </a:r>
            <a:endParaRPr lang="en-US" sz="22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Construction </a:t>
            </a:r>
            <a:r>
              <a:rPr lang="en-US" sz="2200" dirty="0" smtClean="0">
                <a:cs typeface="Times New Roman" pitchFamily="18" charset="0"/>
              </a:rPr>
              <a:t>Contracts</a:t>
            </a:r>
            <a:endParaRPr lang="en-US" sz="22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Deferred Tax </a:t>
            </a:r>
            <a:r>
              <a:rPr lang="en-US" sz="2200" dirty="0" smtClean="0">
                <a:cs typeface="Times New Roman" pitchFamily="18" charset="0"/>
              </a:rPr>
              <a:t>Assets</a:t>
            </a:r>
            <a:endParaRPr lang="en-US" sz="22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Investment Property at </a:t>
            </a:r>
            <a:r>
              <a:rPr lang="en-US" sz="2200" dirty="0" smtClean="0">
                <a:cs typeface="Times New Roman" pitchFamily="18" charset="0"/>
              </a:rPr>
              <a:t>FV</a:t>
            </a:r>
            <a:endParaRPr lang="en-US" sz="22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Financial </a:t>
            </a:r>
            <a:r>
              <a:rPr lang="en-US" sz="2200" dirty="0" smtClean="0">
                <a:cs typeface="Times New Roman" pitchFamily="18" charset="0"/>
              </a:rPr>
              <a:t>Assets</a:t>
            </a:r>
            <a:endParaRPr lang="en-US" sz="22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Biological assets at </a:t>
            </a:r>
            <a:r>
              <a:rPr lang="en-US" sz="2200" dirty="0" smtClean="0">
                <a:cs typeface="Times New Roman" pitchFamily="18" charset="0"/>
              </a:rPr>
              <a:t>FV</a:t>
            </a:r>
            <a:endParaRPr lang="en-US" sz="22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Non Current Assets under disposal </a:t>
            </a:r>
            <a:r>
              <a:rPr lang="en-US" sz="2200" dirty="0" smtClean="0">
                <a:cs typeface="Times New Roman" pitchFamily="18" charset="0"/>
              </a:rPr>
              <a:t>group</a:t>
            </a:r>
          </a:p>
          <a:p>
            <a:pPr lvl="1">
              <a:buFontTx/>
              <a:buChar char="•"/>
            </a:pPr>
            <a:endParaRPr lang="en-US" sz="22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200" b="1" dirty="0">
                <a:cs typeface="Times New Roman" pitchFamily="18" charset="0"/>
              </a:rPr>
              <a:t>  Impairment vs </a:t>
            </a:r>
            <a:r>
              <a:rPr lang="en-US" sz="2200" b="1" dirty="0" smtClean="0">
                <a:cs typeface="Times New Roman" pitchFamily="18" charset="0"/>
              </a:rPr>
              <a:t>Depreciation</a:t>
            </a:r>
            <a:endParaRPr lang="en-US" sz="2200" b="1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Depreciation is amortization based on useful </a:t>
            </a:r>
            <a:r>
              <a:rPr lang="en-US" sz="2200" dirty="0" smtClean="0">
                <a:cs typeface="Times New Roman" pitchFamily="18" charset="0"/>
              </a:rPr>
              <a:t>life</a:t>
            </a:r>
            <a:endParaRPr lang="en-US" sz="22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Impairment is value </a:t>
            </a:r>
            <a:r>
              <a:rPr lang="en-US" sz="2200" dirty="0" smtClean="0">
                <a:cs typeface="Times New Roman" pitchFamily="18" charset="0"/>
              </a:rPr>
              <a:t>based</a:t>
            </a:r>
            <a:endParaRPr lang="en-US" sz="2200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ChangeArrowheads="1"/>
          </p:cNvSpPr>
          <p:nvPr/>
        </p:nvSpPr>
        <p:spPr bwMode="auto">
          <a:xfrm>
            <a:off x="533400" y="990600"/>
            <a:ext cx="8153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>
              <a:buFontTx/>
              <a:buChar char="•"/>
            </a:pPr>
            <a:endParaRPr lang="en-US" sz="2200" dirty="0"/>
          </a:p>
          <a:p>
            <a:pPr lvl="1">
              <a:buFontTx/>
              <a:buChar char="•"/>
            </a:pPr>
            <a:r>
              <a:rPr lang="en-US" sz="2200" b="1" dirty="0">
                <a:cs typeface="Times New Roman" pitchFamily="18" charset="0"/>
              </a:rPr>
              <a:t>  Intangibles </a:t>
            </a:r>
          </a:p>
          <a:p>
            <a:pPr lvl="2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Having finite </a:t>
            </a:r>
            <a:r>
              <a:rPr lang="en-US" sz="2200" dirty="0" smtClean="0">
                <a:cs typeface="Times New Roman" pitchFamily="18" charset="0"/>
              </a:rPr>
              <a:t>lives</a:t>
            </a:r>
            <a:endParaRPr lang="en-US" sz="22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Having Infinite </a:t>
            </a:r>
            <a:r>
              <a:rPr lang="en-US" sz="2200" dirty="0" smtClean="0">
                <a:cs typeface="Times New Roman" pitchFamily="18" charset="0"/>
              </a:rPr>
              <a:t>lives (no foreseeable limit  to generate cash inflows)</a:t>
            </a:r>
            <a:endParaRPr lang="en-US" sz="22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For assets having </a:t>
            </a:r>
            <a:r>
              <a:rPr lang="en-US" sz="2200" dirty="0" smtClean="0">
                <a:cs typeface="Times New Roman" pitchFamily="18" charset="0"/>
              </a:rPr>
              <a:t>finite lives </a:t>
            </a:r>
            <a:r>
              <a:rPr lang="en-US" sz="2200" dirty="0">
                <a:cs typeface="Times New Roman" pitchFamily="18" charset="0"/>
              </a:rPr>
              <a:t>– Apply </a:t>
            </a:r>
            <a:r>
              <a:rPr lang="en-US" sz="2200" dirty="0" err="1" smtClean="0">
                <a:cs typeface="Times New Roman" pitchFamily="18" charset="0"/>
              </a:rPr>
              <a:t>IndAS</a:t>
            </a:r>
            <a:r>
              <a:rPr lang="en-US" sz="2200" dirty="0" smtClean="0">
                <a:cs typeface="Times New Roman" pitchFamily="18" charset="0"/>
              </a:rPr>
              <a:t> 36</a:t>
            </a:r>
            <a:endParaRPr lang="en-US" sz="22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For assets having </a:t>
            </a:r>
            <a:r>
              <a:rPr lang="en-US" sz="2200" dirty="0" smtClean="0">
                <a:cs typeface="Times New Roman" pitchFamily="18" charset="0"/>
              </a:rPr>
              <a:t>infinite lives – Check annually and on indication of impairment.</a:t>
            </a:r>
            <a:endParaRPr lang="en-US" sz="22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Indefinite does not mean infinite. Estimate on prudent basis</a:t>
            </a:r>
            <a:r>
              <a:rPr lang="en-US" sz="2200" dirty="0" smtClean="0">
                <a:cs typeface="Times New Roman" pitchFamily="18" charset="0"/>
              </a:rPr>
              <a:t>.</a:t>
            </a:r>
            <a:endParaRPr lang="en-US" sz="22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</a:t>
            </a:r>
            <a:r>
              <a:rPr lang="en-US" sz="2200" dirty="0" smtClean="0">
                <a:cs typeface="Times New Roman" pitchFamily="18" charset="0"/>
              </a:rPr>
              <a:t>Amortization :</a:t>
            </a:r>
            <a:endParaRPr lang="en-US" sz="2200" dirty="0">
              <a:cs typeface="Times New Roman" pitchFamily="18" charset="0"/>
            </a:endParaRPr>
          </a:p>
          <a:p>
            <a:pPr lvl="1"/>
            <a:r>
              <a:rPr lang="en-US" sz="2200" b="1" dirty="0" smtClean="0">
                <a:cs typeface="Times New Roman" pitchFamily="18" charset="0"/>
              </a:rPr>
              <a:t>--  </a:t>
            </a:r>
            <a:r>
              <a:rPr lang="en-US" sz="2200" b="1" dirty="0">
                <a:cs typeface="Times New Roman" pitchFamily="18" charset="0"/>
              </a:rPr>
              <a:t>For Finite lives : </a:t>
            </a:r>
          </a:p>
          <a:p>
            <a:pPr lvl="2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On straight line over the period of useful life</a:t>
            </a:r>
            <a:r>
              <a:rPr lang="en-US" sz="2200" dirty="0" smtClean="0">
                <a:cs typeface="Times New Roman" pitchFamily="18" charset="0"/>
              </a:rPr>
              <a:t>.</a:t>
            </a:r>
            <a:endParaRPr lang="en-US" sz="22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No amortization for intangibles having infinite </a:t>
            </a:r>
            <a:r>
              <a:rPr lang="en-US" sz="2200" dirty="0" smtClean="0">
                <a:cs typeface="Times New Roman" pitchFamily="18" charset="0"/>
              </a:rPr>
              <a:t>lives</a:t>
            </a:r>
            <a:endParaRPr lang="en-US" sz="22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Goodwill/brand once impaired – cannot reverse.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ChangeArrowheads="1"/>
          </p:cNvSpPr>
          <p:nvPr/>
        </p:nvSpPr>
        <p:spPr bwMode="auto">
          <a:xfrm>
            <a:off x="533400" y="817119"/>
            <a:ext cx="8153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1">
              <a:buFontTx/>
              <a:buChar char="•"/>
            </a:pPr>
            <a:endParaRPr lang="en-US" sz="2200" dirty="0"/>
          </a:p>
          <a:p>
            <a:pPr lvl="1">
              <a:buFontTx/>
              <a:buChar char="•"/>
            </a:pPr>
            <a:endParaRPr lang="en-US" sz="2200" b="1" dirty="0" smtClean="0">
              <a:cs typeface="Times New Roman" pitchFamily="18" charset="0"/>
            </a:endParaRPr>
          </a:p>
          <a:p>
            <a:pPr lvl="1">
              <a:buFontTx/>
              <a:buChar char="•"/>
            </a:pPr>
            <a:endParaRPr lang="en-US" sz="2200" b="1" dirty="0" smtClean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200" b="1" dirty="0" smtClean="0">
                <a:cs typeface="Times New Roman" pitchFamily="18" charset="0"/>
              </a:rPr>
              <a:t>  Intangibles purchased on deferred payment terms – imputed interest to be segregated</a:t>
            </a:r>
          </a:p>
          <a:p>
            <a:pPr lvl="1">
              <a:buFontTx/>
              <a:buChar char="•"/>
            </a:pPr>
            <a:endParaRPr lang="en-US" sz="2200" b="1" dirty="0" smtClean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200" b="1" dirty="0" smtClean="0">
                <a:cs typeface="Times New Roman" pitchFamily="18" charset="0"/>
              </a:rPr>
              <a:t>Expenditure on advertisement and publicity expenses – Fee paid to an actor in a promotional film is charged to PL when he shoots the film. The charge is not delayed till release of the film.</a:t>
            </a:r>
          </a:p>
          <a:p>
            <a:pPr lvl="1">
              <a:buFontTx/>
              <a:buChar char="•"/>
            </a:pPr>
            <a:endParaRPr lang="en-US" sz="2200" b="1" dirty="0" smtClean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200" b="1" dirty="0" smtClean="0">
                <a:cs typeface="Times New Roman" pitchFamily="18" charset="0"/>
              </a:rPr>
              <a:t>In case of toll roads, revenue model of </a:t>
            </a:r>
            <a:r>
              <a:rPr lang="en-US" sz="2200" b="1" dirty="0" err="1" smtClean="0">
                <a:cs typeface="Times New Roman" pitchFamily="18" charset="0"/>
              </a:rPr>
              <a:t>amortisation</a:t>
            </a:r>
            <a:r>
              <a:rPr lang="en-US" sz="2200" b="1" dirty="0" smtClean="0">
                <a:cs typeface="Times New Roman" pitchFamily="18" charset="0"/>
              </a:rPr>
              <a:t> not permitted.</a:t>
            </a:r>
            <a:endParaRPr lang="en-US" sz="2200" dirty="0"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890" name="Group 2"/>
          <p:cNvGraphicFramePr>
            <a:graphicFrameLocks noGrp="1"/>
          </p:cNvGraphicFramePr>
          <p:nvPr/>
        </p:nvGraphicFramePr>
        <p:xfrm>
          <a:off x="381000" y="1600200"/>
          <a:ext cx="8382000" cy="4632960"/>
        </p:xfrm>
        <a:graphic>
          <a:graphicData uri="http://schemas.openxmlformats.org/drawingml/2006/table">
            <a:tbl>
              <a:tblPr/>
              <a:tblGrid>
                <a:gridCol w="585788"/>
                <a:gridCol w="1622425"/>
                <a:gridCol w="3087687"/>
                <a:gridCol w="30861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Sr. No.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Point for Consideration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IndAS 38 (Intangible Assets)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AS 26 (Intangible Assets)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Measurement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Either at Cost or Revalued Amt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Only at 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Useful life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Either finite or infinite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Cannot be infinite (rebuttable presumption max 10 years)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Goodwill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Not amortised but subject to annual impairment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Arising on amalgamation in the nature of purchase : amortized over 5 years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Arising on acquisition : not amortised but tested for impairment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1917" name="Text Box 29"/>
          <p:cNvSpPr txBox="1">
            <a:spLocks noChangeArrowheads="1"/>
          </p:cNvSpPr>
          <p:nvPr/>
        </p:nvSpPr>
        <p:spPr bwMode="auto">
          <a:xfrm>
            <a:off x="381000" y="1133475"/>
            <a:ext cx="8382000" cy="46672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371600" indent="-1371600" algn="ctr"/>
            <a:r>
              <a:rPr lang="en-US" sz="2400" b="1">
                <a:latin typeface="Times New Roman" pitchFamily="18" charset="0"/>
                <a:cs typeface="Arial" charset="0"/>
              </a:rPr>
              <a:t>Comparisons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WordArt 2"/>
          <p:cNvSpPr>
            <a:spLocks noChangeArrowheads="1" noChangeShapeType="1" noTextEdit="1"/>
          </p:cNvSpPr>
          <p:nvPr/>
        </p:nvSpPr>
        <p:spPr bwMode="auto">
          <a:xfrm>
            <a:off x="5029200" y="3962400"/>
            <a:ext cx="3962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INVESTMENT 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PROPERTY</a:t>
            </a:r>
          </a:p>
        </p:txBody>
      </p:sp>
      <p:sp>
        <p:nvSpPr>
          <p:cNvPr id="434179" name="WordArt 3"/>
          <p:cNvSpPr>
            <a:spLocks noChangeArrowheads="1" noChangeShapeType="1" noTextEdit="1"/>
          </p:cNvSpPr>
          <p:nvPr/>
        </p:nvSpPr>
        <p:spPr bwMode="auto">
          <a:xfrm>
            <a:off x="5334000" y="2209800"/>
            <a:ext cx="3505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IndAS-40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34180" name="Picture 4" descr="j0435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33600" cy="1752600"/>
          </a:xfrm>
          <a:prstGeom prst="rect">
            <a:avLst/>
          </a:prstGeom>
          <a:noFill/>
        </p:spPr>
      </p:pic>
      <p:pic>
        <p:nvPicPr>
          <p:cNvPr id="434181" name="Picture 5" descr="j04065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4572000" cy="40386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TextBox 4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ChangeArrowheads="1"/>
          </p:cNvSpPr>
          <p:nvPr/>
        </p:nvSpPr>
        <p:spPr bwMode="auto">
          <a:xfrm>
            <a:off x="228600" y="1323946"/>
            <a:ext cx="87312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/>
              <a:t>		</a:t>
            </a:r>
            <a:r>
              <a:rPr lang="en-US" sz="2400" dirty="0">
                <a:cs typeface="Times New Roman" pitchFamily="18" charset="0"/>
              </a:rPr>
              <a:t>	</a:t>
            </a:r>
            <a:r>
              <a:rPr lang="en-US" sz="2400" b="1" dirty="0" smtClean="0">
                <a:cs typeface="Times New Roman" pitchFamily="18" charset="0"/>
              </a:rPr>
              <a:t>Investment </a:t>
            </a:r>
            <a:r>
              <a:rPr lang="en-US" sz="2400" b="1" dirty="0">
                <a:cs typeface="Times New Roman" pitchFamily="18" charset="0"/>
              </a:rPr>
              <a:t>Property</a:t>
            </a:r>
          </a:p>
          <a:p>
            <a:pPr>
              <a:tabLst>
                <a:tab pos="457200" algn="l"/>
              </a:tabLst>
            </a:pPr>
            <a:endParaRPr lang="en-US" sz="2400" b="1" dirty="0">
              <a:cs typeface="Times New Roman" pitchFamily="18" charset="0"/>
            </a:endParaRPr>
          </a:p>
          <a:p>
            <a:pPr lvl="1">
              <a:buFontTx/>
              <a:buChar char="•"/>
              <a:tabLst>
                <a:tab pos="457200" algn="l"/>
              </a:tabLst>
            </a:pPr>
            <a:r>
              <a:rPr lang="en-US" sz="2400" b="1" dirty="0">
                <a:cs typeface="Times New Roman" pitchFamily="18" charset="0"/>
              </a:rPr>
              <a:t>  Properties that are held </a:t>
            </a:r>
            <a:r>
              <a:rPr lang="en-US" sz="2400" b="1" dirty="0" smtClean="0">
                <a:cs typeface="Times New Roman" pitchFamily="18" charset="0"/>
              </a:rPr>
              <a:t>:</a:t>
            </a:r>
            <a:endParaRPr lang="en-US" sz="2400" b="1" dirty="0">
              <a:cs typeface="Times New Roman" pitchFamily="18" charset="0"/>
            </a:endParaRPr>
          </a:p>
          <a:p>
            <a:pPr lvl="2">
              <a:buFontTx/>
              <a:buChar char="•"/>
              <a:tabLst>
                <a:tab pos="457200" algn="l"/>
              </a:tabLst>
            </a:pPr>
            <a:r>
              <a:rPr lang="en-US" sz="2400" dirty="0">
                <a:cs typeface="Times New Roman" pitchFamily="18" charset="0"/>
              </a:rPr>
              <a:t>  for renting/already rented</a:t>
            </a:r>
          </a:p>
          <a:p>
            <a:pPr lvl="2">
              <a:buFontTx/>
              <a:buChar char="•"/>
              <a:tabLst>
                <a:tab pos="457200" algn="l"/>
              </a:tabLst>
            </a:pPr>
            <a:r>
              <a:rPr lang="en-US" sz="2400" dirty="0">
                <a:cs typeface="Times New Roman" pitchFamily="18" charset="0"/>
              </a:rPr>
              <a:t>  for capital appreciation</a:t>
            </a:r>
          </a:p>
          <a:p>
            <a:pPr lvl="2">
              <a:buFontTx/>
              <a:buChar char="•"/>
              <a:tabLst>
                <a:tab pos="457200" algn="l"/>
              </a:tabLst>
            </a:pPr>
            <a:r>
              <a:rPr lang="en-US" sz="2400" dirty="0">
                <a:cs typeface="Times New Roman" pitchFamily="18" charset="0"/>
              </a:rPr>
              <a:t>  vacant – future use not decided</a:t>
            </a:r>
          </a:p>
          <a:p>
            <a:pPr lvl="2">
              <a:buFontTx/>
              <a:buChar char="•"/>
              <a:tabLst>
                <a:tab pos="457200" algn="l"/>
              </a:tabLst>
            </a:pPr>
            <a:r>
              <a:rPr lang="en-US" sz="2400" dirty="0">
                <a:cs typeface="Times New Roman" pitchFamily="18" charset="0"/>
              </a:rPr>
              <a:t>  Not held for administrative purposes or for sale in ordinary course of </a:t>
            </a:r>
            <a:r>
              <a:rPr lang="en-US" sz="2400" dirty="0" smtClean="0">
                <a:cs typeface="Times New Roman" pitchFamily="18" charset="0"/>
              </a:rPr>
              <a:t> business</a:t>
            </a:r>
            <a:endParaRPr lang="en-US" sz="2400" dirty="0">
              <a:cs typeface="Times New Roman" pitchFamily="18" charset="0"/>
            </a:endParaRPr>
          </a:p>
          <a:p>
            <a:pPr lvl="1">
              <a:buFontTx/>
              <a:buChar char="•"/>
              <a:tabLst>
                <a:tab pos="457200" algn="l"/>
              </a:tabLst>
            </a:pPr>
            <a:r>
              <a:rPr lang="en-US" sz="2400" dirty="0" smtClean="0">
                <a:cs typeface="Times New Roman" pitchFamily="18" charset="0"/>
              </a:rPr>
              <a:t>Investment </a:t>
            </a:r>
            <a:r>
              <a:rPr lang="en-US" sz="2400" dirty="0">
                <a:cs typeface="Times New Roman" pitchFamily="18" charset="0"/>
              </a:rPr>
              <a:t>properties during construction period is to be dealt with as PPE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pPr lvl="1">
              <a:buFontTx/>
              <a:buChar char="•"/>
              <a:tabLst>
                <a:tab pos="457200" algn="l"/>
              </a:tabLst>
            </a:pPr>
            <a:r>
              <a:rPr lang="en-US" sz="2400" dirty="0" smtClean="0">
                <a:cs typeface="Times New Roman" pitchFamily="18" charset="0"/>
              </a:rPr>
              <a:t>Property let out to Group Companies – Standalone vs CFS</a:t>
            </a:r>
            <a:endParaRPr lang="en-US" sz="2400" dirty="0">
              <a:cs typeface="Times New Roman" pitchFamily="18" charset="0"/>
            </a:endParaRPr>
          </a:p>
          <a:p>
            <a:pPr lvl="1">
              <a:tabLst>
                <a:tab pos="457200" algn="l"/>
              </a:tabLst>
            </a:pPr>
            <a:r>
              <a:rPr lang="en-US" sz="2400" dirty="0">
                <a:cs typeface="Times New Roman" pitchFamily="18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76400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•"/>
              <a:tabLst>
                <a:tab pos="457200" algn="l"/>
              </a:tabLst>
            </a:pPr>
            <a:r>
              <a:rPr lang="en-US" sz="2400" dirty="0" smtClean="0">
                <a:cs typeface="Times New Roman" pitchFamily="18" charset="0"/>
              </a:rPr>
              <a:t>Services rendered in relation to property – dominant or ancillary – PPE or </a:t>
            </a:r>
          </a:p>
          <a:p>
            <a:pPr lvl="1">
              <a:tabLst>
                <a:tab pos="457200" algn="l"/>
              </a:tabLst>
            </a:pPr>
            <a:r>
              <a:rPr lang="en-US" sz="2400" dirty="0" smtClean="0">
                <a:cs typeface="Times New Roman" pitchFamily="18" charset="0"/>
              </a:rPr>
              <a:t>   IP Hotel or Rented Property</a:t>
            </a:r>
          </a:p>
          <a:p>
            <a:pPr lvl="1">
              <a:buFontTx/>
              <a:buChar char="•"/>
              <a:tabLst>
                <a:tab pos="457200" algn="l"/>
              </a:tabLst>
            </a:pPr>
            <a:r>
              <a:rPr lang="en-US" sz="2400" b="1" dirty="0" smtClean="0">
                <a:cs typeface="Times New Roman" pitchFamily="18" charset="0"/>
              </a:rPr>
              <a:t>  Part PPE / IP :</a:t>
            </a:r>
            <a:r>
              <a:rPr lang="en-US" sz="2400" dirty="0" smtClean="0">
                <a:cs typeface="Times New Roman" pitchFamily="18" charset="0"/>
              </a:rPr>
              <a:t> Segregate relevant portions. Possible to sell  independently.</a:t>
            </a:r>
          </a:p>
          <a:p>
            <a:pPr lvl="1">
              <a:buFontTx/>
              <a:buChar char="•"/>
              <a:tabLst>
                <a:tab pos="457200" algn="l"/>
              </a:tabLst>
            </a:pPr>
            <a:r>
              <a:rPr lang="en-US" sz="2400" dirty="0" smtClean="0">
                <a:cs typeface="Times New Roman" pitchFamily="18" charset="0"/>
              </a:rPr>
              <a:t>  If not possible – If OOP very negligible compared to total, then treat as IP.</a:t>
            </a:r>
            <a:endParaRPr lang="en-US" sz="2400" b="1" dirty="0" smtClean="0">
              <a:cs typeface="Times New Roman" pitchFamily="18" charset="0"/>
            </a:endParaRPr>
          </a:p>
          <a:p>
            <a:pPr lvl="1">
              <a:buFontTx/>
              <a:buChar char="•"/>
              <a:tabLst>
                <a:tab pos="457200" algn="l"/>
              </a:tabLst>
            </a:pPr>
            <a:r>
              <a:rPr lang="en-US" sz="2400" b="1" dirty="0" smtClean="0">
                <a:cs typeface="Times New Roman" pitchFamily="18" charset="0"/>
              </a:rPr>
              <a:t>  Conditions for recognition</a:t>
            </a:r>
            <a:r>
              <a:rPr lang="en-US" sz="2400" dirty="0" smtClean="0">
                <a:cs typeface="Times New Roman" pitchFamily="18" charset="0"/>
              </a:rPr>
              <a:t> : </a:t>
            </a:r>
          </a:p>
          <a:p>
            <a:pPr lvl="2">
              <a:buFontTx/>
              <a:buChar char="•"/>
              <a:tabLst>
                <a:tab pos="457200" algn="l"/>
              </a:tabLst>
            </a:pPr>
            <a:r>
              <a:rPr lang="en-US" sz="2400" dirty="0" smtClean="0">
                <a:cs typeface="Times New Roman" pitchFamily="18" charset="0"/>
              </a:rPr>
              <a:t>  If Future Economic benefits will flow to entity</a:t>
            </a:r>
          </a:p>
          <a:p>
            <a:pPr lvl="2">
              <a:buFontTx/>
              <a:buChar char="•"/>
              <a:tabLst>
                <a:tab pos="457200" algn="l"/>
              </a:tabLst>
            </a:pPr>
            <a:r>
              <a:rPr lang="en-US" sz="2400" dirty="0" smtClean="0">
                <a:cs typeface="Times New Roman" pitchFamily="18" charset="0"/>
              </a:rPr>
              <a:t>  Cost can be measured reliably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228600" y="1708666"/>
            <a:ext cx="8534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1">
              <a:buFontTx/>
              <a:buChar char="•"/>
            </a:pPr>
            <a:r>
              <a:rPr lang="en-US" sz="2400" b="1" dirty="0"/>
              <a:t>  </a:t>
            </a:r>
            <a:r>
              <a:rPr lang="en-US" sz="2400" b="1" dirty="0">
                <a:cs typeface="Times New Roman" pitchFamily="18" charset="0"/>
              </a:rPr>
              <a:t>Measurement at recognition </a:t>
            </a:r>
          </a:p>
          <a:p>
            <a:pPr lvl="1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At cost plus transaction costs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Cannot add : start up cost, abnormal wastages, operating losses etc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Interest component to be segregated for deferred payment </a:t>
            </a:r>
            <a:r>
              <a:rPr lang="en-US" sz="2400" dirty="0" smtClean="0">
                <a:cs typeface="Times New Roman" pitchFamily="18" charset="0"/>
              </a:rPr>
              <a:t>consideration</a:t>
            </a:r>
            <a:endParaRPr lang="en-US" sz="24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IP under Finance Lease – </a:t>
            </a:r>
            <a:r>
              <a:rPr lang="en-US" sz="2400" dirty="0" smtClean="0">
                <a:cs typeface="Times New Roman" pitchFamily="18" charset="0"/>
              </a:rPr>
              <a:t>Lower of FV of property &amp; PV </a:t>
            </a:r>
            <a:r>
              <a:rPr lang="en-US" sz="2400" dirty="0">
                <a:cs typeface="Times New Roman" pitchFamily="18" charset="0"/>
              </a:rPr>
              <a:t>of minimum </a:t>
            </a:r>
            <a:r>
              <a:rPr lang="en-US" sz="2400" dirty="0" smtClean="0">
                <a:cs typeface="Times New Roman" pitchFamily="18" charset="0"/>
              </a:rPr>
              <a:t>lease  payments–  equivalent liability.</a:t>
            </a:r>
          </a:p>
          <a:p>
            <a:pPr lvl="1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</a:t>
            </a:r>
            <a:r>
              <a:rPr lang="en-US" sz="2400" dirty="0">
                <a:cs typeface="Times New Roman" pitchFamily="18" charset="0"/>
              </a:rPr>
              <a:t>In case of exchange of assets : FV of assets acquired unless lack </a:t>
            </a:r>
            <a:r>
              <a:rPr lang="en-US" sz="2400" dirty="0" smtClean="0">
                <a:cs typeface="Times New Roman" pitchFamily="18" charset="0"/>
              </a:rPr>
              <a:t>commercial </a:t>
            </a:r>
            <a:r>
              <a:rPr lang="en-US" sz="2400" dirty="0">
                <a:cs typeface="Times New Roman" pitchFamily="18" charset="0"/>
              </a:rPr>
              <a:t>substance. If FV cannot be determined – apply cost of </a:t>
            </a:r>
            <a:r>
              <a:rPr lang="en-US" sz="2400" dirty="0" smtClean="0">
                <a:cs typeface="Times New Roman" pitchFamily="18" charset="0"/>
              </a:rPr>
              <a:t>asset </a:t>
            </a:r>
            <a:r>
              <a:rPr lang="en-US" sz="2400" dirty="0">
                <a:cs typeface="Times New Roman" pitchFamily="18" charset="0"/>
              </a:rPr>
              <a:t>given up.</a:t>
            </a:r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z="240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81000" y="1600201"/>
            <a:ext cx="8229600" cy="2895600"/>
          </a:xfrm>
        </p:spPr>
        <p:txBody>
          <a:bodyPr>
            <a:noAutofit/>
          </a:bodyPr>
          <a:lstStyle/>
          <a:p>
            <a:pPr lvl="1">
              <a:buFontTx/>
              <a:buChar char="•"/>
            </a:pPr>
            <a:r>
              <a:rPr lang="en-US" sz="2400" b="1" dirty="0" smtClean="0">
                <a:cs typeface="Times New Roman" pitchFamily="18" charset="0"/>
              </a:rPr>
              <a:t> Measurement after recognition </a:t>
            </a:r>
          </a:p>
          <a:p>
            <a:pPr lvl="1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Only one method available:</a:t>
            </a:r>
          </a:p>
          <a:p>
            <a:pPr lvl="2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Cost model (Fair Value model option in IFRS)</a:t>
            </a:r>
          </a:p>
          <a:p>
            <a:pPr lvl="1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533400" y="1600200"/>
            <a:ext cx="80962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>
                <a:cs typeface="Times New Roman" pitchFamily="18" charset="0"/>
              </a:rPr>
              <a:t>Disposals and Retirements :</a:t>
            </a:r>
          </a:p>
          <a:p>
            <a:endParaRPr lang="en-US" sz="2400" b="1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 When sold or permanently withdrawn from use : no future benefit </a:t>
            </a:r>
            <a:r>
              <a:rPr lang="en-US" sz="2400" dirty="0" smtClean="0">
                <a:cs typeface="Times New Roman" pitchFamily="18" charset="0"/>
              </a:rPr>
              <a:t>available</a:t>
            </a:r>
            <a:endParaRPr lang="en-US" sz="24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 When replacement of one part – apply method used in PPE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On </a:t>
            </a:r>
            <a:r>
              <a:rPr lang="en-US" sz="2400" dirty="0">
                <a:cs typeface="Times New Roman" pitchFamily="18" charset="0"/>
              </a:rPr>
              <a:t>sale – Consideration – Carrying amount = </a:t>
            </a:r>
            <a:r>
              <a:rPr lang="en-US" sz="2400" dirty="0" smtClean="0">
                <a:cs typeface="Times New Roman" pitchFamily="18" charset="0"/>
              </a:rPr>
              <a:t>P&amp;L</a:t>
            </a:r>
            <a:endParaRPr lang="en-US" sz="24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 If consideration deferred – compute imputed interest revenue.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5943600" cy="990600"/>
          </a:xfrm>
        </p:spPr>
        <p:txBody>
          <a:bodyPr/>
          <a:lstStyle/>
          <a:p>
            <a:pPr algn="ctr"/>
            <a:r>
              <a:rPr lang="en-US" b="1" i="1" dirty="0" smtClean="0"/>
              <a:t>Investment Property</a:t>
            </a:r>
            <a:endParaRPr lang="en-US" b="1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1066800"/>
          <a:ext cx="7772400" cy="515112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2590800"/>
                <a:gridCol w="2590800"/>
                <a:gridCol w="2590800"/>
              </a:tblGrid>
              <a:tr h="6554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Basis Of Comparison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IndAS 40 Investment Property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AS 13 Accounting for Investments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57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Definition of investment property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Land or building  held to earn rentals or for capital appreciations or both.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Does not apply to owner occupied property or property held for sale or that is leased to another entity  under financial lease.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An investment in land or buildings that are not intended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 be occupied substantially for use by, or in the operations of the investing enterprise.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20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Measurement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investment property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Permits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only cost model.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Classified as long term investments and measured at cost less impairment.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479425" y="435322"/>
            <a:ext cx="820737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Existence of Symptoms - Test for </a:t>
            </a:r>
            <a:r>
              <a:rPr lang="en-US" sz="2200" dirty="0" smtClean="0">
                <a:cs typeface="Times New Roman" pitchFamily="18" charset="0"/>
              </a:rPr>
              <a:t>impairment</a:t>
            </a:r>
            <a:endParaRPr lang="en-US" sz="22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External Factors</a:t>
            </a:r>
          </a:p>
          <a:p>
            <a:pPr lvl="2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Internal </a:t>
            </a:r>
            <a:r>
              <a:rPr lang="en-US" sz="2200" dirty="0" smtClean="0">
                <a:cs typeface="Times New Roman" pitchFamily="18" charset="0"/>
              </a:rPr>
              <a:t>Factors</a:t>
            </a:r>
            <a:endParaRPr lang="en-US" sz="22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External Source of </a:t>
            </a:r>
            <a:r>
              <a:rPr lang="en-US" sz="2200" dirty="0" smtClean="0">
                <a:cs typeface="Times New Roman" pitchFamily="18" charset="0"/>
              </a:rPr>
              <a:t>Information</a:t>
            </a:r>
            <a:endParaRPr lang="en-US" sz="22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Substantial decline in market value</a:t>
            </a:r>
          </a:p>
          <a:p>
            <a:pPr lvl="2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Technological and other changes impacting adversely</a:t>
            </a:r>
          </a:p>
          <a:p>
            <a:pPr lvl="2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Interest rates – increased</a:t>
            </a:r>
          </a:p>
          <a:p>
            <a:pPr lvl="2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CA is more than market </a:t>
            </a:r>
            <a:r>
              <a:rPr lang="en-US" sz="2200" dirty="0" smtClean="0">
                <a:cs typeface="Times New Roman" pitchFamily="18" charset="0"/>
              </a:rPr>
              <a:t>capitalization</a:t>
            </a:r>
            <a:endParaRPr lang="en-US" sz="22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Internal Source of </a:t>
            </a:r>
            <a:r>
              <a:rPr lang="en-US" sz="2200" dirty="0" smtClean="0">
                <a:cs typeface="Times New Roman" pitchFamily="18" charset="0"/>
              </a:rPr>
              <a:t>Information</a:t>
            </a:r>
            <a:endParaRPr lang="en-US" sz="22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</a:t>
            </a:r>
            <a:r>
              <a:rPr lang="en-US" sz="2200" dirty="0" err="1" smtClean="0">
                <a:cs typeface="Times New Roman" pitchFamily="18" charset="0"/>
              </a:rPr>
              <a:t>Obsolence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of assets or physical damage of assets</a:t>
            </a:r>
          </a:p>
          <a:p>
            <a:pPr lvl="2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Internal plans to re-</a:t>
            </a:r>
            <a:r>
              <a:rPr lang="en-US" sz="2200" dirty="0" err="1">
                <a:cs typeface="Times New Roman" pitchFamily="18" charset="0"/>
              </a:rPr>
              <a:t>organise</a:t>
            </a:r>
            <a:r>
              <a:rPr lang="en-US" sz="2200" dirty="0">
                <a:cs typeface="Times New Roman" pitchFamily="18" charset="0"/>
              </a:rPr>
              <a:t> / discontinue operations</a:t>
            </a:r>
          </a:p>
          <a:p>
            <a:pPr lvl="2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Economic performance of asset worst than </a:t>
            </a:r>
            <a:r>
              <a:rPr lang="en-US" sz="2200" dirty="0" smtClean="0">
                <a:cs typeface="Times New Roman" pitchFamily="18" charset="0"/>
              </a:rPr>
              <a:t>expected</a:t>
            </a:r>
            <a:endParaRPr lang="en-US" sz="22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Some items where impairment to be tested annually even though </a:t>
            </a:r>
            <a:r>
              <a:rPr lang="en-US" sz="2200" dirty="0" smtClean="0">
                <a:cs typeface="Times New Roman" pitchFamily="18" charset="0"/>
              </a:rPr>
              <a:t>no symptoms</a:t>
            </a:r>
          </a:p>
          <a:p>
            <a:pPr lvl="2">
              <a:buFontTx/>
              <a:buChar char="•"/>
            </a:pPr>
            <a:r>
              <a:rPr lang="en-US" sz="2200" dirty="0" smtClean="0">
                <a:cs typeface="Times New Roman" pitchFamily="18" charset="0"/>
              </a:rPr>
              <a:t>  </a:t>
            </a:r>
            <a:r>
              <a:rPr lang="en-US" sz="2200" dirty="0">
                <a:cs typeface="Times New Roman" pitchFamily="18" charset="0"/>
              </a:rPr>
              <a:t>Goodwill</a:t>
            </a:r>
          </a:p>
          <a:p>
            <a:pPr lvl="2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Intangibles with infinite lives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WordArt 2"/>
          <p:cNvSpPr>
            <a:spLocks noChangeArrowheads="1" noChangeShapeType="1" noTextEdit="1"/>
          </p:cNvSpPr>
          <p:nvPr/>
        </p:nvSpPr>
        <p:spPr bwMode="auto">
          <a:xfrm>
            <a:off x="4648200" y="4191000"/>
            <a:ext cx="4114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AGRICULTURE</a:t>
            </a:r>
          </a:p>
        </p:txBody>
      </p:sp>
      <p:sp>
        <p:nvSpPr>
          <p:cNvPr id="411651" name="WordArt 3"/>
          <p:cNvSpPr>
            <a:spLocks noChangeArrowheads="1" noChangeShapeType="1" noTextEdit="1"/>
          </p:cNvSpPr>
          <p:nvPr/>
        </p:nvSpPr>
        <p:spPr bwMode="auto">
          <a:xfrm>
            <a:off x="5029200" y="2514600"/>
            <a:ext cx="3352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IndAS-41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11653" name="Picture 5" descr="j0422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267200" cy="44196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ChangeArrowheads="1"/>
          </p:cNvSpPr>
          <p:nvPr/>
        </p:nvSpPr>
        <p:spPr bwMode="auto">
          <a:xfrm>
            <a:off x="533400" y="1490079"/>
            <a:ext cx="7620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 sz="2400" dirty="0" smtClean="0">
                <a:cs typeface="Times New Roman" pitchFamily="18" charset="0"/>
              </a:rPr>
              <a:t>Biological </a:t>
            </a:r>
            <a:r>
              <a:rPr lang="en-US" sz="2400" dirty="0">
                <a:cs typeface="Times New Roman" pitchFamily="18" charset="0"/>
              </a:rPr>
              <a:t>assets – livestock, crops, plantations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 sz="2400" dirty="0" smtClean="0">
                <a:cs typeface="Times New Roman" pitchFamily="18" charset="0"/>
              </a:rPr>
              <a:t>Bearer Plants – living plant – expected to bear produce for more than one period.</a:t>
            </a: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 sz="2400" dirty="0" smtClean="0">
                <a:cs typeface="Times New Roman" pitchFamily="18" charset="0"/>
              </a:rPr>
              <a:t>Except – plant grown as lumber</a:t>
            </a: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 sz="2400" dirty="0" smtClean="0">
                <a:cs typeface="Times New Roman" pitchFamily="18" charset="0"/>
              </a:rPr>
              <a:t> Agricultural Produce – harvested produce</a:t>
            </a:r>
            <a:endParaRPr lang="en-US" sz="2400" dirty="0">
              <a:cs typeface="Times New Roman" pitchFamily="18" charset="0"/>
            </a:endParaRP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Process – Agricultural transformation/Deterioration/   </a:t>
            </a:r>
          </a:p>
          <a:p>
            <a:pPr lvl="1">
              <a:tabLst>
                <a:tab pos="685800" algn="l"/>
              </a:tabLst>
            </a:pPr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400" dirty="0" smtClean="0">
                <a:cs typeface="Times New Roman" pitchFamily="18" charset="0"/>
              </a:rPr>
              <a:t>  </a:t>
            </a:r>
            <a:r>
              <a:rPr lang="en-US" sz="2400" dirty="0">
                <a:cs typeface="Times New Roman" pitchFamily="18" charset="0"/>
              </a:rPr>
              <a:t>Procreation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Recognised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only if </a:t>
            </a:r>
            <a:r>
              <a:rPr lang="en-US" sz="2400" dirty="0" smtClean="0">
                <a:cs typeface="Times New Roman" pitchFamily="18" charset="0"/>
              </a:rPr>
              <a:t>: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Times New Roman" pitchFamily="18" charset="0"/>
              </a:rPr>
              <a:t>   Control over assets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Times New Roman" pitchFamily="18" charset="0"/>
              </a:rPr>
              <a:t>   Cash flow can be estimated – economic benefits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Times New Roman" pitchFamily="18" charset="0"/>
              </a:rPr>
              <a:t>   Cost or FV can be reliably determined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pPr lvl="2">
              <a:tabLst>
                <a:tab pos="685800" algn="l"/>
              </a:tabLst>
            </a:pP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609600" y="460445"/>
            <a:ext cx="7772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1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 Initial Recognition at Fair Value as per present location and condition minus point of sale costs.</a:t>
            </a:r>
          </a:p>
          <a:p>
            <a:pPr lvl="1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 Changes in value – P&amp;L.</a:t>
            </a:r>
          </a:p>
          <a:p>
            <a:pPr lvl="1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 If FV cannot be ascertained – cost minus depreciation minus impairment as per PPE.</a:t>
            </a:r>
          </a:p>
          <a:p>
            <a:pPr lvl="1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 If harvested – the crop is to be considered as Inventories.</a:t>
            </a:r>
          </a:p>
          <a:p>
            <a:pPr lvl="1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 Once taken at FV cannot change back to Cost method.</a:t>
            </a:r>
          </a:p>
          <a:p>
            <a:pPr lvl="1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  Gain or loss from initial recognition – take to P&amp;L</a:t>
            </a:r>
          </a:p>
          <a:p>
            <a:pPr lvl="1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 If land and standing crops are combined - deduct land value to determine value for crops.</a:t>
            </a:r>
          </a:p>
          <a:p>
            <a:pPr lvl="1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 In case of Government Grant – When FV used – take it to P&amp;L when becomes receivable.</a:t>
            </a:r>
          </a:p>
          <a:p>
            <a:pPr lvl="1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 If contingent on fulfilling conditions – recognize only when  conditions met.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609600" y="1383775"/>
            <a:ext cx="7772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1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 Fair Value to be determined for Biological assets as well as Agricultural Produce.</a:t>
            </a:r>
          </a:p>
          <a:p>
            <a:pPr lvl="1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Do not consider forward sale price to determine FV as the same is not indicative of the current FV</a:t>
            </a:r>
          </a:p>
          <a:p>
            <a:pPr lvl="1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Group similar assets according to significant attributes etc</a:t>
            </a:r>
          </a:p>
          <a:p>
            <a:pPr lvl="1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Gains or losses on initial recognition to P&amp;L</a:t>
            </a:r>
          </a:p>
          <a:p>
            <a:pPr lvl="1"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 Subsequent measurement changes – </a:t>
            </a:r>
            <a:r>
              <a:rPr lang="en-US" sz="2400" dirty="0" err="1" smtClean="0">
                <a:cs typeface="Times New Roman" pitchFamily="18" charset="0"/>
              </a:rPr>
              <a:t>recognise</a:t>
            </a:r>
            <a:r>
              <a:rPr lang="en-US" sz="2400" dirty="0" smtClean="0">
                <a:cs typeface="Times New Roman" pitchFamily="18" charset="0"/>
              </a:rPr>
              <a:t> to PL</a:t>
            </a:r>
          </a:p>
          <a:p>
            <a:pPr lvl="1">
              <a:buFontTx/>
              <a:buChar char="•"/>
            </a:pPr>
            <a:endParaRPr lang="en-US" sz="2400" dirty="0" smtClean="0">
              <a:cs typeface="Times New Roman" pitchFamily="18" charset="0"/>
            </a:endParaRPr>
          </a:p>
          <a:p>
            <a:pPr lvl="1">
              <a:buFontTx/>
              <a:buChar char="•"/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6096000" cy="355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035728">
                <a:tc>
                  <a:txBody>
                    <a:bodyPr/>
                    <a:lstStyle/>
                    <a:p>
                      <a:r>
                        <a:rPr lang="en-IN" dirty="0" smtClean="0"/>
                        <a:t>Biological Assets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Agricultural</a:t>
                      </a:r>
                      <a:r>
                        <a:rPr lang="en-IN" baseline="0" dirty="0" smtClean="0"/>
                        <a:t> Produce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Products as a result of processing harvesting</a:t>
                      </a:r>
                      <a:endParaRPr lang="en-IN" dirty="0"/>
                    </a:p>
                  </a:txBody>
                  <a:tcPr/>
                </a:tc>
              </a:tr>
              <a:tr h="420045">
                <a:tc>
                  <a:txBody>
                    <a:bodyPr/>
                    <a:lstStyle/>
                    <a:p>
                      <a:r>
                        <a:rPr lang="en-IN" dirty="0" smtClean="0"/>
                        <a:t>Sheep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Wool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Yarn Carpet</a:t>
                      </a:r>
                      <a:endParaRPr lang="en-IN" dirty="0"/>
                    </a:p>
                  </a:txBody>
                  <a:tcPr/>
                </a:tc>
              </a:tr>
              <a:tr h="420045">
                <a:tc>
                  <a:txBody>
                    <a:bodyPr/>
                    <a:lstStyle/>
                    <a:p>
                      <a:r>
                        <a:rPr lang="en-IN" dirty="0" smtClean="0"/>
                        <a:t>Dairy</a:t>
                      </a:r>
                      <a:r>
                        <a:rPr lang="en-IN" baseline="0" dirty="0" smtClean="0"/>
                        <a:t> Cattle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Milk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Cheese</a:t>
                      </a:r>
                      <a:endParaRPr lang="en-IN" dirty="0"/>
                    </a:p>
                  </a:txBody>
                  <a:tcPr/>
                </a:tc>
              </a:tr>
              <a:tr h="420045">
                <a:tc>
                  <a:txBody>
                    <a:bodyPr/>
                    <a:lstStyle/>
                    <a:p>
                      <a:r>
                        <a:rPr lang="en-IN" dirty="0" smtClean="0"/>
                        <a:t>Cotton Plants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Cotton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Thread clothing</a:t>
                      </a:r>
                      <a:endParaRPr lang="en-IN" dirty="0"/>
                    </a:p>
                  </a:txBody>
                  <a:tcPr/>
                </a:tc>
              </a:tr>
              <a:tr h="420045">
                <a:tc>
                  <a:txBody>
                    <a:bodyPr/>
                    <a:lstStyle/>
                    <a:p>
                      <a:r>
                        <a:rPr lang="en-IN" dirty="0" smtClean="0"/>
                        <a:t>Sugarcane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Harvested cane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Sugar</a:t>
                      </a:r>
                      <a:endParaRPr lang="en-IN" dirty="0"/>
                    </a:p>
                  </a:txBody>
                  <a:tcPr/>
                </a:tc>
              </a:tr>
              <a:tr h="420045">
                <a:tc>
                  <a:txBody>
                    <a:bodyPr/>
                    <a:lstStyle/>
                    <a:p>
                      <a:r>
                        <a:rPr lang="en-IN" dirty="0" smtClean="0"/>
                        <a:t>Tea Bushes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Picke</a:t>
                      </a:r>
                      <a:r>
                        <a:rPr lang="en-IN" baseline="0" dirty="0" smtClean="0"/>
                        <a:t>d leaves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Tea</a:t>
                      </a:r>
                      <a:endParaRPr lang="en-IN" dirty="0"/>
                    </a:p>
                  </a:txBody>
                  <a:tcPr/>
                </a:tc>
              </a:tr>
              <a:tr h="420045">
                <a:tc>
                  <a:txBody>
                    <a:bodyPr/>
                    <a:lstStyle/>
                    <a:p>
                      <a:r>
                        <a:rPr lang="en-IN" dirty="0" smtClean="0"/>
                        <a:t>Fruit Trees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Picked</a:t>
                      </a:r>
                      <a:r>
                        <a:rPr lang="en-IN" baseline="0" dirty="0" smtClean="0"/>
                        <a:t> Fruit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Processed fruit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WordArt 2"/>
          <p:cNvSpPr>
            <a:spLocks noChangeArrowheads="1" noChangeShapeType="1" noTextEdit="1"/>
          </p:cNvSpPr>
          <p:nvPr/>
        </p:nvSpPr>
        <p:spPr bwMode="auto">
          <a:xfrm>
            <a:off x="5334000" y="4495800"/>
            <a:ext cx="3429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INVENTORIES</a:t>
            </a:r>
          </a:p>
        </p:txBody>
      </p:sp>
      <p:sp>
        <p:nvSpPr>
          <p:cNvPr id="273411" name="WordArt 3"/>
          <p:cNvSpPr>
            <a:spLocks noChangeArrowheads="1" noChangeShapeType="1" noTextEdit="1"/>
          </p:cNvSpPr>
          <p:nvPr/>
        </p:nvSpPr>
        <p:spPr bwMode="auto">
          <a:xfrm>
            <a:off x="5562600" y="2743200"/>
            <a:ext cx="2971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 Black"/>
              </a:rPr>
              <a:t>IndAS-2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Arial Black"/>
            </a:endParaRPr>
          </a:p>
        </p:txBody>
      </p:sp>
      <p:pic>
        <p:nvPicPr>
          <p:cNvPr id="273412" name="Picture 4" descr="j0435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2133600" cy="1752600"/>
          </a:xfrm>
          <a:prstGeom prst="rect">
            <a:avLst/>
          </a:prstGeom>
          <a:noFill/>
        </p:spPr>
      </p:pic>
      <p:pic>
        <p:nvPicPr>
          <p:cNvPr id="273413" name="Picture 5" descr="MPj043867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62200"/>
            <a:ext cx="4419600" cy="3733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066" name="Group 2"/>
          <p:cNvGraphicFramePr>
            <a:graphicFrameLocks noGrp="1"/>
          </p:cNvGraphicFramePr>
          <p:nvPr/>
        </p:nvGraphicFramePr>
        <p:xfrm>
          <a:off x="457200" y="1519238"/>
          <a:ext cx="8229600" cy="3128963"/>
        </p:xfrm>
        <a:graphic>
          <a:graphicData uri="http://schemas.openxmlformats.org/drawingml/2006/table">
            <a:tbl>
              <a:tblPr/>
              <a:tblGrid>
                <a:gridCol w="627063"/>
                <a:gridCol w="1735137"/>
                <a:gridCol w="2922588"/>
                <a:gridCol w="2944812"/>
              </a:tblGrid>
              <a:tr h="1082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Sr. No.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Point for Consideration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IAS 2 (Inventories)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AS 2 (Valuation of Inventories)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Deferred Settlement Terms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Purchase price under normal credit terms (–) amt paid for deferred settlement = interest expense (imputed interest)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Cost is the  purchase price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083" name="Text Box 19"/>
          <p:cNvSpPr txBox="1">
            <a:spLocks noChangeArrowheads="1"/>
          </p:cNvSpPr>
          <p:nvPr/>
        </p:nvSpPr>
        <p:spPr bwMode="auto">
          <a:xfrm>
            <a:off x="457200" y="1066800"/>
            <a:ext cx="8229600" cy="46672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371600" indent="-1371600" algn="ctr"/>
            <a:r>
              <a:rPr lang="en-US" sz="2400" b="1">
                <a:latin typeface="Times New Roman" pitchFamily="18" charset="0"/>
                <a:cs typeface="Arial" charset="0"/>
              </a:rPr>
              <a:t>Comparisons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4572000" y="3733800"/>
            <a:ext cx="44196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ACCOUNTING FOR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GOVERNMENT GRANTS 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AND DISCLOSURE OF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GOVERNMENT ASSISTANCE</a:t>
            </a:r>
          </a:p>
        </p:txBody>
      </p:sp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5105400" y="2209800"/>
            <a:ext cx="320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IAS-20</a:t>
            </a:r>
          </a:p>
        </p:txBody>
      </p:sp>
      <p:pic>
        <p:nvPicPr>
          <p:cNvPr id="39940" name="Picture 4" descr="j0435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j04383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419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ChangeArrowheads="1"/>
          </p:cNvSpPr>
          <p:nvPr/>
        </p:nvSpPr>
        <p:spPr bwMode="auto">
          <a:xfrm>
            <a:off x="533400" y="2046778"/>
            <a:ext cx="7620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2"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US" sz="2400" dirty="0" smtClean="0">
                <a:cs typeface="Times New Roman" pitchFamily="18" charset="0"/>
              </a:rPr>
              <a:t>Forgivable loans considered as grant</a:t>
            </a:r>
          </a:p>
          <a:p>
            <a:pPr lvl="2"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US" sz="2400" dirty="0" smtClean="0">
                <a:cs typeface="Times New Roman" pitchFamily="18" charset="0"/>
              </a:rPr>
              <a:t>Government loans at below market interest to be accounted as per IFRS 109 (initial carrying amount – amount as determined under IFRS 109)</a:t>
            </a:r>
          </a:p>
          <a:p>
            <a:pPr lvl="2"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US" sz="2400" dirty="0" smtClean="0">
                <a:cs typeface="Times New Roman" pitchFamily="18" charset="0"/>
              </a:rPr>
              <a:t>Grants relating to assets to be accounted as deferred Income</a:t>
            </a:r>
          </a:p>
          <a:p>
            <a:pPr lvl="2"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US" sz="2400" dirty="0" smtClean="0">
                <a:cs typeface="Times New Roman" pitchFamily="18" charset="0"/>
              </a:rPr>
              <a:t>Non monetary grant at fair value – vs nominal value</a:t>
            </a:r>
          </a:p>
          <a:p>
            <a:pPr lvl="2"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US" sz="2400" dirty="0" smtClean="0">
                <a:cs typeface="Times New Roman" pitchFamily="18" charset="0"/>
              </a:rPr>
              <a:t>Refund of Grant – prohibition to be classified as Extraordinary Item</a:t>
            </a:r>
          </a:p>
          <a:p>
            <a:pPr lvl="2">
              <a:tabLst>
                <a:tab pos="685800" algn="l"/>
              </a:tabLst>
            </a:pP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6530" name="Group 2"/>
          <p:cNvGraphicFramePr>
            <a:graphicFrameLocks noGrp="1"/>
          </p:cNvGraphicFramePr>
          <p:nvPr/>
        </p:nvGraphicFramePr>
        <p:xfrm>
          <a:off x="304800" y="2438400"/>
          <a:ext cx="8382000" cy="3291840"/>
        </p:xfrm>
        <a:graphic>
          <a:graphicData uri="http://schemas.openxmlformats.org/drawingml/2006/table">
            <a:tbl>
              <a:tblPr/>
              <a:tblGrid>
                <a:gridCol w="585788"/>
                <a:gridCol w="1622425"/>
                <a:gridCol w="3087687"/>
                <a:gridCol w="30861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Sr. No.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Point for Consideration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IAS 20 (Accounting for Government Grants and Disclosure of Government Assistance)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AS 12 (Accounting for Government Grants)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Recognition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Only Income approach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Capital or Income approach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Trf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 to Shareholder’s Funds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Nil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In the nature of Promoter’s contribution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Repayment - Cumulative additional depreciation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Immediately recognized as an expense ; prohibited to classify as an extra-ordinary item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Recognized over the remaining useful life of the asset ; classified as an extra-ordinary item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304800" y="1981200"/>
            <a:ext cx="8382000" cy="46672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71600" indent="-1371600" algn="ctr"/>
            <a:r>
              <a:rPr lang="en-US" sz="2400" b="1">
                <a:latin typeface="Times New Roman" pitchFamily="18" charset="0"/>
                <a:cs typeface="Arial" charset="0"/>
              </a:rPr>
              <a:t>Comparisons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685800" y="1600200"/>
            <a:ext cx="7848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>
              <a:buFontTx/>
              <a:buChar char="•"/>
            </a:pPr>
            <a:r>
              <a:rPr lang="en-US" dirty="0"/>
              <a:t>  </a:t>
            </a:r>
            <a:r>
              <a:rPr lang="en-US" sz="2400" dirty="0">
                <a:cs typeface="Times New Roman" pitchFamily="18" charset="0"/>
              </a:rPr>
              <a:t>Cash Generating Unit (CGU) : Smallest independent source of  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revenue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   (Product of CGU has active market even though consumed </a:t>
            </a:r>
            <a:r>
              <a:rPr lang="en-US" sz="2400" dirty="0" smtClean="0">
                <a:cs typeface="Times New Roman" pitchFamily="18" charset="0"/>
              </a:rPr>
              <a:t>internally)</a:t>
            </a:r>
          </a:p>
          <a:p>
            <a:pPr lvl="1">
              <a:buFontTx/>
              <a:buChar char="•"/>
            </a:pPr>
            <a:r>
              <a:rPr lang="en-US" sz="2400" b="1" dirty="0" smtClean="0">
                <a:cs typeface="Times New Roman" pitchFamily="18" charset="0"/>
              </a:rPr>
              <a:t>  </a:t>
            </a:r>
            <a:r>
              <a:rPr lang="en-US" sz="2400" b="1" dirty="0">
                <a:cs typeface="Times New Roman" pitchFamily="18" charset="0"/>
              </a:rPr>
              <a:t>Impairment Loss = CA – Recoverable </a:t>
            </a:r>
            <a:r>
              <a:rPr lang="en-US" sz="2400" b="1" dirty="0" smtClean="0">
                <a:cs typeface="Times New Roman" pitchFamily="18" charset="0"/>
              </a:rPr>
              <a:t>Amount</a:t>
            </a:r>
            <a:endParaRPr lang="en-US" sz="2400" b="1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First apply to individual asset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If not RA for individual asset cannot be worked out use CGU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400" b="1" dirty="0">
                <a:cs typeface="Times New Roman" pitchFamily="18" charset="0"/>
              </a:rPr>
              <a:t>Recoverable Amount is </a:t>
            </a:r>
            <a:r>
              <a:rPr lang="en-US" sz="2400" b="1" dirty="0" smtClean="0">
                <a:cs typeface="Times New Roman" pitchFamily="18" charset="0"/>
              </a:rPr>
              <a:t>:</a:t>
            </a:r>
            <a:endParaRPr lang="en-US" sz="2400" b="1" dirty="0">
              <a:cs typeface="Times New Roman" pitchFamily="18" charset="0"/>
            </a:endParaRPr>
          </a:p>
          <a:p>
            <a:r>
              <a:rPr lang="en-US" sz="2400" b="1" dirty="0">
                <a:cs typeface="Times New Roman" pitchFamily="18" charset="0"/>
              </a:rPr>
              <a:t>	Higher of </a:t>
            </a:r>
            <a:r>
              <a:rPr lang="en-US" sz="2400" b="1" dirty="0" smtClean="0">
                <a:cs typeface="Times New Roman" pitchFamily="18" charset="0"/>
              </a:rPr>
              <a:t>: </a:t>
            </a:r>
            <a:r>
              <a:rPr lang="en-US" sz="2400" dirty="0" smtClean="0">
                <a:cs typeface="Times New Roman" pitchFamily="18" charset="0"/>
              </a:rPr>
              <a:t> FV less cost to sell &amp; Value in Use</a:t>
            </a:r>
            <a:endParaRPr lang="en-US" sz="24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Value in Use = PV of future cash flows of CGU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WordArt 2"/>
          <p:cNvSpPr>
            <a:spLocks noChangeArrowheads="1" noChangeShapeType="1" noTextEdit="1"/>
          </p:cNvSpPr>
          <p:nvPr/>
        </p:nvSpPr>
        <p:spPr bwMode="auto">
          <a:xfrm>
            <a:off x="3581400" y="4038600"/>
            <a:ext cx="5410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CONSOLIDATED &amp; SEPARATE 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FINANCIAL STATEMENTS</a:t>
            </a:r>
          </a:p>
        </p:txBody>
      </p:sp>
      <p:sp>
        <p:nvSpPr>
          <p:cNvPr id="317443" name="WordArt 3"/>
          <p:cNvSpPr>
            <a:spLocks noChangeArrowheads="1" noChangeShapeType="1" noTextEdit="1"/>
          </p:cNvSpPr>
          <p:nvPr/>
        </p:nvSpPr>
        <p:spPr bwMode="auto">
          <a:xfrm>
            <a:off x="4724400" y="2590800"/>
            <a:ext cx="335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IndAS-27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17444" name="Picture 4" descr="j0435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33600" cy="1752600"/>
          </a:xfrm>
          <a:prstGeom prst="rect">
            <a:avLst/>
          </a:prstGeom>
          <a:noFill/>
        </p:spPr>
      </p:pic>
      <p:pic>
        <p:nvPicPr>
          <p:cNvPr id="317445" name="Picture 5" descr="j04392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438400"/>
            <a:ext cx="3505200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609600" y="457200"/>
            <a:ext cx="7467600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71500"/>
            <a:r>
              <a:rPr lang="en-US" sz="2400" b="1" dirty="0" err="1" smtClean="0"/>
              <a:t>IndAS</a:t>
            </a:r>
            <a:r>
              <a:rPr lang="en-US" sz="2400" b="1" dirty="0" smtClean="0"/>
              <a:t> </a:t>
            </a:r>
            <a:r>
              <a:rPr lang="en-US" sz="2400" b="1" dirty="0"/>
              <a:t>27 - Consolidated and Separate </a:t>
            </a:r>
          </a:p>
          <a:p>
            <a:pPr indent="571500"/>
            <a:r>
              <a:rPr lang="en-US" sz="2400" b="1" dirty="0"/>
              <a:t>Financial Statements</a:t>
            </a:r>
          </a:p>
          <a:p>
            <a:pPr indent="571500"/>
            <a:endParaRPr lang="en-US" sz="2400" b="1" dirty="0"/>
          </a:p>
          <a:p>
            <a:pPr indent="571500">
              <a:buFontTx/>
              <a:buChar char="•"/>
            </a:pPr>
            <a:r>
              <a:rPr lang="en-US" dirty="0"/>
              <a:t>  CFS is the primary FS. </a:t>
            </a:r>
          </a:p>
          <a:p>
            <a:pPr indent="571500">
              <a:buFontTx/>
              <a:buChar char="•"/>
            </a:pPr>
            <a:r>
              <a:rPr lang="en-US" dirty="0"/>
              <a:t>  Single Economic Entity.</a:t>
            </a:r>
          </a:p>
          <a:p>
            <a:pPr indent="571500">
              <a:buFontTx/>
              <a:buChar char="•"/>
            </a:pPr>
            <a:r>
              <a:rPr lang="en-US" dirty="0"/>
              <a:t>  Separate Financial Statement only if statute requires</a:t>
            </a:r>
          </a:p>
          <a:p>
            <a:pPr indent="571500">
              <a:buFontTx/>
              <a:buChar char="•"/>
            </a:pPr>
            <a:r>
              <a:rPr lang="en-US" dirty="0"/>
              <a:t>  For an entity having no subsidiary/JV/Associate – SFS is the FS</a:t>
            </a:r>
          </a:p>
          <a:p>
            <a:pPr indent="571500"/>
            <a:endParaRPr lang="en-US" dirty="0"/>
          </a:p>
          <a:p>
            <a:pPr indent="571500">
              <a:buFontTx/>
              <a:buChar char="•"/>
            </a:pPr>
            <a:r>
              <a:rPr lang="en-US" dirty="0"/>
              <a:t>  Subsidiary : </a:t>
            </a:r>
          </a:p>
          <a:p>
            <a:pPr indent="571500"/>
            <a:endParaRPr lang="en-US" dirty="0"/>
          </a:p>
          <a:p>
            <a:pPr indent="571500"/>
            <a:r>
              <a:rPr lang="en-US" dirty="0"/>
              <a:t>	a. 50% or more voting power or control </a:t>
            </a:r>
          </a:p>
          <a:p>
            <a:pPr indent="571500"/>
            <a:r>
              <a:rPr lang="en-US" dirty="0"/>
              <a:t>	b. Able to appoint or remove majority of Directors.</a:t>
            </a:r>
          </a:p>
          <a:p>
            <a:pPr indent="571500"/>
            <a:r>
              <a:rPr lang="en-US" dirty="0"/>
              <a:t>	</a:t>
            </a:r>
            <a:r>
              <a:rPr lang="en-US" dirty="0" err="1"/>
              <a:t>c.Cast</a:t>
            </a:r>
            <a:r>
              <a:rPr lang="en-US" dirty="0"/>
              <a:t> the majority of votes at board meeting.</a:t>
            </a:r>
          </a:p>
          <a:p>
            <a:pPr indent="571500"/>
            <a:endParaRPr lang="en-US" dirty="0"/>
          </a:p>
          <a:p>
            <a:pPr indent="571500">
              <a:buFontTx/>
              <a:buChar char="•"/>
            </a:pPr>
            <a:r>
              <a:rPr lang="en-US" dirty="0"/>
              <a:t>Subsidiary may be company or non-corporate</a:t>
            </a:r>
          </a:p>
          <a:p>
            <a:pPr indent="571500"/>
            <a:endParaRPr lang="en-US" b="1" dirty="0"/>
          </a:p>
          <a:p>
            <a:pPr indent="571500">
              <a:buFontTx/>
              <a:buChar char="•"/>
            </a:pPr>
            <a:r>
              <a:rPr lang="en-US" b="1" dirty="0"/>
              <a:t>Control</a:t>
            </a:r>
            <a:r>
              <a:rPr lang="en-US" dirty="0"/>
              <a:t>  - govern Operating &amp; Financial Policies.</a:t>
            </a:r>
          </a:p>
          <a:p>
            <a:pPr indent="571500"/>
            <a:endParaRPr lang="en-US" b="1" dirty="0"/>
          </a:p>
          <a:p>
            <a:pPr indent="571500">
              <a:buFontTx/>
              <a:buChar char="•"/>
            </a:pPr>
            <a:r>
              <a:rPr lang="en-US" b="1" dirty="0"/>
              <a:t>Potential voting rights (PVR)</a:t>
            </a:r>
            <a:r>
              <a:rPr lang="en-US" dirty="0"/>
              <a:t> – to consider for determining    </a:t>
            </a:r>
          </a:p>
          <a:p>
            <a:pPr indent="571500"/>
            <a:r>
              <a:rPr lang="en-US" dirty="0"/>
              <a:t>control</a:t>
            </a:r>
          </a:p>
          <a:p>
            <a:pPr indent="571500"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ChangeArrowheads="1"/>
          </p:cNvSpPr>
          <p:nvPr/>
        </p:nvSpPr>
        <p:spPr bwMode="auto">
          <a:xfrm>
            <a:off x="838200" y="394692"/>
            <a:ext cx="7897162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000" dirty="0"/>
              <a:t>PVR to be considered in totality for determining Control.</a:t>
            </a:r>
          </a:p>
          <a:p>
            <a:pPr marL="342900" indent="-342900">
              <a:buFontTx/>
              <a:buChar char="•"/>
            </a:pPr>
            <a:r>
              <a:rPr lang="en-US" sz="2000" dirty="0"/>
              <a:t>  However PVR not considered for computing profits/losses</a:t>
            </a:r>
          </a:p>
          <a:p>
            <a:pPr marL="342900" indent="-342900"/>
            <a:endParaRPr lang="en-US" sz="2000" dirty="0"/>
          </a:p>
          <a:p>
            <a:pPr marL="342900" indent="-342900">
              <a:buFontTx/>
              <a:buChar char="•"/>
            </a:pPr>
            <a:r>
              <a:rPr lang="en-US" sz="2000" dirty="0"/>
              <a:t>  Minority Interest – Non Controlling Interests</a:t>
            </a:r>
          </a:p>
          <a:p>
            <a:pPr marL="342900" indent="-342900"/>
            <a:endParaRPr lang="en-US" sz="2000" dirty="0"/>
          </a:p>
          <a:p>
            <a:pPr marL="342900" indent="-342900">
              <a:buFontTx/>
              <a:buChar char="•"/>
            </a:pPr>
            <a:r>
              <a:rPr lang="en-US" sz="2000" dirty="0"/>
              <a:t>  Consolidation is compulsory</a:t>
            </a:r>
          </a:p>
          <a:p>
            <a:pPr marL="342900" indent="-342900">
              <a:buFontTx/>
              <a:buChar char="•"/>
            </a:pPr>
            <a:endParaRPr lang="en-US" sz="2000" dirty="0"/>
          </a:p>
          <a:p>
            <a:pPr marL="342900" indent="-342900">
              <a:buFontTx/>
              <a:buChar char="•"/>
            </a:pPr>
            <a:r>
              <a:rPr lang="en-US" sz="2000" b="1" dirty="0"/>
              <a:t> Exceptions</a:t>
            </a:r>
            <a:r>
              <a:rPr lang="en-US" sz="2000" dirty="0"/>
              <a:t>: All of the following conditions satisfied.</a:t>
            </a:r>
          </a:p>
          <a:p>
            <a:pPr marL="342900" indent="-342900"/>
            <a:endParaRPr lang="en-US" sz="2000" dirty="0"/>
          </a:p>
          <a:p>
            <a:pPr marL="342900" indent="-342900">
              <a:buFontTx/>
              <a:buAutoNum type="arabicPeriod"/>
            </a:pPr>
            <a:r>
              <a:rPr lang="en-US" sz="2000" dirty="0"/>
              <a:t>Parent has a parent who has agreed</a:t>
            </a:r>
          </a:p>
          <a:p>
            <a:pPr marL="342900" indent="-342900">
              <a:buFontTx/>
              <a:buAutoNum type="arabicPeriod"/>
            </a:pPr>
            <a:r>
              <a:rPr lang="en-US" sz="2000" dirty="0"/>
              <a:t>Not listed</a:t>
            </a:r>
          </a:p>
          <a:p>
            <a:pPr marL="342900" indent="-342900">
              <a:buFontTx/>
              <a:buAutoNum type="arabicPeriod"/>
            </a:pPr>
            <a:r>
              <a:rPr lang="en-US" sz="2000" dirty="0"/>
              <a:t>not a potential - listing</a:t>
            </a:r>
          </a:p>
          <a:p>
            <a:pPr marL="342900" indent="-342900">
              <a:buFontTx/>
              <a:buAutoNum type="arabicPeriod"/>
            </a:pPr>
            <a:r>
              <a:rPr lang="en-US" sz="2000" dirty="0"/>
              <a:t>Intermediate or ultimate Parent - prepares CFS.</a:t>
            </a:r>
          </a:p>
          <a:p>
            <a:pPr marL="342900" indent="-342900"/>
            <a:endParaRPr lang="en-US" sz="2000" dirty="0"/>
          </a:p>
          <a:p>
            <a:pPr marL="342900" indent="-342900">
              <a:buFontTx/>
              <a:buChar char="•"/>
            </a:pPr>
            <a:r>
              <a:rPr lang="en-US" sz="2000" b="1" dirty="0"/>
              <a:t> No exemption </a:t>
            </a:r>
          </a:p>
          <a:p>
            <a:pPr marL="342900" indent="-342900"/>
            <a:endParaRPr lang="en-US" sz="2000" b="1" dirty="0"/>
          </a:p>
          <a:p>
            <a:pPr marL="342900" indent="-342900">
              <a:buFontTx/>
              <a:buChar char="•"/>
            </a:pPr>
            <a:r>
              <a:rPr lang="en-US" sz="2000" dirty="0"/>
              <a:t>  A subsidiary under severe long-term restriction for transfer of funds.</a:t>
            </a:r>
          </a:p>
          <a:p>
            <a:pPr marL="342900" indent="-342900">
              <a:buFontTx/>
              <a:buChar char="•"/>
            </a:pPr>
            <a:r>
              <a:rPr lang="en-US" sz="2000" dirty="0"/>
              <a:t>  All subsidiaries to be included except those acquired and held for sale.</a:t>
            </a:r>
          </a:p>
          <a:p>
            <a:pPr marL="342900" indent="-342900"/>
            <a:endParaRPr lang="en-US" sz="2000" dirty="0"/>
          </a:p>
          <a:p>
            <a:pPr marL="342900" indent="-342900"/>
            <a:endParaRPr lang="en-US" sz="2000" dirty="0"/>
          </a:p>
          <a:p>
            <a:pPr marL="342900" indent="-342900" eaLnBrk="0" hangingPunct="0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Group A   Standalone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828675" y="1866901"/>
          <a:ext cx="3559680" cy="4565284"/>
        </p:xfrm>
        <a:graphic>
          <a:graphicData uri="http://schemas.openxmlformats.org/drawingml/2006/table">
            <a:tbl>
              <a:tblPr/>
              <a:tblGrid>
                <a:gridCol w="2240640"/>
                <a:gridCol w="1319040"/>
              </a:tblGrid>
              <a:tr h="41476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Holdco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Sales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PAT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Equity Capital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Reserves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Investments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Operating Assets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64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Group A   Standalone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828675" y="1866901"/>
          <a:ext cx="7518240" cy="4565284"/>
        </p:xfrm>
        <a:graphic>
          <a:graphicData uri="http://schemas.openxmlformats.org/drawingml/2006/table">
            <a:tbl>
              <a:tblPr/>
              <a:tblGrid>
                <a:gridCol w="2240640"/>
                <a:gridCol w="1319040"/>
                <a:gridCol w="1320480"/>
                <a:gridCol w="1319040"/>
                <a:gridCol w="1319040"/>
              </a:tblGrid>
              <a:tr h="41476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Holdco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SPV1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SPV2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SPV3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Sales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PAT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Equity Capital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Reserves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Investments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Operating Assets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64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   Standalone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1524001" y="1803401"/>
          <a:ext cx="6105525" cy="4565284"/>
        </p:xfrm>
        <a:graphic>
          <a:graphicData uri="http://schemas.openxmlformats.org/drawingml/2006/table">
            <a:tbl>
              <a:tblPr/>
              <a:tblGrid>
                <a:gridCol w="2666450"/>
                <a:gridCol w="1569709"/>
                <a:gridCol w="1869366"/>
              </a:tblGrid>
              <a:tr h="41476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   A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 B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Sales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PAT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Equity Capital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Reserves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Investments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Operating Assets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64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3500</a:t>
                      </a:r>
                    </a:p>
                  </a:txBody>
                  <a:tcPr marL="82944" marR="82944" marT="54867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mtClean="0">
                <a:solidFill>
                  <a:srgbClr val="000000"/>
                </a:solidFill>
              </a:rPr>
              <a:t>CFS</a:t>
            </a:r>
            <a:endParaRPr lang="en-US" b="1" smtClean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762000" y="1905000"/>
          <a:ext cx="7543800" cy="4267200"/>
        </p:xfrm>
        <a:graphic>
          <a:graphicData uri="http://schemas.openxmlformats.org/drawingml/2006/table">
            <a:tbl>
              <a:tblPr/>
              <a:tblGrid>
                <a:gridCol w="3024959"/>
                <a:gridCol w="2260970"/>
                <a:gridCol w="2257871"/>
              </a:tblGrid>
              <a:tr h="4264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82944" marR="82944" marT="76812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L="82944" marR="82944" marT="76812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264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Sales</a:t>
                      </a:r>
                    </a:p>
                  </a:txBody>
                  <a:tcPr marL="82944" marR="82944" marT="6583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L="82944" marR="82944" marT="6583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2500</a:t>
                      </a:r>
                    </a:p>
                  </a:txBody>
                  <a:tcPr marL="82944" marR="82944" marT="6583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4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PAT</a:t>
                      </a:r>
                    </a:p>
                  </a:txBody>
                  <a:tcPr marL="82944" marR="82944" marT="6583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marL="82944" marR="82944" marT="6583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marL="82944" marR="82944" marT="6583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4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4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Equity</a:t>
                      </a:r>
                    </a:p>
                  </a:txBody>
                  <a:tcPr marL="82944" marR="82944" marT="6583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L="82944" marR="82944" marT="6583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L="82944" marR="82944" marT="6583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4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Reserves</a:t>
                      </a:r>
                    </a:p>
                  </a:txBody>
                  <a:tcPr marL="82944" marR="82944" marT="6583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marL="82944" marR="82944" marT="6583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marL="82944" marR="82944" marT="6583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4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3600</a:t>
                      </a:r>
                    </a:p>
                  </a:txBody>
                  <a:tcPr marL="82944" marR="82944" marT="6583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3500</a:t>
                      </a:r>
                    </a:p>
                  </a:txBody>
                  <a:tcPr marL="82944" marR="82944" marT="6583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4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4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Operating Assets</a:t>
                      </a:r>
                    </a:p>
                  </a:txBody>
                  <a:tcPr marL="82944" marR="82944" marT="6583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3600</a:t>
                      </a:r>
                    </a:p>
                  </a:txBody>
                  <a:tcPr marL="82944" marR="82944" marT="6583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3500</a:t>
                      </a:r>
                    </a:p>
                  </a:txBody>
                  <a:tcPr marL="82944" marR="82944" marT="6583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30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3600</a:t>
                      </a:r>
                    </a:p>
                  </a:txBody>
                  <a:tcPr marL="82944" marR="82944" marT="6583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3500</a:t>
                      </a:r>
                    </a:p>
                  </a:txBody>
                  <a:tcPr marL="82944" marR="82944" marT="6583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708025" y="304800"/>
            <a:ext cx="843597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>
              <a:buFontTx/>
              <a:buChar char="•"/>
            </a:pPr>
            <a:r>
              <a:rPr lang="en-US" sz="2000" dirty="0"/>
              <a:t>  Acquisition Cost:</a:t>
            </a:r>
          </a:p>
          <a:p>
            <a:pPr indent="457200">
              <a:buFontTx/>
              <a:buChar char="•"/>
            </a:pPr>
            <a:r>
              <a:rPr lang="en-US" sz="2000" dirty="0"/>
              <a:t>  Add :     Cost of acquisition of share.</a:t>
            </a:r>
          </a:p>
          <a:p>
            <a:pPr indent="457200">
              <a:buFontTx/>
              <a:buChar char="•"/>
            </a:pPr>
            <a:r>
              <a:rPr lang="en-US" sz="2000" dirty="0"/>
              <a:t>  Add :     All other cost associated with acquisition is cost of acquisition.</a:t>
            </a:r>
          </a:p>
          <a:p>
            <a:pPr indent="457200">
              <a:buFontTx/>
              <a:buChar char="•"/>
            </a:pPr>
            <a:r>
              <a:rPr lang="en-US" sz="2000" dirty="0"/>
              <a:t>  Deduct : Dividends received in respect of income prior to acquisition –</a:t>
            </a:r>
          </a:p>
          <a:p>
            <a:pPr indent="457200"/>
            <a:r>
              <a:rPr lang="en-US" sz="2000" dirty="0"/>
              <a:t>  reduce cost</a:t>
            </a:r>
          </a:p>
          <a:p>
            <a:pPr indent="457200"/>
            <a:endParaRPr lang="en-US" sz="2000" dirty="0"/>
          </a:p>
          <a:p>
            <a:pPr indent="457200">
              <a:buFontTx/>
              <a:buChar char="•"/>
            </a:pPr>
            <a:r>
              <a:rPr lang="en-US" sz="2000" dirty="0"/>
              <a:t>  Consolidation is compulsory till Subsidiary ceases to be subsidiary.</a:t>
            </a:r>
          </a:p>
          <a:p>
            <a:pPr indent="457200">
              <a:buFontTx/>
              <a:buChar char="•"/>
            </a:pPr>
            <a:r>
              <a:rPr lang="en-US" sz="2000" dirty="0"/>
              <a:t>  Eliminate intra group transactions/unrealized profits</a:t>
            </a:r>
          </a:p>
          <a:p>
            <a:pPr indent="457200">
              <a:buFontTx/>
              <a:buChar char="•"/>
            </a:pPr>
            <a:r>
              <a:rPr lang="en-US" sz="2000" dirty="0"/>
              <a:t>  Deferred tax implication on such eliminations</a:t>
            </a:r>
          </a:p>
          <a:p>
            <a:pPr indent="457200">
              <a:buFontTx/>
              <a:buChar char="•"/>
            </a:pPr>
            <a:r>
              <a:rPr lang="en-US" sz="2000" dirty="0"/>
              <a:t>  Intra group Losses may indicate impairment – test for impairment</a:t>
            </a:r>
          </a:p>
          <a:p>
            <a:pPr indent="457200"/>
            <a:endParaRPr lang="en-US" sz="2000" dirty="0"/>
          </a:p>
          <a:p>
            <a:pPr indent="457200">
              <a:buFontTx/>
              <a:buChar char="•"/>
            </a:pPr>
            <a:r>
              <a:rPr lang="en-US" sz="2000" dirty="0"/>
              <a:t> Three months gap allowed between reporting dates of Parent &amp; </a:t>
            </a:r>
          </a:p>
          <a:p>
            <a:pPr indent="457200"/>
            <a:r>
              <a:rPr lang="en-US" sz="2000" dirty="0"/>
              <a:t>  Subsidiaries F.S.</a:t>
            </a:r>
          </a:p>
          <a:p>
            <a:pPr indent="457200"/>
            <a:endParaRPr lang="en-US" sz="2000" dirty="0"/>
          </a:p>
          <a:p>
            <a:pPr indent="457200">
              <a:buFontTx/>
              <a:buChar char="•"/>
            </a:pPr>
            <a:r>
              <a:rPr lang="en-US" sz="2000" dirty="0"/>
              <a:t>  Minority Interest disclose under Equity.</a:t>
            </a:r>
          </a:p>
          <a:p>
            <a:pPr indent="457200"/>
            <a:endParaRPr lang="en-US" sz="2000" dirty="0"/>
          </a:p>
          <a:p>
            <a:pPr indent="457200">
              <a:buFontTx/>
              <a:buChar char="•"/>
            </a:pPr>
            <a:r>
              <a:rPr lang="en-US" sz="2000" dirty="0"/>
              <a:t>  Recognition of Goodwill in CFS (100% / Parent Co. Share)</a:t>
            </a:r>
          </a:p>
          <a:p>
            <a:pPr indent="457200">
              <a:buFontTx/>
              <a:buChar char="•"/>
            </a:pPr>
            <a:r>
              <a:rPr lang="en-US" sz="2000" dirty="0"/>
              <a:t>  Uniform Accounting Policies to be followed.</a:t>
            </a:r>
          </a:p>
          <a:p>
            <a:pPr indent="457200">
              <a:buFontTx/>
              <a:buChar char="•"/>
            </a:pPr>
            <a:r>
              <a:rPr lang="en-US" sz="2000" dirty="0"/>
              <a:t>  Line by line consolidation.</a:t>
            </a:r>
          </a:p>
          <a:p>
            <a:pPr indent="457200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412750" y="149959"/>
            <a:ext cx="84264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  Step disposal:</a:t>
            </a:r>
          </a:p>
          <a:p>
            <a:pPr>
              <a:buFontTx/>
              <a:buChar char="•"/>
            </a:pPr>
            <a:r>
              <a:rPr lang="en-US" sz="2000" dirty="0"/>
              <a:t>  Substance of chain transactions is to lose control – take total transactions as </a:t>
            </a:r>
          </a:p>
          <a:p>
            <a:r>
              <a:rPr lang="en-US" sz="2000" dirty="0"/>
              <a:t>    one.</a:t>
            </a:r>
          </a:p>
          <a:p>
            <a:pPr>
              <a:buFontTx/>
              <a:buChar char="•"/>
            </a:pPr>
            <a:r>
              <a:rPr lang="en-US" sz="2000" dirty="0"/>
              <a:t>  Accounting for disposal – results in – </a:t>
            </a:r>
          </a:p>
          <a:p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  No loss of control :</a:t>
            </a:r>
          </a:p>
          <a:p>
            <a:r>
              <a:rPr lang="en-US" sz="2000" dirty="0"/>
              <a:t>    Account for changes in Equity – owner with owner</a:t>
            </a:r>
          </a:p>
          <a:p>
            <a:endParaRPr lang="en-US" sz="2000" dirty="0"/>
          </a:p>
          <a:p>
            <a:r>
              <a:rPr lang="en-US" sz="2000" b="1" dirty="0"/>
              <a:t>Loss of control</a:t>
            </a:r>
          </a:p>
          <a:p>
            <a:pPr>
              <a:buFontTx/>
              <a:buChar char="•"/>
            </a:pPr>
            <a:r>
              <a:rPr lang="en-US" sz="2000" dirty="0"/>
              <a:t>  </a:t>
            </a:r>
            <a:r>
              <a:rPr lang="en-US" sz="2000" dirty="0" err="1"/>
              <a:t>Derecognise</a:t>
            </a:r>
            <a:r>
              <a:rPr lang="en-US" sz="2000" dirty="0"/>
              <a:t> asset/liabilities from the date control is lost</a:t>
            </a:r>
          </a:p>
          <a:p>
            <a:pPr lvl="3">
              <a:buFontTx/>
              <a:buChar char="•"/>
            </a:pPr>
            <a:r>
              <a:rPr lang="en-US" sz="2000" dirty="0"/>
              <a:t>  </a:t>
            </a:r>
            <a:r>
              <a:rPr lang="en-US" sz="2000" dirty="0" err="1"/>
              <a:t>Derecognise</a:t>
            </a:r>
            <a:r>
              <a:rPr lang="en-US" sz="2000" dirty="0"/>
              <a:t> non controlling interest</a:t>
            </a:r>
          </a:p>
          <a:p>
            <a:pPr lvl="3">
              <a:buFontTx/>
              <a:buChar char="•"/>
            </a:pPr>
            <a:r>
              <a:rPr lang="en-US" sz="2000" dirty="0"/>
              <a:t>  </a:t>
            </a:r>
            <a:r>
              <a:rPr lang="en-US" sz="2000" dirty="0" err="1"/>
              <a:t>Recognise</a:t>
            </a:r>
            <a:r>
              <a:rPr lang="en-US" sz="2000" dirty="0"/>
              <a:t> consideration</a:t>
            </a:r>
          </a:p>
          <a:p>
            <a:pPr lvl="3">
              <a:buFontTx/>
              <a:buChar char="•"/>
            </a:pPr>
            <a:r>
              <a:rPr lang="en-US" sz="2000" dirty="0"/>
              <a:t>  Retained investment at FV</a:t>
            </a:r>
          </a:p>
          <a:p>
            <a:pPr lvl="3">
              <a:buFontTx/>
              <a:buChar char="•"/>
            </a:pPr>
            <a:r>
              <a:rPr lang="en-US" sz="2000" dirty="0"/>
              <a:t>  </a:t>
            </a:r>
            <a:r>
              <a:rPr lang="en-US" sz="2000" dirty="0" err="1"/>
              <a:t>Recognise</a:t>
            </a:r>
            <a:r>
              <a:rPr lang="en-US" sz="2000" dirty="0"/>
              <a:t> any profit/loss in P&amp;L</a:t>
            </a:r>
          </a:p>
          <a:p>
            <a:pPr lvl="3">
              <a:buFontTx/>
              <a:buChar char="•"/>
            </a:pPr>
            <a:r>
              <a:rPr lang="en-US" sz="2000" dirty="0"/>
              <a:t>  Transfer incomes held under OCI to P&amp;L</a:t>
            </a:r>
          </a:p>
          <a:p>
            <a:pPr lvl="3">
              <a:buFontTx/>
              <a:buChar char="•"/>
            </a:pPr>
            <a:r>
              <a:rPr lang="en-US" sz="2000" dirty="0"/>
              <a:t>  Transfer Revaluation Reserve directly to Retained Earnings</a:t>
            </a:r>
          </a:p>
          <a:p>
            <a:pPr lvl="3"/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  In case of retained investment without control – Apply IAS 39</a:t>
            </a:r>
          </a:p>
          <a:p>
            <a:pPr>
              <a:buFontTx/>
              <a:buChar char="•"/>
            </a:pPr>
            <a:r>
              <a:rPr lang="en-US" sz="2000" dirty="0"/>
              <a:t>  FV on date of loss of control is FV on initial recognition</a:t>
            </a:r>
          </a:p>
          <a:p>
            <a:pPr>
              <a:buFontTx/>
              <a:buChar char="•"/>
            </a:pPr>
            <a:r>
              <a:rPr lang="en-US" sz="2000" dirty="0"/>
              <a:t>  In Separate FS : Account either at cost or as per IAS 39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562" name="Group 2"/>
          <p:cNvGraphicFramePr>
            <a:graphicFrameLocks noGrp="1"/>
          </p:cNvGraphicFramePr>
          <p:nvPr/>
        </p:nvGraphicFramePr>
        <p:xfrm>
          <a:off x="381000" y="914400"/>
          <a:ext cx="8382000" cy="5486400"/>
        </p:xfrm>
        <a:graphic>
          <a:graphicData uri="http://schemas.openxmlformats.org/drawingml/2006/table">
            <a:tbl>
              <a:tblPr/>
              <a:tblGrid>
                <a:gridCol w="595313"/>
                <a:gridCol w="1647825"/>
                <a:gridCol w="3070225"/>
                <a:gridCol w="3068637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Sr. No.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Point for Consideration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IAS 27 Consolidated &amp; Separate FS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AS-21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Consolidated FS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Consolidation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Mandatory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Mandatory to Listed/in the process of listing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Control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Power to govern the Financial &amp; Operating Policies of an entity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1.If voting power more than 50%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2. Able to remove major Board of Directors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If Dual Control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Company which has control will consolidate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Both entities will consolidate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Potetial Voting Rights (PVR) – control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Only currently exercisable PVR considered for assessing control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Not considered in assessing control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Partial Disposal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 -   Control retained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Accounted as equity basis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No Specific Guidance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 -   Loss of Control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Remeasure of residual holding to fair value. Difference between carrying value &amp; fair value is recognise in Profit &amp; Loss Account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No Specific Guidance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Accounting in Separate FS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Cost less impairment Loss or IAS 39 – AFS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Cost less impairment loss.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Minority Interest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Under Equity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Between own fund &amp; Loan fund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Goodwill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Either for 100% or parents holding.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Only in relation to parents share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Special purpose entity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If control exist then consolidate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Not prescribed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2629" name="Text Box 69"/>
          <p:cNvSpPr txBox="1">
            <a:spLocks noChangeArrowheads="1"/>
          </p:cNvSpPr>
          <p:nvPr/>
        </p:nvSpPr>
        <p:spPr bwMode="auto">
          <a:xfrm>
            <a:off x="381000" y="447675"/>
            <a:ext cx="8382000" cy="46672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371600" indent="-1371600" algn="ctr"/>
            <a:r>
              <a:rPr lang="en-US" sz="2400" b="1">
                <a:latin typeface="Times New Roman" pitchFamily="18" charset="0"/>
                <a:cs typeface="Arial" charset="0"/>
              </a:rPr>
              <a:t>Comparisons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9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762000" y="457200"/>
            <a:ext cx="78263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>
              <a:buFontTx/>
              <a:buChar char="•"/>
            </a:pPr>
            <a:r>
              <a:rPr lang="en-US" sz="2000" b="1" dirty="0">
                <a:cs typeface="Times New Roman" pitchFamily="18" charset="0"/>
              </a:rPr>
              <a:t>  Factors for calculating VIU </a:t>
            </a:r>
            <a:r>
              <a:rPr lang="en-US" sz="2000" b="1" dirty="0" smtClean="0">
                <a:cs typeface="Times New Roman" pitchFamily="18" charset="0"/>
              </a:rPr>
              <a:t>:</a:t>
            </a:r>
            <a:endParaRPr lang="en-US" sz="2000" b="1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000" b="1" dirty="0">
                <a:cs typeface="Times New Roman" pitchFamily="18" charset="0"/>
              </a:rPr>
              <a:t>  Cash Flows </a:t>
            </a:r>
          </a:p>
          <a:p>
            <a:pPr lvl="2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Based on Supportable assumptions</a:t>
            </a:r>
          </a:p>
          <a:p>
            <a:pPr lvl="2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Maximum for five years</a:t>
            </a:r>
          </a:p>
          <a:p>
            <a:pPr lvl="2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Current Conditions - Do not consider future expenditure and its   </a:t>
            </a:r>
          </a:p>
          <a:p>
            <a:pPr lvl="2"/>
            <a:r>
              <a:rPr lang="en-US" sz="2000" dirty="0">
                <a:cs typeface="Times New Roman" pitchFamily="18" charset="0"/>
              </a:rPr>
              <a:t>   revenue</a:t>
            </a:r>
          </a:p>
          <a:p>
            <a:pPr lvl="2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Residual Value</a:t>
            </a:r>
          </a:p>
          <a:p>
            <a:pPr lvl="2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No financial activities</a:t>
            </a:r>
          </a:p>
          <a:p>
            <a:pPr lvl="2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Before tax impacts</a:t>
            </a:r>
          </a:p>
          <a:p>
            <a:pPr lvl="2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Forex – PV as per foreign currency translated on valuation date.</a:t>
            </a:r>
          </a:p>
          <a:p>
            <a:pPr lvl="2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Restructuring only if </a:t>
            </a:r>
            <a:r>
              <a:rPr lang="en-US" sz="2000" dirty="0" smtClean="0">
                <a:cs typeface="Times New Roman" pitchFamily="18" charset="0"/>
              </a:rPr>
              <a:t>committed</a:t>
            </a:r>
            <a:endParaRPr lang="en-US" sz="20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000" b="1" dirty="0">
                <a:cs typeface="Times New Roman" pitchFamily="18" charset="0"/>
              </a:rPr>
              <a:t>  Discounting rate – current market risk free rate pre-tax</a:t>
            </a:r>
            <a:r>
              <a:rPr lang="en-US" sz="2000" b="1" dirty="0" smtClean="0">
                <a:cs typeface="Times New Roman" pitchFamily="18" charset="0"/>
              </a:rPr>
              <a:t>.</a:t>
            </a:r>
            <a:endParaRPr lang="en-US" sz="2000" dirty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000" b="1" dirty="0">
                <a:cs typeface="Times New Roman" pitchFamily="18" charset="0"/>
              </a:rPr>
              <a:t>  Goodwill/Intangibles – IFRS vs AS</a:t>
            </a:r>
          </a:p>
          <a:p>
            <a:pPr lvl="2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Goodwill to be allocated to each of the CGU</a:t>
            </a:r>
          </a:p>
          <a:p>
            <a:pPr lvl="2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Lowest level of CGU – monitored for internal management</a:t>
            </a:r>
          </a:p>
          <a:p>
            <a:pPr lvl="2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In case of Business Combination – can be allocated within one </a:t>
            </a:r>
          </a:p>
          <a:p>
            <a:pPr lvl="2"/>
            <a:r>
              <a:rPr lang="en-US" sz="2000" dirty="0">
                <a:cs typeface="Times New Roman" pitchFamily="18" charset="0"/>
              </a:rPr>
              <a:t>   year.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ef64cce-790b-4e7d-86ff-4494d1da4069image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24000"/>
            <a:ext cx="9143999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324600" y="5638800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i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CA Kusai Goawala</a:t>
            </a:r>
          </a:p>
          <a:p>
            <a:r>
              <a:rPr lang="en-IN" sz="2000" b="1" i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kusai@gkdj.in</a:t>
            </a:r>
          </a:p>
          <a:p>
            <a:r>
              <a:rPr lang="en-IN" sz="2000" b="1" i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9823140520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762000" y="847239"/>
            <a:ext cx="7743825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>
              <a:buFontTx/>
              <a:buChar char="•"/>
              <a:tabLst>
                <a:tab pos="1143000" algn="l"/>
              </a:tabLst>
            </a:pPr>
            <a:r>
              <a:rPr lang="en-US" sz="2200" b="1" dirty="0"/>
              <a:t>  </a:t>
            </a:r>
            <a:r>
              <a:rPr lang="en-US" sz="2200" dirty="0" smtClean="0">
                <a:cs typeface="Times New Roman" pitchFamily="18" charset="0"/>
              </a:rPr>
              <a:t>In AS – top down or bottoms up test.</a:t>
            </a:r>
          </a:p>
          <a:p>
            <a:pPr lvl="1">
              <a:buFontTx/>
              <a:buChar char="•"/>
              <a:tabLst>
                <a:tab pos="1143000" algn="l"/>
              </a:tabLst>
            </a:pPr>
            <a:r>
              <a:rPr lang="en-US" sz="2200" dirty="0" smtClean="0">
                <a:cs typeface="Times New Roman" pitchFamily="18" charset="0"/>
              </a:rPr>
              <a:t>  Treatment of Impairment Loss :</a:t>
            </a:r>
          </a:p>
          <a:p>
            <a:pPr lvl="2">
              <a:buFontTx/>
              <a:buChar char="•"/>
              <a:tabLst>
                <a:tab pos="1143000" algn="l"/>
              </a:tabLst>
            </a:pPr>
            <a:r>
              <a:rPr lang="en-US" sz="2200" dirty="0" smtClean="0">
                <a:cs typeface="Times New Roman" pitchFamily="18" charset="0"/>
              </a:rPr>
              <a:t>  CA-RA = P&amp;L</a:t>
            </a:r>
          </a:p>
          <a:p>
            <a:pPr lvl="2">
              <a:buFontTx/>
              <a:buChar char="•"/>
              <a:tabLst>
                <a:tab pos="1143000" algn="l"/>
              </a:tabLst>
            </a:pPr>
            <a:r>
              <a:rPr lang="en-US" sz="2200" dirty="0" smtClean="0">
                <a:cs typeface="Times New Roman" pitchFamily="18" charset="0"/>
              </a:rPr>
              <a:t>  If CA is revalued – first reduce Revaluation reserve to that extent and balance to P&amp;L</a:t>
            </a:r>
          </a:p>
          <a:p>
            <a:pPr lvl="1">
              <a:buFontTx/>
              <a:buChar char="•"/>
              <a:tabLst>
                <a:tab pos="1143000" algn="l"/>
              </a:tabLst>
            </a:pPr>
            <a:r>
              <a:rPr lang="en-US" sz="2200" dirty="0" smtClean="0">
                <a:cs typeface="Times New Roman" pitchFamily="18" charset="0"/>
              </a:rPr>
              <a:t>  If RA is negative = provide a liability</a:t>
            </a:r>
          </a:p>
          <a:p>
            <a:pPr lvl="1">
              <a:buFontTx/>
              <a:buChar char="•"/>
              <a:tabLst>
                <a:tab pos="1143000" algn="l"/>
              </a:tabLst>
            </a:pPr>
            <a:r>
              <a:rPr lang="en-US" sz="2200" dirty="0" smtClean="0">
                <a:cs typeface="Times New Roman" pitchFamily="18" charset="0"/>
              </a:rPr>
              <a:t>  Reversals of Impairment</a:t>
            </a:r>
          </a:p>
          <a:p>
            <a:pPr lvl="1">
              <a:buFontTx/>
              <a:buChar char="•"/>
              <a:tabLst>
                <a:tab pos="1143000" algn="l"/>
              </a:tabLst>
            </a:pPr>
            <a:r>
              <a:rPr lang="en-US" sz="2200" dirty="0" smtClean="0">
                <a:cs typeface="Times New Roman" pitchFamily="18" charset="0"/>
              </a:rPr>
              <a:t>  No reversals for impairment loss on goodwill – earlier version allowed.</a:t>
            </a:r>
          </a:p>
          <a:p>
            <a:pPr lvl="1">
              <a:buFontTx/>
              <a:buChar char="•"/>
              <a:tabLst>
                <a:tab pos="1143000" algn="l"/>
              </a:tabLst>
            </a:pPr>
            <a:r>
              <a:rPr lang="en-US" sz="2200" dirty="0" smtClean="0">
                <a:cs typeface="Times New Roman" pitchFamily="18" charset="0"/>
              </a:rPr>
              <a:t>  Corporate Assets</a:t>
            </a:r>
          </a:p>
          <a:p>
            <a:pPr lvl="2">
              <a:buFontTx/>
              <a:buChar char="•"/>
              <a:tabLst>
                <a:tab pos="1143000" algn="l"/>
              </a:tabLst>
            </a:pPr>
            <a:r>
              <a:rPr lang="en-US" sz="2200" dirty="0" smtClean="0">
                <a:cs typeface="Times New Roman" pitchFamily="18" charset="0"/>
              </a:rPr>
              <a:t>  If possible to allocate to a unit – allocate</a:t>
            </a:r>
          </a:p>
          <a:p>
            <a:pPr lvl="2">
              <a:buFontTx/>
              <a:buChar char="•"/>
              <a:tabLst>
                <a:tab pos="1143000" algn="l"/>
              </a:tabLst>
            </a:pPr>
            <a:r>
              <a:rPr lang="en-US" sz="2200" dirty="0" smtClean="0">
                <a:cs typeface="Times New Roman" pitchFamily="18" charset="0"/>
              </a:rPr>
              <a:t>  If not possible go to CGU – allocate</a:t>
            </a:r>
          </a:p>
          <a:p>
            <a:pPr lvl="2">
              <a:buFontTx/>
              <a:buChar char="•"/>
              <a:tabLst>
                <a:tab pos="1143000" algn="l"/>
              </a:tabLst>
            </a:pPr>
            <a:r>
              <a:rPr lang="en-US" sz="2200" dirty="0" smtClean="0">
                <a:cs typeface="Times New Roman" pitchFamily="18" charset="0"/>
              </a:rPr>
              <a:t>  If not possible exclude Corporate Assets</a:t>
            </a:r>
            <a:endParaRPr lang="en-US" sz="2200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ChangeArrowheads="1"/>
          </p:cNvSpPr>
          <p:nvPr/>
        </p:nvSpPr>
        <p:spPr bwMode="auto">
          <a:xfrm>
            <a:off x="533400" y="381000"/>
            <a:ext cx="77724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>
              <a:buFontTx/>
              <a:buChar char="•"/>
            </a:pPr>
            <a:r>
              <a:rPr lang="en-US" sz="2200" dirty="0" smtClean="0">
                <a:cs typeface="Times New Roman" pitchFamily="18" charset="0"/>
              </a:rPr>
              <a:t>  Impairment Loss in case of CGU with Goodwill</a:t>
            </a:r>
          </a:p>
          <a:p>
            <a:pPr lvl="2">
              <a:buFontTx/>
              <a:buChar char="•"/>
            </a:pPr>
            <a:r>
              <a:rPr lang="en-US" sz="2200" dirty="0" smtClean="0">
                <a:cs typeface="Times New Roman" pitchFamily="18" charset="0"/>
              </a:rPr>
              <a:t>  First impact Goodwill then balance distribute to assets in CGU on pro-rata</a:t>
            </a:r>
          </a:p>
          <a:p>
            <a:pPr lvl="2">
              <a:buFontTx/>
              <a:buChar char="•"/>
            </a:pPr>
            <a:r>
              <a:rPr lang="en-US" sz="2200" dirty="0" smtClean="0">
                <a:cs typeface="Times New Roman" pitchFamily="18" charset="0"/>
              </a:rPr>
              <a:t>  The value cannot reduce below zero</a:t>
            </a:r>
          </a:p>
          <a:p>
            <a:pPr lvl="1">
              <a:buFontTx/>
              <a:buChar char="•"/>
            </a:pPr>
            <a:r>
              <a:rPr lang="en-US" sz="2200" dirty="0" smtClean="0">
                <a:cs typeface="Times New Roman" pitchFamily="18" charset="0"/>
              </a:rPr>
              <a:t>  Reversals </a:t>
            </a:r>
          </a:p>
          <a:p>
            <a:pPr lvl="2">
              <a:buFontTx/>
              <a:buChar char="•"/>
            </a:pPr>
            <a:r>
              <a:rPr lang="en-US" sz="2200" dirty="0" smtClean="0">
                <a:cs typeface="Times New Roman" pitchFamily="18" charset="0"/>
              </a:rPr>
              <a:t>  Tested on an </a:t>
            </a:r>
            <a:r>
              <a:rPr lang="en-US" sz="2200" u="sng" dirty="0" smtClean="0">
                <a:cs typeface="Times New Roman" pitchFamily="18" charset="0"/>
              </a:rPr>
              <a:t>annual basis or earlier</a:t>
            </a:r>
            <a:r>
              <a:rPr lang="en-US" sz="2200" dirty="0" smtClean="0">
                <a:cs typeface="Times New Roman" pitchFamily="18" charset="0"/>
              </a:rPr>
              <a:t> when there is an impairment   indication.  </a:t>
            </a:r>
          </a:p>
          <a:p>
            <a:pPr lvl="2">
              <a:buFontTx/>
              <a:buChar char="•"/>
            </a:pPr>
            <a:r>
              <a:rPr lang="en-US" sz="2200" dirty="0" smtClean="0">
                <a:cs typeface="Times New Roman" pitchFamily="18" charset="0"/>
              </a:rPr>
              <a:t>  If external/internal sources favorable, check for reversals.</a:t>
            </a:r>
          </a:p>
          <a:p>
            <a:pPr lvl="2">
              <a:buFontTx/>
              <a:buChar char="•"/>
            </a:pPr>
            <a:r>
              <a:rPr lang="en-US" sz="2200" dirty="0" smtClean="0">
                <a:cs typeface="Times New Roman" pitchFamily="18" charset="0"/>
              </a:rPr>
              <a:t>  Reversals to be given effect only if there is a change in  </a:t>
            </a:r>
          </a:p>
          <a:p>
            <a:pPr lvl="2"/>
            <a:r>
              <a:rPr lang="en-US" sz="2200" dirty="0" smtClean="0">
                <a:cs typeface="Times New Roman" pitchFamily="18" charset="0"/>
              </a:rPr>
              <a:t>   estimates since last impairment loss.</a:t>
            </a:r>
          </a:p>
          <a:p>
            <a:pPr lvl="2">
              <a:buFontTx/>
              <a:buChar char="•"/>
            </a:pPr>
            <a:r>
              <a:rPr lang="en-US" sz="2200" dirty="0" smtClean="0">
                <a:cs typeface="Times New Roman" pitchFamily="18" charset="0"/>
              </a:rPr>
              <a:t>  Change due to reduction in period of cash flow cannot reverse impairment.</a:t>
            </a:r>
          </a:p>
          <a:p>
            <a:pPr lvl="2">
              <a:buFontTx/>
              <a:buChar char="•"/>
            </a:pPr>
            <a:r>
              <a:rPr lang="en-US" sz="2200" dirty="0" smtClean="0">
                <a:cs typeface="Times New Roman" pitchFamily="18" charset="0"/>
              </a:rPr>
              <a:t>  Cannot exceed Carrying Amount if Impairment loss was not recognized</a:t>
            </a:r>
          </a:p>
          <a:p>
            <a:pPr lvl="2">
              <a:buFontTx/>
              <a:buChar char="•"/>
            </a:pPr>
            <a:r>
              <a:rPr lang="en-US" sz="2200" dirty="0" smtClean="0">
                <a:cs typeface="Times New Roman" pitchFamily="18" charset="0"/>
              </a:rPr>
              <a:t>  Impairment reversals (other than on Goodwill) to be taken to P&amp;L except in case of revaluation impact.</a:t>
            </a:r>
            <a:endParaRPr lang="en-US" sz="2200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1" y="381000"/>
          <a:ext cx="8153400" cy="6169520"/>
        </p:xfrm>
        <a:graphic>
          <a:graphicData uri="http://schemas.openxmlformats.org/drawingml/2006/table">
            <a:tbl>
              <a:tblPr/>
              <a:tblGrid>
                <a:gridCol w="1120942"/>
                <a:gridCol w="1618600"/>
                <a:gridCol w="2478634"/>
                <a:gridCol w="2935224"/>
              </a:tblGrid>
              <a:tr h="609600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Sr. No.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08" marR="54808" marT="27404" marB="27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Point for Consideration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08" marR="54808" marT="27404" marB="27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AS 28 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(Impairment of Assets)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08" marR="54808" marT="27404" marB="27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IndAS 36 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(Impairment of Assets)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08" marR="54808" marT="27404" marB="27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19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08" marR="54808" marT="27404" marB="27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Goodwill </a:t>
                      </a:r>
                      <a:endParaRPr lang="en-US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08" marR="54808" marT="27404" marB="27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Tested for impairment by allocating its carrying amount to CGU. 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08" marR="54808" marT="27404" marB="27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Allocated to the lowest level at which goodwill is internally monitored by management.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08" marR="54808" marT="27404" marB="27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41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08" marR="54808" marT="27404" marB="27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impairment test for Goodwill and Intangibles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08" marR="54808" marT="27404" marB="27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On indication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Also AS-26 requires intangibles that are not available for use and that are amortized over a period exceeding 10 years to be assessed for impairment every F.Y and even if there is no indication of impairment. 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08" marR="54808" marT="27404" marB="27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Tested on an </a:t>
                      </a:r>
                      <a:r>
                        <a:rPr lang="en-US" sz="1800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annual basis or earlier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when there is an impairment indication. 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08" marR="54808" marT="27404" marB="27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19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08" marR="54808" marT="27404" marB="27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Reversal of impairment loss for goodwill 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08" marR="54808" marT="27404" marB="27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Favorable external events have occurred. 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08" marR="54808" marT="27404" marB="27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Reversal is prohibited (even in subsequent interim periods). 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08" marR="54808" marT="27404" marB="27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315</TotalTime>
  <Words>3728</Words>
  <Application>Microsoft Office PowerPoint</Application>
  <PresentationFormat>On-screen Show (4:3)</PresentationFormat>
  <Paragraphs>745</Paragraphs>
  <Slides>60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Key differences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Investment Property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Group A   Standalone</vt:lpstr>
      <vt:lpstr>Group A   Standalone</vt:lpstr>
      <vt:lpstr>   Standalone</vt:lpstr>
      <vt:lpstr>CFS</vt:lpstr>
      <vt:lpstr>Slide 57</vt:lpstr>
      <vt:lpstr>Slide 58</vt:lpstr>
      <vt:lpstr>Slide 59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KUSAI</cp:lastModifiedBy>
  <cp:revision>203</cp:revision>
  <dcterms:created xsi:type="dcterms:W3CDTF">2006-08-16T00:00:00Z</dcterms:created>
  <dcterms:modified xsi:type="dcterms:W3CDTF">2015-07-07T18:03:47Z</dcterms:modified>
</cp:coreProperties>
</file>